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3"/>
  </p:notesMasterIdLst>
  <p:sldIdLst>
    <p:sldId id="516" r:id="rId5"/>
    <p:sldId id="552" r:id="rId6"/>
    <p:sldId id="555" r:id="rId7"/>
    <p:sldId id="290" r:id="rId8"/>
    <p:sldId id="260" r:id="rId9"/>
    <p:sldId id="261" r:id="rId10"/>
    <p:sldId id="466" r:id="rId11"/>
    <p:sldId id="291" r:id="rId12"/>
    <p:sldId id="463" r:id="rId13"/>
    <p:sldId id="526" r:id="rId14"/>
    <p:sldId id="525" r:id="rId15"/>
    <p:sldId id="524" r:id="rId16"/>
    <p:sldId id="523" r:id="rId17"/>
    <p:sldId id="553" r:id="rId18"/>
    <p:sldId id="554" r:id="rId19"/>
    <p:sldId id="510" r:id="rId20"/>
    <p:sldId id="527" r:id="rId21"/>
    <p:sldId id="528" r:id="rId22"/>
    <p:sldId id="513" r:id="rId23"/>
    <p:sldId id="514" r:id="rId24"/>
    <p:sldId id="515" r:id="rId25"/>
    <p:sldId id="488" r:id="rId26"/>
    <p:sldId id="493" r:id="rId27"/>
    <p:sldId id="500" r:id="rId28"/>
    <p:sldId id="502" r:id="rId29"/>
    <p:sldId id="537" r:id="rId30"/>
    <p:sldId id="545" r:id="rId31"/>
    <p:sldId id="541"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40EE71A1-AF75-41EE-8B75-B7D3DA4E35C2}">
          <p14:sldIdLst>
            <p14:sldId id="516"/>
          </p14:sldIdLst>
        </p14:section>
        <p14:section name="Introduction" id="{A79EB8C7-3D80-4BC9-B11D-96DA497F6A43}">
          <p14:sldIdLst>
            <p14:sldId id="552"/>
          </p14:sldIdLst>
        </p14:section>
        <p14:section name="Level 0 Requirements" id="{C1D5B622-475C-414A-A799-3CAE21FD8216}">
          <p14:sldIdLst>
            <p14:sldId id="555"/>
          </p14:sldIdLst>
        </p14:section>
        <p14:section name="Decision Analysis Structure" id="{772CA660-4B3E-4951-A777-BA5498883697}">
          <p14:sldIdLst>
            <p14:sldId id="290"/>
            <p14:sldId id="260"/>
            <p14:sldId id="261"/>
            <p14:sldId id="466"/>
            <p14:sldId id="291"/>
          </p14:sldIdLst>
        </p14:section>
        <p14:section name="Concept Design Options" id="{D15D65D6-566B-4B44-BB6A-B558667285E0}">
          <p14:sldIdLst>
            <p14:sldId id="463"/>
            <p14:sldId id="526"/>
            <p14:sldId id="525"/>
            <p14:sldId id="524"/>
            <p14:sldId id="523"/>
            <p14:sldId id="553"/>
            <p14:sldId id="554"/>
          </p14:sldIdLst>
        </p14:section>
        <p14:section name="Backup" id="{6E7C5E5F-F47B-4BDC-A658-682F0204CF21}">
          <p14:sldIdLst>
            <p14:sldId id="510"/>
            <p14:sldId id="527"/>
            <p14:sldId id="528"/>
            <p14:sldId id="513"/>
            <p14:sldId id="514"/>
            <p14:sldId id="515"/>
            <p14:sldId id="488"/>
            <p14:sldId id="493"/>
            <p14:sldId id="500"/>
            <p14:sldId id="502"/>
            <p14:sldId id="537"/>
            <p14:sldId id="545"/>
            <p14:sldId id="541"/>
          </p14:sldIdLst>
        </p14:section>
      </p14:sectionLst>
    </p:ext>
    <p:ext uri="{EFAFB233-063F-42B5-8137-9DF3F51BA10A}">
      <p15:sldGuideLst xmlns:p15="http://schemas.microsoft.com/office/powerpoint/2012/main">
        <p15:guide id="1" orient="horz" pos="2232" userDrawn="1">
          <p15:clr>
            <a:srgbClr val="A4A3A4"/>
          </p15:clr>
        </p15:guide>
        <p15:guide id="2" pos="26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rande, Melanie L. (LARC-E402)" initials="GML(" lastIdx="4" clrIdx="0">
    <p:extLst>
      <p:ext uri="{19B8F6BF-5375-455C-9EA6-DF929625EA0E}">
        <p15:presenceInfo xmlns:p15="http://schemas.microsoft.com/office/powerpoint/2012/main" userId="S::mlgrande@ndc.nasa.gov::a34086fd-622a-400c-90a8-a30aa4220f2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8686"/>
    <a:srgbClr val="FFCCFF"/>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69" autoAdjust="0"/>
    <p:restoredTop sz="74199" autoAdjust="0"/>
  </p:normalViewPr>
  <p:slideViewPr>
    <p:cSldViewPr snapToGrid="0">
      <p:cViewPr varScale="1">
        <p:scale>
          <a:sx n="92" d="100"/>
          <a:sy n="92" d="100"/>
        </p:scale>
        <p:origin x="1603" y="77"/>
      </p:cViewPr>
      <p:guideLst>
        <p:guide orient="horz" pos="2232"/>
        <p:guide pos="26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357CA9-00E3-3A42-845A-0DE91A841503}" type="datetimeFigureOut">
              <a:rPr lang="en-US" smtClean="0"/>
              <a:t>5/28/2021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1DDCF2-9B85-7E48-A229-6803093FC2E2}" type="slidenum">
              <a:rPr lang="en-US" smtClean="0"/>
              <a:t>‹#›</a:t>
            </a:fld>
            <a:endParaRPr lang="en-US"/>
          </a:p>
        </p:txBody>
      </p:sp>
    </p:spTree>
    <p:extLst>
      <p:ext uri="{BB962C8B-B14F-4D97-AF65-F5344CB8AC3E}">
        <p14:creationId xmlns:p14="http://schemas.microsoft.com/office/powerpoint/2010/main" val="11216510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eaLnBrk="1" fontAlgn="t" latinLnBrk="0" hangingPunct="1"/>
            <a:r>
              <a:rPr lang="en-US" sz="1200" b="0" i="0" u="none" strike="noStrike" kern="1200" dirty="0">
                <a:solidFill>
                  <a:schemeClr val="tx1"/>
                </a:solidFill>
                <a:effectLst/>
                <a:latin typeface="+mn-lt"/>
                <a:ea typeface="+mn-ea"/>
                <a:cs typeface="+mn-cs"/>
              </a:rPr>
              <a:t>Seedling Study Overview…..2 mins</a:t>
            </a:r>
          </a:p>
          <a:p>
            <a:pPr rtl="0" eaLnBrk="1" fontAlgn="t" latinLnBrk="0" hangingPunct="1"/>
            <a:r>
              <a:rPr lang="en-US" sz="1200" b="0" i="0" u="none" strike="noStrike" kern="1200" dirty="0">
                <a:solidFill>
                  <a:schemeClr val="tx1"/>
                </a:solidFill>
                <a:effectLst/>
                <a:latin typeface="+mn-lt"/>
                <a:ea typeface="+mn-ea"/>
                <a:cs typeface="+mn-cs"/>
              </a:rPr>
              <a:t>Level Zero Requirements…..3 mins</a:t>
            </a:r>
          </a:p>
          <a:p>
            <a:pPr rtl="0" eaLnBrk="1" fontAlgn="t" latinLnBrk="0" hangingPunct="1"/>
            <a:r>
              <a:rPr lang="en-US" sz="1200" b="0" i="0" u="none" strike="noStrike" kern="1200" dirty="0">
                <a:solidFill>
                  <a:schemeClr val="tx1"/>
                </a:solidFill>
                <a:effectLst/>
                <a:latin typeface="+mn-lt"/>
                <a:ea typeface="+mn-ea"/>
                <a:cs typeface="+mn-cs"/>
              </a:rPr>
              <a:t>Decision Analysis Structure…..5 mins</a:t>
            </a:r>
          </a:p>
          <a:p>
            <a:pPr rtl="0" eaLnBrk="1" fontAlgn="t" latinLnBrk="0" hangingPunct="1"/>
            <a:r>
              <a:rPr lang="en-US" sz="1200" b="0" i="0" u="none" strike="noStrike" kern="1200" dirty="0">
                <a:solidFill>
                  <a:schemeClr val="tx1"/>
                </a:solidFill>
                <a:effectLst/>
                <a:latin typeface="+mn-lt"/>
                <a:ea typeface="+mn-ea"/>
                <a:cs typeface="+mn-cs"/>
              </a:rPr>
              <a:t>Concept Design Options…..5 mins</a:t>
            </a:r>
          </a:p>
          <a:p>
            <a:pPr rtl="0" eaLnBrk="1" fontAlgn="t" latinLnBrk="0" hangingPunct="1"/>
            <a:endParaRPr lang="en-US" sz="1200" b="1" i="0" u="none" strike="noStrike" kern="1200" dirty="0">
              <a:solidFill>
                <a:schemeClr val="tx1"/>
              </a:solidFill>
              <a:effectLst/>
              <a:latin typeface="+mn-lt"/>
              <a:ea typeface="+mn-ea"/>
              <a:cs typeface="+mn-cs"/>
            </a:endParaRPr>
          </a:p>
          <a:p>
            <a:pPr rtl="0" eaLnBrk="1" fontAlgn="t" latinLnBrk="0" hangingPunct="1"/>
            <a:r>
              <a:rPr lang="en-US" sz="1200" b="1" i="0" u="none" strike="noStrike" kern="1200" dirty="0">
                <a:solidFill>
                  <a:schemeClr val="tx1"/>
                </a:solidFill>
                <a:effectLst/>
                <a:latin typeface="+mn-lt"/>
                <a:ea typeface="+mn-ea"/>
                <a:cs typeface="+mn-cs"/>
              </a:rPr>
              <a:t>TOTAL = 15 mins</a:t>
            </a:r>
            <a:endParaRPr lang="en-US" b="1" dirty="0"/>
          </a:p>
        </p:txBody>
      </p:sp>
      <p:sp>
        <p:nvSpPr>
          <p:cNvPr id="4" name="Slide Number Placeholder 3"/>
          <p:cNvSpPr>
            <a:spLocks noGrp="1"/>
          </p:cNvSpPr>
          <p:nvPr>
            <p:ph type="sldNum" sz="quarter" idx="10"/>
          </p:nvPr>
        </p:nvSpPr>
        <p:spPr/>
        <p:txBody>
          <a:bodyPr/>
          <a:lstStyle/>
          <a:p>
            <a:fld id="{041DDCF2-9B85-7E48-A229-6803093FC2E2}" type="slidenum">
              <a:rPr lang="en-US" smtClean="0"/>
              <a:t>1</a:t>
            </a:fld>
            <a:endParaRPr lang="en-US"/>
          </a:p>
        </p:txBody>
      </p:sp>
    </p:spTree>
    <p:extLst>
      <p:ext uri="{BB962C8B-B14F-4D97-AF65-F5344CB8AC3E}">
        <p14:creationId xmlns:p14="http://schemas.microsoft.com/office/powerpoint/2010/main" val="35907062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aseline="0" dirty="0"/>
              <a:t>Quantitative example!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61501A-4A4D-45CE-B51E-A45665A1DC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53883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Qualitative example!</a:t>
            </a:r>
          </a:p>
        </p:txBody>
      </p:sp>
      <p:sp>
        <p:nvSpPr>
          <p:cNvPr id="4" name="Slide Number Placeholder 3"/>
          <p:cNvSpPr>
            <a:spLocks noGrp="1"/>
          </p:cNvSpPr>
          <p:nvPr>
            <p:ph type="sldNum" sz="quarter" idx="10"/>
          </p:nvPr>
        </p:nvSpPr>
        <p:spPr/>
        <p:txBody>
          <a:bodyPr/>
          <a:lstStyle/>
          <a:p>
            <a:fld id="{3561501A-4A4D-45CE-B51E-A45665A1DC1D}" type="slidenum">
              <a:rPr lang="en-US" smtClean="0"/>
              <a:t>8</a:t>
            </a:fld>
            <a:endParaRPr lang="en-US"/>
          </a:p>
        </p:txBody>
      </p:sp>
    </p:spTree>
    <p:extLst>
      <p:ext uri="{BB962C8B-B14F-4D97-AF65-F5344CB8AC3E}">
        <p14:creationId xmlns:p14="http://schemas.microsoft.com/office/powerpoint/2010/main" val="145181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Autonomy options: </a:t>
            </a:r>
          </a:p>
          <a:p>
            <a:r>
              <a:rPr lang="en-US" b="1" dirty="0"/>
              <a:t>Example = Systems that do the deploying/placing/establishment of the Location Determination Reference Systems</a:t>
            </a:r>
          </a:p>
          <a:p>
            <a:pPr marL="514350" indent="-514350">
              <a:buFont typeface="+mj-lt"/>
              <a:buAutoNum type="arabicPeriod"/>
            </a:pPr>
            <a:r>
              <a:rPr lang="en-US" sz="1200" dirty="0"/>
              <a:t>Fully autonomous solution that determines best location for beacons and places them.</a:t>
            </a:r>
          </a:p>
          <a:p>
            <a:pPr marL="514350" indent="-514350">
              <a:buFont typeface="+mj-lt"/>
              <a:buAutoNum type="arabicPeriod"/>
            </a:pPr>
            <a:r>
              <a:rPr lang="en-US" sz="1200" dirty="0"/>
              <a:t>(3) + autonomously provide decision support and offer possibilities to be selected by humans.</a:t>
            </a:r>
          </a:p>
          <a:p>
            <a:pPr marL="514350" indent="-514350">
              <a:buFont typeface="+mj-lt"/>
              <a:buAutoNum type="arabicPeriod"/>
            </a:pPr>
            <a:r>
              <a:rPr lang="en-US" sz="1200" dirty="0"/>
              <a:t>Scripted/selected locations and actions, determined by humans, and robotic agent autonomously places the sensor/object.</a:t>
            </a:r>
          </a:p>
          <a:p>
            <a:endParaRPr lang="en-US" dirty="0"/>
          </a:p>
        </p:txBody>
      </p:sp>
      <p:sp>
        <p:nvSpPr>
          <p:cNvPr id="4" name="Slide Number Placeholder 3"/>
          <p:cNvSpPr>
            <a:spLocks noGrp="1"/>
          </p:cNvSpPr>
          <p:nvPr>
            <p:ph type="sldNum" sz="quarter" idx="5"/>
          </p:nvPr>
        </p:nvSpPr>
        <p:spPr/>
        <p:txBody>
          <a:bodyPr/>
          <a:lstStyle/>
          <a:p>
            <a:fld id="{041DDCF2-9B85-7E48-A229-6803093FC2E2}" type="slidenum">
              <a:rPr lang="en-US" smtClean="0"/>
              <a:t>14</a:t>
            </a:fld>
            <a:endParaRPr lang="en-US"/>
          </a:p>
        </p:txBody>
      </p:sp>
    </p:spTree>
    <p:extLst>
      <p:ext uri="{BB962C8B-B14F-4D97-AF65-F5344CB8AC3E}">
        <p14:creationId xmlns:p14="http://schemas.microsoft.com/office/powerpoint/2010/main" val="12731299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41DDCF2-9B85-7E48-A229-6803093FC2E2}" type="slidenum">
              <a:rPr lang="en-US" smtClean="0"/>
              <a:t>20</a:t>
            </a:fld>
            <a:endParaRPr lang="en-US"/>
          </a:p>
        </p:txBody>
      </p:sp>
    </p:spTree>
    <p:extLst>
      <p:ext uri="{BB962C8B-B14F-4D97-AF65-F5344CB8AC3E}">
        <p14:creationId xmlns:p14="http://schemas.microsoft.com/office/powerpoint/2010/main" val="11388628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a:t>
            </a:r>
            <a:r>
              <a:rPr lang="en-US" baseline="0" dirty="0"/>
              <a:t> </a:t>
            </a:r>
            <a:r>
              <a:rPr lang="en-US" dirty="0"/>
              <a:t>30 s</a:t>
            </a:r>
          </a:p>
          <a:p>
            <a:r>
              <a:rPr lang="en-US" dirty="0"/>
              <a:t>Previous: 1 m 30 s</a:t>
            </a:r>
          </a:p>
          <a:p>
            <a:r>
              <a:rPr lang="en-US" dirty="0"/>
              <a:t>Total:</a:t>
            </a:r>
            <a:r>
              <a:rPr lang="en-US" baseline="0" dirty="0"/>
              <a:t> 2 m</a:t>
            </a:r>
          </a:p>
          <a:p>
            <a:endParaRPr lang="en-US" baseline="0" dirty="0"/>
          </a:p>
          <a:p>
            <a:r>
              <a:rPr lang="en-US" baseline="0" dirty="0"/>
              <a:t>Blue = parameters to be presented due to time</a:t>
            </a:r>
            <a:endParaRPr lang="en-US" dirty="0"/>
          </a:p>
        </p:txBody>
      </p:sp>
      <p:sp>
        <p:nvSpPr>
          <p:cNvPr id="4" name="Slide Number Placeholder 3"/>
          <p:cNvSpPr>
            <a:spLocks noGrp="1"/>
          </p:cNvSpPr>
          <p:nvPr>
            <p:ph type="sldNum" sz="quarter" idx="10"/>
          </p:nvPr>
        </p:nvSpPr>
        <p:spPr/>
        <p:txBody>
          <a:bodyPr/>
          <a:lstStyle/>
          <a:p>
            <a:fld id="{041DDCF2-9B85-7E48-A229-6803093FC2E2}" type="slidenum">
              <a:rPr lang="en-US" smtClean="0"/>
              <a:t>26</a:t>
            </a:fld>
            <a:endParaRPr lang="en-US"/>
          </a:p>
        </p:txBody>
      </p:sp>
    </p:spTree>
    <p:extLst>
      <p:ext uri="{BB962C8B-B14F-4D97-AF65-F5344CB8AC3E}">
        <p14:creationId xmlns:p14="http://schemas.microsoft.com/office/powerpoint/2010/main" val="4784200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 m</a:t>
            </a:r>
          </a:p>
          <a:p>
            <a:r>
              <a:rPr lang="en-US" dirty="0"/>
              <a:t>Previous: 2</a:t>
            </a:r>
            <a:r>
              <a:rPr lang="en-US" baseline="0" dirty="0"/>
              <a:t> m</a:t>
            </a:r>
          </a:p>
          <a:p>
            <a:r>
              <a:rPr lang="en-US" baseline="0" dirty="0"/>
              <a:t>Total: 4 m</a:t>
            </a:r>
          </a:p>
          <a:p>
            <a:endParaRPr lang="en-US" dirty="0"/>
          </a:p>
          <a:p>
            <a:r>
              <a:rPr lang="en-US" dirty="0"/>
              <a:t>Highlight purpose and meaning of each level and some of the considerations.</a:t>
            </a:r>
          </a:p>
          <a:p>
            <a:endParaRPr lang="en-US" dirty="0"/>
          </a:p>
          <a:p>
            <a:r>
              <a:rPr lang="en-US" dirty="0"/>
              <a:t>Notes:</a:t>
            </a:r>
          </a:p>
          <a:p>
            <a:pPr marL="171450" indent="-171450">
              <a:buFontTx/>
              <a:buChar char="-"/>
            </a:pPr>
            <a:r>
              <a:rPr lang="en-US" baseline="0" dirty="0"/>
              <a:t>(1) higher investment cost</a:t>
            </a:r>
          </a:p>
          <a:p>
            <a:pPr marL="171450" indent="-171450">
              <a:buFontTx/>
              <a:buChar char="-"/>
            </a:pPr>
            <a:r>
              <a:rPr lang="en-US" baseline="0" dirty="0"/>
              <a:t>(2) minimal crew involvement</a:t>
            </a:r>
            <a:endParaRPr lang="en-US" dirty="0"/>
          </a:p>
        </p:txBody>
      </p:sp>
      <p:sp>
        <p:nvSpPr>
          <p:cNvPr id="4" name="Slide Number Placeholder 3"/>
          <p:cNvSpPr>
            <a:spLocks noGrp="1"/>
          </p:cNvSpPr>
          <p:nvPr>
            <p:ph type="sldNum" sz="quarter" idx="10"/>
          </p:nvPr>
        </p:nvSpPr>
        <p:spPr/>
        <p:txBody>
          <a:bodyPr/>
          <a:lstStyle/>
          <a:p>
            <a:fld id="{041DDCF2-9B85-7E48-A229-6803093FC2E2}" type="slidenum">
              <a:rPr lang="en-US" smtClean="0"/>
              <a:t>27</a:t>
            </a:fld>
            <a:endParaRPr lang="en-US"/>
          </a:p>
        </p:txBody>
      </p:sp>
    </p:spTree>
    <p:extLst>
      <p:ext uri="{BB962C8B-B14F-4D97-AF65-F5344CB8AC3E}">
        <p14:creationId xmlns:p14="http://schemas.microsoft.com/office/powerpoint/2010/main" val="16932370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 m</a:t>
            </a:r>
            <a:endParaRPr lang="en-US" baseline="0" dirty="0"/>
          </a:p>
          <a:p>
            <a:r>
              <a:rPr lang="en-US" baseline="0" dirty="0"/>
              <a:t>Previous: 4 m 30 s</a:t>
            </a:r>
          </a:p>
          <a:p>
            <a:r>
              <a:rPr lang="en-US" baseline="0" dirty="0"/>
              <a:t>Total: 6 m 30 s</a:t>
            </a:r>
            <a:endParaRPr lang="en-US" dirty="0"/>
          </a:p>
          <a:p>
            <a:endParaRPr lang="en-US" dirty="0"/>
          </a:p>
          <a:p>
            <a:r>
              <a:rPr lang="en-US" dirty="0"/>
              <a:t>Notes:</a:t>
            </a:r>
          </a:p>
          <a:p>
            <a:pPr marL="171450" indent="-171450">
              <a:buFont typeface="Arial" panose="020B0604020202020204" pitchFamily="34" charset="0"/>
              <a:buChar char="•"/>
            </a:pPr>
            <a:r>
              <a:rPr lang="en-US" dirty="0"/>
              <a:t>Emplaced beacons are intended to be temporary and not permanently emplaced</a:t>
            </a:r>
          </a:p>
          <a:p>
            <a:pPr marL="628650" lvl="1" indent="-171450">
              <a:buFont typeface="Arial" panose="020B0604020202020204" pitchFamily="34" charset="0"/>
              <a:buChar char="•"/>
            </a:pPr>
            <a:r>
              <a:rPr lang="en-US" dirty="0"/>
              <a:t>Does not require detailed construction processes/operations</a:t>
            </a:r>
          </a:p>
          <a:p>
            <a:pPr marL="171450" indent="-171450">
              <a:buFont typeface="Arial" panose="020B0604020202020204" pitchFamily="34" charset="0"/>
              <a:buChar char="•"/>
            </a:pPr>
            <a:r>
              <a:rPr lang="en-US" dirty="0"/>
              <a:t>Decision only (No action)</a:t>
            </a:r>
          </a:p>
          <a:p>
            <a:pPr marL="171450" indent="-171450">
              <a:buFont typeface="Arial" panose="020B0604020202020204" pitchFamily="34" charset="0"/>
              <a:buChar char="•"/>
            </a:pPr>
            <a:r>
              <a:rPr lang="en-US" dirty="0"/>
              <a:t>Builds off of navigation (cargo) transportation functions/means (1B)</a:t>
            </a:r>
          </a:p>
        </p:txBody>
      </p:sp>
      <p:sp>
        <p:nvSpPr>
          <p:cNvPr id="4" name="Slide Number Placeholder 3"/>
          <p:cNvSpPr>
            <a:spLocks noGrp="1"/>
          </p:cNvSpPr>
          <p:nvPr>
            <p:ph type="sldNum" sz="quarter" idx="10"/>
          </p:nvPr>
        </p:nvSpPr>
        <p:spPr/>
        <p:txBody>
          <a:bodyPr/>
          <a:lstStyle/>
          <a:p>
            <a:fld id="{041DDCF2-9B85-7E48-A229-6803093FC2E2}" type="slidenum">
              <a:rPr lang="en-US" smtClean="0"/>
              <a:t>28</a:t>
            </a:fld>
            <a:endParaRPr lang="en-US"/>
          </a:p>
        </p:txBody>
      </p:sp>
    </p:spTree>
    <p:extLst>
      <p:ext uri="{BB962C8B-B14F-4D97-AF65-F5344CB8AC3E}">
        <p14:creationId xmlns:p14="http://schemas.microsoft.com/office/powerpoint/2010/main" val="28667123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3CD3F-7001-4E4D-9A7D-F2B6D202A7A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749EEBE-2FD5-A944-9E15-460FBCC036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85CCBF2-6957-DF47-9685-8FCE790C2C62}"/>
              </a:ext>
            </a:extLst>
          </p:cNvPr>
          <p:cNvSpPr>
            <a:spLocks noGrp="1"/>
          </p:cNvSpPr>
          <p:nvPr>
            <p:ph type="dt" sz="half" idx="10"/>
          </p:nvPr>
        </p:nvSpPr>
        <p:spPr/>
        <p:txBody>
          <a:bodyPr/>
          <a:lstStyle/>
          <a:p>
            <a:fld id="{491EFFF2-FC4C-4FEE-8585-9496733B265B}" type="datetime1">
              <a:rPr lang="en-US" smtClean="0"/>
              <a:t>5/28/2021</a:t>
            </a:fld>
            <a:endParaRPr lang="en-US"/>
          </a:p>
        </p:txBody>
      </p:sp>
      <p:sp>
        <p:nvSpPr>
          <p:cNvPr id="5" name="Footer Placeholder 4">
            <a:extLst>
              <a:ext uri="{FF2B5EF4-FFF2-40B4-BE49-F238E27FC236}">
                <a16:creationId xmlns:a16="http://schemas.microsoft.com/office/drawing/2014/main" id="{39FC6347-AE5C-8649-989B-51862C6251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08DC05-A7F6-BE45-B52D-AF25AEF023EB}"/>
              </a:ext>
            </a:extLst>
          </p:cNvPr>
          <p:cNvSpPr>
            <a:spLocks noGrp="1"/>
          </p:cNvSpPr>
          <p:nvPr>
            <p:ph type="sldNum" sz="quarter" idx="12"/>
          </p:nvPr>
        </p:nvSpPr>
        <p:spPr/>
        <p:txBody>
          <a:bodyPr/>
          <a:lstStyle/>
          <a:p>
            <a:fld id="{41C508F0-1AA7-8449-B96D-5FDB74B9F69F}" type="slidenum">
              <a:rPr lang="en-US" smtClean="0"/>
              <a:t>‹#›</a:t>
            </a:fld>
            <a:endParaRPr lang="en-US"/>
          </a:p>
        </p:txBody>
      </p:sp>
    </p:spTree>
    <p:extLst>
      <p:ext uri="{BB962C8B-B14F-4D97-AF65-F5344CB8AC3E}">
        <p14:creationId xmlns:p14="http://schemas.microsoft.com/office/powerpoint/2010/main" val="8256943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342B4-57FC-6D43-9C26-6525D39D00E0}"/>
              </a:ext>
            </a:extLst>
          </p:cNvPr>
          <p:cNvSpPr>
            <a:spLocks noGrp="1"/>
          </p:cNvSpPr>
          <p:nvPr>
            <p:ph type="title"/>
          </p:nvPr>
        </p:nvSpPr>
        <p:spPr/>
        <p:txBody>
          <a:bodyPr anchor="ctr"/>
          <a:lstStyle/>
          <a:p>
            <a:r>
              <a:rPr lang="en-US"/>
              <a:t>Click to edit Master title style</a:t>
            </a:r>
          </a:p>
        </p:txBody>
      </p:sp>
      <p:sp>
        <p:nvSpPr>
          <p:cNvPr id="3" name="Content Placeholder 2">
            <a:extLst>
              <a:ext uri="{FF2B5EF4-FFF2-40B4-BE49-F238E27FC236}">
                <a16:creationId xmlns:a16="http://schemas.microsoft.com/office/drawing/2014/main" id="{66A51B40-5F63-254C-91DC-B72B59A8C93A}"/>
              </a:ext>
            </a:extLst>
          </p:cNvPr>
          <p:cNvSpPr>
            <a:spLocks noGrp="1"/>
          </p:cNvSpPr>
          <p:nvPr>
            <p:ph idx="1"/>
          </p:nvPr>
        </p:nvSpPr>
        <p:spPr>
          <a:xfrm>
            <a:off x="119825" y="926592"/>
            <a:ext cx="11730799" cy="5250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0AF20A-B28D-1843-A046-353014303A97}"/>
              </a:ext>
            </a:extLst>
          </p:cNvPr>
          <p:cNvSpPr>
            <a:spLocks noGrp="1"/>
          </p:cNvSpPr>
          <p:nvPr>
            <p:ph type="dt" sz="half" idx="10"/>
          </p:nvPr>
        </p:nvSpPr>
        <p:spPr/>
        <p:txBody>
          <a:bodyPr/>
          <a:lstStyle/>
          <a:p>
            <a:fld id="{ED0BED76-882A-41C3-BA19-02E6BD1F53C5}" type="datetime1">
              <a:rPr lang="en-US" smtClean="0"/>
              <a:t>5/28/2021</a:t>
            </a:fld>
            <a:endParaRPr lang="en-US"/>
          </a:p>
        </p:txBody>
      </p:sp>
      <p:sp>
        <p:nvSpPr>
          <p:cNvPr id="5" name="Footer Placeholder 4">
            <a:extLst>
              <a:ext uri="{FF2B5EF4-FFF2-40B4-BE49-F238E27FC236}">
                <a16:creationId xmlns:a16="http://schemas.microsoft.com/office/drawing/2014/main" id="{D8E2CDA9-A4D6-9941-83C1-D0D499A1A8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3E09F9-2E14-424D-8B0E-7FAEF023CA85}"/>
              </a:ext>
            </a:extLst>
          </p:cNvPr>
          <p:cNvSpPr>
            <a:spLocks noGrp="1"/>
          </p:cNvSpPr>
          <p:nvPr>
            <p:ph type="sldNum" sz="quarter" idx="12"/>
          </p:nvPr>
        </p:nvSpPr>
        <p:spPr/>
        <p:txBody>
          <a:bodyPr/>
          <a:lstStyle/>
          <a:p>
            <a:fld id="{41C508F0-1AA7-8449-B96D-5FDB74B9F69F}" type="slidenum">
              <a:rPr lang="en-US" smtClean="0"/>
              <a:t>‹#›</a:t>
            </a:fld>
            <a:endParaRPr lang="en-US"/>
          </a:p>
        </p:txBody>
      </p:sp>
    </p:spTree>
    <p:extLst>
      <p:ext uri="{BB962C8B-B14F-4D97-AF65-F5344CB8AC3E}">
        <p14:creationId xmlns:p14="http://schemas.microsoft.com/office/powerpoint/2010/main" val="2839034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13803-39AB-9641-88CB-23F41666D481}"/>
              </a:ext>
            </a:extLst>
          </p:cNvPr>
          <p:cNvSpPr>
            <a:spLocks noGrp="1"/>
          </p:cNvSpPr>
          <p:nvPr>
            <p:ph type="title"/>
          </p:nvPr>
        </p:nvSpPr>
        <p:spPr>
          <a:xfrm>
            <a:off x="831850" y="1709738"/>
            <a:ext cx="10515600" cy="2852737"/>
          </a:xfrm>
        </p:spPr>
        <p:txBody>
          <a:bodyPr anchor="b"/>
          <a:lstStyle>
            <a:lvl1pPr>
              <a:defRPr sz="6000">
                <a:solidFill>
                  <a:schemeClr val="tx1"/>
                </a:solidFill>
              </a:defRPr>
            </a:lvl1pPr>
          </a:lstStyle>
          <a:p>
            <a:r>
              <a:rPr lang="en-US"/>
              <a:t>Click to edit Master title style</a:t>
            </a:r>
          </a:p>
        </p:txBody>
      </p:sp>
      <p:sp>
        <p:nvSpPr>
          <p:cNvPr id="3" name="Text Placeholder 2">
            <a:extLst>
              <a:ext uri="{FF2B5EF4-FFF2-40B4-BE49-F238E27FC236}">
                <a16:creationId xmlns:a16="http://schemas.microsoft.com/office/drawing/2014/main" id="{C7F9FCAD-F5EA-AA4B-9C6B-1B36AE508C8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6CD2981-296D-C042-B2DE-41102B5CA43D}"/>
              </a:ext>
            </a:extLst>
          </p:cNvPr>
          <p:cNvSpPr>
            <a:spLocks noGrp="1"/>
          </p:cNvSpPr>
          <p:nvPr>
            <p:ph type="dt" sz="half" idx="10"/>
          </p:nvPr>
        </p:nvSpPr>
        <p:spPr/>
        <p:txBody>
          <a:bodyPr/>
          <a:lstStyle/>
          <a:p>
            <a:fld id="{A506180E-4CA6-413E-910F-1DFF31CDE079}" type="datetime1">
              <a:rPr lang="en-US" smtClean="0"/>
              <a:t>5/28/2021</a:t>
            </a:fld>
            <a:endParaRPr lang="en-US"/>
          </a:p>
        </p:txBody>
      </p:sp>
      <p:sp>
        <p:nvSpPr>
          <p:cNvPr id="5" name="Footer Placeholder 4">
            <a:extLst>
              <a:ext uri="{FF2B5EF4-FFF2-40B4-BE49-F238E27FC236}">
                <a16:creationId xmlns:a16="http://schemas.microsoft.com/office/drawing/2014/main" id="{63284BE9-838E-8046-BD31-5125B4B3F3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DFE247-3F8B-294F-8899-3C1A2FB70104}"/>
              </a:ext>
            </a:extLst>
          </p:cNvPr>
          <p:cNvSpPr>
            <a:spLocks noGrp="1"/>
          </p:cNvSpPr>
          <p:nvPr>
            <p:ph type="sldNum" sz="quarter" idx="12"/>
          </p:nvPr>
        </p:nvSpPr>
        <p:spPr/>
        <p:txBody>
          <a:bodyPr/>
          <a:lstStyle/>
          <a:p>
            <a:fld id="{41C508F0-1AA7-8449-B96D-5FDB74B9F69F}" type="slidenum">
              <a:rPr lang="en-US" smtClean="0"/>
              <a:t>‹#›</a:t>
            </a:fld>
            <a:endParaRPr lang="en-US"/>
          </a:p>
        </p:txBody>
      </p:sp>
    </p:spTree>
    <p:extLst>
      <p:ext uri="{BB962C8B-B14F-4D97-AF65-F5344CB8AC3E}">
        <p14:creationId xmlns:p14="http://schemas.microsoft.com/office/powerpoint/2010/main" val="55117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84616-31CB-B441-939D-19E2EBF73B80}"/>
              </a:ext>
            </a:extLst>
          </p:cNvPr>
          <p:cNvSpPr>
            <a:spLocks noGrp="1"/>
          </p:cNvSpPr>
          <p:nvPr>
            <p:ph type="title"/>
          </p:nvPr>
        </p:nvSpPr>
        <p:spPr/>
        <p:txBody>
          <a:bodyPr anchor="ctr"/>
          <a:lstStyle/>
          <a:p>
            <a:r>
              <a:rPr lang="en-US"/>
              <a:t>Click to edit Master title style</a:t>
            </a:r>
          </a:p>
        </p:txBody>
      </p:sp>
      <p:sp>
        <p:nvSpPr>
          <p:cNvPr id="3" name="Content Placeholder 2">
            <a:extLst>
              <a:ext uri="{FF2B5EF4-FFF2-40B4-BE49-F238E27FC236}">
                <a16:creationId xmlns:a16="http://schemas.microsoft.com/office/drawing/2014/main" id="{13B0A146-9CEE-BC48-8E1D-B6CA0A62DB42}"/>
              </a:ext>
            </a:extLst>
          </p:cNvPr>
          <p:cNvSpPr>
            <a:spLocks noGrp="1"/>
          </p:cNvSpPr>
          <p:nvPr>
            <p:ph sz="half" idx="1"/>
          </p:nvPr>
        </p:nvSpPr>
        <p:spPr>
          <a:xfrm>
            <a:off x="119825" y="865632"/>
            <a:ext cx="5899975" cy="531133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0982FD8-CE43-8B4D-9428-220212BC7004}"/>
              </a:ext>
            </a:extLst>
          </p:cNvPr>
          <p:cNvSpPr>
            <a:spLocks noGrp="1"/>
          </p:cNvSpPr>
          <p:nvPr>
            <p:ph sz="half" idx="2"/>
          </p:nvPr>
        </p:nvSpPr>
        <p:spPr>
          <a:xfrm>
            <a:off x="6172200" y="865632"/>
            <a:ext cx="5855208" cy="531133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6AB688B-761C-C44E-A542-883DB79FC246}"/>
              </a:ext>
            </a:extLst>
          </p:cNvPr>
          <p:cNvSpPr>
            <a:spLocks noGrp="1"/>
          </p:cNvSpPr>
          <p:nvPr>
            <p:ph type="dt" sz="half" idx="10"/>
          </p:nvPr>
        </p:nvSpPr>
        <p:spPr/>
        <p:txBody>
          <a:bodyPr/>
          <a:lstStyle/>
          <a:p>
            <a:fld id="{7BB58CBC-4D32-4CD2-AC1F-36DCD8E78428}" type="datetime1">
              <a:rPr lang="en-US" smtClean="0"/>
              <a:t>5/28/2021</a:t>
            </a:fld>
            <a:endParaRPr lang="en-US"/>
          </a:p>
        </p:txBody>
      </p:sp>
      <p:sp>
        <p:nvSpPr>
          <p:cNvPr id="6" name="Footer Placeholder 5">
            <a:extLst>
              <a:ext uri="{FF2B5EF4-FFF2-40B4-BE49-F238E27FC236}">
                <a16:creationId xmlns:a16="http://schemas.microsoft.com/office/drawing/2014/main" id="{243F1F6A-211E-CB49-BD58-F61057D8A7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DAC7B9-2A2D-BF45-8A28-DDF061DF8960}"/>
              </a:ext>
            </a:extLst>
          </p:cNvPr>
          <p:cNvSpPr>
            <a:spLocks noGrp="1"/>
          </p:cNvSpPr>
          <p:nvPr>
            <p:ph type="sldNum" sz="quarter" idx="12"/>
          </p:nvPr>
        </p:nvSpPr>
        <p:spPr/>
        <p:txBody>
          <a:bodyPr/>
          <a:lstStyle/>
          <a:p>
            <a:fld id="{41C508F0-1AA7-8449-B96D-5FDB74B9F69F}" type="slidenum">
              <a:rPr lang="en-US" smtClean="0"/>
              <a:t>‹#›</a:t>
            </a:fld>
            <a:endParaRPr lang="en-US"/>
          </a:p>
        </p:txBody>
      </p:sp>
    </p:spTree>
    <p:extLst>
      <p:ext uri="{BB962C8B-B14F-4D97-AF65-F5344CB8AC3E}">
        <p14:creationId xmlns:p14="http://schemas.microsoft.com/office/powerpoint/2010/main" val="520446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DB12F-A27B-7343-AAA1-B6BE7EA40D7E}"/>
              </a:ext>
            </a:extLst>
          </p:cNvPr>
          <p:cNvSpPr>
            <a:spLocks noGrp="1"/>
          </p:cNvSpPr>
          <p:nvPr>
            <p:ph type="title"/>
          </p:nvPr>
        </p:nvSpPr>
        <p:spPr>
          <a:xfrm>
            <a:off x="169228" y="136525"/>
            <a:ext cx="10515600" cy="457835"/>
          </a:xfrm>
        </p:spPr>
        <p:txBody>
          <a:bodyPr anchor="ctr"/>
          <a:lstStyle/>
          <a:p>
            <a:r>
              <a:rPr lang="en-US"/>
              <a:t>Click to edit Master title style</a:t>
            </a:r>
          </a:p>
        </p:txBody>
      </p:sp>
      <p:sp>
        <p:nvSpPr>
          <p:cNvPr id="3" name="Text Placeholder 2">
            <a:extLst>
              <a:ext uri="{FF2B5EF4-FFF2-40B4-BE49-F238E27FC236}">
                <a16:creationId xmlns:a16="http://schemas.microsoft.com/office/drawing/2014/main" id="{C2B782B1-3948-044A-BF50-CCBF64E3FA40}"/>
              </a:ext>
            </a:extLst>
          </p:cNvPr>
          <p:cNvSpPr>
            <a:spLocks noGrp="1"/>
          </p:cNvSpPr>
          <p:nvPr>
            <p:ph type="body" idx="1"/>
          </p:nvPr>
        </p:nvSpPr>
        <p:spPr>
          <a:xfrm>
            <a:off x="169228" y="772859"/>
            <a:ext cx="5828347" cy="53778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F1FBE90-31D3-404D-8FCE-972C05629DC8}"/>
              </a:ext>
            </a:extLst>
          </p:cNvPr>
          <p:cNvSpPr>
            <a:spLocks noGrp="1"/>
          </p:cNvSpPr>
          <p:nvPr>
            <p:ph sz="half" idx="2"/>
          </p:nvPr>
        </p:nvSpPr>
        <p:spPr>
          <a:xfrm>
            <a:off x="169228" y="1408176"/>
            <a:ext cx="5828347" cy="47814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488117D-5B60-2A42-81FA-42FD3CFBF117}"/>
              </a:ext>
            </a:extLst>
          </p:cNvPr>
          <p:cNvSpPr>
            <a:spLocks noGrp="1"/>
          </p:cNvSpPr>
          <p:nvPr>
            <p:ph type="body" sz="quarter" idx="3"/>
          </p:nvPr>
        </p:nvSpPr>
        <p:spPr>
          <a:xfrm>
            <a:off x="6172200" y="772859"/>
            <a:ext cx="5828346" cy="53778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8B3D0AF-EEED-B449-8966-284953152BA8}"/>
              </a:ext>
            </a:extLst>
          </p:cNvPr>
          <p:cNvSpPr>
            <a:spLocks noGrp="1"/>
          </p:cNvSpPr>
          <p:nvPr>
            <p:ph sz="quarter" idx="4"/>
          </p:nvPr>
        </p:nvSpPr>
        <p:spPr>
          <a:xfrm>
            <a:off x="6172200" y="1408176"/>
            <a:ext cx="5828346" cy="47814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377F4-A1FC-C140-9EB4-00D0B48F0CD9}"/>
              </a:ext>
            </a:extLst>
          </p:cNvPr>
          <p:cNvSpPr>
            <a:spLocks noGrp="1"/>
          </p:cNvSpPr>
          <p:nvPr>
            <p:ph type="dt" sz="half" idx="10"/>
          </p:nvPr>
        </p:nvSpPr>
        <p:spPr/>
        <p:txBody>
          <a:bodyPr/>
          <a:lstStyle/>
          <a:p>
            <a:fld id="{735766B0-606F-4AE6-BAD8-C6FD96C8E29E}" type="datetime1">
              <a:rPr lang="en-US" smtClean="0"/>
              <a:t>5/28/2021</a:t>
            </a:fld>
            <a:endParaRPr lang="en-US"/>
          </a:p>
        </p:txBody>
      </p:sp>
      <p:sp>
        <p:nvSpPr>
          <p:cNvPr id="8" name="Footer Placeholder 7">
            <a:extLst>
              <a:ext uri="{FF2B5EF4-FFF2-40B4-BE49-F238E27FC236}">
                <a16:creationId xmlns:a16="http://schemas.microsoft.com/office/drawing/2014/main" id="{038098C5-C573-E243-BB17-C3B1C511C8E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7679287-35BC-974A-A19E-C3A6F1217740}"/>
              </a:ext>
            </a:extLst>
          </p:cNvPr>
          <p:cNvSpPr>
            <a:spLocks noGrp="1"/>
          </p:cNvSpPr>
          <p:nvPr>
            <p:ph type="sldNum" sz="quarter" idx="12"/>
          </p:nvPr>
        </p:nvSpPr>
        <p:spPr/>
        <p:txBody>
          <a:bodyPr/>
          <a:lstStyle/>
          <a:p>
            <a:fld id="{41C508F0-1AA7-8449-B96D-5FDB74B9F69F}" type="slidenum">
              <a:rPr lang="en-US" smtClean="0"/>
              <a:t>‹#›</a:t>
            </a:fld>
            <a:endParaRPr lang="en-US"/>
          </a:p>
        </p:txBody>
      </p:sp>
    </p:spTree>
    <p:extLst>
      <p:ext uri="{BB962C8B-B14F-4D97-AF65-F5344CB8AC3E}">
        <p14:creationId xmlns:p14="http://schemas.microsoft.com/office/powerpoint/2010/main" val="985693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C5BF0-1988-1F4A-B1ED-418386DD920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D2641B3-6E76-DE45-A04E-B98CA15EBDD2}"/>
              </a:ext>
            </a:extLst>
          </p:cNvPr>
          <p:cNvSpPr>
            <a:spLocks noGrp="1"/>
          </p:cNvSpPr>
          <p:nvPr>
            <p:ph type="dt" sz="half" idx="10"/>
          </p:nvPr>
        </p:nvSpPr>
        <p:spPr/>
        <p:txBody>
          <a:bodyPr/>
          <a:lstStyle/>
          <a:p>
            <a:fld id="{2189A56E-2234-41E5-882A-076F539DEB90}" type="datetime1">
              <a:rPr lang="en-US" smtClean="0"/>
              <a:t>5/28/2021</a:t>
            </a:fld>
            <a:endParaRPr lang="en-US"/>
          </a:p>
        </p:txBody>
      </p:sp>
      <p:sp>
        <p:nvSpPr>
          <p:cNvPr id="4" name="Footer Placeholder 3">
            <a:extLst>
              <a:ext uri="{FF2B5EF4-FFF2-40B4-BE49-F238E27FC236}">
                <a16:creationId xmlns:a16="http://schemas.microsoft.com/office/drawing/2014/main" id="{BA0BCDEE-E59D-DC4C-8560-90A2629D5E6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FEC1A1E-38B7-944A-8949-A01017821B68}"/>
              </a:ext>
            </a:extLst>
          </p:cNvPr>
          <p:cNvSpPr>
            <a:spLocks noGrp="1"/>
          </p:cNvSpPr>
          <p:nvPr>
            <p:ph type="sldNum" sz="quarter" idx="12"/>
          </p:nvPr>
        </p:nvSpPr>
        <p:spPr/>
        <p:txBody>
          <a:bodyPr/>
          <a:lstStyle/>
          <a:p>
            <a:fld id="{41C508F0-1AA7-8449-B96D-5FDB74B9F69F}" type="slidenum">
              <a:rPr lang="en-US" smtClean="0"/>
              <a:t>‹#›</a:t>
            </a:fld>
            <a:endParaRPr lang="en-US"/>
          </a:p>
        </p:txBody>
      </p:sp>
    </p:spTree>
    <p:extLst>
      <p:ext uri="{BB962C8B-B14F-4D97-AF65-F5344CB8AC3E}">
        <p14:creationId xmlns:p14="http://schemas.microsoft.com/office/powerpoint/2010/main" val="3742221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D942C2B-B629-2D43-B691-6F4A13221B5B}"/>
              </a:ext>
            </a:extLst>
          </p:cNvPr>
          <p:cNvSpPr>
            <a:spLocks noGrp="1"/>
          </p:cNvSpPr>
          <p:nvPr>
            <p:ph type="dt" sz="half" idx="10"/>
          </p:nvPr>
        </p:nvSpPr>
        <p:spPr/>
        <p:txBody>
          <a:bodyPr/>
          <a:lstStyle/>
          <a:p>
            <a:fld id="{1EBDF9FF-9C93-42DF-8544-08227FFD2E11}" type="datetime1">
              <a:rPr lang="en-US" smtClean="0"/>
              <a:t>5/28/2021</a:t>
            </a:fld>
            <a:endParaRPr lang="en-US"/>
          </a:p>
        </p:txBody>
      </p:sp>
      <p:sp>
        <p:nvSpPr>
          <p:cNvPr id="3" name="Footer Placeholder 2">
            <a:extLst>
              <a:ext uri="{FF2B5EF4-FFF2-40B4-BE49-F238E27FC236}">
                <a16:creationId xmlns:a16="http://schemas.microsoft.com/office/drawing/2014/main" id="{784EFBA2-0F4B-3B41-ABBF-C3551FC0884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775F851-03B5-7C4F-8AB3-07608C906F4C}"/>
              </a:ext>
            </a:extLst>
          </p:cNvPr>
          <p:cNvSpPr>
            <a:spLocks noGrp="1"/>
          </p:cNvSpPr>
          <p:nvPr>
            <p:ph type="sldNum" sz="quarter" idx="12"/>
          </p:nvPr>
        </p:nvSpPr>
        <p:spPr/>
        <p:txBody>
          <a:bodyPr/>
          <a:lstStyle/>
          <a:p>
            <a:fld id="{41C508F0-1AA7-8449-B96D-5FDB74B9F69F}" type="slidenum">
              <a:rPr lang="en-US" smtClean="0"/>
              <a:t>‹#›</a:t>
            </a:fld>
            <a:endParaRPr lang="en-US"/>
          </a:p>
        </p:txBody>
      </p:sp>
    </p:spTree>
    <p:extLst>
      <p:ext uri="{BB962C8B-B14F-4D97-AF65-F5344CB8AC3E}">
        <p14:creationId xmlns:p14="http://schemas.microsoft.com/office/powerpoint/2010/main" val="3329735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32CAC-DC66-044C-9D98-14FD23B8D835}"/>
              </a:ext>
            </a:extLst>
          </p:cNvPr>
          <p:cNvSpPr>
            <a:spLocks noGrp="1"/>
          </p:cNvSpPr>
          <p:nvPr>
            <p:ph type="title"/>
          </p:nvPr>
        </p:nvSpPr>
        <p:spPr>
          <a:xfrm>
            <a:off x="839788" y="457200"/>
            <a:ext cx="3932237" cy="1600200"/>
          </a:xfrm>
        </p:spPr>
        <p:txBody>
          <a:bodyPr anchor="b"/>
          <a:lstStyle>
            <a:lvl1pPr>
              <a:defRPr sz="32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372D691-D177-F045-BC7B-AC1213C007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26422B3-C52C-D74A-8260-0E2488638B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0B7E2F6-5B78-5A4F-90AB-CFF8869F00BB}"/>
              </a:ext>
            </a:extLst>
          </p:cNvPr>
          <p:cNvSpPr>
            <a:spLocks noGrp="1"/>
          </p:cNvSpPr>
          <p:nvPr>
            <p:ph type="dt" sz="half" idx="10"/>
          </p:nvPr>
        </p:nvSpPr>
        <p:spPr/>
        <p:txBody>
          <a:bodyPr/>
          <a:lstStyle/>
          <a:p>
            <a:fld id="{FC247020-45D7-40DA-B691-2186772A5792}" type="datetime1">
              <a:rPr lang="en-US" smtClean="0"/>
              <a:t>5/28/2021</a:t>
            </a:fld>
            <a:endParaRPr lang="en-US"/>
          </a:p>
        </p:txBody>
      </p:sp>
      <p:sp>
        <p:nvSpPr>
          <p:cNvPr id="6" name="Footer Placeholder 5">
            <a:extLst>
              <a:ext uri="{FF2B5EF4-FFF2-40B4-BE49-F238E27FC236}">
                <a16:creationId xmlns:a16="http://schemas.microsoft.com/office/drawing/2014/main" id="{A93E7AFF-FBF0-F440-B03C-152601C774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048D99-7410-1449-BA7E-D6E889874345}"/>
              </a:ext>
            </a:extLst>
          </p:cNvPr>
          <p:cNvSpPr>
            <a:spLocks noGrp="1"/>
          </p:cNvSpPr>
          <p:nvPr>
            <p:ph type="sldNum" sz="quarter" idx="12"/>
          </p:nvPr>
        </p:nvSpPr>
        <p:spPr/>
        <p:txBody>
          <a:bodyPr/>
          <a:lstStyle/>
          <a:p>
            <a:fld id="{41C508F0-1AA7-8449-B96D-5FDB74B9F69F}" type="slidenum">
              <a:rPr lang="en-US" smtClean="0"/>
              <a:t>‹#›</a:t>
            </a:fld>
            <a:endParaRPr lang="en-US"/>
          </a:p>
        </p:txBody>
      </p:sp>
    </p:spTree>
    <p:extLst>
      <p:ext uri="{BB962C8B-B14F-4D97-AF65-F5344CB8AC3E}">
        <p14:creationId xmlns:p14="http://schemas.microsoft.com/office/powerpoint/2010/main" val="32666835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43106-1B5C-914E-96E8-1B2ADE8066CB}"/>
              </a:ext>
            </a:extLst>
          </p:cNvPr>
          <p:cNvSpPr>
            <a:spLocks noGrp="1"/>
          </p:cNvSpPr>
          <p:nvPr>
            <p:ph type="title"/>
          </p:nvPr>
        </p:nvSpPr>
        <p:spPr>
          <a:xfrm>
            <a:off x="839788" y="457200"/>
            <a:ext cx="3932237" cy="1600200"/>
          </a:xfrm>
        </p:spPr>
        <p:txBody>
          <a:bodyPr anchor="b"/>
          <a:lstStyle>
            <a:lvl1pPr>
              <a:defRPr sz="3200">
                <a:solidFill>
                  <a:schemeClr val="tx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580AFE13-BA3F-B94E-91E8-BD7241D370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EA1B357-9267-9E40-8F47-F931A51FB8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BE71377-66C2-BA48-8E60-2293F7FECC19}"/>
              </a:ext>
            </a:extLst>
          </p:cNvPr>
          <p:cNvSpPr>
            <a:spLocks noGrp="1"/>
          </p:cNvSpPr>
          <p:nvPr>
            <p:ph type="dt" sz="half" idx="10"/>
          </p:nvPr>
        </p:nvSpPr>
        <p:spPr/>
        <p:txBody>
          <a:bodyPr/>
          <a:lstStyle/>
          <a:p>
            <a:fld id="{DA4D0881-AC02-4D98-B079-CB4EA039F021}" type="datetime1">
              <a:rPr lang="en-US" smtClean="0"/>
              <a:t>5/28/2021</a:t>
            </a:fld>
            <a:endParaRPr lang="en-US"/>
          </a:p>
        </p:txBody>
      </p:sp>
      <p:sp>
        <p:nvSpPr>
          <p:cNvPr id="6" name="Footer Placeholder 5">
            <a:extLst>
              <a:ext uri="{FF2B5EF4-FFF2-40B4-BE49-F238E27FC236}">
                <a16:creationId xmlns:a16="http://schemas.microsoft.com/office/drawing/2014/main" id="{2F5BBE8B-226E-744E-9F39-44CD3BF687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B33661-F67E-F249-B797-70D397FB2C55}"/>
              </a:ext>
            </a:extLst>
          </p:cNvPr>
          <p:cNvSpPr>
            <a:spLocks noGrp="1"/>
          </p:cNvSpPr>
          <p:nvPr>
            <p:ph type="sldNum" sz="quarter" idx="12"/>
          </p:nvPr>
        </p:nvSpPr>
        <p:spPr/>
        <p:txBody>
          <a:bodyPr/>
          <a:lstStyle/>
          <a:p>
            <a:fld id="{41C508F0-1AA7-8449-B96D-5FDB74B9F69F}" type="slidenum">
              <a:rPr lang="en-US" smtClean="0"/>
              <a:t>‹#›</a:t>
            </a:fld>
            <a:endParaRPr lang="en-US"/>
          </a:p>
        </p:txBody>
      </p:sp>
    </p:spTree>
    <p:extLst>
      <p:ext uri="{BB962C8B-B14F-4D97-AF65-F5344CB8AC3E}">
        <p14:creationId xmlns:p14="http://schemas.microsoft.com/office/powerpoint/2010/main" val="4187797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12C7F-0C76-C64C-8AC2-CC35A97F7B7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DACB768-4EE5-F247-949D-D0FE28569BD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47864F-334C-4440-84FF-D738DA42B7FE}"/>
              </a:ext>
            </a:extLst>
          </p:cNvPr>
          <p:cNvSpPr>
            <a:spLocks noGrp="1"/>
          </p:cNvSpPr>
          <p:nvPr>
            <p:ph type="dt" sz="half" idx="10"/>
          </p:nvPr>
        </p:nvSpPr>
        <p:spPr/>
        <p:txBody>
          <a:bodyPr/>
          <a:lstStyle/>
          <a:p>
            <a:fld id="{59B62916-478C-4531-9804-52B557E65B6C}" type="datetime1">
              <a:rPr lang="en-US" smtClean="0"/>
              <a:t>5/28/2021</a:t>
            </a:fld>
            <a:endParaRPr lang="en-US"/>
          </a:p>
        </p:txBody>
      </p:sp>
      <p:sp>
        <p:nvSpPr>
          <p:cNvPr id="5" name="Footer Placeholder 4">
            <a:extLst>
              <a:ext uri="{FF2B5EF4-FFF2-40B4-BE49-F238E27FC236}">
                <a16:creationId xmlns:a16="http://schemas.microsoft.com/office/drawing/2014/main" id="{22A321F2-88DA-A848-BB33-58AA4AA855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F0C48F-17CC-1347-A8FD-9BC2A8684E94}"/>
              </a:ext>
            </a:extLst>
          </p:cNvPr>
          <p:cNvSpPr>
            <a:spLocks noGrp="1"/>
          </p:cNvSpPr>
          <p:nvPr>
            <p:ph type="sldNum" sz="quarter" idx="12"/>
          </p:nvPr>
        </p:nvSpPr>
        <p:spPr/>
        <p:txBody>
          <a:bodyPr/>
          <a:lstStyle/>
          <a:p>
            <a:fld id="{41C508F0-1AA7-8449-B96D-5FDB74B9F69F}" type="slidenum">
              <a:rPr lang="en-US" smtClean="0"/>
              <a:t>‹#›</a:t>
            </a:fld>
            <a:endParaRPr lang="en-US"/>
          </a:p>
        </p:txBody>
      </p:sp>
    </p:spTree>
    <p:extLst>
      <p:ext uri="{BB962C8B-B14F-4D97-AF65-F5344CB8AC3E}">
        <p14:creationId xmlns:p14="http://schemas.microsoft.com/office/powerpoint/2010/main" val="36560865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3143A0-32DF-8C4A-9C95-E1EA4EF7AA12}"/>
              </a:ext>
            </a:extLst>
          </p:cNvPr>
          <p:cNvSpPr>
            <a:spLocks noGrp="1"/>
          </p:cNvSpPr>
          <p:nvPr>
            <p:ph type="title" orient="vert"/>
          </p:nvPr>
        </p:nvSpPr>
        <p:spPr>
          <a:xfrm>
            <a:off x="8724900" y="804671"/>
            <a:ext cx="2628900" cy="5372291"/>
          </a:xfrm>
        </p:spPr>
        <p:txBody>
          <a:bodyPr vert="eaVert"/>
          <a:lstStyle>
            <a:lvl1pPr>
              <a:defRPr>
                <a:solidFill>
                  <a:schemeClr val="tx1"/>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0C5C7ABC-FCD3-CF4B-AEC6-6848E9A95530}"/>
              </a:ext>
            </a:extLst>
          </p:cNvPr>
          <p:cNvSpPr>
            <a:spLocks noGrp="1"/>
          </p:cNvSpPr>
          <p:nvPr>
            <p:ph type="body" orient="vert" idx="1"/>
          </p:nvPr>
        </p:nvSpPr>
        <p:spPr>
          <a:xfrm>
            <a:off x="838200" y="804671"/>
            <a:ext cx="7734300" cy="537229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B11504-FE9C-D141-8CD7-8A0970BA149A}"/>
              </a:ext>
            </a:extLst>
          </p:cNvPr>
          <p:cNvSpPr>
            <a:spLocks noGrp="1"/>
          </p:cNvSpPr>
          <p:nvPr>
            <p:ph type="dt" sz="half" idx="10"/>
          </p:nvPr>
        </p:nvSpPr>
        <p:spPr/>
        <p:txBody>
          <a:bodyPr/>
          <a:lstStyle/>
          <a:p>
            <a:fld id="{0D3B1644-66A5-4A09-9588-A1B8D0868062}" type="datetime1">
              <a:rPr lang="en-US" smtClean="0"/>
              <a:t>5/28/2021</a:t>
            </a:fld>
            <a:endParaRPr lang="en-US"/>
          </a:p>
        </p:txBody>
      </p:sp>
      <p:sp>
        <p:nvSpPr>
          <p:cNvPr id="5" name="Footer Placeholder 4">
            <a:extLst>
              <a:ext uri="{FF2B5EF4-FFF2-40B4-BE49-F238E27FC236}">
                <a16:creationId xmlns:a16="http://schemas.microsoft.com/office/drawing/2014/main" id="{92052480-EE64-ED4B-AD4C-97CA887524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A79650-30A8-EE40-8096-74C0D66B82F3}"/>
              </a:ext>
            </a:extLst>
          </p:cNvPr>
          <p:cNvSpPr>
            <a:spLocks noGrp="1"/>
          </p:cNvSpPr>
          <p:nvPr>
            <p:ph type="sldNum" sz="quarter" idx="12"/>
          </p:nvPr>
        </p:nvSpPr>
        <p:spPr/>
        <p:txBody>
          <a:bodyPr/>
          <a:lstStyle/>
          <a:p>
            <a:fld id="{41C508F0-1AA7-8449-B96D-5FDB74B9F69F}" type="slidenum">
              <a:rPr lang="en-US" smtClean="0"/>
              <a:t>‹#›</a:t>
            </a:fld>
            <a:endParaRPr lang="en-US"/>
          </a:p>
        </p:txBody>
      </p:sp>
    </p:spTree>
    <p:extLst>
      <p:ext uri="{BB962C8B-B14F-4D97-AF65-F5344CB8AC3E}">
        <p14:creationId xmlns:p14="http://schemas.microsoft.com/office/powerpoint/2010/main" val="1935056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F145354-13C8-B341-8631-CC4F1B1E7B51}"/>
              </a:ext>
            </a:extLst>
          </p:cNvPr>
          <p:cNvSpPr>
            <a:spLocks noGrp="1"/>
          </p:cNvSpPr>
          <p:nvPr>
            <p:ph type="body" idx="1"/>
          </p:nvPr>
        </p:nvSpPr>
        <p:spPr>
          <a:xfrm>
            <a:off x="119825" y="926592"/>
            <a:ext cx="11730799" cy="525037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94A09F-0B5D-6A46-8DF9-0CBA8F5347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6786D0-0EA5-4D30-901C-09D8A614E654}" type="datetime1">
              <a:rPr lang="en-US" smtClean="0"/>
              <a:t>5/28/2021</a:t>
            </a:fld>
            <a:endParaRPr lang="en-US"/>
          </a:p>
        </p:txBody>
      </p:sp>
      <p:sp>
        <p:nvSpPr>
          <p:cNvPr id="5" name="Footer Placeholder 4">
            <a:extLst>
              <a:ext uri="{FF2B5EF4-FFF2-40B4-BE49-F238E27FC236}">
                <a16:creationId xmlns:a16="http://schemas.microsoft.com/office/drawing/2014/main" id="{9FE49C53-C712-6F4D-AA34-57CFC7468F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267D665-C6F1-0649-803A-F65EDFC6DB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C508F0-1AA7-8449-B96D-5FDB74B9F69F}" type="slidenum">
              <a:rPr lang="en-US" smtClean="0"/>
              <a:t>‹#›</a:t>
            </a:fld>
            <a:endParaRPr lang="en-US"/>
          </a:p>
        </p:txBody>
      </p:sp>
      <p:pic>
        <p:nvPicPr>
          <p:cNvPr id="7" name="Picture 6">
            <a:extLst>
              <a:ext uri="{FF2B5EF4-FFF2-40B4-BE49-F238E27FC236}">
                <a16:creationId xmlns:a16="http://schemas.microsoft.com/office/drawing/2014/main" id="{027039DC-A681-294D-995F-6F3381394DEE}"/>
              </a:ext>
            </a:extLst>
          </p:cNvPr>
          <p:cNvPicPr>
            <a:picLocks noChangeAspect="1"/>
          </p:cNvPicPr>
          <p:nvPr userDrawn="1"/>
        </p:nvPicPr>
        <p:blipFill>
          <a:blip r:embed="rId13"/>
          <a:stretch>
            <a:fillRect/>
          </a:stretch>
        </p:blipFill>
        <p:spPr>
          <a:xfrm>
            <a:off x="-1" y="-1"/>
            <a:ext cx="12185909" cy="741751"/>
          </a:xfrm>
          <a:prstGeom prst="rect">
            <a:avLst/>
          </a:prstGeom>
        </p:spPr>
      </p:pic>
      <p:sp>
        <p:nvSpPr>
          <p:cNvPr id="2" name="Title Placeholder 1">
            <a:extLst>
              <a:ext uri="{FF2B5EF4-FFF2-40B4-BE49-F238E27FC236}">
                <a16:creationId xmlns:a16="http://schemas.microsoft.com/office/drawing/2014/main" id="{9E8822D1-7C3B-8C4E-A14E-138E0C5385FB}"/>
              </a:ext>
            </a:extLst>
          </p:cNvPr>
          <p:cNvSpPr>
            <a:spLocks noGrp="1"/>
          </p:cNvSpPr>
          <p:nvPr>
            <p:ph type="title"/>
          </p:nvPr>
        </p:nvSpPr>
        <p:spPr>
          <a:xfrm>
            <a:off x="119825" y="98019"/>
            <a:ext cx="10515600" cy="545709"/>
          </a:xfrm>
          <a:prstGeom prst="rect">
            <a:avLst/>
          </a:prstGeom>
        </p:spPr>
        <p:txBody>
          <a:bodyPr lIns="91429" tIns="45714" rIns="91429" bIns="45714"/>
          <a:lstStyle/>
          <a:p>
            <a:pPr marL="0" marR="0" lvl="0" indent="0" defTabSz="457146" eaLnBrk="0" fontAlgn="base" hangingPunct="0">
              <a:lnSpc>
                <a:spcPct val="100000"/>
              </a:lnSpc>
              <a:spcAft>
                <a:spcPct val="0"/>
              </a:spcAft>
              <a:buClrTx/>
              <a:buSzTx/>
              <a:buFontTx/>
              <a:tabLst/>
            </a:pPr>
            <a:r>
              <a:rPr lang="en-US"/>
              <a:t>Click to edit Master title style</a:t>
            </a:r>
          </a:p>
        </p:txBody>
      </p:sp>
    </p:spTree>
    <p:extLst>
      <p:ext uri="{BB962C8B-B14F-4D97-AF65-F5344CB8AC3E}">
        <p14:creationId xmlns:p14="http://schemas.microsoft.com/office/powerpoint/2010/main" val="11156068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0" lang="en-US" sz="2800" b="1" i="0" u="none" strike="noStrike" kern="1200" cap="none" spc="0" normalizeH="0" baseline="0">
          <a:ln>
            <a:noFill/>
          </a:ln>
          <a:solidFill>
            <a:schemeClr val="bg1"/>
          </a:solidFill>
          <a:effectLst/>
          <a:uLnTx/>
          <a:uFillTx/>
          <a:latin typeface="Arial" charset="0"/>
          <a:ea typeface="+mj-ea"/>
          <a:cs typeface="Arial"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Calibri" panose="020F050202020403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Calibri" panose="020F050202020403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6.xml"/><Relationship Id="rId5" Type="http://schemas.microsoft.com/office/2007/relationships/hdphoto" Target="../media/hdphoto2.wdp"/><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1.pn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20.png"/><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8FF917-5495-2B40-9F4F-35B3547594A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0"/>
            <a:ext cx="12192001" cy="6858000"/>
          </a:xfrm>
          <a:prstGeom prst="rect">
            <a:avLst/>
          </a:prstGeom>
        </p:spPr>
      </p:pic>
      <p:pic>
        <p:nvPicPr>
          <p:cNvPr id="14" name="Picture 13">
            <a:extLst>
              <a:ext uri="{FF2B5EF4-FFF2-40B4-BE49-F238E27FC236}">
                <a16:creationId xmlns:a16="http://schemas.microsoft.com/office/drawing/2014/main" id="{FAC803F9-4AA0-0D4F-9050-7A462803CC2C}"/>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2681662" y="829127"/>
            <a:ext cx="1268038" cy="1271016"/>
          </a:xfrm>
          <a:prstGeom prst="ellipse">
            <a:avLst/>
          </a:prstGeom>
          <a:ln>
            <a:solidFill>
              <a:schemeClr val="bg1"/>
            </a:solidFill>
          </a:ln>
        </p:spPr>
      </p:pic>
      <p:sp>
        <p:nvSpPr>
          <p:cNvPr id="11" name="TextBox 10"/>
          <p:cNvSpPr txBox="1"/>
          <p:nvPr/>
        </p:nvSpPr>
        <p:spPr>
          <a:xfrm>
            <a:off x="47982" y="5525810"/>
            <a:ext cx="8468436" cy="707886"/>
          </a:xfrm>
          <a:prstGeom prst="rect">
            <a:avLst/>
          </a:prstGeom>
          <a:noFill/>
        </p:spPr>
        <p:txBody>
          <a:bodyPr wrap="square" rtlCol="0" anchor="ctr" anchorCtr="0">
            <a:spAutoFit/>
          </a:bodyPr>
          <a:lstStyle/>
          <a:p>
            <a:r>
              <a:rPr lang="en-US" sz="2000" b="1" dirty="0">
                <a:solidFill>
                  <a:prstClr val="white"/>
                </a:solidFill>
                <a:latin typeface="Helvetica Neue" charset="0"/>
                <a:ea typeface="Helvetica Neue" charset="0"/>
                <a:cs typeface="Helvetica Neue" charset="0"/>
              </a:rPr>
              <a:t>Lunar Safe Haven Seedling Study</a:t>
            </a:r>
          </a:p>
          <a:p>
            <a:r>
              <a:rPr lang="en-US" sz="2000" b="1" dirty="0">
                <a:solidFill>
                  <a:prstClr val="white"/>
                </a:solidFill>
                <a:latin typeface="Helvetica Neue" charset="0"/>
                <a:ea typeface="Helvetica Neue" charset="0"/>
                <a:cs typeface="Helvetica Neue" charset="0"/>
              </a:rPr>
              <a:t>Overview of Study Progress for PTMSS/SRR</a:t>
            </a:r>
          </a:p>
        </p:txBody>
      </p:sp>
      <p:sp>
        <p:nvSpPr>
          <p:cNvPr id="12" name="TextBox 11"/>
          <p:cNvSpPr txBox="1"/>
          <p:nvPr/>
        </p:nvSpPr>
        <p:spPr>
          <a:xfrm>
            <a:off x="47982" y="6321864"/>
            <a:ext cx="9858018" cy="307777"/>
          </a:xfrm>
          <a:prstGeom prst="rect">
            <a:avLst/>
          </a:prstGeom>
          <a:noFill/>
        </p:spPr>
        <p:txBody>
          <a:bodyPr wrap="square" rtlCol="0" anchor="ctr" anchorCtr="0">
            <a:spAutoFit/>
          </a:bodyPr>
          <a:lstStyle/>
          <a:p>
            <a:r>
              <a:rPr lang="en-US" sz="1400" dirty="0">
                <a:solidFill>
                  <a:prstClr val="white"/>
                </a:solidFill>
                <a:latin typeface="Helvetica Neue" charset="0"/>
                <a:ea typeface="Helvetica Neue" charset="0"/>
                <a:cs typeface="Helvetica Neue" charset="0"/>
              </a:rPr>
              <a:t>Melanie Grande, Dr. Bob Moses |  Lunar Safe Haven Seedling Study  |  06.11.2021</a:t>
            </a:r>
          </a:p>
        </p:txBody>
      </p:sp>
      <p:pic>
        <p:nvPicPr>
          <p:cNvPr id="16" name="Picture 15">
            <a:extLst>
              <a:ext uri="{FF2B5EF4-FFF2-40B4-BE49-F238E27FC236}">
                <a16:creationId xmlns:a16="http://schemas.microsoft.com/office/drawing/2014/main" id="{143F0066-717E-C348-A922-42E57FB7C09E}"/>
              </a:ext>
            </a:extLst>
          </p:cNvPr>
          <p:cNvPicPr>
            <a:picLocks/>
          </p:cNvPicPr>
          <p:nvPr/>
        </p:nvPicPr>
        <p:blipFill rotWithShape="1">
          <a:blip r:embed="rId5" cstate="hqprint">
            <a:extLst>
              <a:ext uri="{28A0092B-C50C-407E-A947-70E740481C1C}">
                <a14:useLocalDpi xmlns:a14="http://schemas.microsoft.com/office/drawing/2010/main"/>
              </a:ext>
            </a:extLst>
          </a:blip>
          <a:srcRect b="-136"/>
          <a:stretch/>
        </p:blipFill>
        <p:spPr>
          <a:xfrm>
            <a:off x="5383253" y="968396"/>
            <a:ext cx="1949042" cy="1947672"/>
          </a:xfrm>
          <a:prstGeom prst="ellipse">
            <a:avLst/>
          </a:prstGeom>
          <a:ln>
            <a:solidFill>
              <a:schemeClr val="bg1"/>
            </a:solidFill>
          </a:ln>
        </p:spPr>
      </p:pic>
      <p:pic>
        <p:nvPicPr>
          <p:cNvPr id="5" name="Picture 4">
            <a:extLst>
              <a:ext uri="{FF2B5EF4-FFF2-40B4-BE49-F238E27FC236}">
                <a16:creationId xmlns:a16="http://schemas.microsoft.com/office/drawing/2014/main" id="{FDBB1E04-24BB-0E4B-A0D5-05DFB9754897}"/>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7443036" y="3263357"/>
            <a:ext cx="1645920" cy="1645920"/>
          </a:xfrm>
          <a:prstGeom prst="ellipse">
            <a:avLst/>
          </a:prstGeom>
          <a:ln>
            <a:solidFill>
              <a:schemeClr val="bg1"/>
            </a:solidFill>
          </a:ln>
        </p:spPr>
      </p:pic>
      <p:pic>
        <p:nvPicPr>
          <p:cNvPr id="9" name="Picture 8">
            <a:extLst>
              <a:ext uri="{FF2B5EF4-FFF2-40B4-BE49-F238E27FC236}">
                <a16:creationId xmlns:a16="http://schemas.microsoft.com/office/drawing/2014/main" id="{A077E828-61E8-D842-A8D4-ECA2431B6632}"/>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b="-2"/>
          <a:stretch/>
        </p:blipFill>
        <p:spPr>
          <a:xfrm>
            <a:off x="3466790" y="2807131"/>
            <a:ext cx="1399032" cy="1399032"/>
          </a:xfrm>
          <a:prstGeom prst="ellipse">
            <a:avLst/>
          </a:prstGeom>
          <a:ln>
            <a:solidFill>
              <a:schemeClr val="tx1"/>
            </a:solidFill>
          </a:ln>
        </p:spPr>
      </p:pic>
      <p:pic>
        <p:nvPicPr>
          <p:cNvPr id="18" name="Picture 17">
            <a:extLst>
              <a:ext uri="{FF2B5EF4-FFF2-40B4-BE49-F238E27FC236}">
                <a16:creationId xmlns:a16="http://schemas.microsoft.com/office/drawing/2014/main" id="{1C3ED5FB-8B7D-844E-8F18-04760AD9FEF2}"/>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a:stretch/>
        </p:blipFill>
        <p:spPr>
          <a:xfrm>
            <a:off x="8690630" y="1403675"/>
            <a:ext cx="1578455" cy="1581912"/>
          </a:xfrm>
          <a:prstGeom prst="ellipse">
            <a:avLst/>
          </a:prstGeom>
          <a:ln>
            <a:solidFill>
              <a:schemeClr val="bg1"/>
            </a:solidFill>
          </a:ln>
        </p:spPr>
      </p:pic>
      <p:pic>
        <p:nvPicPr>
          <p:cNvPr id="20" name="Picture 19">
            <a:extLst>
              <a:ext uri="{FF2B5EF4-FFF2-40B4-BE49-F238E27FC236}">
                <a16:creationId xmlns:a16="http://schemas.microsoft.com/office/drawing/2014/main" id="{FCC6C5BA-E2D4-3B49-91E3-A76FF90D0FD0}"/>
              </a:ext>
            </a:extLst>
          </p:cNvPr>
          <p:cNvPicPr>
            <a:picLocks noChangeAspect="1"/>
          </p:cNvPicPr>
          <p:nvPr/>
        </p:nvPicPr>
        <p:blipFill rotWithShape="1">
          <a:blip r:embed="rId9" cstate="hqprint">
            <a:extLst>
              <a:ext uri="{28A0092B-C50C-407E-A947-70E740481C1C}">
                <a14:useLocalDpi xmlns:a14="http://schemas.microsoft.com/office/drawing/2010/main"/>
              </a:ext>
            </a:extLst>
          </a:blip>
          <a:srcRect t="-1215"/>
          <a:stretch/>
        </p:blipFill>
        <p:spPr>
          <a:xfrm>
            <a:off x="5814040" y="3984344"/>
            <a:ext cx="1014985" cy="1014984"/>
          </a:xfrm>
          <a:prstGeom prst="ellipse">
            <a:avLst/>
          </a:prstGeom>
          <a:ln>
            <a:solidFill>
              <a:schemeClr val="bg1"/>
            </a:solidFill>
          </a:ln>
        </p:spPr>
      </p:pic>
      <p:sp>
        <p:nvSpPr>
          <p:cNvPr id="2" name="Slide Number Placeholder 1">
            <a:extLst>
              <a:ext uri="{FF2B5EF4-FFF2-40B4-BE49-F238E27FC236}">
                <a16:creationId xmlns:a16="http://schemas.microsoft.com/office/drawing/2014/main" id="{90ACE0D9-CA27-4041-9313-0A5AED1D6DCF}"/>
              </a:ext>
            </a:extLst>
          </p:cNvPr>
          <p:cNvSpPr>
            <a:spLocks noGrp="1"/>
          </p:cNvSpPr>
          <p:nvPr>
            <p:ph type="sldNum" sz="quarter" idx="12"/>
          </p:nvPr>
        </p:nvSpPr>
        <p:spPr/>
        <p:txBody>
          <a:bodyPr/>
          <a:lstStyle/>
          <a:p>
            <a:fld id="{41C508F0-1AA7-8449-B96D-5FDB74B9F69F}" type="slidenum">
              <a:rPr lang="en-US" smtClean="0"/>
              <a:t>1</a:t>
            </a:fld>
            <a:endParaRPr lang="en-US"/>
          </a:p>
        </p:txBody>
      </p:sp>
      <p:sp>
        <p:nvSpPr>
          <p:cNvPr id="4" name="TextBox 3">
            <a:extLst>
              <a:ext uri="{FF2B5EF4-FFF2-40B4-BE49-F238E27FC236}">
                <a16:creationId xmlns:a16="http://schemas.microsoft.com/office/drawing/2014/main" id="{80455250-2380-45F2-9F21-014DD3329A4D}"/>
              </a:ext>
            </a:extLst>
          </p:cNvPr>
          <p:cNvSpPr txBox="1"/>
          <p:nvPr/>
        </p:nvSpPr>
        <p:spPr>
          <a:xfrm>
            <a:off x="10066712" y="5016731"/>
            <a:ext cx="2100349" cy="338554"/>
          </a:xfrm>
          <a:prstGeom prst="rect">
            <a:avLst/>
          </a:prstGeom>
          <a:noFill/>
        </p:spPr>
        <p:txBody>
          <a:bodyPr wrap="square" rtlCol="0">
            <a:spAutoFit/>
          </a:bodyPr>
          <a:lstStyle/>
          <a:p>
            <a:r>
              <a:rPr lang="en-US" sz="1600" i="1" dirty="0">
                <a:solidFill>
                  <a:schemeClr val="bg1"/>
                </a:solidFill>
              </a:rPr>
              <a:t>Image credits: NASA</a:t>
            </a:r>
          </a:p>
        </p:txBody>
      </p:sp>
    </p:spTree>
    <p:extLst>
      <p:ext uri="{BB962C8B-B14F-4D97-AF65-F5344CB8AC3E}">
        <p14:creationId xmlns:p14="http://schemas.microsoft.com/office/powerpoint/2010/main" val="2636998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753F7-EA22-4969-82C4-A129B31A4D90}"/>
              </a:ext>
            </a:extLst>
          </p:cNvPr>
          <p:cNvSpPr>
            <a:spLocks noGrp="1"/>
          </p:cNvSpPr>
          <p:nvPr>
            <p:ph type="title"/>
          </p:nvPr>
        </p:nvSpPr>
        <p:spPr/>
        <p:txBody>
          <a:bodyPr/>
          <a:lstStyle/>
          <a:p>
            <a:r>
              <a:rPr lang="en-US" dirty="0"/>
              <a:t>Lunar Safe Haven (LSH) Seedling Study - Overview</a:t>
            </a:r>
          </a:p>
        </p:txBody>
      </p:sp>
      <p:sp>
        <p:nvSpPr>
          <p:cNvPr id="4" name="Slide Number Placeholder 3">
            <a:extLst>
              <a:ext uri="{FF2B5EF4-FFF2-40B4-BE49-F238E27FC236}">
                <a16:creationId xmlns:a16="http://schemas.microsoft.com/office/drawing/2014/main" id="{80BBD04B-783E-4B97-9A6F-297583C4EB97}"/>
              </a:ext>
            </a:extLst>
          </p:cNvPr>
          <p:cNvSpPr>
            <a:spLocks noGrp="1"/>
          </p:cNvSpPr>
          <p:nvPr>
            <p:ph type="sldNum" sz="quarter" idx="12"/>
          </p:nvPr>
        </p:nvSpPr>
        <p:spPr/>
        <p:txBody>
          <a:bodyPr/>
          <a:lstStyle/>
          <a:p>
            <a:fld id="{41C508F0-1AA7-8449-B96D-5FDB74B9F69F}" type="slidenum">
              <a:rPr lang="en-US" smtClean="0"/>
              <a:t>2</a:t>
            </a:fld>
            <a:endParaRPr lang="en-US"/>
          </a:p>
        </p:txBody>
      </p:sp>
      <p:pic>
        <p:nvPicPr>
          <p:cNvPr id="5" name="Picture 4">
            <a:extLst>
              <a:ext uri="{FF2B5EF4-FFF2-40B4-BE49-F238E27FC236}">
                <a16:creationId xmlns:a16="http://schemas.microsoft.com/office/drawing/2014/main" id="{E31CDB2E-A1D5-423D-92BB-CD6FEB01FE0A}"/>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rcRect/>
          <a:stretch/>
        </p:blipFill>
        <p:spPr>
          <a:xfrm>
            <a:off x="6465683" y="4144608"/>
            <a:ext cx="1884885" cy="2278940"/>
          </a:xfrm>
          <a:prstGeom prst="rect">
            <a:avLst/>
          </a:prstGeom>
        </p:spPr>
      </p:pic>
      <p:pic>
        <p:nvPicPr>
          <p:cNvPr id="6" name="Picture 5">
            <a:extLst>
              <a:ext uri="{FF2B5EF4-FFF2-40B4-BE49-F238E27FC236}">
                <a16:creationId xmlns:a16="http://schemas.microsoft.com/office/drawing/2014/main" id="{7C01ED86-7367-4221-87E0-E8C63D2CA265}"/>
              </a:ext>
            </a:extLst>
          </p:cNvPr>
          <p:cNvPicPr>
            <a:picLocks/>
          </p:cNvPicPr>
          <p:nvPr/>
        </p:nvPicPr>
        <p:blipFill rotWithShape="1">
          <a:blip r:embed="rId4">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rcRect l="900" r="5158"/>
          <a:stretch/>
        </p:blipFill>
        <p:spPr>
          <a:xfrm>
            <a:off x="8429105" y="4144608"/>
            <a:ext cx="3366655" cy="2278940"/>
          </a:xfrm>
          <a:prstGeom prst="rect">
            <a:avLst/>
          </a:prstGeom>
        </p:spPr>
      </p:pic>
      <p:sp>
        <p:nvSpPr>
          <p:cNvPr id="10" name="TextBox 9">
            <a:extLst>
              <a:ext uri="{FF2B5EF4-FFF2-40B4-BE49-F238E27FC236}">
                <a16:creationId xmlns:a16="http://schemas.microsoft.com/office/drawing/2014/main" id="{E0C1F17F-4F6E-4F1F-9032-AA7C286587F3}"/>
              </a:ext>
            </a:extLst>
          </p:cNvPr>
          <p:cNvSpPr txBox="1"/>
          <p:nvPr/>
        </p:nvSpPr>
        <p:spPr>
          <a:xfrm>
            <a:off x="119825" y="871899"/>
            <a:ext cx="11914331" cy="3447098"/>
          </a:xfrm>
          <a:prstGeom prst="rect">
            <a:avLst/>
          </a:prstGeom>
          <a:noFill/>
        </p:spPr>
        <p:txBody>
          <a:bodyPr wrap="square" rtlCol="0">
            <a:spAutoFit/>
          </a:bodyPr>
          <a:lstStyle/>
          <a:p>
            <a:pPr>
              <a:spcAft>
                <a:spcPts val="600"/>
              </a:spcAft>
            </a:pPr>
            <a:r>
              <a:rPr lang="en-US" b="1" dirty="0"/>
              <a:t>Background</a:t>
            </a:r>
          </a:p>
          <a:p>
            <a:pPr marL="285750" indent="-285750">
              <a:spcAft>
                <a:spcPts val="600"/>
              </a:spcAft>
              <a:buFont typeface="Arial" panose="020B0604020202020204" pitchFamily="34" charset="0"/>
              <a:buChar char="•"/>
            </a:pPr>
            <a:r>
              <a:rPr lang="en-US" dirty="0"/>
              <a:t>In order to enable </a:t>
            </a:r>
            <a:r>
              <a:rPr lang="en-US" b="1" dirty="0"/>
              <a:t>sustainable presence (~10 years) </a:t>
            </a:r>
            <a:r>
              <a:rPr lang="en-US" dirty="0"/>
              <a:t>on the Moon, we must provide better </a:t>
            </a:r>
            <a:r>
              <a:rPr lang="en-US" b="1" dirty="0"/>
              <a:t>protection for crew and surface systems from radiation, thermal extremes, and micrometeoroids (MM)</a:t>
            </a:r>
          </a:p>
          <a:p>
            <a:pPr marL="285750" indent="-285750">
              <a:spcAft>
                <a:spcPts val="600"/>
              </a:spcAft>
              <a:buFont typeface="Arial" panose="020B0604020202020204" pitchFamily="34" charset="0"/>
              <a:buChar char="•"/>
            </a:pPr>
            <a:r>
              <a:rPr lang="en-US" dirty="0"/>
              <a:t>The Lunar Safe Haven Seedling Study has examined NASA activities </a:t>
            </a:r>
            <a:r>
              <a:rPr lang="en-US" b="1" dirty="0"/>
              <a:t>in site preparation, excavation, regolith transfer, surface construction/assembly/deployment, autonomy, robotic servicing/repair, advanced manufacturing, and in situ resource utilization (ISRU) </a:t>
            </a:r>
            <a:r>
              <a:rPr lang="en-US" dirty="0"/>
              <a:t>for identifying the best approaches for implementing a safe haven shelter</a:t>
            </a:r>
          </a:p>
          <a:p>
            <a:pPr marL="285750" indent="-285750">
              <a:spcAft>
                <a:spcPts val="600"/>
              </a:spcAft>
              <a:buFont typeface="Arial" panose="020B0604020202020204" pitchFamily="34" charset="0"/>
              <a:buChar char="•"/>
            </a:pPr>
            <a:r>
              <a:rPr lang="en-US" dirty="0"/>
              <a:t>With recent technology advancements in these content areas, it is “reasonably achievable” to provide significant protection from the harsh lunar environment using ISRU and autonomous robotics</a:t>
            </a:r>
          </a:p>
          <a:p>
            <a:pPr marL="285750" indent="-285750">
              <a:spcAft>
                <a:spcPts val="600"/>
              </a:spcAft>
              <a:buFont typeface="Arial" panose="020B0604020202020204" pitchFamily="34" charset="0"/>
              <a:buChar char="•"/>
            </a:pPr>
            <a:r>
              <a:rPr lang="en-US" dirty="0"/>
              <a:t>STMD and HEOMD have declared a </a:t>
            </a:r>
            <a:r>
              <a:rPr lang="en-US" b="1" dirty="0"/>
              <a:t>large number of capability gaps (such as TX6 06-38 Radiation Shielding, TX12 12-07 Construction of Unpressurized Structure for Protection) </a:t>
            </a:r>
            <a:r>
              <a:rPr lang="en-US" dirty="0"/>
              <a:t>that map to the content areas of the LSH Study, and which LSH team is capable of contributing to for gap closure </a:t>
            </a:r>
          </a:p>
        </p:txBody>
      </p:sp>
      <p:sp>
        <p:nvSpPr>
          <p:cNvPr id="12" name="Rectangle 11">
            <a:extLst>
              <a:ext uri="{FF2B5EF4-FFF2-40B4-BE49-F238E27FC236}">
                <a16:creationId xmlns:a16="http://schemas.microsoft.com/office/drawing/2014/main" id="{56717799-BE93-4B1A-A08A-FD6028CD1CEE}"/>
              </a:ext>
            </a:extLst>
          </p:cNvPr>
          <p:cNvSpPr/>
          <p:nvPr/>
        </p:nvSpPr>
        <p:spPr>
          <a:xfrm>
            <a:off x="119825" y="4507587"/>
            <a:ext cx="6096000" cy="2185214"/>
          </a:xfrm>
          <a:prstGeom prst="rect">
            <a:avLst/>
          </a:prstGeom>
        </p:spPr>
        <p:txBody>
          <a:bodyPr>
            <a:spAutoFit/>
          </a:bodyPr>
          <a:lstStyle/>
          <a:p>
            <a:pPr>
              <a:spcAft>
                <a:spcPts val="600"/>
              </a:spcAft>
            </a:pPr>
            <a:r>
              <a:rPr lang="en-US" b="1" dirty="0"/>
              <a:t>Approach</a:t>
            </a:r>
          </a:p>
          <a:p>
            <a:pPr marL="285750" indent="-285750">
              <a:spcAft>
                <a:spcPts val="600"/>
              </a:spcAft>
              <a:buFont typeface="Arial" panose="020B0604020202020204" pitchFamily="34" charset="0"/>
              <a:buChar char="•"/>
            </a:pPr>
            <a:r>
              <a:rPr lang="en-US" b="1" dirty="0"/>
              <a:t>Multi-center team (LaRC, MSFC, and KSC) </a:t>
            </a:r>
            <a:r>
              <a:rPr lang="en-US" dirty="0"/>
              <a:t>working on a one-year (FY21) effort sponsored by STMD Game Changing Developments</a:t>
            </a:r>
          </a:p>
          <a:p>
            <a:pPr marL="285750" indent="-285750">
              <a:spcAft>
                <a:spcPts val="600"/>
              </a:spcAft>
              <a:buFont typeface="Arial" panose="020B0604020202020204" pitchFamily="34" charset="0"/>
              <a:buChar char="•"/>
            </a:pPr>
            <a:r>
              <a:rPr lang="en-US" dirty="0"/>
              <a:t>Data has been collected from other NASA projects, OGA’s, industry, and academia on concept options and state of technology maturity</a:t>
            </a:r>
          </a:p>
        </p:txBody>
      </p:sp>
      <p:sp>
        <p:nvSpPr>
          <p:cNvPr id="8" name="TextBox 7">
            <a:extLst>
              <a:ext uri="{FF2B5EF4-FFF2-40B4-BE49-F238E27FC236}">
                <a16:creationId xmlns:a16="http://schemas.microsoft.com/office/drawing/2014/main" id="{F8B01F41-144E-40FA-827C-482D6DCAAE40}"/>
              </a:ext>
            </a:extLst>
          </p:cNvPr>
          <p:cNvSpPr txBox="1"/>
          <p:nvPr/>
        </p:nvSpPr>
        <p:spPr>
          <a:xfrm>
            <a:off x="7585581" y="6406923"/>
            <a:ext cx="2100349" cy="307777"/>
          </a:xfrm>
          <a:prstGeom prst="rect">
            <a:avLst/>
          </a:prstGeom>
          <a:noFill/>
        </p:spPr>
        <p:txBody>
          <a:bodyPr wrap="square" rtlCol="0">
            <a:spAutoFit/>
          </a:bodyPr>
          <a:lstStyle/>
          <a:p>
            <a:pPr algn="ctr"/>
            <a:r>
              <a:rPr lang="en-US" sz="1400" i="1" dirty="0">
                <a:solidFill>
                  <a:schemeClr val="tx1">
                    <a:lumMod val="50000"/>
                    <a:lumOff val="50000"/>
                  </a:schemeClr>
                </a:solidFill>
              </a:rPr>
              <a:t>Image credits: NASA</a:t>
            </a:r>
          </a:p>
        </p:txBody>
      </p:sp>
    </p:spTree>
    <p:extLst>
      <p:ext uri="{BB962C8B-B14F-4D97-AF65-F5344CB8AC3E}">
        <p14:creationId xmlns:p14="http://schemas.microsoft.com/office/powerpoint/2010/main" val="14302506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503A7-940C-404D-AEFF-2347A9267C58}"/>
              </a:ext>
            </a:extLst>
          </p:cNvPr>
          <p:cNvSpPr>
            <a:spLocks noGrp="1"/>
          </p:cNvSpPr>
          <p:nvPr>
            <p:ph type="title"/>
          </p:nvPr>
        </p:nvSpPr>
        <p:spPr/>
        <p:txBody>
          <a:bodyPr/>
          <a:lstStyle/>
          <a:p>
            <a:r>
              <a:rPr lang="en-US" dirty="0"/>
              <a:t>Level Zero Requirements</a:t>
            </a:r>
          </a:p>
        </p:txBody>
      </p:sp>
      <p:sp>
        <p:nvSpPr>
          <p:cNvPr id="3" name="Content Placeholder 2">
            <a:extLst>
              <a:ext uri="{FF2B5EF4-FFF2-40B4-BE49-F238E27FC236}">
                <a16:creationId xmlns:a16="http://schemas.microsoft.com/office/drawing/2014/main" id="{D51DB682-0623-4D1E-820A-C717C2EFEEDB}"/>
              </a:ext>
            </a:extLst>
          </p:cNvPr>
          <p:cNvSpPr>
            <a:spLocks noGrp="1"/>
          </p:cNvSpPr>
          <p:nvPr>
            <p:ph idx="1"/>
          </p:nvPr>
        </p:nvSpPr>
        <p:spPr/>
        <p:txBody>
          <a:bodyPr/>
          <a:lstStyle/>
          <a:p>
            <a:r>
              <a:rPr lang="en-US" dirty="0"/>
              <a:t>Level Zero Requirements were developed by the LSH team to be synergistic with </a:t>
            </a:r>
            <a:r>
              <a:rPr lang="en-US"/>
              <a:t>the NASA Artemis </a:t>
            </a:r>
            <a:r>
              <a:rPr lang="en-US" dirty="0"/>
              <a:t>Plan and guide the trade study from a high level</a:t>
            </a:r>
          </a:p>
          <a:p>
            <a:r>
              <a:rPr lang="en-US" dirty="0"/>
              <a:t>The LZRs cover several key principles, including:</a:t>
            </a:r>
          </a:p>
          <a:p>
            <a:pPr lvl="1"/>
            <a:r>
              <a:rPr lang="en-US" dirty="0"/>
              <a:t>Protection is needed for crew and surface systems from radiation, micrometeoroid strikes, and the thermal environment on the lunar surface</a:t>
            </a:r>
          </a:p>
          <a:p>
            <a:pPr lvl="1"/>
            <a:r>
              <a:rPr lang="en-US" dirty="0"/>
              <a:t>ISRU-based design is needed due to large amount of mass and volume needed for protection</a:t>
            </a:r>
          </a:p>
          <a:p>
            <a:pPr lvl="1"/>
            <a:r>
              <a:rPr lang="en-US" dirty="0"/>
              <a:t>Construction/assembly of a shelter needs to leverage as much as possible existing or near-term planned systems to support the activity in the late 2020s/early 2030s</a:t>
            </a:r>
          </a:p>
          <a:p>
            <a:pPr lvl="1"/>
            <a:r>
              <a:rPr lang="en-US" dirty="0"/>
              <a:t>NASA’s Artemis program will set other requirements such as available landers, integration with habitat systems, and technology demonstration missions</a:t>
            </a:r>
          </a:p>
        </p:txBody>
      </p:sp>
      <p:sp>
        <p:nvSpPr>
          <p:cNvPr id="4" name="Slide Number Placeholder 3">
            <a:extLst>
              <a:ext uri="{FF2B5EF4-FFF2-40B4-BE49-F238E27FC236}">
                <a16:creationId xmlns:a16="http://schemas.microsoft.com/office/drawing/2014/main" id="{AA6B0E94-CFDB-43AF-80C6-0007151AF5BE}"/>
              </a:ext>
            </a:extLst>
          </p:cNvPr>
          <p:cNvSpPr>
            <a:spLocks noGrp="1"/>
          </p:cNvSpPr>
          <p:nvPr>
            <p:ph type="sldNum" sz="quarter" idx="12"/>
          </p:nvPr>
        </p:nvSpPr>
        <p:spPr/>
        <p:txBody>
          <a:bodyPr/>
          <a:lstStyle/>
          <a:p>
            <a:fld id="{41C508F0-1AA7-8449-B96D-5FDB74B9F69F}" type="slidenum">
              <a:rPr lang="en-US" smtClean="0"/>
              <a:t>3</a:t>
            </a:fld>
            <a:endParaRPr lang="en-US"/>
          </a:p>
        </p:txBody>
      </p:sp>
    </p:spTree>
    <p:extLst>
      <p:ext uri="{BB962C8B-B14F-4D97-AF65-F5344CB8AC3E}">
        <p14:creationId xmlns:p14="http://schemas.microsoft.com/office/powerpoint/2010/main" val="32911169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3F25094-7FA9-412D-B6AF-B33009DD9116}"/>
              </a:ext>
            </a:extLst>
          </p:cNvPr>
          <p:cNvSpPr>
            <a:spLocks noGrp="1"/>
          </p:cNvSpPr>
          <p:nvPr>
            <p:ph type="title"/>
          </p:nvPr>
        </p:nvSpPr>
        <p:spPr/>
        <p:txBody>
          <a:bodyPr/>
          <a:lstStyle/>
          <a:p>
            <a:r>
              <a:rPr lang="en-US" dirty="0"/>
              <a:t>Decision Analysis Approach</a:t>
            </a:r>
          </a:p>
        </p:txBody>
      </p:sp>
      <p:sp>
        <p:nvSpPr>
          <p:cNvPr id="4" name="Slide Number Placeholder 3"/>
          <p:cNvSpPr>
            <a:spLocks noGrp="1"/>
          </p:cNvSpPr>
          <p:nvPr>
            <p:ph type="sldNum" sz="quarter" idx="12"/>
          </p:nvPr>
        </p:nvSpPr>
        <p:spPr/>
        <p:txBody>
          <a:bodyPr/>
          <a:lstStyle/>
          <a:p>
            <a:fld id="{41C508F0-1AA7-8449-B96D-5FDB74B9F69F}" type="slidenum">
              <a:rPr lang="en-US" smtClean="0"/>
              <a:t>4</a:t>
            </a:fld>
            <a:endParaRPr lang="en-US"/>
          </a:p>
        </p:txBody>
      </p:sp>
      <p:sp>
        <p:nvSpPr>
          <p:cNvPr id="8" name="Content Placeholder 2">
            <a:extLst>
              <a:ext uri="{FF2B5EF4-FFF2-40B4-BE49-F238E27FC236}">
                <a16:creationId xmlns:a16="http://schemas.microsoft.com/office/drawing/2014/main" id="{3342B085-11CD-4441-A26E-B73557C26B67}"/>
              </a:ext>
            </a:extLst>
          </p:cNvPr>
          <p:cNvSpPr txBox="1">
            <a:spLocks/>
          </p:cNvSpPr>
          <p:nvPr/>
        </p:nvSpPr>
        <p:spPr>
          <a:xfrm>
            <a:off x="160751" y="1002259"/>
            <a:ext cx="12031249" cy="5354091"/>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Calibri" panose="020F050202020403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Calibri" panose="020F050202020403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t>Decision Statement:</a:t>
            </a:r>
          </a:p>
          <a:p>
            <a:pPr lvl="1" algn="l"/>
            <a:r>
              <a:rPr lang="en-US" dirty="0"/>
              <a:t>What system(s) should be manifested in the Artemis campaign as part of a continuous mitigation strategy that will protect crew and systems on the lunar surface from the harsh lunar environment (e.g. radiation, thermal extremes, and micrometeoroids) during sustained missions?</a:t>
            </a:r>
          </a:p>
          <a:p>
            <a:pPr algn="l"/>
            <a:endParaRPr lang="en-US" u="sng" dirty="0"/>
          </a:p>
          <a:p>
            <a:pPr algn="l"/>
            <a:r>
              <a:rPr lang="en-US" u="sng" dirty="0"/>
              <a:t>Identification of Objectives:</a:t>
            </a:r>
          </a:p>
          <a:p>
            <a:pPr algn="l"/>
            <a:r>
              <a:rPr lang="en-US" b="0" dirty="0"/>
              <a:t>Definition:  	Defines what the stakeholders hope to achieve in meeting the goal</a:t>
            </a:r>
          </a:p>
          <a:p>
            <a:pPr algn="l"/>
            <a:r>
              <a:rPr lang="en-US" b="0" dirty="0"/>
              <a:t>Method:	Group generation and down selection</a:t>
            </a:r>
          </a:p>
          <a:p>
            <a:pPr algn="l"/>
            <a:endParaRPr lang="en-US" u="sng" dirty="0"/>
          </a:p>
          <a:p>
            <a:pPr algn="l"/>
            <a:r>
              <a:rPr lang="en-US" u="sng" dirty="0"/>
              <a:t>Attribute Selection:</a:t>
            </a:r>
          </a:p>
          <a:p>
            <a:pPr algn="l"/>
            <a:r>
              <a:rPr lang="en-US" b="0" dirty="0"/>
              <a:t>Definition: 	Measure that enables trade-offs between achieving relatively more or less on a 		given objective</a:t>
            </a:r>
          </a:p>
          <a:p>
            <a:pPr algn="l"/>
            <a:r>
              <a:rPr lang="en-US" b="0" dirty="0"/>
              <a:t>Method:	Focus groups breakout with subsequent group review. Attributes mapped to 		crosscutting objectives</a:t>
            </a:r>
          </a:p>
          <a:p>
            <a:pPr algn="l"/>
            <a:endParaRPr lang="en-US" dirty="0"/>
          </a:p>
          <a:p>
            <a:pPr algn="l"/>
            <a:endParaRPr lang="en-US" dirty="0"/>
          </a:p>
          <a:p>
            <a:pPr marL="457200" indent="-457200" algn="l">
              <a:buAutoNum type="arabicPeriod"/>
            </a:pPr>
            <a:endParaRPr lang="en-US" dirty="0"/>
          </a:p>
          <a:p>
            <a:pPr algn="l"/>
            <a:endParaRPr lang="en-US" dirty="0"/>
          </a:p>
        </p:txBody>
      </p:sp>
    </p:spTree>
    <p:extLst>
      <p:ext uri="{BB962C8B-B14F-4D97-AF65-F5344CB8AC3E}">
        <p14:creationId xmlns:p14="http://schemas.microsoft.com/office/powerpoint/2010/main" val="27719305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903514"/>
          </a:xfrm>
        </p:spPr>
        <p:txBody>
          <a:bodyPr/>
          <a:lstStyle/>
          <a:p>
            <a:r>
              <a:rPr lang="en-US" dirty="0"/>
              <a:t>List of objectives</a:t>
            </a:r>
          </a:p>
        </p:txBody>
      </p:sp>
      <p:sp>
        <p:nvSpPr>
          <p:cNvPr id="4" name="TextBox 3"/>
          <p:cNvSpPr txBox="1"/>
          <p:nvPr/>
        </p:nvSpPr>
        <p:spPr>
          <a:xfrm>
            <a:off x="523386" y="781514"/>
            <a:ext cx="11363814" cy="6063198"/>
          </a:xfrm>
          <a:prstGeom prst="rect">
            <a:avLst/>
          </a:prstGeom>
          <a:noFill/>
        </p:spPr>
        <p:txBody>
          <a:bodyPr wrap="square" rtlCol="0">
            <a:spAutoFit/>
          </a:bodyPr>
          <a:lstStyle/>
          <a:p>
            <a:r>
              <a:rPr lang="en-US" b="1" u="sng" dirty="0"/>
              <a:t>Environmental </a:t>
            </a:r>
          </a:p>
          <a:p>
            <a:r>
              <a:rPr lang="en-US" sz="1600" b="1" dirty="0"/>
              <a:t>A1. Minimize radiation exposure to crew.</a:t>
            </a:r>
          </a:p>
          <a:p>
            <a:endParaRPr lang="en-US" sz="1600" b="1" dirty="0"/>
          </a:p>
          <a:p>
            <a:r>
              <a:rPr lang="en-US" sz="1600" b="1" dirty="0"/>
              <a:t>A2. Maximize energy absorption capability of the shelter from impacts for crew and other exploration systems, including impacts from micrometeoroids, the movements of external assets (e.g., mobility systems), and any resulting ejecta. </a:t>
            </a:r>
          </a:p>
          <a:p>
            <a:endParaRPr lang="en-US" sz="1600" b="1" dirty="0"/>
          </a:p>
          <a:p>
            <a:r>
              <a:rPr lang="en-US" sz="1600" b="1" dirty="0"/>
              <a:t>A3.  Minimize accumulation of dust (fine and coarse) on LSHC establishment and operations systems. </a:t>
            </a:r>
          </a:p>
          <a:p>
            <a:endParaRPr lang="en-US" sz="1600" b="1" dirty="0"/>
          </a:p>
          <a:p>
            <a:r>
              <a:rPr lang="en-US" b="1" u="sng" dirty="0"/>
              <a:t>Operational</a:t>
            </a:r>
          </a:p>
          <a:p>
            <a:r>
              <a:rPr lang="en-US" sz="1600" b="1" dirty="0"/>
              <a:t>B1. Maximize use of indigenous materials in construction and operation. </a:t>
            </a:r>
          </a:p>
          <a:p>
            <a:endParaRPr lang="en-US" sz="1600" b="1" dirty="0"/>
          </a:p>
          <a:p>
            <a:r>
              <a:rPr lang="en-US" sz="1600" b="1" dirty="0"/>
              <a:t>B2. Minimize need for crew involvement during establishment and sustained operations of the LSHC.   </a:t>
            </a:r>
          </a:p>
          <a:p>
            <a:pPr fontAlgn="base"/>
            <a:endParaRPr lang="en-US" sz="1600" b="1" dirty="0"/>
          </a:p>
          <a:p>
            <a:pPr fontAlgn="base"/>
            <a:r>
              <a:rPr lang="en-US" sz="1600" b="1" dirty="0"/>
              <a:t>B3. Maximize evolvability of the LSH establishment and operations concept.   </a:t>
            </a:r>
          </a:p>
          <a:p>
            <a:endParaRPr lang="en-US" sz="1600" b="1" dirty="0"/>
          </a:p>
          <a:p>
            <a:r>
              <a:rPr lang="en-US" sz="1600" b="1" dirty="0"/>
              <a:t>B4. Balance resiliency and robustness of LSH concept as a whole. </a:t>
            </a:r>
          </a:p>
          <a:p>
            <a:pPr fontAlgn="base"/>
            <a:endParaRPr lang="en-US" sz="1600" b="1" dirty="0"/>
          </a:p>
          <a:p>
            <a:pPr fontAlgn="base"/>
            <a:r>
              <a:rPr lang="en-US" sz="1600" b="1" dirty="0"/>
              <a:t>B5. Maximizes available storage for exploration systems, science equipment, consumables, and contingency spares.  </a:t>
            </a:r>
          </a:p>
          <a:p>
            <a:pPr fontAlgn="base"/>
            <a:endParaRPr lang="en-US" sz="1600" b="1" dirty="0"/>
          </a:p>
          <a:p>
            <a:pPr fontAlgn="base"/>
            <a:r>
              <a:rPr lang="en-US" b="1" u="sng" dirty="0"/>
              <a:t>Programmatic</a:t>
            </a:r>
          </a:p>
          <a:p>
            <a:r>
              <a:rPr lang="en-US" sz="1600" b="1" dirty="0"/>
              <a:t>C1. Minimize investment costs.   </a:t>
            </a:r>
          </a:p>
          <a:p>
            <a:endParaRPr lang="en-US" sz="1600" b="1" dirty="0"/>
          </a:p>
          <a:p>
            <a:r>
              <a:rPr lang="en-US" sz="1600" b="1" dirty="0"/>
              <a:t>C2. Maximize Mars extensibility.   </a:t>
            </a:r>
          </a:p>
          <a:p>
            <a:endParaRPr lang="en-US" sz="1600" dirty="0"/>
          </a:p>
        </p:txBody>
      </p:sp>
    </p:spTree>
    <p:extLst>
      <p:ext uri="{BB962C8B-B14F-4D97-AF65-F5344CB8AC3E}">
        <p14:creationId xmlns:p14="http://schemas.microsoft.com/office/powerpoint/2010/main" val="104304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1E004-E170-4B78-BC45-27E0C4DD1F73}"/>
              </a:ext>
            </a:extLst>
          </p:cNvPr>
          <p:cNvSpPr>
            <a:spLocks noGrp="1"/>
          </p:cNvSpPr>
          <p:nvPr>
            <p:ph type="title"/>
          </p:nvPr>
        </p:nvSpPr>
        <p:spPr>
          <a:xfrm>
            <a:off x="629195" y="-164334"/>
            <a:ext cx="10515600" cy="1325563"/>
          </a:xfrm>
        </p:spPr>
        <p:txBody>
          <a:bodyPr/>
          <a:lstStyle/>
          <a:p>
            <a:r>
              <a:rPr lang="en-US"/>
              <a:t>Current List of LSH Attributes</a:t>
            </a:r>
          </a:p>
        </p:txBody>
      </p:sp>
      <p:graphicFrame>
        <p:nvGraphicFramePr>
          <p:cNvPr id="6" name="Table 6">
            <a:extLst>
              <a:ext uri="{FF2B5EF4-FFF2-40B4-BE49-F238E27FC236}">
                <a16:creationId xmlns:a16="http://schemas.microsoft.com/office/drawing/2014/main" id="{DE2BB11B-B7B9-4C03-8C06-03DDD43575A6}"/>
              </a:ext>
            </a:extLst>
          </p:cNvPr>
          <p:cNvGraphicFramePr>
            <a:graphicFrameLocks noGrp="1"/>
          </p:cNvGraphicFramePr>
          <p:nvPr>
            <p:ph idx="1"/>
            <p:extLst>
              <p:ext uri="{D42A27DB-BD31-4B8C-83A1-F6EECF244321}">
                <p14:modId xmlns:p14="http://schemas.microsoft.com/office/powerpoint/2010/main" val="2947626136"/>
              </p:ext>
            </p:extLst>
          </p:nvPr>
        </p:nvGraphicFramePr>
        <p:xfrm>
          <a:off x="341011" y="1683789"/>
          <a:ext cx="5303520" cy="4998720"/>
        </p:xfrm>
        <a:graphic>
          <a:graphicData uri="http://schemas.openxmlformats.org/drawingml/2006/table">
            <a:tbl>
              <a:tblPr firstRow="1" bandRow="1">
                <a:tableStyleId>{7E9639D4-E3E2-4D34-9284-5A2195B3D0D7}</a:tableStyleId>
              </a:tblPr>
              <a:tblGrid>
                <a:gridCol w="3108960">
                  <a:extLst>
                    <a:ext uri="{9D8B030D-6E8A-4147-A177-3AD203B41FA5}">
                      <a16:colId xmlns:a16="http://schemas.microsoft.com/office/drawing/2014/main" val="3351195966"/>
                    </a:ext>
                  </a:extLst>
                </a:gridCol>
                <a:gridCol w="2194560">
                  <a:extLst>
                    <a:ext uri="{9D8B030D-6E8A-4147-A177-3AD203B41FA5}">
                      <a16:colId xmlns:a16="http://schemas.microsoft.com/office/drawing/2014/main" val="1161300679"/>
                    </a:ext>
                  </a:extLst>
                </a:gridCol>
              </a:tblGrid>
              <a:tr h="268623">
                <a:tc>
                  <a:txBody>
                    <a:bodyPr/>
                    <a:lstStyle/>
                    <a:p>
                      <a:pPr algn="ctr"/>
                      <a:r>
                        <a:rPr lang="en-US" sz="1400"/>
                        <a:t>LSH Attributes</a:t>
                      </a:r>
                    </a:p>
                  </a:txBody>
                  <a:tcPr/>
                </a:tc>
                <a:tc>
                  <a:txBody>
                    <a:bodyPr/>
                    <a:lstStyle/>
                    <a:p>
                      <a:pPr algn="ctr"/>
                      <a:r>
                        <a:rPr lang="en-US" sz="1400" dirty="0"/>
                        <a:t>Mapped Objectives (Draft)</a:t>
                      </a:r>
                    </a:p>
                  </a:txBody>
                  <a:tcPr/>
                </a:tc>
                <a:extLst>
                  <a:ext uri="{0D108BD9-81ED-4DB2-BD59-A6C34878D82A}">
                    <a16:rowId xmlns:a16="http://schemas.microsoft.com/office/drawing/2014/main" val="2199376727"/>
                  </a:ext>
                </a:extLst>
              </a:tr>
              <a:tr h="268623">
                <a:tc>
                  <a:txBody>
                    <a:bodyPr/>
                    <a:lstStyle/>
                    <a:p>
                      <a:r>
                        <a:rPr lang="en-US" sz="1400" dirty="0"/>
                        <a:t>Effective dose to crew from background</a:t>
                      </a:r>
                    </a:p>
                  </a:txBody>
                  <a:tcPr/>
                </a:tc>
                <a:tc>
                  <a:txBody>
                    <a:bodyPr/>
                    <a:lstStyle/>
                    <a:p>
                      <a:pPr algn="ctr"/>
                      <a:r>
                        <a:rPr lang="en-US" sz="1400" dirty="0"/>
                        <a:t>A1</a:t>
                      </a:r>
                    </a:p>
                  </a:txBody>
                  <a:tcPr/>
                </a:tc>
                <a:extLst>
                  <a:ext uri="{0D108BD9-81ED-4DB2-BD59-A6C34878D82A}">
                    <a16:rowId xmlns:a16="http://schemas.microsoft.com/office/drawing/2014/main" val="2760534733"/>
                  </a:ext>
                </a:extLst>
              </a:tr>
              <a:tr h="268623">
                <a:tc>
                  <a:txBody>
                    <a:bodyPr/>
                    <a:lstStyle/>
                    <a:p>
                      <a:r>
                        <a:rPr lang="en-US" sz="1400" dirty="0"/>
                        <a:t>Acute dose to crew during SPEs</a:t>
                      </a:r>
                    </a:p>
                  </a:txBody>
                  <a:tcPr/>
                </a:tc>
                <a:tc>
                  <a:txBody>
                    <a:bodyPr/>
                    <a:lstStyle/>
                    <a:p>
                      <a:pPr algn="ctr"/>
                      <a:r>
                        <a:rPr lang="en-US" sz="1400" dirty="0"/>
                        <a:t>A1</a:t>
                      </a:r>
                    </a:p>
                  </a:txBody>
                  <a:tcPr/>
                </a:tc>
                <a:extLst>
                  <a:ext uri="{0D108BD9-81ED-4DB2-BD59-A6C34878D82A}">
                    <a16:rowId xmlns:a16="http://schemas.microsoft.com/office/drawing/2014/main" val="2796976663"/>
                  </a:ext>
                </a:extLst>
              </a:tr>
              <a:tr h="268623">
                <a:tc>
                  <a:txBody>
                    <a:bodyPr/>
                    <a:lstStyle/>
                    <a:p>
                      <a:r>
                        <a:rPr lang="en-US" sz="1400" dirty="0"/>
                        <a:t>Shielding Extensibility and Flexibility</a:t>
                      </a:r>
                    </a:p>
                  </a:txBody>
                  <a:tcPr/>
                </a:tc>
                <a:tc>
                  <a:txBody>
                    <a:bodyPr/>
                    <a:lstStyle/>
                    <a:p>
                      <a:pPr algn="ctr"/>
                      <a:r>
                        <a:rPr lang="en-US" sz="1400"/>
                        <a:t>A1, B3</a:t>
                      </a:r>
                    </a:p>
                  </a:txBody>
                  <a:tcPr/>
                </a:tc>
                <a:extLst>
                  <a:ext uri="{0D108BD9-81ED-4DB2-BD59-A6C34878D82A}">
                    <a16:rowId xmlns:a16="http://schemas.microsoft.com/office/drawing/2014/main" val="2365552886"/>
                  </a:ext>
                </a:extLst>
              </a:tr>
              <a:tr h="268623">
                <a:tc>
                  <a:txBody>
                    <a:bodyPr/>
                    <a:lstStyle/>
                    <a:p>
                      <a:r>
                        <a:rPr lang="en-US" sz="1400" dirty="0"/>
                        <a:t>Micrometeoroid (MM) Impact Protection Probability</a:t>
                      </a:r>
                    </a:p>
                  </a:txBody>
                  <a:tcPr/>
                </a:tc>
                <a:tc>
                  <a:txBody>
                    <a:bodyPr/>
                    <a:lstStyle/>
                    <a:p>
                      <a:pPr algn="ctr"/>
                      <a:r>
                        <a:rPr lang="en-US" sz="1400" dirty="0"/>
                        <a:t>A2, B4</a:t>
                      </a:r>
                    </a:p>
                  </a:txBody>
                  <a:tcPr/>
                </a:tc>
                <a:extLst>
                  <a:ext uri="{0D108BD9-81ED-4DB2-BD59-A6C34878D82A}">
                    <a16:rowId xmlns:a16="http://schemas.microsoft.com/office/drawing/2014/main" val="357213613"/>
                  </a:ext>
                </a:extLst>
              </a:tr>
              <a:tr h="268623">
                <a:tc>
                  <a:txBody>
                    <a:bodyPr/>
                    <a:lstStyle/>
                    <a:p>
                      <a:r>
                        <a:rPr lang="en-US" sz="1400" dirty="0"/>
                        <a:t>Sensitivity of Damage Detection</a:t>
                      </a:r>
                    </a:p>
                  </a:txBody>
                  <a:tcPr/>
                </a:tc>
                <a:tc>
                  <a:txBody>
                    <a:bodyPr/>
                    <a:lstStyle/>
                    <a:p>
                      <a:pPr algn="ctr"/>
                      <a:r>
                        <a:rPr lang="en-US" sz="1400"/>
                        <a:t>A2, B4</a:t>
                      </a:r>
                    </a:p>
                  </a:txBody>
                  <a:tcPr/>
                </a:tc>
                <a:extLst>
                  <a:ext uri="{0D108BD9-81ED-4DB2-BD59-A6C34878D82A}">
                    <a16:rowId xmlns:a16="http://schemas.microsoft.com/office/drawing/2014/main" val="2941527813"/>
                  </a:ext>
                </a:extLst>
              </a:tr>
              <a:tr h="268623">
                <a:tc>
                  <a:txBody>
                    <a:bodyPr/>
                    <a:lstStyle/>
                    <a:p>
                      <a:r>
                        <a:rPr lang="en-US" sz="1400" dirty="0"/>
                        <a:t>Protection against impact from external assets</a:t>
                      </a:r>
                    </a:p>
                  </a:txBody>
                  <a:tcPr/>
                </a:tc>
                <a:tc>
                  <a:txBody>
                    <a:bodyPr/>
                    <a:lstStyle/>
                    <a:p>
                      <a:pPr algn="ctr"/>
                      <a:r>
                        <a:rPr lang="en-US" sz="1400" dirty="0"/>
                        <a:t>A2, B4</a:t>
                      </a:r>
                    </a:p>
                  </a:txBody>
                  <a:tcPr/>
                </a:tc>
                <a:extLst>
                  <a:ext uri="{0D108BD9-81ED-4DB2-BD59-A6C34878D82A}">
                    <a16:rowId xmlns:a16="http://schemas.microsoft.com/office/drawing/2014/main" val="1626939331"/>
                  </a:ext>
                </a:extLst>
              </a:tr>
              <a:tr h="268623">
                <a:tc>
                  <a:txBody>
                    <a:bodyPr/>
                    <a:lstStyle/>
                    <a:p>
                      <a:r>
                        <a:rPr lang="en-US" sz="1400" dirty="0">
                          <a:solidFill>
                            <a:schemeClr val="tx1"/>
                          </a:solidFill>
                        </a:rPr>
                        <a:t>Architectural Dust Mitigation</a:t>
                      </a:r>
                    </a:p>
                  </a:txBody>
                  <a:tcPr/>
                </a:tc>
                <a:tc>
                  <a:txBody>
                    <a:bodyPr/>
                    <a:lstStyle/>
                    <a:p>
                      <a:pPr algn="ctr"/>
                      <a:r>
                        <a:rPr lang="en-US" sz="1400" dirty="0"/>
                        <a:t>A3</a:t>
                      </a:r>
                    </a:p>
                  </a:txBody>
                  <a:tcPr/>
                </a:tc>
                <a:extLst>
                  <a:ext uri="{0D108BD9-81ED-4DB2-BD59-A6C34878D82A}">
                    <a16:rowId xmlns:a16="http://schemas.microsoft.com/office/drawing/2014/main" val="48183680"/>
                  </a:ext>
                </a:extLst>
              </a:tr>
              <a:tr h="268623">
                <a:tc>
                  <a:txBody>
                    <a:bodyPr/>
                    <a:lstStyle/>
                    <a:p>
                      <a:r>
                        <a:rPr lang="en-US" sz="1400" dirty="0"/>
                        <a:t>Lunar Surface System Mass Reduction </a:t>
                      </a:r>
                    </a:p>
                  </a:txBody>
                  <a:tcPr/>
                </a:tc>
                <a:tc>
                  <a:txBody>
                    <a:bodyPr/>
                    <a:lstStyle/>
                    <a:p>
                      <a:pPr algn="ctr"/>
                      <a:r>
                        <a:rPr lang="en-US" sz="1400"/>
                        <a:t>B1, A1, A2, B3</a:t>
                      </a:r>
                    </a:p>
                  </a:txBody>
                  <a:tcPr/>
                </a:tc>
                <a:extLst>
                  <a:ext uri="{0D108BD9-81ED-4DB2-BD59-A6C34878D82A}">
                    <a16:rowId xmlns:a16="http://schemas.microsoft.com/office/drawing/2014/main" val="2230982100"/>
                  </a:ext>
                </a:extLst>
              </a:tr>
              <a:tr h="26862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Risk Reduction of an ISRU-based Design</a:t>
                      </a:r>
                    </a:p>
                  </a:txBody>
                  <a:tcPr/>
                </a:tc>
                <a:tc>
                  <a:txBody>
                    <a:bodyPr/>
                    <a:lstStyle/>
                    <a:p>
                      <a:pPr algn="ctr"/>
                      <a:r>
                        <a:rPr lang="en-US" sz="1400"/>
                        <a:t>B1, B4</a:t>
                      </a:r>
                    </a:p>
                  </a:txBody>
                  <a:tcPr/>
                </a:tc>
                <a:extLst>
                  <a:ext uri="{0D108BD9-81ED-4DB2-BD59-A6C34878D82A}">
                    <a16:rowId xmlns:a16="http://schemas.microsoft.com/office/drawing/2014/main" val="2115592959"/>
                  </a:ext>
                </a:extLst>
              </a:tr>
              <a:tr h="268623">
                <a:tc>
                  <a:txBody>
                    <a:bodyPr/>
                    <a:lstStyle/>
                    <a:p>
                      <a:r>
                        <a:rPr lang="en-US" sz="1400"/>
                        <a:t>Maintenance Need</a:t>
                      </a:r>
                    </a:p>
                  </a:txBody>
                  <a:tcPr/>
                </a:tc>
                <a:tc>
                  <a:txBody>
                    <a:bodyPr/>
                    <a:lstStyle/>
                    <a:p>
                      <a:pPr algn="ctr"/>
                      <a:r>
                        <a:rPr lang="en-US" sz="1400"/>
                        <a:t>B2</a:t>
                      </a:r>
                    </a:p>
                  </a:txBody>
                  <a:tcPr/>
                </a:tc>
                <a:extLst>
                  <a:ext uri="{0D108BD9-81ED-4DB2-BD59-A6C34878D82A}">
                    <a16:rowId xmlns:a16="http://schemas.microsoft.com/office/drawing/2014/main" val="3136119124"/>
                  </a:ext>
                </a:extLst>
              </a:tr>
              <a:tr h="268623">
                <a:tc>
                  <a:txBody>
                    <a:bodyPr/>
                    <a:lstStyle/>
                    <a:p>
                      <a:r>
                        <a:rPr lang="en-US" sz="1400" dirty="0"/>
                        <a:t>Training Need</a:t>
                      </a:r>
                    </a:p>
                  </a:txBody>
                  <a:tcPr/>
                </a:tc>
                <a:tc>
                  <a:txBody>
                    <a:bodyPr/>
                    <a:lstStyle/>
                    <a:p>
                      <a:pPr algn="ct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B2</a:t>
                      </a:r>
                      <a:endParaRPr lang="en-US" sz="1400"/>
                    </a:p>
                  </a:txBody>
                  <a:tcPr/>
                </a:tc>
                <a:extLst>
                  <a:ext uri="{0D108BD9-81ED-4DB2-BD59-A6C34878D82A}">
                    <a16:rowId xmlns:a16="http://schemas.microsoft.com/office/drawing/2014/main" val="2191422206"/>
                  </a:ext>
                </a:extLst>
              </a:tr>
              <a:tr h="26862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Degree of Autonomy</a:t>
                      </a:r>
                    </a:p>
                  </a:txBody>
                  <a:tcPr/>
                </a:tc>
                <a:tc>
                  <a:txBody>
                    <a:bodyPr/>
                    <a:lstStyle/>
                    <a:p>
                      <a:pPr algn="ct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B2, B4</a:t>
                      </a:r>
                      <a:endParaRPr lang="en-US" sz="1400" dirty="0"/>
                    </a:p>
                  </a:txBody>
                  <a:tcPr/>
                </a:tc>
                <a:extLst>
                  <a:ext uri="{0D108BD9-81ED-4DB2-BD59-A6C34878D82A}">
                    <a16:rowId xmlns:a16="http://schemas.microsoft.com/office/drawing/2014/main" val="2460954164"/>
                  </a:ext>
                </a:extLst>
              </a:tr>
              <a:tr h="26862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Crew Situational Awareness</a:t>
                      </a:r>
                    </a:p>
                  </a:txBody>
                  <a:tcPr/>
                </a:tc>
                <a:tc>
                  <a:txBody>
                    <a:bodyPr/>
                    <a:lstStyle/>
                    <a:p>
                      <a:pPr algn="ct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B2</a:t>
                      </a:r>
                      <a:endParaRPr lang="en-US" sz="1400" dirty="0"/>
                    </a:p>
                  </a:txBody>
                  <a:tcPr/>
                </a:tc>
                <a:extLst>
                  <a:ext uri="{0D108BD9-81ED-4DB2-BD59-A6C34878D82A}">
                    <a16:rowId xmlns:a16="http://schemas.microsoft.com/office/drawing/2014/main" val="1120373370"/>
                  </a:ext>
                </a:extLst>
              </a:tr>
              <a:tr h="26862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Spatial Involvement</a:t>
                      </a:r>
                    </a:p>
                  </a:txBody>
                  <a:tcPr/>
                </a:tc>
                <a:tc>
                  <a:txBody>
                    <a:bodyPr/>
                    <a:lstStyle/>
                    <a:p>
                      <a:pPr algn="ctr"/>
                      <a:r>
                        <a:rPr lang="en-US" sz="1400" dirty="0"/>
                        <a:t>B2</a:t>
                      </a:r>
                    </a:p>
                  </a:txBody>
                  <a:tcPr/>
                </a:tc>
                <a:extLst>
                  <a:ext uri="{0D108BD9-81ED-4DB2-BD59-A6C34878D82A}">
                    <a16:rowId xmlns:a16="http://schemas.microsoft.com/office/drawing/2014/main" val="2444112506"/>
                  </a:ext>
                </a:extLst>
              </a:tr>
            </a:tbl>
          </a:graphicData>
        </a:graphic>
      </p:graphicFrame>
      <p:sp>
        <p:nvSpPr>
          <p:cNvPr id="4" name="Slide Number Placeholder 3">
            <a:extLst>
              <a:ext uri="{FF2B5EF4-FFF2-40B4-BE49-F238E27FC236}">
                <a16:creationId xmlns:a16="http://schemas.microsoft.com/office/drawing/2014/main" id="{902924A0-525E-4BCE-B22E-B1771C48EB78}"/>
              </a:ext>
            </a:extLst>
          </p:cNvPr>
          <p:cNvSpPr>
            <a:spLocks noGrp="1"/>
          </p:cNvSpPr>
          <p:nvPr>
            <p:ph type="sldNum" sz="quarter" idx="12"/>
          </p:nvPr>
        </p:nvSpPr>
        <p:spPr/>
        <p:txBody>
          <a:bodyPr/>
          <a:lstStyle/>
          <a:p>
            <a:fld id="{41C508F0-1AA7-8449-B96D-5FDB74B9F69F}" type="slidenum">
              <a:rPr lang="en-US" smtClean="0"/>
              <a:t>6</a:t>
            </a:fld>
            <a:endParaRPr lang="en-US"/>
          </a:p>
        </p:txBody>
      </p:sp>
      <p:sp>
        <p:nvSpPr>
          <p:cNvPr id="5" name="Rectangle: Rounded Corners 4">
            <a:extLst>
              <a:ext uri="{FF2B5EF4-FFF2-40B4-BE49-F238E27FC236}">
                <a16:creationId xmlns:a16="http://schemas.microsoft.com/office/drawing/2014/main" id="{6BC02331-2524-457D-858B-D4681B7F1D66}"/>
              </a:ext>
            </a:extLst>
          </p:cNvPr>
          <p:cNvSpPr/>
          <p:nvPr/>
        </p:nvSpPr>
        <p:spPr>
          <a:xfrm>
            <a:off x="1662684" y="991429"/>
            <a:ext cx="8866632" cy="545709"/>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Some Attributes are cross-cutting because they are directly/indirectly relevant to multiple Objectives! For this activity/presentation, individual Objective POCs are managing the Attribute definitions. </a:t>
            </a:r>
          </a:p>
        </p:txBody>
      </p:sp>
      <p:graphicFrame>
        <p:nvGraphicFramePr>
          <p:cNvPr id="8" name="Table 6">
            <a:extLst>
              <a:ext uri="{FF2B5EF4-FFF2-40B4-BE49-F238E27FC236}">
                <a16:creationId xmlns:a16="http://schemas.microsoft.com/office/drawing/2014/main" id="{7141F863-D03D-404E-9853-107123213AB0}"/>
              </a:ext>
            </a:extLst>
          </p:cNvPr>
          <p:cNvGraphicFramePr>
            <a:graphicFrameLocks/>
          </p:cNvGraphicFramePr>
          <p:nvPr>
            <p:extLst>
              <p:ext uri="{D42A27DB-BD31-4B8C-83A1-F6EECF244321}">
                <p14:modId xmlns:p14="http://schemas.microsoft.com/office/powerpoint/2010/main" val="3002317363"/>
              </p:ext>
            </p:extLst>
          </p:nvPr>
        </p:nvGraphicFramePr>
        <p:xfrm>
          <a:off x="5995487" y="1683789"/>
          <a:ext cx="5303520" cy="4693920"/>
        </p:xfrm>
        <a:graphic>
          <a:graphicData uri="http://schemas.openxmlformats.org/drawingml/2006/table">
            <a:tbl>
              <a:tblPr firstRow="1" bandRow="1">
                <a:tableStyleId>{7E9639D4-E3E2-4D34-9284-5A2195B3D0D7}</a:tableStyleId>
              </a:tblPr>
              <a:tblGrid>
                <a:gridCol w="3108960">
                  <a:extLst>
                    <a:ext uri="{9D8B030D-6E8A-4147-A177-3AD203B41FA5}">
                      <a16:colId xmlns:a16="http://schemas.microsoft.com/office/drawing/2014/main" val="3351195966"/>
                    </a:ext>
                  </a:extLst>
                </a:gridCol>
                <a:gridCol w="2194560">
                  <a:extLst>
                    <a:ext uri="{9D8B030D-6E8A-4147-A177-3AD203B41FA5}">
                      <a16:colId xmlns:a16="http://schemas.microsoft.com/office/drawing/2014/main" val="1161300679"/>
                    </a:ext>
                  </a:extLst>
                </a:gridCol>
              </a:tblGrid>
              <a:tr h="268623">
                <a:tc>
                  <a:txBody>
                    <a:bodyPr/>
                    <a:lstStyle/>
                    <a:p>
                      <a:pPr algn="ctr"/>
                      <a:r>
                        <a:rPr lang="en-US" sz="1400" dirty="0"/>
                        <a:t>LSH Attributes cont’d</a:t>
                      </a:r>
                    </a:p>
                  </a:txBody>
                  <a:tcPr/>
                </a:tc>
                <a:tc>
                  <a:txBody>
                    <a:bodyPr/>
                    <a:lstStyle/>
                    <a:p>
                      <a:pPr algn="ctr"/>
                      <a:r>
                        <a:rPr lang="en-US" sz="1400" dirty="0"/>
                        <a:t>Mapped Objectives (Draft)</a:t>
                      </a:r>
                    </a:p>
                  </a:txBody>
                  <a:tcPr/>
                </a:tc>
                <a:extLst>
                  <a:ext uri="{0D108BD9-81ED-4DB2-BD59-A6C34878D82A}">
                    <a16:rowId xmlns:a16="http://schemas.microsoft.com/office/drawing/2014/main" val="2199376727"/>
                  </a:ext>
                </a:extLst>
              </a:tr>
              <a:tr h="268623">
                <a:tc>
                  <a:txBody>
                    <a:bodyPr/>
                    <a:lstStyle/>
                    <a:p>
                      <a:r>
                        <a:rPr lang="en-US" sz="1400" dirty="0"/>
                        <a:t>Evolvability Composite Score</a:t>
                      </a:r>
                    </a:p>
                  </a:txBody>
                  <a:tcPr/>
                </a:tc>
                <a:tc>
                  <a:txBody>
                    <a:bodyPr/>
                    <a:lstStyle/>
                    <a:p>
                      <a:pPr algn="ctr"/>
                      <a:r>
                        <a:rPr lang="en-US" sz="1400" dirty="0"/>
                        <a:t>B3, A1, B1</a:t>
                      </a:r>
                    </a:p>
                  </a:txBody>
                  <a:tcPr/>
                </a:tc>
                <a:extLst>
                  <a:ext uri="{0D108BD9-81ED-4DB2-BD59-A6C34878D82A}">
                    <a16:rowId xmlns:a16="http://schemas.microsoft.com/office/drawing/2014/main" val="3309693085"/>
                  </a:ext>
                </a:extLst>
              </a:tr>
              <a:tr h="268623">
                <a:tc>
                  <a:txBody>
                    <a:bodyPr/>
                    <a:lstStyle/>
                    <a:p>
                      <a:r>
                        <a:rPr lang="en-US" sz="1400" dirty="0"/>
                        <a:t>Fault/Degradation Identification</a:t>
                      </a:r>
                    </a:p>
                  </a:txBody>
                  <a:tcPr/>
                </a:tc>
                <a:tc>
                  <a:txBody>
                    <a:bodyPr/>
                    <a:lstStyle/>
                    <a:p>
                      <a:pPr algn="ctr"/>
                      <a:r>
                        <a:rPr lang="en-US" sz="1400"/>
                        <a:t>B4, A2, A3, B1</a:t>
                      </a:r>
                    </a:p>
                  </a:txBody>
                  <a:tcPr/>
                </a:tc>
                <a:extLst>
                  <a:ext uri="{0D108BD9-81ED-4DB2-BD59-A6C34878D82A}">
                    <a16:rowId xmlns:a16="http://schemas.microsoft.com/office/drawing/2014/main" val="2760534733"/>
                  </a:ext>
                </a:extLst>
              </a:tr>
              <a:tr h="268623">
                <a:tc>
                  <a:txBody>
                    <a:bodyPr/>
                    <a:lstStyle/>
                    <a:p>
                      <a:r>
                        <a:rPr lang="en-US" sz="1400" dirty="0"/>
                        <a:t>Resiliency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t>B4, A2, A3, B1</a:t>
                      </a:r>
                    </a:p>
                  </a:txBody>
                  <a:tcPr/>
                </a:tc>
                <a:extLst>
                  <a:ext uri="{0D108BD9-81ED-4DB2-BD59-A6C34878D82A}">
                    <a16:rowId xmlns:a16="http://schemas.microsoft.com/office/drawing/2014/main" val="357213613"/>
                  </a:ext>
                </a:extLst>
              </a:tr>
              <a:tr h="268623">
                <a:tc>
                  <a:txBody>
                    <a:bodyPr/>
                    <a:lstStyle/>
                    <a:p>
                      <a:r>
                        <a:rPr lang="en-US" sz="1400"/>
                        <a:t>Complexity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t>B4, A2, A3, B1</a:t>
                      </a:r>
                    </a:p>
                  </a:txBody>
                  <a:tcPr/>
                </a:tc>
                <a:extLst>
                  <a:ext uri="{0D108BD9-81ED-4DB2-BD59-A6C34878D82A}">
                    <a16:rowId xmlns:a16="http://schemas.microsoft.com/office/drawing/2014/main" val="48183680"/>
                  </a:ext>
                </a:extLst>
              </a:tr>
              <a:tr h="268623">
                <a:tc>
                  <a:txBody>
                    <a:bodyPr/>
                    <a:lstStyle/>
                    <a:p>
                      <a:r>
                        <a:rPr lang="en-US" sz="1400" dirty="0"/>
                        <a:t>Long Term Utility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t>B5, B3</a:t>
                      </a:r>
                    </a:p>
                  </a:txBody>
                  <a:tcPr/>
                </a:tc>
                <a:extLst>
                  <a:ext uri="{0D108BD9-81ED-4DB2-BD59-A6C34878D82A}">
                    <a16:rowId xmlns:a16="http://schemas.microsoft.com/office/drawing/2014/main" val="2194697606"/>
                  </a:ext>
                </a:extLst>
              </a:tr>
              <a:tr h="268623">
                <a:tc>
                  <a:txBody>
                    <a:bodyPr/>
                    <a:lstStyle/>
                    <a:p>
                      <a:r>
                        <a:rPr lang="en-US" sz="1400"/>
                        <a:t>Space Management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t>B5</a:t>
                      </a:r>
                    </a:p>
                  </a:txBody>
                  <a:tcPr/>
                </a:tc>
                <a:extLst>
                  <a:ext uri="{0D108BD9-81ED-4DB2-BD59-A6C34878D82A}">
                    <a16:rowId xmlns:a16="http://schemas.microsoft.com/office/drawing/2014/main" val="2230982100"/>
                  </a:ext>
                </a:extLst>
              </a:tr>
              <a:tr h="268623">
                <a:tc>
                  <a:txBody>
                    <a:bodyPr/>
                    <a:lstStyle/>
                    <a:p>
                      <a:r>
                        <a:rPr lang="en-US" sz="1400"/>
                        <a:t>Vertical Utilization</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t>B5</a:t>
                      </a:r>
                    </a:p>
                  </a:txBody>
                  <a:tcPr/>
                </a:tc>
                <a:extLst>
                  <a:ext uri="{0D108BD9-81ED-4DB2-BD59-A6C34878D82A}">
                    <a16:rowId xmlns:a16="http://schemas.microsoft.com/office/drawing/2014/main" val="3136119124"/>
                  </a:ext>
                </a:extLst>
              </a:tr>
              <a:tr h="268623">
                <a:tc>
                  <a:txBody>
                    <a:bodyPr/>
                    <a:lstStyle/>
                    <a:p>
                      <a:r>
                        <a:rPr lang="en-US" sz="1400" dirty="0"/>
                        <a:t>Environmental Controllability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t>B5</a:t>
                      </a:r>
                    </a:p>
                  </a:txBody>
                  <a:tcPr/>
                </a:tc>
                <a:extLst>
                  <a:ext uri="{0D108BD9-81ED-4DB2-BD59-A6C34878D82A}">
                    <a16:rowId xmlns:a16="http://schemas.microsoft.com/office/drawing/2014/main" val="903860472"/>
                  </a:ext>
                </a:extLst>
              </a:tr>
              <a:tr h="268623">
                <a:tc>
                  <a:txBody>
                    <a:bodyPr/>
                    <a:lstStyle/>
                    <a:p>
                      <a:r>
                        <a:rPr lang="en-US" sz="1400" dirty="0"/>
                        <a:t>Total Architecture System Investment</a:t>
                      </a:r>
                    </a:p>
                  </a:txBody>
                  <a:tcPr/>
                </a:tc>
                <a:tc>
                  <a:txBody>
                    <a:bodyPr/>
                    <a:lstStyle/>
                    <a:p>
                      <a:pPr algn="ctr"/>
                      <a:r>
                        <a:rPr lang="en-US" sz="1400" dirty="0"/>
                        <a:t>All objectives (in particular, C1)</a:t>
                      </a:r>
                    </a:p>
                  </a:txBody>
                  <a:tcPr/>
                </a:tc>
                <a:extLst>
                  <a:ext uri="{0D108BD9-81ED-4DB2-BD59-A6C34878D82A}">
                    <a16:rowId xmlns:a16="http://schemas.microsoft.com/office/drawing/2014/main" val="1434583540"/>
                  </a:ext>
                </a:extLst>
              </a:tr>
              <a:tr h="268623">
                <a:tc>
                  <a:txBody>
                    <a:bodyPr/>
                    <a:lstStyle/>
                    <a:p>
                      <a:r>
                        <a:rPr lang="en-US" sz="1400" dirty="0"/>
                        <a:t>Technology Maturation Investment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All objectives (in particular, C1)</a:t>
                      </a:r>
                    </a:p>
                  </a:txBody>
                  <a:tcPr/>
                </a:tc>
                <a:extLst>
                  <a:ext uri="{0D108BD9-81ED-4DB2-BD59-A6C34878D82A}">
                    <a16:rowId xmlns:a16="http://schemas.microsoft.com/office/drawing/2014/main" val="1573476197"/>
                  </a:ext>
                </a:extLst>
              </a:tr>
              <a:tr h="268623">
                <a:tc>
                  <a:txBody>
                    <a:bodyPr/>
                    <a:lstStyle/>
                    <a:p>
                      <a:r>
                        <a:rPr lang="en-US" sz="1400" dirty="0"/>
                        <a:t>Regolith as a Shielding Material</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C2, A1, B1</a:t>
                      </a:r>
                    </a:p>
                  </a:txBody>
                  <a:tcPr/>
                </a:tc>
                <a:extLst>
                  <a:ext uri="{0D108BD9-81ED-4DB2-BD59-A6C34878D82A}">
                    <a16:rowId xmlns:a16="http://schemas.microsoft.com/office/drawing/2014/main" val="4223011420"/>
                  </a:ext>
                </a:extLst>
              </a:tr>
              <a:tr h="268623">
                <a:tc>
                  <a:txBody>
                    <a:bodyPr/>
                    <a:lstStyle/>
                    <a:p>
                      <a:r>
                        <a:rPr lang="en-US" sz="1400" dirty="0"/>
                        <a:t>Autonomous Emplacement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C2, B2, B4</a:t>
                      </a:r>
                    </a:p>
                  </a:txBody>
                  <a:tcPr/>
                </a:tc>
                <a:extLst>
                  <a:ext uri="{0D108BD9-81ED-4DB2-BD59-A6C34878D82A}">
                    <a16:rowId xmlns:a16="http://schemas.microsoft.com/office/drawing/2014/main" val="310659704"/>
                  </a:ext>
                </a:extLst>
              </a:tr>
              <a:tr h="268623">
                <a:tc>
                  <a:txBody>
                    <a:bodyPr/>
                    <a:lstStyle/>
                    <a:p>
                      <a:r>
                        <a:rPr lang="en-US" sz="1400" dirty="0"/>
                        <a:t>Scalability for Mars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C2</a:t>
                      </a:r>
                    </a:p>
                  </a:txBody>
                  <a:tcPr/>
                </a:tc>
                <a:extLst>
                  <a:ext uri="{0D108BD9-81ED-4DB2-BD59-A6C34878D82A}">
                    <a16:rowId xmlns:a16="http://schemas.microsoft.com/office/drawing/2014/main" val="1910879797"/>
                  </a:ext>
                </a:extLst>
              </a:tr>
            </a:tbl>
          </a:graphicData>
        </a:graphic>
      </p:graphicFrame>
    </p:spTree>
    <p:extLst>
      <p:ext uri="{BB962C8B-B14F-4D97-AF65-F5344CB8AC3E}">
        <p14:creationId xmlns:p14="http://schemas.microsoft.com/office/powerpoint/2010/main" val="2049215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A822A-1B96-423B-A3F9-E3337D7446A6}"/>
              </a:ext>
            </a:extLst>
          </p:cNvPr>
          <p:cNvSpPr>
            <a:spLocks noGrp="1"/>
          </p:cNvSpPr>
          <p:nvPr>
            <p:ph type="title"/>
          </p:nvPr>
        </p:nvSpPr>
        <p:spPr/>
        <p:txBody>
          <a:bodyPr/>
          <a:lstStyle/>
          <a:p>
            <a:r>
              <a:rPr lang="en-US"/>
              <a:t>Attributes – Objective A1</a:t>
            </a:r>
          </a:p>
        </p:txBody>
      </p:sp>
      <p:grpSp>
        <p:nvGrpSpPr>
          <p:cNvPr id="51" name="Group 50">
            <a:extLst>
              <a:ext uri="{FF2B5EF4-FFF2-40B4-BE49-F238E27FC236}">
                <a16:creationId xmlns:a16="http://schemas.microsoft.com/office/drawing/2014/main" id="{89783818-C082-4002-9F00-CACDB9DDE09A}"/>
              </a:ext>
            </a:extLst>
          </p:cNvPr>
          <p:cNvGrpSpPr/>
          <p:nvPr/>
        </p:nvGrpSpPr>
        <p:grpSpPr>
          <a:xfrm>
            <a:off x="152401" y="1691414"/>
            <a:ext cx="11887200" cy="3121331"/>
            <a:chOff x="91440" y="6527814"/>
            <a:chExt cx="11887200" cy="924822"/>
          </a:xfrm>
        </p:grpSpPr>
        <p:sp>
          <p:nvSpPr>
            <p:cNvPr id="41" name="Rectangle: Rounded Corners 40">
              <a:extLst>
                <a:ext uri="{FF2B5EF4-FFF2-40B4-BE49-F238E27FC236}">
                  <a16:creationId xmlns:a16="http://schemas.microsoft.com/office/drawing/2014/main" id="{C6CE7AC2-A14D-4553-8585-6E983D21654D}"/>
                </a:ext>
              </a:extLst>
            </p:cNvPr>
            <p:cNvSpPr/>
            <p:nvPr/>
          </p:nvSpPr>
          <p:spPr>
            <a:xfrm>
              <a:off x="91440" y="6538236"/>
              <a:ext cx="11887200" cy="914400"/>
            </a:xfrm>
            <a:prstGeom prst="roundRect">
              <a:avLst>
                <a:gd name="adj" fmla="val 10202"/>
              </a:avLst>
            </a:prstGeom>
            <a:solidFill>
              <a:schemeClr val="accent3">
                <a:lumMod val="20000"/>
                <a:lumOff val="80000"/>
              </a:schemeClr>
            </a:solidFill>
            <a:ln w="381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TextBox 41">
              <a:extLst>
                <a:ext uri="{FF2B5EF4-FFF2-40B4-BE49-F238E27FC236}">
                  <a16:creationId xmlns:a16="http://schemas.microsoft.com/office/drawing/2014/main" id="{39350846-7D85-4DBB-9D74-B6649010AE91}"/>
                </a:ext>
              </a:extLst>
            </p:cNvPr>
            <p:cNvSpPr txBox="1"/>
            <p:nvPr/>
          </p:nvSpPr>
          <p:spPr>
            <a:xfrm>
              <a:off x="6308420" y="6561790"/>
              <a:ext cx="5607028" cy="852640"/>
            </a:xfrm>
            <a:prstGeom prst="rect">
              <a:avLst/>
            </a:prstGeom>
            <a:noFill/>
          </p:spPr>
          <p:txBody>
            <a:bodyPr wrap="square" rtlCol="0">
              <a:spAutoFit/>
            </a:bodyPr>
            <a:lstStyle/>
            <a:p>
              <a:pPr lvl="0">
                <a:defRPr/>
              </a:pPr>
              <a:r>
                <a:rPr lang="en-US" sz="1400" dirty="0"/>
                <a:t>For more developed concepts, a modeling tool such as OLTARIS can be used to estimate crew effective dose (inputs: ray trace of CAD model and design reference environment). For early-stage concept comparison, shielding effectiveness can be judged on slab geometry models with material composition and thickness as inputs. </a:t>
              </a:r>
            </a:p>
            <a:p>
              <a:pPr lvl="0">
                <a:defRPr/>
              </a:pPr>
              <a:endParaRPr lang="en-US" sz="1400" dirty="0"/>
            </a:p>
            <a:p>
              <a:pPr lvl="0">
                <a:defRPr/>
              </a:pPr>
              <a:r>
                <a:rPr lang="en-US" sz="1400" dirty="0"/>
                <a:t>Consider:</a:t>
              </a:r>
            </a:p>
            <a:p>
              <a:pPr marL="171450" indent="-171450">
                <a:buFont typeface="Arial" panose="020B0604020202020204" pitchFamily="34" charset="0"/>
                <a:buChar char="•"/>
              </a:pPr>
              <a:r>
                <a:rPr lang="en-US" sz="1100" dirty="0"/>
                <a:t>How much incoming primary radiation does LSHC block?</a:t>
              </a:r>
            </a:p>
            <a:p>
              <a:pPr marL="171450" indent="-171450">
                <a:buFont typeface="Arial" panose="020B0604020202020204" pitchFamily="34" charset="0"/>
                <a:buChar char="•"/>
              </a:pPr>
              <a:r>
                <a:rPr lang="en-US" sz="1100" dirty="0"/>
                <a:t>How much in situ generated radiation (neutrons in regolith) does LSHC prevent from being created?</a:t>
              </a:r>
            </a:p>
            <a:p>
              <a:pPr marL="171450" indent="-171450">
                <a:buFont typeface="Arial" panose="020B0604020202020204" pitchFamily="34" charset="0"/>
                <a:buChar char="•"/>
              </a:pPr>
              <a:r>
                <a:rPr lang="en-US" sz="1100" dirty="0"/>
                <a:t>How much secondary scatter radiation does the shelter concept generate simply by existing?</a:t>
              </a:r>
            </a:p>
            <a:p>
              <a:pPr lvl="0">
                <a:defRPr/>
              </a:pPr>
              <a:endParaRPr lang="en-US" sz="1400" dirty="0"/>
            </a:p>
            <a:p>
              <a:pPr lvl="0">
                <a:defRPr/>
              </a:pPr>
              <a:r>
                <a:rPr lang="en-US" sz="1400" b="1" dirty="0"/>
                <a:t>Units: </a:t>
              </a:r>
              <a:r>
                <a:rPr lang="en-US" sz="1400" b="1" dirty="0" err="1"/>
                <a:t>Sv</a:t>
              </a:r>
              <a:r>
                <a:rPr lang="en-US" sz="1400" b="1" dirty="0"/>
                <a:t> (Sieverts), on a yearly basis.   </a:t>
              </a:r>
            </a:p>
          </p:txBody>
        </p:sp>
        <p:sp>
          <p:nvSpPr>
            <p:cNvPr id="43" name="TextBox 42">
              <a:extLst>
                <a:ext uri="{FF2B5EF4-FFF2-40B4-BE49-F238E27FC236}">
                  <a16:creationId xmlns:a16="http://schemas.microsoft.com/office/drawing/2014/main" id="{40E09B24-4B38-4797-A56C-BACD4184E08A}"/>
                </a:ext>
              </a:extLst>
            </p:cNvPr>
            <p:cNvSpPr txBox="1"/>
            <p:nvPr/>
          </p:nvSpPr>
          <p:spPr>
            <a:xfrm>
              <a:off x="163629" y="6527814"/>
              <a:ext cx="6108161" cy="921033"/>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lang="en-US" sz="1400" b="1" dirty="0">
                  <a:solidFill>
                    <a:prstClr val="black"/>
                  </a:solidFill>
                  <a:latin typeface="Calibri" panose="020F0502020204030204"/>
                </a:rPr>
                <a:t>1. Effective background dose to crew</a:t>
              </a: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1" indent="0" algn="l" defTabSz="914400" rtl="0" eaLnBrk="1" fontAlgn="ctr" latinLnBrk="0" hangingPunct="1">
                <a:lnSpc>
                  <a:spcPct val="100000"/>
                </a:lnSpc>
                <a:spcBef>
                  <a:spcPts val="0"/>
                </a:spcBef>
                <a:spcAft>
                  <a:spcPts val="0"/>
                </a:spcAft>
                <a:buClrTx/>
                <a:buSzTx/>
                <a:buFontTx/>
                <a:buNone/>
                <a:tabLst/>
                <a:defRPr/>
              </a:pPr>
              <a:r>
                <a:rPr kumimoji="0" lang="en-US" sz="1400" b="0" i="0" u="none" strike="noStrike" kern="1200" cap="none" spc="0" normalizeH="0" noProof="0" dirty="0">
                  <a:ln>
                    <a:noFill/>
                  </a:ln>
                  <a:solidFill>
                    <a:prstClr val="black"/>
                  </a:solidFill>
                  <a:effectLst/>
                  <a:uLnTx/>
                  <a:uFillTx/>
                  <a:latin typeface="Calibri" panose="020F0502020204030204"/>
                  <a:ea typeface="+mn-ea"/>
                  <a:cs typeface="+mn-cs"/>
                </a:rPr>
                <a:t>Galactic Cosmic Rays (GCRs) are a constant background source of high energy particles that are difficult to shield from. Additionally, interactions with GCRs in regolith and shielding materials create secondary particles.</a:t>
              </a:r>
            </a:p>
            <a:p>
              <a:pPr marL="0" marR="0" lvl="1" indent="0" algn="l" defTabSz="914400" rtl="0" eaLnBrk="1" fontAlgn="ctr" latinLnBrk="0" hangingPunct="1">
                <a:lnSpc>
                  <a:spcPct val="100000"/>
                </a:lnSpc>
                <a:spcBef>
                  <a:spcPts val="0"/>
                </a:spcBef>
                <a:spcAft>
                  <a:spcPts val="0"/>
                </a:spcAft>
                <a:buClrTx/>
                <a:buSzTx/>
                <a:buFontTx/>
                <a:buNone/>
                <a:tabLst/>
                <a:defRPr/>
              </a:pPr>
              <a:endParaRPr lang="en-US" sz="1400" dirty="0">
                <a:solidFill>
                  <a:prstClr val="black"/>
                </a:solidFill>
                <a:latin typeface="Calibri" panose="020F0502020204030204"/>
              </a:endParaRPr>
            </a:p>
            <a:p>
              <a:pPr marL="0" lvl="1" fontAlgn="ctr">
                <a:defRPr/>
              </a:pPr>
              <a:r>
                <a:rPr lang="en-US" sz="1400" dirty="0">
                  <a:solidFill>
                    <a:prstClr val="black"/>
                  </a:solidFill>
                </a:rPr>
                <a:t>Career dose limits for crew are currently based on 95% confidence interval of &lt;3% REID (risk of exposure induced death). REID is calculated from </a:t>
              </a:r>
              <a:r>
                <a:rPr lang="en-US" sz="1400" dirty="0"/>
                <a:t>particle flux spectra at various locations in the body and accounts </a:t>
              </a:r>
              <a:r>
                <a:rPr lang="en-US" sz="1400" dirty="0">
                  <a:solidFill>
                    <a:prstClr val="black"/>
                  </a:solidFill>
                </a:rPr>
                <a:t>for crew age/gender; effective dose is a proxy for REID that is simpler to calculate to compare relative benefits of different shielding concepts. </a:t>
              </a:r>
              <a:endParaRPr kumimoji="0" lang="en-US" sz="1400" b="0" i="0" u="none" strike="noStrike" kern="1200" cap="none" spc="0" normalizeH="0" noProof="0" dirty="0">
                <a:ln>
                  <a:noFill/>
                </a:ln>
                <a:solidFill>
                  <a:prstClr val="black"/>
                </a:solidFill>
                <a:effectLst/>
                <a:uLnTx/>
                <a:uFillTx/>
                <a:latin typeface="Calibri" panose="020F0502020204030204"/>
                <a:ea typeface="+mn-ea"/>
                <a:cs typeface="+mn-cs"/>
              </a:endParaRPr>
            </a:p>
            <a:p>
              <a:pPr marL="0" marR="0" lvl="1" indent="0" algn="l" defTabSz="914400" rtl="0" eaLnBrk="1" fontAlgn="ctr" latinLnBrk="0" hangingPunct="1">
                <a:lnSpc>
                  <a:spcPct val="100000"/>
                </a:lnSpc>
                <a:spcBef>
                  <a:spcPts val="0"/>
                </a:spcBef>
                <a:spcAft>
                  <a:spcPts val="0"/>
                </a:spcAft>
                <a:buClrTx/>
                <a:buSzTx/>
                <a:buFontTx/>
                <a:buNone/>
                <a:tabLst/>
                <a:defRPr/>
              </a:pPr>
              <a:endParaRPr lang="en-US" sz="1400" dirty="0">
                <a:solidFill>
                  <a:prstClr val="black"/>
                </a:solidFill>
                <a:latin typeface="Calibri" panose="020F0502020204030204"/>
              </a:endParaRPr>
            </a:p>
            <a:p>
              <a:pPr marL="0" marR="0" lvl="1" indent="0" algn="l" defTabSz="914400" rtl="0" eaLnBrk="1" fontAlgn="ctr" latinLnBrk="0" hangingPunct="1">
                <a:lnSpc>
                  <a:spcPct val="100000"/>
                </a:lnSpc>
                <a:spcBef>
                  <a:spcPts val="0"/>
                </a:spcBef>
                <a:spcAft>
                  <a:spcPts val="0"/>
                </a:spcAft>
                <a:buClrTx/>
                <a:buSzTx/>
                <a:buFontTx/>
                <a:buNone/>
                <a:tabLst/>
                <a:defRPr/>
              </a:pPr>
              <a:r>
                <a:rPr kumimoji="0" lang="en-US" sz="1400" b="0" i="0" u="none" strike="noStrike" kern="1200" cap="none" spc="0" normalizeH="0" noProof="0" dirty="0">
                  <a:ln>
                    <a:noFill/>
                  </a:ln>
                  <a:solidFill>
                    <a:prstClr val="black"/>
                  </a:solidFill>
                  <a:effectLst/>
                  <a:uLnTx/>
                  <a:uFillTx/>
                  <a:latin typeface="Calibri" panose="020F0502020204030204"/>
                  <a:ea typeface="+mn-ea"/>
                  <a:cs typeface="+mn-cs"/>
                </a:rPr>
                <a:t>The LSHC should minimize the contribution to career dose from background radiation, enabling longer stays on the moon, and more trips into space per    </a:t>
              </a:r>
            </a:p>
            <a:p>
              <a:pPr marL="0" marR="0" lvl="1" indent="0" algn="l" defTabSz="914400" rtl="0" eaLnBrk="1" fontAlgn="ctr" latinLnBrk="0" hangingPunct="1">
                <a:lnSpc>
                  <a:spcPct val="100000"/>
                </a:lnSpc>
                <a:spcBef>
                  <a:spcPts val="0"/>
                </a:spcBef>
                <a:spcAft>
                  <a:spcPts val="0"/>
                </a:spcAft>
                <a:buClrTx/>
                <a:buSzTx/>
                <a:buFontTx/>
                <a:buNone/>
                <a:tabLst/>
                <a:defRPr/>
              </a:pPr>
              <a:r>
                <a:rPr kumimoji="0" lang="en-US" sz="1400" b="0" i="0" u="none" strike="noStrike" kern="1200" cap="none" spc="0" normalizeH="0" noProof="0" dirty="0">
                  <a:ln>
                    <a:noFill/>
                  </a:ln>
                  <a:solidFill>
                    <a:prstClr val="black"/>
                  </a:solidFill>
                  <a:effectLst/>
                  <a:uLnTx/>
                  <a:uFillTx/>
                  <a:latin typeface="Calibri" panose="020F0502020204030204"/>
                  <a:ea typeface="+mn-ea"/>
                  <a:cs typeface="+mn-cs"/>
                </a:rPr>
                <a:t>astronaut</a:t>
              </a:r>
              <a:r>
                <a:rPr lang="en-US" sz="1400" dirty="0">
                  <a:solidFill>
                    <a:prstClr val="black"/>
                  </a:solidFill>
                  <a:latin typeface="Calibri" panose="020F0502020204030204"/>
                </a:rPr>
                <a:t>.</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44" name="Straight Connector 43">
              <a:extLst>
                <a:ext uri="{FF2B5EF4-FFF2-40B4-BE49-F238E27FC236}">
                  <a16:creationId xmlns:a16="http://schemas.microsoft.com/office/drawing/2014/main" id="{803C4B54-1FB3-4B9C-960F-C441C82A7F77}"/>
                </a:ext>
              </a:extLst>
            </p:cNvPr>
            <p:cNvCxnSpPr>
              <a:cxnSpLocks/>
            </p:cNvCxnSpPr>
            <p:nvPr/>
          </p:nvCxnSpPr>
          <p:spPr>
            <a:xfrm>
              <a:off x="6308420" y="6538236"/>
              <a:ext cx="0" cy="914400"/>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sp>
        <p:nvSpPr>
          <p:cNvPr id="52" name="TextBox 51">
            <a:extLst>
              <a:ext uri="{FF2B5EF4-FFF2-40B4-BE49-F238E27FC236}">
                <a16:creationId xmlns:a16="http://schemas.microsoft.com/office/drawing/2014/main" id="{527D8F76-AE23-4B0D-AF58-602EEA459B33}"/>
              </a:ext>
            </a:extLst>
          </p:cNvPr>
          <p:cNvSpPr txBox="1"/>
          <p:nvPr/>
        </p:nvSpPr>
        <p:spPr>
          <a:xfrm>
            <a:off x="8043422" y="464083"/>
            <a:ext cx="348095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0, 2, 4 are available intermediate values</a:t>
            </a:r>
          </a:p>
        </p:txBody>
      </p:sp>
      <p:sp>
        <p:nvSpPr>
          <p:cNvPr id="3" name="TextBox 2">
            <a:extLst>
              <a:ext uri="{FF2B5EF4-FFF2-40B4-BE49-F238E27FC236}">
                <a16:creationId xmlns:a16="http://schemas.microsoft.com/office/drawing/2014/main" id="{1FABC30A-FF4A-44B3-AE05-E88B9CF17215}"/>
              </a:ext>
            </a:extLst>
          </p:cNvPr>
          <p:cNvSpPr txBox="1"/>
          <p:nvPr/>
        </p:nvSpPr>
        <p:spPr>
          <a:xfrm>
            <a:off x="152399" y="815514"/>
            <a:ext cx="11824011" cy="646331"/>
          </a:xfrm>
          <a:prstGeom prst="rect">
            <a:avLst/>
          </a:prstGeom>
          <a:noFill/>
        </p:spPr>
        <p:txBody>
          <a:bodyPr wrap="square" rtlCol="0">
            <a:spAutoFit/>
          </a:bodyPr>
          <a:lstStyle/>
          <a:p>
            <a:pPr lvl="0"/>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Objective A1: </a:t>
            </a:r>
            <a:r>
              <a:rPr lang="en-US" b="1" dirty="0"/>
              <a:t>Minimize radiation exposure to crew</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a:t>
            </a:r>
          </a:p>
          <a:p>
            <a:pPr lvl="0"/>
            <a:r>
              <a:rPr lang="en-US" b="1" dirty="0">
                <a:solidFill>
                  <a:prstClr val="black"/>
                </a:solidFill>
                <a:latin typeface="Calibri" panose="020F0502020204030204"/>
              </a:rPr>
              <a:t>POC: Erin Hayward</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AD71D8DB-A57B-4A8A-95DC-8CE1B7A7D7A7}"/>
              </a:ext>
            </a:extLst>
          </p:cNvPr>
          <p:cNvSpPr txBox="1"/>
          <p:nvPr/>
        </p:nvSpPr>
        <p:spPr>
          <a:xfrm>
            <a:off x="1838451" y="1322079"/>
            <a:ext cx="283984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prstClr val="black"/>
                </a:solidFill>
                <a:effectLst/>
                <a:uLnTx/>
                <a:uFillTx/>
                <a:latin typeface="Calibri" panose="020F0502020204030204"/>
                <a:ea typeface="+mn-ea"/>
                <a:cs typeface="+mn-cs"/>
              </a:rPr>
              <a:t>Decision Attributes</a:t>
            </a:r>
          </a:p>
        </p:txBody>
      </p:sp>
      <p:sp>
        <p:nvSpPr>
          <p:cNvPr id="40" name="TextBox 39">
            <a:extLst>
              <a:ext uri="{FF2B5EF4-FFF2-40B4-BE49-F238E27FC236}">
                <a16:creationId xmlns:a16="http://schemas.microsoft.com/office/drawing/2014/main" id="{CFC4BCAB-9F4E-4C8D-A917-1859A7CA656C}"/>
              </a:ext>
            </a:extLst>
          </p:cNvPr>
          <p:cNvSpPr txBox="1"/>
          <p:nvPr/>
        </p:nvSpPr>
        <p:spPr>
          <a:xfrm>
            <a:off x="7687632" y="1322079"/>
            <a:ext cx="283984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prstClr val="black"/>
                </a:solidFill>
                <a:effectLst/>
                <a:uLnTx/>
                <a:uFillTx/>
                <a:latin typeface="Calibri" panose="020F0502020204030204"/>
                <a:ea typeface="+mn-ea"/>
                <a:cs typeface="+mn-cs"/>
              </a:rPr>
              <a:t>Measurement Guidance</a:t>
            </a:r>
          </a:p>
        </p:txBody>
      </p:sp>
      <p:grpSp>
        <p:nvGrpSpPr>
          <p:cNvPr id="29" name="Group 28">
            <a:extLst>
              <a:ext uri="{FF2B5EF4-FFF2-40B4-BE49-F238E27FC236}">
                <a16:creationId xmlns:a16="http://schemas.microsoft.com/office/drawing/2014/main" id="{89783818-C082-4002-9F00-CACDB9DDE09A}"/>
              </a:ext>
            </a:extLst>
          </p:cNvPr>
          <p:cNvGrpSpPr/>
          <p:nvPr/>
        </p:nvGrpSpPr>
        <p:grpSpPr>
          <a:xfrm>
            <a:off x="144868" y="4914985"/>
            <a:ext cx="11887200" cy="2097970"/>
            <a:chOff x="91440" y="6527813"/>
            <a:chExt cx="11887200" cy="1117920"/>
          </a:xfrm>
        </p:grpSpPr>
        <p:sp>
          <p:nvSpPr>
            <p:cNvPr id="30" name="Rectangle: Rounded Corners 40">
              <a:extLst>
                <a:ext uri="{FF2B5EF4-FFF2-40B4-BE49-F238E27FC236}">
                  <a16:creationId xmlns:a16="http://schemas.microsoft.com/office/drawing/2014/main" id="{C6CE7AC2-A14D-4553-8585-6E983D21654D}"/>
                </a:ext>
              </a:extLst>
            </p:cNvPr>
            <p:cNvSpPr/>
            <p:nvPr/>
          </p:nvSpPr>
          <p:spPr>
            <a:xfrm>
              <a:off x="91440" y="6538235"/>
              <a:ext cx="11887200" cy="973459"/>
            </a:xfrm>
            <a:prstGeom prst="roundRect">
              <a:avLst/>
            </a:prstGeom>
            <a:solidFill>
              <a:schemeClr val="accent3">
                <a:lumMod val="20000"/>
                <a:lumOff val="80000"/>
              </a:schemeClr>
            </a:solidFill>
            <a:ln w="381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TextBox 34">
              <a:extLst>
                <a:ext uri="{FF2B5EF4-FFF2-40B4-BE49-F238E27FC236}">
                  <a16:creationId xmlns:a16="http://schemas.microsoft.com/office/drawing/2014/main" id="{39350846-7D85-4DBB-9D74-B6649010AE91}"/>
                </a:ext>
              </a:extLst>
            </p:cNvPr>
            <p:cNvSpPr txBox="1"/>
            <p:nvPr/>
          </p:nvSpPr>
          <p:spPr>
            <a:xfrm>
              <a:off x="6315952" y="6563325"/>
              <a:ext cx="5607029" cy="10824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a:rPr>
                <a:t>As in #1, calculate dose using a modeling tool such as OLTARIS. The design reference environment is based on the proton spectra from the October 1989 event series. </a:t>
              </a:r>
              <a:r>
                <a:rPr lang="en-US" sz="1400" b="1" dirty="0">
                  <a:latin typeface="Calibri" panose="020F0502020204030204"/>
                </a:rPr>
                <a:t>SC: </a:t>
              </a:r>
              <a:r>
                <a:rPr lang="en-US" sz="1400" dirty="0">
                  <a:latin typeface="Calibri" panose="020F0502020204030204"/>
                </a:rPr>
                <a:t>Total gray equivalent to crew blood forming organs (BFO) must be less than 250 </a:t>
              </a:r>
              <a:r>
                <a:rPr lang="en-US" sz="1400" dirty="0" err="1">
                  <a:latin typeface="Calibri" panose="020F0502020204030204"/>
                </a:rPr>
                <a:t>mGy</a:t>
              </a:r>
              <a:r>
                <a:rPr lang="en-US" sz="1400" dirty="0">
                  <a:latin typeface="Calibri" panose="020F0502020204030204"/>
                </a:rPr>
                <a:t>-Eq.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dirty="0">
                <a:latin typeface="Calibri" panose="020F0502020204030204"/>
              </a:endParaRPr>
            </a:p>
            <a:p>
              <a:pPr>
                <a:defRPr/>
              </a:pPr>
              <a:r>
                <a:rPr lang="en-US" sz="1400" b="1" dirty="0">
                  <a:latin typeface="Calibri" panose="020F0502020204030204"/>
                </a:rPr>
                <a:t>Units: </a:t>
              </a:r>
              <a:r>
                <a:rPr lang="en-US" sz="1400" b="1" dirty="0" err="1">
                  <a:latin typeface="Calibri" panose="020F0502020204030204"/>
                </a:rPr>
                <a:t>Gy</a:t>
              </a:r>
              <a:r>
                <a:rPr lang="en-US" sz="1400" b="1" dirty="0">
                  <a:latin typeface="Calibri" panose="020F0502020204030204"/>
                </a:rPr>
                <a:t>-Eq (Gray Equivalent), on a per event basis. </a:t>
              </a:r>
              <a:r>
                <a:rPr lang="en-US" sz="1400" dirty="0" err="1">
                  <a:latin typeface="Calibri" panose="020F0502020204030204"/>
                </a:rPr>
                <a:t>Gy</a:t>
              </a:r>
              <a:r>
                <a:rPr lang="en-US" sz="1400" dirty="0">
                  <a:latin typeface="Calibri" panose="020F0502020204030204"/>
                </a:rPr>
                <a:t>-Eq considers the </a:t>
              </a:r>
              <a:r>
                <a:rPr lang="en-US" sz="1400" dirty="0"/>
                <a:t>ability of different particles to cause deterministic effects, like acute radiation syndrome. </a:t>
              </a:r>
              <a:endParaRPr lang="en-US" sz="1400" b="1"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effectLst/>
                <a:uLnTx/>
                <a:uFillTx/>
                <a:latin typeface="Calibri" panose="020F0502020204030204"/>
              </a:endParaRPr>
            </a:p>
          </p:txBody>
        </p:sp>
        <p:sp>
          <p:nvSpPr>
            <p:cNvPr id="45" name="TextBox 44">
              <a:extLst>
                <a:ext uri="{FF2B5EF4-FFF2-40B4-BE49-F238E27FC236}">
                  <a16:creationId xmlns:a16="http://schemas.microsoft.com/office/drawing/2014/main" id="{40E09B24-4B38-4797-A56C-BACD4184E08A}"/>
                </a:ext>
              </a:extLst>
            </p:cNvPr>
            <p:cNvSpPr txBox="1"/>
            <p:nvPr/>
          </p:nvSpPr>
          <p:spPr>
            <a:xfrm>
              <a:off x="171163" y="6527813"/>
              <a:ext cx="6132223" cy="852806"/>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lang="en-US" sz="1400" b="1">
                  <a:solidFill>
                    <a:prstClr val="black"/>
                  </a:solidFill>
                  <a:latin typeface="Calibri" panose="020F0502020204030204"/>
                </a:rPr>
                <a:t>2. Acute dose to crew during SPEs</a:t>
              </a:r>
            </a:p>
            <a:p>
              <a:pPr marL="0" marR="0" lvl="1" indent="0" algn="l" defTabSz="914400" rtl="0" eaLnBrk="1" fontAlgn="ctr" latinLnBrk="0" hangingPunct="1">
                <a:lnSpc>
                  <a:spcPct val="100000"/>
                </a:lnSpc>
                <a:spcBef>
                  <a:spcPts val="0"/>
                </a:spcBef>
                <a:spcAft>
                  <a:spcPts val="0"/>
                </a:spcAft>
                <a:buClrTx/>
                <a:buSzTx/>
                <a:buFontTx/>
                <a:buNone/>
                <a:tabLst/>
                <a:defRPr/>
              </a:pPr>
              <a:r>
                <a:rPr lang="en-US" sz="1400">
                  <a:solidFill>
                    <a:prstClr val="black"/>
                  </a:solidFill>
                  <a:latin typeface="Calibri" panose="020F0502020204030204"/>
                </a:rPr>
                <a:t>Solar particle events (SPEs) are intense events that can cause acute radiation symptoms if crew is not protected. The LSHC should minimize the dose to crew during these events.</a:t>
              </a:r>
            </a:p>
            <a:p>
              <a:pPr marL="0" marR="0" lvl="1" indent="0" algn="l" defTabSz="914400" rtl="0" eaLnBrk="1" fontAlgn="ctr"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a:p>
              <a:pPr marL="0" lvl="1" fontAlgn="ctr">
                <a:defRPr/>
              </a:pPr>
              <a:r>
                <a:rPr lang="en-US" sz="1400">
                  <a:solidFill>
                    <a:prstClr val="black"/>
                  </a:solidFill>
                </a:rPr>
                <a:t>A “storm shelter” design may be appropriate, where the entire structure is not required to provide this level of shielding.</a:t>
              </a: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46" name="Straight Connector 45">
              <a:extLst>
                <a:ext uri="{FF2B5EF4-FFF2-40B4-BE49-F238E27FC236}">
                  <a16:creationId xmlns:a16="http://schemas.microsoft.com/office/drawing/2014/main" id="{803C4B54-1FB3-4B9C-960F-C441C82A7F77}"/>
                </a:ext>
              </a:extLst>
            </p:cNvPr>
            <p:cNvCxnSpPr>
              <a:cxnSpLocks/>
            </p:cNvCxnSpPr>
            <p:nvPr/>
          </p:nvCxnSpPr>
          <p:spPr>
            <a:xfrm flipH="1">
              <a:off x="6303386" y="6538236"/>
              <a:ext cx="5034" cy="973458"/>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841298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A822A-1B96-423B-A3F9-E3337D7446A6}"/>
              </a:ext>
            </a:extLst>
          </p:cNvPr>
          <p:cNvSpPr>
            <a:spLocks noGrp="1"/>
          </p:cNvSpPr>
          <p:nvPr>
            <p:ph type="title"/>
          </p:nvPr>
        </p:nvSpPr>
        <p:spPr/>
        <p:txBody>
          <a:bodyPr/>
          <a:lstStyle/>
          <a:p>
            <a:r>
              <a:rPr lang="en-US"/>
              <a:t>Attributes – Objective C2 Mars Extensibility</a:t>
            </a:r>
          </a:p>
        </p:txBody>
      </p:sp>
      <p:sp>
        <p:nvSpPr>
          <p:cNvPr id="4" name="Slide Number Placeholder 3">
            <a:extLst>
              <a:ext uri="{FF2B5EF4-FFF2-40B4-BE49-F238E27FC236}">
                <a16:creationId xmlns:a16="http://schemas.microsoft.com/office/drawing/2014/main" id="{B0A43CB3-34A4-454F-905E-C732CCE37A98}"/>
              </a:ext>
            </a:extLst>
          </p:cNvPr>
          <p:cNvSpPr>
            <a:spLocks noGrp="1"/>
          </p:cNvSpPr>
          <p:nvPr>
            <p:ph type="sldNum" sz="quarter" idx="12"/>
          </p:nvPr>
        </p:nvSpPr>
        <p:spPr>
          <a:xfrm>
            <a:off x="8610600" y="6051550"/>
            <a:ext cx="2743200" cy="365125"/>
          </a:xfrm>
        </p:spPr>
        <p:txBody>
          <a:bodyPr/>
          <a:lstStyle/>
          <a:p>
            <a:fld id="{C8C7A367-6FB6-401D-987E-F9B6AE9F551B}" type="slidenum">
              <a:rPr lang="en-US" dirty="0" smtClean="0"/>
              <a:t>8</a:t>
            </a:fld>
            <a:endParaRPr lang="en-US"/>
          </a:p>
        </p:txBody>
      </p:sp>
      <p:grpSp>
        <p:nvGrpSpPr>
          <p:cNvPr id="50" name="Group 49">
            <a:extLst>
              <a:ext uri="{FF2B5EF4-FFF2-40B4-BE49-F238E27FC236}">
                <a16:creationId xmlns:a16="http://schemas.microsoft.com/office/drawing/2014/main" id="{7E051D75-6B85-42E1-8080-55719AEE981B}"/>
              </a:ext>
            </a:extLst>
          </p:cNvPr>
          <p:cNvGrpSpPr/>
          <p:nvPr/>
        </p:nvGrpSpPr>
        <p:grpSpPr>
          <a:xfrm>
            <a:off x="152399" y="4417654"/>
            <a:ext cx="11887201" cy="1835971"/>
            <a:chOff x="91439" y="5243112"/>
            <a:chExt cx="11887201" cy="1606855"/>
          </a:xfrm>
        </p:grpSpPr>
        <p:sp>
          <p:nvSpPr>
            <p:cNvPr id="31" name="Rectangle: Rounded Corners 30">
              <a:extLst>
                <a:ext uri="{FF2B5EF4-FFF2-40B4-BE49-F238E27FC236}">
                  <a16:creationId xmlns:a16="http://schemas.microsoft.com/office/drawing/2014/main" id="{A2F0B0F0-AAFF-4561-961B-120ADD2579BB}"/>
                </a:ext>
              </a:extLst>
            </p:cNvPr>
            <p:cNvSpPr/>
            <p:nvPr/>
          </p:nvSpPr>
          <p:spPr>
            <a:xfrm>
              <a:off x="91440" y="5243112"/>
              <a:ext cx="11887200" cy="1591919"/>
            </a:xfrm>
            <a:prstGeom prst="roundRect">
              <a:avLst/>
            </a:prstGeom>
            <a:solidFill>
              <a:schemeClr val="accent3">
                <a:lumMod val="20000"/>
                <a:lumOff val="80000"/>
              </a:schemeClr>
            </a:solidFill>
            <a:ln w="381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chemeClr val="tx1"/>
                </a:solidFill>
              </a:endParaRPr>
            </a:p>
          </p:txBody>
        </p:sp>
        <p:sp>
          <p:nvSpPr>
            <p:cNvPr id="32" name="TextBox 31">
              <a:extLst>
                <a:ext uri="{FF2B5EF4-FFF2-40B4-BE49-F238E27FC236}">
                  <a16:creationId xmlns:a16="http://schemas.microsoft.com/office/drawing/2014/main" id="{638E0FA0-0991-4E96-A20F-B077EF44A92D}"/>
                </a:ext>
              </a:extLst>
            </p:cNvPr>
            <p:cNvSpPr txBox="1"/>
            <p:nvPr/>
          </p:nvSpPr>
          <p:spPr>
            <a:xfrm>
              <a:off x="6303393" y="5260694"/>
              <a:ext cx="5675245" cy="1589273"/>
            </a:xfrm>
            <a:prstGeom prst="rect">
              <a:avLst/>
            </a:prstGeom>
            <a:noFill/>
          </p:spPr>
          <p:txBody>
            <a:bodyPr wrap="square" rtlCol="0">
              <a:spAutoFit/>
            </a:bodyPr>
            <a:lstStyle/>
            <a:p>
              <a:r>
                <a:rPr lang="en-US" sz="1400"/>
                <a:t>This attribute should be ranked on a scale from 0 to 5, for example:</a:t>
              </a:r>
            </a:p>
            <a:p>
              <a:r>
                <a:rPr lang="en-US" sz="1400">
                  <a:solidFill>
                    <a:srgbClr val="00B050"/>
                  </a:solidFill>
                </a:rPr>
                <a:t>5 – Strong Extensibility is possible if Mars cases are weighted equal to lunar scenarios during Pre-Phase A decisions</a:t>
              </a:r>
            </a:p>
            <a:p>
              <a:r>
                <a:rPr lang="en-US" sz="1400"/>
                <a:t>3 – Moderate alignment is possible if capability and technology gaps are identified early</a:t>
              </a:r>
            </a:p>
            <a:p>
              <a:r>
                <a:rPr lang="en-US" sz="1400">
                  <a:solidFill>
                    <a:srgbClr val="FF0000"/>
                  </a:solidFill>
                </a:rPr>
                <a:t>1 – Limited alignment is consequential if interdependencies illustrated in the concept of operations are not factored holistically into all mission phases</a:t>
              </a:r>
              <a:endParaRPr lang="en-US" sz="1400"/>
            </a:p>
          </p:txBody>
        </p:sp>
        <p:sp>
          <p:nvSpPr>
            <p:cNvPr id="33" name="TextBox 32">
              <a:extLst>
                <a:ext uri="{FF2B5EF4-FFF2-40B4-BE49-F238E27FC236}">
                  <a16:creationId xmlns:a16="http://schemas.microsoft.com/office/drawing/2014/main" id="{EEF3AC4F-887D-4EDA-A81E-7BDF01CFF923}"/>
                </a:ext>
              </a:extLst>
            </p:cNvPr>
            <p:cNvSpPr txBox="1"/>
            <p:nvPr/>
          </p:nvSpPr>
          <p:spPr>
            <a:xfrm>
              <a:off x="91439" y="5259256"/>
              <a:ext cx="6211948" cy="1400713"/>
            </a:xfrm>
            <a:prstGeom prst="rect">
              <a:avLst/>
            </a:prstGeom>
            <a:noFill/>
          </p:spPr>
          <p:txBody>
            <a:bodyPr wrap="square" rtlCol="0">
              <a:spAutoFit/>
            </a:bodyPr>
            <a:lstStyle/>
            <a:p>
              <a:pPr algn="ctr"/>
              <a:r>
                <a:rPr lang="en-US" sz="1400" b="1" dirty="0"/>
                <a:t>3. Scalability for Mars</a:t>
              </a:r>
            </a:p>
            <a:p>
              <a:pPr marL="114300" indent="-114300">
                <a:buFont typeface="Arial" panose="020B0604020202020204" pitchFamily="34" charset="0"/>
                <a:buChar char="•"/>
              </a:pPr>
              <a:r>
                <a:rPr lang="en-US" sz="1400" dirty="0"/>
                <a:t>EDL capabilities for Landing on the Moon are different than landing on Mars</a:t>
              </a:r>
            </a:p>
            <a:p>
              <a:pPr marL="114300" indent="-114300">
                <a:buFont typeface="Arial" panose="020B0604020202020204" pitchFamily="34" charset="0"/>
                <a:buChar char="•"/>
              </a:pPr>
              <a:r>
                <a:rPr lang="en-US" sz="1400" dirty="0"/>
                <a:t>Some power systems on the Moon do not translate well to use on Mars</a:t>
              </a:r>
            </a:p>
            <a:p>
              <a:pPr marL="114300" indent="-114300">
                <a:buFont typeface="Arial" panose="020B0604020202020204" pitchFamily="34" charset="0"/>
                <a:buChar char="•"/>
              </a:pPr>
              <a:r>
                <a:rPr lang="en-US" sz="1400" dirty="0"/>
                <a:t>Abundance of resources are quite different with Mars offering more opportunities</a:t>
              </a:r>
            </a:p>
            <a:p>
              <a:pPr marL="114300" indent="-114300">
                <a:buFont typeface="Arial" panose="020B0604020202020204" pitchFamily="34" charset="0"/>
                <a:buChar char="•"/>
              </a:pPr>
              <a:r>
                <a:rPr lang="en-US" sz="1400" dirty="0"/>
                <a:t>Environments are different</a:t>
              </a:r>
            </a:p>
            <a:p>
              <a:pPr marL="114300" indent="-114300">
                <a:buFont typeface="Arial" panose="020B0604020202020204" pitchFamily="34" charset="0"/>
                <a:buChar char="•"/>
              </a:pPr>
              <a:r>
                <a:rPr lang="en-US" sz="1400" dirty="0"/>
                <a:t>Concepts of operations may vary depending on whether the Moon or on Mars</a:t>
              </a:r>
            </a:p>
          </p:txBody>
        </p:sp>
        <p:cxnSp>
          <p:nvCxnSpPr>
            <p:cNvPr id="34" name="Straight Connector 33">
              <a:extLst>
                <a:ext uri="{FF2B5EF4-FFF2-40B4-BE49-F238E27FC236}">
                  <a16:creationId xmlns:a16="http://schemas.microsoft.com/office/drawing/2014/main" id="{F8B97531-BECA-45A2-A16E-227216407B2D}"/>
                </a:ext>
              </a:extLst>
            </p:cNvPr>
            <p:cNvCxnSpPr>
              <a:cxnSpLocks/>
            </p:cNvCxnSpPr>
            <p:nvPr/>
          </p:nvCxnSpPr>
          <p:spPr>
            <a:xfrm>
              <a:off x="6303387" y="5243112"/>
              <a:ext cx="5033" cy="1591918"/>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49" name="Group 48">
            <a:extLst>
              <a:ext uri="{FF2B5EF4-FFF2-40B4-BE49-F238E27FC236}">
                <a16:creationId xmlns:a16="http://schemas.microsoft.com/office/drawing/2014/main" id="{A66700E6-6C66-456C-A4DB-68DBC4B84AF3}"/>
              </a:ext>
            </a:extLst>
          </p:cNvPr>
          <p:cNvGrpSpPr/>
          <p:nvPr/>
        </p:nvGrpSpPr>
        <p:grpSpPr>
          <a:xfrm>
            <a:off x="152400" y="3206121"/>
            <a:ext cx="11887201" cy="1197487"/>
            <a:chOff x="91439" y="4326886"/>
            <a:chExt cx="11887201" cy="1048048"/>
          </a:xfrm>
        </p:grpSpPr>
        <p:sp>
          <p:nvSpPr>
            <p:cNvPr id="36" name="Rectangle: Rounded Corners 35">
              <a:extLst>
                <a:ext uri="{FF2B5EF4-FFF2-40B4-BE49-F238E27FC236}">
                  <a16:creationId xmlns:a16="http://schemas.microsoft.com/office/drawing/2014/main" id="{BDE0CA31-0C18-4CEE-8298-085CD36025DB}"/>
                </a:ext>
              </a:extLst>
            </p:cNvPr>
            <p:cNvSpPr/>
            <p:nvPr/>
          </p:nvSpPr>
          <p:spPr>
            <a:xfrm>
              <a:off x="91440" y="4355167"/>
              <a:ext cx="11887200" cy="975517"/>
            </a:xfrm>
            <a:prstGeom prst="roundRect">
              <a:avLst/>
            </a:prstGeom>
            <a:solidFill>
              <a:schemeClr val="accent3">
                <a:lumMod val="20000"/>
                <a:lumOff val="80000"/>
              </a:schemeClr>
            </a:solidFill>
            <a:ln w="381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schemeClr val="tx1"/>
                </a:solidFill>
              </a:endParaRPr>
            </a:p>
          </p:txBody>
        </p:sp>
        <p:sp>
          <p:nvSpPr>
            <p:cNvPr id="37" name="TextBox 36">
              <a:extLst>
                <a:ext uri="{FF2B5EF4-FFF2-40B4-BE49-F238E27FC236}">
                  <a16:creationId xmlns:a16="http://schemas.microsoft.com/office/drawing/2014/main" id="{08246D60-8379-4582-A722-0D99F883E2DA}"/>
                </a:ext>
              </a:extLst>
            </p:cNvPr>
            <p:cNvSpPr txBox="1"/>
            <p:nvPr/>
          </p:nvSpPr>
          <p:spPr>
            <a:xfrm>
              <a:off x="6303394" y="4351336"/>
              <a:ext cx="5596952" cy="1023598"/>
            </a:xfrm>
            <a:prstGeom prst="rect">
              <a:avLst/>
            </a:prstGeom>
            <a:noFill/>
          </p:spPr>
          <p:txBody>
            <a:bodyPr wrap="square" rtlCol="0">
              <a:spAutoFit/>
            </a:bodyPr>
            <a:lstStyle/>
            <a:p>
              <a:r>
                <a:rPr lang="en-US" sz="1400"/>
                <a:t>This attribute should be ranked on a scale from 0 to 5, for example:</a:t>
              </a:r>
            </a:p>
            <a:p>
              <a:r>
                <a:rPr lang="en-US" sz="1400">
                  <a:solidFill>
                    <a:srgbClr val="00B050"/>
                  </a:solidFill>
                </a:rPr>
                <a:t>5 – Strong Extensibility if “Mars latency can be rehearsed on the Moon”</a:t>
              </a:r>
            </a:p>
            <a:p>
              <a:r>
                <a:rPr lang="en-US" sz="1400"/>
                <a:t>3 – Moderate alignment if “supervised autonomy from orbit is preferred”</a:t>
              </a:r>
            </a:p>
            <a:p>
              <a:r>
                <a:rPr lang="en-US" sz="1400">
                  <a:solidFill>
                    <a:srgbClr val="FF0000"/>
                  </a:solidFill>
                </a:rPr>
                <a:t>1 – Limited alignment if Mars concepts of operations are not factored into lunar architecture, especially during technology </a:t>
              </a:r>
              <a:r>
                <a:rPr lang="en-US" sz="1400" err="1">
                  <a:solidFill>
                    <a:srgbClr val="FF0000"/>
                  </a:solidFill>
                </a:rPr>
                <a:t>downselect</a:t>
              </a:r>
              <a:r>
                <a:rPr lang="en-US" sz="1400">
                  <a:solidFill>
                    <a:srgbClr val="FF0000"/>
                  </a:solidFill>
                </a:rPr>
                <a:t> or upgrades</a:t>
              </a:r>
            </a:p>
          </p:txBody>
        </p:sp>
        <p:sp>
          <p:nvSpPr>
            <p:cNvPr id="38" name="TextBox 37">
              <a:extLst>
                <a:ext uri="{FF2B5EF4-FFF2-40B4-BE49-F238E27FC236}">
                  <a16:creationId xmlns:a16="http://schemas.microsoft.com/office/drawing/2014/main" id="{C2016B78-F9D5-465C-81AE-BD617626702E}"/>
                </a:ext>
              </a:extLst>
            </p:cNvPr>
            <p:cNvSpPr txBox="1"/>
            <p:nvPr/>
          </p:nvSpPr>
          <p:spPr>
            <a:xfrm>
              <a:off x="91439" y="4326886"/>
              <a:ext cx="6211951" cy="1023598"/>
            </a:xfrm>
            <a:prstGeom prst="rect">
              <a:avLst/>
            </a:prstGeom>
            <a:noFill/>
          </p:spPr>
          <p:txBody>
            <a:bodyPr wrap="square" rtlCol="0">
              <a:spAutoFit/>
            </a:bodyPr>
            <a:lstStyle/>
            <a:p>
              <a:pPr algn="ctr"/>
              <a:r>
                <a:rPr lang="en-US" sz="1400" b="1" dirty="0"/>
                <a:t>2. Autonomous Emplacement</a:t>
              </a:r>
            </a:p>
            <a:p>
              <a:pPr marL="114300" indent="-114300">
                <a:buFont typeface="Arial" panose="020B0604020202020204" pitchFamily="34" charset="0"/>
                <a:buChar char="•"/>
              </a:pPr>
              <a:r>
                <a:rPr lang="en-US" sz="1400" dirty="0"/>
                <a:t>Comms Latency between Earth and Mars is far greater than between Earth and its Moon</a:t>
              </a:r>
            </a:p>
            <a:p>
              <a:pPr marL="114300" indent="-114300">
                <a:buFont typeface="Arial" panose="020B0604020202020204" pitchFamily="34" charset="0"/>
                <a:buChar char="•"/>
              </a:pPr>
              <a:r>
                <a:rPr lang="en-US" sz="1400" dirty="0"/>
                <a:t>Teleoperations and supervised autonomy of surface equipment is similar if conducted by crew in orbit above respective surface</a:t>
              </a:r>
            </a:p>
          </p:txBody>
        </p:sp>
        <p:cxnSp>
          <p:nvCxnSpPr>
            <p:cNvPr id="39" name="Straight Connector 38">
              <a:extLst>
                <a:ext uri="{FF2B5EF4-FFF2-40B4-BE49-F238E27FC236}">
                  <a16:creationId xmlns:a16="http://schemas.microsoft.com/office/drawing/2014/main" id="{7DE25F78-F545-46D7-A3E7-4C42D6CCE613}"/>
                </a:ext>
              </a:extLst>
            </p:cNvPr>
            <p:cNvCxnSpPr>
              <a:cxnSpLocks/>
            </p:cNvCxnSpPr>
            <p:nvPr/>
          </p:nvCxnSpPr>
          <p:spPr>
            <a:xfrm>
              <a:off x="6308420" y="4355167"/>
              <a:ext cx="0" cy="975517"/>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1" name="Group 50">
            <a:extLst>
              <a:ext uri="{FF2B5EF4-FFF2-40B4-BE49-F238E27FC236}">
                <a16:creationId xmlns:a16="http://schemas.microsoft.com/office/drawing/2014/main" id="{89783818-C082-4002-9F00-CACDB9DDE09A}"/>
              </a:ext>
            </a:extLst>
          </p:cNvPr>
          <p:cNvGrpSpPr/>
          <p:nvPr/>
        </p:nvGrpSpPr>
        <p:grpSpPr>
          <a:xfrm>
            <a:off x="152400" y="1775525"/>
            <a:ext cx="11887201" cy="1403213"/>
            <a:chOff x="91439" y="6509955"/>
            <a:chExt cx="11887201" cy="1228100"/>
          </a:xfrm>
        </p:grpSpPr>
        <p:sp>
          <p:nvSpPr>
            <p:cNvPr id="41" name="Rectangle: Rounded Corners 40">
              <a:extLst>
                <a:ext uri="{FF2B5EF4-FFF2-40B4-BE49-F238E27FC236}">
                  <a16:creationId xmlns:a16="http://schemas.microsoft.com/office/drawing/2014/main" id="{C6CE7AC2-A14D-4553-8585-6E983D21654D}"/>
                </a:ext>
              </a:extLst>
            </p:cNvPr>
            <p:cNvSpPr/>
            <p:nvPr/>
          </p:nvSpPr>
          <p:spPr>
            <a:xfrm>
              <a:off x="91440" y="6538236"/>
              <a:ext cx="11887200" cy="1199819"/>
            </a:xfrm>
            <a:prstGeom prst="roundRect">
              <a:avLst/>
            </a:prstGeom>
            <a:solidFill>
              <a:schemeClr val="accent3">
                <a:lumMod val="20000"/>
                <a:lumOff val="80000"/>
              </a:schemeClr>
            </a:solidFill>
            <a:ln w="381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chemeClr val="tx1"/>
                </a:solidFill>
              </a:endParaRPr>
            </a:p>
          </p:txBody>
        </p:sp>
        <p:sp>
          <p:nvSpPr>
            <p:cNvPr id="42" name="TextBox 41">
              <a:extLst>
                <a:ext uri="{FF2B5EF4-FFF2-40B4-BE49-F238E27FC236}">
                  <a16:creationId xmlns:a16="http://schemas.microsoft.com/office/drawing/2014/main" id="{39350846-7D85-4DBB-9D74-B6649010AE91}"/>
                </a:ext>
              </a:extLst>
            </p:cNvPr>
            <p:cNvSpPr txBox="1"/>
            <p:nvPr/>
          </p:nvSpPr>
          <p:spPr>
            <a:xfrm>
              <a:off x="6303394" y="6599427"/>
              <a:ext cx="5486400" cy="835040"/>
            </a:xfrm>
            <a:prstGeom prst="rect">
              <a:avLst/>
            </a:prstGeom>
            <a:noFill/>
          </p:spPr>
          <p:txBody>
            <a:bodyPr wrap="square" rtlCol="0">
              <a:spAutoFit/>
            </a:bodyPr>
            <a:lstStyle/>
            <a:p>
              <a:r>
                <a:rPr lang="en-US" sz="1400"/>
                <a:t>This attribute should be ranked on a scale from 0 to 5, for example:</a:t>
              </a:r>
            </a:p>
            <a:p>
              <a:r>
                <a:rPr lang="en-US" sz="1400">
                  <a:solidFill>
                    <a:srgbClr val="00B050"/>
                  </a:solidFill>
                </a:rPr>
                <a:t>5 – Strong Extensibility if used “as is”</a:t>
              </a:r>
            </a:p>
            <a:p>
              <a:r>
                <a:rPr lang="en-US" sz="1400"/>
                <a:t>3 – Moderate alignment if “water from regolith” is preferred</a:t>
              </a:r>
            </a:p>
            <a:p>
              <a:r>
                <a:rPr lang="en-US" sz="1400">
                  <a:solidFill>
                    <a:srgbClr val="FF0000"/>
                  </a:solidFill>
                </a:rPr>
                <a:t>1 – Limited alignment if high-Z materials are to be removed from regolith</a:t>
              </a:r>
            </a:p>
          </p:txBody>
        </p:sp>
        <p:sp>
          <p:nvSpPr>
            <p:cNvPr id="43" name="TextBox 42">
              <a:extLst>
                <a:ext uri="{FF2B5EF4-FFF2-40B4-BE49-F238E27FC236}">
                  <a16:creationId xmlns:a16="http://schemas.microsoft.com/office/drawing/2014/main" id="{40E09B24-4B38-4797-A56C-BACD4184E08A}"/>
                </a:ext>
              </a:extLst>
            </p:cNvPr>
            <p:cNvSpPr txBox="1"/>
            <p:nvPr/>
          </p:nvSpPr>
          <p:spPr>
            <a:xfrm>
              <a:off x="91439" y="6509955"/>
              <a:ext cx="6211948" cy="1212156"/>
            </a:xfrm>
            <a:prstGeom prst="rect">
              <a:avLst/>
            </a:prstGeom>
            <a:noFill/>
          </p:spPr>
          <p:txBody>
            <a:bodyPr wrap="square" rtlCol="0">
              <a:spAutoFit/>
            </a:bodyPr>
            <a:lstStyle/>
            <a:p>
              <a:pPr algn="ctr"/>
              <a:r>
                <a:rPr lang="en-US" sz="1400" b="1"/>
                <a:t>1. Regolith as a Shielding Material</a:t>
              </a:r>
            </a:p>
            <a:p>
              <a:pPr marL="114300" lvl="1" indent="-114300" fontAlgn="ctr">
                <a:buFont typeface="Arial" panose="020B0604020202020204" pitchFamily="34" charset="0"/>
                <a:buChar char="•"/>
              </a:pPr>
              <a:r>
                <a:rPr lang="en-US" sz="1400"/>
                <a:t>Using “as is”, lunar and Mars regolith provide similar shielding properties</a:t>
              </a:r>
            </a:p>
            <a:p>
              <a:pPr marL="114300" lvl="1" indent="-114300" fontAlgn="ctr">
                <a:buFont typeface="Arial" panose="020B0604020202020204" pitchFamily="34" charset="0"/>
                <a:buChar char="•"/>
              </a:pPr>
              <a:r>
                <a:rPr lang="en-US" sz="1400"/>
                <a:t>Elements within Lunar and Mars regolith are substantially different in terms of grain, toxicity, types of materials</a:t>
              </a:r>
            </a:p>
            <a:p>
              <a:pPr marL="114300" lvl="1" indent="-114300" fontAlgn="ctr">
                <a:buFont typeface="Arial" panose="020B0604020202020204" pitchFamily="34" charset="0"/>
                <a:buChar char="•"/>
              </a:pPr>
              <a:r>
                <a:rPr lang="en-US" sz="1400"/>
                <a:t>Processing to extract specific “concentrate” can be quite different depending on the selected elements sought (for additive construction and manufacturing)</a:t>
              </a:r>
            </a:p>
          </p:txBody>
        </p:sp>
        <p:cxnSp>
          <p:nvCxnSpPr>
            <p:cNvPr id="44" name="Straight Connector 43">
              <a:extLst>
                <a:ext uri="{FF2B5EF4-FFF2-40B4-BE49-F238E27FC236}">
                  <a16:creationId xmlns:a16="http://schemas.microsoft.com/office/drawing/2014/main" id="{803C4B54-1FB3-4B9C-960F-C441C82A7F77}"/>
                </a:ext>
              </a:extLst>
            </p:cNvPr>
            <p:cNvCxnSpPr>
              <a:cxnSpLocks/>
            </p:cNvCxnSpPr>
            <p:nvPr/>
          </p:nvCxnSpPr>
          <p:spPr>
            <a:xfrm flipH="1">
              <a:off x="6303386" y="6538236"/>
              <a:ext cx="5034" cy="1199819"/>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sp>
        <p:nvSpPr>
          <p:cNvPr id="52" name="TextBox 51">
            <a:extLst>
              <a:ext uri="{FF2B5EF4-FFF2-40B4-BE49-F238E27FC236}">
                <a16:creationId xmlns:a16="http://schemas.microsoft.com/office/drawing/2014/main" id="{527D8F76-AE23-4B0D-AF58-602EEA459B33}"/>
              </a:ext>
            </a:extLst>
          </p:cNvPr>
          <p:cNvSpPr txBox="1"/>
          <p:nvPr/>
        </p:nvSpPr>
        <p:spPr>
          <a:xfrm>
            <a:off x="8043422" y="464083"/>
            <a:ext cx="3480953" cy="338554"/>
          </a:xfrm>
          <a:prstGeom prst="rect">
            <a:avLst/>
          </a:prstGeom>
          <a:noFill/>
        </p:spPr>
        <p:txBody>
          <a:bodyPr wrap="none" rtlCol="0">
            <a:spAutoFit/>
          </a:bodyPr>
          <a:lstStyle/>
          <a:p>
            <a:r>
              <a:rPr lang="en-US" sz="1600"/>
              <a:t>0, 2, 4 are available intermediate values</a:t>
            </a:r>
          </a:p>
        </p:txBody>
      </p:sp>
      <p:sp>
        <p:nvSpPr>
          <p:cNvPr id="3" name="TextBox 2">
            <a:extLst>
              <a:ext uri="{FF2B5EF4-FFF2-40B4-BE49-F238E27FC236}">
                <a16:creationId xmlns:a16="http://schemas.microsoft.com/office/drawing/2014/main" id="{1FABC30A-FF4A-44B3-AE05-E88B9CF17215}"/>
              </a:ext>
            </a:extLst>
          </p:cNvPr>
          <p:cNvSpPr txBox="1"/>
          <p:nvPr/>
        </p:nvSpPr>
        <p:spPr>
          <a:xfrm>
            <a:off x="152399" y="796806"/>
            <a:ext cx="11824011" cy="646331"/>
          </a:xfrm>
          <a:prstGeom prst="rect">
            <a:avLst/>
          </a:prstGeom>
          <a:noFill/>
        </p:spPr>
        <p:txBody>
          <a:bodyPr wrap="square" rtlCol="0">
            <a:spAutoFit/>
          </a:bodyPr>
          <a:lstStyle/>
          <a:p>
            <a:r>
              <a:rPr lang="en-US" b="1" dirty="0"/>
              <a:t>Objective C2:  Mars Extensibility of the Lunar Safe Haven Concept</a:t>
            </a:r>
          </a:p>
          <a:p>
            <a:r>
              <a:rPr lang="en-US" b="1" dirty="0"/>
              <a:t>POC: Bob Moses</a:t>
            </a:r>
          </a:p>
        </p:txBody>
      </p:sp>
      <p:sp>
        <p:nvSpPr>
          <p:cNvPr id="5" name="TextBox 4">
            <a:extLst>
              <a:ext uri="{FF2B5EF4-FFF2-40B4-BE49-F238E27FC236}">
                <a16:creationId xmlns:a16="http://schemas.microsoft.com/office/drawing/2014/main" id="{AD71D8DB-A57B-4A8A-95DC-8CE1B7A7D7A7}"/>
              </a:ext>
            </a:extLst>
          </p:cNvPr>
          <p:cNvSpPr txBox="1"/>
          <p:nvPr/>
        </p:nvSpPr>
        <p:spPr>
          <a:xfrm>
            <a:off x="1838451" y="1365010"/>
            <a:ext cx="2839844" cy="369332"/>
          </a:xfrm>
          <a:prstGeom prst="rect">
            <a:avLst/>
          </a:prstGeom>
          <a:noFill/>
        </p:spPr>
        <p:txBody>
          <a:bodyPr wrap="square" rtlCol="0">
            <a:spAutoFit/>
          </a:bodyPr>
          <a:lstStyle/>
          <a:p>
            <a:pPr algn="ctr"/>
            <a:r>
              <a:rPr lang="en-US" b="1" i="1"/>
              <a:t>Decision Attributes</a:t>
            </a:r>
          </a:p>
        </p:txBody>
      </p:sp>
      <p:sp>
        <p:nvSpPr>
          <p:cNvPr id="40" name="TextBox 39">
            <a:extLst>
              <a:ext uri="{FF2B5EF4-FFF2-40B4-BE49-F238E27FC236}">
                <a16:creationId xmlns:a16="http://schemas.microsoft.com/office/drawing/2014/main" id="{CFC4BCAB-9F4E-4C8D-A917-1859A7CA656C}"/>
              </a:ext>
            </a:extLst>
          </p:cNvPr>
          <p:cNvSpPr txBox="1"/>
          <p:nvPr/>
        </p:nvSpPr>
        <p:spPr>
          <a:xfrm>
            <a:off x="7687632" y="1365010"/>
            <a:ext cx="2839844" cy="369332"/>
          </a:xfrm>
          <a:prstGeom prst="rect">
            <a:avLst/>
          </a:prstGeom>
          <a:noFill/>
        </p:spPr>
        <p:txBody>
          <a:bodyPr wrap="square" rtlCol="0">
            <a:spAutoFit/>
          </a:bodyPr>
          <a:lstStyle/>
          <a:p>
            <a:pPr algn="ctr"/>
            <a:r>
              <a:rPr lang="en-US" b="1" i="1"/>
              <a:t>Measurement Guidance</a:t>
            </a:r>
          </a:p>
        </p:txBody>
      </p:sp>
    </p:spTree>
    <p:extLst>
      <p:ext uri="{BB962C8B-B14F-4D97-AF65-F5344CB8AC3E}">
        <p14:creationId xmlns:p14="http://schemas.microsoft.com/office/powerpoint/2010/main" val="2994794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5378930-A642-484E-8A03-BB5D44D5A2AC}"/>
              </a:ext>
            </a:extLst>
          </p:cNvPr>
          <p:cNvSpPr>
            <a:spLocks noGrp="1"/>
          </p:cNvSpPr>
          <p:nvPr>
            <p:ph type="title"/>
          </p:nvPr>
        </p:nvSpPr>
        <p:spPr/>
        <p:txBody>
          <a:bodyPr/>
          <a:lstStyle/>
          <a:p>
            <a:r>
              <a:rPr lang="en-US" dirty="0"/>
              <a:t>Concept Generation using Morphological Matrices</a:t>
            </a:r>
          </a:p>
        </p:txBody>
      </p:sp>
      <p:sp>
        <p:nvSpPr>
          <p:cNvPr id="8" name="Content Placeholder 7">
            <a:extLst>
              <a:ext uri="{FF2B5EF4-FFF2-40B4-BE49-F238E27FC236}">
                <a16:creationId xmlns:a16="http://schemas.microsoft.com/office/drawing/2014/main" id="{4AE07187-EA11-488A-8961-ECFE196562D6}"/>
              </a:ext>
            </a:extLst>
          </p:cNvPr>
          <p:cNvSpPr>
            <a:spLocks noGrp="1"/>
          </p:cNvSpPr>
          <p:nvPr>
            <p:ph idx="1"/>
          </p:nvPr>
        </p:nvSpPr>
        <p:spPr>
          <a:xfrm>
            <a:off x="119825" y="926593"/>
            <a:ext cx="11730799" cy="2526016"/>
          </a:xfrm>
        </p:spPr>
        <p:txBody>
          <a:bodyPr>
            <a:normAutofit fontScale="92500" lnSpcReduction="20000"/>
          </a:bodyPr>
          <a:lstStyle/>
          <a:p>
            <a:r>
              <a:rPr lang="en-US" dirty="0"/>
              <a:t>During brainstorming, the LSH team created three </a:t>
            </a:r>
            <a:r>
              <a:rPr lang="en-US" u="sng" dirty="0"/>
              <a:t>morphological matrices </a:t>
            </a:r>
            <a:r>
              <a:rPr lang="en-US" dirty="0"/>
              <a:t>for each system group with a large number of alternatives</a:t>
            </a:r>
          </a:p>
          <a:p>
            <a:pPr lvl="1"/>
            <a:r>
              <a:rPr lang="en-US" dirty="0"/>
              <a:t>System groups: Shelter Physical Design, Establishment Systems, Sustained Operations Systems</a:t>
            </a:r>
          </a:p>
          <a:p>
            <a:r>
              <a:rPr lang="en-US" dirty="0"/>
              <a:t>Narrowed down the possible combinations to 17 concept alternatives</a:t>
            </a:r>
          </a:p>
          <a:p>
            <a:r>
              <a:rPr lang="en-US" dirty="0"/>
              <a:t>Each concept will be evaluated based on identified decision attributes to quantify how well each concept satisfies the main objectives</a:t>
            </a:r>
          </a:p>
          <a:p>
            <a:pPr lvl="1"/>
            <a:r>
              <a:rPr lang="en-US" dirty="0"/>
              <a:t>Ultimately 1-2 concepts will be down-selected based on attribute scores</a:t>
            </a:r>
          </a:p>
        </p:txBody>
      </p:sp>
      <p:sp>
        <p:nvSpPr>
          <p:cNvPr id="4" name="Slide Number Placeholder 3">
            <a:extLst>
              <a:ext uri="{FF2B5EF4-FFF2-40B4-BE49-F238E27FC236}">
                <a16:creationId xmlns:a16="http://schemas.microsoft.com/office/drawing/2014/main" id="{195F106B-2B2A-4916-AC91-F807DE70DD88}"/>
              </a:ext>
            </a:extLst>
          </p:cNvPr>
          <p:cNvSpPr>
            <a:spLocks noGrp="1"/>
          </p:cNvSpPr>
          <p:nvPr>
            <p:ph type="sldNum" sz="quarter" idx="12"/>
          </p:nvPr>
        </p:nvSpPr>
        <p:spPr>
          <a:xfrm>
            <a:off x="8278091" y="5429757"/>
            <a:ext cx="2743200" cy="365125"/>
          </a:xfrm>
        </p:spPr>
        <p:txBody>
          <a:bodyPr/>
          <a:lstStyle/>
          <a:p>
            <a:fld id="{41C508F0-1AA7-8449-B96D-5FDB74B9F69F}" type="slidenum">
              <a:rPr lang="en-US" smtClean="0"/>
              <a:t>9</a:t>
            </a:fld>
            <a:endParaRPr lang="en-US"/>
          </a:p>
        </p:txBody>
      </p:sp>
      <p:sp>
        <p:nvSpPr>
          <p:cNvPr id="11" name="Rectangle 10">
            <a:extLst>
              <a:ext uri="{FF2B5EF4-FFF2-40B4-BE49-F238E27FC236}">
                <a16:creationId xmlns:a16="http://schemas.microsoft.com/office/drawing/2014/main" id="{CDDA108A-F2B1-4EF9-986D-8C33E86C15F6}"/>
              </a:ext>
            </a:extLst>
          </p:cNvPr>
          <p:cNvSpPr/>
          <p:nvPr/>
        </p:nvSpPr>
        <p:spPr>
          <a:xfrm>
            <a:off x="363387" y="4079062"/>
            <a:ext cx="6096000" cy="1200329"/>
          </a:xfrm>
          <a:prstGeom prst="rect">
            <a:avLst/>
          </a:prstGeom>
        </p:spPr>
        <p:txBody>
          <a:bodyPr>
            <a:spAutoFit/>
          </a:bodyPr>
          <a:lstStyle/>
          <a:p>
            <a:r>
              <a:rPr lang="en-US" b="1" dirty="0">
                <a:solidFill>
                  <a:schemeClr val="accent1"/>
                </a:solidFill>
              </a:rPr>
              <a:t>Morphological Matrix using Function Decomposition method:</a:t>
            </a:r>
            <a:endParaRPr lang="en-US" b="1" dirty="0"/>
          </a:p>
          <a:p>
            <a:pPr marL="742950" lvl="1" indent="-285750">
              <a:buFont typeface="Arial" panose="020B0604020202020204" pitchFamily="34" charset="0"/>
              <a:buChar char="•"/>
            </a:pPr>
            <a:r>
              <a:rPr lang="en-US" dirty="0"/>
              <a:t>One </a:t>
            </a:r>
            <a:r>
              <a:rPr lang="en-US" b="1" dirty="0"/>
              <a:t>function</a:t>
            </a:r>
            <a:r>
              <a:rPr lang="en-US" dirty="0"/>
              <a:t> per row</a:t>
            </a:r>
          </a:p>
          <a:p>
            <a:pPr marL="742950" lvl="1" indent="-285750">
              <a:buFont typeface="Arial" panose="020B0604020202020204" pitchFamily="34" charset="0"/>
              <a:buChar char="•"/>
            </a:pPr>
            <a:r>
              <a:rPr lang="en-US" dirty="0">
                <a:sym typeface="Wingdings" panose="05000000000000000000" pitchFamily="2" charset="2"/>
              </a:rPr>
              <a:t>Brainstorm to put one </a:t>
            </a:r>
            <a:r>
              <a:rPr lang="en-US" b="1" dirty="0">
                <a:sym typeface="Wingdings" panose="05000000000000000000" pitchFamily="2" charset="2"/>
              </a:rPr>
              <a:t>alternative</a:t>
            </a:r>
            <a:r>
              <a:rPr lang="en-US" dirty="0">
                <a:sym typeface="Wingdings" panose="05000000000000000000" pitchFamily="2" charset="2"/>
              </a:rPr>
              <a:t> </a:t>
            </a:r>
            <a:r>
              <a:rPr lang="en-US" b="1" dirty="0">
                <a:sym typeface="Wingdings" panose="05000000000000000000" pitchFamily="2" charset="2"/>
              </a:rPr>
              <a:t>for “means to achieve the function”</a:t>
            </a:r>
            <a:r>
              <a:rPr lang="en-US" dirty="0">
                <a:sym typeface="Wingdings" panose="05000000000000000000" pitchFamily="2" charset="2"/>
              </a:rPr>
              <a:t> per column</a:t>
            </a:r>
            <a:endParaRPr lang="en-US" i="1" dirty="0"/>
          </a:p>
        </p:txBody>
      </p:sp>
      <p:sp>
        <p:nvSpPr>
          <p:cNvPr id="29" name="Rectangle 28">
            <a:extLst>
              <a:ext uri="{FF2B5EF4-FFF2-40B4-BE49-F238E27FC236}">
                <a16:creationId xmlns:a16="http://schemas.microsoft.com/office/drawing/2014/main" id="{3EC5A150-F30E-4858-9751-9139208F28EA}"/>
              </a:ext>
            </a:extLst>
          </p:cNvPr>
          <p:cNvSpPr/>
          <p:nvPr/>
        </p:nvSpPr>
        <p:spPr>
          <a:xfrm>
            <a:off x="7018680" y="4212334"/>
            <a:ext cx="4675632" cy="171907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400" b="1" dirty="0">
                <a:solidFill>
                  <a:schemeClr val="tx1"/>
                </a:solidFill>
              </a:rPr>
              <a:t>Morphological Matrix – Establishment Systems</a:t>
            </a:r>
          </a:p>
        </p:txBody>
      </p:sp>
      <p:graphicFrame>
        <p:nvGraphicFramePr>
          <p:cNvPr id="30" name="Table 29">
            <a:extLst>
              <a:ext uri="{FF2B5EF4-FFF2-40B4-BE49-F238E27FC236}">
                <a16:creationId xmlns:a16="http://schemas.microsoft.com/office/drawing/2014/main" id="{BDD290F7-994B-43D8-A286-0F5AA70B4D28}"/>
              </a:ext>
            </a:extLst>
          </p:cNvPr>
          <p:cNvGraphicFramePr>
            <a:graphicFrameLocks noGrp="1"/>
          </p:cNvGraphicFramePr>
          <p:nvPr>
            <p:extLst>
              <p:ext uri="{D42A27DB-BD31-4B8C-83A1-F6EECF244321}">
                <p14:modId xmlns:p14="http://schemas.microsoft.com/office/powerpoint/2010/main" val="4179562371"/>
              </p:ext>
            </p:extLst>
          </p:nvPr>
        </p:nvGraphicFramePr>
        <p:xfrm>
          <a:off x="7087230" y="4528926"/>
          <a:ext cx="4538532" cy="1371600"/>
        </p:xfrm>
        <a:graphic>
          <a:graphicData uri="http://schemas.openxmlformats.org/drawingml/2006/table">
            <a:tbl>
              <a:tblPr firstRow="1" bandRow="1">
                <a:tableStyleId>{5940675A-B579-460E-94D1-54222C63F5DA}</a:tableStyleId>
              </a:tblPr>
              <a:tblGrid>
                <a:gridCol w="1463040">
                  <a:extLst>
                    <a:ext uri="{9D8B030D-6E8A-4147-A177-3AD203B41FA5}">
                      <a16:colId xmlns:a16="http://schemas.microsoft.com/office/drawing/2014/main" val="2275870604"/>
                    </a:ext>
                  </a:extLst>
                </a:gridCol>
                <a:gridCol w="768873">
                  <a:extLst>
                    <a:ext uri="{9D8B030D-6E8A-4147-A177-3AD203B41FA5}">
                      <a16:colId xmlns:a16="http://schemas.microsoft.com/office/drawing/2014/main" val="3501439873"/>
                    </a:ext>
                  </a:extLst>
                </a:gridCol>
                <a:gridCol w="768873">
                  <a:extLst>
                    <a:ext uri="{9D8B030D-6E8A-4147-A177-3AD203B41FA5}">
                      <a16:colId xmlns:a16="http://schemas.microsoft.com/office/drawing/2014/main" val="3556610657"/>
                    </a:ext>
                  </a:extLst>
                </a:gridCol>
                <a:gridCol w="768873">
                  <a:extLst>
                    <a:ext uri="{9D8B030D-6E8A-4147-A177-3AD203B41FA5}">
                      <a16:colId xmlns:a16="http://schemas.microsoft.com/office/drawing/2014/main" val="1421155361"/>
                    </a:ext>
                  </a:extLst>
                </a:gridCol>
                <a:gridCol w="768873">
                  <a:extLst>
                    <a:ext uri="{9D8B030D-6E8A-4147-A177-3AD203B41FA5}">
                      <a16:colId xmlns:a16="http://schemas.microsoft.com/office/drawing/2014/main" val="751497195"/>
                    </a:ext>
                  </a:extLst>
                </a:gridCol>
              </a:tblGrid>
              <a:tr h="203583">
                <a:tc>
                  <a:txBody>
                    <a:bodyPr/>
                    <a:lstStyle/>
                    <a:p>
                      <a:r>
                        <a:rPr lang="en-US" sz="1100" dirty="0"/>
                        <a:t>Transport LSH systems </a:t>
                      </a:r>
                    </a:p>
                  </a:txBody>
                  <a:tcPr marL="45720" marR="0">
                    <a:solidFill>
                      <a:schemeClr val="accent5">
                        <a:lumMod val="20000"/>
                        <a:lumOff val="80000"/>
                      </a:schemeClr>
                    </a:solidFill>
                  </a:tcPr>
                </a:tc>
                <a:tc>
                  <a:txBody>
                    <a:bodyPr/>
                    <a:lstStyle/>
                    <a:p>
                      <a:r>
                        <a:rPr lang="en-US" sz="1100" dirty="0">
                          <a:solidFill>
                            <a:schemeClr val="tx1"/>
                          </a:solidFill>
                        </a:rPr>
                        <a:t>Idea 1</a:t>
                      </a:r>
                    </a:p>
                  </a:txBody>
                  <a:tcPr marL="45720" marR="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Idea 2</a:t>
                      </a:r>
                    </a:p>
                  </a:txBody>
                  <a:tcPr marL="45720" marR="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Idea 3</a:t>
                      </a:r>
                    </a:p>
                  </a:txBody>
                  <a:tcPr marL="45720" marR="0"/>
                </a:tc>
                <a:tc>
                  <a:txBody>
                    <a:bodyPr/>
                    <a:lstStyle/>
                    <a:p>
                      <a:endParaRPr lang="en-US" sz="1100" dirty="0">
                        <a:solidFill>
                          <a:schemeClr val="tx1"/>
                        </a:solidFill>
                      </a:endParaRPr>
                    </a:p>
                  </a:txBody>
                  <a:tcPr marL="45720" marR="0">
                    <a:solidFill>
                      <a:schemeClr val="tx1">
                        <a:lumMod val="50000"/>
                        <a:lumOff val="50000"/>
                      </a:schemeClr>
                    </a:solidFill>
                  </a:tcPr>
                </a:tc>
                <a:extLst>
                  <a:ext uri="{0D108BD9-81ED-4DB2-BD59-A6C34878D82A}">
                    <a16:rowId xmlns:a16="http://schemas.microsoft.com/office/drawing/2014/main" val="3697988452"/>
                  </a:ext>
                </a:extLst>
              </a:tr>
              <a:tr h="203583">
                <a:tc>
                  <a:txBody>
                    <a:bodyPr/>
                    <a:lstStyle/>
                    <a:p>
                      <a:r>
                        <a:rPr lang="en-US" sz="1100" dirty="0"/>
                        <a:t>Survey the location</a:t>
                      </a:r>
                    </a:p>
                  </a:txBody>
                  <a:tcPr marL="45720" marR="0">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chemeClr val="tx1"/>
                          </a:solidFill>
                          <a:effectLst/>
                          <a:uLnTx/>
                          <a:uFillTx/>
                          <a:latin typeface="Calibri" panose="020F0502020204030204"/>
                          <a:ea typeface="+mn-ea"/>
                          <a:cs typeface="+mn-cs"/>
                        </a:rPr>
                        <a:t>Idea 1</a:t>
                      </a:r>
                      <a:endParaRPr kumimoji="0" lang="en-US" sz="1100" b="0" i="0" u="none" strike="noStrike" kern="1200" cap="none" spc="0" normalizeH="0" baseline="0" noProof="0" dirty="0">
                        <a:ln>
                          <a:noFill/>
                        </a:ln>
                        <a:solidFill>
                          <a:schemeClr val="tx1"/>
                        </a:solidFill>
                        <a:effectLst/>
                        <a:uLnTx/>
                        <a:uFillTx/>
                        <a:latin typeface="Calibri" panose="020F0502020204030204"/>
                        <a:ea typeface="+mn-ea"/>
                        <a:cs typeface="+mn-cs"/>
                      </a:endParaRPr>
                    </a:p>
                  </a:txBody>
                  <a:tcPr marL="45720" marR="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tx1"/>
                          </a:solidFill>
                          <a:effectLst/>
                          <a:uLnTx/>
                          <a:uFillTx/>
                          <a:latin typeface="Calibri" panose="020F0502020204030204"/>
                          <a:ea typeface="+mn-ea"/>
                          <a:cs typeface="+mn-cs"/>
                        </a:rPr>
                        <a:t>Idea 2</a:t>
                      </a:r>
                    </a:p>
                  </a:txBody>
                  <a:tcPr marL="45720" marR="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tx1"/>
                          </a:solidFill>
                          <a:effectLst/>
                          <a:uLnTx/>
                          <a:uFillTx/>
                          <a:latin typeface="Calibri" panose="020F0502020204030204"/>
                          <a:ea typeface="+mn-ea"/>
                          <a:cs typeface="+mn-cs"/>
                        </a:rPr>
                        <a:t>Idea 3</a:t>
                      </a:r>
                    </a:p>
                  </a:txBody>
                  <a:tcPr marL="45720" marR="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Idea 4</a:t>
                      </a:r>
                    </a:p>
                  </a:txBody>
                  <a:tcPr marL="45720" marR="0"/>
                </a:tc>
                <a:extLst>
                  <a:ext uri="{0D108BD9-81ED-4DB2-BD59-A6C34878D82A}">
                    <a16:rowId xmlns:a16="http://schemas.microsoft.com/office/drawing/2014/main" val="2664111544"/>
                  </a:ext>
                </a:extLst>
              </a:tr>
              <a:tr h="253201">
                <a:tc>
                  <a:txBody>
                    <a:bodyPr/>
                    <a:lstStyle/>
                    <a:p>
                      <a:r>
                        <a:rPr lang="en-US" sz="1100" dirty="0"/>
                        <a:t>Emplace, assemble, and/or construct the LSHC shelter</a:t>
                      </a:r>
                    </a:p>
                  </a:txBody>
                  <a:tcPr marL="45720" marR="0">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chemeClr val="tx1"/>
                          </a:solidFill>
                          <a:effectLst/>
                          <a:uLnTx/>
                          <a:uFillTx/>
                          <a:latin typeface="Calibri" panose="020F0502020204030204"/>
                          <a:ea typeface="+mn-ea"/>
                          <a:cs typeface="+mn-cs"/>
                        </a:rPr>
                        <a:t>Idea 1</a:t>
                      </a:r>
                      <a:endParaRPr kumimoji="0" lang="en-US" sz="1100" b="0" i="0" u="none" strike="noStrike" kern="1200" cap="none" spc="0" normalizeH="0" baseline="0" noProof="0" dirty="0">
                        <a:ln>
                          <a:noFill/>
                        </a:ln>
                        <a:solidFill>
                          <a:schemeClr val="tx1"/>
                        </a:solidFill>
                        <a:effectLst/>
                        <a:uLnTx/>
                        <a:uFillTx/>
                        <a:latin typeface="Calibri" panose="020F0502020204030204"/>
                        <a:ea typeface="+mn-ea"/>
                        <a:cs typeface="+mn-cs"/>
                      </a:endParaRPr>
                    </a:p>
                  </a:txBody>
                  <a:tcPr marL="45720" marR="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tx1"/>
                          </a:solidFill>
                          <a:effectLst/>
                          <a:uLnTx/>
                          <a:uFillTx/>
                          <a:latin typeface="Calibri" panose="020F0502020204030204"/>
                          <a:ea typeface="+mn-ea"/>
                          <a:cs typeface="+mn-cs"/>
                        </a:rPr>
                        <a:t>Idea 2</a:t>
                      </a:r>
                    </a:p>
                  </a:txBody>
                  <a:tcPr marL="45720" marR="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chemeClr val="tx1"/>
                        </a:solidFill>
                        <a:effectLst/>
                        <a:uLnTx/>
                        <a:uFillTx/>
                        <a:latin typeface="Calibri" panose="020F0502020204030204"/>
                        <a:ea typeface="+mn-ea"/>
                        <a:cs typeface="+mn-cs"/>
                      </a:endParaRPr>
                    </a:p>
                  </a:txBody>
                  <a:tcPr marL="45720" marR="0">
                    <a:solidFill>
                      <a:schemeClr val="tx1">
                        <a:lumMod val="50000"/>
                        <a:lumOff val="50000"/>
                      </a:schemeClr>
                    </a:solidFill>
                  </a:tcPr>
                </a:tc>
                <a:tc>
                  <a:txBody>
                    <a:bodyPr/>
                    <a:lstStyle/>
                    <a:p>
                      <a:endParaRPr lang="en-US" sz="1100" dirty="0">
                        <a:solidFill>
                          <a:schemeClr val="tx1"/>
                        </a:solidFill>
                      </a:endParaRPr>
                    </a:p>
                  </a:txBody>
                  <a:tcPr marL="45720" marR="0">
                    <a:solidFill>
                      <a:schemeClr val="tx1">
                        <a:lumMod val="50000"/>
                        <a:lumOff val="50000"/>
                      </a:schemeClr>
                    </a:solidFill>
                  </a:tcPr>
                </a:tc>
                <a:extLst>
                  <a:ext uri="{0D108BD9-81ED-4DB2-BD59-A6C34878D82A}">
                    <a16:rowId xmlns:a16="http://schemas.microsoft.com/office/drawing/2014/main" val="730551411"/>
                  </a:ext>
                </a:extLst>
              </a:tr>
              <a:tr h="253201">
                <a:tc>
                  <a:txBody>
                    <a:bodyPr/>
                    <a:lstStyle/>
                    <a:p>
                      <a:r>
                        <a:rPr lang="en-US" sz="1100" dirty="0"/>
                        <a:t>…</a:t>
                      </a:r>
                    </a:p>
                  </a:txBody>
                  <a:tcPr marL="45720" marR="0">
                    <a:solidFill>
                      <a:schemeClr val="accent5">
                        <a:lumMod val="20000"/>
                        <a:lumOff val="80000"/>
                      </a:schemeClr>
                    </a:solidFill>
                  </a:tcPr>
                </a:tc>
                <a:tc>
                  <a:txBody>
                    <a:bodyPr/>
                    <a:lstStyle/>
                    <a:p>
                      <a:endParaRPr lang="en-US" sz="1100" dirty="0">
                        <a:solidFill>
                          <a:schemeClr val="tx1"/>
                        </a:solidFill>
                      </a:endParaRPr>
                    </a:p>
                  </a:txBody>
                  <a:tcPr marL="45720" marR="0"/>
                </a:tc>
                <a:tc>
                  <a:txBody>
                    <a:bodyPr/>
                    <a:lstStyle/>
                    <a:p>
                      <a:endParaRPr lang="en-US" sz="1100" dirty="0">
                        <a:solidFill>
                          <a:schemeClr val="tx1"/>
                        </a:solidFill>
                      </a:endParaRPr>
                    </a:p>
                  </a:txBody>
                  <a:tcPr marL="45720" marR="0"/>
                </a:tc>
                <a:tc>
                  <a:txBody>
                    <a:bodyPr/>
                    <a:lstStyle/>
                    <a:p>
                      <a:endParaRPr lang="en-US" sz="1100" dirty="0">
                        <a:solidFill>
                          <a:schemeClr val="tx1"/>
                        </a:solidFill>
                      </a:endParaRPr>
                    </a:p>
                  </a:txBody>
                  <a:tcPr marL="45720" marR="0">
                    <a:solidFill>
                      <a:schemeClr val="bg1"/>
                    </a:solidFill>
                  </a:tcPr>
                </a:tc>
                <a:tc>
                  <a:txBody>
                    <a:bodyPr/>
                    <a:lstStyle/>
                    <a:p>
                      <a:endParaRPr lang="en-US" sz="1100" dirty="0">
                        <a:solidFill>
                          <a:schemeClr val="tx1"/>
                        </a:solidFill>
                      </a:endParaRPr>
                    </a:p>
                  </a:txBody>
                  <a:tcPr marL="45720" marR="0">
                    <a:solidFill>
                      <a:schemeClr val="bg1"/>
                    </a:solidFill>
                  </a:tcPr>
                </a:tc>
                <a:extLst>
                  <a:ext uri="{0D108BD9-81ED-4DB2-BD59-A6C34878D82A}">
                    <a16:rowId xmlns:a16="http://schemas.microsoft.com/office/drawing/2014/main" val="217035799"/>
                  </a:ext>
                </a:extLst>
              </a:tr>
            </a:tbl>
          </a:graphicData>
        </a:graphic>
      </p:graphicFrame>
      <p:cxnSp>
        <p:nvCxnSpPr>
          <p:cNvPr id="35" name="Straight Arrow Connector 34">
            <a:extLst>
              <a:ext uri="{FF2B5EF4-FFF2-40B4-BE49-F238E27FC236}">
                <a16:creationId xmlns:a16="http://schemas.microsoft.com/office/drawing/2014/main" id="{1EB400DF-6B05-4885-97CC-29F834EEC6A6}"/>
              </a:ext>
            </a:extLst>
          </p:cNvPr>
          <p:cNvCxnSpPr>
            <a:cxnSpLocks/>
          </p:cNvCxnSpPr>
          <p:nvPr/>
        </p:nvCxnSpPr>
        <p:spPr>
          <a:xfrm>
            <a:off x="3374967" y="4518330"/>
            <a:ext cx="3647348" cy="281509"/>
          </a:xfrm>
          <a:prstGeom prst="straightConnector1">
            <a:avLst/>
          </a:prstGeom>
          <a:ln w="19050">
            <a:solidFill>
              <a:srgbClr val="7030A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6" name="Rectangle: Rounded Corners 35">
            <a:extLst>
              <a:ext uri="{FF2B5EF4-FFF2-40B4-BE49-F238E27FC236}">
                <a16:creationId xmlns:a16="http://schemas.microsoft.com/office/drawing/2014/main" id="{E24062F3-D69E-41D7-9868-B3D4E5D1B278}"/>
              </a:ext>
            </a:extLst>
          </p:cNvPr>
          <p:cNvSpPr/>
          <p:nvPr/>
        </p:nvSpPr>
        <p:spPr>
          <a:xfrm>
            <a:off x="7022314" y="4518702"/>
            <a:ext cx="1434641" cy="1371600"/>
          </a:xfrm>
          <a:prstGeom prst="roundRect">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Rounded Corners 36">
            <a:extLst>
              <a:ext uri="{FF2B5EF4-FFF2-40B4-BE49-F238E27FC236}">
                <a16:creationId xmlns:a16="http://schemas.microsoft.com/office/drawing/2014/main" id="{4544963F-E57E-402C-9AE8-828F8CAEA976}"/>
              </a:ext>
            </a:extLst>
          </p:cNvPr>
          <p:cNvSpPr/>
          <p:nvPr/>
        </p:nvSpPr>
        <p:spPr>
          <a:xfrm>
            <a:off x="8564603" y="4518330"/>
            <a:ext cx="2953512" cy="1357960"/>
          </a:xfrm>
          <a:prstGeom prst="roundRect">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Arrow Connector 37">
            <a:extLst>
              <a:ext uri="{FF2B5EF4-FFF2-40B4-BE49-F238E27FC236}">
                <a16:creationId xmlns:a16="http://schemas.microsoft.com/office/drawing/2014/main" id="{57888D06-FB60-4850-9F0D-561531D61555}"/>
              </a:ext>
            </a:extLst>
          </p:cNvPr>
          <p:cNvCxnSpPr>
            <a:cxnSpLocks/>
          </p:cNvCxnSpPr>
          <p:nvPr/>
        </p:nvCxnSpPr>
        <p:spPr>
          <a:xfrm>
            <a:off x="5043409" y="5034503"/>
            <a:ext cx="3718125" cy="69962"/>
          </a:xfrm>
          <a:prstGeom prst="straightConnector1">
            <a:avLst/>
          </a:prstGeom>
          <a:ln w="19050">
            <a:solidFill>
              <a:schemeClr val="accent6">
                <a:lumMod val="7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44258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09698-9000-456D-B625-0D9FF89F0815}"/>
              </a:ext>
            </a:extLst>
          </p:cNvPr>
          <p:cNvSpPr>
            <a:spLocks noGrp="1"/>
          </p:cNvSpPr>
          <p:nvPr>
            <p:ph type="title"/>
          </p:nvPr>
        </p:nvSpPr>
        <p:spPr/>
        <p:txBody>
          <a:bodyPr/>
          <a:lstStyle/>
          <a:p>
            <a:r>
              <a:rPr lang="en-US" altLang="en-US" dirty="0"/>
              <a:t>Shelter Morphology – Key Alternatives to Trade</a:t>
            </a:r>
            <a:endParaRPr lang="en-US" dirty="0"/>
          </a:p>
        </p:txBody>
      </p:sp>
      <p:sp>
        <p:nvSpPr>
          <p:cNvPr id="3" name="Slide Number Placeholder 2">
            <a:extLst>
              <a:ext uri="{FF2B5EF4-FFF2-40B4-BE49-F238E27FC236}">
                <a16:creationId xmlns:a16="http://schemas.microsoft.com/office/drawing/2014/main" id="{0EAC212E-6930-4DCF-A60E-B1685857E226}"/>
              </a:ext>
            </a:extLst>
          </p:cNvPr>
          <p:cNvSpPr>
            <a:spLocks noGrp="1"/>
          </p:cNvSpPr>
          <p:nvPr>
            <p:ph type="sldNum" sz="quarter" idx="12"/>
          </p:nvPr>
        </p:nvSpPr>
        <p:spPr/>
        <p:txBody>
          <a:bodyPr/>
          <a:lstStyle/>
          <a:p>
            <a:fld id="{41C508F0-1AA7-8449-B96D-5FDB74B9F69F}" type="slidenum">
              <a:rPr lang="en-US" smtClean="0"/>
              <a:t>10</a:t>
            </a:fld>
            <a:endParaRPr lang="en-US"/>
          </a:p>
        </p:txBody>
      </p:sp>
      <p:grpSp>
        <p:nvGrpSpPr>
          <p:cNvPr id="57" name="Group 56">
            <a:extLst>
              <a:ext uri="{FF2B5EF4-FFF2-40B4-BE49-F238E27FC236}">
                <a16:creationId xmlns:a16="http://schemas.microsoft.com/office/drawing/2014/main" id="{BE5089B7-1D49-4E11-A81A-371E10214739}"/>
              </a:ext>
            </a:extLst>
          </p:cNvPr>
          <p:cNvGrpSpPr/>
          <p:nvPr/>
        </p:nvGrpSpPr>
        <p:grpSpPr>
          <a:xfrm>
            <a:off x="436273" y="1051252"/>
            <a:ext cx="7886700" cy="5305099"/>
            <a:chOff x="521617" y="1051252"/>
            <a:chExt cx="5991193" cy="5214020"/>
          </a:xfrm>
        </p:grpSpPr>
        <p:grpSp>
          <p:nvGrpSpPr>
            <p:cNvPr id="5" name="Group 4">
              <a:extLst>
                <a:ext uri="{FF2B5EF4-FFF2-40B4-BE49-F238E27FC236}">
                  <a16:creationId xmlns:a16="http://schemas.microsoft.com/office/drawing/2014/main" id="{7BA9FE81-D183-40DE-9DD7-8C74833088B8}"/>
                </a:ext>
              </a:extLst>
            </p:cNvPr>
            <p:cNvGrpSpPr/>
            <p:nvPr/>
          </p:nvGrpSpPr>
          <p:grpSpPr>
            <a:xfrm>
              <a:off x="521617" y="1051252"/>
              <a:ext cx="5991193" cy="5214020"/>
              <a:chOff x="521617" y="938128"/>
              <a:chExt cx="5991193" cy="5214020"/>
            </a:xfrm>
          </p:grpSpPr>
          <p:grpSp>
            <p:nvGrpSpPr>
              <p:cNvPr id="6" name="Group 5">
                <a:extLst>
                  <a:ext uri="{FF2B5EF4-FFF2-40B4-BE49-F238E27FC236}">
                    <a16:creationId xmlns:a16="http://schemas.microsoft.com/office/drawing/2014/main" id="{177370B8-F402-4FED-8BDD-F90A3B95D12A}"/>
                  </a:ext>
                </a:extLst>
              </p:cNvPr>
              <p:cNvGrpSpPr/>
              <p:nvPr/>
            </p:nvGrpSpPr>
            <p:grpSpPr>
              <a:xfrm>
                <a:off x="521617" y="944477"/>
                <a:ext cx="1828800" cy="2120735"/>
                <a:chOff x="2184645" y="2579146"/>
                <a:chExt cx="1828800" cy="2120735"/>
              </a:xfrm>
              <a:solidFill>
                <a:schemeClr val="accent1">
                  <a:lumMod val="75000"/>
                </a:schemeClr>
              </a:solidFill>
            </p:grpSpPr>
            <p:sp>
              <p:nvSpPr>
                <p:cNvPr id="48" name="Rounded Rectangle 3">
                  <a:extLst>
                    <a:ext uri="{FF2B5EF4-FFF2-40B4-BE49-F238E27FC236}">
                      <a16:creationId xmlns:a16="http://schemas.microsoft.com/office/drawing/2014/main" id="{614F6D18-1D7E-403C-B6AB-B4C224289B0B}"/>
                    </a:ext>
                  </a:extLst>
                </p:cNvPr>
                <p:cNvSpPr/>
                <p:nvPr/>
              </p:nvSpPr>
              <p:spPr>
                <a:xfrm>
                  <a:off x="2184645" y="2579147"/>
                  <a:ext cx="1828800" cy="392326"/>
                </a:xfrm>
                <a:prstGeom prst="roundRect">
                  <a:avLst/>
                </a:prstGeom>
                <a:grp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t>Shielding Material</a:t>
                  </a:r>
                </a:p>
              </p:txBody>
            </p:sp>
            <p:sp>
              <p:nvSpPr>
                <p:cNvPr id="49" name="Rounded Rectangle 44">
                  <a:extLst>
                    <a:ext uri="{FF2B5EF4-FFF2-40B4-BE49-F238E27FC236}">
                      <a16:creationId xmlns:a16="http://schemas.microsoft.com/office/drawing/2014/main" id="{04141176-6077-4F3E-BA07-D60E4E0353B3}"/>
                    </a:ext>
                  </a:extLst>
                </p:cNvPr>
                <p:cNvSpPr/>
                <p:nvPr/>
              </p:nvSpPr>
              <p:spPr>
                <a:xfrm>
                  <a:off x="2184645" y="2579146"/>
                  <a:ext cx="189394" cy="2120735"/>
                </a:xfrm>
                <a:prstGeom prst="round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7" name="Rounded Rectangle 45">
                <a:extLst>
                  <a:ext uri="{FF2B5EF4-FFF2-40B4-BE49-F238E27FC236}">
                    <a16:creationId xmlns:a16="http://schemas.microsoft.com/office/drawing/2014/main" id="{D61B7944-1BE1-4D63-86CA-509C36C460D8}"/>
                  </a:ext>
                </a:extLst>
              </p:cNvPr>
              <p:cNvSpPr/>
              <p:nvPr/>
            </p:nvSpPr>
            <p:spPr>
              <a:xfrm>
                <a:off x="750217" y="1390681"/>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Regolith</a:t>
                </a:r>
              </a:p>
            </p:txBody>
          </p:sp>
          <p:sp>
            <p:nvSpPr>
              <p:cNvPr id="8" name="Rounded Rectangle 46">
                <a:extLst>
                  <a:ext uri="{FF2B5EF4-FFF2-40B4-BE49-F238E27FC236}">
                    <a16:creationId xmlns:a16="http://schemas.microsoft.com/office/drawing/2014/main" id="{36394A79-F27A-4C04-AD5E-9D12CA794182}"/>
                  </a:ext>
                </a:extLst>
              </p:cNvPr>
              <p:cNvSpPr/>
              <p:nvPr/>
            </p:nvSpPr>
            <p:spPr>
              <a:xfrm>
                <a:off x="750217" y="1828141"/>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Regolith + Binder</a:t>
                </a:r>
              </a:p>
            </p:txBody>
          </p:sp>
          <p:grpSp>
            <p:nvGrpSpPr>
              <p:cNvPr id="9" name="Group 8">
                <a:extLst>
                  <a:ext uri="{FF2B5EF4-FFF2-40B4-BE49-F238E27FC236}">
                    <a16:creationId xmlns:a16="http://schemas.microsoft.com/office/drawing/2014/main" id="{3B013A0D-C91A-4146-8A8B-4AFBDC5A69AD}"/>
                  </a:ext>
                </a:extLst>
              </p:cNvPr>
              <p:cNvGrpSpPr/>
              <p:nvPr/>
            </p:nvGrpSpPr>
            <p:grpSpPr>
              <a:xfrm>
                <a:off x="2586087" y="938128"/>
                <a:ext cx="1828800" cy="2103120"/>
                <a:chOff x="2184645" y="2572797"/>
                <a:chExt cx="1828800" cy="2103120"/>
              </a:xfrm>
              <a:solidFill>
                <a:schemeClr val="accent1">
                  <a:lumMod val="75000"/>
                </a:schemeClr>
              </a:solidFill>
            </p:grpSpPr>
            <p:sp>
              <p:nvSpPr>
                <p:cNvPr id="46" name="Rounded Rectangle 48">
                  <a:extLst>
                    <a:ext uri="{FF2B5EF4-FFF2-40B4-BE49-F238E27FC236}">
                      <a16:creationId xmlns:a16="http://schemas.microsoft.com/office/drawing/2014/main" id="{758EABBB-14AF-4E8A-8685-D1F64E2212CD}"/>
                    </a:ext>
                  </a:extLst>
                </p:cNvPr>
                <p:cNvSpPr/>
                <p:nvPr/>
              </p:nvSpPr>
              <p:spPr>
                <a:xfrm>
                  <a:off x="2184645" y="2572797"/>
                  <a:ext cx="1828800" cy="392326"/>
                </a:xfrm>
                <a:prstGeom prst="roundRect">
                  <a:avLst/>
                </a:prstGeom>
                <a:grp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t>Main Structure Material</a:t>
                  </a:r>
                </a:p>
              </p:txBody>
            </p:sp>
            <p:sp>
              <p:nvSpPr>
                <p:cNvPr id="47" name="Rounded Rectangle 49">
                  <a:extLst>
                    <a:ext uri="{FF2B5EF4-FFF2-40B4-BE49-F238E27FC236}">
                      <a16:creationId xmlns:a16="http://schemas.microsoft.com/office/drawing/2014/main" id="{2D6D54E7-D291-4C57-B6F0-1A5632BFA9D4}"/>
                    </a:ext>
                  </a:extLst>
                </p:cNvPr>
                <p:cNvSpPr/>
                <p:nvPr/>
              </p:nvSpPr>
              <p:spPr>
                <a:xfrm>
                  <a:off x="2184645" y="2572797"/>
                  <a:ext cx="189394" cy="2103120"/>
                </a:xfrm>
                <a:prstGeom prst="round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 name="Rounded Rectangle 50">
                <a:extLst>
                  <a:ext uri="{FF2B5EF4-FFF2-40B4-BE49-F238E27FC236}">
                    <a16:creationId xmlns:a16="http://schemas.microsoft.com/office/drawing/2014/main" id="{D73B9FC6-6AA2-4C3A-8E97-9146FC6EDF2B}"/>
                  </a:ext>
                </a:extLst>
              </p:cNvPr>
              <p:cNvSpPr/>
              <p:nvPr/>
            </p:nvSpPr>
            <p:spPr>
              <a:xfrm>
                <a:off x="2814687" y="1384331"/>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Inner Structure from Earth</a:t>
                </a:r>
                <a:endParaRPr lang="en-US" sz="1200" baseline="-25000" dirty="0"/>
              </a:p>
            </p:txBody>
          </p:sp>
          <p:sp>
            <p:nvSpPr>
              <p:cNvPr id="11" name="Rounded Rectangle 51">
                <a:extLst>
                  <a:ext uri="{FF2B5EF4-FFF2-40B4-BE49-F238E27FC236}">
                    <a16:creationId xmlns:a16="http://schemas.microsoft.com/office/drawing/2014/main" id="{46676F08-CA15-4992-8558-F9DDE0A5D9CB}"/>
                  </a:ext>
                </a:extLst>
              </p:cNvPr>
              <p:cNvSpPr/>
              <p:nvPr/>
            </p:nvSpPr>
            <p:spPr>
              <a:xfrm>
                <a:off x="2814687" y="1821791"/>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Inner Structure from Repurposed Lander</a:t>
                </a:r>
                <a:endParaRPr lang="en-US" sz="1200" baseline="-25000" dirty="0"/>
              </a:p>
            </p:txBody>
          </p:sp>
          <p:sp>
            <p:nvSpPr>
              <p:cNvPr id="12" name="Rounded Rectangle 52">
                <a:extLst>
                  <a:ext uri="{FF2B5EF4-FFF2-40B4-BE49-F238E27FC236}">
                    <a16:creationId xmlns:a16="http://schemas.microsoft.com/office/drawing/2014/main" id="{D1C4ACB8-5E73-48EC-9E33-CD85BE140790}"/>
                  </a:ext>
                </a:extLst>
              </p:cNvPr>
              <p:cNvSpPr/>
              <p:nvPr/>
            </p:nvSpPr>
            <p:spPr>
              <a:xfrm>
                <a:off x="2814687" y="2260645"/>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Inflatable</a:t>
                </a:r>
              </a:p>
            </p:txBody>
          </p:sp>
          <p:sp>
            <p:nvSpPr>
              <p:cNvPr id="13" name="Rounded Rectangle 59">
                <a:extLst>
                  <a:ext uri="{FF2B5EF4-FFF2-40B4-BE49-F238E27FC236}">
                    <a16:creationId xmlns:a16="http://schemas.microsoft.com/office/drawing/2014/main" id="{089D8457-76C0-46A7-AE88-8B9BD3A34C2B}"/>
                  </a:ext>
                </a:extLst>
              </p:cNvPr>
              <p:cNvSpPr/>
              <p:nvPr/>
            </p:nvSpPr>
            <p:spPr>
              <a:xfrm>
                <a:off x="750217" y="2264884"/>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Whipple + Regolith</a:t>
                </a:r>
              </a:p>
            </p:txBody>
          </p:sp>
          <p:sp>
            <p:nvSpPr>
              <p:cNvPr id="14" name="Rounded Rectangle 60">
                <a:extLst>
                  <a:ext uri="{FF2B5EF4-FFF2-40B4-BE49-F238E27FC236}">
                    <a16:creationId xmlns:a16="http://schemas.microsoft.com/office/drawing/2014/main" id="{3637E5E9-19BC-4A39-BD55-62AF57363913}"/>
                  </a:ext>
                </a:extLst>
              </p:cNvPr>
              <p:cNvSpPr/>
              <p:nvPr/>
            </p:nvSpPr>
            <p:spPr>
              <a:xfrm>
                <a:off x="750217" y="2700088"/>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Water/Ice</a:t>
                </a:r>
              </a:p>
            </p:txBody>
          </p:sp>
          <p:grpSp>
            <p:nvGrpSpPr>
              <p:cNvPr id="15" name="Group 14">
                <a:extLst>
                  <a:ext uri="{FF2B5EF4-FFF2-40B4-BE49-F238E27FC236}">
                    <a16:creationId xmlns:a16="http://schemas.microsoft.com/office/drawing/2014/main" id="{EF1FE671-BB47-48AF-89B4-36E72AB05379}"/>
                  </a:ext>
                </a:extLst>
              </p:cNvPr>
              <p:cNvGrpSpPr/>
              <p:nvPr/>
            </p:nvGrpSpPr>
            <p:grpSpPr>
              <a:xfrm>
                <a:off x="2586087" y="3098789"/>
                <a:ext cx="1828800" cy="1687642"/>
                <a:chOff x="2184645" y="2991897"/>
                <a:chExt cx="1828800" cy="1687642"/>
              </a:xfrm>
              <a:solidFill>
                <a:schemeClr val="accent1">
                  <a:lumMod val="75000"/>
                </a:schemeClr>
              </a:solidFill>
            </p:grpSpPr>
            <p:sp>
              <p:nvSpPr>
                <p:cNvPr id="44" name="Rounded Rectangle 62">
                  <a:extLst>
                    <a:ext uri="{FF2B5EF4-FFF2-40B4-BE49-F238E27FC236}">
                      <a16:creationId xmlns:a16="http://schemas.microsoft.com/office/drawing/2014/main" id="{2F83A918-0D64-42AD-986E-3A7B090DE247}"/>
                    </a:ext>
                  </a:extLst>
                </p:cNvPr>
                <p:cNvSpPr/>
                <p:nvPr/>
              </p:nvSpPr>
              <p:spPr>
                <a:xfrm>
                  <a:off x="2184645" y="2991897"/>
                  <a:ext cx="1828800" cy="392326"/>
                </a:xfrm>
                <a:prstGeom prst="roundRect">
                  <a:avLst/>
                </a:prstGeom>
                <a:grp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t>Main Structure Construction</a:t>
                  </a:r>
                </a:p>
              </p:txBody>
            </p:sp>
            <p:sp>
              <p:nvSpPr>
                <p:cNvPr id="45" name="Rounded Rectangle 63">
                  <a:extLst>
                    <a:ext uri="{FF2B5EF4-FFF2-40B4-BE49-F238E27FC236}">
                      <a16:creationId xmlns:a16="http://schemas.microsoft.com/office/drawing/2014/main" id="{382F1483-98F0-4F2D-8B98-ED6FB4B53626}"/>
                    </a:ext>
                  </a:extLst>
                </p:cNvPr>
                <p:cNvSpPr/>
                <p:nvPr/>
              </p:nvSpPr>
              <p:spPr>
                <a:xfrm>
                  <a:off x="2184645" y="2991897"/>
                  <a:ext cx="189394" cy="1687642"/>
                </a:xfrm>
                <a:prstGeom prst="round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6" name="Rounded Rectangle 64">
                <a:extLst>
                  <a:ext uri="{FF2B5EF4-FFF2-40B4-BE49-F238E27FC236}">
                    <a16:creationId xmlns:a16="http://schemas.microsoft.com/office/drawing/2014/main" id="{3F416AA8-DD51-40EF-A453-86A87C09E55D}"/>
                  </a:ext>
                </a:extLst>
              </p:cNvPr>
              <p:cNvSpPr/>
              <p:nvPr/>
            </p:nvSpPr>
            <p:spPr>
              <a:xfrm>
                <a:off x="2814687" y="3544992"/>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Deployable/Assembly</a:t>
                </a:r>
              </a:p>
            </p:txBody>
          </p:sp>
          <p:sp>
            <p:nvSpPr>
              <p:cNvPr id="17" name="Rounded Rectangle 65">
                <a:extLst>
                  <a:ext uri="{FF2B5EF4-FFF2-40B4-BE49-F238E27FC236}">
                    <a16:creationId xmlns:a16="http://schemas.microsoft.com/office/drawing/2014/main" id="{4CC5ECA2-6DFB-4A63-8CBC-8918F1B10AB4}"/>
                  </a:ext>
                </a:extLst>
              </p:cNvPr>
              <p:cNvSpPr/>
              <p:nvPr/>
            </p:nvSpPr>
            <p:spPr>
              <a:xfrm>
                <a:off x="2814687" y="3982452"/>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Deployable/Inflate</a:t>
                </a:r>
                <a:endParaRPr lang="en-US" sz="1200" baseline="-25000" dirty="0"/>
              </a:p>
            </p:txBody>
          </p:sp>
          <p:sp>
            <p:nvSpPr>
              <p:cNvPr id="18" name="Rounded Rectangle 66">
                <a:extLst>
                  <a:ext uri="{FF2B5EF4-FFF2-40B4-BE49-F238E27FC236}">
                    <a16:creationId xmlns:a16="http://schemas.microsoft.com/office/drawing/2014/main" id="{D72AF5E3-082C-4C00-ACD4-B76FC7B48F87}"/>
                  </a:ext>
                </a:extLst>
              </p:cNvPr>
              <p:cNvSpPr/>
              <p:nvPr/>
            </p:nvSpPr>
            <p:spPr>
              <a:xfrm>
                <a:off x="2814687" y="4421306"/>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3D Print in Place</a:t>
                </a:r>
              </a:p>
            </p:txBody>
          </p:sp>
          <p:grpSp>
            <p:nvGrpSpPr>
              <p:cNvPr id="19" name="Group 18">
                <a:extLst>
                  <a:ext uri="{FF2B5EF4-FFF2-40B4-BE49-F238E27FC236}">
                    <a16:creationId xmlns:a16="http://schemas.microsoft.com/office/drawing/2014/main" id="{C026F31E-4B52-43FC-B4B8-B40CC47D631F}"/>
                  </a:ext>
                </a:extLst>
              </p:cNvPr>
              <p:cNvGrpSpPr/>
              <p:nvPr/>
            </p:nvGrpSpPr>
            <p:grpSpPr>
              <a:xfrm>
                <a:off x="4670982" y="948717"/>
                <a:ext cx="1828800" cy="2103120"/>
                <a:chOff x="2184645" y="2585497"/>
                <a:chExt cx="1828800" cy="2103120"/>
              </a:xfrm>
              <a:solidFill>
                <a:schemeClr val="accent1">
                  <a:lumMod val="75000"/>
                </a:schemeClr>
              </a:solidFill>
            </p:grpSpPr>
            <p:sp>
              <p:nvSpPr>
                <p:cNvPr id="42" name="Rounded Rectangle 68">
                  <a:extLst>
                    <a:ext uri="{FF2B5EF4-FFF2-40B4-BE49-F238E27FC236}">
                      <a16:creationId xmlns:a16="http://schemas.microsoft.com/office/drawing/2014/main" id="{337030F9-C747-4960-90D0-E3DB8955D022}"/>
                    </a:ext>
                  </a:extLst>
                </p:cNvPr>
                <p:cNvSpPr/>
                <p:nvPr/>
              </p:nvSpPr>
              <p:spPr>
                <a:xfrm>
                  <a:off x="2184645" y="2585497"/>
                  <a:ext cx="1828800" cy="392326"/>
                </a:xfrm>
                <a:prstGeom prst="roundRect">
                  <a:avLst/>
                </a:prstGeom>
                <a:grp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t>Shelter Shape</a:t>
                  </a:r>
                </a:p>
              </p:txBody>
            </p:sp>
            <p:sp>
              <p:nvSpPr>
                <p:cNvPr id="43" name="Rounded Rectangle 69">
                  <a:extLst>
                    <a:ext uri="{FF2B5EF4-FFF2-40B4-BE49-F238E27FC236}">
                      <a16:creationId xmlns:a16="http://schemas.microsoft.com/office/drawing/2014/main" id="{5941D08C-3057-452A-9E4F-1280371482A8}"/>
                    </a:ext>
                  </a:extLst>
                </p:cNvPr>
                <p:cNvSpPr/>
                <p:nvPr/>
              </p:nvSpPr>
              <p:spPr>
                <a:xfrm>
                  <a:off x="2191159" y="2585497"/>
                  <a:ext cx="182880" cy="2103120"/>
                </a:xfrm>
                <a:prstGeom prst="round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0" name="Rounded Rectangle 70">
                <a:extLst>
                  <a:ext uri="{FF2B5EF4-FFF2-40B4-BE49-F238E27FC236}">
                    <a16:creationId xmlns:a16="http://schemas.microsoft.com/office/drawing/2014/main" id="{2858B383-776B-4CF1-AE76-1A510B1DA268}"/>
                  </a:ext>
                </a:extLst>
              </p:cNvPr>
              <p:cNvSpPr/>
              <p:nvPr/>
            </p:nvSpPr>
            <p:spPr>
              <a:xfrm>
                <a:off x="4899582" y="1394920"/>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Level with Grade</a:t>
                </a:r>
              </a:p>
            </p:txBody>
          </p:sp>
          <p:sp>
            <p:nvSpPr>
              <p:cNvPr id="21" name="Rounded Rectangle 71">
                <a:extLst>
                  <a:ext uri="{FF2B5EF4-FFF2-40B4-BE49-F238E27FC236}">
                    <a16:creationId xmlns:a16="http://schemas.microsoft.com/office/drawing/2014/main" id="{A933AD57-1C98-4CA2-A422-706823060D53}"/>
                  </a:ext>
                </a:extLst>
              </p:cNvPr>
              <p:cNvSpPr/>
              <p:nvPr/>
            </p:nvSpPr>
            <p:spPr>
              <a:xfrm>
                <a:off x="4899582" y="1832380"/>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Rectangular Top-view</a:t>
                </a:r>
                <a:endParaRPr lang="en-US" sz="1200" baseline="-25000" dirty="0"/>
              </a:p>
            </p:txBody>
          </p:sp>
          <p:sp>
            <p:nvSpPr>
              <p:cNvPr id="22" name="Rounded Rectangle 72">
                <a:extLst>
                  <a:ext uri="{FF2B5EF4-FFF2-40B4-BE49-F238E27FC236}">
                    <a16:creationId xmlns:a16="http://schemas.microsoft.com/office/drawing/2014/main" id="{5D069C88-B2D3-4CE5-B98F-8447CB4DA0E9}"/>
                  </a:ext>
                </a:extLst>
              </p:cNvPr>
              <p:cNvSpPr/>
              <p:nvPr/>
            </p:nvSpPr>
            <p:spPr>
              <a:xfrm>
                <a:off x="4899582" y="2271234"/>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Half Cylinder Plan-view</a:t>
                </a:r>
              </a:p>
            </p:txBody>
          </p:sp>
          <p:grpSp>
            <p:nvGrpSpPr>
              <p:cNvPr id="23" name="Group 22">
                <a:extLst>
                  <a:ext uri="{FF2B5EF4-FFF2-40B4-BE49-F238E27FC236}">
                    <a16:creationId xmlns:a16="http://schemas.microsoft.com/office/drawing/2014/main" id="{6CA11555-E619-4A80-8638-517186B6D983}"/>
                  </a:ext>
                </a:extLst>
              </p:cNvPr>
              <p:cNvGrpSpPr/>
              <p:nvPr/>
            </p:nvGrpSpPr>
            <p:grpSpPr>
              <a:xfrm>
                <a:off x="4677496" y="3099592"/>
                <a:ext cx="1835314" cy="1687642"/>
                <a:chOff x="2178131" y="2991897"/>
                <a:chExt cx="1835314" cy="1687642"/>
              </a:xfrm>
              <a:solidFill>
                <a:schemeClr val="accent1">
                  <a:lumMod val="75000"/>
                </a:schemeClr>
              </a:solidFill>
            </p:grpSpPr>
            <p:sp>
              <p:nvSpPr>
                <p:cNvPr id="40" name="Rounded Rectangle 74">
                  <a:extLst>
                    <a:ext uri="{FF2B5EF4-FFF2-40B4-BE49-F238E27FC236}">
                      <a16:creationId xmlns:a16="http://schemas.microsoft.com/office/drawing/2014/main" id="{B2B97077-EA7B-49F0-B5C2-2C64AB88C941}"/>
                    </a:ext>
                  </a:extLst>
                </p:cNvPr>
                <p:cNvSpPr/>
                <p:nvPr/>
              </p:nvSpPr>
              <p:spPr>
                <a:xfrm>
                  <a:off x="2184645" y="2991897"/>
                  <a:ext cx="1828800" cy="392326"/>
                </a:xfrm>
                <a:prstGeom prst="roundRect">
                  <a:avLst/>
                </a:prstGeom>
                <a:grp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t>Dust Mitigation</a:t>
                  </a:r>
                </a:p>
              </p:txBody>
            </p:sp>
            <p:sp>
              <p:nvSpPr>
                <p:cNvPr id="41" name="Rounded Rectangle 75">
                  <a:extLst>
                    <a:ext uri="{FF2B5EF4-FFF2-40B4-BE49-F238E27FC236}">
                      <a16:creationId xmlns:a16="http://schemas.microsoft.com/office/drawing/2014/main" id="{5FDCF259-FB38-4120-BB70-E3CD841E7465}"/>
                    </a:ext>
                  </a:extLst>
                </p:cNvPr>
                <p:cNvSpPr/>
                <p:nvPr/>
              </p:nvSpPr>
              <p:spPr>
                <a:xfrm>
                  <a:off x="2178131" y="2991897"/>
                  <a:ext cx="195908" cy="1687642"/>
                </a:xfrm>
                <a:prstGeom prst="round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4" name="Rounded Rectangle 76">
                <a:extLst>
                  <a:ext uri="{FF2B5EF4-FFF2-40B4-BE49-F238E27FC236}">
                    <a16:creationId xmlns:a16="http://schemas.microsoft.com/office/drawing/2014/main" id="{C6587898-6401-430B-ABE4-4F9DBD64317C}"/>
                  </a:ext>
                </a:extLst>
              </p:cNvPr>
              <p:cNvSpPr/>
              <p:nvPr/>
            </p:nvSpPr>
            <p:spPr>
              <a:xfrm>
                <a:off x="4912610" y="3545795"/>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Stabilized/bound regolith</a:t>
                </a:r>
              </a:p>
            </p:txBody>
          </p:sp>
          <p:sp>
            <p:nvSpPr>
              <p:cNvPr id="25" name="Rounded Rectangle 77">
                <a:extLst>
                  <a:ext uri="{FF2B5EF4-FFF2-40B4-BE49-F238E27FC236}">
                    <a16:creationId xmlns:a16="http://schemas.microsoft.com/office/drawing/2014/main" id="{16ADBABC-6692-4F38-B55A-0322C5D68AA4}"/>
                  </a:ext>
                </a:extLst>
              </p:cNvPr>
              <p:cNvSpPr/>
              <p:nvPr/>
            </p:nvSpPr>
            <p:spPr>
              <a:xfrm>
                <a:off x="4912610" y="3983255"/>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Interior &amp; Some Exterior Pads</a:t>
                </a:r>
                <a:endParaRPr lang="en-US" sz="1200" baseline="-25000" dirty="0"/>
              </a:p>
            </p:txBody>
          </p:sp>
          <p:sp>
            <p:nvSpPr>
              <p:cNvPr id="26" name="Rounded Rectangle 78">
                <a:extLst>
                  <a:ext uri="{FF2B5EF4-FFF2-40B4-BE49-F238E27FC236}">
                    <a16:creationId xmlns:a16="http://schemas.microsoft.com/office/drawing/2014/main" id="{6436E3A1-7D57-4A03-A262-196EB01C0DDC}"/>
                  </a:ext>
                </a:extLst>
              </p:cNvPr>
              <p:cNvSpPr/>
              <p:nvPr/>
            </p:nvSpPr>
            <p:spPr>
              <a:xfrm>
                <a:off x="4912610" y="4422109"/>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Electrostatic neutralization</a:t>
                </a:r>
              </a:p>
            </p:txBody>
          </p:sp>
          <p:grpSp>
            <p:nvGrpSpPr>
              <p:cNvPr id="27" name="Group 26">
                <a:extLst>
                  <a:ext uri="{FF2B5EF4-FFF2-40B4-BE49-F238E27FC236}">
                    <a16:creationId xmlns:a16="http://schemas.microsoft.com/office/drawing/2014/main" id="{40EB8820-907C-42DF-8A29-26263D45E075}"/>
                  </a:ext>
                </a:extLst>
              </p:cNvPr>
              <p:cNvGrpSpPr/>
              <p:nvPr/>
            </p:nvGrpSpPr>
            <p:grpSpPr>
              <a:xfrm>
                <a:off x="521617" y="3112219"/>
                <a:ext cx="1828800" cy="1737360"/>
                <a:chOff x="2184645" y="2572796"/>
                <a:chExt cx="1828800" cy="1737360"/>
              </a:xfrm>
              <a:solidFill>
                <a:schemeClr val="accent1">
                  <a:lumMod val="75000"/>
                </a:schemeClr>
              </a:solidFill>
            </p:grpSpPr>
            <p:sp>
              <p:nvSpPr>
                <p:cNvPr id="38" name="Rounded Rectangle 80">
                  <a:extLst>
                    <a:ext uri="{FF2B5EF4-FFF2-40B4-BE49-F238E27FC236}">
                      <a16:creationId xmlns:a16="http://schemas.microsoft.com/office/drawing/2014/main" id="{48F0EFA7-5BAC-4E59-9727-BE05172AEF6C}"/>
                    </a:ext>
                  </a:extLst>
                </p:cNvPr>
                <p:cNvSpPr/>
                <p:nvPr/>
              </p:nvSpPr>
              <p:spPr>
                <a:xfrm>
                  <a:off x="2184645" y="2572797"/>
                  <a:ext cx="1828800" cy="392326"/>
                </a:xfrm>
                <a:prstGeom prst="roundRect">
                  <a:avLst/>
                </a:prstGeom>
                <a:grp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t>Material Processing</a:t>
                  </a:r>
                </a:p>
              </p:txBody>
            </p:sp>
            <p:sp>
              <p:nvSpPr>
                <p:cNvPr id="39" name="Rounded Rectangle 81">
                  <a:extLst>
                    <a:ext uri="{FF2B5EF4-FFF2-40B4-BE49-F238E27FC236}">
                      <a16:creationId xmlns:a16="http://schemas.microsoft.com/office/drawing/2014/main" id="{B8205C38-C293-421C-80B9-2CCF847D296F}"/>
                    </a:ext>
                  </a:extLst>
                </p:cNvPr>
                <p:cNvSpPr/>
                <p:nvPr/>
              </p:nvSpPr>
              <p:spPr>
                <a:xfrm>
                  <a:off x="2184645" y="2572796"/>
                  <a:ext cx="189394" cy="1737360"/>
                </a:xfrm>
                <a:prstGeom prst="round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8" name="Rounded Rectangle 82">
                <a:extLst>
                  <a:ext uri="{FF2B5EF4-FFF2-40B4-BE49-F238E27FC236}">
                    <a16:creationId xmlns:a16="http://schemas.microsoft.com/office/drawing/2014/main" id="{97F7B2BC-60BC-4D22-9EDD-1AB823831763}"/>
                  </a:ext>
                </a:extLst>
              </p:cNvPr>
              <p:cNvSpPr/>
              <p:nvPr/>
            </p:nvSpPr>
            <p:spPr>
              <a:xfrm>
                <a:off x="750217" y="3558423"/>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None (Bulk “as is”) vs. Sorted/Separated</a:t>
                </a:r>
              </a:p>
            </p:txBody>
          </p:sp>
          <p:sp>
            <p:nvSpPr>
              <p:cNvPr id="29" name="Rounded Rectangle 83">
                <a:extLst>
                  <a:ext uri="{FF2B5EF4-FFF2-40B4-BE49-F238E27FC236}">
                    <a16:creationId xmlns:a16="http://schemas.microsoft.com/office/drawing/2014/main" id="{EC863C68-057B-4E34-9E10-A5CEDDF269AB}"/>
                  </a:ext>
                </a:extLst>
              </p:cNvPr>
              <p:cNvSpPr/>
              <p:nvPr/>
            </p:nvSpPr>
            <p:spPr>
              <a:xfrm>
                <a:off x="750217" y="3995883"/>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Cement/bricks (non-hydrated mixture)</a:t>
                </a:r>
                <a:endParaRPr lang="en-US" sz="1200" baseline="-25000" dirty="0"/>
              </a:p>
            </p:txBody>
          </p:sp>
          <p:sp>
            <p:nvSpPr>
              <p:cNvPr id="30" name="Rounded Rectangle 84">
                <a:extLst>
                  <a:ext uri="{FF2B5EF4-FFF2-40B4-BE49-F238E27FC236}">
                    <a16:creationId xmlns:a16="http://schemas.microsoft.com/office/drawing/2014/main" id="{E687701D-A1C2-42FF-84D9-12C6DCE05351}"/>
                  </a:ext>
                </a:extLst>
              </p:cNvPr>
              <p:cNvSpPr/>
              <p:nvPr/>
            </p:nvSpPr>
            <p:spPr>
              <a:xfrm>
                <a:off x="535037" y="4901249"/>
                <a:ext cx="1828800" cy="392326"/>
              </a:xfrm>
              <a:prstGeom prst="roundRect">
                <a:avLst/>
              </a:prstGeom>
              <a:solidFill>
                <a:schemeClr val="accent1">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t>Shielding Construction</a:t>
                </a:r>
              </a:p>
            </p:txBody>
          </p:sp>
          <p:sp>
            <p:nvSpPr>
              <p:cNvPr id="31" name="Rounded Rectangle 91">
                <a:extLst>
                  <a:ext uri="{FF2B5EF4-FFF2-40B4-BE49-F238E27FC236}">
                    <a16:creationId xmlns:a16="http://schemas.microsoft.com/office/drawing/2014/main" id="{3BB298C8-6C42-45D3-AB1F-A17AAFF94F51}"/>
                  </a:ext>
                </a:extLst>
              </p:cNvPr>
              <p:cNvSpPr/>
              <p:nvPr/>
            </p:nvSpPr>
            <p:spPr>
              <a:xfrm>
                <a:off x="535037" y="4901249"/>
                <a:ext cx="189394" cy="1250899"/>
              </a:xfrm>
              <a:prstGeom prst="round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ounded Rectangle 92">
                <a:extLst>
                  <a:ext uri="{FF2B5EF4-FFF2-40B4-BE49-F238E27FC236}">
                    <a16:creationId xmlns:a16="http://schemas.microsoft.com/office/drawing/2014/main" id="{4FD06C8B-AACF-4A8A-B453-5B513A9E7965}"/>
                  </a:ext>
                </a:extLst>
              </p:cNvPr>
              <p:cNvSpPr/>
              <p:nvPr/>
            </p:nvSpPr>
            <p:spPr>
              <a:xfrm>
                <a:off x="763637" y="5347452"/>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Bag / Transfer / Crane and/or Bulldoze</a:t>
                </a:r>
              </a:p>
            </p:txBody>
          </p:sp>
          <p:sp>
            <p:nvSpPr>
              <p:cNvPr id="33" name="Rounded Rectangle 93">
                <a:extLst>
                  <a:ext uri="{FF2B5EF4-FFF2-40B4-BE49-F238E27FC236}">
                    <a16:creationId xmlns:a16="http://schemas.microsoft.com/office/drawing/2014/main" id="{124DB88F-9039-439B-B964-701F82A66CF6}"/>
                  </a:ext>
                </a:extLst>
              </p:cNvPr>
              <p:cNvSpPr/>
              <p:nvPr/>
            </p:nvSpPr>
            <p:spPr>
              <a:xfrm>
                <a:off x="763637" y="5784912"/>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3D Print</a:t>
                </a:r>
                <a:endParaRPr lang="en-US" sz="1200" baseline="-25000" dirty="0"/>
              </a:p>
            </p:txBody>
          </p:sp>
          <p:sp>
            <p:nvSpPr>
              <p:cNvPr id="34" name="Rounded Rectangle 94">
                <a:extLst>
                  <a:ext uri="{FF2B5EF4-FFF2-40B4-BE49-F238E27FC236}">
                    <a16:creationId xmlns:a16="http://schemas.microsoft.com/office/drawing/2014/main" id="{ED52CBAF-D9A1-4C96-BEB5-7FFECCD8F205}"/>
                  </a:ext>
                </a:extLst>
              </p:cNvPr>
              <p:cNvSpPr/>
              <p:nvPr/>
            </p:nvSpPr>
            <p:spPr>
              <a:xfrm>
                <a:off x="2605137" y="4894699"/>
                <a:ext cx="1828800" cy="392326"/>
              </a:xfrm>
              <a:prstGeom prst="roundRect">
                <a:avLst/>
              </a:prstGeom>
              <a:solidFill>
                <a:schemeClr val="accent1">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t>Shelter Size</a:t>
                </a:r>
              </a:p>
            </p:txBody>
          </p:sp>
          <p:sp>
            <p:nvSpPr>
              <p:cNvPr id="35" name="Rounded Rectangle 95">
                <a:extLst>
                  <a:ext uri="{FF2B5EF4-FFF2-40B4-BE49-F238E27FC236}">
                    <a16:creationId xmlns:a16="http://schemas.microsoft.com/office/drawing/2014/main" id="{92942F21-5AF2-4596-9F6E-0DE98C06FF12}"/>
                  </a:ext>
                </a:extLst>
              </p:cNvPr>
              <p:cNvSpPr/>
              <p:nvPr/>
            </p:nvSpPr>
            <p:spPr>
              <a:xfrm>
                <a:off x="2605137" y="4894699"/>
                <a:ext cx="189394" cy="1250899"/>
              </a:xfrm>
              <a:prstGeom prst="round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ounded Rectangle 96">
                <a:extLst>
                  <a:ext uri="{FF2B5EF4-FFF2-40B4-BE49-F238E27FC236}">
                    <a16:creationId xmlns:a16="http://schemas.microsoft.com/office/drawing/2014/main" id="{32AEABB7-1F19-4DEA-A639-9C6B227DB284}"/>
                  </a:ext>
                </a:extLst>
              </p:cNvPr>
              <p:cNvSpPr/>
              <p:nvPr/>
            </p:nvSpPr>
            <p:spPr>
              <a:xfrm>
                <a:off x="2833737" y="5340902"/>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Accommodates Habitat</a:t>
                </a:r>
              </a:p>
            </p:txBody>
          </p:sp>
          <p:sp>
            <p:nvSpPr>
              <p:cNvPr id="37" name="Rounded Rectangle 97">
                <a:extLst>
                  <a:ext uri="{FF2B5EF4-FFF2-40B4-BE49-F238E27FC236}">
                    <a16:creationId xmlns:a16="http://schemas.microsoft.com/office/drawing/2014/main" id="{2BA6B824-DBCC-4E06-A0EC-749B8BA90493}"/>
                  </a:ext>
                </a:extLst>
              </p:cNvPr>
              <p:cNvSpPr/>
              <p:nvPr/>
            </p:nvSpPr>
            <p:spPr>
              <a:xfrm>
                <a:off x="2833737" y="5778362"/>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Includes Garage &amp; Stowage</a:t>
                </a:r>
                <a:endParaRPr lang="en-US" sz="1200" baseline="-25000" dirty="0"/>
              </a:p>
            </p:txBody>
          </p:sp>
        </p:grpSp>
        <p:sp>
          <p:nvSpPr>
            <p:cNvPr id="50" name="Rounded Rectangle 82">
              <a:extLst>
                <a:ext uri="{FF2B5EF4-FFF2-40B4-BE49-F238E27FC236}">
                  <a16:creationId xmlns:a16="http://schemas.microsoft.com/office/drawing/2014/main" id="{CCA26BFC-E528-4D74-9D79-D58DBBE133E4}"/>
                </a:ext>
              </a:extLst>
            </p:cNvPr>
            <p:cNvSpPr/>
            <p:nvPr/>
          </p:nvSpPr>
          <p:spPr>
            <a:xfrm>
              <a:off x="750217" y="4546608"/>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Some sintering</a:t>
              </a:r>
            </a:p>
          </p:txBody>
        </p:sp>
        <p:sp>
          <p:nvSpPr>
            <p:cNvPr id="51" name="Rounded Rectangle 52">
              <a:extLst>
                <a:ext uri="{FF2B5EF4-FFF2-40B4-BE49-F238E27FC236}">
                  <a16:creationId xmlns:a16="http://schemas.microsoft.com/office/drawing/2014/main" id="{6ADA9ED6-7C55-4C09-95BF-A09EFC0CC9CB}"/>
                </a:ext>
              </a:extLst>
            </p:cNvPr>
            <p:cNvSpPr/>
            <p:nvPr/>
          </p:nvSpPr>
          <p:spPr>
            <a:xfrm>
              <a:off x="2814687" y="2797108"/>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Regolith-derived</a:t>
              </a:r>
            </a:p>
          </p:txBody>
        </p:sp>
        <p:sp>
          <p:nvSpPr>
            <p:cNvPr id="52" name="Rounded Rectangle 72">
              <a:extLst>
                <a:ext uri="{FF2B5EF4-FFF2-40B4-BE49-F238E27FC236}">
                  <a16:creationId xmlns:a16="http://schemas.microsoft.com/office/drawing/2014/main" id="{A3263451-DB57-40C6-B8D7-71897CFF9239}"/>
                </a:ext>
              </a:extLst>
            </p:cNvPr>
            <p:cNvSpPr/>
            <p:nvPr/>
          </p:nvSpPr>
          <p:spPr>
            <a:xfrm>
              <a:off x="4912610" y="2805612"/>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Open on Both Ends</a:t>
              </a:r>
            </a:p>
          </p:txBody>
        </p:sp>
        <p:sp>
          <p:nvSpPr>
            <p:cNvPr id="53" name="Rounded Rectangle 94">
              <a:extLst>
                <a:ext uri="{FF2B5EF4-FFF2-40B4-BE49-F238E27FC236}">
                  <a16:creationId xmlns:a16="http://schemas.microsoft.com/office/drawing/2014/main" id="{3109A911-E511-406D-9899-CCCAF88E2267}"/>
                </a:ext>
              </a:extLst>
            </p:cNvPr>
            <p:cNvSpPr/>
            <p:nvPr/>
          </p:nvSpPr>
          <p:spPr>
            <a:xfrm>
              <a:off x="4684010" y="5014373"/>
              <a:ext cx="1828800" cy="392326"/>
            </a:xfrm>
            <a:prstGeom prst="roundRect">
              <a:avLst/>
            </a:prstGeom>
            <a:solidFill>
              <a:schemeClr val="accent1">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t>Thermal Management</a:t>
              </a:r>
            </a:p>
          </p:txBody>
        </p:sp>
        <p:sp>
          <p:nvSpPr>
            <p:cNvPr id="54" name="Rounded Rectangle 95">
              <a:extLst>
                <a:ext uri="{FF2B5EF4-FFF2-40B4-BE49-F238E27FC236}">
                  <a16:creationId xmlns:a16="http://schemas.microsoft.com/office/drawing/2014/main" id="{37B36ADA-DD0C-4CB8-AFA0-D183884B655A}"/>
                </a:ext>
              </a:extLst>
            </p:cNvPr>
            <p:cNvSpPr/>
            <p:nvPr/>
          </p:nvSpPr>
          <p:spPr>
            <a:xfrm>
              <a:off x="4684010" y="5014373"/>
              <a:ext cx="189394" cy="1250899"/>
            </a:xfrm>
            <a:prstGeom prst="round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Rounded Rectangle 96">
              <a:extLst>
                <a:ext uri="{FF2B5EF4-FFF2-40B4-BE49-F238E27FC236}">
                  <a16:creationId xmlns:a16="http://schemas.microsoft.com/office/drawing/2014/main" id="{6C555BEB-08C9-4D12-8FCE-1AE169AC3D05}"/>
                </a:ext>
              </a:extLst>
            </p:cNvPr>
            <p:cNvSpPr/>
            <p:nvPr/>
          </p:nvSpPr>
          <p:spPr>
            <a:xfrm>
              <a:off x="4912610" y="5460576"/>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Regolith Insulation</a:t>
              </a:r>
            </a:p>
          </p:txBody>
        </p:sp>
        <p:sp>
          <p:nvSpPr>
            <p:cNvPr id="56" name="Rounded Rectangle 97">
              <a:extLst>
                <a:ext uri="{FF2B5EF4-FFF2-40B4-BE49-F238E27FC236}">
                  <a16:creationId xmlns:a16="http://schemas.microsoft.com/office/drawing/2014/main" id="{9A5C466F-2E73-4526-9729-FFC5BBFC14C5}"/>
                </a:ext>
              </a:extLst>
            </p:cNvPr>
            <p:cNvSpPr/>
            <p:nvPr/>
          </p:nvSpPr>
          <p:spPr>
            <a:xfrm>
              <a:off x="4912610" y="5898036"/>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Sunshades</a:t>
              </a:r>
              <a:endParaRPr lang="en-US" sz="1200" baseline="-25000" dirty="0"/>
            </a:p>
          </p:txBody>
        </p:sp>
      </p:grpSp>
      <p:sp>
        <p:nvSpPr>
          <p:cNvPr id="4" name="Rectangle: Rounded Corners 3">
            <a:extLst>
              <a:ext uri="{FF2B5EF4-FFF2-40B4-BE49-F238E27FC236}">
                <a16:creationId xmlns:a16="http://schemas.microsoft.com/office/drawing/2014/main" id="{EF95655D-22DC-4FF9-96D3-73FA62DCDB4F}"/>
              </a:ext>
            </a:extLst>
          </p:cNvPr>
          <p:cNvSpPr/>
          <p:nvPr/>
        </p:nvSpPr>
        <p:spPr>
          <a:xfrm>
            <a:off x="8461249" y="1371600"/>
            <a:ext cx="3638024" cy="1819510"/>
          </a:xfrm>
          <a:prstGeom prst="roundRect">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NOTE 1: </a:t>
            </a:r>
          </a:p>
          <a:p>
            <a:pPr algn="ctr"/>
            <a:r>
              <a:rPr lang="en-US" sz="1600" b="1" dirty="0">
                <a:solidFill>
                  <a:schemeClr val="tx1"/>
                </a:solidFill>
              </a:rPr>
              <a:t>Several additional alternatives were generated during brainstorming, but the alternatives shown here represent an initial down-select by the team. A limited number of alternatives can be evaluated during the one-year study.</a:t>
            </a:r>
          </a:p>
        </p:txBody>
      </p:sp>
      <p:sp>
        <p:nvSpPr>
          <p:cNvPr id="59" name="Rectangle: Rounded Corners 58">
            <a:extLst>
              <a:ext uri="{FF2B5EF4-FFF2-40B4-BE49-F238E27FC236}">
                <a16:creationId xmlns:a16="http://schemas.microsoft.com/office/drawing/2014/main" id="{77EEE7CE-113E-46DD-91DC-0BDD4D9DC8E2}"/>
              </a:ext>
            </a:extLst>
          </p:cNvPr>
          <p:cNvSpPr/>
          <p:nvPr/>
        </p:nvSpPr>
        <p:spPr>
          <a:xfrm>
            <a:off x="8461249" y="3352829"/>
            <a:ext cx="3638024" cy="1536163"/>
          </a:xfrm>
          <a:prstGeom prst="roundRect">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NOTE 2: </a:t>
            </a:r>
          </a:p>
          <a:p>
            <a:pPr algn="ctr"/>
            <a:r>
              <a:rPr lang="en-US" sz="1600" b="1" dirty="0">
                <a:solidFill>
                  <a:schemeClr val="tx1"/>
                </a:solidFill>
              </a:rPr>
              <a:t>Alternatives under each function must be selected in combination with alternatives that are </a:t>
            </a:r>
            <a:r>
              <a:rPr lang="en-US" sz="1600" b="1" u="sng" dirty="0">
                <a:solidFill>
                  <a:schemeClr val="tx1"/>
                </a:solidFill>
              </a:rPr>
              <a:t>feasible</a:t>
            </a:r>
            <a:r>
              <a:rPr lang="en-US" sz="1600" b="1" dirty="0">
                <a:solidFill>
                  <a:schemeClr val="tx1"/>
                </a:solidFill>
              </a:rPr>
              <a:t> under other functions. Not all combinations are feasible.</a:t>
            </a:r>
          </a:p>
        </p:txBody>
      </p:sp>
      <p:sp>
        <p:nvSpPr>
          <p:cNvPr id="60" name="TextBox 59">
            <a:extLst>
              <a:ext uri="{FF2B5EF4-FFF2-40B4-BE49-F238E27FC236}">
                <a16:creationId xmlns:a16="http://schemas.microsoft.com/office/drawing/2014/main" id="{9188FB3A-DBF8-4145-AA0A-FFD4667CDC21}"/>
              </a:ext>
            </a:extLst>
          </p:cNvPr>
          <p:cNvSpPr txBox="1"/>
          <p:nvPr/>
        </p:nvSpPr>
        <p:spPr>
          <a:xfrm>
            <a:off x="418713" y="767505"/>
            <a:ext cx="2523744" cy="338554"/>
          </a:xfrm>
          <a:prstGeom prst="rect">
            <a:avLst/>
          </a:prstGeom>
          <a:noFill/>
        </p:spPr>
        <p:txBody>
          <a:bodyPr wrap="square" rtlCol="0">
            <a:spAutoFit/>
          </a:bodyPr>
          <a:lstStyle/>
          <a:p>
            <a:r>
              <a:rPr lang="en-US" sz="1600" b="1" dirty="0"/>
              <a:t>Function/Parameter</a:t>
            </a:r>
          </a:p>
        </p:txBody>
      </p:sp>
      <p:sp>
        <p:nvSpPr>
          <p:cNvPr id="61" name="TextBox 60">
            <a:extLst>
              <a:ext uri="{FF2B5EF4-FFF2-40B4-BE49-F238E27FC236}">
                <a16:creationId xmlns:a16="http://schemas.microsoft.com/office/drawing/2014/main" id="{C69EC713-AACF-4D58-8600-59EF370F965B}"/>
              </a:ext>
            </a:extLst>
          </p:cNvPr>
          <p:cNvSpPr txBox="1"/>
          <p:nvPr/>
        </p:nvSpPr>
        <p:spPr>
          <a:xfrm rot="16200000">
            <a:off x="-614005" y="2166915"/>
            <a:ext cx="1758601" cy="338554"/>
          </a:xfrm>
          <a:prstGeom prst="rect">
            <a:avLst/>
          </a:prstGeom>
          <a:noFill/>
        </p:spPr>
        <p:txBody>
          <a:bodyPr wrap="square" rtlCol="0">
            <a:spAutoFit/>
          </a:bodyPr>
          <a:lstStyle/>
          <a:p>
            <a:pPr algn="ctr"/>
            <a:r>
              <a:rPr lang="en-US" sz="1600" b="1" dirty="0"/>
              <a:t>Alternatives</a:t>
            </a:r>
          </a:p>
        </p:txBody>
      </p:sp>
    </p:spTree>
    <p:extLst>
      <p:ext uri="{BB962C8B-B14F-4D97-AF65-F5344CB8AC3E}">
        <p14:creationId xmlns:p14="http://schemas.microsoft.com/office/powerpoint/2010/main" val="31169700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AA09A-5A3B-40B7-B9BC-30DF7D47130F}"/>
              </a:ext>
            </a:extLst>
          </p:cNvPr>
          <p:cNvSpPr>
            <a:spLocks noGrp="1"/>
          </p:cNvSpPr>
          <p:nvPr>
            <p:ph type="title"/>
          </p:nvPr>
        </p:nvSpPr>
        <p:spPr>
          <a:xfrm>
            <a:off x="119825" y="0"/>
            <a:ext cx="10515600" cy="736544"/>
          </a:xfrm>
        </p:spPr>
        <p:txBody>
          <a:bodyPr anchor="ctr"/>
          <a:lstStyle/>
          <a:p>
            <a:r>
              <a:rPr lang="en-US" altLang="en-US" sz="2400" dirty="0"/>
              <a:t>Establishment Systems Morphology – Key Alternatives to Trade</a:t>
            </a:r>
            <a:endParaRPr lang="en-US" dirty="0"/>
          </a:p>
        </p:txBody>
      </p:sp>
      <p:sp>
        <p:nvSpPr>
          <p:cNvPr id="3" name="Slide Number Placeholder 2">
            <a:extLst>
              <a:ext uri="{FF2B5EF4-FFF2-40B4-BE49-F238E27FC236}">
                <a16:creationId xmlns:a16="http://schemas.microsoft.com/office/drawing/2014/main" id="{9F554894-C40D-4B8D-974D-BA97BE448170}"/>
              </a:ext>
            </a:extLst>
          </p:cNvPr>
          <p:cNvSpPr>
            <a:spLocks noGrp="1"/>
          </p:cNvSpPr>
          <p:nvPr>
            <p:ph type="sldNum" sz="quarter" idx="12"/>
          </p:nvPr>
        </p:nvSpPr>
        <p:spPr/>
        <p:txBody>
          <a:bodyPr/>
          <a:lstStyle/>
          <a:p>
            <a:fld id="{41C508F0-1AA7-8449-B96D-5FDB74B9F69F}" type="slidenum">
              <a:rPr lang="en-US" smtClean="0"/>
              <a:t>11</a:t>
            </a:fld>
            <a:endParaRPr lang="en-US"/>
          </a:p>
        </p:txBody>
      </p:sp>
      <p:grpSp>
        <p:nvGrpSpPr>
          <p:cNvPr id="44" name="Group 43">
            <a:extLst>
              <a:ext uri="{FF2B5EF4-FFF2-40B4-BE49-F238E27FC236}">
                <a16:creationId xmlns:a16="http://schemas.microsoft.com/office/drawing/2014/main" id="{6527D11D-CF18-4D88-A91B-AEF8F5BF9966}"/>
              </a:ext>
            </a:extLst>
          </p:cNvPr>
          <p:cNvGrpSpPr/>
          <p:nvPr/>
        </p:nvGrpSpPr>
        <p:grpSpPr>
          <a:xfrm>
            <a:off x="1743959" y="866563"/>
            <a:ext cx="8594103" cy="5628505"/>
            <a:chOff x="521617" y="1061841"/>
            <a:chExt cx="8112093" cy="4931209"/>
          </a:xfrm>
        </p:grpSpPr>
        <p:grpSp>
          <p:nvGrpSpPr>
            <p:cNvPr id="5" name="Group 4">
              <a:extLst>
                <a:ext uri="{FF2B5EF4-FFF2-40B4-BE49-F238E27FC236}">
                  <a16:creationId xmlns:a16="http://schemas.microsoft.com/office/drawing/2014/main" id="{E96AAA51-2A45-492A-B8A2-AC2CA7687EC7}"/>
                </a:ext>
              </a:extLst>
            </p:cNvPr>
            <p:cNvGrpSpPr/>
            <p:nvPr/>
          </p:nvGrpSpPr>
          <p:grpSpPr>
            <a:xfrm>
              <a:off x="521617" y="1074541"/>
              <a:ext cx="5991193" cy="4918509"/>
              <a:chOff x="521617" y="961417"/>
              <a:chExt cx="5991193" cy="4918509"/>
            </a:xfrm>
          </p:grpSpPr>
          <p:grpSp>
            <p:nvGrpSpPr>
              <p:cNvPr id="6" name="Group 5">
                <a:extLst>
                  <a:ext uri="{FF2B5EF4-FFF2-40B4-BE49-F238E27FC236}">
                    <a16:creationId xmlns:a16="http://schemas.microsoft.com/office/drawing/2014/main" id="{BA83A393-C3A3-4B53-BF03-4853F5131E98}"/>
                  </a:ext>
                </a:extLst>
              </p:cNvPr>
              <p:cNvGrpSpPr/>
              <p:nvPr/>
            </p:nvGrpSpPr>
            <p:grpSpPr>
              <a:xfrm>
                <a:off x="521617" y="969877"/>
                <a:ext cx="1828800" cy="1737360"/>
                <a:chOff x="2184645" y="2604546"/>
                <a:chExt cx="1828800" cy="1737360"/>
              </a:xfrm>
              <a:solidFill>
                <a:schemeClr val="accent1">
                  <a:lumMod val="75000"/>
                </a:schemeClr>
              </a:solidFill>
            </p:grpSpPr>
            <p:sp>
              <p:nvSpPr>
                <p:cNvPr id="32" name="Rounded Rectangle 3">
                  <a:extLst>
                    <a:ext uri="{FF2B5EF4-FFF2-40B4-BE49-F238E27FC236}">
                      <a16:creationId xmlns:a16="http://schemas.microsoft.com/office/drawing/2014/main" id="{FF6A3D65-053E-4733-9E98-954C4C83BE98}"/>
                    </a:ext>
                  </a:extLst>
                </p:cNvPr>
                <p:cNvSpPr/>
                <p:nvPr/>
              </p:nvSpPr>
              <p:spPr>
                <a:xfrm>
                  <a:off x="2184645" y="2604547"/>
                  <a:ext cx="1828800" cy="392326"/>
                </a:xfrm>
                <a:prstGeom prst="roundRect">
                  <a:avLst/>
                </a:prstGeom>
                <a:grp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t>Transport Systems</a:t>
                  </a:r>
                </a:p>
              </p:txBody>
            </p:sp>
            <p:sp>
              <p:nvSpPr>
                <p:cNvPr id="33" name="Rounded Rectangle 44">
                  <a:extLst>
                    <a:ext uri="{FF2B5EF4-FFF2-40B4-BE49-F238E27FC236}">
                      <a16:creationId xmlns:a16="http://schemas.microsoft.com/office/drawing/2014/main" id="{F6F0B647-B7D9-4444-8D02-1DFF1528E0C2}"/>
                    </a:ext>
                  </a:extLst>
                </p:cNvPr>
                <p:cNvSpPr/>
                <p:nvPr/>
              </p:nvSpPr>
              <p:spPr>
                <a:xfrm>
                  <a:off x="2184645" y="2604546"/>
                  <a:ext cx="189394" cy="1737360"/>
                </a:xfrm>
                <a:prstGeom prst="round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7" name="Rounded Rectangle 45">
                <a:extLst>
                  <a:ext uri="{FF2B5EF4-FFF2-40B4-BE49-F238E27FC236}">
                    <a16:creationId xmlns:a16="http://schemas.microsoft.com/office/drawing/2014/main" id="{A822A414-B99A-4A21-A59A-D21064E95F89}"/>
                  </a:ext>
                </a:extLst>
              </p:cNvPr>
              <p:cNvSpPr/>
              <p:nvPr/>
            </p:nvSpPr>
            <p:spPr>
              <a:xfrm>
                <a:off x="750217" y="1416081"/>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Use Existing Infrastructure</a:t>
                </a:r>
              </a:p>
            </p:txBody>
          </p:sp>
          <p:sp>
            <p:nvSpPr>
              <p:cNvPr id="8" name="Rounded Rectangle 46">
                <a:extLst>
                  <a:ext uri="{FF2B5EF4-FFF2-40B4-BE49-F238E27FC236}">
                    <a16:creationId xmlns:a16="http://schemas.microsoft.com/office/drawing/2014/main" id="{4FC53750-0D61-4F0B-A0FB-5605CC25F246}"/>
                  </a:ext>
                </a:extLst>
              </p:cNvPr>
              <p:cNvSpPr/>
              <p:nvPr/>
            </p:nvSpPr>
            <p:spPr>
              <a:xfrm>
                <a:off x="750217" y="1853541"/>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Self-Contained</a:t>
                </a:r>
              </a:p>
            </p:txBody>
          </p:sp>
          <p:grpSp>
            <p:nvGrpSpPr>
              <p:cNvPr id="9" name="Group 8">
                <a:extLst>
                  <a:ext uri="{FF2B5EF4-FFF2-40B4-BE49-F238E27FC236}">
                    <a16:creationId xmlns:a16="http://schemas.microsoft.com/office/drawing/2014/main" id="{FFD46AEE-B803-4B61-83D9-5CF8AF545713}"/>
                  </a:ext>
                </a:extLst>
              </p:cNvPr>
              <p:cNvGrpSpPr/>
              <p:nvPr/>
            </p:nvGrpSpPr>
            <p:grpSpPr>
              <a:xfrm>
                <a:off x="2586087" y="969878"/>
                <a:ext cx="1828800" cy="2560320"/>
                <a:chOff x="2184645" y="2604547"/>
                <a:chExt cx="1828800" cy="2560320"/>
              </a:xfrm>
              <a:solidFill>
                <a:schemeClr val="accent1">
                  <a:lumMod val="75000"/>
                </a:schemeClr>
              </a:solidFill>
            </p:grpSpPr>
            <p:sp>
              <p:nvSpPr>
                <p:cNvPr id="30" name="Rounded Rectangle 48">
                  <a:extLst>
                    <a:ext uri="{FF2B5EF4-FFF2-40B4-BE49-F238E27FC236}">
                      <a16:creationId xmlns:a16="http://schemas.microsoft.com/office/drawing/2014/main" id="{9D10873F-5382-4CBA-9DD4-CAA771C5D4E4}"/>
                    </a:ext>
                  </a:extLst>
                </p:cNvPr>
                <p:cNvSpPr/>
                <p:nvPr/>
              </p:nvSpPr>
              <p:spPr>
                <a:xfrm>
                  <a:off x="2184645" y="2604547"/>
                  <a:ext cx="1828800" cy="392326"/>
                </a:xfrm>
                <a:prstGeom prst="roundRect">
                  <a:avLst/>
                </a:prstGeom>
                <a:grp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t>LSH Site Preparation</a:t>
                  </a:r>
                </a:p>
              </p:txBody>
            </p:sp>
            <p:sp>
              <p:nvSpPr>
                <p:cNvPr id="31" name="Rounded Rectangle 49">
                  <a:extLst>
                    <a:ext uri="{FF2B5EF4-FFF2-40B4-BE49-F238E27FC236}">
                      <a16:creationId xmlns:a16="http://schemas.microsoft.com/office/drawing/2014/main" id="{DE3DEC9F-8BE0-43C1-BBCA-F4755C8D7AF8}"/>
                    </a:ext>
                  </a:extLst>
                </p:cNvPr>
                <p:cNvSpPr/>
                <p:nvPr/>
              </p:nvSpPr>
              <p:spPr>
                <a:xfrm>
                  <a:off x="2184645" y="2604547"/>
                  <a:ext cx="189394" cy="2560320"/>
                </a:xfrm>
                <a:prstGeom prst="round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 name="Rounded Rectangle 50">
                <a:extLst>
                  <a:ext uri="{FF2B5EF4-FFF2-40B4-BE49-F238E27FC236}">
                    <a16:creationId xmlns:a16="http://schemas.microsoft.com/office/drawing/2014/main" id="{3BE24DBE-2925-4584-8BF7-8B314515E329}"/>
                  </a:ext>
                </a:extLst>
              </p:cNvPr>
              <p:cNvSpPr/>
              <p:nvPr/>
            </p:nvSpPr>
            <p:spPr>
              <a:xfrm>
                <a:off x="2814687" y="1416081"/>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RASSOR for excavation</a:t>
                </a:r>
                <a:endParaRPr lang="en-US" sz="1200" baseline="-25000" dirty="0"/>
              </a:p>
            </p:txBody>
          </p:sp>
          <p:sp>
            <p:nvSpPr>
              <p:cNvPr id="11" name="Rounded Rectangle 51">
                <a:extLst>
                  <a:ext uri="{FF2B5EF4-FFF2-40B4-BE49-F238E27FC236}">
                    <a16:creationId xmlns:a16="http://schemas.microsoft.com/office/drawing/2014/main" id="{C3C8F899-6BD1-4776-8D7D-65AC4385FD37}"/>
                  </a:ext>
                </a:extLst>
              </p:cNvPr>
              <p:cNvSpPr/>
              <p:nvPr/>
            </p:nvSpPr>
            <p:spPr>
              <a:xfrm>
                <a:off x="2814687" y="1853541"/>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LSMS for regolith transfer</a:t>
                </a:r>
                <a:endParaRPr lang="en-US" sz="1200" baseline="-25000" dirty="0"/>
              </a:p>
            </p:txBody>
          </p:sp>
          <p:sp>
            <p:nvSpPr>
              <p:cNvPr id="12" name="Rounded Rectangle 52">
                <a:extLst>
                  <a:ext uri="{FF2B5EF4-FFF2-40B4-BE49-F238E27FC236}">
                    <a16:creationId xmlns:a16="http://schemas.microsoft.com/office/drawing/2014/main" id="{FB01FD34-30F6-4696-8618-A770D6423223}"/>
                  </a:ext>
                </a:extLst>
              </p:cNvPr>
              <p:cNvSpPr/>
              <p:nvPr/>
            </p:nvSpPr>
            <p:spPr>
              <a:xfrm>
                <a:off x="2814687" y="2292395"/>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Compactor/ Roller to rough compact</a:t>
                </a:r>
              </a:p>
            </p:txBody>
          </p:sp>
          <p:sp>
            <p:nvSpPr>
              <p:cNvPr id="13" name="Rounded Rectangle 59">
                <a:extLst>
                  <a:ext uri="{FF2B5EF4-FFF2-40B4-BE49-F238E27FC236}">
                    <a16:creationId xmlns:a16="http://schemas.microsoft.com/office/drawing/2014/main" id="{5BC6929C-232B-4E38-AB11-7E236FEF0963}"/>
                  </a:ext>
                </a:extLst>
              </p:cNvPr>
              <p:cNvSpPr/>
              <p:nvPr/>
            </p:nvSpPr>
            <p:spPr>
              <a:xfrm>
                <a:off x="750217" y="2290284"/>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(Cooperative/</a:t>
                </a:r>
                <a:r>
                  <a:rPr lang="en-US" sz="1200" dirty="0" err="1"/>
                  <a:t>Auton</a:t>
                </a:r>
                <a:r>
                  <a:rPr lang="en-US" sz="1200" dirty="0"/>
                  <a:t>.) Mobile Agents</a:t>
                </a:r>
              </a:p>
            </p:txBody>
          </p:sp>
          <p:grpSp>
            <p:nvGrpSpPr>
              <p:cNvPr id="14" name="Group 13">
                <a:extLst>
                  <a:ext uri="{FF2B5EF4-FFF2-40B4-BE49-F238E27FC236}">
                    <a16:creationId xmlns:a16="http://schemas.microsoft.com/office/drawing/2014/main" id="{338D5BD6-FFDE-435B-9D6C-ABF3F123ADB9}"/>
                  </a:ext>
                </a:extLst>
              </p:cNvPr>
              <p:cNvGrpSpPr/>
              <p:nvPr/>
            </p:nvGrpSpPr>
            <p:grpSpPr>
              <a:xfrm>
                <a:off x="4670982" y="961417"/>
                <a:ext cx="1828800" cy="2560320"/>
                <a:chOff x="2184645" y="2598197"/>
                <a:chExt cx="1828800" cy="2560320"/>
              </a:xfrm>
              <a:solidFill>
                <a:schemeClr val="accent1">
                  <a:lumMod val="75000"/>
                </a:schemeClr>
              </a:solidFill>
            </p:grpSpPr>
            <p:sp>
              <p:nvSpPr>
                <p:cNvPr id="28" name="Rounded Rectangle 68">
                  <a:extLst>
                    <a:ext uri="{FF2B5EF4-FFF2-40B4-BE49-F238E27FC236}">
                      <a16:creationId xmlns:a16="http://schemas.microsoft.com/office/drawing/2014/main" id="{17BA28D6-E0D0-4636-BBFB-E0351FE74F5A}"/>
                    </a:ext>
                  </a:extLst>
                </p:cNvPr>
                <p:cNvSpPr/>
                <p:nvPr/>
              </p:nvSpPr>
              <p:spPr>
                <a:xfrm>
                  <a:off x="2184645" y="2598197"/>
                  <a:ext cx="1828800" cy="392326"/>
                </a:xfrm>
                <a:prstGeom prst="roundRect">
                  <a:avLst/>
                </a:prstGeom>
                <a:grp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t>Emplace, Assemble, Construct Shelter</a:t>
                  </a:r>
                </a:p>
              </p:txBody>
            </p:sp>
            <p:sp>
              <p:nvSpPr>
                <p:cNvPr id="29" name="Rounded Rectangle 69">
                  <a:extLst>
                    <a:ext uri="{FF2B5EF4-FFF2-40B4-BE49-F238E27FC236}">
                      <a16:creationId xmlns:a16="http://schemas.microsoft.com/office/drawing/2014/main" id="{B13FD867-1E73-48A5-80CB-99135E290E90}"/>
                    </a:ext>
                  </a:extLst>
                </p:cNvPr>
                <p:cNvSpPr/>
                <p:nvPr/>
              </p:nvSpPr>
              <p:spPr>
                <a:xfrm>
                  <a:off x="2191159" y="2598197"/>
                  <a:ext cx="182880" cy="2560320"/>
                </a:xfrm>
                <a:prstGeom prst="round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5" name="Rounded Rectangle 70">
                <a:extLst>
                  <a:ext uri="{FF2B5EF4-FFF2-40B4-BE49-F238E27FC236}">
                    <a16:creationId xmlns:a16="http://schemas.microsoft.com/office/drawing/2014/main" id="{E4AE0A86-F3AF-421E-AAC5-1F78FB8EDD09}"/>
                  </a:ext>
                </a:extLst>
              </p:cNvPr>
              <p:cNvSpPr/>
              <p:nvPr/>
            </p:nvSpPr>
            <p:spPr>
              <a:xfrm>
                <a:off x="4899581" y="1407620"/>
                <a:ext cx="1600201"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900" dirty="0"/>
                  <a:t>LSMS for regolith transfer, construction, cargo transfer</a:t>
                </a:r>
              </a:p>
            </p:txBody>
          </p:sp>
          <p:sp>
            <p:nvSpPr>
              <p:cNvPr id="16" name="Rounded Rectangle 71">
                <a:extLst>
                  <a:ext uri="{FF2B5EF4-FFF2-40B4-BE49-F238E27FC236}">
                    <a16:creationId xmlns:a16="http://schemas.microsoft.com/office/drawing/2014/main" id="{669D4164-02BD-4779-B042-61F3109D8F55}"/>
                  </a:ext>
                </a:extLst>
              </p:cNvPr>
              <p:cNvSpPr/>
              <p:nvPr/>
            </p:nvSpPr>
            <p:spPr>
              <a:xfrm>
                <a:off x="4899582" y="1845080"/>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LTV copy to assemble or other construction </a:t>
                </a:r>
              </a:p>
            </p:txBody>
          </p:sp>
          <p:sp>
            <p:nvSpPr>
              <p:cNvPr id="17" name="Rounded Rectangle 72">
                <a:extLst>
                  <a:ext uri="{FF2B5EF4-FFF2-40B4-BE49-F238E27FC236}">
                    <a16:creationId xmlns:a16="http://schemas.microsoft.com/office/drawing/2014/main" id="{A3578684-7E67-46A6-8BFB-01FD1ED4E2C3}"/>
                  </a:ext>
                </a:extLst>
              </p:cNvPr>
              <p:cNvSpPr/>
              <p:nvPr/>
            </p:nvSpPr>
            <p:spPr>
              <a:xfrm>
                <a:off x="4899582" y="2283934"/>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Regolith 3D printing system</a:t>
                </a:r>
              </a:p>
            </p:txBody>
          </p:sp>
          <p:sp>
            <p:nvSpPr>
              <p:cNvPr id="18" name="Rounded Rectangle 76">
                <a:extLst>
                  <a:ext uri="{FF2B5EF4-FFF2-40B4-BE49-F238E27FC236}">
                    <a16:creationId xmlns:a16="http://schemas.microsoft.com/office/drawing/2014/main" id="{EEAF762D-1F57-44E7-815E-0E640F96B600}"/>
                  </a:ext>
                </a:extLst>
              </p:cNvPr>
              <p:cNvSpPr/>
              <p:nvPr/>
            </p:nvSpPr>
            <p:spPr>
              <a:xfrm>
                <a:off x="4912610" y="2713945"/>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900" dirty="0"/>
                  <a:t>Robotics to deploy/assemble parts from Earth</a:t>
                </a:r>
              </a:p>
            </p:txBody>
          </p:sp>
          <p:grpSp>
            <p:nvGrpSpPr>
              <p:cNvPr id="19" name="Group 18">
                <a:extLst>
                  <a:ext uri="{FF2B5EF4-FFF2-40B4-BE49-F238E27FC236}">
                    <a16:creationId xmlns:a16="http://schemas.microsoft.com/office/drawing/2014/main" id="{5D28E2B7-2337-4A9F-8783-77721E8AAB42}"/>
                  </a:ext>
                </a:extLst>
              </p:cNvPr>
              <p:cNvGrpSpPr/>
              <p:nvPr/>
            </p:nvGrpSpPr>
            <p:grpSpPr>
              <a:xfrm>
                <a:off x="521617" y="2782020"/>
                <a:ext cx="1828800" cy="1250899"/>
                <a:chOff x="2184645" y="2242597"/>
                <a:chExt cx="1828800" cy="1250899"/>
              </a:xfrm>
              <a:solidFill>
                <a:schemeClr val="accent1">
                  <a:lumMod val="75000"/>
                </a:schemeClr>
              </a:solidFill>
            </p:grpSpPr>
            <p:sp>
              <p:nvSpPr>
                <p:cNvPr id="26" name="Rounded Rectangle 80">
                  <a:extLst>
                    <a:ext uri="{FF2B5EF4-FFF2-40B4-BE49-F238E27FC236}">
                      <a16:creationId xmlns:a16="http://schemas.microsoft.com/office/drawing/2014/main" id="{76C8DFA7-20CE-40F6-B62A-8A66C6D20A6C}"/>
                    </a:ext>
                  </a:extLst>
                </p:cNvPr>
                <p:cNvSpPr/>
                <p:nvPr/>
              </p:nvSpPr>
              <p:spPr>
                <a:xfrm>
                  <a:off x="2184645" y="2242597"/>
                  <a:ext cx="1828800" cy="392326"/>
                </a:xfrm>
                <a:prstGeom prst="roundRect">
                  <a:avLst/>
                </a:prstGeom>
                <a:grp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t>LSH Site Location Determination</a:t>
                  </a:r>
                </a:p>
              </p:txBody>
            </p:sp>
            <p:sp>
              <p:nvSpPr>
                <p:cNvPr id="27" name="Rounded Rectangle 81">
                  <a:extLst>
                    <a:ext uri="{FF2B5EF4-FFF2-40B4-BE49-F238E27FC236}">
                      <a16:creationId xmlns:a16="http://schemas.microsoft.com/office/drawing/2014/main" id="{2D39F8BC-963A-4AC6-A391-9D1E67B7FB04}"/>
                    </a:ext>
                  </a:extLst>
                </p:cNvPr>
                <p:cNvSpPr/>
                <p:nvPr/>
              </p:nvSpPr>
              <p:spPr>
                <a:xfrm>
                  <a:off x="2184645" y="2242597"/>
                  <a:ext cx="189394" cy="1250899"/>
                </a:xfrm>
                <a:prstGeom prst="round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0" name="Rounded Rectangle 82">
                <a:extLst>
                  <a:ext uri="{FF2B5EF4-FFF2-40B4-BE49-F238E27FC236}">
                    <a16:creationId xmlns:a16="http://schemas.microsoft.com/office/drawing/2014/main" id="{90467C53-13F0-48D6-90A8-2D47A182685B}"/>
                  </a:ext>
                </a:extLst>
              </p:cNvPr>
              <p:cNvSpPr/>
              <p:nvPr/>
            </p:nvSpPr>
            <p:spPr>
              <a:xfrm>
                <a:off x="750217" y="3228223"/>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err="1"/>
                  <a:t>Auton</a:t>
                </a:r>
                <a:r>
                  <a:rPr lang="en-US" sz="1200" dirty="0"/>
                  <a:t>. With Ground Beacons + Satellite</a:t>
                </a:r>
              </a:p>
            </p:txBody>
          </p:sp>
          <p:sp>
            <p:nvSpPr>
              <p:cNvPr id="21" name="Rounded Rectangle 83">
                <a:extLst>
                  <a:ext uri="{FF2B5EF4-FFF2-40B4-BE49-F238E27FC236}">
                    <a16:creationId xmlns:a16="http://schemas.microsoft.com/office/drawing/2014/main" id="{49636A7A-70F8-4E62-AE83-98E8F076C3CC}"/>
                  </a:ext>
                </a:extLst>
              </p:cNvPr>
              <p:cNvSpPr/>
              <p:nvPr/>
            </p:nvSpPr>
            <p:spPr>
              <a:xfrm>
                <a:off x="750217" y="3665683"/>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Crew Assisted</a:t>
                </a:r>
                <a:endParaRPr lang="en-US" sz="1200" baseline="-25000" dirty="0"/>
              </a:p>
            </p:txBody>
          </p:sp>
          <p:sp>
            <p:nvSpPr>
              <p:cNvPr id="22" name="Rounded Rectangle 84">
                <a:extLst>
                  <a:ext uri="{FF2B5EF4-FFF2-40B4-BE49-F238E27FC236}">
                    <a16:creationId xmlns:a16="http://schemas.microsoft.com/office/drawing/2014/main" id="{24212927-85F8-4631-8F66-2AE77FE814DC}"/>
                  </a:ext>
                </a:extLst>
              </p:cNvPr>
              <p:cNvSpPr/>
              <p:nvPr/>
            </p:nvSpPr>
            <p:spPr>
              <a:xfrm>
                <a:off x="521617" y="4142567"/>
                <a:ext cx="1828800" cy="392326"/>
              </a:xfrm>
              <a:prstGeom prst="roundRect">
                <a:avLst/>
              </a:prstGeom>
              <a:solidFill>
                <a:schemeClr val="accent1">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t>LSH Site Survey</a:t>
                </a:r>
              </a:p>
            </p:txBody>
          </p:sp>
          <p:sp>
            <p:nvSpPr>
              <p:cNvPr id="23" name="Rounded Rectangle 91">
                <a:extLst>
                  <a:ext uri="{FF2B5EF4-FFF2-40B4-BE49-F238E27FC236}">
                    <a16:creationId xmlns:a16="http://schemas.microsoft.com/office/drawing/2014/main" id="{BFEB13E8-FFD6-4384-95A0-3E87723735E4}"/>
                  </a:ext>
                </a:extLst>
              </p:cNvPr>
              <p:cNvSpPr/>
              <p:nvPr/>
            </p:nvSpPr>
            <p:spPr>
              <a:xfrm>
                <a:off x="521617" y="4142566"/>
                <a:ext cx="189394" cy="1737360"/>
              </a:xfrm>
              <a:prstGeom prst="round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ounded Rectangle 92">
                <a:extLst>
                  <a:ext uri="{FF2B5EF4-FFF2-40B4-BE49-F238E27FC236}">
                    <a16:creationId xmlns:a16="http://schemas.microsoft.com/office/drawing/2014/main" id="{1AB61B27-1143-4E2B-95BA-4383051F3DE4}"/>
                  </a:ext>
                </a:extLst>
              </p:cNvPr>
              <p:cNvSpPr/>
              <p:nvPr/>
            </p:nvSpPr>
            <p:spPr>
              <a:xfrm>
                <a:off x="750217" y="4588770"/>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Imaging from Orbit</a:t>
                </a:r>
              </a:p>
            </p:txBody>
          </p:sp>
          <p:sp>
            <p:nvSpPr>
              <p:cNvPr id="25" name="Rounded Rectangle 93">
                <a:extLst>
                  <a:ext uri="{FF2B5EF4-FFF2-40B4-BE49-F238E27FC236}">
                    <a16:creationId xmlns:a16="http://schemas.microsoft.com/office/drawing/2014/main" id="{6B8C60F3-FCAC-476C-9A38-EACDE20FD7D8}"/>
                  </a:ext>
                </a:extLst>
              </p:cNvPr>
              <p:cNvSpPr/>
              <p:nvPr/>
            </p:nvSpPr>
            <p:spPr>
              <a:xfrm>
                <a:off x="750217" y="5026230"/>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Mobile Soil Assays</a:t>
                </a:r>
                <a:endParaRPr lang="en-US" sz="1200" baseline="-25000" dirty="0"/>
              </a:p>
            </p:txBody>
          </p:sp>
        </p:grpSp>
        <p:sp>
          <p:nvSpPr>
            <p:cNvPr id="34" name="Rounded Rectangle 93">
              <a:extLst>
                <a:ext uri="{FF2B5EF4-FFF2-40B4-BE49-F238E27FC236}">
                  <a16:creationId xmlns:a16="http://schemas.microsoft.com/office/drawing/2014/main" id="{A49113EC-E055-4CA7-8B35-C0AE0FD7E2DB}"/>
                </a:ext>
              </a:extLst>
            </p:cNvPr>
            <p:cNvSpPr/>
            <p:nvPr/>
          </p:nvSpPr>
          <p:spPr>
            <a:xfrm>
              <a:off x="750217" y="5576814"/>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Crew Assisted</a:t>
              </a:r>
              <a:endParaRPr lang="en-US" sz="1200" baseline="-25000" dirty="0"/>
            </a:p>
          </p:txBody>
        </p:sp>
        <p:sp>
          <p:nvSpPr>
            <p:cNvPr id="35" name="Rounded Rectangle 52">
              <a:extLst>
                <a:ext uri="{FF2B5EF4-FFF2-40B4-BE49-F238E27FC236}">
                  <a16:creationId xmlns:a16="http://schemas.microsoft.com/office/drawing/2014/main" id="{696BE00A-5565-4A7F-84E0-F7CE5D897224}"/>
                </a:ext>
              </a:extLst>
            </p:cNvPr>
            <p:cNvSpPr/>
            <p:nvPr/>
          </p:nvSpPr>
          <p:spPr>
            <a:xfrm>
              <a:off x="2814687" y="2823473"/>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LTV copy to assemble or other construction </a:t>
              </a:r>
            </a:p>
          </p:txBody>
        </p:sp>
        <p:sp>
          <p:nvSpPr>
            <p:cNvPr id="36" name="Rounded Rectangle 52">
              <a:extLst>
                <a:ext uri="{FF2B5EF4-FFF2-40B4-BE49-F238E27FC236}">
                  <a16:creationId xmlns:a16="http://schemas.microsoft.com/office/drawing/2014/main" id="{84B66341-3F40-4E06-BD34-6CE615B6DF1F}"/>
                </a:ext>
              </a:extLst>
            </p:cNvPr>
            <p:cNvSpPr/>
            <p:nvPr/>
          </p:nvSpPr>
          <p:spPr>
            <a:xfrm>
              <a:off x="2805667" y="3259971"/>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err="1"/>
                <a:t>Auton</a:t>
              </a:r>
              <a:r>
                <a:rPr lang="en-US" sz="1200" dirty="0"/>
                <a:t>. Vs Crew Assisted</a:t>
              </a:r>
            </a:p>
          </p:txBody>
        </p:sp>
        <p:sp>
          <p:nvSpPr>
            <p:cNvPr id="37" name="Rounded Rectangle 52">
              <a:extLst>
                <a:ext uri="{FF2B5EF4-FFF2-40B4-BE49-F238E27FC236}">
                  <a16:creationId xmlns:a16="http://schemas.microsoft.com/office/drawing/2014/main" id="{BDDAFF8F-9203-4777-B70D-A9904289B0C6}"/>
                </a:ext>
              </a:extLst>
            </p:cNvPr>
            <p:cNvSpPr/>
            <p:nvPr/>
          </p:nvSpPr>
          <p:spPr>
            <a:xfrm>
              <a:off x="4912610" y="3259971"/>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err="1"/>
                <a:t>Auton</a:t>
              </a:r>
              <a:r>
                <a:rPr lang="en-US" sz="1200" dirty="0"/>
                <a:t>. Vs Crew Assisted</a:t>
              </a:r>
            </a:p>
          </p:txBody>
        </p:sp>
        <p:sp>
          <p:nvSpPr>
            <p:cNvPr id="38" name="Rounded Rectangle 68">
              <a:extLst>
                <a:ext uri="{FF2B5EF4-FFF2-40B4-BE49-F238E27FC236}">
                  <a16:creationId xmlns:a16="http://schemas.microsoft.com/office/drawing/2014/main" id="{8987D7B9-EFAF-425B-B4ED-7ED02FBA33F0}"/>
                </a:ext>
              </a:extLst>
            </p:cNvPr>
            <p:cNvSpPr/>
            <p:nvPr/>
          </p:nvSpPr>
          <p:spPr>
            <a:xfrm>
              <a:off x="6791882" y="1061841"/>
              <a:ext cx="1828800" cy="392326"/>
            </a:xfrm>
            <a:prstGeom prst="roundRect">
              <a:avLst/>
            </a:prstGeom>
            <a:solidFill>
              <a:schemeClr val="accent1">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t>Utilities Access</a:t>
              </a:r>
            </a:p>
          </p:txBody>
        </p:sp>
        <p:sp>
          <p:nvSpPr>
            <p:cNvPr id="39" name="Rounded Rectangle 69">
              <a:extLst>
                <a:ext uri="{FF2B5EF4-FFF2-40B4-BE49-F238E27FC236}">
                  <a16:creationId xmlns:a16="http://schemas.microsoft.com/office/drawing/2014/main" id="{06EEC013-2AAD-4D87-968E-39F27FF8981A}"/>
                </a:ext>
              </a:extLst>
            </p:cNvPr>
            <p:cNvSpPr/>
            <p:nvPr/>
          </p:nvSpPr>
          <p:spPr>
            <a:xfrm>
              <a:off x="6798396" y="1061841"/>
              <a:ext cx="182880" cy="2103120"/>
            </a:xfrm>
            <a:prstGeom prst="round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ounded Rectangle 70">
              <a:extLst>
                <a:ext uri="{FF2B5EF4-FFF2-40B4-BE49-F238E27FC236}">
                  <a16:creationId xmlns:a16="http://schemas.microsoft.com/office/drawing/2014/main" id="{00FA3EA1-7DC3-426F-8018-C01563EF7D8C}"/>
                </a:ext>
              </a:extLst>
            </p:cNvPr>
            <p:cNvSpPr/>
            <p:nvPr/>
          </p:nvSpPr>
          <p:spPr>
            <a:xfrm>
              <a:off x="7020482" y="1508044"/>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Power</a:t>
              </a:r>
            </a:p>
          </p:txBody>
        </p:sp>
        <p:sp>
          <p:nvSpPr>
            <p:cNvPr id="41" name="Rounded Rectangle 71">
              <a:extLst>
                <a:ext uri="{FF2B5EF4-FFF2-40B4-BE49-F238E27FC236}">
                  <a16:creationId xmlns:a16="http://schemas.microsoft.com/office/drawing/2014/main" id="{4BFEE474-A910-43CC-A130-CA4B45CCEE98}"/>
                </a:ext>
              </a:extLst>
            </p:cNvPr>
            <p:cNvSpPr/>
            <p:nvPr/>
          </p:nvSpPr>
          <p:spPr>
            <a:xfrm>
              <a:off x="7020482" y="1945504"/>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Communications</a:t>
              </a:r>
              <a:endParaRPr lang="en-US" sz="1200" baseline="-25000" dirty="0"/>
            </a:p>
          </p:txBody>
        </p:sp>
        <p:sp>
          <p:nvSpPr>
            <p:cNvPr id="42" name="Rounded Rectangle 72">
              <a:extLst>
                <a:ext uri="{FF2B5EF4-FFF2-40B4-BE49-F238E27FC236}">
                  <a16:creationId xmlns:a16="http://schemas.microsoft.com/office/drawing/2014/main" id="{B0393682-1F65-45D2-99A9-3C690ECEA9AC}"/>
                </a:ext>
              </a:extLst>
            </p:cNvPr>
            <p:cNvSpPr/>
            <p:nvPr/>
          </p:nvSpPr>
          <p:spPr>
            <a:xfrm>
              <a:off x="7020482" y="2384358"/>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Dust Mitigation</a:t>
              </a:r>
            </a:p>
          </p:txBody>
        </p:sp>
        <p:sp>
          <p:nvSpPr>
            <p:cNvPr id="43" name="Rounded Rectangle 76">
              <a:extLst>
                <a:ext uri="{FF2B5EF4-FFF2-40B4-BE49-F238E27FC236}">
                  <a16:creationId xmlns:a16="http://schemas.microsoft.com/office/drawing/2014/main" id="{68FBEC07-1D03-4029-9653-B68B1CAE5F8F}"/>
                </a:ext>
              </a:extLst>
            </p:cNvPr>
            <p:cNvSpPr/>
            <p:nvPr/>
          </p:nvSpPr>
          <p:spPr>
            <a:xfrm>
              <a:off x="7033510" y="2814369"/>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Thermal Control</a:t>
              </a:r>
            </a:p>
          </p:txBody>
        </p:sp>
      </p:grpSp>
    </p:spTree>
    <p:extLst>
      <p:ext uri="{BB962C8B-B14F-4D97-AF65-F5344CB8AC3E}">
        <p14:creationId xmlns:p14="http://schemas.microsoft.com/office/powerpoint/2010/main" val="25775181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05D7E-1AFC-47C1-BA69-622393B75D91}"/>
              </a:ext>
            </a:extLst>
          </p:cNvPr>
          <p:cNvSpPr>
            <a:spLocks noGrp="1"/>
          </p:cNvSpPr>
          <p:nvPr>
            <p:ph type="title"/>
          </p:nvPr>
        </p:nvSpPr>
        <p:spPr>
          <a:xfrm>
            <a:off x="93192" y="48024"/>
            <a:ext cx="10515600" cy="594169"/>
          </a:xfrm>
        </p:spPr>
        <p:txBody>
          <a:bodyPr anchor="ctr"/>
          <a:lstStyle/>
          <a:p>
            <a:r>
              <a:rPr lang="en-US" altLang="en-US" sz="2400" dirty="0"/>
              <a:t>Sustained Operations Systems Morphology – Key Alternatives to Trade</a:t>
            </a:r>
            <a:endParaRPr lang="en-US" sz="2400" dirty="0"/>
          </a:p>
        </p:txBody>
      </p:sp>
      <p:sp>
        <p:nvSpPr>
          <p:cNvPr id="3" name="Slide Number Placeholder 2">
            <a:extLst>
              <a:ext uri="{FF2B5EF4-FFF2-40B4-BE49-F238E27FC236}">
                <a16:creationId xmlns:a16="http://schemas.microsoft.com/office/drawing/2014/main" id="{614E763F-6614-4E9F-A965-7634E14F5D2E}"/>
              </a:ext>
            </a:extLst>
          </p:cNvPr>
          <p:cNvSpPr>
            <a:spLocks noGrp="1"/>
          </p:cNvSpPr>
          <p:nvPr>
            <p:ph type="sldNum" sz="quarter" idx="12"/>
          </p:nvPr>
        </p:nvSpPr>
        <p:spPr/>
        <p:txBody>
          <a:bodyPr/>
          <a:lstStyle/>
          <a:p>
            <a:fld id="{41C508F0-1AA7-8449-B96D-5FDB74B9F69F}" type="slidenum">
              <a:rPr lang="en-US" smtClean="0"/>
              <a:t>12</a:t>
            </a:fld>
            <a:endParaRPr lang="en-US"/>
          </a:p>
        </p:txBody>
      </p:sp>
      <p:grpSp>
        <p:nvGrpSpPr>
          <p:cNvPr id="5" name="Group 4">
            <a:extLst>
              <a:ext uri="{FF2B5EF4-FFF2-40B4-BE49-F238E27FC236}">
                <a16:creationId xmlns:a16="http://schemas.microsoft.com/office/drawing/2014/main" id="{591F30C8-DCC1-4687-B4AA-87574EBC5F0A}"/>
              </a:ext>
            </a:extLst>
          </p:cNvPr>
          <p:cNvGrpSpPr/>
          <p:nvPr/>
        </p:nvGrpSpPr>
        <p:grpSpPr>
          <a:xfrm>
            <a:off x="1780652" y="1044652"/>
            <a:ext cx="8436989" cy="4780731"/>
            <a:chOff x="521617" y="1355117"/>
            <a:chExt cx="5978165" cy="4365649"/>
          </a:xfrm>
        </p:grpSpPr>
        <p:grpSp>
          <p:nvGrpSpPr>
            <p:cNvPr id="6" name="Group 5">
              <a:extLst>
                <a:ext uri="{FF2B5EF4-FFF2-40B4-BE49-F238E27FC236}">
                  <a16:creationId xmlns:a16="http://schemas.microsoft.com/office/drawing/2014/main" id="{FC39B6AC-9A6F-4497-8C0D-4956615331E6}"/>
                </a:ext>
              </a:extLst>
            </p:cNvPr>
            <p:cNvGrpSpPr/>
            <p:nvPr/>
          </p:nvGrpSpPr>
          <p:grpSpPr>
            <a:xfrm>
              <a:off x="521617" y="1357227"/>
              <a:ext cx="1828800" cy="1682756"/>
              <a:chOff x="2184645" y="2991896"/>
              <a:chExt cx="1828800" cy="1682756"/>
            </a:xfrm>
            <a:solidFill>
              <a:schemeClr val="accent1">
                <a:lumMod val="75000"/>
              </a:schemeClr>
            </a:solidFill>
          </p:grpSpPr>
          <p:sp>
            <p:nvSpPr>
              <p:cNvPr id="42" name="Rounded Rectangle 3">
                <a:extLst>
                  <a:ext uri="{FF2B5EF4-FFF2-40B4-BE49-F238E27FC236}">
                    <a16:creationId xmlns:a16="http://schemas.microsoft.com/office/drawing/2014/main" id="{F4739DE6-15E6-4B1C-A4EB-01A21BB5F188}"/>
                  </a:ext>
                </a:extLst>
              </p:cNvPr>
              <p:cNvSpPr/>
              <p:nvPr/>
            </p:nvSpPr>
            <p:spPr>
              <a:xfrm>
                <a:off x="2184645" y="2991897"/>
                <a:ext cx="1828800" cy="392326"/>
              </a:xfrm>
              <a:prstGeom prst="roundRect">
                <a:avLst/>
              </a:prstGeom>
              <a:grp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t>Maintain Successful Nominal Ops</a:t>
                </a:r>
              </a:p>
            </p:txBody>
          </p:sp>
          <p:sp>
            <p:nvSpPr>
              <p:cNvPr id="43" name="Rounded Rectangle 44">
                <a:extLst>
                  <a:ext uri="{FF2B5EF4-FFF2-40B4-BE49-F238E27FC236}">
                    <a16:creationId xmlns:a16="http://schemas.microsoft.com/office/drawing/2014/main" id="{EE1F8C7D-118F-45F5-9271-742BFFD089FD}"/>
                  </a:ext>
                </a:extLst>
              </p:cNvPr>
              <p:cNvSpPr/>
              <p:nvPr/>
            </p:nvSpPr>
            <p:spPr>
              <a:xfrm>
                <a:off x="2184645" y="2991896"/>
                <a:ext cx="189394" cy="1682756"/>
              </a:xfrm>
              <a:prstGeom prst="round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7" name="Rounded Rectangle 45">
              <a:extLst>
                <a:ext uri="{FF2B5EF4-FFF2-40B4-BE49-F238E27FC236}">
                  <a16:creationId xmlns:a16="http://schemas.microsoft.com/office/drawing/2014/main" id="{BF2E7A65-E7D7-4632-AAC7-4B1E396128AC}"/>
                </a:ext>
              </a:extLst>
            </p:cNvPr>
            <p:cNvSpPr/>
            <p:nvPr/>
          </p:nvSpPr>
          <p:spPr>
            <a:xfrm>
              <a:off x="750217" y="1803431"/>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Sensor network monitored via automation</a:t>
              </a:r>
            </a:p>
          </p:txBody>
        </p:sp>
        <p:sp>
          <p:nvSpPr>
            <p:cNvPr id="8" name="Rounded Rectangle 46">
              <a:extLst>
                <a:ext uri="{FF2B5EF4-FFF2-40B4-BE49-F238E27FC236}">
                  <a16:creationId xmlns:a16="http://schemas.microsoft.com/office/drawing/2014/main" id="{52139E57-3FC2-4AD1-A496-E6FABD4A82E2}"/>
                </a:ext>
              </a:extLst>
            </p:cNvPr>
            <p:cNvSpPr/>
            <p:nvPr/>
          </p:nvSpPr>
          <p:spPr>
            <a:xfrm>
              <a:off x="750217" y="2240891"/>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100" dirty="0"/>
                <a:t>LTV 2 copy with sensors and imaging equipment</a:t>
              </a:r>
            </a:p>
          </p:txBody>
        </p:sp>
        <p:grpSp>
          <p:nvGrpSpPr>
            <p:cNvPr id="9" name="Group 8">
              <a:extLst>
                <a:ext uri="{FF2B5EF4-FFF2-40B4-BE49-F238E27FC236}">
                  <a16:creationId xmlns:a16="http://schemas.microsoft.com/office/drawing/2014/main" id="{40EFAA9E-6DEE-4D0C-82BF-A1D8DBE507A9}"/>
                </a:ext>
              </a:extLst>
            </p:cNvPr>
            <p:cNvGrpSpPr/>
            <p:nvPr/>
          </p:nvGrpSpPr>
          <p:grpSpPr>
            <a:xfrm>
              <a:off x="2586087" y="1357228"/>
              <a:ext cx="1828800" cy="1687642"/>
              <a:chOff x="2184645" y="2991897"/>
              <a:chExt cx="1828800" cy="1687642"/>
            </a:xfrm>
            <a:solidFill>
              <a:schemeClr val="accent1">
                <a:lumMod val="75000"/>
              </a:schemeClr>
            </a:solidFill>
          </p:grpSpPr>
          <p:sp>
            <p:nvSpPr>
              <p:cNvPr id="40" name="Rounded Rectangle 48">
                <a:extLst>
                  <a:ext uri="{FF2B5EF4-FFF2-40B4-BE49-F238E27FC236}">
                    <a16:creationId xmlns:a16="http://schemas.microsoft.com/office/drawing/2014/main" id="{B53A2561-B0B6-4E5E-BCF2-D0F6714C0BC4}"/>
                  </a:ext>
                </a:extLst>
              </p:cNvPr>
              <p:cNvSpPr/>
              <p:nvPr/>
            </p:nvSpPr>
            <p:spPr>
              <a:xfrm>
                <a:off x="2184645" y="2991897"/>
                <a:ext cx="1828800" cy="392326"/>
              </a:xfrm>
              <a:prstGeom prst="roundRect">
                <a:avLst/>
              </a:prstGeom>
              <a:grp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t>Power Distribution</a:t>
                </a:r>
              </a:p>
            </p:txBody>
          </p:sp>
          <p:sp>
            <p:nvSpPr>
              <p:cNvPr id="41" name="Rounded Rectangle 49">
                <a:extLst>
                  <a:ext uri="{FF2B5EF4-FFF2-40B4-BE49-F238E27FC236}">
                    <a16:creationId xmlns:a16="http://schemas.microsoft.com/office/drawing/2014/main" id="{27CA24A9-8837-4E77-8602-9D33DDB34D5A}"/>
                  </a:ext>
                </a:extLst>
              </p:cNvPr>
              <p:cNvSpPr/>
              <p:nvPr/>
            </p:nvSpPr>
            <p:spPr>
              <a:xfrm>
                <a:off x="2184645" y="2991897"/>
                <a:ext cx="189394" cy="1687642"/>
              </a:xfrm>
              <a:prstGeom prst="round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 name="Rounded Rectangle 50">
              <a:extLst>
                <a:ext uri="{FF2B5EF4-FFF2-40B4-BE49-F238E27FC236}">
                  <a16:creationId xmlns:a16="http://schemas.microsoft.com/office/drawing/2014/main" id="{5F4E4095-1351-4BB9-B657-D570452F79EC}"/>
                </a:ext>
              </a:extLst>
            </p:cNvPr>
            <p:cNvSpPr/>
            <p:nvPr/>
          </p:nvSpPr>
          <p:spPr>
            <a:xfrm>
              <a:off x="2814687" y="1803431"/>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r>
                <a:rPr lang="en-US" sz="1200" dirty="0"/>
                <a:t>Rovers drive to power source when needed</a:t>
              </a:r>
            </a:p>
          </p:txBody>
        </p:sp>
        <p:sp>
          <p:nvSpPr>
            <p:cNvPr id="11" name="Rounded Rectangle 51">
              <a:extLst>
                <a:ext uri="{FF2B5EF4-FFF2-40B4-BE49-F238E27FC236}">
                  <a16:creationId xmlns:a16="http://schemas.microsoft.com/office/drawing/2014/main" id="{8BC352E3-BE4A-4978-9C85-123540D4F277}"/>
                </a:ext>
              </a:extLst>
            </p:cNvPr>
            <p:cNvSpPr/>
            <p:nvPr/>
          </p:nvSpPr>
          <p:spPr>
            <a:xfrm>
              <a:off x="2814687" y="2240891"/>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r>
                <a:rPr lang="en-US" sz="1200" dirty="0"/>
                <a:t>Recharging wireless to avoid dust contamination</a:t>
              </a:r>
            </a:p>
          </p:txBody>
        </p:sp>
        <p:sp>
          <p:nvSpPr>
            <p:cNvPr id="12" name="Rounded Rectangle 52">
              <a:extLst>
                <a:ext uri="{FF2B5EF4-FFF2-40B4-BE49-F238E27FC236}">
                  <a16:creationId xmlns:a16="http://schemas.microsoft.com/office/drawing/2014/main" id="{F5EB2C19-1C4E-4C01-B13C-0D2706A39AD7}"/>
                </a:ext>
              </a:extLst>
            </p:cNvPr>
            <p:cNvSpPr/>
            <p:nvPr/>
          </p:nvSpPr>
          <p:spPr>
            <a:xfrm>
              <a:off x="2814687" y="2679745"/>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Power stowage onboard, batteries</a:t>
              </a:r>
            </a:p>
          </p:txBody>
        </p:sp>
        <p:sp>
          <p:nvSpPr>
            <p:cNvPr id="13" name="Rounded Rectangle 59">
              <a:extLst>
                <a:ext uri="{FF2B5EF4-FFF2-40B4-BE49-F238E27FC236}">
                  <a16:creationId xmlns:a16="http://schemas.microsoft.com/office/drawing/2014/main" id="{93EC1B94-E551-4611-9411-0B48770C090F}"/>
                </a:ext>
              </a:extLst>
            </p:cNvPr>
            <p:cNvSpPr/>
            <p:nvPr/>
          </p:nvSpPr>
          <p:spPr>
            <a:xfrm>
              <a:off x="750217" y="2677634"/>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r>
                <a:rPr lang="en-US" sz="1200" dirty="0"/>
                <a:t>Crew performs diagnostics and inspections</a:t>
              </a:r>
            </a:p>
          </p:txBody>
        </p:sp>
        <p:grpSp>
          <p:nvGrpSpPr>
            <p:cNvPr id="15" name="Group 14">
              <a:extLst>
                <a:ext uri="{FF2B5EF4-FFF2-40B4-BE49-F238E27FC236}">
                  <a16:creationId xmlns:a16="http://schemas.microsoft.com/office/drawing/2014/main" id="{4E5852F4-2AAA-4F72-9959-B4079441E6C6}"/>
                </a:ext>
              </a:extLst>
            </p:cNvPr>
            <p:cNvGrpSpPr/>
            <p:nvPr/>
          </p:nvGrpSpPr>
          <p:grpSpPr>
            <a:xfrm>
              <a:off x="2586087" y="3132191"/>
              <a:ext cx="1828800" cy="811328"/>
              <a:chOff x="2184645" y="3025299"/>
              <a:chExt cx="1828800" cy="811328"/>
            </a:xfrm>
            <a:solidFill>
              <a:schemeClr val="accent1">
                <a:lumMod val="75000"/>
              </a:schemeClr>
            </a:solidFill>
          </p:grpSpPr>
          <p:sp>
            <p:nvSpPr>
              <p:cNvPr id="38" name="Rounded Rectangle 62">
                <a:extLst>
                  <a:ext uri="{FF2B5EF4-FFF2-40B4-BE49-F238E27FC236}">
                    <a16:creationId xmlns:a16="http://schemas.microsoft.com/office/drawing/2014/main" id="{E1B98E6E-EE6F-4911-A14A-2B44DD6DBCD2}"/>
                  </a:ext>
                </a:extLst>
              </p:cNvPr>
              <p:cNvSpPr/>
              <p:nvPr/>
            </p:nvSpPr>
            <p:spPr>
              <a:xfrm>
                <a:off x="2184645" y="3025299"/>
                <a:ext cx="1828800" cy="392326"/>
              </a:xfrm>
              <a:prstGeom prst="roundRect">
                <a:avLst/>
              </a:prstGeom>
              <a:grp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t>Comm. &amp;  Data</a:t>
                </a:r>
              </a:p>
            </p:txBody>
          </p:sp>
          <p:sp>
            <p:nvSpPr>
              <p:cNvPr id="39" name="Rounded Rectangle 63">
                <a:extLst>
                  <a:ext uri="{FF2B5EF4-FFF2-40B4-BE49-F238E27FC236}">
                    <a16:creationId xmlns:a16="http://schemas.microsoft.com/office/drawing/2014/main" id="{91F04088-2427-4CE8-B367-C98E44F3BB11}"/>
                  </a:ext>
                </a:extLst>
              </p:cNvPr>
              <p:cNvSpPr/>
              <p:nvPr/>
            </p:nvSpPr>
            <p:spPr>
              <a:xfrm>
                <a:off x="2184645" y="3025299"/>
                <a:ext cx="189394" cy="811328"/>
              </a:xfrm>
              <a:prstGeom prst="round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6" name="Rounded Rectangle 64">
              <a:extLst>
                <a:ext uri="{FF2B5EF4-FFF2-40B4-BE49-F238E27FC236}">
                  <a16:creationId xmlns:a16="http://schemas.microsoft.com/office/drawing/2014/main" id="{4DEFF2A8-DC50-42F3-AA1E-D30FDD842CA0}"/>
                </a:ext>
              </a:extLst>
            </p:cNvPr>
            <p:cNvSpPr/>
            <p:nvPr/>
          </p:nvSpPr>
          <p:spPr>
            <a:xfrm>
              <a:off x="2814687" y="3578392"/>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r>
                <a:rPr lang="en-US" sz="1200" dirty="0"/>
                <a:t>Network communication connected to Artemis base</a:t>
              </a:r>
            </a:p>
          </p:txBody>
        </p:sp>
        <p:grpSp>
          <p:nvGrpSpPr>
            <p:cNvPr id="19" name="Group 18">
              <a:extLst>
                <a:ext uri="{FF2B5EF4-FFF2-40B4-BE49-F238E27FC236}">
                  <a16:creationId xmlns:a16="http://schemas.microsoft.com/office/drawing/2014/main" id="{20CA289D-480B-4AFF-9560-CDFD27654210}"/>
                </a:ext>
              </a:extLst>
            </p:cNvPr>
            <p:cNvGrpSpPr/>
            <p:nvPr/>
          </p:nvGrpSpPr>
          <p:grpSpPr>
            <a:xfrm>
              <a:off x="4670982" y="1355117"/>
              <a:ext cx="1828800" cy="1248788"/>
              <a:chOff x="2184645" y="2991897"/>
              <a:chExt cx="1828800" cy="1248788"/>
            </a:xfrm>
            <a:solidFill>
              <a:schemeClr val="accent1">
                <a:lumMod val="75000"/>
              </a:schemeClr>
            </a:solidFill>
          </p:grpSpPr>
          <p:sp>
            <p:nvSpPr>
              <p:cNvPr id="36" name="Rounded Rectangle 68">
                <a:extLst>
                  <a:ext uri="{FF2B5EF4-FFF2-40B4-BE49-F238E27FC236}">
                    <a16:creationId xmlns:a16="http://schemas.microsoft.com/office/drawing/2014/main" id="{95A10ED3-EF86-4042-9465-76D6853C7230}"/>
                  </a:ext>
                </a:extLst>
              </p:cNvPr>
              <p:cNvSpPr/>
              <p:nvPr/>
            </p:nvSpPr>
            <p:spPr>
              <a:xfrm>
                <a:off x="2184645" y="2991897"/>
                <a:ext cx="1828800" cy="392326"/>
              </a:xfrm>
              <a:prstGeom prst="roundRect">
                <a:avLst/>
              </a:prstGeom>
              <a:grp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t>Thermal Management</a:t>
                </a:r>
              </a:p>
            </p:txBody>
          </p:sp>
          <p:sp>
            <p:nvSpPr>
              <p:cNvPr id="37" name="Rounded Rectangle 69">
                <a:extLst>
                  <a:ext uri="{FF2B5EF4-FFF2-40B4-BE49-F238E27FC236}">
                    <a16:creationId xmlns:a16="http://schemas.microsoft.com/office/drawing/2014/main" id="{C6C685EB-B05E-44B5-A3CB-4B97A60336CB}"/>
                  </a:ext>
                </a:extLst>
              </p:cNvPr>
              <p:cNvSpPr/>
              <p:nvPr/>
            </p:nvSpPr>
            <p:spPr>
              <a:xfrm>
                <a:off x="2191159" y="2991897"/>
                <a:ext cx="182880" cy="1248788"/>
              </a:xfrm>
              <a:prstGeom prst="round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0" name="Rounded Rectangle 70">
              <a:extLst>
                <a:ext uri="{FF2B5EF4-FFF2-40B4-BE49-F238E27FC236}">
                  <a16:creationId xmlns:a16="http://schemas.microsoft.com/office/drawing/2014/main" id="{995B4576-7328-480D-A11A-4F3E9416D490}"/>
                </a:ext>
              </a:extLst>
            </p:cNvPr>
            <p:cNvSpPr/>
            <p:nvPr/>
          </p:nvSpPr>
          <p:spPr>
            <a:xfrm>
              <a:off x="4899582" y="1801320"/>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Regolith Insulation</a:t>
              </a:r>
            </a:p>
          </p:txBody>
        </p:sp>
        <p:sp>
          <p:nvSpPr>
            <p:cNvPr id="21" name="Rounded Rectangle 71">
              <a:extLst>
                <a:ext uri="{FF2B5EF4-FFF2-40B4-BE49-F238E27FC236}">
                  <a16:creationId xmlns:a16="http://schemas.microsoft.com/office/drawing/2014/main" id="{D7D1BF68-CEDC-480B-A347-9A06B636559B}"/>
                </a:ext>
              </a:extLst>
            </p:cNvPr>
            <p:cNvSpPr/>
            <p:nvPr/>
          </p:nvSpPr>
          <p:spPr>
            <a:xfrm>
              <a:off x="4899582" y="2238780"/>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r>
                <a:rPr lang="en-US" sz="1200" dirty="0"/>
                <a:t>Sunshades</a:t>
              </a:r>
            </a:p>
          </p:txBody>
        </p:sp>
        <p:grpSp>
          <p:nvGrpSpPr>
            <p:cNvPr id="23" name="Group 22">
              <a:extLst>
                <a:ext uri="{FF2B5EF4-FFF2-40B4-BE49-F238E27FC236}">
                  <a16:creationId xmlns:a16="http://schemas.microsoft.com/office/drawing/2014/main" id="{0CB8BB73-2DC0-4244-ACD1-C421D19EEC1B}"/>
                </a:ext>
              </a:extLst>
            </p:cNvPr>
            <p:cNvGrpSpPr/>
            <p:nvPr/>
          </p:nvGrpSpPr>
          <p:grpSpPr>
            <a:xfrm>
              <a:off x="521617" y="3147211"/>
              <a:ext cx="1828800" cy="1250900"/>
              <a:chOff x="2184645" y="2607788"/>
              <a:chExt cx="1828800" cy="1250900"/>
            </a:xfrm>
            <a:solidFill>
              <a:schemeClr val="accent1">
                <a:lumMod val="75000"/>
              </a:schemeClr>
            </a:solidFill>
          </p:grpSpPr>
          <p:sp>
            <p:nvSpPr>
              <p:cNvPr id="34" name="Rounded Rectangle 80">
                <a:extLst>
                  <a:ext uri="{FF2B5EF4-FFF2-40B4-BE49-F238E27FC236}">
                    <a16:creationId xmlns:a16="http://schemas.microsoft.com/office/drawing/2014/main" id="{62B370A7-FA8D-4D88-9AC8-594190A1956B}"/>
                  </a:ext>
                </a:extLst>
              </p:cNvPr>
              <p:cNvSpPr/>
              <p:nvPr/>
            </p:nvSpPr>
            <p:spPr>
              <a:xfrm>
                <a:off x="2184645" y="2607788"/>
                <a:ext cx="1828800" cy="392326"/>
              </a:xfrm>
              <a:prstGeom prst="roundRect">
                <a:avLst/>
              </a:prstGeom>
              <a:grp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t>Manage Waste &amp; Trash</a:t>
                </a:r>
              </a:p>
            </p:txBody>
          </p:sp>
          <p:sp>
            <p:nvSpPr>
              <p:cNvPr id="35" name="Rounded Rectangle 81">
                <a:extLst>
                  <a:ext uri="{FF2B5EF4-FFF2-40B4-BE49-F238E27FC236}">
                    <a16:creationId xmlns:a16="http://schemas.microsoft.com/office/drawing/2014/main" id="{AD674A1D-736C-4E79-B60C-38039AFCE727}"/>
                  </a:ext>
                </a:extLst>
              </p:cNvPr>
              <p:cNvSpPr/>
              <p:nvPr/>
            </p:nvSpPr>
            <p:spPr>
              <a:xfrm>
                <a:off x="2184645" y="2607789"/>
                <a:ext cx="189394" cy="1250899"/>
              </a:xfrm>
              <a:prstGeom prst="round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4" name="Rounded Rectangle 82">
              <a:extLst>
                <a:ext uri="{FF2B5EF4-FFF2-40B4-BE49-F238E27FC236}">
                  <a16:creationId xmlns:a16="http://schemas.microsoft.com/office/drawing/2014/main" id="{4AC4D70E-5431-4FFC-AACB-70A67979A547}"/>
                </a:ext>
              </a:extLst>
            </p:cNvPr>
            <p:cNvSpPr/>
            <p:nvPr/>
          </p:nvSpPr>
          <p:spPr>
            <a:xfrm>
              <a:off x="750217" y="3593416"/>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Stage, sort, separate waste for reuse</a:t>
              </a:r>
            </a:p>
          </p:txBody>
        </p:sp>
        <p:sp>
          <p:nvSpPr>
            <p:cNvPr id="25" name="Rounded Rectangle 83">
              <a:extLst>
                <a:ext uri="{FF2B5EF4-FFF2-40B4-BE49-F238E27FC236}">
                  <a16:creationId xmlns:a16="http://schemas.microsoft.com/office/drawing/2014/main" id="{09147437-2708-4E0B-AA95-191599F68DA7}"/>
                </a:ext>
              </a:extLst>
            </p:cNvPr>
            <p:cNvSpPr/>
            <p:nvPr/>
          </p:nvSpPr>
          <p:spPr>
            <a:xfrm>
              <a:off x="750217" y="4030878"/>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r>
                <a:rPr lang="en-US" sz="1200" dirty="0"/>
                <a:t>Convert waste to manufacturing feedstocks</a:t>
              </a:r>
            </a:p>
          </p:txBody>
        </p:sp>
        <p:sp>
          <p:nvSpPr>
            <p:cNvPr id="26" name="Rounded Rectangle 84">
              <a:extLst>
                <a:ext uri="{FF2B5EF4-FFF2-40B4-BE49-F238E27FC236}">
                  <a16:creationId xmlns:a16="http://schemas.microsoft.com/office/drawing/2014/main" id="{0AC95FAF-53CE-4524-8504-596815FAE25A}"/>
                </a:ext>
              </a:extLst>
            </p:cNvPr>
            <p:cNvSpPr/>
            <p:nvPr/>
          </p:nvSpPr>
          <p:spPr>
            <a:xfrm>
              <a:off x="521617" y="4463313"/>
              <a:ext cx="1828800" cy="392326"/>
            </a:xfrm>
            <a:prstGeom prst="roundRect">
              <a:avLst/>
            </a:prstGeom>
            <a:solidFill>
              <a:schemeClr val="accent1">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t>Monitor Lunar Environment</a:t>
              </a:r>
            </a:p>
          </p:txBody>
        </p:sp>
        <p:sp>
          <p:nvSpPr>
            <p:cNvPr id="27" name="Rounded Rectangle 91">
              <a:extLst>
                <a:ext uri="{FF2B5EF4-FFF2-40B4-BE49-F238E27FC236}">
                  <a16:creationId xmlns:a16="http://schemas.microsoft.com/office/drawing/2014/main" id="{C63D7C1E-9DA7-40AB-9109-AA52B4C46C11}"/>
                </a:ext>
              </a:extLst>
            </p:cNvPr>
            <p:cNvSpPr/>
            <p:nvPr/>
          </p:nvSpPr>
          <p:spPr>
            <a:xfrm>
              <a:off x="521617" y="4463313"/>
              <a:ext cx="189394" cy="811328"/>
            </a:xfrm>
            <a:prstGeom prst="round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ounded Rectangle 92">
              <a:extLst>
                <a:ext uri="{FF2B5EF4-FFF2-40B4-BE49-F238E27FC236}">
                  <a16:creationId xmlns:a16="http://schemas.microsoft.com/office/drawing/2014/main" id="{7DB6C61F-FEBF-4DE3-B1C3-4EE16BBFA482}"/>
                </a:ext>
              </a:extLst>
            </p:cNvPr>
            <p:cNvSpPr/>
            <p:nvPr/>
          </p:nvSpPr>
          <p:spPr>
            <a:xfrm>
              <a:off x="750217" y="4909513"/>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100" dirty="0"/>
                <a:t>Continuous sensor array to monitor conditions</a:t>
              </a:r>
            </a:p>
          </p:txBody>
        </p:sp>
        <p:sp>
          <p:nvSpPr>
            <p:cNvPr id="30" name="Rounded Rectangle 94">
              <a:extLst>
                <a:ext uri="{FF2B5EF4-FFF2-40B4-BE49-F238E27FC236}">
                  <a16:creationId xmlns:a16="http://schemas.microsoft.com/office/drawing/2014/main" id="{BB9E33E9-8706-4F60-B1D0-8328D12D0395}"/>
                </a:ext>
              </a:extLst>
            </p:cNvPr>
            <p:cNvSpPr/>
            <p:nvPr/>
          </p:nvSpPr>
          <p:spPr>
            <a:xfrm>
              <a:off x="2586087" y="4029117"/>
              <a:ext cx="1828800" cy="392326"/>
            </a:xfrm>
            <a:prstGeom prst="roundRect">
              <a:avLst/>
            </a:prstGeom>
            <a:solidFill>
              <a:schemeClr val="accent1">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t>Dust Management</a:t>
              </a:r>
            </a:p>
          </p:txBody>
        </p:sp>
        <p:sp>
          <p:nvSpPr>
            <p:cNvPr id="31" name="Rounded Rectangle 95">
              <a:extLst>
                <a:ext uri="{FF2B5EF4-FFF2-40B4-BE49-F238E27FC236}">
                  <a16:creationId xmlns:a16="http://schemas.microsoft.com/office/drawing/2014/main" id="{C35E6841-233E-4627-8334-575C4FEFB9B7}"/>
                </a:ext>
              </a:extLst>
            </p:cNvPr>
            <p:cNvSpPr/>
            <p:nvPr/>
          </p:nvSpPr>
          <p:spPr>
            <a:xfrm>
              <a:off x="2586087" y="4029117"/>
              <a:ext cx="189394" cy="1687642"/>
            </a:xfrm>
            <a:prstGeom prst="round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ounded Rectangle 96">
              <a:extLst>
                <a:ext uri="{FF2B5EF4-FFF2-40B4-BE49-F238E27FC236}">
                  <a16:creationId xmlns:a16="http://schemas.microsoft.com/office/drawing/2014/main" id="{6D22E5F1-68E3-4B06-BD5F-0895D2CAE538}"/>
                </a:ext>
              </a:extLst>
            </p:cNvPr>
            <p:cNvSpPr/>
            <p:nvPr/>
          </p:nvSpPr>
          <p:spPr>
            <a:xfrm>
              <a:off x="2814687" y="4475316"/>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200" dirty="0"/>
                <a:t>Dependent on systems used</a:t>
              </a:r>
            </a:p>
          </p:txBody>
        </p:sp>
        <p:sp>
          <p:nvSpPr>
            <p:cNvPr id="33" name="Rounded Rectangle 97">
              <a:extLst>
                <a:ext uri="{FF2B5EF4-FFF2-40B4-BE49-F238E27FC236}">
                  <a16:creationId xmlns:a16="http://schemas.microsoft.com/office/drawing/2014/main" id="{17D442C7-6855-4786-8F20-C9AFFBA1EA65}"/>
                </a:ext>
              </a:extLst>
            </p:cNvPr>
            <p:cNvSpPr/>
            <p:nvPr/>
          </p:nvSpPr>
          <p:spPr>
            <a:xfrm>
              <a:off x="2814687" y="4912784"/>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r>
                <a:rPr lang="en-US" sz="1200" dirty="0"/>
                <a:t>Plasma Dust Lofting</a:t>
              </a:r>
            </a:p>
          </p:txBody>
        </p:sp>
        <p:sp>
          <p:nvSpPr>
            <p:cNvPr id="44" name="Rounded Rectangle 97">
              <a:extLst>
                <a:ext uri="{FF2B5EF4-FFF2-40B4-BE49-F238E27FC236}">
                  <a16:creationId xmlns:a16="http://schemas.microsoft.com/office/drawing/2014/main" id="{87E314EA-0590-457F-B24C-7D2C3B28E2C0}"/>
                </a:ext>
              </a:extLst>
            </p:cNvPr>
            <p:cNvSpPr/>
            <p:nvPr/>
          </p:nvSpPr>
          <p:spPr>
            <a:xfrm>
              <a:off x="2825239" y="5355641"/>
              <a:ext cx="1600200" cy="365125"/>
            </a:xfrm>
            <a:prstGeom prst="roundRect">
              <a:avLst/>
            </a:prstGeom>
            <a:solidFill>
              <a:schemeClr val="accent1">
                <a:lumMod val="20000"/>
                <a:lumOff val="80000"/>
              </a:schemeClr>
            </a:solidFill>
            <a:effectLst/>
          </p:spPr>
          <p:style>
            <a:lnRef idx="1">
              <a:schemeClr val="accent1"/>
            </a:lnRef>
            <a:fillRef idx="2">
              <a:schemeClr val="accent1"/>
            </a:fillRef>
            <a:effectRef idx="1">
              <a:schemeClr val="accent1"/>
            </a:effectRef>
            <a:fontRef idx="minor">
              <a:schemeClr val="dk1"/>
            </a:fontRef>
          </p:style>
          <p:txBody>
            <a:bodyPr anchor="ctr"/>
            <a:lstStyle/>
            <a:p>
              <a:pPr algn="ctr"/>
              <a:r>
                <a:rPr lang="en-US" sz="1200" dirty="0"/>
                <a:t>Piezoelectric technique</a:t>
              </a:r>
            </a:p>
          </p:txBody>
        </p:sp>
      </p:grpSp>
    </p:spTree>
    <p:extLst>
      <p:ext uri="{BB962C8B-B14F-4D97-AF65-F5344CB8AC3E}">
        <p14:creationId xmlns:p14="http://schemas.microsoft.com/office/powerpoint/2010/main" val="1259474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96A7C-59EC-444B-A784-351C48B6450A}"/>
              </a:ext>
            </a:extLst>
          </p:cNvPr>
          <p:cNvSpPr>
            <a:spLocks noGrp="1"/>
          </p:cNvSpPr>
          <p:nvPr>
            <p:ph type="title"/>
          </p:nvPr>
        </p:nvSpPr>
        <p:spPr/>
        <p:txBody>
          <a:bodyPr/>
          <a:lstStyle/>
          <a:p>
            <a:r>
              <a:rPr lang="en-US" dirty="0"/>
              <a:t>Summary of Alternatives</a:t>
            </a:r>
          </a:p>
        </p:txBody>
      </p:sp>
      <p:sp>
        <p:nvSpPr>
          <p:cNvPr id="3" name="Slide Number Placeholder 2">
            <a:extLst>
              <a:ext uri="{FF2B5EF4-FFF2-40B4-BE49-F238E27FC236}">
                <a16:creationId xmlns:a16="http://schemas.microsoft.com/office/drawing/2014/main" id="{65C6BE6E-8197-4DAC-83C2-3F167B0F2359}"/>
              </a:ext>
            </a:extLst>
          </p:cNvPr>
          <p:cNvSpPr>
            <a:spLocks noGrp="1"/>
          </p:cNvSpPr>
          <p:nvPr>
            <p:ph type="sldNum" sz="quarter" idx="12"/>
          </p:nvPr>
        </p:nvSpPr>
        <p:spPr/>
        <p:txBody>
          <a:bodyPr/>
          <a:lstStyle/>
          <a:p>
            <a:pPr defTabSz="685800"/>
            <a:fld id="{41C508F0-1AA7-8449-B96D-5FDB74B9F69F}" type="slidenum">
              <a:rPr lang="en-US">
                <a:solidFill>
                  <a:prstClr val="black">
                    <a:tint val="75000"/>
                  </a:prstClr>
                </a:solidFill>
                <a:latin typeface="Calibri" panose="020F0502020204030204"/>
                <a:cs typeface="+mn-cs"/>
              </a:rPr>
              <a:pPr defTabSz="685800"/>
              <a:t>13</a:t>
            </a:fld>
            <a:endParaRPr lang="en-US">
              <a:solidFill>
                <a:prstClr val="black">
                  <a:tint val="75000"/>
                </a:prstClr>
              </a:solidFill>
              <a:latin typeface="Calibri" panose="020F0502020204030204"/>
              <a:cs typeface="+mn-cs"/>
            </a:endParaRPr>
          </a:p>
        </p:txBody>
      </p:sp>
      <p:sp>
        <p:nvSpPr>
          <p:cNvPr id="5" name="Content Placeholder 2">
            <a:extLst>
              <a:ext uri="{FF2B5EF4-FFF2-40B4-BE49-F238E27FC236}">
                <a16:creationId xmlns:a16="http://schemas.microsoft.com/office/drawing/2014/main" id="{B33C0227-F6A2-471D-9881-D0CB683DC9BB}"/>
              </a:ext>
            </a:extLst>
          </p:cNvPr>
          <p:cNvSpPr txBox="1">
            <a:spLocks/>
          </p:cNvSpPr>
          <p:nvPr/>
        </p:nvSpPr>
        <p:spPr>
          <a:xfrm>
            <a:off x="397629" y="1234910"/>
            <a:ext cx="9856080" cy="512144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Calibri" panose="020F050202020403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Calibri" panose="020F050202020403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defTabSz="685800">
              <a:spcBef>
                <a:spcPts val="750"/>
              </a:spcBef>
              <a:buClr>
                <a:srgbClr val="90C226"/>
              </a:buClr>
            </a:pPr>
            <a:r>
              <a:rPr lang="en-US" sz="2400" b="0" dirty="0">
                <a:solidFill>
                  <a:prstClr val="black"/>
                </a:solidFill>
                <a:latin typeface="Arial" panose="020B0604020202020204" pitchFamily="34" charset="0"/>
                <a:cs typeface="Arial" panose="020B0604020202020204" pitchFamily="34" charset="0"/>
              </a:rPr>
              <a:t>17 total generated concepts</a:t>
            </a:r>
          </a:p>
          <a:p>
            <a:pPr marL="171450" indent="-171450" defTabSz="685800">
              <a:spcBef>
                <a:spcPts val="750"/>
              </a:spcBef>
              <a:buClr>
                <a:srgbClr val="90C226"/>
              </a:buClr>
            </a:pPr>
            <a:r>
              <a:rPr lang="en-US" sz="2000" b="0" u="sng" dirty="0">
                <a:solidFill>
                  <a:prstClr val="black"/>
                </a:solidFill>
                <a:latin typeface="Arial" panose="020B0604020202020204" pitchFamily="34" charset="0"/>
                <a:cs typeface="Arial" panose="020B0604020202020204" pitchFamily="34" charset="0"/>
              </a:rPr>
              <a:t>Alternative 1.1-1.6 </a:t>
            </a:r>
            <a:r>
              <a:rPr lang="en-US" sz="2000" b="0" dirty="0">
                <a:solidFill>
                  <a:prstClr val="black"/>
                </a:solidFill>
                <a:latin typeface="Arial" panose="020B0604020202020204" pitchFamily="34" charset="0"/>
                <a:cs typeface="Arial" panose="020B0604020202020204" pitchFamily="34" charset="0"/>
              </a:rPr>
              <a:t>-  Change Shelter Protection Material</a:t>
            </a:r>
          </a:p>
          <a:p>
            <a:pPr marL="514350" lvl="1" indent="-171450" defTabSz="685800">
              <a:spcBef>
                <a:spcPts val="375"/>
              </a:spcBef>
              <a:buClr>
                <a:srgbClr val="90C226"/>
              </a:buClr>
            </a:pPr>
            <a:r>
              <a:rPr lang="en-US" sz="1600" dirty="0">
                <a:solidFill>
                  <a:prstClr val="black"/>
                </a:solidFill>
                <a:latin typeface="Arial" panose="020B0604020202020204" pitchFamily="34" charset="0"/>
                <a:cs typeface="Arial" panose="020B0604020202020204" pitchFamily="34" charset="0"/>
              </a:rPr>
              <a:t>Example: regolith, regolith and binder, Whipple shield design, etc.</a:t>
            </a:r>
          </a:p>
          <a:p>
            <a:pPr marL="171450" indent="-171450" defTabSz="685800">
              <a:spcBef>
                <a:spcPts val="750"/>
              </a:spcBef>
              <a:buClr>
                <a:srgbClr val="90C226"/>
              </a:buClr>
            </a:pPr>
            <a:r>
              <a:rPr lang="en-US" sz="2000" b="0" u="sng" dirty="0">
                <a:solidFill>
                  <a:prstClr val="black"/>
                </a:solidFill>
                <a:latin typeface="Arial" panose="020B0604020202020204" pitchFamily="34" charset="0"/>
                <a:cs typeface="Arial" panose="020B0604020202020204" pitchFamily="34" charset="0"/>
              </a:rPr>
              <a:t>Alternative 2.1-2.3 </a:t>
            </a:r>
            <a:r>
              <a:rPr lang="en-US" sz="2000" b="0" dirty="0">
                <a:solidFill>
                  <a:prstClr val="black"/>
                </a:solidFill>
                <a:latin typeface="Arial" panose="020B0604020202020204" pitchFamily="34" charset="0"/>
                <a:cs typeface="Arial" panose="020B0604020202020204" pitchFamily="34" charset="0"/>
              </a:rPr>
              <a:t>– Change Shelter Structure Material</a:t>
            </a:r>
          </a:p>
          <a:p>
            <a:pPr marL="514350" lvl="1" indent="-171450" defTabSz="685800">
              <a:spcBef>
                <a:spcPts val="375"/>
              </a:spcBef>
              <a:buClr>
                <a:srgbClr val="90C226"/>
              </a:buClr>
            </a:pPr>
            <a:r>
              <a:rPr lang="en-US" sz="1600" dirty="0">
                <a:solidFill>
                  <a:prstClr val="black"/>
                </a:solidFill>
                <a:latin typeface="Arial" panose="020B0604020202020204" pitchFamily="34" charset="0"/>
                <a:cs typeface="Arial" panose="020B0604020202020204" pitchFamily="34" charset="0"/>
              </a:rPr>
              <a:t>Example: Inner metal structure, inflatable beams, regolith, etc.</a:t>
            </a:r>
          </a:p>
          <a:p>
            <a:pPr marL="171450" indent="-171450" defTabSz="685800">
              <a:spcBef>
                <a:spcPts val="750"/>
              </a:spcBef>
              <a:buClr>
                <a:srgbClr val="90C226"/>
              </a:buClr>
            </a:pPr>
            <a:r>
              <a:rPr lang="en-US" sz="2000" b="0" u="sng" dirty="0">
                <a:solidFill>
                  <a:prstClr val="black"/>
                </a:solidFill>
                <a:latin typeface="Arial" panose="020B0604020202020204" pitchFamily="34" charset="0"/>
                <a:cs typeface="Arial" panose="020B0604020202020204" pitchFamily="34" charset="0"/>
              </a:rPr>
              <a:t>Alternative 3.1-3.2 </a:t>
            </a:r>
            <a:r>
              <a:rPr lang="en-US" sz="2000" b="0" dirty="0">
                <a:solidFill>
                  <a:prstClr val="black"/>
                </a:solidFill>
                <a:latin typeface="Arial" panose="020B0604020202020204" pitchFamily="34" charset="0"/>
                <a:cs typeface="Arial" panose="020B0604020202020204" pitchFamily="34" charset="0"/>
              </a:rPr>
              <a:t>– Change Shelter Size and Dimensions</a:t>
            </a:r>
          </a:p>
          <a:p>
            <a:pPr marL="514350" lvl="1" indent="-171450" defTabSz="685800">
              <a:spcBef>
                <a:spcPts val="375"/>
              </a:spcBef>
              <a:buClr>
                <a:srgbClr val="90C226"/>
              </a:buClr>
            </a:pPr>
            <a:r>
              <a:rPr lang="en-US" sz="1600" dirty="0">
                <a:solidFill>
                  <a:prstClr val="black"/>
                </a:solidFill>
                <a:latin typeface="Arial" panose="020B0604020202020204" pitchFamily="34" charset="0"/>
                <a:cs typeface="Arial" panose="020B0604020202020204" pitchFamily="34" charset="0"/>
              </a:rPr>
              <a:t>Example: Accommodates all crew, multiple shelters, etc.</a:t>
            </a:r>
          </a:p>
          <a:p>
            <a:pPr marL="171450" indent="-171450" defTabSz="685800">
              <a:spcBef>
                <a:spcPts val="750"/>
              </a:spcBef>
              <a:buClr>
                <a:srgbClr val="90C226"/>
              </a:buClr>
            </a:pPr>
            <a:r>
              <a:rPr lang="en-US" sz="2000" b="0" u="sng" dirty="0">
                <a:solidFill>
                  <a:prstClr val="black"/>
                </a:solidFill>
                <a:latin typeface="Arial" panose="020B0604020202020204" pitchFamily="34" charset="0"/>
                <a:cs typeface="Arial" panose="020B0604020202020204" pitchFamily="34" charset="0"/>
              </a:rPr>
              <a:t>Alternative 4.1-4.2 </a:t>
            </a:r>
            <a:r>
              <a:rPr lang="en-US" sz="2000" b="0" dirty="0">
                <a:solidFill>
                  <a:prstClr val="black"/>
                </a:solidFill>
                <a:latin typeface="Arial" panose="020B0604020202020204" pitchFamily="34" charset="0"/>
                <a:cs typeface="Arial" panose="020B0604020202020204" pitchFamily="34" charset="0"/>
              </a:rPr>
              <a:t>– Change Equipment Used</a:t>
            </a:r>
          </a:p>
          <a:p>
            <a:pPr marL="514350" lvl="1" indent="-171450" defTabSz="685800">
              <a:spcBef>
                <a:spcPts val="375"/>
              </a:spcBef>
              <a:buClr>
                <a:srgbClr val="90C226"/>
              </a:buClr>
            </a:pPr>
            <a:r>
              <a:rPr lang="en-US" sz="1600" dirty="0">
                <a:solidFill>
                  <a:prstClr val="black"/>
                </a:solidFill>
                <a:latin typeface="Arial" panose="020B0604020202020204" pitchFamily="34" charset="0"/>
                <a:cs typeface="Arial" panose="020B0604020202020204" pitchFamily="34" charset="0"/>
              </a:rPr>
              <a:t>Example: LSMS, LTV 2 copy, backhoe, etc.</a:t>
            </a:r>
          </a:p>
          <a:p>
            <a:pPr marL="171450" indent="-171450" defTabSz="685800">
              <a:spcBef>
                <a:spcPts val="750"/>
              </a:spcBef>
              <a:buClr>
                <a:srgbClr val="90C226"/>
              </a:buClr>
            </a:pPr>
            <a:r>
              <a:rPr lang="en-US" sz="2000" b="0" u="sng" dirty="0">
                <a:solidFill>
                  <a:prstClr val="black"/>
                </a:solidFill>
                <a:latin typeface="Arial" panose="020B0604020202020204" pitchFamily="34" charset="0"/>
                <a:cs typeface="Arial" panose="020B0604020202020204" pitchFamily="34" charset="0"/>
              </a:rPr>
              <a:t>Alternative 5.1-5.2 </a:t>
            </a:r>
            <a:r>
              <a:rPr lang="en-US" sz="2000" b="0" dirty="0">
                <a:solidFill>
                  <a:prstClr val="black"/>
                </a:solidFill>
                <a:latin typeface="Arial" panose="020B0604020202020204" pitchFamily="34" charset="0"/>
                <a:cs typeface="Arial" panose="020B0604020202020204" pitchFamily="34" charset="0"/>
              </a:rPr>
              <a:t>– Change How to Maintain Successful Operation of the LSH</a:t>
            </a:r>
          </a:p>
          <a:p>
            <a:pPr marL="514350" lvl="1" indent="-171450" defTabSz="685800">
              <a:spcBef>
                <a:spcPts val="375"/>
              </a:spcBef>
              <a:buClr>
                <a:srgbClr val="90C226"/>
              </a:buClr>
            </a:pPr>
            <a:r>
              <a:rPr lang="en-US" sz="1600" dirty="0">
                <a:solidFill>
                  <a:prstClr val="black"/>
                </a:solidFill>
                <a:latin typeface="Arial" panose="020B0604020202020204" pitchFamily="34" charset="0"/>
                <a:cs typeface="Arial" panose="020B0604020202020204" pitchFamily="34" charset="0"/>
              </a:rPr>
              <a:t>Example: Combination of crew inspection with sensors, crew performs diagnostics, etc.</a:t>
            </a:r>
          </a:p>
          <a:p>
            <a:pPr marL="171450" indent="-171450" defTabSz="685800">
              <a:spcBef>
                <a:spcPts val="750"/>
              </a:spcBef>
              <a:buClr>
                <a:srgbClr val="90C226"/>
              </a:buClr>
            </a:pPr>
            <a:r>
              <a:rPr lang="en-US" sz="2000" b="0" u="sng" dirty="0">
                <a:solidFill>
                  <a:prstClr val="black"/>
                </a:solidFill>
                <a:latin typeface="Arial" panose="020B0604020202020204" pitchFamily="34" charset="0"/>
                <a:cs typeface="Arial" panose="020B0604020202020204" pitchFamily="34" charset="0"/>
              </a:rPr>
              <a:t>Alternative 6.1-6.2 </a:t>
            </a:r>
            <a:r>
              <a:rPr lang="en-US" sz="2000" b="0" dirty="0">
                <a:solidFill>
                  <a:prstClr val="black"/>
                </a:solidFill>
                <a:latin typeface="Arial" panose="020B0604020202020204" pitchFamily="34" charset="0"/>
                <a:cs typeface="Arial" panose="020B0604020202020204" pitchFamily="34" charset="0"/>
              </a:rPr>
              <a:t>– Change Degree of Autonomy</a:t>
            </a:r>
          </a:p>
          <a:p>
            <a:pPr marL="514350" lvl="1" indent="-171450" defTabSz="685800">
              <a:spcBef>
                <a:spcPts val="375"/>
              </a:spcBef>
              <a:buClr>
                <a:srgbClr val="90C226"/>
              </a:buClr>
            </a:pPr>
            <a:r>
              <a:rPr lang="en-US" sz="1600" dirty="0">
                <a:solidFill>
                  <a:prstClr val="black"/>
                </a:solidFill>
                <a:latin typeface="Arial" panose="020B0604020202020204" pitchFamily="34" charset="0"/>
                <a:cs typeface="Arial" panose="020B0604020202020204" pitchFamily="34" charset="0"/>
              </a:rPr>
              <a:t>Example: fully autonomous, semi-autonomous navigation, etc.</a:t>
            </a:r>
          </a:p>
          <a:p>
            <a:pPr marL="514350" lvl="1" indent="-171450" defTabSz="685800">
              <a:spcBef>
                <a:spcPts val="375"/>
              </a:spcBef>
              <a:buClr>
                <a:srgbClr val="90C226"/>
              </a:buClr>
              <a:buFont typeface="Arial" panose="020B0604020202020204" pitchFamily="34" charset="0"/>
              <a:buChar char="•"/>
            </a:pPr>
            <a:endParaRPr lang="en-US" sz="1800" dirty="0">
              <a:solidFill>
                <a:prstClr val="black"/>
              </a:solidFill>
              <a:latin typeface="Arial" panose="020B0604020202020204" pitchFamily="34" charset="0"/>
              <a:cs typeface="Arial" panose="020B0604020202020204" pitchFamily="34" charset="0"/>
            </a:endParaRPr>
          </a:p>
          <a:p>
            <a:pPr marL="171450" indent="-171450" defTabSz="685800">
              <a:spcBef>
                <a:spcPts val="750"/>
              </a:spcBef>
            </a:pPr>
            <a:endParaRPr lang="en-US" sz="32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87519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E0F97-341A-4DEB-99C0-7B36D4A5E1C7}"/>
              </a:ext>
            </a:extLst>
          </p:cNvPr>
          <p:cNvSpPr>
            <a:spLocks noGrp="1"/>
          </p:cNvSpPr>
          <p:nvPr>
            <p:ph type="title"/>
          </p:nvPr>
        </p:nvSpPr>
        <p:spPr/>
        <p:txBody>
          <a:bodyPr/>
          <a:lstStyle/>
          <a:p>
            <a:r>
              <a:rPr lang="en-US" dirty="0"/>
              <a:t>Sample Conceptual Design of Lunar Safe Haven</a:t>
            </a:r>
          </a:p>
        </p:txBody>
      </p:sp>
      <p:sp>
        <p:nvSpPr>
          <p:cNvPr id="3" name="Slide Number Placeholder 2">
            <a:extLst>
              <a:ext uri="{FF2B5EF4-FFF2-40B4-BE49-F238E27FC236}">
                <a16:creationId xmlns:a16="http://schemas.microsoft.com/office/drawing/2014/main" id="{57A9B74D-A7AC-4DB7-BA9A-61A531EE7E92}"/>
              </a:ext>
            </a:extLst>
          </p:cNvPr>
          <p:cNvSpPr>
            <a:spLocks noGrp="1"/>
          </p:cNvSpPr>
          <p:nvPr>
            <p:ph type="sldNum" sz="quarter" idx="12"/>
          </p:nvPr>
        </p:nvSpPr>
        <p:spPr/>
        <p:txBody>
          <a:bodyPr/>
          <a:lstStyle/>
          <a:p>
            <a:fld id="{41C508F0-1AA7-8449-B96D-5FDB74B9F69F}" type="slidenum">
              <a:rPr lang="en-US" smtClean="0"/>
              <a:t>14</a:t>
            </a:fld>
            <a:endParaRPr lang="en-US"/>
          </a:p>
        </p:txBody>
      </p:sp>
      <p:sp>
        <p:nvSpPr>
          <p:cNvPr id="4" name="TextBox 3">
            <a:extLst>
              <a:ext uri="{FF2B5EF4-FFF2-40B4-BE49-F238E27FC236}">
                <a16:creationId xmlns:a16="http://schemas.microsoft.com/office/drawing/2014/main" id="{FBDDFA43-9194-40E5-82B9-B9CE6337E2E2}"/>
              </a:ext>
            </a:extLst>
          </p:cNvPr>
          <p:cNvSpPr txBox="1"/>
          <p:nvPr/>
        </p:nvSpPr>
        <p:spPr>
          <a:xfrm>
            <a:off x="3757759" y="3933751"/>
            <a:ext cx="4676483" cy="369332"/>
          </a:xfrm>
          <a:prstGeom prst="rect">
            <a:avLst/>
          </a:prstGeom>
          <a:noFill/>
        </p:spPr>
        <p:txBody>
          <a:bodyPr wrap="square" rtlCol="0">
            <a:spAutoFit/>
          </a:bodyPr>
          <a:lstStyle/>
          <a:p>
            <a:pPr algn="ctr"/>
            <a:r>
              <a:rPr lang="en-US" b="1" dirty="0"/>
              <a:t>Establishment Systems</a:t>
            </a:r>
          </a:p>
        </p:txBody>
      </p:sp>
      <p:grpSp>
        <p:nvGrpSpPr>
          <p:cNvPr id="31" name="Group 30">
            <a:extLst>
              <a:ext uri="{FF2B5EF4-FFF2-40B4-BE49-F238E27FC236}">
                <a16:creationId xmlns:a16="http://schemas.microsoft.com/office/drawing/2014/main" id="{C3D16722-9D04-48AE-A01E-EFE5CB140002}"/>
              </a:ext>
            </a:extLst>
          </p:cNvPr>
          <p:cNvGrpSpPr>
            <a:grpSpLocks noChangeAspect="1"/>
          </p:cNvGrpSpPr>
          <p:nvPr/>
        </p:nvGrpSpPr>
        <p:grpSpPr>
          <a:xfrm>
            <a:off x="7220506" y="1095119"/>
            <a:ext cx="4736496" cy="1876377"/>
            <a:chOff x="3192635" y="3512487"/>
            <a:chExt cx="8445001" cy="3345513"/>
          </a:xfrm>
        </p:grpSpPr>
        <p:grpSp>
          <p:nvGrpSpPr>
            <p:cNvPr id="5" name="Group 4">
              <a:extLst>
                <a:ext uri="{FF2B5EF4-FFF2-40B4-BE49-F238E27FC236}">
                  <a16:creationId xmlns:a16="http://schemas.microsoft.com/office/drawing/2014/main" id="{BC07C291-E93C-44B9-8AE2-C610797B5330}"/>
                </a:ext>
              </a:extLst>
            </p:cNvPr>
            <p:cNvGrpSpPr/>
            <p:nvPr/>
          </p:nvGrpSpPr>
          <p:grpSpPr>
            <a:xfrm>
              <a:off x="3192635" y="3516923"/>
              <a:ext cx="5246854" cy="3341077"/>
              <a:chOff x="1128374" y="1724238"/>
              <a:chExt cx="3398840" cy="2148303"/>
            </a:xfrm>
          </p:grpSpPr>
          <p:grpSp>
            <p:nvGrpSpPr>
              <p:cNvPr id="6" name="Group 5">
                <a:extLst>
                  <a:ext uri="{FF2B5EF4-FFF2-40B4-BE49-F238E27FC236}">
                    <a16:creationId xmlns:a16="http://schemas.microsoft.com/office/drawing/2014/main" id="{0B447871-27D1-4EC0-8B21-79E0B362D73F}"/>
                  </a:ext>
                </a:extLst>
              </p:cNvPr>
              <p:cNvGrpSpPr/>
              <p:nvPr/>
            </p:nvGrpSpPr>
            <p:grpSpPr>
              <a:xfrm>
                <a:off x="1128374" y="1749920"/>
                <a:ext cx="3398840" cy="2122621"/>
                <a:chOff x="4957966" y="4132260"/>
                <a:chExt cx="3398840" cy="2122621"/>
              </a:xfrm>
            </p:grpSpPr>
            <p:sp>
              <p:nvSpPr>
                <p:cNvPr id="8" name="object 9">
                  <a:extLst>
                    <a:ext uri="{FF2B5EF4-FFF2-40B4-BE49-F238E27FC236}">
                      <a16:creationId xmlns:a16="http://schemas.microsoft.com/office/drawing/2014/main" id="{5431B2AB-7D18-46C0-BA2C-C171121751B0}"/>
                    </a:ext>
                  </a:extLst>
                </p:cNvPr>
                <p:cNvSpPr/>
                <p:nvPr/>
              </p:nvSpPr>
              <p:spPr>
                <a:xfrm>
                  <a:off x="4957969" y="5001814"/>
                  <a:ext cx="3398837" cy="1253067"/>
                </a:xfrm>
                <a:custGeom>
                  <a:avLst/>
                  <a:gdLst/>
                  <a:ahLst/>
                  <a:cxnLst/>
                  <a:rect l="l" t="t" r="r" b="b"/>
                  <a:pathLst>
                    <a:path w="4078604" h="1503679">
                      <a:moveTo>
                        <a:pt x="1636046" y="1503127"/>
                      </a:moveTo>
                      <a:lnTo>
                        <a:pt x="0" y="572935"/>
                      </a:lnTo>
                      <a:lnTo>
                        <a:pt x="0" y="462695"/>
                      </a:lnTo>
                      <a:lnTo>
                        <a:pt x="4077980" y="0"/>
                      </a:lnTo>
                      <a:lnTo>
                        <a:pt x="4077980" y="100602"/>
                      </a:lnTo>
                      <a:lnTo>
                        <a:pt x="1636046" y="1503127"/>
                      </a:lnTo>
                      <a:close/>
                    </a:path>
                  </a:pathLst>
                </a:custGeom>
                <a:solidFill>
                  <a:srgbClr val="6FA7BD"/>
                </a:solidFill>
              </p:spPr>
              <p:txBody>
                <a:bodyPr wrap="square" lIns="0" tIns="0" rIns="0" bIns="0" rtlCol="0"/>
                <a:lstStyle/>
                <a:p>
                  <a:pPr defTabSz="761970"/>
                  <a:endParaRPr sz="1100">
                    <a:solidFill>
                      <a:prstClr val="black"/>
                    </a:solidFill>
                    <a:latin typeface="Calibri"/>
                  </a:endParaRPr>
                </a:p>
              </p:txBody>
            </p:sp>
            <p:sp>
              <p:nvSpPr>
                <p:cNvPr id="9" name="object 10">
                  <a:extLst>
                    <a:ext uri="{FF2B5EF4-FFF2-40B4-BE49-F238E27FC236}">
                      <a16:creationId xmlns:a16="http://schemas.microsoft.com/office/drawing/2014/main" id="{D3092CE4-973C-4198-B7F6-C6734EA90C58}"/>
                    </a:ext>
                  </a:extLst>
                </p:cNvPr>
                <p:cNvSpPr/>
                <p:nvPr/>
              </p:nvSpPr>
              <p:spPr>
                <a:xfrm>
                  <a:off x="4957966" y="4919477"/>
                  <a:ext cx="3398837" cy="1253067"/>
                </a:xfrm>
                <a:custGeom>
                  <a:avLst/>
                  <a:gdLst/>
                  <a:ahLst/>
                  <a:cxnLst/>
                  <a:rect l="l" t="t" r="r" b="b"/>
                  <a:pathLst>
                    <a:path w="4078604" h="1503679">
                      <a:moveTo>
                        <a:pt x="1636046" y="1503127"/>
                      </a:moveTo>
                      <a:lnTo>
                        <a:pt x="0" y="572935"/>
                      </a:lnTo>
                      <a:lnTo>
                        <a:pt x="0" y="462695"/>
                      </a:lnTo>
                      <a:lnTo>
                        <a:pt x="4077980" y="0"/>
                      </a:lnTo>
                      <a:lnTo>
                        <a:pt x="4077980" y="100602"/>
                      </a:lnTo>
                      <a:lnTo>
                        <a:pt x="1636046" y="1503127"/>
                      </a:lnTo>
                      <a:close/>
                    </a:path>
                  </a:pathLst>
                </a:custGeom>
                <a:solidFill>
                  <a:srgbClr val="CBC5C2"/>
                </a:solidFill>
              </p:spPr>
              <p:txBody>
                <a:bodyPr wrap="square" lIns="0" tIns="0" rIns="0" bIns="0" rtlCol="0"/>
                <a:lstStyle/>
                <a:p>
                  <a:pPr defTabSz="761970"/>
                  <a:endParaRPr sz="1100">
                    <a:solidFill>
                      <a:prstClr val="black"/>
                    </a:solidFill>
                    <a:latin typeface="Calibri"/>
                  </a:endParaRPr>
                </a:p>
              </p:txBody>
            </p:sp>
            <p:sp>
              <p:nvSpPr>
                <p:cNvPr id="10" name="object 11">
                  <a:extLst>
                    <a:ext uri="{FF2B5EF4-FFF2-40B4-BE49-F238E27FC236}">
                      <a16:creationId xmlns:a16="http://schemas.microsoft.com/office/drawing/2014/main" id="{8D37A247-F93D-49C8-8D25-30316B313355}"/>
                    </a:ext>
                  </a:extLst>
                </p:cNvPr>
                <p:cNvSpPr/>
                <p:nvPr/>
              </p:nvSpPr>
              <p:spPr>
                <a:xfrm>
                  <a:off x="4957966" y="4132260"/>
                  <a:ext cx="3398837" cy="1956329"/>
                </a:xfrm>
                <a:custGeom>
                  <a:avLst/>
                  <a:gdLst/>
                  <a:ahLst/>
                  <a:cxnLst/>
                  <a:rect l="l" t="t" r="r" b="b"/>
                  <a:pathLst>
                    <a:path w="4078604" h="2347595">
                      <a:moveTo>
                        <a:pt x="1636046" y="2347182"/>
                      </a:moveTo>
                      <a:lnTo>
                        <a:pt x="0" y="1407353"/>
                      </a:lnTo>
                      <a:lnTo>
                        <a:pt x="2441934" y="0"/>
                      </a:lnTo>
                      <a:lnTo>
                        <a:pt x="4077980" y="944657"/>
                      </a:lnTo>
                      <a:lnTo>
                        <a:pt x="1636046" y="2347182"/>
                      </a:lnTo>
                      <a:close/>
                    </a:path>
                  </a:pathLst>
                </a:custGeom>
                <a:solidFill>
                  <a:srgbClr val="E9E1DC"/>
                </a:solidFill>
              </p:spPr>
              <p:txBody>
                <a:bodyPr wrap="square" lIns="0" tIns="0" rIns="0" bIns="0" rtlCol="0"/>
                <a:lstStyle/>
                <a:p>
                  <a:pPr defTabSz="761970"/>
                  <a:endParaRPr sz="1100">
                    <a:solidFill>
                      <a:prstClr val="black"/>
                    </a:solidFill>
                    <a:latin typeface="Calibri"/>
                  </a:endParaRPr>
                </a:p>
              </p:txBody>
            </p:sp>
            <p:sp>
              <p:nvSpPr>
                <p:cNvPr id="11" name="object 12">
                  <a:extLst>
                    <a:ext uri="{FF2B5EF4-FFF2-40B4-BE49-F238E27FC236}">
                      <a16:creationId xmlns:a16="http://schemas.microsoft.com/office/drawing/2014/main" id="{EE212D9F-AA51-4B98-9C52-8B49DF6076AC}"/>
                    </a:ext>
                  </a:extLst>
                </p:cNvPr>
                <p:cNvSpPr/>
                <p:nvPr/>
              </p:nvSpPr>
              <p:spPr>
                <a:xfrm>
                  <a:off x="4957973" y="5305050"/>
                  <a:ext cx="1363663" cy="867304"/>
                </a:xfrm>
                <a:custGeom>
                  <a:avLst/>
                  <a:gdLst/>
                  <a:ahLst/>
                  <a:cxnLst/>
                  <a:rect l="l" t="t" r="r" b="b"/>
                  <a:pathLst>
                    <a:path w="1636395" h="1040765">
                      <a:moveTo>
                        <a:pt x="1636046" y="1040450"/>
                      </a:moveTo>
                      <a:lnTo>
                        <a:pt x="0" y="110249"/>
                      </a:lnTo>
                      <a:lnTo>
                        <a:pt x="0" y="0"/>
                      </a:lnTo>
                      <a:lnTo>
                        <a:pt x="1636046" y="939838"/>
                      </a:lnTo>
                      <a:lnTo>
                        <a:pt x="1636046" y="1040450"/>
                      </a:lnTo>
                      <a:close/>
                    </a:path>
                  </a:pathLst>
                </a:custGeom>
                <a:solidFill>
                  <a:srgbClr val="B0ABA9"/>
                </a:solidFill>
              </p:spPr>
              <p:txBody>
                <a:bodyPr wrap="square" lIns="0" tIns="0" rIns="0" bIns="0" rtlCol="0"/>
                <a:lstStyle/>
                <a:p>
                  <a:pPr defTabSz="761970"/>
                  <a:endParaRPr sz="1100">
                    <a:solidFill>
                      <a:prstClr val="black"/>
                    </a:solidFill>
                    <a:latin typeface="Calibri"/>
                  </a:endParaRPr>
                </a:p>
              </p:txBody>
            </p:sp>
            <p:sp>
              <p:nvSpPr>
                <p:cNvPr id="12" name="object 13">
                  <a:extLst>
                    <a:ext uri="{FF2B5EF4-FFF2-40B4-BE49-F238E27FC236}">
                      <a16:creationId xmlns:a16="http://schemas.microsoft.com/office/drawing/2014/main" id="{22EF75D7-B2E3-4A15-9A95-24E9E34AB5BE}"/>
                    </a:ext>
                  </a:extLst>
                </p:cNvPr>
                <p:cNvSpPr/>
                <p:nvPr/>
              </p:nvSpPr>
              <p:spPr>
                <a:xfrm>
                  <a:off x="4957969" y="5387386"/>
                  <a:ext cx="1363663" cy="867304"/>
                </a:xfrm>
                <a:custGeom>
                  <a:avLst/>
                  <a:gdLst/>
                  <a:ahLst/>
                  <a:cxnLst/>
                  <a:rect l="l" t="t" r="r" b="b"/>
                  <a:pathLst>
                    <a:path w="1636395" h="1040765">
                      <a:moveTo>
                        <a:pt x="1636046" y="1040440"/>
                      </a:moveTo>
                      <a:lnTo>
                        <a:pt x="0" y="110249"/>
                      </a:lnTo>
                      <a:lnTo>
                        <a:pt x="0" y="0"/>
                      </a:lnTo>
                      <a:lnTo>
                        <a:pt x="1636046" y="939847"/>
                      </a:lnTo>
                      <a:lnTo>
                        <a:pt x="1636046" y="1040440"/>
                      </a:lnTo>
                      <a:close/>
                    </a:path>
                  </a:pathLst>
                </a:custGeom>
                <a:solidFill>
                  <a:srgbClr val="5A899C"/>
                </a:solidFill>
              </p:spPr>
              <p:txBody>
                <a:bodyPr wrap="square" lIns="0" tIns="0" rIns="0" bIns="0" rtlCol="0"/>
                <a:lstStyle/>
                <a:p>
                  <a:pPr defTabSz="761970"/>
                  <a:endParaRPr sz="1100">
                    <a:solidFill>
                      <a:prstClr val="black"/>
                    </a:solidFill>
                    <a:latin typeface="Calibri"/>
                  </a:endParaRPr>
                </a:p>
              </p:txBody>
            </p:sp>
          </p:grpSp>
          <p:sp>
            <p:nvSpPr>
              <p:cNvPr id="7" name="object 58">
                <a:extLst>
                  <a:ext uri="{FF2B5EF4-FFF2-40B4-BE49-F238E27FC236}">
                    <a16:creationId xmlns:a16="http://schemas.microsoft.com/office/drawing/2014/main" id="{854CD604-6338-4831-B3B8-79AB5976E879}"/>
                  </a:ext>
                </a:extLst>
              </p:cNvPr>
              <p:cNvSpPr/>
              <p:nvPr/>
            </p:nvSpPr>
            <p:spPr>
              <a:xfrm>
                <a:off x="1805787" y="1724238"/>
                <a:ext cx="2109425" cy="2046891"/>
              </a:xfrm>
              <a:prstGeom prst="rect">
                <a:avLst/>
              </a:prstGeom>
              <a:blipFill>
                <a:blip r:embed="rId3" cstate="print"/>
                <a:stretch>
                  <a:fillRect/>
                </a:stretch>
              </a:blipFill>
            </p:spPr>
            <p:txBody>
              <a:bodyPr wrap="square" lIns="0" tIns="0" rIns="0" bIns="0" rtlCol="0"/>
              <a:lstStyle/>
              <a:p>
                <a:pPr defTabSz="761970"/>
                <a:endParaRPr sz="1100">
                  <a:solidFill>
                    <a:prstClr val="black"/>
                  </a:solidFill>
                  <a:latin typeface="Calibri"/>
                </a:endParaRPr>
              </a:p>
            </p:txBody>
          </p:sp>
        </p:grpSp>
        <p:grpSp>
          <p:nvGrpSpPr>
            <p:cNvPr id="13" name="Group 12">
              <a:extLst>
                <a:ext uri="{FF2B5EF4-FFF2-40B4-BE49-F238E27FC236}">
                  <a16:creationId xmlns:a16="http://schemas.microsoft.com/office/drawing/2014/main" id="{C98C30C4-081D-434C-A2F2-2A623F451D5C}"/>
                </a:ext>
              </a:extLst>
            </p:cNvPr>
            <p:cNvGrpSpPr/>
            <p:nvPr/>
          </p:nvGrpSpPr>
          <p:grpSpPr>
            <a:xfrm>
              <a:off x="5816059" y="3512487"/>
              <a:ext cx="1042134" cy="888464"/>
              <a:chOff x="4090485" y="1360902"/>
              <a:chExt cx="1042134" cy="888464"/>
            </a:xfrm>
          </p:grpSpPr>
          <p:sp>
            <p:nvSpPr>
              <p:cNvPr id="14" name="object 41">
                <a:extLst>
                  <a:ext uri="{FF2B5EF4-FFF2-40B4-BE49-F238E27FC236}">
                    <a16:creationId xmlns:a16="http://schemas.microsoft.com/office/drawing/2014/main" id="{5DB487A4-1610-4F4F-9091-9B0747F0E544}"/>
                  </a:ext>
                </a:extLst>
              </p:cNvPr>
              <p:cNvSpPr/>
              <p:nvPr/>
            </p:nvSpPr>
            <p:spPr>
              <a:xfrm>
                <a:off x="4976518" y="1775688"/>
                <a:ext cx="156101" cy="170348"/>
              </a:xfrm>
              <a:prstGeom prst="rect">
                <a:avLst/>
              </a:prstGeom>
              <a:blipFill>
                <a:blip r:embed="rId4" cstate="print"/>
                <a:stretch>
                  <a:fillRect/>
                </a:stretch>
              </a:blipFill>
            </p:spPr>
            <p:txBody>
              <a:bodyPr wrap="square" lIns="0" tIns="0" rIns="0" bIns="0" rtlCol="0"/>
              <a:lstStyle/>
              <a:p>
                <a:pPr defTabSz="761970"/>
                <a:endParaRPr sz="1100">
                  <a:solidFill>
                    <a:prstClr val="black"/>
                  </a:solidFill>
                  <a:latin typeface="Calibri"/>
                </a:endParaRPr>
              </a:p>
            </p:txBody>
          </p:sp>
          <p:sp>
            <p:nvSpPr>
              <p:cNvPr id="15" name="object 42">
                <a:extLst>
                  <a:ext uri="{FF2B5EF4-FFF2-40B4-BE49-F238E27FC236}">
                    <a16:creationId xmlns:a16="http://schemas.microsoft.com/office/drawing/2014/main" id="{952118A0-E0C8-4A55-8C82-8FE7C5035AEC}"/>
                  </a:ext>
                </a:extLst>
              </p:cNvPr>
              <p:cNvSpPr/>
              <p:nvPr/>
            </p:nvSpPr>
            <p:spPr>
              <a:xfrm>
                <a:off x="4445470" y="2079018"/>
                <a:ext cx="156096" cy="170348"/>
              </a:xfrm>
              <a:prstGeom prst="rect">
                <a:avLst/>
              </a:prstGeom>
              <a:blipFill>
                <a:blip r:embed="rId5" cstate="print"/>
                <a:stretch>
                  <a:fillRect/>
                </a:stretch>
              </a:blipFill>
            </p:spPr>
            <p:txBody>
              <a:bodyPr wrap="square" lIns="0" tIns="0" rIns="0" bIns="0" rtlCol="0"/>
              <a:lstStyle/>
              <a:p>
                <a:pPr defTabSz="761970"/>
                <a:endParaRPr sz="1100">
                  <a:solidFill>
                    <a:prstClr val="black"/>
                  </a:solidFill>
                  <a:latin typeface="Calibri"/>
                </a:endParaRPr>
              </a:p>
            </p:txBody>
          </p:sp>
          <p:sp>
            <p:nvSpPr>
              <p:cNvPr id="16" name="object 43">
                <a:extLst>
                  <a:ext uri="{FF2B5EF4-FFF2-40B4-BE49-F238E27FC236}">
                    <a16:creationId xmlns:a16="http://schemas.microsoft.com/office/drawing/2014/main" id="{F52BF3B0-2694-4F76-9D56-625D62A9330A}"/>
                  </a:ext>
                </a:extLst>
              </p:cNvPr>
              <p:cNvSpPr/>
              <p:nvPr/>
            </p:nvSpPr>
            <p:spPr>
              <a:xfrm>
                <a:off x="4096286" y="1891242"/>
                <a:ext cx="156099" cy="170348"/>
              </a:xfrm>
              <a:prstGeom prst="rect">
                <a:avLst/>
              </a:prstGeom>
              <a:blipFill>
                <a:blip r:embed="rId6" cstate="print"/>
                <a:stretch>
                  <a:fillRect/>
                </a:stretch>
              </a:blipFill>
            </p:spPr>
            <p:txBody>
              <a:bodyPr wrap="square" lIns="0" tIns="0" rIns="0" bIns="0" rtlCol="0"/>
              <a:lstStyle/>
              <a:p>
                <a:pPr defTabSz="761970"/>
                <a:endParaRPr sz="1100">
                  <a:solidFill>
                    <a:prstClr val="black"/>
                  </a:solidFill>
                  <a:latin typeface="Calibri"/>
                </a:endParaRPr>
              </a:p>
            </p:txBody>
          </p:sp>
          <p:sp>
            <p:nvSpPr>
              <p:cNvPr id="17" name="object 44">
                <a:extLst>
                  <a:ext uri="{FF2B5EF4-FFF2-40B4-BE49-F238E27FC236}">
                    <a16:creationId xmlns:a16="http://schemas.microsoft.com/office/drawing/2014/main" id="{B356A2C5-7F8A-4613-A75E-C60F552A4D20}"/>
                  </a:ext>
                </a:extLst>
              </p:cNvPr>
              <p:cNvSpPr/>
              <p:nvPr/>
            </p:nvSpPr>
            <p:spPr>
              <a:xfrm>
                <a:off x="4468768" y="1584789"/>
                <a:ext cx="661988" cy="577850"/>
              </a:xfrm>
              <a:custGeom>
                <a:avLst/>
                <a:gdLst/>
                <a:ahLst/>
                <a:cxnLst/>
                <a:rect l="l" t="t" r="r" b="b"/>
                <a:pathLst>
                  <a:path w="794384" h="693420">
                    <a:moveTo>
                      <a:pt x="0" y="693316"/>
                    </a:moveTo>
                    <a:lnTo>
                      <a:pt x="0" y="597990"/>
                    </a:lnTo>
                    <a:lnTo>
                      <a:pt x="96028" y="537328"/>
                    </a:lnTo>
                    <a:lnTo>
                      <a:pt x="96028" y="398660"/>
                    </a:lnTo>
                    <a:lnTo>
                      <a:pt x="794384" y="0"/>
                    </a:lnTo>
                    <a:lnTo>
                      <a:pt x="794384" y="225326"/>
                    </a:lnTo>
                    <a:lnTo>
                      <a:pt x="637253" y="329339"/>
                    </a:lnTo>
                    <a:lnTo>
                      <a:pt x="637253" y="398660"/>
                    </a:lnTo>
                    <a:lnTo>
                      <a:pt x="325628" y="580653"/>
                    </a:lnTo>
                    <a:lnTo>
                      <a:pt x="192056" y="580653"/>
                    </a:lnTo>
                    <a:lnTo>
                      <a:pt x="0" y="693316"/>
                    </a:lnTo>
                    <a:close/>
                  </a:path>
                  <a:path w="794384" h="693420">
                    <a:moveTo>
                      <a:pt x="192056" y="658660"/>
                    </a:moveTo>
                    <a:lnTo>
                      <a:pt x="192056" y="580653"/>
                    </a:lnTo>
                    <a:lnTo>
                      <a:pt x="325628" y="580653"/>
                    </a:lnTo>
                    <a:lnTo>
                      <a:pt x="192056" y="658660"/>
                    </a:lnTo>
                    <a:close/>
                  </a:path>
                </a:pathLst>
              </a:custGeom>
              <a:solidFill>
                <a:srgbClr val="7FC242"/>
              </a:solidFill>
            </p:spPr>
            <p:txBody>
              <a:bodyPr wrap="square" lIns="0" tIns="0" rIns="0" bIns="0" rtlCol="0"/>
              <a:lstStyle/>
              <a:p>
                <a:pPr defTabSz="761970"/>
                <a:endParaRPr sz="1100">
                  <a:solidFill>
                    <a:prstClr val="black"/>
                  </a:solidFill>
                  <a:latin typeface="Calibri"/>
                </a:endParaRPr>
              </a:p>
            </p:txBody>
          </p:sp>
          <p:sp>
            <p:nvSpPr>
              <p:cNvPr id="18" name="object 45">
                <a:extLst>
                  <a:ext uri="{FF2B5EF4-FFF2-40B4-BE49-F238E27FC236}">
                    <a16:creationId xmlns:a16="http://schemas.microsoft.com/office/drawing/2014/main" id="{94475814-7E72-476B-A899-54026A266900}"/>
                  </a:ext>
                </a:extLst>
              </p:cNvPr>
              <p:cNvSpPr/>
              <p:nvPr/>
            </p:nvSpPr>
            <p:spPr>
              <a:xfrm>
                <a:off x="4177786" y="1360902"/>
                <a:ext cx="953029" cy="556154"/>
              </a:xfrm>
              <a:custGeom>
                <a:avLst/>
                <a:gdLst/>
                <a:ahLst/>
                <a:cxnLst/>
                <a:rect l="l" t="t" r="r" b="b"/>
                <a:pathLst>
                  <a:path w="1143634" h="667385">
                    <a:moveTo>
                      <a:pt x="445206" y="667320"/>
                    </a:moveTo>
                    <a:lnTo>
                      <a:pt x="0" y="407319"/>
                    </a:lnTo>
                    <a:lnTo>
                      <a:pt x="707087" y="0"/>
                    </a:lnTo>
                    <a:lnTo>
                      <a:pt x="1143562" y="268659"/>
                    </a:lnTo>
                    <a:lnTo>
                      <a:pt x="445206" y="667320"/>
                    </a:lnTo>
                    <a:close/>
                  </a:path>
                </a:pathLst>
              </a:custGeom>
              <a:solidFill>
                <a:srgbClr val="C4DC79"/>
              </a:solidFill>
            </p:spPr>
            <p:txBody>
              <a:bodyPr wrap="square" lIns="0" tIns="0" rIns="0" bIns="0" rtlCol="0"/>
              <a:lstStyle/>
              <a:p>
                <a:pPr defTabSz="761970"/>
                <a:endParaRPr sz="1100">
                  <a:solidFill>
                    <a:prstClr val="black"/>
                  </a:solidFill>
                  <a:latin typeface="Calibri"/>
                </a:endParaRPr>
              </a:p>
            </p:txBody>
          </p:sp>
          <p:sp>
            <p:nvSpPr>
              <p:cNvPr id="19" name="object 46">
                <a:extLst>
                  <a:ext uri="{FF2B5EF4-FFF2-40B4-BE49-F238E27FC236}">
                    <a16:creationId xmlns:a16="http://schemas.microsoft.com/office/drawing/2014/main" id="{031F286C-7A2F-48C9-A0CA-C5024C0765D7}"/>
                  </a:ext>
                </a:extLst>
              </p:cNvPr>
              <p:cNvSpPr/>
              <p:nvPr/>
            </p:nvSpPr>
            <p:spPr>
              <a:xfrm>
                <a:off x="4177792" y="1700344"/>
                <a:ext cx="371475" cy="332317"/>
              </a:xfrm>
              <a:custGeom>
                <a:avLst/>
                <a:gdLst/>
                <a:ahLst/>
                <a:cxnLst/>
                <a:rect l="l" t="t" r="r" b="b"/>
                <a:pathLst>
                  <a:path w="445770" h="398779">
                    <a:moveTo>
                      <a:pt x="445197" y="398660"/>
                    </a:moveTo>
                    <a:lnTo>
                      <a:pt x="0" y="138659"/>
                    </a:lnTo>
                    <a:lnTo>
                      <a:pt x="0" y="0"/>
                    </a:lnTo>
                    <a:lnTo>
                      <a:pt x="445197" y="260000"/>
                    </a:lnTo>
                    <a:lnTo>
                      <a:pt x="445197" y="398660"/>
                    </a:lnTo>
                    <a:close/>
                  </a:path>
                </a:pathLst>
              </a:custGeom>
              <a:solidFill>
                <a:srgbClr val="30913A"/>
              </a:solidFill>
            </p:spPr>
            <p:txBody>
              <a:bodyPr wrap="square" lIns="0" tIns="0" rIns="0" bIns="0" rtlCol="0"/>
              <a:lstStyle/>
              <a:p>
                <a:pPr defTabSz="761970"/>
                <a:endParaRPr sz="1100">
                  <a:solidFill>
                    <a:prstClr val="black"/>
                  </a:solidFill>
                  <a:latin typeface="Calibri"/>
                </a:endParaRPr>
              </a:p>
            </p:txBody>
          </p:sp>
          <p:sp>
            <p:nvSpPr>
              <p:cNvPr id="20" name="object 47">
                <a:extLst>
                  <a:ext uri="{FF2B5EF4-FFF2-40B4-BE49-F238E27FC236}">
                    <a16:creationId xmlns:a16="http://schemas.microsoft.com/office/drawing/2014/main" id="{AA1042F5-FD8D-43F2-902F-52089BAD51A5}"/>
                  </a:ext>
                </a:extLst>
              </p:cNvPr>
              <p:cNvSpPr/>
              <p:nvPr/>
            </p:nvSpPr>
            <p:spPr>
              <a:xfrm>
                <a:off x="4097756" y="1859233"/>
                <a:ext cx="371475" cy="303742"/>
              </a:xfrm>
              <a:custGeom>
                <a:avLst/>
                <a:gdLst/>
                <a:ahLst/>
                <a:cxnLst/>
                <a:rect l="l" t="t" r="r" b="b"/>
                <a:pathLst>
                  <a:path w="445770" h="364489">
                    <a:moveTo>
                      <a:pt x="445215" y="363986"/>
                    </a:moveTo>
                    <a:lnTo>
                      <a:pt x="0" y="103994"/>
                    </a:lnTo>
                    <a:lnTo>
                      <a:pt x="0" y="0"/>
                    </a:lnTo>
                    <a:lnTo>
                      <a:pt x="445215" y="259991"/>
                    </a:lnTo>
                    <a:lnTo>
                      <a:pt x="445215" y="363986"/>
                    </a:lnTo>
                    <a:close/>
                  </a:path>
                </a:pathLst>
              </a:custGeom>
              <a:solidFill>
                <a:srgbClr val="30913A"/>
              </a:solidFill>
            </p:spPr>
            <p:txBody>
              <a:bodyPr wrap="square" lIns="0" tIns="0" rIns="0" bIns="0" rtlCol="0"/>
              <a:lstStyle/>
              <a:p>
                <a:pPr defTabSz="761970"/>
                <a:endParaRPr sz="1100">
                  <a:solidFill>
                    <a:prstClr val="black"/>
                  </a:solidFill>
                  <a:latin typeface="Calibri"/>
                </a:endParaRPr>
              </a:p>
            </p:txBody>
          </p:sp>
          <p:sp>
            <p:nvSpPr>
              <p:cNvPr id="21" name="object 48">
                <a:extLst>
                  <a:ext uri="{FF2B5EF4-FFF2-40B4-BE49-F238E27FC236}">
                    <a16:creationId xmlns:a16="http://schemas.microsoft.com/office/drawing/2014/main" id="{26A0FB78-7022-4F6E-A927-BD2DB9865EFF}"/>
                  </a:ext>
                </a:extLst>
              </p:cNvPr>
              <p:cNvSpPr/>
              <p:nvPr/>
            </p:nvSpPr>
            <p:spPr>
              <a:xfrm>
                <a:off x="4090485" y="1815893"/>
                <a:ext cx="458788" cy="267229"/>
              </a:xfrm>
              <a:custGeom>
                <a:avLst/>
                <a:gdLst/>
                <a:ahLst/>
                <a:cxnLst/>
                <a:rect l="l" t="t" r="r" b="b"/>
                <a:pathLst>
                  <a:path w="550545" h="320675">
                    <a:moveTo>
                      <a:pt x="453937" y="320670"/>
                    </a:moveTo>
                    <a:lnTo>
                      <a:pt x="0" y="60670"/>
                    </a:lnTo>
                    <a:lnTo>
                      <a:pt x="104769" y="0"/>
                    </a:lnTo>
                    <a:lnTo>
                      <a:pt x="549966" y="260000"/>
                    </a:lnTo>
                    <a:lnTo>
                      <a:pt x="453937" y="320670"/>
                    </a:lnTo>
                    <a:close/>
                  </a:path>
                </a:pathLst>
              </a:custGeom>
              <a:solidFill>
                <a:srgbClr val="C4DC79"/>
              </a:solidFill>
            </p:spPr>
            <p:txBody>
              <a:bodyPr wrap="square" lIns="0" tIns="0" rIns="0" bIns="0" rtlCol="0"/>
              <a:lstStyle/>
              <a:p>
                <a:pPr defTabSz="761970"/>
                <a:endParaRPr sz="1100">
                  <a:solidFill>
                    <a:prstClr val="black"/>
                  </a:solidFill>
                  <a:latin typeface="Calibri"/>
                </a:endParaRPr>
              </a:p>
            </p:txBody>
          </p:sp>
          <p:sp>
            <p:nvSpPr>
              <p:cNvPr id="22" name="object 49">
                <a:extLst>
                  <a:ext uri="{FF2B5EF4-FFF2-40B4-BE49-F238E27FC236}">
                    <a16:creationId xmlns:a16="http://schemas.microsoft.com/office/drawing/2014/main" id="{4E16CBFA-35D2-4461-B8FB-D93D8552F850}"/>
                  </a:ext>
                </a:extLst>
              </p:cNvPr>
              <p:cNvSpPr/>
              <p:nvPr/>
            </p:nvSpPr>
            <p:spPr>
              <a:xfrm>
                <a:off x="4345103" y="1411461"/>
                <a:ext cx="713317" cy="404813"/>
              </a:xfrm>
              <a:custGeom>
                <a:avLst/>
                <a:gdLst/>
                <a:ahLst/>
                <a:cxnLst/>
                <a:rect l="l" t="t" r="r" b="b"/>
                <a:pathLst>
                  <a:path w="855979" h="485775">
                    <a:moveTo>
                      <a:pt x="375354" y="485317"/>
                    </a:moveTo>
                    <a:lnTo>
                      <a:pt x="0" y="268659"/>
                    </a:lnTo>
                    <a:lnTo>
                      <a:pt x="480123" y="0"/>
                    </a:lnTo>
                    <a:lnTo>
                      <a:pt x="855495" y="216657"/>
                    </a:lnTo>
                    <a:lnTo>
                      <a:pt x="375354" y="485317"/>
                    </a:lnTo>
                    <a:close/>
                  </a:path>
                </a:pathLst>
              </a:custGeom>
              <a:solidFill>
                <a:srgbClr val="737477"/>
              </a:solidFill>
            </p:spPr>
            <p:txBody>
              <a:bodyPr wrap="square" lIns="0" tIns="0" rIns="0" bIns="0" rtlCol="0"/>
              <a:lstStyle/>
              <a:p>
                <a:pPr defTabSz="761970"/>
                <a:endParaRPr sz="1100">
                  <a:solidFill>
                    <a:prstClr val="black"/>
                  </a:solidFill>
                  <a:latin typeface="Calibri"/>
                </a:endParaRPr>
              </a:p>
            </p:txBody>
          </p:sp>
          <p:sp>
            <p:nvSpPr>
              <p:cNvPr id="23" name="object 50">
                <a:extLst>
                  <a:ext uri="{FF2B5EF4-FFF2-40B4-BE49-F238E27FC236}">
                    <a16:creationId xmlns:a16="http://schemas.microsoft.com/office/drawing/2014/main" id="{E9BB0108-21BD-44A4-A0F8-006A92B3CD6A}"/>
                  </a:ext>
                </a:extLst>
              </p:cNvPr>
              <p:cNvSpPr/>
              <p:nvPr/>
            </p:nvSpPr>
            <p:spPr>
              <a:xfrm>
                <a:off x="4429259" y="1489097"/>
                <a:ext cx="585258" cy="327025"/>
              </a:xfrm>
              <a:custGeom>
                <a:avLst/>
                <a:gdLst/>
                <a:ahLst/>
                <a:cxnLst/>
                <a:rect l="l" t="t" r="r" b="b"/>
                <a:pathLst>
                  <a:path w="702309" h="392429">
                    <a:moveTo>
                      <a:pt x="459923" y="80173"/>
                    </a:moveTo>
                    <a:lnTo>
                      <a:pt x="326759" y="80173"/>
                    </a:lnTo>
                    <a:lnTo>
                      <a:pt x="378177" y="17336"/>
                    </a:lnTo>
                    <a:lnTo>
                      <a:pt x="410776" y="0"/>
                    </a:lnTo>
                    <a:lnTo>
                      <a:pt x="438468" y="31411"/>
                    </a:lnTo>
                    <a:lnTo>
                      <a:pt x="459923" y="80173"/>
                    </a:lnTo>
                    <a:close/>
                  </a:path>
                  <a:path w="702309" h="392429">
                    <a:moveTo>
                      <a:pt x="702123" y="149494"/>
                    </a:moveTo>
                    <a:lnTo>
                      <a:pt x="108517" y="149494"/>
                    </a:lnTo>
                    <a:lnTo>
                      <a:pt x="141391" y="55791"/>
                    </a:lnTo>
                    <a:lnTo>
                      <a:pt x="175082" y="17337"/>
                    </a:lnTo>
                    <a:lnTo>
                      <a:pt x="230052" y="27630"/>
                    </a:lnTo>
                    <a:lnTo>
                      <a:pt x="326759" y="80173"/>
                    </a:lnTo>
                    <a:lnTo>
                      <a:pt x="459923" y="80173"/>
                    </a:lnTo>
                    <a:lnTo>
                      <a:pt x="475167" y="114820"/>
                    </a:lnTo>
                    <a:lnTo>
                      <a:pt x="672719" y="114820"/>
                    </a:lnTo>
                    <a:lnTo>
                      <a:pt x="702123" y="149494"/>
                    </a:lnTo>
                    <a:close/>
                  </a:path>
                  <a:path w="702309" h="392429">
                    <a:moveTo>
                      <a:pt x="672719" y="114820"/>
                    </a:moveTo>
                    <a:lnTo>
                      <a:pt x="475167" y="114820"/>
                    </a:lnTo>
                    <a:lnTo>
                      <a:pt x="547454" y="61740"/>
                    </a:lnTo>
                    <a:lnTo>
                      <a:pt x="595190" y="47659"/>
                    </a:lnTo>
                    <a:lnTo>
                      <a:pt x="639654" y="75827"/>
                    </a:lnTo>
                    <a:lnTo>
                      <a:pt x="672719" y="114820"/>
                    </a:lnTo>
                    <a:close/>
                  </a:path>
                  <a:path w="702309" h="392429">
                    <a:moveTo>
                      <a:pt x="265648" y="392148"/>
                    </a:moveTo>
                    <a:lnTo>
                      <a:pt x="16145" y="243101"/>
                    </a:lnTo>
                    <a:lnTo>
                      <a:pt x="0" y="182174"/>
                    </a:lnTo>
                    <a:lnTo>
                      <a:pt x="4240" y="152115"/>
                    </a:lnTo>
                    <a:lnTo>
                      <a:pt x="37526" y="144146"/>
                    </a:lnTo>
                    <a:lnTo>
                      <a:pt x="108517" y="149494"/>
                    </a:lnTo>
                    <a:lnTo>
                      <a:pt x="702123" y="149494"/>
                    </a:lnTo>
                    <a:lnTo>
                      <a:pt x="265648" y="392148"/>
                    </a:lnTo>
                    <a:close/>
                  </a:path>
                </a:pathLst>
              </a:custGeom>
              <a:solidFill>
                <a:srgbClr val="ABADB0"/>
              </a:solidFill>
            </p:spPr>
            <p:txBody>
              <a:bodyPr wrap="square" lIns="0" tIns="0" rIns="0" bIns="0" rtlCol="0"/>
              <a:lstStyle/>
              <a:p>
                <a:pPr defTabSz="761970"/>
                <a:endParaRPr sz="1100">
                  <a:solidFill>
                    <a:prstClr val="black"/>
                  </a:solidFill>
                  <a:latin typeface="Calibri"/>
                </a:endParaRPr>
              </a:p>
            </p:txBody>
          </p:sp>
          <p:sp>
            <p:nvSpPr>
              <p:cNvPr id="24" name="object 51">
                <a:extLst>
                  <a:ext uri="{FF2B5EF4-FFF2-40B4-BE49-F238E27FC236}">
                    <a16:creationId xmlns:a16="http://schemas.microsoft.com/office/drawing/2014/main" id="{D36CA86A-4C61-4D18-90C0-37F7622A612D}"/>
                  </a:ext>
                </a:extLst>
              </p:cNvPr>
              <p:cNvSpPr/>
              <p:nvPr/>
            </p:nvSpPr>
            <p:spPr>
              <a:xfrm>
                <a:off x="4580016" y="2068666"/>
                <a:ext cx="49213" cy="65088"/>
              </a:xfrm>
              <a:custGeom>
                <a:avLst/>
                <a:gdLst/>
                <a:ahLst/>
                <a:cxnLst/>
                <a:rect l="l" t="t" r="r" b="b"/>
                <a:pathLst>
                  <a:path w="59054" h="78104">
                    <a:moveTo>
                      <a:pt x="58550" y="78007"/>
                    </a:moveTo>
                    <a:lnTo>
                      <a:pt x="0" y="39675"/>
                    </a:lnTo>
                    <a:lnTo>
                      <a:pt x="58550" y="0"/>
                    </a:lnTo>
                    <a:lnTo>
                      <a:pt x="58550" y="78007"/>
                    </a:lnTo>
                    <a:close/>
                  </a:path>
                </a:pathLst>
              </a:custGeom>
              <a:solidFill>
                <a:srgbClr val="515154"/>
              </a:solidFill>
            </p:spPr>
            <p:txBody>
              <a:bodyPr wrap="square" lIns="0" tIns="0" rIns="0" bIns="0" rtlCol="0"/>
              <a:lstStyle/>
              <a:p>
                <a:pPr defTabSz="761970"/>
                <a:endParaRPr sz="1100">
                  <a:solidFill>
                    <a:prstClr val="black"/>
                  </a:solidFill>
                  <a:latin typeface="Calibri"/>
                </a:endParaRPr>
              </a:p>
            </p:txBody>
          </p:sp>
          <p:sp>
            <p:nvSpPr>
              <p:cNvPr id="25" name="object 52">
                <a:extLst>
                  <a:ext uri="{FF2B5EF4-FFF2-40B4-BE49-F238E27FC236}">
                    <a16:creationId xmlns:a16="http://schemas.microsoft.com/office/drawing/2014/main" id="{3E05A499-6423-40D7-AB77-697B1491C5BA}"/>
                  </a:ext>
                </a:extLst>
              </p:cNvPr>
              <p:cNvSpPr/>
              <p:nvPr/>
            </p:nvSpPr>
            <p:spPr>
              <a:xfrm>
                <a:off x="4548791" y="1664232"/>
                <a:ext cx="582083" cy="332317"/>
              </a:xfrm>
              <a:custGeom>
                <a:avLst/>
                <a:gdLst/>
                <a:ahLst/>
                <a:cxnLst/>
                <a:rect l="l" t="t" r="r" b="b"/>
                <a:pathLst>
                  <a:path w="698500" h="398779">
                    <a:moveTo>
                      <a:pt x="698356" y="0"/>
                    </a:moveTo>
                    <a:lnTo>
                      <a:pt x="0" y="398660"/>
                    </a:lnTo>
                  </a:path>
                </a:pathLst>
              </a:custGeom>
              <a:ln w="11358">
                <a:solidFill>
                  <a:srgbClr val="FFFFFF"/>
                </a:solidFill>
              </a:ln>
            </p:spPr>
            <p:txBody>
              <a:bodyPr wrap="square" lIns="0" tIns="0" rIns="0" bIns="0" rtlCol="0"/>
              <a:lstStyle/>
              <a:p>
                <a:pPr defTabSz="761970"/>
                <a:endParaRPr sz="1100">
                  <a:solidFill>
                    <a:prstClr val="black"/>
                  </a:solidFill>
                  <a:latin typeface="Calibri"/>
                </a:endParaRPr>
              </a:p>
            </p:txBody>
          </p:sp>
        </p:grpSp>
        <p:sp>
          <p:nvSpPr>
            <p:cNvPr id="26" name="Isosceles Triangle 25">
              <a:extLst>
                <a:ext uri="{FF2B5EF4-FFF2-40B4-BE49-F238E27FC236}">
                  <a16:creationId xmlns:a16="http://schemas.microsoft.com/office/drawing/2014/main" id="{5DEC2845-DC31-43E9-B1B7-1F04FD160B5E}"/>
                </a:ext>
              </a:extLst>
            </p:cNvPr>
            <p:cNvSpPr/>
            <p:nvPr/>
          </p:nvSpPr>
          <p:spPr>
            <a:xfrm>
              <a:off x="4511663" y="4938841"/>
              <a:ext cx="183241" cy="180128"/>
            </a:xfrm>
            <a:prstGeom prst="triangl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7" name="Isosceles Triangle 26">
              <a:extLst>
                <a:ext uri="{FF2B5EF4-FFF2-40B4-BE49-F238E27FC236}">
                  <a16:creationId xmlns:a16="http://schemas.microsoft.com/office/drawing/2014/main" id="{ADC5CC0A-2891-4EB6-AF9C-DBD047866507}"/>
                </a:ext>
              </a:extLst>
            </p:cNvPr>
            <p:cNvSpPr/>
            <p:nvPr/>
          </p:nvSpPr>
          <p:spPr>
            <a:xfrm>
              <a:off x="5350095" y="4277499"/>
              <a:ext cx="183241" cy="180128"/>
            </a:xfrm>
            <a:prstGeom prst="triangl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8" name="Isosceles Triangle 27">
              <a:extLst>
                <a:ext uri="{FF2B5EF4-FFF2-40B4-BE49-F238E27FC236}">
                  <a16:creationId xmlns:a16="http://schemas.microsoft.com/office/drawing/2014/main" id="{26F0E2E0-EB03-4EE9-8F59-D155E08987A3}"/>
                </a:ext>
              </a:extLst>
            </p:cNvPr>
            <p:cNvSpPr/>
            <p:nvPr/>
          </p:nvSpPr>
          <p:spPr>
            <a:xfrm>
              <a:off x="5350094" y="5875102"/>
              <a:ext cx="183241" cy="180128"/>
            </a:xfrm>
            <a:prstGeom prst="triangl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9" name="Isosceles Triangle 28">
              <a:extLst>
                <a:ext uri="{FF2B5EF4-FFF2-40B4-BE49-F238E27FC236}">
                  <a16:creationId xmlns:a16="http://schemas.microsoft.com/office/drawing/2014/main" id="{9CA2EB29-952A-4ED2-B9D3-7D10F25ACF02}"/>
                </a:ext>
              </a:extLst>
            </p:cNvPr>
            <p:cNvSpPr/>
            <p:nvPr/>
          </p:nvSpPr>
          <p:spPr>
            <a:xfrm>
              <a:off x="6702092" y="5420986"/>
              <a:ext cx="183241" cy="180128"/>
            </a:xfrm>
            <a:prstGeom prst="triangl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0" name="object 84">
              <a:extLst>
                <a:ext uri="{FF2B5EF4-FFF2-40B4-BE49-F238E27FC236}">
                  <a16:creationId xmlns:a16="http://schemas.microsoft.com/office/drawing/2014/main" id="{433DA95C-47A2-4564-939F-7CB451511950}"/>
                </a:ext>
              </a:extLst>
            </p:cNvPr>
            <p:cNvSpPr txBox="1"/>
            <p:nvPr/>
          </p:nvSpPr>
          <p:spPr>
            <a:xfrm>
              <a:off x="8219748" y="5303705"/>
              <a:ext cx="3417888" cy="503129"/>
            </a:xfrm>
            <a:prstGeom prst="rect">
              <a:avLst/>
            </a:prstGeom>
          </p:spPr>
          <p:txBody>
            <a:bodyPr vert="horz" wrap="square" lIns="0" tIns="10583" rIns="0" bIns="0" rtlCol="0">
              <a:spAutoFit/>
            </a:bodyPr>
            <a:lstStyle/>
            <a:p>
              <a:pPr marL="10583" marR="4233" defTabSz="761970">
                <a:spcBef>
                  <a:spcPts val="83"/>
                </a:spcBef>
              </a:pPr>
              <a:r>
                <a:rPr lang="en-US" sz="1600" b="1" dirty="0">
                  <a:solidFill>
                    <a:srgbClr val="007DBB"/>
                  </a:solidFill>
                  <a:latin typeface="DIN Condensed"/>
                  <a:cs typeface="DIN Condensed"/>
                </a:rPr>
                <a:t>Beacon Placement Locations at Lunar Pad Construction Worksite</a:t>
              </a:r>
              <a:endParaRPr sz="1600" dirty="0">
                <a:solidFill>
                  <a:prstClr val="black"/>
                </a:solidFill>
                <a:latin typeface="DIN Condensed"/>
                <a:cs typeface="DIN Condensed"/>
              </a:endParaRPr>
            </a:p>
          </p:txBody>
        </p:sp>
      </p:grpSp>
      <p:sp>
        <p:nvSpPr>
          <p:cNvPr id="32" name="Rectangle 31">
            <a:extLst>
              <a:ext uri="{FF2B5EF4-FFF2-40B4-BE49-F238E27FC236}">
                <a16:creationId xmlns:a16="http://schemas.microsoft.com/office/drawing/2014/main" id="{6706415C-378F-4B02-A83B-E46401559B8A}"/>
              </a:ext>
            </a:extLst>
          </p:cNvPr>
          <p:cNvSpPr/>
          <p:nvPr/>
        </p:nvSpPr>
        <p:spPr>
          <a:xfrm>
            <a:off x="6964420" y="757309"/>
            <a:ext cx="4516236" cy="369332"/>
          </a:xfrm>
          <a:prstGeom prst="rect">
            <a:avLst/>
          </a:prstGeom>
        </p:spPr>
        <p:txBody>
          <a:bodyPr wrap="none">
            <a:spAutoFit/>
          </a:bodyPr>
          <a:lstStyle/>
          <a:p>
            <a:pPr algn="ctr"/>
            <a:r>
              <a:rPr lang="en-US" b="1" dirty="0"/>
              <a:t>Autonomy for Construction and Maintenance</a:t>
            </a:r>
            <a:endParaRPr lang="en-US" dirty="0"/>
          </a:p>
        </p:txBody>
      </p:sp>
      <p:cxnSp>
        <p:nvCxnSpPr>
          <p:cNvPr id="34" name="Straight Connector 33">
            <a:extLst>
              <a:ext uri="{FF2B5EF4-FFF2-40B4-BE49-F238E27FC236}">
                <a16:creationId xmlns:a16="http://schemas.microsoft.com/office/drawing/2014/main" id="{6A6739D3-E1D8-454B-88E3-E0F367662863}"/>
              </a:ext>
            </a:extLst>
          </p:cNvPr>
          <p:cNvCxnSpPr/>
          <p:nvPr/>
        </p:nvCxnSpPr>
        <p:spPr>
          <a:xfrm>
            <a:off x="6096000" y="822960"/>
            <a:ext cx="0" cy="3017520"/>
          </a:xfrm>
          <a:prstGeom prst="line">
            <a:avLst/>
          </a:prstGeom>
          <a:ln w="19050"/>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27226CE1-609E-4B46-AEE3-9BE31BD53EC7}"/>
              </a:ext>
            </a:extLst>
          </p:cNvPr>
          <p:cNvCxnSpPr>
            <a:cxnSpLocks/>
          </p:cNvCxnSpPr>
          <p:nvPr/>
        </p:nvCxnSpPr>
        <p:spPr>
          <a:xfrm rot="5400000">
            <a:off x="6096000" y="-2018983"/>
            <a:ext cx="0" cy="11887200"/>
          </a:xfrm>
          <a:prstGeom prst="line">
            <a:avLst/>
          </a:prstGeom>
          <a:ln w="19050"/>
        </p:spPr>
        <p:style>
          <a:lnRef idx="1">
            <a:schemeClr val="dk1"/>
          </a:lnRef>
          <a:fillRef idx="0">
            <a:schemeClr val="dk1"/>
          </a:fillRef>
          <a:effectRef idx="0">
            <a:schemeClr val="dk1"/>
          </a:effectRef>
          <a:fontRef idx="minor">
            <a:schemeClr val="tx1"/>
          </a:fontRef>
        </p:style>
      </p:cxnSp>
      <p:sp>
        <p:nvSpPr>
          <p:cNvPr id="36" name="TextBox 35">
            <a:extLst>
              <a:ext uri="{FF2B5EF4-FFF2-40B4-BE49-F238E27FC236}">
                <a16:creationId xmlns:a16="http://schemas.microsoft.com/office/drawing/2014/main" id="{333833D6-1E37-48CF-B068-F2577198D5C7}"/>
              </a:ext>
            </a:extLst>
          </p:cNvPr>
          <p:cNvSpPr txBox="1"/>
          <p:nvPr/>
        </p:nvSpPr>
        <p:spPr>
          <a:xfrm>
            <a:off x="119825" y="757309"/>
            <a:ext cx="5610831" cy="369332"/>
          </a:xfrm>
          <a:prstGeom prst="rect">
            <a:avLst/>
          </a:prstGeom>
          <a:noFill/>
        </p:spPr>
        <p:txBody>
          <a:bodyPr wrap="square" rtlCol="0">
            <a:spAutoFit/>
          </a:bodyPr>
          <a:lstStyle/>
          <a:p>
            <a:pPr algn="ctr"/>
            <a:r>
              <a:rPr lang="en-US" b="1" dirty="0"/>
              <a:t>Physical Shelter Design</a:t>
            </a:r>
          </a:p>
        </p:txBody>
      </p:sp>
      <p:grpSp>
        <p:nvGrpSpPr>
          <p:cNvPr id="116" name="Group 115">
            <a:extLst>
              <a:ext uri="{FF2B5EF4-FFF2-40B4-BE49-F238E27FC236}">
                <a16:creationId xmlns:a16="http://schemas.microsoft.com/office/drawing/2014/main" id="{CFDEFE13-3946-4D3D-AFE8-EDE1C1727A6F}"/>
              </a:ext>
            </a:extLst>
          </p:cNvPr>
          <p:cNvGrpSpPr/>
          <p:nvPr/>
        </p:nvGrpSpPr>
        <p:grpSpPr>
          <a:xfrm>
            <a:off x="138097" y="5733649"/>
            <a:ext cx="6298063" cy="1003018"/>
            <a:chOff x="210453" y="6759381"/>
            <a:chExt cx="6298063" cy="1003018"/>
          </a:xfrm>
        </p:grpSpPr>
        <p:grpSp>
          <p:nvGrpSpPr>
            <p:cNvPr id="37" name="Group 36">
              <a:extLst>
                <a:ext uri="{FF2B5EF4-FFF2-40B4-BE49-F238E27FC236}">
                  <a16:creationId xmlns:a16="http://schemas.microsoft.com/office/drawing/2014/main" id="{3163CC01-5A9F-4FC8-A2CB-1F8F9E14C576}"/>
                </a:ext>
              </a:extLst>
            </p:cNvPr>
            <p:cNvGrpSpPr/>
            <p:nvPr/>
          </p:nvGrpSpPr>
          <p:grpSpPr>
            <a:xfrm>
              <a:off x="213501" y="6783608"/>
              <a:ext cx="310305" cy="276999"/>
              <a:chOff x="124789" y="5737687"/>
              <a:chExt cx="310305" cy="276999"/>
            </a:xfrm>
          </p:grpSpPr>
          <p:sp>
            <p:nvSpPr>
              <p:cNvPr id="38" name="Oval 37">
                <a:extLst>
                  <a:ext uri="{FF2B5EF4-FFF2-40B4-BE49-F238E27FC236}">
                    <a16:creationId xmlns:a16="http://schemas.microsoft.com/office/drawing/2014/main" id="{BB2FE20A-CB08-45FC-B9D4-4486BFD58BE0}"/>
                  </a:ext>
                </a:extLst>
              </p:cNvPr>
              <p:cNvSpPr/>
              <p:nvPr/>
            </p:nvSpPr>
            <p:spPr bwMode="auto">
              <a:xfrm>
                <a:off x="138100" y="5763069"/>
                <a:ext cx="231340" cy="2313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schemeClr val="bg1"/>
                  </a:solidFill>
                  <a:latin typeface="Arial" panose="020B0604020202020204" pitchFamily="34" charset="0"/>
                  <a:ea typeface="ＭＳ Ｐゴシック" pitchFamily="-80" charset="-128"/>
                  <a:cs typeface="Arial" panose="020B0604020202020204" pitchFamily="34" charset="0"/>
                </a:endParaRPr>
              </a:p>
            </p:txBody>
          </p:sp>
          <p:sp>
            <p:nvSpPr>
              <p:cNvPr id="39" name="TextBox 38">
                <a:extLst>
                  <a:ext uri="{FF2B5EF4-FFF2-40B4-BE49-F238E27FC236}">
                    <a16:creationId xmlns:a16="http://schemas.microsoft.com/office/drawing/2014/main" id="{79B6579C-F661-4500-9A94-B2211FCE521B}"/>
                  </a:ext>
                </a:extLst>
              </p:cNvPr>
              <p:cNvSpPr txBox="1"/>
              <p:nvPr/>
            </p:nvSpPr>
            <p:spPr>
              <a:xfrm>
                <a:off x="124789" y="5737687"/>
                <a:ext cx="310305"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1</a:t>
                </a:r>
              </a:p>
            </p:txBody>
          </p:sp>
        </p:grpSp>
        <p:sp>
          <p:nvSpPr>
            <p:cNvPr id="40" name="TextBox 39">
              <a:extLst>
                <a:ext uri="{FF2B5EF4-FFF2-40B4-BE49-F238E27FC236}">
                  <a16:creationId xmlns:a16="http://schemas.microsoft.com/office/drawing/2014/main" id="{DFADAAA9-CE9C-475E-A7A3-982DEB7550B6}"/>
                </a:ext>
              </a:extLst>
            </p:cNvPr>
            <p:cNvSpPr txBox="1"/>
            <p:nvPr/>
          </p:nvSpPr>
          <p:spPr>
            <a:xfrm>
              <a:off x="517422" y="6759381"/>
              <a:ext cx="4044338"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Excavate &amp; trenching (previously shown)</a:t>
              </a:r>
            </a:p>
          </p:txBody>
        </p:sp>
        <p:grpSp>
          <p:nvGrpSpPr>
            <p:cNvPr id="41" name="Group 40">
              <a:extLst>
                <a:ext uri="{FF2B5EF4-FFF2-40B4-BE49-F238E27FC236}">
                  <a16:creationId xmlns:a16="http://schemas.microsoft.com/office/drawing/2014/main" id="{34956EFF-3874-4F91-A82F-888CCF0BC643}"/>
                </a:ext>
              </a:extLst>
            </p:cNvPr>
            <p:cNvGrpSpPr/>
            <p:nvPr/>
          </p:nvGrpSpPr>
          <p:grpSpPr>
            <a:xfrm>
              <a:off x="210453" y="7448072"/>
              <a:ext cx="310305" cy="276999"/>
              <a:chOff x="121741" y="6402151"/>
              <a:chExt cx="310305" cy="276999"/>
            </a:xfrm>
          </p:grpSpPr>
          <p:sp>
            <p:nvSpPr>
              <p:cNvPr id="42" name="Oval 41">
                <a:extLst>
                  <a:ext uri="{FF2B5EF4-FFF2-40B4-BE49-F238E27FC236}">
                    <a16:creationId xmlns:a16="http://schemas.microsoft.com/office/drawing/2014/main" id="{554CDBD7-4F62-4958-8FD7-E1081B74DCA0}"/>
                  </a:ext>
                </a:extLst>
              </p:cNvPr>
              <p:cNvSpPr/>
              <p:nvPr/>
            </p:nvSpPr>
            <p:spPr bwMode="auto">
              <a:xfrm>
                <a:off x="135052" y="6427533"/>
                <a:ext cx="231340" cy="2313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schemeClr val="bg1"/>
                  </a:solidFill>
                  <a:latin typeface="Arial" panose="020B0604020202020204" pitchFamily="34" charset="0"/>
                  <a:ea typeface="ＭＳ Ｐゴシック" pitchFamily="-80" charset="-128"/>
                  <a:cs typeface="Arial" panose="020B0604020202020204" pitchFamily="34" charset="0"/>
                </a:endParaRPr>
              </a:p>
            </p:txBody>
          </p:sp>
          <p:sp>
            <p:nvSpPr>
              <p:cNvPr id="43" name="TextBox 42">
                <a:extLst>
                  <a:ext uri="{FF2B5EF4-FFF2-40B4-BE49-F238E27FC236}">
                    <a16:creationId xmlns:a16="http://schemas.microsoft.com/office/drawing/2014/main" id="{E2DF19A5-D4AF-4EDA-B834-97D45BC20AFC}"/>
                  </a:ext>
                </a:extLst>
              </p:cNvPr>
              <p:cNvSpPr txBox="1"/>
              <p:nvPr/>
            </p:nvSpPr>
            <p:spPr>
              <a:xfrm>
                <a:off x="121741" y="6402151"/>
                <a:ext cx="310305"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3</a:t>
                </a:r>
              </a:p>
            </p:txBody>
          </p:sp>
        </p:grpSp>
        <p:sp>
          <p:nvSpPr>
            <p:cNvPr id="44" name="TextBox 43">
              <a:extLst>
                <a:ext uri="{FF2B5EF4-FFF2-40B4-BE49-F238E27FC236}">
                  <a16:creationId xmlns:a16="http://schemas.microsoft.com/office/drawing/2014/main" id="{C2DC5F23-8B66-4032-B5E2-F1226D9608D2}"/>
                </a:ext>
              </a:extLst>
            </p:cNvPr>
            <p:cNvSpPr txBox="1"/>
            <p:nvPr/>
          </p:nvSpPr>
          <p:spPr>
            <a:xfrm>
              <a:off x="517422" y="7423845"/>
              <a:ext cx="5320890"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Transfer bulk regolith &amp; bury support (“roof”) structure</a:t>
              </a:r>
            </a:p>
          </p:txBody>
        </p:sp>
        <p:grpSp>
          <p:nvGrpSpPr>
            <p:cNvPr id="66" name="Group 65">
              <a:extLst>
                <a:ext uri="{FF2B5EF4-FFF2-40B4-BE49-F238E27FC236}">
                  <a16:creationId xmlns:a16="http://schemas.microsoft.com/office/drawing/2014/main" id="{768E5A7F-BFD2-42A1-9FAF-C650DF0D925E}"/>
                </a:ext>
              </a:extLst>
            </p:cNvPr>
            <p:cNvGrpSpPr/>
            <p:nvPr/>
          </p:nvGrpSpPr>
          <p:grpSpPr>
            <a:xfrm>
              <a:off x="214229" y="7097552"/>
              <a:ext cx="310305" cy="276999"/>
              <a:chOff x="118693" y="6051631"/>
              <a:chExt cx="310305" cy="276999"/>
            </a:xfrm>
          </p:grpSpPr>
          <p:sp>
            <p:nvSpPr>
              <p:cNvPr id="67" name="Oval 66">
                <a:extLst>
                  <a:ext uri="{FF2B5EF4-FFF2-40B4-BE49-F238E27FC236}">
                    <a16:creationId xmlns:a16="http://schemas.microsoft.com/office/drawing/2014/main" id="{37E82A79-5A50-4701-801F-971724A4F5C8}"/>
                  </a:ext>
                </a:extLst>
              </p:cNvPr>
              <p:cNvSpPr/>
              <p:nvPr/>
            </p:nvSpPr>
            <p:spPr bwMode="auto">
              <a:xfrm>
                <a:off x="132004" y="6077013"/>
                <a:ext cx="231340" cy="2313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schemeClr val="bg1"/>
                  </a:solidFill>
                  <a:latin typeface="Arial" panose="020B0604020202020204" pitchFamily="34" charset="0"/>
                  <a:ea typeface="ＭＳ Ｐゴシック" pitchFamily="-80" charset="-128"/>
                  <a:cs typeface="Arial" panose="020B0604020202020204" pitchFamily="34" charset="0"/>
                </a:endParaRPr>
              </a:p>
            </p:txBody>
          </p:sp>
          <p:sp>
            <p:nvSpPr>
              <p:cNvPr id="68" name="TextBox 67">
                <a:extLst>
                  <a:ext uri="{FF2B5EF4-FFF2-40B4-BE49-F238E27FC236}">
                    <a16:creationId xmlns:a16="http://schemas.microsoft.com/office/drawing/2014/main" id="{3048E792-FFFC-45CA-A6AB-462F54C8C499}"/>
                  </a:ext>
                </a:extLst>
              </p:cNvPr>
              <p:cNvSpPr txBox="1"/>
              <p:nvPr/>
            </p:nvSpPr>
            <p:spPr>
              <a:xfrm>
                <a:off x="118693" y="6051631"/>
                <a:ext cx="310305"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2</a:t>
                </a:r>
              </a:p>
            </p:txBody>
          </p:sp>
        </p:grpSp>
        <p:sp>
          <p:nvSpPr>
            <p:cNvPr id="69" name="TextBox 68">
              <a:extLst>
                <a:ext uri="{FF2B5EF4-FFF2-40B4-BE49-F238E27FC236}">
                  <a16:creationId xmlns:a16="http://schemas.microsoft.com/office/drawing/2014/main" id="{862AC9D9-83F8-4AD7-B299-015D32AFF4E2}"/>
                </a:ext>
              </a:extLst>
            </p:cNvPr>
            <p:cNvSpPr txBox="1"/>
            <p:nvPr/>
          </p:nvSpPr>
          <p:spPr>
            <a:xfrm>
              <a:off x="517422" y="7073325"/>
              <a:ext cx="5991094" cy="440633"/>
            </a:xfrm>
            <a:prstGeom prst="rect">
              <a:avLst/>
            </a:prstGeom>
            <a:noFill/>
          </p:spPr>
          <p:txBody>
            <a:bodyPr wrap="square" rtlCol="0">
              <a:spAutoFit/>
            </a:bodyPr>
            <a:lstStyle/>
            <a:p>
              <a:pPr>
                <a:lnSpc>
                  <a:spcPct val="70000"/>
                </a:lnSpc>
              </a:pPr>
              <a:r>
                <a:rPr lang="en-US" sz="1600" dirty="0">
                  <a:latin typeface="Arial" panose="020B0604020202020204" pitchFamily="34" charset="0"/>
                  <a:cs typeface="Arial" panose="020B0604020202020204" pitchFamily="34" charset="0"/>
                </a:rPr>
                <a:t>Structural (vertical element) construction (not shown – requires other systems currently not shown)</a:t>
              </a:r>
            </a:p>
          </p:txBody>
        </p:sp>
      </p:grpSp>
      <p:grpSp>
        <p:nvGrpSpPr>
          <p:cNvPr id="117" name="Group 116">
            <a:extLst>
              <a:ext uri="{FF2B5EF4-FFF2-40B4-BE49-F238E27FC236}">
                <a16:creationId xmlns:a16="http://schemas.microsoft.com/office/drawing/2014/main" id="{CBECA803-C00A-4009-AEFA-ADC16427BC9F}"/>
              </a:ext>
            </a:extLst>
          </p:cNvPr>
          <p:cNvGrpSpPr/>
          <p:nvPr/>
        </p:nvGrpSpPr>
        <p:grpSpPr>
          <a:xfrm>
            <a:off x="75971" y="4130396"/>
            <a:ext cx="11975087" cy="2142799"/>
            <a:chOff x="75971" y="4240124"/>
            <a:chExt cx="11975087" cy="2142799"/>
          </a:xfrm>
        </p:grpSpPr>
        <p:sp>
          <p:nvSpPr>
            <p:cNvPr id="45" name="Oval 44">
              <a:extLst>
                <a:ext uri="{FF2B5EF4-FFF2-40B4-BE49-F238E27FC236}">
                  <a16:creationId xmlns:a16="http://schemas.microsoft.com/office/drawing/2014/main" id="{6A2B7A1F-7988-4FBE-9247-68AED00D7AB3}"/>
                </a:ext>
              </a:extLst>
            </p:cNvPr>
            <p:cNvSpPr/>
            <p:nvPr/>
          </p:nvSpPr>
          <p:spPr bwMode="auto">
            <a:xfrm>
              <a:off x="6993966" y="6093185"/>
              <a:ext cx="231340" cy="2313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schemeClr val="bg1"/>
                </a:solidFill>
                <a:latin typeface="Arial" panose="020B0604020202020204" pitchFamily="34" charset="0"/>
                <a:ea typeface="ＭＳ Ｐゴシック" pitchFamily="-80" charset="-128"/>
                <a:cs typeface="Arial" panose="020B0604020202020204" pitchFamily="34" charset="0"/>
              </a:endParaRPr>
            </a:p>
          </p:txBody>
        </p:sp>
        <p:sp>
          <p:nvSpPr>
            <p:cNvPr id="46" name="TextBox 45">
              <a:extLst>
                <a:ext uri="{FF2B5EF4-FFF2-40B4-BE49-F238E27FC236}">
                  <a16:creationId xmlns:a16="http://schemas.microsoft.com/office/drawing/2014/main" id="{7AC35BF3-7EE4-4187-808C-227A5D1141FF}"/>
                </a:ext>
              </a:extLst>
            </p:cNvPr>
            <p:cNvSpPr txBox="1"/>
            <p:nvPr/>
          </p:nvSpPr>
          <p:spPr>
            <a:xfrm>
              <a:off x="6980655" y="6067803"/>
              <a:ext cx="310305"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1</a:t>
              </a:r>
            </a:p>
          </p:txBody>
        </p:sp>
        <p:sp>
          <p:nvSpPr>
            <p:cNvPr id="47" name="Oval 46">
              <a:extLst>
                <a:ext uri="{FF2B5EF4-FFF2-40B4-BE49-F238E27FC236}">
                  <a16:creationId xmlns:a16="http://schemas.microsoft.com/office/drawing/2014/main" id="{6BE7F84B-A30B-47D6-BEBD-663BE68403D3}"/>
                </a:ext>
              </a:extLst>
            </p:cNvPr>
            <p:cNvSpPr/>
            <p:nvPr/>
          </p:nvSpPr>
          <p:spPr bwMode="auto">
            <a:xfrm>
              <a:off x="5747324" y="4559529"/>
              <a:ext cx="231340" cy="2313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schemeClr val="bg1"/>
                </a:solidFill>
                <a:latin typeface="Arial" panose="020B0604020202020204" pitchFamily="34" charset="0"/>
                <a:ea typeface="ＭＳ Ｐゴシック" pitchFamily="-80" charset="-128"/>
                <a:cs typeface="Arial" panose="020B0604020202020204" pitchFamily="34" charset="0"/>
              </a:endParaRPr>
            </a:p>
          </p:txBody>
        </p:sp>
        <p:sp>
          <p:nvSpPr>
            <p:cNvPr id="48" name="TextBox 47">
              <a:extLst>
                <a:ext uri="{FF2B5EF4-FFF2-40B4-BE49-F238E27FC236}">
                  <a16:creationId xmlns:a16="http://schemas.microsoft.com/office/drawing/2014/main" id="{5FC9AC6A-73D1-47B1-B2AA-45AF9407B337}"/>
                </a:ext>
              </a:extLst>
            </p:cNvPr>
            <p:cNvSpPr txBox="1"/>
            <p:nvPr/>
          </p:nvSpPr>
          <p:spPr>
            <a:xfrm>
              <a:off x="5734013" y="4534147"/>
              <a:ext cx="310305"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3</a:t>
              </a:r>
            </a:p>
          </p:txBody>
        </p:sp>
        <p:sp>
          <p:nvSpPr>
            <p:cNvPr id="49" name="Freeform 16">
              <a:extLst>
                <a:ext uri="{FF2B5EF4-FFF2-40B4-BE49-F238E27FC236}">
                  <a16:creationId xmlns:a16="http://schemas.microsoft.com/office/drawing/2014/main" id="{232B911E-1214-45FB-867D-A4A984FB0D49}"/>
                </a:ext>
              </a:extLst>
            </p:cNvPr>
            <p:cNvSpPr/>
            <p:nvPr/>
          </p:nvSpPr>
          <p:spPr>
            <a:xfrm>
              <a:off x="5817024" y="4264117"/>
              <a:ext cx="5007428" cy="1240970"/>
            </a:xfrm>
            <a:custGeom>
              <a:avLst/>
              <a:gdLst>
                <a:gd name="connsiteX0" fmla="*/ 0 w 2405742"/>
                <a:gd name="connsiteY0" fmla="*/ 587828 h 587828"/>
                <a:gd name="connsiteX1" fmla="*/ 370114 w 2405742"/>
                <a:gd name="connsiteY1" fmla="*/ 250371 h 587828"/>
                <a:gd name="connsiteX2" fmla="*/ 740228 w 2405742"/>
                <a:gd name="connsiteY2" fmla="*/ 76200 h 587828"/>
                <a:gd name="connsiteX3" fmla="*/ 1110342 w 2405742"/>
                <a:gd name="connsiteY3" fmla="*/ 0 h 587828"/>
                <a:gd name="connsiteX4" fmla="*/ 1328057 w 2405742"/>
                <a:gd name="connsiteY4" fmla="*/ 0 h 587828"/>
                <a:gd name="connsiteX5" fmla="*/ 1567542 w 2405742"/>
                <a:gd name="connsiteY5" fmla="*/ 32657 h 587828"/>
                <a:gd name="connsiteX6" fmla="*/ 1894114 w 2405742"/>
                <a:gd name="connsiteY6" fmla="*/ 119743 h 587828"/>
                <a:gd name="connsiteX7" fmla="*/ 2144485 w 2405742"/>
                <a:gd name="connsiteY7" fmla="*/ 293914 h 587828"/>
                <a:gd name="connsiteX8" fmla="*/ 2405742 w 2405742"/>
                <a:gd name="connsiteY8" fmla="*/ 566057 h 587828"/>
                <a:gd name="connsiteX9" fmla="*/ 0 w 2405742"/>
                <a:gd name="connsiteY9" fmla="*/ 587828 h 587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5742" h="587828">
                  <a:moveTo>
                    <a:pt x="0" y="587828"/>
                  </a:moveTo>
                  <a:lnTo>
                    <a:pt x="370114" y="250371"/>
                  </a:lnTo>
                  <a:lnTo>
                    <a:pt x="740228" y="76200"/>
                  </a:lnTo>
                  <a:lnTo>
                    <a:pt x="1110342" y="0"/>
                  </a:lnTo>
                  <a:lnTo>
                    <a:pt x="1328057" y="0"/>
                  </a:lnTo>
                  <a:lnTo>
                    <a:pt x="1567542" y="32657"/>
                  </a:lnTo>
                  <a:lnTo>
                    <a:pt x="1894114" y="119743"/>
                  </a:lnTo>
                  <a:lnTo>
                    <a:pt x="2144485" y="293914"/>
                  </a:lnTo>
                  <a:lnTo>
                    <a:pt x="2405742" y="566057"/>
                  </a:lnTo>
                  <a:lnTo>
                    <a:pt x="0" y="587828"/>
                  </a:ln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5F1B9ACC-FE58-4EDF-A787-8D270229613A}"/>
                </a:ext>
              </a:extLst>
            </p:cNvPr>
            <p:cNvSpPr/>
            <p:nvPr/>
          </p:nvSpPr>
          <p:spPr>
            <a:xfrm>
              <a:off x="6774966" y="4547147"/>
              <a:ext cx="3200400" cy="1828800"/>
            </a:xfrm>
            <a:prstGeom prst="ellipse">
              <a:avLst/>
            </a:prstGeom>
            <a:solidFill>
              <a:schemeClr val="bg1"/>
            </a:solidFill>
            <a:ln w="381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1" name="Straight Connector 50">
              <a:extLst>
                <a:ext uri="{FF2B5EF4-FFF2-40B4-BE49-F238E27FC236}">
                  <a16:creationId xmlns:a16="http://schemas.microsoft.com/office/drawing/2014/main" id="{BFE9275A-4A72-4A61-99E6-CE12627869E2}"/>
                </a:ext>
              </a:extLst>
            </p:cNvPr>
            <p:cNvCxnSpPr/>
            <p:nvPr/>
          </p:nvCxnSpPr>
          <p:spPr>
            <a:xfrm>
              <a:off x="5634116" y="5484004"/>
              <a:ext cx="109728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2" name="Group 51">
              <a:extLst>
                <a:ext uri="{FF2B5EF4-FFF2-40B4-BE49-F238E27FC236}">
                  <a16:creationId xmlns:a16="http://schemas.microsoft.com/office/drawing/2014/main" id="{525EA955-4DEF-4A76-85BC-B07DDBB3FF2E}"/>
                </a:ext>
              </a:extLst>
            </p:cNvPr>
            <p:cNvGrpSpPr/>
            <p:nvPr/>
          </p:nvGrpSpPr>
          <p:grpSpPr>
            <a:xfrm flipH="1">
              <a:off x="10988055" y="4711879"/>
              <a:ext cx="1063003" cy="731133"/>
              <a:chOff x="5086534" y="5487937"/>
              <a:chExt cx="1361632" cy="936529"/>
            </a:xfrm>
          </p:grpSpPr>
          <p:sp>
            <p:nvSpPr>
              <p:cNvPr id="53" name="Rectangle 5">
                <a:extLst>
                  <a:ext uri="{FF2B5EF4-FFF2-40B4-BE49-F238E27FC236}">
                    <a16:creationId xmlns:a16="http://schemas.microsoft.com/office/drawing/2014/main" id="{83E6BC83-35A0-4482-AA21-8199760FCF12}"/>
                  </a:ext>
                </a:extLst>
              </p:cNvPr>
              <p:cNvSpPr>
                <a:spLocks noChangeArrowheads="1"/>
              </p:cNvSpPr>
              <p:nvPr/>
            </p:nvSpPr>
            <p:spPr bwMode="auto">
              <a:xfrm>
                <a:off x="5507639" y="6123939"/>
                <a:ext cx="757328" cy="156274"/>
              </a:xfrm>
              <a:prstGeom prst="rect">
                <a:avLst/>
              </a:prstGeom>
              <a:solidFill>
                <a:srgbClr val="DDDDDD"/>
              </a:solidFill>
              <a:ln w="9525">
                <a:solidFill>
                  <a:schemeClr val="tx1"/>
                </a:solidFill>
                <a:miter lim="800000"/>
                <a:headEnd/>
                <a:tailEnd/>
              </a:ln>
            </p:spPr>
            <p:txBody>
              <a:bodyPr wrap="none" anchor="ctr"/>
              <a:lstStyle/>
              <a:p>
                <a:endParaRPr lang="en-US" sz="1000" dirty="0">
                  <a:latin typeface="Arial" panose="020B0604020202020204" pitchFamily="34" charset="0"/>
                  <a:cs typeface="Arial" panose="020B0604020202020204" pitchFamily="34" charset="0"/>
                </a:endParaRPr>
              </a:p>
            </p:txBody>
          </p:sp>
          <p:sp>
            <p:nvSpPr>
              <p:cNvPr id="54" name="Rectangle 50">
                <a:extLst>
                  <a:ext uri="{FF2B5EF4-FFF2-40B4-BE49-F238E27FC236}">
                    <a16:creationId xmlns:a16="http://schemas.microsoft.com/office/drawing/2014/main" id="{5BFF0CE1-76BC-4DD5-81AF-D6A02E0003E2}"/>
                  </a:ext>
                </a:extLst>
              </p:cNvPr>
              <p:cNvSpPr>
                <a:spLocks noChangeArrowheads="1"/>
              </p:cNvSpPr>
              <p:nvPr/>
            </p:nvSpPr>
            <p:spPr bwMode="auto">
              <a:xfrm>
                <a:off x="5501628" y="5949636"/>
                <a:ext cx="114200" cy="174306"/>
              </a:xfrm>
              <a:prstGeom prst="rect">
                <a:avLst/>
              </a:prstGeom>
              <a:solidFill>
                <a:schemeClr val="tx1">
                  <a:lumMod val="65000"/>
                  <a:lumOff val="35000"/>
                </a:schemeClr>
              </a:solidFill>
              <a:ln w="9525">
                <a:solidFill>
                  <a:schemeClr val="tx1"/>
                </a:solidFill>
                <a:miter lim="800000"/>
                <a:headEnd/>
                <a:tailEnd/>
              </a:ln>
            </p:spPr>
            <p:txBody>
              <a:bodyPr wrap="none" anchor="ctr"/>
              <a:lstStyle/>
              <a:p>
                <a:endParaRPr lang="en-US" sz="1000" dirty="0">
                  <a:latin typeface="Arial" panose="020B0604020202020204" pitchFamily="34" charset="0"/>
                  <a:cs typeface="Arial" panose="020B0604020202020204" pitchFamily="34" charset="0"/>
                </a:endParaRPr>
              </a:p>
            </p:txBody>
          </p:sp>
          <p:sp>
            <p:nvSpPr>
              <p:cNvPr id="55" name="Oval 53">
                <a:extLst>
                  <a:ext uri="{FF2B5EF4-FFF2-40B4-BE49-F238E27FC236}">
                    <a16:creationId xmlns:a16="http://schemas.microsoft.com/office/drawing/2014/main" id="{5F9AA248-EBF3-4027-BD41-E0D3A94E0EEF}"/>
                  </a:ext>
                </a:extLst>
              </p:cNvPr>
              <p:cNvSpPr>
                <a:spLocks noChangeArrowheads="1"/>
              </p:cNvSpPr>
              <p:nvPr/>
            </p:nvSpPr>
            <p:spPr bwMode="auto">
              <a:xfrm flipH="1">
                <a:off x="5470585" y="6024768"/>
                <a:ext cx="49074" cy="49163"/>
              </a:xfrm>
              <a:prstGeom prst="ellipse">
                <a:avLst/>
              </a:prstGeom>
              <a:solidFill>
                <a:schemeClr val="tx1"/>
              </a:solidFill>
              <a:ln w="9525">
                <a:solidFill>
                  <a:schemeClr val="tx1"/>
                </a:solidFill>
                <a:round/>
                <a:headEnd/>
                <a:tailEnd/>
              </a:ln>
            </p:spPr>
            <p:txBody>
              <a:bodyPr wrap="none" anchor="ctr"/>
              <a:lstStyle/>
              <a:p>
                <a:endParaRPr lang="en-US" sz="1000" dirty="0">
                  <a:latin typeface="Arial" panose="020B0604020202020204" pitchFamily="34" charset="0"/>
                  <a:cs typeface="Arial" panose="020B0604020202020204" pitchFamily="34" charset="0"/>
                </a:endParaRPr>
              </a:p>
            </p:txBody>
          </p:sp>
          <p:sp>
            <p:nvSpPr>
              <p:cNvPr id="56" name="Line 54">
                <a:extLst>
                  <a:ext uri="{FF2B5EF4-FFF2-40B4-BE49-F238E27FC236}">
                    <a16:creationId xmlns:a16="http://schemas.microsoft.com/office/drawing/2014/main" id="{440056B0-358E-4E20-B757-CCB2A20F3DBE}"/>
                  </a:ext>
                </a:extLst>
              </p:cNvPr>
              <p:cNvSpPr>
                <a:spLocks noChangeShapeType="1"/>
              </p:cNvSpPr>
              <p:nvPr/>
            </p:nvSpPr>
            <p:spPr bwMode="auto">
              <a:xfrm flipH="1">
                <a:off x="5265413" y="6063024"/>
                <a:ext cx="217764" cy="181289"/>
              </a:xfrm>
              <a:prstGeom prst="line">
                <a:avLst/>
              </a:prstGeom>
              <a:noFill/>
              <a:ln w="38100">
                <a:solidFill>
                  <a:schemeClr val="tx1"/>
                </a:solidFill>
                <a:round/>
                <a:headEnd/>
                <a:tailEnd/>
              </a:ln>
            </p:spPr>
            <p:txBody>
              <a:bodyPr/>
              <a:lstStyle/>
              <a:p>
                <a:endParaRPr lang="en-US" sz="1000" dirty="0">
                  <a:latin typeface="Arial" panose="020B0604020202020204" pitchFamily="34" charset="0"/>
                  <a:cs typeface="Arial" panose="020B0604020202020204" pitchFamily="34" charset="0"/>
                </a:endParaRPr>
              </a:p>
            </p:txBody>
          </p:sp>
          <p:sp>
            <p:nvSpPr>
              <p:cNvPr id="57" name="Oval 67">
                <a:extLst>
                  <a:ext uri="{FF2B5EF4-FFF2-40B4-BE49-F238E27FC236}">
                    <a16:creationId xmlns:a16="http://schemas.microsoft.com/office/drawing/2014/main" id="{E3F3C497-24A5-4832-88D4-A7292DE1E9B0}"/>
                  </a:ext>
                </a:extLst>
              </p:cNvPr>
              <p:cNvSpPr>
                <a:spLocks noChangeArrowheads="1"/>
              </p:cNvSpPr>
              <p:nvPr/>
            </p:nvSpPr>
            <p:spPr bwMode="auto">
              <a:xfrm>
                <a:off x="5561734" y="6232129"/>
                <a:ext cx="192337" cy="192337"/>
              </a:xfrm>
              <a:prstGeom prst="ellipse">
                <a:avLst/>
              </a:prstGeom>
              <a:solidFill>
                <a:srgbClr val="DDDDDD"/>
              </a:solidFill>
              <a:ln w="9525">
                <a:solidFill>
                  <a:schemeClr val="tx1"/>
                </a:solidFill>
                <a:round/>
                <a:headEnd/>
                <a:tailEnd/>
              </a:ln>
            </p:spPr>
            <p:txBody>
              <a:bodyPr wrap="none" anchor="ctr"/>
              <a:lstStyle/>
              <a:p>
                <a:endParaRPr lang="en-US" sz="1000" dirty="0">
                  <a:latin typeface="Arial" panose="020B0604020202020204" pitchFamily="34" charset="0"/>
                  <a:cs typeface="Arial" panose="020B0604020202020204" pitchFamily="34" charset="0"/>
                </a:endParaRPr>
              </a:p>
            </p:txBody>
          </p:sp>
          <p:sp>
            <p:nvSpPr>
              <p:cNvPr id="58" name="Oval 68">
                <a:extLst>
                  <a:ext uri="{FF2B5EF4-FFF2-40B4-BE49-F238E27FC236}">
                    <a16:creationId xmlns:a16="http://schemas.microsoft.com/office/drawing/2014/main" id="{711FCD14-A64C-4E96-9F87-060362E06DE5}"/>
                  </a:ext>
                </a:extLst>
              </p:cNvPr>
              <p:cNvSpPr>
                <a:spLocks noChangeArrowheads="1"/>
              </p:cNvSpPr>
              <p:nvPr/>
            </p:nvSpPr>
            <p:spPr bwMode="auto">
              <a:xfrm>
                <a:off x="5802155" y="6232129"/>
                <a:ext cx="192337" cy="192337"/>
              </a:xfrm>
              <a:prstGeom prst="ellipse">
                <a:avLst/>
              </a:prstGeom>
              <a:solidFill>
                <a:srgbClr val="DDDDDD"/>
              </a:solidFill>
              <a:ln w="9525">
                <a:solidFill>
                  <a:schemeClr val="tx1"/>
                </a:solidFill>
                <a:round/>
                <a:headEnd/>
                <a:tailEnd/>
              </a:ln>
            </p:spPr>
            <p:txBody>
              <a:bodyPr wrap="none" anchor="ctr"/>
              <a:lstStyle/>
              <a:p>
                <a:endParaRPr lang="en-US" sz="1000" dirty="0">
                  <a:latin typeface="Arial" panose="020B0604020202020204" pitchFamily="34" charset="0"/>
                  <a:cs typeface="Arial" panose="020B0604020202020204" pitchFamily="34" charset="0"/>
                </a:endParaRPr>
              </a:p>
            </p:txBody>
          </p:sp>
          <p:sp>
            <p:nvSpPr>
              <p:cNvPr id="59" name="Oval 69">
                <a:extLst>
                  <a:ext uri="{FF2B5EF4-FFF2-40B4-BE49-F238E27FC236}">
                    <a16:creationId xmlns:a16="http://schemas.microsoft.com/office/drawing/2014/main" id="{8C4D3CDA-C6D8-4AEA-B299-5B8C708F3C58}"/>
                  </a:ext>
                </a:extLst>
              </p:cNvPr>
              <p:cNvSpPr>
                <a:spLocks noChangeArrowheads="1"/>
              </p:cNvSpPr>
              <p:nvPr/>
            </p:nvSpPr>
            <p:spPr bwMode="auto">
              <a:xfrm>
                <a:off x="6042577" y="6232129"/>
                <a:ext cx="192337" cy="192337"/>
              </a:xfrm>
              <a:prstGeom prst="ellipse">
                <a:avLst/>
              </a:prstGeom>
              <a:solidFill>
                <a:srgbClr val="DDDDDD"/>
              </a:solidFill>
              <a:ln w="9525">
                <a:solidFill>
                  <a:schemeClr val="tx1"/>
                </a:solidFill>
                <a:round/>
                <a:headEnd/>
                <a:tailEnd/>
              </a:ln>
            </p:spPr>
            <p:txBody>
              <a:bodyPr wrap="none" anchor="ctr"/>
              <a:lstStyle/>
              <a:p>
                <a:endParaRPr lang="en-US" sz="1000" dirty="0">
                  <a:latin typeface="Arial" panose="020B0604020202020204" pitchFamily="34" charset="0"/>
                  <a:cs typeface="Arial" panose="020B0604020202020204" pitchFamily="34" charset="0"/>
                </a:endParaRPr>
              </a:p>
            </p:txBody>
          </p:sp>
          <p:sp>
            <p:nvSpPr>
              <p:cNvPr id="60" name="Right Triangle 59">
                <a:extLst>
                  <a:ext uri="{FF2B5EF4-FFF2-40B4-BE49-F238E27FC236}">
                    <a16:creationId xmlns:a16="http://schemas.microsoft.com/office/drawing/2014/main" id="{7C6F9A5D-3DCB-4A2D-A082-F631C08A2A47}"/>
                  </a:ext>
                </a:extLst>
              </p:cNvPr>
              <p:cNvSpPr/>
              <p:nvPr/>
            </p:nvSpPr>
            <p:spPr bwMode="auto">
              <a:xfrm flipH="1">
                <a:off x="5086534" y="6188623"/>
                <a:ext cx="211015" cy="164123"/>
              </a:xfrm>
              <a:prstGeom prst="rtTriangle">
                <a:avLst/>
              </a:prstGeom>
              <a:solidFill>
                <a:schemeClr val="tx1">
                  <a:lumMod val="65000"/>
                  <a:lumOff val="3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i="0" u="none" strike="noStrike" cap="none" normalizeH="0" baseline="0" dirty="0">
                  <a:ln>
                    <a:noFill/>
                  </a:ln>
                  <a:solidFill>
                    <a:schemeClr val="tx1"/>
                  </a:solidFill>
                  <a:effectLst/>
                  <a:latin typeface="Arial" panose="020B0604020202020204" pitchFamily="34" charset="0"/>
                  <a:ea typeface="ＭＳ Ｐゴシック" charset="-128"/>
                  <a:cs typeface="Arial" panose="020B0604020202020204" pitchFamily="34" charset="0"/>
                </a:endParaRPr>
              </a:p>
            </p:txBody>
          </p:sp>
          <p:sp>
            <p:nvSpPr>
              <p:cNvPr id="61" name="Line 54">
                <a:extLst>
                  <a:ext uri="{FF2B5EF4-FFF2-40B4-BE49-F238E27FC236}">
                    <a16:creationId xmlns:a16="http://schemas.microsoft.com/office/drawing/2014/main" id="{8B8A6F6E-C720-409A-80E7-0BCAE12ED67D}"/>
                  </a:ext>
                </a:extLst>
              </p:cNvPr>
              <p:cNvSpPr>
                <a:spLocks noChangeShapeType="1"/>
              </p:cNvSpPr>
              <p:nvPr/>
            </p:nvSpPr>
            <p:spPr bwMode="auto">
              <a:xfrm flipH="1">
                <a:off x="5297549" y="6173294"/>
                <a:ext cx="211272" cy="120838"/>
              </a:xfrm>
              <a:prstGeom prst="line">
                <a:avLst/>
              </a:prstGeom>
              <a:noFill/>
              <a:ln w="38100">
                <a:solidFill>
                  <a:schemeClr val="tx1"/>
                </a:solidFill>
                <a:round/>
                <a:headEnd/>
                <a:tailEnd/>
              </a:ln>
            </p:spPr>
            <p:txBody>
              <a:bodyPr/>
              <a:lstStyle/>
              <a:p>
                <a:endParaRPr lang="en-US" sz="1000" dirty="0">
                  <a:latin typeface="Arial" panose="020B0604020202020204" pitchFamily="34" charset="0"/>
                  <a:cs typeface="Arial" panose="020B0604020202020204" pitchFamily="34" charset="0"/>
                </a:endParaRPr>
              </a:p>
            </p:txBody>
          </p:sp>
          <p:sp>
            <p:nvSpPr>
              <p:cNvPr id="62" name="Trapezoid 61">
                <a:extLst>
                  <a:ext uri="{FF2B5EF4-FFF2-40B4-BE49-F238E27FC236}">
                    <a16:creationId xmlns:a16="http://schemas.microsoft.com/office/drawing/2014/main" id="{B77E3CDD-7F08-4898-B274-A572DAA8FC2F}"/>
                  </a:ext>
                </a:extLst>
              </p:cNvPr>
              <p:cNvSpPr/>
              <p:nvPr/>
            </p:nvSpPr>
            <p:spPr bwMode="auto">
              <a:xfrm rot="4291729" flipV="1">
                <a:off x="5939811" y="5728068"/>
                <a:ext cx="748485" cy="268224"/>
              </a:xfrm>
              <a:prstGeom prst="trapezoid">
                <a:avLst>
                  <a:gd name="adj" fmla="val 58018"/>
                </a:avLst>
              </a:prstGeom>
              <a:solidFill>
                <a:schemeClr val="accent1"/>
              </a:solidFill>
              <a:ln w="12700" cap="flat" cmpd="sng" algn="ctr">
                <a:solidFill>
                  <a:schemeClr val="tx1"/>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i="0" u="none" strike="noStrike" cap="none" normalizeH="0" baseline="0" dirty="0">
                  <a:ln>
                    <a:noFill/>
                  </a:ln>
                  <a:solidFill>
                    <a:schemeClr val="accent2"/>
                  </a:solidFill>
                  <a:effectLst/>
                  <a:latin typeface="Arial" panose="020B0604020202020204" pitchFamily="34" charset="0"/>
                  <a:cs typeface="Arial" panose="020B0604020202020204" pitchFamily="34" charset="0"/>
                </a:endParaRPr>
              </a:p>
            </p:txBody>
          </p:sp>
          <p:sp>
            <p:nvSpPr>
              <p:cNvPr id="63" name="Oval 62">
                <a:extLst>
                  <a:ext uri="{FF2B5EF4-FFF2-40B4-BE49-F238E27FC236}">
                    <a16:creationId xmlns:a16="http://schemas.microsoft.com/office/drawing/2014/main" id="{AC95B899-9627-479D-8436-EA824039BE5A}"/>
                  </a:ext>
                </a:extLst>
              </p:cNvPr>
              <p:cNvSpPr/>
              <p:nvPr/>
            </p:nvSpPr>
            <p:spPr bwMode="auto">
              <a:xfrm>
                <a:off x="6219825" y="6076950"/>
                <a:ext cx="57150" cy="57150"/>
              </a:xfrm>
              <a:prstGeom prst="ellipse">
                <a:avLst/>
              </a:prstGeom>
              <a:solidFill>
                <a:schemeClr val="tx1"/>
              </a:solidFill>
              <a:ln w="12700" cap="flat" cmpd="sng" algn="ctr">
                <a:solidFill>
                  <a:schemeClr val="tx1"/>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i="0" u="none" strike="noStrike" cap="none" normalizeH="0" baseline="0" dirty="0">
                  <a:ln>
                    <a:noFill/>
                  </a:ln>
                  <a:solidFill>
                    <a:schemeClr val="accent2"/>
                  </a:solidFill>
                  <a:effectLst/>
                  <a:latin typeface="Arial" panose="020B0604020202020204" pitchFamily="34" charset="0"/>
                  <a:cs typeface="Arial" panose="020B0604020202020204" pitchFamily="34" charset="0"/>
                </a:endParaRPr>
              </a:p>
            </p:txBody>
          </p:sp>
          <p:sp>
            <p:nvSpPr>
              <p:cNvPr id="64" name="Oval 53">
                <a:extLst>
                  <a:ext uri="{FF2B5EF4-FFF2-40B4-BE49-F238E27FC236}">
                    <a16:creationId xmlns:a16="http://schemas.microsoft.com/office/drawing/2014/main" id="{DEC04F65-7877-497B-A50C-32F1104BD59D}"/>
                  </a:ext>
                </a:extLst>
              </p:cNvPr>
              <p:cNvSpPr>
                <a:spLocks noChangeArrowheads="1"/>
              </p:cNvSpPr>
              <p:nvPr/>
            </p:nvSpPr>
            <p:spPr bwMode="auto">
              <a:xfrm flipH="1">
                <a:off x="5480110" y="6158118"/>
                <a:ext cx="49074" cy="49163"/>
              </a:xfrm>
              <a:prstGeom prst="ellipse">
                <a:avLst/>
              </a:prstGeom>
              <a:solidFill>
                <a:schemeClr val="tx1"/>
              </a:solidFill>
              <a:ln w="9525">
                <a:solidFill>
                  <a:schemeClr val="tx1"/>
                </a:solidFill>
                <a:round/>
                <a:headEnd/>
                <a:tailEnd/>
              </a:ln>
            </p:spPr>
            <p:txBody>
              <a:bodyPr wrap="none" anchor="ctr"/>
              <a:lstStyle/>
              <a:p>
                <a:endParaRPr lang="en-US" sz="1000" dirty="0">
                  <a:latin typeface="Arial" panose="020B0604020202020204" pitchFamily="34" charset="0"/>
                  <a:cs typeface="Arial" panose="020B0604020202020204" pitchFamily="34" charset="0"/>
                </a:endParaRPr>
              </a:p>
            </p:txBody>
          </p:sp>
        </p:grpSp>
        <p:cxnSp>
          <p:nvCxnSpPr>
            <p:cNvPr id="65" name="Straight Connector 64">
              <a:extLst>
                <a:ext uri="{FF2B5EF4-FFF2-40B4-BE49-F238E27FC236}">
                  <a16:creationId xmlns:a16="http://schemas.microsoft.com/office/drawing/2014/main" id="{FC1C7317-E5B8-45AE-82A1-936D3181A17B}"/>
                </a:ext>
              </a:extLst>
            </p:cNvPr>
            <p:cNvCxnSpPr/>
            <p:nvPr/>
          </p:nvCxnSpPr>
          <p:spPr>
            <a:xfrm>
              <a:off x="10246189" y="5460062"/>
              <a:ext cx="164592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0" name="Rectangle 69">
              <a:extLst>
                <a:ext uri="{FF2B5EF4-FFF2-40B4-BE49-F238E27FC236}">
                  <a16:creationId xmlns:a16="http://schemas.microsoft.com/office/drawing/2014/main" id="{38492A30-D6EC-45BF-A1F0-7BFCC37ED67D}"/>
                </a:ext>
              </a:extLst>
            </p:cNvPr>
            <p:cNvSpPr/>
            <p:nvPr/>
          </p:nvSpPr>
          <p:spPr>
            <a:xfrm rot="17040000" flipH="1">
              <a:off x="9439771" y="5357290"/>
              <a:ext cx="123573" cy="499109"/>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3D557786-41B0-430B-9573-EF4A0884E725}"/>
                </a:ext>
              </a:extLst>
            </p:cNvPr>
            <p:cNvSpPr/>
            <p:nvPr/>
          </p:nvSpPr>
          <p:spPr>
            <a:xfrm rot="2580000" flipH="1">
              <a:off x="9744319" y="5516660"/>
              <a:ext cx="39945" cy="32575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0C6CE542-4269-4075-8797-6525F8FA909B}"/>
                </a:ext>
              </a:extLst>
            </p:cNvPr>
            <p:cNvSpPr/>
            <p:nvPr/>
          </p:nvSpPr>
          <p:spPr>
            <a:xfrm rot="1787668" flipH="1">
              <a:off x="9063307" y="5439167"/>
              <a:ext cx="123573" cy="499109"/>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A65B8CA5-9295-4102-88A2-47BC5C337D87}"/>
                </a:ext>
              </a:extLst>
            </p:cNvPr>
            <p:cNvSpPr/>
            <p:nvPr/>
          </p:nvSpPr>
          <p:spPr>
            <a:xfrm rot="20869862" flipH="1">
              <a:off x="8498886" y="5915587"/>
              <a:ext cx="669174" cy="253538"/>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B7D94007-027A-4A34-B1F0-6D6B2CF83B85}"/>
                </a:ext>
              </a:extLst>
            </p:cNvPr>
            <p:cNvSpPr/>
            <p:nvPr/>
          </p:nvSpPr>
          <p:spPr>
            <a:xfrm rot="20869862" flipH="1">
              <a:off x="8440199" y="6121072"/>
              <a:ext cx="261851" cy="261851"/>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sp>
          <p:nvSpPr>
            <p:cNvPr id="75" name="Oval 74">
              <a:extLst>
                <a:ext uri="{FF2B5EF4-FFF2-40B4-BE49-F238E27FC236}">
                  <a16:creationId xmlns:a16="http://schemas.microsoft.com/office/drawing/2014/main" id="{8E7B2C8D-CA4C-47C0-8960-F4BB1B8884AB}"/>
                </a:ext>
              </a:extLst>
            </p:cNvPr>
            <p:cNvSpPr/>
            <p:nvPr/>
          </p:nvSpPr>
          <p:spPr>
            <a:xfrm rot="20869862" flipH="1">
              <a:off x="8987347" y="6003085"/>
              <a:ext cx="261851" cy="261851"/>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sp>
          <p:nvSpPr>
            <p:cNvPr id="76" name="TextBox 75">
              <a:extLst>
                <a:ext uri="{FF2B5EF4-FFF2-40B4-BE49-F238E27FC236}">
                  <a16:creationId xmlns:a16="http://schemas.microsoft.com/office/drawing/2014/main" id="{D3FCBE64-307F-4298-8929-BBF34D9AB93B}"/>
                </a:ext>
              </a:extLst>
            </p:cNvPr>
            <p:cNvSpPr txBox="1"/>
            <p:nvPr/>
          </p:nvSpPr>
          <p:spPr>
            <a:xfrm>
              <a:off x="7701880" y="5149129"/>
              <a:ext cx="1719253" cy="646331"/>
            </a:xfrm>
            <a:prstGeom prst="rect">
              <a:avLst/>
            </a:prstGeom>
            <a:noFill/>
          </p:spPr>
          <p:txBody>
            <a:bodyPr wrap="none" rtlCol="0">
              <a:spAutoFit/>
            </a:bodyPr>
            <a:lstStyle/>
            <a:p>
              <a:r>
                <a:rPr lang="en-US" dirty="0"/>
                <a:t>Vertical Element</a:t>
              </a:r>
            </a:p>
            <a:p>
              <a:r>
                <a:rPr lang="en-US" dirty="0"/>
                <a:t>Construction</a:t>
              </a:r>
            </a:p>
          </p:txBody>
        </p:sp>
        <p:sp>
          <p:nvSpPr>
            <p:cNvPr id="77" name="Oval 76">
              <a:extLst>
                <a:ext uri="{FF2B5EF4-FFF2-40B4-BE49-F238E27FC236}">
                  <a16:creationId xmlns:a16="http://schemas.microsoft.com/office/drawing/2014/main" id="{8BDF0425-4A9D-415B-9F55-B117D4A4AE14}"/>
                </a:ext>
              </a:extLst>
            </p:cNvPr>
            <p:cNvSpPr/>
            <p:nvPr/>
          </p:nvSpPr>
          <p:spPr bwMode="auto">
            <a:xfrm>
              <a:off x="7878221" y="5787606"/>
              <a:ext cx="231340" cy="2313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schemeClr val="bg1"/>
                </a:solidFill>
                <a:latin typeface="Arial" panose="020B0604020202020204" pitchFamily="34" charset="0"/>
                <a:ea typeface="ＭＳ Ｐゴシック" pitchFamily="-80" charset="-128"/>
                <a:cs typeface="Arial" panose="020B0604020202020204" pitchFamily="34" charset="0"/>
              </a:endParaRPr>
            </a:p>
          </p:txBody>
        </p:sp>
        <p:sp>
          <p:nvSpPr>
            <p:cNvPr id="78" name="TextBox 77">
              <a:extLst>
                <a:ext uri="{FF2B5EF4-FFF2-40B4-BE49-F238E27FC236}">
                  <a16:creationId xmlns:a16="http://schemas.microsoft.com/office/drawing/2014/main" id="{C6AEF533-6E1E-4882-B5BF-03D45D0F56A6}"/>
                </a:ext>
              </a:extLst>
            </p:cNvPr>
            <p:cNvSpPr txBox="1"/>
            <p:nvPr/>
          </p:nvSpPr>
          <p:spPr>
            <a:xfrm>
              <a:off x="7864910" y="5762224"/>
              <a:ext cx="310305"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2</a:t>
              </a:r>
            </a:p>
          </p:txBody>
        </p:sp>
        <p:grpSp>
          <p:nvGrpSpPr>
            <p:cNvPr id="79" name="Group 78">
              <a:extLst>
                <a:ext uri="{FF2B5EF4-FFF2-40B4-BE49-F238E27FC236}">
                  <a16:creationId xmlns:a16="http://schemas.microsoft.com/office/drawing/2014/main" id="{1200FF28-1755-4F81-A02D-894B76BEB2DF}"/>
                </a:ext>
              </a:extLst>
            </p:cNvPr>
            <p:cNvGrpSpPr/>
            <p:nvPr/>
          </p:nvGrpSpPr>
          <p:grpSpPr>
            <a:xfrm>
              <a:off x="3727141" y="4647390"/>
              <a:ext cx="1575142" cy="826014"/>
              <a:chOff x="9414709" y="4610487"/>
              <a:chExt cx="1575142" cy="826014"/>
            </a:xfrm>
          </p:grpSpPr>
          <p:sp>
            <p:nvSpPr>
              <p:cNvPr id="80" name="Rectangle 79">
                <a:extLst>
                  <a:ext uri="{FF2B5EF4-FFF2-40B4-BE49-F238E27FC236}">
                    <a16:creationId xmlns:a16="http://schemas.microsoft.com/office/drawing/2014/main" id="{B70B0AE0-F2E4-4C5A-B9A5-D9E6CFFAA90A}"/>
                  </a:ext>
                </a:extLst>
              </p:cNvPr>
              <p:cNvSpPr/>
              <p:nvPr/>
            </p:nvSpPr>
            <p:spPr>
              <a:xfrm rot="17460000" flipH="1">
                <a:off x="10521467" y="4575515"/>
                <a:ext cx="123573" cy="499109"/>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2E8EAF3D-A94B-4CDF-9A18-D21347C2EFA8}"/>
                  </a:ext>
                </a:extLst>
              </p:cNvPr>
              <p:cNvSpPr/>
              <p:nvPr/>
            </p:nvSpPr>
            <p:spPr>
              <a:xfrm rot="5400000" flipH="1">
                <a:off x="10807001" y="4793458"/>
                <a:ext cx="39945" cy="32575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D11502E0-3551-4821-A9C7-A44773497A77}"/>
                  </a:ext>
                </a:extLst>
              </p:cNvPr>
              <p:cNvSpPr/>
              <p:nvPr/>
            </p:nvSpPr>
            <p:spPr>
              <a:xfrm rot="2456586" flipH="1">
                <a:off x="10136276" y="4610487"/>
                <a:ext cx="123573" cy="499109"/>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A998E5CF-52F8-45C8-9517-CC2DC8E11767}"/>
                  </a:ext>
                </a:extLst>
              </p:cNvPr>
              <p:cNvSpPr/>
              <p:nvPr/>
            </p:nvSpPr>
            <p:spPr>
              <a:xfrm rot="21538780" flipH="1">
                <a:off x="9508981" y="5023848"/>
                <a:ext cx="669174" cy="253538"/>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489EFDAA-41A5-4053-B848-68E4282EB46B}"/>
                  </a:ext>
                </a:extLst>
              </p:cNvPr>
              <p:cNvSpPr/>
              <p:nvPr/>
            </p:nvSpPr>
            <p:spPr>
              <a:xfrm rot="21538780" flipH="1">
                <a:off x="9414709" y="5174650"/>
                <a:ext cx="261851" cy="261851"/>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sp>
            <p:nvSpPr>
              <p:cNvPr id="85" name="Oval 84">
                <a:extLst>
                  <a:ext uri="{FF2B5EF4-FFF2-40B4-BE49-F238E27FC236}">
                    <a16:creationId xmlns:a16="http://schemas.microsoft.com/office/drawing/2014/main" id="{DA0380AE-A790-4E22-834F-146FE9EFBFF5}"/>
                  </a:ext>
                </a:extLst>
              </p:cNvPr>
              <p:cNvSpPr/>
              <p:nvPr/>
            </p:nvSpPr>
            <p:spPr>
              <a:xfrm rot="21538780" flipH="1">
                <a:off x="9974346" y="5164683"/>
                <a:ext cx="261851" cy="261851"/>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grpSp>
        <p:sp>
          <p:nvSpPr>
            <p:cNvPr id="86" name="TextBox 85">
              <a:extLst>
                <a:ext uri="{FF2B5EF4-FFF2-40B4-BE49-F238E27FC236}">
                  <a16:creationId xmlns:a16="http://schemas.microsoft.com/office/drawing/2014/main" id="{AF1FC106-32B4-483F-90FA-88F669AE382B}"/>
                </a:ext>
              </a:extLst>
            </p:cNvPr>
            <p:cNvSpPr txBox="1"/>
            <p:nvPr/>
          </p:nvSpPr>
          <p:spPr>
            <a:xfrm>
              <a:off x="2975776" y="4450889"/>
              <a:ext cx="1719253" cy="646331"/>
            </a:xfrm>
            <a:prstGeom prst="rect">
              <a:avLst/>
            </a:prstGeom>
            <a:noFill/>
          </p:spPr>
          <p:txBody>
            <a:bodyPr wrap="none" rtlCol="0">
              <a:spAutoFit/>
            </a:bodyPr>
            <a:lstStyle/>
            <a:p>
              <a:r>
                <a:rPr lang="en-US" dirty="0"/>
                <a:t>Vertical Element</a:t>
              </a:r>
            </a:p>
            <a:p>
              <a:r>
                <a:rPr lang="en-US" dirty="0"/>
                <a:t>Construction</a:t>
              </a:r>
            </a:p>
          </p:txBody>
        </p:sp>
        <p:sp>
          <p:nvSpPr>
            <p:cNvPr id="87" name="Oval 86">
              <a:extLst>
                <a:ext uri="{FF2B5EF4-FFF2-40B4-BE49-F238E27FC236}">
                  <a16:creationId xmlns:a16="http://schemas.microsoft.com/office/drawing/2014/main" id="{0C6C4A27-CF4E-4662-B1C4-BFDCEF92241C}"/>
                </a:ext>
              </a:extLst>
            </p:cNvPr>
            <p:cNvSpPr/>
            <p:nvPr/>
          </p:nvSpPr>
          <p:spPr bwMode="auto">
            <a:xfrm>
              <a:off x="4679662" y="4265506"/>
              <a:ext cx="231340" cy="2313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schemeClr val="bg1"/>
                </a:solidFill>
                <a:latin typeface="Arial" panose="020B0604020202020204" pitchFamily="34" charset="0"/>
                <a:ea typeface="ＭＳ Ｐゴシック" pitchFamily="-80" charset="-128"/>
                <a:cs typeface="Arial" panose="020B0604020202020204" pitchFamily="34" charset="0"/>
              </a:endParaRPr>
            </a:p>
          </p:txBody>
        </p:sp>
        <p:sp>
          <p:nvSpPr>
            <p:cNvPr id="88" name="TextBox 87">
              <a:extLst>
                <a:ext uri="{FF2B5EF4-FFF2-40B4-BE49-F238E27FC236}">
                  <a16:creationId xmlns:a16="http://schemas.microsoft.com/office/drawing/2014/main" id="{8721945B-E2A6-46C6-BA1A-377D7A1BE3E7}"/>
                </a:ext>
              </a:extLst>
            </p:cNvPr>
            <p:cNvSpPr txBox="1"/>
            <p:nvPr/>
          </p:nvSpPr>
          <p:spPr>
            <a:xfrm>
              <a:off x="4666351" y="4240124"/>
              <a:ext cx="310305"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2</a:t>
              </a:r>
            </a:p>
          </p:txBody>
        </p:sp>
        <p:cxnSp>
          <p:nvCxnSpPr>
            <p:cNvPr id="89" name="Straight Connector 88">
              <a:extLst>
                <a:ext uri="{FF2B5EF4-FFF2-40B4-BE49-F238E27FC236}">
                  <a16:creationId xmlns:a16="http://schemas.microsoft.com/office/drawing/2014/main" id="{7677FE3E-D689-49CB-9711-311AD36800CB}"/>
                </a:ext>
              </a:extLst>
            </p:cNvPr>
            <p:cNvCxnSpPr/>
            <p:nvPr/>
          </p:nvCxnSpPr>
          <p:spPr>
            <a:xfrm flipV="1">
              <a:off x="3063609" y="5480917"/>
              <a:ext cx="2613765" cy="21407"/>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0" name="Rectangle 89">
              <a:extLst>
                <a:ext uri="{FF2B5EF4-FFF2-40B4-BE49-F238E27FC236}">
                  <a16:creationId xmlns:a16="http://schemas.microsoft.com/office/drawing/2014/main" id="{60AD1172-B11C-4D41-A27F-2CA45AD675D7}"/>
                </a:ext>
              </a:extLst>
            </p:cNvPr>
            <p:cNvSpPr/>
            <p:nvPr/>
          </p:nvSpPr>
          <p:spPr>
            <a:xfrm>
              <a:off x="5017529" y="5082886"/>
              <a:ext cx="284382" cy="914400"/>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1" name="Group 90">
              <a:extLst>
                <a:ext uri="{FF2B5EF4-FFF2-40B4-BE49-F238E27FC236}">
                  <a16:creationId xmlns:a16="http://schemas.microsoft.com/office/drawing/2014/main" id="{F067A3EF-2750-491C-9C81-175D2C7B1EB0}"/>
                </a:ext>
              </a:extLst>
            </p:cNvPr>
            <p:cNvGrpSpPr/>
            <p:nvPr/>
          </p:nvGrpSpPr>
          <p:grpSpPr>
            <a:xfrm>
              <a:off x="75971" y="4764351"/>
              <a:ext cx="4249141" cy="744064"/>
              <a:chOff x="75971" y="3718430"/>
              <a:chExt cx="4249141" cy="744064"/>
            </a:xfrm>
          </p:grpSpPr>
          <p:sp>
            <p:nvSpPr>
              <p:cNvPr id="92" name="Freeform 15">
                <a:extLst>
                  <a:ext uri="{FF2B5EF4-FFF2-40B4-BE49-F238E27FC236}">
                    <a16:creationId xmlns:a16="http://schemas.microsoft.com/office/drawing/2014/main" id="{82DFC3D8-3FA0-4632-8E04-419816D02482}"/>
                  </a:ext>
                </a:extLst>
              </p:cNvPr>
              <p:cNvSpPr/>
              <p:nvPr/>
            </p:nvSpPr>
            <p:spPr>
              <a:xfrm>
                <a:off x="566928" y="3718430"/>
                <a:ext cx="2660904" cy="740664"/>
              </a:xfrm>
              <a:custGeom>
                <a:avLst/>
                <a:gdLst>
                  <a:gd name="connsiteX0" fmla="*/ 0 w 2660904"/>
                  <a:gd name="connsiteY0" fmla="*/ 740664 h 740664"/>
                  <a:gd name="connsiteX1" fmla="*/ 502920 w 2660904"/>
                  <a:gd name="connsiteY1" fmla="*/ 219456 h 740664"/>
                  <a:gd name="connsiteX2" fmla="*/ 1014984 w 2660904"/>
                  <a:gd name="connsiteY2" fmla="*/ 36576 h 740664"/>
                  <a:gd name="connsiteX3" fmla="*/ 1463040 w 2660904"/>
                  <a:gd name="connsiteY3" fmla="*/ 0 h 740664"/>
                  <a:gd name="connsiteX4" fmla="*/ 1911096 w 2660904"/>
                  <a:gd name="connsiteY4" fmla="*/ 64008 h 740664"/>
                  <a:gd name="connsiteX5" fmla="*/ 2212848 w 2660904"/>
                  <a:gd name="connsiteY5" fmla="*/ 201168 h 740664"/>
                  <a:gd name="connsiteX6" fmla="*/ 2478024 w 2660904"/>
                  <a:gd name="connsiteY6" fmla="*/ 475488 h 740664"/>
                  <a:gd name="connsiteX7" fmla="*/ 2660904 w 2660904"/>
                  <a:gd name="connsiteY7" fmla="*/ 731520 h 740664"/>
                  <a:gd name="connsiteX8" fmla="*/ 0 w 2660904"/>
                  <a:gd name="connsiteY8" fmla="*/ 740664 h 740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60904" h="740664">
                    <a:moveTo>
                      <a:pt x="0" y="740664"/>
                    </a:moveTo>
                    <a:lnTo>
                      <a:pt x="502920" y="219456"/>
                    </a:lnTo>
                    <a:lnTo>
                      <a:pt x="1014984" y="36576"/>
                    </a:lnTo>
                    <a:lnTo>
                      <a:pt x="1463040" y="0"/>
                    </a:lnTo>
                    <a:lnTo>
                      <a:pt x="1911096" y="64008"/>
                    </a:lnTo>
                    <a:lnTo>
                      <a:pt x="2212848" y="201168"/>
                    </a:lnTo>
                    <a:lnTo>
                      <a:pt x="2478024" y="475488"/>
                    </a:lnTo>
                    <a:lnTo>
                      <a:pt x="2660904" y="731520"/>
                    </a:lnTo>
                    <a:lnTo>
                      <a:pt x="0" y="740664"/>
                    </a:ln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3" name="Straight Connector 92">
                <a:extLst>
                  <a:ext uri="{FF2B5EF4-FFF2-40B4-BE49-F238E27FC236}">
                    <a16:creationId xmlns:a16="http://schemas.microsoft.com/office/drawing/2014/main" id="{76F15333-0354-4D7D-847C-CB971AFEB50F}"/>
                  </a:ext>
                </a:extLst>
              </p:cNvPr>
              <p:cNvCxnSpPr/>
              <p:nvPr/>
            </p:nvCxnSpPr>
            <p:spPr>
              <a:xfrm>
                <a:off x="3227832" y="4453629"/>
                <a:ext cx="109728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C6EE2539-B84E-4660-BDF4-986460678D4E}"/>
                  </a:ext>
                </a:extLst>
              </p:cNvPr>
              <p:cNvCxnSpPr/>
              <p:nvPr/>
            </p:nvCxnSpPr>
            <p:spPr>
              <a:xfrm>
                <a:off x="75971" y="4462494"/>
                <a:ext cx="109728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95" name="TextBox 94">
              <a:extLst>
                <a:ext uri="{FF2B5EF4-FFF2-40B4-BE49-F238E27FC236}">
                  <a16:creationId xmlns:a16="http://schemas.microsoft.com/office/drawing/2014/main" id="{27325FEE-C617-4318-8A59-348C026EFF15}"/>
                </a:ext>
              </a:extLst>
            </p:cNvPr>
            <p:cNvSpPr txBox="1"/>
            <p:nvPr/>
          </p:nvSpPr>
          <p:spPr>
            <a:xfrm>
              <a:off x="5807604" y="4719808"/>
              <a:ext cx="1039067" cy="369332"/>
            </a:xfrm>
            <a:prstGeom prst="rect">
              <a:avLst/>
            </a:prstGeom>
            <a:noFill/>
          </p:spPr>
          <p:txBody>
            <a:bodyPr wrap="none" rtlCol="0">
              <a:spAutoFit/>
            </a:bodyPr>
            <a:lstStyle/>
            <a:p>
              <a:r>
                <a:rPr lang="en-US" dirty="0"/>
                <a:t>Shielding</a:t>
              </a:r>
            </a:p>
          </p:txBody>
        </p:sp>
        <p:grpSp>
          <p:nvGrpSpPr>
            <p:cNvPr id="97" name="Group 96">
              <a:extLst>
                <a:ext uri="{FF2B5EF4-FFF2-40B4-BE49-F238E27FC236}">
                  <a16:creationId xmlns:a16="http://schemas.microsoft.com/office/drawing/2014/main" id="{4DE88269-C0A9-46F3-869C-0EA8A703A2B0}"/>
                </a:ext>
              </a:extLst>
            </p:cNvPr>
            <p:cNvGrpSpPr/>
            <p:nvPr/>
          </p:nvGrpSpPr>
          <p:grpSpPr>
            <a:xfrm>
              <a:off x="343257" y="4464521"/>
              <a:ext cx="2594377" cy="1093784"/>
              <a:chOff x="343257" y="3418600"/>
              <a:chExt cx="2594377" cy="1093784"/>
            </a:xfrm>
          </p:grpSpPr>
          <p:sp>
            <p:nvSpPr>
              <p:cNvPr id="98" name="TextBox 97">
                <a:extLst>
                  <a:ext uri="{FF2B5EF4-FFF2-40B4-BE49-F238E27FC236}">
                    <a16:creationId xmlns:a16="http://schemas.microsoft.com/office/drawing/2014/main" id="{DAF2ABD3-49CE-48FB-82E7-426B87E4EC8C}"/>
                  </a:ext>
                </a:extLst>
              </p:cNvPr>
              <p:cNvSpPr txBox="1"/>
              <p:nvPr/>
            </p:nvSpPr>
            <p:spPr>
              <a:xfrm>
                <a:off x="1774095" y="3676907"/>
                <a:ext cx="779381" cy="369332"/>
              </a:xfrm>
              <a:prstGeom prst="rect">
                <a:avLst/>
              </a:prstGeom>
              <a:noFill/>
            </p:spPr>
            <p:txBody>
              <a:bodyPr wrap="none" rtlCol="0">
                <a:spAutoFit/>
              </a:bodyPr>
              <a:lstStyle/>
              <a:p>
                <a:r>
                  <a:rPr lang="en-US" dirty="0"/>
                  <a:t>Berms</a:t>
                </a:r>
              </a:p>
            </p:txBody>
          </p:sp>
          <p:sp>
            <p:nvSpPr>
              <p:cNvPr id="99" name="TextBox 98">
                <a:extLst>
                  <a:ext uri="{FF2B5EF4-FFF2-40B4-BE49-F238E27FC236}">
                    <a16:creationId xmlns:a16="http://schemas.microsoft.com/office/drawing/2014/main" id="{B17EBE0B-8F5F-48DC-ADBA-068F16BC5ED4}"/>
                  </a:ext>
                </a:extLst>
              </p:cNvPr>
              <p:cNvSpPr txBox="1"/>
              <p:nvPr/>
            </p:nvSpPr>
            <p:spPr>
              <a:xfrm>
                <a:off x="343257" y="3418600"/>
                <a:ext cx="1613319" cy="461665"/>
              </a:xfrm>
              <a:prstGeom prst="rect">
                <a:avLst/>
              </a:prstGeom>
              <a:noFill/>
            </p:spPr>
            <p:txBody>
              <a:bodyPr wrap="square" rtlCol="0">
                <a:spAutoFit/>
              </a:bodyPr>
              <a:lstStyle/>
              <a:p>
                <a:r>
                  <a:rPr lang="en-US" sz="1200" dirty="0">
                    <a:solidFill>
                      <a:prstClr val="black"/>
                    </a:solidFill>
                    <a:latin typeface="Arial" panose="020B0604020202020204" pitchFamily="34" charset="0"/>
                    <a:cs typeface="Arial" panose="020B0604020202020204" pitchFamily="34" charset="0"/>
                  </a:rPr>
                  <a:t>Rocks from cleared sites form base</a:t>
                </a:r>
              </a:p>
            </p:txBody>
          </p:sp>
          <p:pic>
            <p:nvPicPr>
              <p:cNvPr id="100" name="Picture 99">
                <a:extLst>
                  <a:ext uri="{FF2B5EF4-FFF2-40B4-BE49-F238E27FC236}">
                    <a16:creationId xmlns:a16="http://schemas.microsoft.com/office/drawing/2014/main" id="{8077A795-E6B3-4608-9A04-AC0314861E44}"/>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810505" y="4222906"/>
                <a:ext cx="367591" cy="289478"/>
              </a:xfrm>
              <a:prstGeom prst="rect">
                <a:avLst/>
              </a:prstGeom>
            </p:spPr>
          </p:pic>
          <p:pic>
            <p:nvPicPr>
              <p:cNvPr id="101" name="Picture 100">
                <a:extLst>
                  <a:ext uri="{FF2B5EF4-FFF2-40B4-BE49-F238E27FC236}">
                    <a16:creationId xmlns:a16="http://schemas.microsoft.com/office/drawing/2014/main" id="{241FEFEB-3D00-471B-B3A6-EE55E9FC80A8}"/>
                  </a:ext>
                </a:extLst>
              </p:cNvPr>
              <p:cNvPicPr>
                <a:picLocks noChangeAspect="1"/>
              </p:cNvPicPr>
              <p:nvPr/>
            </p:nvPicPr>
            <p:blipFill>
              <a:blip r:embed="rId7">
                <a:clrChange>
                  <a:clrFrom>
                    <a:srgbClr val="FFFFFF"/>
                  </a:clrFrom>
                  <a:clrTo>
                    <a:srgbClr val="FFFFFF">
                      <a:alpha val="0"/>
                    </a:srgbClr>
                  </a:clrTo>
                </a:clrChange>
              </a:blip>
              <a:stretch>
                <a:fillRect/>
              </a:stretch>
            </p:blipFill>
            <p:spPr>
              <a:xfrm rot="3862403">
                <a:off x="1027128" y="4152125"/>
                <a:ext cx="367591" cy="289478"/>
              </a:xfrm>
              <a:prstGeom prst="rect">
                <a:avLst/>
              </a:prstGeom>
            </p:spPr>
          </p:pic>
          <p:pic>
            <p:nvPicPr>
              <p:cNvPr id="102" name="Picture 101">
                <a:extLst>
                  <a:ext uri="{FF2B5EF4-FFF2-40B4-BE49-F238E27FC236}">
                    <a16:creationId xmlns:a16="http://schemas.microsoft.com/office/drawing/2014/main" id="{3C381B87-957A-44D1-B9E6-E4C6FDA801F9}"/>
                  </a:ext>
                </a:extLst>
              </p:cNvPr>
              <p:cNvPicPr>
                <a:picLocks noChangeAspect="1"/>
              </p:cNvPicPr>
              <p:nvPr/>
            </p:nvPicPr>
            <p:blipFill>
              <a:blip r:embed="rId7">
                <a:clrChange>
                  <a:clrFrom>
                    <a:srgbClr val="FFFFFF"/>
                  </a:clrFrom>
                  <a:clrTo>
                    <a:srgbClr val="FFFFFF">
                      <a:alpha val="0"/>
                    </a:srgbClr>
                  </a:clrTo>
                </a:clrChange>
              </a:blip>
              <a:stretch>
                <a:fillRect/>
              </a:stretch>
            </p:blipFill>
            <p:spPr>
              <a:xfrm flipH="1">
                <a:off x="1279922" y="4215185"/>
                <a:ext cx="367591" cy="289478"/>
              </a:xfrm>
              <a:prstGeom prst="rect">
                <a:avLst/>
              </a:prstGeom>
            </p:spPr>
          </p:pic>
          <p:pic>
            <p:nvPicPr>
              <p:cNvPr id="103" name="Picture 102">
                <a:extLst>
                  <a:ext uri="{FF2B5EF4-FFF2-40B4-BE49-F238E27FC236}">
                    <a16:creationId xmlns:a16="http://schemas.microsoft.com/office/drawing/2014/main" id="{2CF67592-9968-46F6-BF50-739561AA6D99}"/>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579595" y="4205178"/>
                <a:ext cx="367591" cy="289478"/>
              </a:xfrm>
              <a:prstGeom prst="rect">
                <a:avLst/>
              </a:prstGeom>
            </p:spPr>
          </p:pic>
          <p:pic>
            <p:nvPicPr>
              <p:cNvPr id="104" name="Picture 103">
                <a:extLst>
                  <a:ext uri="{FF2B5EF4-FFF2-40B4-BE49-F238E27FC236}">
                    <a16:creationId xmlns:a16="http://schemas.microsoft.com/office/drawing/2014/main" id="{28EA0787-61AF-4EC1-B9A1-40F01568B45A}"/>
                  </a:ext>
                </a:extLst>
              </p:cNvPr>
              <p:cNvPicPr>
                <a:picLocks noChangeAspect="1"/>
              </p:cNvPicPr>
              <p:nvPr/>
            </p:nvPicPr>
            <p:blipFill>
              <a:blip r:embed="rId7">
                <a:clrChange>
                  <a:clrFrom>
                    <a:srgbClr val="FFFFFF"/>
                  </a:clrFrom>
                  <a:clrTo>
                    <a:srgbClr val="FFFFFF">
                      <a:alpha val="0"/>
                    </a:srgbClr>
                  </a:clrTo>
                </a:clrChange>
              </a:blip>
              <a:stretch>
                <a:fillRect/>
              </a:stretch>
            </p:blipFill>
            <p:spPr>
              <a:xfrm rot="3862403">
                <a:off x="1796218" y="4134397"/>
                <a:ext cx="367591" cy="289478"/>
              </a:xfrm>
              <a:prstGeom prst="rect">
                <a:avLst/>
              </a:prstGeom>
            </p:spPr>
          </p:pic>
          <p:pic>
            <p:nvPicPr>
              <p:cNvPr id="105" name="Picture 104">
                <a:extLst>
                  <a:ext uri="{FF2B5EF4-FFF2-40B4-BE49-F238E27FC236}">
                    <a16:creationId xmlns:a16="http://schemas.microsoft.com/office/drawing/2014/main" id="{C5CBA335-D391-45E8-88E3-BF75867A7F1D}"/>
                  </a:ext>
                </a:extLst>
              </p:cNvPr>
              <p:cNvPicPr>
                <a:picLocks noChangeAspect="1"/>
              </p:cNvPicPr>
              <p:nvPr/>
            </p:nvPicPr>
            <p:blipFill>
              <a:blip r:embed="rId7">
                <a:clrChange>
                  <a:clrFrom>
                    <a:srgbClr val="FFFFFF"/>
                  </a:clrFrom>
                  <a:clrTo>
                    <a:srgbClr val="FFFFFF">
                      <a:alpha val="0"/>
                    </a:srgbClr>
                  </a:clrTo>
                </a:clrChange>
              </a:blip>
              <a:stretch>
                <a:fillRect/>
              </a:stretch>
            </p:blipFill>
            <p:spPr>
              <a:xfrm flipH="1">
                <a:off x="2049012" y="4197457"/>
                <a:ext cx="367591" cy="289478"/>
              </a:xfrm>
              <a:prstGeom prst="rect">
                <a:avLst/>
              </a:prstGeom>
            </p:spPr>
          </p:pic>
          <p:pic>
            <p:nvPicPr>
              <p:cNvPr id="106" name="Picture 105">
                <a:extLst>
                  <a:ext uri="{FF2B5EF4-FFF2-40B4-BE49-F238E27FC236}">
                    <a16:creationId xmlns:a16="http://schemas.microsoft.com/office/drawing/2014/main" id="{2100C1BE-2D4A-4C88-A07C-BA5AB2140DFC}"/>
                  </a:ext>
                </a:extLst>
              </p:cNvPr>
              <p:cNvPicPr>
                <a:picLocks noChangeAspect="1"/>
              </p:cNvPicPr>
              <p:nvPr/>
            </p:nvPicPr>
            <p:blipFill>
              <a:blip r:embed="rId7">
                <a:clrChange>
                  <a:clrFrom>
                    <a:srgbClr val="FFFFFF"/>
                  </a:clrFrom>
                  <a:clrTo>
                    <a:srgbClr val="FFFFFF">
                      <a:alpha val="0"/>
                    </a:srgbClr>
                  </a:clrTo>
                </a:clrChange>
              </a:blip>
              <a:stretch>
                <a:fillRect/>
              </a:stretch>
            </p:blipFill>
            <p:spPr>
              <a:xfrm rot="1632424">
                <a:off x="1186196" y="3981901"/>
                <a:ext cx="367591" cy="289478"/>
              </a:xfrm>
              <a:prstGeom prst="rect">
                <a:avLst/>
              </a:prstGeom>
            </p:spPr>
          </p:pic>
          <p:pic>
            <p:nvPicPr>
              <p:cNvPr id="107" name="Picture 106">
                <a:extLst>
                  <a:ext uri="{FF2B5EF4-FFF2-40B4-BE49-F238E27FC236}">
                    <a16:creationId xmlns:a16="http://schemas.microsoft.com/office/drawing/2014/main" id="{1682240C-2619-43C0-9B56-CB6068DC5FF6}"/>
                  </a:ext>
                </a:extLst>
              </p:cNvPr>
              <p:cNvPicPr>
                <a:picLocks noChangeAspect="1"/>
              </p:cNvPicPr>
              <p:nvPr/>
            </p:nvPicPr>
            <p:blipFill>
              <a:blip r:embed="rId7">
                <a:clrChange>
                  <a:clrFrom>
                    <a:srgbClr val="FFFFFF"/>
                  </a:clrFrom>
                  <a:clrTo>
                    <a:srgbClr val="FFFFFF">
                      <a:alpha val="0"/>
                    </a:srgbClr>
                  </a:clrTo>
                </a:clrChange>
              </a:blip>
              <a:stretch>
                <a:fillRect/>
              </a:stretch>
            </p:blipFill>
            <p:spPr>
              <a:xfrm rot="3862403">
                <a:off x="1434718" y="4017450"/>
                <a:ext cx="367591" cy="289478"/>
              </a:xfrm>
              <a:prstGeom prst="rect">
                <a:avLst/>
              </a:prstGeom>
            </p:spPr>
          </p:pic>
          <p:pic>
            <p:nvPicPr>
              <p:cNvPr id="108" name="Picture 107">
                <a:extLst>
                  <a:ext uri="{FF2B5EF4-FFF2-40B4-BE49-F238E27FC236}">
                    <a16:creationId xmlns:a16="http://schemas.microsoft.com/office/drawing/2014/main" id="{7EBF813C-6E5B-4A71-B6E0-164B47A5BF4F}"/>
                  </a:ext>
                </a:extLst>
              </p:cNvPr>
              <p:cNvPicPr>
                <a:picLocks noChangeAspect="1"/>
              </p:cNvPicPr>
              <p:nvPr/>
            </p:nvPicPr>
            <p:blipFill>
              <a:blip r:embed="rId7">
                <a:clrChange>
                  <a:clrFrom>
                    <a:srgbClr val="FFFFFF"/>
                  </a:clrFrom>
                  <a:clrTo>
                    <a:srgbClr val="FFFFFF">
                      <a:alpha val="0"/>
                    </a:srgbClr>
                  </a:clrTo>
                </a:clrChange>
              </a:blip>
              <a:stretch>
                <a:fillRect/>
              </a:stretch>
            </p:blipFill>
            <p:spPr>
              <a:xfrm rot="19726990" flipH="1">
                <a:off x="1687512" y="3952914"/>
                <a:ext cx="367591" cy="289478"/>
              </a:xfrm>
              <a:prstGeom prst="rect">
                <a:avLst/>
              </a:prstGeom>
            </p:spPr>
          </p:pic>
          <p:pic>
            <p:nvPicPr>
              <p:cNvPr id="109" name="Picture 108">
                <a:extLst>
                  <a:ext uri="{FF2B5EF4-FFF2-40B4-BE49-F238E27FC236}">
                    <a16:creationId xmlns:a16="http://schemas.microsoft.com/office/drawing/2014/main" id="{4B406C61-30F7-4C1C-96A7-743B0CF2B4F4}"/>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2004887" y="3992531"/>
                <a:ext cx="367591" cy="289478"/>
              </a:xfrm>
              <a:prstGeom prst="rect">
                <a:avLst/>
              </a:prstGeom>
            </p:spPr>
          </p:pic>
          <p:pic>
            <p:nvPicPr>
              <p:cNvPr id="110" name="Picture 109">
                <a:extLst>
                  <a:ext uri="{FF2B5EF4-FFF2-40B4-BE49-F238E27FC236}">
                    <a16:creationId xmlns:a16="http://schemas.microsoft.com/office/drawing/2014/main" id="{C0D1FC9D-5289-4B0C-9C30-30FF999C37FA}"/>
                  </a:ext>
                </a:extLst>
              </p:cNvPr>
              <p:cNvPicPr>
                <a:picLocks noChangeAspect="1"/>
              </p:cNvPicPr>
              <p:nvPr/>
            </p:nvPicPr>
            <p:blipFill>
              <a:blip r:embed="rId7">
                <a:clrChange>
                  <a:clrFrom>
                    <a:srgbClr val="FFFFFF"/>
                  </a:clrFrom>
                  <a:clrTo>
                    <a:srgbClr val="FFFFFF">
                      <a:alpha val="0"/>
                    </a:srgbClr>
                  </a:clrTo>
                </a:clrChange>
              </a:blip>
              <a:stretch>
                <a:fillRect/>
              </a:stretch>
            </p:blipFill>
            <p:spPr>
              <a:xfrm rot="2373199">
                <a:off x="2285526" y="4156248"/>
                <a:ext cx="367591" cy="289478"/>
              </a:xfrm>
              <a:prstGeom prst="rect">
                <a:avLst/>
              </a:prstGeom>
            </p:spPr>
          </p:pic>
          <p:pic>
            <p:nvPicPr>
              <p:cNvPr id="111" name="Picture 110">
                <a:extLst>
                  <a:ext uri="{FF2B5EF4-FFF2-40B4-BE49-F238E27FC236}">
                    <a16:creationId xmlns:a16="http://schemas.microsoft.com/office/drawing/2014/main" id="{D70E4332-6858-40DC-90F0-41FB1E1DB51A}"/>
                  </a:ext>
                </a:extLst>
              </p:cNvPr>
              <p:cNvPicPr>
                <a:picLocks noChangeAspect="1"/>
              </p:cNvPicPr>
              <p:nvPr/>
            </p:nvPicPr>
            <p:blipFill>
              <a:blip r:embed="rId7">
                <a:clrChange>
                  <a:clrFrom>
                    <a:srgbClr val="FFFFFF"/>
                  </a:clrFrom>
                  <a:clrTo>
                    <a:srgbClr val="FFFFFF">
                      <a:alpha val="0"/>
                    </a:srgbClr>
                  </a:clrTo>
                </a:clrChange>
              </a:blip>
              <a:stretch>
                <a:fillRect/>
              </a:stretch>
            </p:blipFill>
            <p:spPr>
              <a:xfrm flipH="1">
                <a:off x="2570043" y="4197457"/>
                <a:ext cx="367591" cy="289478"/>
              </a:xfrm>
              <a:prstGeom prst="rect">
                <a:avLst/>
              </a:prstGeom>
            </p:spPr>
          </p:pic>
          <p:pic>
            <p:nvPicPr>
              <p:cNvPr id="112" name="Picture 111">
                <a:extLst>
                  <a:ext uri="{FF2B5EF4-FFF2-40B4-BE49-F238E27FC236}">
                    <a16:creationId xmlns:a16="http://schemas.microsoft.com/office/drawing/2014/main" id="{6FB90E27-4C5C-4475-AA87-C46E191E77C7}"/>
                  </a:ext>
                </a:extLst>
              </p:cNvPr>
              <p:cNvPicPr>
                <a:picLocks noChangeAspect="1"/>
              </p:cNvPicPr>
              <p:nvPr/>
            </p:nvPicPr>
            <p:blipFill>
              <a:blip r:embed="rId7">
                <a:clrChange>
                  <a:clrFrom>
                    <a:srgbClr val="FFFFFF"/>
                  </a:clrFrom>
                  <a:clrTo>
                    <a:srgbClr val="FFFFFF">
                      <a:alpha val="0"/>
                    </a:srgbClr>
                  </a:clrTo>
                </a:clrChange>
              </a:blip>
              <a:stretch>
                <a:fillRect/>
              </a:stretch>
            </p:blipFill>
            <p:spPr>
              <a:xfrm rot="19726990" flipH="1">
                <a:off x="2508836" y="3999421"/>
                <a:ext cx="367591" cy="289478"/>
              </a:xfrm>
              <a:prstGeom prst="rect">
                <a:avLst/>
              </a:prstGeom>
            </p:spPr>
          </p:pic>
          <p:pic>
            <p:nvPicPr>
              <p:cNvPr id="113" name="Picture 112">
                <a:extLst>
                  <a:ext uri="{FF2B5EF4-FFF2-40B4-BE49-F238E27FC236}">
                    <a16:creationId xmlns:a16="http://schemas.microsoft.com/office/drawing/2014/main" id="{5C503684-167B-4922-BE56-585898DA253B}"/>
                  </a:ext>
                </a:extLst>
              </p:cNvPr>
              <p:cNvPicPr>
                <a:picLocks noChangeAspect="1"/>
              </p:cNvPicPr>
              <p:nvPr/>
            </p:nvPicPr>
            <p:blipFill>
              <a:blip r:embed="rId7">
                <a:clrChange>
                  <a:clrFrom>
                    <a:srgbClr val="FFFFFF"/>
                  </a:clrFrom>
                  <a:clrTo>
                    <a:srgbClr val="FFFFFF">
                      <a:alpha val="0"/>
                    </a:srgbClr>
                  </a:clrTo>
                </a:clrChange>
              </a:blip>
              <a:stretch>
                <a:fillRect/>
              </a:stretch>
            </p:blipFill>
            <p:spPr>
              <a:xfrm rot="10800000">
                <a:off x="2284716" y="3932631"/>
                <a:ext cx="367591" cy="289478"/>
              </a:xfrm>
              <a:prstGeom prst="rect">
                <a:avLst/>
              </a:prstGeom>
            </p:spPr>
          </p:pic>
        </p:grpSp>
        <p:cxnSp>
          <p:nvCxnSpPr>
            <p:cNvPr id="114" name="Connector: Elbow 113">
              <a:extLst>
                <a:ext uri="{FF2B5EF4-FFF2-40B4-BE49-F238E27FC236}">
                  <a16:creationId xmlns:a16="http://schemas.microsoft.com/office/drawing/2014/main" id="{94742875-4ED5-448C-A281-7AA8B2FEB38B}"/>
                </a:ext>
              </a:extLst>
            </p:cNvPr>
            <p:cNvCxnSpPr>
              <a:cxnSpLocks/>
            </p:cNvCxnSpPr>
            <p:nvPr/>
          </p:nvCxnSpPr>
          <p:spPr>
            <a:xfrm>
              <a:off x="5766295" y="5374629"/>
              <a:ext cx="1226643" cy="210716"/>
            </a:xfrm>
            <a:prstGeom prst="bentConnector3">
              <a:avLst>
                <a:gd name="adj1" fmla="val 89873"/>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5" name="TextBox 114">
              <a:extLst>
                <a:ext uri="{FF2B5EF4-FFF2-40B4-BE49-F238E27FC236}">
                  <a16:creationId xmlns:a16="http://schemas.microsoft.com/office/drawing/2014/main" id="{C323B912-9D39-41AF-A116-0CF16FEC1949}"/>
                </a:ext>
              </a:extLst>
            </p:cNvPr>
            <p:cNvSpPr txBox="1"/>
            <p:nvPr/>
          </p:nvSpPr>
          <p:spPr>
            <a:xfrm>
              <a:off x="5696424" y="5443428"/>
              <a:ext cx="1424558" cy="461665"/>
            </a:xfrm>
            <a:prstGeom prst="rect">
              <a:avLst/>
            </a:prstGeom>
            <a:noFill/>
          </p:spPr>
          <p:txBody>
            <a:bodyPr wrap="square" rtlCol="0">
              <a:spAutoFit/>
            </a:bodyPr>
            <a:lstStyle/>
            <a:p>
              <a:r>
                <a:rPr lang="en-US" sz="1200" dirty="0">
                  <a:solidFill>
                    <a:prstClr val="black"/>
                  </a:solidFill>
                  <a:latin typeface="Arial" panose="020B0604020202020204" pitchFamily="34" charset="0"/>
                  <a:cs typeface="Arial" panose="020B0604020202020204" pitchFamily="34" charset="0"/>
                </a:rPr>
                <a:t>Connections to External Services</a:t>
              </a:r>
            </a:p>
          </p:txBody>
        </p:sp>
      </p:grpSp>
      <p:sp>
        <p:nvSpPr>
          <p:cNvPr id="119" name="TextBox 118">
            <a:extLst>
              <a:ext uri="{FF2B5EF4-FFF2-40B4-BE49-F238E27FC236}">
                <a16:creationId xmlns:a16="http://schemas.microsoft.com/office/drawing/2014/main" id="{E775E904-CEE5-4C60-9D1F-76111D996E77}"/>
              </a:ext>
            </a:extLst>
          </p:cNvPr>
          <p:cNvSpPr txBox="1"/>
          <p:nvPr/>
        </p:nvSpPr>
        <p:spPr>
          <a:xfrm>
            <a:off x="6533665" y="2994209"/>
            <a:ext cx="5377746" cy="923330"/>
          </a:xfrm>
          <a:prstGeom prst="rect">
            <a:avLst/>
          </a:prstGeom>
          <a:noFill/>
        </p:spPr>
        <p:txBody>
          <a:bodyPr wrap="square" rtlCol="0">
            <a:spAutoFit/>
          </a:bodyPr>
          <a:lstStyle/>
          <a:p>
            <a:r>
              <a:rPr lang="en-US" dirty="0"/>
              <a:t>Various levels of autonomy balance human-in-the-loop with fully autonomous solutions that determine task planning, best path, etc.</a:t>
            </a:r>
          </a:p>
        </p:txBody>
      </p:sp>
      <p:grpSp>
        <p:nvGrpSpPr>
          <p:cNvPr id="131" name="Group 130">
            <a:extLst>
              <a:ext uri="{FF2B5EF4-FFF2-40B4-BE49-F238E27FC236}">
                <a16:creationId xmlns:a16="http://schemas.microsoft.com/office/drawing/2014/main" id="{E2592306-93B6-484C-9BE2-3BA1C0CD7CC7}"/>
              </a:ext>
            </a:extLst>
          </p:cNvPr>
          <p:cNvGrpSpPr>
            <a:grpSpLocks noChangeAspect="1"/>
          </p:cNvGrpSpPr>
          <p:nvPr/>
        </p:nvGrpSpPr>
        <p:grpSpPr>
          <a:xfrm>
            <a:off x="138097" y="1377598"/>
            <a:ext cx="5840567" cy="2355170"/>
            <a:chOff x="2977352" y="2942860"/>
            <a:chExt cx="7325837" cy="2954094"/>
          </a:xfrm>
        </p:grpSpPr>
        <p:pic>
          <p:nvPicPr>
            <p:cNvPr id="132" name="Picture 131">
              <a:extLst>
                <a:ext uri="{FF2B5EF4-FFF2-40B4-BE49-F238E27FC236}">
                  <a16:creationId xmlns:a16="http://schemas.microsoft.com/office/drawing/2014/main" id="{F933258A-0786-4FA5-9A6D-0DD622CF886C}"/>
                </a:ext>
              </a:extLst>
            </p:cNvPr>
            <p:cNvPicPr>
              <a:picLocks noChangeAspect="1"/>
            </p:cNvPicPr>
            <p:nvPr/>
          </p:nvPicPr>
          <p:blipFill rotWithShape="1">
            <a:blip r:embed="rId8">
              <a:extLst>
                <a:ext uri="{28A0092B-C50C-407E-A947-70E740481C1C}">
                  <a14:useLocalDpi xmlns:a14="http://schemas.microsoft.com/office/drawing/2010/main" val="0"/>
                </a:ext>
              </a:extLst>
            </a:blip>
            <a:srcRect l="15136" t="30930" r="20850" b="11723"/>
            <a:stretch/>
          </p:blipFill>
          <p:spPr>
            <a:xfrm>
              <a:off x="2977352" y="3645536"/>
              <a:ext cx="6438766" cy="2251418"/>
            </a:xfrm>
            <a:prstGeom prst="rect">
              <a:avLst/>
            </a:prstGeom>
          </p:spPr>
        </p:pic>
        <p:cxnSp>
          <p:nvCxnSpPr>
            <p:cNvPr id="133" name="Straight Arrow Connector 132">
              <a:extLst>
                <a:ext uri="{FF2B5EF4-FFF2-40B4-BE49-F238E27FC236}">
                  <a16:creationId xmlns:a16="http://schemas.microsoft.com/office/drawing/2014/main" id="{0C9AB807-4249-4D21-9D76-EEEEC1460E02}"/>
                </a:ext>
              </a:extLst>
            </p:cNvPr>
            <p:cNvCxnSpPr>
              <a:cxnSpLocks/>
              <a:stCxn id="134" idx="1"/>
            </p:cNvCxnSpPr>
            <p:nvPr/>
          </p:nvCxnSpPr>
          <p:spPr>
            <a:xfrm flipH="1">
              <a:off x="7263985" y="3348208"/>
              <a:ext cx="465429" cy="1052342"/>
            </a:xfrm>
            <a:prstGeom prst="straightConnector1">
              <a:avLst/>
            </a:prstGeom>
            <a:ln w="158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34" name="TextBox 133">
              <a:extLst>
                <a:ext uri="{FF2B5EF4-FFF2-40B4-BE49-F238E27FC236}">
                  <a16:creationId xmlns:a16="http://schemas.microsoft.com/office/drawing/2014/main" id="{CB111DCF-C936-4411-8998-6675F1442532}"/>
                </a:ext>
              </a:extLst>
            </p:cNvPr>
            <p:cNvSpPr txBox="1"/>
            <p:nvPr/>
          </p:nvSpPr>
          <p:spPr>
            <a:xfrm>
              <a:off x="7729414" y="2942860"/>
              <a:ext cx="2286000" cy="810694"/>
            </a:xfrm>
            <a:prstGeom prst="rect">
              <a:avLst/>
            </a:prstGeom>
            <a:noFill/>
          </p:spPr>
          <p:txBody>
            <a:bodyPr wrap="square" rtlCol="0">
              <a:spAutoFit/>
            </a:bodyPr>
            <a:lstStyle/>
            <a:p>
              <a:r>
                <a:rPr lang="en-US" dirty="0"/>
                <a:t>Rigidized Regolith Layer</a:t>
              </a:r>
              <a:endParaRPr lang="en-US" sz="1400" dirty="0"/>
            </a:p>
          </p:txBody>
        </p:sp>
        <p:cxnSp>
          <p:nvCxnSpPr>
            <p:cNvPr id="135" name="Straight Arrow Connector 134">
              <a:extLst>
                <a:ext uri="{FF2B5EF4-FFF2-40B4-BE49-F238E27FC236}">
                  <a16:creationId xmlns:a16="http://schemas.microsoft.com/office/drawing/2014/main" id="{70C523E0-A143-441E-A64C-13CD208F11CC}"/>
                </a:ext>
              </a:extLst>
            </p:cNvPr>
            <p:cNvCxnSpPr>
              <a:cxnSpLocks/>
              <a:stCxn id="136" idx="1"/>
            </p:cNvCxnSpPr>
            <p:nvPr/>
          </p:nvCxnSpPr>
          <p:spPr>
            <a:xfrm flipH="1">
              <a:off x="7580648" y="4159805"/>
              <a:ext cx="704850" cy="447013"/>
            </a:xfrm>
            <a:prstGeom prst="straightConnector1">
              <a:avLst/>
            </a:prstGeom>
            <a:ln w="158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36" name="TextBox 135">
              <a:extLst>
                <a:ext uri="{FF2B5EF4-FFF2-40B4-BE49-F238E27FC236}">
                  <a16:creationId xmlns:a16="http://schemas.microsoft.com/office/drawing/2014/main" id="{D178DBDA-80F3-4A7F-B63E-1529DD75098F}"/>
                </a:ext>
              </a:extLst>
            </p:cNvPr>
            <p:cNvSpPr txBox="1"/>
            <p:nvPr/>
          </p:nvSpPr>
          <p:spPr>
            <a:xfrm>
              <a:off x="8285498" y="3754457"/>
              <a:ext cx="2017691" cy="810694"/>
            </a:xfrm>
            <a:prstGeom prst="rect">
              <a:avLst/>
            </a:prstGeom>
            <a:noFill/>
          </p:spPr>
          <p:txBody>
            <a:bodyPr wrap="square" rtlCol="0">
              <a:spAutoFit/>
            </a:bodyPr>
            <a:lstStyle/>
            <a:p>
              <a:r>
                <a:rPr lang="en-US" dirty="0"/>
                <a:t>Bulk Loose Regolith Layer</a:t>
              </a:r>
            </a:p>
          </p:txBody>
        </p:sp>
        <p:cxnSp>
          <p:nvCxnSpPr>
            <p:cNvPr id="139" name="Straight Arrow Connector 138">
              <a:extLst>
                <a:ext uri="{FF2B5EF4-FFF2-40B4-BE49-F238E27FC236}">
                  <a16:creationId xmlns:a16="http://schemas.microsoft.com/office/drawing/2014/main" id="{26A9909A-3B33-49D3-AEBE-C8D186EE3E7D}"/>
                </a:ext>
              </a:extLst>
            </p:cNvPr>
            <p:cNvCxnSpPr/>
            <p:nvPr/>
          </p:nvCxnSpPr>
          <p:spPr>
            <a:xfrm flipH="1">
              <a:off x="3869661" y="3323725"/>
              <a:ext cx="704850" cy="667693"/>
            </a:xfrm>
            <a:prstGeom prst="straightConnector1">
              <a:avLst/>
            </a:prstGeom>
            <a:ln w="158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40" name="TextBox 139">
              <a:extLst>
                <a:ext uri="{FF2B5EF4-FFF2-40B4-BE49-F238E27FC236}">
                  <a16:creationId xmlns:a16="http://schemas.microsoft.com/office/drawing/2014/main" id="{B584CEAF-DA45-462A-9736-823DBE39A6C1}"/>
                </a:ext>
              </a:extLst>
            </p:cNvPr>
            <p:cNvSpPr txBox="1"/>
            <p:nvPr/>
          </p:nvSpPr>
          <p:spPr>
            <a:xfrm>
              <a:off x="4574510" y="3000559"/>
              <a:ext cx="2178678" cy="773418"/>
            </a:xfrm>
            <a:prstGeom prst="rect">
              <a:avLst/>
            </a:prstGeom>
            <a:noFill/>
          </p:spPr>
          <p:txBody>
            <a:bodyPr wrap="square" rtlCol="0">
              <a:spAutoFit/>
            </a:bodyPr>
            <a:lstStyle/>
            <a:p>
              <a:r>
                <a:rPr lang="en-US" dirty="0"/>
                <a:t>Large entrance Radiation Block</a:t>
              </a:r>
            </a:p>
          </p:txBody>
        </p:sp>
        <p:sp>
          <p:nvSpPr>
            <p:cNvPr id="141" name="TextBox 140">
              <a:extLst>
                <a:ext uri="{FF2B5EF4-FFF2-40B4-BE49-F238E27FC236}">
                  <a16:creationId xmlns:a16="http://schemas.microsoft.com/office/drawing/2014/main" id="{E5C1DD5E-6832-4380-B644-711D2240E8EB}"/>
                </a:ext>
              </a:extLst>
            </p:cNvPr>
            <p:cNvSpPr txBox="1"/>
            <p:nvPr/>
          </p:nvSpPr>
          <p:spPr>
            <a:xfrm>
              <a:off x="6440696" y="4969484"/>
              <a:ext cx="950377" cy="386045"/>
            </a:xfrm>
            <a:prstGeom prst="rect">
              <a:avLst/>
            </a:prstGeom>
            <a:noFill/>
          </p:spPr>
          <p:txBody>
            <a:bodyPr wrap="square" rtlCol="0">
              <a:spAutoFit/>
            </a:bodyPr>
            <a:lstStyle/>
            <a:p>
              <a:pPr algn="ctr"/>
              <a:r>
                <a:rPr lang="en-US" sz="1400" dirty="0">
                  <a:solidFill>
                    <a:schemeClr val="accent2"/>
                  </a:solidFill>
                </a:rPr>
                <a:t>Habitat</a:t>
              </a:r>
              <a:endParaRPr lang="en-US" dirty="0">
                <a:solidFill>
                  <a:schemeClr val="accent2"/>
                </a:solidFill>
              </a:endParaRPr>
            </a:p>
          </p:txBody>
        </p:sp>
      </p:grpSp>
      <p:sp>
        <p:nvSpPr>
          <p:cNvPr id="148" name="Rectangle: Rounded Corners 147">
            <a:extLst>
              <a:ext uri="{FF2B5EF4-FFF2-40B4-BE49-F238E27FC236}">
                <a16:creationId xmlns:a16="http://schemas.microsoft.com/office/drawing/2014/main" id="{A4E8BE92-8195-413D-B450-61F1816C3129}"/>
              </a:ext>
            </a:extLst>
          </p:cNvPr>
          <p:cNvSpPr/>
          <p:nvPr/>
        </p:nvSpPr>
        <p:spPr>
          <a:xfrm>
            <a:off x="2937634" y="2609640"/>
            <a:ext cx="669611" cy="684208"/>
          </a:xfrm>
          <a:prstGeom prst="round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Habitat</a:t>
            </a:r>
          </a:p>
        </p:txBody>
      </p:sp>
      <p:sp>
        <p:nvSpPr>
          <p:cNvPr id="149" name="TextBox 148">
            <a:extLst>
              <a:ext uri="{FF2B5EF4-FFF2-40B4-BE49-F238E27FC236}">
                <a16:creationId xmlns:a16="http://schemas.microsoft.com/office/drawing/2014/main" id="{F639BC6B-DBBD-4EEA-BAC3-01C4D45DD333}"/>
              </a:ext>
            </a:extLst>
          </p:cNvPr>
          <p:cNvSpPr txBox="1"/>
          <p:nvPr/>
        </p:nvSpPr>
        <p:spPr>
          <a:xfrm>
            <a:off x="2032529" y="1065584"/>
            <a:ext cx="1785422" cy="369332"/>
          </a:xfrm>
          <a:prstGeom prst="rect">
            <a:avLst/>
          </a:prstGeom>
          <a:noFill/>
        </p:spPr>
        <p:txBody>
          <a:bodyPr wrap="square" rtlCol="0">
            <a:spAutoFit/>
          </a:bodyPr>
          <a:lstStyle/>
          <a:p>
            <a:pPr algn="ctr"/>
            <a:r>
              <a:rPr lang="en-US" i="1" dirty="0">
                <a:solidFill>
                  <a:srgbClr val="FF0000"/>
                </a:solidFill>
              </a:rPr>
              <a:t>Notional</a:t>
            </a:r>
          </a:p>
        </p:txBody>
      </p:sp>
    </p:spTree>
    <p:extLst>
      <p:ext uri="{BB962C8B-B14F-4D97-AF65-F5344CB8AC3E}">
        <p14:creationId xmlns:p14="http://schemas.microsoft.com/office/powerpoint/2010/main" val="3169221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5BF33-E49B-420C-B43C-F5EBCFAF45DE}"/>
              </a:ext>
            </a:extLst>
          </p:cNvPr>
          <p:cNvSpPr>
            <a:spLocks noGrp="1"/>
          </p:cNvSpPr>
          <p:nvPr>
            <p:ph type="title"/>
          </p:nvPr>
        </p:nvSpPr>
        <p:spPr/>
        <p:txBody>
          <a:bodyPr/>
          <a:lstStyle/>
          <a:p>
            <a:r>
              <a:rPr lang="en-US" dirty="0"/>
              <a:t>Conclusion</a:t>
            </a:r>
          </a:p>
        </p:txBody>
      </p:sp>
      <p:sp>
        <p:nvSpPr>
          <p:cNvPr id="4" name="Content Placeholder 3">
            <a:extLst>
              <a:ext uri="{FF2B5EF4-FFF2-40B4-BE49-F238E27FC236}">
                <a16:creationId xmlns:a16="http://schemas.microsoft.com/office/drawing/2014/main" id="{8F528D0D-9307-471B-A99E-69BD7C0A3ED6}"/>
              </a:ext>
            </a:extLst>
          </p:cNvPr>
          <p:cNvSpPr>
            <a:spLocks noGrp="1"/>
          </p:cNvSpPr>
          <p:nvPr>
            <p:ph idx="1"/>
          </p:nvPr>
        </p:nvSpPr>
        <p:spPr>
          <a:xfrm>
            <a:off x="119825" y="926592"/>
            <a:ext cx="11858815" cy="5250371"/>
          </a:xfrm>
        </p:spPr>
        <p:txBody>
          <a:bodyPr/>
          <a:lstStyle/>
          <a:p>
            <a:r>
              <a:rPr lang="en-US" dirty="0"/>
              <a:t>The Lunar Safe Haven concept represents a game-changing idea to protect crew and systems on the lunar surface over long durations</a:t>
            </a:r>
          </a:p>
          <a:p>
            <a:r>
              <a:rPr lang="en-US" dirty="0"/>
              <a:t>The LSH team has been performing a trade study that leverages recent technology development to make high levels of protection reasonably achievable</a:t>
            </a:r>
          </a:p>
          <a:p>
            <a:r>
              <a:rPr lang="en-US" dirty="0"/>
              <a:t>Next steps: </a:t>
            </a:r>
          </a:p>
          <a:p>
            <a:pPr lvl="1"/>
            <a:r>
              <a:rPr lang="en-US" dirty="0"/>
              <a:t>Continued refinement of the LSH concepts</a:t>
            </a:r>
          </a:p>
          <a:p>
            <a:pPr lvl="1"/>
            <a:r>
              <a:rPr lang="en-US" dirty="0"/>
              <a:t>Evaluation using the Decision Attributes</a:t>
            </a:r>
          </a:p>
          <a:p>
            <a:pPr lvl="1"/>
            <a:r>
              <a:rPr lang="en-US" dirty="0"/>
              <a:t>Down-select “top” concepts and define path forward for technology development needs</a:t>
            </a:r>
          </a:p>
        </p:txBody>
      </p:sp>
      <p:sp>
        <p:nvSpPr>
          <p:cNvPr id="3" name="Slide Number Placeholder 2">
            <a:extLst>
              <a:ext uri="{FF2B5EF4-FFF2-40B4-BE49-F238E27FC236}">
                <a16:creationId xmlns:a16="http://schemas.microsoft.com/office/drawing/2014/main" id="{093C6C09-84DE-4BBC-B925-71C620D9B03F}"/>
              </a:ext>
            </a:extLst>
          </p:cNvPr>
          <p:cNvSpPr>
            <a:spLocks noGrp="1"/>
          </p:cNvSpPr>
          <p:nvPr>
            <p:ph type="sldNum" sz="quarter" idx="12"/>
          </p:nvPr>
        </p:nvSpPr>
        <p:spPr/>
        <p:txBody>
          <a:bodyPr/>
          <a:lstStyle/>
          <a:p>
            <a:fld id="{41C508F0-1AA7-8449-B96D-5FDB74B9F69F}" type="slidenum">
              <a:rPr lang="en-US" smtClean="0"/>
              <a:t>15</a:t>
            </a:fld>
            <a:endParaRPr lang="en-US"/>
          </a:p>
        </p:txBody>
      </p:sp>
    </p:spTree>
    <p:extLst>
      <p:ext uri="{BB962C8B-B14F-4D97-AF65-F5344CB8AC3E}">
        <p14:creationId xmlns:p14="http://schemas.microsoft.com/office/powerpoint/2010/main" val="34574038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441741B-E505-4A87-B4EA-C3B669CB5F80}"/>
              </a:ext>
            </a:extLst>
          </p:cNvPr>
          <p:cNvSpPr>
            <a:spLocks noGrp="1"/>
          </p:cNvSpPr>
          <p:nvPr>
            <p:ph type="ctrTitle"/>
          </p:nvPr>
        </p:nvSpPr>
        <p:spPr/>
        <p:txBody>
          <a:bodyPr/>
          <a:lstStyle/>
          <a:p>
            <a:r>
              <a:rPr lang="en-US" dirty="0">
                <a:solidFill>
                  <a:schemeClr val="tx1"/>
                </a:solidFill>
              </a:rPr>
              <a:t>Back-Up</a:t>
            </a:r>
          </a:p>
        </p:txBody>
      </p:sp>
      <p:sp>
        <p:nvSpPr>
          <p:cNvPr id="4" name="Slide Number Placeholder 3">
            <a:extLst>
              <a:ext uri="{FF2B5EF4-FFF2-40B4-BE49-F238E27FC236}">
                <a16:creationId xmlns:a16="http://schemas.microsoft.com/office/drawing/2014/main" id="{BD8D8A5F-D2BD-49C7-9BFD-133CC1DE7F22}"/>
              </a:ext>
            </a:extLst>
          </p:cNvPr>
          <p:cNvSpPr>
            <a:spLocks noGrp="1"/>
          </p:cNvSpPr>
          <p:nvPr>
            <p:ph type="sldNum" sz="quarter" idx="12"/>
          </p:nvPr>
        </p:nvSpPr>
        <p:spPr/>
        <p:txBody>
          <a:bodyPr/>
          <a:lstStyle/>
          <a:p>
            <a:fld id="{41C508F0-1AA7-8449-B96D-5FDB74B9F69F}" type="slidenum">
              <a:rPr lang="en-US" smtClean="0"/>
              <a:t>16</a:t>
            </a:fld>
            <a:endParaRPr lang="en-US"/>
          </a:p>
        </p:txBody>
      </p:sp>
    </p:spTree>
    <p:extLst>
      <p:ext uri="{BB962C8B-B14F-4D97-AF65-F5344CB8AC3E}">
        <p14:creationId xmlns:p14="http://schemas.microsoft.com/office/powerpoint/2010/main" val="40334782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ADA50-5514-4D68-A3DF-8A8A97497C6E}"/>
              </a:ext>
            </a:extLst>
          </p:cNvPr>
          <p:cNvSpPr>
            <a:spLocks noGrp="1"/>
          </p:cNvSpPr>
          <p:nvPr>
            <p:ph type="title"/>
          </p:nvPr>
        </p:nvSpPr>
        <p:spPr/>
        <p:txBody>
          <a:bodyPr/>
          <a:lstStyle/>
          <a:p>
            <a:r>
              <a:rPr lang="en-US" dirty="0"/>
              <a:t>Level Zero Requirements (1/2)</a:t>
            </a:r>
          </a:p>
        </p:txBody>
      </p:sp>
      <p:sp>
        <p:nvSpPr>
          <p:cNvPr id="3" name="Content Placeholder 2">
            <a:extLst>
              <a:ext uri="{FF2B5EF4-FFF2-40B4-BE49-F238E27FC236}">
                <a16:creationId xmlns:a16="http://schemas.microsoft.com/office/drawing/2014/main" id="{91F7317E-C814-4E57-8627-DE2B58495008}"/>
              </a:ext>
            </a:extLst>
          </p:cNvPr>
          <p:cNvSpPr>
            <a:spLocks noGrp="1"/>
          </p:cNvSpPr>
          <p:nvPr>
            <p:ph idx="1"/>
          </p:nvPr>
        </p:nvSpPr>
        <p:spPr>
          <a:xfrm>
            <a:off x="119825" y="926591"/>
            <a:ext cx="11730799" cy="5794883"/>
          </a:xfrm>
        </p:spPr>
        <p:txBody>
          <a:bodyPr>
            <a:normAutofit/>
          </a:bodyPr>
          <a:lstStyle/>
          <a:p>
            <a:pPr marL="514350" indent="-514350">
              <a:lnSpc>
                <a:spcPct val="100000"/>
              </a:lnSpc>
              <a:buFont typeface="+mj-lt"/>
              <a:buAutoNum type="arabicPeriod"/>
            </a:pPr>
            <a:r>
              <a:rPr lang="en-US" sz="2000" b="0" dirty="0"/>
              <a:t>The Lunar Safe Haven Concept (LSHC) </a:t>
            </a:r>
            <a:r>
              <a:rPr lang="en-US" sz="2000" i="1" dirty="0"/>
              <a:t>shall</a:t>
            </a:r>
            <a:r>
              <a:rPr lang="en-US" sz="2000" b="0" dirty="0"/>
              <a:t> shield crew, electronics (such as computers providing command and control of autonomous systems), and other exploration and habitation systems that require radiation shielding as defined by HEOMD for at least 10 (TBR) years without exceeding the proxy dose limits for crew and electronics.  </a:t>
            </a:r>
            <a:r>
              <a:rPr lang="en-US" sz="2000" b="0" dirty="0">
                <a:solidFill>
                  <a:schemeClr val="accent1"/>
                </a:solidFill>
              </a:rPr>
              <a:t>[Functional]</a:t>
            </a:r>
          </a:p>
          <a:p>
            <a:pPr marL="514350" indent="-514350">
              <a:lnSpc>
                <a:spcPct val="100000"/>
              </a:lnSpc>
              <a:buFont typeface="+mj-lt"/>
              <a:buAutoNum type="arabicPeriod"/>
            </a:pPr>
            <a:r>
              <a:rPr lang="en-US" sz="2000" b="0" dirty="0"/>
              <a:t>The LSHC </a:t>
            </a:r>
            <a:r>
              <a:rPr lang="en-US" sz="2000" i="1" dirty="0"/>
              <a:t>shall</a:t>
            </a:r>
            <a:r>
              <a:rPr lang="en-US" sz="2000" b="0" dirty="0"/>
              <a:t> protect crew, electronics, and other exploration and habitation systems that require protection as defined by HEOMD from the hazards of the lunar environment—including but not limited to micrometeoroid impacts, thermal loads, seismic activity, electrical charging, dust, vacuum, and the sun—for at least 10 (TBR) years.  </a:t>
            </a:r>
            <a:r>
              <a:rPr lang="en-US" sz="2000" b="0" dirty="0">
                <a:solidFill>
                  <a:schemeClr val="accent1"/>
                </a:solidFill>
              </a:rPr>
              <a:t>[Functional]</a:t>
            </a:r>
          </a:p>
          <a:p>
            <a:pPr marL="514350" indent="-514350">
              <a:lnSpc>
                <a:spcPct val="100000"/>
              </a:lnSpc>
              <a:buFont typeface="+mj-lt"/>
              <a:buAutoNum type="arabicPeriod"/>
            </a:pPr>
            <a:r>
              <a:rPr lang="en-US" sz="2000" b="0" dirty="0"/>
              <a:t>The LSHC </a:t>
            </a:r>
            <a:r>
              <a:rPr lang="en-US" sz="2000" i="1" dirty="0"/>
              <a:t>shall</a:t>
            </a:r>
            <a:r>
              <a:rPr lang="en-US" sz="2000" b="0" dirty="0"/>
              <a:t> protect crew, electronics, and other exploration and habitation systems that require protection as defined by HEOMD from the impacts and damage from other external assets that could cause collisions or ejecta for at least 10 (TBR) years.  </a:t>
            </a:r>
            <a:r>
              <a:rPr lang="en-US" sz="2000" b="0" dirty="0">
                <a:solidFill>
                  <a:schemeClr val="accent1"/>
                </a:solidFill>
              </a:rPr>
              <a:t>[Functional]</a:t>
            </a:r>
          </a:p>
          <a:p>
            <a:pPr marL="514350" indent="-514350">
              <a:lnSpc>
                <a:spcPct val="100000"/>
              </a:lnSpc>
              <a:buFont typeface="+mj-lt"/>
              <a:buAutoNum type="arabicPeriod"/>
            </a:pPr>
            <a:r>
              <a:rPr lang="en-US" sz="2000" b="0" dirty="0"/>
              <a:t>The LSHC </a:t>
            </a:r>
            <a:r>
              <a:rPr lang="en-US" sz="2000" i="1" dirty="0"/>
              <a:t>shall not </a:t>
            </a:r>
            <a:r>
              <a:rPr lang="en-US" sz="2000" b="0" dirty="0"/>
              <a:t>negatively impact the crew performance, habitability, and safety requirements derived from NASA-3001 for crew—as defined in HSI requirements documents of the lunar exploration systems to be used by HEOMD—and for proximal EVA. </a:t>
            </a:r>
            <a:r>
              <a:rPr lang="en-US" sz="2000" b="0" dirty="0">
                <a:solidFill>
                  <a:schemeClr val="accent1"/>
                </a:solidFill>
              </a:rPr>
              <a:t>[Technical]</a:t>
            </a:r>
          </a:p>
        </p:txBody>
      </p:sp>
      <p:sp>
        <p:nvSpPr>
          <p:cNvPr id="4" name="Slide Number Placeholder 3">
            <a:extLst>
              <a:ext uri="{FF2B5EF4-FFF2-40B4-BE49-F238E27FC236}">
                <a16:creationId xmlns:a16="http://schemas.microsoft.com/office/drawing/2014/main" id="{0EEC6D22-1E98-4F6E-B844-4B1DF8C08CAC}"/>
              </a:ext>
            </a:extLst>
          </p:cNvPr>
          <p:cNvSpPr>
            <a:spLocks noGrp="1"/>
          </p:cNvSpPr>
          <p:nvPr>
            <p:ph type="sldNum" sz="quarter" idx="12"/>
          </p:nvPr>
        </p:nvSpPr>
        <p:spPr/>
        <p:txBody>
          <a:bodyPr/>
          <a:lstStyle/>
          <a:p>
            <a:fld id="{41C508F0-1AA7-8449-B96D-5FDB74B9F69F}" type="slidenum">
              <a:rPr lang="en-US" smtClean="0"/>
              <a:t>17</a:t>
            </a:fld>
            <a:endParaRPr lang="en-US"/>
          </a:p>
        </p:txBody>
      </p:sp>
      <p:sp>
        <p:nvSpPr>
          <p:cNvPr id="5" name="Rectangle: Rounded Corners 4">
            <a:extLst>
              <a:ext uri="{FF2B5EF4-FFF2-40B4-BE49-F238E27FC236}">
                <a16:creationId xmlns:a16="http://schemas.microsoft.com/office/drawing/2014/main" id="{A7699137-B263-415A-8D2A-17BF16255F44}"/>
              </a:ext>
            </a:extLst>
          </p:cNvPr>
          <p:cNvSpPr/>
          <p:nvPr/>
        </p:nvSpPr>
        <p:spPr>
          <a:xfrm>
            <a:off x="664464" y="5974715"/>
            <a:ext cx="4956048" cy="633984"/>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Note: 10 years operational duration will include any maintenance/repair.</a:t>
            </a:r>
          </a:p>
        </p:txBody>
      </p:sp>
    </p:spTree>
    <p:extLst>
      <p:ext uri="{BB962C8B-B14F-4D97-AF65-F5344CB8AC3E}">
        <p14:creationId xmlns:p14="http://schemas.microsoft.com/office/powerpoint/2010/main" val="178035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5A421-48B1-4021-A2DD-87F4783BEC90}"/>
              </a:ext>
            </a:extLst>
          </p:cNvPr>
          <p:cNvSpPr>
            <a:spLocks noGrp="1"/>
          </p:cNvSpPr>
          <p:nvPr>
            <p:ph type="title"/>
          </p:nvPr>
        </p:nvSpPr>
        <p:spPr/>
        <p:txBody>
          <a:bodyPr/>
          <a:lstStyle/>
          <a:p>
            <a:r>
              <a:rPr lang="en-US" dirty="0"/>
              <a:t>Level Zero Requirements (2/2) </a:t>
            </a:r>
          </a:p>
        </p:txBody>
      </p:sp>
      <p:sp>
        <p:nvSpPr>
          <p:cNvPr id="3" name="Content Placeholder 2">
            <a:extLst>
              <a:ext uri="{FF2B5EF4-FFF2-40B4-BE49-F238E27FC236}">
                <a16:creationId xmlns:a16="http://schemas.microsoft.com/office/drawing/2014/main" id="{F9AB3160-301C-47EA-9FB1-74E311723D5F}"/>
              </a:ext>
            </a:extLst>
          </p:cNvPr>
          <p:cNvSpPr>
            <a:spLocks noGrp="1"/>
          </p:cNvSpPr>
          <p:nvPr>
            <p:ph idx="1"/>
          </p:nvPr>
        </p:nvSpPr>
        <p:spPr>
          <a:xfrm>
            <a:off x="119825" y="926592"/>
            <a:ext cx="11730799" cy="5553456"/>
          </a:xfrm>
        </p:spPr>
        <p:txBody>
          <a:bodyPr>
            <a:normAutofit/>
          </a:bodyPr>
          <a:lstStyle/>
          <a:p>
            <a:pPr marL="514350" indent="-514350">
              <a:buFont typeface="+mj-lt"/>
              <a:buAutoNum type="arabicPeriod" startAt="5"/>
            </a:pPr>
            <a:r>
              <a:rPr lang="en-US" sz="2400" b="0" dirty="0"/>
              <a:t>The LSHC shall not negatively impact functionality nor negatively impact deployment and placement of heritage exploration habitation systems selected by HEOMD that require protection and shielding. </a:t>
            </a:r>
            <a:r>
              <a:rPr lang="en-US" sz="2400" b="0" dirty="0">
                <a:solidFill>
                  <a:schemeClr val="accent1"/>
                </a:solidFill>
              </a:rPr>
              <a:t>[Technical]</a:t>
            </a:r>
          </a:p>
          <a:p>
            <a:pPr marL="514350" indent="-514350">
              <a:buFont typeface="+mj-lt"/>
              <a:buAutoNum type="arabicPeriod" startAt="5"/>
            </a:pPr>
            <a:endParaRPr lang="en-US" sz="2400" b="0" dirty="0">
              <a:solidFill>
                <a:schemeClr val="accent1"/>
              </a:solidFill>
            </a:endParaRPr>
          </a:p>
          <a:p>
            <a:pPr marL="514350" indent="-514350">
              <a:buFont typeface="+mj-lt"/>
              <a:buAutoNum type="arabicPeriod" startAt="5"/>
            </a:pPr>
            <a:endParaRPr lang="en-US" sz="2400" b="0" dirty="0">
              <a:solidFill>
                <a:schemeClr val="accent1"/>
              </a:solidFill>
            </a:endParaRPr>
          </a:p>
          <a:p>
            <a:pPr marL="514350" indent="-514350">
              <a:buFont typeface="+mj-lt"/>
              <a:buAutoNum type="arabicPeriod" startAt="5"/>
            </a:pPr>
            <a:r>
              <a:rPr lang="en-US" sz="2400" b="0" dirty="0"/>
              <a:t>The LSH concept </a:t>
            </a:r>
            <a:r>
              <a:rPr lang="en-US" sz="2400" i="1" dirty="0"/>
              <a:t>shall</a:t>
            </a:r>
            <a:r>
              <a:rPr lang="en-US" sz="2400" b="0" dirty="0"/>
              <a:t> utilize in situ resources, including both natural and repurposed resources. </a:t>
            </a:r>
            <a:r>
              <a:rPr lang="en-US" sz="2400" b="0" dirty="0">
                <a:solidFill>
                  <a:schemeClr val="accent1"/>
                </a:solidFill>
              </a:rPr>
              <a:t>[Technical]</a:t>
            </a:r>
          </a:p>
          <a:p>
            <a:pPr marL="514350" indent="-514350">
              <a:buFont typeface="+mj-lt"/>
              <a:buAutoNum type="arabicPeriod" startAt="5"/>
            </a:pPr>
            <a:r>
              <a:rPr lang="en-US" sz="2400" b="0" dirty="0"/>
              <a:t>The LSH concept </a:t>
            </a:r>
            <a:r>
              <a:rPr lang="en-US" sz="2400" i="1" dirty="0"/>
              <a:t>shall</a:t>
            </a:r>
            <a:r>
              <a:rPr lang="en-US" sz="2400" b="0" dirty="0"/>
              <a:t> identify and define the surface equipment concepts necessary to emplace, assemble, and/or construct the safe haven shelter. </a:t>
            </a:r>
            <a:r>
              <a:rPr lang="en-US" sz="2400" b="0" dirty="0">
                <a:solidFill>
                  <a:schemeClr val="accent1"/>
                </a:solidFill>
              </a:rPr>
              <a:t>[Programmatic]</a:t>
            </a:r>
          </a:p>
          <a:p>
            <a:pPr marL="514350" indent="-514350">
              <a:buFont typeface="+mj-lt"/>
              <a:buAutoNum type="arabicPeriod" startAt="5"/>
            </a:pPr>
            <a:r>
              <a:rPr lang="en-US" sz="2400" b="0" dirty="0"/>
              <a:t>The technologies included in the LSH concept </a:t>
            </a:r>
            <a:r>
              <a:rPr lang="en-US" sz="2400" i="1" dirty="0"/>
              <a:t>shall</a:t>
            </a:r>
            <a:r>
              <a:rPr lang="en-US" sz="2400" b="0" dirty="0"/>
              <a:t> </a:t>
            </a:r>
            <a:r>
              <a:rPr lang="en-US" sz="2400" b="0"/>
              <a:t>be ready </a:t>
            </a:r>
            <a:r>
              <a:rPr lang="en-US" sz="2400" b="0" dirty="0"/>
              <a:t>to be deployed and operational on the lunar surface by 2030 (TBR), according to HEOMD. </a:t>
            </a:r>
            <a:r>
              <a:rPr lang="en-US" sz="2400" b="0" dirty="0">
                <a:solidFill>
                  <a:schemeClr val="accent1"/>
                </a:solidFill>
              </a:rPr>
              <a:t>[Programmatic]</a:t>
            </a:r>
          </a:p>
          <a:p>
            <a:pPr marL="514350" indent="-514350">
              <a:buFont typeface="+mj-lt"/>
              <a:buAutoNum type="arabicPeriod" startAt="5"/>
            </a:pPr>
            <a:r>
              <a:rPr lang="en-US" sz="2400" b="0" dirty="0"/>
              <a:t>The Lunar Safe Haven </a:t>
            </a:r>
            <a:r>
              <a:rPr lang="en-US" sz="2400" i="1" dirty="0"/>
              <a:t>shall</a:t>
            </a:r>
            <a:r>
              <a:rPr lang="en-US" sz="2400" b="0" dirty="0"/>
              <a:t> be compatible with NASA's lunar lander systems to be selected by HEOMD. </a:t>
            </a:r>
            <a:r>
              <a:rPr lang="en-US" sz="2400" b="0" dirty="0">
                <a:solidFill>
                  <a:schemeClr val="accent1"/>
                </a:solidFill>
              </a:rPr>
              <a:t>[Programmatic]</a:t>
            </a:r>
          </a:p>
          <a:p>
            <a:endParaRPr lang="en-US" sz="2400" b="0" dirty="0"/>
          </a:p>
        </p:txBody>
      </p:sp>
      <p:sp>
        <p:nvSpPr>
          <p:cNvPr id="4" name="Slide Number Placeholder 3">
            <a:extLst>
              <a:ext uri="{FF2B5EF4-FFF2-40B4-BE49-F238E27FC236}">
                <a16:creationId xmlns:a16="http://schemas.microsoft.com/office/drawing/2014/main" id="{6686D629-98E2-402A-9826-BE0753E860BB}"/>
              </a:ext>
            </a:extLst>
          </p:cNvPr>
          <p:cNvSpPr>
            <a:spLocks noGrp="1"/>
          </p:cNvSpPr>
          <p:nvPr>
            <p:ph type="sldNum" sz="quarter" idx="12"/>
          </p:nvPr>
        </p:nvSpPr>
        <p:spPr/>
        <p:txBody>
          <a:bodyPr/>
          <a:lstStyle/>
          <a:p>
            <a:fld id="{41C508F0-1AA7-8449-B96D-5FDB74B9F69F}" type="slidenum">
              <a:rPr lang="en-US" smtClean="0"/>
              <a:t>18</a:t>
            </a:fld>
            <a:endParaRPr lang="en-US"/>
          </a:p>
        </p:txBody>
      </p:sp>
      <p:sp>
        <p:nvSpPr>
          <p:cNvPr id="5" name="Rectangle: Rounded Corners 4">
            <a:extLst>
              <a:ext uri="{FF2B5EF4-FFF2-40B4-BE49-F238E27FC236}">
                <a16:creationId xmlns:a16="http://schemas.microsoft.com/office/drawing/2014/main" id="{8DA2A659-835B-4C05-828F-310427E5E7DC}"/>
              </a:ext>
            </a:extLst>
          </p:cNvPr>
          <p:cNvSpPr/>
          <p:nvPr/>
        </p:nvSpPr>
        <p:spPr>
          <a:xfrm>
            <a:off x="713232" y="2170811"/>
            <a:ext cx="6858000" cy="633984"/>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Note: L-0 Req. #5 was written with the intent to rule out any concepts that would expose habitats directly to regolith, such as by burying. </a:t>
            </a:r>
          </a:p>
        </p:txBody>
      </p:sp>
    </p:spTree>
    <p:extLst>
      <p:ext uri="{BB962C8B-B14F-4D97-AF65-F5344CB8AC3E}">
        <p14:creationId xmlns:p14="http://schemas.microsoft.com/office/powerpoint/2010/main" val="24478177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760AF-74A9-411C-903E-732ECDC08577}"/>
              </a:ext>
            </a:extLst>
          </p:cNvPr>
          <p:cNvSpPr>
            <a:spLocks noGrp="1"/>
          </p:cNvSpPr>
          <p:nvPr>
            <p:ph type="title"/>
          </p:nvPr>
        </p:nvSpPr>
        <p:spPr/>
        <p:txBody>
          <a:bodyPr/>
          <a:lstStyle/>
          <a:p>
            <a:r>
              <a:rPr lang="en-US" dirty="0"/>
              <a:t>Functional Decomposition – Shelter (As of 2/23)</a:t>
            </a:r>
          </a:p>
        </p:txBody>
      </p:sp>
      <p:sp>
        <p:nvSpPr>
          <p:cNvPr id="4" name="Slide Number Placeholder 3">
            <a:extLst>
              <a:ext uri="{FF2B5EF4-FFF2-40B4-BE49-F238E27FC236}">
                <a16:creationId xmlns:a16="http://schemas.microsoft.com/office/drawing/2014/main" id="{8EA2FAA2-0EF8-4D27-8E64-711339795DAE}"/>
              </a:ext>
            </a:extLst>
          </p:cNvPr>
          <p:cNvSpPr>
            <a:spLocks noGrp="1"/>
          </p:cNvSpPr>
          <p:nvPr>
            <p:ph type="sldNum" sz="quarter" idx="12"/>
          </p:nvPr>
        </p:nvSpPr>
        <p:spPr/>
        <p:txBody>
          <a:bodyPr/>
          <a:lstStyle/>
          <a:p>
            <a:fld id="{41C508F0-1AA7-8449-B96D-5FDB74B9F69F}" type="slidenum">
              <a:rPr lang="en-US" smtClean="0"/>
              <a:t>19</a:t>
            </a:fld>
            <a:endParaRPr lang="en-US"/>
          </a:p>
        </p:txBody>
      </p:sp>
      <p:sp>
        <p:nvSpPr>
          <p:cNvPr id="147" name="Content Placeholder 2">
            <a:extLst>
              <a:ext uri="{FF2B5EF4-FFF2-40B4-BE49-F238E27FC236}">
                <a16:creationId xmlns:a16="http://schemas.microsoft.com/office/drawing/2014/main" id="{AC8C3751-159E-4CA7-B66C-DA4B5E8C1929}"/>
              </a:ext>
            </a:extLst>
          </p:cNvPr>
          <p:cNvSpPr>
            <a:spLocks noGrp="1"/>
          </p:cNvSpPr>
          <p:nvPr>
            <p:ph idx="1"/>
          </p:nvPr>
        </p:nvSpPr>
        <p:spPr>
          <a:xfrm>
            <a:off x="119824" y="1524001"/>
            <a:ext cx="11849151" cy="5235980"/>
          </a:xfrm>
        </p:spPr>
        <p:txBody>
          <a:bodyPr>
            <a:noAutofit/>
          </a:bodyPr>
          <a:lstStyle/>
          <a:p>
            <a:pPr marL="0" marR="0" lvl="0" indent="0" fontAlgn="ctr">
              <a:lnSpc>
                <a:spcPct val="100000"/>
              </a:lnSpc>
              <a:spcBef>
                <a:spcPts val="0"/>
              </a:spcBef>
              <a:spcAft>
                <a:spcPts val="600"/>
              </a:spcAft>
              <a:buNone/>
            </a:pPr>
            <a:r>
              <a:rPr lang="en-US" sz="1600" dirty="0">
                <a:latin typeface="Calibri" panose="020F0502020204030204" pitchFamily="34" charset="0"/>
                <a:ea typeface="Times New Roman" panose="02020603050405020304" pitchFamily="18" charset="0"/>
                <a:cs typeface="Calibri" panose="020F0502020204030204" pitchFamily="34" charset="0"/>
              </a:rPr>
              <a:t>(A) The functions of the LSHC </a:t>
            </a:r>
            <a:r>
              <a:rPr lang="en-US" sz="1600" u="sng" dirty="0">
                <a:latin typeface="Calibri" panose="020F0502020204030204" pitchFamily="34" charset="0"/>
                <a:ea typeface="Times New Roman" panose="02020603050405020304" pitchFamily="18" charset="0"/>
                <a:cs typeface="Calibri" panose="020F0502020204030204" pitchFamily="34" charset="0"/>
              </a:rPr>
              <a:t>shelter</a:t>
            </a:r>
            <a:r>
              <a:rPr lang="en-US" sz="1600" dirty="0">
                <a:latin typeface="Calibri" panose="020F0502020204030204" pitchFamily="34" charset="0"/>
                <a:ea typeface="Times New Roman" panose="02020603050405020304" pitchFamily="18" charset="0"/>
                <a:cs typeface="Calibri" panose="020F0502020204030204" pitchFamily="34" charset="0"/>
              </a:rPr>
              <a:t> must be to:</a:t>
            </a:r>
          </a:p>
          <a:p>
            <a:pPr marL="800100" lvl="1" indent="-342900" fontAlgn="ctr">
              <a:lnSpc>
                <a:spcPct val="100000"/>
              </a:lnSpc>
              <a:spcBef>
                <a:spcPts val="0"/>
              </a:spcBef>
              <a:spcAft>
                <a:spcPts val="600"/>
              </a:spcAft>
              <a:buFont typeface="+mj-lt"/>
              <a:buAutoNum type="arabicParenR"/>
            </a:pPr>
            <a:r>
              <a:rPr lang="en-US" sz="1400" dirty="0">
                <a:latin typeface="Calibri" panose="020F0502020204030204" pitchFamily="34" charset="0"/>
                <a:ea typeface="Times New Roman" panose="02020603050405020304" pitchFamily="18" charset="0"/>
                <a:cs typeface="Calibri" panose="020F0502020204030204" pitchFamily="34" charset="0"/>
              </a:rPr>
              <a:t>Store the crew and some amount of electronics and other exploration and habitation systems, including:</a:t>
            </a:r>
          </a:p>
          <a:p>
            <a:pPr marL="1257300" lvl="2" indent="-342900" fontAlgn="ctr">
              <a:lnSpc>
                <a:spcPct val="100000"/>
              </a:lnSpc>
              <a:spcBef>
                <a:spcPts val="0"/>
              </a:spcBef>
              <a:spcAft>
                <a:spcPts val="600"/>
              </a:spcAft>
              <a:buFont typeface="+mj-lt"/>
              <a:buAutoNum type="alphaLcParenR"/>
            </a:pPr>
            <a:r>
              <a:rPr lang="en-US" sz="1100" dirty="0">
                <a:latin typeface="Calibri" panose="020F0502020204030204" pitchFamily="34" charset="0"/>
                <a:ea typeface="Times New Roman" panose="02020603050405020304" pitchFamily="18" charset="0"/>
                <a:cs typeface="Calibri" panose="020F0502020204030204" pitchFamily="34" charset="0"/>
              </a:rPr>
              <a:t>Allow shipping and receiving (in and out)</a:t>
            </a:r>
          </a:p>
          <a:p>
            <a:pPr marL="800100" lvl="1" indent="-342900" fontAlgn="ctr">
              <a:lnSpc>
                <a:spcPct val="100000"/>
              </a:lnSpc>
              <a:spcBef>
                <a:spcPts val="0"/>
              </a:spcBef>
              <a:spcAft>
                <a:spcPts val="600"/>
              </a:spcAft>
              <a:buFont typeface="+mj-lt"/>
              <a:buAutoNum type="arabicParenR"/>
            </a:pPr>
            <a:r>
              <a:rPr lang="en-US" sz="1400" dirty="0">
                <a:latin typeface="Calibri" panose="020F0502020204030204" pitchFamily="34" charset="0"/>
                <a:ea typeface="Times New Roman" panose="02020603050405020304" pitchFamily="18" charset="0"/>
                <a:cs typeface="Calibri" panose="020F0502020204030204" pitchFamily="34" charset="0"/>
              </a:rPr>
              <a:t>Protect from radiation for at least 10 years without exceeding the proxy dose limits for crew and electronics, including:  </a:t>
            </a:r>
            <a:r>
              <a:rPr lang="en-US" sz="1400" dirty="0">
                <a:highlight>
                  <a:srgbClr val="FFFF00"/>
                </a:highlight>
                <a:latin typeface="Calibri" panose="020F0502020204030204" pitchFamily="34" charset="0"/>
                <a:ea typeface="Times New Roman" panose="02020603050405020304" pitchFamily="18" charset="0"/>
                <a:cs typeface="Calibri" panose="020F0502020204030204" pitchFamily="34" charset="0"/>
              </a:rPr>
              <a:t>[Mapped to L-0 Req. 1]</a:t>
            </a:r>
          </a:p>
          <a:p>
            <a:pPr marL="1257300" lvl="2" indent="-342900" fontAlgn="ctr">
              <a:lnSpc>
                <a:spcPct val="100000"/>
              </a:lnSpc>
              <a:spcBef>
                <a:spcPts val="0"/>
              </a:spcBef>
              <a:spcAft>
                <a:spcPts val="600"/>
              </a:spcAft>
              <a:buFont typeface="+mj-lt"/>
              <a:buAutoNum type="alphaLcParenR"/>
            </a:pPr>
            <a:r>
              <a:rPr lang="en-US" sz="1100" dirty="0">
                <a:latin typeface="Calibri" panose="020F0502020204030204" pitchFamily="34" charset="0"/>
                <a:ea typeface="Times New Roman" panose="02020603050405020304" pitchFamily="18" charset="0"/>
                <a:cs typeface="Calibri" panose="020F0502020204030204" pitchFamily="34" charset="0"/>
              </a:rPr>
              <a:t>Protect the crew</a:t>
            </a:r>
          </a:p>
          <a:p>
            <a:pPr marL="1257300" lvl="2" indent="-342900" fontAlgn="ctr">
              <a:lnSpc>
                <a:spcPct val="100000"/>
              </a:lnSpc>
              <a:spcBef>
                <a:spcPts val="0"/>
              </a:spcBef>
              <a:spcAft>
                <a:spcPts val="600"/>
              </a:spcAft>
              <a:buFont typeface="+mj-lt"/>
              <a:buAutoNum type="alphaLcParenR"/>
            </a:pPr>
            <a:r>
              <a:rPr lang="en-US" sz="1100" dirty="0">
                <a:latin typeface="Calibri" panose="020F0502020204030204" pitchFamily="34" charset="0"/>
                <a:ea typeface="Times New Roman" panose="02020603050405020304" pitchFamily="18" charset="0"/>
                <a:cs typeface="Calibri" panose="020F0502020204030204" pitchFamily="34" charset="0"/>
              </a:rPr>
              <a:t>Protect some amount of electronics and other exploration systems</a:t>
            </a:r>
          </a:p>
          <a:p>
            <a:pPr marL="800100" lvl="1" indent="-342900" fontAlgn="ctr">
              <a:lnSpc>
                <a:spcPct val="100000"/>
              </a:lnSpc>
              <a:spcBef>
                <a:spcPts val="0"/>
              </a:spcBef>
              <a:spcAft>
                <a:spcPts val="600"/>
              </a:spcAft>
              <a:buFont typeface="+mj-lt"/>
              <a:buAutoNum type="arabicParenR"/>
            </a:pPr>
            <a:r>
              <a:rPr lang="en-US" sz="1400" dirty="0">
                <a:latin typeface="Calibri" panose="020F0502020204030204" pitchFamily="34" charset="0"/>
                <a:ea typeface="Times New Roman" panose="02020603050405020304" pitchFamily="18" charset="0"/>
                <a:cs typeface="Calibri" panose="020F0502020204030204" pitchFamily="34" charset="0"/>
              </a:rPr>
              <a:t>Protect from the hazards of the lunar environment—including but not limited to micrometeoroid impacts, thermal loads, seismic activity, electrical charging, dust, vacuum, and the sun—for at least 10 </a:t>
            </a:r>
            <a:r>
              <a:rPr lang="en-US" sz="1400" i="1" dirty="0">
                <a:latin typeface="Calibri" panose="020F0502020204030204" pitchFamily="34" charset="0"/>
                <a:ea typeface="Times New Roman" panose="02020603050405020304" pitchFamily="18" charset="0"/>
                <a:cs typeface="Calibri" panose="020F0502020204030204" pitchFamily="34" charset="0"/>
              </a:rPr>
              <a:t>(TBR) </a:t>
            </a:r>
            <a:r>
              <a:rPr lang="en-US" sz="1400" dirty="0">
                <a:latin typeface="Calibri" panose="020F0502020204030204" pitchFamily="34" charset="0"/>
                <a:ea typeface="Times New Roman" panose="02020603050405020304" pitchFamily="18" charset="0"/>
                <a:cs typeface="Calibri" panose="020F0502020204030204" pitchFamily="34" charset="0"/>
              </a:rPr>
              <a:t>years, including:  </a:t>
            </a:r>
            <a:r>
              <a:rPr lang="en-US" sz="1400" dirty="0">
                <a:highlight>
                  <a:srgbClr val="FFFF00"/>
                </a:highlight>
                <a:latin typeface="Calibri" panose="020F0502020204030204" pitchFamily="34" charset="0"/>
                <a:ea typeface="Times New Roman" panose="02020603050405020304" pitchFamily="18" charset="0"/>
                <a:cs typeface="Calibri" panose="020F0502020204030204" pitchFamily="34" charset="0"/>
              </a:rPr>
              <a:t>[Mapped to L-0 Req. 2]</a:t>
            </a:r>
          </a:p>
          <a:p>
            <a:pPr marL="1257300" lvl="2" indent="-342900" fontAlgn="ctr">
              <a:lnSpc>
                <a:spcPct val="100000"/>
              </a:lnSpc>
              <a:spcBef>
                <a:spcPts val="0"/>
              </a:spcBef>
              <a:spcAft>
                <a:spcPts val="600"/>
              </a:spcAft>
              <a:buFont typeface="+mj-lt"/>
              <a:buAutoNum type="alphaLcParenR"/>
            </a:pPr>
            <a:r>
              <a:rPr lang="en-US" sz="1100" dirty="0">
                <a:latin typeface="Calibri" panose="020F0502020204030204" pitchFamily="34" charset="0"/>
                <a:ea typeface="Times New Roman" panose="02020603050405020304" pitchFamily="18" charset="0"/>
                <a:cs typeface="Calibri" panose="020F0502020204030204" pitchFamily="34" charset="0"/>
              </a:rPr>
              <a:t>Protect the crew</a:t>
            </a:r>
          </a:p>
          <a:p>
            <a:pPr marL="1257300" lvl="2" indent="-342900" fontAlgn="ctr">
              <a:lnSpc>
                <a:spcPct val="100000"/>
              </a:lnSpc>
              <a:spcBef>
                <a:spcPts val="0"/>
              </a:spcBef>
              <a:spcAft>
                <a:spcPts val="600"/>
              </a:spcAft>
              <a:buFont typeface="+mj-lt"/>
              <a:buAutoNum type="alphaLcParenR"/>
            </a:pPr>
            <a:r>
              <a:rPr lang="en-US" sz="1100" dirty="0">
                <a:latin typeface="Calibri" panose="020F0502020204030204" pitchFamily="34" charset="0"/>
                <a:ea typeface="Times New Roman" panose="02020603050405020304" pitchFamily="18" charset="0"/>
                <a:cs typeface="Calibri" panose="020F0502020204030204" pitchFamily="34" charset="0"/>
              </a:rPr>
              <a:t>Protect some amount of electronics and other exploration systems</a:t>
            </a:r>
            <a:endParaRPr lang="en-US" sz="1100" dirty="0">
              <a:highlight>
                <a:srgbClr val="FFFF00"/>
              </a:highlight>
              <a:latin typeface="Calibri" panose="020F0502020204030204" pitchFamily="34" charset="0"/>
              <a:ea typeface="Times New Roman" panose="02020603050405020304" pitchFamily="18" charset="0"/>
              <a:cs typeface="Calibri" panose="020F0502020204030204" pitchFamily="34" charset="0"/>
            </a:endParaRPr>
          </a:p>
          <a:p>
            <a:pPr marL="800100" lvl="1" indent="-342900" fontAlgn="ctr">
              <a:lnSpc>
                <a:spcPct val="100000"/>
              </a:lnSpc>
              <a:spcBef>
                <a:spcPts val="0"/>
              </a:spcBef>
              <a:spcAft>
                <a:spcPts val="600"/>
              </a:spcAft>
              <a:buFont typeface="+mj-lt"/>
              <a:buAutoNum type="arabicParenR"/>
            </a:pPr>
            <a:r>
              <a:rPr lang="en-US" sz="1400" dirty="0">
                <a:latin typeface="Calibri" panose="020F0502020204030204" pitchFamily="34" charset="0"/>
                <a:ea typeface="Times New Roman" panose="02020603050405020304" pitchFamily="18" charset="0"/>
                <a:cs typeface="Calibri" panose="020F0502020204030204" pitchFamily="34" charset="0"/>
              </a:rPr>
              <a:t>Protect from the impacts and damage from other external assets that could cause collisions or ejecta for at least 10 </a:t>
            </a:r>
            <a:r>
              <a:rPr lang="en-US" sz="1400" i="1" dirty="0">
                <a:latin typeface="Calibri" panose="020F0502020204030204" pitchFamily="34" charset="0"/>
                <a:ea typeface="Times New Roman" panose="02020603050405020304" pitchFamily="18" charset="0"/>
                <a:cs typeface="Calibri" panose="020F0502020204030204" pitchFamily="34" charset="0"/>
              </a:rPr>
              <a:t>(TBR) </a:t>
            </a:r>
            <a:r>
              <a:rPr lang="en-US" sz="1400" dirty="0">
                <a:latin typeface="Calibri" panose="020F0502020204030204" pitchFamily="34" charset="0"/>
                <a:ea typeface="Times New Roman" panose="02020603050405020304" pitchFamily="18" charset="0"/>
                <a:cs typeface="Calibri" panose="020F0502020204030204" pitchFamily="34" charset="0"/>
              </a:rPr>
              <a:t>years, including:  </a:t>
            </a:r>
            <a:r>
              <a:rPr lang="en-US" sz="1400" dirty="0">
                <a:highlight>
                  <a:srgbClr val="FFFF00"/>
                </a:highlight>
                <a:latin typeface="Calibri" panose="020F0502020204030204" pitchFamily="34" charset="0"/>
                <a:ea typeface="Times New Roman" panose="02020603050405020304" pitchFamily="18" charset="0"/>
                <a:cs typeface="Calibri" panose="020F0502020204030204" pitchFamily="34" charset="0"/>
              </a:rPr>
              <a:t>[Mapped to L-0 Req. 3]</a:t>
            </a:r>
          </a:p>
          <a:p>
            <a:pPr marL="1257300" lvl="2" indent="-342900" fontAlgn="ctr">
              <a:lnSpc>
                <a:spcPct val="100000"/>
              </a:lnSpc>
              <a:spcBef>
                <a:spcPts val="0"/>
              </a:spcBef>
              <a:spcAft>
                <a:spcPts val="600"/>
              </a:spcAft>
              <a:buFont typeface="+mj-lt"/>
              <a:buAutoNum type="alphaLcParenR"/>
            </a:pPr>
            <a:r>
              <a:rPr lang="en-US" sz="1100" dirty="0">
                <a:latin typeface="Calibri" panose="020F0502020204030204" pitchFamily="34" charset="0"/>
                <a:ea typeface="Times New Roman" panose="02020603050405020304" pitchFamily="18" charset="0"/>
                <a:cs typeface="Calibri" panose="020F0502020204030204" pitchFamily="34" charset="0"/>
              </a:rPr>
              <a:t>Protect the crew</a:t>
            </a:r>
          </a:p>
          <a:p>
            <a:pPr marL="1257300" lvl="2" indent="-342900" fontAlgn="ctr">
              <a:lnSpc>
                <a:spcPct val="100000"/>
              </a:lnSpc>
              <a:spcBef>
                <a:spcPts val="0"/>
              </a:spcBef>
              <a:spcAft>
                <a:spcPts val="600"/>
              </a:spcAft>
              <a:buFont typeface="+mj-lt"/>
              <a:buAutoNum type="alphaLcParenR"/>
            </a:pPr>
            <a:r>
              <a:rPr lang="en-US" sz="1100" dirty="0">
                <a:latin typeface="Calibri" panose="020F0502020204030204" pitchFamily="34" charset="0"/>
                <a:ea typeface="Times New Roman" panose="02020603050405020304" pitchFamily="18" charset="0"/>
                <a:cs typeface="Calibri" panose="020F0502020204030204" pitchFamily="34" charset="0"/>
              </a:rPr>
              <a:t>Protect some amount of electronics and other exploration systems</a:t>
            </a:r>
            <a:endParaRPr lang="en-US" sz="1100" dirty="0">
              <a:highlight>
                <a:srgbClr val="FFFF00"/>
              </a:highlight>
              <a:latin typeface="Calibri" panose="020F0502020204030204" pitchFamily="34" charset="0"/>
              <a:ea typeface="Times New Roman" panose="02020603050405020304" pitchFamily="18" charset="0"/>
              <a:cs typeface="Calibri" panose="020F0502020204030204" pitchFamily="34" charset="0"/>
            </a:endParaRPr>
          </a:p>
          <a:p>
            <a:pPr marL="0" marR="0" lvl="0" indent="0" fontAlgn="ctr">
              <a:lnSpc>
                <a:spcPct val="100000"/>
              </a:lnSpc>
              <a:spcBef>
                <a:spcPts val="0"/>
              </a:spcBef>
              <a:spcAft>
                <a:spcPts val="600"/>
              </a:spcAft>
              <a:buNone/>
            </a:pPr>
            <a:endParaRPr lang="en-US" sz="1100" dirty="0">
              <a:latin typeface="Calibri" panose="020F0502020204030204" pitchFamily="34" charset="0"/>
              <a:ea typeface="Times New Roman" panose="02020603050405020304" pitchFamily="18" charset="0"/>
              <a:cs typeface="Calibri" panose="020F0502020204030204" pitchFamily="34" charset="0"/>
            </a:endParaRPr>
          </a:p>
          <a:p>
            <a:pPr marL="0" marR="0" lvl="0" indent="0" fontAlgn="ctr">
              <a:lnSpc>
                <a:spcPct val="100000"/>
              </a:lnSpc>
              <a:spcBef>
                <a:spcPts val="0"/>
              </a:spcBef>
              <a:spcAft>
                <a:spcPts val="600"/>
              </a:spcAft>
              <a:buNone/>
            </a:pPr>
            <a:r>
              <a:rPr lang="en-US" sz="1600" dirty="0">
                <a:latin typeface="Calibri" panose="020F0502020204030204" pitchFamily="34" charset="0"/>
                <a:ea typeface="Times New Roman" panose="02020603050405020304" pitchFamily="18" charset="0"/>
                <a:cs typeface="Calibri" panose="020F0502020204030204" pitchFamily="34" charset="0"/>
              </a:rPr>
              <a:t>In addition, options for the shelter might include:</a:t>
            </a:r>
          </a:p>
          <a:p>
            <a:pPr marL="800100" lvl="1" indent="-342900" fontAlgn="ctr">
              <a:lnSpc>
                <a:spcPct val="100000"/>
              </a:lnSpc>
              <a:spcBef>
                <a:spcPts val="0"/>
              </a:spcBef>
              <a:spcAft>
                <a:spcPts val="600"/>
              </a:spcAft>
              <a:buFont typeface="+mj-lt"/>
              <a:buAutoNum type="arabicParenR"/>
            </a:pPr>
            <a:r>
              <a:rPr lang="en-US" sz="1400" dirty="0">
                <a:latin typeface="Calibri" panose="020F0502020204030204" pitchFamily="34" charset="0"/>
                <a:ea typeface="Times New Roman" panose="02020603050405020304" pitchFamily="18" charset="0"/>
                <a:cs typeface="Calibri" panose="020F0502020204030204" pitchFamily="34" charset="0"/>
              </a:rPr>
              <a:t>Provide a protected area for servicing systems</a:t>
            </a:r>
          </a:p>
          <a:p>
            <a:pPr marL="800100" lvl="1" indent="-342900" fontAlgn="ctr">
              <a:lnSpc>
                <a:spcPct val="100000"/>
              </a:lnSpc>
              <a:spcBef>
                <a:spcPts val="0"/>
              </a:spcBef>
              <a:spcAft>
                <a:spcPts val="600"/>
              </a:spcAft>
              <a:buFont typeface="+mj-lt"/>
              <a:buAutoNum type="arabicParenR"/>
            </a:pPr>
            <a:r>
              <a:rPr lang="en-US" sz="1400" dirty="0">
                <a:latin typeface="Calibri" panose="020F0502020204030204" pitchFamily="34" charset="0"/>
                <a:ea typeface="Times New Roman" panose="02020603050405020304" pitchFamily="18" charset="0"/>
                <a:cs typeface="Calibri" panose="020F0502020204030204" pitchFamily="34" charset="0"/>
              </a:rPr>
              <a:t>Manage/remove lunar dust for individual LSHC systems </a:t>
            </a:r>
            <a:r>
              <a:rPr lang="en-US" sz="1400" i="1" dirty="0">
                <a:latin typeface="Calibri" panose="020F0502020204030204" pitchFamily="34" charset="0"/>
                <a:ea typeface="Times New Roman" panose="02020603050405020304" pitchFamily="18" charset="0"/>
                <a:cs typeface="Calibri" panose="020F0502020204030204" pitchFamily="34" charset="0"/>
              </a:rPr>
              <a:t>(not Artemis systems inside the shelter), </a:t>
            </a:r>
            <a:r>
              <a:rPr lang="en-US" sz="1400" dirty="0">
                <a:latin typeface="Calibri" panose="020F0502020204030204" pitchFamily="34" charset="0"/>
                <a:ea typeface="Times New Roman" panose="02020603050405020304" pitchFamily="18" charset="0"/>
                <a:cs typeface="Calibri" panose="020F0502020204030204" pitchFamily="34" charset="0"/>
              </a:rPr>
              <a:t>including:</a:t>
            </a:r>
          </a:p>
          <a:p>
            <a:pPr marL="1257300" lvl="2" indent="-342900" fontAlgn="ctr">
              <a:lnSpc>
                <a:spcPct val="100000"/>
              </a:lnSpc>
              <a:spcBef>
                <a:spcPts val="0"/>
              </a:spcBef>
              <a:spcAft>
                <a:spcPts val="600"/>
              </a:spcAft>
              <a:buFont typeface="+mj-lt"/>
              <a:buAutoNum type="alphaLcParenR"/>
            </a:pPr>
            <a:r>
              <a:rPr lang="en-US" sz="1100" dirty="0">
                <a:latin typeface="Calibri" panose="020F0502020204030204" pitchFamily="34" charset="0"/>
                <a:ea typeface="Times New Roman" panose="02020603050405020304" pitchFamily="18" charset="0"/>
                <a:cs typeface="Calibri" panose="020F0502020204030204" pitchFamily="34" charset="0"/>
              </a:rPr>
              <a:t>Coarsely remove dust</a:t>
            </a:r>
          </a:p>
          <a:p>
            <a:pPr marL="1257300" lvl="2" indent="-342900" fontAlgn="ctr">
              <a:lnSpc>
                <a:spcPct val="100000"/>
              </a:lnSpc>
              <a:spcBef>
                <a:spcPts val="0"/>
              </a:spcBef>
              <a:spcAft>
                <a:spcPts val="600"/>
              </a:spcAft>
              <a:buFont typeface="+mj-lt"/>
              <a:buAutoNum type="alphaLcParenR"/>
            </a:pPr>
            <a:r>
              <a:rPr lang="en-US" sz="1100" dirty="0">
                <a:latin typeface="Calibri" panose="020F0502020204030204" pitchFamily="34" charset="0"/>
                <a:ea typeface="Times New Roman" panose="02020603050405020304" pitchFamily="18" charset="0"/>
                <a:cs typeface="Calibri" panose="020F0502020204030204" pitchFamily="34" charset="0"/>
              </a:rPr>
              <a:t>Finely remove dust</a:t>
            </a:r>
          </a:p>
        </p:txBody>
      </p:sp>
      <p:sp>
        <p:nvSpPr>
          <p:cNvPr id="8" name="Rectangle: Rounded Corners 7">
            <a:extLst>
              <a:ext uri="{FF2B5EF4-FFF2-40B4-BE49-F238E27FC236}">
                <a16:creationId xmlns:a16="http://schemas.microsoft.com/office/drawing/2014/main" id="{CBD2A169-F9F7-4C25-90F2-79E234561D92}"/>
              </a:ext>
            </a:extLst>
          </p:cNvPr>
          <p:cNvSpPr/>
          <p:nvPr/>
        </p:nvSpPr>
        <p:spPr>
          <a:xfrm>
            <a:off x="135550" y="823115"/>
            <a:ext cx="11920901" cy="611701"/>
          </a:xfrm>
          <a:prstGeom prst="roundRect">
            <a:avLst/>
          </a:prstGeom>
          <a:solidFill>
            <a:schemeClr val="accent1">
              <a:lumMod val="60000"/>
              <a:lumOff val="4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The Lunar Safe Haven Concept (LSHC) will consist collectively of: (A) a shelter, (B) systems to establish the shelter (whether via emplacement, assembly, construction, and/or manufacturing), and (C) systems to perform and maintain general operations of the shelter.</a:t>
            </a:r>
          </a:p>
        </p:txBody>
      </p:sp>
    </p:spTree>
    <p:extLst>
      <p:ext uri="{BB962C8B-B14F-4D97-AF65-F5344CB8AC3E}">
        <p14:creationId xmlns:p14="http://schemas.microsoft.com/office/powerpoint/2010/main" val="39598928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760AF-74A9-411C-903E-732ECDC08577}"/>
              </a:ext>
            </a:extLst>
          </p:cNvPr>
          <p:cNvSpPr>
            <a:spLocks noGrp="1"/>
          </p:cNvSpPr>
          <p:nvPr>
            <p:ph type="title"/>
          </p:nvPr>
        </p:nvSpPr>
        <p:spPr>
          <a:xfrm>
            <a:off x="119825" y="98019"/>
            <a:ext cx="11936626" cy="545709"/>
          </a:xfrm>
        </p:spPr>
        <p:txBody>
          <a:bodyPr/>
          <a:lstStyle/>
          <a:p>
            <a:r>
              <a:rPr lang="en-US" dirty="0"/>
              <a:t>Functional Decomposition – Establishment Systems (As of 2/23)</a:t>
            </a:r>
          </a:p>
        </p:txBody>
      </p:sp>
      <p:sp>
        <p:nvSpPr>
          <p:cNvPr id="4" name="Slide Number Placeholder 3">
            <a:extLst>
              <a:ext uri="{FF2B5EF4-FFF2-40B4-BE49-F238E27FC236}">
                <a16:creationId xmlns:a16="http://schemas.microsoft.com/office/drawing/2014/main" id="{8EA2FAA2-0EF8-4D27-8E64-711339795DAE}"/>
              </a:ext>
            </a:extLst>
          </p:cNvPr>
          <p:cNvSpPr>
            <a:spLocks noGrp="1"/>
          </p:cNvSpPr>
          <p:nvPr>
            <p:ph type="sldNum" sz="quarter" idx="12"/>
          </p:nvPr>
        </p:nvSpPr>
        <p:spPr/>
        <p:txBody>
          <a:bodyPr/>
          <a:lstStyle/>
          <a:p>
            <a:fld id="{41C508F0-1AA7-8449-B96D-5FDB74B9F69F}" type="slidenum">
              <a:rPr lang="en-US" smtClean="0"/>
              <a:t>20</a:t>
            </a:fld>
            <a:endParaRPr lang="en-US"/>
          </a:p>
        </p:txBody>
      </p:sp>
      <p:sp>
        <p:nvSpPr>
          <p:cNvPr id="147" name="Content Placeholder 2">
            <a:extLst>
              <a:ext uri="{FF2B5EF4-FFF2-40B4-BE49-F238E27FC236}">
                <a16:creationId xmlns:a16="http://schemas.microsoft.com/office/drawing/2014/main" id="{AC8C3751-159E-4CA7-B66C-DA4B5E8C1929}"/>
              </a:ext>
            </a:extLst>
          </p:cNvPr>
          <p:cNvSpPr>
            <a:spLocks noGrp="1"/>
          </p:cNvSpPr>
          <p:nvPr>
            <p:ph idx="1"/>
          </p:nvPr>
        </p:nvSpPr>
        <p:spPr>
          <a:xfrm>
            <a:off x="119825" y="1911245"/>
            <a:ext cx="5342191" cy="4818756"/>
          </a:xfrm>
        </p:spPr>
        <p:txBody>
          <a:bodyPr>
            <a:noAutofit/>
          </a:bodyPr>
          <a:lstStyle/>
          <a:p>
            <a:pPr marL="0" marR="0" lvl="0" indent="0" fontAlgn="ctr">
              <a:lnSpc>
                <a:spcPct val="100000"/>
              </a:lnSpc>
              <a:spcBef>
                <a:spcPts val="0"/>
              </a:spcBef>
              <a:spcAft>
                <a:spcPts val="600"/>
              </a:spcAft>
              <a:buNone/>
            </a:pPr>
            <a:r>
              <a:rPr lang="en-US" sz="1400" dirty="0">
                <a:latin typeface="Calibri" panose="020F0502020204030204" pitchFamily="34" charset="0"/>
                <a:ea typeface="Times New Roman" panose="02020603050405020304" pitchFamily="18" charset="0"/>
                <a:cs typeface="Calibri" panose="020F0502020204030204" pitchFamily="34" charset="0"/>
              </a:rPr>
              <a:t>(B)  The functions of the LSHC </a:t>
            </a:r>
            <a:r>
              <a:rPr lang="en-US" sz="1400" u="sng" dirty="0">
                <a:latin typeface="Calibri" panose="020F0502020204030204" pitchFamily="34" charset="0"/>
                <a:ea typeface="Times New Roman" panose="02020603050405020304" pitchFamily="18" charset="0"/>
                <a:cs typeface="Calibri" panose="020F0502020204030204" pitchFamily="34" charset="0"/>
              </a:rPr>
              <a:t>establishment systems</a:t>
            </a:r>
            <a:r>
              <a:rPr lang="en-US" sz="1400" dirty="0">
                <a:latin typeface="Calibri" panose="020F0502020204030204" pitchFamily="34" charset="0"/>
                <a:ea typeface="Times New Roman" panose="02020603050405020304" pitchFamily="18" charset="0"/>
                <a:cs typeface="Calibri" panose="020F0502020204030204" pitchFamily="34" charset="0"/>
              </a:rPr>
              <a:t> might be to:</a:t>
            </a:r>
          </a:p>
          <a:p>
            <a:pPr marL="800100" lvl="1" indent="-342900" fontAlgn="ctr">
              <a:lnSpc>
                <a:spcPct val="100000"/>
              </a:lnSpc>
              <a:spcBef>
                <a:spcPts val="0"/>
              </a:spcBef>
              <a:spcAft>
                <a:spcPts val="600"/>
              </a:spcAft>
              <a:buFont typeface="Calibri" panose="020F0502020204030204" pitchFamily="34" charset="0"/>
              <a:buAutoNum type="arabicParenR"/>
            </a:pPr>
            <a:r>
              <a:rPr lang="en-US" sz="1200" dirty="0">
                <a:latin typeface="Calibri" panose="020F0502020204030204" pitchFamily="34" charset="0"/>
                <a:ea typeface="Times New Roman" panose="02020603050405020304" pitchFamily="18" charset="0"/>
                <a:cs typeface="Calibri" panose="020F0502020204030204" pitchFamily="34" charset="0"/>
              </a:rPr>
              <a:t>Transport LSH systems from lander off-loading site to the establishment site</a:t>
            </a:r>
          </a:p>
          <a:p>
            <a:pPr marL="800100" lvl="1" indent="-342900" fontAlgn="ctr">
              <a:lnSpc>
                <a:spcPct val="100000"/>
              </a:lnSpc>
              <a:spcBef>
                <a:spcPts val="0"/>
              </a:spcBef>
              <a:spcAft>
                <a:spcPts val="600"/>
              </a:spcAft>
              <a:buFont typeface="Calibri" panose="020F0502020204030204" pitchFamily="34" charset="0"/>
              <a:buAutoNum type="arabicParenR"/>
            </a:pPr>
            <a:r>
              <a:rPr lang="en-US" sz="1200" dirty="0">
                <a:latin typeface="Calibri" panose="020F0502020204030204" pitchFamily="34" charset="0"/>
                <a:ea typeface="Times New Roman" panose="02020603050405020304" pitchFamily="18" charset="0"/>
                <a:cs typeface="Calibri" panose="020F0502020204030204" pitchFamily="34" charset="0"/>
              </a:rPr>
              <a:t>Deploy Location Determination Reference Systems, including:</a:t>
            </a:r>
          </a:p>
          <a:p>
            <a:pPr marL="1257300" lvl="2" indent="-342900" fontAlgn="ctr">
              <a:lnSpc>
                <a:spcPct val="100000"/>
              </a:lnSpc>
              <a:spcBef>
                <a:spcPts val="0"/>
              </a:spcBef>
              <a:spcAft>
                <a:spcPts val="600"/>
              </a:spcAft>
              <a:buFont typeface="+mj-lt"/>
              <a:buAutoNum type="alphaLcParenR"/>
            </a:pPr>
            <a:r>
              <a:rPr lang="en-US" sz="1000" dirty="0">
                <a:latin typeface="Calibri" panose="020F0502020204030204" pitchFamily="34" charset="0"/>
                <a:ea typeface="Times New Roman" panose="02020603050405020304" pitchFamily="18" charset="0"/>
                <a:cs typeface="Calibri" panose="020F0502020204030204" pitchFamily="34" charset="0"/>
              </a:rPr>
              <a:t>Reverse-Ephemeris Satellite Suite</a:t>
            </a:r>
          </a:p>
          <a:p>
            <a:pPr marL="1257300" lvl="2" indent="-342900" fontAlgn="ctr">
              <a:lnSpc>
                <a:spcPct val="100000"/>
              </a:lnSpc>
              <a:spcBef>
                <a:spcPts val="0"/>
              </a:spcBef>
              <a:spcAft>
                <a:spcPts val="600"/>
              </a:spcAft>
              <a:buFont typeface="+mj-lt"/>
              <a:buAutoNum type="alphaLcParenR"/>
            </a:pPr>
            <a:r>
              <a:rPr lang="en-US" sz="1000" dirty="0">
                <a:latin typeface="Calibri" panose="020F0502020204030204" pitchFamily="34" charset="0"/>
                <a:ea typeface="Times New Roman" panose="02020603050405020304" pitchFamily="18" charset="0"/>
                <a:cs typeface="Calibri" panose="020F0502020204030204" pitchFamily="34" charset="0"/>
              </a:rPr>
              <a:t>Ground Beacons</a:t>
            </a:r>
          </a:p>
          <a:p>
            <a:pPr marL="800100" lvl="1" indent="-342900" fontAlgn="ctr">
              <a:lnSpc>
                <a:spcPct val="100000"/>
              </a:lnSpc>
              <a:spcBef>
                <a:spcPts val="0"/>
              </a:spcBef>
              <a:spcAft>
                <a:spcPts val="600"/>
              </a:spcAft>
              <a:buFont typeface="Calibri" panose="020F0502020204030204" pitchFamily="34" charset="0"/>
              <a:buAutoNum type="arabicParenR"/>
            </a:pPr>
            <a:r>
              <a:rPr lang="en-US" sz="1200" dirty="0">
                <a:latin typeface="Calibri" panose="020F0502020204030204" pitchFamily="34" charset="0"/>
                <a:ea typeface="Times New Roman" panose="02020603050405020304" pitchFamily="18" charset="0"/>
                <a:cs typeface="Calibri" panose="020F0502020204030204" pitchFamily="34" charset="0"/>
              </a:rPr>
              <a:t>Survey the installment location, including: </a:t>
            </a:r>
          </a:p>
          <a:p>
            <a:pPr marL="1257300" lvl="2" indent="-342900" fontAlgn="ctr">
              <a:lnSpc>
                <a:spcPct val="100000"/>
              </a:lnSpc>
              <a:spcBef>
                <a:spcPts val="0"/>
              </a:spcBef>
              <a:spcAft>
                <a:spcPts val="600"/>
              </a:spcAft>
              <a:buFont typeface="+mj-lt"/>
              <a:buAutoNum type="alphaLcParenR"/>
            </a:pPr>
            <a:r>
              <a:rPr lang="en-US" sz="1000" dirty="0">
                <a:latin typeface="Calibri" panose="020F0502020204030204" pitchFamily="34" charset="0"/>
                <a:ea typeface="Times New Roman" panose="02020603050405020304" pitchFamily="18" charset="0"/>
                <a:cs typeface="Calibri" panose="020F0502020204030204" pitchFamily="34" charset="0"/>
              </a:rPr>
              <a:t>Image and characterize the site (topography, geology)</a:t>
            </a:r>
          </a:p>
          <a:p>
            <a:pPr marL="1257300" lvl="2" indent="-342900" fontAlgn="ctr">
              <a:lnSpc>
                <a:spcPct val="100000"/>
              </a:lnSpc>
              <a:spcBef>
                <a:spcPts val="0"/>
              </a:spcBef>
              <a:spcAft>
                <a:spcPts val="600"/>
              </a:spcAft>
              <a:buFont typeface="+mj-lt"/>
              <a:buAutoNum type="alphaLcParenR"/>
            </a:pPr>
            <a:r>
              <a:rPr lang="en-US" sz="1000" dirty="0">
                <a:latin typeface="Calibri" panose="020F0502020204030204" pitchFamily="34" charset="0"/>
                <a:ea typeface="Times New Roman" panose="02020603050405020304" pitchFamily="18" charset="0"/>
                <a:cs typeface="Calibri" panose="020F0502020204030204" pitchFamily="34" charset="0"/>
              </a:rPr>
              <a:t>Perform resource assessment, mapping, and analysis</a:t>
            </a:r>
          </a:p>
          <a:p>
            <a:pPr marL="1257300" lvl="2" indent="-342900" fontAlgn="ctr">
              <a:lnSpc>
                <a:spcPct val="100000"/>
              </a:lnSpc>
              <a:spcBef>
                <a:spcPts val="0"/>
              </a:spcBef>
              <a:spcAft>
                <a:spcPts val="600"/>
              </a:spcAft>
              <a:buFont typeface="+mj-lt"/>
              <a:buAutoNum type="alphaLcParenR"/>
            </a:pPr>
            <a:r>
              <a:rPr lang="en-US" sz="1000" dirty="0">
                <a:latin typeface="Calibri" panose="020F0502020204030204" pitchFamily="34" charset="0"/>
                <a:ea typeface="Times New Roman" panose="02020603050405020304" pitchFamily="18" charset="0"/>
                <a:cs typeface="Calibri" panose="020F0502020204030204" pitchFamily="34" charset="0"/>
              </a:rPr>
              <a:t>Identify mining locations</a:t>
            </a:r>
          </a:p>
          <a:p>
            <a:pPr marL="1257300" lvl="2" indent="-342900" fontAlgn="ctr">
              <a:lnSpc>
                <a:spcPct val="100000"/>
              </a:lnSpc>
              <a:spcBef>
                <a:spcPts val="0"/>
              </a:spcBef>
              <a:spcAft>
                <a:spcPts val="600"/>
              </a:spcAft>
              <a:buFont typeface="+mj-lt"/>
              <a:buAutoNum type="alphaLcParenR"/>
            </a:pPr>
            <a:r>
              <a:rPr lang="en-US" sz="1000" dirty="0">
                <a:latin typeface="Calibri" panose="020F0502020204030204" pitchFamily="34" charset="0"/>
                <a:ea typeface="Times New Roman" panose="02020603050405020304" pitchFamily="18" charset="0"/>
                <a:cs typeface="Calibri" panose="020F0502020204030204" pitchFamily="34" charset="0"/>
              </a:rPr>
              <a:t>Identify shelter location</a:t>
            </a:r>
          </a:p>
          <a:p>
            <a:pPr marL="800100" lvl="1" indent="-342900" fontAlgn="ctr">
              <a:lnSpc>
                <a:spcPct val="100000"/>
              </a:lnSpc>
              <a:spcBef>
                <a:spcPts val="0"/>
              </a:spcBef>
              <a:spcAft>
                <a:spcPts val="600"/>
              </a:spcAft>
              <a:buFont typeface="Calibri" panose="020F0502020204030204" pitchFamily="34" charset="0"/>
              <a:buAutoNum type="arabicParenR"/>
            </a:pPr>
            <a:r>
              <a:rPr lang="en-US" sz="1200" dirty="0">
                <a:latin typeface="Calibri" panose="020F0502020204030204" pitchFamily="34" charset="0"/>
                <a:ea typeface="Times New Roman" panose="02020603050405020304" pitchFamily="18" charset="0"/>
                <a:cs typeface="Calibri" panose="020F0502020204030204" pitchFamily="34" charset="0"/>
              </a:rPr>
              <a:t>Prepare the site for installment of the LSHC shelter, including: </a:t>
            </a:r>
          </a:p>
          <a:p>
            <a:pPr marL="1257300" lvl="2" indent="-342900" fontAlgn="ctr">
              <a:lnSpc>
                <a:spcPct val="100000"/>
              </a:lnSpc>
              <a:spcBef>
                <a:spcPts val="0"/>
              </a:spcBef>
              <a:spcAft>
                <a:spcPts val="600"/>
              </a:spcAft>
              <a:buFont typeface="+mj-lt"/>
              <a:buAutoNum type="alphaLcParenR"/>
            </a:pPr>
            <a:r>
              <a:rPr lang="en-US" sz="1000" dirty="0">
                <a:latin typeface="Calibri" panose="020F0502020204030204" pitchFamily="34" charset="0"/>
                <a:ea typeface="Times New Roman" panose="02020603050405020304" pitchFamily="18" charset="0"/>
                <a:cs typeface="Calibri" panose="020F0502020204030204" pitchFamily="34" charset="0"/>
              </a:rPr>
              <a:t>Remove rocks</a:t>
            </a:r>
          </a:p>
          <a:p>
            <a:pPr marL="1257300" lvl="2" indent="-342900" fontAlgn="ctr">
              <a:lnSpc>
                <a:spcPct val="100000"/>
              </a:lnSpc>
              <a:spcBef>
                <a:spcPts val="0"/>
              </a:spcBef>
              <a:spcAft>
                <a:spcPts val="600"/>
              </a:spcAft>
              <a:buFont typeface="+mj-lt"/>
              <a:buAutoNum type="alphaLcParenR"/>
            </a:pPr>
            <a:r>
              <a:rPr lang="en-US" sz="1000" dirty="0">
                <a:latin typeface="Calibri" panose="020F0502020204030204" pitchFamily="34" charset="0"/>
                <a:ea typeface="Times New Roman" panose="02020603050405020304" pitchFamily="18" charset="0"/>
                <a:cs typeface="Calibri" panose="020F0502020204030204" pitchFamily="34" charset="0"/>
              </a:rPr>
              <a:t>Grade (level) the site</a:t>
            </a:r>
          </a:p>
          <a:p>
            <a:pPr marL="1714500" lvl="3" indent="-342900" fontAlgn="ctr">
              <a:lnSpc>
                <a:spcPct val="100000"/>
              </a:lnSpc>
              <a:spcBef>
                <a:spcPts val="0"/>
              </a:spcBef>
              <a:spcAft>
                <a:spcPts val="600"/>
              </a:spcAft>
              <a:buFont typeface="+mj-lt"/>
              <a:buAutoNum type="romanLcPeriod"/>
            </a:pPr>
            <a:r>
              <a:rPr lang="en-US" sz="800" dirty="0">
                <a:latin typeface="Calibri" panose="020F0502020204030204" pitchFamily="34" charset="0"/>
                <a:ea typeface="Times New Roman" panose="02020603050405020304" pitchFamily="18" charset="0"/>
                <a:cs typeface="Calibri" panose="020F0502020204030204" pitchFamily="34" charset="0"/>
              </a:rPr>
              <a:t>Excavate high areas (and trench for subsurface structures)</a:t>
            </a:r>
          </a:p>
          <a:p>
            <a:pPr marL="1714500" lvl="3" indent="-342900" fontAlgn="ctr">
              <a:lnSpc>
                <a:spcPct val="100000"/>
              </a:lnSpc>
              <a:spcBef>
                <a:spcPts val="0"/>
              </a:spcBef>
              <a:spcAft>
                <a:spcPts val="600"/>
              </a:spcAft>
              <a:buFont typeface="+mj-lt"/>
              <a:buAutoNum type="romanLcPeriod"/>
            </a:pPr>
            <a:r>
              <a:rPr lang="en-US" sz="800" dirty="0">
                <a:latin typeface="Calibri" panose="020F0502020204030204" pitchFamily="34" charset="0"/>
                <a:ea typeface="Times New Roman" panose="02020603050405020304" pitchFamily="18" charset="0"/>
                <a:cs typeface="Calibri" panose="020F0502020204030204" pitchFamily="34" charset="0"/>
              </a:rPr>
              <a:t>Dump regolith in depressions to create a level site and rough grade at the site</a:t>
            </a:r>
          </a:p>
          <a:p>
            <a:pPr marL="1257300" lvl="2" indent="-342900" fontAlgn="ctr">
              <a:lnSpc>
                <a:spcPct val="100000"/>
              </a:lnSpc>
              <a:spcBef>
                <a:spcPts val="0"/>
              </a:spcBef>
              <a:spcAft>
                <a:spcPts val="600"/>
              </a:spcAft>
              <a:buFont typeface="+mj-lt"/>
              <a:buAutoNum type="alphaLcParenR"/>
            </a:pPr>
            <a:r>
              <a:rPr lang="en-US" sz="1000" dirty="0">
                <a:latin typeface="Calibri" panose="020F0502020204030204" pitchFamily="34" charset="0"/>
                <a:ea typeface="Times New Roman" panose="02020603050405020304" pitchFamily="18" charset="0"/>
                <a:cs typeface="Calibri" panose="020F0502020204030204" pitchFamily="34" charset="0"/>
              </a:rPr>
              <a:t>Rough compact the site and stabilize the surface of the compacted area</a:t>
            </a:r>
          </a:p>
          <a:p>
            <a:pPr marL="1257300" lvl="2" indent="-342900" fontAlgn="ctr">
              <a:lnSpc>
                <a:spcPct val="100000"/>
              </a:lnSpc>
              <a:spcBef>
                <a:spcPts val="0"/>
              </a:spcBef>
              <a:spcAft>
                <a:spcPts val="600"/>
              </a:spcAft>
              <a:buFont typeface="+mj-lt"/>
              <a:buAutoNum type="alphaLcParenR"/>
            </a:pPr>
            <a:r>
              <a:rPr lang="en-US" sz="1000" dirty="0">
                <a:latin typeface="Calibri" panose="020F0502020204030204" pitchFamily="34" charset="0"/>
                <a:ea typeface="Times New Roman" panose="02020603050405020304" pitchFamily="18" charset="0"/>
                <a:cs typeface="Calibri" panose="020F0502020204030204" pitchFamily="34" charset="0"/>
              </a:rPr>
              <a:t>Verify compaction and grading</a:t>
            </a:r>
          </a:p>
          <a:p>
            <a:pPr marL="1257300" lvl="2" indent="-342900" fontAlgn="ctr">
              <a:lnSpc>
                <a:spcPct val="100000"/>
              </a:lnSpc>
              <a:spcBef>
                <a:spcPts val="0"/>
              </a:spcBef>
              <a:spcAft>
                <a:spcPts val="600"/>
              </a:spcAft>
              <a:buFont typeface="+mj-lt"/>
              <a:buAutoNum type="alphaLcParenR"/>
            </a:pPr>
            <a:r>
              <a:rPr lang="en-US" sz="1000" dirty="0">
                <a:latin typeface="Calibri" panose="020F0502020204030204" pitchFamily="34" charset="0"/>
                <a:ea typeface="Times New Roman" panose="02020603050405020304" pitchFamily="18" charset="0"/>
                <a:cs typeface="Calibri" panose="020F0502020204030204" pitchFamily="34" charset="0"/>
              </a:rPr>
              <a:t>Transfer bulk regolith</a:t>
            </a:r>
          </a:p>
          <a:p>
            <a:pPr marL="1257300" lvl="2" indent="-342900" fontAlgn="ctr">
              <a:lnSpc>
                <a:spcPct val="100000"/>
              </a:lnSpc>
              <a:spcBef>
                <a:spcPts val="0"/>
              </a:spcBef>
              <a:spcAft>
                <a:spcPts val="600"/>
              </a:spcAft>
              <a:buFont typeface="+mj-lt"/>
              <a:buAutoNum type="alphaLcParenR"/>
            </a:pPr>
            <a:r>
              <a:rPr lang="en-US" sz="1000" dirty="0">
                <a:latin typeface="Calibri" panose="020F0502020204030204" pitchFamily="34" charset="0"/>
                <a:ea typeface="Times New Roman" panose="02020603050405020304" pitchFamily="18" charset="0"/>
                <a:cs typeface="Calibri" panose="020F0502020204030204" pitchFamily="34" charset="0"/>
              </a:rPr>
              <a:t>Stockpile construction feedstock </a:t>
            </a:r>
          </a:p>
          <a:p>
            <a:pPr marL="800100" lvl="1" indent="-342900" fontAlgn="ctr">
              <a:lnSpc>
                <a:spcPct val="100000"/>
              </a:lnSpc>
              <a:spcBef>
                <a:spcPts val="0"/>
              </a:spcBef>
              <a:spcAft>
                <a:spcPts val="600"/>
              </a:spcAft>
              <a:buAutoNum type="arabicParenR"/>
            </a:pPr>
            <a:endParaRPr lang="en-US" sz="1200" dirty="0">
              <a:latin typeface="Calibri" panose="020F0502020204030204" pitchFamily="34" charset="0"/>
              <a:ea typeface="Times New Roman" panose="02020603050405020304" pitchFamily="18" charset="0"/>
              <a:cs typeface="Calibri" panose="020F0502020204030204" pitchFamily="34" charset="0"/>
            </a:endParaRPr>
          </a:p>
        </p:txBody>
      </p:sp>
      <p:sp>
        <p:nvSpPr>
          <p:cNvPr id="8" name="Rectangle: Rounded Corners 7">
            <a:extLst>
              <a:ext uri="{FF2B5EF4-FFF2-40B4-BE49-F238E27FC236}">
                <a16:creationId xmlns:a16="http://schemas.microsoft.com/office/drawing/2014/main" id="{CBD2A169-F9F7-4C25-90F2-79E234561D92}"/>
              </a:ext>
            </a:extLst>
          </p:cNvPr>
          <p:cNvSpPr/>
          <p:nvPr/>
        </p:nvSpPr>
        <p:spPr>
          <a:xfrm>
            <a:off x="135550" y="793135"/>
            <a:ext cx="11920901" cy="1118111"/>
          </a:xfrm>
          <a:prstGeom prst="roundRect">
            <a:avLst/>
          </a:prstGeom>
          <a:solidFill>
            <a:schemeClr val="accent1">
              <a:lumMod val="60000"/>
              <a:lumOff val="4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According to Level Zero Requirement 7, the LSHC shall identify the concepts needed to emplace, assemble, and/or construct the LSHC shelter on the lunar surface. Collectively, the systems that will be identified in the emplacement/assembly/construction trade space will be known as the “LSHC establishment systems”. The list below represents the functions of the establishment systems that </a:t>
            </a:r>
            <a:r>
              <a:rPr lang="en-US" sz="1600" b="1" i="1" dirty="0">
                <a:solidFill>
                  <a:schemeClr val="tx1"/>
                </a:solidFill>
              </a:rPr>
              <a:t>might</a:t>
            </a:r>
            <a:r>
              <a:rPr lang="en-US" sz="1600" b="1" dirty="0">
                <a:solidFill>
                  <a:schemeClr val="tx1"/>
                </a:solidFill>
              </a:rPr>
              <a:t> be included—but are not required—to satisfy Level Zero Requirement 7.</a:t>
            </a:r>
          </a:p>
        </p:txBody>
      </p:sp>
      <p:sp>
        <p:nvSpPr>
          <p:cNvPr id="9" name="Content Placeholder 2">
            <a:extLst>
              <a:ext uri="{FF2B5EF4-FFF2-40B4-BE49-F238E27FC236}">
                <a16:creationId xmlns:a16="http://schemas.microsoft.com/office/drawing/2014/main" id="{9051F5AB-853B-445F-AE8C-1BC15217A94B}"/>
              </a:ext>
            </a:extLst>
          </p:cNvPr>
          <p:cNvSpPr txBox="1">
            <a:spLocks/>
          </p:cNvSpPr>
          <p:nvPr/>
        </p:nvSpPr>
        <p:spPr>
          <a:xfrm>
            <a:off x="5424158" y="1911244"/>
            <a:ext cx="6563250" cy="5015649"/>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Calibri" panose="020F050202020403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Calibri" panose="020F050202020403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fontAlgn="ctr">
              <a:lnSpc>
                <a:spcPct val="100000"/>
              </a:lnSpc>
              <a:spcBef>
                <a:spcPts val="0"/>
              </a:spcBef>
              <a:spcAft>
                <a:spcPts val="600"/>
              </a:spcAft>
              <a:buFont typeface="Calibri" panose="020F0502020204030204" pitchFamily="34" charset="0"/>
              <a:buNone/>
            </a:pPr>
            <a:r>
              <a:rPr lang="en-US" sz="1200" b="1" i="1" dirty="0">
                <a:latin typeface="Calibri" panose="020F0502020204030204" pitchFamily="34" charset="0"/>
                <a:ea typeface="Times New Roman" panose="02020603050405020304" pitchFamily="18" charset="0"/>
                <a:cs typeface="Calibri" panose="020F0502020204030204" pitchFamily="34" charset="0"/>
              </a:rPr>
              <a:t>Continued:</a:t>
            </a:r>
          </a:p>
          <a:p>
            <a:pPr marL="800100" lvl="1" indent="-342900" fontAlgn="ctr">
              <a:lnSpc>
                <a:spcPct val="100000"/>
              </a:lnSpc>
              <a:spcBef>
                <a:spcPts val="0"/>
              </a:spcBef>
              <a:spcAft>
                <a:spcPts val="600"/>
              </a:spcAft>
              <a:buFont typeface="+mj-lt"/>
              <a:buAutoNum type="arabicParenR" startAt="5"/>
            </a:pPr>
            <a:r>
              <a:rPr lang="en-US" sz="1200" dirty="0">
                <a:latin typeface="Calibri" panose="020F0502020204030204" pitchFamily="34" charset="0"/>
                <a:ea typeface="Times New Roman" panose="02020603050405020304" pitchFamily="18" charset="0"/>
                <a:cs typeface="Calibri" panose="020F0502020204030204" pitchFamily="34" charset="0"/>
              </a:rPr>
              <a:t>Emplace, assemble, and/or construct the LSHC shelter, including: </a:t>
            </a:r>
          </a:p>
          <a:p>
            <a:pPr marL="1257300" lvl="2" indent="-342900" fontAlgn="ctr">
              <a:lnSpc>
                <a:spcPct val="100000"/>
              </a:lnSpc>
              <a:spcBef>
                <a:spcPts val="0"/>
              </a:spcBef>
              <a:spcAft>
                <a:spcPts val="600"/>
              </a:spcAft>
              <a:buFont typeface="+mj-lt"/>
              <a:buAutoNum type="alphaLcParenR"/>
            </a:pPr>
            <a:r>
              <a:rPr lang="en-US" sz="1100" dirty="0">
                <a:latin typeface="Calibri" panose="020F0502020204030204" pitchFamily="34" charset="0"/>
                <a:ea typeface="Times New Roman" panose="02020603050405020304" pitchFamily="18" charset="0"/>
                <a:cs typeface="Calibri" panose="020F0502020204030204" pitchFamily="34" charset="0"/>
              </a:rPr>
              <a:t>Deploy the LSHC systems</a:t>
            </a:r>
          </a:p>
          <a:p>
            <a:pPr marL="1257300" lvl="2" indent="-342900" fontAlgn="ctr">
              <a:lnSpc>
                <a:spcPct val="100000"/>
              </a:lnSpc>
              <a:spcBef>
                <a:spcPts val="0"/>
              </a:spcBef>
              <a:spcAft>
                <a:spcPts val="600"/>
              </a:spcAft>
              <a:buFont typeface="+mj-lt"/>
              <a:buAutoNum type="alphaLcParenR"/>
            </a:pPr>
            <a:r>
              <a:rPr lang="en-US" sz="1100" dirty="0">
                <a:latin typeface="Calibri" panose="020F0502020204030204" pitchFamily="34" charset="0"/>
                <a:ea typeface="Times New Roman" panose="02020603050405020304" pitchFamily="18" charset="0"/>
                <a:cs typeface="Calibri" panose="020F0502020204030204" pitchFamily="34" charset="0"/>
              </a:rPr>
              <a:t>Accept construction materials at the installment site</a:t>
            </a:r>
          </a:p>
          <a:p>
            <a:pPr marL="1257300" lvl="2" indent="-342900" fontAlgn="ctr">
              <a:lnSpc>
                <a:spcPct val="100000"/>
              </a:lnSpc>
              <a:spcBef>
                <a:spcPts val="0"/>
              </a:spcBef>
              <a:spcAft>
                <a:spcPts val="600"/>
              </a:spcAft>
              <a:buFont typeface="+mj-lt"/>
              <a:buAutoNum type="alphaLcParenR"/>
            </a:pPr>
            <a:r>
              <a:rPr lang="en-US" sz="1100" dirty="0">
                <a:latin typeface="Calibri" panose="020F0502020204030204" pitchFamily="34" charset="0"/>
                <a:ea typeface="Times New Roman" panose="02020603050405020304" pitchFamily="18" charset="0"/>
                <a:cs typeface="Calibri" panose="020F0502020204030204" pitchFamily="34" charset="0"/>
              </a:rPr>
              <a:t>Process construction materials </a:t>
            </a:r>
          </a:p>
          <a:p>
            <a:pPr marL="1257300" lvl="2" indent="-342900" fontAlgn="ctr">
              <a:lnSpc>
                <a:spcPct val="100000"/>
              </a:lnSpc>
              <a:spcBef>
                <a:spcPts val="0"/>
              </a:spcBef>
              <a:spcAft>
                <a:spcPts val="600"/>
              </a:spcAft>
              <a:buFont typeface="+mj-lt"/>
              <a:buAutoNum type="alphaLcParenR"/>
            </a:pPr>
            <a:r>
              <a:rPr lang="en-US" sz="1100" dirty="0">
                <a:latin typeface="Calibri" panose="020F0502020204030204" pitchFamily="34" charset="0"/>
                <a:ea typeface="Times New Roman" panose="02020603050405020304" pitchFamily="18" charset="0"/>
                <a:cs typeface="Calibri" panose="020F0502020204030204" pitchFamily="34" charset="0"/>
              </a:rPr>
              <a:t>Construct shelter structure </a:t>
            </a:r>
          </a:p>
          <a:p>
            <a:pPr marL="1257300" lvl="2" indent="-342900" fontAlgn="ctr">
              <a:lnSpc>
                <a:spcPct val="100000"/>
              </a:lnSpc>
              <a:spcBef>
                <a:spcPts val="0"/>
              </a:spcBef>
              <a:spcAft>
                <a:spcPts val="600"/>
              </a:spcAft>
              <a:buFont typeface="+mj-lt"/>
              <a:buAutoNum type="alphaLcParenR"/>
            </a:pPr>
            <a:r>
              <a:rPr lang="en-US" sz="1100" dirty="0">
                <a:latin typeface="Calibri" panose="020F0502020204030204" pitchFamily="34" charset="0"/>
                <a:ea typeface="Times New Roman" panose="02020603050405020304" pitchFamily="18" charset="0"/>
                <a:cs typeface="Calibri" panose="020F0502020204030204" pitchFamily="34" charset="0"/>
              </a:rPr>
              <a:t>Install equipment </a:t>
            </a:r>
          </a:p>
          <a:p>
            <a:pPr marL="800100" lvl="1" indent="-342900" fontAlgn="ctr">
              <a:lnSpc>
                <a:spcPct val="100000"/>
              </a:lnSpc>
              <a:spcBef>
                <a:spcPts val="0"/>
              </a:spcBef>
              <a:spcAft>
                <a:spcPts val="600"/>
              </a:spcAft>
              <a:buFont typeface="+mj-lt"/>
              <a:buAutoNum type="arabicParenR" startAt="5"/>
            </a:pPr>
            <a:r>
              <a:rPr lang="en-US" sz="1200" dirty="0">
                <a:latin typeface="Calibri" panose="020F0502020204030204" pitchFamily="34" charset="0"/>
                <a:ea typeface="Times New Roman" panose="02020603050405020304" pitchFamily="18" charset="0"/>
                <a:cs typeface="Calibri" panose="020F0502020204030204" pitchFamily="34" charset="0"/>
              </a:rPr>
              <a:t>Verify and validate the establishment of the LSHC shelter, and confirm operational readiness</a:t>
            </a:r>
          </a:p>
          <a:p>
            <a:pPr marL="800100" lvl="1" indent="-342900" fontAlgn="ctr">
              <a:lnSpc>
                <a:spcPct val="100000"/>
              </a:lnSpc>
              <a:spcBef>
                <a:spcPts val="0"/>
              </a:spcBef>
              <a:spcAft>
                <a:spcPts val="600"/>
              </a:spcAft>
              <a:buFont typeface="+mj-lt"/>
              <a:buAutoNum type="arabicParenR" startAt="5"/>
            </a:pPr>
            <a:r>
              <a:rPr lang="en-US" sz="1200" dirty="0">
                <a:latin typeface="Calibri" panose="020F0502020204030204" pitchFamily="34" charset="0"/>
                <a:ea typeface="Times New Roman" panose="02020603050405020304" pitchFamily="18" charset="0"/>
                <a:cs typeface="Calibri" panose="020F0502020204030204" pitchFamily="34" charset="0"/>
              </a:rPr>
              <a:t>Receive distributed power from the Artemis surface power source, including:</a:t>
            </a:r>
          </a:p>
          <a:p>
            <a:pPr marL="1257300" lvl="2" indent="-342900" fontAlgn="ctr">
              <a:lnSpc>
                <a:spcPct val="100000"/>
              </a:lnSpc>
              <a:spcBef>
                <a:spcPts val="0"/>
              </a:spcBef>
              <a:spcAft>
                <a:spcPts val="600"/>
              </a:spcAft>
              <a:buFont typeface="+mj-lt"/>
              <a:buAutoNum type="alphaLcParenR"/>
            </a:pPr>
            <a:r>
              <a:rPr lang="en-US" sz="1100" dirty="0">
                <a:latin typeface="Calibri" panose="020F0502020204030204" pitchFamily="34" charset="0"/>
                <a:ea typeface="Times New Roman" panose="02020603050405020304" pitchFamily="18" charset="0"/>
                <a:cs typeface="Calibri" panose="020F0502020204030204" pitchFamily="34" charset="0"/>
              </a:rPr>
              <a:t>Connect to and accept power from the surface power source</a:t>
            </a:r>
          </a:p>
          <a:p>
            <a:pPr marL="1257300" lvl="2" indent="-342900" fontAlgn="ctr">
              <a:lnSpc>
                <a:spcPct val="100000"/>
              </a:lnSpc>
              <a:spcBef>
                <a:spcPts val="0"/>
              </a:spcBef>
              <a:spcAft>
                <a:spcPts val="600"/>
              </a:spcAft>
              <a:buFont typeface="+mj-lt"/>
              <a:buAutoNum type="alphaLcParenR"/>
            </a:pPr>
            <a:r>
              <a:rPr lang="en-US" sz="1100" dirty="0">
                <a:latin typeface="Calibri" panose="020F0502020204030204" pitchFamily="34" charset="0"/>
                <a:ea typeface="Times New Roman" panose="02020603050405020304" pitchFamily="18" charset="0"/>
                <a:cs typeface="Calibri" panose="020F0502020204030204" pitchFamily="34" charset="0"/>
              </a:rPr>
              <a:t>Do power conditioning appropriate for a given system</a:t>
            </a:r>
          </a:p>
          <a:p>
            <a:pPr marL="1257300" lvl="2" indent="-342900" fontAlgn="ctr">
              <a:lnSpc>
                <a:spcPct val="100000"/>
              </a:lnSpc>
              <a:spcBef>
                <a:spcPts val="0"/>
              </a:spcBef>
              <a:spcAft>
                <a:spcPts val="600"/>
              </a:spcAft>
              <a:buFont typeface="+mj-lt"/>
              <a:buAutoNum type="alphaLcParenR"/>
            </a:pPr>
            <a:r>
              <a:rPr lang="en-US" sz="1100" dirty="0">
                <a:latin typeface="Calibri" panose="020F0502020204030204" pitchFamily="34" charset="0"/>
                <a:ea typeface="Times New Roman" panose="02020603050405020304" pitchFamily="18" charset="0"/>
                <a:cs typeface="Calibri" panose="020F0502020204030204" pitchFamily="34" charset="0"/>
              </a:rPr>
              <a:t>Distribute the received power to LSHC systems</a:t>
            </a:r>
          </a:p>
          <a:p>
            <a:pPr marL="800100" lvl="1" indent="-342900" fontAlgn="ctr">
              <a:lnSpc>
                <a:spcPct val="100000"/>
              </a:lnSpc>
              <a:spcBef>
                <a:spcPts val="0"/>
              </a:spcBef>
              <a:spcAft>
                <a:spcPts val="600"/>
              </a:spcAft>
              <a:buFont typeface="Calibri" panose="020F0502020204030204" pitchFamily="34" charset="0"/>
              <a:buAutoNum type="arabicParenR" startAt="5"/>
            </a:pPr>
            <a:r>
              <a:rPr lang="en-US" sz="1200" dirty="0">
                <a:latin typeface="Calibri" panose="020F0502020204030204" pitchFamily="34" charset="0"/>
                <a:ea typeface="Times New Roman" panose="02020603050405020304" pitchFamily="18" charset="0"/>
                <a:cs typeface="Calibri" panose="020F0502020204030204" pitchFamily="34" charset="0"/>
              </a:rPr>
              <a:t>Communicate and provide sufficient command and data handling with other surface systems, including:</a:t>
            </a:r>
          </a:p>
          <a:p>
            <a:pPr marL="1257300" lvl="2" indent="-342900" fontAlgn="ctr">
              <a:lnSpc>
                <a:spcPct val="100000"/>
              </a:lnSpc>
              <a:spcBef>
                <a:spcPts val="0"/>
              </a:spcBef>
              <a:spcAft>
                <a:spcPts val="600"/>
              </a:spcAft>
              <a:buFont typeface="+mj-lt"/>
              <a:buAutoNum type="alphaLcParenR"/>
            </a:pPr>
            <a:r>
              <a:rPr lang="en-US" sz="1100" dirty="0">
                <a:latin typeface="Calibri" panose="020F0502020204030204" pitchFamily="34" charset="0"/>
                <a:cs typeface="Calibri" panose="020F0502020204030204" pitchFamily="34" charset="0"/>
              </a:rPr>
              <a:t>Manage algorithms for autonomy</a:t>
            </a:r>
          </a:p>
          <a:p>
            <a:pPr marL="1257300" lvl="2" indent="-342900" fontAlgn="ctr">
              <a:lnSpc>
                <a:spcPct val="100000"/>
              </a:lnSpc>
              <a:spcBef>
                <a:spcPts val="0"/>
              </a:spcBef>
              <a:spcAft>
                <a:spcPts val="600"/>
              </a:spcAft>
              <a:buFont typeface="+mj-lt"/>
              <a:buAutoNum type="alphaLcParenR"/>
            </a:pPr>
            <a:r>
              <a:rPr lang="en-US" sz="1100" dirty="0">
                <a:latin typeface="Calibri" panose="020F0502020204030204" pitchFamily="34" charset="0"/>
                <a:cs typeface="Calibri" panose="020F0502020204030204" pitchFamily="34" charset="0"/>
              </a:rPr>
              <a:t>Distribute commands among agents</a:t>
            </a:r>
          </a:p>
          <a:p>
            <a:pPr marL="1257300" lvl="2" indent="-342900" fontAlgn="ctr">
              <a:lnSpc>
                <a:spcPct val="100000"/>
              </a:lnSpc>
              <a:spcBef>
                <a:spcPts val="0"/>
              </a:spcBef>
              <a:spcAft>
                <a:spcPts val="600"/>
              </a:spcAft>
              <a:buFont typeface="+mj-lt"/>
              <a:buAutoNum type="alphaLcParenR"/>
            </a:pPr>
            <a:r>
              <a:rPr lang="en-US" sz="1100" dirty="0">
                <a:latin typeface="Calibri" panose="020F0502020204030204" pitchFamily="34" charset="0"/>
                <a:cs typeface="Calibri" panose="020F0502020204030204" pitchFamily="34" charset="0"/>
              </a:rPr>
              <a:t>Send and receive data to/from LSHC and other Artemis systems</a:t>
            </a:r>
          </a:p>
          <a:p>
            <a:pPr marL="1257300" lvl="2" indent="-342900" fontAlgn="ctr">
              <a:lnSpc>
                <a:spcPct val="100000"/>
              </a:lnSpc>
              <a:spcBef>
                <a:spcPts val="0"/>
              </a:spcBef>
              <a:spcAft>
                <a:spcPts val="600"/>
              </a:spcAft>
              <a:buFont typeface="+mj-lt"/>
              <a:buAutoNum type="alphaLcParenR"/>
            </a:pPr>
            <a:r>
              <a:rPr lang="en-US" sz="1100" dirty="0">
                <a:latin typeface="Calibri" panose="020F0502020204030204" pitchFamily="34" charset="0"/>
                <a:cs typeface="Calibri" panose="020F0502020204030204" pitchFamily="34" charset="0"/>
              </a:rPr>
              <a:t>Connect to and accept internet from the Artemis Base Camp elements</a:t>
            </a:r>
            <a:endParaRPr lang="en-US" sz="1100" dirty="0">
              <a:latin typeface="Calibri" panose="020F0502020204030204" pitchFamily="34" charset="0"/>
              <a:ea typeface="Times New Roman" panose="02020603050405020304" pitchFamily="18" charset="0"/>
              <a:cs typeface="Calibri" panose="020F0502020204030204" pitchFamily="34" charset="0"/>
            </a:endParaRPr>
          </a:p>
          <a:p>
            <a:pPr marL="800100" lvl="1" indent="-342900" fontAlgn="ctr">
              <a:lnSpc>
                <a:spcPct val="100000"/>
              </a:lnSpc>
              <a:spcBef>
                <a:spcPts val="0"/>
              </a:spcBef>
              <a:spcAft>
                <a:spcPts val="600"/>
              </a:spcAft>
              <a:buFont typeface="+mj-lt"/>
              <a:buAutoNum type="arabicParenR" startAt="5"/>
            </a:pPr>
            <a:r>
              <a:rPr lang="en-US" sz="1200" dirty="0">
                <a:latin typeface="Calibri" panose="020F0502020204030204" pitchFamily="34" charset="0"/>
                <a:ea typeface="Times New Roman" panose="02020603050405020304" pitchFamily="18" charset="0"/>
                <a:cs typeface="Calibri" panose="020F0502020204030204" pitchFamily="34" charset="0"/>
              </a:rPr>
              <a:t>Manage/remove lunar dust for individual LSHC systems </a:t>
            </a:r>
            <a:r>
              <a:rPr lang="en-US" sz="1200" i="1" dirty="0">
                <a:latin typeface="Calibri" panose="020F0502020204030204" pitchFamily="34" charset="0"/>
                <a:ea typeface="Times New Roman" panose="02020603050405020304" pitchFamily="18" charset="0"/>
                <a:cs typeface="Calibri" panose="020F0502020204030204" pitchFamily="34" charset="0"/>
              </a:rPr>
              <a:t>(not Artemis systems inside the shelter)</a:t>
            </a:r>
            <a:r>
              <a:rPr lang="en-US" sz="1200" dirty="0">
                <a:latin typeface="Calibri" panose="020F0502020204030204" pitchFamily="34" charset="0"/>
                <a:ea typeface="Times New Roman" panose="02020603050405020304" pitchFamily="18" charset="0"/>
                <a:cs typeface="Calibri" panose="020F0502020204030204" pitchFamily="34" charset="0"/>
              </a:rPr>
              <a:t>, including:</a:t>
            </a:r>
          </a:p>
          <a:p>
            <a:pPr marL="1257300" lvl="2" indent="-342900" fontAlgn="ctr">
              <a:lnSpc>
                <a:spcPct val="100000"/>
              </a:lnSpc>
              <a:spcBef>
                <a:spcPts val="0"/>
              </a:spcBef>
              <a:spcAft>
                <a:spcPts val="600"/>
              </a:spcAft>
              <a:buFont typeface="+mj-lt"/>
              <a:buAutoNum type="alphaLcParenR"/>
            </a:pPr>
            <a:r>
              <a:rPr lang="en-US" sz="1100" dirty="0">
                <a:latin typeface="Calibri" panose="020F0502020204030204" pitchFamily="34" charset="0"/>
                <a:cs typeface="Calibri" panose="020F0502020204030204" pitchFamily="34" charset="0"/>
              </a:rPr>
              <a:t>Coarsely remove dust</a:t>
            </a:r>
          </a:p>
          <a:p>
            <a:pPr marL="1257300" lvl="2" indent="-342900" fontAlgn="ctr">
              <a:lnSpc>
                <a:spcPct val="100000"/>
              </a:lnSpc>
              <a:spcBef>
                <a:spcPts val="0"/>
              </a:spcBef>
              <a:spcAft>
                <a:spcPts val="600"/>
              </a:spcAft>
              <a:buFont typeface="+mj-lt"/>
              <a:buAutoNum type="alphaLcParenR"/>
            </a:pPr>
            <a:r>
              <a:rPr lang="en-US" sz="1100" dirty="0">
                <a:latin typeface="Calibri" panose="020F0502020204030204" pitchFamily="34" charset="0"/>
                <a:cs typeface="Calibri" panose="020F0502020204030204" pitchFamily="34" charset="0"/>
              </a:rPr>
              <a:t>Finely remove dust</a:t>
            </a:r>
          </a:p>
          <a:p>
            <a:pPr marL="800100" lvl="1" indent="-342900" fontAlgn="ctr">
              <a:lnSpc>
                <a:spcPct val="100000"/>
              </a:lnSpc>
              <a:spcBef>
                <a:spcPts val="0"/>
              </a:spcBef>
              <a:spcAft>
                <a:spcPts val="600"/>
              </a:spcAft>
              <a:buFont typeface="Calibri" panose="020F0502020204030204" pitchFamily="34" charset="0"/>
              <a:buAutoNum type="arabicParenR" startAt="5"/>
            </a:pPr>
            <a:r>
              <a:rPr lang="en-US" sz="1200" dirty="0">
                <a:latin typeface="Calibri" panose="020F0502020204030204" pitchFamily="34" charset="0"/>
                <a:ea typeface="Times New Roman" panose="02020603050405020304" pitchFamily="18" charset="0"/>
                <a:cs typeface="Calibri" panose="020F0502020204030204" pitchFamily="34" charset="0"/>
              </a:rPr>
              <a:t>Manage thermal control for individual LSHC systems </a:t>
            </a:r>
            <a:r>
              <a:rPr lang="en-US" sz="1200" i="1" dirty="0">
                <a:latin typeface="Calibri" panose="020F0502020204030204" pitchFamily="34" charset="0"/>
                <a:ea typeface="Times New Roman" panose="02020603050405020304" pitchFamily="18" charset="0"/>
                <a:cs typeface="Calibri" panose="020F0502020204030204" pitchFamily="34" charset="0"/>
              </a:rPr>
              <a:t>(not Artemis systems inside the shelter)</a:t>
            </a:r>
          </a:p>
          <a:p>
            <a:pPr marL="0" indent="0">
              <a:buFont typeface="Arial" panose="020B0604020202020204" pitchFamily="34" charset="0"/>
              <a:buNone/>
            </a:pPr>
            <a:endParaRPr lang="en-US" dirty="0"/>
          </a:p>
        </p:txBody>
      </p:sp>
      <p:sp>
        <p:nvSpPr>
          <p:cNvPr id="6" name="TextBox 5">
            <a:extLst>
              <a:ext uri="{FF2B5EF4-FFF2-40B4-BE49-F238E27FC236}">
                <a16:creationId xmlns:a16="http://schemas.microsoft.com/office/drawing/2014/main" id="{E3365462-BEED-4779-9780-083680942667}"/>
              </a:ext>
            </a:extLst>
          </p:cNvPr>
          <p:cNvSpPr txBox="1"/>
          <p:nvPr/>
        </p:nvSpPr>
        <p:spPr>
          <a:xfrm>
            <a:off x="9854184" y="2486539"/>
            <a:ext cx="2468671" cy="646331"/>
          </a:xfrm>
          <a:prstGeom prst="rect">
            <a:avLst/>
          </a:prstGeom>
          <a:noFill/>
        </p:spPr>
        <p:txBody>
          <a:bodyPr wrap="square" rtlCol="0">
            <a:spAutoFit/>
          </a:bodyPr>
          <a:lstStyle/>
          <a:p>
            <a:pPr algn="ctr"/>
            <a:r>
              <a:rPr lang="en-US" sz="1200" i="1" dirty="0">
                <a:solidFill>
                  <a:schemeClr val="accent1"/>
                </a:solidFill>
              </a:rPr>
              <a:t>Some functions are subsequently broken down into lower-level functions</a:t>
            </a:r>
          </a:p>
        </p:txBody>
      </p:sp>
    </p:spTree>
    <p:extLst>
      <p:ext uri="{BB962C8B-B14F-4D97-AF65-F5344CB8AC3E}">
        <p14:creationId xmlns:p14="http://schemas.microsoft.com/office/powerpoint/2010/main" val="40679466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760AF-74A9-411C-903E-732ECDC08577}"/>
              </a:ext>
            </a:extLst>
          </p:cNvPr>
          <p:cNvSpPr>
            <a:spLocks noGrp="1"/>
          </p:cNvSpPr>
          <p:nvPr>
            <p:ph type="title"/>
          </p:nvPr>
        </p:nvSpPr>
        <p:spPr>
          <a:xfrm>
            <a:off x="119824" y="98019"/>
            <a:ext cx="11122285" cy="545709"/>
          </a:xfrm>
        </p:spPr>
        <p:txBody>
          <a:bodyPr/>
          <a:lstStyle/>
          <a:p>
            <a:r>
              <a:rPr lang="en-US" dirty="0"/>
              <a:t>Functional Decomposition – Operations Systems (As of 2/23)</a:t>
            </a:r>
          </a:p>
        </p:txBody>
      </p:sp>
      <p:sp>
        <p:nvSpPr>
          <p:cNvPr id="4" name="Slide Number Placeholder 3">
            <a:extLst>
              <a:ext uri="{FF2B5EF4-FFF2-40B4-BE49-F238E27FC236}">
                <a16:creationId xmlns:a16="http://schemas.microsoft.com/office/drawing/2014/main" id="{8EA2FAA2-0EF8-4D27-8E64-711339795DAE}"/>
              </a:ext>
            </a:extLst>
          </p:cNvPr>
          <p:cNvSpPr>
            <a:spLocks noGrp="1"/>
          </p:cNvSpPr>
          <p:nvPr>
            <p:ph type="sldNum" sz="quarter" idx="12"/>
          </p:nvPr>
        </p:nvSpPr>
        <p:spPr/>
        <p:txBody>
          <a:bodyPr/>
          <a:lstStyle/>
          <a:p>
            <a:fld id="{41C508F0-1AA7-8449-B96D-5FDB74B9F69F}" type="slidenum">
              <a:rPr lang="en-US" smtClean="0"/>
              <a:t>21</a:t>
            </a:fld>
            <a:endParaRPr lang="en-US"/>
          </a:p>
        </p:txBody>
      </p:sp>
      <p:sp>
        <p:nvSpPr>
          <p:cNvPr id="147" name="Content Placeholder 2">
            <a:extLst>
              <a:ext uri="{FF2B5EF4-FFF2-40B4-BE49-F238E27FC236}">
                <a16:creationId xmlns:a16="http://schemas.microsoft.com/office/drawing/2014/main" id="{AC8C3751-159E-4CA7-B66C-DA4B5E8C1929}"/>
              </a:ext>
            </a:extLst>
          </p:cNvPr>
          <p:cNvSpPr>
            <a:spLocks noGrp="1"/>
          </p:cNvSpPr>
          <p:nvPr>
            <p:ph idx="1"/>
          </p:nvPr>
        </p:nvSpPr>
        <p:spPr>
          <a:xfrm>
            <a:off x="119825" y="1941226"/>
            <a:ext cx="5555552" cy="4678434"/>
          </a:xfrm>
        </p:spPr>
        <p:txBody>
          <a:bodyPr>
            <a:noAutofit/>
          </a:bodyPr>
          <a:lstStyle/>
          <a:p>
            <a:pPr marL="0" marR="0" lvl="0" indent="0" fontAlgn="ctr">
              <a:lnSpc>
                <a:spcPct val="100000"/>
              </a:lnSpc>
              <a:spcBef>
                <a:spcPts val="0"/>
              </a:spcBef>
              <a:spcAft>
                <a:spcPts val="600"/>
              </a:spcAft>
              <a:buNone/>
            </a:pPr>
            <a:r>
              <a:rPr lang="en-US" sz="1400" dirty="0">
                <a:latin typeface="Calibri" panose="020F0502020204030204" pitchFamily="34" charset="0"/>
                <a:ea typeface="Times New Roman" panose="02020603050405020304" pitchFamily="18" charset="0"/>
                <a:cs typeface="Calibri" panose="020F0502020204030204" pitchFamily="34" charset="0"/>
              </a:rPr>
              <a:t>(C)  The functions of the LSHC </a:t>
            </a:r>
            <a:r>
              <a:rPr lang="en-US" sz="1400" u="sng" dirty="0">
                <a:latin typeface="Calibri" panose="020F0502020204030204" pitchFamily="34" charset="0"/>
                <a:ea typeface="Times New Roman" panose="02020603050405020304" pitchFamily="18" charset="0"/>
                <a:cs typeface="Calibri" panose="020F0502020204030204" pitchFamily="34" charset="0"/>
              </a:rPr>
              <a:t>sustained operations systems</a:t>
            </a:r>
            <a:r>
              <a:rPr lang="en-US" sz="1400" dirty="0">
                <a:latin typeface="Calibri" panose="020F0502020204030204" pitchFamily="34" charset="0"/>
                <a:ea typeface="Times New Roman" panose="02020603050405020304" pitchFamily="18" charset="0"/>
                <a:cs typeface="Calibri" panose="020F0502020204030204" pitchFamily="34" charset="0"/>
              </a:rPr>
              <a:t> might be to:</a:t>
            </a:r>
          </a:p>
          <a:p>
            <a:pPr marL="800100" lvl="1" indent="-342900" fontAlgn="ctr">
              <a:lnSpc>
                <a:spcPct val="100000"/>
              </a:lnSpc>
              <a:spcBef>
                <a:spcPts val="0"/>
              </a:spcBef>
              <a:spcAft>
                <a:spcPts val="600"/>
              </a:spcAft>
              <a:buAutoNum type="arabicParenR"/>
            </a:pPr>
            <a:r>
              <a:rPr lang="en-US" sz="1200" dirty="0">
                <a:latin typeface="Calibri" panose="020F0502020204030204" pitchFamily="34" charset="0"/>
                <a:ea typeface="Times New Roman" panose="02020603050405020304" pitchFamily="18" charset="0"/>
                <a:cs typeface="Calibri" panose="020F0502020204030204" pitchFamily="34" charset="0"/>
              </a:rPr>
              <a:t>Maintain successful operation of the LSHC, including:</a:t>
            </a:r>
          </a:p>
          <a:p>
            <a:pPr marL="1257300" lvl="2" indent="-342900" fontAlgn="ctr">
              <a:lnSpc>
                <a:spcPct val="100000"/>
              </a:lnSpc>
              <a:spcBef>
                <a:spcPts val="0"/>
              </a:spcBef>
              <a:spcAft>
                <a:spcPts val="600"/>
              </a:spcAft>
              <a:buFont typeface="+mj-lt"/>
              <a:buAutoNum type="alphaLcParenR"/>
            </a:pPr>
            <a:r>
              <a:rPr lang="en-US" sz="1050" dirty="0">
                <a:latin typeface="Calibri" panose="020F0502020204030204" pitchFamily="34" charset="0"/>
                <a:ea typeface="Times New Roman" panose="02020603050405020304" pitchFamily="18" charset="0"/>
                <a:cs typeface="Calibri" panose="020F0502020204030204" pitchFamily="34" charset="0"/>
              </a:rPr>
              <a:t>Provide continuous health monitoring and fault identification the LSHC operations</a:t>
            </a:r>
          </a:p>
          <a:p>
            <a:pPr marL="1257300" lvl="2" indent="-342900" fontAlgn="ctr">
              <a:lnSpc>
                <a:spcPct val="100000"/>
              </a:lnSpc>
              <a:spcBef>
                <a:spcPts val="0"/>
              </a:spcBef>
              <a:spcAft>
                <a:spcPts val="600"/>
              </a:spcAft>
              <a:buFont typeface="+mj-lt"/>
              <a:buAutoNum type="alphaLcParenR"/>
            </a:pPr>
            <a:r>
              <a:rPr lang="en-US" sz="1050" dirty="0">
                <a:latin typeface="Calibri" panose="020F0502020204030204" pitchFamily="34" charset="0"/>
                <a:ea typeface="Times New Roman" panose="02020603050405020304" pitchFamily="18" charset="0"/>
                <a:cs typeface="Calibri" panose="020F0502020204030204" pitchFamily="34" charset="0"/>
              </a:rPr>
              <a:t>Provide appropriate audits to verify operational readiness during LSHC operations</a:t>
            </a:r>
          </a:p>
          <a:p>
            <a:pPr marL="1257300" lvl="2" indent="-342900" fontAlgn="ctr">
              <a:lnSpc>
                <a:spcPct val="100000"/>
              </a:lnSpc>
              <a:spcBef>
                <a:spcPts val="0"/>
              </a:spcBef>
              <a:spcAft>
                <a:spcPts val="600"/>
              </a:spcAft>
              <a:buFont typeface="+mj-lt"/>
              <a:buAutoNum type="alphaLcParenR"/>
            </a:pPr>
            <a:r>
              <a:rPr lang="en-US" sz="1050" dirty="0">
                <a:latin typeface="Calibri" panose="020F0502020204030204" pitchFamily="34" charset="0"/>
                <a:ea typeface="Times New Roman" panose="02020603050405020304" pitchFamily="18" charset="0"/>
                <a:cs typeface="Calibri" panose="020F0502020204030204" pitchFamily="34" charset="0"/>
              </a:rPr>
              <a:t>Identify anomalies during the emplacement/assembly/construction</a:t>
            </a:r>
          </a:p>
          <a:p>
            <a:pPr marL="1257300" lvl="2" indent="-342900" fontAlgn="ctr">
              <a:lnSpc>
                <a:spcPct val="100000"/>
              </a:lnSpc>
              <a:spcBef>
                <a:spcPts val="0"/>
              </a:spcBef>
              <a:spcAft>
                <a:spcPts val="600"/>
              </a:spcAft>
              <a:buFont typeface="+mj-lt"/>
              <a:buAutoNum type="alphaLcParenR"/>
            </a:pPr>
            <a:r>
              <a:rPr lang="en-US" sz="1050" dirty="0">
                <a:latin typeface="Calibri" panose="020F0502020204030204" pitchFamily="34" charset="0"/>
                <a:ea typeface="Times New Roman" panose="02020603050405020304" pitchFamily="18" charset="0"/>
                <a:cs typeface="Calibri" panose="020F0502020204030204" pitchFamily="34" charset="0"/>
              </a:rPr>
              <a:t>Fix anomalies during the emplacement/assembly/construction</a:t>
            </a:r>
          </a:p>
          <a:p>
            <a:pPr marL="1257300" lvl="2" indent="-342900" fontAlgn="ctr">
              <a:lnSpc>
                <a:spcPct val="100000"/>
              </a:lnSpc>
              <a:spcBef>
                <a:spcPts val="0"/>
              </a:spcBef>
              <a:spcAft>
                <a:spcPts val="600"/>
              </a:spcAft>
              <a:buFont typeface="+mj-lt"/>
              <a:buAutoNum type="alphaLcParenR"/>
            </a:pPr>
            <a:r>
              <a:rPr lang="en-US" sz="1050" dirty="0">
                <a:latin typeface="Calibri" panose="020F0502020204030204" pitchFamily="34" charset="0"/>
                <a:ea typeface="Times New Roman" panose="02020603050405020304" pitchFamily="18" charset="0"/>
                <a:cs typeface="Calibri" panose="020F0502020204030204" pitchFamily="34" charset="0"/>
              </a:rPr>
              <a:t>Inspect and verify that the emplacement/assembly/construction has completed successfully</a:t>
            </a:r>
          </a:p>
          <a:p>
            <a:pPr marL="1257300" lvl="2" indent="-342900" fontAlgn="ctr">
              <a:lnSpc>
                <a:spcPct val="100000"/>
              </a:lnSpc>
              <a:spcBef>
                <a:spcPts val="0"/>
              </a:spcBef>
              <a:spcAft>
                <a:spcPts val="600"/>
              </a:spcAft>
              <a:buFont typeface="+mj-lt"/>
              <a:buAutoNum type="alphaLcParenR"/>
            </a:pPr>
            <a:r>
              <a:rPr lang="en-US" sz="1050" dirty="0">
                <a:latin typeface="Calibri" panose="020F0502020204030204" pitchFamily="34" charset="0"/>
                <a:ea typeface="Times New Roman" panose="02020603050405020304" pitchFamily="18" charset="0"/>
                <a:cs typeface="Calibri" panose="020F0502020204030204" pitchFamily="34" charset="0"/>
              </a:rPr>
              <a:t>Inspect and identify anomalies during operations lasting up to TBD years</a:t>
            </a:r>
          </a:p>
          <a:p>
            <a:pPr marL="1257300" lvl="2" indent="-342900" fontAlgn="ctr">
              <a:lnSpc>
                <a:spcPct val="100000"/>
              </a:lnSpc>
              <a:spcBef>
                <a:spcPts val="0"/>
              </a:spcBef>
              <a:spcAft>
                <a:spcPts val="600"/>
              </a:spcAft>
              <a:buFont typeface="+mj-lt"/>
              <a:buAutoNum type="alphaLcParenR"/>
            </a:pPr>
            <a:r>
              <a:rPr lang="en-US" sz="1050" dirty="0">
                <a:latin typeface="Calibri" panose="020F0502020204030204" pitchFamily="34" charset="0"/>
                <a:ea typeface="Times New Roman" panose="02020603050405020304" pitchFamily="18" charset="0"/>
                <a:cs typeface="Calibri" panose="020F0502020204030204" pitchFamily="34" charset="0"/>
              </a:rPr>
              <a:t>Fix anomalies during operations</a:t>
            </a:r>
          </a:p>
          <a:p>
            <a:pPr marL="1257300" lvl="2" indent="-342900" fontAlgn="ctr">
              <a:lnSpc>
                <a:spcPct val="100000"/>
              </a:lnSpc>
              <a:spcBef>
                <a:spcPts val="0"/>
              </a:spcBef>
              <a:spcAft>
                <a:spcPts val="600"/>
              </a:spcAft>
              <a:buFont typeface="+mj-lt"/>
              <a:buAutoNum type="alphaLcParenR"/>
            </a:pPr>
            <a:r>
              <a:rPr lang="en-US" sz="1050" dirty="0">
                <a:latin typeface="Calibri" panose="020F0502020204030204" pitchFamily="34" charset="0"/>
                <a:ea typeface="Times New Roman" panose="02020603050405020304" pitchFamily="18" charset="0"/>
                <a:cs typeface="Calibri" panose="020F0502020204030204" pitchFamily="34" charset="0"/>
              </a:rPr>
              <a:t>Perform repairs of systems</a:t>
            </a:r>
          </a:p>
          <a:p>
            <a:pPr marL="1257300" lvl="2" indent="-342900" fontAlgn="ctr">
              <a:lnSpc>
                <a:spcPct val="100000"/>
              </a:lnSpc>
              <a:spcBef>
                <a:spcPts val="0"/>
              </a:spcBef>
              <a:spcAft>
                <a:spcPts val="600"/>
              </a:spcAft>
              <a:buFont typeface="+mj-lt"/>
              <a:buAutoNum type="alphaLcParenR"/>
            </a:pPr>
            <a:r>
              <a:rPr lang="en-US" sz="1050" dirty="0">
                <a:latin typeface="Calibri" panose="020F0502020204030204" pitchFamily="34" charset="0"/>
                <a:ea typeface="Times New Roman" panose="02020603050405020304" pitchFamily="18" charset="0"/>
                <a:cs typeface="Calibri" panose="020F0502020204030204" pitchFamily="34" charset="0"/>
              </a:rPr>
              <a:t>Support tool changes during repairs and operations</a:t>
            </a:r>
          </a:p>
          <a:p>
            <a:pPr marL="800100" lvl="1" indent="-342900" fontAlgn="ctr">
              <a:lnSpc>
                <a:spcPct val="100000"/>
              </a:lnSpc>
              <a:spcBef>
                <a:spcPts val="0"/>
              </a:spcBef>
              <a:spcAft>
                <a:spcPts val="600"/>
              </a:spcAft>
              <a:buFont typeface="+mj-lt"/>
              <a:buAutoNum type="arabicParenR"/>
            </a:pPr>
            <a:r>
              <a:rPr lang="en-US" sz="1200" dirty="0">
                <a:latin typeface="Calibri" panose="020F0502020204030204" pitchFamily="34" charset="0"/>
                <a:ea typeface="Times New Roman" panose="02020603050405020304" pitchFamily="18" charset="0"/>
                <a:cs typeface="Calibri" panose="020F0502020204030204" pitchFamily="34" charset="0"/>
              </a:rPr>
              <a:t>Manage waste and trash, including waste from construction, maintenance, and operations (i.e., logistics wrappers and general trash). </a:t>
            </a:r>
          </a:p>
          <a:p>
            <a:pPr marL="800100" lvl="1" indent="-342900" fontAlgn="ctr">
              <a:lnSpc>
                <a:spcPct val="100000"/>
              </a:lnSpc>
              <a:spcBef>
                <a:spcPts val="0"/>
              </a:spcBef>
              <a:spcAft>
                <a:spcPts val="600"/>
              </a:spcAft>
              <a:buFont typeface="+mj-lt"/>
              <a:buAutoNum type="arabicParenR"/>
            </a:pPr>
            <a:r>
              <a:rPr lang="en-US" sz="1200" dirty="0">
                <a:latin typeface="Calibri" panose="020F0502020204030204" pitchFamily="34" charset="0"/>
                <a:ea typeface="Times New Roman" panose="02020603050405020304" pitchFamily="18" charset="0"/>
                <a:cs typeface="Calibri" panose="020F0502020204030204" pitchFamily="34" charset="0"/>
              </a:rPr>
              <a:t>Monitor the lunar environment to provide information on space weather conditions, radiation, seismic activity, and other conditions relevant to protection of crew and surface systems. </a:t>
            </a:r>
          </a:p>
        </p:txBody>
      </p:sp>
      <p:sp>
        <p:nvSpPr>
          <p:cNvPr id="8" name="Rectangle: Rounded Corners 7">
            <a:extLst>
              <a:ext uri="{FF2B5EF4-FFF2-40B4-BE49-F238E27FC236}">
                <a16:creationId xmlns:a16="http://schemas.microsoft.com/office/drawing/2014/main" id="{CBD2A169-F9F7-4C25-90F2-79E234561D92}"/>
              </a:ext>
            </a:extLst>
          </p:cNvPr>
          <p:cNvSpPr/>
          <p:nvPr/>
        </p:nvSpPr>
        <p:spPr>
          <a:xfrm>
            <a:off x="135550" y="823116"/>
            <a:ext cx="11920901" cy="983200"/>
          </a:xfrm>
          <a:prstGeom prst="roundRect">
            <a:avLst/>
          </a:prstGeom>
          <a:solidFill>
            <a:schemeClr val="accent1">
              <a:lumMod val="60000"/>
              <a:lumOff val="4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According to Level Zero Requirements 1-3, the LSHC shelter shall operate for at least 10 years. Collectively, the systems that will be identified in the maintenance/repair trade space will be known as the “LSHC operations systems”. The list below represents the functions of the operations systems that might be included—but are not required—to satisfy the Level Zero Requirements 1-3. </a:t>
            </a:r>
          </a:p>
        </p:txBody>
      </p:sp>
      <p:sp>
        <p:nvSpPr>
          <p:cNvPr id="5" name="TextBox 4">
            <a:extLst>
              <a:ext uri="{FF2B5EF4-FFF2-40B4-BE49-F238E27FC236}">
                <a16:creationId xmlns:a16="http://schemas.microsoft.com/office/drawing/2014/main" id="{56B312E7-6023-40B3-8D6E-906A0EA0DB49}"/>
              </a:ext>
            </a:extLst>
          </p:cNvPr>
          <p:cNvSpPr txBox="1"/>
          <p:nvPr/>
        </p:nvSpPr>
        <p:spPr>
          <a:xfrm>
            <a:off x="7722696" y="6034884"/>
            <a:ext cx="2583545" cy="584775"/>
          </a:xfrm>
          <a:prstGeom prst="rect">
            <a:avLst/>
          </a:prstGeom>
          <a:noFill/>
        </p:spPr>
        <p:txBody>
          <a:bodyPr wrap="square" rtlCol="0">
            <a:spAutoFit/>
          </a:bodyPr>
          <a:lstStyle/>
          <a:p>
            <a:pPr algn="ctr"/>
            <a:r>
              <a:rPr lang="en-US" sz="1600" i="1">
                <a:solidFill>
                  <a:schemeClr val="accent1"/>
                </a:solidFill>
              </a:rPr>
              <a:t>#4-7 </a:t>
            </a:r>
            <a:r>
              <a:rPr lang="en-US" sz="1600" i="1" dirty="0">
                <a:solidFill>
                  <a:schemeClr val="accent1"/>
                </a:solidFill>
              </a:rPr>
              <a:t>are the same functions as for establishment systems</a:t>
            </a:r>
          </a:p>
        </p:txBody>
      </p:sp>
      <p:sp>
        <p:nvSpPr>
          <p:cNvPr id="9" name="Content Placeholder 2">
            <a:extLst>
              <a:ext uri="{FF2B5EF4-FFF2-40B4-BE49-F238E27FC236}">
                <a16:creationId xmlns:a16="http://schemas.microsoft.com/office/drawing/2014/main" id="{71C67D91-9599-4678-8C5D-BD8ABF4FCC41}"/>
              </a:ext>
            </a:extLst>
          </p:cNvPr>
          <p:cNvSpPr txBox="1">
            <a:spLocks/>
          </p:cNvSpPr>
          <p:nvPr/>
        </p:nvSpPr>
        <p:spPr>
          <a:xfrm>
            <a:off x="5677872" y="1985704"/>
            <a:ext cx="6394303" cy="481875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Calibri" panose="020F050202020403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Calibri" panose="020F050202020403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fontAlgn="ctr">
              <a:lnSpc>
                <a:spcPct val="100000"/>
              </a:lnSpc>
              <a:spcBef>
                <a:spcPts val="0"/>
              </a:spcBef>
              <a:spcAft>
                <a:spcPts val="600"/>
              </a:spcAft>
              <a:buNone/>
            </a:pPr>
            <a:r>
              <a:rPr lang="en-US" sz="1200" b="1" i="1" dirty="0">
                <a:latin typeface="Calibri" panose="020F0502020204030204" pitchFamily="34" charset="0"/>
                <a:cs typeface="Calibri" panose="020F0502020204030204" pitchFamily="34" charset="0"/>
              </a:rPr>
              <a:t>Continued:</a:t>
            </a:r>
          </a:p>
          <a:p>
            <a:pPr marL="800100" lvl="1" indent="-342900" fontAlgn="ctr">
              <a:lnSpc>
                <a:spcPct val="100000"/>
              </a:lnSpc>
              <a:spcBef>
                <a:spcPts val="0"/>
              </a:spcBef>
              <a:spcAft>
                <a:spcPts val="600"/>
              </a:spcAft>
              <a:buFont typeface="+mj-lt"/>
              <a:buAutoNum type="arabicParenR" startAt="4"/>
            </a:pPr>
            <a:r>
              <a:rPr lang="en-US" sz="1200" dirty="0">
                <a:solidFill>
                  <a:schemeClr val="tx1">
                    <a:lumMod val="50000"/>
                    <a:lumOff val="50000"/>
                  </a:schemeClr>
                </a:solidFill>
                <a:latin typeface="Calibri" panose="020F0502020204030204" pitchFamily="34" charset="0"/>
                <a:cs typeface="Calibri" panose="020F0502020204030204" pitchFamily="34" charset="0"/>
              </a:rPr>
              <a:t>Receive distributed power from the Artemis surface power source</a:t>
            </a:r>
          </a:p>
          <a:p>
            <a:pPr marL="1257300" lvl="2" indent="-342900" fontAlgn="ctr">
              <a:lnSpc>
                <a:spcPct val="100000"/>
              </a:lnSpc>
              <a:spcBef>
                <a:spcPts val="0"/>
              </a:spcBef>
              <a:spcAft>
                <a:spcPts val="600"/>
              </a:spcAft>
              <a:buFont typeface="+mj-lt"/>
              <a:buAutoNum type="alphaLcParenR"/>
            </a:pPr>
            <a:r>
              <a:rPr lang="en-US" sz="800" dirty="0">
                <a:solidFill>
                  <a:schemeClr val="tx1">
                    <a:lumMod val="50000"/>
                    <a:lumOff val="50000"/>
                  </a:schemeClr>
                </a:solidFill>
                <a:latin typeface="Calibri" panose="020F0502020204030204" pitchFamily="34" charset="0"/>
                <a:ea typeface="Times New Roman" panose="02020603050405020304" pitchFamily="18" charset="0"/>
                <a:cs typeface="Calibri" panose="020F0502020204030204" pitchFamily="34" charset="0"/>
              </a:rPr>
              <a:t>Connect to and accept power from the surface power source</a:t>
            </a:r>
          </a:p>
          <a:p>
            <a:pPr marL="1257300" lvl="2" indent="-342900" fontAlgn="ctr">
              <a:lnSpc>
                <a:spcPct val="100000"/>
              </a:lnSpc>
              <a:spcBef>
                <a:spcPts val="0"/>
              </a:spcBef>
              <a:spcAft>
                <a:spcPts val="600"/>
              </a:spcAft>
              <a:buFont typeface="+mj-lt"/>
              <a:buAutoNum type="alphaLcParenR"/>
            </a:pPr>
            <a:r>
              <a:rPr lang="en-US" sz="800" dirty="0">
                <a:solidFill>
                  <a:schemeClr val="tx1">
                    <a:lumMod val="50000"/>
                    <a:lumOff val="50000"/>
                  </a:schemeClr>
                </a:solidFill>
                <a:latin typeface="Calibri" panose="020F0502020204030204" pitchFamily="34" charset="0"/>
                <a:ea typeface="Times New Roman" panose="02020603050405020304" pitchFamily="18" charset="0"/>
                <a:cs typeface="Calibri" panose="020F0502020204030204" pitchFamily="34" charset="0"/>
              </a:rPr>
              <a:t>Do power conditioning appropriate for a given system</a:t>
            </a:r>
          </a:p>
          <a:p>
            <a:pPr marL="1257300" lvl="2" indent="-342900" fontAlgn="ctr">
              <a:lnSpc>
                <a:spcPct val="100000"/>
              </a:lnSpc>
              <a:spcBef>
                <a:spcPts val="0"/>
              </a:spcBef>
              <a:spcAft>
                <a:spcPts val="600"/>
              </a:spcAft>
              <a:buFont typeface="+mj-lt"/>
              <a:buAutoNum type="alphaLcParenR"/>
            </a:pPr>
            <a:r>
              <a:rPr lang="en-US" sz="800" dirty="0">
                <a:solidFill>
                  <a:schemeClr val="tx1">
                    <a:lumMod val="50000"/>
                    <a:lumOff val="50000"/>
                  </a:schemeClr>
                </a:solidFill>
                <a:latin typeface="Calibri" panose="020F0502020204030204" pitchFamily="34" charset="0"/>
                <a:ea typeface="Times New Roman" panose="02020603050405020304" pitchFamily="18" charset="0"/>
                <a:cs typeface="Calibri" panose="020F0502020204030204" pitchFamily="34" charset="0"/>
              </a:rPr>
              <a:t>Distribute the received power to LSHC systems</a:t>
            </a:r>
          </a:p>
          <a:p>
            <a:pPr marL="800100" lvl="1" indent="-342900" fontAlgn="ctr">
              <a:lnSpc>
                <a:spcPct val="100000"/>
              </a:lnSpc>
              <a:spcBef>
                <a:spcPts val="0"/>
              </a:spcBef>
              <a:spcAft>
                <a:spcPts val="600"/>
              </a:spcAft>
              <a:buFont typeface="Calibri" panose="020F0502020204030204" pitchFamily="34" charset="0"/>
              <a:buAutoNum type="arabicParenR" startAt="4"/>
            </a:pPr>
            <a:r>
              <a:rPr lang="en-US" sz="1200" dirty="0">
                <a:solidFill>
                  <a:schemeClr val="tx1">
                    <a:lumMod val="50000"/>
                    <a:lumOff val="50000"/>
                  </a:schemeClr>
                </a:solidFill>
                <a:latin typeface="Calibri" panose="020F0502020204030204" pitchFamily="34" charset="0"/>
                <a:ea typeface="Times New Roman" panose="02020603050405020304" pitchFamily="18" charset="0"/>
                <a:cs typeface="Calibri" panose="020F0502020204030204" pitchFamily="34" charset="0"/>
              </a:rPr>
              <a:t>Communicate and provide sufficient command and data handling with other surface systems</a:t>
            </a:r>
          </a:p>
          <a:p>
            <a:pPr marL="1257300" lvl="2" indent="-342900" fontAlgn="ctr">
              <a:lnSpc>
                <a:spcPct val="100000"/>
              </a:lnSpc>
              <a:spcBef>
                <a:spcPts val="0"/>
              </a:spcBef>
              <a:spcAft>
                <a:spcPts val="600"/>
              </a:spcAft>
              <a:buFont typeface="+mj-lt"/>
              <a:buAutoNum type="alphaLcParenR"/>
            </a:pPr>
            <a:r>
              <a:rPr lang="en-US" sz="800" dirty="0">
                <a:solidFill>
                  <a:schemeClr val="tx1">
                    <a:lumMod val="50000"/>
                    <a:lumOff val="50000"/>
                  </a:schemeClr>
                </a:solidFill>
                <a:latin typeface="Calibri" panose="020F0502020204030204" pitchFamily="34" charset="0"/>
                <a:cs typeface="Calibri" panose="020F0502020204030204" pitchFamily="34" charset="0"/>
              </a:rPr>
              <a:t>Manage algorithms for autonomy</a:t>
            </a:r>
          </a:p>
          <a:p>
            <a:pPr marL="1257300" lvl="2" indent="-342900" fontAlgn="ctr">
              <a:lnSpc>
                <a:spcPct val="100000"/>
              </a:lnSpc>
              <a:spcBef>
                <a:spcPts val="0"/>
              </a:spcBef>
              <a:spcAft>
                <a:spcPts val="600"/>
              </a:spcAft>
              <a:buFont typeface="+mj-lt"/>
              <a:buAutoNum type="alphaLcParenR"/>
            </a:pPr>
            <a:r>
              <a:rPr lang="en-US" sz="800" dirty="0">
                <a:solidFill>
                  <a:schemeClr val="tx1">
                    <a:lumMod val="50000"/>
                    <a:lumOff val="50000"/>
                  </a:schemeClr>
                </a:solidFill>
                <a:latin typeface="Calibri" panose="020F0502020204030204" pitchFamily="34" charset="0"/>
                <a:cs typeface="Calibri" panose="020F0502020204030204" pitchFamily="34" charset="0"/>
              </a:rPr>
              <a:t>Distribute commands among agents</a:t>
            </a:r>
          </a:p>
          <a:p>
            <a:pPr marL="1257300" lvl="2" indent="-342900" fontAlgn="ctr">
              <a:lnSpc>
                <a:spcPct val="100000"/>
              </a:lnSpc>
              <a:spcBef>
                <a:spcPts val="0"/>
              </a:spcBef>
              <a:spcAft>
                <a:spcPts val="600"/>
              </a:spcAft>
              <a:buFont typeface="+mj-lt"/>
              <a:buAutoNum type="alphaLcParenR"/>
            </a:pPr>
            <a:r>
              <a:rPr lang="en-US" sz="800" dirty="0">
                <a:solidFill>
                  <a:schemeClr val="tx1">
                    <a:lumMod val="50000"/>
                    <a:lumOff val="50000"/>
                  </a:schemeClr>
                </a:solidFill>
                <a:latin typeface="Calibri" panose="020F0502020204030204" pitchFamily="34" charset="0"/>
                <a:cs typeface="Calibri" panose="020F0502020204030204" pitchFamily="34" charset="0"/>
              </a:rPr>
              <a:t>Send and receive data to/from LSHC and other Artemis systems</a:t>
            </a:r>
          </a:p>
          <a:p>
            <a:pPr marL="1257300" lvl="2" indent="-342900" fontAlgn="ctr">
              <a:lnSpc>
                <a:spcPct val="100000"/>
              </a:lnSpc>
              <a:spcBef>
                <a:spcPts val="0"/>
              </a:spcBef>
              <a:spcAft>
                <a:spcPts val="600"/>
              </a:spcAft>
              <a:buFont typeface="+mj-lt"/>
              <a:buAutoNum type="alphaLcParenR"/>
            </a:pPr>
            <a:r>
              <a:rPr lang="en-US" sz="800" dirty="0">
                <a:solidFill>
                  <a:schemeClr val="tx1">
                    <a:lumMod val="50000"/>
                    <a:lumOff val="50000"/>
                  </a:schemeClr>
                </a:solidFill>
                <a:latin typeface="Calibri" panose="020F0502020204030204" pitchFamily="34" charset="0"/>
                <a:cs typeface="Calibri" panose="020F0502020204030204" pitchFamily="34" charset="0"/>
              </a:rPr>
              <a:t>Connect to and accept internet from the Artemis Base Camp elements</a:t>
            </a:r>
            <a:endParaRPr lang="en-US" sz="800" dirty="0">
              <a:solidFill>
                <a:schemeClr val="tx1">
                  <a:lumMod val="50000"/>
                  <a:lumOff val="50000"/>
                </a:schemeClr>
              </a:solidFill>
              <a:latin typeface="Calibri" panose="020F0502020204030204" pitchFamily="34" charset="0"/>
              <a:ea typeface="Times New Roman" panose="02020603050405020304" pitchFamily="18" charset="0"/>
              <a:cs typeface="Calibri" panose="020F0502020204030204" pitchFamily="34" charset="0"/>
            </a:endParaRPr>
          </a:p>
          <a:p>
            <a:pPr marL="800100" lvl="1" indent="-342900" fontAlgn="ctr">
              <a:lnSpc>
                <a:spcPct val="100000"/>
              </a:lnSpc>
              <a:spcBef>
                <a:spcPts val="0"/>
              </a:spcBef>
              <a:spcAft>
                <a:spcPts val="600"/>
              </a:spcAft>
              <a:buFont typeface="Calibri" panose="020F0502020204030204" pitchFamily="34" charset="0"/>
              <a:buAutoNum type="arabicParenR" startAt="4"/>
            </a:pPr>
            <a:r>
              <a:rPr lang="en-US" sz="1200" dirty="0">
                <a:solidFill>
                  <a:schemeClr val="tx1">
                    <a:lumMod val="50000"/>
                    <a:lumOff val="50000"/>
                  </a:schemeClr>
                </a:solidFill>
                <a:latin typeface="Calibri" panose="020F0502020204030204" pitchFamily="34" charset="0"/>
                <a:ea typeface="Times New Roman" panose="02020603050405020304" pitchFamily="18" charset="0"/>
                <a:cs typeface="Calibri" panose="020F0502020204030204" pitchFamily="34" charset="0"/>
              </a:rPr>
              <a:t>Manage/remove lunar dust for individual LSHC systems (not Artemis systems inside the shelter), including:</a:t>
            </a:r>
          </a:p>
          <a:p>
            <a:pPr marL="1257300" lvl="2" indent="-342900" fontAlgn="ctr">
              <a:lnSpc>
                <a:spcPct val="100000"/>
              </a:lnSpc>
              <a:spcBef>
                <a:spcPts val="0"/>
              </a:spcBef>
              <a:spcAft>
                <a:spcPts val="600"/>
              </a:spcAft>
              <a:buFont typeface="+mj-lt"/>
              <a:buAutoNum type="alphaLcParenR"/>
            </a:pPr>
            <a:r>
              <a:rPr lang="en-US" sz="800" dirty="0">
                <a:solidFill>
                  <a:schemeClr val="tx1">
                    <a:lumMod val="50000"/>
                    <a:lumOff val="50000"/>
                  </a:schemeClr>
                </a:solidFill>
                <a:latin typeface="Calibri" panose="020F0502020204030204" pitchFamily="34" charset="0"/>
                <a:cs typeface="Calibri" panose="020F0502020204030204" pitchFamily="34" charset="0"/>
              </a:rPr>
              <a:t>Coarsely remove dust</a:t>
            </a:r>
          </a:p>
          <a:p>
            <a:pPr marL="1257300" lvl="2" indent="-342900" fontAlgn="ctr">
              <a:lnSpc>
                <a:spcPct val="100000"/>
              </a:lnSpc>
              <a:spcBef>
                <a:spcPts val="0"/>
              </a:spcBef>
              <a:spcAft>
                <a:spcPts val="600"/>
              </a:spcAft>
              <a:buFont typeface="+mj-lt"/>
              <a:buAutoNum type="alphaLcParenR"/>
            </a:pPr>
            <a:r>
              <a:rPr lang="en-US" sz="800" dirty="0">
                <a:solidFill>
                  <a:schemeClr val="tx1">
                    <a:lumMod val="50000"/>
                    <a:lumOff val="50000"/>
                  </a:schemeClr>
                </a:solidFill>
                <a:latin typeface="Calibri" panose="020F0502020204030204" pitchFamily="34" charset="0"/>
                <a:cs typeface="Calibri" panose="020F0502020204030204" pitchFamily="34" charset="0"/>
              </a:rPr>
              <a:t>Finely remove dust</a:t>
            </a:r>
            <a:endParaRPr lang="en-US" sz="800" dirty="0">
              <a:solidFill>
                <a:schemeClr val="tx1">
                  <a:lumMod val="50000"/>
                  <a:lumOff val="50000"/>
                </a:schemeClr>
              </a:solidFill>
              <a:latin typeface="Calibri" panose="020F0502020204030204" pitchFamily="34" charset="0"/>
              <a:ea typeface="Times New Roman" panose="02020603050405020304" pitchFamily="18" charset="0"/>
              <a:cs typeface="Calibri" panose="020F0502020204030204" pitchFamily="34" charset="0"/>
            </a:endParaRPr>
          </a:p>
          <a:p>
            <a:pPr marL="800100" lvl="1" indent="-342900" fontAlgn="ctr">
              <a:lnSpc>
                <a:spcPct val="100000"/>
              </a:lnSpc>
              <a:spcBef>
                <a:spcPts val="0"/>
              </a:spcBef>
              <a:spcAft>
                <a:spcPts val="600"/>
              </a:spcAft>
              <a:buFont typeface="Calibri" panose="020F0502020204030204" pitchFamily="34" charset="0"/>
              <a:buAutoNum type="arabicParenR" startAt="4"/>
            </a:pPr>
            <a:r>
              <a:rPr lang="en-US" sz="1200" dirty="0">
                <a:solidFill>
                  <a:schemeClr val="tx1">
                    <a:lumMod val="50000"/>
                    <a:lumOff val="50000"/>
                  </a:schemeClr>
                </a:solidFill>
                <a:latin typeface="Calibri" panose="020F0502020204030204" pitchFamily="34" charset="0"/>
                <a:ea typeface="Times New Roman" panose="02020603050405020304" pitchFamily="18" charset="0"/>
                <a:cs typeface="Calibri" panose="020F0502020204030204" pitchFamily="34" charset="0"/>
              </a:rPr>
              <a:t>Manage thermal control for individual LSHC systems (not Artemis systems inside the shelter)</a:t>
            </a:r>
          </a:p>
        </p:txBody>
      </p:sp>
    </p:spTree>
    <p:extLst>
      <p:ext uri="{BB962C8B-B14F-4D97-AF65-F5344CB8AC3E}">
        <p14:creationId xmlns:p14="http://schemas.microsoft.com/office/powerpoint/2010/main" val="25878629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0950A-D2EC-41E4-A25E-FAE87A06FEF7}"/>
              </a:ext>
            </a:extLst>
          </p:cNvPr>
          <p:cNvSpPr>
            <a:spLocks noGrp="1"/>
          </p:cNvSpPr>
          <p:nvPr>
            <p:ph type="title"/>
          </p:nvPr>
        </p:nvSpPr>
        <p:spPr/>
        <p:txBody>
          <a:bodyPr/>
          <a:lstStyle/>
          <a:p>
            <a:r>
              <a:rPr lang="en-US" dirty="0"/>
              <a:t>Sample LSH Concepts – Physical Shelter Design </a:t>
            </a:r>
          </a:p>
        </p:txBody>
      </p:sp>
      <p:sp>
        <p:nvSpPr>
          <p:cNvPr id="4" name="Slide Number Placeholder 3">
            <a:extLst>
              <a:ext uri="{FF2B5EF4-FFF2-40B4-BE49-F238E27FC236}">
                <a16:creationId xmlns:a16="http://schemas.microsoft.com/office/drawing/2014/main" id="{0CF55A0A-C7D0-41DA-9A06-D25C6629EA66}"/>
              </a:ext>
            </a:extLst>
          </p:cNvPr>
          <p:cNvSpPr>
            <a:spLocks noGrp="1"/>
          </p:cNvSpPr>
          <p:nvPr>
            <p:ph type="sldNum" sz="quarter" idx="12"/>
          </p:nvPr>
        </p:nvSpPr>
        <p:spPr/>
        <p:txBody>
          <a:bodyPr/>
          <a:lstStyle/>
          <a:p>
            <a:fld id="{41C508F0-1AA7-8449-B96D-5FDB74B9F69F}" type="slidenum">
              <a:rPr lang="en-US" smtClean="0"/>
              <a:t>22</a:t>
            </a:fld>
            <a:endParaRPr lang="en-US"/>
          </a:p>
        </p:txBody>
      </p:sp>
      <p:graphicFrame>
        <p:nvGraphicFramePr>
          <p:cNvPr id="5" name="Table 4">
            <a:extLst>
              <a:ext uri="{FF2B5EF4-FFF2-40B4-BE49-F238E27FC236}">
                <a16:creationId xmlns:a16="http://schemas.microsoft.com/office/drawing/2014/main" id="{A693D92A-0E7B-43EC-8E3F-6FC01CD61BD2}"/>
              </a:ext>
            </a:extLst>
          </p:cNvPr>
          <p:cNvGraphicFramePr>
            <a:graphicFrameLocks noGrp="1"/>
          </p:cNvGraphicFramePr>
          <p:nvPr/>
        </p:nvGraphicFramePr>
        <p:xfrm>
          <a:off x="263676" y="1406983"/>
          <a:ext cx="11733252" cy="4359379"/>
        </p:xfrm>
        <a:graphic>
          <a:graphicData uri="http://schemas.openxmlformats.org/drawingml/2006/table">
            <a:tbl>
              <a:tblPr/>
              <a:tblGrid>
                <a:gridCol w="2766245">
                  <a:extLst>
                    <a:ext uri="{9D8B030D-6E8A-4147-A177-3AD203B41FA5}">
                      <a16:colId xmlns:a16="http://schemas.microsoft.com/office/drawing/2014/main" val="3360565071"/>
                    </a:ext>
                  </a:extLst>
                </a:gridCol>
                <a:gridCol w="2864911">
                  <a:extLst>
                    <a:ext uri="{9D8B030D-6E8A-4147-A177-3AD203B41FA5}">
                      <a16:colId xmlns:a16="http://schemas.microsoft.com/office/drawing/2014/main" val="2327767271"/>
                    </a:ext>
                  </a:extLst>
                </a:gridCol>
                <a:gridCol w="3145536">
                  <a:extLst>
                    <a:ext uri="{9D8B030D-6E8A-4147-A177-3AD203B41FA5}">
                      <a16:colId xmlns:a16="http://schemas.microsoft.com/office/drawing/2014/main" val="1565422460"/>
                    </a:ext>
                  </a:extLst>
                </a:gridCol>
                <a:gridCol w="2956560">
                  <a:extLst>
                    <a:ext uri="{9D8B030D-6E8A-4147-A177-3AD203B41FA5}">
                      <a16:colId xmlns:a16="http://schemas.microsoft.com/office/drawing/2014/main" val="2085879435"/>
                    </a:ext>
                  </a:extLst>
                </a:gridCol>
              </a:tblGrid>
              <a:tr h="293801">
                <a:tc>
                  <a:txBody>
                    <a:bodyPr/>
                    <a:lstStyle/>
                    <a:p>
                      <a:pPr algn="l" fontAlgn="ctr"/>
                      <a:r>
                        <a:rPr lang="en-US" sz="1400" b="1" i="0" u="none" strike="noStrike" dirty="0">
                          <a:solidFill>
                            <a:srgbClr val="000000"/>
                          </a:solidFill>
                          <a:effectLst/>
                          <a:latin typeface="Calibri" panose="020F0502020204030204" pitchFamily="34" charset="0"/>
                        </a:rPr>
                        <a:t>Parameters - SHELTER</a:t>
                      </a:r>
                    </a:p>
                  </a:txBody>
                  <a:tcPr marL="3838"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B4C6E7"/>
                    </a:solidFill>
                  </a:tcPr>
                </a:tc>
                <a:tc>
                  <a:txBody>
                    <a:bodyPr/>
                    <a:lstStyle/>
                    <a:p>
                      <a:pPr algn="l" fontAlgn="ctr"/>
                      <a:r>
                        <a:rPr lang="en-US" sz="1400" b="1" i="0" u="none" strike="noStrike" dirty="0">
                          <a:solidFill>
                            <a:srgbClr val="000000"/>
                          </a:solidFill>
                          <a:effectLst/>
                          <a:latin typeface="Calibri" panose="020F0502020204030204" pitchFamily="34" charset="0"/>
                        </a:rPr>
                        <a:t>Alternative 1</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B4C6E7"/>
                    </a:solidFill>
                  </a:tcPr>
                </a:tc>
                <a:tc>
                  <a:txBody>
                    <a:bodyPr/>
                    <a:lstStyle/>
                    <a:p>
                      <a:pPr algn="l" fontAlgn="ctr"/>
                      <a:r>
                        <a:rPr lang="en-US" sz="1400" b="1" i="0" u="none" strike="noStrike" dirty="0">
                          <a:solidFill>
                            <a:srgbClr val="000000"/>
                          </a:solidFill>
                          <a:effectLst/>
                          <a:latin typeface="Calibri" panose="020F0502020204030204" pitchFamily="34" charset="0"/>
                        </a:rPr>
                        <a:t>Alternative 2</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B4C6E7"/>
                    </a:solidFill>
                  </a:tcPr>
                </a:tc>
                <a:tc>
                  <a:txBody>
                    <a:bodyPr/>
                    <a:lstStyle/>
                    <a:p>
                      <a:pPr algn="l" fontAlgn="ctr"/>
                      <a:r>
                        <a:rPr lang="en-US" sz="1400" b="1" i="0" u="none" strike="noStrike" dirty="0">
                          <a:solidFill>
                            <a:srgbClr val="000000"/>
                          </a:solidFill>
                          <a:effectLst/>
                          <a:latin typeface="Calibri" panose="020F0502020204030204" pitchFamily="34" charset="0"/>
                        </a:rPr>
                        <a:t>Alternative 3</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B4C6E7"/>
                    </a:solidFill>
                  </a:tcPr>
                </a:tc>
                <a:extLst>
                  <a:ext uri="{0D108BD9-81ED-4DB2-BD59-A6C34878D82A}">
                    <a16:rowId xmlns:a16="http://schemas.microsoft.com/office/drawing/2014/main" val="1350592486"/>
                  </a:ext>
                </a:extLst>
              </a:tr>
              <a:tr h="176284">
                <a:tc>
                  <a:txBody>
                    <a:bodyPr/>
                    <a:lstStyle/>
                    <a:p>
                      <a:pPr algn="l" rtl="0" fontAlgn="ctr"/>
                      <a:r>
                        <a:rPr lang="en-US" sz="1200" b="0" i="0" u="none" strike="noStrike" dirty="0">
                          <a:solidFill>
                            <a:srgbClr val="000000"/>
                          </a:solidFill>
                          <a:effectLst/>
                          <a:latin typeface="Calibri" panose="020F0502020204030204" pitchFamily="34" charset="0"/>
                        </a:rPr>
                        <a:t>1. Shelter protection</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rPr>
                        <a:t>Regolith, bulk covering</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rPr>
                        <a:t>Layered polyethylene and regolith</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lang="en-US" sz="1200" b="0" i="0" u="none" strike="noStrike" dirty="0">
                        <a:solidFill>
                          <a:srgbClr val="000000"/>
                        </a:solidFill>
                        <a:effectLst/>
                        <a:latin typeface="Calibri" panose="020F0502020204030204" pitchFamily="34" charset="0"/>
                      </a:endParaRP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83354376"/>
                  </a:ext>
                </a:extLst>
              </a:tr>
              <a:tr h="176284">
                <a:tc>
                  <a:txBody>
                    <a:bodyPr/>
                    <a:lstStyle/>
                    <a:p>
                      <a:pPr algn="l" rtl="0" fontAlgn="ctr"/>
                      <a:r>
                        <a:rPr lang="en-US" sz="1200" b="0" i="0" u="none" strike="noStrike" dirty="0">
                          <a:solidFill>
                            <a:srgbClr val="000000"/>
                          </a:solidFill>
                          <a:effectLst/>
                          <a:latin typeface="Calibri" panose="020F0502020204030204" pitchFamily="34" charset="0"/>
                        </a:rPr>
                        <a:t>2. Shelter structure</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l" rtl="0" fontAlgn="ctr"/>
                      <a:r>
                        <a:rPr lang="en-US" sz="1200" b="0" i="0" u="none" strike="noStrike" dirty="0">
                          <a:solidFill>
                            <a:srgbClr val="000000"/>
                          </a:solidFill>
                          <a:effectLst/>
                          <a:latin typeface="Calibri" panose="020F0502020204030204" pitchFamily="34" charset="0"/>
                        </a:rPr>
                        <a:t>Inner metal structure delivered from Earth</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l" rtl="0" fontAlgn="ctr"/>
                      <a:endParaRPr lang="en-US" sz="1200" b="0" i="0" u="none" strike="noStrike" dirty="0">
                        <a:solidFill>
                          <a:srgbClr val="000000"/>
                        </a:solidFill>
                        <a:effectLst/>
                        <a:latin typeface="Calibri" panose="020F0502020204030204" pitchFamily="34" charset="0"/>
                      </a:endParaRP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l" rtl="0" fontAlgn="ctr"/>
                      <a:r>
                        <a:rPr lang="en-US" sz="1200" b="0" i="0" u="none" strike="noStrike" dirty="0">
                          <a:solidFill>
                            <a:srgbClr val="000000"/>
                          </a:solidFill>
                          <a:effectLst/>
                          <a:latin typeface="Calibri" panose="020F0502020204030204" pitchFamily="34" charset="0"/>
                        </a:rPr>
                        <a:t>Inflatable beams/form work, which could be empty or filled with water or gas, e.g. </a:t>
                      </a:r>
                      <a:r>
                        <a:rPr lang="en-US" sz="1200" b="0" i="0" u="none" strike="noStrike" dirty="0" err="1">
                          <a:solidFill>
                            <a:srgbClr val="000000"/>
                          </a:solidFill>
                          <a:effectLst/>
                          <a:latin typeface="Calibri" panose="020F0502020204030204" pitchFamily="34" charset="0"/>
                        </a:rPr>
                        <a:t>Vectran</a:t>
                      </a:r>
                      <a:endParaRPr lang="en-US" sz="1200" b="0" i="0" u="none" strike="noStrike" dirty="0">
                        <a:solidFill>
                          <a:srgbClr val="000000"/>
                        </a:solidFill>
                        <a:effectLst/>
                        <a:latin typeface="Calibri" panose="020F0502020204030204" pitchFamily="34" charset="0"/>
                      </a:endParaRP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36827826"/>
                  </a:ext>
                </a:extLst>
              </a:tr>
              <a:tr h="264727">
                <a:tc>
                  <a:txBody>
                    <a:bodyPr/>
                    <a:lstStyle/>
                    <a:p>
                      <a:pPr lvl="0" algn="l" rtl="0" fontAlgn="ctr"/>
                      <a:r>
                        <a:rPr lang="en-US" sz="1200" b="0" i="0" u="none" strike="noStrike" dirty="0">
                          <a:solidFill>
                            <a:srgbClr val="000000"/>
                          </a:solidFill>
                          <a:effectLst/>
                          <a:latin typeface="Calibri" panose="020F0502020204030204" pitchFamily="34" charset="0"/>
                        </a:rPr>
                        <a:t>3. Shelter size/dimensions</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l" rtl="0" fontAlgn="ctr"/>
                      <a:r>
                        <a:rPr lang="en-US" sz="1200" b="0" i="0" u="none" strike="noStrike" dirty="0">
                          <a:solidFill>
                            <a:srgbClr val="000000"/>
                          </a:solidFill>
                          <a:effectLst/>
                          <a:latin typeface="Calibri" panose="020F0502020204030204" pitchFamily="34" charset="0"/>
                        </a:rPr>
                        <a:t>Accommodates all crew because big enough just for Surface Habitat (SH)</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l" rtl="0" fontAlgn="ctr"/>
                      <a:endParaRPr lang="en-US" sz="1200" b="0" i="0" u="none" strike="noStrike" dirty="0">
                        <a:solidFill>
                          <a:srgbClr val="000000"/>
                        </a:solidFill>
                        <a:effectLst/>
                        <a:latin typeface="Calibri" panose="020F0502020204030204" pitchFamily="34" charset="0"/>
                      </a:endParaRP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l" rtl="0" fontAlgn="ctr"/>
                      <a:endParaRPr lang="en-US" sz="1200" b="0" i="0" u="none" strike="noStrike" dirty="0">
                        <a:solidFill>
                          <a:srgbClr val="000000"/>
                        </a:solidFill>
                        <a:effectLst/>
                        <a:latin typeface="Calibri" panose="020F0502020204030204" pitchFamily="34" charset="0"/>
                      </a:endParaRP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37583940"/>
                  </a:ext>
                </a:extLst>
              </a:tr>
              <a:tr h="176284">
                <a:tc>
                  <a:txBody>
                    <a:bodyPr/>
                    <a:lstStyle/>
                    <a:p>
                      <a:pPr algn="l" rtl="0" fontAlgn="ctr"/>
                      <a:r>
                        <a:rPr lang="en-US" sz="1200" b="0" i="0" u="none" strike="noStrike" dirty="0">
                          <a:solidFill>
                            <a:srgbClr val="000000"/>
                          </a:solidFill>
                          <a:effectLst/>
                          <a:latin typeface="Calibri" panose="020F0502020204030204" pitchFamily="34" charset="0"/>
                        </a:rPr>
                        <a:t>4. Shelter shape</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l" rtl="0" fontAlgn="ctr"/>
                      <a:endParaRPr lang="en-US" sz="1200" b="0" i="0" u="none" strike="noStrike" dirty="0">
                        <a:solidFill>
                          <a:srgbClr val="000000"/>
                        </a:solidFill>
                        <a:effectLst/>
                        <a:latin typeface="Calibri" panose="020F0502020204030204" pitchFamily="34" charset="0"/>
                      </a:endParaRP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l" rtl="0" fontAlgn="ctr"/>
                      <a:endParaRPr lang="en-US" sz="1200" b="0" i="0" u="none" strike="noStrike" dirty="0">
                        <a:solidFill>
                          <a:srgbClr val="000000"/>
                        </a:solidFill>
                        <a:effectLst/>
                        <a:latin typeface="Calibri" panose="020F0502020204030204" pitchFamily="34" charset="0"/>
                      </a:endParaRP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l" rtl="0" fontAlgn="ctr"/>
                      <a:endParaRPr lang="en-US" sz="1200" b="0" i="0" u="none" strike="noStrike" dirty="0">
                        <a:solidFill>
                          <a:srgbClr val="000000"/>
                        </a:solidFill>
                        <a:effectLst/>
                        <a:latin typeface="Calibri" panose="020F0502020204030204" pitchFamily="34" charset="0"/>
                      </a:endParaRP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50958090"/>
                  </a:ext>
                </a:extLst>
              </a:tr>
              <a:tr h="176284">
                <a:tc>
                  <a:txBody>
                    <a:bodyPr/>
                    <a:lstStyle/>
                    <a:p>
                      <a:pPr lvl="1" algn="l" rtl="0" fontAlgn="ctr"/>
                      <a:r>
                        <a:rPr lang="en-US" sz="1200" b="0" i="1" u="none" strike="noStrike" dirty="0">
                          <a:solidFill>
                            <a:srgbClr val="000000"/>
                          </a:solidFill>
                          <a:effectLst/>
                          <a:latin typeface="Calibri" panose="020F0502020204030204" pitchFamily="34" charset="0"/>
                        </a:rPr>
                        <a:t>4A. grade level</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l" rtl="0" fontAlgn="ctr"/>
                      <a:r>
                        <a:rPr lang="en-US" sz="1200" b="0" i="0" u="none" strike="noStrike">
                          <a:solidFill>
                            <a:srgbClr val="000000"/>
                          </a:solidFill>
                          <a:effectLst/>
                          <a:latin typeface="Calibri" panose="020F0502020204030204" pitchFamily="34" charset="0"/>
                        </a:rPr>
                        <a:t>level with the grade</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2D050"/>
                    </a:solidFill>
                  </a:tcPr>
                </a:tc>
                <a:tc>
                  <a:txBody>
                    <a:bodyPr/>
                    <a:lstStyle/>
                    <a:p>
                      <a:pPr algn="l" rtl="0" fontAlgn="ctr"/>
                      <a:endParaRPr lang="en-US" sz="1200" b="0" i="0" u="none" strike="noStrike">
                        <a:solidFill>
                          <a:srgbClr val="000000"/>
                        </a:solidFill>
                        <a:effectLst/>
                        <a:latin typeface="Calibri" panose="020F0502020204030204" pitchFamily="34" charset="0"/>
                      </a:endParaRP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2D050"/>
                    </a:solidFill>
                  </a:tcPr>
                </a:tc>
                <a:tc>
                  <a:txBody>
                    <a:bodyPr/>
                    <a:lstStyle/>
                    <a:p>
                      <a:pPr algn="l" rtl="0" fontAlgn="ctr"/>
                      <a:endParaRPr lang="en-US" sz="1200" b="0" i="0" u="none" strike="noStrike">
                        <a:solidFill>
                          <a:srgbClr val="000000"/>
                        </a:solidFill>
                        <a:effectLst/>
                        <a:latin typeface="Calibri" panose="020F0502020204030204" pitchFamily="34" charset="0"/>
                      </a:endParaRP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4109518454"/>
                  </a:ext>
                </a:extLst>
              </a:tr>
              <a:tr h="176284">
                <a:tc>
                  <a:txBody>
                    <a:bodyPr/>
                    <a:lstStyle/>
                    <a:p>
                      <a:pPr lvl="1" algn="l" rtl="0" fontAlgn="ctr"/>
                      <a:r>
                        <a:rPr lang="en-US" sz="1200" b="0" i="1" u="none" strike="noStrike" dirty="0">
                          <a:solidFill>
                            <a:srgbClr val="000000"/>
                          </a:solidFill>
                          <a:effectLst/>
                          <a:latin typeface="Calibri" panose="020F0502020204030204" pitchFamily="34" charset="0"/>
                        </a:rPr>
                        <a:t>4B. plan profile (i.e. from aerial view)</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l" rtl="0" fontAlgn="ctr"/>
                      <a:r>
                        <a:rPr lang="en-US" sz="1200" b="0" i="0" u="none" strike="noStrike" dirty="0">
                          <a:solidFill>
                            <a:srgbClr val="000000"/>
                          </a:solidFill>
                          <a:effectLst/>
                          <a:latin typeface="Calibri" panose="020F0502020204030204" pitchFamily="34" charset="0"/>
                        </a:rPr>
                        <a:t>rectangular</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2D050"/>
                    </a:solidFill>
                  </a:tcPr>
                </a:tc>
                <a:tc>
                  <a:txBody>
                    <a:bodyPr/>
                    <a:lstStyle/>
                    <a:p>
                      <a:pPr algn="l" rtl="0" fontAlgn="ctr"/>
                      <a:endParaRPr lang="en-US" sz="1200" b="0" i="0" u="none" strike="noStrike" dirty="0">
                        <a:solidFill>
                          <a:srgbClr val="000000"/>
                        </a:solidFill>
                        <a:effectLst/>
                        <a:latin typeface="Calibri" panose="020F0502020204030204" pitchFamily="34" charset="0"/>
                      </a:endParaRP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2D050"/>
                    </a:solidFill>
                  </a:tcPr>
                </a:tc>
                <a:tc>
                  <a:txBody>
                    <a:bodyPr/>
                    <a:lstStyle/>
                    <a:p>
                      <a:pPr algn="l" rtl="0" fontAlgn="ctr"/>
                      <a:endParaRPr lang="en-US" sz="1200" b="0" i="0" u="none" strike="noStrike" dirty="0">
                        <a:solidFill>
                          <a:srgbClr val="000000"/>
                        </a:solidFill>
                        <a:effectLst/>
                        <a:latin typeface="Calibri" panose="020F0502020204030204" pitchFamily="34" charset="0"/>
                      </a:endParaRP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3073836731"/>
                  </a:ext>
                </a:extLst>
              </a:tr>
              <a:tr h="348944">
                <a:tc>
                  <a:txBody>
                    <a:bodyPr/>
                    <a:lstStyle/>
                    <a:p>
                      <a:pPr lvl="1" algn="l" rtl="0" fontAlgn="ctr"/>
                      <a:r>
                        <a:rPr lang="en-US" sz="1200" b="0" i="1" u="none" strike="noStrike" dirty="0">
                          <a:solidFill>
                            <a:srgbClr val="000000"/>
                          </a:solidFill>
                          <a:effectLst/>
                          <a:latin typeface="Calibri" panose="020F0502020204030204" pitchFamily="34" charset="0"/>
                        </a:rPr>
                        <a:t>4C. section profile (i.e. view normal from the ground)</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l" rtl="0" fontAlgn="ctr"/>
                      <a:r>
                        <a:rPr lang="en-US" sz="1200" b="0" i="0" u="none" strike="noStrike" dirty="0">
                          <a:solidFill>
                            <a:srgbClr val="000000"/>
                          </a:solidFill>
                          <a:effectLst/>
                          <a:latin typeface="Calibri" panose="020F0502020204030204" pitchFamily="34" charset="0"/>
                        </a:rPr>
                        <a:t>dome (circular, parabolic, or egg), for example: Quonset hut half cylinder, vertical arch, or geodesic dome</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2D050"/>
                    </a:solidFill>
                  </a:tcPr>
                </a:tc>
                <a:tc>
                  <a:txBody>
                    <a:bodyPr/>
                    <a:lstStyle/>
                    <a:p>
                      <a:pPr algn="l" rtl="0" fontAlgn="ctr"/>
                      <a:endParaRPr lang="en-US" sz="1200" b="0" i="0" u="none" strike="noStrike" dirty="0">
                        <a:solidFill>
                          <a:srgbClr val="000000"/>
                        </a:solidFill>
                        <a:effectLst/>
                        <a:latin typeface="Calibri" panose="020F0502020204030204" pitchFamily="34" charset="0"/>
                      </a:endParaRP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2D050"/>
                    </a:solidFill>
                  </a:tcPr>
                </a:tc>
                <a:tc>
                  <a:txBody>
                    <a:bodyPr/>
                    <a:lstStyle/>
                    <a:p>
                      <a:pPr algn="l" rtl="0" fontAlgn="ctr"/>
                      <a:endParaRPr lang="en-US" sz="1200" b="0" i="0" u="none" strike="noStrike" dirty="0">
                        <a:solidFill>
                          <a:srgbClr val="000000"/>
                        </a:solidFill>
                        <a:effectLst/>
                        <a:latin typeface="Calibri" panose="020F0502020204030204" pitchFamily="34" charset="0"/>
                      </a:endParaRP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3010452047"/>
                  </a:ext>
                </a:extLst>
              </a:tr>
              <a:tr h="176284">
                <a:tc>
                  <a:txBody>
                    <a:bodyPr/>
                    <a:lstStyle/>
                    <a:p>
                      <a:pPr lvl="1" algn="l" rtl="0" fontAlgn="ctr"/>
                      <a:r>
                        <a:rPr lang="en-US" sz="1200" b="0" i="1" u="none" strike="noStrike" dirty="0">
                          <a:solidFill>
                            <a:srgbClr val="000000"/>
                          </a:solidFill>
                          <a:effectLst/>
                          <a:latin typeface="Calibri" panose="020F0502020204030204" pitchFamily="34" charset="0"/>
                        </a:rPr>
                        <a:t>4D. means of ingress/egress</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l" rtl="0" fontAlgn="ctr"/>
                      <a:r>
                        <a:rPr lang="en-US" sz="1200" b="0" i="0" u="none" strike="noStrike" dirty="0">
                          <a:solidFill>
                            <a:srgbClr val="000000"/>
                          </a:solidFill>
                          <a:effectLst/>
                          <a:latin typeface="Calibri" panose="020F0502020204030204" pitchFamily="34" charset="0"/>
                        </a:rPr>
                        <a:t>two open sides</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2D050"/>
                    </a:solidFill>
                  </a:tcPr>
                </a:tc>
                <a:tc>
                  <a:txBody>
                    <a:bodyPr/>
                    <a:lstStyle/>
                    <a:p>
                      <a:pPr algn="l" rtl="0" fontAlgn="ctr"/>
                      <a:endParaRPr lang="en-US" sz="1200" b="0" i="0" u="none" strike="noStrike" dirty="0">
                        <a:solidFill>
                          <a:srgbClr val="000000"/>
                        </a:solidFill>
                        <a:effectLst/>
                        <a:latin typeface="Calibri" panose="020F0502020204030204" pitchFamily="34" charset="0"/>
                      </a:endParaRP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2D050"/>
                    </a:solidFill>
                  </a:tcPr>
                </a:tc>
                <a:tc>
                  <a:txBody>
                    <a:bodyPr/>
                    <a:lstStyle/>
                    <a:p>
                      <a:pPr algn="l" rtl="0" fontAlgn="ctr"/>
                      <a:endParaRPr lang="en-US" sz="1200" b="0" i="0" u="none" strike="noStrike" dirty="0">
                        <a:solidFill>
                          <a:srgbClr val="000000"/>
                        </a:solidFill>
                        <a:effectLst/>
                        <a:latin typeface="Calibri" panose="020F0502020204030204" pitchFamily="34" charset="0"/>
                      </a:endParaRP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86293989"/>
                  </a:ext>
                </a:extLst>
              </a:tr>
              <a:tr h="176284">
                <a:tc>
                  <a:txBody>
                    <a:bodyPr/>
                    <a:lstStyle/>
                    <a:p>
                      <a:pPr lvl="1" algn="l" rtl="0" fontAlgn="ctr"/>
                      <a:r>
                        <a:rPr lang="en-US" sz="1200" b="0" i="1" u="none" strike="noStrike" dirty="0">
                          <a:solidFill>
                            <a:srgbClr val="000000"/>
                          </a:solidFill>
                          <a:effectLst/>
                          <a:latin typeface="Calibri" panose="020F0502020204030204" pitchFamily="34" charset="0"/>
                        </a:rPr>
                        <a:t>4E. number of stories</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l" rtl="0" fontAlgn="ctr"/>
                      <a:r>
                        <a:rPr lang="en-US" sz="1200" b="0" i="0" u="none" strike="noStrike" dirty="0">
                          <a:solidFill>
                            <a:srgbClr val="000000"/>
                          </a:solidFill>
                          <a:effectLst/>
                          <a:latin typeface="Calibri" panose="020F0502020204030204" pitchFamily="34" charset="0"/>
                        </a:rPr>
                        <a:t>single story</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2D050"/>
                    </a:solidFill>
                  </a:tcPr>
                </a:tc>
                <a:tc>
                  <a:txBody>
                    <a:bodyPr/>
                    <a:lstStyle/>
                    <a:p>
                      <a:pPr algn="l" rtl="0" fontAlgn="ctr"/>
                      <a:endParaRPr lang="en-US" sz="1200" b="0" i="0" u="none" strike="noStrike" dirty="0">
                        <a:solidFill>
                          <a:srgbClr val="000000"/>
                        </a:solidFill>
                        <a:effectLst/>
                        <a:latin typeface="Calibri" panose="020F0502020204030204" pitchFamily="34" charset="0"/>
                      </a:endParaRP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2D050"/>
                    </a:solidFill>
                  </a:tcPr>
                </a:tc>
                <a:tc>
                  <a:txBody>
                    <a:bodyPr/>
                    <a:lstStyle/>
                    <a:p>
                      <a:pPr algn="l" rtl="0" fontAlgn="ctr"/>
                      <a:endParaRPr lang="en-US" sz="1200" b="0" i="0" u="none" strike="noStrike" dirty="0">
                        <a:solidFill>
                          <a:srgbClr val="000000"/>
                        </a:solidFill>
                        <a:effectLst/>
                        <a:latin typeface="Calibri" panose="020F0502020204030204" pitchFamily="34" charset="0"/>
                      </a:endParaRP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853754513"/>
                  </a:ext>
                </a:extLst>
              </a:tr>
              <a:tr h="176284">
                <a:tc>
                  <a:txBody>
                    <a:bodyPr/>
                    <a:lstStyle/>
                    <a:p>
                      <a:pPr algn="l" rtl="0" fontAlgn="ctr"/>
                      <a:r>
                        <a:rPr lang="en-US" sz="1200" b="0" i="0" u="none" strike="noStrike" dirty="0">
                          <a:solidFill>
                            <a:srgbClr val="000000"/>
                          </a:solidFill>
                          <a:effectLst/>
                          <a:latin typeface="Calibri" panose="020F0502020204030204" pitchFamily="34" charset="0"/>
                        </a:rPr>
                        <a:t>5. Dust management within (or under the footprint of) the shelter </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rPr>
                        <a:t>Stabilized regolith (binder/epoxy mixed in) to develop floors and pathways under footprint of shelter</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lang="en-US" sz="1200" b="0" i="0" u="none" strike="noStrike" dirty="0">
                        <a:solidFill>
                          <a:srgbClr val="000000"/>
                        </a:solidFill>
                        <a:effectLst/>
                        <a:latin typeface="Calibri" panose="020F0502020204030204" pitchFamily="34" charset="0"/>
                      </a:endParaRP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lang="en-US" sz="1200" b="0" i="0" u="none" strike="noStrike" dirty="0">
                        <a:solidFill>
                          <a:srgbClr val="000000"/>
                        </a:solidFill>
                        <a:effectLst/>
                        <a:latin typeface="Calibri" panose="020F0502020204030204" pitchFamily="34" charset="0"/>
                      </a:endParaRP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98935214"/>
                  </a:ext>
                </a:extLst>
              </a:tr>
              <a:tr h="348944">
                <a:tc>
                  <a:txBody>
                    <a:bodyPr/>
                    <a:lstStyle/>
                    <a:p>
                      <a:pPr algn="l" rtl="0" fontAlgn="ctr"/>
                      <a:r>
                        <a:rPr lang="en-US" sz="1200" b="0" i="0" u="none" strike="noStrike" dirty="0">
                          <a:solidFill>
                            <a:srgbClr val="000000"/>
                          </a:solidFill>
                          <a:effectLst/>
                          <a:latin typeface="Calibri" panose="020F0502020204030204" pitchFamily="34" charset="0"/>
                        </a:rPr>
                        <a:t>6. Thermal management/ protection</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171450" indent="-171450" algn="l" rtl="0" fontAlgn="ctr">
                        <a:buFont typeface="Arial" panose="020B0604020202020204" pitchFamily="34" charset="0"/>
                        <a:buChar char="•"/>
                      </a:pPr>
                      <a:r>
                        <a:rPr lang="en-US" sz="1200" b="0" i="0" u="none" strike="noStrike" dirty="0">
                          <a:solidFill>
                            <a:srgbClr val="000000"/>
                          </a:solidFill>
                          <a:effectLst/>
                          <a:latin typeface="Calibri" panose="020F0502020204030204" pitchFamily="34" charset="0"/>
                        </a:rPr>
                        <a:t>Thick enough regolith shielding causes controlled/ constant thermal environment</a:t>
                      </a:r>
                    </a:p>
                    <a:p>
                      <a:pPr marL="171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dirty="0">
                          <a:solidFill>
                            <a:srgbClr val="000000"/>
                          </a:solidFill>
                          <a:effectLst/>
                          <a:latin typeface="Calibri" panose="020F0502020204030204" pitchFamily="34" charset="0"/>
                        </a:rPr>
                        <a:t>Low CTE materials for shelter structure</a:t>
                      </a:r>
                    </a:p>
                    <a:p>
                      <a:pPr marL="171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dirty="0">
                          <a:solidFill>
                            <a:srgbClr val="000000"/>
                          </a:solidFill>
                          <a:effectLst/>
                          <a:latin typeface="Calibri" panose="020F0502020204030204" pitchFamily="34" charset="0"/>
                        </a:rPr>
                        <a:t>Sunshades (e.g. at door/openings)</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endParaRPr lang="en-US" sz="1200" b="0" i="0" u="none" strike="noStrike" dirty="0">
                        <a:solidFill>
                          <a:srgbClr val="000000"/>
                        </a:solidFill>
                        <a:effectLst/>
                        <a:latin typeface="Calibri" panose="020F0502020204030204" pitchFamily="34" charset="0"/>
                      </a:endParaRP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endParaRPr lang="en-US" sz="1200" b="0" i="0" u="none" strike="noStrike" dirty="0">
                        <a:solidFill>
                          <a:srgbClr val="000000"/>
                        </a:solidFill>
                        <a:effectLst/>
                        <a:latin typeface="Calibri" panose="020F0502020204030204" pitchFamily="34" charset="0"/>
                      </a:endParaRP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26185777"/>
                  </a:ext>
                </a:extLst>
              </a:tr>
            </a:tbl>
          </a:graphicData>
        </a:graphic>
      </p:graphicFrame>
      <p:sp>
        <p:nvSpPr>
          <p:cNvPr id="6" name="TextBox 5">
            <a:extLst>
              <a:ext uri="{FF2B5EF4-FFF2-40B4-BE49-F238E27FC236}">
                <a16:creationId xmlns:a16="http://schemas.microsoft.com/office/drawing/2014/main" id="{BA5F05F9-C452-48B1-874A-53E5F6A0DB5E}"/>
              </a:ext>
            </a:extLst>
          </p:cNvPr>
          <p:cNvSpPr txBox="1"/>
          <p:nvPr/>
        </p:nvSpPr>
        <p:spPr>
          <a:xfrm>
            <a:off x="7739825" y="3244334"/>
            <a:ext cx="2895600" cy="369332"/>
          </a:xfrm>
          <a:prstGeom prst="rect">
            <a:avLst/>
          </a:prstGeom>
          <a:solidFill>
            <a:schemeClr val="bg1"/>
          </a:solidFill>
          <a:ln w="38100">
            <a:solidFill>
              <a:schemeClr val="tx1"/>
            </a:solidFill>
          </a:ln>
        </p:spPr>
        <p:txBody>
          <a:bodyPr wrap="square" rtlCol="0">
            <a:spAutoFit/>
          </a:bodyPr>
          <a:lstStyle/>
          <a:p>
            <a:pPr algn="ctr"/>
            <a:r>
              <a:rPr lang="en-US" dirty="0">
                <a:solidFill>
                  <a:schemeClr val="accent6">
                    <a:lumMod val="75000"/>
                  </a:schemeClr>
                </a:solidFill>
              </a:rPr>
              <a:t>Green cells = fixed variables</a:t>
            </a:r>
          </a:p>
        </p:txBody>
      </p:sp>
      <p:sp>
        <p:nvSpPr>
          <p:cNvPr id="7" name="Rectangle: Rounded Corners 6">
            <a:extLst>
              <a:ext uri="{FF2B5EF4-FFF2-40B4-BE49-F238E27FC236}">
                <a16:creationId xmlns:a16="http://schemas.microsoft.com/office/drawing/2014/main" id="{E1A21D8D-5301-4E4A-807F-7848F6B0F98E}"/>
              </a:ext>
            </a:extLst>
          </p:cNvPr>
          <p:cNvSpPr/>
          <p:nvPr/>
        </p:nvSpPr>
        <p:spPr>
          <a:xfrm>
            <a:off x="578893" y="767640"/>
            <a:ext cx="11034214" cy="545709"/>
          </a:xfrm>
          <a:prstGeom prst="roundRect">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A concept combination is made up of at least one alternative in each row, and it includes a design (selection) for the physical shelter + establishment systems + sustained operations systems. </a:t>
            </a:r>
          </a:p>
        </p:txBody>
      </p:sp>
      <p:sp>
        <p:nvSpPr>
          <p:cNvPr id="8" name="TextBox 7">
            <a:extLst>
              <a:ext uri="{FF2B5EF4-FFF2-40B4-BE49-F238E27FC236}">
                <a16:creationId xmlns:a16="http://schemas.microsoft.com/office/drawing/2014/main" id="{062DC79A-3037-41AC-8592-7F4F702AAF10}"/>
              </a:ext>
            </a:extLst>
          </p:cNvPr>
          <p:cNvSpPr txBox="1"/>
          <p:nvPr/>
        </p:nvSpPr>
        <p:spPr>
          <a:xfrm>
            <a:off x="7849553" y="4701278"/>
            <a:ext cx="2895600" cy="646331"/>
          </a:xfrm>
          <a:prstGeom prst="rect">
            <a:avLst/>
          </a:prstGeom>
          <a:solidFill>
            <a:schemeClr val="bg1"/>
          </a:solidFill>
          <a:ln w="38100">
            <a:solidFill>
              <a:schemeClr val="tx1"/>
            </a:solidFill>
          </a:ln>
        </p:spPr>
        <p:txBody>
          <a:bodyPr wrap="square" rtlCol="0">
            <a:spAutoFit/>
          </a:bodyPr>
          <a:lstStyle/>
          <a:p>
            <a:pPr algn="ctr"/>
            <a:r>
              <a:rPr lang="en-US" dirty="0"/>
              <a:t>White cells = will vary between Alternatives</a:t>
            </a:r>
          </a:p>
        </p:txBody>
      </p:sp>
    </p:spTree>
    <p:extLst>
      <p:ext uri="{BB962C8B-B14F-4D97-AF65-F5344CB8AC3E}">
        <p14:creationId xmlns:p14="http://schemas.microsoft.com/office/powerpoint/2010/main" val="22511632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282A6-2279-492A-90AC-2C808829EB19}"/>
              </a:ext>
            </a:extLst>
          </p:cNvPr>
          <p:cNvSpPr>
            <a:spLocks noGrp="1"/>
          </p:cNvSpPr>
          <p:nvPr>
            <p:ph type="title"/>
          </p:nvPr>
        </p:nvSpPr>
        <p:spPr/>
        <p:txBody>
          <a:bodyPr/>
          <a:lstStyle/>
          <a:p>
            <a:r>
              <a:rPr lang="en-US" dirty="0"/>
              <a:t>Sample LSH Concepts – Establishment Systems</a:t>
            </a:r>
          </a:p>
        </p:txBody>
      </p:sp>
      <p:sp>
        <p:nvSpPr>
          <p:cNvPr id="3" name="Slide Number Placeholder 2">
            <a:extLst>
              <a:ext uri="{FF2B5EF4-FFF2-40B4-BE49-F238E27FC236}">
                <a16:creationId xmlns:a16="http://schemas.microsoft.com/office/drawing/2014/main" id="{4E8570DC-9079-46A7-B470-B4E1FD7EEA2B}"/>
              </a:ext>
            </a:extLst>
          </p:cNvPr>
          <p:cNvSpPr>
            <a:spLocks noGrp="1"/>
          </p:cNvSpPr>
          <p:nvPr>
            <p:ph type="sldNum" sz="quarter" idx="12"/>
          </p:nvPr>
        </p:nvSpPr>
        <p:spPr/>
        <p:txBody>
          <a:bodyPr/>
          <a:lstStyle/>
          <a:p>
            <a:fld id="{41C508F0-1AA7-8449-B96D-5FDB74B9F69F}" type="slidenum">
              <a:rPr lang="en-US" smtClean="0"/>
              <a:t>23</a:t>
            </a:fld>
            <a:endParaRPr lang="en-US"/>
          </a:p>
        </p:txBody>
      </p:sp>
      <p:graphicFrame>
        <p:nvGraphicFramePr>
          <p:cNvPr id="4" name="Table 3">
            <a:extLst>
              <a:ext uri="{FF2B5EF4-FFF2-40B4-BE49-F238E27FC236}">
                <a16:creationId xmlns:a16="http://schemas.microsoft.com/office/drawing/2014/main" id="{3548D1F4-EA23-4A0F-B310-8C0324CFC69B}"/>
              </a:ext>
            </a:extLst>
          </p:cNvPr>
          <p:cNvGraphicFramePr>
            <a:graphicFrameLocks noGrp="1"/>
          </p:cNvGraphicFramePr>
          <p:nvPr/>
        </p:nvGraphicFramePr>
        <p:xfrm>
          <a:off x="60960" y="819779"/>
          <a:ext cx="11972543" cy="5838729"/>
        </p:xfrm>
        <a:graphic>
          <a:graphicData uri="http://schemas.openxmlformats.org/drawingml/2006/table">
            <a:tbl>
              <a:tblPr/>
              <a:tblGrid>
                <a:gridCol w="3540856">
                  <a:extLst>
                    <a:ext uri="{9D8B030D-6E8A-4147-A177-3AD203B41FA5}">
                      <a16:colId xmlns:a16="http://schemas.microsoft.com/office/drawing/2014/main" val="2537314995"/>
                    </a:ext>
                  </a:extLst>
                </a:gridCol>
                <a:gridCol w="3039330">
                  <a:extLst>
                    <a:ext uri="{9D8B030D-6E8A-4147-A177-3AD203B41FA5}">
                      <a16:colId xmlns:a16="http://schemas.microsoft.com/office/drawing/2014/main" val="346033322"/>
                    </a:ext>
                  </a:extLst>
                </a:gridCol>
                <a:gridCol w="3198963">
                  <a:extLst>
                    <a:ext uri="{9D8B030D-6E8A-4147-A177-3AD203B41FA5}">
                      <a16:colId xmlns:a16="http://schemas.microsoft.com/office/drawing/2014/main" val="897410433"/>
                    </a:ext>
                  </a:extLst>
                </a:gridCol>
                <a:gridCol w="2193394">
                  <a:extLst>
                    <a:ext uri="{9D8B030D-6E8A-4147-A177-3AD203B41FA5}">
                      <a16:colId xmlns:a16="http://schemas.microsoft.com/office/drawing/2014/main" val="3964009682"/>
                    </a:ext>
                  </a:extLst>
                </a:gridCol>
              </a:tblGrid>
              <a:tr h="245981">
                <a:tc>
                  <a:txBody>
                    <a:bodyPr/>
                    <a:lstStyle/>
                    <a:p>
                      <a:pPr algn="l" fontAlgn="ctr"/>
                      <a:r>
                        <a:rPr lang="en-US" sz="1400" b="1" i="0" u="none" strike="noStrike" dirty="0">
                          <a:solidFill>
                            <a:srgbClr val="000000"/>
                          </a:solidFill>
                          <a:effectLst/>
                          <a:latin typeface="Calibri" panose="020F0502020204030204" pitchFamily="34" charset="0"/>
                        </a:rPr>
                        <a:t>Functions - ESTABLISHMENT SYSTEMS</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4C6E7"/>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400" b="1" i="0" u="none" strike="noStrike" dirty="0">
                          <a:solidFill>
                            <a:srgbClr val="000000"/>
                          </a:solidFill>
                          <a:effectLst/>
                          <a:latin typeface="Calibri" panose="020F0502020204030204" pitchFamily="34" charset="0"/>
                        </a:rPr>
                        <a:t> Alternative 1 </a:t>
                      </a:r>
                      <a:r>
                        <a:rPr lang="en-US" sz="1400" b="1" i="1" u="none" strike="noStrike" dirty="0">
                          <a:solidFill>
                            <a:srgbClr val="000000"/>
                          </a:solidFill>
                          <a:effectLst/>
                          <a:latin typeface="Calibri" panose="020F0502020204030204" pitchFamily="34" charset="0"/>
                        </a:rPr>
                        <a:t>(continued)</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4C6E7"/>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400" b="1" i="0" u="none" strike="noStrike" dirty="0">
                          <a:solidFill>
                            <a:srgbClr val="000000"/>
                          </a:solidFill>
                          <a:effectLst/>
                          <a:latin typeface="Calibri" panose="020F0502020204030204" pitchFamily="34" charset="0"/>
                        </a:rPr>
                        <a:t>Alternative 4</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4C6E7"/>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400" b="1" i="0" u="none" strike="noStrike" dirty="0">
                          <a:solidFill>
                            <a:srgbClr val="000000"/>
                          </a:solidFill>
                          <a:effectLst/>
                          <a:latin typeface="Calibri" panose="020F0502020204030204" pitchFamily="34" charset="0"/>
                        </a:rPr>
                        <a:t>Alternative 5</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4C6E7"/>
                    </a:solidFill>
                  </a:tcPr>
                </a:tc>
                <a:extLst>
                  <a:ext uri="{0D108BD9-81ED-4DB2-BD59-A6C34878D82A}">
                    <a16:rowId xmlns:a16="http://schemas.microsoft.com/office/drawing/2014/main" val="2294132959"/>
                  </a:ext>
                </a:extLst>
              </a:tr>
              <a:tr h="448333">
                <a:tc>
                  <a:txBody>
                    <a:bodyPr/>
                    <a:lstStyle/>
                    <a:p>
                      <a:pPr algn="l" rtl="0" fontAlgn="ctr"/>
                      <a:r>
                        <a:rPr lang="en-US" sz="1200" b="0" i="0" u="none" strike="noStrike" dirty="0">
                          <a:solidFill>
                            <a:srgbClr val="000000"/>
                          </a:solidFill>
                          <a:effectLst/>
                          <a:latin typeface="Calibri" panose="020F0502020204030204" pitchFamily="34" charset="0"/>
                        </a:rPr>
                        <a:t>1. Transport LSH systems from lander off-loading site to establishment site</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rPr>
                        <a:t>Crane with appropriate implements, such as LSMS on wheels, which can pick up cargo and transport it</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11136142"/>
                  </a:ext>
                </a:extLst>
              </a:tr>
              <a:tr h="150305">
                <a:tc>
                  <a:txBody>
                    <a:bodyPr/>
                    <a:lstStyle/>
                    <a:p>
                      <a:pPr lvl="1" algn="l" rtl="0" fontAlgn="ctr"/>
                      <a:r>
                        <a:rPr lang="en-US" sz="1200" b="0" i="1" u="none" strike="noStrike" dirty="0">
                          <a:solidFill>
                            <a:srgbClr val="000000"/>
                          </a:solidFill>
                          <a:effectLst/>
                          <a:latin typeface="Calibri" panose="020F0502020204030204" pitchFamily="34" charset="0"/>
                        </a:rPr>
                        <a:t>1*. Degree of Autonomy</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l" fontAlgn="ctr"/>
                      <a:r>
                        <a:rPr lang="en-US" sz="1200" b="0" i="0" u="none" strike="noStrike" dirty="0">
                          <a:solidFill>
                            <a:srgbClr val="000000"/>
                          </a:solidFill>
                          <a:effectLst/>
                          <a:latin typeface="Calibri" panose="020F0502020204030204" pitchFamily="34" charset="0"/>
                        </a:rPr>
                        <a:t>Completely autonomous</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8134403"/>
                  </a:ext>
                </a:extLst>
              </a:tr>
              <a:tr h="150305">
                <a:tc>
                  <a:txBody>
                    <a:bodyPr/>
                    <a:lstStyle/>
                    <a:p>
                      <a:pPr algn="l" rtl="0" fontAlgn="ctr"/>
                      <a:r>
                        <a:rPr lang="en-US" sz="1200" b="0" i="0" u="none" strike="noStrike" dirty="0">
                          <a:solidFill>
                            <a:srgbClr val="000000"/>
                          </a:solidFill>
                          <a:effectLst/>
                          <a:latin typeface="Calibri" panose="020F0502020204030204" pitchFamily="34" charset="0"/>
                        </a:rPr>
                        <a:t>2. Prepare the site for installment of the shelter</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l" fontAlgn="ctr"/>
                      <a:r>
                        <a:rPr lang="en-US" sz="1200" b="0" i="0" u="none" strike="noStrike" dirty="0">
                          <a:solidFill>
                            <a:srgbClr val="000000"/>
                          </a:solidFill>
                          <a:effectLst/>
                          <a:latin typeface="Calibri" panose="020F0502020204030204" pitchFamily="34" charset="0"/>
                        </a:rPr>
                        <a:t> </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val="2869534260"/>
                  </a:ext>
                </a:extLst>
              </a:tr>
              <a:tr h="299319">
                <a:tc>
                  <a:txBody>
                    <a:bodyPr/>
                    <a:lstStyle/>
                    <a:p>
                      <a:pPr lvl="1" algn="l" rtl="0" fontAlgn="ctr"/>
                      <a:r>
                        <a:rPr lang="en-US" sz="1200" b="0" i="0" u="none" strike="noStrike" dirty="0">
                          <a:solidFill>
                            <a:srgbClr val="000000"/>
                          </a:solidFill>
                          <a:effectLst/>
                          <a:latin typeface="Calibri" panose="020F0502020204030204" pitchFamily="34" charset="0"/>
                        </a:rPr>
                        <a:t>2A. Remove rocks; Grade (level) the site; Build foundation (if needed)</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l" fontAlgn="ctr"/>
                      <a:r>
                        <a:rPr lang="en-US" sz="1200" b="0" i="0" u="none" strike="noStrike" dirty="0">
                          <a:solidFill>
                            <a:srgbClr val="000000"/>
                          </a:solidFill>
                          <a:effectLst/>
                          <a:latin typeface="Calibri" panose="020F0502020204030204" pitchFamily="34" charset="0"/>
                        </a:rPr>
                        <a:t>RASSOR, an excavation robot used to clear area of rocks and level the site</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rPr>
                        <a:t>LTV 2 (copy) with an attachment of a hoe/claw</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1200" b="0" i="0" u="none" strike="noStrike" dirty="0">
                          <a:solidFill>
                            <a:srgbClr val="000000"/>
                          </a:solidFill>
                          <a:effectLst/>
                          <a:latin typeface="Calibri" panose="020F0502020204030204" pitchFamily="34" charset="0"/>
                        </a:rPr>
                        <a:t>Backhoe</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86513736"/>
                  </a:ext>
                </a:extLst>
              </a:tr>
              <a:tr h="448333">
                <a:tc>
                  <a:txBody>
                    <a:bodyPr/>
                    <a:lstStyle/>
                    <a:p>
                      <a:pPr lvl="1" algn="l" rtl="0" fontAlgn="ctr"/>
                      <a:r>
                        <a:rPr lang="en-US" sz="1200" b="0" i="0" u="none" strike="noStrike" dirty="0">
                          <a:solidFill>
                            <a:srgbClr val="000000"/>
                          </a:solidFill>
                          <a:effectLst/>
                          <a:latin typeface="Calibri" panose="020F0502020204030204" pitchFamily="34" charset="0"/>
                        </a:rPr>
                        <a:t>2B. Rough compact the site and stabilize the surface of the compacted area</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l" fontAlgn="ctr"/>
                      <a:r>
                        <a:rPr lang="en-US" sz="1200" b="0" i="0" u="none" strike="noStrike" dirty="0">
                          <a:solidFill>
                            <a:srgbClr val="000000"/>
                          </a:solidFill>
                          <a:effectLst/>
                          <a:latin typeface="Calibri" panose="020F0502020204030204" pitchFamily="34" charset="0"/>
                        </a:rPr>
                        <a:t>Compactor/Roller (has a smooth wheel roller to compact shallow layers of soil)</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1200" b="0" i="0" u="none" strike="noStrike" dirty="0">
                          <a:solidFill>
                            <a:srgbClr val="000000"/>
                          </a:solidFill>
                          <a:effectLst/>
                          <a:latin typeface="Calibri" panose="020F0502020204030204" pitchFamily="34" charset="0"/>
                        </a:rPr>
                        <a:t>LTV 2 (copy) with an attachment of a Compactor/Roller (has a smooth wheel roller to compact shallow layers of soil)</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54372660"/>
                  </a:ext>
                </a:extLst>
              </a:tr>
              <a:tr h="299319">
                <a:tc>
                  <a:txBody>
                    <a:bodyPr/>
                    <a:lstStyle/>
                    <a:p>
                      <a:pPr lvl="1" algn="l" rtl="0" fontAlgn="ctr"/>
                      <a:r>
                        <a:rPr lang="en-US" sz="1200" b="0" i="0" u="none" strike="noStrike" dirty="0">
                          <a:solidFill>
                            <a:srgbClr val="000000"/>
                          </a:solidFill>
                          <a:effectLst/>
                          <a:latin typeface="Calibri" panose="020F0502020204030204" pitchFamily="34" charset="0"/>
                        </a:rPr>
                        <a:t>2C. Verify compaction and grading</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l" fontAlgn="ctr"/>
                      <a:r>
                        <a:rPr lang="en-US" sz="1200" b="0" i="0" u="none" strike="noStrike" dirty="0">
                          <a:solidFill>
                            <a:srgbClr val="000000"/>
                          </a:solidFill>
                          <a:effectLst/>
                          <a:latin typeface="Calibri" panose="020F0502020204030204" pitchFamily="34" charset="0"/>
                        </a:rPr>
                        <a:t>Verification sensors and imaging equipment built in to the Establishment rovers</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700561677"/>
                  </a:ext>
                </a:extLst>
              </a:tr>
              <a:tr h="299319">
                <a:tc>
                  <a:txBody>
                    <a:bodyPr/>
                    <a:lstStyle/>
                    <a:p>
                      <a:pPr lvl="1" algn="l" rtl="0" fontAlgn="ctr"/>
                      <a:r>
                        <a:rPr lang="en-US" sz="1200" b="0" i="0" u="none" strike="noStrike" dirty="0">
                          <a:solidFill>
                            <a:srgbClr val="000000"/>
                          </a:solidFill>
                          <a:effectLst/>
                          <a:latin typeface="Calibri" panose="020F0502020204030204" pitchFamily="34" charset="0"/>
                        </a:rPr>
                        <a:t>2D. Transfer bulk regolith; Stockpile construction feedstock </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l" fontAlgn="ctr"/>
                      <a:r>
                        <a:rPr lang="en-US" sz="1200" b="0" i="0" u="none" strike="noStrike" dirty="0">
                          <a:solidFill>
                            <a:srgbClr val="000000"/>
                          </a:solidFill>
                          <a:effectLst/>
                          <a:latin typeface="Calibri" panose="020F0502020204030204" pitchFamily="34" charset="0"/>
                        </a:rPr>
                        <a:t>Crane with appropriate implements, such as LSMS on wheels</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1200" b="0" i="0" u="none" strike="noStrike" dirty="0">
                          <a:solidFill>
                            <a:srgbClr val="000000"/>
                          </a:solidFill>
                          <a:effectLst/>
                          <a:latin typeface="Calibri" panose="020F0502020204030204" pitchFamily="34" charset="0"/>
                        </a:rPr>
                        <a:t>LTV 2 (copy) with an attachment of a loader + dump truck-style container</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1200" b="0" i="0" u="none" strike="noStrike" dirty="0">
                          <a:solidFill>
                            <a:srgbClr val="000000"/>
                          </a:solidFill>
                          <a:effectLst/>
                          <a:latin typeface="Calibri" panose="020F0502020204030204" pitchFamily="34" charset="0"/>
                        </a:rPr>
                        <a:t>Dump Truck + Loader</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93827179"/>
                  </a:ext>
                </a:extLst>
              </a:tr>
              <a:tr h="150305">
                <a:tc>
                  <a:txBody>
                    <a:bodyPr/>
                    <a:lstStyle/>
                    <a:p>
                      <a:pPr lvl="1" algn="l" rtl="0" fontAlgn="ctr"/>
                      <a:r>
                        <a:rPr lang="en-US" sz="1200" b="0" i="1" u="none" strike="noStrike" dirty="0">
                          <a:solidFill>
                            <a:srgbClr val="000000"/>
                          </a:solidFill>
                          <a:effectLst/>
                          <a:latin typeface="Calibri" panose="020F0502020204030204" pitchFamily="34" charset="0"/>
                        </a:rPr>
                        <a:t>2*. Degree of Autonomy</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l" fontAlgn="ctr"/>
                      <a:r>
                        <a:rPr lang="en-US" sz="1200" b="0" i="0" u="none" strike="noStrike" dirty="0">
                          <a:solidFill>
                            <a:srgbClr val="000000"/>
                          </a:solidFill>
                          <a:effectLst/>
                          <a:latin typeface="Calibri" panose="020F0502020204030204" pitchFamily="34" charset="0"/>
                        </a:rPr>
                        <a:t>Completely autonomous</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54918540"/>
                  </a:ext>
                </a:extLst>
              </a:tr>
              <a:tr h="150305">
                <a:tc>
                  <a:txBody>
                    <a:bodyPr/>
                    <a:lstStyle/>
                    <a:p>
                      <a:pPr algn="l" rtl="0" fontAlgn="ctr"/>
                      <a:r>
                        <a:rPr lang="en-US" sz="1200" b="0" i="0" u="none" strike="noStrike" dirty="0">
                          <a:solidFill>
                            <a:srgbClr val="000000"/>
                          </a:solidFill>
                          <a:effectLst/>
                          <a:latin typeface="Calibri" panose="020F0502020204030204" pitchFamily="34" charset="0"/>
                        </a:rPr>
                        <a:t>3. Emplace, assemble, and/or construct the shelter</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l" fontAlgn="ctr"/>
                      <a:r>
                        <a:rPr lang="en-US" sz="1200" b="0" i="0" u="none" strike="noStrike" dirty="0">
                          <a:solidFill>
                            <a:srgbClr val="000000"/>
                          </a:solidFill>
                          <a:effectLst/>
                          <a:latin typeface="Calibri" panose="020F0502020204030204" pitchFamily="34" charset="0"/>
                        </a:rPr>
                        <a:t> </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val="2919771201"/>
                  </a:ext>
                </a:extLst>
              </a:tr>
              <a:tr h="150305">
                <a:tc>
                  <a:txBody>
                    <a:bodyPr/>
                    <a:lstStyle/>
                    <a:p>
                      <a:pPr lvl="1" algn="l" rtl="0" fontAlgn="ctr"/>
                      <a:r>
                        <a:rPr lang="en-US" sz="1200" b="0" i="0" u="none" strike="noStrike" dirty="0">
                          <a:solidFill>
                            <a:srgbClr val="000000"/>
                          </a:solidFill>
                          <a:effectLst/>
                          <a:latin typeface="Calibri" panose="020F0502020204030204" pitchFamily="34" charset="0"/>
                        </a:rPr>
                        <a:t>5A. Deploy the LSHC systems</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l" fontAlgn="ctr"/>
                      <a:r>
                        <a:rPr lang="en-US" sz="1200" b="0" i="0" u="none" strike="noStrike" dirty="0">
                          <a:solidFill>
                            <a:srgbClr val="000000"/>
                          </a:solidFill>
                          <a:effectLst/>
                          <a:latin typeface="Calibri" panose="020F0502020204030204" pitchFamily="34" charset="0"/>
                        </a:rPr>
                        <a:t>Deployment of structure delivered from Earth</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36733201"/>
                  </a:ext>
                </a:extLst>
              </a:tr>
              <a:tr h="299319">
                <a:tc>
                  <a:txBody>
                    <a:bodyPr/>
                    <a:lstStyle/>
                    <a:p>
                      <a:pPr lvl="1" algn="l" rtl="0" fontAlgn="ctr"/>
                      <a:r>
                        <a:rPr lang="en-US" sz="1200" b="0" i="0" u="none" strike="noStrike" dirty="0">
                          <a:solidFill>
                            <a:srgbClr val="000000"/>
                          </a:solidFill>
                          <a:effectLst/>
                          <a:latin typeface="Calibri" panose="020F0502020204030204" pitchFamily="34" charset="0"/>
                        </a:rPr>
                        <a:t>5B. Accept construction materials at the installment site</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l" fontAlgn="ctr"/>
                      <a:r>
                        <a:rPr lang="en-US" sz="1200" b="0" i="0" u="none" strike="noStrike" dirty="0">
                          <a:solidFill>
                            <a:srgbClr val="000000"/>
                          </a:solidFill>
                          <a:effectLst/>
                          <a:latin typeface="Calibri" panose="020F0502020204030204" pitchFamily="34" charset="0"/>
                        </a:rPr>
                        <a:t>Dedicated area to pile up regolith</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45172525"/>
                  </a:ext>
                </a:extLst>
              </a:tr>
              <a:tr h="299319">
                <a:tc>
                  <a:txBody>
                    <a:bodyPr/>
                    <a:lstStyle/>
                    <a:p>
                      <a:pPr lvl="1" algn="l" rtl="0" fontAlgn="ctr"/>
                      <a:r>
                        <a:rPr lang="en-US" sz="1200" b="0" i="0" u="none" strike="noStrike" dirty="0">
                          <a:solidFill>
                            <a:srgbClr val="000000"/>
                          </a:solidFill>
                          <a:effectLst/>
                          <a:latin typeface="Calibri" panose="020F0502020204030204" pitchFamily="34" charset="0"/>
                        </a:rPr>
                        <a:t>5C. Process construction materials </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l" fontAlgn="ctr"/>
                      <a:r>
                        <a:rPr lang="en-US" sz="1200" b="0" i="0" u="none" strike="noStrike" dirty="0">
                          <a:solidFill>
                            <a:srgbClr val="000000"/>
                          </a:solidFill>
                          <a:effectLst/>
                          <a:latin typeface="Calibri" panose="020F0502020204030204" pitchFamily="34" charset="0"/>
                        </a:rPr>
                        <a:t>Use bulk regolith, remove large rocks (no additional processing? TBR)</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16242233"/>
                  </a:ext>
                </a:extLst>
              </a:tr>
              <a:tr h="448333">
                <a:tc>
                  <a:txBody>
                    <a:bodyPr/>
                    <a:lstStyle/>
                    <a:p>
                      <a:pPr lvl="1" algn="l" rtl="0" fontAlgn="ctr"/>
                      <a:r>
                        <a:rPr lang="en-US" sz="1200" b="0" i="0" u="none" strike="noStrike" dirty="0">
                          <a:solidFill>
                            <a:srgbClr val="000000"/>
                          </a:solidFill>
                          <a:effectLst/>
                          <a:latin typeface="Calibri" panose="020F0502020204030204" pitchFamily="34" charset="0"/>
                        </a:rPr>
                        <a:t>5D. Construct/ assemble shelter structure and protection</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l" fontAlgn="ctr"/>
                      <a:r>
                        <a:rPr lang="en-US" sz="1200" b="0" i="0" u="none" strike="noStrike" dirty="0">
                          <a:solidFill>
                            <a:srgbClr val="000000"/>
                          </a:solidFill>
                          <a:effectLst/>
                          <a:latin typeface="Calibri" panose="020F0502020204030204" pitchFamily="34" charset="0"/>
                        </a:rPr>
                        <a:t>Multiple assembly/construction agents</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1200" b="0" i="0" u="none" strike="noStrike" dirty="0">
                          <a:solidFill>
                            <a:srgbClr val="000000"/>
                          </a:solidFill>
                          <a:effectLst/>
                          <a:latin typeface="Calibri" panose="020F0502020204030204" pitchFamily="34" charset="0"/>
                        </a:rPr>
                        <a:t>LTV 2 (copy) with robotic arms to do assembly, plugging stuff in, moving things around</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90491019"/>
                  </a:ext>
                </a:extLst>
              </a:tr>
              <a:tr h="150305">
                <a:tc>
                  <a:txBody>
                    <a:bodyPr/>
                    <a:lstStyle/>
                    <a:p>
                      <a:pPr lvl="1" algn="l" rtl="0" fontAlgn="ctr"/>
                      <a:r>
                        <a:rPr lang="en-US" sz="1200" b="0" i="1" u="none" strike="noStrike" dirty="0">
                          <a:solidFill>
                            <a:srgbClr val="000000"/>
                          </a:solidFill>
                          <a:effectLst/>
                          <a:latin typeface="Calibri" panose="020F0502020204030204" pitchFamily="34" charset="0"/>
                        </a:rPr>
                        <a:t>5*. Degree of Autonomy</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l" fontAlgn="ctr"/>
                      <a:r>
                        <a:rPr lang="en-US" sz="1200" b="0" i="0" u="none" strike="noStrike" dirty="0">
                          <a:solidFill>
                            <a:srgbClr val="000000"/>
                          </a:solidFill>
                          <a:effectLst/>
                          <a:latin typeface="Calibri" panose="020F0502020204030204" pitchFamily="34" charset="0"/>
                        </a:rPr>
                        <a:t>Completely autonomous</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83634078"/>
                  </a:ext>
                </a:extLst>
              </a:tr>
              <a:tr h="597347">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rPr>
                        <a:t>4. Receive distributed power from the Artemis surface power source</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dirty="0">
                          <a:solidFill>
                            <a:srgbClr val="000000"/>
                          </a:solidFill>
                          <a:effectLst/>
                          <a:latin typeface="Calibri" panose="020F0502020204030204" pitchFamily="34" charset="0"/>
                        </a:rPr>
                        <a:t>Rovers drive over to the surface power source when needed</a:t>
                      </a:r>
                    </a:p>
                    <a:p>
                      <a:pPr marL="171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dirty="0">
                          <a:solidFill>
                            <a:srgbClr val="000000"/>
                          </a:solidFill>
                          <a:effectLst/>
                          <a:latin typeface="Calibri" panose="020F0502020204030204" pitchFamily="34" charset="0"/>
                        </a:rPr>
                        <a:t>Wireless charging</a:t>
                      </a:r>
                    </a:p>
                    <a:p>
                      <a:pPr marL="171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dirty="0">
                          <a:solidFill>
                            <a:srgbClr val="000000"/>
                          </a:solidFill>
                          <a:effectLst/>
                          <a:latin typeface="Calibri" panose="020F0502020204030204" pitchFamily="34" charset="0"/>
                        </a:rPr>
                        <a:t>Onboard batteries for power storage</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552750052"/>
                  </a:ext>
                </a:extLst>
              </a:tr>
              <a:tr h="299319">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rPr>
                        <a:t>5. Manage/remove lunar dust for individual LSHC systems (not Artemis systems inside the shelter)</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rPr>
                        <a:t>Combination of surface coatings to resist dust/abrasion and electrodynamic dust shield</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657826452"/>
                  </a:ext>
                </a:extLst>
              </a:tr>
            </a:tbl>
          </a:graphicData>
        </a:graphic>
      </p:graphicFrame>
    </p:spTree>
    <p:extLst>
      <p:ext uri="{BB962C8B-B14F-4D97-AF65-F5344CB8AC3E}">
        <p14:creationId xmlns:p14="http://schemas.microsoft.com/office/powerpoint/2010/main" val="644428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C74E2-ED86-4431-8089-E050B9DD4C74}"/>
              </a:ext>
            </a:extLst>
          </p:cNvPr>
          <p:cNvSpPr>
            <a:spLocks noGrp="1"/>
          </p:cNvSpPr>
          <p:nvPr>
            <p:ph type="title"/>
          </p:nvPr>
        </p:nvSpPr>
        <p:spPr/>
        <p:txBody>
          <a:bodyPr/>
          <a:lstStyle/>
          <a:p>
            <a:r>
              <a:rPr lang="en-US" dirty="0"/>
              <a:t>Concept of Operations : WBS 4.3 – Site Preparation</a:t>
            </a:r>
          </a:p>
        </p:txBody>
      </p:sp>
      <p:sp>
        <p:nvSpPr>
          <p:cNvPr id="4" name="Slide Number Placeholder 3">
            <a:extLst>
              <a:ext uri="{FF2B5EF4-FFF2-40B4-BE49-F238E27FC236}">
                <a16:creationId xmlns:a16="http://schemas.microsoft.com/office/drawing/2014/main" id="{4F89DF78-385A-4E12-9E94-9770C3717492}"/>
              </a:ext>
            </a:extLst>
          </p:cNvPr>
          <p:cNvSpPr>
            <a:spLocks noGrp="1"/>
          </p:cNvSpPr>
          <p:nvPr>
            <p:ph type="sldNum" sz="quarter" idx="12"/>
          </p:nvPr>
        </p:nvSpPr>
        <p:spPr/>
        <p:txBody>
          <a:bodyPr/>
          <a:lstStyle/>
          <a:p>
            <a:fld id="{41C508F0-1AA7-8449-B96D-5FDB74B9F69F}" type="slidenum">
              <a:rPr lang="en-US" smtClean="0"/>
              <a:t>24</a:t>
            </a:fld>
            <a:endParaRPr lang="en-US"/>
          </a:p>
        </p:txBody>
      </p:sp>
      <p:sp>
        <p:nvSpPr>
          <p:cNvPr id="5" name="Oval 4">
            <a:extLst>
              <a:ext uri="{FF2B5EF4-FFF2-40B4-BE49-F238E27FC236}">
                <a16:creationId xmlns:a16="http://schemas.microsoft.com/office/drawing/2014/main" id="{C182CD04-0A89-44C3-8690-733E550CC2B3}"/>
              </a:ext>
            </a:extLst>
          </p:cNvPr>
          <p:cNvSpPr/>
          <p:nvPr/>
        </p:nvSpPr>
        <p:spPr>
          <a:xfrm>
            <a:off x="10809051" y="3081872"/>
            <a:ext cx="221852" cy="23756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03E22187-680F-4214-86F2-A8869D9C436A}"/>
              </a:ext>
            </a:extLst>
          </p:cNvPr>
          <p:cNvGrpSpPr/>
          <p:nvPr/>
        </p:nvGrpSpPr>
        <p:grpSpPr>
          <a:xfrm>
            <a:off x="215356" y="2677927"/>
            <a:ext cx="9115872" cy="5335527"/>
            <a:chOff x="211300" y="2681527"/>
            <a:chExt cx="9115872" cy="5335527"/>
          </a:xfrm>
        </p:grpSpPr>
        <p:sp>
          <p:nvSpPr>
            <p:cNvPr id="7" name="Rectangle 6">
              <a:extLst>
                <a:ext uri="{FF2B5EF4-FFF2-40B4-BE49-F238E27FC236}">
                  <a16:creationId xmlns:a16="http://schemas.microsoft.com/office/drawing/2014/main" id="{12F8B41E-2ECC-4C6B-AF66-C75D44FB69DC}"/>
                </a:ext>
              </a:extLst>
            </p:cNvPr>
            <p:cNvSpPr/>
            <p:nvPr/>
          </p:nvSpPr>
          <p:spPr>
            <a:xfrm>
              <a:off x="211300" y="5490563"/>
              <a:ext cx="9115872" cy="3991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nvGrpSpPr>
            <p:cNvPr id="8" name="Group 7">
              <a:extLst>
                <a:ext uri="{FF2B5EF4-FFF2-40B4-BE49-F238E27FC236}">
                  <a16:creationId xmlns:a16="http://schemas.microsoft.com/office/drawing/2014/main" id="{664D8E35-EE15-4BC0-8201-4A89BD40EDBD}"/>
                </a:ext>
              </a:extLst>
            </p:cNvPr>
            <p:cNvGrpSpPr/>
            <p:nvPr/>
          </p:nvGrpSpPr>
          <p:grpSpPr>
            <a:xfrm>
              <a:off x="660457" y="2681527"/>
              <a:ext cx="8485823" cy="5335527"/>
              <a:chOff x="898446" y="1687912"/>
              <a:chExt cx="10367627" cy="6518725"/>
            </a:xfrm>
          </p:grpSpPr>
          <p:grpSp>
            <p:nvGrpSpPr>
              <p:cNvPr id="9" name="Group 8">
                <a:extLst>
                  <a:ext uri="{FF2B5EF4-FFF2-40B4-BE49-F238E27FC236}">
                    <a16:creationId xmlns:a16="http://schemas.microsoft.com/office/drawing/2014/main" id="{2226A600-8FD0-43F6-B12F-243C6E0A1E5E}"/>
                  </a:ext>
                </a:extLst>
              </p:cNvPr>
              <p:cNvGrpSpPr/>
              <p:nvPr/>
            </p:nvGrpSpPr>
            <p:grpSpPr>
              <a:xfrm>
                <a:off x="922635" y="3040077"/>
                <a:ext cx="747058" cy="361023"/>
                <a:chOff x="819614" y="5199823"/>
                <a:chExt cx="1858914" cy="898338"/>
              </a:xfrm>
            </p:grpSpPr>
            <p:sp>
              <p:nvSpPr>
                <p:cNvPr id="52" name="Rounded Rectangle 18">
                  <a:extLst>
                    <a:ext uri="{FF2B5EF4-FFF2-40B4-BE49-F238E27FC236}">
                      <a16:creationId xmlns:a16="http://schemas.microsoft.com/office/drawing/2014/main" id="{15DE5DD9-822B-42DE-8B8D-FBECE2ED0EE2}"/>
                    </a:ext>
                  </a:extLst>
                </p:cNvPr>
                <p:cNvSpPr/>
                <p:nvPr/>
              </p:nvSpPr>
              <p:spPr bwMode="auto">
                <a:xfrm>
                  <a:off x="1113560" y="5199823"/>
                  <a:ext cx="1265885" cy="451828"/>
                </a:xfrm>
                <a:prstGeom prst="roundRect">
                  <a:avLst/>
                </a:prstGeom>
                <a:solidFill>
                  <a:schemeClr val="bg1"/>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prstClr val="white"/>
                    </a:solidFill>
                    <a:latin typeface="Arial" panose="020B0604020202020204" pitchFamily="34" charset="0"/>
                    <a:ea typeface="ＭＳ Ｐゴシック" pitchFamily="-80" charset="-128"/>
                    <a:cs typeface="Arial" panose="020B0604020202020204" pitchFamily="34" charset="0"/>
                  </a:endParaRPr>
                </a:p>
              </p:txBody>
            </p:sp>
            <p:grpSp>
              <p:nvGrpSpPr>
                <p:cNvPr id="53" name="Group 52">
                  <a:extLst>
                    <a:ext uri="{FF2B5EF4-FFF2-40B4-BE49-F238E27FC236}">
                      <a16:creationId xmlns:a16="http://schemas.microsoft.com/office/drawing/2014/main" id="{DF3F6A7D-BEF2-4471-832D-CD07597BC3F4}"/>
                    </a:ext>
                  </a:extLst>
                </p:cNvPr>
                <p:cNvGrpSpPr/>
                <p:nvPr/>
              </p:nvGrpSpPr>
              <p:grpSpPr>
                <a:xfrm>
                  <a:off x="2245141" y="5633817"/>
                  <a:ext cx="433387" cy="464344"/>
                  <a:chOff x="1730353" y="3793331"/>
                  <a:chExt cx="433387" cy="464344"/>
                </a:xfrm>
                <a:solidFill>
                  <a:schemeClr val="bg1"/>
                </a:solidFill>
              </p:grpSpPr>
              <p:cxnSp>
                <p:nvCxnSpPr>
                  <p:cNvPr id="58" name="Straight Connector 57">
                    <a:extLst>
                      <a:ext uri="{FF2B5EF4-FFF2-40B4-BE49-F238E27FC236}">
                        <a16:creationId xmlns:a16="http://schemas.microsoft.com/office/drawing/2014/main" id="{F0F83528-28AD-46AB-A815-005AE948018F}"/>
                      </a:ext>
                    </a:extLst>
                  </p:cNvPr>
                  <p:cNvCxnSpPr/>
                  <p:nvPr/>
                </p:nvCxnSpPr>
                <p:spPr bwMode="auto">
                  <a:xfrm>
                    <a:off x="1838325" y="3793331"/>
                    <a:ext cx="292894" cy="464344"/>
                  </a:xfrm>
                  <a:prstGeom prst="line">
                    <a:avLst/>
                  </a:prstGeom>
                  <a:grpFill/>
                  <a:ln w="28575" cap="flat" cmpd="sng" algn="ctr">
                    <a:solidFill>
                      <a:schemeClr val="tx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5930AF67-30BA-44D2-BD9D-114876B21EA1}"/>
                      </a:ext>
                    </a:extLst>
                  </p:cNvPr>
                  <p:cNvCxnSpPr/>
                  <p:nvPr/>
                </p:nvCxnSpPr>
                <p:spPr bwMode="auto">
                  <a:xfrm>
                    <a:off x="1730353" y="3802248"/>
                    <a:ext cx="365147" cy="455427"/>
                  </a:xfrm>
                  <a:prstGeom prst="line">
                    <a:avLst/>
                  </a:prstGeom>
                  <a:grpFill/>
                  <a:ln w="28575" cap="flat" cmpd="sng" algn="ctr">
                    <a:solidFill>
                      <a:schemeClr val="tx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BCA06051-271B-4418-88CC-944524C007E3}"/>
                      </a:ext>
                    </a:extLst>
                  </p:cNvPr>
                  <p:cNvCxnSpPr/>
                  <p:nvPr/>
                </p:nvCxnSpPr>
                <p:spPr bwMode="auto">
                  <a:xfrm>
                    <a:off x="2040869" y="4257675"/>
                    <a:ext cx="122871" cy="0"/>
                  </a:xfrm>
                  <a:prstGeom prst="line">
                    <a:avLst/>
                  </a:prstGeom>
                  <a:grpFill/>
                  <a:ln w="28575" cap="flat" cmpd="sng" algn="ctr">
                    <a:solidFill>
                      <a:schemeClr val="tx1"/>
                    </a:solidFill>
                    <a:prstDash val="solid"/>
                    <a:round/>
                    <a:headEnd type="none" w="med" len="med"/>
                    <a:tailEnd type="none" w="med" len="med"/>
                  </a:ln>
                  <a:effectLst/>
                </p:spPr>
              </p:cxnSp>
            </p:grpSp>
            <p:grpSp>
              <p:nvGrpSpPr>
                <p:cNvPr id="54" name="Group 53">
                  <a:extLst>
                    <a:ext uri="{FF2B5EF4-FFF2-40B4-BE49-F238E27FC236}">
                      <a16:creationId xmlns:a16="http://schemas.microsoft.com/office/drawing/2014/main" id="{7B2172E6-4194-45F4-80E4-BA16F9C1ECBE}"/>
                    </a:ext>
                  </a:extLst>
                </p:cNvPr>
                <p:cNvGrpSpPr/>
                <p:nvPr/>
              </p:nvGrpSpPr>
              <p:grpSpPr>
                <a:xfrm flipH="1">
                  <a:off x="819614" y="5633817"/>
                  <a:ext cx="433387" cy="464344"/>
                  <a:chOff x="1730353" y="3793331"/>
                  <a:chExt cx="433387" cy="464344"/>
                </a:xfrm>
                <a:solidFill>
                  <a:schemeClr val="bg1"/>
                </a:solidFill>
              </p:grpSpPr>
              <p:cxnSp>
                <p:nvCxnSpPr>
                  <p:cNvPr id="55" name="Straight Connector 54">
                    <a:extLst>
                      <a:ext uri="{FF2B5EF4-FFF2-40B4-BE49-F238E27FC236}">
                        <a16:creationId xmlns:a16="http://schemas.microsoft.com/office/drawing/2014/main" id="{7A2C21BB-5C9F-4893-8E27-ED44425B215D}"/>
                      </a:ext>
                    </a:extLst>
                  </p:cNvPr>
                  <p:cNvCxnSpPr/>
                  <p:nvPr/>
                </p:nvCxnSpPr>
                <p:spPr bwMode="auto">
                  <a:xfrm>
                    <a:off x="1838325" y="3793331"/>
                    <a:ext cx="292894" cy="464344"/>
                  </a:xfrm>
                  <a:prstGeom prst="line">
                    <a:avLst/>
                  </a:prstGeom>
                  <a:grpFill/>
                  <a:ln w="28575" cap="flat" cmpd="sng" algn="ctr">
                    <a:solidFill>
                      <a:schemeClr val="tx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5D4C9B57-796F-4B2F-89DD-E38717A34461}"/>
                      </a:ext>
                    </a:extLst>
                  </p:cNvPr>
                  <p:cNvCxnSpPr/>
                  <p:nvPr/>
                </p:nvCxnSpPr>
                <p:spPr bwMode="auto">
                  <a:xfrm>
                    <a:off x="1730353" y="3802248"/>
                    <a:ext cx="365147" cy="455427"/>
                  </a:xfrm>
                  <a:prstGeom prst="line">
                    <a:avLst/>
                  </a:prstGeom>
                  <a:grpFill/>
                  <a:ln w="28575" cap="flat" cmpd="sng" algn="ctr">
                    <a:solidFill>
                      <a:schemeClr val="tx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59595B81-5A63-40F7-B622-33EA74458B6E}"/>
                      </a:ext>
                    </a:extLst>
                  </p:cNvPr>
                  <p:cNvCxnSpPr/>
                  <p:nvPr/>
                </p:nvCxnSpPr>
                <p:spPr bwMode="auto">
                  <a:xfrm>
                    <a:off x="2040869" y="4257675"/>
                    <a:ext cx="122871" cy="0"/>
                  </a:xfrm>
                  <a:prstGeom prst="line">
                    <a:avLst/>
                  </a:prstGeom>
                  <a:grpFill/>
                  <a:ln w="28575" cap="flat" cmpd="sng" algn="ctr">
                    <a:solidFill>
                      <a:schemeClr val="tx1"/>
                    </a:solidFill>
                    <a:prstDash val="solid"/>
                    <a:round/>
                    <a:headEnd type="none" w="med" len="med"/>
                    <a:tailEnd type="none" w="med" len="med"/>
                  </a:ln>
                  <a:effectLst/>
                </p:spPr>
              </p:cxnSp>
            </p:grpSp>
          </p:grpSp>
          <p:cxnSp>
            <p:nvCxnSpPr>
              <p:cNvPr id="10" name="Straight Connector 9">
                <a:extLst>
                  <a:ext uri="{FF2B5EF4-FFF2-40B4-BE49-F238E27FC236}">
                    <a16:creationId xmlns:a16="http://schemas.microsoft.com/office/drawing/2014/main" id="{B5236D9C-4831-4D95-8486-A13B8B110AC8}"/>
                  </a:ext>
                </a:extLst>
              </p:cNvPr>
              <p:cNvCxnSpPr/>
              <p:nvPr/>
            </p:nvCxnSpPr>
            <p:spPr bwMode="auto">
              <a:xfrm>
                <a:off x="11216694" y="5814072"/>
                <a:ext cx="49379" cy="0"/>
              </a:xfrm>
              <a:prstGeom prst="line">
                <a:avLst/>
              </a:prstGeom>
              <a:solidFill>
                <a:schemeClr val="bg1"/>
              </a:solidFill>
              <a:ln w="28575" cap="flat" cmpd="sng" algn="ctr">
                <a:solidFill>
                  <a:schemeClr val="tx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85F3017E-4EB1-4AF9-A389-BA59C6360D56}"/>
                  </a:ext>
                </a:extLst>
              </p:cNvPr>
              <p:cNvCxnSpPr/>
              <p:nvPr/>
            </p:nvCxnSpPr>
            <p:spPr bwMode="auto">
              <a:xfrm flipH="1">
                <a:off x="6362831" y="8206637"/>
                <a:ext cx="49380" cy="0"/>
              </a:xfrm>
              <a:prstGeom prst="line">
                <a:avLst/>
              </a:prstGeom>
              <a:solidFill>
                <a:schemeClr val="bg1"/>
              </a:solidFill>
              <a:ln w="28575" cap="flat" cmpd="sng" algn="ctr">
                <a:solidFill>
                  <a:schemeClr val="tx1"/>
                </a:solidFill>
                <a:prstDash val="solid"/>
                <a:round/>
                <a:headEnd type="none" w="med" len="med"/>
                <a:tailEnd type="none" w="med" len="med"/>
              </a:ln>
              <a:effectLst/>
            </p:spPr>
          </p:cxnSp>
          <p:sp>
            <p:nvSpPr>
              <p:cNvPr id="12" name="Pentagon 60">
                <a:extLst>
                  <a:ext uri="{FF2B5EF4-FFF2-40B4-BE49-F238E27FC236}">
                    <a16:creationId xmlns:a16="http://schemas.microsoft.com/office/drawing/2014/main" id="{A55E8F06-46D1-4358-8302-B922FF5C1061}"/>
                  </a:ext>
                </a:extLst>
              </p:cNvPr>
              <p:cNvSpPr/>
              <p:nvPr/>
            </p:nvSpPr>
            <p:spPr>
              <a:xfrm rot="16200000">
                <a:off x="679890" y="2360135"/>
                <a:ext cx="1289572" cy="55858"/>
              </a:xfrm>
              <a:prstGeom prst="homePlat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3" name="Pentagon 61">
                <a:extLst>
                  <a:ext uri="{FF2B5EF4-FFF2-40B4-BE49-F238E27FC236}">
                    <a16:creationId xmlns:a16="http://schemas.microsoft.com/office/drawing/2014/main" id="{2A6D410D-0A68-4567-BAFD-2FECFBF045B8}"/>
                  </a:ext>
                </a:extLst>
              </p:cNvPr>
              <p:cNvSpPr/>
              <p:nvPr/>
            </p:nvSpPr>
            <p:spPr>
              <a:xfrm rot="953017" flipH="1">
                <a:off x="1353312" y="1859766"/>
                <a:ext cx="146304" cy="221737"/>
              </a:xfrm>
              <a:prstGeom prst="homePlat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nvGrpSpPr>
              <p:cNvPr id="14" name="Group 13">
                <a:extLst>
                  <a:ext uri="{FF2B5EF4-FFF2-40B4-BE49-F238E27FC236}">
                    <a16:creationId xmlns:a16="http://schemas.microsoft.com/office/drawing/2014/main" id="{DE7D9254-FEB2-456E-9E40-59D4EB2B8536}"/>
                  </a:ext>
                </a:extLst>
              </p:cNvPr>
              <p:cNvGrpSpPr/>
              <p:nvPr/>
            </p:nvGrpSpPr>
            <p:grpSpPr>
              <a:xfrm rot="842161">
                <a:off x="1462534" y="1874120"/>
                <a:ext cx="245463" cy="275712"/>
                <a:chOff x="1788673" y="1045207"/>
                <a:chExt cx="245463" cy="275712"/>
              </a:xfrm>
            </p:grpSpPr>
            <p:grpSp>
              <p:nvGrpSpPr>
                <p:cNvPr id="43" name="Group 42">
                  <a:extLst>
                    <a:ext uri="{FF2B5EF4-FFF2-40B4-BE49-F238E27FC236}">
                      <a16:creationId xmlns:a16="http://schemas.microsoft.com/office/drawing/2014/main" id="{E8CB131F-62D9-4A25-B2AB-9082E447BB10}"/>
                    </a:ext>
                  </a:extLst>
                </p:cNvPr>
                <p:cNvGrpSpPr/>
                <p:nvPr/>
              </p:nvGrpSpPr>
              <p:grpSpPr>
                <a:xfrm>
                  <a:off x="1802606" y="1103248"/>
                  <a:ext cx="141767" cy="145302"/>
                  <a:chOff x="1802606" y="1103248"/>
                  <a:chExt cx="141767" cy="145302"/>
                </a:xfrm>
              </p:grpSpPr>
              <p:sp>
                <p:nvSpPr>
                  <p:cNvPr id="50" name="Arc 49">
                    <a:extLst>
                      <a:ext uri="{FF2B5EF4-FFF2-40B4-BE49-F238E27FC236}">
                        <a16:creationId xmlns:a16="http://schemas.microsoft.com/office/drawing/2014/main" id="{105FF717-6A24-4BDC-8950-575F700FF1C4}"/>
                      </a:ext>
                    </a:extLst>
                  </p:cNvPr>
                  <p:cNvSpPr/>
                  <p:nvPr/>
                </p:nvSpPr>
                <p:spPr>
                  <a:xfrm>
                    <a:off x="1802606" y="1106783"/>
                    <a:ext cx="141767" cy="141767"/>
                  </a:xfrm>
                  <a:prstGeom prst="arc">
                    <a:avLst>
                      <a:gd name="adj1" fmla="val 17164310"/>
                      <a:gd name="adj2" fmla="val 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black"/>
                      </a:solidFill>
                    </a:endParaRPr>
                  </a:p>
                </p:txBody>
              </p:sp>
              <p:sp>
                <p:nvSpPr>
                  <p:cNvPr id="51" name="Arc 50">
                    <a:extLst>
                      <a:ext uri="{FF2B5EF4-FFF2-40B4-BE49-F238E27FC236}">
                        <a16:creationId xmlns:a16="http://schemas.microsoft.com/office/drawing/2014/main" id="{29B3F220-DB2D-4AA8-B1D4-AF1061E8DE53}"/>
                      </a:ext>
                    </a:extLst>
                  </p:cNvPr>
                  <p:cNvSpPr/>
                  <p:nvPr/>
                </p:nvSpPr>
                <p:spPr>
                  <a:xfrm flipV="1">
                    <a:off x="1802606" y="1103248"/>
                    <a:ext cx="141767" cy="141767"/>
                  </a:xfrm>
                  <a:prstGeom prst="arc">
                    <a:avLst>
                      <a:gd name="adj1" fmla="val 17517319"/>
                      <a:gd name="adj2" fmla="val 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black"/>
                      </a:solidFill>
                    </a:endParaRPr>
                  </a:p>
                </p:txBody>
              </p:sp>
            </p:grpSp>
            <p:grpSp>
              <p:nvGrpSpPr>
                <p:cNvPr id="44" name="Group 43">
                  <a:extLst>
                    <a:ext uri="{FF2B5EF4-FFF2-40B4-BE49-F238E27FC236}">
                      <a16:creationId xmlns:a16="http://schemas.microsoft.com/office/drawing/2014/main" id="{E5EE66F9-1785-4FF2-B8C8-D4CFCE40B631}"/>
                    </a:ext>
                  </a:extLst>
                </p:cNvPr>
                <p:cNvGrpSpPr/>
                <p:nvPr/>
              </p:nvGrpSpPr>
              <p:grpSpPr>
                <a:xfrm>
                  <a:off x="1794874" y="1074119"/>
                  <a:ext cx="194154" cy="217887"/>
                  <a:chOff x="1802606" y="1103248"/>
                  <a:chExt cx="141767" cy="145302"/>
                </a:xfrm>
              </p:grpSpPr>
              <p:sp>
                <p:nvSpPr>
                  <p:cNvPr id="48" name="Arc 47">
                    <a:extLst>
                      <a:ext uri="{FF2B5EF4-FFF2-40B4-BE49-F238E27FC236}">
                        <a16:creationId xmlns:a16="http://schemas.microsoft.com/office/drawing/2014/main" id="{A2B17B40-EC17-44C2-AA55-85679998C187}"/>
                      </a:ext>
                    </a:extLst>
                  </p:cNvPr>
                  <p:cNvSpPr/>
                  <p:nvPr/>
                </p:nvSpPr>
                <p:spPr>
                  <a:xfrm>
                    <a:off x="1802606" y="1106783"/>
                    <a:ext cx="141767" cy="141767"/>
                  </a:xfrm>
                  <a:prstGeom prst="arc">
                    <a:avLst>
                      <a:gd name="adj1" fmla="val 17164310"/>
                      <a:gd name="adj2" fmla="val 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black"/>
                      </a:solidFill>
                    </a:endParaRPr>
                  </a:p>
                </p:txBody>
              </p:sp>
              <p:sp>
                <p:nvSpPr>
                  <p:cNvPr id="49" name="Arc 48">
                    <a:extLst>
                      <a:ext uri="{FF2B5EF4-FFF2-40B4-BE49-F238E27FC236}">
                        <a16:creationId xmlns:a16="http://schemas.microsoft.com/office/drawing/2014/main" id="{D2B5E814-BD70-4E9E-873A-2AB22E0B4E4C}"/>
                      </a:ext>
                    </a:extLst>
                  </p:cNvPr>
                  <p:cNvSpPr/>
                  <p:nvPr/>
                </p:nvSpPr>
                <p:spPr>
                  <a:xfrm flipV="1">
                    <a:off x="1802606" y="1103248"/>
                    <a:ext cx="141767" cy="141767"/>
                  </a:xfrm>
                  <a:prstGeom prst="arc">
                    <a:avLst>
                      <a:gd name="adj1" fmla="val 17517319"/>
                      <a:gd name="adj2" fmla="val 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black"/>
                      </a:solidFill>
                    </a:endParaRPr>
                  </a:p>
                </p:txBody>
              </p:sp>
            </p:grpSp>
            <p:grpSp>
              <p:nvGrpSpPr>
                <p:cNvPr id="45" name="Group 44">
                  <a:extLst>
                    <a:ext uri="{FF2B5EF4-FFF2-40B4-BE49-F238E27FC236}">
                      <a16:creationId xmlns:a16="http://schemas.microsoft.com/office/drawing/2014/main" id="{4435656B-A493-4947-8B0F-B66719F15C34}"/>
                    </a:ext>
                  </a:extLst>
                </p:cNvPr>
                <p:cNvGrpSpPr/>
                <p:nvPr/>
              </p:nvGrpSpPr>
              <p:grpSpPr>
                <a:xfrm>
                  <a:off x="1788673" y="1045207"/>
                  <a:ext cx="245463" cy="275712"/>
                  <a:chOff x="1802606" y="1103248"/>
                  <a:chExt cx="141767" cy="145302"/>
                </a:xfrm>
              </p:grpSpPr>
              <p:sp>
                <p:nvSpPr>
                  <p:cNvPr id="46" name="Arc 45">
                    <a:extLst>
                      <a:ext uri="{FF2B5EF4-FFF2-40B4-BE49-F238E27FC236}">
                        <a16:creationId xmlns:a16="http://schemas.microsoft.com/office/drawing/2014/main" id="{BAD5C4F1-BC24-4FAB-A61D-B3558888E971}"/>
                      </a:ext>
                    </a:extLst>
                  </p:cNvPr>
                  <p:cNvSpPr/>
                  <p:nvPr/>
                </p:nvSpPr>
                <p:spPr>
                  <a:xfrm>
                    <a:off x="1802606" y="1106783"/>
                    <a:ext cx="141767" cy="141767"/>
                  </a:xfrm>
                  <a:prstGeom prst="arc">
                    <a:avLst>
                      <a:gd name="adj1" fmla="val 17164310"/>
                      <a:gd name="adj2" fmla="val 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black"/>
                      </a:solidFill>
                    </a:endParaRPr>
                  </a:p>
                </p:txBody>
              </p:sp>
              <p:sp>
                <p:nvSpPr>
                  <p:cNvPr id="47" name="Arc 46">
                    <a:extLst>
                      <a:ext uri="{FF2B5EF4-FFF2-40B4-BE49-F238E27FC236}">
                        <a16:creationId xmlns:a16="http://schemas.microsoft.com/office/drawing/2014/main" id="{4A90FF27-BEF8-4346-BD37-08341DD95FEC}"/>
                      </a:ext>
                    </a:extLst>
                  </p:cNvPr>
                  <p:cNvSpPr/>
                  <p:nvPr/>
                </p:nvSpPr>
                <p:spPr>
                  <a:xfrm flipV="1">
                    <a:off x="1802606" y="1103248"/>
                    <a:ext cx="141767" cy="141767"/>
                  </a:xfrm>
                  <a:prstGeom prst="arc">
                    <a:avLst>
                      <a:gd name="adj1" fmla="val 17517319"/>
                      <a:gd name="adj2" fmla="val 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black"/>
                      </a:solidFill>
                    </a:endParaRPr>
                  </a:p>
                </p:txBody>
              </p:sp>
            </p:grpSp>
          </p:grpSp>
          <p:grpSp>
            <p:nvGrpSpPr>
              <p:cNvPr id="15" name="Group 14">
                <a:extLst>
                  <a:ext uri="{FF2B5EF4-FFF2-40B4-BE49-F238E27FC236}">
                    <a16:creationId xmlns:a16="http://schemas.microsoft.com/office/drawing/2014/main" id="{57D06834-4C70-41E6-A0EB-BD9CFBDE8D35}"/>
                  </a:ext>
                </a:extLst>
              </p:cNvPr>
              <p:cNvGrpSpPr/>
              <p:nvPr/>
            </p:nvGrpSpPr>
            <p:grpSpPr>
              <a:xfrm>
                <a:off x="3271844" y="3219268"/>
                <a:ext cx="268781" cy="265201"/>
                <a:chOff x="3271844" y="2582773"/>
                <a:chExt cx="268781" cy="265201"/>
              </a:xfrm>
            </p:grpSpPr>
            <p:pic>
              <p:nvPicPr>
                <p:cNvPr id="41" name="Picture 40">
                  <a:extLst>
                    <a:ext uri="{FF2B5EF4-FFF2-40B4-BE49-F238E27FC236}">
                      <a16:creationId xmlns:a16="http://schemas.microsoft.com/office/drawing/2014/main" id="{63F650F8-4285-48F8-8748-D0922B613331}"/>
                    </a:ext>
                  </a:extLst>
                </p:cNvPr>
                <p:cNvPicPr>
                  <a:picLocks noChangeAspect="1"/>
                </p:cNvPicPr>
                <p:nvPr/>
              </p:nvPicPr>
              <p:blipFill>
                <a:blip r:embed="rId2"/>
                <a:stretch>
                  <a:fillRect/>
                </a:stretch>
              </p:blipFill>
              <p:spPr>
                <a:xfrm>
                  <a:off x="3302041" y="2582773"/>
                  <a:ext cx="238584" cy="216217"/>
                </a:xfrm>
                <a:prstGeom prst="rect">
                  <a:avLst/>
                </a:prstGeom>
              </p:spPr>
            </p:pic>
            <p:sp>
              <p:nvSpPr>
                <p:cNvPr id="42" name="Rounded Rectangle 99">
                  <a:extLst>
                    <a:ext uri="{FF2B5EF4-FFF2-40B4-BE49-F238E27FC236}">
                      <a16:creationId xmlns:a16="http://schemas.microsoft.com/office/drawing/2014/main" id="{F3804C27-8980-4CB3-B87B-AF5DA11DEC46}"/>
                    </a:ext>
                  </a:extLst>
                </p:cNvPr>
                <p:cNvSpPr/>
                <p:nvPr/>
              </p:nvSpPr>
              <p:spPr>
                <a:xfrm>
                  <a:off x="3271844" y="2782494"/>
                  <a:ext cx="119063" cy="6548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grpSp>
            <p:nvGrpSpPr>
              <p:cNvPr id="16" name="Group 15">
                <a:extLst>
                  <a:ext uri="{FF2B5EF4-FFF2-40B4-BE49-F238E27FC236}">
                    <a16:creationId xmlns:a16="http://schemas.microsoft.com/office/drawing/2014/main" id="{04F8633A-8323-4CBC-969C-FD2D34F483F2}"/>
                  </a:ext>
                </a:extLst>
              </p:cNvPr>
              <p:cNvGrpSpPr/>
              <p:nvPr/>
            </p:nvGrpSpPr>
            <p:grpSpPr>
              <a:xfrm rot="1903223">
                <a:off x="3714906" y="3597198"/>
                <a:ext cx="504594" cy="217040"/>
                <a:chOff x="2065681" y="5370016"/>
                <a:chExt cx="504594" cy="217040"/>
              </a:xfrm>
            </p:grpSpPr>
            <p:sp>
              <p:nvSpPr>
                <p:cNvPr id="36" name="Rounded Rectangle 119">
                  <a:extLst>
                    <a:ext uri="{FF2B5EF4-FFF2-40B4-BE49-F238E27FC236}">
                      <a16:creationId xmlns:a16="http://schemas.microsoft.com/office/drawing/2014/main" id="{49E75DA0-A182-4AF3-81B8-6E37040FF34F}"/>
                    </a:ext>
                  </a:extLst>
                </p:cNvPr>
                <p:cNvSpPr/>
                <p:nvPr/>
              </p:nvSpPr>
              <p:spPr bwMode="auto">
                <a:xfrm rot="21354543" flipH="1">
                  <a:off x="2065681" y="5388159"/>
                  <a:ext cx="129932" cy="66974"/>
                </a:xfrm>
                <a:prstGeom prst="roundRect">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prstClr val="white"/>
                    </a:solidFill>
                    <a:latin typeface="Arial" panose="020B0604020202020204" pitchFamily="34" charset="0"/>
                    <a:ea typeface="ＭＳ Ｐゴシック" pitchFamily="-80" charset="-128"/>
                    <a:cs typeface="Arial" panose="020B0604020202020204" pitchFamily="34" charset="0"/>
                  </a:endParaRPr>
                </a:p>
              </p:txBody>
            </p:sp>
            <p:sp>
              <p:nvSpPr>
                <p:cNvPr id="37" name="Rectangle 5">
                  <a:extLst>
                    <a:ext uri="{FF2B5EF4-FFF2-40B4-BE49-F238E27FC236}">
                      <a16:creationId xmlns:a16="http://schemas.microsoft.com/office/drawing/2014/main" id="{5CEC68D2-B664-49B2-A45B-31A3D68F310E}"/>
                    </a:ext>
                  </a:extLst>
                </p:cNvPr>
                <p:cNvSpPr>
                  <a:spLocks noChangeArrowheads="1"/>
                </p:cNvSpPr>
                <p:nvPr/>
              </p:nvSpPr>
              <p:spPr bwMode="auto">
                <a:xfrm rot="5358">
                  <a:off x="2103559" y="5370016"/>
                  <a:ext cx="345271" cy="112664"/>
                </a:xfrm>
                <a:prstGeom prst="rect">
                  <a:avLst/>
                </a:prstGeom>
                <a:solidFill>
                  <a:schemeClr val="accent6">
                    <a:lumMod val="40000"/>
                    <a:lumOff val="60000"/>
                  </a:schemeClr>
                </a:solidFill>
                <a:ln w="9525">
                  <a:solidFill>
                    <a:schemeClr val="tx1"/>
                  </a:solidFill>
                  <a:miter lim="800000"/>
                  <a:headEnd/>
                  <a:tailEnd/>
                </a:ln>
              </p:spPr>
              <p:txBody>
                <a:bodyPr wrap="none" anchor="ctr"/>
                <a:lstStyle/>
                <a:p>
                  <a:endParaRPr lang="en-US" sz="800" dirty="0">
                    <a:solidFill>
                      <a:prstClr val="black"/>
                    </a:solidFill>
                    <a:latin typeface="Arial" panose="020B0604020202020204" pitchFamily="34" charset="0"/>
                    <a:cs typeface="Arial" panose="020B0604020202020204" pitchFamily="34" charset="0"/>
                  </a:endParaRPr>
                </a:p>
              </p:txBody>
            </p:sp>
            <p:sp>
              <p:nvSpPr>
                <p:cNvPr id="38" name="Oval 67">
                  <a:extLst>
                    <a:ext uri="{FF2B5EF4-FFF2-40B4-BE49-F238E27FC236}">
                      <a16:creationId xmlns:a16="http://schemas.microsoft.com/office/drawing/2014/main" id="{E39EBAA4-DD13-495E-AAA5-2500662D900D}"/>
                    </a:ext>
                  </a:extLst>
                </p:cNvPr>
                <p:cNvSpPr>
                  <a:spLocks noChangeArrowheads="1"/>
                </p:cNvSpPr>
                <p:nvPr/>
              </p:nvSpPr>
              <p:spPr bwMode="auto">
                <a:xfrm rot="5358">
                  <a:off x="2111290" y="5447865"/>
                  <a:ext cx="138662" cy="138663"/>
                </a:xfrm>
                <a:prstGeom prst="ellipse">
                  <a:avLst/>
                </a:prstGeom>
                <a:solidFill>
                  <a:schemeClr val="accent6">
                    <a:lumMod val="40000"/>
                    <a:lumOff val="60000"/>
                  </a:schemeClr>
                </a:solidFill>
                <a:ln w="9525">
                  <a:solidFill>
                    <a:schemeClr val="tx1"/>
                  </a:solidFill>
                  <a:round/>
                  <a:headEnd/>
                  <a:tailEnd/>
                </a:ln>
              </p:spPr>
              <p:txBody>
                <a:bodyPr wrap="none" anchor="ctr"/>
                <a:lstStyle/>
                <a:p>
                  <a:endParaRPr lang="en-US" sz="800" dirty="0">
                    <a:solidFill>
                      <a:prstClr val="black"/>
                    </a:solidFill>
                    <a:latin typeface="Arial" panose="020B0604020202020204" pitchFamily="34" charset="0"/>
                    <a:cs typeface="Arial" panose="020B0604020202020204" pitchFamily="34" charset="0"/>
                  </a:endParaRPr>
                </a:p>
              </p:txBody>
            </p:sp>
            <p:sp>
              <p:nvSpPr>
                <p:cNvPr id="39" name="Oval 69">
                  <a:extLst>
                    <a:ext uri="{FF2B5EF4-FFF2-40B4-BE49-F238E27FC236}">
                      <a16:creationId xmlns:a16="http://schemas.microsoft.com/office/drawing/2014/main" id="{041FC88D-46F3-4F66-BA1D-06462CBD1136}"/>
                    </a:ext>
                  </a:extLst>
                </p:cNvPr>
                <p:cNvSpPr>
                  <a:spLocks noChangeArrowheads="1"/>
                </p:cNvSpPr>
                <p:nvPr/>
              </p:nvSpPr>
              <p:spPr bwMode="auto">
                <a:xfrm rot="5358">
                  <a:off x="2290529" y="5448393"/>
                  <a:ext cx="138662" cy="138663"/>
                </a:xfrm>
                <a:prstGeom prst="ellipse">
                  <a:avLst/>
                </a:prstGeom>
                <a:solidFill>
                  <a:schemeClr val="accent6">
                    <a:lumMod val="40000"/>
                    <a:lumOff val="60000"/>
                  </a:schemeClr>
                </a:solidFill>
                <a:ln w="9525">
                  <a:solidFill>
                    <a:schemeClr val="tx1"/>
                  </a:solidFill>
                  <a:round/>
                  <a:headEnd/>
                  <a:tailEnd/>
                </a:ln>
              </p:spPr>
              <p:txBody>
                <a:bodyPr wrap="none" anchor="ctr"/>
                <a:lstStyle/>
                <a:p>
                  <a:endParaRPr lang="en-US" sz="800" dirty="0">
                    <a:solidFill>
                      <a:prstClr val="black"/>
                    </a:solidFill>
                    <a:latin typeface="Arial" panose="020B0604020202020204" pitchFamily="34" charset="0"/>
                    <a:cs typeface="Arial" panose="020B0604020202020204" pitchFamily="34" charset="0"/>
                  </a:endParaRPr>
                </a:p>
              </p:txBody>
            </p:sp>
            <p:sp>
              <p:nvSpPr>
                <p:cNvPr id="40" name="Rectangle 39">
                  <a:extLst>
                    <a:ext uri="{FF2B5EF4-FFF2-40B4-BE49-F238E27FC236}">
                      <a16:creationId xmlns:a16="http://schemas.microsoft.com/office/drawing/2014/main" id="{38C9ACD8-3C12-4F49-B9CC-84EF44838686}"/>
                    </a:ext>
                  </a:extLst>
                </p:cNvPr>
                <p:cNvSpPr/>
                <p:nvPr/>
              </p:nvSpPr>
              <p:spPr bwMode="auto">
                <a:xfrm rot="7337802" flipH="1">
                  <a:off x="2466072" y="5338821"/>
                  <a:ext cx="45719" cy="16268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prstClr val="white"/>
                    </a:solidFill>
                    <a:latin typeface="Arial" panose="020B0604020202020204" pitchFamily="34" charset="0"/>
                    <a:ea typeface="ＭＳ Ｐゴシック" pitchFamily="-80" charset="-128"/>
                    <a:cs typeface="Arial" panose="020B0604020202020204" pitchFamily="34" charset="0"/>
                  </a:endParaRPr>
                </a:p>
              </p:txBody>
            </p:sp>
          </p:grpSp>
          <p:grpSp>
            <p:nvGrpSpPr>
              <p:cNvPr id="17" name="Group 16">
                <a:extLst>
                  <a:ext uri="{FF2B5EF4-FFF2-40B4-BE49-F238E27FC236}">
                    <a16:creationId xmlns:a16="http://schemas.microsoft.com/office/drawing/2014/main" id="{12C82C46-288D-4BC4-888E-75B2C32B500C}"/>
                  </a:ext>
                </a:extLst>
              </p:cNvPr>
              <p:cNvGrpSpPr/>
              <p:nvPr/>
            </p:nvGrpSpPr>
            <p:grpSpPr>
              <a:xfrm>
                <a:off x="5817550" y="5802717"/>
                <a:ext cx="747058" cy="0"/>
                <a:chOff x="819614" y="6098161"/>
                <a:chExt cx="1858914" cy="0"/>
              </a:xfrm>
            </p:grpSpPr>
            <p:cxnSp>
              <p:nvCxnSpPr>
                <p:cNvPr id="34" name="Straight Connector 33">
                  <a:extLst>
                    <a:ext uri="{FF2B5EF4-FFF2-40B4-BE49-F238E27FC236}">
                      <a16:creationId xmlns:a16="http://schemas.microsoft.com/office/drawing/2014/main" id="{EB409210-48E8-4DF8-939F-D9613AEA973D}"/>
                    </a:ext>
                  </a:extLst>
                </p:cNvPr>
                <p:cNvCxnSpPr/>
                <p:nvPr/>
              </p:nvCxnSpPr>
              <p:spPr bwMode="auto">
                <a:xfrm>
                  <a:off x="2555656" y="6098161"/>
                  <a:ext cx="122872" cy="0"/>
                </a:xfrm>
                <a:prstGeom prst="line">
                  <a:avLst/>
                </a:prstGeom>
                <a:solidFill>
                  <a:schemeClr val="bg1"/>
                </a:solidFill>
                <a:ln w="28575" cap="flat" cmpd="sng" algn="ctr">
                  <a:solidFill>
                    <a:schemeClr val="tx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0E2FF2E4-0F47-4C82-894B-47140F0F7527}"/>
                    </a:ext>
                  </a:extLst>
                </p:cNvPr>
                <p:cNvCxnSpPr/>
                <p:nvPr/>
              </p:nvCxnSpPr>
              <p:spPr bwMode="auto">
                <a:xfrm flipH="1">
                  <a:off x="819614" y="6098161"/>
                  <a:ext cx="122872" cy="0"/>
                </a:xfrm>
                <a:prstGeom prst="line">
                  <a:avLst/>
                </a:prstGeom>
                <a:solidFill>
                  <a:schemeClr val="bg1"/>
                </a:solidFill>
                <a:ln w="28575" cap="flat" cmpd="sng" algn="ctr">
                  <a:solidFill>
                    <a:schemeClr val="tx1"/>
                  </a:solidFill>
                  <a:prstDash val="solid"/>
                  <a:round/>
                  <a:headEnd type="none" w="med" len="med"/>
                  <a:tailEnd type="none" w="med" len="med"/>
                </a:ln>
                <a:effectLst/>
              </p:spPr>
            </p:cxnSp>
          </p:grpSp>
          <p:sp>
            <p:nvSpPr>
              <p:cNvPr id="18" name="Oval 17">
                <a:extLst>
                  <a:ext uri="{FF2B5EF4-FFF2-40B4-BE49-F238E27FC236}">
                    <a16:creationId xmlns:a16="http://schemas.microsoft.com/office/drawing/2014/main" id="{03142FAA-9A66-43CD-BE40-92C5AF3CA8F5}"/>
                  </a:ext>
                </a:extLst>
              </p:cNvPr>
              <p:cNvSpPr/>
              <p:nvPr/>
            </p:nvSpPr>
            <p:spPr bwMode="auto">
              <a:xfrm>
                <a:off x="1724227" y="2744937"/>
                <a:ext cx="231340" cy="2313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prstClr val="white"/>
                  </a:solidFill>
                  <a:latin typeface="Arial" panose="020B0604020202020204" pitchFamily="34" charset="0"/>
                  <a:ea typeface="ＭＳ Ｐゴシック" pitchFamily="-80" charset="-128"/>
                  <a:cs typeface="Arial" panose="020B0604020202020204" pitchFamily="34" charset="0"/>
                </a:endParaRPr>
              </a:p>
            </p:txBody>
          </p:sp>
          <p:sp>
            <p:nvSpPr>
              <p:cNvPr id="19" name="TextBox 18">
                <a:extLst>
                  <a:ext uri="{FF2B5EF4-FFF2-40B4-BE49-F238E27FC236}">
                    <a16:creationId xmlns:a16="http://schemas.microsoft.com/office/drawing/2014/main" id="{FF545DC9-7C90-49CA-8BD1-0735C8E92EBC}"/>
                  </a:ext>
                </a:extLst>
              </p:cNvPr>
              <p:cNvSpPr txBox="1"/>
              <p:nvPr/>
            </p:nvSpPr>
            <p:spPr>
              <a:xfrm>
                <a:off x="1681458" y="2714039"/>
                <a:ext cx="310305" cy="277000"/>
              </a:xfrm>
              <a:prstGeom prst="rect">
                <a:avLst/>
              </a:prstGeom>
              <a:noFill/>
            </p:spPr>
            <p:txBody>
              <a:bodyPr wrap="square" rtlCol="0">
                <a:spAutoFit/>
              </a:bodyPr>
              <a:lstStyle/>
              <a:p>
                <a:r>
                  <a:rPr lang="en-US" sz="1200" dirty="0">
                    <a:solidFill>
                      <a:prstClr val="black"/>
                    </a:solidFill>
                    <a:latin typeface="Arial" panose="020B0604020202020204" pitchFamily="34" charset="0"/>
                    <a:cs typeface="Arial" panose="020B0604020202020204" pitchFamily="34" charset="0"/>
                  </a:rPr>
                  <a:t>1</a:t>
                </a:r>
              </a:p>
            </p:txBody>
          </p:sp>
          <p:sp>
            <p:nvSpPr>
              <p:cNvPr id="20" name="Oval 19">
                <a:extLst>
                  <a:ext uri="{FF2B5EF4-FFF2-40B4-BE49-F238E27FC236}">
                    <a16:creationId xmlns:a16="http://schemas.microsoft.com/office/drawing/2014/main" id="{D1D5E465-4A46-4D54-9D07-D2E4AC8D32DE}"/>
                  </a:ext>
                </a:extLst>
              </p:cNvPr>
              <p:cNvSpPr/>
              <p:nvPr/>
            </p:nvSpPr>
            <p:spPr bwMode="auto">
              <a:xfrm>
                <a:off x="6138222" y="1785719"/>
                <a:ext cx="231340" cy="2313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prstClr val="white"/>
                  </a:solidFill>
                  <a:latin typeface="Arial" panose="020B0604020202020204" pitchFamily="34" charset="0"/>
                  <a:ea typeface="ＭＳ Ｐゴシック" pitchFamily="-80" charset="-128"/>
                  <a:cs typeface="Arial" panose="020B0604020202020204" pitchFamily="34" charset="0"/>
                </a:endParaRPr>
              </a:p>
            </p:txBody>
          </p:sp>
          <p:sp>
            <p:nvSpPr>
              <p:cNvPr id="21" name="TextBox 20">
                <a:extLst>
                  <a:ext uri="{FF2B5EF4-FFF2-40B4-BE49-F238E27FC236}">
                    <a16:creationId xmlns:a16="http://schemas.microsoft.com/office/drawing/2014/main" id="{A5558F34-198B-4ED7-A3FB-33AB1FD2F759}"/>
                  </a:ext>
                </a:extLst>
              </p:cNvPr>
              <p:cNvSpPr txBox="1"/>
              <p:nvPr/>
            </p:nvSpPr>
            <p:spPr>
              <a:xfrm>
                <a:off x="6098739" y="1746781"/>
                <a:ext cx="310305" cy="338426"/>
              </a:xfrm>
              <a:prstGeom prst="rect">
                <a:avLst/>
              </a:prstGeom>
              <a:noFill/>
            </p:spPr>
            <p:txBody>
              <a:bodyPr wrap="square" rtlCol="0">
                <a:spAutoFit/>
              </a:bodyPr>
              <a:lstStyle/>
              <a:p>
                <a:r>
                  <a:rPr lang="en-US" sz="1200" dirty="0">
                    <a:solidFill>
                      <a:prstClr val="black"/>
                    </a:solidFill>
                    <a:latin typeface="Arial" panose="020B0604020202020204" pitchFamily="34" charset="0"/>
                    <a:cs typeface="Arial" panose="020B0604020202020204" pitchFamily="34" charset="0"/>
                  </a:rPr>
                  <a:t>2</a:t>
                </a:r>
              </a:p>
            </p:txBody>
          </p:sp>
          <p:grpSp>
            <p:nvGrpSpPr>
              <p:cNvPr id="22" name="Group 21">
                <a:extLst>
                  <a:ext uri="{FF2B5EF4-FFF2-40B4-BE49-F238E27FC236}">
                    <a16:creationId xmlns:a16="http://schemas.microsoft.com/office/drawing/2014/main" id="{73AB9D5B-666E-4A2C-A45D-F009105E9862}"/>
                  </a:ext>
                </a:extLst>
              </p:cNvPr>
              <p:cNvGrpSpPr/>
              <p:nvPr/>
            </p:nvGrpSpPr>
            <p:grpSpPr>
              <a:xfrm rot="20527818" flipH="1" flipV="1">
                <a:off x="898446" y="1687912"/>
                <a:ext cx="393976" cy="302734"/>
                <a:chOff x="1466421" y="1363003"/>
                <a:chExt cx="393976" cy="302734"/>
              </a:xfrm>
            </p:grpSpPr>
            <p:sp>
              <p:nvSpPr>
                <p:cNvPr id="23" name="Pentagon 158">
                  <a:extLst>
                    <a:ext uri="{FF2B5EF4-FFF2-40B4-BE49-F238E27FC236}">
                      <a16:creationId xmlns:a16="http://schemas.microsoft.com/office/drawing/2014/main" id="{1B2B982A-2A3D-44AC-855B-E60336F088D1}"/>
                    </a:ext>
                  </a:extLst>
                </p:cNvPr>
                <p:cNvSpPr/>
                <p:nvPr/>
              </p:nvSpPr>
              <p:spPr>
                <a:xfrm rot="953017" flipH="1">
                  <a:off x="1466421" y="1363003"/>
                  <a:ext cx="146304" cy="221737"/>
                </a:xfrm>
                <a:prstGeom prst="homePlat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nvGrpSpPr>
                <p:cNvPr id="24" name="Group 23">
                  <a:extLst>
                    <a:ext uri="{FF2B5EF4-FFF2-40B4-BE49-F238E27FC236}">
                      <a16:creationId xmlns:a16="http://schemas.microsoft.com/office/drawing/2014/main" id="{8B157ECC-E9C8-46E7-A7C6-445BF8218B4E}"/>
                    </a:ext>
                  </a:extLst>
                </p:cNvPr>
                <p:cNvGrpSpPr/>
                <p:nvPr/>
              </p:nvGrpSpPr>
              <p:grpSpPr>
                <a:xfrm rot="842161">
                  <a:off x="1614934" y="1390025"/>
                  <a:ext cx="245463" cy="275712"/>
                  <a:chOff x="1788673" y="1045207"/>
                  <a:chExt cx="245463" cy="275712"/>
                </a:xfrm>
              </p:grpSpPr>
              <p:grpSp>
                <p:nvGrpSpPr>
                  <p:cNvPr id="25" name="Group 24">
                    <a:extLst>
                      <a:ext uri="{FF2B5EF4-FFF2-40B4-BE49-F238E27FC236}">
                        <a16:creationId xmlns:a16="http://schemas.microsoft.com/office/drawing/2014/main" id="{46D03D91-9B20-43CA-87C8-5E24E798F19E}"/>
                      </a:ext>
                    </a:extLst>
                  </p:cNvPr>
                  <p:cNvGrpSpPr/>
                  <p:nvPr/>
                </p:nvGrpSpPr>
                <p:grpSpPr>
                  <a:xfrm>
                    <a:off x="1802606" y="1103248"/>
                    <a:ext cx="141767" cy="145302"/>
                    <a:chOff x="1802606" y="1103248"/>
                    <a:chExt cx="141767" cy="145302"/>
                  </a:xfrm>
                </p:grpSpPr>
                <p:sp>
                  <p:nvSpPr>
                    <p:cNvPr id="32" name="Arc 31">
                      <a:extLst>
                        <a:ext uri="{FF2B5EF4-FFF2-40B4-BE49-F238E27FC236}">
                          <a16:creationId xmlns:a16="http://schemas.microsoft.com/office/drawing/2014/main" id="{D466A269-5450-430D-8F67-3D06D829E1F7}"/>
                        </a:ext>
                      </a:extLst>
                    </p:cNvPr>
                    <p:cNvSpPr/>
                    <p:nvPr/>
                  </p:nvSpPr>
                  <p:spPr>
                    <a:xfrm>
                      <a:off x="1802606" y="1106783"/>
                      <a:ext cx="141767" cy="141767"/>
                    </a:xfrm>
                    <a:prstGeom prst="arc">
                      <a:avLst>
                        <a:gd name="adj1" fmla="val 17164310"/>
                        <a:gd name="adj2" fmla="val 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black"/>
                        </a:solidFill>
                      </a:endParaRPr>
                    </a:p>
                  </p:txBody>
                </p:sp>
                <p:sp>
                  <p:nvSpPr>
                    <p:cNvPr id="33" name="Arc 32">
                      <a:extLst>
                        <a:ext uri="{FF2B5EF4-FFF2-40B4-BE49-F238E27FC236}">
                          <a16:creationId xmlns:a16="http://schemas.microsoft.com/office/drawing/2014/main" id="{6A38363D-9895-4673-AD62-DA407382576C}"/>
                        </a:ext>
                      </a:extLst>
                    </p:cNvPr>
                    <p:cNvSpPr/>
                    <p:nvPr/>
                  </p:nvSpPr>
                  <p:spPr>
                    <a:xfrm flipV="1">
                      <a:off x="1802606" y="1103248"/>
                      <a:ext cx="141767" cy="141767"/>
                    </a:xfrm>
                    <a:prstGeom prst="arc">
                      <a:avLst>
                        <a:gd name="adj1" fmla="val 17517319"/>
                        <a:gd name="adj2" fmla="val 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black"/>
                        </a:solidFill>
                      </a:endParaRPr>
                    </a:p>
                  </p:txBody>
                </p:sp>
              </p:grpSp>
              <p:grpSp>
                <p:nvGrpSpPr>
                  <p:cNvPr id="26" name="Group 25">
                    <a:extLst>
                      <a:ext uri="{FF2B5EF4-FFF2-40B4-BE49-F238E27FC236}">
                        <a16:creationId xmlns:a16="http://schemas.microsoft.com/office/drawing/2014/main" id="{123053D1-2D67-4412-9B3B-F1B372E7371A}"/>
                      </a:ext>
                    </a:extLst>
                  </p:cNvPr>
                  <p:cNvGrpSpPr/>
                  <p:nvPr/>
                </p:nvGrpSpPr>
                <p:grpSpPr>
                  <a:xfrm>
                    <a:off x="1794874" y="1074119"/>
                    <a:ext cx="194154" cy="217887"/>
                    <a:chOff x="1802606" y="1103248"/>
                    <a:chExt cx="141767" cy="145302"/>
                  </a:xfrm>
                </p:grpSpPr>
                <p:sp>
                  <p:nvSpPr>
                    <p:cNvPr id="30" name="Arc 29">
                      <a:extLst>
                        <a:ext uri="{FF2B5EF4-FFF2-40B4-BE49-F238E27FC236}">
                          <a16:creationId xmlns:a16="http://schemas.microsoft.com/office/drawing/2014/main" id="{F9D96E9F-DEBF-444B-B7C1-E774557B5375}"/>
                        </a:ext>
                      </a:extLst>
                    </p:cNvPr>
                    <p:cNvSpPr/>
                    <p:nvPr/>
                  </p:nvSpPr>
                  <p:spPr>
                    <a:xfrm>
                      <a:off x="1802606" y="1106783"/>
                      <a:ext cx="141767" cy="141767"/>
                    </a:xfrm>
                    <a:prstGeom prst="arc">
                      <a:avLst>
                        <a:gd name="adj1" fmla="val 17164310"/>
                        <a:gd name="adj2" fmla="val 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black"/>
                        </a:solidFill>
                      </a:endParaRPr>
                    </a:p>
                  </p:txBody>
                </p:sp>
                <p:sp>
                  <p:nvSpPr>
                    <p:cNvPr id="31" name="Arc 30">
                      <a:extLst>
                        <a:ext uri="{FF2B5EF4-FFF2-40B4-BE49-F238E27FC236}">
                          <a16:creationId xmlns:a16="http://schemas.microsoft.com/office/drawing/2014/main" id="{D50D75A8-819C-4FF8-8257-5CDEDCB42FBF}"/>
                        </a:ext>
                      </a:extLst>
                    </p:cNvPr>
                    <p:cNvSpPr/>
                    <p:nvPr/>
                  </p:nvSpPr>
                  <p:spPr>
                    <a:xfrm flipV="1">
                      <a:off x="1802606" y="1103248"/>
                      <a:ext cx="141767" cy="141767"/>
                    </a:xfrm>
                    <a:prstGeom prst="arc">
                      <a:avLst>
                        <a:gd name="adj1" fmla="val 17517319"/>
                        <a:gd name="adj2" fmla="val 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black"/>
                        </a:solidFill>
                      </a:endParaRPr>
                    </a:p>
                  </p:txBody>
                </p:sp>
              </p:grpSp>
              <p:grpSp>
                <p:nvGrpSpPr>
                  <p:cNvPr id="27" name="Group 26">
                    <a:extLst>
                      <a:ext uri="{FF2B5EF4-FFF2-40B4-BE49-F238E27FC236}">
                        <a16:creationId xmlns:a16="http://schemas.microsoft.com/office/drawing/2014/main" id="{C39DA57F-8330-4733-8CC3-06C05CDD4BF5}"/>
                      </a:ext>
                    </a:extLst>
                  </p:cNvPr>
                  <p:cNvGrpSpPr/>
                  <p:nvPr/>
                </p:nvGrpSpPr>
                <p:grpSpPr>
                  <a:xfrm>
                    <a:off x="1788673" y="1045207"/>
                    <a:ext cx="245463" cy="275712"/>
                    <a:chOff x="1802606" y="1103248"/>
                    <a:chExt cx="141767" cy="145302"/>
                  </a:xfrm>
                </p:grpSpPr>
                <p:sp>
                  <p:nvSpPr>
                    <p:cNvPr id="28" name="Arc 27">
                      <a:extLst>
                        <a:ext uri="{FF2B5EF4-FFF2-40B4-BE49-F238E27FC236}">
                          <a16:creationId xmlns:a16="http://schemas.microsoft.com/office/drawing/2014/main" id="{6FB104D4-3781-4F97-9A49-F7647463D352}"/>
                        </a:ext>
                      </a:extLst>
                    </p:cNvPr>
                    <p:cNvSpPr/>
                    <p:nvPr/>
                  </p:nvSpPr>
                  <p:spPr>
                    <a:xfrm>
                      <a:off x="1802606" y="1106783"/>
                      <a:ext cx="141767" cy="141767"/>
                    </a:xfrm>
                    <a:prstGeom prst="arc">
                      <a:avLst>
                        <a:gd name="adj1" fmla="val 17164310"/>
                        <a:gd name="adj2" fmla="val 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black"/>
                        </a:solidFill>
                      </a:endParaRPr>
                    </a:p>
                  </p:txBody>
                </p:sp>
                <p:sp>
                  <p:nvSpPr>
                    <p:cNvPr id="29" name="Arc 28">
                      <a:extLst>
                        <a:ext uri="{FF2B5EF4-FFF2-40B4-BE49-F238E27FC236}">
                          <a16:creationId xmlns:a16="http://schemas.microsoft.com/office/drawing/2014/main" id="{DD0722F5-AD61-4472-9A5F-7DE293346CFB}"/>
                        </a:ext>
                      </a:extLst>
                    </p:cNvPr>
                    <p:cNvSpPr/>
                    <p:nvPr/>
                  </p:nvSpPr>
                  <p:spPr>
                    <a:xfrm flipV="1">
                      <a:off x="1802606" y="1103248"/>
                      <a:ext cx="141767" cy="141767"/>
                    </a:xfrm>
                    <a:prstGeom prst="arc">
                      <a:avLst>
                        <a:gd name="adj1" fmla="val 17517319"/>
                        <a:gd name="adj2" fmla="val 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black"/>
                        </a:solidFill>
                      </a:endParaRPr>
                    </a:p>
                  </p:txBody>
                </p:sp>
              </p:grpSp>
            </p:grpSp>
          </p:grpSp>
        </p:grpSp>
      </p:grpSp>
      <p:sp>
        <p:nvSpPr>
          <p:cNvPr id="61" name="Rounded Rectangle 185">
            <a:extLst>
              <a:ext uri="{FF2B5EF4-FFF2-40B4-BE49-F238E27FC236}">
                <a16:creationId xmlns:a16="http://schemas.microsoft.com/office/drawing/2014/main" id="{6A3A199D-DC1C-4CFC-9254-CAE3211554B4}"/>
              </a:ext>
            </a:extLst>
          </p:cNvPr>
          <p:cNvSpPr/>
          <p:nvPr/>
        </p:nvSpPr>
        <p:spPr>
          <a:xfrm>
            <a:off x="6605011" y="948577"/>
            <a:ext cx="5553834" cy="1598513"/>
          </a:xfrm>
          <a:prstGeom prst="roundRect">
            <a:avLst>
              <a:gd name="adj" fmla="val 11998"/>
            </a:avLst>
          </a:prstGeom>
          <a:solidFill>
            <a:schemeClr val="accent6">
              <a:lumMod val="20000"/>
              <a:lumOff val="80000"/>
            </a:schemeClr>
          </a:solidFill>
          <a:ln>
            <a:solidFill>
              <a:srgbClr val="00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62" name="TextBox 61">
            <a:extLst>
              <a:ext uri="{FF2B5EF4-FFF2-40B4-BE49-F238E27FC236}">
                <a16:creationId xmlns:a16="http://schemas.microsoft.com/office/drawing/2014/main" id="{DA18D528-F1F0-4300-AC22-4AB522D655D9}"/>
              </a:ext>
            </a:extLst>
          </p:cNvPr>
          <p:cNvSpPr txBox="1"/>
          <p:nvPr/>
        </p:nvSpPr>
        <p:spPr>
          <a:xfrm>
            <a:off x="6602335" y="910961"/>
            <a:ext cx="5647949" cy="1661993"/>
          </a:xfrm>
          <a:prstGeom prst="rect">
            <a:avLst/>
          </a:prstGeom>
          <a:noFill/>
        </p:spPr>
        <p:txBody>
          <a:bodyPr wrap="square" rtlCol="0">
            <a:spAutoFit/>
          </a:bodyPr>
          <a:lstStyle/>
          <a:p>
            <a:r>
              <a:rPr lang="en-US" b="1" dirty="0">
                <a:solidFill>
                  <a:prstClr val="black"/>
                </a:solidFill>
                <a:latin typeface="Arial" panose="020B0604020202020204" pitchFamily="34" charset="0"/>
                <a:cs typeface="Arial" panose="020B0604020202020204" pitchFamily="34" charset="0"/>
              </a:rPr>
              <a:t>Primary Implements of Interest for Site Prep: </a:t>
            </a:r>
          </a:p>
          <a:p>
            <a:pPr marL="401638" lvl="1" indent="-285750">
              <a:buFont typeface="Wingdings" panose="05000000000000000000" pitchFamily="2" charset="2"/>
              <a:buChar char="§"/>
            </a:pPr>
            <a:r>
              <a:rPr lang="en-US" sz="1400" dirty="0">
                <a:solidFill>
                  <a:prstClr val="black"/>
                </a:solidFill>
                <a:latin typeface="Arial" panose="020B0604020202020204" pitchFamily="34" charset="0"/>
                <a:cs typeface="Arial" panose="020B0604020202020204" pitchFamily="34" charset="0"/>
              </a:rPr>
              <a:t>Rock Removal</a:t>
            </a:r>
          </a:p>
          <a:p>
            <a:pPr marL="401638" lvl="1" indent="-285750">
              <a:buFont typeface="Wingdings" panose="05000000000000000000" pitchFamily="2" charset="2"/>
              <a:buChar char="§"/>
            </a:pPr>
            <a:r>
              <a:rPr lang="en-US" sz="1400" dirty="0">
                <a:solidFill>
                  <a:prstClr val="black"/>
                </a:solidFill>
                <a:latin typeface="Arial" panose="020B0604020202020204" pitchFamily="34" charset="0"/>
                <a:cs typeface="Arial" panose="020B0604020202020204" pitchFamily="34" charset="0"/>
              </a:rPr>
              <a:t>Dozer Blade</a:t>
            </a:r>
          </a:p>
          <a:p>
            <a:pPr marL="401638" lvl="1" indent="-285750">
              <a:buFont typeface="Wingdings" panose="05000000000000000000" pitchFamily="2" charset="2"/>
              <a:buChar char="§"/>
            </a:pPr>
            <a:r>
              <a:rPr lang="en-US" sz="1400" dirty="0">
                <a:solidFill>
                  <a:prstClr val="black"/>
                </a:solidFill>
                <a:latin typeface="Arial" panose="020B0604020202020204" pitchFamily="34" charset="0"/>
                <a:cs typeface="Arial" panose="020B0604020202020204" pitchFamily="34" charset="0"/>
              </a:rPr>
              <a:t>Load Haul Dump (LHD) Excavator</a:t>
            </a:r>
          </a:p>
          <a:p>
            <a:pPr marL="401638" lvl="1" indent="-285750">
              <a:buFont typeface="Wingdings" panose="05000000000000000000" pitchFamily="2" charset="2"/>
              <a:buChar char="§"/>
            </a:pPr>
            <a:r>
              <a:rPr lang="en-US" sz="1400" dirty="0">
                <a:solidFill>
                  <a:prstClr val="black"/>
                </a:solidFill>
                <a:latin typeface="Arial" panose="020B0604020202020204" pitchFamily="34" charset="0"/>
                <a:cs typeface="Arial" panose="020B0604020202020204" pitchFamily="34" charset="0"/>
              </a:rPr>
              <a:t>Compactor</a:t>
            </a:r>
          </a:p>
          <a:p>
            <a:pPr marL="401638" lvl="1" indent="-285750">
              <a:buFont typeface="Wingdings" panose="05000000000000000000" pitchFamily="2" charset="2"/>
              <a:buChar char="§"/>
            </a:pPr>
            <a:r>
              <a:rPr lang="en-US" sz="1400" dirty="0">
                <a:solidFill>
                  <a:prstClr val="black"/>
                </a:solidFill>
                <a:latin typeface="Arial" panose="020B0604020202020204" pitchFamily="34" charset="0"/>
                <a:cs typeface="Arial" panose="020B0604020202020204" pitchFamily="34" charset="0"/>
              </a:rPr>
              <a:t>Regolith Stabilization</a:t>
            </a:r>
          </a:p>
          <a:p>
            <a:pPr marL="401638" lvl="1" indent="-285750">
              <a:buFont typeface="Wingdings" panose="05000000000000000000" pitchFamily="2" charset="2"/>
              <a:buChar char="§"/>
            </a:pPr>
            <a:r>
              <a:rPr lang="en-US" sz="1400" dirty="0">
                <a:solidFill>
                  <a:prstClr val="black"/>
                </a:solidFill>
                <a:latin typeface="Arial" panose="020B0604020202020204" pitchFamily="34" charset="0"/>
                <a:cs typeface="Arial" panose="020B0604020202020204" pitchFamily="34" charset="0"/>
              </a:rPr>
              <a:t>Use Un-Pressurized Rover (UPR) for mobility (&gt;1,000 kg cargo)</a:t>
            </a:r>
          </a:p>
        </p:txBody>
      </p:sp>
      <p:sp>
        <p:nvSpPr>
          <p:cNvPr id="63" name="TextBox 62">
            <a:extLst>
              <a:ext uri="{FF2B5EF4-FFF2-40B4-BE49-F238E27FC236}">
                <a16:creationId xmlns:a16="http://schemas.microsoft.com/office/drawing/2014/main" id="{7F8D3632-F4D7-47B2-B101-84910000B8AD}"/>
              </a:ext>
            </a:extLst>
          </p:cNvPr>
          <p:cNvSpPr txBox="1"/>
          <p:nvPr/>
        </p:nvSpPr>
        <p:spPr>
          <a:xfrm>
            <a:off x="241554" y="2243035"/>
            <a:ext cx="1563712" cy="461665"/>
          </a:xfrm>
          <a:prstGeom prst="rect">
            <a:avLst/>
          </a:prstGeom>
          <a:noFill/>
        </p:spPr>
        <p:txBody>
          <a:bodyPr wrap="square" rtlCol="0">
            <a:spAutoFit/>
          </a:bodyPr>
          <a:lstStyle/>
          <a:p>
            <a:r>
              <a:rPr lang="en-US" sz="1200" dirty="0">
                <a:solidFill>
                  <a:prstClr val="black"/>
                </a:solidFill>
                <a:latin typeface="Arial" panose="020B0604020202020204" pitchFamily="34" charset="0"/>
                <a:cs typeface="Arial" panose="020B0604020202020204" pitchFamily="34" charset="0"/>
              </a:rPr>
              <a:t>Comm. for line of sight from lander</a:t>
            </a:r>
          </a:p>
        </p:txBody>
      </p:sp>
      <p:sp>
        <p:nvSpPr>
          <p:cNvPr id="64" name="Rectangle 63">
            <a:extLst>
              <a:ext uri="{FF2B5EF4-FFF2-40B4-BE49-F238E27FC236}">
                <a16:creationId xmlns:a16="http://schemas.microsoft.com/office/drawing/2014/main" id="{A6AA416D-FD84-4164-81C5-952C5999560B}"/>
              </a:ext>
            </a:extLst>
          </p:cNvPr>
          <p:cNvSpPr/>
          <p:nvPr/>
        </p:nvSpPr>
        <p:spPr>
          <a:xfrm>
            <a:off x="205885" y="4851143"/>
            <a:ext cx="9121287" cy="3002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119" name="Group 118">
            <a:extLst>
              <a:ext uri="{FF2B5EF4-FFF2-40B4-BE49-F238E27FC236}">
                <a16:creationId xmlns:a16="http://schemas.microsoft.com/office/drawing/2014/main" id="{2F725782-72DA-4B22-81E7-FE57C3BF6652}"/>
              </a:ext>
            </a:extLst>
          </p:cNvPr>
          <p:cNvGrpSpPr/>
          <p:nvPr/>
        </p:nvGrpSpPr>
        <p:grpSpPr>
          <a:xfrm>
            <a:off x="162351" y="5140744"/>
            <a:ext cx="310305" cy="276999"/>
            <a:chOff x="172427" y="5133453"/>
            <a:chExt cx="310305" cy="276999"/>
          </a:xfrm>
        </p:grpSpPr>
        <p:sp>
          <p:nvSpPr>
            <p:cNvPr id="65" name="Oval 64">
              <a:extLst>
                <a:ext uri="{FF2B5EF4-FFF2-40B4-BE49-F238E27FC236}">
                  <a16:creationId xmlns:a16="http://schemas.microsoft.com/office/drawing/2014/main" id="{FBFA4B2E-36FF-4703-86C1-20FDB0ADCF2E}"/>
                </a:ext>
              </a:extLst>
            </p:cNvPr>
            <p:cNvSpPr/>
            <p:nvPr/>
          </p:nvSpPr>
          <p:spPr bwMode="auto">
            <a:xfrm>
              <a:off x="197930" y="5158835"/>
              <a:ext cx="231340" cy="2313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prstClr val="white"/>
                </a:solidFill>
                <a:latin typeface="Arial" panose="020B0604020202020204" pitchFamily="34" charset="0"/>
                <a:ea typeface="ＭＳ Ｐゴシック" pitchFamily="-80" charset="-128"/>
                <a:cs typeface="Arial" panose="020B0604020202020204" pitchFamily="34" charset="0"/>
              </a:endParaRPr>
            </a:p>
          </p:txBody>
        </p:sp>
        <p:sp>
          <p:nvSpPr>
            <p:cNvPr id="66" name="TextBox 65">
              <a:extLst>
                <a:ext uri="{FF2B5EF4-FFF2-40B4-BE49-F238E27FC236}">
                  <a16:creationId xmlns:a16="http://schemas.microsoft.com/office/drawing/2014/main" id="{1D8E81AC-E209-4A73-B1B8-FD75FDBCAB82}"/>
                </a:ext>
              </a:extLst>
            </p:cNvPr>
            <p:cNvSpPr txBox="1"/>
            <p:nvPr/>
          </p:nvSpPr>
          <p:spPr>
            <a:xfrm>
              <a:off x="172427" y="5133453"/>
              <a:ext cx="310305" cy="276999"/>
            </a:xfrm>
            <a:prstGeom prst="rect">
              <a:avLst/>
            </a:prstGeom>
            <a:noFill/>
          </p:spPr>
          <p:txBody>
            <a:bodyPr wrap="square" rtlCol="0">
              <a:spAutoFit/>
            </a:bodyPr>
            <a:lstStyle/>
            <a:p>
              <a:r>
                <a:rPr lang="en-US" sz="1200" dirty="0">
                  <a:solidFill>
                    <a:prstClr val="black"/>
                  </a:solidFill>
                  <a:latin typeface="Arial" panose="020B0604020202020204" pitchFamily="34" charset="0"/>
                  <a:cs typeface="Arial" panose="020B0604020202020204" pitchFamily="34" charset="0"/>
                </a:rPr>
                <a:t>1</a:t>
              </a:r>
            </a:p>
          </p:txBody>
        </p:sp>
      </p:grpSp>
      <p:sp>
        <p:nvSpPr>
          <p:cNvPr id="67" name="TextBox 66">
            <a:extLst>
              <a:ext uri="{FF2B5EF4-FFF2-40B4-BE49-F238E27FC236}">
                <a16:creationId xmlns:a16="http://schemas.microsoft.com/office/drawing/2014/main" id="{A7A4352A-A5AE-4737-A07D-B1FD7626F6A7}"/>
              </a:ext>
            </a:extLst>
          </p:cNvPr>
          <p:cNvSpPr txBox="1"/>
          <p:nvPr/>
        </p:nvSpPr>
        <p:spPr>
          <a:xfrm>
            <a:off x="455119" y="5151757"/>
            <a:ext cx="6435455" cy="397096"/>
          </a:xfrm>
          <a:prstGeom prst="rect">
            <a:avLst/>
          </a:prstGeom>
          <a:noFill/>
        </p:spPr>
        <p:txBody>
          <a:bodyPr wrap="square" rtlCol="0">
            <a:spAutoFit/>
          </a:bodyPr>
          <a:lstStyle/>
          <a:p>
            <a:pPr>
              <a:lnSpc>
                <a:spcPct val="70000"/>
              </a:lnSpc>
            </a:pPr>
            <a:r>
              <a:rPr lang="en-US" sz="1400" dirty="0">
                <a:solidFill>
                  <a:prstClr val="black"/>
                </a:solidFill>
                <a:latin typeface="Arial" panose="020B0604020202020204" pitchFamily="34" charset="0"/>
                <a:cs typeface="Arial" panose="020B0604020202020204" pitchFamily="34" charset="0"/>
              </a:rPr>
              <a:t>Deploy Un-pressurized Rover (UPR) with implements for rock removal, load, haul, dump, grade, stabilize surface </a:t>
            </a:r>
          </a:p>
        </p:txBody>
      </p:sp>
      <p:grpSp>
        <p:nvGrpSpPr>
          <p:cNvPr id="118" name="Group 117">
            <a:extLst>
              <a:ext uri="{FF2B5EF4-FFF2-40B4-BE49-F238E27FC236}">
                <a16:creationId xmlns:a16="http://schemas.microsoft.com/office/drawing/2014/main" id="{85DF1068-D9B2-4DE5-AFBC-E598463B9D93}"/>
              </a:ext>
            </a:extLst>
          </p:cNvPr>
          <p:cNvGrpSpPr/>
          <p:nvPr/>
        </p:nvGrpSpPr>
        <p:grpSpPr>
          <a:xfrm>
            <a:off x="175999" y="5505112"/>
            <a:ext cx="310305" cy="276999"/>
            <a:chOff x="190034" y="5505112"/>
            <a:chExt cx="310305" cy="276999"/>
          </a:xfrm>
        </p:grpSpPr>
        <p:sp>
          <p:nvSpPr>
            <p:cNvPr id="68" name="Oval 67">
              <a:extLst>
                <a:ext uri="{FF2B5EF4-FFF2-40B4-BE49-F238E27FC236}">
                  <a16:creationId xmlns:a16="http://schemas.microsoft.com/office/drawing/2014/main" id="{1FF4B286-FBC2-44B6-B1D6-FB06C4C2E325}"/>
                </a:ext>
              </a:extLst>
            </p:cNvPr>
            <p:cNvSpPr/>
            <p:nvPr/>
          </p:nvSpPr>
          <p:spPr bwMode="auto">
            <a:xfrm>
              <a:off x="203345" y="5530494"/>
              <a:ext cx="231340" cy="2313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prstClr val="white"/>
                </a:solidFill>
                <a:latin typeface="Arial" panose="020B0604020202020204" pitchFamily="34" charset="0"/>
                <a:ea typeface="ＭＳ Ｐゴシック" pitchFamily="-80" charset="-128"/>
                <a:cs typeface="Arial" panose="020B0604020202020204" pitchFamily="34" charset="0"/>
              </a:endParaRPr>
            </a:p>
          </p:txBody>
        </p:sp>
        <p:sp>
          <p:nvSpPr>
            <p:cNvPr id="69" name="TextBox 68">
              <a:extLst>
                <a:ext uri="{FF2B5EF4-FFF2-40B4-BE49-F238E27FC236}">
                  <a16:creationId xmlns:a16="http://schemas.microsoft.com/office/drawing/2014/main" id="{73530A73-8A4D-41EA-A623-EA3E13728478}"/>
                </a:ext>
              </a:extLst>
            </p:cNvPr>
            <p:cNvSpPr txBox="1"/>
            <p:nvPr/>
          </p:nvSpPr>
          <p:spPr>
            <a:xfrm>
              <a:off x="190034" y="5505112"/>
              <a:ext cx="310305" cy="276999"/>
            </a:xfrm>
            <a:prstGeom prst="rect">
              <a:avLst/>
            </a:prstGeom>
            <a:noFill/>
          </p:spPr>
          <p:txBody>
            <a:bodyPr wrap="square" rtlCol="0">
              <a:spAutoFit/>
            </a:bodyPr>
            <a:lstStyle/>
            <a:p>
              <a:r>
                <a:rPr lang="en-US" sz="1200" dirty="0">
                  <a:solidFill>
                    <a:prstClr val="black"/>
                  </a:solidFill>
                  <a:latin typeface="Arial" panose="020B0604020202020204" pitchFamily="34" charset="0"/>
                  <a:cs typeface="Arial" panose="020B0604020202020204" pitchFamily="34" charset="0"/>
                </a:rPr>
                <a:t>2</a:t>
              </a:r>
            </a:p>
          </p:txBody>
        </p:sp>
      </p:grpSp>
      <p:sp>
        <p:nvSpPr>
          <p:cNvPr id="70" name="TextBox 69">
            <a:extLst>
              <a:ext uri="{FF2B5EF4-FFF2-40B4-BE49-F238E27FC236}">
                <a16:creationId xmlns:a16="http://schemas.microsoft.com/office/drawing/2014/main" id="{0737A0BF-97BC-4A78-84E6-DD94A245882D}"/>
              </a:ext>
            </a:extLst>
          </p:cNvPr>
          <p:cNvSpPr txBox="1"/>
          <p:nvPr/>
        </p:nvSpPr>
        <p:spPr>
          <a:xfrm>
            <a:off x="455119" y="5499035"/>
            <a:ext cx="6368168" cy="307777"/>
          </a:xfrm>
          <a:prstGeom prst="rect">
            <a:avLst/>
          </a:prstGeom>
          <a:noFill/>
        </p:spPr>
        <p:txBody>
          <a:bodyPr wrap="square" rtlCol="0">
            <a:spAutoFit/>
          </a:bodyPr>
          <a:lstStyle/>
          <a:p>
            <a:r>
              <a:rPr lang="en-US" sz="1400" dirty="0">
                <a:solidFill>
                  <a:prstClr val="black"/>
                </a:solidFill>
                <a:latin typeface="Arial" panose="020B0604020202020204" pitchFamily="34" charset="0"/>
                <a:cs typeface="Arial" panose="020B0604020202020204" pitchFamily="34" charset="0"/>
              </a:rPr>
              <a:t>Excavate high areas, load, haul (trench for subsurface structures, if desired)</a:t>
            </a:r>
          </a:p>
        </p:txBody>
      </p:sp>
      <p:grpSp>
        <p:nvGrpSpPr>
          <p:cNvPr id="117" name="Group 116">
            <a:extLst>
              <a:ext uri="{FF2B5EF4-FFF2-40B4-BE49-F238E27FC236}">
                <a16:creationId xmlns:a16="http://schemas.microsoft.com/office/drawing/2014/main" id="{5B3974A2-B072-45CC-B61F-A309DE70B328}"/>
              </a:ext>
            </a:extLst>
          </p:cNvPr>
          <p:cNvGrpSpPr/>
          <p:nvPr/>
        </p:nvGrpSpPr>
        <p:grpSpPr>
          <a:xfrm>
            <a:off x="177455" y="5775070"/>
            <a:ext cx="310305" cy="276999"/>
            <a:chOff x="184619" y="5775070"/>
            <a:chExt cx="310305" cy="276999"/>
          </a:xfrm>
        </p:grpSpPr>
        <p:sp>
          <p:nvSpPr>
            <p:cNvPr id="71" name="Oval 70">
              <a:extLst>
                <a:ext uri="{FF2B5EF4-FFF2-40B4-BE49-F238E27FC236}">
                  <a16:creationId xmlns:a16="http://schemas.microsoft.com/office/drawing/2014/main" id="{7AE82848-807C-454E-B913-7DB62323C50D}"/>
                </a:ext>
              </a:extLst>
            </p:cNvPr>
            <p:cNvSpPr/>
            <p:nvPr/>
          </p:nvSpPr>
          <p:spPr bwMode="auto">
            <a:xfrm>
              <a:off x="197930" y="5800452"/>
              <a:ext cx="231340" cy="2313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prstClr val="white"/>
                </a:solidFill>
                <a:latin typeface="Arial" panose="020B0604020202020204" pitchFamily="34" charset="0"/>
                <a:ea typeface="ＭＳ Ｐゴシック" pitchFamily="-80" charset="-128"/>
                <a:cs typeface="Arial" panose="020B0604020202020204" pitchFamily="34" charset="0"/>
              </a:endParaRPr>
            </a:p>
          </p:txBody>
        </p:sp>
        <p:sp>
          <p:nvSpPr>
            <p:cNvPr id="72" name="TextBox 71">
              <a:extLst>
                <a:ext uri="{FF2B5EF4-FFF2-40B4-BE49-F238E27FC236}">
                  <a16:creationId xmlns:a16="http://schemas.microsoft.com/office/drawing/2014/main" id="{51B8D7B6-7E85-4AA5-8C29-FF0DF878EBAA}"/>
                </a:ext>
              </a:extLst>
            </p:cNvPr>
            <p:cNvSpPr txBox="1"/>
            <p:nvPr/>
          </p:nvSpPr>
          <p:spPr>
            <a:xfrm>
              <a:off x="184619" y="5775070"/>
              <a:ext cx="310305" cy="276999"/>
            </a:xfrm>
            <a:prstGeom prst="rect">
              <a:avLst/>
            </a:prstGeom>
            <a:noFill/>
          </p:spPr>
          <p:txBody>
            <a:bodyPr wrap="square" rtlCol="0">
              <a:spAutoFit/>
            </a:bodyPr>
            <a:lstStyle/>
            <a:p>
              <a:r>
                <a:rPr lang="en-US" sz="1200" dirty="0">
                  <a:solidFill>
                    <a:prstClr val="black"/>
                  </a:solidFill>
                  <a:latin typeface="Arial" panose="020B0604020202020204" pitchFamily="34" charset="0"/>
                  <a:cs typeface="Arial" panose="020B0604020202020204" pitchFamily="34" charset="0"/>
                </a:rPr>
                <a:t>3</a:t>
              </a:r>
            </a:p>
          </p:txBody>
        </p:sp>
      </p:grpSp>
      <p:sp>
        <p:nvSpPr>
          <p:cNvPr id="73" name="TextBox 72">
            <a:extLst>
              <a:ext uri="{FF2B5EF4-FFF2-40B4-BE49-F238E27FC236}">
                <a16:creationId xmlns:a16="http://schemas.microsoft.com/office/drawing/2014/main" id="{EA0E9F7B-D66B-4B3E-83E8-147FFFECCEF0}"/>
              </a:ext>
            </a:extLst>
          </p:cNvPr>
          <p:cNvSpPr txBox="1"/>
          <p:nvPr/>
        </p:nvSpPr>
        <p:spPr>
          <a:xfrm>
            <a:off x="455119" y="5764465"/>
            <a:ext cx="6402981" cy="307777"/>
          </a:xfrm>
          <a:prstGeom prst="rect">
            <a:avLst/>
          </a:prstGeom>
          <a:noFill/>
        </p:spPr>
        <p:txBody>
          <a:bodyPr wrap="square" rtlCol="0">
            <a:spAutoFit/>
          </a:bodyPr>
          <a:lstStyle/>
          <a:p>
            <a:r>
              <a:rPr lang="en-US" sz="1400" dirty="0">
                <a:solidFill>
                  <a:prstClr val="black"/>
                </a:solidFill>
                <a:latin typeface="Arial" panose="020B0604020202020204" pitchFamily="34" charset="0"/>
                <a:cs typeface="Arial" panose="020B0604020202020204" pitchFamily="34" charset="0"/>
              </a:rPr>
              <a:t>Dump regolith in depressions, to create a level site and rough grade the site</a:t>
            </a:r>
          </a:p>
        </p:txBody>
      </p:sp>
      <p:grpSp>
        <p:nvGrpSpPr>
          <p:cNvPr id="3" name="Group 2">
            <a:extLst>
              <a:ext uri="{FF2B5EF4-FFF2-40B4-BE49-F238E27FC236}">
                <a16:creationId xmlns:a16="http://schemas.microsoft.com/office/drawing/2014/main" id="{D46026AB-0E42-4F64-97DA-0E5048D5BD66}"/>
              </a:ext>
            </a:extLst>
          </p:cNvPr>
          <p:cNvGrpSpPr/>
          <p:nvPr/>
        </p:nvGrpSpPr>
        <p:grpSpPr>
          <a:xfrm>
            <a:off x="153799" y="6051032"/>
            <a:ext cx="310305" cy="276999"/>
            <a:chOff x="190034" y="6029766"/>
            <a:chExt cx="310305" cy="276999"/>
          </a:xfrm>
        </p:grpSpPr>
        <p:sp>
          <p:nvSpPr>
            <p:cNvPr id="74" name="Oval 73">
              <a:extLst>
                <a:ext uri="{FF2B5EF4-FFF2-40B4-BE49-F238E27FC236}">
                  <a16:creationId xmlns:a16="http://schemas.microsoft.com/office/drawing/2014/main" id="{B52CE614-E672-4A6B-81B3-C503F7F343BF}"/>
                </a:ext>
              </a:extLst>
            </p:cNvPr>
            <p:cNvSpPr/>
            <p:nvPr/>
          </p:nvSpPr>
          <p:spPr bwMode="auto">
            <a:xfrm>
              <a:off x="229516" y="6052595"/>
              <a:ext cx="231340" cy="2313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20000"/>
                </a:spcBef>
                <a:spcAft>
                  <a:spcPct val="0"/>
                </a:spcAft>
              </a:pPr>
              <a:endParaRPr lang="en-US" sz="2400" dirty="0">
                <a:solidFill>
                  <a:prstClr val="white"/>
                </a:solidFill>
                <a:latin typeface="Arial" panose="020B0604020202020204" pitchFamily="34" charset="0"/>
                <a:ea typeface="ＭＳ Ｐゴシック" pitchFamily="-80" charset="-128"/>
                <a:cs typeface="Arial" panose="020B0604020202020204" pitchFamily="34" charset="0"/>
              </a:endParaRPr>
            </a:p>
          </p:txBody>
        </p:sp>
        <p:sp>
          <p:nvSpPr>
            <p:cNvPr id="75" name="TextBox 74">
              <a:extLst>
                <a:ext uri="{FF2B5EF4-FFF2-40B4-BE49-F238E27FC236}">
                  <a16:creationId xmlns:a16="http://schemas.microsoft.com/office/drawing/2014/main" id="{3C0845F7-2D75-4A12-B956-D9F29B5AE7EF}"/>
                </a:ext>
              </a:extLst>
            </p:cNvPr>
            <p:cNvSpPr txBox="1"/>
            <p:nvPr/>
          </p:nvSpPr>
          <p:spPr>
            <a:xfrm>
              <a:off x="190034" y="6029766"/>
              <a:ext cx="310305" cy="276999"/>
            </a:xfrm>
            <a:prstGeom prst="rect">
              <a:avLst/>
            </a:prstGeom>
            <a:noFill/>
          </p:spPr>
          <p:txBody>
            <a:bodyPr wrap="square" rtlCol="0">
              <a:spAutoFit/>
            </a:bodyPr>
            <a:lstStyle/>
            <a:p>
              <a:pPr algn="ctr"/>
              <a:r>
                <a:rPr lang="en-US" sz="1200" dirty="0">
                  <a:solidFill>
                    <a:prstClr val="black"/>
                  </a:solidFill>
                  <a:latin typeface="Arial" panose="020B0604020202020204" pitchFamily="34" charset="0"/>
                  <a:cs typeface="Arial" panose="020B0604020202020204" pitchFamily="34" charset="0"/>
                </a:rPr>
                <a:t>4</a:t>
              </a:r>
            </a:p>
          </p:txBody>
        </p:sp>
      </p:grpSp>
      <p:sp>
        <p:nvSpPr>
          <p:cNvPr id="76" name="Freeform 9">
            <a:extLst>
              <a:ext uri="{FF2B5EF4-FFF2-40B4-BE49-F238E27FC236}">
                <a16:creationId xmlns:a16="http://schemas.microsoft.com/office/drawing/2014/main" id="{9CE1A550-FF41-42B9-8D94-196AC6DC413D}"/>
              </a:ext>
            </a:extLst>
          </p:cNvPr>
          <p:cNvSpPr/>
          <p:nvPr/>
        </p:nvSpPr>
        <p:spPr>
          <a:xfrm>
            <a:off x="592394" y="3621741"/>
            <a:ext cx="8382000" cy="1156447"/>
          </a:xfrm>
          <a:custGeom>
            <a:avLst/>
            <a:gdLst>
              <a:gd name="connsiteX0" fmla="*/ 0 w 8382000"/>
              <a:gd name="connsiteY0" fmla="*/ 448235 h 1156447"/>
              <a:gd name="connsiteX1" fmla="*/ 0 w 8382000"/>
              <a:gd name="connsiteY1" fmla="*/ 448235 h 1156447"/>
              <a:gd name="connsiteX2" fmla="*/ 143436 w 8382000"/>
              <a:gd name="connsiteY2" fmla="*/ 457200 h 1156447"/>
              <a:gd name="connsiteX3" fmla="*/ 179294 w 8382000"/>
              <a:gd name="connsiteY3" fmla="*/ 466165 h 1156447"/>
              <a:gd name="connsiteX4" fmla="*/ 197224 w 8382000"/>
              <a:gd name="connsiteY4" fmla="*/ 484094 h 1156447"/>
              <a:gd name="connsiteX5" fmla="*/ 206189 w 8382000"/>
              <a:gd name="connsiteY5" fmla="*/ 510988 h 1156447"/>
              <a:gd name="connsiteX6" fmla="*/ 304800 w 8382000"/>
              <a:gd name="connsiteY6" fmla="*/ 502024 h 1156447"/>
              <a:gd name="connsiteX7" fmla="*/ 322730 w 8382000"/>
              <a:gd name="connsiteY7" fmla="*/ 484094 h 1156447"/>
              <a:gd name="connsiteX8" fmla="*/ 403412 w 8382000"/>
              <a:gd name="connsiteY8" fmla="*/ 448235 h 1156447"/>
              <a:gd name="connsiteX9" fmla="*/ 1380565 w 8382000"/>
              <a:gd name="connsiteY9" fmla="*/ 439271 h 1156447"/>
              <a:gd name="connsiteX10" fmla="*/ 1443318 w 8382000"/>
              <a:gd name="connsiteY10" fmla="*/ 421341 h 1156447"/>
              <a:gd name="connsiteX11" fmla="*/ 1532965 w 8382000"/>
              <a:gd name="connsiteY11" fmla="*/ 394447 h 1156447"/>
              <a:gd name="connsiteX12" fmla="*/ 1586753 w 8382000"/>
              <a:gd name="connsiteY12" fmla="*/ 385483 h 1156447"/>
              <a:gd name="connsiteX13" fmla="*/ 1658471 w 8382000"/>
              <a:gd name="connsiteY13" fmla="*/ 367553 h 1156447"/>
              <a:gd name="connsiteX14" fmla="*/ 1712259 w 8382000"/>
              <a:gd name="connsiteY14" fmla="*/ 358588 h 1156447"/>
              <a:gd name="connsiteX15" fmla="*/ 1801906 w 8382000"/>
              <a:gd name="connsiteY15" fmla="*/ 331694 h 1156447"/>
              <a:gd name="connsiteX16" fmla="*/ 1828800 w 8382000"/>
              <a:gd name="connsiteY16" fmla="*/ 322730 h 1156447"/>
              <a:gd name="connsiteX17" fmla="*/ 1855694 w 8382000"/>
              <a:gd name="connsiteY17" fmla="*/ 313765 h 1156447"/>
              <a:gd name="connsiteX18" fmla="*/ 2250141 w 8382000"/>
              <a:gd name="connsiteY18" fmla="*/ 295835 h 1156447"/>
              <a:gd name="connsiteX19" fmla="*/ 2474259 w 8382000"/>
              <a:gd name="connsiteY19" fmla="*/ 313765 h 1156447"/>
              <a:gd name="connsiteX20" fmla="*/ 2554941 w 8382000"/>
              <a:gd name="connsiteY20" fmla="*/ 367553 h 1156447"/>
              <a:gd name="connsiteX21" fmla="*/ 2599765 w 8382000"/>
              <a:gd name="connsiteY21" fmla="*/ 394447 h 1156447"/>
              <a:gd name="connsiteX22" fmla="*/ 2671483 w 8382000"/>
              <a:gd name="connsiteY22" fmla="*/ 412377 h 1156447"/>
              <a:gd name="connsiteX23" fmla="*/ 2725271 w 8382000"/>
              <a:gd name="connsiteY23" fmla="*/ 448235 h 1156447"/>
              <a:gd name="connsiteX24" fmla="*/ 2752165 w 8382000"/>
              <a:gd name="connsiteY24" fmla="*/ 466165 h 1156447"/>
              <a:gd name="connsiteX25" fmla="*/ 2805953 w 8382000"/>
              <a:gd name="connsiteY25" fmla="*/ 484094 h 1156447"/>
              <a:gd name="connsiteX26" fmla="*/ 3065930 w 8382000"/>
              <a:gd name="connsiteY26" fmla="*/ 475130 h 1156447"/>
              <a:gd name="connsiteX27" fmla="*/ 3083859 w 8382000"/>
              <a:gd name="connsiteY27" fmla="*/ 457200 h 1156447"/>
              <a:gd name="connsiteX28" fmla="*/ 3110753 w 8382000"/>
              <a:gd name="connsiteY28" fmla="*/ 448235 h 1156447"/>
              <a:gd name="connsiteX29" fmla="*/ 3173506 w 8382000"/>
              <a:gd name="connsiteY29" fmla="*/ 421341 h 1156447"/>
              <a:gd name="connsiteX30" fmla="*/ 3245224 w 8382000"/>
              <a:gd name="connsiteY30" fmla="*/ 376518 h 1156447"/>
              <a:gd name="connsiteX31" fmla="*/ 3272118 w 8382000"/>
              <a:gd name="connsiteY31" fmla="*/ 358588 h 1156447"/>
              <a:gd name="connsiteX32" fmla="*/ 3334871 w 8382000"/>
              <a:gd name="connsiteY32" fmla="*/ 349624 h 1156447"/>
              <a:gd name="connsiteX33" fmla="*/ 3379694 w 8382000"/>
              <a:gd name="connsiteY33" fmla="*/ 340659 h 1156447"/>
              <a:gd name="connsiteX34" fmla="*/ 3792071 w 8382000"/>
              <a:gd name="connsiteY34" fmla="*/ 313765 h 1156447"/>
              <a:gd name="connsiteX35" fmla="*/ 3836894 w 8382000"/>
              <a:gd name="connsiteY35" fmla="*/ 304800 h 1156447"/>
              <a:gd name="connsiteX36" fmla="*/ 3890683 w 8382000"/>
              <a:gd name="connsiteY36" fmla="*/ 286871 h 1156447"/>
              <a:gd name="connsiteX37" fmla="*/ 3926541 w 8382000"/>
              <a:gd name="connsiteY37" fmla="*/ 277906 h 1156447"/>
              <a:gd name="connsiteX38" fmla="*/ 3953436 w 8382000"/>
              <a:gd name="connsiteY38" fmla="*/ 259977 h 1156447"/>
              <a:gd name="connsiteX39" fmla="*/ 3980330 w 8382000"/>
              <a:gd name="connsiteY39" fmla="*/ 251012 h 1156447"/>
              <a:gd name="connsiteX40" fmla="*/ 3989294 w 8382000"/>
              <a:gd name="connsiteY40" fmla="*/ 224118 h 1156447"/>
              <a:gd name="connsiteX41" fmla="*/ 4007224 w 8382000"/>
              <a:gd name="connsiteY41" fmla="*/ 206188 h 1156447"/>
              <a:gd name="connsiteX42" fmla="*/ 4025153 w 8382000"/>
              <a:gd name="connsiteY42" fmla="*/ 179294 h 1156447"/>
              <a:gd name="connsiteX43" fmla="*/ 4078941 w 8382000"/>
              <a:gd name="connsiteY43" fmla="*/ 161365 h 1156447"/>
              <a:gd name="connsiteX44" fmla="*/ 4195483 w 8382000"/>
              <a:gd name="connsiteY44" fmla="*/ 134471 h 1156447"/>
              <a:gd name="connsiteX45" fmla="*/ 4231341 w 8382000"/>
              <a:gd name="connsiteY45" fmla="*/ 125506 h 1156447"/>
              <a:gd name="connsiteX46" fmla="*/ 4356847 w 8382000"/>
              <a:gd name="connsiteY46" fmla="*/ 107577 h 1156447"/>
              <a:gd name="connsiteX47" fmla="*/ 4410636 w 8382000"/>
              <a:gd name="connsiteY47" fmla="*/ 89647 h 1156447"/>
              <a:gd name="connsiteX48" fmla="*/ 4482353 w 8382000"/>
              <a:gd name="connsiteY48" fmla="*/ 71718 h 1156447"/>
              <a:gd name="connsiteX49" fmla="*/ 4509247 w 8382000"/>
              <a:gd name="connsiteY49" fmla="*/ 62753 h 1156447"/>
              <a:gd name="connsiteX50" fmla="*/ 4598894 w 8382000"/>
              <a:gd name="connsiteY50" fmla="*/ 44824 h 1156447"/>
              <a:gd name="connsiteX51" fmla="*/ 4670612 w 8382000"/>
              <a:gd name="connsiteY51" fmla="*/ 8965 h 1156447"/>
              <a:gd name="connsiteX52" fmla="*/ 4697506 w 8382000"/>
              <a:gd name="connsiteY52" fmla="*/ 0 h 1156447"/>
              <a:gd name="connsiteX53" fmla="*/ 5082989 w 8382000"/>
              <a:gd name="connsiteY53" fmla="*/ 8965 h 1156447"/>
              <a:gd name="connsiteX54" fmla="*/ 5109883 w 8382000"/>
              <a:gd name="connsiteY54" fmla="*/ 35859 h 1156447"/>
              <a:gd name="connsiteX55" fmla="*/ 5199530 w 8382000"/>
              <a:gd name="connsiteY55" fmla="*/ 62753 h 1156447"/>
              <a:gd name="connsiteX56" fmla="*/ 5450541 w 8382000"/>
              <a:gd name="connsiteY56" fmla="*/ 71718 h 1156447"/>
              <a:gd name="connsiteX57" fmla="*/ 5477436 w 8382000"/>
              <a:gd name="connsiteY57" fmla="*/ 80683 h 1156447"/>
              <a:gd name="connsiteX58" fmla="*/ 5531224 w 8382000"/>
              <a:gd name="connsiteY58" fmla="*/ 116541 h 1156447"/>
              <a:gd name="connsiteX59" fmla="*/ 5558118 w 8382000"/>
              <a:gd name="connsiteY59" fmla="*/ 161365 h 1156447"/>
              <a:gd name="connsiteX60" fmla="*/ 5576047 w 8382000"/>
              <a:gd name="connsiteY60" fmla="*/ 188259 h 1156447"/>
              <a:gd name="connsiteX61" fmla="*/ 5611906 w 8382000"/>
              <a:gd name="connsiteY61" fmla="*/ 206188 h 1156447"/>
              <a:gd name="connsiteX62" fmla="*/ 5737412 w 8382000"/>
              <a:gd name="connsiteY62" fmla="*/ 197224 h 1156447"/>
              <a:gd name="connsiteX63" fmla="*/ 5791200 w 8382000"/>
              <a:gd name="connsiteY63" fmla="*/ 179294 h 1156447"/>
              <a:gd name="connsiteX64" fmla="*/ 5853953 w 8382000"/>
              <a:gd name="connsiteY64" fmla="*/ 170330 h 1156447"/>
              <a:gd name="connsiteX65" fmla="*/ 6060141 w 8382000"/>
              <a:gd name="connsiteY65" fmla="*/ 152400 h 1156447"/>
              <a:gd name="connsiteX66" fmla="*/ 6149789 w 8382000"/>
              <a:gd name="connsiteY66" fmla="*/ 116541 h 1156447"/>
              <a:gd name="connsiteX67" fmla="*/ 6185647 w 8382000"/>
              <a:gd name="connsiteY67" fmla="*/ 107577 h 1156447"/>
              <a:gd name="connsiteX68" fmla="*/ 6239436 w 8382000"/>
              <a:gd name="connsiteY68" fmla="*/ 89647 h 1156447"/>
              <a:gd name="connsiteX69" fmla="*/ 6347012 w 8382000"/>
              <a:gd name="connsiteY69" fmla="*/ 44824 h 1156447"/>
              <a:gd name="connsiteX70" fmla="*/ 6436659 w 8382000"/>
              <a:gd name="connsiteY70" fmla="*/ 35859 h 1156447"/>
              <a:gd name="connsiteX71" fmla="*/ 6660777 w 8382000"/>
              <a:gd name="connsiteY71" fmla="*/ 44824 h 1156447"/>
              <a:gd name="connsiteX72" fmla="*/ 6678706 w 8382000"/>
              <a:gd name="connsiteY72" fmla="*/ 80683 h 1156447"/>
              <a:gd name="connsiteX73" fmla="*/ 6714565 w 8382000"/>
              <a:gd name="connsiteY73" fmla="*/ 134471 h 1156447"/>
              <a:gd name="connsiteX74" fmla="*/ 6759389 w 8382000"/>
              <a:gd name="connsiteY74" fmla="*/ 188259 h 1156447"/>
              <a:gd name="connsiteX75" fmla="*/ 6795247 w 8382000"/>
              <a:gd name="connsiteY75" fmla="*/ 224118 h 1156447"/>
              <a:gd name="connsiteX76" fmla="*/ 6822141 w 8382000"/>
              <a:gd name="connsiteY76" fmla="*/ 233083 h 1156447"/>
              <a:gd name="connsiteX77" fmla="*/ 6884894 w 8382000"/>
              <a:gd name="connsiteY77" fmla="*/ 277906 h 1156447"/>
              <a:gd name="connsiteX78" fmla="*/ 6911789 w 8382000"/>
              <a:gd name="connsiteY78" fmla="*/ 286871 h 1156447"/>
              <a:gd name="connsiteX79" fmla="*/ 6956612 w 8382000"/>
              <a:gd name="connsiteY79" fmla="*/ 313765 h 1156447"/>
              <a:gd name="connsiteX80" fmla="*/ 7001436 w 8382000"/>
              <a:gd name="connsiteY80" fmla="*/ 322730 h 1156447"/>
              <a:gd name="connsiteX81" fmla="*/ 7028330 w 8382000"/>
              <a:gd name="connsiteY81" fmla="*/ 331694 h 1156447"/>
              <a:gd name="connsiteX82" fmla="*/ 7046259 w 8382000"/>
              <a:gd name="connsiteY82" fmla="*/ 349624 h 1156447"/>
              <a:gd name="connsiteX83" fmla="*/ 7198659 w 8382000"/>
              <a:gd name="connsiteY83" fmla="*/ 367553 h 1156447"/>
              <a:gd name="connsiteX84" fmla="*/ 7682753 w 8382000"/>
              <a:gd name="connsiteY84" fmla="*/ 376518 h 1156447"/>
              <a:gd name="connsiteX85" fmla="*/ 7709647 w 8382000"/>
              <a:gd name="connsiteY85" fmla="*/ 385483 h 1156447"/>
              <a:gd name="connsiteX86" fmla="*/ 7727577 w 8382000"/>
              <a:gd name="connsiteY86" fmla="*/ 412377 h 1156447"/>
              <a:gd name="connsiteX87" fmla="*/ 7754471 w 8382000"/>
              <a:gd name="connsiteY87" fmla="*/ 439271 h 1156447"/>
              <a:gd name="connsiteX88" fmla="*/ 7826189 w 8382000"/>
              <a:gd name="connsiteY88" fmla="*/ 457200 h 1156447"/>
              <a:gd name="connsiteX89" fmla="*/ 8005483 w 8382000"/>
              <a:gd name="connsiteY89" fmla="*/ 466165 h 1156447"/>
              <a:gd name="connsiteX90" fmla="*/ 8014447 w 8382000"/>
              <a:gd name="connsiteY90" fmla="*/ 439271 h 1156447"/>
              <a:gd name="connsiteX91" fmla="*/ 8050306 w 8382000"/>
              <a:gd name="connsiteY91" fmla="*/ 421341 h 1156447"/>
              <a:gd name="connsiteX92" fmla="*/ 8122024 w 8382000"/>
              <a:gd name="connsiteY92" fmla="*/ 367553 h 1156447"/>
              <a:gd name="connsiteX93" fmla="*/ 8265459 w 8382000"/>
              <a:gd name="connsiteY93" fmla="*/ 322730 h 1156447"/>
              <a:gd name="connsiteX94" fmla="*/ 8364071 w 8382000"/>
              <a:gd name="connsiteY94" fmla="*/ 313765 h 1156447"/>
              <a:gd name="connsiteX95" fmla="*/ 8382000 w 8382000"/>
              <a:gd name="connsiteY95" fmla="*/ 295835 h 1156447"/>
              <a:gd name="connsiteX96" fmla="*/ 8328212 w 8382000"/>
              <a:gd name="connsiteY96" fmla="*/ 1111624 h 1156447"/>
              <a:gd name="connsiteX97" fmla="*/ 0 w 8382000"/>
              <a:gd name="connsiteY97" fmla="*/ 1156447 h 1156447"/>
              <a:gd name="connsiteX98" fmla="*/ 0 w 8382000"/>
              <a:gd name="connsiteY98" fmla="*/ 448235 h 115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8382000" h="1156447">
                <a:moveTo>
                  <a:pt x="0" y="448235"/>
                </a:moveTo>
                <a:lnTo>
                  <a:pt x="0" y="448235"/>
                </a:lnTo>
                <a:cubicBezTo>
                  <a:pt x="47812" y="451223"/>
                  <a:pt x="95768" y="452433"/>
                  <a:pt x="143436" y="457200"/>
                </a:cubicBezTo>
                <a:cubicBezTo>
                  <a:pt x="155695" y="458426"/>
                  <a:pt x="168274" y="460655"/>
                  <a:pt x="179294" y="466165"/>
                </a:cubicBezTo>
                <a:cubicBezTo>
                  <a:pt x="186854" y="469945"/>
                  <a:pt x="191247" y="478118"/>
                  <a:pt x="197224" y="484094"/>
                </a:cubicBezTo>
                <a:cubicBezTo>
                  <a:pt x="200212" y="493059"/>
                  <a:pt x="199507" y="504306"/>
                  <a:pt x="206189" y="510988"/>
                </a:cubicBezTo>
                <a:cubicBezTo>
                  <a:pt x="229649" y="534448"/>
                  <a:pt x="293829" y="504767"/>
                  <a:pt x="304800" y="502024"/>
                </a:cubicBezTo>
                <a:cubicBezTo>
                  <a:pt x="310777" y="496047"/>
                  <a:pt x="316130" y="489374"/>
                  <a:pt x="322730" y="484094"/>
                </a:cubicBezTo>
                <a:cubicBezTo>
                  <a:pt x="343205" y="467714"/>
                  <a:pt x="378247" y="448466"/>
                  <a:pt x="403412" y="448235"/>
                </a:cubicBezTo>
                <a:lnTo>
                  <a:pt x="1380565" y="439271"/>
                </a:lnTo>
                <a:cubicBezTo>
                  <a:pt x="1445027" y="417783"/>
                  <a:pt x="1364548" y="443846"/>
                  <a:pt x="1443318" y="421341"/>
                </a:cubicBezTo>
                <a:cubicBezTo>
                  <a:pt x="1500821" y="404912"/>
                  <a:pt x="1438172" y="416322"/>
                  <a:pt x="1532965" y="394447"/>
                </a:cubicBezTo>
                <a:cubicBezTo>
                  <a:pt x="1550676" y="390360"/>
                  <a:pt x="1568980" y="389292"/>
                  <a:pt x="1586753" y="385483"/>
                </a:cubicBezTo>
                <a:cubicBezTo>
                  <a:pt x="1610848" y="380320"/>
                  <a:pt x="1634165" y="371604"/>
                  <a:pt x="1658471" y="367553"/>
                </a:cubicBezTo>
                <a:cubicBezTo>
                  <a:pt x="1676400" y="364565"/>
                  <a:pt x="1694435" y="362153"/>
                  <a:pt x="1712259" y="358588"/>
                </a:cubicBezTo>
                <a:cubicBezTo>
                  <a:pt x="1746142" y="351812"/>
                  <a:pt x="1767586" y="343134"/>
                  <a:pt x="1801906" y="331694"/>
                </a:cubicBezTo>
                <a:lnTo>
                  <a:pt x="1828800" y="322730"/>
                </a:lnTo>
                <a:cubicBezTo>
                  <a:pt x="1837765" y="319742"/>
                  <a:pt x="1846254" y="314194"/>
                  <a:pt x="1855694" y="313765"/>
                </a:cubicBezTo>
                <a:lnTo>
                  <a:pt x="2250141" y="295835"/>
                </a:lnTo>
                <a:cubicBezTo>
                  <a:pt x="2324847" y="301812"/>
                  <a:pt x="2400680" y="299524"/>
                  <a:pt x="2474259" y="313765"/>
                </a:cubicBezTo>
                <a:cubicBezTo>
                  <a:pt x="2476854" y="314267"/>
                  <a:pt x="2540196" y="358338"/>
                  <a:pt x="2554941" y="367553"/>
                </a:cubicBezTo>
                <a:cubicBezTo>
                  <a:pt x="2569717" y="376788"/>
                  <a:pt x="2582679" y="391030"/>
                  <a:pt x="2599765" y="394447"/>
                </a:cubicBezTo>
                <a:cubicBezTo>
                  <a:pt x="2653855" y="405265"/>
                  <a:pt x="2630134" y="398593"/>
                  <a:pt x="2671483" y="412377"/>
                </a:cubicBezTo>
                <a:cubicBezTo>
                  <a:pt x="2687501" y="460436"/>
                  <a:pt x="2667575" y="426599"/>
                  <a:pt x="2725271" y="448235"/>
                </a:cubicBezTo>
                <a:cubicBezTo>
                  <a:pt x="2735359" y="452018"/>
                  <a:pt x="2742319" y="461789"/>
                  <a:pt x="2752165" y="466165"/>
                </a:cubicBezTo>
                <a:cubicBezTo>
                  <a:pt x="2769435" y="473841"/>
                  <a:pt x="2805953" y="484094"/>
                  <a:pt x="2805953" y="484094"/>
                </a:cubicBezTo>
                <a:cubicBezTo>
                  <a:pt x="2892612" y="481106"/>
                  <a:pt x="2979623" y="483482"/>
                  <a:pt x="3065930" y="475130"/>
                </a:cubicBezTo>
                <a:cubicBezTo>
                  <a:pt x="3074343" y="474316"/>
                  <a:pt x="3076612" y="461549"/>
                  <a:pt x="3083859" y="457200"/>
                </a:cubicBezTo>
                <a:cubicBezTo>
                  <a:pt x="3091962" y="452338"/>
                  <a:pt x="3102301" y="452461"/>
                  <a:pt x="3110753" y="448235"/>
                </a:cubicBezTo>
                <a:cubicBezTo>
                  <a:pt x="3172661" y="417281"/>
                  <a:pt x="3098877" y="439999"/>
                  <a:pt x="3173506" y="421341"/>
                </a:cubicBezTo>
                <a:cubicBezTo>
                  <a:pt x="3197412" y="406400"/>
                  <a:pt x="3221768" y="392156"/>
                  <a:pt x="3245224" y="376518"/>
                </a:cubicBezTo>
                <a:cubicBezTo>
                  <a:pt x="3254189" y="370541"/>
                  <a:pt x="3261798" y="361684"/>
                  <a:pt x="3272118" y="358588"/>
                </a:cubicBezTo>
                <a:cubicBezTo>
                  <a:pt x="3292357" y="352516"/>
                  <a:pt x="3314028" y="353098"/>
                  <a:pt x="3334871" y="349624"/>
                </a:cubicBezTo>
                <a:cubicBezTo>
                  <a:pt x="3349901" y="347119"/>
                  <a:pt x="3364610" y="342814"/>
                  <a:pt x="3379694" y="340659"/>
                </a:cubicBezTo>
                <a:cubicBezTo>
                  <a:pt x="3502242" y="323152"/>
                  <a:pt x="3712357" y="318074"/>
                  <a:pt x="3792071" y="313765"/>
                </a:cubicBezTo>
                <a:cubicBezTo>
                  <a:pt x="3807012" y="310777"/>
                  <a:pt x="3822194" y="308809"/>
                  <a:pt x="3836894" y="304800"/>
                </a:cubicBezTo>
                <a:cubicBezTo>
                  <a:pt x="3855128" y="299827"/>
                  <a:pt x="3872348" y="291455"/>
                  <a:pt x="3890683" y="286871"/>
                </a:cubicBezTo>
                <a:lnTo>
                  <a:pt x="3926541" y="277906"/>
                </a:lnTo>
                <a:cubicBezTo>
                  <a:pt x="3935506" y="271930"/>
                  <a:pt x="3943799" y="264795"/>
                  <a:pt x="3953436" y="259977"/>
                </a:cubicBezTo>
                <a:cubicBezTo>
                  <a:pt x="3961888" y="255751"/>
                  <a:pt x="3973648" y="257694"/>
                  <a:pt x="3980330" y="251012"/>
                </a:cubicBezTo>
                <a:cubicBezTo>
                  <a:pt x="3987012" y="244330"/>
                  <a:pt x="3984432" y="232221"/>
                  <a:pt x="3989294" y="224118"/>
                </a:cubicBezTo>
                <a:cubicBezTo>
                  <a:pt x="3993643" y="216870"/>
                  <a:pt x="4001944" y="212788"/>
                  <a:pt x="4007224" y="206188"/>
                </a:cubicBezTo>
                <a:cubicBezTo>
                  <a:pt x="4013955" y="197775"/>
                  <a:pt x="4016017" y="185004"/>
                  <a:pt x="4025153" y="179294"/>
                </a:cubicBezTo>
                <a:cubicBezTo>
                  <a:pt x="4041179" y="169277"/>
                  <a:pt x="4061394" y="168384"/>
                  <a:pt x="4078941" y="161365"/>
                </a:cubicBezTo>
                <a:cubicBezTo>
                  <a:pt x="4146134" y="134487"/>
                  <a:pt x="4107797" y="145431"/>
                  <a:pt x="4195483" y="134471"/>
                </a:cubicBezTo>
                <a:cubicBezTo>
                  <a:pt x="4207436" y="131483"/>
                  <a:pt x="4219188" y="127531"/>
                  <a:pt x="4231341" y="125506"/>
                </a:cubicBezTo>
                <a:cubicBezTo>
                  <a:pt x="4273026" y="118558"/>
                  <a:pt x="4356847" y="107577"/>
                  <a:pt x="4356847" y="107577"/>
                </a:cubicBezTo>
                <a:cubicBezTo>
                  <a:pt x="4374777" y="101600"/>
                  <a:pt x="4392464" y="94839"/>
                  <a:pt x="4410636" y="89647"/>
                </a:cubicBezTo>
                <a:cubicBezTo>
                  <a:pt x="4434329" y="82877"/>
                  <a:pt x="4458976" y="79511"/>
                  <a:pt x="4482353" y="71718"/>
                </a:cubicBezTo>
                <a:cubicBezTo>
                  <a:pt x="4491318" y="68730"/>
                  <a:pt x="4500022" y="64803"/>
                  <a:pt x="4509247" y="62753"/>
                </a:cubicBezTo>
                <a:cubicBezTo>
                  <a:pt x="4588492" y="45143"/>
                  <a:pt x="4536385" y="62683"/>
                  <a:pt x="4598894" y="44824"/>
                </a:cubicBezTo>
                <a:cubicBezTo>
                  <a:pt x="4646062" y="31348"/>
                  <a:pt x="4610783" y="38880"/>
                  <a:pt x="4670612" y="8965"/>
                </a:cubicBezTo>
                <a:cubicBezTo>
                  <a:pt x="4679064" y="4739"/>
                  <a:pt x="4688541" y="2988"/>
                  <a:pt x="4697506" y="0"/>
                </a:cubicBezTo>
                <a:cubicBezTo>
                  <a:pt x="4826000" y="2988"/>
                  <a:pt x="4954943" y="-2169"/>
                  <a:pt x="5082989" y="8965"/>
                </a:cubicBezTo>
                <a:cubicBezTo>
                  <a:pt x="5095619" y="10063"/>
                  <a:pt x="5098800" y="29702"/>
                  <a:pt x="5109883" y="35859"/>
                </a:cubicBezTo>
                <a:cubicBezTo>
                  <a:pt x="5114235" y="38277"/>
                  <a:pt x="5185185" y="61856"/>
                  <a:pt x="5199530" y="62753"/>
                </a:cubicBezTo>
                <a:cubicBezTo>
                  <a:pt x="5283091" y="67976"/>
                  <a:pt x="5366871" y="68730"/>
                  <a:pt x="5450541" y="71718"/>
                </a:cubicBezTo>
                <a:cubicBezTo>
                  <a:pt x="5459506" y="74706"/>
                  <a:pt x="5469175" y="76094"/>
                  <a:pt x="5477436" y="80683"/>
                </a:cubicBezTo>
                <a:cubicBezTo>
                  <a:pt x="5496273" y="91148"/>
                  <a:pt x="5531224" y="116541"/>
                  <a:pt x="5531224" y="116541"/>
                </a:cubicBezTo>
                <a:cubicBezTo>
                  <a:pt x="5546793" y="163246"/>
                  <a:pt x="5529991" y="126206"/>
                  <a:pt x="5558118" y="161365"/>
                </a:cubicBezTo>
                <a:cubicBezTo>
                  <a:pt x="5564848" y="169778"/>
                  <a:pt x="5567770" y="181362"/>
                  <a:pt x="5576047" y="188259"/>
                </a:cubicBezTo>
                <a:cubicBezTo>
                  <a:pt x="5586313" y="196814"/>
                  <a:pt x="5599953" y="200212"/>
                  <a:pt x="5611906" y="206188"/>
                </a:cubicBezTo>
                <a:cubicBezTo>
                  <a:pt x="5653741" y="203200"/>
                  <a:pt x="5695934" y="203446"/>
                  <a:pt x="5737412" y="197224"/>
                </a:cubicBezTo>
                <a:cubicBezTo>
                  <a:pt x="5756102" y="194420"/>
                  <a:pt x="5772491" y="181967"/>
                  <a:pt x="5791200" y="179294"/>
                </a:cubicBezTo>
                <a:cubicBezTo>
                  <a:pt x="5812118" y="176306"/>
                  <a:pt x="5832928" y="172433"/>
                  <a:pt x="5853953" y="170330"/>
                </a:cubicBezTo>
                <a:cubicBezTo>
                  <a:pt x="5922599" y="163465"/>
                  <a:pt x="5991412" y="158377"/>
                  <a:pt x="6060141" y="152400"/>
                </a:cubicBezTo>
                <a:cubicBezTo>
                  <a:pt x="6142006" y="131933"/>
                  <a:pt x="6041769" y="159748"/>
                  <a:pt x="6149789" y="116541"/>
                </a:cubicBezTo>
                <a:cubicBezTo>
                  <a:pt x="6161228" y="111965"/>
                  <a:pt x="6173846" y="111117"/>
                  <a:pt x="6185647" y="107577"/>
                </a:cubicBezTo>
                <a:cubicBezTo>
                  <a:pt x="6203750" y="102146"/>
                  <a:pt x="6221990" y="96916"/>
                  <a:pt x="6239436" y="89647"/>
                </a:cubicBezTo>
                <a:cubicBezTo>
                  <a:pt x="6286695" y="69956"/>
                  <a:pt x="6296300" y="54332"/>
                  <a:pt x="6347012" y="44824"/>
                </a:cubicBezTo>
                <a:cubicBezTo>
                  <a:pt x="6376529" y="39290"/>
                  <a:pt x="6406777" y="38847"/>
                  <a:pt x="6436659" y="35859"/>
                </a:cubicBezTo>
                <a:lnTo>
                  <a:pt x="6660777" y="44824"/>
                </a:lnTo>
                <a:cubicBezTo>
                  <a:pt x="6673917" y="47257"/>
                  <a:pt x="6673442" y="68400"/>
                  <a:pt x="6678706" y="80683"/>
                </a:cubicBezTo>
                <a:cubicBezTo>
                  <a:pt x="6698166" y="126090"/>
                  <a:pt x="6672287" y="92193"/>
                  <a:pt x="6714565" y="134471"/>
                </a:cubicBezTo>
                <a:cubicBezTo>
                  <a:pt x="6745172" y="195686"/>
                  <a:pt x="6715038" y="150244"/>
                  <a:pt x="6759389" y="188259"/>
                </a:cubicBezTo>
                <a:cubicBezTo>
                  <a:pt x="6772223" y="199260"/>
                  <a:pt x="6781492" y="214293"/>
                  <a:pt x="6795247" y="224118"/>
                </a:cubicBezTo>
                <a:cubicBezTo>
                  <a:pt x="6802936" y="229611"/>
                  <a:pt x="6813689" y="228857"/>
                  <a:pt x="6822141" y="233083"/>
                </a:cubicBezTo>
                <a:cubicBezTo>
                  <a:pt x="6849913" y="246969"/>
                  <a:pt x="6856439" y="261646"/>
                  <a:pt x="6884894" y="277906"/>
                </a:cubicBezTo>
                <a:cubicBezTo>
                  <a:pt x="6893099" y="282594"/>
                  <a:pt x="6903337" y="282645"/>
                  <a:pt x="6911789" y="286871"/>
                </a:cubicBezTo>
                <a:cubicBezTo>
                  <a:pt x="6927374" y="294663"/>
                  <a:pt x="6940434" y="307294"/>
                  <a:pt x="6956612" y="313765"/>
                </a:cubicBezTo>
                <a:cubicBezTo>
                  <a:pt x="6970759" y="319424"/>
                  <a:pt x="6986654" y="319035"/>
                  <a:pt x="7001436" y="322730"/>
                </a:cubicBezTo>
                <a:cubicBezTo>
                  <a:pt x="7010603" y="325022"/>
                  <a:pt x="7019365" y="328706"/>
                  <a:pt x="7028330" y="331694"/>
                </a:cubicBezTo>
                <a:cubicBezTo>
                  <a:pt x="7034306" y="337671"/>
                  <a:pt x="7038241" y="346951"/>
                  <a:pt x="7046259" y="349624"/>
                </a:cubicBezTo>
                <a:cubicBezTo>
                  <a:pt x="7062701" y="355105"/>
                  <a:pt x="7196060" y="367472"/>
                  <a:pt x="7198659" y="367553"/>
                </a:cubicBezTo>
                <a:cubicBezTo>
                  <a:pt x="7359973" y="372594"/>
                  <a:pt x="7521388" y="373530"/>
                  <a:pt x="7682753" y="376518"/>
                </a:cubicBezTo>
                <a:cubicBezTo>
                  <a:pt x="7691718" y="379506"/>
                  <a:pt x="7702268" y="379580"/>
                  <a:pt x="7709647" y="385483"/>
                </a:cubicBezTo>
                <a:cubicBezTo>
                  <a:pt x="7718060" y="392214"/>
                  <a:pt x="7720679" y="404100"/>
                  <a:pt x="7727577" y="412377"/>
                </a:cubicBezTo>
                <a:cubicBezTo>
                  <a:pt x="7735693" y="422116"/>
                  <a:pt x="7743922" y="432239"/>
                  <a:pt x="7754471" y="439271"/>
                </a:cubicBezTo>
                <a:cubicBezTo>
                  <a:pt x="7766283" y="447145"/>
                  <a:pt x="7819728" y="455908"/>
                  <a:pt x="7826189" y="457200"/>
                </a:cubicBezTo>
                <a:cubicBezTo>
                  <a:pt x="7894617" y="491416"/>
                  <a:pt x="7885550" y="494385"/>
                  <a:pt x="8005483" y="466165"/>
                </a:cubicBezTo>
                <a:cubicBezTo>
                  <a:pt x="8014681" y="464001"/>
                  <a:pt x="8007765" y="445953"/>
                  <a:pt x="8014447" y="439271"/>
                </a:cubicBezTo>
                <a:cubicBezTo>
                  <a:pt x="8023897" y="429821"/>
                  <a:pt x="8039187" y="428754"/>
                  <a:pt x="8050306" y="421341"/>
                </a:cubicBezTo>
                <a:cubicBezTo>
                  <a:pt x="8101070" y="387499"/>
                  <a:pt x="8016342" y="409826"/>
                  <a:pt x="8122024" y="367553"/>
                </a:cubicBezTo>
                <a:cubicBezTo>
                  <a:pt x="8168634" y="348909"/>
                  <a:pt x="8215192" y="329013"/>
                  <a:pt x="8265459" y="322730"/>
                </a:cubicBezTo>
                <a:cubicBezTo>
                  <a:pt x="8298210" y="318636"/>
                  <a:pt x="8331200" y="316753"/>
                  <a:pt x="8364071" y="313765"/>
                </a:cubicBezTo>
                <a:lnTo>
                  <a:pt x="8382000" y="295835"/>
                </a:lnTo>
                <a:lnTo>
                  <a:pt x="8328212" y="1111624"/>
                </a:lnTo>
                <a:lnTo>
                  <a:pt x="0" y="1156447"/>
                </a:lnTo>
                <a:lnTo>
                  <a:pt x="0" y="448235"/>
                </a:lnTo>
                <a:close/>
              </a:path>
            </a:pathLst>
          </a:cu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TextBox 76">
            <a:extLst>
              <a:ext uri="{FF2B5EF4-FFF2-40B4-BE49-F238E27FC236}">
                <a16:creationId xmlns:a16="http://schemas.microsoft.com/office/drawing/2014/main" id="{7F654338-C850-4D90-9C6A-DC8CECB3BE87}"/>
              </a:ext>
            </a:extLst>
          </p:cNvPr>
          <p:cNvSpPr txBox="1"/>
          <p:nvPr/>
        </p:nvSpPr>
        <p:spPr>
          <a:xfrm>
            <a:off x="455119" y="6049291"/>
            <a:ext cx="6402981" cy="307777"/>
          </a:xfrm>
          <a:prstGeom prst="rect">
            <a:avLst/>
          </a:prstGeom>
          <a:noFill/>
        </p:spPr>
        <p:txBody>
          <a:bodyPr wrap="square" rtlCol="0">
            <a:spAutoFit/>
          </a:bodyPr>
          <a:lstStyle/>
          <a:p>
            <a:r>
              <a:rPr lang="en-US" sz="1400" dirty="0">
                <a:solidFill>
                  <a:prstClr val="black"/>
                </a:solidFill>
                <a:latin typeface="Arial" panose="020B0604020202020204" pitchFamily="34" charset="0"/>
                <a:cs typeface="Arial" panose="020B0604020202020204" pitchFamily="34" charset="0"/>
              </a:rPr>
              <a:t> Rough compact the site and stabilize the surface of the compacted area</a:t>
            </a:r>
          </a:p>
        </p:txBody>
      </p:sp>
      <p:sp>
        <p:nvSpPr>
          <p:cNvPr id="78" name="Rectangle 77">
            <a:extLst>
              <a:ext uri="{FF2B5EF4-FFF2-40B4-BE49-F238E27FC236}">
                <a16:creationId xmlns:a16="http://schemas.microsoft.com/office/drawing/2014/main" id="{F2FC210C-B0D6-42AC-B434-7262A20F6A92}"/>
              </a:ext>
            </a:extLst>
          </p:cNvPr>
          <p:cNvSpPr/>
          <p:nvPr/>
        </p:nvSpPr>
        <p:spPr>
          <a:xfrm>
            <a:off x="2114550" y="3927420"/>
            <a:ext cx="9149652" cy="850768"/>
          </a:xfrm>
          <a:prstGeom prst="rect">
            <a:avLst/>
          </a:prstGeom>
          <a:noFill/>
          <a:ln w="635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Desired Site Topography</a:t>
            </a:r>
          </a:p>
        </p:txBody>
      </p:sp>
      <p:pic>
        <p:nvPicPr>
          <p:cNvPr id="79" name="Picture 78">
            <a:extLst>
              <a:ext uri="{FF2B5EF4-FFF2-40B4-BE49-F238E27FC236}">
                <a16:creationId xmlns:a16="http://schemas.microsoft.com/office/drawing/2014/main" id="{A19FA460-690E-4D9B-9BE9-85203F2C2C52}"/>
              </a:ext>
            </a:extLst>
          </p:cNvPr>
          <p:cNvPicPr>
            <a:picLocks noChangeAspect="1"/>
          </p:cNvPicPr>
          <p:nvPr/>
        </p:nvPicPr>
        <p:blipFill rotWithShape="1">
          <a:blip r:embed="rId3">
            <a:clrChange>
              <a:clrFrom>
                <a:srgbClr val="FFFFFF"/>
              </a:clrFrom>
              <a:clrTo>
                <a:srgbClr val="FFFFFF">
                  <a:alpha val="0"/>
                </a:srgbClr>
              </a:clrTo>
            </a:clrChange>
          </a:blip>
          <a:srcRect l="42049" t="27725" r="17062" b="32074"/>
          <a:stretch/>
        </p:blipFill>
        <p:spPr>
          <a:xfrm>
            <a:off x="4906282" y="3350232"/>
            <a:ext cx="1241298" cy="440177"/>
          </a:xfrm>
          <a:prstGeom prst="rect">
            <a:avLst/>
          </a:prstGeom>
        </p:spPr>
      </p:pic>
      <p:pic>
        <p:nvPicPr>
          <p:cNvPr id="80" name="Picture 79">
            <a:extLst>
              <a:ext uri="{FF2B5EF4-FFF2-40B4-BE49-F238E27FC236}">
                <a16:creationId xmlns:a16="http://schemas.microsoft.com/office/drawing/2014/main" id="{0C3ACD40-EB9F-4766-93E7-1132C2773DB8}"/>
              </a:ext>
            </a:extLst>
          </p:cNvPr>
          <p:cNvPicPr>
            <a:picLocks noChangeAspect="1"/>
          </p:cNvPicPr>
          <p:nvPr/>
        </p:nvPicPr>
        <p:blipFill rotWithShape="1">
          <a:blip r:embed="rId4">
            <a:clrChange>
              <a:clrFrom>
                <a:srgbClr val="FFFFFF"/>
              </a:clrFrom>
              <a:clrTo>
                <a:srgbClr val="FFFFFF">
                  <a:alpha val="0"/>
                </a:srgbClr>
              </a:clrTo>
            </a:clrChange>
          </a:blip>
          <a:srcRect l="20382" t="6086" b="33184"/>
          <a:stretch/>
        </p:blipFill>
        <p:spPr>
          <a:xfrm>
            <a:off x="2357075" y="3498351"/>
            <a:ext cx="994808" cy="468185"/>
          </a:xfrm>
          <a:prstGeom prst="rect">
            <a:avLst/>
          </a:prstGeom>
        </p:spPr>
      </p:pic>
      <p:pic>
        <p:nvPicPr>
          <p:cNvPr id="81" name="Picture 80">
            <a:extLst>
              <a:ext uri="{FF2B5EF4-FFF2-40B4-BE49-F238E27FC236}">
                <a16:creationId xmlns:a16="http://schemas.microsoft.com/office/drawing/2014/main" id="{CBF34217-5B7C-4FA4-BE75-0E12C09B0C9B}"/>
              </a:ext>
            </a:extLst>
          </p:cNvPr>
          <p:cNvPicPr>
            <a:picLocks noChangeAspect="1"/>
          </p:cNvPicPr>
          <p:nvPr/>
        </p:nvPicPr>
        <p:blipFill rotWithShape="1">
          <a:blip r:embed="rId5"/>
          <a:srcRect l="10983" t="17137" r="29467" b="40536"/>
          <a:stretch/>
        </p:blipFill>
        <p:spPr>
          <a:xfrm>
            <a:off x="6161555" y="3419954"/>
            <a:ext cx="1205126" cy="406994"/>
          </a:xfrm>
          <a:prstGeom prst="rect">
            <a:avLst/>
          </a:prstGeom>
        </p:spPr>
      </p:pic>
      <p:sp>
        <p:nvSpPr>
          <p:cNvPr id="82" name="TextBox 81">
            <a:extLst>
              <a:ext uri="{FF2B5EF4-FFF2-40B4-BE49-F238E27FC236}">
                <a16:creationId xmlns:a16="http://schemas.microsoft.com/office/drawing/2014/main" id="{5DE41101-9F89-4641-8CC3-867732992B3E}"/>
              </a:ext>
            </a:extLst>
          </p:cNvPr>
          <p:cNvSpPr txBox="1"/>
          <p:nvPr/>
        </p:nvSpPr>
        <p:spPr>
          <a:xfrm>
            <a:off x="3565913" y="3085478"/>
            <a:ext cx="449162" cy="369332"/>
          </a:xfrm>
          <a:prstGeom prst="rect">
            <a:avLst/>
          </a:prstGeom>
          <a:noFill/>
        </p:spPr>
        <p:txBody>
          <a:bodyPr wrap="none" rtlCol="0">
            <a:spAutoFit/>
          </a:bodyPr>
          <a:lstStyle/>
          <a:p>
            <a:r>
              <a:rPr lang="en-US" dirty="0"/>
              <a:t>Fill</a:t>
            </a:r>
          </a:p>
        </p:txBody>
      </p:sp>
      <p:sp>
        <p:nvSpPr>
          <p:cNvPr id="83" name="Down Arrow 6">
            <a:extLst>
              <a:ext uri="{FF2B5EF4-FFF2-40B4-BE49-F238E27FC236}">
                <a16:creationId xmlns:a16="http://schemas.microsoft.com/office/drawing/2014/main" id="{084FF9F2-0207-4A97-9B0E-4FB989C9FABA}"/>
              </a:ext>
            </a:extLst>
          </p:cNvPr>
          <p:cNvSpPr/>
          <p:nvPr/>
        </p:nvSpPr>
        <p:spPr>
          <a:xfrm>
            <a:off x="5433537" y="3001716"/>
            <a:ext cx="235427" cy="383357"/>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Down Arrow 92">
            <a:extLst>
              <a:ext uri="{FF2B5EF4-FFF2-40B4-BE49-F238E27FC236}">
                <a16:creationId xmlns:a16="http://schemas.microsoft.com/office/drawing/2014/main" id="{584035D6-9141-4AC5-B7C7-7FD9AFFD50F6}"/>
              </a:ext>
            </a:extLst>
          </p:cNvPr>
          <p:cNvSpPr/>
          <p:nvPr/>
        </p:nvSpPr>
        <p:spPr>
          <a:xfrm>
            <a:off x="3668922" y="3443591"/>
            <a:ext cx="235427" cy="383357"/>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TextBox 84">
            <a:extLst>
              <a:ext uri="{FF2B5EF4-FFF2-40B4-BE49-F238E27FC236}">
                <a16:creationId xmlns:a16="http://schemas.microsoft.com/office/drawing/2014/main" id="{FC858F13-A98A-457A-BDDF-FB4F4C3D9123}"/>
              </a:ext>
            </a:extLst>
          </p:cNvPr>
          <p:cNvSpPr txBox="1"/>
          <p:nvPr/>
        </p:nvSpPr>
        <p:spPr>
          <a:xfrm>
            <a:off x="5108001" y="2670523"/>
            <a:ext cx="992836" cy="369332"/>
          </a:xfrm>
          <a:prstGeom prst="rect">
            <a:avLst/>
          </a:prstGeom>
          <a:noFill/>
        </p:spPr>
        <p:txBody>
          <a:bodyPr wrap="none" rtlCol="0">
            <a:spAutoFit/>
          </a:bodyPr>
          <a:lstStyle/>
          <a:p>
            <a:r>
              <a:rPr lang="en-US" dirty="0"/>
              <a:t>Excavate</a:t>
            </a:r>
          </a:p>
        </p:txBody>
      </p:sp>
      <p:sp>
        <p:nvSpPr>
          <p:cNvPr id="86" name="TextBox 85">
            <a:extLst>
              <a:ext uri="{FF2B5EF4-FFF2-40B4-BE49-F238E27FC236}">
                <a16:creationId xmlns:a16="http://schemas.microsoft.com/office/drawing/2014/main" id="{DED0DB48-0835-472C-9391-0A17BE650972}"/>
              </a:ext>
            </a:extLst>
          </p:cNvPr>
          <p:cNvSpPr txBox="1"/>
          <p:nvPr/>
        </p:nvSpPr>
        <p:spPr>
          <a:xfrm>
            <a:off x="8229145" y="3101469"/>
            <a:ext cx="449162" cy="369332"/>
          </a:xfrm>
          <a:prstGeom prst="rect">
            <a:avLst/>
          </a:prstGeom>
          <a:noFill/>
        </p:spPr>
        <p:txBody>
          <a:bodyPr wrap="none" rtlCol="0">
            <a:spAutoFit/>
          </a:bodyPr>
          <a:lstStyle/>
          <a:p>
            <a:r>
              <a:rPr lang="en-US" dirty="0"/>
              <a:t>Fill</a:t>
            </a:r>
          </a:p>
        </p:txBody>
      </p:sp>
      <p:sp>
        <p:nvSpPr>
          <p:cNvPr id="87" name="Down Arrow 95">
            <a:extLst>
              <a:ext uri="{FF2B5EF4-FFF2-40B4-BE49-F238E27FC236}">
                <a16:creationId xmlns:a16="http://schemas.microsoft.com/office/drawing/2014/main" id="{E1D30CE7-2B4A-424A-80CF-742313DE635D}"/>
              </a:ext>
            </a:extLst>
          </p:cNvPr>
          <p:cNvSpPr/>
          <p:nvPr/>
        </p:nvSpPr>
        <p:spPr>
          <a:xfrm>
            <a:off x="10016361" y="3446090"/>
            <a:ext cx="235427" cy="383357"/>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TextBox 87">
            <a:extLst>
              <a:ext uri="{FF2B5EF4-FFF2-40B4-BE49-F238E27FC236}">
                <a16:creationId xmlns:a16="http://schemas.microsoft.com/office/drawing/2014/main" id="{B248346C-85E6-472C-A38D-D4C016CCB93E}"/>
              </a:ext>
            </a:extLst>
          </p:cNvPr>
          <p:cNvSpPr txBox="1"/>
          <p:nvPr/>
        </p:nvSpPr>
        <p:spPr>
          <a:xfrm>
            <a:off x="3660997" y="2878511"/>
            <a:ext cx="253982" cy="276999"/>
          </a:xfrm>
          <a:prstGeom prst="rect">
            <a:avLst/>
          </a:prstGeom>
          <a:noFill/>
        </p:spPr>
        <p:txBody>
          <a:bodyPr wrap="square" rtlCol="0">
            <a:spAutoFit/>
          </a:bodyPr>
          <a:lstStyle/>
          <a:p>
            <a:r>
              <a:rPr lang="en-US" sz="1200" dirty="0">
                <a:solidFill>
                  <a:prstClr val="black"/>
                </a:solidFill>
                <a:latin typeface="Arial" panose="020B0604020202020204" pitchFamily="34" charset="0"/>
                <a:cs typeface="Arial" panose="020B0604020202020204" pitchFamily="34" charset="0"/>
              </a:rPr>
              <a:t>3</a:t>
            </a:r>
          </a:p>
        </p:txBody>
      </p:sp>
      <p:sp>
        <p:nvSpPr>
          <p:cNvPr id="89" name="Oval 88">
            <a:extLst>
              <a:ext uri="{FF2B5EF4-FFF2-40B4-BE49-F238E27FC236}">
                <a16:creationId xmlns:a16="http://schemas.microsoft.com/office/drawing/2014/main" id="{31D536EE-9CFD-4B5B-B09A-A3FAC2F60A84}"/>
              </a:ext>
            </a:extLst>
          </p:cNvPr>
          <p:cNvSpPr/>
          <p:nvPr/>
        </p:nvSpPr>
        <p:spPr>
          <a:xfrm>
            <a:off x="3714792" y="2929244"/>
            <a:ext cx="174059" cy="17222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TextBox 89">
            <a:extLst>
              <a:ext uri="{FF2B5EF4-FFF2-40B4-BE49-F238E27FC236}">
                <a16:creationId xmlns:a16="http://schemas.microsoft.com/office/drawing/2014/main" id="{70297A58-EF26-44B1-B769-4D93EBAFD6C1}"/>
              </a:ext>
            </a:extLst>
          </p:cNvPr>
          <p:cNvSpPr txBox="1"/>
          <p:nvPr/>
        </p:nvSpPr>
        <p:spPr>
          <a:xfrm>
            <a:off x="7998171" y="3161893"/>
            <a:ext cx="253982" cy="276999"/>
          </a:xfrm>
          <a:prstGeom prst="rect">
            <a:avLst/>
          </a:prstGeom>
          <a:noFill/>
        </p:spPr>
        <p:txBody>
          <a:bodyPr wrap="square" rtlCol="0">
            <a:spAutoFit/>
          </a:bodyPr>
          <a:lstStyle/>
          <a:p>
            <a:r>
              <a:rPr lang="en-US" sz="1200" dirty="0">
                <a:solidFill>
                  <a:prstClr val="black"/>
                </a:solidFill>
                <a:latin typeface="Arial" panose="020B0604020202020204" pitchFamily="34" charset="0"/>
                <a:cs typeface="Arial" panose="020B0604020202020204" pitchFamily="34" charset="0"/>
              </a:rPr>
              <a:t>3</a:t>
            </a:r>
          </a:p>
        </p:txBody>
      </p:sp>
      <p:sp>
        <p:nvSpPr>
          <p:cNvPr id="91" name="Oval 90">
            <a:extLst>
              <a:ext uri="{FF2B5EF4-FFF2-40B4-BE49-F238E27FC236}">
                <a16:creationId xmlns:a16="http://schemas.microsoft.com/office/drawing/2014/main" id="{D2FDBC5E-1C0C-46C8-BD61-C32255DB1FD5}"/>
              </a:ext>
            </a:extLst>
          </p:cNvPr>
          <p:cNvSpPr/>
          <p:nvPr/>
        </p:nvSpPr>
        <p:spPr>
          <a:xfrm>
            <a:off x="8051966" y="3212626"/>
            <a:ext cx="174059" cy="17222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TextBox 91">
            <a:extLst>
              <a:ext uri="{FF2B5EF4-FFF2-40B4-BE49-F238E27FC236}">
                <a16:creationId xmlns:a16="http://schemas.microsoft.com/office/drawing/2014/main" id="{51A94585-493E-4879-B71E-93F0EF560ED9}"/>
              </a:ext>
            </a:extLst>
          </p:cNvPr>
          <p:cNvSpPr txBox="1"/>
          <p:nvPr/>
        </p:nvSpPr>
        <p:spPr>
          <a:xfrm>
            <a:off x="6551216" y="3203136"/>
            <a:ext cx="253982" cy="276999"/>
          </a:xfrm>
          <a:prstGeom prst="rect">
            <a:avLst/>
          </a:prstGeom>
          <a:noFill/>
        </p:spPr>
        <p:txBody>
          <a:bodyPr wrap="square" rtlCol="0">
            <a:spAutoFit/>
          </a:bodyPr>
          <a:lstStyle/>
          <a:p>
            <a:r>
              <a:rPr lang="en-US" sz="1200" dirty="0">
                <a:solidFill>
                  <a:prstClr val="black"/>
                </a:solidFill>
                <a:latin typeface="Arial" panose="020B0604020202020204" pitchFamily="34" charset="0"/>
                <a:cs typeface="Arial" panose="020B0604020202020204" pitchFamily="34" charset="0"/>
              </a:rPr>
              <a:t>3</a:t>
            </a:r>
          </a:p>
        </p:txBody>
      </p:sp>
      <p:sp>
        <p:nvSpPr>
          <p:cNvPr id="93" name="Oval 92">
            <a:extLst>
              <a:ext uri="{FF2B5EF4-FFF2-40B4-BE49-F238E27FC236}">
                <a16:creationId xmlns:a16="http://schemas.microsoft.com/office/drawing/2014/main" id="{2905BDF5-63C8-4675-92C3-E99DEFB38C3D}"/>
              </a:ext>
            </a:extLst>
          </p:cNvPr>
          <p:cNvSpPr/>
          <p:nvPr/>
        </p:nvSpPr>
        <p:spPr>
          <a:xfrm>
            <a:off x="6605011" y="3253869"/>
            <a:ext cx="174059" cy="17222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3">
            <a:extLst>
              <a:ext uri="{FF2B5EF4-FFF2-40B4-BE49-F238E27FC236}">
                <a16:creationId xmlns:a16="http://schemas.microsoft.com/office/drawing/2014/main" id="{C1718D65-F677-4993-9B16-F14AA1E17954}"/>
              </a:ext>
            </a:extLst>
          </p:cNvPr>
          <p:cNvSpPr/>
          <p:nvPr/>
        </p:nvSpPr>
        <p:spPr>
          <a:xfrm>
            <a:off x="9062275" y="3475260"/>
            <a:ext cx="174059" cy="17222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a:t>
            </a:r>
          </a:p>
        </p:txBody>
      </p:sp>
      <p:sp>
        <p:nvSpPr>
          <p:cNvPr id="95" name="TextBox 94">
            <a:extLst>
              <a:ext uri="{FF2B5EF4-FFF2-40B4-BE49-F238E27FC236}">
                <a16:creationId xmlns:a16="http://schemas.microsoft.com/office/drawing/2014/main" id="{E25F0018-B33F-4FCF-8831-73B4C09BD9D1}"/>
              </a:ext>
            </a:extLst>
          </p:cNvPr>
          <p:cNvSpPr txBox="1"/>
          <p:nvPr/>
        </p:nvSpPr>
        <p:spPr>
          <a:xfrm>
            <a:off x="9008158" y="3422874"/>
            <a:ext cx="253982" cy="276999"/>
          </a:xfrm>
          <a:prstGeom prst="rect">
            <a:avLst/>
          </a:prstGeom>
          <a:noFill/>
        </p:spPr>
        <p:txBody>
          <a:bodyPr wrap="square" rtlCol="0">
            <a:spAutoFit/>
          </a:bodyPr>
          <a:lstStyle/>
          <a:p>
            <a:r>
              <a:rPr lang="en-US" sz="1200" dirty="0">
                <a:solidFill>
                  <a:prstClr val="black"/>
                </a:solidFill>
                <a:latin typeface="Arial" panose="020B0604020202020204" pitchFamily="34" charset="0"/>
                <a:cs typeface="Arial" panose="020B0604020202020204" pitchFamily="34" charset="0"/>
              </a:rPr>
              <a:t>4</a:t>
            </a:r>
          </a:p>
        </p:txBody>
      </p:sp>
      <p:grpSp>
        <p:nvGrpSpPr>
          <p:cNvPr id="120" name="Group 119">
            <a:extLst>
              <a:ext uri="{FF2B5EF4-FFF2-40B4-BE49-F238E27FC236}">
                <a16:creationId xmlns:a16="http://schemas.microsoft.com/office/drawing/2014/main" id="{B1EC9130-CF43-41F5-B9EF-3DE24BBE2594}"/>
              </a:ext>
            </a:extLst>
          </p:cNvPr>
          <p:cNvGrpSpPr/>
          <p:nvPr/>
        </p:nvGrpSpPr>
        <p:grpSpPr>
          <a:xfrm>
            <a:off x="177455" y="6331658"/>
            <a:ext cx="310305" cy="276999"/>
            <a:chOff x="196130" y="6331658"/>
            <a:chExt cx="310305" cy="276999"/>
          </a:xfrm>
        </p:grpSpPr>
        <p:sp>
          <p:nvSpPr>
            <p:cNvPr id="96" name="Oval 95">
              <a:extLst>
                <a:ext uri="{FF2B5EF4-FFF2-40B4-BE49-F238E27FC236}">
                  <a16:creationId xmlns:a16="http://schemas.microsoft.com/office/drawing/2014/main" id="{8C318B36-B6F8-46ED-BCEA-FDDBA730BDC2}"/>
                </a:ext>
              </a:extLst>
            </p:cNvPr>
            <p:cNvSpPr/>
            <p:nvPr/>
          </p:nvSpPr>
          <p:spPr bwMode="auto">
            <a:xfrm>
              <a:off x="209441" y="6357040"/>
              <a:ext cx="231340" cy="2313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prstClr val="white"/>
                </a:solidFill>
                <a:latin typeface="Arial" panose="020B0604020202020204" pitchFamily="34" charset="0"/>
                <a:ea typeface="ＭＳ Ｐゴシック" pitchFamily="-80" charset="-128"/>
                <a:cs typeface="Arial" panose="020B0604020202020204" pitchFamily="34" charset="0"/>
              </a:endParaRPr>
            </a:p>
          </p:txBody>
        </p:sp>
        <p:sp>
          <p:nvSpPr>
            <p:cNvPr id="97" name="TextBox 96">
              <a:extLst>
                <a:ext uri="{FF2B5EF4-FFF2-40B4-BE49-F238E27FC236}">
                  <a16:creationId xmlns:a16="http://schemas.microsoft.com/office/drawing/2014/main" id="{6ECBACE6-17CB-459F-8B81-D3064584F6EF}"/>
                </a:ext>
              </a:extLst>
            </p:cNvPr>
            <p:cNvSpPr txBox="1"/>
            <p:nvPr/>
          </p:nvSpPr>
          <p:spPr>
            <a:xfrm>
              <a:off x="196130" y="6331658"/>
              <a:ext cx="310305" cy="276999"/>
            </a:xfrm>
            <a:prstGeom prst="rect">
              <a:avLst/>
            </a:prstGeom>
            <a:noFill/>
          </p:spPr>
          <p:txBody>
            <a:bodyPr wrap="square" rtlCol="0">
              <a:spAutoFit/>
            </a:bodyPr>
            <a:lstStyle/>
            <a:p>
              <a:r>
                <a:rPr lang="en-US" sz="1200" dirty="0">
                  <a:solidFill>
                    <a:prstClr val="black"/>
                  </a:solidFill>
                  <a:latin typeface="Arial" panose="020B0604020202020204" pitchFamily="34" charset="0"/>
                  <a:cs typeface="Arial" panose="020B0604020202020204" pitchFamily="34" charset="0"/>
                </a:rPr>
                <a:t>5</a:t>
              </a:r>
            </a:p>
          </p:txBody>
        </p:sp>
      </p:grpSp>
      <p:sp>
        <p:nvSpPr>
          <p:cNvPr id="98" name="TextBox 97">
            <a:extLst>
              <a:ext uri="{FF2B5EF4-FFF2-40B4-BE49-F238E27FC236}">
                <a16:creationId xmlns:a16="http://schemas.microsoft.com/office/drawing/2014/main" id="{117E86A6-9709-4B6F-A53B-B7D31023AAE7}"/>
              </a:ext>
            </a:extLst>
          </p:cNvPr>
          <p:cNvSpPr txBox="1"/>
          <p:nvPr/>
        </p:nvSpPr>
        <p:spPr>
          <a:xfrm>
            <a:off x="455119" y="6365525"/>
            <a:ext cx="6505221" cy="307777"/>
          </a:xfrm>
          <a:prstGeom prst="rect">
            <a:avLst/>
          </a:prstGeom>
          <a:noFill/>
        </p:spPr>
        <p:txBody>
          <a:bodyPr wrap="square" rtlCol="0">
            <a:spAutoFit/>
          </a:bodyPr>
          <a:lstStyle/>
          <a:p>
            <a:r>
              <a:rPr lang="en-US" sz="1400" dirty="0">
                <a:solidFill>
                  <a:prstClr val="black"/>
                </a:solidFill>
                <a:latin typeface="Arial" panose="020B0604020202020204" pitchFamily="34" charset="0"/>
                <a:cs typeface="Arial" panose="020B0604020202020204" pitchFamily="34" charset="0"/>
              </a:rPr>
              <a:t> Stockpile construction feedstock pile and stage required construction equipment</a:t>
            </a:r>
          </a:p>
        </p:txBody>
      </p:sp>
      <p:cxnSp>
        <p:nvCxnSpPr>
          <p:cNvPr id="99" name="Straight Connector 98">
            <a:extLst>
              <a:ext uri="{FF2B5EF4-FFF2-40B4-BE49-F238E27FC236}">
                <a16:creationId xmlns:a16="http://schemas.microsoft.com/office/drawing/2014/main" id="{3854E1F4-6069-4914-B4A6-DE8981B9B7AE}"/>
              </a:ext>
            </a:extLst>
          </p:cNvPr>
          <p:cNvCxnSpPr/>
          <p:nvPr/>
        </p:nvCxnSpPr>
        <p:spPr>
          <a:xfrm>
            <a:off x="11374734" y="3890613"/>
            <a:ext cx="0" cy="36807"/>
          </a:xfrm>
          <a:prstGeom prst="line">
            <a:avLst/>
          </a:prstGeom>
        </p:spPr>
        <p:style>
          <a:lnRef idx="1">
            <a:schemeClr val="accent1"/>
          </a:lnRef>
          <a:fillRef idx="0">
            <a:schemeClr val="accent1"/>
          </a:fillRef>
          <a:effectRef idx="0">
            <a:schemeClr val="accent1"/>
          </a:effectRef>
          <a:fontRef idx="minor">
            <a:schemeClr val="tx1"/>
          </a:fontRef>
        </p:style>
      </p:cxnSp>
      <p:sp>
        <p:nvSpPr>
          <p:cNvPr id="100" name="Rectangle 99">
            <a:extLst>
              <a:ext uri="{FF2B5EF4-FFF2-40B4-BE49-F238E27FC236}">
                <a16:creationId xmlns:a16="http://schemas.microsoft.com/office/drawing/2014/main" id="{2C77F06F-F62D-4826-BFE5-1CDAAC1DE308}"/>
              </a:ext>
            </a:extLst>
          </p:cNvPr>
          <p:cNvSpPr/>
          <p:nvPr/>
        </p:nvSpPr>
        <p:spPr>
          <a:xfrm>
            <a:off x="8901489" y="3921550"/>
            <a:ext cx="2289808" cy="844902"/>
          </a:xfrm>
          <a:prstGeom prst="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Trapezoid 100">
            <a:extLst>
              <a:ext uri="{FF2B5EF4-FFF2-40B4-BE49-F238E27FC236}">
                <a16:creationId xmlns:a16="http://schemas.microsoft.com/office/drawing/2014/main" id="{5A5DC1A3-4DE5-4182-825C-9109161A5856}"/>
              </a:ext>
            </a:extLst>
          </p:cNvPr>
          <p:cNvSpPr/>
          <p:nvPr/>
        </p:nvSpPr>
        <p:spPr>
          <a:xfrm rot="10800000">
            <a:off x="9757065" y="3923065"/>
            <a:ext cx="724466" cy="600947"/>
          </a:xfrm>
          <a:prstGeom prst="trapezoi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Down Arrow 127">
            <a:extLst>
              <a:ext uri="{FF2B5EF4-FFF2-40B4-BE49-F238E27FC236}">
                <a16:creationId xmlns:a16="http://schemas.microsoft.com/office/drawing/2014/main" id="{4E3ED04B-A2A4-4733-B9A4-8C4381344119}"/>
              </a:ext>
            </a:extLst>
          </p:cNvPr>
          <p:cNvSpPr/>
          <p:nvPr/>
        </p:nvSpPr>
        <p:spPr>
          <a:xfrm>
            <a:off x="8332024" y="3470948"/>
            <a:ext cx="235427" cy="383357"/>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TextBox 102">
            <a:extLst>
              <a:ext uri="{FF2B5EF4-FFF2-40B4-BE49-F238E27FC236}">
                <a16:creationId xmlns:a16="http://schemas.microsoft.com/office/drawing/2014/main" id="{F59E0766-3616-4747-BD70-440DE6855EDA}"/>
              </a:ext>
            </a:extLst>
          </p:cNvPr>
          <p:cNvSpPr txBox="1"/>
          <p:nvPr/>
        </p:nvSpPr>
        <p:spPr>
          <a:xfrm>
            <a:off x="9540771" y="3015010"/>
            <a:ext cx="1302280" cy="369332"/>
          </a:xfrm>
          <a:prstGeom prst="rect">
            <a:avLst/>
          </a:prstGeom>
          <a:noFill/>
        </p:spPr>
        <p:txBody>
          <a:bodyPr wrap="none" rtlCol="0">
            <a:spAutoFit/>
          </a:bodyPr>
          <a:lstStyle/>
          <a:p>
            <a:r>
              <a:rPr lang="en-US" dirty="0"/>
              <a:t>Sub-Surface</a:t>
            </a:r>
          </a:p>
        </p:txBody>
      </p:sp>
      <p:sp>
        <p:nvSpPr>
          <p:cNvPr id="104" name="TextBox 103">
            <a:extLst>
              <a:ext uri="{FF2B5EF4-FFF2-40B4-BE49-F238E27FC236}">
                <a16:creationId xmlns:a16="http://schemas.microsoft.com/office/drawing/2014/main" id="{B0581184-997F-473C-B38E-6A85EF8BDBF8}"/>
              </a:ext>
            </a:extLst>
          </p:cNvPr>
          <p:cNvSpPr txBox="1"/>
          <p:nvPr/>
        </p:nvSpPr>
        <p:spPr>
          <a:xfrm>
            <a:off x="10810921" y="3061176"/>
            <a:ext cx="253982" cy="276999"/>
          </a:xfrm>
          <a:prstGeom prst="rect">
            <a:avLst/>
          </a:prstGeom>
          <a:noFill/>
        </p:spPr>
        <p:txBody>
          <a:bodyPr wrap="square" rtlCol="0">
            <a:spAutoFit/>
          </a:bodyPr>
          <a:lstStyle/>
          <a:p>
            <a:r>
              <a:rPr lang="en-US" sz="1200" dirty="0">
                <a:solidFill>
                  <a:prstClr val="black"/>
                </a:solidFill>
                <a:latin typeface="Arial" panose="020B0604020202020204" pitchFamily="34" charset="0"/>
                <a:cs typeface="Arial" panose="020B0604020202020204" pitchFamily="34" charset="0"/>
              </a:rPr>
              <a:t>2</a:t>
            </a:r>
          </a:p>
        </p:txBody>
      </p:sp>
      <p:sp>
        <p:nvSpPr>
          <p:cNvPr id="105" name="TextBox 104">
            <a:extLst>
              <a:ext uri="{FF2B5EF4-FFF2-40B4-BE49-F238E27FC236}">
                <a16:creationId xmlns:a16="http://schemas.microsoft.com/office/drawing/2014/main" id="{C9036E7B-A88E-4E9E-BB4C-C6A9C5E573FA}"/>
              </a:ext>
            </a:extLst>
          </p:cNvPr>
          <p:cNvSpPr txBox="1"/>
          <p:nvPr/>
        </p:nvSpPr>
        <p:spPr>
          <a:xfrm>
            <a:off x="455119" y="4836787"/>
            <a:ext cx="5640024"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Install control points and continuously assess desired states</a:t>
            </a:r>
          </a:p>
        </p:txBody>
      </p:sp>
      <p:grpSp>
        <p:nvGrpSpPr>
          <p:cNvPr id="106" name="Group 105">
            <a:extLst>
              <a:ext uri="{FF2B5EF4-FFF2-40B4-BE49-F238E27FC236}">
                <a16:creationId xmlns:a16="http://schemas.microsoft.com/office/drawing/2014/main" id="{E9032B13-E519-4B78-9D95-C9BA7EBF08BD}"/>
              </a:ext>
            </a:extLst>
          </p:cNvPr>
          <p:cNvGrpSpPr/>
          <p:nvPr/>
        </p:nvGrpSpPr>
        <p:grpSpPr>
          <a:xfrm>
            <a:off x="1788090" y="2581909"/>
            <a:ext cx="1296344" cy="825472"/>
            <a:chOff x="2948578" y="1102905"/>
            <a:chExt cx="2687265" cy="1711169"/>
          </a:xfrm>
        </p:grpSpPr>
        <p:pic>
          <p:nvPicPr>
            <p:cNvPr id="107" name="Picture 106">
              <a:extLst>
                <a:ext uri="{FF2B5EF4-FFF2-40B4-BE49-F238E27FC236}">
                  <a16:creationId xmlns:a16="http://schemas.microsoft.com/office/drawing/2014/main" id="{BCCEFA0D-CE9C-47D5-8A90-1BA22920B267}"/>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3015945" y="2192349"/>
              <a:ext cx="762000" cy="600075"/>
            </a:xfrm>
            <a:prstGeom prst="rect">
              <a:avLst/>
            </a:prstGeom>
          </p:spPr>
        </p:pic>
        <p:sp>
          <p:nvSpPr>
            <p:cNvPr id="108" name="Rectangle 107">
              <a:extLst>
                <a:ext uri="{FF2B5EF4-FFF2-40B4-BE49-F238E27FC236}">
                  <a16:creationId xmlns:a16="http://schemas.microsoft.com/office/drawing/2014/main" id="{15E81588-F17D-49F5-81A7-7A32677CDFA9}"/>
                </a:ext>
              </a:extLst>
            </p:cNvPr>
            <p:cNvSpPr/>
            <p:nvPr/>
          </p:nvSpPr>
          <p:spPr>
            <a:xfrm rot="2598696">
              <a:off x="3517291" y="1139298"/>
              <a:ext cx="247145" cy="925212"/>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a:extLst>
                <a:ext uri="{FF2B5EF4-FFF2-40B4-BE49-F238E27FC236}">
                  <a16:creationId xmlns:a16="http://schemas.microsoft.com/office/drawing/2014/main" id="{E92AA851-C1DB-46AE-9489-BC12331C1977}"/>
                </a:ext>
              </a:extLst>
            </p:cNvPr>
            <p:cNvSpPr/>
            <p:nvPr/>
          </p:nvSpPr>
          <p:spPr>
            <a:xfrm rot="19833085">
              <a:off x="3962920" y="1102905"/>
              <a:ext cx="247145" cy="998217"/>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Rectangle 109">
              <a:extLst>
                <a:ext uri="{FF2B5EF4-FFF2-40B4-BE49-F238E27FC236}">
                  <a16:creationId xmlns:a16="http://schemas.microsoft.com/office/drawing/2014/main" id="{AAB0E4C6-3407-452D-B633-E4E037D243C4}"/>
                </a:ext>
              </a:extLst>
            </p:cNvPr>
            <p:cNvSpPr/>
            <p:nvPr/>
          </p:nvSpPr>
          <p:spPr>
            <a:xfrm>
              <a:off x="4103530" y="1999426"/>
              <a:ext cx="1338348" cy="507076"/>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Oval 110">
              <a:extLst>
                <a:ext uri="{FF2B5EF4-FFF2-40B4-BE49-F238E27FC236}">
                  <a16:creationId xmlns:a16="http://schemas.microsoft.com/office/drawing/2014/main" id="{D4507F90-905F-4FE9-A86F-B799EB041AF0}"/>
                </a:ext>
              </a:extLst>
            </p:cNvPr>
            <p:cNvSpPr/>
            <p:nvPr/>
          </p:nvSpPr>
          <p:spPr>
            <a:xfrm>
              <a:off x="5112141" y="2290372"/>
              <a:ext cx="523702" cy="523702"/>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sp>
          <p:nvSpPr>
            <p:cNvPr id="112" name="Oval 111">
              <a:extLst>
                <a:ext uri="{FF2B5EF4-FFF2-40B4-BE49-F238E27FC236}">
                  <a16:creationId xmlns:a16="http://schemas.microsoft.com/office/drawing/2014/main" id="{C8A3FEA8-F610-400F-A4DE-17F32C3DBDC2}"/>
                </a:ext>
              </a:extLst>
            </p:cNvPr>
            <p:cNvSpPr/>
            <p:nvPr/>
          </p:nvSpPr>
          <p:spPr>
            <a:xfrm>
              <a:off x="3992692" y="2290372"/>
              <a:ext cx="523702" cy="523702"/>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pic>
          <p:nvPicPr>
            <p:cNvPr id="113" name="Picture 112">
              <a:extLst>
                <a:ext uri="{FF2B5EF4-FFF2-40B4-BE49-F238E27FC236}">
                  <a16:creationId xmlns:a16="http://schemas.microsoft.com/office/drawing/2014/main" id="{DCDA12F1-E9D7-4CAC-B1F9-20F3AF9F5200}"/>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2948578" y="1828993"/>
              <a:ext cx="952500" cy="714375"/>
            </a:xfrm>
            <a:prstGeom prst="rect">
              <a:avLst/>
            </a:prstGeom>
          </p:spPr>
        </p:pic>
      </p:grpSp>
      <p:sp>
        <p:nvSpPr>
          <p:cNvPr id="114" name="TextBox 113">
            <a:extLst>
              <a:ext uri="{FF2B5EF4-FFF2-40B4-BE49-F238E27FC236}">
                <a16:creationId xmlns:a16="http://schemas.microsoft.com/office/drawing/2014/main" id="{3BA18060-D822-48EF-A3D9-A0574757B756}"/>
              </a:ext>
            </a:extLst>
          </p:cNvPr>
          <p:cNvSpPr txBox="1"/>
          <p:nvPr/>
        </p:nvSpPr>
        <p:spPr>
          <a:xfrm>
            <a:off x="3506879" y="826871"/>
            <a:ext cx="2977422" cy="1815882"/>
          </a:xfrm>
          <a:prstGeom prst="rect">
            <a:avLst/>
          </a:prstGeom>
          <a:noFill/>
          <a:ln>
            <a:solidFill>
              <a:schemeClr val="accent1"/>
            </a:solidFill>
          </a:ln>
        </p:spPr>
        <p:txBody>
          <a:bodyPr wrap="square" rIns="0" rtlCol="0">
            <a:spAutoFit/>
          </a:bodyPr>
          <a:lstStyle/>
          <a:p>
            <a:r>
              <a:rPr lang="en-US" sz="1600" dirty="0"/>
              <a:t>Site Preparation Examples Include:</a:t>
            </a:r>
          </a:p>
          <a:p>
            <a:pPr marL="285750" indent="-285750">
              <a:buFont typeface="Arial" panose="020B0604020202020204" pitchFamily="34" charset="0"/>
              <a:buChar char="•"/>
            </a:pPr>
            <a:r>
              <a:rPr lang="en-US" sz="1600" dirty="0"/>
              <a:t>Obstacle/Rock Clearing</a:t>
            </a:r>
          </a:p>
          <a:p>
            <a:pPr marL="285750" indent="-285750">
              <a:buFont typeface="Arial" panose="020B0604020202020204" pitchFamily="34" charset="0"/>
              <a:buChar char="•"/>
            </a:pPr>
            <a:r>
              <a:rPr lang="en-US" sz="1600" dirty="0"/>
              <a:t>Bad Material Removal</a:t>
            </a:r>
          </a:p>
          <a:p>
            <a:pPr marL="285750" indent="-285750">
              <a:buFont typeface="Arial" panose="020B0604020202020204" pitchFamily="34" charset="0"/>
              <a:buChar char="•"/>
            </a:pPr>
            <a:r>
              <a:rPr lang="en-US" sz="1600" dirty="0"/>
              <a:t>Establish Rough Grade</a:t>
            </a:r>
          </a:p>
          <a:p>
            <a:pPr marL="285750" indent="-285750">
              <a:buFont typeface="Arial" panose="020B0604020202020204" pitchFamily="34" charset="0"/>
              <a:buChar char="•"/>
            </a:pPr>
            <a:r>
              <a:rPr lang="en-US" sz="1600" dirty="0"/>
              <a:t>Grade Fill and Cut Ops</a:t>
            </a:r>
          </a:p>
          <a:p>
            <a:pPr marL="285750" indent="-285750">
              <a:buFont typeface="Arial" panose="020B0604020202020204" pitchFamily="34" charset="0"/>
              <a:buChar char="•"/>
            </a:pPr>
            <a:r>
              <a:rPr lang="en-US" sz="1600" dirty="0"/>
              <a:t>Compaction</a:t>
            </a:r>
          </a:p>
          <a:p>
            <a:pPr marL="285750" indent="-285750">
              <a:buFont typeface="Arial" panose="020B0604020202020204" pitchFamily="34" charset="0"/>
              <a:buChar char="•"/>
            </a:pPr>
            <a:r>
              <a:rPr lang="en-US" sz="1600" dirty="0"/>
              <a:t>Establish Control Points</a:t>
            </a:r>
          </a:p>
        </p:txBody>
      </p:sp>
      <p:sp>
        <p:nvSpPr>
          <p:cNvPr id="115" name="Rectangle 114">
            <a:extLst>
              <a:ext uri="{FF2B5EF4-FFF2-40B4-BE49-F238E27FC236}">
                <a16:creationId xmlns:a16="http://schemas.microsoft.com/office/drawing/2014/main" id="{825568F5-2B28-43CB-83EA-397BC3E16C8A}"/>
              </a:ext>
            </a:extLst>
          </p:cNvPr>
          <p:cNvSpPr/>
          <p:nvPr/>
        </p:nvSpPr>
        <p:spPr>
          <a:xfrm>
            <a:off x="153277" y="842273"/>
            <a:ext cx="3254597" cy="1477328"/>
          </a:xfrm>
          <a:prstGeom prst="rect">
            <a:avLst/>
          </a:prstGeom>
        </p:spPr>
        <p:txBody>
          <a:bodyPr wrap="square">
            <a:spAutoFit/>
          </a:bodyPr>
          <a:lstStyle/>
          <a:p>
            <a:pPr marL="285750" indent="-285750">
              <a:buFont typeface="Arial" panose="020B0604020202020204" pitchFamily="34" charset="0"/>
              <a:buChar char="•"/>
            </a:pPr>
            <a:r>
              <a:rPr lang="en-US" dirty="0"/>
              <a:t>Site preparation</a:t>
            </a:r>
          </a:p>
          <a:p>
            <a:pPr marL="742950" lvl="1" indent="-285750">
              <a:buFont typeface="Arial" panose="020B0604020202020204" pitchFamily="34" charset="0"/>
              <a:buChar char="•"/>
            </a:pPr>
            <a:r>
              <a:rPr lang="en-US" dirty="0"/>
              <a:t>Rock removal</a:t>
            </a:r>
          </a:p>
          <a:p>
            <a:pPr marL="742950" lvl="1" indent="-285750">
              <a:buFont typeface="Arial" panose="020B0604020202020204" pitchFamily="34" charset="0"/>
              <a:buChar char="•"/>
            </a:pPr>
            <a:r>
              <a:rPr lang="en-US" dirty="0"/>
              <a:t>Grading</a:t>
            </a:r>
          </a:p>
          <a:p>
            <a:pPr marL="742950" lvl="1" indent="-285750">
              <a:buFont typeface="Arial" panose="020B0604020202020204" pitchFamily="34" charset="0"/>
              <a:buChar char="•"/>
            </a:pPr>
            <a:r>
              <a:rPr lang="en-US" dirty="0"/>
              <a:t>Stabilization/compaction</a:t>
            </a:r>
          </a:p>
          <a:p>
            <a:pPr marL="742950" lvl="1" indent="-285750">
              <a:buFont typeface="Arial" panose="020B0604020202020204" pitchFamily="34" charset="0"/>
              <a:buChar char="•"/>
            </a:pPr>
            <a:r>
              <a:rPr lang="en-US" dirty="0"/>
              <a:t>Verify compaction</a:t>
            </a:r>
          </a:p>
        </p:txBody>
      </p:sp>
      <p:sp>
        <p:nvSpPr>
          <p:cNvPr id="116" name="TextBox 115">
            <a:extLst>
              <a:ext uri="{FF2B5EF4-FFF2-40B4-BE49-F238E27FC236}">
                <a16:creationId xmlns:a16="http://schemas.microsoft.com/office/drawing/2014/main" id="{B306F888-0C27-41BE-A4C4-7B334237B9FD}"/>
              </a:ext>
            </a:extLst>
          </p:cNvPr>
          <p:cNvSpPr txBox="1"/>
          <p:nvPr/>
        </p:nvSpPr>
        <p:spPr>
          <a:xfrm>
            <a:off x="6416636" y="2473421"/>
            <a:ext cx="5908466" cy="646331"/>
          </a:xfrm>
          <a:prstGeom prst="rect">
            <a:avLst/>
          </a:prstGeom>
          <a:noFill/>
        </p:spPr>
        <p:txBody>
          <a:bodyPr wrap="square" rtlCol="0">
            <a:spAutoFit/>
          </a:bodyPr>
          <a:lstStyle/>
          <a:p>
            <a:r>
              <a:rPr lang="en-US" i="1" dirty="0"/>
              <a:t>Changing Topography and Geological  Information for each grid location are continuously updated in the Digital Village</a:t>
            </a:r>
          </a:p>
        </p:txBody>
      </p:sp>
      <p:sp>
        <p:nvSpPr>
          <p:cNvPr id="124" name="TextBox 123">
            <a:extLst>
              <a:ext uri="{FF2B5EF4-FFF2-40B4-BE49-F238E27FC236}">
                <a16:creationId xmlns:a16="http://schemas.microsoft.com/office/drawing/2014/main" id="{A19A384B-0360-4C36-ABF7-F5C70B80BB42}"/>
              </a:ext>
            </a:extLst>
          </p:cNvPr>
          <p:cNvSpPr txBox="1"/>
          <p:nvPr/>
        </p:nvSpPr>
        <p:spPr>
          <a:xfrm>
            <a:off x="2402351" y="2366308"/>
            <a:ext cx="1126234" cy="646331"/>
          </a:xfrm>
          <a:prstGeom prst="rect">
            <a:avLst/>
          </a:prstGeom>
          <a:noFill/>
        </p:spPr>
        <p:txBody>
          <a:bodyPr wrap="square" rtlCol="0">
            <a:spAutoFit/>
          </a:bodyPr>
          <a:lstStyle/>
          <a:p>
            <a:r>
              <a:rPr lang="en-US" sz="1200" dirty="0">
                <a:solidFill>
                  <a:prstClr val="black"/>
                </a:solidFill>
                <a:latin typeface="Arial" panose="020B0604020202020204" pitchFamily="34" charset="0"/>
                <a:cs typeface="Arial" panose="020B0604020202020204" pitchFamily="34" charset="0"/>
              </a:rPr>
              <a:t>Take rocks to future berm location</a:t>
            </a:r>
          </a:p>
        </p:txBody>
      </p:sp>
      <p:grpSp>
        <p:nvGrpSpPr>
          <p:cNvPr id="121" name="Group 120">
            <a:extLst>
              <a:ext uri="{FF2B5EF4-FFF2-40B4-BE49-F238E27FC236}">
                <a16:creationId xmlns:a16="http://schemas.microsoft.com/office/drawing/2014/main" id="{DC1133A5-EB6D-4CD1-AC3A-51D298B234AC}"/>
              </a:ext>
            </a:extLst>
          </p:cNvPr>
          <p:cNvGrpSpPr/>
          <p:nvPr/>
        </p:nvGrpSpPr>
        <p:grpSpPr>
          <a:xfrm>
            <a:off x="189641" y="4875298"/>
            <a:ext cx="231340" cy="231340"/>
            <a:chOff x="223761" y="4875298"/>
            <a:chExt cx="231340" cy="231340"/>
          </a:xfrm>
        </p:grpSpPr>
        <p:sp>
          <p:nvSpPr>
            <p:cNvPr id="125" name="Oval 124">
              <a:extLst>
                <a:ext uri="{FF2B5EF4-FFF2-40B4-BE49-F238E27FC236}">
                  <a16:creationId xmlns:a16="http://schemas.microsoft.com/office/drawing/2014/main" id="{1CDDCD31-A60C-4F68-99B6-6A486A3D7739}"/>
                </a:ext>
              </a:extLst>
            </p:cNvPr>
            <p:cNvSpPr/>
            <p:nvPr/>
          </p:nvSpPr>
          <p:spPr bwMode="auto">
            <a:xfrm>
              <a:off x="223761" y="4875298"/>
              <a:ext cx="231340" cy="2313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20000"/>
                </a:spcBef>
                <a:spcAft>
                  <a:spcPct val="0"/>
                </a:spcAft>
              </a:pPr>
              <a:endParaRPr lang="en-US" sz="2400" dirty="0">
                <a:solidFill>
                  <a:prstClr val="white"/>
                </a:solidFill>
                <a:latin typeface="Arial" panose="020B0604020202020204" pitchFamily="34" charset="0"/>
                <a:ea typeface="ＭＳ Ｐゴシック" pitchFamily="-80" charset="-128"/>
                <a:cs typeface="Arial" panose="020B0604020202020204" pitchFamily="34" charset="0"/>
              </a:endParaRPr>
            </a:p>
          </p:txBody>
        </p:sp>
        <p:sp>
          <p:nvSpPr>
            <p:cNvPr id="126" name="TextBox 125">
              <a:extLst>
                <a:ext uri="{FF2B5EF4-FFF2-40B4-BE49-F238E27FC236}">
                  <a16:creationId xmlns:a16="http://schemas.microsoft.com/office/drawing/2014/main" id="{89EFD2BE-48AD-4CD8-85E6-CD4BB2D6ED61}"/>
                </a:ext>
              </a:extLst>
            </p:cNvPr>
            <p:cNvSpPr txBox="1"/>
            <p:nvPr/>
          </p:nvSpPr>
          <p:spPr>
            <a:xfrm>
              <a:off x="266113" y="4898635"/>
              <a:ext cx="146637" cy="184666"/>
            </a:xfrm>
            <a:prstGeom prst="rect">
              <a:avLst/>
            </a:prstGeom>
            <a:noFill/>
          </p:spPr>
          <p:txBody>
            <a:bodyPr wrap="square" lIns="0" tIns="0" rIns="0" bIns="0" rtlCol="0">
              <a:spAutoFit/>
            </a:bodyPr>
            <a:lstStyle/>
            <a:p>
              <a:pPr algn="ctr"/>
              <a:r>
                <a:rPr lang="en-US" sz="1200" dirty="0">
                  <a:solidFill>
                    <a:prstClr val="black"/>
                  </a:solidFill>
                  <a:latin typeface="Arial" panose="020B0604020202020204" pitchFamily="34" charset="0"/>
                  <a:cs typeface="Arial" panose="020B0604020202020204" pitchFamily="34" charset="0"/>
                </a:rPr>
                <a:t>0</a:t>
              </a:r>
            </a:p>
          </p:txBody>
        </p:sp>
      </p:grpSp>
    </p:spTree>
    <p:extLst>
      <p:ext uri="{BB962C8B-B14F-4D97-AF65-F5344CB8AC3E}">
        <p14:creationId xmlns:p14="http://schemas.microsoft.com/office/powerpoint/2010/main" val="9877855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06613-F2DA-4A81-93C8-C1A69E5B2621}"/>
              </a:ext>
            </a:extLst>
          </p:cNvPr>
          <p:cNvSpPr>
            <a:spLocks noGrp="1"/>
          </p:cNvSpPr>
          <p:nvPr>
            <p:ph type="title"/>
          </p:nvPr>
        </p:nvSpPr>
        <p:spPr/>
        <p:txBody>
          <a:bodyPr/>
          <a:lstStyle/>
          <a:p>
            <a:r>
              <a:rPr lang="en-US" dirty="0"/>
              <a:t>Concept of Operations : WBS 4.5 – Vertical Construction</a:t>
            </a:r>
          </a:p>
        </p:txBody>
      </p:sp>
      <p:sp>
        <p:nvSpPr>
          <p:cNvPr id="4" name="Slide Number Placeholder 3">
            <a:extLst>
              <a:ext uri="{FF2B5EF4-FFF2-40B4-BE49-F238E27FC236}">
                <a16:creationId xmlns:a16="http://schemas.microsoft.com/office/drawing/2014/main" id="{E05BD146-033C-49AF-B8FE-6AD74492D8B4}"/>
              </a:ext>
            </a:extLst>
          </p:cNvPr>
          <p:cNvSpPr>
            <a:spLocks noGrp="1"/>
          </p:cNvSpPr>
          <p:nvPr>
            <p:ph type="sldNum" sz="quarter" idx="12"/>
          </p:nvPr>
        </p:nvSpPr>
        <p:spPr/>
        <p:txBody>
          <a:bodyPr/>
          <a:lstStyle/>
          <a:p>
            <a:fld id="{41C508F0-1AA7-8449-B96D-5FDB74B9F69F}" type="slidenum">
              <a:rPr lang="en-US" smtClean="0"/>
              <a:t>25</a:t>
            </a:fld>
            <a:endParaRPr lang="en-US"/>
          </a:p>
        </p:txBody>
      </p:sp>
      <p:grpSp>
        <p:nvGrpSpPr>
          <p:cNvPr id="80" name="Group 79">
            <a:extLst>
              <a:ext uri="{FF2B5EF4-FFF2-40B4-BE49-F238E27FC236}">
                <a16:creationId xmlns:a16="http://schemas.microsoft.com/office/drawing/2014/main" id="{A1B55F4F-6E5A-4395-BEAF-3BF7F6D675F7}"/>
              </a:ext>
            </a:extLst>
          </p:cNvPr>
          <p:cNvGrpSpPr/>
          <p:nvPr/>
        </p:nvGrpSpPr>
        <p:grpSpPr>
          <a:xfrm>
            <a:off x="213501" y="5737687"/>
            <a:ext cx="310305" cy="276999"/>
            <a:chOff x="124789" y="5737687"/>
            <a:chExt cx="310305" cy="276999"/>
          </a:xfrm>
        </p:grpSpPr>
        <p:sp>
          <p:nvSpPr>
            <p:cNvPr id="5" name="Oval 4">
              <a:extLst>
                <a:ext uri="{FF2B5EF4-FFF2-40B4-BE49-F238E27FC236}">
                  <a16:creationId xmlns:a16="http://schemas.microsoft.com/office/drawing/2014/main" id="{2E08405C-C148-45BC-A332-20BABA7645E2}"/>
                </a:ext>
              </a:extLst>
            </p:cNvPr>
            <p:cNvSpPr/>
            <p:nvPr/>
          </p:nvSpPr>
          <p:spPr bwMode="auto">
            <a:xfrm>
              <a:off x="138100" y="5763069"/>
              <a:ext cx="231340" cy="2313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schemeClr val="bg1"/>
                </a:solidFill>
                <a:latin typeface="Arial" panose="020B0604020202020204" pitchFamily="34" charset="0"/>
                <a:ea typeface="ＭＳ Ｐゴシック" pitchFamily="-80" charset="-128"/>
                <a:cs typeface="Arial" panose="020B0604020202020204" pitchFamily="34" charset="0"/>
              </a:endParaRPr>
            </a:p>
          </p:txBody>
        </p:sp>
        <p:sp>
          <p:nvSpPr>
            <p:cNvPr id="6" name="TextBox 5">
              <a:extLst>
                <a:ext uri="{FF2B5EF4-FFF2-40B4-BE49-F238E27FC236}">
                  <a16:creationId xmlns:a16="http://schemas.microsoft.com/office/drawing/2014/main" id="{BB06C566-40FC-4B6D-8B3E-782D63CC14F9}"/>
                </a:ext>
              </a:extLst>
            </p:cNvPr>
            <p:cNvSpPr txBox="1"/>
            <p:nvPr/>
          </p:nvSpPr>
          <p:spPr>
            <a:xfrm>
              <a:off x="124789" y="5737687"/>
              <a:ext cx="310305"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1</a:t>
              </a:r>
            </a:p>
          </p:txBody>
        </p:sp>
      </p:grpSp>
      <p:sp>
        <p:nvSpPr>
          <p:cNvPr id="7" name="TextBox 6">
            <a:extLst>
              <a:ext uri="{FF2B5EF4-FFF2-40B4-BE49-F238E27FC236}">
                <a16:creationId xmlns:a16="http://schemas.microsoft.com/office/drawing/2014/main" id="{4317620A-A95E-43CE-9D08-39B7F2B2A262}"/>
              </a:ext>
            </a:extLst>
          </p:cNvPr>
          <p:cNvSpPr txBox="1"/>
          <p:nvPr/>
        </p:nvSpPr>
        <p:spPr>
          <a:xfrm>
            <a:off x="517422" y="5713460"/>
            <a:ext cx="4044338"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Excavate &amp; trenching (previously shown)</a:t>
            </a:r>
          </a:p>
        </p:txBody>
      </p:sp>
      <p:grpSp>
        <p:nvGrpSpPr>
          <p:cNvPr id="3" name="Group 2">
            <a:extLst>
              <a:ext uri="{FF2B5EF4-FFF2-40B4-BE49-F238E27FC236}">
                <a16:creationId xmlns:a16="http://schemas.microsoft.com/office/drawing/2014/main" id="{5625978D-3E07-462F-8F5B-FF9009C44477}"/>
              </a:ext>
            </a:extLst>
          </p:cNvPr>
          <p:cNvGrpSpPr/>
          <p:nvPr/>
        </p:nvGrpSpPr>
        <p:grpSpPr>
          <a:xfrm>
            <a:off x="210453" y="6402151"/>
            <a:ext cx="310305" cy="276999"/>
            <a:chOff x="121741" y="6402151"/>
            <a:chExt cx="310305" cy="276999"/>
          </a:xfrm>
        </p:grpSpPr>
        <p:sp>
          <p:nvSpPr>
            <p:cNvPr id="8" name="Oval 7">
              <a:extLst>
                <a:ext uri="{FF2B5EF4-FFF2-40B4-BE49-F238E27FC236}">
                  <a16:creationId xmlns:a16="http://schemas.microsoft.com/office/drawing/2014/main" id="{2476B5D2-DF2B-4FC2-A0BA-DE00D78DB090}"/>
                </a:ext>
              </a:extLst>
            </p:cNvPr>
            <p:cNvSpPr/>
            <p:nvPr/>
          </p:nvSpPr>
          <p:spPr bwMode="auto">
            <a:xfrm>
              <a:off x="135052" y="6427533"/>
              <a:ext cx="231340" cy="2313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schemeClr val="bg1"/>
                </a:solidFill>
                <a:latin typeface="Arial" panose="020B0604020202020204" pitchFamily="34" charset="0"/>
                <a:ea typeface="ＭＳ Ｐゴシック" pitchFamily="-80" charset="-128"/>
                <a:cs typeface="Arial" panose="020B0604020202020204" pitchFamily="34" charset="0"/>
              </a:endParaRPr>
            </a:p>
          </p:txBody>
        </p:sp>
        <p:sp>
          <p:nvSpPr>
            <p:cNvPr id="9" name="TextBox 8">
              <a:extLst>
                <a:ext uri="{FF2B5EF4-FFF2-40B4-BE49-F238E27FC236}">
                  <a16:creationId xmlns:a16="http://schemas.microsoft.com/office/drawing/2014/main" id="{0A6944AB-4407-41C6-B9DF-02362BB5B810}"/>
                </a:ext>
              </a:extLst>
            </p:cNvPr>
            <p:cNvSpPr txBox="1"/>
            <p:nvPr/>
          </p:nvSpPr>
          <p:spPr>
            <a:xfrm>
              <a:off x="121741" y="6402151"/>
              <a:ext cx="310305"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3</a:t>
              </a:r>
            </a:p>
          </p:txBody>
        </p:sp>
      </p:grpSp>
      <p:sp>
        <p:nvSpPr>
          <p:cNvPr id="10" name="TextBox 9">
            <a:extLst>
              <a:ext uri="{FF2B5EF4-FFF2-40B4-BE49-F238E27FC236}">
                <a16:creationId xmlns:a16="http://schemas.microsoft.com/office/drawing/2014/main" id="{AD599507-8425-4E7B-8184-2F7CE0D1631E}"/>
              </a:ext>
            </a:extLst>
          </p:cNvPr>
          <p:cNvSpPr txBox="1"/>
          <p:nvPr/>
        </p:nvSpPr>
        <p:spPr>
          <a:xfrm>
            <a:off x="517422" y="6377924"/>
            <a:ext cx="5320890"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Transfer bulk regolith &amp; bury support (“roof”) structure</a:t>
            </a:r>
          </a:p>
        </p:txBody>
      </p:sp>
      <p:sp>
        <p:nvSpPr>
          <p:cNvPr id="11" name="Oval 10">
            <a:extLst>
              <a:ext uri="{FF2B5EF4-FFF2-40B4-BE49-F238E27FC236}">
                <a16:creationId xmlns:a16="http://schemas.microsoft.com/office/drawing/2014/main" id="{A6F58283-0E78-499E-8426-8BDFEBD2B8F2}"/>
              </a:ext>
            </a:extLst>
          </p:cNvPr>
          <p:cNvSpPr/>
          <p:nvPr/>
        </p:nvSpPr>
        <p:spPr bwMode="auto">
          <a:xfrm>
            <a:off x="6993966" y="5047264"/>
            <a:ext cx="231340" cy="2313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schemeClr val="bg1"/>
              </a:solidFill>
              <a:latin typeface="Arial" panose="020B0604020202020204" pitchFamily="34" charset="0"/>
              <a:ea typeface="ＭＳ Ｐゴシック" pitchFamily="-80" charset="-128"/>
              <a:cs typeface="Arial" panose="020B0604020202020204" pitchFamily="34" charset="0"/>
            </a:endParaRPr>
          </a:p>
        </p:txBody>
      </p:sp>
      <p:sp>
        <p:nvSpPr>
          <p:cNvPr id="12" name="TextBox 11">
            <a:extLst>
              <a:ext uri="{FF2B5EF4-FFF2-40B4-BE49-F238E27FC236}">
                <a16:creationId xmlns:a16="http://schemas.microsoft.com/office/drawing/2014/main" id="{669D3275-5816-42DD-820C-2483EEF473E2}"/>
              </a:ext>
            </a:extLst>
          </p:cNvPr>
          <p:cNvSpPr txBox="1"/>
          <p:nvPr/>
        </p:nvSpPr>
        <p:spPr>
          <a:xfrm>
            <a:off x="6980655" y="5021882"/>
            <a:ext cx="310305"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1</a:t>
            </a:r>
          </a:p>
        </p:txBody>
      </p:sp>
      <p:sp>
        <p:nvSpPr>
          <p:cNvPr id="13" name="Oval 12">
            <a:extLst>
              <a:ext uri="{FF2B5EF4-FFF2-40B4-BE49-F238E27FC236}">
                <a16:creationId xmlns:a16="http://schemas.microsoft.com/office/drawing/2014/main" id="{E1ECD6BD-67D5-4A95-BD4E-BD81A6A834A6}"/>
              </a:ext>
            </a:extLst>
          </p:cNvPr>
          <p:cNvSpPr/>
          <p:nvPr/>
        </p:nvSpPr>
        <p:spPr bwMode="auto">
          <a:xfrm>
            <a:off x="5747324" y="3513608"/>
            <a:ext cx="231340" cy="2313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schemeClr val="bg1"/>
              </a:solidFill>
              <a:latin typeface="Arial" panose="020B0604020202020204" pitchFamily="34" charset="0"/>
              <a:ea typeface="ＭＳ Ｐゴシック" pitchFamily="-80" charset="-128"/>
              <a:cs typeface="Arial" panose="020B0604020202020204" pitchFamily="34" charset="0"/>
            </a:endParaRPr>
          </a:p>
        </p:txBody>
      </p:sp>
      <p:sp>
        <p:nvSpPr>
          <p:cNvPr id="14" name="TextBox 13">
            <a:extLst>
              <a:ext uri="{FF2B5EF4-FFF2-40B4-BE49-F238E27FC236}">
                <a16:creationId xmlns:a16="http://schemas.microsoft.com/office/drawing/2014/main" id="{2588F0CB-9867-4AF2-91E3-5C59C0D1C8F6}"/>
              </a:ext>
            </a:extLst>
          </p:cNvPr>
          <p:cNvSpPr txBox="1"/>
          <p:nvPr/>
        </p:nvSpPr>
        <p:spPr>
          <a:xfrm>
            <a:off x="5734013" y="3488226"/>
            <a:ext cx="310305"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3</a:t>
            </a:r>
          </a:p>
        </p:txBody>
      </p:sp>
      <p:sp>
        <p:nvSpPr>
          <p:cNvPr id="15" name="Freeform 16">
            <a:extLst>
              <a:ext uri="{FF2B5EF4-FFF2-40B4-BE49-F238E27FC236}">
                <a16:creationId xmlns:a16="http://schemas.microsoft.com/office/drawing/2014/main" id="{9F75FB1F-EA85-47CF-8B03-4609B06982D6}"/>
              </a:ext>
            </a:extLst>
          </p:cNvPr>
          <p:cNvSpPr/>
          <p:nvPr/>
        </p:nvSpPr>
        <p:spPr>
          <a:xfrm>
            <a:off x="5817024" y="3218196"/>
            <a:ext cx="5007428" cy="1240970"/>
          </a:xfrm>
          <a:custGeom>
            <a:avLst/>
            <a:gdLst>
              <a:gd name="connsiteX0" fmla="*/ 0 w 2405742"/>
              <a:gd name="connsiteY0" fmla="*/ 587828 h 587828"/>
              <a:gd name="connsiteX1" fmla="*/ 370114 w 2405742"/>
              <a:gd name="connsiteY1" fmla="*/ 250371 h 587828"/>
              <a:gd name="connsiteX2" fmla="*/ 740228 w 2405742"/>
              <a:gd name="connsiteY2" fmla="*/ 76200 h 587828"/>
              <a:gd name="connsiteX3" fmla="*/ 1110342 w 2405742"/>
              <a:gd name="connsiteY3" fmla="*/ 0 h 587828"/>
              <a:gd name="connsiteX4" fmla="*/ 1328057 w 2405742"/>
              <a:gd name="connsiteY4" fmla="*/ 0 h 587828"/>
              <a:gd name="connsiteX5" fmla="*/ 1567542 w 2405742"/>
              <a:gd name="connsiteY5" fmla="*/ 32657 h 587828"/>
              <a:gd name="connsiteX6" fmla="*/ 1894114 w 2405742"/>
              <a:gd name="connsiteY6" fmla="*/ 119743 h 587828"/>
              <a:gd name="connsiteX7" fmla="*/ 2144485 w 2405742"/>
              <a:gd name="connsiteY7" fmla="*/ 293914 h 587828"/>
              <a:gd name="connsiteX8" fmla="*/ 2405742 w 2405742"/>
              <a:gd name="connsiteY8" fmla="*/ 566057 h 587828"/>
              <a:gd name="connsiteX9" fmla="*/ 0 w 2405742"/>
              <a:gd name="connsiteY9" fmla="*/ 587828 h 587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5742" h="587828">
                <a:moveTo>
                  <a:pt x="0" y="587828"/>
                </a:moveTo>
                <a:lnTo>
                  <a:pt x="370114" y="250371"/>
                </a:lnTo>
                <a:lnTo>
                  <a:pt x="740228" y="76200"/>
                </a:lnTo>
                <a:lnTo>
                  <a:pt x="1110342" y="0"/>
                </a:lnTo>
                <a:lnTo>
                  <a:pt x="1328057" y="0"/>
                </a:lnTo>
                <a:lnTo>
                  <a:pt x="1567542" y="32657"/>
                </a:lnTo>
                <a:lnTo>
                  <a:pt x="1894114" y="119743"/>
                </a:lnTo>
                <a:lnTo>
                  <a:pt x="2144485" y="293914"/>
                </a:lnTo>
                <a:lnTo>
                  <a:pt x="2405742" y="566057"/>
                </a:lnTo>
                <a:lnTo>
                  <a:pt x="0" y="587828"/>
                </a:ln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2ED3E3F4-D631-4E63-89C7-7F0610CE8350}"/>
              </a:ext>
            </a:extLst>
          </p:cNvPr>
          <p:cNvSpPr/>
          <p:nvPr/>
        </p:nvSpPr>
        <p:spPr>
          <a:xfrm>
            <a:off x="6774966" y="3501226"/>
            <a:ext cx="3200400" cy="1828800"/>
          </a:xfrm>
          <a:prstGeom prst="ellipse">
            <a:avLst/>
          </a:prstGeom>
          <a:solidFill>
            <a:schemeClr val="bg1"/>
          </a:solidFill>
          <a:ln w="381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EF38530A-C729-40DF-BD47-F7BBF72F80B3}"/>
              </a:ext>
            </a:extLst>
          </p:cNvPr>
          <p:cNvGrpSpPr/>
          <p:nvPr/>
        </p:nvGrpSpPr>
        <p:grpSpPr>
          <a:xfrm rot="19863386" flipH="1">
            <a:off x="6487217" y="3065086"/>
            <a:ext cx="1083857" cy="505541"/>
            <a:chOff x="5016450" y="5844696"/>
            <a:chExt cx="1388347" cy="647561"/>
          </a:xfrm>
        </p:grpSpPr>
        <p:sp>
          <p:nvSpPr>
            <p:cNvPr id="18" name="Rectangle 5">
              <a:extLst>
                <a:ext uri="{FF2B5EF4-FFF2-40B4-BE49-F238E27FC236}">
                  <a16:creationId xmlns:a16="http://schemas.microsoft.com/office/drawing/2014/main" id="{5C85B8DD-6B6D-4D79-A7A5-0C2B3C3D822A}"/>
                </a:ext>
              </a:extLst>
            </p:cNvPr>
            <p:cNvSpPr>
              <a:spLocks noChangeArrowheads="1"/>
            </p:cNvSpPr>
            <p:nvPr/>
          </p:nvSpPr>
          <p:spPr bwMode="auto">
            <a:xfrm>
              <a:off x="5507639" y="6123939"/>
              <a:ext cx="757328" cy="156274"/>
            </a:xfrm>
            <a:prstGeom prst="rect">
              <a:avLst/>
            </a:prstGeom>
            <a:solidFill>
              <a:srgbClr val="DDDDDD"/>
            </a:solidFill>
            <a:ln w="9525">
              <a:solidFill>
                <a:schemeClr val="tx1"/>
              </a:solidFill>
              <a:miter lim="800000"/>
              <a:headEnd/>
              <a:tailEnd/>
            </a:ln>
          </p:spPr>
          <p:txBody>
            <a:bodyPr wrap="none" anchor="ctr"/>
            <a:lstStyle/>
            <a:p>
              <a:endParaRPr lang="en-US" sz="1000" dirty="0">
                <a:latin typeface="Arial" panose="020B0604020202020204" pitchFamily="34" charset="0"/>
                <a:cs typeface="Arial" panose="020B0604020202020204" pitchFamily="34" charset="0"/>
              </a:endParaRPr>
            </a:p>
          </p:txBody>
        </p:sp>
        <p:sp>
          <p:nvSpPr>
            <p:cNvPr id="19" name="Rectangle 50">
              <a:extLst>
                <a:ext uri="{FF2B5EF4-FFF2-40B4-BE49-F238E27FC236}">
                  <a16:creationId xmlns:a16="http://schemas.microsoft.com/office/drawing/2014/main" id="{7FF5A998-F46C-4C9C-9DBF-8ED32D2B0E20}"/>
                </a:ext>
              </a:extLst>
            </p:cNvPr>
            <p:cNvSpPr>
              <a:spLocks noChangeArrowheads="1"/>
            </p:cNvSpPr>
            <p:nvPr/>
          </p:nvSpPr>
          <p:spPr bwMode="auto">
            <a:xfrm>
              <a:off x="5501628" y="5949636"/>
              <a:ext cx="114200" cy="174306"/>
            </a:xfrm>
            <a:prstGeom prst="rect">
              <a:avLst/>
            </a:prstGeom>
            <a:solidFill>
              <a:schemeClr val="tx1">
                <a:lumMod val="65000"/>
                <a:lumOff val="35000"/>
              </a:schemeClr>
            </a:solidFill>
            <a:ln w="9525">
              <a:solidFill>
                <a:schemeClr val="tx1"/>
              </a:solidFill>
              <a:miter lim="800000"/>
              <a:headEnd/>
              <a:tailEnd/>
            </a:ln>
          </p:spPr>
          <p:txBody>
            <a:bodyPr wrap="none" anchor="ctr"/>
            <a:lstStyle/>
            <a:p>
              <a:endParaRPr lang="en-US" sz="1000" dirty="0">
                <a:latin typeface="Arial" panose="020B0604020202020204" pitchFamily="34" charset="0"/>
                <a:cs typeface="Arial" panose="020B0604020202020204" pitchFamily="34" charset="0"/>
              </a:endParaRPr>
            </a:p>
          </p:txBody>
        </p:sp>
        <p:sp>
          <p:nvSpPr>
            <p:cNvPr id="20" name="Oval 53">
              <a:extLst>
                <a:ext uri="{FF2B5EF4-FFF2-40B4-BE49-F238E27FC236}">
                  <a16:creationId xmlns:a16="http://schemas.microsoft.com/office/drawing/2014/main" id="{809A4AA1-D1C8-43E6-BBF3-E459C3195F90}"/>
                </a:ext>
              </a:extLst>
            </p:cNvPr>
            <p:cNvSpPr>
              <a:spLocks noChangeArrowheads="1"/>
            </p:cNvSpPr>
            <p:nvPr/>
          </p:nvSpPr>
          <p:spPr bwMode="auto">
            <a:xfrm flipH="1">
              <a:off x="5470585" y="6024768"/>
              <a:ext cx="49074" cy="49163"/>
            </a:xfrm>
            <a:prstGeom prst="ellipse">
              <a:avLst/>
            </a:prstGeom>
            <a:solidFill>
              <a:schemeClr val="tx1"/>
            </a:solidFill>
            <a:ln w="9525">
              <a:solidFill>
                <a:schemeClr val="tx1"/>
              </a:solidFill>
              <a:round/>
              <a:headEnd/>
              <a:tailEnd/>
            </a:ln>
          </p:spPr>
          <p:txBody>
            <a:bodyPr wrap="none" anchor="ctr"/>
            <a:lstStyle/>
            <a:p>
              <a:endParaRPr lang="en-US" sz="1000" dirty="0">
                <a:latin typeface="Arial" panose="020B0604020202020204" pitchFamily="34" charset="0"/>
                <a:cs typeface="Arial" panose="020B0604020202020204" pitchFamily="34" charset="0"/>
              </a:endParaRPr>
            </a:p>
          </p:txBody>
        </p:sp>
        <p:sp>
          <p:nvSpPr>
            <p:cNvPr id="21" name="Line 54">
              <a:extLst>
                <a:ext uri="{FF2B5EF4-FFF2-40B4-BE49-F238E27FC236}">
                  <a16:creationId xmlns:a16="http://schemas.microsoft.com/office/drawing/2014/main" id="{ABDF961F-7F92-4D15-BE85-74BE31E74E08}"/>
                </a:ext>
              </a:extLst>
            </p:cNvPr>
            <p:cNvSpPr>
              <a:spLocks noChangeShapeType="1"/>
            </p:cNvSpPr>
            <p:nvPr/>
          </p:nvSpPr>
          <p:spPr bwMode="auto">
            <a:xfrm flipH="1">
              <a:off x="5191698" y="6063024"/>
              <a:ext cx="291480" cy="295471"/>
            </a:xfrm>
            <a:prstGeom prst="line">
              <a:avLst/>
            </a:prstGeom>
            <a:noFill/>
            <a:ln w="38100">
              <a:solidFill>
                <a:schemeClr val="tx1"/>
              </a:solidFill>
              <a:round/>
              <a:headEnd/>
              <a:tailEnd/>
            </a:ln>
          </p:spPr>
          <p:txBody>
            <a:bodyPr/>
            <a:lstStyle/>
            <a:p>
              <a:endParaRPr lang="en-US" sz="1000" dirty="0">
                <a:latin typeface="Arial" panose="020B0604020202020204" pitchFamily="34" charset="0"/>
                <a:cs typeface="Arial" panose="020B0604020202020204" pitchFamily="34" charset="0"/>
              </a:endParaRPr>
            </a:p>
          </p:txBody>
        </p:sp>
        <p:sp>
          <p:nvSpPr>
            <p:cNvPr id="22" name="Oval 67">
              <a:extLst>
                <a:ext uri="{FF2B5EF4-FFF2-40B4-BE49-F238E27FC236}">
                  <a16:creationId xmlns:a16="http://schemas.microsoft.com/office/drawing/2014/main" id="{D8516918-B3F5-478E-BB8F-A500B4942BF9}"/>
                </a:ext>
              </a:extLst>
            </p:cNvPr>
            <p:cNvSpPr>
              <a:spLocks noChangeArrowheads="1"/>
            </p:cNvSpPr>
            <p:nvPr/>
          </p:nvSpPr>
          <p:spPr bwMode="auto">
            <a:xfrm>
              <a:off x="5561734" y="6232129"/>
              <a:ext cx="192337" cy="192337"/>
            </a:xfrm>
            <a:prstGeom prst="ellipse">
              <a:avLst/>
            </a:prstGeom>
            <a:solidFill>
              <a:srgbClr val="DDDDDD"/>
            </a:solidFill>
            <a:ln w="9525">
              <a:solidFill>
                <a:schemeClr val="tx1"/>
              </a:solidFill>
              <a:round/>
              <a:headEnd/>
              <a:tailEnd/>
            </a:ln>
          </p:spPr>
          <p:txBody>
            <a:bodyPr wrap="none" anchor="ctr"/>
            <a:lstStyle/>
            <a:p>
              <a:endParaRPr lang="en-US" sz="1000" dirty="0">
                <a:latin typeface="Arial" panose="020B0604020202020204" pitchFamily="34" charset="0"/>
                <a:cs typeface="Arial" panose="020B0604020202020204" pitchFamily="34" charset="0"/>
              </a:endParaRPr>
            </a:p>
          </p:txBody>
        </p:sp>
        <p:sp>
          <p:nvSpPr>
            <p:cNvPr id="23" name="Oval 68">
              <a:extLst>
                <a:ext uri="{FF2B5EF4-FFF2-40B4-BE49-F238E27FC236}">
                  <a16:creationId xmlns:a16="http://schemas.microsoft.com/office/drawing/2014/main" id="{664F0A2A-10C9-4FF4-9D3A-8B7BA1EEB078}"/>
                </a:ext>
              </a:extLst>
            </p:cNvPr>
            <p:cNvSpPr>
              <a:spLocks noChangeArrowheads="1"/>
            </p:cNvSpPr>
            <p:nvPr/>
          </p:nvSpPr>
          <p:spPr bwMode="auto">
            <a:xfrm>
              <a:off x="5802155" y="6232129"/>
              <a:ext cx="192337" cy="192337"/>
            </a:xfrm>
            <a:prstGeom prst="ellipse">
              <a:avLst/>
            </a:prstGeom>
            <a:solidFill>
              <a:srgbClr val="DDDDDD"/>
            </a:solidFill>
            <a:ln w="9525">
              <a:solidFill>
                <a:schemeClr val="tx1"/>
              </a:solidFill>
              <a:round/>
              <a:headEnd/>
              <a:tailEnd/>
            </a:ln>
          </p:spPr>
          <p:txBody>
            <a:bodyPr wrap="none" anchor="ctr"/>
            <a:lstStyle/>
            <a:p>
              <a:endParaRPr lang="en-US" sz="1000" dirty="0">
                <a:latin typeface="Arial" panose="020B0604020202020204" pitchFamily="34" charset="0"/>
                <a:cs typeface="Arial" panose="020B0604020202020204" pitchFamily="34" charset="0"/>
              </a:endParaRPr>
            </a:p>
          </p:txBody>
        </p:sp>
        <p:sp>
          <p:nvSpPr>
            <p:cNvPr id="24" name="Oval 69">
              <a:extLst>
                <a:ext uri="{FF2B5EF4-FFF2-40B4-BE49-F238E27FC236}">
                  <a16:creationId xmlns:a16="http://schemas.microsoft.com/office/drawing/2014/main" id="{ABE04E2D-8CC6-4B9D-973E-92F8ED8CB5AE}"/>
                </a:ext>
              </a:extLst>
            </p:cNvPr>
            <p:cNvSpPr>
              <a:spLocks noChangeArrowheads="1"/>
            </p:cNvSpPr>
            <p:nvPr/>
          </p:nvSpPr>
          <p:spPr bwMode="auto">
            <a:xfrm>
              <a:off x="6042577" y="6232129"/>
              <a:ext cx="192337" cy="192337"/>
            </a:xfrm>
            <a:prstGeom prst="ellipse">
              <a:avLst/>
            </a:prstGeom>
            <a:solidFill>
              <a:srgbClr val="DDDDDD"/>
            </a:solidFill>
            <a:ln w="9525">
              <a:solidFill>
                <a:schemeClr val="tx1"/>
              </a:solidFill>
              <a:round/>
              <a:headEnd/>
              <a:tailEnd/>
            </a:ln>
          </p:spPr>
          <p:txBody>
            <a:bodyPr wrap="none" anchor="ctr"/>
            <a:lstStyle/>
            <a:p>
              <a:endParaRPr lang="en-US" sz="1000" dirty="0">
                <a:latin typeface="Arial" panose="020B0604020202020204" pitchFamily="34" charset="0"/>
                <a:cs typeface="Arial" panose="020B0604020202020204" pitchFamily="34" charset="0"/>
              </a:endParaRPr>
            </a:p>
          </p:txBody>
        </p:sp>
        <p:sp>
          <p:nvSpPr>
            <p:cNvPr id="25" name="Right Triangle 24">
              <a:extLst>
                <a:ext uri="{FF2B5EF4-FFF2-40B4-BE49-F238E27FC236}">
                  <a16:creationId xmlns:a16="http://schemas.microsoft.com/office/drawing/2014/main" id="{2E7F8F37-4B60-4464-9795-C65B3611A92F}"/>
                </a:ext>
              </a:extLst>
            </p:cNvPr>
            <p:cNvSpPr/>
            <p:nvPr/>
          </p:nvSpPr>
          <p:spPr bwMode="auto">
            <a:xfrm rot="20463386" flipH="1">
              <a:off x="5016450" y="6328136"/>
              <a:ext cx="211016" cy="164121"/>
            </a:xfrm>
            <a:prstGeom prst="rtTriangle">
              <a:avLst/>
            </a:prstGeom>
            <a:solidFill>
              <a:schemeClr val="tx1">
                <a:lumMod val="65000"/>
                <a:lumOff val="3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i="0" u="none" strike="noStrike" cap="none" normalizeH="0" baseline="0" dirty="0">
                <a:ln>
                  <a:noFill/>
                </a:ln>
                <a:solidFill>
                  <a:schemeClr val="tx1"/>
                </a:solidFill>
                <a:effectLst/>
                <a:latin typeface="Arial" panose="020B0604020202020204" pitchFamily="34" charset="0"/>
                <a:ea typeface="ＭＳ Ｐゴシック" charset="-128"/>
                <a:cs typeface="Arial" panose="020B0604020202020204" pitchFamily="34" charset="0"/>
              </a:endParaRPr>
            </a:p>
          </p:txBody>
        </p:sp>
        <p:sp>
          <p:nvSpPr>
            <p:cNvPr id="26" name="Line 54">
              <a:extLst>
                <a:ext uri="{FF2B5EF4-FFF2-40B4-BE49-F238E27FC236}">
                  <a16:creationId xmlns:a16="http://schemas.microsoft.com/office/drawing/2014/main" id="{40F0B32B-53AA-4942-BCDD-4930300B67B4}"/>
                </a:ext>
              </a:extLst>
            </p:cNvPr>
            <p:cNvSpPr>
              <a:spLocks noChangeShapeType="1"/>
            </p:cNvSpPr>
            <p:nvPr/>
          </p:nvSpPr>
          <p:spPr bwMode="auto">
            <a:xfrm flipH="1">
              <a:off x="5220037" y="6173293"/>
              <a:ext cx="288785" cy="216542"/>
            </a:xfrm>
            <a:prstGeom prst="line">
              <a:avLst/>
            </a:prstGeom>
            <a:noFill/>
            <a:ln w="38100">
              <a:solidFill>
                <a:schemeClr val="tx1"/>
              </a:solidFill>
              <a:round/>
              <a:headEnd/>
              <a:tailEnd/>
            </a:ln>
          </p:spPr>
          <p:txBody>
            <a:bodyPr/>
            <a:lstStyle/>
            <a:p>
              <a:endParaRPr lang="en-US" sz="1000" dirty="0">
                <a:latin typeface="Arial" panose="020B0604020202020204" pitchFamily="34" charset="0"/>
                <a:cs typeface="Arial" panose="020B0604020202020204" pitchFamily="34" charset="0"/>
              </a:endParaRPr>
            </a:p>
          </p:txBody>
        </p:sp>
        <p:sp>
          <p:nvSpPr>
            <p:cNvPr id="27" name="Trapezoid 26">
              <a:extLst>
                <a:ext uri="{FF2B5EF4-FFF2-40B4-BE49-F238E27FC236}">
                  <a16:creationId xmlns:a16="http://schemas.microsoft.com/office/drawing/2014/main" id="{C51E736F-C7D1-4952-BBD2-6A7B499CA124}"/>
                </a:ext>
              </a:extLst>
            </p:cNvPr>
            <p:cNvSpPr/>
            <p:nvPr/>
          </p:nvSpPr>
          <p:spPr bwMode="auto">
            <a:xfrm rot="57408" flipV="1">
              <a:off x="5656311" y="5844696"/>
              <a:ext cx="748486" cy="268226"/>
            </a:xfrm>
            <a:prstGeom prst="trapezoid">
              <a:avLst>
                <a:gd name="adj" fmla="val 58018"/>
              </a:avLst>
            </a:prstGeom>
            <a:solidFill>
              <a:schemeClr val="accent1"/>
            </a:solidFill>
            <a:ln w="12700" cap="flat" cmpd="sng" algn="ctr">
              <a:solidFill>
                <a:schemeClr val="tx1"/>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i="0" u="none" strike="noStrike" cap="none" normalizeH="0" baseline="0" dirty="0">
                <a:ln>
                  <a:noFill/>
                </a:ln>
                <a:solidFill>
                  <a:schemeClr val="accent2"/>
                </a:solidFill>
                <a:effectLst/>
                <a:latin typeface="Arial" panose="020B0604020202020204" pitchFamily="34" charset="0"/>
                <a:cs typeface="Arial" panose="020B0604020202020204" pitchFamily="34" charset="0"/>
              </a:endParaRPr>
            </a:p>
          </p:txBody>
        </p:sp>
        <p:sp>
          <p:nvSpPr>
            <p:cNvPr id="28" name="Oval 27">
              <a:extLst>
                <a:ext uri="{FF2B5EF4-FFF2-40B4-BE49-F238E27FC236}">
                  <a16:creationId xmlns:a16="http://schemas.microsoft.com/office/drawing/2014/main" id="{22358D3E-6168-4AE4-856F-D0396196E567}"/>
                </a:ext>
              </a:extLst>
            </p:cNvPr>
            <p:cNvSpPr/>
            <p:nvPr/>
          </p:nvSpPr>
          <p:spPr bwMode="auto">
            <a:xfrm>
              <a:off x="6219825" y="6076950"/>
              <a:ext cx="57150" cy="57150"/>
            </a:xfrm>
            <a:prstGeom prst="ellipse">
              <a:avLst/>
            </a:prstGeom>
            <a:solidFill>
              <a:schemeClr val="tx1"/>
            </a:solidFill>
            <a:ln w="12700" cap="flat" cmpd="sng" algn="ctr">
              <a:solidFill>
                <a:schemeClr val="tx1"/>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i="0" u="none" strike="noStrike" cap="none" normalizeH="0" baseline="0" dirty="0">
                <a:ln>
                  <a:noFill/>
                </a:ln>
                <a:solidFill>
                  <a:schemeClr val="accent2"/>
                </a:solidFill>
                <a:effectLst/>
                <a:latin typeface="Arial" panose="020B0604020202020204" pitchFamily="34" charset="0"/>
                <a:cs typeface="Arial" panose="020B0604020202020204" pitchFamily="34" charset="0"/>
              </a:endParaRPr>
            </a:p>
          </p:txBody>
        </p:sp>
        <p:sp>
          <p:nvSpPr>
            <p:cNvPr id="29" name="Oval 53">
              <a:extLst>
                <a:ext uri="{FF2B5EF4-FFF2-40B4-BE49-F238E27FC236}">
                  <a16:creationId xmlns:a16="http://schemas.microsoft.com/office/drawing/2014/main" id="{D201A4AC-B82D-4996-A8CB-B4446147C569}"/>
                </a:ext>
              </a:extLst>
            </p:cNvPr>
            <p:cNvSpPr>
              <a:spLocks noChangeArrowheads="1"/>
            </p:cNvSpPr>
            <p:nvPr/>
          </p:nvSpPr>
          <p:spPr bwMode="auto">
            <a:xfrm flipH="1">
              <a:off x="5480110" y="6158118"/>
              <a:ext cx="49074" cy="49163"/>
            </a:xfrm>
            <a:prstGeom prst="ellipse">
              <a:avLst/>
            </a:prstGeom>
            <a:solidFill>
              <a:schemeClr val="tx1"/>
            </a:solidFill>
            <a:ln w="9525">
              <a:solidFill>
                <a:schemeClr val="tx1"/>
              </a:solidFill>
              <a:round/>
              <a:headEnd/>
              <a:tailEnd/>
            </a:ln>
          </p:spPr>
          <p:txBody>
            <a:bodyPr wrap="none" anchor="ctr"/>
            <a:lstStyle/>
            <a:p>
              <a:endParaRPr lang="en-US" sz="1000" dirty="0">
                <a:latin typeface="Arial" panose="020B0604020202020204" pitchFamily="34" charset="0"/>
                <a:cs typeface="Arial" panose="020B0604020202020204" pitchFamily="34" charset="0"/>
              </a:endParaRPr>
            </a:p>
          </p:txBody>
        </p:sp>
      </p:grpSp>
      <p:cxnSp>
        <p:nvCxnSpPr>
          <p:cNvPr id="30" name="Straight Connector 29">
            <a:extLst>
              <a:ext uri="{FF2B5EF4-FFF2-40B4-BE49-F238E27FC236}">
                <a16:creationId xmlns:a16="http://schemas.microsoft.com/office/drawing/2014/main" id="{36CDAD6A-07DA-4A7E-A392-7BEDFA8B9701}"/>
              </a:ext>
            </a:extLst>
          </p:cNvPr>
          <p:cNvCxnSpPr/>
          <p:nvPr/>
        </p:nvCxnSpPr>
        <p:spPr>
          <a:xfrm>
            <a:off x="5634116" y="4438083"/>
            <a:ext cx="109728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a:extLst>
              <a:ext uri="{FF2B5EF4-FFF2-40B4-BE49-F238E27FC236}">
                <a16:creationId xmlns:a16="http://schemas.microsoft.com/office/drawing/2014/main" id="{61397CD9-33E3-422A-9908-54365657B65F}"/>
              </a:ext>
            </a:extLst>
          </p:cNvPr>
          <p:cNvGrpSpPr/>
          <p:nvPr/>
        </p:nvGrpSpPr>
        <p:grpSpPr>
          <a:xfrm flipH="1">
            <a:off x="10988055" y="3665958"/>
            <a:ext cx="1063003" cy="731133"/>
            <a:chOff x="5086534" y="5487937"/>
            <a:chExt cx="1361632" cy="936529"/>
          </a:xfrm>
        </p:grpSpPr>
        <p:sp>
          <p:nvSpPr>
            <p:cNvPr id="32" name="Rectangle 5">
              <a:extLst>
                <a:ext uri="{FF2B5EF4-FFF2-40B4-BE49-F238E27FC236}">
                  <a16:creationId xmlns:a16="http://schemas.microsoft.com/office/drawing/2014/main" id="{D929A692-5438-4219-8B08-C0282DEA8158}"/>
                </a:ext>
              </a:extLst>
            </p:cNvPr>
            <p:cNvSpPr>
              <a:spLocks noChangeArrowheads="1"/>
            </p:cNvSpPr>
            <p:nvPr/>
          </p:nvSpPr>
          <p:spPr bwMode="auto">
            <a:xfrm>
              <a:off x="5507639" y="6123939"/>
              <a:ext cx="757328" cy="156274"/>
            </a:xfrm>
            <a:prstGeom prst="rect">
              <a:avLst/>
            </a:prstGeom>
            <a:solidFill>
              <a:srgbClr val="DDDDDD"/>
            </a:solidFill>
            <a:ln w="9525">
              <a:solidFill>
                <a:schemeClr val="tx1"/>
              </a:solidFill>
              <a:miter lim="800000"/>
              <a:headEnd/>
              <a:tailEnd/>
            </a:ln>
          </p:spPr>
          <p:txBody>
            <a:bodyPr wrap="none" anchor="ctr"/>
            <a:lstStyle/>
            <a:p>
              <a:endParaRPr lang="en-US" sz="1000" dirty="0">
                <a:latin typeface="Arial" panose="020B0604020202020204" pitchFamily="34" charset="0"/>
                <a:cs typeface="Arial" panose="020B0604020202020204" pitchFamily="34" charset="0"/>
              </a:endParaRPr>
            </a:p>
          </p:txBody>
        </p:sp>
        <p:sp>
          <p:nvSpPr>
            <p:cNvPr id="33" name="Rectangle 50">
              <a:extLst>
                <a:ext uri="{FF2B5EF4-FFF2-40B4-BE49-F238E27FC236}">
                  <a16:creationId xmlns:a16="http://schemas.microsoft.com/office/drawing/2014/main" id="{3CF113B8-C37B-4FA0-BA39-072CF04BC89A}"/>
                </a:ext>
              </a:extLst>
            </p:cNvPr>
            <p:cNvSpPr>
              <a:spLocks noChangeArrowheads="1"/>
            </p:cNvSpPr>
            <p:nvPr/>
          </p:nvSpPr>
          <p:spPr bwMode="auto">
            <a:xfrm>
              <a:off x="5501628" y="5949636"/>
              <a:ext cx="114200" cy="174306"/>
            </a:xfrm>
            <a:prstGeom prst="rect">
              <a:avLst/>
            </a:prstGeom>
            <a:solidFill>
              <a:schemeClr val="tx1">
                <a:lumMod val="65000"/>
                <a:lumOff val="35000"/>
              </a:schemeClr>
            </a:solidFill>
            <a:ln w="9525">
              <a:solidFill>
                <a:schemeClr val="tx1"/>
              </a:solidFill>
              <a:miter lim="800000"/>
              <a:headEnd/>
              <a:tailEnd/>
            </a:ln>
          </p:spPr>
          <p:txBody>
            <a:bodyPr wrap="none" anchor="ctr"/>
            <a:lstStyle/>
            <a:p>
              <a:endParaRPr lang="en-US" sz="1000" dirty="0">
                <a:latin typeface="Arial" panose="020B0604020202020204" pitchFamily="34" charset="0"/>
                <a:cs typeface="Arial" panose="020B0604020202020204" pitchFamily="34" charset="0"/>
              </a:endParaRPr>
            </a:p>
          </p:txBody>
        </p:sp>
        <p:sp>
          <p:nvSpPr>
            <p:cNvPr id="34" name="Oval 53">
              <a:extLst>
                <a:ext uri="{FF2B5EF4-FFF2-40B4-BE49-F238E27FC236}">
                  <a16:creationId xmlns:a16="http://schemas.microsoft.com/office/drawing/2014/main" id="{57A7C917-6162-45BF-84FA-61152BE3E376}"/>
                </a:ext>
              </a:extLst>
            </p:cNvPr>
            <p:cNvSpPr>
              <a:spLocks noChangeArrowheads="1"/>
            </p:cNvSpPr>
            <p:nvPr/>
          </p:nvSpPr>
          <p:spPr bwMode="auto">
            <a:xfrm flipH="1">
              <a:off x="5470585" y="6024768"/>
              <a:ext cx="49074" cy="49163"/>
            </a:xfrm>
            <a:prstGeom prst="ellipse">
              <a:avLst/>
            </a:prstGeom>
            <a:solidFill>
              <a:schemeClr val="tx1"/>
            </a:solidFill>
            <a:ln w="9525">
              <a:solidFill>
                <a:schemeClr val="tx1"/>
              </a:solidFill>
              <a:round/>
              <a:headEnd/>
              <a:tailEnd/>
            </a:ln>
          </p:spPr>
          <p:txBody>
            <a:bodyPr wrap="none" anchor="ctr"/>
            <a:lstStyle/>
            <a:p>
              <a:endParaRPr lang="en-US" sz="1000" dirty="0">
                <a:latin typeface="Arial" panose="020B0604020202020204" pitchFamily="34" charset="0"/>
                <a:cs typeface="Arial" panose="020B0604020202020204" pitchFamily="34" charset="0"/>
              </a:endParaRPr>
            </a:p>
          </p:txBody>
        </p:sp>
        <p:sp>
          <p:nvSpPr>
            <p:cNvPr id="35" name="Line 54">
              <a:extLst>
                <a:ext uri="{FF2B5EF4-FFF2-40B4-BE49-F238E27FC236}">
                  <a16:creationId xmlns:a16="http://schemas.microsoft.com/office/drawing/2014/main" id="{A278F4BC-4506-48AE-84E1-46DF1E2A98E9}"/>
                </a:ext>
              </a:extLst>
            </p:cNvPr>
            <p:cNvSpPr>
              <a:spLocks noChangeShapeType="1"/>
            </p:cNvSpPr>
            <p:nvPr/>
          </p:nvSpPr>
          <p:spPr bwMode="auto">
            <a:xfrm flipH="1">
              <a:off x="5265413" y="6063024"/>
              <a:ext cx="217764" cy="181289"/>
            </a:xfrm>
            <a:prstGeom prst="line">
              <a:avLst/>
            </a:prstGeom>
            <a:noFill/>
            <a:ln w="38100">
              <a:solidFill>
                <a:schemeClr val="tx1"/>
              </a:solidFill>
              <a:round/>
              <a:headEnd/>
              <a:tailEnd/>
            </a:ln>
          </p:spPr>
          <p:txBody>
            <a:bodyPr/>
            <a:lstStyle/>
            <a:p>
              <a:endParaRPr lang="en-US" sz="1000" dirty="0">
                <a:latin typeface="Arial" panose="020B0604020202020204" pitchFamily="34" charset="0"/>
                <a:cs typeface="Arial" panose="020B0604020202020204" pitchFamily="34" charset="0"/>
              </a:endParaRPr>
            </a:p>
          </p:txBody>
        </p:sp>
        <p:sp>
          <p:nvSpPr>
            <p:cNvPr id="36" name="Oval 67">
              <a:extLst>
                <a:ext uri="{FF2B5EF4-FFF2-40B4-BE49-F238E27FC236}">
                  <a16:creationId xmlns:a16="http://schemas.microsoft.com/office/drawing/2014/main" id="{CBBDD1F0-B3A6-4FB8-9B64-430AA849E33C}"/>
                </a:ext>
              </a:extLst>
            </p:cNvPr>
            <p:cNvSpPr>
              <a:spLocks noChangeArrowheads="1"/>
            </p:cNvSpPr>
            <p:nvPr/>
          </p:nvSpPr>
          <p:spPr bwMode="auto">
            <a:xfrm>
              <a:off x="5561734" y="6232129"/>
              <a:ext cx="192337" cy="192337"/>
            </a:xfrm>
            <a:prstGeom prst="ellipse">
              <a:avLst/>
            </a:prstGeom>
            <a:solidFill>
              <a:srgbClr val="DDDDDD"/>
            </a:solidFill>
            <a:ln w="9525">
              <a:solidFill>
                <a:schemeClr val="tx1"/>
              </a:solidFill>
              <a:round/>
              <a:headEnd/>
              <a:tailEnd/>
            </a:ln>
          </p:spPr>
          <p:txBody>
            <a:bodyPr wrap="none" anchor="ctr"/>
            <a:lstStyle/>
            <a:p>
              <a:endParaRPr lang="en-US" sz="1000" dirty="0">
                <a:latin typeface="Arial" panose="020B0604020202020204" pitchFamily="34" charset="0"/>
                <a:cs typeface="Arial" panose="020B0604020202020204" pitchFamily="34" charset="0"/>
              </a:endParaRPr>
            </a:p>
          </p:txBody>
        </p:sp>
        <p:sp>
          <p:nvSpPr>
            <p:cNvPr id="37" name="Oval 68">
              <a:extLst>
                <a:ext uri="{FF2B5EF4-FFF2-40B4-BE49-F238E27FC236}">
                  <a16:creationId xmlns:a16="http://schemas.microsoft.com/office/drawing/2014/main" id="{A7FD5A5C-F926-47F2-B72C-83CAA4E3C8A7}"/>
                </a:ext>
              </a:extLst>
            </p:cNvPr>
            <p:cNvSpPr>
              <a:spLocks noChangeArrowheads="1"/>
            </p:cNvSpPr>
            <p:nvPr/>
          </p:nvSpPr>
          <p:spPr bwMode="auto">
            <a:xfrm>
              <a:off x="5802155" y="6232129"/>
              <a:ext cx="192337" cy="192337"/>
            </a:xfrm>
            <a:prstGeom prst="ellipse">
              <a:avLst/>
            </a:prstGeom>
            <a:solidFill>
              <a:srgbClr val="DDDDDD"/>
            </a:solidFill>
            <a:ln w="9525">
              <a:solidFill>
                <a:schemeClr val="tx1"/>
              </a:solidFill>
              <a:round/>
              <a:headEnd/>
              <a:tailEnd/>
            </a:ln>
          </p:spPr>
          <p:txBody>
            <a:bodyPr wrap="none" anchor="ctr"/>
            <a:lstStyle/>
            <a:p>
              <a:endParaRPr lang="en-US" sz="1000" dirty="0">
                <a:latin typeface="Arial" panose="020B0604020202020204" pitchFamily="34" charset="0"/>
                <a:cs typeface="Arial" panose="020B0604020202020204" pitchFamily="34" charset="0"/>
              </a:endParaRPr>
            </a:p>
          </p:txBody>
        </p:sp>
        <p:sp>
          <p:nvSpPr>
            <p:cNvPr id="38" name="Oval 69">
              <a:extLst>
                <a:ext uri="{FF2B5EF4-FFF2-40B4-BE49-F238E27FC236}">
                  <a16:creationId xmlns:a16="http://schemas.microsoft.com/office/drawing/2014/main" id="{0AE5D95A-A88C-4639-8D38-A62FA0C4D227}"/>
                </a:ext>
              </a:extLst>
            </p:cNvPr>
            <p:cNvSpPr>
              <a:spLocks noChangeArrowheads="1"/>
            </p:cNvSpPr>
            <p:nvPr/>
          </p:nvSpPr>
          <p:spPr bwMode="auto">
            <a:xfrm>
              <a:off x="6042577" y="6232129"/>
              <a:ext cx="192337" cy="192337"/>
            </a:xfrm>
            <a:prstGeom prst="ellipse">
              <a:avLst/>
            </a:prstGeom>
            <a:solidFill>
              <a:srgbClr val="DDDDDD"/>
            </a:solidFill>
            <a:ln w="9525">
              <a:solidFill>
                <a:schemeClr val="tx1"/>
              </a:solidFill>
              <a:round/>
              <a:headEnd/>
              <a:tailEnd/>
            </a:ln>
          </p:spPr>
          <p:txBody>
            <a:bodyPr wrap="none" anchor="ctr"/>
            <a:lstStyle/>
            <a:p>
              <a:endParaRPr lang="en-US" sz="1000" dirty="0">
                <a:latin typeface="Arial" panose="020B0604020202020204" pitchFamily="34" charset="0"/>
                <a:cs typeface="Arial" panose="020B0604020202020204" pitchFamily="34" charset="0"/>
              </a:endParaRPr>
            </a:p>
          </p:txBody>
        </p:sp>
        <p:sp>
          <p:nvSpPr>
            <p:cNvPr id="39" name="Right Triangle 38">
              <a:extLst>
                <a:ext uri="{FF2B5EF4-FFF2-40B4-BE49-F238E27FC236}">
                  <a16:creationId xmlns:a16="http://schemas.microsoft.com/office/drawing/2014/main" id="{EA605ADB-A56C-49B3-BD9A-1871CE8C816A}"/>
                </a:ext>
              </a:extLst>
            </p:cNvPr>
            <p:cNvSpPr/>
            <p:nvPr/>
          </p:nvSpPr>
          <p:spPr bwMode="auto">
            <a:xfrm flipH="1">
              <a:off x="5086534" y="6188623"/>
              <a:ext cx="211015" cy="164123"/>
            </a:xfrm>
            <a:prstGeom prst="rtTriangle">
              <a:avLst/>
            </a:prstGeom>
            <a:solidFill>
              <a:schemeClr val="tx1">
                <a:lumMod val="65000"/>
                <a:lumOff val="3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i="0" u="none" strike="noStrike" cap="none" normalizeH="0" baseline="0" dirty="0">
                <a:ln>
                  <a:noFill/>
                </a:ln>
                <a:solidFill>
                  <a:schemeClr val="tx1"/>
                </a:solidFill>
                <a:effectLst/>
                <a:latin typeface="Arial" panose="020B0604020202020204" pitchFamily="34" charset="0"/>
                <a:ea typeface="ＭＳ Ｐゴシック" charset="-128"/>
                <a:cs typeface="Arial" panose="020B0604020202020204" pitchFamily="34" charset="0"/>
              </a:endParaRPr>
            </a:p>
          </p:txBody>
        </p:sp>
        <p:sp>
          <p:nvSpPr>
            <p:cNvPr id="40" name="Line 54">
              <a:extLst>
                <a:ext uri="{FF2B5EF4-FFF2-40B4-BE49-F238E27FC236}">
                  <a16:creationId xmlns:a16="http://schemas.microsoft.com/office/drawing/2014/main" id="{19460EFA-8E52-40AD-9B99-36231A100DC4}"/>
                </a:ext>
              </a:extLst>
            </p:cNvPr>
            <p:cNvSpPr>
              <a:spLocks noChangeShapeType="1"/>
            </p:cNvSpPr>
            <p:nvPr/>
          </p:nvSpPr>
          <p:spPr bwMode="auto">
            <a:xfrm flipH="1">
              <a:off x="5297549" y="6173294"/>
              <a:ext cx="211272" cy="120838"/>
            </a:xfrm>
            <a:prstGeom prst="line">
              <a:avLst/>
            </a:prstGeom>
            <a:noFill/>
            <a:ln w="38100">
              <a:solidFill>
                <a:schemeClr val="tx1"/>
              </a:solidFill>
              <a:round/>
              <a:headEnd/>
              <a:tailEnd/>
            </a:ln>
          </p:spPr>
          <p:txBody>
            <a:bodyPr/>
            <a:lstStyle/>
            <a:p>
              <a:endParaRPr lang="en-US" sz="1000" dirty="0">
                <a:latin typeface="Arial" panose="020B0604020202020204" pitchFamily="34" charset="0"/>
                <a:cs typeface="Arial" panose="020B0604020202020204" pitchFamily="34" charset="0"/>
              </a:endParaRPr>
            </a:p>
          </p:txBody>
        </p:sp>
        <p:sp>
          <p:nvSpPr>
            <p:cNvPr id="41" name="Trapezoid 40">
              <a:extLst>
                <a:ext uri="{FF2B5EF4-FFF2-40B4-BE49-F238E27FC236}">
                  <a16:creationId xmlns:a16="http://schemas.microsoft.com/office/drawing/2014/main" id="{19C58514-1981-455D-ACD0-7FAD4A98424A}"/>
                </a:ext>
              </a:extLst>
            </p:cNvPr>
            <p:cNvSpPr/>
            <p:nvPr/>
          </p:nvSpPr>
          <p:spPr bwMode="auto">
            <a:xfrm rot="4291729" flipV="1">
              <a:off x="5939811" y="5728068"/>
              <a:ext cx="748485" cy="268224"/>
            </a:xfrm>
            <a:prstGeom prst="trapezoid">
              <a:avLst>
                <a:gd name="adj" fmla="val 58018"/>
              </a:avLst>
            </a:prstGeom>
            <a:solidFill>
              <a:schemeClr val="accent1"/>
            </a:solidFill>
            <a:ln w="12700" cap="flat" cmpd="sng" algn="ctr">
              <a:solidFill>
                <a:schemeClr val="tx1"/>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i="0" u="none" strike="noStrike" cap="none" normalizeH="0" baseline="0" dirty="0">
                <a:ln>
                  <a:noFill/>
                </a:ln>
                <a:solidFill>
                  <a:schemeClr val="accent2"/>
                </a:solidFill>
                <a:effectLst/>
                <a:latin typeface="Arial" panose="020B0604020202020204" pitchFamily="34" charset="0"/>
                <a:cs typeface="Arial" panose="020B0604020202020204" pitchFamily="34" charset="0"/>
              </a:endParaRPr>
            </a:p>
          </p:txBody>
        </p:sp>
        <p:sp>
          <p:nvSpPr>
            <p:cNvPr id="42" name="Oval 41">
              <a:extLst>
                <a:ext uri="{FF2B5EF4-FFF2-40B4-BE49-F238E27FC236}">
                  <a16:creationId xmlns:a16="http://schemas.microsoft.com/office/drawing/2014/main" id="{2D3D0D1D-F69C-41D0-A91F-C6C567646004}"/>
                </a:ext>
              </a:extLst>
            </p:cNvPr>
            <p:cNvSpPr/>
            <p:nvPr/>
          </p:nvSpPr>
          <p:spPr bwMode="auto">
            <a:xfrm>
              <a:off x="6219825" y="6076950"/>
              <a:ext cx="57150" cy="57150"/>
            </a:xfrm>
            <a:prstGeom prst="ellipse">
              <a:avLst/>
            </a:prstGeom>
            <a:solidFill>
              <a:schemeClr val="tx1"/>
            </a:solidFill>
            <a:ln w="12700" cap="flat" cmpd="sng" algn="ctr">
              <a:solidFill>
                <a:schemeClr val="tx1"/>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i="0" u="none" strike="noStrike" cap="none" normalizeH="0" baseline="0" dirty="0">
                <a:ln>
                  <a:noFill/>
                </a:ln>
                <a:solidFill>
                  <a:schemeClr val="accent2"/>
                </a:solidFill>
                <a:effectLst/>
                <a:latin typeface="Arial" panose="020B0604020202020204" pitchFamily="34" charset="0"/>
                <a:cs typeface="Arial" panose="020B0604020202020204" pitchFamily="34" charset="0"/>
              </a:endParaRPr>
            </a:p>
          </p:txBody>
        </p:sp>
        <p:sp>
          <p:nvSpPr>
            <p:cNvPr id="43" name="Oval 53">
              <a:extLst>
                <a:ext uri="{FF2B5EF4-FFF2-40B4-BE49-F238E27FC236}">
                  <a16:creationId xmlns:a16="http://schemas.microsoft.com/office/drawing/2014/main" id="{06A4F762-7672-4C13-BC8C-BF17BDE0342D}"/>
                </a:ext>
              </a:extLst>
            </p:cNvPr>
            <p:cNvSpPr>
              <a:spLocks noChangeArrowheads="1"/>
            </p:cNvSpPr>
            <p:nvPr/>
          </p:nvSpPr>
          <p:spPr bwMode="auto">
            <a:xfrm flipH="1">
              <a:off x="5480110" y="6158118"/>
              <a:ext cx="49074" cy="49163"/>
            </a:xfrm>
            <a:prstGeom prst="ellipse">
              <a:avLst/>
            </a:prstGeom>
            <a:solidFill>
              <a:schemeClr val="tx1"/>
            </a:solidFill>
            <a:ln w="9525">
              <a:solidFill>
                <a:schemeClr val="tx1"/>
              </a:solidFill>
              <a:round/>
              <a:headEnd/>
              <a:tailEnd/>
            </a:ln>
          </p:spPr>
          <p:txBody>
            <a:bodyPr wrap="none" anchor="ctr"/>
            <a:lstStyle/>
            <a:p>
              <a:endParaRPr lang="en-US" sz="1000" dirty="0">
                <a:latin typeface="Arial" panose="020B0604020202020204" pitchFamily="34" charset="0"/>
                <a:cs typeface="Arial" panose="020B0604020202020204" pitchFamily="34" charset="0"/>
              </a:endParaRPr>
            </a:p>
          </p:txBody>
        </p:sp>
      </p:grpSp>
      <p:cxnSp>
        <p:nvCxnSpPr>
          <p:cNvPr id="44" name="Straight Connector 43">
            <a:extLst>
              <a:ext uri="{FF2B5EF4-FFF2-40B4-BE49-F238E27FC236}">
                <a16:creationId xmlns:a16="http://schemas.microsoft.com/office/drawing/2014/main" id="{9E2DFF4A-3763-44A0-95A3-924805AA9CB3}"/>
              </a:ext>
            </a:extLst>
          </p:cNvPr>
          <p:cNvCxnSpPr/>
          <p:nvPr/>
        </p:nvCxnSpPr>
        <p:spPr>
          <a:xfrm>
            <a:off x="10246189" y="4414141"/>
            <a:ext cx="164592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79" name="Group 78">
            <a:extLst>
              <a:ext uri="{FF2B5EF4-FFF2-40B4-BE49-F238E27FC236}">
                <a16:creationId xmlns:a16="http://schemas.microsoft.com/office/drawing/2014/main" id="{1FA21427-C657-4A95-BB68-F412BAB5CB5A}"/>
              </a:ext>
            </a:extLst>
          </p:cNvPr>
          <p:cNvGrpSpPr/>
          <p:nvPr/>
        </p:nvGrpSpPr>
        <p:grpSpPr>
          <a:xfrm>
            <a:off x="214229" y="6051631"/>
            <a:ext cx="310305" cy="276999"/>
            <a:chOff x="118693" y="6051631"/>
            <a:chExt cx="310305" cy="276999"/>
          </a:xfrm>
        </p:grpSpPr>
        <p:sp>
          <p:nvSpPr>
            <p:cNvPr id="45" name="Oval 44">
              <a:extLst>
                <a:ext uri="{FF2B5EF4-FFF2-40B4-BE49-F238E27FC236}">
                  <a16:creationId xmlns:a16="http://schemas.microsoft.com/office/drawing/2014/main" id="{55841066-228A-4CA2-BD0A-0D9436E84EB4}"/>
                </a:ext>
              </a:extLst>
            </p:cNvPr>
            <p:cNvSpPr/>
            <p:nvPr/>
          </p:nvSpPr>
          <p:spPr bwMode="auto">
            <a:xfrm>
              <a:off x="132004" y="6077013"/>
              <a:ext cx="231340" cy="2313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schemeClr val="bg1"/>
                </a:solidFill>
                <a:latin typeface="Arial" panose="020B0604020202020204" pitchFamily="34" charset="0"/>
                <a:ea typeface="ＭＳ Ｐゴシック" pitchFamily="-80" charset="-128"/>
                <a:cs typeface="Arial" panose="020B0604020202020204" pitchFamily="34" charset="0"/>
              </a:endParaRPr>
            </a:p>
          </p:txBody>
        </p:sp>
        <p:sp>
          <p:nvSpPr>
            <p:cNvPr id="46" name="TextBox 45">
              <a:extLst>
                <a:ext uri="{FF2B5EF4-FFF2-40B4-BE49-F238E27FC236}">
                  <a16:creationId xmlns:a16="http://schemas.microsoft.com/office/drawing/2014/main" id="{02B98519-8C7A-4CCE-9730-300DC71E72FA}"/>
                </a:ext>
              </a:extLst>
            </p:cNvPr>
            <p:cNvSpPr txBox="1"/>
            <p:nvPr/>
          </p:nvSpPr>
          <p:spPr>
            <a:xfrm>
              <a:off x="118693" y="6051631"/>
              <a:ext cx="310305"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2</a:t>
              </a:r>
            </a:p>
          </p:txBody>
        </p:sp>
      </p:grpSp>
      <p:sp>
        <p:nvSpPr>
          <p:cNvPr id="47" name="TextBox 46">
            <a:extLst>
              <a:ext uri="{FF2B5EF4-FFF2-40B4-BE49-F238E27FC236}">
                <a16:creationId xmlns:a16="http://schemas.microsoft.com/office/drawing/2014/main" id="{28F9927E-18AB-4D2C-9B36-4C7057658241}"/>
              </a:ext>
            </a:extLst>
          </p:cNvPr>
          <p:cNvSpPr txBox="1"/>
          <p:nvPr/>
        </p:nvSpPr>
        <p:spPr>
          <a:xfrm>
            <a:off x="517422" y="6027404"/>
            <a:ext cx="5991094" cy="440633"/>
          </a:xfrm>
          <a:prstGeom prst="rect">
            <a:avLst/>
          </a:prstGeom>
          <a:noFill/>
        </p:spPr>
        <p:txBody>
          <a:bodyPr wrap="square" rtlCol="0">
            <a:spAutoFit/>
          </a:bodyPr>
          <a:lstStyle/>
          <a:p>
            <a:pPr>
              <a:lnSpc>
                <a:spcPct val="70000"/>
              </a:lnSpc>
            </a:pPr>
            <a:r>
              <a:rPr lang="en-US" sz="1600" dirty="0">
                <a:latin typeface="Arial" panose="020B0604020202020204" pitchFamily="34" charset="0"/>
                <a:cs typeface="Arial" panose="020B0604020202020204" pitchFamily="34" charset="0"/>
              </a:rPr>
              <a:t>Structural (vertical element) construction (not shown – requires other systems currently not shown)</a:t>
            </a:r>
          </a:p>
        </p:txBody>
      </p:sp>
      <p:sp>
        <p:nvSpPr>
          <p:cNvPr id="48" name="Rectangle 47">
            <a:extLst>
              <a:ext uri="{FF2B5EF4-FFF2-40B4-BE49-F238E27FC236}">
                <a16:creationId xmlns:a16="http://schemas.microsoft.com/office/drawing/2014/main" id="{774A566B-6A15-4D43-AABE-0EDF73168AE0}"/>
              </a:ext>
            </a:extLst>
          </p:cNvPr>
          <p:cNvSpPr/>
          <p:nvPr/>
        </p:nvSpPr>
        <p:spPr>
          <a:xfrm rot="17040000" flipH="1">
            <a:off x="9439771" y="4311369"/>
            <a:ext cx="123573" cy="499109"/>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2932E0F9-B6AA-4829-8D94-E444E77C4441}"/>
              </a:ext>
            </a:extLst>
          </p:cNvPr>
          <p:cNvSpPr/>
          <p:nvPr/>
        </p:nvSpPr>
        <p:spPr>
          <a:xfrm rot="2580000" flipH="1">
            <a:off x="9744319" y="4470739"/>
            <a:ext cx="39945" cy="32575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7F5A3883-C4E0-4057-803C-0AF82B7D53E7}"/>
              </a:ext>
            </a:extLst>
          </p:cNvPr>
          <p:cNvSpPr/>
          <p:nvPr/>
        </p:nvSpPr>
        <p:spPr>
          <a:xfrm rot="1787668" flipH="1">
            <a:off x="9063307" y="4393246"/>
            <a:ext cx="123573" cy="499109"/>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CAEF1B82-FC99-4024-A4AC-ABA6939EB7B0}"/>
              </a:ext>
            </a:extLst>
          </p:cNvPr>
          <p:cNvSpPr/>
          <p:nvPr/>
        </p:nvSpPr>
        <p:spPr>
          <a:xfrm rot="20869862" flipH="1">
            <a:off x="8498886" y="4869666"/>
            <a:ext cx="669174" cy="253538"/>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AB05DE9C-FB5B-4BB2-ADB3-5FAA0DBDCAB7}"/>
              </a:ext>
            </a:extLst>
          </p:cNvPr>
          <p:cNvSpPr/>
          <p:nvPr/>
        </p:nvSpPr>
        <p:spPr>
          <a:xfrm rot="20869862" flipH="1">
            <a:off x="8440199" y="5075151"/>
            <a:ext cx="261851" cy="261851"/>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sp>
        <p:nvSpPr>
          <p:cNvPr id="53" name="Oval 52">
            <a:extLst>
              <a:ext uri="{FF2B5EF4-FFF2-40B4-BE49-F238E27FC236}">
                <a16:creationId xmlns:a16="http://schemas.microsoft.com/office/drawing/2014/main" id="{C8A00E61-3D16-4ABE-9C04-B028F11CECBF}"/>
              </a:ext>
            </a:extLst>
          </p:cNvPr>
          <p:cNvSpPr/>
          <p:nvPr/>
        </p:nvSpPr>
        <p:spPr>
          <a:xfrm rot="20869862" flipH="1">
            <a:off x="8987347" y="4957164"/>
            <a:ext cx="261851" cy="261851"/>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sp>
        <p:nvSpPr>
          <p:cNvPr id="54" name="TextBox 53">
            <a:extLst>
              <a:ext uri="{FF2B5EF4-FFF2-40B4-BE49-F238E27FC236}">
                <a16:creationId xmlns:a16="http://schemas.microsoft.com/office/drawing/2014/main" id="{DE9E5F0B-6321-47C8-A1BB-C4A0C684E135}"/>
              </a:ext>
            </a:extLst>
          </p:cNvPr>
          <p:cNvSpPr txBox="1"/>
          <p:nvPr/>
        </p:nvSpPr>
        <p:spPr>
          <a:xfrm>
            <a:off x="7701880" y="4103208"/>
            <a:ext cx="1719253" cy="646331"/>
          </a:xfrm>
          <a:prstGeom prst="rect">
            <a:avLst/>
          </a:prstGeom>
          <a:noFill/>
        </p:spPr>
        <p:txBody>
          <a:bodyPr wrap="none" rtlCol="0">
            <a:spAutoFit/>
          </a:bodyPr>
          <a:lstStyle/>
          <a:p>
            <a:r>
              <a:rPr lang="en-US" dirty="0"/>
              <a:t>Vertical Element</a:t>
            </a:r>
          </a:p>
          <a:p>
            <a:r>
              <a:rPr lang="en-US" dirty="0"/>
              <a:t>Construction</a:t>
            </a:r>
          </a:p>
        </p:txBody>
      </p:sp>
      <p:sp>
        <p:nvSpPr>
          <p:cNvPr id="55" name="Oval 54">
            <a:extLst>
              <a:ext uri="{FF2B5EF4-FFF2-40B4-BE49-F238E27FC236}">
                <a16:creationId xmlns:a16="http://schemas.microsoft.com/office/drawing/2014/main" id="{3AC6477F-DFE0-4DDD-B072-3C50386BCFB2}"/>
              </a:ext>
            </a:extLst>
          </p:cNvPr>
          <p:cNvSpPr/>
          <p:nvPr/>
        </p:nvSpPr>
        <p:spPr bwMode="auto">
          <a:xfrm>
            <a:off x="7878221" y="4741685"/>
            <a:ext cx="231340" cy="2313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schemeClr val="bg1"/>
              </a:solidFill>
              <a:latin typeface="Arial" panose="020B0604020202020204" pitchFamily="34" charset="0"/>
              <a:ea typeface="ＭＳ Ｐゴシック" pitchFamily="-80" charset="-128"/>
              <a:cs typeface="Arial" panose="020B0604020202020204" pitchFamily="34" charset="0"/>
            </a:endParaRPr>
          </a:p>
        </p:txBody>
      </p:sp>
      <p:sp>
        <p:nvSpPr>
          <p:cNvPr id="56" name="TextBox 55">
            <a:extLst>
              <a:ext uri="{FF2B5EF4-FFF2-40B4-BE49-F238E27FC236}">
                <a16:creationId xmlns:a16="http://schemas.microsoft.com/office/drawing/2014/main" id="{E56C4DFB-B43C-432E-9C5D-B0FC821520AF}"/>
              </a:ext>
            </a:extLst>
          </p:cNvPr>
          <p:cNvSpPr txBox="1"/>
          <p:nvPr/>
        </p:nvSpPr>
        <p:spPr>
          <a:xfrm>
            <a:off x="7864910" y="4716303"/>
            <a:ext cx="310305"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2</a:t>
            </a:r>
          </a:p>
        </p:txBody>
      </p:sp>
      <p:grpSp>
        <p:nvGrpSpPr>
          <p:cNvPr id="57" name="Group 56">
            <a:extLst>
              <a:ext uri="{FF2B5EF4-FFF2-40B4-BE49-F238E27FC236}">
                <a16:creationId xmlns:a16="http://schemas.microsoft.com/office/drawing/2014/main" id="{132EEBF9-16A0-4CD7-A1EB-943A3C5C8F3B}"/>
              </a:ext>
            </a:extLst>
          </p:cNvPr>
          <p:cNvGrpSpPr/>
          <p:nvPr/>
        </p:nvGrpSpPr>
        <p:grpSpPr>
          <a:xfrm>
            <a:off x="3727141" y="3601469"/>
            <a:ext cx="1575142" cy="826014"/>
            <a:chOff x="9414709" y="4610487"/>
            <a:chExt cx="1575142" cy="826014"/>
          </a:xfrm>
        </p:grpSpPr>
        <p:sp>
          <p:nvSpPr>
            <p:cNvPr id="58" name="Rectangle 57">
              <a:extLst>
                <a:ext uri="{FF2B5EF4-FFF2-40B4-BE49-F238E27FC236}">
                  <a16:creationId xmlns:a16="http://schemas.microsoft.com/office/drawing/2014/main" id="{41A95C40-20E7-4A6F-8470-65FDA0A9E4CC}"/>
                </a:ext>
              </a:extLst>
            </p:cNvPr>
            <p:cNvSpPr/>
            <p:nvPr/>
          </p:nvSpPr>
          <p:spPr>
            <a:xfrm rot="17460000" flipH="1">
              <a:off x="10521467" y="4575515"/>
              <a:ext cx="123573" cy="499109"/>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6A3E3795-2662-49CA-AFE7-8AB55D44B972}"/>
                </a:ext>
              </a:extLst>
            </p:cNvPr>
            <p:cNvSpPr/>
            <p:nvPr/>
          </p:nvSpPr>
          <p:spPr>
            <a:xfrm rot="5400000" flipH="1">
              <a:off x="10807001" y="4793458"/>
              <a:ext cx="39945" cy="32575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B7CF172C-F12F-45FC-B58A-DFA88F27DB9C}"/>
                </a:ext>
              </a:extLst>
            </p:cNvPr>
            <p:cNvSpPr/>
            <p:nvPr/>
          </p:nvSpPr>
          <p:spPr>
            <a:xfrm rot="2456586" flipH="1">
              <a:off x="10136276" y="4610487"/>
              <a:ext cx="123573" cy="499109"/>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10E77CBB-6560-4E9A-B578-7327E464CD37}"/>
                </a:ext>
              </a:extLst>
            </p:cNvPr>
            <p:cNvSpPr/>
            <p:nvPr/>
          </p:nvSpPr>
          <p:spPr>
            <a:xfrm rot="21538780" flipH="1">
              <a:off x="9508981" y="5023848"/>
              <a:ext cx="669174" cy="253538"/>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8B9CEE77-18E9-4905-BF23-9BD9299B0595}"/>
                </a:ext>
              </a:extLst>
            </p:cNvPr>
            <p:cNvSpPr/>
            <p:nvPr/>
          </p:nvSpPr>
          <p:spPr>
            <a:xfrm rot="21538780" flipH="1">
              <a:off x="9414709" y="5174650"/>
              <a:ext cx="261851" cy="261851"/>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sp>
          <p:nvSpPr>
            <p:cNvPr id="63" name="Oval 62">
              <a:extLst>
                <a:ext uri="{FF2B5EF4-FFF2-40B4-BE49-F238E27FC236}">
                  <a16:creationId xmlns:a16="http://schemas.microsoft.com/office/drawing/2014/main" id="{575AFE8A-D714-4A17-B1B1-5B4735E65DC2}"/>
                </a:ext>
              </a:extLst>
            </p:cNvPr>
            <p:cNvSpPr/>
            <p:nvPr/>
          </p:nvSpPr>
          <p:spPr>
            <a:xfrm rot="21538780" flipH="1">
              <a:off x="9974346" y="5164683"/>
              <a:ext cx="261851" cy="261851"/>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grpSp>
      <p:sp>
        <p:nvSpPr>
          <p:cNvPr id="64" name="TextBox 63">
            <a:extLst>
              <a:ext uri="{FF2B5EF4-FFF2-40B4-BE49-F238E27FC236}">
                <a16:creationId xmlns:a16="http://schemas.microsoft.com/office/drawing/2014/main" id="{C3B5CF53-4D75-45F6-9DD1-FBE32718AC23}"/>
              </a:ext>
            </a:extLst>
          </p:cNvPr>
          <p:cNvSpPr txBox="1"/>
          <p:nvPr/>
        </p:nvSpPr>
        <p:spPr>
          <a:xfrm>
            <a:off x="2975776" y="3404968"/>
            <a:ext cx="1719253" cy="646331"/>
          </a:xfrm>
          <a:prstGeom prst="rect">
            <a:avLst/>
          </a:prstGeom>
          <a:noFill/>
        </p:spPr>
        <p:txBody>
          <a:bodyPr wrap="none" rtlCol="0">
            <a:spAutoFit/>
          </a:bodyPr>
          <a:lstStyle/>
          <a:p>
            <a:r>
              <a:rPr lang="en-US" dirty="0"/>
              <a:t>Vertical Element</a:t>
            </a:r>
          </a:p>
          <a:p>
            <a:r>
              <a:rPr lang="en-US" dirty="0"/>
              <a:t>Construction</a:t>
            </a:r>
          </a:p>
        </p:txBody>
      </p:sp>
      <p:sp>
        <p:nvSpPr>
          <p:cNvPr id="65" name="Oval 64">
            <a:extLst>
              <a:ext uri="{FF2B5EF4-FFF2-40B4-BE49-F238E27FC236}">
                <a16:creationId xmlns:a16="http://schemas.microsoft.com/office/drawing/2014/main" id="{F8464630-751A-4ABC-BDD8-2EAB88BE3949}"/>
              </a:ext>
            </a:extLst>
          </p:cNvPr>
          <p:cNvSpPr/>
          <p:nvPr/>
        </p:nvSpPr>
        <p:spPr bwMode="auto">
          <a:xfrm>
            <a:off x="4679662" y="3219585"/>
            <a:ext cx="231340" cy="2313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schemeClr val="bg1"/>
              </a:solidFill>
              <a:latin typeface="Arial" panose="020B0604020202020204" pitchFamily="34" charset="0"/>
              <a:ea typeface="ＭＳ Ｐゴシック" pitchFamily="-80" charset="-128"/>
              <a:cs typeface="Arial" panose="020B0604020202020204" pitchFamily="34" charset="0"/>
            </a:endParaRPr>
          </a:p>
        </p:txBody>
      </p:sp>
      <p:sp>
        <p:nvSpPr>
          <p:cNvPr id="66" name="TextBox 65">
            <a:extLst>
              <a:ext uri="{FF2B5EF4-FFF2-40B4-BE49-F238E27FC236}">
                <a16:creationId xmlns:a16="http://schemas.microsoft.com/office/drawing/2014/main" id="{3505A4D1-5A50-485D-9A4D-F8C83D31350B}"/>
              </a:ext>
            </a:extLst>
          </p:cNvPr>
          <p:cNvSpPr txBox="1"/>
          <p:nvPr/>
        </p:nvSpPr>
        <p:spPr>
          <a:xfrm>
            <a:off x="4666351" y="3194203"/>
            <a:ext cx="310305"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2</a:t>
            </a:r>
          </a:p>
        </p:txBody>
      </p:sp>
      <p:cxnSp>
        <p:nvCxnSpPr>
          <p:cNvPr id="67" name="Straight Connector 66">
            <a:extLst>
              <a:ext uri="{FF2B5EF4-FFF2-40B4-BE49-F238E27FC236}">
                <a16:creationId xmlns:a16="http://schemas.microsoft.com/office/drawing/2014/main" id="{086BE303-0D5B-4E5C-B83B-186D90261205}"/>
              </a:ext>
            </a:extLst>
          </p:cNvPr>
          <p:cNvCxnSpPr/>
          <p:nvPr/>
        </p:nvCxnSpPr>
        <p:spPr>
          <a:xfrm flipV="1">
            <a:off x="3063609" y="4434996"/>
            <a:ext cx="2613765" cy="21407"/>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8" name="Rectangle 67">
            <a:extLst>
              <a:ext uri="{FF2B5EF4-FFF2-40B4-BE49-F238E27FC236}">
                <a16:creationId xmlns:a16="http://schemas.microsoft.com/office/drawing/2014/main" id="{AD977913-EBF7-4210-A7F0-47F8956AB067}"/>
              </a:ext>
            </a:extLst>
          </p:cNvPr>
          <p:cNvSpPr/>
          <p:nvPr/>
        </p:nvSpPr>
        <p:spPr>
          <a:xfrm>
            <a:off x="5017529" y="4036965"/>
            <a:ext cx="284382" cy="914400"/>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9" name="Group 68">
            <a:extLst>
              <a:ext uri="{FF2B5EF4-FFF2-40B4-BE49-F238E27FC236}">
                <a16:creationId xmlns:a16="http://schemas.microsoft.com/office/drawing/2014/main" id="{1F17FCA7-D49E-4F44-A600-AB11973CCC8B}"/>
              </a:ext>
            </a:extLst>
          </p:cNvPr>
          <p:cNvGrpSpPr/>
          <p:nvPr/>
        </p:nvGrpSpPr>
        <p:grpSpPr>
          <a:xfrm>
            <a:off x="75971" y="3718430"/>
            <a:ext cx="4249141" cy="744064"/>
            <a:chOff x="75971" y="3718430"/>
            <a:chExt cx="4249141" cy="744064"/>
          </a:xfrm>
        </p:grpSpPr>
        <p:sp>
          <p:nvSpPr>
            <p:cNvPr id="70" name="Freeform 15">
              <a:extLst>
                <a:ext uri="{FF2B5EF4-FFF2-40B4-BE49-F238E27FC236}">
                  <a16:creationId xmlns:a16="http://schemas.microsoft.com/office/drawing/2014/main" id="{6634EDD3-ED53-4E3A-8E1C-0B8F95FD6B40}"/>
                </a:ext>
              </a:extLst>
            </p:cNvPr>
            <p:cNvSpPr/>
            <p:nvPr/>
          </p:nvSpPr>
          <p:spPr>
            <a:xfrm>
              <a:off x="566928" y="3718430"/>
              <a:ext cx="2660904" cy="740664"/>
            </a:xfrm>
            <a:custGeom>
              <a:avLst/>
              <a:gdLst>
                <a:gd name="connsiteX0" fmla="*/ 0 w 2660904"/>
                <a:gd name="connsiteY0" fmla="*/ 740664 h 740664"/>
                <a:gd name="connsiteX1" fmla="*/ 502920 w 2660904"/>
                <a:gd name="connsiteY1" fmla="*/ 219456 h 740664"/>
                <a:gd name="connsiteX2" fmla="*/ 1014984 w 2660904"/>
                <a:gd name="connsiteY2" fmla="*/ 36576 h 740664"/>
                <a:gd name="connsiteX3" fmla="*/ 1463040 w 2660904"/>
                <a:gd name="connsiteY3" fmla="*/ 0 h 740664"/>
                <a:gd name="connsiteX4" fmla="*/ 1911096 w 2660904"/>
                <a:gd name="connsiteY4" fmla="*/ 64008 h 740664"/>
                <a:gd name="connsiteX5" fmla="*/ 2212848 w 2660904"/>
                <a:gd name="connsiteY5" fmla="*/ 201168 h 740664"/>
                <a:gd name="connsiteX6" fmla="*/ 2478024 w 2660904"/>
                <a:gd name="connsiteY6" fmla="*/ 475488 h 740664"/>
                <a:gd name="connsiteX7" fmla="*/ 2660904 w 2660904"/>
                <a:gd name="connsiteY7" fmla="*/ 731520 h 740664"/>
                <a:gd name="connsiteX8" fmla="*/ 0 w 2660904"/>
                <a:gd name="connsiteY8" fmla="*/ 740664 h 740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60904" h="740664">
                  <a:moveTo>
                    <a:pt x="0" y="740664"/>
                  </a:moveTo>
                  <a:lnTo>
                    <a:pt x="502920" y="219456"/>
                  </a:lnTo>
                  <a:lnTo>
                    <a:pt x="1014984" y="36576"/>
                  </a:lnTo>
                  <a:lnTo>
                    <a:pt x="1463040" y="0"/>
                  </a:lnTo>
                  <a:lnTo>
                    <a:pt x="1911096" y="64008"/>
                  </a:lnTo>
                  <a:lnTo>
                    <a:pt x="2212848" y="201168"/>
                  </a:lnTo>
                  <a:lnTo>
                    <a:pt x="2478024" y="475488"/>
                  </a:lnTo>
                  <a:lnTo>
                    <a:pt x="2660904" y="731520"/>
                  </a:lnTo>
                  <a:lnTo>
                    <a:pt x="0" y="740664"/>
                  </a:ln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1" name="Straight Connector 70">
              <a:extLst>
                <a:ext uri="{FF2B5EF4-FFF2-40B4-BE49-F238E27FC236}">
                  <a16:creationId xmlns:a16="http://schemas.microsoft.com/office/drawing/2014/main" id="{529B6642-CB81-4FF6-8490-ECA77BD06EFE}"/>
                </a:ext>
              </a:extLst>
            </p:cNvPr>
            <p:cNvCxnSpPr/>
            <p:nvPr/>
          </p:nvCxnSpPr>
          <p:spPr>
            <a:xfrm>
              <a:off x="3227832" y="4453629"/>
              <a:ext cx="109728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AB19800D-E4DF-4363-9D01-F22A4E84FCA2}"/>
                </a:ext>
              </a:extLst>
            </p:cNvPr>
            <p:cNvCxnSpPr/>
            <p:nvPr/>
          </p:nvCxnSpPr>
          <p:spPr>
            <a:xfrm>
              <a:off x="75971" y="4462494"/>
              <a:ext cx="109728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73" name="TextBox 72">
            <a:extLst>
              <a:ext uri="{FF2B5EF4-FFF2-40B4-BE49-F238E27FC236}">
                <a16:creationId xmlns:a16="http://schemas.microsoft.com/office/drawing/2014/main" id="{FB57B571-CD78-465E-A98A-36EA75180788}"/>
              </a:ext>
            </a:extLst>
          </p:cNvPr>
          <p:cNvSpPr txBox="1"/>
          <p:nvPr/>
        </p:nvSpPr>
        <p:spPr>
          <a:xfrm>
            <a:off x="5807604" y="3673887"/>
            <a:ext cx="1039067" cy="369332"/>
          </a:xfrm>
          <a:prstGeom prst="rect">
            <a:avLst/>
          </a:prstGeom>
          <a:noFill/>
        </p:spPr>
        <p:txBody>
          <a:bodyPr wrap="none" rtlCol="0">
            <a:spAutoFit/>
          </a:bodyPr>
          <a:lstStyle/>
          <a:p>
            <a:r>
              <a:rPr lang="en-US" dirty="0"/>
              <a:t>Shielding</a:t>
            </a:r>
          </a:p>
        </p:txBody>
      </p:sp>
      <p:sp>
        <p:nvSpPr>
          <p:cNvPr id="74" name="TextBox 73">
            <a:extLst>
              <a:ext uri="{FF2B5EF4-FFF2-40B4-BE49-F238E27FC236}">
                <a16:creationId xmlns:a16="http://schemas.microsoft.com/office/drawing/2014/main" id="{36C49D6C-E62F-4F63-97CC-A279AE1AACB1}"/>
              </a:ext>
            </a:extLst>
          </p:cNvPr>
          <p:cNvSpPr txBox="1"/>
          <p:nvPr/>
        </p:nvSpPr>
        <p:spPr>
          <a:xfrm>
            <a:off x="3852328" y="869121"/>
            <a:ext cx="3476655" cy="2062103"/>
          </a:xfrm>
          <a:prstGeom prst="rect">
            <a:avLst/>
          </a:prstGeom>
          <a:noFill/>
          <a:ln w="28575">
            <a:solidFill>
              <a:schemeClr val="accent1"/>
            </a:solidFill>
          </a:ln>
        </p:spPr>
        <p:txBody>
          <a:bodyPr wrap="square" rIns="0" rtlCol="0">
            <a:spAutoFit/>
          </a:bodyPr>
          <a:lstStyle/>
          <a:p>
            <a:r>
              <a:rPr lang="en-US" sz="1600" dirty="0"/>
              <a:t>Vertical Construction Elements include:</a:t>
            </a:r>
          </a:p>
          <a:p>
            <a:pPr marL="285750" indent="-285750">
              <a:buFont typeface="Arial" panose="020B0604020202020204" pitchFamily="34" charset="0"/>
              <a:buChar char="•"/>
            </a:pPr>
            <a:r>
              <a:rPr lang="en-US" sz="1600" dirty="0"/>
              <a:t>Blast Protection</a:t>
            </a:r>
          </a:p>
          <a:p>
            <a:pPr marL="285750" indent="-285750">
              <a:buFont typeface="Arial" panose="020B0604020202020204" pitchFamily="34" charset="0"/>
              <a:buChar char="•"/>
            </a:pPr>
            <a:r>
              <a:rPr lang="en-US" sz="1600" dirty="0"/>
              <a:t>Radiation Shielding (Nuclear Reactor and Space Radiation)</a:t>
            </a:r>
          </a:p>
          <a:p>
            <a:pPr marL="285750" indent="-285750">
              <a:buFont typeface="Arial" panose="020B0604020202020204" pitchFamily="34" charset="0"/>
              <a:buChar char="•"/>
            </a:pPr>
            <a:r>
              <a:rPr lang="en-US" sz="1600" dirty="0"/>
              <a:t>Unpressurized Hangars</a:t>
            </a:r>
          </a:p>
          <a:p>
            <a:pPr marL="285750" indent="-285750">
              <a:buFont typeface="Arial" panose="020B0604020202020204" pitchFamily="34" charset="0"/>
              <a:buChar char="•"/>
            </a:pPr>
            <a:r>
              <a:rPr lang="en-US" sz="1600" dirty="0"/>
              <a:t>Pressurized Habitats</a:t>
            </a:r>
          </a:p>
          <a:p>
            <a:pPr marL="285750" indent="-285750">
              <a:buFont typeface="Arial" panose="020B0604020202020204" pitchFamily="34" charset="0"/>
              <a:buChar char="•"/>
            </a:pPr>
            <a:r>
              <a:rPr lang="en-US" sz="1600" dirty="0"/>
              <a:t>Sun Shades for Thermal Control</a:t>
            </a:r>
          </a:p>
          <a:p>
            <a:pPr marL="285750" indent="-285750">
              <a:buFont typeface="Arial" panose="020B0604020202020204" pitchFamily="34" charset="0"/>
              <a:buChar char="•"/>
            </a:pPr>
            <a:r>
              <a:rPr lang="en-US" sz="1600" dirty="0"/>
              <a:t>Solar Power Farm</a:t>
            </a:r>
          </a:p>
        </p:txBody>
      </p:sp>
      <p:grpSp>
        <p:nvGrpSpPr>
          <p:cNvPr id="75" name="Group 74">
            <a:extLst>
              <a:ext uri="{FF2B5EF4-FFF2-40B4-BE49-F238E27FC236}">
                <a16:creationId xmlns:a16="http://schemas.microsoft.com/office/drawing/2014/main" id="{18E1A3F9-0ED1-47A6-B85C-2805E619B1E0}"/>
              </a:ext>
            </a:extLst>
          </p:cNvPr>
          <p:cNvGrpSpPr/>
          <p:nvPr/>
        </p:nvGrpSpPr>
        <p:grpSpPr>
          <a:xfrm>
            <a:off x="7484553" y="876409"/>
            <a:ext cx="4634269" cy="1755336"/>
            <a:chOff x="7373367" y="930492"/>
            <a:chExt cx="4634269" cy="1755336"/>
          </a:xfrm>
        </p:grpSpPr>
        <p:sp>
          <p:nvSpPr>
            <p:cNvPr id="76" name="Rounded Rectangle 185">
              <a:extLst>
                <a:ext uri="{FF2B5EF4-FFF2-40B4-BE49-F238E27FC236}">
                  <a16:creationId xmlns:a16="http://schemas.microsoft.com/office/drawing/2014/main" id="{C9E11E9D-FAB2-4D28-9BC5-33001B427D35}"/>
                </a:ext>
              </a:extLst>
            </p:cNvPr>
            <p:cNvSpPr/>
            <p:nvPr/>
          </p:nvSpPr>
          <p:spPr>
            <a:xfrm>
              <a:off x="7373367" y="930492"/>
              <a:ext cx="4634269" cy="1755336"/>
            </a:xfrm>
            <a:prstGeom prst="roundRect">
              <a:avLst>
                <a:gd name="adj" fmla="val 11998"/>
              </a:avLst>
            </a:prstGeom>
            <a:solidFill>
              <a:schemeClr val="accent6">
                <a:lumMod val="20000"/>
                <a:lumOff val="80000"/>
              </a:schemeClr>
            </a:solidFill>
            <a:ln>
              <a:solidFill>
                <a:srgbClr val="00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77" name="TextBox 76">
              <a:extLst>
                <a:ext uri="{FF2B5EF4-FFF2-40B4-BE49-F238E27FC236}">
                  <a16:creationId xmlns:a16="http://schemas.microsoft.com/office/drawing/2014/main" id="{3E3250A1-A494-4486-812B-2E1F9D332AAE}"/>
                </a:ext>
              </a:extLst>
            </p:cNvPr>
            <p:cNvSpPr txBox="1"/>
            <p:nvPr/>
          </p:nvSpPr>
          <p:spPr>
            <a:xfrm>
              <a:off x="7553621" y="977164"/>
              <a:ext cx="4411335" cy="1661993"/>
            </a:xfrm>
            <a:prstGeom prst="rect">
              <a:avLst/>
            </a:prstGeom>
            <a:noFill/>
          </p:spPr>
          <p:txBody>
            <a:bodyPr wrap="square" rtlCol="0">
              <a:spAutoFit/>
            </a:bodyPr>
            <a:lstStyle/>
            <a:p>
              <a:r>
                <a:rPr lang="en-US" b="1" dirty="0">
                  <a:solidFill>
                    <a:prstClr val="black"/>
                  </a:solidFill>
                  <a:latin typeface="Arial" panose="020B0604020202020204" pitchFamily="34" charset="0"/>
                  <a:cs typeface="Arial" panose="020B0604020202020204" pitchFamily="34" charset="0"/>
                </a:rPr>
                <a:t>Primary systems/functions of Interest: </a:t>
              </a:r>
              <a:endParaRPr lang="en-US" sz="1400" dirty="0">
                <a:solidFill>
                  <a:prstClr val="black"/>
                </a:solidFill>
                <a:latin typeface="Arial" panose="020B0604020202020204" pitchFamily="34" charset="0"/>
                <a:cs typeface="Arial" panose="020B0604020202020204" pitchFamily="34" charset="0"/>
              </a:endParaRPr>
            </a:p>
            <a:p>
              <a:pPr marL="401638" lvl="1" indent="-285750">
                <a:buFont typeface="Wingdings" panose="05000000000000000000" pitchFamily="2" charset="2"/>
                <a:buChar char="§"/>
              </a:pPr>
              <a:r>
                <a:rPr lang="en-US" sz="1400" dirty="0">
                  <a:solidFill>
                    <a:prstClr val="black"/>
                  </a:solidFill>
                  <a:latin typeface="Arial" panose="020B0604020202020204" pitchFamily="34" charset="0"/>
                  <a:cs typeface="Arial" panose="020B0604020202020204" pitchFamily="34" charset="0"/>
                </a:rPr>
                <a:t>Specialized Construction Implements/Systems</a:t>
              </a:r>
            </a:p>
            <a:p>
              <a:pPr marL="401638" lvl="1" indent="-285750">
                <a:buFont typeface="Wingdings" panose="05000000000000000000" pitchFamily="2" charset="2"/>
                <a:buChar char="§"/>
              </a:pPr>
              <a:r>
                <a:rPr lang="en-US" sz="1400" dirty="0">
                  <a:solidFill>
                    <a:prstClr val="black"/>
                  </a:solidFill>
                  <a:latin typeface="Arial" panose="020B0604020202020204" pitchFamily="34" charset="0"/>
                  <a:cs typeface="Arial" panose="020B0604020202020204" pitchFamily="34" charset="0"/>
                </a:rPr>
                <a:t>Verification of structure</a:t>
              </a:r>
            </a:p>
            <a:p>
              <a:pPr marL="401638" lvl="1" indent="-285750">
                <a:buFont typeface="Wingdings" panose="05000000000000000000" pitchFamily="2" charset="2"/>
                <a:buChar char="§"/>
              </a:pPr>
              <a:r>
                <a:rPr lang="en-US" sz="1400" dirty="0">
                  <a:solidFill>
                    <a:prstClr val="black"/>
                  </a:solidFill>
                  <a:latin typeface="Arial" panose="020B0604020202020204" pitchFamily="34" charset="0"/>
                  <a:cs typeface="Arial" panose="020B0604020202020204" pitchFamily="34" charset="0"/>
                </a:rPr>
                <a:t>Use Un-Pressurized Rover (UPR) for mobility (&gt;1,000 kg cargo)</a:t>
              </a:r>
            </a:p>
            <a:p>
              <a:pPr marL="401638" lvl="1" indent="-285750">
                <a:buFont typeface="Wingdings" panose="05000000000000000000" pitchFamily="2" charset="2"/>
                <a:buChar char="§"/>
              </a:pPr>
              <a:r>
                <a:rPr lang="en-US" sz="1400" b="1" dirty="0">
                  <a:solidFill>
                    <a:prstClr val="black"/>
                  </a:solidFill>
                  <a:latin typeface="Arial" panose="020B0604020202020204" pitchFamily="34" charset="0"/>
                  <a:cs typeface="Arial" panose="020B0604020202020204" pitchFamily="34" charset="0"/>
                </a:rPr>
                <a:t>Additional Power if making bricks / pavers / sintering / molten regolith printing</a:t>
              </a:r>
            </a:p>
          </p:txBody>
        </p:sp>
      </p:grpSp>
      <p:sp>
        <p:nvSpPr>
          <p:cNvPr id="78" name="TextBox 77">
            <a:extLst>
              <a:ext uri="{FF2B5EF4-FFF2-40B4-BE49-F238E27FC236}">
                <a16:creationId xmlns:a16="http://schemas.microsoft.com/office/drawing/2014/main" id="{D7702D58-8A0A-4EF7-9917-B2D35C77E44D}"/>
              </a:ext>
            </a:extLst>
          </p:cNvPr>
          <p:cNvSpPr txBox="1"/>
          <p:nvPr/>
        </p:nvSpPr>
        <p:spPr>
          <a:xfrm>
            <a:off x="245185" y="4649713"/>
            <a:ext cx="4602115" cy="923330"/>
          </a:xfrm>
          <a:prstGeom prst="rect">
            <a:avLst/>
          </a:prstGeom>
          <a:noFill/>
        </p:spPr>
        <p:txBody>
          <a:bodyPr wrap="square" rtlCol="0">
            <a:spAutoFit/>
          </a:bodyPr>
          <a:lstStyle/>
          <a:p>
            <a:r>
              <a:rPr lang="en-US" i="1" dirty="0"/>
              <a:t>Changing Topography and Geological  Information for each grid location are continuously updated in the Digital Village</a:t>
            </a:r>
          </a:p>
        </p:txBody>
      </p:sp>
      <p:sp>
        <p:nvSpPr>
          <p:cNvPr id="86" name="Rectangle 85">
            <a:extLst>
              <a:ext uri="{FF2B5EF4-FFF2-40B4-BE49-F238E27FC236}">
                <a16:creationId xmlns:a16="http://schemas.microsoft.com/office/drawing/2014/main" id="{4ACA47FE-8300-4859-A9FD-DCEEF251D606}"/>
              </a:ext>
            </a:extLst>
          </p:cNvPr>
          <p:cNvSpPr/>
          <p:nvPr/>
        </p:nvSpPr>
        <p:spPr>
          <a:xfrm>
            <a:off x="86756" y="925499"/>
            <a:ext cx="3673929" cy="2308324"/>
          </a:xfrm>
          <a:prstGeom prst="rect">
            <a:avLst/>
          </a:prstGeom>
        </p:spPr>
        <p:txBody>
          <a:bodyPr wrap="square">
            <a:spAutoFit/>
          </a:bodyPr>
          <a:lstStyle/>
          <a:p>
            <a:pPr marL="285750" indent="-285750">
              <a:buFont typeface="Arial" panose="020B0604020202020204" pitchFamily="34" charset="0"/>
              <a:buChar char="•"/>
            </a:pPr>
            <a:r>
              <a:rPr lang="en-US" dirty="0"/>
              <a:t>Emplacement of shielding material overtop LSH (sub)structure</a:t>
            </a:r>
          </a:p>
          <a:p>
            <a:pPr marL="285750" indent="-285750">
              <a:buFont typeface="Arial" panose="020B0604020202020204" pitchFamily="34" charset="0"/>
              <a:buChar char="•"/>
            </a:pPr>
            <a:r>
              <a:rPr lang="en-US" dirty="0"/>
              <a:t>Connection of (external) services as needed (such as power, communications, ECLSS, …)</a:t>
            </a:r>
          </a:p>
          <a:p>
            <a:pPr marL="285750" indent="-285750">
              <a:buFont typeface="Arial" panose="020B0604020202020204" pitchFamily="34" charset="0"/>
              <a:buChar char="•"/>
            </a:pPr>
            <a:r>
              <a:rPr lang="en-US" dirty="0"/>
              <a:t>V&amp;V and other check out of the structure and monitoring systems</a:t>
            </a:r>
          </a:p>
        </p:txBody>
      </p:sp>
      <p:grpSp>
        <p:nvGrpSpPr>
          <p:cNvPr id="87" name="Group 86">
            <a:extLst>
              <a:ext uri="{FF2B5EF4-FFF2-40B4-BE49-F238E27FC236}">
                <a16:creationId xmlns:a16="http://schemas.microsoft.com/office/drawing/2014/main" id="{82156ADA-9B99-499C-9946-D433EDE29E30}"/>
              </a:ext>
            </a:extLst>
          </p:cNvPr>
          <p:cNvGrpSpPr/>
          <p:nvPr/>
        </p:nvGrpSpPr>
        <p:grpSpPr>
          <a:xfrm>
            <a:off x="343257" y="3418600"/>
            <a:ext cx="2594377" cy="1093784"/>
            <a:chOff x="343257" y="3418600"/>
            <a:chExt cx="2594377" cy="1093784"/>
          </a:xfrm>
        </p:grpSpPr>
        <p:sp>
          <p:nvSpPr>
            <p:cNvPr id="88" name="TextBox 87">
              <a:extLst>
                <a:ext uri="{FF2B5EF4-FFF2-40B4-BE49-F238E27FC236}">
                  <a16:creationId xmlns:a16="http://schemas.microsoft.com/office/drawing/2014/main" id="{0F821B6E-B305-4730-82DC-F34127EEFB2F}"/>
                </a:ext>
              </a:extLst>
            </p:cNvPr>
            <p:cNvSpPr txBox="1"/>
            <p:nvPr/>
          </p:nvSpPr>
          <p:spPr>
            <a:xfrm>
              <a:off x="1774095" y="3676907"/>
              <a:ext cx="779381" cy="369332"/>
            </a:xfrm>
            <a:prstGeom prst="rect">
              <a:avLst/>
            </a:prstGeom>
            <a:noFill/>
          </p:spPr>
          <p:txBody>
            <a:bodyPr wrap="none" rtlCol="0">
              <a:spAutoFit/>
            </a:bodyPr>
            <a:lstStyle/>
            <a:p>
              <a:r>
                <a:rPr lang="en-US" dirty="0"/>
                <a:t>Berms</a:t>
              </a:r>
            </a:p>
          </p:txBody>
        </p:sp>
        <p:sp>
          <p:nvSpPr>
            <p:cNvPr id="89" name="TextBox 88">
              <a:extLst>
                <a:ext uri="{FF2B5EF4-FFF2-40B4-BE49-F238E27FC236}">
                  <a16:creationId xmlns:a16="http://schemas.microsoft.com/office/drawing/2014/main" id="{E612FBE9-F77F-4CC4-B4A3-AD6C31B251A4}"/>
                </a:ext>
              </a:extLst>
            </p:cNvPr>
            <p:cNvSpPr txBox="1"/>
            <p:nvPr/>
          </p:nvSpPr>
          <p:spPr>
            <a:xfrm>
              <a:off x="343257" y="3418600"/>
              <a:ext cx="1613319" cy="461665"/>
            </a:xfrm>
            <a:prstGeom prst="rect">
              <a:avLst/>
            </a:prstGeom>
            <a:noFill/>
          </p:spPr>
          <p:txBody>
            <a:bodyPr wrap="square" rtlCol="0">
              <a:spAutoFit/>
            </a:bodyPr>
            <a:lstStyle/>
            <a:p>
              <a:r>
                <a:rPr lang="en-US" sz="1200" dirty="0">
                  <a:solidFill>
                    <a:prstClr val="black"/>
                  </a:solidFill>
                  <a:latin typeface="Arial" panose="020B0604020202020204" pitchFamily="34" charset="0"/>
                  <a:cs typeface="Arial" panose="020B0604020202020204" pitchFamily="34" charset="0"/>
                </a:rPr>
                <a:t>Rocks from cleared sites form base</a:t>
              </a:r>
            </a:p>
          </p:txBody>
        </p:sp>
        <p:pic>
          <p:nvPicPr>
            <p:cNvPr id="90" name="Picture 89">
              <a:extLst>
                <a:ext uri="{FF2B5EF4-FFF2-40B4-BE49-F238E27FC236}">
                  <a16:creationId xmlns:a16="http://schemas.microsoft.com/office/drawing/2014/main" id="{08176AAA-1E22-4594-AB1E-49E6303E4D75}"/>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810505" y="4222906"/>
              <a:ext cx="367591" cy="289478"/>
            </a:xfrm>
            <a:prstGeom prst="rect">
              <a:avLst/>
            </a:prstGeom>
          </p:spPr>
        </p:pic>
        <p:pic>
          <p:nvPicPr>
            <p:cNvPr id="91" name="Picture 90">
              <a:extLst>
                <a:ext uri="{FF2B5EF4-FFF2-40B4-BE49-F238E27FC236}">
                  <a16:creationId xmlns:a16="http://schemas.microsoft.com/office/drawing/2014/main" id="{D6378BD6-AEA7-4DE1-B4E5-F4C92A7A1FF0}"/>
                </a:ext>
              </a:extLst>
            </p:cNvPr>
            <p:cNvPicPr>
              <a:picLocks noChangeAspect="1"/>
            </p:cNvPicPr>
            <p:nvPr/>
          </p:nvPicPr>
          <p:blipFill>
            <a:blip r:embed="rId2">
              <a:clrChange>
                <a:clrFrom>
                  <a:srgbClr val="FFFFFF"/>
                </a:clrFrom>
                <a:clrTo>
                  <a:srgbClr val="FFFFFF">
                    <a:alpha val="0"/>
                  </a:srgbClr>
                </a:clrTo>
              </a:clrChange>
            </a:blip>
            <a:stretch>
              <a:fillRect/>
            </a:stretch>
          </p:blipFill>
          <p:spPr>
            <a:xfrm rot="3862403">
              <a:off x="1027128" y="4152125"/>
              <a:ext cx="367591" cy="289478"/>
            </a:xfrm>
            <a:prstGeom prst="rect">
              <a:avLst/>
            </a:prstGeom>
          </p:spPr>
        </p:pic>
        <p:pic>
          <p:nvPicPr>
            <p:cNvPr id="92" name="Picture 91">
              <a:extLst>
                <a:ext uri="{FF2B5EF4-FFF2-40B4-BE49-F238E27FC236}">
                  <a16:creationId xmlns:a16="http://schemas.microsoft.com/office/drawing/2014/main" id="{E1A74028-5097-4B74-8CC8-364B2BFFFC9E}"/>
                </a:ext>
              </a:extLst>
            </p:cNvPr>
            <p:cNvPicPr>
              <a:picLocks noChangeAspect="1"/>
            </p:cNvPicPr>
            <p:nvPr/>
          </p:nvPicPr>
          <p:blipFill>
            <a:blip r:embed="rId2">
              <a:clrChange>
                <a:clrFrom>
                  <a:srgbClr val="FFFFFF"/>
                </a:clrFrom>
                <a:clrTo>
                  <a:srgbClr val="FFFFFF">
                    <a:alpha val="0"/>
                  </a:srgbClr>
                </a:clrTo>
              </a:clrChange>
            </a:blip>
            <a:stretch>
              <a:fillRect/>
            </a:stretch>
          </p:blipFill>
          <p:spPr>
            <a:xfrm flipH="1">
              <a:off x="1279922" y="4215185"/>
              <a:ext cx="367591" cy="289478"/>
            </a:xfrm>
            <a:prstGeom prst="rect">
              <a:avLst/>
            </a:prstGeom>
          </p:spPr>
        </p:pic>
        <p:pic>
          <p:nvPicPr>
            <p:cNvPr id="93" name="Picture 92">
              <a:extLst>
                <a:ext uri="{FF2B5EF4-FFF2-40B4-BE49-F238E27FC236}">
                  <a16:creationId xmlns:a16="http://schemas.microsoft.com/office/drawing/2014/main" id="{8644CAD4-8181-4383-875C-4DEFEAB00611}"/>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579595" y="4205178"/>
              <a:ext cx="367591" cy="289478"/>
            </a:xfrm>
            <a:prstGeom prst="rect">
              <a:avLst/>
            </a:prstGeom>
          </p:spPr>
        </p:pic>
        <p:pic>
          <p:nvPicPr>
            <p:cNvPr id="94" name="Picture 93">
              <a:extLst>
                <a:ext uri="{FF2B5EF4-FFF2-40B4-BE49-F238E27FC236}">
                  <a16:creationId xmlns:a16="http://schemas.microsoft.com/office/drawing/2014/main" id="{CB2FC833-6D4B-42D9-832D-2CF3F2DE2FF6}"/>
                </a:ext>
              </a:extLst>
            </p:cNvPr>
            <p:cNvPicPr>
              <a:picLocks noChangeAspect="1"/>
            </p:cNvPicPr>
            <p:nvPr/>
          </p:nvPicPr>
          <p:blipFill>
            <a:blip r:embed="rId2">
              <a:clrChange>
                <a:clrFrom>
                  <a:srgbClr val="FFFFFF"/>
                </a:clrFrom>
                <a:clrTo>
                  <a:srgbClr val="FFFFFF">
                    <a:alpha val="0"/>
                  </a:srgbClr>
                </a:clrTo>
              </a:clrChange>
            </a:blip>
            <a:stretch>
              <a:fillRect/>
            </a:stretch>
          </p:blipFill>
          <p:spPr>
            <a:xfrm rot="3862403">
              <a:off x="1796218" y="4134397"/>
              <a:ext cx="367591" cy="289478"/>
            </a:xfrm>
            <a:prstGeom prst="rect">
              <a:avLst/>
            </a:prstGeom>
          </p:spPr>
        </p:pic>
        <p:pic>
          <p:nvPicPr>
            <p:cNvPr id="95" name="Picture 94">
              <a:extLst>
                <a:ext uri="{FF2B5EF4-FFF2-40B4-BE49-F238E27FC236}">
                  <a16:creationId xmlns:a16="http://schemas.microsoft.com/office/drawing/2014/main" id="{457D9537-5D4F-4562-839C-1E41BD4C1A48}"/>
                </a:ext>
              </a:extLst>
            </p:cNvPr>
            <p:cNvPicPr>
              <a:picLocks noChangeAspect="1"/>
            </p:cNvPicPr>
            <p:nvPr/>
          </p:nvPicPr>
          <p:blipFill>
            <a:blip r:embed="rId2">
              <a:clrChange>
                <a:clrFrom>
                  <a:srgbClr val="FFFFFF"/>
                </a:clrFrom>
                <a:clrTo>
                  <a:srgbClr val="FFFFFF">
                    <a:alpha val="0"/>
                  </a:srgbClr>
                </a:clrTo>
              </a:clrChange>
            </a:blip>
            <a:stretch>
              <a:fillRect/>
            </a:stretch>
          </p:blipFill>
          <p:spPr>
            <a:xfrm flipH="1">
              <a:off x="2049012" y="4197457"/>
              <a:ext cx="367591" cy="289478"/>
            </a:xfrm>
            <a:prstGeom prst="rect">
              <a:avLst/>
            </a:prstGeom>
          </p:spPr>
        </p:pic>
        <p:pic>
          <p:nvPicPr>
            <p:cNvPr id="96" name="Picture 95">
              <a:extLst>
                <a:ext uri="{FF2B5EF4-FFF2-40B4-BE49-F238E27FC236}">
                  <a16:creationId xmlns:a16="http://schemas.microsoft.com/office/drawing/2014/main" id="{9B3D494E-1718-4553-87D9-29E4C8757B11}"/>
                </a:ext>
              </a:extLst>
            </p:cNvPr>
            <p:cNvPicPr>
              <a:picLocks noChangeAspect="1"/>
            </p:cNvPicPr>
            <p:nvPr/>
          </p:nvPicPr>
          <p:blipFill>
            <a:blip r:embed="rId2">
              <a:clrChange>
                <a:clrFrom>
                  <a:srgbClr val="FFFFFF"/>
                </a:clrFrom>
                <a:clrTo>
                  <a:srgbClr val="FFFFFF">
                    <a:alpha val="0"/>
                  </a:srgbClr>
                </a:clrTo>
              </a:clrChange>
            </a:blip>
            <a:stretch>
              <a:fillRect/>
            </a:stretch>
          </p:blipFill>
          <p:spPr>
            <a:xfrm rot="1632424">
              <a:off x="1186196" y="3981901"/>
              <a:ext cx="367591" cy="289478"/>
            </a:xfrm>
            <a:prstGeom prst="rect">
              <a:avLst/>
            </a:prstGeom>
          </p:spPr>
        </p:pic>
        <p:pic>
          <p:nvPicPr>
            <p:cNvPr id="97" name="Picture 96">
              <a:extLst>
                <a:ext uri="{FF2B5EF4-FFF2-40B4-BE49-F238E27FC236}">
                  <a16:creationId xmlns:a16="http://schemas.microsoft.com/office/drawing/2014/main" id="{C28E81ED-7128-4246-AF63-511F5CF5660B}"/>
                </a:ext>
              </a:extLst>
            </p:cNvPr>
            <p:cNvPicPr>
              <a:picLocks noChangeAspect="1"/>
            </p:cNvPicPr>
            <p:nvPr/>
          </p:nvPicPr>
          <p:blipFill>
            <a:blip r:embed="rId2">
              <a:clrChange>
                <a:clrFrom>
                  <a:srgbClr val="FFFFFF"/>
                </a:clrFrom>
                <a:clrTo>
                  <a:srgbClr val="FFFFFF">
                    <a:alpha val="0"/>
                  </a:srgbClr>
                </a:clrTo>
              </a:clrChange>
            </a:blip>
            <a:stretch>
              <a:fillRect/>
            </a:stretch>
          </p:blipFill>
          <p:spPr>
            <a:xfrm rot="3862403">
              <a:off x="1434718" y="4017450"/>
              <a:ext cx="367591" cy="289478"/>
            </a:xfrm>
            <a:prstGeom prst="rect">
              <a:avLst/>
            </a:prstGeom>
          </p:spPr>
        </p:pic>
        <p:pic>
          <p:nvPicPr>
            <p:cNvPr id="98" name="Picture 97">
              <a:extLst>
                <a:ext uri="{FF2B5EF4-FFF2-40B4-BE49-F238E27FC236}">
                  <a16:creationId xmlns:a16="http://schemas.microsoft.com/office/drawing/2014/main" id="{CEE902A3-4C9C-4428-A4C1-C097224CA3D9}"/>
                </a:ext>
              </a:extLst>
            </p:cNvPr>
            <p:cNvPicPr>
              <a:picLocks noChangeAspect="1"/>
            </p:cNvPicPr>
            <p:nvPr/>
          </p:nvPicPr>
          <p:blipFill>
            <a:blip r:embed="rId2">
              <a:clrChange>
                <a:clrFrom>
                  <a:srgbClr val="FFFFFF"/>
                </a:clrFrom>
                <a:clrTo>
                  <a:srgbClr val="FFFFFF">
                    <a:alpha val="0"/>
                  </a:srgbClr>
                </a:clrTo>
              </a:clrChange>
            </a:blip>
            <a:stretch>
              <a:fillRect/>
            </a:stretch>
          </p:blipFill>
          <p:spPr>
            <a:xfrm rot="19726990" flipH="1">
              <a:off x="1687512" y="3952914"/>
              <a:ext cx="367591" cy="289478"/>
            </a:xfrm>
            <a:prstGeom prst="rect">
              <a:avLst/>
            </a:prstGeom>
          </p:spPr>
        </p:pic>
        <p:pic>
          <p:nvPicPr>
            <p:cNvPr id="99" name="Picture 98">
              <a:extLst>
                <a:ext uri="{FF2B5EF4-FFF2-40B4-BE49-F238E27FC236}">
                  <a16:creationId xmlns:a16="http://schemas.microsoft.com/office/drawing/2014/main" id="{82297ED7-0716-4360-8D20-63DD68D6F605}"/>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2004887" y="3992531"/>
              <a:ext cx="367591" cy="289478"/>
            </a:xfrm>
            <a:prstGeom prst="rect">
              <a:avLst/>
            </a:prstGeom>
          </p:spPr>
        </p:pic>
        <p:pic>
          <p:nvPicPr>
            <p:cNvPr id="100" name="Picture 99">
              <a:extLst>
                <a:ext uri="{FF2B5EF4-FFF2-40B4-BE49-F238E27FC236}">
                  <a16:creationId xmlns:a16="http://schemas.microsoft.com/office/drawing/2014/main" id="{EE35978E-1240-42E7-9B51-F7099D284FB8}"/>
                </a:ext>
              </a:extLst>
            </p:cNvPr>
            <p:cNvPicPr>
              <a:picLocks noChangeAspect="1"/>
            </p:cNvPicPr>
            <p:nvPr/>
          </p:nvPicPr>
          <p:blipFill>
            <a:blip r:embed="rId2">
              <a:clrChange>
                <a:clrFrom>
                  <a:srgbClr val="FFFFFF"/>
                </a:clrFrom>
                <a:clrTo>
                  <a:srgbClr val="FFFFFF">
                    <a:alpha val="0"/>
                  </a:srgbClr>
                </a:clrTo>
              </a:clrChange>
            </a:blip>
            <a:stretch>
              <a:fillRect/>
            </a:stretch>
          </p:blipFill>
          <p:spPr>
            <a:xfrm rot="2373199">
              <a:off x="2285526" y="4156248"/>
              <a:ext cx="367591" cy="289478"/>
            </a:xfrm>
            <a:prstGeom prst="rect">
              <a:avLst/>
            </a:prstGeom>
          </p:spPr>
        </p:pic>
        <p:pic>
          <p:nvPicPr>
            <p:cNvPr id="101" name="Picture 100">
              <a:extLst>
                <a:ext uri="{FF2B5EF4-FFF2-40B4-BE49-F238E27FC236}">
                  <a16:creationId xmlns:a16="http://schemas.microsoft.com/office/drawing/2014/main" id="{260ED7FA-F95E-4E5C-98B0-60A928BB83CC}"/>
                </a:ext>
              </a:extLst>
            </p:cNvPr>
            <p:cNvPicPr>
              <a:picLocks noChangeAspect="1"/>
            </p:cNvPicPr>
            <p:nvPr/>
          </p:nvPicPr>
          <p:blipFill>
            <a:blip r:embed="rId2">
              <a:clrChange>
                <a:clrFrom>
                  <a:srgbClr val="FFFFFF"/>
                </a:clrFrom>
                <a:clrTo>
                  <a:srgbClr val="FFFFFF">
                    <a:alpha val="0"/>
                  </a:srgbClr>
                </a:clrTo>
              </a:clrChange>
            </a:blip>
            <a:stretch>
              <a:fillRect/>
            </a:stretch>
          </p:blipFill>
          <p:spPr>
            <a:xfrm flipH="1">
              <a:off x="2570043" y="4197457"/>
              <a:ext cx="367591" cy="289478"/>
            </a:xfrm>
            <a:prstGeom prst="rect">
              <a:avLst/>
            </a:prstGeom>
          </p:spPr>
        </p:pic>
        <p:pic>
          <p:nvPicPr>
            <p:cNvPr id="102" name="Picture 101">
              <a:extLst>
                <a:ext uri="{FF2B5EF4-FFF2-40B4-BE49-F238E27FC236}">
                  <a16:creationId xmlns:a16="http://schemas.microsoft.com/office/drawing/2014/main" id="{C9D8436D-6C17-4D17-BE6D-AFCFCF32FB63}"/>
                </a:ext>
              </a:extLst>
            </p:cNvPr>
            <p:cNvPicPr>
              <a:picLocks noChangeAspect="1"/>
            </p:cNvPicPr>
            <p:nvPr/>
          </p:nvPicPr>
          <p:blipFill>
            <a:blip r:embed="rId2">
              <a:clrChange>
                <a:clrFrom>
                  <a:srgbClr val="FFFFFF"/>
                </a:clrFrom>
                <a:clrTo>
                  <a:srgbClr val="FFFFFF">
                    <a:alpha val="0"/>
                  </a:srgbClr>
                </a:clrTo>
              </a:clrChange>
            </a:blip>
            <a:stretch>
              <a:fillRect/>
            </a:stretch>
          </p:blipFill>
          <p:spPr>
            <a:xfrm rot="19726990" flipH="1">
              <a:off x="2508836" y="3999421"/>
              <a:ext cx="367591" cy="289478"/>
            </a:xfrm>
            <a:prstGeom prst="rect">
              <a:avLst/>
            </a:prstGeom>
          </p:spPr>
        </p:pic>
        <p:pic>
          <p:nvPicPr>
            <p:cNvPr id="103" name="Picture 102">
              <a:extLst>
                <a:ext uri="{FF2B5EF4-FFF2-40B4-BE49-F238E27FC236}">
                  <a16:creationId xmlns:a16="http://schemas.microsoft.com/office/drawing/2014/main" id="{C8307D45-55C6-42F6-8C94-B7021E922E9D}"/>
                </a:ext>
              </a:extLst>
            </p:cNvPr>
            <p:cNvPicPr>
              <a:picLocks noChangeAspect="1"/>
            </p:cNvPicPr>
            <p:nvPr/>
          </p:nvPicPr>
          <p:blipFill>
            <a:blip r:embed="rId2">
              <a:clrChange>
                <a:clrFrom>
                  <a:srgbClr val="FFFFFF"/>
                </a:clrFrom>
                <a:clrTo>
                  <a:srgbClr val="FFFFFF">
                    <a:alpha val="0"/>
                  </a:srgbClr>
                </a:clrTo>
              </a:clrChange>
            </a:blip>
            <a:stretch>
              <a:fillRect/>
            </a:stretch>
          </p:blipFill>
          <p:spPr>
            <a:xfrm rot="10800000">
              <a:off x="2284716" y="3932631"/>
              <a:ext cx="367591" cy="289478"/>
            </a:xfrm>
            <a:prstGeom prst="rect">
              <a:avLst/>
            </a:prstGeom>
          </p:spPr>
        </p:pic>
      </p:grpSp>
      <p:cxnSp>
        <p:nvCxnSpPr>
          <p:cNvPr id="104" name="Connector: Elbow 103">
            <a:extLst>
              <a:ext uri="{FF2B5EF4-FFF2-40B4-BE49-F238E27FC236}">
                <a16:creationId xmlns:a16="http://schemas.microsoft.com/office/drawing/2014/main" id="{AA2A7BE5-5DD0-4D51-BE23-DBFE509F46F2}"/>
              </a:ext>
            </a:extLst>
          </p:cNvPr>
          <p:cNvCxnSpPr>
            <a:cxnSpLocks/>
          </p:cNvCxnSpPr>
          <p:nvPr/>
        </p:nvCxnSpPr>
        <p:spPr>
          <a:xfrm>
            <a:off x="5766295" y="4328708"/>
            <a:ext cx="1226643" cy="210716"/>
          </a:xfrm>
          <a:prstGeom prst="bentConnector3">
            <a:avLst>
              <a:gd name="adj1" fmla="val 89873"/>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5" name="TextBox 104">
            <a:extLst>
              <a:ext uri="{FF2B5EF4-FFF2-40B4-BE49-F238E27FC236}">
                <a16:creationId xmlns:a16="http://schemas.microsoft.com/office/drawing/2014/main" id="{8066DD27-32CC-49E1-9A8E-19440BDB9507}"/>
              </a:ext>
            </a:extLst>
          </p:cNvPr>
          <p:cNvSpPr txBox="1"/>
          <p:nvPr/>
        </p:nvSpPr>
        <p:spPr>
          <a:xfrm>
            <a:off x="5696424" y="4397507"/>
            <a:ext cx="1424558" cy="461665"/>
          </a:xfrm>
          <a:prstGeom prst="rect">
            <a:avLst/>
          </a:prstGeom>
          <a:noFill/>
        </p:spPr>
        <p:txBody>
          <a:bodyPr wrap="square" rtlCol="0">
            <a:spAutoFit/>
          </a:bodyPr>
          <a:lstStyle/>
          <a:p>
            <a:r>
              <a:rPr lang="en-US" sz="1200" dirty="0">
                <a:solidFill>
                  <a:prstClr val="black"/>
                </a:solidFill>
                <a:latin typeface="Arial" panose="020B0604020202020204" pitchFamily="34" charset="0"/>
                <a:cs typeface="Arial" panose="020B0604020202020204" pitchFamily="34" charset="0"/>
              </a:rPr>
              <a:t>Connections to External Services</a:t>
            </a:r>
          </a:p>
        </p:txBody>
      </p:sp>
    </p:spTree>
    <p:extLst>
      <p:ext uri="{BB962C8B-B14F-4D97-AF65-F5344CB8AC3E}">
        <p14:creationId xmlns:p14="http://schemas.microsoft.com/office/powerpoint/2010/main" val="17201923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Autonomy Parameters by Category</a:t>
            </a:r>
          </a:p>
        </p:txBody>
      </p:sp>
      <p:sp>
        <p:nvSpPr>
          <p:cNvPr id="3" name="Content Placeholder 2"/>
          <p:cNvSpPr>
            <a:spLocks noGrp="1"/>
          </p:cNvSpPr>
          <p:nvPr>
            <p:ph idx="1"/>
          </p:nvPr>
        </p:nvSpPr>
        <p:spPr/>
        <p:txBody>
          <a:bodyPr/>
          <a:lstStyle/>
          <a:p>
            <a:r>
              <a:rPr lang="en-US" dirty="0"/>
              <a:t>Establishment Systems</a:t>
            </a:r>
          </a:p>
          <a:p>
            <a:pPr lvl="1"/>
            <a:r>
              <a:rPr lang="en-US" dirty="0"/>
              <a:t>E1B. Self-contained Transportation / Additional equipment</a:t>
            </a:r>
          </a:p>
          <a:p>
            <a:pPr lvl="1"/>
            <a:r>
              <a:rPr lang="en-US" dirty="0"/>
              <a:t>E2A. The location determination reference systems</a:t>
            </a:r>
          </a:p>
          <a:p>
            <a:pPr lvl="1"/>
            <a:r>
              <a:rPr lang="en-US" dirty="0"/>
              <a:t>E2B. Systems that do the deploying/placing/establishment of the Location Determination Reference Systems</a:t>
            </a:r>
          </a:p>
          <a:p>
            <a:pPr lvl="1"/>
            <a:r>
              <a:rPr lang="en-US" dirty="0"/>
              <a:t>E3B. Perform resource assessment, mapping, and analysis; Identify mining locations; Identify shelter locations</a:t>
            </a:r>
          </a:p>
          <a:p>
            <a:pPr lvl="1"/>
            <a:r>
              <a:rPr lang="en-US" dirty="0"/>
              <a:t>E4D. Transfer bulk regolith; Stockpile construction feedstock</a:t>
            </a:r>
          </a:p>
          <a:p>
            <a:pPr lvl="1"/>
            <a:r>
              <a:rPr lang="en-US" dirty="0"/>
              <a:t>E5D. Construct/ assemble shelter structure and protection</a:t>
            </a:r>
          </a:p>
          <a:p>
            <a:r>
              <a:rPr lang="en-US" dirty="0"/>
              <a:t>Sustained Operations Systems</a:t>
            </a:r>
          </a:p>
          <a:p>
            <a:pPr lvl="1"/>
            <a:r>
              <a:rPr lang="en-US" dirty="0"/>
              <a:t>S1. Maintain successful operation of the LSHC</a:t>
            </a:r>
          </a:p>
        </p:txBody>
      </p:sp>
      <p:sp>
        <p:nvSpPr>
          <p:cNvPr id="4" name="Slide Number Placeholder 3"/>
          <p:cNvSpPr>
            <a:spLocks noGrp="1"/>
          </p:cNvSpPr>
          <p:nvPr>
            <p:ph type="sldNum" sz="quarter" idx="12"/>
          </p:nvPr>
        </p:nvSpPr>
        <p:spPr/>
        <p:txBody>
          <a:bodyPr/>
          <a:lstStyle/>
          <a:p>
            <a:fld id="{41C508F0-1AA7-8449-B96D-5FDB74B9F69F}" type="slidenum">
              <a:rPr lang="en-US" smtClean="0"/>
              <a:t>26</a:t>
            </a:fld>
            <a:endParaRPr lang="en-US"/>
          </a:p>
        </p:txBody>
      </p:sp>
    </p:spTree>
    <p:extLst>
      <p:ext uri="{BB962C8B-B14F-4D97-AF65-F5344CB8AC3E}">
        <p14:creationId xmlns:p14="http://schemas.microsoft.com/office/powerpoint/2010/main" val="13182574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E1B. Self-contained Transportation</a:t>
            </a:r>
          </a:p>
        </p:txBody>
      </p:sp>
      <p:sp>
        <p:nvSpPr>
          <p:cNvPr id="3" name="Content Placeholder 2"/>
          <p:cNvSpPr>
            <a:spLocks noGrp="1"/>
          </p:cNvSpPr>
          <p:nvPr>
            <p:ph idx="1"/>
          </p:nvPr>
        </p:nvSpPr>
        <p:spPr/>
        <p:txBody>
          <a:bodyPr/>
          <a:lstStyle/>
          <a:p>
            <a:pPr marL="514350" lvl="0" indent="-514350">
              <a:buFont typeface="+mj-lt"/>
              <a:buAutoNum type="arabicPeriod"/>
            </a:pPr>
            <a:r>
              <a:rPr lang="en-US" dirty="0"/>
              <a:t>Vehicle chooses when to transport cargo.</a:t>
            </a:r>
          </a:p>
          <a:p>
            <a:pPr lvl="1">
              <a:buFont typeface="Arial" panose="020B0604020202020204" pitchFamily="34" charset="0"/>
              <a:buChar char="•"/>
            </a:pPr>
            <a:r>
              <a:rPr lang="en-US" dirty="0"/>
              <a:t>Non-human external trigger.</a:t>
            </a:r>
          </a:p>
          <a:p>
            <a:pPr marL="514350" lvl="0" indent="-514350">
              <a:buFont typeface="+mj-lt"/>
              <a:buAutoNum type="arabicPeriod"/>
            </a:pPr>
            <a:r>
              <a:rPr lang="en-US" dirty="0"/>
              <a:t>Human operator chooses when to transport, but vehicle is self-aware and has knowledge where to go.</a:t>
            </a:r>
          </a:p>
          <a:p>
            <a:pPr marL="514350" lvl="0" indent="-514350">
              <a:buFont typeface="+mj-lt"/>
              <a:buAutoNum type="arabicPeriod"/>
            </a:pPr>
            <a:r>
              <a:rPr lang="en-US" dirty="0"/>
              <a:t>Human chooses waypoints for vehicle.</a:t>
            </a:r>
          </a:p>
          <a:p>
            <a:pPr marL="514350" lvl="0" indent="-514350">
              <a:buFont typeface="+mj-lt"/>
              <a:buAutoNum type="arabicPeriod"/>
            </a:pPr>
            <a:r>
              <a:rPr lang="en-US" dirty="0"/>
              <a:t>Manual or tele-operation.</a:t>
            </a:r>
          </a:p>
        </p:txBody>
      </p:sp>
      <p:sp>
        <p:nvSpPr>
          <p:cNvPr id="4" name="Slide Number Placeholder 3"/>
          <p:cNvSpPr>
            <a:spLocks noGrp="1"/>
          </p:cNvSpPr>
          <p:nvPr>
            <p:ph type="sldNum" sz="quarter" idx="12"/>
          </p:nvPr>
        </p:nvSpPr>
        <p:spPr/>
        <p:txBody>
          <a:bodyPr/>
          <a:lstStyle/>
          <a:p>
            <a:fld id="{41C508F0-1AA7-8449-B96D-5FDB74B9F69F}" type="slidenum">
              <a:rPr lang="en-US" smtClean="0"/>
              <a:t>27</a:t>
            </a:fld>
            <a:endParaRPr lang="en-US"/>
          </a:p>
        </p:txBody>
      </p:sp>
      <p:grpSp>
        <p:nvGrpSpPr>
          <p:cNvPr id="18" name="Group 17"/>
          <p:cNvGrpSpPr/>
          <p:nvPr/>
        </p:nvGrpSpPr>
        <p:grpSpPr>
          <a:xfrm>
            <a:off x="2826451" y="4068428"/>
            <a:ext cx="3398840" cy="2122621"/>
            <a:chOff x="4957966" y="4132260"/>
            <a:chExt cx="3398840" cy="2122621"/>
          </a:xfrm>
        </p:grpSpPr>
        <p:sp>
          <p:nvSpPr>
            <p:cNvPr id="19" name="object 9"/>
            <p:cNvSpPr/>
            <p:nvPr/>
          </p:nvSpPr>
          <p:spPr>
            <a:xfrm>
              <a:off x="4957969" y="5001814"/>
              <a:ext cx="3398837" cy="1253067"/>
            </a:xfrm>
            <a:custGeom>
              <a:avLst/>
              <a:gdLst/>
              <a:ahLst/>
              <a:cxnLst/>
              <a:rect l="l" t="t" r="r" b="b"/>
              <a:pathLst>
                <a:path w="4078604" h="1503679">
                  <a:moveTo>
                    <a:pt x="1636046" y="1503127"/>
                  </a:moveTo>
                  <a:lnTo>
                    <a:pt x="0" y="572935"/>
                  </a:lnTo>
                  <a:lnTo>
                    <a:pt x="0" y="462695"/>
                  </a:lnTo>
                  <a:lnTo>
                    <a:pt x="4077980" y="0"/>
                  </a:lnTo>
                  <a:lnTo>
                    <a:pt x="4077980" y="100602"/>
                  </a:lnTo>
                  <a:lnTo>
                    <a:pt x="1636046" y="1503127"/>
                  </a:lnTo>
                  <a:close/>
                </a:path>
              </a:pathLst>
            </a:custGeom>
            <a:solidFill>
              <a:srgbClr val="6FA7BD"/>
            </a:solidFill>
          </p:spPr>
          <p:txBody>
            <a:bodyPr wrap="square" lIns="0" tIns="0" rIns="0" bIns="0" rtlCol="0"/>
            <a:lstStyle/>
            <a:p>
              <a:pPr defTabSz="761970"/>
              <a:endParaRPr sz="1500">
                <a:solidFill>
                  <a:prstClr val="black"/>
                </a:solidFill>
                <a:latin typeface="Calibri"/>
              </a:endParaRPr>
            </a:p>
          </p:txBody>
        </p:sp>
        <p:sp>
          <p:nvSpPr>
            <p:cNvPr id="20" name="object 10"/>
            <p:cNvSpPr/>
            <p:nvPr/>
          </p:nvSpPr>
          <p:spPr>
            <a:xfrm>
              <a:off x="4957966" y="4919477"/>
              <a:ext cx="3398837" cy="1253067"/>
            </a:xfrm>
            <a:custGeom>
              <a:avLst/>
              <a:gdLst/>
              <a:ahLst/>
              <a:cxnLst/>
              <a:rect l="l" t="t" r="r" b="b"/>
              <a:pathLst>
                <a:path w="4078604" h="1503679">
                  <a:moveTo>
                    <a:pt x="1636046" y="1503127"/>
                  </a:moveTo>
                  <a:lnTo>
                    <a:pt x="0" y="572935"/>
                  </a:lnTo>
                  <a:lnTo>
                    <a:pt x="0" y="462695"/>
                  </a:lnTo>
                  <a:lnTo>
                    <a:pt x="4077980" y="0"/>
                  </a:lnTo>
                  <a:lnTo>
                    <a:pt x="4077980" y="100602"/>
                  </a:lnTo>
                  <a:lnTo>
                    <a:pt x="1636046" y="1503127"/>
                  </a:lnTo>
                  <a:close/>
                </a:path>
              </a:pathLst>
            </a:custGeom>
            <a:solidFill>
              <a:srgbClr val="CBC5C2"/>
            </a:solidFill>
          </p:spPr>
          <p:txBody>
            <a:bodyPr wrap="square" lIns="0" tIns="0" rIns="0" bIns="0" rtlCol="0"/>
            <a:lstStyle/>
            <a:p>
              <a:pPr defTabSz="761970"/>
              <a:endParaRPr sz="1500">
                <a:solidFill>
                  <a:prstClr val="black"/>
                </a:solidFill>
                <a:latin typeface="Calibri"/>
              </a:endParaRPr>
            </a:p>
          </p:txBody>
        </p:sp>
        <p:sp>
          <p:nvSpPr>
            <p:cNvPr id="21" name="object 11"/>
            <p:cNvSpPr/>
            <p:nvPr/>
          </p:nvSpPr>
          <p:spPr>
            <a:xfrm>
              <a:off x="4957966" y="4132260"/>
              <a:ext cx="3398837" cy="1956329"/>
            </a:xfrm>
            <a:custGeom>
              <a:avLst/>
              <a:gdLst/>
              <a:ahLst/>
              <a:cxnLst/>
              <a:rect l="l" t="t" r="r" b="b"/>
              <a:pathLst>
                <a:path w="4078604" h="2347595">
                  <a:moveTo>
                    <a:pt x="1636046" y="2347182"/>
                  </a:moveTo>
                  <a:lnTo>
                    <a:pt x="0" y="1407353"/>
                  </a:lnTo>
                  <a:lnTo>
                    <a:pt x="2441934" y="0"/>
                  </a:lnTo>
                  <a:lnTo>
                    <a:pt x="4077980" y="944657"/>
                  </a:lnTo>
                  <a:lnTo>
                    <a:pt x="1636046" y="2347182"/>
                  </a:lnTo>
                  <a:close/>
                </a:path>
              </a:pathLst>
            </a:custGeom>
            <a:solidFill>
              <a:srgbClr val="E9E1DC"/>
            </a:solidFill>
          </p:spPr>
          <p:txBody>
            <a:bodyPr wrap="square" lIns="0" tIns="0" rIns="0" bIns="0" rtlCol="0"/>
            <a:lstStyle/>
            <a:p>
              <a:pPr defTabSz="761970"/>
              <a:endParaRPr sz="1500">
                <a:solidFill>
                  <a:prstClr val="black"/>
                </a:solidFill>
                <a:latin typeface="Calibri"/>
              </a:endParaRPr>
            </a:p>
          </p:txBody>
        </p:sp>
        <p:sp>
          <p:nvSpPr>
            <p:cNvPr id="22" name="object 12"/>
            <p:cNvSpPr/>
            <p:nvPr/>
          </p:nvSpPr>
          <p:spPr>
            <a:xfrm>
              <a:off x="4957973" y="5305050"/>
              <a:ext cx="1363663" cy="867304"/>
            </a:xfrm>
            <a:custGeom>
              <a:avLst/>
              <a:gdLst/>
              <a:ahLst/>
              <a:cxnLst/>
              <a:rect l="l" t="t" r="r" b="b"/>
              <a:pathLst>
                <a:path w="1636395" h="1040765">
                  <a:moveTo>
                    <a:pt x="1636046" y="1040450"/>
                  </a:moveTo>
                  <a:lnTo>
                    <a:pt x="0" y="110249"/>
                  </a:lnTo>
                  <a:lnTo>
                    <a:pt x="0" y="0"/>
                  </a:lnTo>
                  <a:lnTo>
                    <a:pt x="1636046" y="939838"/>
                  </a:lnTo>
                  <a:lnTo>
                    <a:pt x="1636046" y="1040450"/>
                  </a:lnTo>
                  <a:close/>
                </a:path>
              </a:pathLst>
            </a:custGeom>
            <a:solidFill>
              <a:srgbClr val="B0ABA9"/>
            </a:solidFill>
          </p:spPr>
          <p:txBody>
            <a:bodyPr wrap="square" lIns="0" tIns="0" rIns="0" bIns="0" rtlCol="0"/>
            <a:lstStyle/>
            <a:p>
              <a:pPr defTabSz="761970"/>
              <a:endParaRPr sz="1500">
                <a:solidFill>
                  <a:prstClr val="black"/>
                </a:solidFill>
                <a:latin typeface="Calibri"/>
              </a:endParaRPr>
            </a:p>
          </p:txBody>
        </p:sp>
        <p:sp>
          <p:nvSpPr>
            <p:cNvPr id="23" name="object 13"/>
            <p:cNvSpPr/>
            <p:nvPr/>
          </p:nvSpPr>
          <p:spPr>
            <a:xfrm>
              <a:off x="4957969" y="5387386"/>
              <a:ext cx="1363663" cy="867304"/>
            </a:xfrm>
            <a:custGeom>
              <a:avLst/>
              <a:gdLst/>
              <a:ahLst/>
              <a:cxnLst/>
              <a:rect l="l" t="t" r="r" b="b"/>
              <a:pathLst>
                <a:path w="1636395" h="1040765">
                  <a:moveTo>
                    <a:pt x="1636046" y="1040440"/>
                  </a:moveTo>
                  <a:lnTo>
                    <a:pt x="0" y="110249"/>
                  </a:lnTo>
                  <a:lnTo>
                    <a:pt x="0" y="0"/>
                  </a:lnTo>
                  <a:lnTo>
                    <a:pt x="1636046" y="939847"/>
                  </a:lnTo>
                  <a:lnTo>
                    <a:pt x="1636046" y="1040440"/>
                  </a:lnTo>
                  <a:close/>
                </a:path>
              </a:pathLst>
            </a:custGeom>
            <a:solidFill>
              <a:srgbClr val="5A899C"/>
            </a:solidFill>
          </p:spPr>
          <p:txBody>
            <a:bodyPr wrap="square" lIns="0" tIns="0" rIns="0" bIns="0" rtlCol="0"/>
            <a:lstStyle/>
            <a:p>
              <a:pPr defTabSz="761970"/>
              <a:endParaRPr sz="1500">
                <a:solidFill>
                  <a:prstClr val="black"/>
                </a:solidFill>
                <a:latin typeface="Calibri"/>
              </a:endParaRPr>
            </a:p>
          </p:txBody>
        </p:sp>
      </p:grpSp>
      <p:grpSp>
        <p:nvGrpSpPr>
          <p:cNvPr id="5" name="Group 4"/>
          <p:cNvGrpSpPr/>
          <p:nvPr/>
        </p:nvGrpSpPr>
        <p:grpSpPr>
          <a:xfrm>
            <a:off x="4662089" y="4142643"/>
            <a:ext cx="1042134" cy="888464"/>
            <a:chOff x="4090485" y="1360902"/>
            <a:chExt cx="1042134" cy="888464"/>
          </a:xfrm>
        </p:grpSpPr>
        <p:sp>
          <p:nvSpPr>
            <p:cNvPr id="6" name="object 41"/>
            <p:cNvSpPr/>
            <p:nvPr/>
          </p:nvSpPr>
          <p:spPr>
            <a:xfrm>
              <a:off x="4976518" y="1775688"/>
              <a:ext cx="156101" cy="170348"/>
            </a:xfrm>
            <a:prstGeom prst="rect">
              <a:avLst/>
            </a:prstGeom>
            <a:blipFill>
              <a:blip r:embed="rId3" cstate="print"/>
              <a:stretch>
                <a:fillRect/>
              </a:stretch>
            </a:blipFill>
          </p:spPr>
          <p:txBody>
            <a:bodyPr wrap="square" lIns="0" tIns="0" rIns="0" bIns="0" rtlCol="0"/>
            <a:lstStyle/>
            <a:p>
              <a:pPr defTabSz="761970"/>
              <a:endParaRPr sz="1500">
                <a:solidFill>
                  <a:prstClr val="black"/>
                </a:solidFill>
                <a:latin typeface="Calibri"/>
              </a:endParaRPr>
            </a:p>
          </p:txBody>
        </p:sp>
        <p:sp>
          <p:nvSpPr>
            <p:cNvPr id="7" name="object 42"/>
            <p:cNvSpPr/>
            <p:nvPr/>
          </p:nvSpPr>
          <p:spPr>
            <a:xfrm>
              <a:off x="4445470" y="2079018"/>
              <a:ext cx="156096" cy="170348"/>
            </a:xfrm>
            <a:prstGeom prst="rect">
              <a:avLst/>
            </a:prstGeom>
            <a:blipFill>
              <a:blip r:embed="rId4" cstate="print"/>
              <a:stretch>
                <a:fillRect/>
              </a:stretch>
            </a:blipFill>
          </p:spPr>
          <p:txBody>
            <a:bodyPr wrap="square" lIns="0" tIns="0" rIns="0" bIns="0" rtlCol="0"/>
            <a:lstStyle/>
            <a:p>
              <a:pPr defTabSz="761970"/>
              <a:endParaRPr sz="1500">
                <a:solidFill>
                  <a:prstClr val="black"/>
                </a:solidFill>
                <a:latin typeface="Calibri"/>
              </a:endParaRPr>
            </a:p>
          </p:txBody>
        </p:sp>
        <p:sp>
          <p:nvSpPr>
            <p:cNvPr id="8" name="object 43"/>
            <p:cNvSpPr/>
            <p:nvPr/>
          </p:nvSpPr>
          <p:spPr>
            <a:xfrm>
              <a:off x="4096286" y="1891242"/>
              <a:ext cx="156099" cy="170348"/>
            </a:xfrm>
            <a:prstGeom prst="rect">
              <a:avLst/>
            </a:prstGeom>
            <a:blipFill>
              <a:blip r:embed="rId5" cstate="print"/>
              <a:stretch>
                <a:fillRect/>
              </a:stretch>
            </a:blipFill>
          </p:spPr>
          <p:txBody>
            <a:bodyPr wrap="square" lIns="0" tIns="0" rIns="0" bIns="0" rtlCol="0"/>
            <a:lstStyle/>
            <a:p>
              <a:pPr defTabSz="761970"/>
              <a:endParaRPr sz="1500">
                <a:solidFill>
                  <a:prstClr val="black"/>
                </a:solidFill>
                <a:latin typeface="Calibri"/>
              </a:endParaRPr>
            </a:p>
          </p:txBody>
        </p:sp>
        <p:sp>
          <p:nvSpPr>
            <p:cNvPr id="9" name="object 44"/>
            <p:cNvSpPr/>
            <p:nvPr/>
          </p:nvSpPr>
          <p:spPr>
            <a:xfrm>
              <a:off x="4468768" y="1584789"/>
              <a:ext cx="661988" cy="577850"/>
            </a:xfrm>
            <a:custGeom>
              <a:avLst/>
              <a:gdLst/>
              <a:ahLst/>
              <a:cxnLst/>
              <a:rect l="l" t="t" r="r" b="b"/>
              <a:pathLst>
                <a:path w="794384" h="693420">
                  <a:moveTo>
                    <a:pt x="0" y="693316"/>
                  </a:moveTo>
                  <a:lnTo>
                    <a:pt x="0" y="597990"/>
                  </a:lnTo>
                  <a:lnTo>
                    <a:pt x="96028" y="537328"/>
                  </a:lnTo>
                  <a:lnTo>
                    <a:pt x="96028" y="398660"/>
                  </a:lnTo>
                  <a:lnTo>
                    <a:pt x="794384" y="0"/>
                  </a:lnTo>
                  <a:lnTo>
                    <a:pt x="794384" y="225326"/>
                  </a:lnTo>
                  <a:lnTo>
                    <a:pt x="637253" y="329339"/>
                  </a:lnTo>
                  <a:lnTo>
                    <a:pt x="637253" y="398660"/>
                  </a:lnTo>
                  <a:lnTo>
                    <a:pt x="325628" y="580653"/>
                  </a:lnTo>
                  <a:lnTo>
                    <a:pt x="192056" y="580653"/>
                  </a:lnTo>
                  <a:lnTo>
                    <a:pt x="0" y="693316"/>
                  </a:lnTo>
                  <a:close/>
                </a:path>
                <a:path w="794384" h="693420">
                  <a:moveTo>
                    <a:pt x="192056" y="658660"/>
                  </a:moveTo>
                  <a:lnTo>
                    <a:pt x="192056" y="580653"/>
                  </a:lnTo>
                  <a:lnTo>
                    <a:pt x="325628" y="580653"/>
                  </a:lnTo>
                  <a:lnTo>
                    <a:pt x="192056" y="658660"/>
                  </a:lnTo>
                  <a:close/>
                </a:path>
              </a:pathLst>
            </a:custGeom>
            <a:solidFill>
              <a:srgbClr val="7FC242"/>
            </a:solidFill>
          </p:spPr>
          <p:txBody>
            <a:bodyPr wrap="square" lIns="0" tIns="0" rIns="0" bIns="0" rtlCol="0"/>
            <a:lstStyle/>
            <a:p>
              <a:pPr defTabSz="761970"/>
              <a:endParaRPr sz="1500">
                <a:solidFill>
                  <a:prstClr val="black"/>
                </a:solidFill>
                <a:latin typeface="Calibri"/>
              </a:endParaRPr>
            </a:p>
          </p:txBody>
        </p:sp>
        <p:sp>
          <p:nvSpPr>
            <p:cNvPr id="10" name="object 45"/>
            <p:cNvSpPr/>
            <p:nvPr/>
          </p:nvSpPr>
          <p:spPr>
            <a:xfrm>
              <a:off x="4177786" y="1360902"/>
              <a:ext cx="953029" cy="556154"/>
            </a:xfrm>
            <a:custGeom>
              <a:avLst/>
              <a:gdLst/>
              <a:ahLst/>
              <a:cxnLst/>
              <a:rect l="l" t="t" r="r" b="b"/>
              <a:pathLst>
                <a:path w="1143634" h="667385">
                  <a:moveTo>
                    <a:pt x="445206" y="667320"/>
                  </a:moveTo>
                  <a:lnTo>
                    <a:pt x="0" y="407319"/>
                  </a:lnTo>
                  <a:lnTo>
                    <a:pt x="707087" y="0"/>
                  </a:lnTo>
                  <a:lnTo>
                    <a:pt x="1143562" y="268659"/>
                  </a:lnTo>
                  <a:lnTo>
                    <a:pt x="445206" y="667320"/>
                  </a:lnTo>
                  <a:close/>
                </a:path>
              </a:pathLst>
            </a:custGeom>
            <a:solidFill>
              <a:srgbClr val="C4DC79"/>
            </a:solidFill>
          </p:spPr>
          <p:txBody>
            <a:bodyPr wrap="square" lIns="0" tIns="0" rIns="0" bIns="0" rtlCol="0"/>
            <a:lstStyle/>
            <a:p>
              <a:pPr defTabSz="761970"/>
              <a:endParaRPr sz="1500">
                <a:solidFill>
                  <a:prstClr val="black"/>
                </a:solidFill>
                <a:latin typeface="Calibri"/>
              </a:endParaRPr>
            </a:p>
          </p:txBody>
        </p:sp>
        <p:sp>
          <p:nvSpPr>
            <p:cNvPr id="11" name="object 46"/>
            <p:cNvSpPr/>
            <p:nvPr/>
          </p:nvSpPr>
          <p:spPr>
            <a:xfrm>
              <a:off x="4177792" y="1700344"/>
              <a:ext cx="371475" cy="332317"/>
            </a:xfrm>
            <a:custGeom>
              <a:avLst/>
              <a:gdLst/>
              <a:ahLst/>
              <a:cxnLst/>
              <a:rect l="l" t="t" r="r" b="b"/>
              <a:pathLst>
                <a:path w="445770" h="398779">
                  <a:moveTo>
                    <a:pt x="445197" y="398660"/>
                  </a:moveTo>
                  <a:lnTo>
                    <a:pt x="0" y="138659"/>
                  </a:lnTo>
                  <a:lnTo>
                    <a:pt x="0" y="0"/>
                  </a:lnTo>
                  <a:lnTo>
                    <a:pt x="445197" y="260000"/>
                  </a:lnTo>
                  <a:lnTo>
                    <a:pt x="445197" y="398660"/>
                  </a:lnTo>
                  <a:close/>
                </a:path>
              </a:pathLst>
            </a:custGeom>
            <a:solidFill>
              <a:srgbClr val="30913A"/>
            </a:solidFill>
          </p:spPr>
          <p:txBody>
            <a:bodyPr wrap="square" lIns="0" tIns="0" rIns="0" bIns="0" rtlCol="0"/>
            <a:lstStyle/>
            <a:p>
              <a:pPr defTabSz="761970"/>
              <a:endParaRPr sz="1500">
                <a:solidFill>
                  <a:prstClr val="black"/>
                </a:solidFill>
                <a:latin typeface="Calibri"/>
              </a:endParaRPr>
            </a:p>
          </p:txBody>
        </p:sp>
        <p:sp>
          <p:nvSpPr>
            <p:cNvPr id="12" name="object 47"/>
            <p:cNvSpPr/>
            <p:nvPr/>
          </p:nvSpPr>
          <p:spPr>
            <a:xfrm>
              <a:off x="4097756" y="1859233"/>
              <a:ext cx="371475" cy="303742"/>
            </a:xfrm>
            <a:custGeom>
              <a:avLst/>
              <a:gdLst/>
              <a:ahLst/>
              <a:cxnLst/>
              <a:rect l="l" t="t" r="r" b="b"/>
              <a:pathLst>
                <a:path w="445770" h="364489">
                  <a:moveTo>
                    <a:pt x="445215" y="363986"/>
                  </a:moveTo>
                  <a:lnTo>
                    <a:pt x="0" y="103994"/>
                  </a:lnTo>
                  <a:lnTo>
                    <a:pt x="0" y="0"/>
                  </a:lnTo>
                  <a:lnTo>
                    <a:pt x="445215" y="259991"/>
                  </a:lnTo>
                  <a:lnTo>
                    <a:pt x="445215" y="363986"/>
                  </a:lnTo>
                  <a:close/>
                </a:path>
              </a:pathLst>
            </a:custGeom>
            <a:solidFill>
              <a:srgbClr val="30913A"/>
            </a:solidFill>
          </p:spPr>
          <p:txBody>
            <a:bodyPr wrap="square" lIns="0" tIns="0" rIns="0" bIns="0" rtlCol="0"/>
            <a:lstStyle/>
            <a:p>
              <a:pPr defTabSz="761970"/>
              <a:endParaRPr sz="1500">
                <a:solidFill>
                  <a:prstClr val="black"/>
                </a:solidFill>
                <a:latin typeface="Calibri"/>
              </a:endParaRPr>
            </a:p>
          </p:txBody>
        </p:sp>
        <p:sp>
          <p:nvSpPr>
            <p:cNvPr id="13" name="object 48"/>
            <p:cNvSpPr/>
            <p:nvPr/>
          </p:nvSpPr>
          <p:spPr>
            <a:xfrm>
              <a:off x="4090485" y="1815893"/>
              <a:ext cx="458788" cy="267229"/>
            </a:xfrm>
            <a:custGeom>
              <a:avLst/>
              <a:gdLst/>
              <a:ahLst/>
              <a:cxnLst/>
              <a:rect l="l" t="t" r="r" b="b"/>
              <a:pathLst>
                <a:path w="550545" h="320675">
                  <a:moveTo>
                    <a:pt x="453937" y="320670"/>
                  </a:moveTo>
                  <a:lnTo>
                    <a:pt x="0" y="60670"/>
                  </a:lnTo>
                  <a:lnTo>
                    <a:pt x="104769" y="0"/>
                  </a:lnTo>
                  <a:lnTo>
                    <a:pt x="549966" y="260000"/>
                  </a:lnTo>
                  <a:lnTo>
                    <a:pt x="453937" y="320670"/>
                  </a:lnTo>
                  <a:close/>
                </a:path>
              </a:pathLst>
            </a:custGeom>
            <a:solidFill>
              <a:srgbClr val="C4DC79"/>
            </a:solidFill>
          </p:spPr>
          <p:txBody>
            <a:bodyPr wrap="square" lIns="0" tIns="0" rIns="0" bIns="0" rtlCol="0"/>
            <a:lstStyle/>
            <a:p>
              <a:pPr defTabSz="761970"/>
              <a:endParaRPr sz="1500">
                <a:solidFill>
                  <a:prstClr val="black"/>
                </a:solidFill>
                <a:latin typeface="Calibri"/>
              </a:endParaRPr>
            </a:p>
          </p:txBody>
        </p:sp>
        <p:sp>
          <p:nvSpPr>
            <p:cNvPr id="14" name="object 49"/>
            <p:cNvSpPr/>
            <p:nvPr/>
          </p:nvSpPr>
          <p:spPr>
            <a:xfrm>
              <a:off x="4345103" y="1411461"/>
              <a:ext cx="713317" cy="404813"/>
            </a:xfrm>
            <a:custGeom>
              <a:avLst/>
              <a:gdLst/>
              <a:ahLst/>
              <a:cxnLst/>
              <a:rect l="l" t="t" r="r" b="b"/>
              <a:pathLst>
                <a:path w="855979" h="485775">
                  <a:moveTo>
                    <a:pt x="375354" y="485317"/>
                  </a:moveTo>
                  <a:lnTo>
                    <a:pt x="0" y="268659"/>
                  </a:lnTo>
                  <a:lnTo>
                    <a:pt x="480123" y="0"/>
                  </a:lnTo>
                  <a:lnTo>
                    <a:pt x="855495" y="216657"/>
                  </a:lnTo>
                  <a:lnTo>
                    <a:pt x="375354" y="485317"/>
                  </a:lnTo>
                  <a:close/>
                </a:path>
              </a:pathLst>
            </a:custGeom>
            <a:solidFill>
              <a:srgbClr val="737477"/>
            </a:solidFill>
          </p:spPr>
          <p:txBody>
            <a:bodyPr wrap="square" lIns="0" tIns="0" rIns="0" bIns="0" rtlCol="0"/>
            <a:lstStyle/>
            <a:p>
              <a:pPr defTabSz="761970"/>
              <a:endParaRPr sz="1500">
                <a:solidFill>
                  <a:prstClr val="black"/>
                </a:solidFill>
                <a:latin typeface="Calibri"/>
              </a:endParaRPr>
            </a:p>
          </p:txBody>
        </p:sp>
        <p:sp>
          <p:nvSpPr>
            <p:cNvPr id="15" name="object 50"/>
            <p:cNvSpPr/>
            <p:nvPr/>
          </p:nvSpPr>
          <p:spPr>
            <a:xfrm>
              <a:off x="4429259" y="1489097"/>
              <a:ext cx="585258" cy="327025"/>
            </a:xfrm>
            <a:custGeom>
              <a:avLst/>
              <a:gdLst/>
              <a:ahLst/>
              <a:cxnLst/>
              <a:rect l="l" t="t" r="r" b="b"/>
              <a:pathLst>
                <a:path w="702309" h="392429">
                  <a:moveTo>
                    <a:pt x="459923" y="80173"/>
                  </a:moveTo>
                  <a:lnTo>
                    <a:pt x="326759" y="80173"/>
                  </a:lnTo>
                  <a:lnTo>
                    <a:pt x="378177" y="17336"/>
                  </a:lnTo>
                  <a:lnTo>
                    <a:pt x="410776" y="0"/>
                  </a:lnTo>
                  <a:lnTo>
                    <a:pt x="438468" y="31411"/>
                  </a:lnTo>
                  <a:lnTo>
                    <a:pt x="459923" y="80173"/>
                  </a:lnTo>
                  <a:close/>
                </a:path>
                <a:path w="702309" h="392429">
                  <a:moveTo>
                    <a:pt x="702123" y="149494"/>
                  </a:moveTo>
                  <a:lnTo>
                    <a:pt x="108517" y="149494"/>
                  </a:lnTo>
                  <a:lnTo>
                    <a:pt x="141391" y="55791"/>
                  </a:lnTo>
                  <a:lnTo>
                    <a:pt x="175082" y="17337"/>
                  </a:lnTo>
                  <a:lnTo>
                    <a:pt x="230052" y="27630"/>
                  </a:lnTo>
                  <a:lnTo>
                    <a:pt x="326759" y="80173"/>
                  </a:lnTo>
                  <a:lnTo>
                    <a:pt x="459923" y="80173"/>
                  </a:lnTo>
                  <a:lnTo>
                    <a:pt x="475167" y="114820"/>
                  </a:lnTo>
                  <a:lnTo>
                    <a:pt x="672719" y="114820"/>
                  </a:lnTo>
                  <a:lnTo>
                    <a:pt x="702123" y="149494"/>
                  </a:lnTo>
                  <a:close/>
                </a:path>
                <a:path w="702309" h="392429">
                  <a:moveTo>
                    <a:pt x="672719" y="114820"/>
                  </a:moveTo>
                  <a:lnTo>
                    <a:pt x="475167" y="114820"/>
                  </a:lnTo>
                  <a:lnTo>
                    <a:pt x="547454" y="61740"/>
                  </a:lnTo>
                  <a:lnTo>
                    <a:pt x="595190" y="47659"/>
                  </a:lnTo>
                  <a:lnTo>
                    <a:pt x="639654" y="75827"/>
                  </a:lnTo>
                  <a:lnTo>
                    <a:pt x="672719" y="114820"/>
                  </a:lnTo>
                  <a:close/>
                </a:path>
                <a:path w="702309" h="392429">
                  <a:moveTo>
                    <a:pt x="265648" y="392148"/>
                  </a:moveTo>
                  <a:lnTo>
                    <a:pt x="16145" y="243101"/>
                  </a:lnTo>
                  <a:lnTo>
                    <a:pt x="0" y="182174"/>
                  </a:lnTo>
                  <a:lnTo>
                    <a:pt x="4240" y="152115"/>
                  </a:lnTo>
                  <a:lnTo>
                    <a:pt x="37526" y="144146"/>
                  </a:lnTo>
                  <a:lnTo>
                    <a:pt x="108517" y="149494"/>
                  </a:lnTo>
                  <a:lnTo>
                    <a:pt x="702123" y="149494"/>
                  </a:lnTo>
                  <a:lnTo>
                    <a:pt x="265648" y="392148"/>
                  </a:lnTo>
                  <a:close/>
                </a:path>
              </a:pathLst>
            </a:custGeom>
            <a:solidFill>
              <a:srgbClr val="ABADB0"/>
            </a:solidFill>
          </p:spPr>
          <p:txBody>
            <a:bodyPr wrap="square" lIns="0" tIns="0" rIns="0" bIns="0" rtlCol="0"/>
            <a:lstStyle/>
            <a:p>
              <a:pPr defTabSz="761970"/>
              <a:endParaRPr sz="1500">
                <a:solidFill>
                  <a:prstClr val="black"/>
                </a:solidFill>
                <a:latin typeface="Calibri"/>
              </a:endParaRPr>
            </a:p>
          </p:txBody>
        </p:sp>
        <p:sp>
          <p:nvSpPr>
            <p:cNvPr id="16" name="object 51"/>
            <p:cNvSpPr/>
            <p:nvPr/>
          </p:nvSpPr>
          <p:spPr>
            <a:xfrm>
              <a:off x="4580016" y="2068666"/>
              <a:ext cx="49213" cy="65088"/>
            </a:xfrm>
            <a:custGeom>
              <a:avLst/>
              <a:gdLst/>
              <a:ahLst/>
              <a:cxnLst/>
              <a:rect l="l" t="t" r="r" b="b"/>
              <a:pathLst>
                <a:path w="59054" h="78104">
                  <a:moveTo>
                    <a:pt x="58550" y="78007"/>
                  </a:moveTo>
                  <a:lnTo>
                    <a:pt x="0" y="39675"/>
                  </a:lnTo>
                  <a:lnTo>
                    <a:pt x="58550" y="0"/>
                  </a:lnTo>
                  <a:lnTo>
                    <a:pt x="58550" y="78007"/>
                  </a:lnTo>
                  <a:close/>
                </a:path>
              </a:pathLst>
            </a:custGeom>
            <a:solidFill>
              <a:srgbClr val="515154"/>
            </a:solidFill>
          </p:spPr>
          <p:txBody>
            <a:bodyPr wrap="square" lIns="0" tIns="0" rIns="0" bIns="0" rtlCol="0"/>
            <a:lstStyle/>
            <a:p>
              <a:pPr defTabSz="761970"/>
              <a:endParaRPr sz="1500">
                <a:solidFill>
                  <a:prstClr val="black"/>
                </a:solidFill>
                <a:latin typeface="Calibri"/>
              </a:endParaRPr>
            </a:p>
          </p:txBody>
        </p:sp>
        <p:sp>
          <p:nvSpPr>
            <p:cNvPr id="17" name="object 52"/>
            <p:cNvSpPr/>
            <p:nvPr/>
          </p:nvSpPr>
          <p:spPr>
            <a:xfrm>
              <a:off x="4548791" y="1664232"/>
              <a:ext cx="582083" cy="332317"/>
            </a:xfrm>
            <a:custGeom>
              <a:avLst/>
              <a:gdLst/>
              <a:ahLst/>
              <a:cxnLst/>
              <a:rect l="l" t="t" r="r" b="b"/>
              <a:pathLst>
                <a:path w="698500" h="398779">
                  <a:moveTo>
                    <a:pt x="698356" y="0"/>
                  </a:moveTo>
                  <a:lnTo>
                    <a:pt x="0" y="398660"/>
                  </a:lnTo>
                </a:path>
              </a:pathLst>
            </a:custGeom>
            <a:ln w="11358">
              <a:solidFill>
                <a:srgbClr val="FFFFFF"/>
              </a:solidFill>
            </a:ln>
          </p:spPr>
          <p:txBody>
            <a:bodyPr wrap="square" lIns="0" tIns="0" rIns="0" bIns="0" rtlCol="0"/>
            <a:lstStyle/>
            <a:p>
              <a:pPr defTabSz="761970"/>
              <a:endParaRPr sz="1500">
                <a:solidFill>
                  <a:prstClr val="black"/>
                </a:solidFill>
                <a:latin typeface="Calibri"/>
              </a:endParaRPr>
            </a:p>
          </p:txBody>
        </p:sp>
      </p:grpSp>
      <p:sp>
        <p:nvSpPr>
          <p:cNvPr id="24" name="Oval 23"/>
          <p:cNvSpPr/>
          <p:nvPr/>
        </p:nvSpPr>
        <p:spPr>
          <a:xfrm>
            <a:off x="3851762" y="5264794"/>
            <a:ext cx="217714" cy="20399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4190117" y="5060795"/>
            <a:ext cx="217714" cy="20399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4528472" y="4909827"/>
            <a:ext cx="217714" cy="20399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p:cNvGrpSpPr/>
          <p:nvPr/>
        </p:nvGrpSpPr>
        <p:grpSpPr>
          <a:xfrm>
            <a:off x="6279480" y="4142643"/>
            <a:ext cx="3398840" cy="2122621"/>
            <a:chOff x="4957966" y="4132260"/>
            <a:chExt cx="3398840" cy="2122621"/>
          </a:xfrm>
        </p:grpSpPr>
        <p:sp>
          <p:nvSpPr>
            <p:cNvPr id="28" name="object 9"/>
            <p:cNvSpPr/>
            <p:nvPr/>
          </p:nvSpPr>
          <p:spPr>
            <a:xfrm>
              <a:off x="4957969" y="5001814"/>
              <a:ext cx="3398837" cy="1253067"/>
            </a:xfrm>
            <a:custGeom>
              <a:avLst/>
              <a:gdLst/>
              <a:ahLst/>
              <a:cxnLst/>
              <a:rect l="l" t="t" r="r" b="b"/>
              <a:pathLst>
                <a:path w="4078604" h="1503679">
                  <a:moveTo>
                    <a:pt x="1636046" y="1503127"/>
                  </a:moveTo>
                  <a:lnTo>
                    <a:pt x="0" y="572935"/>
                  </a:lnTo>
                  <a:lnTo>
                    <a:pt x="0" y="462695"/>
                  </a:lnTo>
                  <a:lnTo>
                    <a:pt x="4077980" y="0"/>
                  </a:lnTo>
                  <a:lnTo>
                    <a:pt x="4077980" y="100602"/>
                  </a:lnTo>
                  <a:lnTo>
                    <a:pt x="1636046" y="1503127"/>
                  </a:lnTo>
                  <a:close/>
                </a:path>
              </a:pathLst>
            </a:custGeom>
            <a:solidFill>
              <a:srgbClr val="6FA7BD"/>
            </a:solidFill>
          </p:spPr>
          <p:txBody>
            <a:bodyPr wrap="square" lIns="0" tIns="0" rIns="0" bIns="0" rtlCol="0"/>
            <a:lstStyle/>
            <a:p>
              <a:pPr defTabSz="761970"/>
              <a:endParaRPr sz="1500">
                <a:solidFill>
                  <a:prstClr val="black"/>
                </a:solidFill>
                <a:latin typeface="Calibri"/>
              </a:endParaRPr>
            </a:p>
          </p:txBody>
        </p:sp>
        <p:sp>
          <p:nvSpPr>
            <p:cNvPr id="29" name="object 10"/>
            <p:cNvSpPr/>
            <p:nvPr/>
          </p:nvSpPr>
          <p:spPr>
            <a:xfrm>
              <a:off x="4957966" y="4919477"/>
              <a:ext cx="3398837" cy="1253067"/>
            </a:xfrm>
            <a:custGeom>
              <a:avLst/>
              <a:gdLst/>
              <a:ahLst/>
              <a:cxnLst/>
              <a:rect l="l" t="t" r="r" b="b"/>
              <a:pathLst>
                <a:path w="4078604" h="1503679">
                  <a:moveTo>
                    <a:pt x="1636046" y="1503127"/>
                  </a:moveTo>
                  <a:lnTo>
                    <a:pt x="0" y="572935"/>
                  </a:lnTo>
                  <a:lnTo>
                    <a:pt x="0" y="462695"/>
                  </a:lnTo>
                  <a:lnTo>
                    <a:pt x="4077980" y="0"/>
                  </a:lnTo>
                  <a:lnTo>
                    <a:pt x="4077980" y="100602"/>
                  </a:lnTo>
                  <a:lnTo>
                    <a:pt x="1636046" y="1503127"/>
                  </a:lnTo>
                  <a:close/>
                </a:path>
              </a:pathLst>
            </a:custGeom>
            <a:solidFill>
              <a:srgbClr val="CBC5C2"/>
            </a:solidFill>
          </p:spPr>
          <p:txBody>
            <a:bodyPr wrap="square" lIns="0" tIns="0" rIns="0" bIns="0" rtlCol="0"/>
            <a:lstStyle/>
            <a:p>
              <a:pPr defTabSz="761970"/>
              <a:endParaRPr sz="1500">
                <a:solidFill>
                  <a:prstClr val="black"/>
                </a:solidFill>
                <a:latin typeface="Calibri"/>
              </a:endParaRPr>
            </a:p>
          </p:txBody>
        </p:sp>
        <p:sp>
          <p:nvSpPr>
            <p:cNvPr id="30" name="object 11"/>
            <p:cNvSpPr/>
            <p:nvPr/>
          </p:nvSpPr>
          <p:spPr>
            <a:xfrm>
              <a:off x="4957966" y="4132260"/>
              <a:ext cx="3398837" cy="1956329"/>
            </a:xfrm>
            <a:custGeom>
              <a:avLst/>
              <a:gdLst/>
              <a:ahLst/>
              <a:cxnLst/>
              <a:rect l="l" t="t" r="r" b="b"/>
              <a:pathLst>
                <a:path w="4078604" h="2347595">
                  <a:moveTo>
                    <a:pt x="1636046" y="2347182"/>
                  </a:moveTo>
                  <a:lnTo>
                    <a:pt x="0" y="1407353"/>
                  </a:lnTo>
                  <a:lnTo>
                    <a:pt x="2441934" y="0"/>
                  </a:lnTo>
                  <a:lnTo>
                    <a:pt x="4077980" y="944657"/>
                  </a:lnTo>
                  <a:lnTo>
                    <a:pt x="1636046" y="2347182"/>
                  </a:lnTo>
                  <a:close/>
                </a:path>
              </a:pathLst>
            </a:custGeom>
            <a:solidFill>
              <a:srgbClr val="E9E1DC"/>
            </a:solidFill>
          </p:spPr>
          <p:txBody>
            <a:bodyPr wrap="square" lIns="0" tIns="0" rIns="0" bIns="0" rtlCol="0"/>
            <a:lstStyle/>
            <a:p>
              <a:pPr defTabSz="761970"/>
              <a:endParaRPr sz="1500">
                <a:solidFill>
                  <a:prstClr val="black"/>
                </a:solidFill>
                <a:latin typeface="Calibri"/>
              </a:endParaRPr>
            </a:p>
          </p:txBody>
        </p:sp>
        <p:sp>
          <p:nvSpPr>
            <p:cNvPr id="31" name="object 12"/>
            <p:cNvSpPr/>
            <p:nvPr/>
          </p:nvSpPr>
          <p:spPr>
            <a:xfrm>
              <a:off x="4957973" y="5305050"/>
              <a:ext cx="1363663" cy="867304"/>
            </a:xfrm>
            <a:custGeom>
              <a:avLst/>
              <a:gdLst/>
              <a:ahLst/>
              <a:cxnLst/>
              <a:rect l="l" t="t" r="r" b="b"/>
              <a:pathLst>
                <a:path w="1636395" h="1040765">
                  <a:moveTo>
                    <a:pt x="1636046" y="1040450"/>
                  </a:moveTo>
                  <a:lnTo>
                    <a:pt x="0" y="110249"/>
                  </a:lnTo>
                  <a:lnTo>
                    <a:pt x="0" y="0"/>
                  </a:lnTo>
                  <a:lnTo>
                    <a:pt x="1636046" y="939838"/>
                  </a:lnTo>
                  <a:lnTo>
                    <a:pt x="1636046" y="1040450"/>
                  </a:lnTo>
                  <a:close/>
                </a:path>
              </a:pathLst>
            </a:custGeom>
            <a:solidFill>
              <a:srgbClr val="B0ABA9"/>
            </a:solidFill>
          </p:spPr>
          <p:txBody>
            <a:bodyPr wrap="square" lIns="0" tIns="0" rIns="0" bIns="0" rtlCol="0"/>
            <a:lstStyle/>
            <a:p>
              <a:pPr defTabSz="761970"/>
              <a:endParaRPr sz="1500">
                <a:solidFill>
                  <a:prstClr val="black"/>
                </a:solidFill>
                <a:latin typeface="Calibri"/>
              </a:endParaRPr>
            </a:p>
          </p:txBody>
        </p:sp>
        <p:sp>
          <p:nvSpPr>
            <p:cNvPr id="32" name="object 13"/>
            <p:cNvSpPr/>
            <p:nvPr/>
          </p:nvSpPr>
          <p:spPr>
            <a:xfrm>
              <a:off x="4957969" y="5387386"/>
              <a:ext cx="1363663" cy="867304"/>
            </a:xfrm>
            <a:custGeom>
              <a:avLst/>
              <a:gdLst/>
              <a:ahLst/>
              <a:cxnLst/>
              <a:rect l="l" t="t" r="r" b="b"/>
              <a:pathLst>
                <a:path w="1636395" h="1040765">
                  <a:moveTo>
                    <a:pt x="1636046" y="1040440"/>
                  </a:moveTo>
                  <a:lnTo>
                    <a:pt x="0" y="110249"/>
                  </a:lnTo>
                  <a:lnTo>
                    <a:pt x="0" y="0"/>
                  </a:lnTo>
                  <a:lnTo>
                    <a:pt x="1636046" y="939847"/>
                  </a:lnTo>
                  <a:lnTo>
                    <a:pt x="1636046" y="1040440"/>
                  </a:lnTo>
                  <a:close/>
                </a:path>
              </a:pathLst>
            </a:custGeom>
            <a:solidFill>
              <a:srgbClr val="5A899C"/>
            </a:solidFill>
          </p:spPr>
          <p:txBody>
            <a:bodyPr wrap="square" lIns="0" tIns="0" rIns="0" bIns="0" rtlCol="0"/>
            <a:lstStyle/>
            <a:p>
              <a:pPr defTabSz="761970"/>
              <a:endParaRPr sz="1500">
                <a:solidFill>
                  <a:prstClr val="black"/>
                </a:solidFill>
                <a:latin typeface="Calibri"/>
              </a:endParaRPr>
            </a:p>
          </p:txBody>
        </p:sp>
      </p:grpSp>
      <p:grpSp>
        <p:nvGrpSpPr>
          <p:cNvPr id="33" name="Group 32"/>
          <p:cNvGrpSpPr/>
          <p:nvPr/>
        </p:nvGrpSpPr>
        <p:grpSpPr>
          <a:xfrm>
            <a:off x="8115118" y="4216858"/>
            <a:ext cx="1042134" cy="888464"/>
            <a:chOff x="4090485" y="1360902"/>
            <a:chExt cx="1042134" cy="888464"/>
          </a:xfrm>
        </p:grpSpPr>
        <p:sp>
          <p:nvSpPr>
            <p:cNvPr id="34" name="object 41"/>
            <p:cNvSpPr/>
            <p:nvPr/>
          </p:nvSpPr>
          <p:spPr>
            <a:xfrm>
              <a:off x="4976518" y="1775688"/>
              <a:ext cx="156101" cy="170348"/>
            </a:xfrm>
            <a:prstGeom prst="rect">
              <a:avLst/>
            </a:prstGeom>
            <a:blipFill>
              <a:blip r:embed="rId3" cstate="print"/>
              <a:stretch>
                <a:fillRect/>
              </a:stretch>
            </a:blipFill>
          </p:spPr>
          <p:txBody>
            <a:bodyPr wrap="square" lIns="0" tIns="0" rIns="0" bIns="0" rtlCol="0"/>
            <a:lstStyle/>
            <a:p>
              <a:pPr defTabSz="761970"/>
              <a:endParaRPr sz="1500">
                <a:solidFill>
                  <a:prstClr val="black"/>
                </a:solidFill>
                <a:latin typeface="Calibri"/>
              </a:endParaRPr>
            </a:p>
          </p:txBody>
        </p:sp>
        <p:sp>
          <p:nvSpPr>
            <p:cNvPr id="35" name="object 42"/>
            <p:cNvSpPr/>
            <p:nvPr/>
          </p:nvSpPr>
          <p:spPr>
            <a:xfrm>
              <a:off x="4445470" y="2079018"/>
              <a:ext cx="156096" cy="170348"/>
            </a:xfrm>
            <a:prstGeom prst="rect">
              <a:avLst/>
            </a:prstGeom>
            <a:blipFill>
              <a:blip r:embed="rId4" cstate="print"/>
              <a:stretch>
                <a:fillRect/>
              </a:stretch>
            </a:blipFill>
          </p:spPr>
          <p:txBody>
            <a:bodyPr wrap="square" lIns="0" tIns="0" rIns="0" bIns="0" rtlCol="0"/>
            <a:lstStyle/>
            <a:p>
              <a:pPr defTabSz="761970"/>
              <a:endParaRPr sz="1500">
                <a:solidFill>
                  <a:prstClr val="black"/>
                </a:solidFill>
                <a:latin typeface="Calibri"/>
              </a:endParaRPr>
            </a:p>
          </p:txBody>
        </p:sp>
        <p:sp>
          <p:nvSpPr>
            <p:cNvPr id="36" name="object 43"/>
            <p:cNvSpPr/>
            <p:nvPr/>
          </p:nvSpPr>
          <p:spPr>
            <a:xfrm>
              <a:off x="4096286" y="1891242"/>
              <a:ext cx="156099" cy="170348"/>
            </a:xfrm>
            <a:prstGeom prst="rect">
              <a:avLst/>
            </a:prstGeom>
            <a:blipFill>
              <a:blip r:embed="rId5" cstate="print"/>
              <a:stretch>
                <a:fillRect/>
              </a:stretch>
            </a:blipFill>
          </p:spPr>
          <p:txBody>
            <a:bodyPr wrap="square" lIns="0" tIns="0" rIns="0" bIns="0" rtlCol="0"/>
            <a:lstStyle/>
            <a:p>
              <a:pPr defTabSz="761970"/>
              <a:endParaRPr sz="1500">
                <a:solidFill>
                  <a:prstClr val="black"/>
                </a:solidFill>
                <a:latin typeface="Calibri"/>
              </a:endParaRPr>
            </a:p>
          </p:txBody>
        </p:sp>
        <p:sp>
          <p:nvSpPr>
            <p:cNvPr id="37" name="object 44"/>
            <p:cNvSpPr/>
            <p:nvPr/>
          </p:nvSpPr>
          <p:spPr>
            <a:xfrm>
              <a:off x="4468768" y="1584789"/>
              <a:ext cx="661988" cy="577850"/>
            </a:xfrm>
            <a:custGeom>
              <a:avLst/>
              <a:gdLst/>
              <a:ahLst/>
              <a:cxnLst/>
              <a:rect l="l" t="t" r="r" b="b"/>
              <a:pathLst>
                <a:path w="794384" h="693420">
                  <a:moveTo>
                    <a:pt x="0" y="693316"/>
                  </a:moveTo>
                  <a:lnTo>
                    <a:pt x="0" y="597990"/>
                  </a:lnTo>
                  <a:lnTo>
                    <a:pt x="96028" y="537328"/>
                  </a:lnTo>
                  <a:lnTo>
                    <a:pt x="96028" y="398660"/>
                  </a:lnTo>
                  <a:lnTo>
                    <a:pt x="794384" y="0"/>
                  </a:lnTo>
                  <a:lnTo>
                    <a:pt x="794384" y="225326"/>
                  </a:lnTo>
                  <a:lnTo>
                    <a:pt x="637253" y="329339"/>
                  </a:lnTo>
                  <a:lnTo>
                    <a:pt x="637253" y="398660"/>
                  </a:lnTo>
                  <a:lnTo>
                    <a:pt x="325628" y="580653"/>
                  </a:lnTo>
                  <a:lnTo>
                    <a:pt x="192056" y="580653"/>
                  </a:lnTo>
                  <a:lnTo>
                    <a:pt x="0" y="693316"/>
                  </a:lnTo>
                  <a:close/>
                </a:path>
                <a:path w="794384" h="693420">
                  <a:moveTo>
                    <a:pt x="192056" y="658660"/>
                  </a:moveTo>
                  <a:lnTo>
                    <a:pt x="192056" y="580653"/>
                  </a:lnTo>
                  <a:lnTo>
                    <a:pt x="325628" y="580653"/>
                  </a:lnTo>
                  <a:lnTo>
                    <a:pt x="192056" y="658660"/>
                  </a:lnTo>
                  <a:close/>
                </a:path>
              </a:pathLst>
            </a:custGeom>
            <a:solidFill>
              <a:srgbClr val="7FC242"/>
            </a:solidFill>
          </p:spPr>
          <p:txBody>
            <a:bodyPr wrap="square" lIns="0" tIns="0" rIns="0" bIns="0" rtlCol="0"/>
            <a:lstStyle/>
            <a:p>
              <a:pPr defTabSz="761970"/>
              <a:endParaRPr sz="1500">
                <a:solidFill>
                  <a:prstClr val="black"/>
                </a:solidFill>
                <a:latin typeface="Calibri"/>
              </a:endParaRPr>
            </a:p>
          </p:txBody>
        </p:sp>
        <p:sp>
          <p:nvSpPr>
            <p:cNvPr id="38" name="object 45"/>
            <p:cNvSpPr/>
            <p:nvPr/>
          </p:nvSpPr>
          <p:spPr>
            <a:xfrm>
              <a:off x="4177786" y="1360902"/>
              <a:ext cx="953029" cy="556154"/>
            </a:xfrm>
            <a:custGeom>
              <a:avLst/>
              <a:gdLst/>
              <a:ahLst/>
              <a:cxnLst/>
              <a:rect l="l" t="t" r="r" b="b"/>
              <a:pathLst>
                <a:path w="1143634" h="667385">
                  <a:moveTo>
                    <a:pt x="445206" y="667320"/>
                  </a:moveTo>
                  <a:lnTo>
                    <a:pt x="0" y="407319"/>
                  </a:lnTo>
                  <a:lnTo>
                    <a:pt x="707087" y="0"/>
                  </a:lnTo>
                  <a:lnTo>
                    <a:pt x="1143562" y="268659"/>
                  </a:lnTo>
                  <a:lnTo>
                    <a:pt x="445206" y="667320"/>
                  </a:lnTo>
                  <a:close/>
                </a:path>
              </a:pathLst>
            </a:custGeom>
            <a:solidFill>
              <a:srgbClr val="C4DC79"/>
            </a:solidFill>
          </p:spPr>
          <p:txBody>
            <a:bodyPr wrap="square" lIns="0" tIns="0" rIns="0" bIns="0" rtlCol="0"/>
            <a:lstStyle/>
            <a:p>
              <a:pPr defTabSz="761970"/>
              <a:endParaRPr sz="1500">
                <a:solidFill>
                  <a:prstClr val="black"/>
                </a:solidFill>
                <a:latin typeface="Calibri"/>
              </a:endParaRPr>
            </a:p>
          </p:txBody>
        </p:sp>
        <p:sp>
          <p:nvSpPr>
            <p:cNvPr id="39" name="object 46"/>
            <p:cNvSpPr/>
            <p:nvPr/>
          </p:nvSpPr>
          <p:spPr>
            <a:xfrm>
              <a:off x="4177792" y="1700344"/>
              <a:ext cx="371475" cy="332317"/>
            </a:xfrm>
            <a:custGeom>
              <a:avLst/>
              <a:gdLst/>
              <a:ahLst/>
              <a:cxnLst/>
              <a:rect l="l" t="t" r="r" b="b"/>
              <a:pathLst>
                <a:path w="445770" h="398779">
                  <a:moveTo>
                    <a:pt x="445197" y="398660"/>
                  </a:moveTo>
                  <a:lnTo>
                    <a:pt x="0" y="138659"/>
                  </a:lnTo>
                  <a:lnTo>
                    <a:pt x="0" y="0"/>
                  </a:lnTo>
                  <a:lnTo>
                    <a:pt x="445197" y="260000"/>
                  </a:lnTo>
                  <a:lnTo>
                    <a:pt x="445197" y="398660"/>
                  </a:lnTo>
                  <a:close/>
                </a:path>
              </a:pathLst>
            </a:custGeom>
            <a:solidFill>
              <a:srgbClr val="30913A"/>
            </a:solidFill>
          </p:spPr>
          <p:txBody>
            <a:bodyPr wrap="square" lIns="0" tIns="0" rIns="0" bIns="0" rtlCol="0"/>
            <a:lstStyle/>
            <a:p>
              <a:pPr defTabSz="761970"/>
              <a:endParaRPr sz="1500">
                <a:solidFill>
                  <a:prstClr val="black"/>
                </a:solidFill>
                <a:latin typeface="Calibri"/>
              </a:endParaRPr>
            </a:p>
          </p:txBody>
        </p:sp>
        <p:sp>
          <p:nvSpPr>
            <p:cNvPr id="40" name="object 47"/>
            <p:cNvSpPr/>
            <p:nvPr/>
          </p:nvSpPr>
          <p:spPr>
            <a:xfrm>
              <a:off x="4097756" y="1859233"/>
              <a:ext cx="371475" cy="303742"/>
            </a:xfrm>
            <a:custGeom>
              <a:avLst/>
              <a:gdLst/>
              <a:ahLst/>
              <a:cxnLst/>
              <a:rect l="l" t="t" r="r" b="b"/>
              <a:pathLst>
                <a:path w="445770" h="364489">
                  <a:moveTo>
                    <a:pt x="445215" y="363986"/>
                  </a:moveTo>
                  <a:lnTo>
                    <a:pt x="0" y="103994"/>
                  </a:lnTo>
                  <a:lnTo>
                    <a:pt x="0" y="0"/>
                  </a:lnTo>
                  <a:lnTo>
                    <a:pt x="445215" y="259991"/>
                  </a:lnTo>
                  <a:lnTo>
                    <a:pt x="445215" y="363986"/>
                  </a:lnTo>
                  <a:close/>
                </a:path>
              </a:pathLst>
            </a:custGeom>
            <a:solidFill>
              <a:srgbClr val="30913A"/>
            </a:solidFill>
          </p:spPr>
          <p:txBody>
            <a:bodyPr wrap="square" lIns="0" tIns="0" rIns="0" bIns="0" rtlCol="0"/>
            <a:lstStyle/>
            <a:p>
              <a:pPr defTabSz="761970"/>
              <a:endParaRPr sz="1500">
                <a:solidFill>
                  <a:prstClr val="black"/>
                </a:solidFill>
                <a:latin typeface="Calibri"/>
              </a:endParaRPr>
            </a:p>
          </p:txBody>
        </p:sp>
        <p:sp>
          <p:nvSpPr>
            <p:cNvPr id="41" name="object 48"/>
            <p:cNvSpPr/>
            <p:nvPr/>
          </p:nvSpPr>
          <p:spPr>
            <a:xfrm>
              <a:off x="4090485" y="1815893"/>
              <a:ext cx="458788" cy="267229"/>
            </a:xfrm>
            <a:custGeom>
              <a:avLst/>
              <a:gdLst/>
              <a:ahLst/>
              <a:cxnLst/>
              <a:rect l="l" t="t" r="r" b="b"/>
              <a:pathLst>
                <a:path w="550545" h="320675">
                  <a:moveTo>
                    <a:pt x="453937" y="320670"/>
                  </a:moveTo>
                  <a:lnTo>
                    <a:pt x="0" y="60670"/>
                  </a:lnTo>
                  <a:lnTo>
                    <a:pt x="104769" y="0"/>
                  </a:lnTo>
                  <a:lnTo>
                    <a:pt x="549966" y="260000"/>
                  </a:lnTo>
                  <a:lnTo>
                    <a:pt x="453937" y="320670"/>
                  </a:lnTo>
                  <a:close/>
                </a:path>
              </a:pathLst>
            </a:custGeom>
            <a:solidFill>
              <a:srgbClr val="C4DC79"/>
            </a:solidFill>
          </p:spPr>
          <p:txBody>
            <a:bodyPr wrap="square" lIns="0" tIns="0" rIns="0" bIns="0" rtlCol="0"/>
            <a:lstStyle/>
            <a:p>
              <a:pPr defTabSz="761970"/>
              <a:endParaRPr sz="1500">
                <a:solidFill>
                  <a:prstClr val="black"/>
                </a:solidFill>
                <a:latin typeface="Calibri"/>
              </a:endParaRPr>
            </a:p>
          </p:txBody>
        </p:sp>
        <p:sp>
          <p:nvSpPr>
            <p:cNvPr id="42" name="object 49"/>
            <p:cNvSpPr/>
            <p:nvPr/>
          </p:nvSpPr>
          <p:spPr>
            <a:xfrm>
              <a:off x="4345103" y="1411461"/>
              <a:ext cx="713317" cy="404813"/>
            </a:xfrm>
            <a:custGeom>
              <a:avLst/>
              <a:gdLst/>
              <a:ahLst/>
              <a:cxnLst/>
              <a:rect l="l" t="t" r="r" b="b"/>
              <a:pathLst>
                <a:path w="855979" h="485775">
                  <a:moveTo>
                    <a:pt x="375354" y="485317"/>
                  </a:moveTo>
                  <a:lnTo>
                    <a:pt x="0" y="268659"/>
                  </a:lnTo>
                  <a:lnTo>
                    <a:pt x="480123" y="0"/>
                  </a:lnTo>
                  <a:lnTo>
                    <a:pt x="855495" y="216657"/>
                  </a:lnTo>
                  <a:lnTo>
                    <a:pt x="375354" y="485317"/>
                  </a:lnTo>
                  <a:close/>
                </a:path>
              </a:pathLst>
            </a:custGeom>
            <a:solidFill>
              <a:srgbClr val="737477"/>
            </a:solidFill>
          </p:spPr>
          <p:txBody>
            <a:bodyPr wrap="square" lIns="0" tIns="0" rIns="0" bIns="0" rtlCol="0"/>
            <a:lstStyle/>
            <a:p>
              <a:pPr defTabSz="761970"/>
              <a:endParaRPr sz="1500">
                <a:solidFill>
                  <a:prstClr val="black"/>
                </a:solidFill>
                <a:latin typeface="Calibri"/>
              </a:endParaRPr>
            </a:p>
          </p:txBody>
        </p:sp>
        <p:sp>
          <p:nvSpPr>
            <p:cNvPr id="43" name="object 50"/>
            <p:cNvSpPr/>
            <p:nvPr/>
          </p:nvSpPr>
          <p:spPr>
            <a:xfrm>
              <a:off x="4429259" y="1489097"/>
              <a:ext cx="585258" cy="327025"/>
            </a:xfrm>
            <a:custGeom>
              <a:avLst/>
              <a:gdLst/>
              <a:ahLst/>
              <a:cxnLst/>
              <a:rect l="l" t="t" r="r" b="b"/>
              <a:pathLst>
                <a:path w="702309" h="392429">
                  <a:moveTo>
                    <a:pt x="459923" y="80173"/>
                  </a:moveTo>
                  <a:lnTo>
                    <a:pt x="326759" y="80173"/>
                  </a:lnTo>
                  <a:lnTo>
                    <a:pt x="378177" y="17336"/>
                  </a:lnTo>
                  <a:lnTo>
                    <a:pt x="410776" y="0"/>
                  </a:lnTo>
                  <a:lnTo>
                    <a:pt x="438468" y="31411"/>
                  </a:lnTo>
                  <a:lnTo>
                    <a:pt x="459923" y="80173"/>
                  </a:lnTo>
                  <a:close/>
                </a:path>
                <a:path w="702309" h="392429">
                  <a:moveTo>
                    <a:pt x="702123" y="149494"/>
                  </a:moveTo>
                  <a:lnTo>
                    <a:pt x="108517" y="149494"/>
                  </a:lnTo>
                  <a:lnTo>
                    <a:pt x="141391" y="55791"/>
                  </a:lnTo>
                  <a:lnTo>
                    <a:pt x="175082" y="17337"/>
                  </a:lnTo>
                  <a:lnTo>
                    <a:pt x="230052" y="27630"/>
                  </a:lnTo>
                  <a:lnTo>
                    <a:pt x="326759" y="80173"/>
                  </a:lnTo>
                  <a:lnTo>
                    <a:pt x="459923" y="80173"/>
                  </a:lnTo>
                  <a:lnTo>
                    <a:pt x="475167" y="114820"/>
                  </a:lnTo>
                  <a:lnTo>
                    <a:pt x="672719" y="114820"/>
                  </a:lnTo>
                  <a:lnTo>
                    <a:pt x="702123" y="149494"/>
                  </a:lnTo>
                  <a:close/>
                </a:path>
                <a:path w="702309" h="392429">
                  <a:moveTo>
                    <a:pt x="672719" y="114820"/>
                  </a:moveTo>
                  <a:lnTo>
                    <a:pt x="475167" y="114820"/>
                  </a:lnTo>
                  <a:lnTo>
                    <a:pt x="547454" y="61740"/>
                  </a:lnTo>
                  <a:lnTo>
                    <a:pt x="595190" y="47659"/>
                  </a:lnTo>
                  <a:lnTo>
                    <a:pt x="639654" y="75827"/>
                  </a:lnTo>
                  <a:lnTo>
                    <a:pt x="672719" y="114820"/>
                  </a:lnTo>
                  <a:close/>
                </a:path>
                <a:path w="702309" h="392429">
                  <a:moveTo>
                    <a:pt x="265648" y="392148"/>
                  </a:moveTo>
                  <a:lnTo>
                    <a:pt x="16145" y="243101"/>
                  </a:lnTo>
                  <a:lnTo>
                    <a:pt x="0" y="182174"/>
                  </a:lnTo>
                  <a:lnTo>
                    <a:pt x="4240" y="152115"/>
                  </a:lnTo>
                  <a:lnTo>
                    <a:pt x="37526" y="144146"/>
                  </a:lnTo>
                  <a:lnTo>
                    <a:pt x="108517" y="149494"/>
                  </a:lnTo>
                  <a:lnTo>
                    <a:pt x="702123" y="149494"/>
                  </a:lnTo>
                  <a:lnTo>
                    <a:pt x="265648" y="392148"/>
                  </a:lnTo>
                  <a:close/>
                </a:path>
              </a:pathLst>
            </a:custGeom>
            <a:solidFill>
              <a:srgbClr val="ABADB0"/>
            </a:solidFill>
          </p:spPr>
          <p:txBody>
            <a:bodyPr wrap="square" lIns="0" tIns="0" rIns="0" bIns="0" rtlCol="0"/>
            <a:lstStyle/>
            <a:p>
              <a:pPr defTabSz="761970"/>
              <a:endParaRPr sz="1500">
                <a:solidFill>
                  <a:prstClr val="black"/>
                </a:solidFill>
                <a:latin typeface="Calibri"/>
              </a:endParaRPr>
            </a:p>
          </p:txBody>
        </p:sp>
        <p:sp>
          <p:nvSpPr>
            <p:cNvPr id="44" name="object 51"/>
            <p:cNvSpPr/>
            <p:nvPr/>
          </p:nvSpPr>
          <p:spPr>
            <a:xfrm>
              <a:off x="4580016" y="2068666"/>
              <a:ext cx="49213" cy="65088"/>
            </a:xfrm>
            <a:custGeom>
              <a:avLst/>
              <a:gdLst/>
              <a:ahLst/>
              <a:cxnLst/>
              <a:rect l="l" t="t" r="r" b="b"/>
              <a:pathLst>
                <a:path w="59054" h="78104">
                  <a:moveTo>
                    <a:pt x="58550" y="78007"/>
                  </a:moveTo>
                  <a:lnTo>
                    <a:pt x="0" y="39675"/>
                  </a:lnTo>
                  <a:lnTo>
                    <a:pt x="58550" y="0"/>
                  </a:lnTo>
                  <a:lnTo>
                    <a:pt x="58550" y="78007"/>
                  </a:lnTo>
                  <a:close/>
                </a:path>
              </a:pathLst>
            </a:custGeom>
            <a:solidFill>
              <a:srgbClr val="515154"/>
            </a:solidFill>
          </p:spPr>
          <p:txBody>
            <a:bodyPr wrap="square" lIns="0" tIns="0" rIns="0" bIns="0" rtlCol="0"/>
            <a:lstStyle/>
            <a:p>
              <a:pPr defTabSz="761970"/>
              <a:endParaRPr sz="1500">
                <a:solidFill>
                  <a:prstClr val="black"/>
                </a:solidFill>
                <a:latin typeface="Calibri"/>
              </a:endParaRPr>
            </a:p>
          </p:txBody>
        </p:sp>
        <p:sp>
          <p:nvSpPr>
            <p:cNvPr id="45" name="object 52"/>
            <p:cNvSpPr/>
            <p:nvPr/>
          </p:nvSpPr>
          <p:spPr>
            <a:xfrm>
              <a:off x="4548791" y="1664232"/>
              <a:ext cx="582083" cy="332317"/>
            </a:xfrm>
            <a:custGeom>
              <a:avLst/>
              <a:gdLst/>
              <a:ahLst/>
              <a:cxnLst/>
              <a:rect l="l" t="t" r="r" b="b"/>
              <a:pathLst>
                <a:path w="698500" h="398779">
                  <a:moveTo>
                    <a:pt x="698356" y="0"/>
                  </a:moveTo>
                  <a:lnTo>
                    <a:pt x="0" y="398660"/>
                  </a:lnTo>
                </a:path>
              </a:pathLst>
            </a:custGeom>
            <a:ln w="11358">
              <a:solidFill>
                <a:srgbClr val="FFFFFF"/>
              </a:solidFill>
            </a:ln>
          </p:spPr>
          <p:txBody>
            <a:bodyPr wrap="square" lIns="0" tIns="0" rIns="0" bIns="0" rtlCol="0"/>
            <a:lstStyle/>
            <a:p>
              <a:pPr defTabSz="761970"/>
              <a:endParaRPr sz="1500">
                <a:solidFill>
                  <a:prstClr val="black"/>
                </a:solidFill>
                <a:latin typeface="Calibri"/>
              </a:endParaRPr>
            </a:p>
          </p:txBody>
        </p:sp>
      </p:grpSp>
      <p:sp>
        <p:nvSpPr>
          <p:cNvPr id="49" name="Isosceles Triangle 48"/>
          <p:cNvSpPr/>
          <p:nvPr/>
        </p:nvSpPr>
        <p:spPr>
          <a:xfrm rot="2619785">
            <a:off x="7578388" y="4697856"/>
            <a:ext cx="922589" cy="845901"/>
          </a:xfrm>
          <a:prstGeom prst="triangle">
            <a:avLst/>
          </a:prstGeom>
          <a:solidFill>
            <a:srgbClr val="FF0000">
              <a:alpha val="3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bject 84"/>
          <p:cNvSpPr txBox="1"/>
          <p:nvPr/>
        </p:nvSpPr>
        <p:spPr>
          <a:xfrm>
            <a:off x="2251675" y="5984139"/>
            <a:ext cx="3417888" cy="356935"/>
          </a:xfrm>
          <a:prstGeom prst="rect">
            <a:avLst/>
          </a:prstGeom>
        </p:spPr>
        <p:txBody>
          <a:bodyPr vert="horz" wrap="square" lIns="0" tIns="10583" rIns="0" bIns="0" rtlCol="0">
            <a:spAutoFit/>
          </a:bodyPr>
          <a:lstStyle/>
          <a:p>
            <a:pPr marL="10583" marR="4233" defTabSz="761970">
              <a:spcBef>
                <a:spcPts val="83"/>
              </a:spcBef>
            </a:pPr>
            <a:r>
              <a:rPr lang="en-US" sz="2250" b="1" dirty="0">
                <a:solidFill>
                  <a:srgbClr val="007DBB"/>
                </a:solidFill>
                <a:latin typeface="DIN Condensed"/>
                <a:cs typeface="DIN Condensed"/>
              </a:rPr>
              <a:t>Waypoints</a:t>
            </a:r>
            <a:endParaRPr sz="2250" dirty="0">
              <a:solidFill>
                <a:prstClr val="black"/>
              </a:solidFill>
              <a:latin typeface="DIN Condensed"/>
              <a:cs typeface="DIN Condensed"/>
            </a:endParaRPr>
          </a:p>
        </p:txBody>
      </p:sp>
      <p:sp>
        <p:nvSpPr>
          <p:cNvPr id="51" name="object 84"/>
          <p:cNvSpPr txBox="1"/>
          <p:nvPr/>
        </p:nvSpPr>
        <p:spPr>
          <a:xfrm>
            <a:off x="8777623" y="5509838"/>
            <a:ext cx="3229320" cy="703184"/>
          </a:xfrm>
          <a:prstGeom prst="rect">
            <a:avLst/>
          </a:prstGeom>
        </p:spPr>
        <p:txBody>
          <a:bodyPr vert="horz" wrap="square" lIns="0" tIns="10583" rIns="0" bIns="0" rtlCol="0">
            <a:spAutoFit/>
          </a:bodyPr>
          <a:lstStyle/>
          <a:p>
            <a:pPr marL="10583" marR="4233" defTabSz="761970">
              <a:spcBef>
                <a:spcPts val="83"/>
              </a:spcBef>
            </a:pPr>
            <a:r>
              <a:rPr lang="en-US" sz="2250" b="1" dirty="0">
                <a:solidFill>
                  <a:srgbClr val="007DBB"/>
                </a:solidFill>
                <a:latin typeface="DIN Condensed"/>
                <a:cs typeface="DIN Condensed"/>
              </a:rPr>
              <a:t>Sensor scanning and self-awareness</a:t>
            </a:r>
            <a:endParaRPr sz="2250" dirty="0">
              <a:solidFill>
                <a:prstClr val="black"/>
              </a:solidFill>
              <a:latin typeface="DIN Condensed"/>
              <a:cs typeface="DIN Condensed"/>
            </a:endParaRPr>
          </a:p>
        </p:txBody>
      </p:sp>
    </p:spTree>
    <p:extLst>
      <p:ext uri="{BB962C8B-B14F-4D97-AF65-F5344CB8AC3E}">
        <p14:creationId xmlns:p14="http://schemas.microsoft.com/office/powerpoint/2010/main" val="38732115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E2B. Systems that do the deploying/placing/establishment of the Location Determination Reference Systems</a:t>
            </a:r>
          </a:p>
        </p:txBody>
      </p:sp>
      <p:sp>
        <p:nvSpPr>
          <p:cNvPr id="3" name="Content Placeholder 2"/>
          <p:cNvSpPr>
            <a:spLocks noGrp="1"/>
          </p:cNvSpPr>
          <p:nvPr>
            <p:ph idx="1"/>
          </p:nvPr>
        </p:nvSpPr>
        <p:spPr/>
        <p:txBody>
          <a:bodyPr/>
          <a:lstStyle/>
          <a:p>
            <a:pPr marL="514350" indent="-514350">
              <a:buFont typeface="+mj-lt"/>
              <a:buAutoNum type="arabicPeriod"/>
            </a:pPr>
            <a:r>
              <a:rPr lang="en-US" dirty="0"/>
              <a:t>Fully autonomous solution that determines best location for beacons and places them.</a:t>
            </a:r>
          </a:p>
          <a:p>
            <a:pPr marL="514350" indent="-514350">
              <a:buFont typeface="+mj-lt"/>
              <a:buAutoNum type="arabicPeriod"/>
            </a:pPr>
            <a:r>
              <a:rPr lang="en-US" dirty="0"/>
              <a:t>(3) + autonomously provide decision support and offer possibilities to be selected by humans.</a:t>
            </a:r>
          </a:p>
          <a:p>
            <a:pPr marL="514350" indent="-514350">
              <a:buFont typeface="+mj-lt"/>
              <a:buAutoNum type="arabicPeriod"/>
            </a:pPr>
            <a:r>
              <a:rPr lang="en-US" dirty="0"/>
              <a:t>Scripted/selected locations and actions, determined by humans, and robotic agent autonomously places the sensor/object.</a:t>
            </a:r>
          </a:p>
          <a:p>
            <a:r>
              <a:rPr lang="en-US" dirty="0"/>
              <a:t>Related parameters E1B</a:t>
            </a:r>
          </a:p>
        </p:txBody>
      </p:sp>
      <p:sp>
        <p:nvSpPr>
          <p:cNvPr id="4" name="Slide Number Placeholder 3"/>
          <p:cNvSpPr>
            <a:spLocks noGrp="1"/>
          </p:cNvSpPr>
          <p:nvPr>
            <p:ph type="sldNum" sz="quarter" idx="12"/>
          </p:nvPr>
        </p:nvSpPr>
        <p:spPr/>
        <p:txBody>
          <a:bodyPr/>
          <a:lstStyle/>
          <a:p>
            <a:fld id="{41C508F0-1AA7-8449-B96D-5FDB74B9F69F}" type="slidenum">
              <a:rPr lang="en-US" smtClean="0"/>
              <a:t>28</a:t>
            </a:fld>
            <a:endParaRPr lang="en-US"/>
          </a:p>
        </p:txBody>
      </p:sp>
      <p:grpSp>
        <p:nvGrpSpPr>
          <p:cNvPr id="5" name="Group 4"/>
          <p:cNvGrpSpPr/>
          <p:nvPr/>
        </p:nvGrpSpPr>
        <p:grpSpPr>
          <a:xfrm>
            <a:off x="3192635" y="3516923"/>
            <a:ext cx="5246854" cy="3341077"/>
            <a:chOff x="1128374" y="1724238"/>
            <a:chExt cx="3398840" cy="2148303"/>
          </a:xfrm>
        </p:grpSpPr>
        <p:grpSp>
          <p:nvGrpSpPr>
            <p:cNvPr id="6" name="Group 5"/>
            <p:cNvGrpSpPr/>
            <p:nvPr/>
          </p:nvGrpSpPr>
          <p:grpSpPr>
            <a:xfrm>
              <a:off x="1128374" y="1749920"/>
              <a:ext cx="3398840" cy="2122621"/>
              <a:chOff x="4957966" y="4132260"/>
              <a:chExt cx="3398840" cy="2122621"/>
            </a:xfrm>
          </p:grpSpPr>
          <p:sp>
            <p:nvSpPr>
              <p:cNvPr id="8" name="object 9"/>
              <p:cNvSpPr/>
              <p:nvPr/>
            </p:nvSpPr>
            <p:spPr>
              <a:xfrm>
                <a:off x="4957969" y="5001814"/>
                <a:ext cx="3398837" cy="1253067"/>
              </a:xfrm>
              <a:custGeom>
                <a:avLst/>
                <a:gdLst/>
                <a:ahLst/>
                <a:cxnLst/>
                <a:rect l="l" t="t" r="r" b="b"/>
                <a:pathLst>
                  <a:path w="4078604" h="1503679">
                    <a:moveTo>
                      <a:pt x="1636046" y="1503127"/>
                    </a:moveTo>
                    <a:lnTo>
                      <a:pt x="0" y="572935"/>
                    </a:lnTo>
                    <a:lnTo>
                      <a:pt x="0" y="462695"/>
                    </a:lnTo>
                    <a:lnTo>
                      <a:pt x="4077980" y="0"/>
                    </a:lnTo>
                    <a:lnTo>
                      <a:pt x="4077980" y="100602"/>
                    </a:lnTo>
                    <a:lnTo>
                      <a:pt x="1636046" y="1503127"/>
                    </a:lnTo>
                    <a:close/>
                  </a:path>
                </a:pathLst>
              </a:custGeom>
              <a:solidFill>
                <a:srgbClr val="6FA7BD"/>
              </a:solidFill>
            </p:spPr>
            <p:txBody>
              <a:bodyPr wrap="square" lIns="0" tIns="0" rIns="0" bIns="0" rtlCol="0"/>
              <a:lstStyle/>
              <a:p>
                <a:pPr defTabSz="761970"/>
                <a:endParaRPr sz="1500">
                  <a:solidFill>
                    <a:prstClr val="black"/>
                  </a:solidFill>
                  <a:latin typeface="Calibri"/>
                </a:endParaRPr>
              </a:p>
            </p:txBody>
          </p:sp>
          <p:sp>
            <p:nvSpPr>
              <p:cNvPr id="9" name="object 10"/>
              <p:cNvSpPr/>
              <p:nvPr/>
            </p:nvSpPr>
            <p:spPr>
              <a:xfrm>
                <a:off x="4957966" y="4919477"/>
                <a:ext cx="3398837" cy="1253067"/>
              </a:xfrm>
              <a:custGeom>
                <a:avLst/>
                <a:gdLst/>
                <a:ahLst/>
                <a:cxnLst/>
                <a:rect l="l" t="t" r="r" b="b"/>
                <a:pathLst>
                  <a:path w="4078604" h="1503679">
                    <a:moveTo>
                      <a:pt x="1636046" y="1503127"/>
                    </a:moveTo>
                    <a:lnTo>
                      <a:pt x="0" y="572935"/>
                    </a:lnTo>
                    <a:lnTo>
                      <a:pt x="0" y="462695"/>
                    </a:lnTo>
                    <a:lnTo>
                      <a:pt x="4077980" y="0"/>
                    </a:lnTo>
                    <a:lnTo>
                      <a:pt x="4077980" y="100602"/>
                    </a:lnTo>
                    <a:lnTo>
                      <a:pt x="1636046" y="1503127"/>
                    </a:lnTo>
                    <a:close/>
                  </a:path>
                </a:pathLst>
              </a:custGeom>
              <a:solidFill>
                <a:srgbClr val="CBC5C2"/>
              </a:solidFill>
            </p:spPr>
            <p:txBody>
              <a:bodyPr wrap="square" lIns="0" tIns="0" rIns="0" bIns="0" rtlCol="0"/>
              <a:lstStyle/>
              <a:p>
                <a:pPr defTabSz="761970"/>
                <a:endParaRPr sz="1500">
                  <a:solidFill>
                    <a:prstClr val="black"/>
                  </a:solidFill>
                  <a:latin typeface="Calibri"/>
                </a:endParaRPr>
              </a:p>
            </p:txBody>
          </p:sp>
          <p:sp>
            <p:nvSpPr>
              <p:cNvPr id="10" name="object 11"/>
              <p:cNvSpPr/>
              <p:nvPr/>
            </p:nvSpPr>
            <p:spPr>
              <a:xfrm>
                <a:off x="4957966" y="4132260"/>
                <a:ext cx="3398837" cy="1956329"/>
              </a:xfrm>
              <a:custGeom>
                <a:avLst/>
                <a:gdLst/>
                <a:ahLst/>
                <a:cxnLst/>
                <a:rect l="l" t="t" r="r" b="b"/>
                <a:pathLst>
                  <a:path w="4078604" h="2347595">
                    <a:moveTo>
                      <a:pt x="1636046" y="2347182"/>
                    </a:moveTo>
                    <a:lnTo>
                      <a:pt x="0" y="1407353"/>
                    </a:lnTo>
                    <a:lnTo>
                      <a:pt x="2441934" y="0"/>
                    </a:lnTo>
                    <a:lnTo>
                      <a:pt x="4077980" y="944657"/>
                    </a:lnTo>
                    <a:lnTo>
                      <a:pt x="1636046" y="2347182"/>
                    </a:lnTo>
                    <a:close/>
                  </a:path>
                </a:pathLst>
              </a:custGeom>
              <a:solidFill>
                <a:srgbClr val="E9E1DC"/>
              </a:solidFill>
            </p:spPr>
            <p:txBody>
              <a:bodyPr wrap="square" lIns="0" tIns="0" rIns="0" bIns="0" rtlCol="0"/>
              <a:lstStyle/>
              <a:p>
                <a:pPr defTabSz="761970"/>
                <a:endParaRPr sz="1500">
                  <a:solidFill>
                    <a:prstClr val="black"/>
                  </a:solidFill>
                  <a:latin typeface="Calibri"/>
                </a:endParaRPr>
              </a:p>
            </p:txBody>
          </p:sp>
          <p:sp>
            <p:nvSpPr>
              <p:cNvPr id="11" name="object 12"/>
              <p:cNvSpPr/>
              <p:nvPr/>
            </p:nvSpPr>
            <p:spPr>
              <a:xfrm>
                <a:off x="4957973" y="5305050"/>
                <a:ext cx="1363663" cy="867304"/>
              </a:xfrm>
              <a:custGeom>
                <a:avLst/>
                <a:gdLst/>
                <a:ahLst/>
                <a:cxnLst/>
                <a:rect l="l" t="t" r="r" b="b"/>
                <a:pathLst>
                  <a:path w="1636395" h="1040765">
                    <a:moveTo>
                      <a:pt x="1636046" y="1040450"/>
                    </a:moveTo>
                    <a:lnTo>
                      <a:pt x="0" y="110249"/>
                    </a:lnTo>
                    <a:lnTo>
                      <a:pt x="0" y="0"/>
                    </a:lnTo>
                    <a:lnTo>
                      <a:pt x="1636046" y="939838"/>
                    </a:lnTo>
                    <a:lnTo>
                      <a:pt x="1636046" y="1040450"/>
                    </a:lnTo>
                    <a:close/>
                  </a:path>
                </a:pathLst>
              </a:custGeom>
              <a:solidFill>
                <a:srgbClr val="B0ABA9"/>
              </a:solidFill>
            </p:spPr>
            <p:txBody>
              <a:bodyPr wrap="square" lIns="0" tIns="0" rIns="0" bIns="0" rtlCol="0"/>
              <a:lstStyle/>
              <a:p>
                <a:pPr defTabSz="761970"/>
                <a:endParaRPr sz="1500">
                  <a:solidFill>
                    <a:prstClr val="black"/>
                  </a:solidFill>
                  <a:latin typeface="Calibri"/>
                </a:endParaRPr>
              </a:p>
            </p:txBody>
          </p:sp>
          <p:sp>
            <p:nvSpPr>
              <p:cNvPr id="12" name="object 13"/>
              <p:cNvSpPr/>
              <p:nvPr/>
            </p:nvSpPr>
            <p:spPr>
              <a:xfrm>
                <a:off x="4957969" y="5387386"/>
                <a:ext cx="1363663" cy="867304"/>
              </a:xfrm>
              <a:custGeom>
                <a:avLst/>
                <a:gdLst/>
                <a:ahLst/>
                <a:cxnLst/>
                <a:rect l="l" t="t" r="r" b="b"/>
                <a:pathLst>
                  <a:path w="1636395" h="1040765">
                    <a:moveTo>
                      <a:pt x="1636046" y="1040440"/>
                    </a:moveTo>
                    <a:lnTo>
                      <a:pt x="0" y="110249"/>
                    </a:lnTo>
                    <a:lnTo>
                      <a:pt x="0" y="0"/>
                    </a:lnTo>
                    <a:lnTo>
                      <a:pt x="1636046" y="939847"/>
                    </a:lnTo>
                    <a:lnTo>
                      <a:pt x="1636046" y="1040440"/>
                    </a:lnTo>
                    <a:close/>
                  </a:path>
                </a:pathLst>
              </a:custGeom>
              <a:solidFill>
                <a:srgbClr val="5A899C"/>
              </a:solidFill>
            </p:spPr>
            <p:txBody>
              <a:bodyPr wrap="square" lIns="0" tIns="0" rIns="0" bIns="0" rtlCol="0"/>
              <a:lstStyle/>
              <a:p>
                <a:pPr defTabSz="761970"/>
                <a:endParaRPr sz="1500">
                  <a:solidFill>
                    <a:prstClr val="black"/>
                  </a:solidFill>
                  <a:latin typeface="Calibri"/>
                </a:endParaRPr>
              </a:p>
            </p:txBody>
          </p:sp>
        </p:grpSp>
        <p:sp>
          <p:nvSpPr>
            <p:cNvPr id="7" name="object 58"/>
            <p:cNvSpPr/>
            <p:nvPr/>
          </p:nvSpPr>
          <p:spPr>
            <a:xfrm>
              <a:off x="1805787" y="1724238"/>
              <a:ext cx="2109425" cy="2046891"/>
            </a:xfrm>
            <a:prstGeom prst="rect">
              <a:avLst/>
            </a:prstGeom>
            <a:blipFill>
              <a:blip r:embed="rId3" cstate="print"/>
              <a:stretch>
                <a:fillRect/>
              </a:stretch>
            </a:blipFill>
          </p:spPr>
          <p:txBody>
            <a:bodyPr wrap="square" lIns="0" tIns="0" rIns="0" bIns="0" rtlCol="0"/>
            <a:lstStyle/>
            <a:p>
              <a:pPr defTabSz="761970"/>
              <a:endParaRPr sz="1500">
                <a:solidFill>
                  <a:prstClr val="black"/>
                </a:solidFill>
                <a:latin typeface="Calibri"/>
              </a:endParaRPr>
            </a:p>
          </p:txBody>
        </p:sp>
      </p:grpSp>
      <p:grpSp>
        <p:nvGrpSpPr>
          <p:cNvPr id="48" name="Group 47"/>
          <p:cNvGrpSpPr/>
          <p:nvPr/>
        </p:nvGrpSpPr>
        <p:grpSpPr>
          <a:xfrm>
            <a:off x="5816059" y="3512487"/>
            <a:ext cx="1042134" cy="888464"/>
            <a:chOff x="4090485" y="1360902"/>
            <a:chExt cx="1042134" cy="888464"/>
          </a:xfrm>
        </p:grpSpPr>
        <p:sp>
          <p:nvSpPr>
            <p:cNvPr id="49" name="object 41"/>
            <p:cNvSpPr/>
            <p:nvPr/>
          </p:nvSpPr>
          <p:spPr>
            <a:xfrm>
              <a:off x="4976518" y="1775688"/>
              <a:ext cx="156101" cy="170348"/>
            </a:xfrm>
            <a:prstGeom prst="rect">
              <a:avLst/>
            </a:prstGeom>
            <a:blipFill>
              <a:blip r:embed="rId4" cstate="print"/>
              <a:stretch>
                <a:fillRect/>
              </a:stretch>
            </a:blipFill>
          </p:spPr>
          <p:txBody>
            <a:bodyPr wrap="square" lIns="0" tIns="0" rIns="0" bIns="0" rtlCol="0"/>
            <a:lstStyle/>
            <a:p>
              <a:pPr defTabSz="761970"/>
              <a:endParaRPr sz="1500">
                <a:solidFill>
                  <a:prstClr val="black"/>
                </a:solidFill>
                <a:latin typeface="Calibri"/>
              </a:endParaRPr>
            </a:p>
          </p:txBody>
        </p:sp>
        <p:sp>
          <p:nvSpPr>
            <p:cNvPr id="50" name="object 42"/>
            <p:cNvSpPr/>
            <p:nvPr/>
          </p:nvSpPr>
          <p:spPr>
            <a:xfrm>
              <a:off x="4445470" y="2079018"/>
              <a:ext cx="156096" cy="170348"/>
            </a:xfrm>
            <a:prstGeom prst="rect">
              <a:avLst/>
            </a:prstGeom>
            <a:blipFill>
              <a:blip r:embed="rId5" cstate="print"/>
              <a:stretch>
                <a:fillRect/>
              </a:stretch>
            </a:blipFill>
          </p:spPr>
          <p:txBody>
            <a:bodyPr wrap="square" lIns="0" tIns="0" rIns="0" bIns="0" rtlCol="0"/>
            <a:lstStyle/>
            <a:p>
              <a:pPr defTabSz="761970"/>
              <a:endParaRPr sz="1500">
                <a:solidFill>
                  <a:prstClr val="black"/>
                </a:solidFill>
                <a:latin typeface="Calibri"/>
              </a:endParaRPr>
            </a:p>
          </p:txBody>
        </p:sp>
        <p:sp>
          <p:nvSpPr>
            <p:cNvPr id="51" name="object 43"/>
            <p:cNvSpPr/>
            <p:nvPr/>
          </p:nvSpPr>
          <p:spPr>
            <a:xfrm>
              <a:off x="4096286" y="1891242"/>
              <a:ext cx="156099" cy="170348"/>
            </a:xfrm>
            <a:prstGeom prst="rect">
              <a:avLst/>
            </a:prstGeom>
            <a:blipFill>
              <a:blip r:embed="rId6" cstate="print"/>
              <a:stretch>
                <a:fillRect/>
              </a:stretch>
            </a:blipFill>
          </p:spPr>
          <p:txBody>
            <a:bodyPr wrap="square" lIns="0" tIns="0" rIns="0" bIns="0" rtlCol="0"/>
            <a:lstStyle/>
            <a:p>
              <a:pPr defTabSz="761970"/>
              <a:endParaRPr sz="1500">
                <a:solidFill>
                  <a:prstClr val="black"/>
                </a:solidFill>
                <a:latin typeface="Calibri"/>
              </a:endParaRPr>
            </a:p>
          </p:txBody>
        </p:sp>
        <p:sp>
          <p:nvSpPr>
            <p:cNvPr id="52" name="object 44"/>
            <p:cNvSpPr/>
            <p:nvPr/>
          </p:nvSpPr>
          <p:spPr>
            <a:xfrm>
              <a:off x="4468768" y="1584789"/>
              <a:ext cx="661988" cy="577850"/>
            </a:xfrm>
            <a:custGeom>
              <a:avLst/>
              <a:gdLst/>
              <a:ahLst/>
              <a:cxnLst/>
              <a:rect l="l" t="t" r="r" b="b"/>
              <a:pathLst>
                <a:path w="794384" h="693420">
                  <a:moveTo>
                    <a:pt x="0" y="693316"/>
                  </a:moveTo>
                  <a:lnTo>
                    <a:pt x="0" y="597990"/>
                  </a:lnTo>
                  <a:lnTo>
                    <a:pt x="96028" y="537328"/>
                  </a:lnTo>
                  <a:lnTo>
                    <a:pt x="96028" y="398660"/>
                  </a:lnTo>
                  <a:lnTo>
                    <a:pt x="794384" y="0"/>
                  </a:lnTo>
                  <a:lnTo>
                    <a:pt x="794384" y="225326"/>
                  </a:lnTo>
                  <a:lnTo>
                    <a:pt x="637253" y="329339"/>
                  </a:lnTo>
                  <a:lnTo>
                    <a:pt x="637253" y="398660"/>
                  </a:lnTo>
                  <a:lnTo>
                    <a:pt x="325628" y="580653"/>
                  </a:lnTo>
                  <a:lnTo>
                    <a:pt x="192056" y="580653"/>
                  </a:lnTo>
                  <a:lnTo>
                    <a:pt x="0" y="693316"/>
                  </a:lnTo>
                  <a:close/>
                </a:path>
                <a:path w="794384" h="693420">
                  <a:moveTo>
                    <a:pt x="192056" y="658660"/>
                  </a:moveTo>
                  <a:lnTo>
                    <a:pt x="192056" y="580653"/>
                  </a:lnTo>
                  <a:lnTo>
                    <a:pt x="325628" y="580653"/>
                  </a:lnTo>
                  <a:lnTo>
                    <a:pt x="192056" y="658660"/>
                  </a:lnTo>
                  <a:close/>
                </a:path>
              </a:pathLst>
            </a:custGeom>
            <a:solidFill>
              <a:srgbClr val="7FC242"/>
            </a:solidFill>
          </p:spPr>
          <p:txBody>
            <a:bodyPr wrap="square" lIns="0" tIns="0" rIns="0" bIns="0" rtlCol="0"/>
            <a:lstStyle/>
            <a:p>
              <a:pPr defTabSz="761970"/>
              <a:endParaRPr sz="1500">
                <a:solidFill>
                  <a:prstClr val="black"/>
                </a:solidFill>
                <a:latin typeface="Calibri"/>
              </a:endParaRPr>
            </a:p>
          </p:txBody>
        </p:sp>
        <p:sp>
          <p:nvSpPr>
            <p:cNvPr id="53" name="object 45"/>
            <p:cNvSpPr/>
            <p:nvPr/>
          </p:nvSpPr>
          <p:spPr>
            <a:xfrm>
              <a:off x="4177786" y="1360902"/>
              <a:ext cx="953029" cy="556154"/>
            </a:xfrm>
            <a:custGeom>
              <a:avLst/>
              <a:gdLst/>
              <a:ahLst/>
              <a:cxnLst/>
              <a:rect l="l" t="t" r="r" b="b"/>
              <a:pathLst>
                <a:path w="1143634" h="667385">
                  <a:moveTo>
                    <a:pt x="445206" y="667320"/>
                  </a:moveTo>
                  <a:lnTo>
                    <a:pt x="0" y="407319"/>
                  </a:lnTo>
                  <a:lnTo>
                    <a:pt x="707087" y="0"/>
                  </a:lnTo>
                  <a:lnTo>
                    <a:pt x="1143562" y="268659"/>
                  </a:lnTo>
                  <a:lnTo>
                    <a:pt x="445206" y="667320"/>
                  </a:lnTo>
                  <a:close/>
                </a:path>
              </a:pathLst>
            </a:custGeom>
            <a:solidFill>
              <a:srgbClr val="C4DC79"/>
            </a:solidFill>
          </p:spPr>
          <p:txBody>
            <a:bodyPr wrap="square" lIns="0" tIns="0" rIns="0" bIns="0" rtlCol="0"/>
            <a:lstStyle/>
            <a:p>
              <a:pPr defTabSz="761970"/>
              <a:endParaRPr sz="1500">
                <a:solidFill>
                  <a:prstClr val="black"/>
                </a:solidFill>
                <a:latin typeface="Calibri"/>
              </a:endParaRPr>
            </a:p>
          </p:txBody>
        </p:sp>
        <p:sp>
          <p:nvSpPr>
            <p:cNvPr id="54" name="object 46"/>
            <p:cNvSpPr/>
            <p:nvPr/>
          </p:nvSpPr>
          <p:spPr>
            <a:xfrm>
              <a:off x="4177792" y="1700344"/>
              <a:ext cx="371475" cy="332317"/>
            </a:xfrm>
            <a:custGeom>
              <a:avLst/>
              <a:gdLst/>
              <a:ahLst/>
              <a:cxnLst/>
              <a:rect l="l" t="t" r="r" b="b"/>
              <a:pathLst>
                <a:path w="445770" h="398779">
                  <a:moveTo>
                    <a:pt x="445197" y="398660"/>
                  </a:moveTo>
                  <a:lnTo>
                    <a:pt x="0" y="138659"/>
                  </a:lnTo>
                  <a:lnTo>
                    <a:pt x="0" y="0"/>
                  </a:lnTo>
                  <a:lnTo>
                    <a:pt x="445197" y="260000"/>
                  </a:lnTo>
                  <a:lnTo>
                    <a:pt x="445197" y="398660"/>
                  </a:lnTo>
                  <a:close/>
                </a:path>
              </a:pathLst>
            </a:custGeom>
            <a:solidFill>
              <a:srgbClr val="30913A"/>
            </a:solidFill>
          </p:spPr>
          <p:txBody>
            <a:bodyPr wrap="square" lIns="0" tIns="0" rIns="0" bIns="0" rtlCol="0"/>
            <a:lstStyle/>
            <a:p>
              <a:pPr defTabSz="761970"/>
              <a:endParaRPr sz="1500">
                <a:solidFill>
                  <a:prstClr val="black"/>
                </a:solidFill>
                <a:latin typeface="Calibri"/>
              </a:endParaRPr>
            </a:p>
          </p:txBody>
        </p:sp>
        <p:sp>
          <p:nvSpPr>
            <p:cNvPr id="55" name="object 47"/>
            <p:cNvSpPr/>
            <p:nvPr/>
          </p:nvSpPr>
          <p:spPr>
            <a:xfrm>
              <a:off x="4097756" y="1859233"/>
              <a:ext cx="371475" cy="303742"/>
            </a:xfrm>
            <a:custGeom>
              <a:avLst/>
              <a:gdLst/>
              <a:ahLst/>
              <a:cxnLst/>
              <a:rect l="l" t="t" r="r" b="b"/>
              <a:pathLst>
                <a:path w="445770" h="364489">
                  <a:moveTo>
                    <a:pt x="445215" y="363986"/>
                  </a:moveTo>
                  <a:lnTo>
                    <a:pt x="0" y="103994"/>
                  </a:lnTo>
                  <a:lnTo>
                    <a:pt x="0" y="0"/>
                  </a:lnTo>
                  <a:lnTo>
                    <a:pt x="445215" y="259991"/>
                  </a:lnTo>
                  <a:lnTo>
                    <a:pt x="445215" y="363986"/>
                  </a:lnTo>
                  <a:close/>
                </a:path>
              </a:pathLst>
            </a:custGeom>
            <a:solidFill>
              <a:srgbClr val="30913A"/>
            </a:solidFill>
          </p:spPr>
          <p:txBody>
            <a:bodyPr wrap="square" lIns="0" tIns="0" rIns="0" bIns="0" rtlCol="0"/>
            <a:lstStyle/>
            <a:p>
              <a:pPr defTabSz="761970"/>
              <a:endParaRPr sz="1500">
                <a:solidFill>
                  <a:prstClr val="black"/>
                </a:solidFill>
                <a:latin typeface="Calibri"/>
              </a:endParaRPr>
            </a:p>
          </p:txBody>
        </p:sp>
        <p:sp>
          <p:nvSpPr>
            <p:cNvPr id="56" name="object 48"/>
            <p:cNvSpPr/>
            <p:nvPr/>
          </p:nvSpPr>
          <p:spPr>
            <a:xfrm>
              <a:off x="4090485" y="1815893"/>
              <a:ext cx="458788" cy="267229"/>
            </a:xfrm>
            <a:custGeom>
              <a:avLst/>
              <a:gdLst/>
              <a:ahLst/>
              <a:cxnLst/>
              <a:rect l="l" t="t" r="r" b="b"/>
              <a:pathLst>
                <a:path w="550545" h="320675">
                  <a:moveTo>
                    <a:pt x="453937" y="320670"/>
                  </a:moveTo>
                  <a:lnTo>
                    <a:pt x="0" y="60670"/>
                  </a:lnTo>
                  <a:lnTo>
                    <a:pt x="104769" y="0"/>
                  </a:lnTo>
                  <a:lnTo>
                    <a:pt x="549966" y="260000"/>
                  </a:lnTo>
                  <a:lnTo>
                    <a:pt x="453937" y="320670"/>
                  </a:lnTo>
                  <a:close/>
                </a:path>
              </a:pathLst>
            </a:custGeom>
            <a:solidFill>
              <a:srgbClr val="C4DC79"/>
            </a:solidFill>
          </p:spPr>
          <p:txBody>
            <a:bodyPr wrap="square" lIns="0" tIns="0" rIns="0" bIns="0" rtlCol="0"/>
            <a:lstStyle/>
            <a:p>
              <a:pPr defTabSz="761970"/>
              <a:endParaRPr sz="1500">
                <a:solidFill>
                  <a:prstClr val="black"/>
                </a:solidFill>
                <a:latin typeface="Calibri"/>
              </a:endParaRPr>
            </a:p>
          </p:txBody>
        </p:sp>
        <p:sp>
          <p:nvSpPr>
            <p:cNvPr id="57" name="object 49"/>
            <p:cNvSpPr/>
            <p:nvPr/>
          </p:nvSpPr>
          <p:spPr>
            <a:xfrm>
              <a:off x="4345103" y="1411461"/>
              <a:ext cx="713317" cy="404813"/>
            </a:xfrm>
            <a:custGeom>
              <a:avLst/>
              <a:gdLst/>
              <a:ahLst/>
              <a:cxnLst/>
              <a:rect l="l" t="t" r="r" b="b"/>
              <a:pathLst>
                <a:path w="855979" h="485775">
                  <a:moveTo>
                    <a:pt x="375354" y="485317"/>
                  </a:moveTo>
                  <a:lnTo>
                    <a:pt x="0" y="268659"/>
                  </a:lnTo>
                  <a:lnTo>
                    <a:pt x="480123" y="0"/>
                  </a:lnTo>
                  <a:lnTo>
                    <a:pt x="855495" y="216657"/>
                  </a:lnTo>
                  <a:lnTo>
                    <a:pt x="375354" y="485317"/>
                  </a:lnTo>
                  <a:close/>
                </a:path>
              </a:pathLst>
            </a:custGeom>
            <a:solidFill>
              <a:srgbClr val="737477"/>
            </a:solidFill>
          </p:spPr>
          <p:txBody>
            <a:bodyPr wrap="square" lIns="0" tIns="0" rIns="0" bIns="0" rtlCol="0"/>
            <a:lstStyle/>
            <a:p>
              <a:pPr defTabSz="761970"/>
              <a:endParaRPr sz="1500">
                <a:solidFill>
                  <a:prstClr val="black"/>
                </a:solidFill>
                <a:latin typeface="Calibri"/>
              </a:endParaRPr>
            </a:p>
          </p:txBody>
        </p:sp>
        <p:sp>
          <p:nvSpPr>
            <p:cNvPr id="58" name="object 50"/>
            <p:cNvSpPr/>
            <p:nvPr/>
          </p:nvSpPr>
          <p:spPr>
            <a:xfrm>
              <a:off x="4429259" y="1489097"/>
              <a:ext cx="585258" cy="327025"/>
            </a:xfrm>
            <a:custGeom>
              <a:avLst/>
              <a:gdLst/>
              <a:ahLst/>
              <a:cxnLst/>
              <a:rect l="l" t="t" r="r" b="b"/>
              <a:pathLst>
                <a:path w="702309" h="392429">
                  <a:moveTo>
                    <a:pt x="459923" y="80173"/>
                  </a:moveTo>
                  <a:lnTo>
                    <a:pt x="326759" y="80173"/>
                  </a:lnTo>
                  <a:lnTo>
                    <a:pt x="378177" y="17336"/>
                  </a:lnTo>
                  <a:lnTo>
                    <a:pt x="410776" y="0"/>
                  </a:lnTo>
                  <a:lnTo>
                    <a:pt x="438468" y="31411"/>
                  </a:lnTo>
                  <a:lnTo>
                    <a:pt x="459923" y="80173"/>
                  </a:lnTo>
                  <a:close/>
                </a:path>
                <a:path w="702309" h="392429">
                  <a:moveTo>
                    <a:pt x="702123" y="149494"/>
                  </a:moveTo>
                  <a:lnTo>
                    <a:pt x="108517" y="149494"/>
                  </a:lnTo>
                  <a:lnTo>
                    <a:pt x="141391" y="55791"/>
                  </a:lnTo>
                  <a:lnTo>
                    <a:pt x="175082" y="17337"/>
                  </a:lnTo>
                  <a:lnTo>
                    <a:pt x="230052" y="27630"/>
                  </a:lnTo>
                  <a:lnTo>
                    <a:pt x="326759" y="80173"/>
                  </a:lnTo>
                  <a:lnTo>
                    <a:pt x="459923" y="80173"/>
                  </a:lnTo>
                  <a:lnTo>
                    <a:pt x="475167" y="114820"/>
                  </a:lnTo>
                  <a:lnTo>
                    <a:pt x="672719" y="114820"/>
                  </a:lnTo>
                  <a:lnTo>
                    <a:pt x="702123" y="149494"/>
                  </a:lnTo>
                  <a:close/>
                </a:path>
                <a:path w="702309" h="392429">
                  <a:moveTo>
                    <a:pt x="672719" y="114820"/>
                  </a:moveTo>
                  <a:lnTo>
                    <a:pt x="475167" y="114820"/>
                  </a:lnTo>
                  <a:lnTo>
                    <a:pt x="547454" y="61740"/>
                  </a:lnTo>
                  <a:lnTo>
                    <a:pt x="595190" y="47659"/>
                  </a:lnTo>
                  <a:lnTo>
                    <a:pt x="639654" y="75827"/>
                  </a:lnTo>
                  <a:lnTo>
                    <a:pt x="672719" y="114820"/>
                  </a:lnTo>
                  <a:close/>
                </a:path>
                <a:path w="702309" h="392429">
                  <a:moveTo>
                    <a:pt x="265648" y="392148"/>
                  </a:moveTo>
                  <a:lnTo>
                    <a:pt x="16145" y="243101"/>
                  </a:lnTo>
                  <a:lnTo>
                    <a:pt x="0" y="182174"/>
                  </a:lnTo>
                  <a:lnTo>
                    <a:pt x="4240" y="152115"/>
                  </a:lnTo>
                  <a:lnTo>
                    <a:pt x="37526" y="144146"/>
                  </a:lnTo>
                  <a:lnTo>
                    <a:pt x="108517" y="149494"/>
                  </a:lnTo>
                  <a:lnTo>
                    <a:pt x="702123" y="149494"/>
                  </a:lnTo>
                  <a:lnTo>
                    <a:pt x="265648" y="392148"/>
                  </a:lnTo>
                  <a:close/>
                </a:path>
              </a:pathLst>
            </a:custGeom>
            <a:solidFill>
              <a:srgbClr val="ABADB0"/>
            </a:solidFill>
          </p:spPr>
          <p:txBody>
            <a:bodyPr wrap="square" lIns="0" tIns="0" rIns="0" bIns="0" rtlCol="0"/>
            <a:lstStyle/>
            <a:p>
              <a:pPr defTabSz="761970"/>
              <a:endParaRPr sz="1500">
                <a:solidFill>
                  <a:prstClr val="black"/>
                </a:solidFill>
                <a:latin typeface="Calibri"/>
              </a:endParaRPr>
            </a:p>
          </p:txBody>
        </p:sp>
        <p:sp>
          <p:nvSpPr>
            <p:cNvPr id="59" name="object 51"/>
            <p:cNvSpPr/>
            <p:nvPr/>
          </p:nvSpPr>
          <p:spPr>
            <a:xfrm>
              <a:off x="4580016" y="2068666"/>
              <a:ext cx="49213" cy="65088"/>
            </a:xfrm>
            <a:custGeom>
              <a:avLst/>
              <a:gdLst/>
              <a:ahLst/>
              <a:cxnLst/>
              <a:rect l="l" t="t" r="r" b="b"/>
              <a:pathLst>
                <a:path w="59054" h="78104">
                  <a:moveTo>
                    <a:pt x="58550" y="78007"/>
                  </a:moveTo>
                  <a:lnTo>
                    <a:pt x="0" y="39675"/>
                  </a:lnTo>
                  <a:lnTo>
                    <a:pt x="58550" y="0"/>
                  </a:lnTo>
                  <a:lnTo>
                    <a:pt x="58550" y="78007"/>
                  </a:lnTo>
                  <a:close/>
                </a:path>
              </a:pathLst>
            </a:custGeom>
            <a:solidFill>
              <a:srgbClr val="515154"/>
            </a:solidFill>
          </p:spPr>
          <p:txBody>
            <a:bodyPr wrap="square" lIns="0" tIns="0" rIns="0" bIns="0" rtlCol="0"/>
            <a:lstStyle/>
            <a:p>
              <a:pPr defTabSz="761970"/>
              <a:endParaRPr sz="1500">
                <a:solidFill>
                  <a:prstClr val="black"/>
                </a:solidFill>
                <a:latin typeface="Calibri"/>
              </a:endParaRPr>
            </a:p>
          </p:txBody>
        </p:sp>
        <p:sp>
          <p:nvSpPr>
            <p:cNvPr id="60" name="object 52"/>
            <p:cNvSpPr/>
            <p:nvPr/>
          </p:nvSpPr>
          <p:spPr>
            <a:xfrm>
              <a:off x="4548791" y="1664232"/>
              <a:ext cx="582083" cy="332317"/>
            </a:xfrm>
            <a:custGeom>
              <a:avLst/>
              <a:gdLst/>
              <a:ahLst/>
              <a:cxnLst/>
              <a:rect l="l" t="t" r="r" b="b"/>
              <a:pathLst>
                <a:path w="698500" h="398779">
                  <a:moveTo>
                    <a:pt x="698356" y="0"/>
                  </a:moveTo>
                  <a:lnTo>
                    <a:pt x="0" y="398660"/>
                  </a:lnTo>
                </a:path>
              </a:pathLst>
            </a:custGeom>
            <a:ln w="11358">
              <a:solidFill>
                <a:srgbClr val="FFFFFF"/>
              </a:solidFill>
            </a:ln>
          </p:spPr>
          <p:txBody>
            <a:bodyPr wrap="square" lIns="0" tIns="0" rIns="0" bIns="0" rtlCol="0"/>
            <a:lstStyle/>
            <a:p>
              <a:pPr defTabSz="761970"/>
              <a:endParaRPr sz="1500">
                <a:solidFill>
                  <a:prstClr val="black"/>
                </a:solidFill>
                <a:latin typeface="Calibri"/>
              </a:endParaRPr>
            </a:p>
          </p:txBody>
        </p:sp>
      </p:grpSp>
      <p:sp>
        <p:nvSpPr>
          <p:cNvPr id="61" name="Isosceles Triangle 60"/>
          <p:cNvSpPr/>
          <p:nvPr/>
        </p:nvSpPr>
        <p:spPr>
          <a:xfrm>
            <a:off x="4511663" y="4938841"/>
            <a:ext cx="183241" cy="180128"/>
          </a:xfrm>
          <a:prstGeom prst="triangl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Isosceles Triangle 61"/>
          <p:cNvSpPr/>
          <p:nvPr/>
        </p:nvSpPr>
        <p:spPr>
          <a:xfrm>
            <a:off x="5350095" y="4277499"/>
            <a:ext cx="183241" cy="180128"/>
          </a:xfrm>
          <a:prstGeom prst="triangl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Isosceles Triangle 62"/>
          <p:cNvSpPr/>
          <p:nvPr/>
        </p:nvSpPr>
        <p:spPr>
          <a:xfrm>
            <a:off x="5350094" y="5875102"/>
            <a:ext cx="183241" cy="180128"/>
          </a:xfrm>
          <a:prstGeom prst="triangl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Isosceles Triangle 63"/>
          <p:cNvSpPr/>
          <p:nvPr/>
        </p:nvSpPr>
        <p:spPr>
          <a:xfrm>
            <a:off x="6702092" y="5420986"/>
            <a:ext cx="183241" cy="180128"/>
          </a:xfrm>
          <a:prstGeom prst="triangl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bject 84"/>
          <p:cNvSpPr txBox="1"/>
          <p:nvPr/>
        </p:nvSpPr>
        <p:spPr>
          <a:xfrm>
            <a:off x="7425959" y="5635964"/>
            <a:ext cx="3417888" cy="1049432"/>
          </a:xfrm>
          <a:prstGeom prst="rect">
            <a:avLst/>
          </a:prstGeom>
        </p:spPr>
        <p:txBody>
          <a:bodyPr vert="horz" wrap="square" lIns="0" tIns="10583" rIns="0" bIns="0" rtlCol="0">
            <a:spAutoFit/>
          </a:bodyPr>
          <a:lstStyle/>
          <a:p>
            <a:pPr marL="10583" marR="4233" defTabSz="761970">
              <a:spcBef>
                <a:spcPts val="83"/>
              </a:spcBef>
            </a:pPr>
            <a:r>
              <a:rPr lang="en-US" sz="2250" b="1" dirty="0">
                <a:solidFill>
                  <a:srgbClr val="007DBB"/>
                </a:solidFill>
                <a:latin typeface="DIN Condensed"/>
                <a:cs typeface="DIN Condensed"/>
              </a:rPr>
              <a:t>Beacon Placement Locations at Lunar Pad Construction Worksite</a:t>
            </a:r>
            <a:endParaRPr sz="2250" dirty="0">
              <a:solidFill>
                <a:prstClr val="black"/>
              </a:solidFill>
              <a:latin typeface="DIN Condensed"/>
              <a:cs typeface="DIN Condensed"/>
            </a:endParaRPr>
          </a:p>
        </p:txBody>
      </p:sp>
    </p:spTree>
    <p:extLst>
      <p:ext uri="{BB962C8B-B14F-4D97-AF65-F5344CB8AC3E}">
        <p14:creationId xmlns:p14="http://schemas.microsoft.com/office/powerpoint/2010/main" val="38237990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46816F75FD3E44A83EE889D241ABA3C" ma:contentTypeVersion="13" ma:contentTypeDescription="Create a new document." ma:contentTypeScope="" ma:versionID="d60434f70e8f29cb61ffcbda268655dd">
  <xsd:schema xmlns:xsd="http://www.w3.org/2001/XMLSchema" xmlns:xs="http://www.w3.org/2001/XMLSchema" xmlns:p="http://schemas.microsoft.com/office/2006/metadata/properties" xmlns:ns1="http://schemas.microsoft.com/sharepoint/v3" xmlns:ns3="56bde710-915c-47e0-a54b-f18ba6038f6e" xmlns:ns4="3e687f7e-3f97-4258-bda7-24b1b5cae80c" targetNamespace="http://schemas.microsoft.com/office/2006/metadata/properties" ma:root="true" ma:fieldsID="2566066195328a2c60607ea762c01ac7" ns1:_="" ns3:_="" ns4:_="">
    <xsd:import namespace="http://schemas.microsoft.com/sharepoint/v3"/>
    <xsd:import namespace="56bde710-915c-47e0-a54b-f18ba6038f6e"/>
    <xsd:import namespace="3e687f7e-3f97-4258-bda7-24b1b5cae80c"/>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4:SharedWithUsers" minOccurs="0"/>
                <xsd:element ref="ns4:SharedWithDetails" minOccurs="0"/>
                <xsd:element ref="ns4:SharingHintHash"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6bde710-915c-47e0-a54b-f18ba6038f6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e687f7e-3f97-4258-bda7-24b1b5cae80c"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C11B59D7-3F5D-42D6-AF07-AE289AEDF344}">
  <ds:schemaRefs>
    <ds:schemaRef ds:uri="http://schemas.microsoft.com/sharepoint/v3/contenttype/forms"/>
  </ds:schemaRefs>
</ds:datastoreItem>
</file>

<file path=customXml/itemProps2.xml><?xml version="1.0" encoding="utf-8"?>
<ds:datastoreItem xmlns:ds="http://schemas.openxmlformats.org/officeDocument/2006/customXml" ds:itemID="{68FA0AE8-C369-4E12-9459-96A46B7815A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6bde710-915c-47e0-a54b-f18ba6038f6e"/>
    <ds:schemaRef ds:uri="3e687f7e-3f97-4258-bda7-24b1b5cae80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C24F853-0EB4-46AE-BC49-57B8AC85B6DD}">
  <ds:schemaRefs>
    <ds:schemaRef ds:uri="http://schemas.microsoft.com/sharepoint/v3"/>
    <ds:schemaRef ds:uri="http://schemas.openxmlformats.org/package/2006/metadata/core-properties"/>
    <ds:schemaRef ds:uri="http://purl.org/dc/elements/1.1/"/>
    <ds:schemaRef ds:uri="http://schemas.microsoft.com/office/infopath/2007/PartnerControls"/>
    <ds:schemaRef ds:uri="http://purl.org/dc/terms/"/>
    <ds:schemaRef ds:uri="http://schemas.microsoft.com/office/2006/metadata/properties"/>
    <ds:schemaRef ds:uri="http://schemas.microsoft.com/office/2006/documentManagement/types"/>
    <ds:schemaRef ds:uri="http://purl.org/dc/dcmitype/"/>
    <ds:schemaRef ds:uri="3e687f7e-3f97-4258-bda7-24b1b5cae80c"/>
    <ds:schemaRef ds:uri="56bde710-915c-47e0-a54b-f18ba6038f6e"/>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7483</TotalTime>
  <Words>5605</Words>
  <Application>Microsoft Office PowerPoint</Application>
  <PresentationFormat>Widescreen</PresentationFormat>
  <Paragraphs>709</Paragraphs>
  <Slides>28</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Arial</vt:lpstr>
      <vt:lpstr>Calibri</vt:lpstr>
      <vt:lpstr>DIN Condensed</vt:lpstr>
      <vt:lpstr>Helvetica Neue</vt:lpstr>
      <vt:lpstr>Wingdings</vt:lpstr>
      <vt:lpstr>Office Theme</vt:lpstr>
      <vt:lpstr>PowerPoint Presentation</vt:lpstr>
      <vt:lpstr>Lunar Safe Haven (LSH) Seedling Study - Overview</vt:lpstr>
      <vt:lpstr>Level Zero Requirements</vt:lpstr>
      <vt:lpstr>Decision Analysis Approach</vt:lpstr>
      <vt:lpstr>List of objectives</vt:lpstr>
      <vt:lpstr>Current List of LSH Attributes</vt:lpstr>
      <vt:lpstr>Attributes – Objective A1</vt:lpstr>
      <vt:lpstr>Attributes – Objective C2 Mars Extensibility</vt:lpstr>
      <vt:lpstr>Concept Generation using Morphological Matrices</vt:lpstr>
      <vt:lpstr>Shelter Morphology – Key Alternatives to Trade</vt:lpstr>
      <vt:lpstr>Establishment Systems Morphology – Key Alternatives to Trade</vt:lpstr>
      <vt:lpstr>Sustained Operations Systems Morphology – Key Alternatives to Trade</vt:lpstr>
      <vt:lpstr>Summary of Alternatives</vt:lpstr>
      <vt:lpstr>Sample Conceptual Design of Lunar Safe Haven</vt:lpstr>
      <vt:lpstr>Conclusion</vt:lpstr>
      <vt:lpstr>Back-Up</vt:lpstr>
      <vt:lpstr>Level Zero Requirements (1/2)</vt:lpstr>
      <vt:lpstr>Level Zero Requirements (2/2) </vt:lpstr>
      <vt:lpstr>Functional Decomposition – Shelter (As of 2/23)</vt:lpstr>
      <vt:lpstr>Functional Decomposition – Establishment Systems (As of 2/23)</vt:lpstr>
      <vt:lpstr>Functional Decomposition – Operations Systems (As of 2/23)</vt:lpstr>
      <vt:lpstr>Sample LSH Concepts – Physical Shelter Design </vt:lpstr>
      <vt:lpstr>Sample LSH Concepts – Establishment Systems</vt:lpstr>
      <vt:lpstr>Concept of Operations : WBS 4.3 – Site Preparation</vt:lpstr>
      <vt:lpstr>Concept of Operations : WBS 4.5 – Vertical Construction</vt:lpstr>
      <vt:lpstr>Autonomy Parameters by Category</vt:lpstr>
      <vt:lpstr>E1B. Self-contained Transportation</vt:lpstr>
      <vt:lpstr>E2B. Systems that do the deploying/placing/establishment of the Location Determination Reference Systems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Grande, Melanie L. (LARC-E402)</dc:creator>
  <cp:lastModifiedBy>Grande, Melanie L. (LARC-E402)</cp:lastModifiedBy>
  <cp:revision>106</cp:revision>
  <dcterms:created xsi:type="dcterms:W3CDTF">2020-12-29T22:02:36Z</dcterms:created>
  <dcterms:modified xsi:type="dcterms:W3CDTF">2021-05-28T14:01:45Z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0x010100E46816F75FD3E44A83EE889D241ABA3C</vt:lpwstr>
  </property>
</Properties>
</file>