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19"/>
  </p:notesMasterIdLst>
  <p:handoutMasterIdLst>
    <p:handoutMasterId r:id="rId20"/>
  </p:handoutMasterIdLst>
  <p:sldIdLst>
    <p:sldId id="270" r:id="rId5"/>
    <p:sldId id="272" r:id="rId6"/>
    <p:sldId id="269" r:id="rId7"/>
    <p:sldId id="271" r:id="rId8"/>
    <p:sldId id="273" r:id="rId9"/>
    <p:sldId id="274" r:id="rId10"/>
    <p:sldId id="275" r:id="rId11"/>
    <p:sldId id="276" r:id="rId12"/>
    <p:sldId id="277" r:id="rId13"/>
    <p:sldId id="278" r:id="rId14"/>
    <p:sldId id="279" r:id="rId15"/>
    <p:sldId id="281" r:id="rId16"/>
    <p:sldId id="280" r:id="rId17"/>
    <p:sldId id="282" r:id="rId1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rnandez, Yaritza (JSC-SK111)[WYLE LABORATORIES, INC.]" initials="HY(LI" lastIdx="6" clrIdx="0">
    <p:extLst>
      <p:ext uri="{19B8F6BF-5375-455C-9EA6-DF929625EA0E}">
        <p15:presenceInfo xmlns:p15="http://schemas.microsoft.com/office/powerpoint/2012/main" userId="S::yhernan1@ndc.nasa.gov::c7b7a73f-ad82-47df-ad69-394896c32570" providerId="AD"/>
      </p:ext>
    </p:extLst>
  </p:cmAuthor>
  <p:cmAuthor id="2" name="Kim, Han (JSC-SK)[WYLE LABORATORIES, INC.]" initials="KH(SLI" lastIdx="1" clrIdx="1">
    <p:extLst>
      <p:ext uri="{19B8F6BF-5375-455C-9EA6-DF929625EA0E}">
        <p15:presenceInfo xmlns:p15="http://schemas.microsoft.com/office/powerpoint/2012/main" userId="S::kkim5@ndc.nasa.gov::43315de5-f3df-420f-bd8f-88c3900958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05968"/>
    <a:srgbClr val="B3D7F8"/>
    <a:srgbClr val="ADD9E5"/>
    <a:srgbClr val="FF93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D3D68-5178-E84A-97AA-97071D9FAF26}" v="96" dt="2021-05-27T17:34:30.9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autoAdjust="0"/>
    <p:restoredTop sz="94694" autoAdjust="0"/>
  </p:normalViewPr>
  <p:slideViewPr>
    <p:cSldViewPr snapToGrid="0">
      <p:cViewPr varScale="1">
        <p:scale>
          <a:sx n="83" d="100"/>
          <a:sy n="83" d="100"/>
        </p:scale>
        <p:origin x="494" y="8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charset="0"/>
              </a:defRPr>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atin typeface="Calibri" charset="0"/>
              </a:defRPr>
            </a:lvl1pPr>
          </a:lstStyle>
          <a:p>
            <a:pPr>
              <a:defRPr/>
            </a:pPr>
            <a:fld id="{D26B502B-9BA4-4DC6-873C-2D93DDE69461}" type="datetimeFigureOut">
              <a:rPr lang="en-US"/>
              <a:pPr>
                <a:defRPr/>
              </a:pPr>
              <a:t>8/31/2021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atin typeface="Calibri" charset="0"/>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atin typeface="Calibri" charset="0"/>
              </a:defRPr>
            </a:lvl1pPr>
          </a:lstStyle>
          <a:p>
            <a:pPr>
              <a:defRPr/>
            </a:pPr>
            <a:fld id="{B128706F-587B-4177-9B5E-3718C16029C3}" type="slidenum">
              <a:rPr lang="en-US"/>
              <a:pPr>
                <a:defRPr/>
              </a:pPr>
              <a:t>‹#›</a:t>
            </a:fld>
            <a:endParaRPr lang="en-US" dirty="0"/>
          </a:p>
        </p:txBody>
      </p:sp>
    </p:spTree>
    <p:extLst>
      <p:ext uri="{BB962C8B-B14F-4D97-AF65-F5344CB8AC3E}">
        <p14:creationId xmlns:p14="http://schemas.microsoft.com/office/powerpoint/2010/main" val="40867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charset="0"/>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charset="0"/>
              </a:defRPr>
            </a:lvl1pPr>
          </a:lstStyle>
          <a:p>
            <a:pPr>
              <a:defRPr/>
            </a:pPr>
            <a:fld id="{3FD4C167-0362-4D06-8DBD-E0FF2D53F02C}" type="datetimeFigureOut">
              <a:rPr lang="en-US"/>
              <a:pPr>
                <a:defRPr/>
              </a:pPr>
              <a:t>8/31/2021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charset="0"/>
              </a:defRPr>
            </a:lvl1pPr>
          </a:lstStyle>
          <a:p>
            <a:pPr>
              <a:defRPr/>
            </a:pPr>
            <a:fld id="{89251190-5D43-45D4-B065-E0CE0FF24665}" type="slidenum">
              <a:rPr lang="en-US"/>
              <a:pPr>
                <a:defRPr/>
              </a:pPr>
              <a:t>‹#›</a:t>
            </a:fld>
            <a:endParaRPr lang="en-US" dirty="0"/>
          </a:p>
        </p:txBody>
      </p:sp>
    </p:spTree>
    <p:extLst>
      <p:ext uri="{BB962C8B-B14F-4D97-AF65-F5344CB8AC3E}">
        <p14:creationId xmlns:p14="http://schemas.microsoft.com/office/powerpoint/2010/main" val="19130422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9251190-5D43-45D4-B065-E0CE0FF24665}" type="slidenum">
              <a:rPr lang="en-US" smtClean="0"/>
              <a:pPr>
                <a:defRPr/>
              </a:pPr>
              <a:t>3</a:t>
            </a:fld>
            <a:endParaRPr lang="en-US" dirty="0"/>
          </a:p>
        </p:txBody>
      </p:sp>
    </p:spTree>
    <p:extLst>
      <p:ext uri="{BB962C8B-B14F-4D97-AF65-F5344CB8AC3E}">
        <p14:creationId xmlns:p14="http://schemas.microsoft.com/office/powerpoint/2010/main" val="32729929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96"/>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b="24873"/>
          <a:stretch/>
        </p:blipFill>
        <p:spPr bwMode="auto">
          <a:xfrm>
            <a:off x="300" y="-1"/>
            <a:ext cx="12188952" cy="686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06400" y="2309031"/>
            <a:ext cx="10820400" cy="1653369"/>
          </a:xfrm>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0" y="3962401"/>
            <a:ext cx="8760541" cy="712839"/>
          </a:xfrm>
          <a:gradFill flip="none" rotWithShape="1">
            <a:gsLst>
              <a:gs pos="0">
                <a:schemeClr val="tx1">
                  <a:alpha val="58000"/>
                </a:schemeClr>
              </a:gs>
              <a:gs pos="50000">
                <a:schemeClr val="bg1">
                  <a:lumMod val="50000"/>
                  <a:shade val="67500"/>
                  <a:satMod val="115000"/>
                  <a:alpha val="48000"/>
                </a:schemeClr>
              </a:gs>
              <a:gs pos="100000">
                <a:schemeClr val="bg1">
                  <a:lumMod val="50000"/>
                  <a:shade val="100000"/>
                  <a:satMod val="115000"/>
                </a:schemeClr>
              </a:gs>
            </a:gsLst>
            <a:lin ang="2700000" scaled="1"/>
            <a:tileRect/>
          </a:gradFill>
        </p:spPr>
        <p:txBody>
          <a:bodyPr/>
          <a:lstStyle>
            <a:lvl1pPr marL="0" indent="0" algn="ctr">
              <a:buNone/>
              <a:defRPr>
                <a:solidFill>
                  <a:schemeClr val="bg1">
                    <a:lumMod val="75000"/>
                  </a:schemeClr>
                </a:solidFill>
                <a:effectLst>
                  <a:outerShdw blurRad="38100" dist="38100" dir="2700000" algn="tl">
                    <a:srgbClr val="000000">
                      <a:alpha val="43137"/>
                    </a:srgbClr>
                  </a:outerShdw>
                </a:effectLst>
              </a:defRPr>
            </a:lvl1pPr>
            <a:lvl2pPr marL="457200" indent="0" algn="ctr">
              <a:buNone/>
              <a:defRPr>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1"/>
            <a:r>
              <a:rPr lang="en-US" dirty="0"/>
              <a:t>Click to edit Master subtitle style</a:t>
            </a:r>
          </a:p>
        </p:txBody>
      </p:sp>
      <p:sp>
        <p:nvSpPr>
          <p:cNvPr id="9" name="Footer Placeholder 4"/>
          <p:cNvSpPr>
            <a:spLocks noGrp="1"/>
          </p:cNvSpPr>
          <p:nvPr>
            <p:ph type="ftr" sz="quarter" idx="10"/>
          </p:nvPr>
        </p:nvSpPr>
        <p:spPr>
          <a:xfrm>
            <a:off x="8238" y="6600526"/>
            <a:ext cx="3860800" cy="249237"/>
          </a:xfrm>
        </p:spPr>
        <p:txBody>
          <a:bodyPr/>
          <a:lstStyle>
            <a:lvl1pPr algn="l" eaLnBrk="0" fontAlgn="base" hangingPunct="0">
              <a:spcBef>
                <a:spcPct val="0"/>
              </a:spcBef>
              <a:spcAft>
                <a:spcPct val="0"/>
              </a:spcAft>
              <a:defRPr b="0">
                <a:solidFill>
                  <a:schemeClr val="accent5">
                    <a:lumMod val="40000"/>
                    <a:lumOff val="60000"/>
                  </a:schemeClr>
                </a:solidFill>
                <a:latin typeface="Calibri" charset="0"/>
              </a:defRPr>
            </a:lvl1pPr>
          </a:lstStyle>
          <a:p>
            <a:pPr>
              <a:defRPr/>
            </a:pPr>
            <a:r>
              <a:rPr lang="en-US" dirty="0"/>
              <a:t>Export-Controlled EAR ECCN XXXX</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01752" y="9144"/>
            <a:ext cx="2274484" cy="2286000"/>
          </a:xfrm>
          <a:prstGeom prst="rect">
            <a:avLst/>
          </a:prstGeom>
        </p:spPr>
      </p:pic>
      <p:pic>
        <p:nvPicPr>
          <p:cNvPr id="11" name="Picture 72" descr="NASA insignia RGB"/>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430000" y="192024"/>
            <a:ext cx="6858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939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F16BE87B-B9E3-43AD-8345-520C7A1BA8CE}" type="datetime1">
              <a:rPr lang="en-US" smtClean="0"/>
              <a:t>8/31/2021</a:t>
            </a:fld>
            <a:endParaRPr lang="en-US" dirty="0"/>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457B86A9-9655-49AA-8089-11BD692C9E90}" type="slidenum">
              <a:rPr lang="en-US"/>
              <a:pPr>
                <a:defRPr/>
              </a:pPr>
              <a:t>‹#›</a:t>
            </a:fld>
            <a:endParaRPr lang="en-US" dirty="0"/>
          </a:p>
        </p:txBody>
      </p:sp>
    </p:spTree>
    <p:extLst>
      <p:ext uri="{BB962C8B-B14F-4D97-AF65-F5344CB8AC3E}">
        <p14:creationId xmlns:p14="http://schemas.microsoft.com/office/powerpoint/2010/main" val="492964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6C93D05C-BB18-44DD-865B-17A5FACD0F34}" type="datetime1">
              <a:rPr lang="en-US" smtClean="0"/>
              <a:t>8/31/2021</a:t>
            </a:fld>
            <a:endParaRPr lang="en-US" dirty="0"/>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136DBAAB-C12D-4154-ADF3-064A3B13341A}" type="slidenum">
              <a:rPr lang="en-US"/>
              <a:pPr>
                <a:defRPr/>
              </a:pPr>
              <a:t>‹#›</a:t>
            </a:fld>
            <a:endParaRPr lang="en-US" dirty="0"/>
          </a:p>
        </p:txBody>
      </p:sp>
    </p:spTree>
    <p:extLst>
      <p:ext uri="{BB962C8B-B14F-4D97-AF65-F5344CB8AC3E}">
        <p14:creationId xmlns:p14="http://schemas.microsoft.com/office/powerpoint/2010/main" val="33879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143000"/>
            <a:ext cx="5689600" cy="52578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689600" cy="52578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75314601-05DB-4F91-BDB5-C05125CCC3DF}" type="datetime1">
              <a:rPr lang="en-US" smtClean="0"/>
              <a:t>8/31/2021</a:t>
            </a:fld>
            <a:endParaRPr lang="en-US" dirty="0"/>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9BBEA4FC-8AF0-4D1B-9396-58490D864F03}" type="slidenum">
              <a:rPr lang="en-US"/>
              <a:pPr>
                <a:defRPr/>
              </a:pPr>
              <a:t>‹#›</a:t>
            </a:fld>
            <a:endParaRPr lang="en-US" dirty="0"/>
          </a:p>
        </p:txBody>
      </p:sp>
    </p:spTree>
    <p:extLst>
      <p:ext uri="{BB962C8B-B14F-4D97-AF65-F5344CB8AC3E}">
        <p14:creationId xmlns:p14="http://schemas.microsoft.com/office/powerpoint/2010/main" val="1920311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66800"/>
            <a:ext cx="56917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52600"/>
            <a:ext cx="5691717" cy="46482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066800"/>
            <a:ext cx="56938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752600"/>
            <a:ext cx="5693833" cy="46482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EE8C0724-8181-4668-8208-0EA885498FFC}" type="datetime1">
              <a:rPr lang="en-US" smtClean="0"/>
              <a:t>8/31/2021</a:t>
            </a:fld>
            <a:endParaRPr lang="en-US" dirty="0"/>
          </a:p>
        </p:txBody>
      </p:sp>
      <p:sp>
        <p:nvSpPr>
          <p:cNvPr id="9" name="Slide Number Placeholder 8"/>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036DF23D-5197-46FD-89DE-8B65DB7AE804}" type="slidenum">
              <a:rPr lang="en-US"/>
              <a:pPr>
                <a:defRPr/>
              </a:pPr>
              <a:t>‹#›</a:t>
            </a:fld>
            <a:endParaRPr lang="en-US" dirty="0"/>
          </a:p>
        </p:txBody>
      </p:sp>
    </p:spTree>
    <p:extLst>
      <p:ext uri="{BB962C8B-B14F-4D97-AF65-F5344CB8AC3E}">
        <p14:creationId xmlns:p14="http://schemas.microsoft.com/office/powerpoint/2010/main" val="2775768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B6C48E11-7E35-4623-83A3-E01DEFE0E705}" type="datetime1">
              <a:rPr lang="en-US" smtClean="0"/>
              <a:t>8/31/2021</a:t>
            </a:fld>
            <a:endParaRPr lang="en-US" dirty="0"/>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B0FAE6A3-6A94-4213-B556-372E714450EB}" type="slidenum">
              <a:rPr lang="en-US"/>
              <a:pPr>
                <a:defRPr/>
              </a:pPr>
              <a:t>‹#›</a:t>
            </a:fld>
            <a:endParaRPr lang="en-US" dirty="0"/>
          </a:p>
        </p:txBody>
      </p:sp>
    </p:spTree>
    <p:extLst>
      <p:ext uri="{BB962C8B-B14F-4D97-AF65-F5344CB8AC3E}">
        <p14:creationId xmlns:p14="http://schemas.microsoft.com/office/powerpoint/2010/main" val="3490594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3D6D087D-8561-487F-8288-507D312163C8}" type="datetime1">
              <a:rPr lang="en-US" smtClean="0"/>
              <a:t>8/31/2021</a:t>
            </a:fld>
            <a:endParaRPr lang="en-US" dirty="0"/>
          </a:p>
        </p:txBody>
      </p:sp>
      <p:sp>
        <p:nvSpPr>
          <p:cNvPr id="4" name="Slide Number Placeholder 3"/>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CC14B83F-AE75-45ED-A824-985A836FFCC1}" type="slidenum">
              <a:rPr lang="en-US"/>
              <a:pPr>
                <a:defRPr/>
              </a:pPr>
              <a:t>‹#›</a:t>
            </a:fld>
            <a:endParaRPr lang="en-US" dirty="0"/>
          </a:p>
        </p:txBody>
      </p:sp>
    </p:spTree>
    <p:extLst>
      <p:ext uri="{BB962C8B-B14F-4D97-AF65-F5344CB8AC3E}">
        <p14:creationId xmlns:p14="http://schemas.microsoft.com/office/powerpoint/2010/main" val="2506673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066800"/>
            <a:ext cx="4315884" cy="990600"/>
          </a:xfrm>
        </p:spPr>
        <p:txBody>
          <a:bodyPr anchor="b"/>
          <a:lstStyle>
            <a:lvl1pPr algn="l">
              <a:defRPr sz="2000" b="1">
                <a:solidFill>
                  <a:schemeClr val="tx1"/>
                </a:solidFill>
              </a:defRPr>
            </a:lvl1pPr>
          </a:lstStyle>
          <a:p>
            <a:r>
              <a:rPr lang="en-US"/>
              <a:t>Click to edit Master title style</a:t>
            </a:r>
          </a:p>
        </p:txBody>
      </p:sp>
      <p:sp>
        <p:nvSpPr>
          <p:cNvPr id="3" name="Content Placeholder 2"/>
          <p:cNvSpPr>
            <a:spLocks noGrp="1"/>
          </p:cNvSpPr>
          <p:nvPr>
            <p:ph idx="1"/>
          </p:nvPr>
        </p:nvSpPr>
        <p:spPr>
          <a:xfrm>
            <a:off x="4766733" y="1066800"/>
            <a:ext cx="7120467" cy="5410200"/>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4801" y="2057400"/>
            <a:ext cx="4315884" cy="4419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E6B810EF-14B6-4949-9FD4-3DB3D5C2DC82}" type="datetime1">
              <a:rPr lang="en-US" smtClean="0"/>
              <a:t>8/31/2021</a:t>
            </a:fld>
            <a:endParaRPr lang="en-US" dirty="0"/>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E4660925-0BA9-417D-9F21-5EC149480C69}" type="slidenum">
              <a:rPr lang="en-US"/>
              <a:pPr>
                <a:defRPr/>
              </a:pPr>
              <a:t>‹#›</a:t>
            </a:fld>
            <a:endParaRPr lang="en-US" dirty="0"/>
          </a:p>
        </p:txBody>
      </p:sp>
    </p:spTree>
    <p:extLst>
      <p:ext uri="{BB962C8B-B14F-4D97-AF65-F5344CB8AC3E}">
        <p14:creationId xmlns:p14="http://schemas.microsoft.com/office/powerpoint/2010/main" val="2025660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143000"/>
            <a:ext cx="7315200" cy="35845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C3A3029D-41B4-42CC-BE05-54BC7166D911}" type="datetime1">
              <a:rPr lang="en-US" smtClean="0"/>
              <a:t>8/31/2021</a:t>
            </a:fld>
            <a:endParaRPr lang="en-US" dirty="0"/>
          </a:p>
        </p:txBody>
      </p:sp>
      <p:sp>
        <p:nvSpPr>
          <p:cNvPr id="7" name="Slide Number Placeholder 6"/>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0DECB48B-F610-4D0C-91E4-23C1FA346856}" type="slidenum">
              <a:rPr lang="en-US"/>
              <a:pPr>
                <a:defRPr/>
              </a:pPr>
              <a:t>‹#›</a:t>
            </a:fld>
            <a:endParaRPr lang="en-US" dirty="0"/>
          </a:p>
        </p:txBody>
      </p:sp>
    </p:spTree>
    <p:extLst>
      <p:ext uri="{BB962C8B-B14F-4D97-AF65-F5344CB8AC3E}">
        <p14:creationId xmlns:p14="http://schemas.microsoft.com/office/powerpoint/2010/main" val="1685345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9496EB7B-6E5A-4F2A-B67D-CCCC50C9F515}" type="datetime1">
              <a:rPr lang="en-US" smtClean="0"/>
              <a:t>8/31/2021</a:t>
            </a:fld>
            <a:endParaRPr lang="en-US" dirty="0"/>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8688F6AE-1C29-4FE7-9CFE-52BEFC1A9819}" type="slidenum">
              <a:rPr lang="en-US"/>
              <a:pPr>
                <a:defRPr/>
              </a:pPr>
              <a:t>‹#›</a:t>
            </a:fld>
            <a:endParaRPr lang="en-US" dirty="0"/>
          </a:p>
        </p:txBody>
      </p:sp>
    </p:spTree>
    <p:extLst>
      <p:ext uri="{BB962C8B-B14F-4D97-AF65-F5344CB8AC3E}">
        <p14:creationId xmlns:p14="http://schemas.microsoft.com/office/powerpoint/2010/main" val="1912194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066800"/>
            <a:ext cx="30480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066800"/>
            <a:ext cx="8331200" cy="53340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Calibri" charset="0"/>
              </a:defRPr>
            </a:lvl1pPr>
          </a:lstStyle>
          <a:p>
            <a:pPr>
              <a:defRPr/>
            </a:pPr>
            <a:fld id="{C49CC82E-1AB6-4EE0-8E6A-83BD9CF94BF5}" type="datetime1">
              <a:rPr lang="en-US" smtClean="0"/>
              <a:t>8/31/2021</a:t>
            </a:fld>
            <a:endParaRPr lang="en-US" dirty="0"/>
          </a:p>
        </p:txBody>
      </p:sp>
      <p:sp>
        <p:nvSpPr>
          <p:cNvPr id="6" name="Slide Number Placeholder 5"/>
          <p:cNvSpPr>
            <a:spLocks noGrp="1"/>
          </p:cNvSpPr>
          <p:nvPr>
            <p:ph type="sldNum" sz="quarter" idx="12"/>
          </p:nvPr>
        </p:nvSpPr>
        <p:spPr/>
        <p:txBody>
          <a:bodyPr/>
          <a:lstStyle>
            <a:lvl1pPr eaLnBrk="0" fontAlgn="base" hangingPunct="0">
              <a:spcBef>
                <a:spcPct val="0"/>
              </a:spcBef>
              <a:spcAft>
                <a:spcPct val="0"/>
              </a:spcAft>
              <a:defRPr>
                <a:latin typeface="Calibri" charset="0"/>
              </a:defRPr>
            </a:lvl1pPr>
          </a:lstStyle>
          <a:p>
            <a:pPr>
              <a:defRPr/>
            </a:pPr>
            <a:fld id="{DEA99044-6B6F-4EC9-9F0E-521520A2A724}" type="slidenum">
              <a:rPr lang="en-US"/>
              <a:pPr>
                <a:defRPr/>
              </a:pPr>
              <a:t>‹#›</a:t>
            </a:fld>
            <a:endParaRPr lang="en-US" dirty="0"/>
          </a:p>
        </p:txBody>
      </p:sp>
    </p:spTree>
    <p:extLst>
      <p:ext uri="{BB962C8B-B14F-4D97-AF65-F5344CB8AC3E}">
        <p14:creationId xmlns:p14="http://schemas.microsoft.com/office/powerpoint/2010/main" val="3268562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2"/>
          <p:cNvPicPr preferRelativeResize="0">
            <a:picLocks noChangeAspect="1" noChangeArrowheads="1"/>
          </p:cNvPicPr>
          <p:nvPr userDrawn="1"/>
        </p:nvPicPr>
        <p:blipFill rotWithShape="1">
          <a:blip r:embed="rId13" cstate="screen">
            <a:lum bright="70000" contrast="-70000"/>
            <a:extLst>
              <a:ext uri="{28A0092B-C50C-407E-A947-70E740481C1C}">
                <a14:useLocalDpi xmlns:a14="http://schemas.microsoft.com/office/drawing/2010/main"/>
              </a:ext>
            </a:extLst>
          </a:blip>
          <a:srcRect b="25101"/>
          <a:stretch/>
        </p:blipFill>
        <p:spPr bwMode="auto">
          <a:xfrm>
            <a:off x="0" y="915001"/>
            <a:ext cx="12188952" cy="594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userDrawn="1"/>
        </p:nvPicPr>
        <p:blipFill rotWithShape="1">
          <a:blip r:embed="rId14" cstate="email">
            <a:duotone>
              <a:prstClr val="black"/>
              <a:schemeClr val="accent5">
                <a:tint val="45000"/>
                <a:satMod val="400000"/>
              </a:schemeClr>
            </a:duotone>
            <a:extLst>
              <a:ext uri="{28A0092B-C50C-407E-A947-70E740481C1C}">
                <a14:useLocalDpi xmlns:a14="http://schemas.microsoft.com/office/drawing/2010/main"/>
              </a:ext>
            </a:extLst>
          </a:blip>
          <a:srcRect b="23118"/>
          <a:stretch/>
        </p:blipFill>
        <p:spPr>
          <a:xfrm>
            <a:off x="-1" y="-2"/>
            <a:ext cx="12188952" cy="917577"/>
          </a:xfrm>
          <a:prstGeom prst="rect">
            <a:avLst/>
          </a:prstGeom>
        </p:spPr>
      </p:pic>
      <p:sp>
        <p:nvSpPr>
          <p:cNvPr id="1030" name="Title Placeholder 1"/>
          <p:cNvSpPr>
            <a:spLocks noGrp="1"/>
          </p:cNvSpPr>
          <p:nvPr>
            <p:ph type="title"/>
          </p:nvPr>
        </p:nvSpPr>
        <p:spPr bwMode="auto">
          <a:xfrm>
            <a:off x="1037157" y="76200"/>
            <a:ext cx="1031664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7" name="Text Placeholder 2"/>
          <p:cNvSpPr>
            <a:spLocks noGrp="1"/>
          </p:cNvSpPr>
          <p:nvPr>
            <p:ph type="body" idx="1"/>
          </p:nvPr>
        </p:nvSpPr>
        <p:spPr bwMode="auto">
          <a:xfrm>
            <a:off x="304800" y="1143000"/>
            <a:ext cx="11582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p:cNvSpPr>
            <a:spLocks noGrp="1"/>
          </p:cNvSpPr>
          <p:nvPr>
            <p:ph type="dt" sz="half" idx="2"/>
          </p:nvPr>
        </p:nvSpPr>
        <p:spPr>
          <a:xfrm>
            <a:off x="8238" y="6484638"/>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accent5">
                    <a:lumMod val="75000"/>
                  </a:schemeClr>
                </a:solidFill>
                <a:latin typeface="Calibri"/>
              </a:defRPr>
            </a:lvl1pPr>
          </a:lstStyle>
          <a:p>
            <a:pPr>
              <a:defRPr/>
            </a:pPr>
            <a:fld id="{5E5E7705-4DB7-41B5-8778-4832E072123B}" type="datetime1">
              <a:rPr lang="en-US" smtClean="0"/>
              <a:t>8/31/2021</a:t>
            </a:fld>
            <a:endParaRPr lang="en-US" dirty="0"/>
          </a:p>
        </p:txBody>
      </p:sp>
      <p:sp>
        <p:nvSpPr>
          <p:cNvPr id="5" name="Footer Placeholder 4"/>
          <p:cNvSpPr>
            <a:spLocks noGrp="1"/>
          </p:cNvSpPr>
          <p:nvPr>
            <p:ph type="ftr" sz="quarter" idx="3"/>
          </p:nvPr>
        </p:nvSpPr>
        <p:spPr>
          <a:xfrm>
            <a:off x="4165600" y="6471938"/>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accent5">
                    <a:lumMod val="75000"/>
                  </a:schemeClr>
                </a:solidFill>
                <a:latin typeface="Calibri"/>
              </a:defRPr>
            </a:lvl1pPr>
          </a:lstStyle>
          <a:p>
            <a:pPr>
              <a:defRPr/>
            </a:pPr>
            <a:r>
              <a:rPr lang="en-US" dirty="0"/>
              <a:t>Export-Controlled EAR ECCN XXXX</a:t>
            </a:r>
          </a:p>
        </p:txBody>
      </p:sp>
      <p:sp>
        <p:nvSpPr>
          <p:cNvPr id="6" name="Slide Number Placeholder 5"/>
          <p:cNvSpPr>
            <a:spLocks noGrp="1"/>
          </p:cNvSpPr>
          <p:nvPr>
            <p:ph type="sldNum" sz="quarter" idx="4"/>
          </p:nvPr>
        </p:nvSpPr>
        <p:spPr>
          <a:xfrm>
            <a:off x="9336617" y="6476400"/>
            <a:ext cx="28448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accent5">
                    <a:lumMod val="75000"/>
                  </a:schemeClr>
                </a:solidFill>
                <a:latin typeface="Calibri"/>
              </a:defRPr>
            </a:lvl1pPr>
          </a:lstStyle>
          <a:p>
            <a:pPr>
              <a:defRPr/>
            </a:pPr>
            <a:fld id="{C81742FC-0631-4BCD-984B-F873A515A068}" type="slidenum">
              <a:rPr lang="en-US"/>
              <a:pPr>
                <a:defRPr/>
              </a:pPr>
              <a:t>‹#›</a:t>
            </a:fld>
            <a:endParaRPr lang="en-US" dirty="0"/>
          </a:p>
        </p:txBody>
      </p:sp>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54661" y="89218"/>
            <a:ext cx="727835" cy="731520"/>
          </a:xfrm>
          <a:prstGeom prst="rect">
            <a:avLst/>
          </a:prstGeom>
        </p:spPr>
      </p:pic>
      <p:pic>
        <p:nvPicPr>
          <p:cNvPr id="14" name="Picture 72" descr="NASA insignia RGB"/>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1430000" y="193675"/>
            <a:ext cx="6858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hf hdr="0" dt="0"/>
  <p:txStyles>
    <p:titleStyle>
      <a:lvl1pPr algn="l" rtl="0" eaLnBrk="0" fontAlgn="base" hangingPunct="0">
        <a:spcBef>
          <a:spcPct val="0"/>
        </a:spcBef>
        <a:spcAft>
          <a:spcPct val="0"/>
        </a:spcAft>
        <a:defRPr sz="4400" kern="1200">
          <a:solidFill>
            <a:schemeClr val="bg1"/>
          </a:solidFill>
          <a:effectLst>
            <a:outerShdw blurRad="38100" dist="38100" dir="2700000" algn="tl">
              <a:srgbClr val="000000">
                <a:alpha val="43137"/>
              </a:srgbClr>
            </a:outerShdw>
          </a:effectLst>
          <a:latin typeface="+mj-lt"/>
          <a:ea typeface="+mj-ea"/>
          <a:cs typeface="+mj-cs"/>
        </a:defRPr>
      </a:lvl1pPr>
      <a:lvl2pPr algn="l" rtl="0" eaLnBrk="0" fontAlgn="base" hangingPunct="0">
        <a:spcBef>
          <a:spcPct val="0"/>
        </a:spcBef>
        <a:spcAft>
          <a:spcPct val="0"/>
        </a:spcAft>
        <a:defRPr sz="4400">
          <a:solidFill>
            <a:schemeClr val="bg1"/>
          </a:solidFill>
          <a:latin typeface="Calibri" panose="020F0502020204030204" pitchFamily="34" charset="0"/>
        </a:defRPr>
      </a:lvl2pPr>
      <a:lvl3pPr algn="l" rtl="0" eaLnBrk="0" fontAlgn="base" hangingPunct="0">
        <a:spcBef>
          <a:spcPct val="0"/>
        </a:spcBef>
        <a:spcAft>
          <a:spcPct val="0"/>
        </a:spcAft>
        <a:defRPr sz="4400">
          <a:solidFill>
            <a:schemeClr val="bg1"/>
          </a:solidFill>
          <a:latin typeface="Calibri" panose="020F0502020204030204" pitchFamily="34" charset="0"/>
        </a:defRPr>
      </a:lvl3pPr>
      <a:lvl4pPr algn="l" rtl="0" eaLnBrk="0" fontAlgn="base" hangingPunct="0">
        <a:spcBef>
          <a:spcPct val="0"/>
        </a:spcBef>
        <a:spcAft>
          <a:spcPct val="0"/>
        </a:spcAft>
        <a:defRPr sz="4400">
          <a:solidFill>
            <a:schemeClr val="bg1"/>
          </a:solidFill>
          <a:latin typeface="Calibri" panose="020F0502020204030204" pitchFamily="34" charset="0"/>
        </a:defRPr>
      </a:lvl4pPr>
      <a:lvl5pPr algn="l" rtl="0" eaLnBrk="0" fontAlgn="base" hangingPunct="0">
        <a:spcBef>
          <a:spcPct val="0"/>
        </a:spcBef>
        <a:spcAft>
          <a:spcPct val="0"/>
        </a:spcAft>
        <a:defRPr sz="4400">
          <a:solidFill>
            <a:schemeClr val="bg1"/>
          </a:solidFill>
          <a:latin typeface="Calibri" panose="020F0502020204030204" pitchFamily="34" charset="0"/>
        </a:defRPr>
      </a:lvl5pPr>
      <a:lvl6pPr marL="457200" algn="ctr" rtl="0" fontAlgn="base">
        <a:spcBef>
          <a:spcPct val="0"/>
        </a:spcBef>
        <a:spcAft>
          <a:spcPct val="0"/>
        </a:spcAft>
        <a:defRPr sz="4400">
          <a:solidFill>
            <a:srgbClr val="B9CDE5"/>
          </a:solidFill>
          <a:latin typeface="Calibri" panose="020F0502020204030204" pitchFamily="34" charset="0"/>
        </a:defRPr>
      </a:lvl6pPr>
      <a:lvl7pPr marL="914400" algn="ctr" rtl="0" fontAlgn="base">
        <a:spcBef>
          <a:spcPct val="0"/>
        </a:spcBef>
        <a:spcAft>
          <a:spcPct val="0"/>
        </a:spcAft>
        <a:defRPr sz="4400">
          <a:solidFill>
            <a:srgbClr val="B9CDE5"/>
          </a:solidFill>
          <a:latin typeface="Calibri" panose="020F0502020204030204" pitchFamily="34" charset="0"/>
        </a:defRPr>
      </a:lvl7pPr>
      <a:lvl8pPr marL="1371600" algn="ctr" rtl="0" fontAlgn="base">
        <a:spcBef>
          <a:spcPct val="0"/>
        </a:spcBef>
        <a:spcAft>
          <a:spcPct val="0"/>
        </a:spcAft>
        <a:defRPr sz="4400">
          <a:solidFill>
            <a:srgbClr val="B9CDE5"/>
          </a:solidFill>
          <a:latin typeface="Calibri" panose="020F0502020204030204" pitchFamily="34" charset="0"/>
        </a:defRPr>
      </a:lvl8pPr>
      <a:lvl9pPr marL="1828800" algn="ctr" rtl="0" fontAlgn="base">
        <a:spcBef>
          <a:spcPct val="0"/>
        </a:spcBef>
        <a:spcAft>
          <a:spcPct val="0"/>
        </a:spcAft>
        <a:defRPr sz="4400">
          <a:solidFill>
            <a:srgbClr val="B9CDE5"/>
          </a:solidFill>
          <a:latin typeface="Calibri" panose="020F0502020204030204" pitchFamily="34" charset="0"/>
        </a:defRPr>
      </a:lvl9pPr>
    </p:titleStyle>
    <p:bodyStyle>
      <a:lvl1pPr marL="230188" indent="-230188" algn="l" rtl="0" eaLnBrk="0" fontAlgn="base" hangingPunct="0">
        <a:spcBef>
          <a:spcPct val="20000"/>
        </a:spcBef>
        <a:spcAft>
          <a:spcPct val="0"/>
        </a:spcAft>
        <a:buClr>
          <a:srgbClr val="4BACC6"/>
        </a:buClr>
        <a:buFont typeface="Arial" panose="020B0604020202020204" pitchFamily="34" charset="0"/>
        <a:buChar char="•"/>
        <a:defRPr sz="3200" kern="1200">
          <a:solidFill>
            <a:srgbClr val="215968"/>
          </a:solidFill>
          <a:latin typeface="+mn-lt"/>
          <a:ea typeface="+mn-ea"/>
          <a:cs typeface="+mn-cs"/>
        </a:defRPr>
      </a:lvl1pPr>
      <a:lvl2pPr marL="742950" indent="-285750" algn="l" rtl="0" eaLnBrk="0" fontAlgn="base" hangingPunct="0">
        <a:spcBef>
          <a:spcPct val="20000"/>
        </a:spcBef>
        <a:spcAft>
          <a:spcPct val="0"/>
        </a:spcAft>
        <a:buClr>
          <a:srgbClr val="E46C0A"/>
        </a:buClr>
        <a:buFont typeface="Arial" panose="020B0604020202020204" pitchFamily="34" charset="0"/>
        <a:buChar char="–"/>
        <a:defRPr sz="2800" kern="1200">
          <a:solidFill>
            <a:srgbClr val="215968"/>
          </a:solidFill>
          <a:latin typeface="+mn-lt"/>
          <a:ea typeface="+mn-ea"/>
          <a:cs typeface="+mn-cs"/>
        </a:defRPr>
      </a:lvl2pPr>
      <a:lvl3pPr marL="1143000" indent="-228600" algn="l" rtl="0" eaLnBrk="0" fontAlgn="base" hangingPunct="0">
        <a:spcBef>
          <a:spcPct val="20000"/>
        </a:spcBef>
        <a:spcAft>
          <a:spcPct val="0"/>
        </a:spcAft>
        <a:buClr>
          <a:srgbClr val="984807"/>
        </a:buClr>
        <a:buFont typeface="Wingdings" panose="05000000000000000000" pitchFamily="2" charset="2"/>
        <a:buChar char="§"/>
        <a:defRPr sz="2400" kern="1200">
          <a:solidFill>
            <a:srgbClr val="215968"/>
          </a:solidFill>
          <a:latin typeface="+mn-lt"/>
          <a:ea typeface="+mn-ea"/>
          <a:cs typeface="+mn-cs"/>
        </a:defRPr>
      </a:lvl3pPr>
      <a:lvl4pPr marL="1600200" indent="-228600" algn="l" rtl="0" eaLnBrk="0" fontAlgn="base" hangingPunct="0">
        <a:spcBef>
          <a:spcPct val="20000"/>
        </a:spcBef>
        <a:spcAft>
          <a:spcPct val="0"/>
        </a:spcAft>
        <a:buClr>
          <a:schemeClr val="tx1"/>
        </a:buClr>
        <a:buFont typeface="Arial" panose="020B0604020202020204" pitchFamily="34" charset="0"/>
        <a:buChar char="–"/>
        <a:defRPr sz="2000" kern="1200">
          <a:solidFill>
            <a:srgbClr val="215968"/>
          </a:solidFill>
          <a:latin typeface="+mn-lt"/>
          <a:ea typeface="+mn-ea"/>
          <a:cs typeface="+mn-cs"/>
        </a:defRPr>
      </a:lvl4pPr>
      <a:lvl5pPr marL="2057400" indent="-228600" algn="l" rtl="0" eaLnBrk="0" fontAlgn="base" hangingPunct="0">
        <a:spcBef>
          <a:spcPct val="20000"/>
        </a:spcBef>
        <a:spcAft>
          <a:spcPct val="0"/>
        </a:spcAft>
        <a:buClr>
          <a:schemeClr val="tx1"/>
        </a:buClr>
        <a:buFont typeface="Arial" panose="020B0604020202020204" pitchFamily="34" charset="0"/>
        <a:buChar char="»"/>
        <a:defRPr sz="2000" kern="1200">
          <a:solidFill>
            <a:srgbClr val="21596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Integrative Fit Assessments for</a:t>
            </a:r>
            <a:br>
              <a:rPr lang="en-US" dirty="0"/>
            </a:br>
            <a:r>
              <a:rPr lang="en-US" dirty="0"/>
              <a:t>Multi-Component Stack-up of xEMU</a:t>
            </a:r>
          </a:p>
        </p:txBody>
      </p:sp>
      <p:sp>
        <p:nvSpPr>
          <p:cNvPr id="6" name="Subtitle 5"/>
          <p:cNvSpPr>
            <a:spLocks noGrp="1"/>
          </p:cNvSpPr>
          <p:nvPr>
            <p:ph type="subTitle" idx="1"/>
          </p:nvPr>
        </p:nvSpPr>
        <p:spPr>
          <a:xfrm>
            <a:off x="0" y="3962401"/>
            <a:ext cx="8760541" cy="2222499"/>
          </a:xfrm>
        </p:spPr>
        <p:txBody>
          <a:bodyPr/>
          <a:lstStyle/>
          <a:p>
            <a:r>
              <a:rPr lang="en-US" dirty="0"/>
              <a:t>Presenter: Kristine Davis</a:t>
            </a:r>
          </a:p>
          <a:p>
            <a:r>
              <a:rPr lang="en-US" sz="2800" dirty="0"/>
              <a:t>Authors: Kristine Davis, Richard Rhodes, Sudhakar Rajulu, Yaritza Hernandez, Elizabeth Benson, Sarah Jarvis, </a:t>
            </a:r>
            <a:br>
              <a:rPr lang="en-US" sz="2800" dirty="0"/>
            </a:br>
            <a:r>
              <a:rPr lang="en-US" sz="2800" dirty="0"/>
              <a:t>Garima Gupta, and K. Han Kim</a:t>
            </a:r>
          </a:p>
        </p:txBody>
      </p:sp>
    </p:spTree>
    <p:extLst>
      <p:ext uri="{BB962C8B-B14F-4D97-AF65-F5344CB8AC3E}">
        <p14:creationId xmlns:p14="http://schemas.microsoft.com/office/powerpoint/2010/main" val="28997711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Background </a:t>
            </a:r>
          </a:p>
          <a:p>
            <a:r>
              <a:rPr lang="en-US" dirty="0"/>
              <a:t>Methods</a:t>
            </a:r>
          </a:p>
          <a:p>
            <a:pPr lvl="1"/>
            <a:r>
              <a:rPr lang="en-US" dirty="0"/>
              <a:t>Hardware </a:t>
            </a:r>
          </a:p>
          <a:p>
            <a:pPr lvl="1"/>
            <a:r>
              <a:rPr lang="en-US" dirty="0"/>
              <a:t>Subjects</a:t>
            </a:r>
          </a:p>
          <a:p>
            <a:pPr lvl="1"/>
            <a:r>
              <a:rPr lang="en-US" dirty="0"/>
              <a:t>Procedures</a:t>
            </a:r>
          </a:p>
          <a:p>
            <a:pPr lvl="1"/>
            <a:r>
              <a:rPr lang="en-US" dirty="0"/>
              <a:t>Analysis</a:t>
            </a:r>
          </a:p>
          <a:p>
            <a:r>
              <a:rPr lang="en-US" dirty="0"/>
              <a:t>Results</a:t>
            </a:r>
          </a:p>
          <a:p>
            <a:r>
              <a:rPr lang="en-US" dirty="0"/>
              <a:t>Conclusion</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2</a:t>
            </a:fld>
            <a:endParaRPr lang="en-US" dirty="0"/>
          </a:p>
        </p:txBody>
      </p:sp>
    </p:spTree>
    <p:extLst>
      <p:ext uri="{BB962C8B-B14F-4D97-AF65-F5344CB8AC3E}">
        <p14:creationId xmlns:p14="http://schemas.microsoft.com/office/powerpoint/2010/main" val="18360161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defRPr/>
            </a:pPr>
            <a:r>
              <a:rPr lang="en-US" dirty="0"/>
              <a:t>Background</a:t>
            </a:r>
          </a:p>
        </p:txBody>
      </p:sp>
      <p:sp>
        <p:nvSpPr>
          <p:cNvPr id="17411" name="Content Placeholder 6"/>
          <p:cNvSpPr>
            <a:spLocks noGrp="1"/>
          </p:cNvSpPr>
          <p:nvPr>
            <p:ph idx="1"/>
          </p:nvPr>
        </p:nvSpPr>
        <p:spPr>
          <a:xfrm>
            <a:off x="304800" y="1143000"/>
            <a:ext cx="5719256" cy="5521960"/>
          </a:xfrm>
        </p:spPr>
        <p:txBody>
          <a:bodyPr>
            <a:noAutofit/>
          </a:bodyPr>
          <a:lstStyle/>
          <a:p>
            <a:r>
              <a:rPr lang="en-US" altLang="en-US" sz="2400" dirty="0"/>
              <a:t>Exploration Extravehicular Mobility Unit (xEMU) is NASA’s spacesuit that will support the Artemis missions</a:t>
            </a:r>
          </a:p>
          <a:p>
            <a:pPr lvl="1"/>
            <a:r>
              <a:rPr lang="en-US" altLang="en-US" sz="2000" dirty="0"/>
              <a:t>Focus on improved mobility of Pressure Garment System (PGS)</a:t>
            </a:r>
          </a:p>
          <a:p>
            <a:r>
              <a:rPr lang="en-US" altLang="en-US" sz="2400" dirty="0" smtClean="0"/>
              <a:t>JSC </a:t>
            </a:r>
            <a:r>
              <a:rPr lang="en-US" altLang="en-US" sz="2400" dirty="0"/>
              <a:t>completed study in 2020 focused on fleet sizing of the xEMU Waist, Brief, Hip (WBH) Assembly </a:t>
            </a:r>
          </a:p>
          <a:p>
            <a:pPr lvl="1"/>
            <a:r>
              <a:rPr lang="en-US" altLang="en-US" sz="2000" dirty="0"/>
              <a:t>Optimized the size/shape of brief</a:t>
            </a:r>
          </a:p>
          <a:p>
            <a:pPr lvl="1"/>
            <a:r>
              <a:rPr lang="en-US" altLang="en-US" sz="2000" dirty="0"/>
              <a:t>Recommended adding an additional size </a:t>
            </a:r>
            <a:r>
              <a:rPr lang="en-US" altLang="en-US" sz="2000" dirty="0" smtClean="0"/>
              <a:t>to </a:t>
            </a:r>
            <a:r>
              <a:rPr lang="en-US" altLang="en-US" sz="2000" dirty="0"/>
              <a:t>accommodate subjects with longer Vertical Trunk Diameters (VTD)</a:t>
            </a:r>
          </a:p>
          <a:p>
            <a:r>
              <a:rPr lang="en-US" altLang="en-US" sz="2400" dirty="0"/>
              <a:t>This study follows-up on those results to verify the stack-up of the hardware when connected to the Hard Upper Torso (HUT)</a:t>
            </a:r>
          </a:p>
        </p:txBody>
      </p:sp>
      <p:sp>
        <p:nvSpPr>
          <p:cNvPr id="4" name="Slide Number Placeholder 3"/>
          <p:cNvSpPr>
            <a:spLocks noGrp="1"/>
          </p:cNvSpPr>
          <p:nvPr>
            <p:ph type="sldNum" sz="quarter" idx="12"/>
          </p:nvPr>
        </p:nvSpPr>
        <p:spPr>
          <a:xfrm>
            <a:off x="9347200" y="6444233"/>
            <a:ext cx="2844800" cy="365125"/>
          </a:xfrm>
        </p:spPr>
        <p:txBody>
          <a:bodyPr/>
          <a:lstStyle/>
          <a:p>
            <a:pPr>
              <a:defRPr/>
            </a:pPr>
            <a:fld id="{F5453DB7-0647-402C-8C50-FB157B930397}" type="slidenum">
              <a:rPr lang="en-US" smtClean="0"/>
              <a:pPr>
                <a:defRPr/>
              </a:pPr>
              <a:t>3</a:t>
            </a:fld>
            <a:endParaRPr lang="en-US" dirty="0"/>
          </a:p>
        </p:txBody>
      </p:sp>
      <p:pic>
        <p:nvPicPr>
          <p:cNvPr id="11" name="Picture 10"/>
          <p:cNvPicPr>
            <a:picLocks noChangeAspect="1"/>
          </p:cNvPicPr>
          <p:nvPr/>
        </p:nvPicPr>
        <p:blipFill rotWithShape="1">
          <a:blip r:embed="rId3"/>
          <a:srcRect l="3852" t="11413"/>
          <a:stretch/>
        </p:blipFill>
        <p:spPr>
          <a:xfrm>
            <a:off x="6535135" y="1143000"/>
            <a:ext cx="4579019" cy="5349609"/>
          </a:xfrm>
          <a:prstGeom prst="rect">
            <a:avLst/>
          </a:prstGeom>
        </p:spPr>
      </p:pic>
      <p:sp>
        <p:nvSpPr>
          <p:cNvPr id="12" name="Left Brace 11"/>
          <p:cNvSpPr/>
          <p:nvPr/>
        </p:nvSpPr>
        <p:spPr>
          <a:xfrm>
            <a:off x="7275408" y="3859727"/>
            <a:ext cx="311726" cy="2632883"/>
          </a:xfrm>
          <a:prstGeom prst="leftBrace">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Arrow Connector 12"/>
          <p:cNvCxnSpPr/>
          <p:nvPr/>
        </p:nvCxnSpPr>
        <p:spPr>
          <a:xfrm flipV="1">
            <a:off x="9420090" y="3366442"/>
            <a:ext cx="956831" cy="484975"/>
          </a:xfrm>
          <a:prstGeom prst="straightConnector1">
            <a:avLst/>
          </a:prstGeom>
          <a:ln w="381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501746" y="4210074"/>
            <a:ext cx="1256694" cy="33534"/>
          </a:xfrm>
          <a:prstGeom prst="straightConnector1">
            <a:avLst/>
          </a:prstGeom>
          <a:ln w="381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8770484" y="4740022"/>
            <a:ext cx="1466331" cy="2306"/>
          </a:xfrm>
          <a:prstGeom prst="straightConnector1">
            <a:avLst/>
          </a:prstGeom>
          <a:ln w="381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9636221" y="5494824"/>
            <a:ext cx="1201189" cy="206362"/>
          </a:xfrm>
          <a:prstGeom prst="straightConnector1">
            <a:avLst/>
          </a:prstGeom>
          <a:ln w="381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648690" y="6064376"/>
            <a:ext cx="1035930" cy="89664"/>
          </a:xfrm>
          <a:prstGeom prst="straightConnector1">
            <a:avLst/>
          </a:prstGeom>
          <a:ln w="381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9364844" y="5061554"/>
            <a:ext cx="1319776" cy="99224"/>
          </a:xfrm>
          <a:prstGeom prst="straightConnector1">
            <a:avLst/>
          </a:prstGeom>
          <a:ln w="381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125060" y="4926830"/>
            <a:ext cx="1025408" cy="461665"/>
          </a:xfrm>
          <a:prstGeom prst="rect">
            <a:avLst/>
          </a:prstGeom>
          <a:solidFill>
            <a:schemeClr val="bg1"/>
          </a:solidFill>
          <a:ln>
            <a:solidFill>
              <a:schemeClr val="tx1"/>
            </a:solidFill>
          </a:ln>
        </p:spPr>
        <p:txBody>
          <a:bodyPr wrap="square" rtlCol="0">
            <a:spAutoFit/>
          </a:bodyPr>
          <a:lstStyle/>
          <a:p>
            <a:r>
              <a:rPr lang="en-US" sz="1200" dirty="0"/>
              <a:t>Waist Brief Hip Assembly</a:t>
            </a:r>
          </a:p>
        </p:txBody>
      </p:sp>
      <p:sp>
        <p:nvSpPr>
          <p:cNvPr id="20" name="TextBox 19"/>
          <p:cNvSpPr txBox="1"/>
          <p:nvPr/>
        </p:nvSpPr>
        <p:spPr>
          <a:xfrm>
            <a:off x="10376921" y="3232255"/>
            <a:ext cx="1078576" cy="276999"/>
          </a:xfrm>
          <a:prstGeom prst="rect">
            <a:avLst/>
          </a:prstGeom>
          <a:solidFill>
            <a:schemeClr val="bg1"/>
          </a:solidFill>
          <a:ln>
            <a:solidFill>
              <a:schemeClr val="tx1"/>
            </a:solidFill>
          </a:ln>
        </p:spPr>
        <p:txBody>
          <a:bodyPr wrap="square" rtlCol="0">
            <a:spAutoFit/>
          </a:bodyPr>
          <a:lstStyle/>
          <a:p>
            <a:r>
              <a:rPr lang="en-US" sz="1200" dirty="0"/>
              <a:t>HUT Side BSC</a:t>
            </a:r>
          </a:p>
        </p:txBody>
      </p:sp>
      <p:cxnSp>
        <p:nvCxnSpPr>
          <p:cNvPr id="21" name="Straight Arrow Connector 20"/>
          <p:cNvCxnSpPr/>
          <p:nvPr/>
        </p:nvCxnSpPr>
        <p:spPr>
          <a:xfrm flipV="1">
            <a:off x="9447885" y="3709590"/>
            <a:ext cx="901240" cy="231592"/>
          </a:xfrm>
          <a:prstGeom prst="straightConnector1">
            <a:avLst/>
          </a:prstGeom>
          <a:ln w="38100">
            <a:solidFill>
              <a:schemeClr val="accent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0349124" y="3584872"/>
            <a:ext cx="1265526" cy="276999"/>
          </a:xfrm>
          <a:prstGeom prst="rect">
            <a:avLst/>
          </a:prstGeom>
          <a:solidFill>
            <a:schemeClr val="bg1"/>
          </a:solidFill>
          <a:ln>
            <a:solidFill>
              <a:schemeClr val="tx1"/>
            </a:solidFill>
          </a:ln>
        </p:spPr>
        <p:txBody>
          <a:bodyPr wrap="square" rtlCol="0">
            <a:spAutoFit/>
          </a:bodyPr>
          <a:lstStyle/>
          <a:p>
            <a:r>
              <a:rPr lang="en-US" sz="1200" dirty="0"/>
              <a:t>Waist Bearing</a:t>
            </a:r>
          </a:p>
        </p:txBody>
      </p:sp>
      <p:sp>
        <p:nvSpPr>
          <p:cNvPr id="23" name="TextBox 22"/>
          <p:cNvSpPr txBox="1"/>
          <p:nvPr/>
        </p:nvSpPr>
        <p:spPr>
          <a:xfrm>
            <a:off x="10765801" y="3998558"/>
            <a:ext cx="1343456" cy="461665"/>
          </a:xfrm>
          <a:prstGeom prst="rect">
            <a:avLst/>
          </a:prstGeom>
          <a:solidFill>
            <a:schemeClr val="bg1"/>
          </a:solidFill>
          <a:ln>
            <a:solidFill>
              <a:schemeClr val="tx1"/>
            </a:solidFill>
          </a:ln>
        </p:spPr>
        <p:txBody>
          <a:bodyPr wrap="square" rtlCol="0">
            <a:spAutoFit/>
          </a:bodyPr>
          <a:lstStyle/>
          <a:p>
            <a:r>
              <a:rPr lang="en-US" sz="1200" dirty="0"/>
              <a:t>Flexion/Extension Ring &amp; Bladder</a:t>
            </a:r>
          </a:p>
        </p:txBody>
      </p:sp>
      <p:sp>
        <p:nvSpPr>
          <p:cNvPr id="24" name="TextBox 23"/>
          <p:cNvSpPr txBox="1"/>
          <p:nvPr/>
        </p:nvSpPr>
        <p:spPr>
          <a:xfrm>
            <a:off x="10244481" y="4601194"/>
            <a:ext cx="521320" cy="276999"/>
          </a:xfrm>
          <a:prstGeom prst="rect">
            <a:avLst/>
          </a:prstGeom>
          <a:solidFill>
            <a:schemeClr val="bg1"/>
          </a:solidFill>
          <a:ln>
            <a:solidFill>
              <a:schemeClr val="tx1"/>
            </a:solidFill>
          </a:ln>
        </p:spPr>
        <p:txBody>
          <a:bodyPr wrap="square" rtlCol="0">
            <a:spAutoFit/>
          </a:bodyPr>
          <a:lstStyle/>
          <a:p>
            <a:r>
              <a:rPr lang="en-US" sz="1200" dirty="0"/>
              <a:t>Brief</a:t>
            </a:r>
          </a:p>
        </p:txBody>
      </p:sp>
      <p:sp>
        <p:nvSpPr>
          <p:cNvPr id="25" name="TextBox 24"/>
          <p:cNvSpPr txBox="1"/>
          <p:nvPr/>
        </p:nvSpPr>
        <p:spPr>
          <a:xfrm>
            <a:off x="10655548" y="5019164"/>
            <a:ext cx="1042229" cy="276999"/>
          </a:xfrm>
          <a:prstGeom prst="rect">
            <a:avLst/>
          </a:prstGeom>
          <a:solidFill>
            <a:schemeClr val="bg1"/>
          </a:solidFill>
          <a:ln>
            <a:solidFill>
              <a:schemeClr val="tx1"/>
            </a:solidFill>
          </a:ln>
        </p:spPr>
        <p:txBody>
          <a:bodyPr wrap="square" rtlCol="0">
            <a:spAutoFit/>
          </a:bodyPr>
          <a:lstStyle/>
          <a:p>
            <a:r>
              <a:rPr lang="en-US" sz="1200" dirty="0"/>
              <a:t>Hip Bearing</a:t>
            </a:r>
          </a:p>
        </p:txBody>
      </p:sp>
      <p:sp>
        <p:nvSpPr>
          <p:cNvPr id="26" name="TextBox 25"/>
          <p:cNvSpPr txBox="1"/>
          <p:nvPr/>
        </p:nvSpPr>
        <p:spPr>
          <a:xfrm>
            <a:off x="10837410" y="5572511"/>
            <a:ext cx="552797" cy="276999"/>
          </a:xfrm>
          <a:prstGeom prst="rect">
            <a:avLst/>
          </a:prstGeom>
          <a:solidFill>
            <a:schemeClr val="bg1"/>
          </a:solidFill>
          <a:ln>
            <a:solidFill>
              <a:schemeClr val="tx1"/>
            </a:solidFill>
          </a:ln>
        </p:spPr>
        <p:txBody>
          <a:bodyPr wrap="square" rtlCol="0">
            <a:spAutoFit/>
          </a:bodyPr>
          <a:lstStyle/>
          <a:p>
            <a:r>
              <a:rPr lang="en-US" sz="1200" dirty="0"/>
              <a:t>Hips</a:t>
            </a:r>
          </a:p>
        </p:txBody>
      </p:sp>
      <p:sp>
        <p:nvSpPr>
          <p:cNvPr id="27" name="TextBox 26"/>
          <p:cNvSpPr txBox="1"/>
          <p:nvPr/>
        </p:nvSpPr>
        <p:spPr>
          <a:xfrm>
            <a:off x="10655548" y="6010750"/>
            <a:ext cx="1042229" cy="276999"/>
          </a:xfrm>
          <a:prstGeom prst="rect">
            <a:avLst/>
          </a:prstGeom>
          <a:solidFill>
            <a:schemeClr val="bg1"/>
          </a:solidFill>
          <a:ln>
            <a:solidFill>
              <a:schemeClr val="tx1"/>
            </a:solidFill>
          </a:ln>
        </p:spPr>
        <p:txBody>
          <a:bodyPr wrap="square" rtlCol="0">
            <a:spAutoFit/>
          </a:bodyPr>
          <a:lstStyle/>
          <a:p>
            <a:r>
              <a:rPr lang="en-US" sz="1200" dirty="0"/>
              <a:t>Leg Bearing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a:t>
            </a:r>
          </a:p>
        </p:txBody>
      </p:sp>
      <p:sp>
        <p:nvSpPr>
          <p:cNvPr id="3" name="Content Placeholder 2"/>
          <p:cNvSpPr>
            <a:spLocks noGrp="1"/>
          </p:cNvSpPr>
          <p:nvPr>
            <p:ph idx="1"/>
          </p:nvPr>
        </p:nvSpPr>
        <p:spPr>
          <a:xfrm>
            <a:off x="304800" y="1143000"/>
            <a:ext cx="7608541" cy="5257800"/>
          </a:xfrm>
        </p:spPr>
        <p:txBody>
          <a:bodyPr>
            <a:normAutofit/>
          </a:bodyPr>
          <a:lstStyle/>
          <a:p>
            <a:r>
              <a:rPr lang="en-US" dirty="0" smtClean="0"/>
              <a:t>3-D </a:t>
            </a:r>
            <a:r>
              <a:rPr lang="en-US" dirty="0"/>
              <a:t>printed suit hardware was used to simulate the </a:t>
            </a:r>
            <a:r>
              <a:rPr lang="en-US" dirty="0" smtClean="0"/>
              <a:t>stack-up worn by a subject</a:t>
            </a:r>
            <a:endParaRPr lang="en-US" dirty="0"/>
          </a:p>
          <a:p>
            <a:r>
              <a:rPr lang="en-US" dirty="0" smtClean="0"/>
              <a:t>Components</a:t>
            </a:r>
            <a:r>
              <a:rPr lang="en-US" dirty="0"/>
              <a:t>: </a:t>
            </a:r>
          </a:p>
          <a:p>
            <a:pPr lvl="1"/>
            <a:r>
              <a:rPr lang="en-US" dirty="0"/>
              <a:t>HUT</a:t>
            </a:r>
          </a:p>
          <a:p>
            <a:pPr lvl="1"/>
            <a:r>
              <a:rPr lang="en-US" dirty="0"/>
              <a:t>Waist Bearing</a:t>
            </a:r>
          </a:p>
          <a:p>
            <a:pPr lvl="1"/>
            <a:r>
              <a:rPr lang="en-US" dirty="0"/>
              <a:t>Flex Ring with Pivot connecting to the brief which allowed for movement similar to the suit hardware</a:t>
            </a:r>
          </a:p>
          <a:p>
            <a:pPr lvl="1"/>
            <a:r>
              <a:rPr lang="en-US" dirty="0"/>
              <a:t>Two brief sizes (baseline and elongated)</a:t>
            </a:r>
          </a:p>
          <a:p>
            <a:pPr lvl="2"/>
            <a:r>
              <a:rPr lang="en-US" dirty="0"/>
              <a:t>Elongated brief is approximately 2 inches taller</a:t>
            </a:r>
          </a:p>
          <a:p>
            <a:pPr lvl="1"/>
            <a:r>
              <a:rPr lang="en-US" dirty="0"/>
              <a:t>Sizing Rings</a:t>
            </a:r>
          </a:p>
          <a:p>
            <a:pPr lvl="2"/>
            <a:r>
              <a:rPr lang="en-US" dirty="0"/>
              <a:t>4 sizes: 0.75”, 1.5” 2.25” and 3” height</a:t>
            </a:r>
          </a:p>
          <a:p>
            <a:pPr lvl="1"/>
            <a:r>
              <a:rPr lang="en-US" dirty="0"/>
              <a:t>Hip Bearings</a:t>
            </a:r>
          </a:p>
          <a:p>
            <a:pPr lvl="1"/>
            <a:endParaRPr lang="en-US" dirty="0"/>
          </a:p>
          <a:p>
            <a:endParaRPr lang="en-US" dirty="0"/>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4</a:t>
            </a:fld>
            <a:endParaRPr lang="en-US" dirty="0"/>
          </a:p>
        </p:txBody>
      </p:sp>
      <p:pic>
        <p:nvPicPr>
          <p:cNvPr id="6" name="Picture 5"/>
          <p:cNvPicPr>
            <a:picLocks noChangeAspect="1"/>
          </p:cNvPicPr>
          <p:nvPr/>
        </p:nvPicPr>
        <p:blipFill rotWithShape="1">
          <a:blip r:embed="rId2"/>
          <a:srcRect t="2495" r="4771" b="37778"/>
          <a:stretch/>
        </p:blipFill>
        <p:spPr>
          <a:xfrm>
            <a:off x="8617974" y="1155700"/>
            <a:ext cx="3366274" cy="3188223"/>
          </a:xfrm>
          <a:prstGeom prst="rect">
            <a:avLst/>
          </a:prstGeom>
        </p:spPr>
      </p:pic>
      <p:pic>
        <p:nvPicPr>
          <p:cNvPr id="8" name="Picture 7" descr="Circle&#10;&#10;Description automatically generated"/>
          <p:cNvPicPr/>
          <p:nvPr/>
        </p:nvPicPr>
        <p:blipFill>
          <a:blip r:embed="rId3"/>
          <a:stretch>
            <a:fillRect/>
          </a:stretch>
        </p:blipFill>
        <p:spPr>
          <a:xfrm>
            <a:off x="8036248" y="4573288"/>
            <a:ext cx="3948000" cy="2162792"/>
          </a:xfrm>
          <a:prstGeom prst="rect">
            <a:avLst/>
          </a:prstGeom>
        </p:spPr>
      </p:pic>
    </p:spTree>
    <p:extLst>
      <p:ext uri="{BB962C8B-B14F-4D97-AF65-F5344CB8AC3E}">
        <p14:creationId xmlns:p14="http://schemas.microsoft.com/office/powerpoint/2010/main" val="4202378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Subjects</a:t>
            </a:r>
          </a:p>
        </p:txBody>
      </p:sp>
      <p:sp>
        <p:nvSpPr>
          <p:cNvPr id="3" name="Content Placeholder 2"/>
          <p:cNvSpPr>
            <a:spLocks noGrp="1"/>
          </p:cNvSpPr>
          <p:nvPr>
            <p:ph idx="1"/>
          </p:nvPr>
        </p:nvSpPr>
        <p:spPr>
          <a:xfrm>
            <a:off x="304800" y="1143000"/>
            <a:ext cx="6534411" cy="5257800"/>
          </a:xfrm>
        </p:spPr>
        <p:txBody>
          <a:bodyPr>
            <a:normAutofit/>
          </a:bodyPr>
          <a:lstStyle/>
          <a:p>
            <a:r>
              <a:rPr lang="en-US" sz="2400" dirty="0"/>
              <a:t>Eleven volunteers total participated in human in the loop tests</a:t>
            </a:r>
          </a:p>
          <a:p>
            <a:pPr lvl="1"/>
            <a:r>
              <a:rPr lang="en-US" sz="2000" dirty="0"/>
              <a:t>4 females and 7 males</a:t>
            </a:r>
          </a:p>
          <a:p>
            <a:r>
              <a:rPr lang="en-US" sz="2400" dirty="0"/>
              <a:t>VTD was measured for each subject</a:t>
            </a:r>
          </a:p>
          <a:p>
            <a:pPr lvl="1"/>
            <a:r>
              <a:rPr lang="en-US" sz="2000" dirty="0"/>
              <a:t>Specifically, the vertical distance from the crotch to the mid-shoulder landmark using a caliper</a:t>
            </a:r>
          </a:p>
          <a:p>
            <a:r>
              <a:rPr lang="en-US" sz="2400" dirty="0"/>
              <a:t>Fit probability was estimated with subject’s 3D body scan overlaid with CAD of the suit </a:t>
            </a:r>
          </a:p>
          <a:p>
            <a:pPr lvl="1"/>
            <a:r>
              <a:rPr lang="en-US" sz="2000" dirty="0"/>
              <a:t>Prediction was validated with corresponding subjects wearing the 3D printed mock-up suit</a:t>
            </a:r>
          </a:p>
          <a:p>
            <a:pPr lvl="1"/>
            <a:r>
              <a:rPr lang="en-US" sz="2000" dirty="0"/>
              <a:t>Details in Davis et al. ICES paper (2020)</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5</a:t>
            </a:fld>
            <a:endParaRPr lang="en-US" dirty="0"/>
          </a:p>
        </p:txBody>
      </p:sp>
      <p:pic>
        <p:nvPicPr>
          <p:cNvPr id="6" name="Picture 5">
            <a:extLst>
              <a:ext uri="{FF2B5EF4-FFF2-40B4-BE49-F238E27FC236}">
                <a16:creationId xmlns:a16="http://schemas.microsoft.com/office/drawing/2014/main" id="{CD6CB571-AE38-8446-8C2F-C15576B9558F}"/>
              </a:ext>
            </a:extLst>
          </p:cNvPr>
          <p:cNvPicPr>
            <a:picLocks noChangeAspect="1"/>
          </p:cNvPicPr>
          <p:nvPr/>
        </p:nvPicPr>
        <p:blipFill rotWithShape="1">
          <a:blip r:embed="rId2">
            <a:clrChange>
              <a:clrFrom>
                <a:srgbClr val="FFFFFF"/>
              </a:clrFrom>
              <a:clrTo>
                <a:srgbClr val="FFFFFF">
                  <a:alpha val="0"/>
                </a:srgbClr>
              </a:clrTo>
            </a:clrChange>
          </a:blip>
          <a:srcRect b="5117"/>
          <a:stretch/>
        </p:blipFill>
        <p:spPr>
          <a:xfrm>
            <a:off x="9994481" y="859391"/>
            <a:ext cx="1359319" cy="2515044"/>
          </a:xfrm>
          <a:prstGeom prst="rect">
            <a:avLst/>
          </a:prstGeom>
        </p:spPr>
      </p:pic>
      <p:cxnSp>
        <p:nvCxnSpPr>
          <p:cNvPr id="8" name="Straight Connector 7">
            <a:extLst>
              <a:ext uri="{FF2B5EF4-FFF2-40B4-BE49-F238E27FC236}">
                <a16:creationId xmlns:a16="http://schemas.microsoft.com/office/drawing/2014/main" id="{A8F7C86F-3034-464D-8A5F-EDC35BED0DF7}"/>
              </a:ext>
            </a:extLst>
          </p:cNvPr>
          <p:cNvCxnSpPr>
            <a:cxnSpLocks/>
          </p:cNvCxnSpPr>
          <p:nvPr/>
        </p:nvCxnSpPr>
        <p:spPr>
          <a:xfrm>
            <a:off x="10674140" y="2791605"/>
            <a:ext cx="679660" cy="10236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50EA4C5-9AF2-1B4D-B7DA-3A59A330584C}"/>
              </a:ext>
            </a:extLst>
          </p:cNvPr>
          <p:cNvCxnSpPr>
            <a:cxnSpLocks/>
          </p:cNvCxnSpPr>
          <p:nvPr/>
        </p:nvCxnSpPr>
        <p:spPr>
          <a:xfrm>
            <a:off x="10887109" y="1501949"/>
            <a:ext cx="723176" cy="10892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6F74B4F-05A0-C349-A778-ADCEF1B0A78E}"/>
              </a:ext>
            </a:extLst>
          </p:cNvPr>
          <p:cNvCxnSpPr>
            <a:cxnSpLocks/>
          </p:cNvCxnSpPr>
          <p:nvPr/>
        </p:nvCxnSpPr>
        <p:spPr>
          <a:xfrm flipH="1">
            <a:off x="11273675" y="1624704"/>
            <a:ext cx="201385" cy="1230380"/>
          </a:xfrm>
          <a:prstGeom prst="line">
            <a:avLst/>
          </a:prstGeom>
          <a:ln w="127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AE4635A-7CB7-F94C-AFC5-B22A82399587}"/>
              </a:ext>
            </a:extLst>
          </p:cNvPr>
          <p:cNvSpPr txBox="1"/>
          <p:nvPr/>
        </p:nvSpPr>
        <p:spPr>
          <a:xfrm>
            <a:off x="11382345" y="2055228"/>
            <a:ext cx="570990" cy="369332"/>
          </a:xfrm>
          <a:prstGeom prst="rect">
            <a:avLst/>
          </a:prstGeom>
          <a:noFill/>
        </p:spPr>
        <p:txBody>
          <a:bodyPr wrap="none" rtlCol="0">
            <a:spAutoFit/>
          </a:bodyPr>
          <a:lstStyle/>
          <a:p>
            <a:r>
              <a:rPr lang="en-US" dirty="0">
                <a:solidFill>
                  <a:srgbClr val="FF0000"/>
                </a:solidFill>
              </a:rPr>
              <a:t>VTD</a:t>
            </a:r>
          </a:p>
        </p:txBody>
      </p:sp>
      <p:pic>
        <p:nvPicPr>
          <p:cNvPr id="30" name="Picture 29">
            <a:extLst>
              <a:ext uri="{FF2B5EF4-FFF2-40B4-BE49-F238E27FC236}">
                <a16:creationId xmlns:a16="http://schemas.microsoft.com/office/drawing/2014/main" id="{65BF4EFE-53FF-2342-9656-1E9D2CC1429B}"/>
              </a:ext>
            </a:extLst>
          </p:cNvPr>
          <p:cNvPicPr>
            <a:picLocks noChangeAspect="1"/>
          </p:cNvPicPr>
          <p:nvPr/>
        </p:nvPicPr>
        <p:blipFill>
          <a:blip r:embed="rId3"/>
          <a:stretch>
            <a:fillRect/>
          </a:stretch>
        </p:blipFill>
        <p:spPr>
          <a:xfrm>
            <a:off x="6839211" y="3384223"/>
            <a:ext cx="5141604" cy="3131064"/>
          </a:xfrm>
          <a:prstGeom prst="rect">
            <a:avLst/>
          </a:prstGeom>
        </p:spPr>
      </p:pic>
    </p:spTree>
    <p:extLst>
      <p:ext uri="{BB962C8B-B14F-4D97-AF65-F5344CB8AC3E}">
        <p14:creationId xmlns:p14="http://schemas.microsoft.com/office/powerpoint/2010/main" val="3866023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Procedures</a:t>
            </a:r>
          </a:p>
        </p:txBody>
      </p:sp>
      <p:sp>
        <p:nvSpPr>
          <p:cNvPr id="3" name="Content Placeholder 2"/>
          <p:cNvSpPr>
            <a:spLocks noGrp="1"/>
          </p:cNvSpPr>
          <p:nvPr>
            <p:ph idx="1"/>
          </p:nvPr>
        </p:nvSpPr>
        <p:spPr>
          <a:xfrm>
            <a:off x="304800" y="1142999"/>
            <a:ext cx="9277612" cy="5328939"/>
          </a:xfrm>
        </p:spPr>
        <p:txBody>
          <a:bodyPr>
            <a:normAutofit lnSpcReduction="10000"/>
          </a:bodyPr>
          <a:lstStyle/>
          <a:p>
            <a:r>
              <a:rPr lang="en-US" dirty="0"/>
              <a:t>Pre-test:</a:t>
            </a:r>
          </a:p>
          <a:p>
            <a:pPr lvl="1"/>
            <a:r>
              <a:rPr lang="en-US" dirty="0"/>
              <a:t>Subject was asked to don mock-up suit stack-up while wearing provided formfitting clothing</a:t>
            </a:r>
          </a:p>
          <a:p>
            <a:pPr lvl="2"/>
            <a:r>
              <a:rPr lang="en-US" dirty="0"/>
              <a:t>Commercial off-the-shelf (COTS) items. Not intended to mimic </a:t>
            </a:r>
            <a:r>
              <a:rPr lang="en-US" sz="2100" dirty="0"/>
              <a:t>liquid cooling and ventilation garment (LCVG) or comfort layer </a:t>
            </a:r>
          </a:p>
          <a:p>
            <a:pPr lvl="1"/>
            <a:r>
              <a:rPr lang="en-US" dirty="0"/>
              <a:t>Subject donned 3D printed stack-up by entering through hatch opening. Then shoulder straps were used to position the HUT and optimize the subject’s indexing by centering their shoulder in the scye ring and head in the helmet </a:t>
            </a:r>
          </a:p>
          <a:p>
            <a:pPr lvl="1"/>
            <a:r>
              <a:rPr lang="en-US" dirty="0" smtClean="0"/>
              <a:t>Initial </a:t>
            </a:r>
            <a:r>
              <a:rPr lang="en-US" dirty="0"/>
              <a:t>sizing ring combination was preliminary determined by model prediction based on 3D body scan</a:t>
            </a:r>
          </a:p>
          <a:p>
            <a:pPr lvl="2"/>
            <a:r>
              <a:rPr lang="en-US" dirty="0"/>
              <a:t>All subjects started with the baseline brief before moving to the elongated brief </a:t>
            </a:r>
          </a:p>
          <a:p>
            <a:pPr lvl="3"/>
            <a:r>
              <a:rPr lang="en-US" dirty="0" smtClean="0"/>
              <a:t>Sizing </a:t>
            </a:r>
            <a:r>
              <a:rPr lang="en-US" dirty="0"/>
              <a:t>ring selection changed dependent on which brief was </a:t>
            </a:r>
            <a:r>
              <a:rPr lang="en-US" dirty="0" smtClean="0"/>
              <a:t>used</a:t>
            </a:r>
            <a:endParaRPr lang="en-US" dirty="0"/>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6</a:t>
            </a:fld>
            <a:endParaRPr lang="en-US" dirty="0"/>
          </a:p>
        </p:txBody>
      </p:sp>
      <p:pic>
        <p:nvPicPr>
          <p:cNvPr id="6" name="Picture 5">
            <a:extLst>
              <a:ext uri="{FF2B5EF4-FFF2-40B4-BE49-F238E27FC236}">
                <a16:creationId xmlns:a16="http://schemas.microsoft.com/office/drawing/2014/main" id="{361A8E94-3D2D-8C44-BD6F-1B13934B6F6D}"/>
              </a:ext>
            </a:extLst>
          </p:cNvPr>
          <p:cNvPicPr>
            <a:picLocks noChangeAspect="1"/>
          </p:cNvPicPr>
          <p:nvPr/>
        </p:nvPicPr>
        <p:blipFill rotWithShape="1">
          <a:blip r:embed="rId2"/>
          <a:srcRect l="4591" r="6123"/>
          <a:stretch/>
        </p:blipFill>
        <p:spPr>
          <a:xfrm>
            <a:off x="9561252" y="2553681"/>
            <a:ext cx="2395530" cy="3610590"/>
          </a:xfrm>
          <a:prstGeom prst="rect">
            <a:avLst/>
          </a:prstGeom>
        </p:spPr>
      </p:pic>
    </p:spTree>
    <p:extLst>
      <p:ext uri="{BB962C8B-B14F-4D97-AF65-F5344CB8AC3E}">
        <p14:creationId xmlns:p14="http://schemas.microsoft.com/office/powerpoint/2010/main" val="14185059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Procedures</a:t>
            </a:r>
          </a:p>
        </p:txBody>
      </p:sp>
      <p:sp>
        <p:nvSpPr>
          <p:cNvPr id="3" name="Content Placeholder 2"/>
          <p:cNvSpPr>
            <a:spLocks noGrp="1"/>
          </p:cNvSpPr>
          <p:nvPr>
            <p:ph idx="1"/>
          </p:nvPr>
        </p:nvSpPr>
        <p:spPr>
          <a:xfrm>
            <a:off x="304799" y="1143000"/>
            <a:ext cx="8576154" cy="5257800"/>
          </a:xfrm>
        </p:spPr>
        <p:txBody>
          <a:bodyPr>
            <a:normAutofit lnSpcReduction="10000"/>
          </a:bodyPr>
          <a:lstStyle/>
          <a:p>
            <a:r>
              <a:rPr lang="en-US" dirty="0"/>
              <a:t>During test:</a:t>
            </a:r>
          </a:p>
          <a:p>
            <a:pPr lvl="1"/>
            <a:r>
              <a:rPr lang="en-US" dirty="0"/>
              <a:t>Once indexed into 3D printed suit, the hatch was closed and subjects performed functional movements such as squats, kneeling, and walking to access the </a:t>
            </a:r>
            <a:r>
              <a:rPr lang="en-US" dirty="0" smtClean="0"/>
              <a:t>fit. Then they performed functional postures such as maximum forward and backward leans. </a:t>
            </a:r>
            <a:endParaRPr lang="en-US" dirty="0"/>
          </a:p>
          <a:p>
            <a:pPr lvl="2"/>
            <a:r>
              <a:rPr lang="en-US" dirty="0"/>
              <a:t>Sizing rings were either removed or added according to subject’s request to optimize fit</a:t>
            </a:r>
          </a:p>
          <a:p>
            <a:pPr lvl="1"/>
            <a:r>
              <a:rPr lang="en-US" dirty="0" smtClean="0"/>
              <a:t>After </a:t>
            </a:r>
            <a:r>
              <a:rPr lang="en-US" dirty="0"/>
              <a:t>completion of assessment in each brief, subject provided verbal report of perceived fit, comfort and suit maneuverability</a:t>
            </a:r>
          </a:p>
          <a:p>
            <a:pPr lvl="1"/>
            <a:r>
              <a:rPr lang="en-US" dirty="0"/>
              <a:t>Test was </a:t>
            </a:r>
            <a:r>
              <a:rPr lang="en-US" dirty="0" smtClean="0"/>
              <a:t>repeated </a:t>
            </a:r>
            <a:r>
              <a:rPr lang="en-US" dirty="0"/>
              <a:t>with an LCVG, maximum absorbency garment (MAG), and drink bag using the preferred brief type (baseline or elongated)</a:t>
            </a:r>
          </a:p>
          <a:p>
            <a:pPr lvl="1"/>
            <a:endParaRPr lang="en-US" dirty="0"/>
          </a:p>
          <a:p>
            <a:pPr lvl="1"/>
            <a:endParaRPr lang="en-US" dirty="0"/>
          </a:p>
          <a:p>
            <a:pPr lvl="1"/>
            <a:endParaRPr lang="en-US" dirty="0"/>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7</a:t>
            </a:fld>
            <a:endParaRPr lang="en-US" dirty="0"/>
          </a:p>
        </p:txBody>
      </p:sp>
      <p:pic>
        <p:nvPicPr>
          <p:cNvPr id="6" name="Picture 5">
            <a:extLst>
              <a:ext uri="{FF2B5EF4-FFF2-40B4-BE49-F238E27FC236}">
                <a16:creationId xmlns:a16="http://schemas.microsoft.com/office/drawing/2014/main" id="{C15F222D-CD36-DE4D-B785-6CAA19D0056A}"/>
              </a:ext>
            </a:extLst>
          </p:cNvPr>
          <p:cNvPicPr>
            <a:picLocks noChangeAspect="1"/>
          </p:cNvPicPr>
          <p:nvPr/>
        </p:nvPicPr>
        <p:blipFill rotWithShape="1">
          <a:blip r:embed="rId2"/>
          <a:srcRect l="3131" t="1546" r="1321" b="1314"/>
          <a:stretch/>
        </p:blipFill>
        <p:spPr>
          <a:xfrm>
            <a:off x="8993686" y="1214138"/>
            <a:ext cx="2718149" cy="5257800"/>
          </a:xfrm>
          <a:prstGeom prst="rect">
            <a:avLst/>
          </a:prstGeom>
        </p:spPr>
      </p:pic>
    </p:spTree>
    <p:extLst>
      <p:ext uri="{BB962C8B-B14F-4D97-AF65-F5344CB8AC3E}">
        <p14:creationId xmlns:p14="http://schemas.microsoft.com/office/powerpoint/2010/main" val="29610711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normAutofit lnSpcReduction="10000"/>
          </a:bodyPr>
          <a:lstStyle/>
          <a:p>
            <a:r>
              <a:rPr lang="en-US" dirty="0"/>
              <a:t>Sizing ring heights were treated as a dependent variable and a statistical analysis was performed to assess the influences from the independent variables (example: subject’s gender, VTD and brief type)</a:t>
            </a:r>
          </a:p>
          <a:p>
            <a:pPr lvl="1"/>
            <a:r>
              <a:rPr lang="en-US" dirty="0"/>
              <a:t>Analysis of covariance (ANCOVA) identified the statistically significant factors determining the sizing ring height selections</a:t>
            </a:r>
          </a:p>
          <a:p>
            <a:pPr lvl="1"/>
            <a:r>
              <a:rPr lang="en-US" dirty="0"/>
              <a:t>With the identified factors, a statistical regression model was built to predict the height of the sizing rings needed for the projected crew population</a:t>
            </a:r>
          </a:p>
          <a:p>
            <a:r>
              <a:rPr lang="en-US" dirty="0"/>
              <a:t>Choice between baseline and elongated brief was also analyzed for the underlying covariation with VTD</a:t>
            </a:r>
          </a:p>
          <a:p>
            <a:pPr lvl="1"/>
            <a:r>
              <a:rPr lang="en-US" dirty="0"/>
              <a:t>Logistic regression model was built to predict the probability of preferring an elongated as opposed to a baseline brief</a:t>
            </a:r>
          </a:p>
          <a:p>
            <a:pPr lvl="1"/>
            <a:r>
              <a:rPr lang="en-US" dirty="0"/>
              <a:t>Brief preference model estimated the approximate proportion of the population who are likely to need an elongated versus baseline brief</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8</a:t>
            </a:fld>
            <a:endParaRPr lang="en-US" dirty="0"/>
          </a:p>
        </p:txBody>
      </p:sp>
    </p:spTree>
    <p:extLst>
      <p:ext uri="{BB962C8B-B14F-4D97-AF65-F5344CB8AC3E}">
        <p14:creationId xmlns:p14="http://schemas.microsoft.com/office/powerpoint/2010/main" val="1178760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p:txBody>
          <a:bodyPr/>
          <a:lstStyle/>
          <a:p>
            <a:r>
              <a:rPr lang="en-US" dirty="0"/>
              <a:t>Average selected height for the stack of sizing rings is summarized in Table 1. </a:t>
            </a:r>
          </a:p>
          <a:p>
            <a:pPr lvl="1"/>
            <a:r>
              <a:rPr lang="en-US" dirty="0"/>
              <a:t>ANCOVA indicated that the selected sizing ring height significantly covaries with the subject’s VTD (</a:t>
            </a:r>
            <a:r>
              <a:rPr lang="en-US" i="1" dirty="0"/>
              <a:t>F</a:t>
            </a:r>
            <a:r>
              <a:rPr lang="en-US" dirty="0"/>
              <a:t>=38.082, </a:t>
            </a:r>
            <a:r>
              <a:rPr lang="en-US" i="1" dirty="0"/>
              <a:t>p</a:t>
            </a:r>
            <a:r>
              <a:rPr lang="en-US" dirty="0"/>
              <a:t> &lt; 0.05) and brief type (</a:t>
            </a:r>
            <a:r>
              <a:rPr lang="en-US" i="1" dirty="0"/>
              <a:t>F</a:t>
            </a:r>
            <a:r>
              <a:rPr lang="en-US" dirty="0"/>
              <a:t>=19.482, </a:t>
            </a:r>
            <a:r>
              <a:rPr lang="en-US" i="1" dirty="0"/>
              <a:t>p</a:t>
            </a:r>
            <a:r>
              <a:rPr lang="en-US" dirty="0"/>
              <a:t> &lt; 0.05) as main effects. </a:t>
            </a:r>
          </a:p>
          <a:p>
            <a:pPr lvl="2"/>
            <a:r>
              <a:rPr lang="en-US" dirty="0"/>
              <a:t>Subjects with a larger VTD tended to select a taller sizing ring height</a:t>
            </a:r>
          </a:p>
          <a:p>
            <a:pPr lvl="2"/>
            <a:r>
              <a:rPr lang="en-US" dirty="0"/>
              <a:t>Baseline brief condition was associated with taller sizing rings than elongated brief</a:t>
            </a:r>
          </a:p>
          <a:p>
            <a:pPr lvl="1"/>
            <a:r>
              <a:rPr lang="en-US" dirty="0"/>
              <a:t>Neither the subject’s gender nor any interaction effects are statistically significant.</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9</a:t>
            </a:fld>
            <a:endParaRPr lang="en-US" dirty="0"/>
          </a:p>
        </p:txBody>
      </p:sp>
      <p:graphicFrame>
        <p:nvGraphicFramePr>
          <p:cNvPr id="7" name="Table 6">
            <a:extLst>
              <a:ext uri="{FF2B5EF4-FFF2-40B4-BE49-F238E27FC236}">
                <a16:creationId xmlns:a16="http://schemas.microsoft.com/office/drawing/2014/main" id="{D62AFC22-4341-1E42-A635-ED25C69342B9}"/>
              </a:ext>
            </a:extLst>
          </p:cNvPr>
          <p:cNvGraphicFramePr>
            <a:graphicFrameLocks noGrp="1"/>
          </p:cNvGraphicFramePr>
          <p:nvPr>
            <p:extLst>
              <p:ext uri="{D42A27DB-BD31-4B8C-83A1-F6EECF244321}">
                <p14:modId xmlns:p14="http://schemas.microsoft.com/office/powerpoint/2010/main" val="2387803344"/>
              </p:ext>
            </p:extLst>
          </p:nvPr>
        </p:nvGraphicFramePr>
        <p:xfrm>
          <a:off x="1458128" y="4218398"/>
          <a:ext cx="8566743" cy="1509971"/>
        </p:xfrm>
        <a:graphic>
          <a:graphicData uri="http://schemas.openxmlformats.org/drawingml/2006/table">
            <a:tbl>
              <a:tblPr firstRow="1" firstCol="1" bandRow="1">
                <a:tableStyleId>{5C22544A-7EE6-4342-B048-85BDC9FD1C3A}</a:tableStyleId>
              </a:tblPr>
              <a:tblGrid>
                <a:gridCol w="2981194">
                  <a:extLst>
                    <a:ext uri="{9D8B030D-6E8A-4147-A177-3AD203B41FA5}">
                      <a16:colId xmlns:a16="http://schemas.microsoft.com/office/drawing/2014/main" val="3864344197"/>
                    </a:ext>
                  </a:extLst>
                </a:gridCol>
                <a:gridCol w="1879041">
                  <a:extLst>
                    <a:ext uri="{9D8B030D-6E8A-4147-A177-3AD203B41FA5}">
                      <a16:colId xmlns:a16="http://schemas.microsoft.com/office/drawing/2014/main" val="2651184610"/>
                    </a:ext>
                  </a:extLst>
                </a:gridCol>
                <a:gridCol w="162560">
                  <a:extLst>
                    <a:ext uri="{9D8B030D-6E8A-4147-A177-3AD203B41FA5}">
                      <a16:colId xmlns:a16="http://schemas.microsoft.com/office/drawing/2014/main" val="2375459429"/>
                    </a:ext>
                  </a:extLst>
                </a:gridCol>
                <a:gridCol w="1806947">
                  <a:extLst>
                    <a:ext uri="{9D8B030D-6E8A-4147-A177-3AD203B41FA5}">
                      <a16:colId xmlns:a16="http://schemas.microsoft.com/office/drawing/2014/main" val="3578583898"/>
                    </a:ext>
                  </a:extLst>
                </a:gridCol>
                <a:gridCol w="1737001">
                  <a:extLst>
                    <a:ext uri="{9D8B030D-6E8A-4147-A177-3AD203B41FA5}">
                      <a16:colId xmlns:a16="http://schemas.microsoft.com/office/drawing/2014/main" val="749150586"/>
                    </a:ext>
                  </a:extLst>
                </a:gridCol>
              </a:tblGrid>
              <a:tr h="356710">
                <a:tc>
                  <a:txBody>
                    <a:bodyPr/>
                    <a:lstStyle/>
                    <a:p>
                      <a:pPr marL="0" marR="0" indent="0" algn="l">
                        <a:spcBef>
                          <a:spcPts val="0"/>
                        </a:spcBef>
                        <a:spcAft>
                          <a:spcPts val="0"/>
                        </a:spcAft>
                        <a:tabLst>
                          <a:tab pos="182880" algn="l"/>
                        </a:tabLst>
                      </a:pPr>
                      <a:r>
                        <a:rPr lang="en-US" sz="2000" dirty="0">
                          <a:solidFill>
                            <a:srgbClr val="205968"/>
                          </a:solidFill>
                          <a:effectLst/>
                        </a:rPr>
                        <a:t> </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a:spcBef>
                          <a:spcPts val="0"/>
                        </a:spcBef>
                        <a:spcAft>
                          <a:spcPts val="0"/>
                        </a:spcAft>
                        <a:tabLst>
                          <a:tab pos="182880" algn="l"/>
                        </a:tabLst>
                      </a:pPr>
                      <a:r>
                        <a:rPr lang="en-US" sz="2000" dirty="0">
                          <a:solidFill>
                            <a:srgbClr val="205968"/>
                          </a:solidFill>
                          <a:effectLst/>
                        </a:rPr>
                        <a:t> </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2000">
                          <a:solidFill>
                            <a:srgbClr val="205968"/>
                          </a:solidFill>
                          <a:effectLst/>
                        </a:rPr>
                        <a:t> </a:t>
                      </a:r>
                      <a:endParaRPr lang="en-US" sz="200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2000" dirty="0">
                          <a:solidFill>
                            <a:srgbClr val="205968"/>
                          </a:solidFill>
                          <a:effectLst/>
                        </a:rPr>
                        <a:t>Females</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2000" dirty="0">
                          <a:solidFill>
                            <a:srgbClr val="205968"/>
                          </a:solidFill>
                          <a:effectLst/>
                        </a:rPr>
                        <a:t>Males</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4272156"/>
                  </a:ext>
                </a:extLst>
              </a:tr>
              <a:tr h="405718">
                <a:tc>
                  <a:txBody>
                    <a:bodyPr/>
                    <a:lstStyle/>
                    <a:p>
                      <a:pPr marL="0" marR="0" indent="0" algn="r">
                        <a:spcBef>
                          <a:spcPts val="0"/>
                        </a:spcBef>
                        <a:spcAft>
                          <a:spcPts val="0"/>
                        </a:spcAft>
                        <a:tabLst>
                          <a:tab pos="182880" algn="l"/>
                        </a:tabLst>
                      </a:pPr>
                      <a:r>
                        <a:rPr lang="en-US" sz="2000" dirty="0">
                          <a:solidFill>
                            <a:srgbClr val="205968"/>
                          </a:solidFill>
                          <a:effectLst/>
                        </a:rPr>
                        <a:t>VTD</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a:spcBef>
                          <a:spcPts val="0"/>
                        </a:spcBef>
                        <a:spcAft>
                          <a:spcPts val="0"/>
                        </a:spcAft>
                        <a:tabLst>
                          <a:tab pos="182880" algn="l"/>
                        </a:tabLst>
                      </a:pPr>
                      <a:r>
                        <a:rPr lang="en-US" sz="2000" dirty="0">
                          <a:solidFill>
                            <a:srgbClr val="205968"/>
                          </a:solidFill>
                          <a:effectLst/>
                        </a:rPr>
                        <a:t> </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 </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24.715 (1.192)</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27.351 (1.971)</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6346785"/>
                  </a:ext>
                </a:extLst>
              </a:tr>
              <a:tr h="442743">
                <a:tc>
                  <a:txBody>
                    <a:bodyPr/>
                    <a:lstStyle/>
                    <a:p>
                      <a:pPr marL="0" marR="0" indent="0" algn="l">
                        <a:spcBef>
                          <a:spcPts val="0"/>
                        </a:spcBef>
                        <a:spcAft>
                          <a:spcPts val="0"/>
                        </a:spcAft>
                        <a:tabLst>
                          <a:tab pos="182880" algn="l"/>
                        </a:tabLst>
                      </a:pPr>
                      <a:r>
                        <a:rPr lang="en-US" sz="2000" dirty="0">
                          <a:solidFill>
                            <a:srgbClr val="205968"/>
                          </a:solidFill>
                          <a:effectLst/>
                        </a:rPr>
                        <a:t>Selected Sizing Ring Height</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a:spcBef>
                          <a:spcPts val="0"/>
                        </a:spcBef>
                        <a:spcAft>
                          <a:spcPts val="0"/>
                        </a:spcAft>
                        <a:tabLst>
                          <a:tab pos="182880" algn="l"/>
                        </a:tabLst>
                      </a:pPr>
                      <a:r>
                        <a:rPr lang="en-US" sz="2000" dirty="0">
                          <a:solidFill>
                            <a:srgbClr val="205968"/>
                          </a:solidFill>
                          <a:effectLst/>
                        </a:rPr>
                        <a:t>Baseline Brief</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 </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1.125 (1.299)</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4.250 (1.768)</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9615442"/>
                  </a:ext>
                </a:extLst>
              </a:tr>
              <a:tr h="264728">
                <a:tc>
                  <a:txBody>
                    <a:bodyPr/>
                    <a:lstStyle/>
                    <a:p>
                      <a:pPr marL="0" marR="0" indent="0" algn="l">
                        <a:spcBef>
                          <a:spcPts val="0"/>
                        </a:spcBef>
                        <a:spcAft>
                          <a:spcPts val="0"/>
                        </a:spcAft>
                        <a:tabLst>
                          <a:tab pos="182880" algn="l"/>
                        </a:tabLst>
                      </a:pPr>
                      <a:r>
                        <a:rPr lang="en-US" sz="2000" dirty="0">
                          <a:solidFill>
                            <a:srgbClr val="205968"/>
                          </a:solidFill>
                          <a:effectLst/>
                        </a:rPr>
                        <a:t> </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a:spcBef>
                          <a:spcPts val="0"/>
                        </a:spcBef>
                        <a:spcAft>
                          <a:spcPts val="0"/>
                        </a:spcAft>
                        <a:tabLst>
                          <a:tab pos="182880" algn="l"/>
                        </a:tabLst>
                      </a:pPr>
                      <a:r>
                        <a:rPr lang="en-US" sz="2000" dirty="0">
                          <a:solidFill>
                            <a:srgbClr val="205968"/>
                          </a:solidFill>
                          <a:effectLst/>
                        </a:rPr>
                        <a:t>Elongated Brief</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a:solidFill>
                            <a:srgbClr val="205968"/>
                          </a:solidFill>
                          <a:effectLst/>
                        </a:rPr>
                        <a:t> </a:t>
                      </a:r>
                      <a:endParaRPr lang="en-US" sz="200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0.375 (0.750)</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a:spcBef>
                          <a:spcPts val="0"/>
                        </a:spcBef>
                        <a:spcAft>
                          <a:spcPts val="0"/>
                        </a:spcAft>
                        <a:tabLst>
                          <a:tab pos="182880" algn="l"/>
                        </a:tabLst>
                      </a:pPr>
                      <a:r>
                        <a:rPr lang="en-US" sz="2000" dirty="0">
                          <a:solidFill>
                            <a:srgbClr val="205968"/>
                          </a:solidFill>
                          <a:effectLst/>
                        </a:rPr>
                        <a:t>2.036 (1.661)</a:t>
                      </a:r>
                      <a:endParaRPr lang="en-US" sz="2000" dirty="0">
                        <a:solidFill>
                          <a:srgbClr val="205968"/>
                        </a:solidFill>
                        <a:effectLst/>
                        <a:latin typeface="Times New Roman" panose="02020603050405020304" pitchFamily="18" charset="0"/>
                        <a:ea typeface="Times New Roman" panose="02020603050405020304" pitchFamily="18" charset="0"/>
                      </a:endParaRPr>
                    </a:p>
                  </a:txBody>
                  <a:tcPr marL="68580" marR="68580"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5549900"/>
                  </a:ext>
                </a:extLst>
              </a:tr>
            </a:tbl>
          </a:graphicData>
        </a:graphic>
      </p:graphicFrame>
      <p:sp>
        <p:nvSpPr>
          <p:cNvPr id="9" name="TextBox 8">
            <a:extLst>
              <a:ext uri="{FF2B5EF4-FFF2-40B4-BE49-F238E27FC236}">
                <a16:creationId xmlns:a16="http://schemas.microsoft.com/office/drawing/2014/main" id="{389C33CE-5CE2-0749-94F1-877D73D4CD4B}"/>
              </a:ext>
            </a:extLst>
          </p:cNvPr>
          <p:cNvSpPr txBox="1"/>
          <p:nvPr/>
        </p:nvSpPr>
        <p:spPr>
          <a:xfrm>
            <a:off x="1458128" y="3849066"/>
            <a:ext cx="6190413" cy="369332"/>
          </a:xfrm>
          <a:prstGeom prst="rect">
            <a:avLst/>
          </a:prstGeom>
          <a:noFill/>
        </p:spPr>
        <p:txBody>
          <a:bodyPr wrap="none" rtlCol="0">
            <a:spAutoFit/>
          </a:bodyPr>
          <a:lstStyle/>
          <a:p>
            <a:r>
              <a:rPr lang="en-US" dirty="0">
                <a:solidFill>
                  <a:schemeClr val="accent3">
                    <a:lumMod val="50000"/>
                  </a:schemeClr>
                </a:solidFill>
              </a:rPr>
              <a:t>Table 1. Descriptive statistics of the subjects. Units are in inches.</a:t>
            </a:r>
          </a:p>
        </p:txBody>
      </p:sp>
    </p:spTree>
    <p:extLst>
      <p:ext uri="{BB962C8B-B14F-4D97-AF65-F5344CB8AC3E}">
        <p14:creationId xmlns:p14="http://schemas.microsoft.com/office/powerpoint/2010/main" val="13005961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a:xfrm>
            <a:off x="304800" y="1143000"/>
            <a:ext cx="11582400" cy="2057400"/>
          </a:xfrm>
        </p:spPr>
        <p:txBody>
          <a:bodyPr>
            <a:normAutofit/>
          </a:bodyPr>
          <a:lstStyle/>
          <a:p>
            <a:r>
              <a:rPr lang="en-US" sz="2000" dirty="0"/>
              <a:t>Prediction model </a:t>
            </a:r>
            <a:r>
              <a:rPr lang="en-US" sz="2000" dirty="0" smtClean="0"/>
              <a:t>onto </a:t>
            </a:r>
            <a:r>
              <a:rPr lang="en-US" sz="2000" dirty="0"/>
              <a:t>hypothetical crew population with minimum to maximum VTD (22.0 - 29.9 inches)</a:t>
            </a:r>
          </a:p>
          <a:p>
            <a:r>
              <a:rPr lang="en-US" sz="2000" dirty="0"/>
              <a:t>Persons with VTD ≤ 23.2” (baseline brief) or 25.5” (elongated brief) may not need sizing rings (point </a:t>
            </a:r>
            <a:r>
              <a:rPr lang="en-US" sz="2000" b="1" dirty="0"/>
              <a:t>b</a:t>
            </a:r>
            <a:r>
              <a:rPr lang="en-US" sz="2000" dirty="0"/>
              <a:t> and </a:t>
            </a:r>
            <a:r>
              <a:rPr lang="en-US" sz="2000" b="1" dirty="0"/>
              <a:t>d</a:t>
            </a:r>
            <a:r>
              <a:rPr lang="en-US" sz="2000" dirty="0"/>
              <a:t>)</a:t>
            </a:r>
          </a:p>
          <a:p>
            <a:r>
              <a:rPr lang="en-US" sz="2000" dirty="0"/>
              <a:t>Persons with a smallest VTD (22”) may have a negative gap -1.2” (point </a:t>
            </a:r>
            <a:r>
              <a:rPr lang="en-US" sz="2000" b="1" dirty="0"/>
              <a:t>a</a:t>
            </a:r>
            <a:r>
              <a:rPr lang="en-US" sz="2000" dirty="0"/>
              <a:t>)</a:t>
            </a:r>
          </a:p>
          <a:p>
            <a:r>
              <a:rPr lang="en-US" sz="2000" dirty="0"/>
              <a:t>Persons with a largest VTD (29.9”) may need 6.4” (baseline; point </a:t>
            </a:r>
            <a:r>
              <a:rPr lang="en-US" sz="2000" b="1" dirty="0"/>
              <a:t>c</a:t>
            </a:r>
            <a:r>
              <a:rPr lang="en-US" sz="2000" dirty="0"/>
              <a:t>) or 4.3” (elongated, point </a:t>
            </a:r>
            <a:r>
              <a:rPr lang="en-US" sz="2000" b="1" dirty="0"/>
              <a:t>e</a:t>
            </a:r>
            <a:r>
              <a:rPr lang="en-US" sz="2000" dirty="0"/>
              <a:t>) sizing rings</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10</a:t>
            </a:fld>
            <a:endParaRPr lang="en-US" dirty="0"/>
          </a:p>
        </p:txBody>
      </p:sp>
      <p:pic>
        <p:nvPicPr>
          <p:cNvPr id="9" name="Picture 8">
            <a:extLst>
              <a:ext uri="{FF2B5EF4-FFF2-40B4-BE49-F238E27FC236}">
                <a16:creationId xmlns:a16="http://schemas.microsoft.com/office/drawing/2014/main" id="{EAF412FE-2AB4-9944-A18B-5A5B3F056AD5}"/>
              </a:ext>
            </a:extLst>
          </p:cNvPr>
          <p:cNvPicPr>
            <a:picLocks noChangeAspect="1"/>
          </p:cNvPicPr>
          <p:nvPr/>
        </p:nvPicPr>
        <p:blipFill>
          <a:blip r:embed="rId2"/>
          <a:stretch>
            <a:fillRect/>
          </a:stretch>
        </p:blipFill>
        <p:spPr>
          <a:xfrm>
            <a:off x="1340285" y="2924792"/>
            <a:ext cx="8943584" cy="3359255"/>
          </a:xfrm>
          <a:prstGeom prst="rect">
            <a:avLst/>
          </a:prstGeom>
        </p:spPr>
      </p:pic>
    </p:spTree>
    <p:extLst>
      <p:ext uri="{BB962C8B-B14F-4D97-AF65-F5344CB8AC3E}">
        <p14:creationId xmlns:p14="http://schemas.microsoft.com/office/powerpoint/2010/main" val="2252196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a:xfrm>
            <a:off x="304799" y="1143000"/>
            <a:ext cx="5353828" cy="5257800"/>
          </a:xfrm>
        </p:spPr>
        <p:txBody>
          <a:bodyPr>
            <a:normAutofit/>
          </a:bodyPr>
          <a:lstStyle/>
          <a:p>
            <a:r>
              <a:rPr lang="en-US" sz="2400" dirty="0"/>
              <a:t>When asked to report preferred brief type, four subjects selected baseline brief and seven subjects selected the elongated brief</a:t>
            </a:r>
          </a:p>
          <a:p>
            <a:pPr lvl="1"/>
            <a:r>
              <a:rPr lang="en-US" sz="2000" dirty="0"/>
              <a:t>Model predicted that the persons with VTD ≥ 25.47-inch threshold will prefer an elongated brief</a:t>
            </a:r>
          </a:p>
          <a:p>
            <a:pPr lvl="1"/>
            <a:r>
              <a:rPr lang="en-US" sz="2000" dirty="0"/>
              <a:t>The 25.47” threshold value can be translated that 31.7% female and 87.9% male crew populations are expected to select an elongated brief</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11</a:t>
            </a:fld>
            <a:endParaRPr lang="en-US" dirty="0"/>
          </a:p>
        </p:txBody>
      </p:sp>
      <p:pic>
        <p:nvPicPr>
          <p:cNvPr id="10" name="Picture 9">
            <a:extLst>
              <a:ext uri="{FF2B5EF4-FFF2-40B4-BE49-F238E27FC236}">
                <a16:creationId xmlns:a16="http://schemas.microsoft.com/office/drawing/2014/main" id="{D8DFAE3F-1935-F444-B653-F38713F43667}"/>
              </a:ext>
            </a:extLst>
          </p:cNvPr>
          <p:cNvPicPr>
            <a:picLocks noChangeAspect="1"/>
          </p:cNvPicPr>
          <p:nvPr/>
        </p:nvPicPr>
        <p:blipFill rotWithShape="1">
          <a:blip r:embed="rId2"/>
          <a:srcRect t="4149"/>
          <a:stretch/>
        </p:blipFill>
        <p:spPr>
          <a:xfrm>
            <a:off x="7652329" y="1042792"/>
            <a:ext cx="4335079" cy="2664912"/>
          </a:xfrm>
          <a:prstGeom prst="rect">
            <a:avLst/>
          </a:prstGeom>
        </p:spPr>
      </p:pic>
      <p:pic>
        <p:nvPicPr>
          <p:cNvPr id="16" name="Picture 15">
            <a:extLst>
              <a:ext uri="{FF2B5EF4-FFF2-40B4-BE49-F238E27FC236}">
                <a16:creationId xmlns:a16="http://schemas.microsoft.com/office/drawing/2014/main" id="{038B8041-AD81-4F46-B9C0-0C3E1B540DE0}"/>
              </a:ext>
            </a:extLst>
          </p:cNvPr>
          <p:cNvPicPr>
            <a:picLocks noChangeAspect="1"/>
          </p:cNvPicPr>
          <p:nvPr/>
        </p:nvPicPr>
        <p:blipFill rotWithShape="1">
          <a:blip r:embed="rId3"/>
          <a:srcRect t="3060" b="2612"/>
          <a:stretch/>
        </p:blipFill>
        <p:spPr>
          <a:xfrm>
            <a:off x="5610529" y="3807913"/>
            <a:ext cx="6376879" cy="2655518"/>
          </a:xfrm>
          <a:prstGeom prst="rect">
            <a:avLst/>
          </a:prstGeom>
        </p:spPr>
      </p:pic>
    </p:spTree>
    <p:extLst>
      <p:ext uri="{BB962C8B-B14F-4D97-AF65-F5344CB8AC3E}">
        <p14:creationId xmlns:p14="http://schemas.microsoft.com/office/powerpoint/2010/main" val="23626467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a:xfrm>
            <a:off x="92698" y="994608"/>
            <a:ext cx="2361397" cy="5257800"/>
          </a:xfrm>
        </p:spPr>
        <p:txBody>
          <a:bodyPr>
            <a:normAutofit/>
          </a:bodyPr>
          <a:lstStyle/>
          <a:p>
            <a:r>
              <a:rPr lang="en-US" sz="2000" dirty="0"/>
              <a:t>User </a:t>
            </a:r>
            <a:br>
              <a:rPr lang="en-US" sz="2000" dirty="0"/>
            </a:br>
            <a:r>
              <a:rPr lang="en-US" sz="2000" dirty="0"/>
              <a:t>feedback</a:t>
            </a:r>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12</a:t>
            </a:fld>
            <a:endParaRPr lang="en-US" dirty="0"/>
          </a:p>
        </p:txBody>
      </p:sp>
      <p:graphicFrame>
        <p:nvGraphicFramePr>
          <p:cNvPr id="12" name="Table 11">
            <a:extLst>
              <a:ext uri="{FF2B5EF4-FFF2-40B4-BE49-F238E27FC236}">
                <a16:creationId xmlns:a16="http://schemas.microsoft.com/office/drawing/2014/main" id="{8BBBD7D1-CC85-8F40-BFDC-084C69DCE486}"/>
              </a:ext>
            </a:extLst>
          </p:cNvPr>
          <p:cNvGraphicFramePr>
            <a:graphicFrameLocks noGrp="1"/>
          </p:cNvGraphicFramePr>
          <p:nvPr>
            <p:extLst>
              <p:ext uri="{D42A27DB-BD31-4B8C-83A1-F6EECF244321}">
                <p14:modId xmlns:p14="http://schemas.microsoft.com/office/powerpoint/2010/main" val="3208449922"/>
              </p:ext>
            </p:extLst>
          </p:nvPr>
        </p:nvGraphicFramePr>
        <p:xfrm>
          <a:off x="1657401" y="994608"/>
          <a:ext cx="10316641" cy="5554584"/>
        </p:xfrm>
        <a:graphic>
          <a:graphicData uri="http://schemas.openxmlformats.org/drawingml/2006/table">
            <a:tbl>
              <a:tblPr firstRow="1" firstCol="1" bandRow="1">
                <a:tableStyleId>{5C22544A-7EE6-4342-B048-85BDC9FD1C3A}</a:tableStyleId>
              </a:tblPr>
              <a:tblGrid>
                <a:gridCol w="746824">
                  <a:extLst>
                    <a:ext uri="{9D8B030D-6E8A-4147-A177-3AD203B41FA5}">
                      <a16:colId xmlns:a16="http://schemas.microsoft.com/office/drawing/2014/main" val="2027966964"/>
                    </a:ext>
                  </a:extLst>
                </a:gridCol>
                <a:gridCol w="718619">
                  <a:extLst>
                    <a:ext uri="{9D8B030D-6E8A-4147-A177-3AD203B41FA5}">
                      <a16:colId xmlns:a16="http://schemas.microsoft.com/office/drawing/2014/main" val="2032754673"/>
                    </a:ext>
                  </a:extLst>
                </a:gridCol>
                <a:gridCol w="1057049">
                  <a:extLst>
                    <a:ext uri="{9D8B030D-6E8A-4147-A177-3AD203B41FA5}">
                      <a16:colId xmlns:a16="http://schemas.microsoft.com/office/drawing/2014/main" val="2767536358"/>
                    </a:ext>
                  </a:extLst>
                </a:gridCol>
                <a:gridCol w="955165">
                  <a:extLst>
                    <a:ext uri="{9D8B030D-6E8A-4147-A177-3AD203B41FA5}">
                      <a16:colId xmlns:a16="http://schemas.microsoft.com/office/drawing/2014/main" val="494953503"/>
                    </a:ext>
                  </a:extLst>
                </a:gridCol>
                <a:gridCol w="6838984">
                  <a:extLst>
                    <a:ext uri="{9D8B030D-6E8A-4147-A177-3AD203B41FA5}">
                      <a16:colId xmlns:a16="http://schemas.microsoft.com/office/drawing/2014/main" val="212447487"/>
                    </a:ext>
                  </a:extLst>
                </a:gridCol>
              </a:tblGrid>
              <a:tr h="380589">
                <a:tc>
                  <a:txBody>
                    <a:bodyPr/>
                    <a:lstStyle/>
                    <a:p>
                      <a:pPr marL="0" marR="0" indent="0" algn="just">
                        <a:spcBef>
                          <a:spcPts val="0"/>
                        </a:spcBef>
                        <a:spcAft>
                          <a:spcPts val="0"/>
                        </a:spcAft>
                        <a:tabLst>
                          <a:tab pos="182880" algn="l"/>
                        </a:tabLst>
                      </a:pPr>
                      <a:r>
                        <a:rPr lang="en-US" sz="1400" dirty="0">
                          <a:solidFill>
                            <a:schemeClr val="tx1"/>
                          </a:solidFill>
                          <a:effectLst/>
                        </a:rPr>
                        <a:t>Subject</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Gender</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dirty="0">
                          <a:solidFill>
                            <a:schemeClr val="tx1"/>
                          </a:solidFill>
                          <a:effectLst/>
                        </a:rPr>
                        <a:t>VTD inch</a:t>
                      </a:r>
                      <a:br>
                        <a:rPr lang="en-US" sz="1400" dirty="0">
                          <a:solidFill>
                            <a:schemeClr val="tx1"/>
                          </a:solidFill>
                          <a:effectLst/>
                        </a:rPr>
                      </a:br>
                      <a:r>
                        <a:rPr lang="en-US" sz="1400" dirty="0">
                          <a:solidFill>
                            <a:schemeClr val="tx1"/>
                          </a:solidFill>
                          <a:effectLst/>
                        </a:rPr>
                        <a:t>(percentile)</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dirty="0">
                          <a:solidFill>
                            <a:schemeClr val="tx1"/>
                          </a:solidFill>
                          <a:effectLst/>
                        </a:rPr>
                        <a:t>Preferred Brief</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Comment</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2548774"/>
                  </a:ext>
                </a:extLst>
              </a:tr>
              <a:tr h="380589">
                <a:tc>
                  <a:txBody>
                    <a:bodyPr/>
                    <a:lstStyle/>
                    <a:p>
                      <a:pPr marL="0" marR="0" indent="0" algn="ctr">
                        <a:spcBef>
                          <a:spcPts val="0"/>
                        </a:spcBef>
                        <a:spcAft>
                          <a:spcPts val="0"/>
                        </a:spcAft>
                        <a:tabLst>
                          <a:tab pos="182880" algn="l"/>
                        </a:tabLst>
                      </a:pPr>
                      <a:r>
                        <a:rPr lang="en-US" sz="1400" dirty="0">
                          <a:solidFill>
                            <a:schemeClr val="tx1"/>
                          </a:solidFill>
                          <a:effectLst/>
                        </a:rPr>
                        <a:t>1</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F</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23.6</a:t>
                      </a:r>
                      <a:br>
                        <a:rPr lang="en-US" sz="1400" dirty="0">
                          <a:solidFill>
                            <a:schemeClr val="tx1"/>
                          </a:solidFill>
                          <a:effectLst/>
                        </a:rPr>
                      </a:br>
                      <a:r>
                        <a:rPr lang="en-US" sz="1400" dirty="0">
                          <a:solidFill>
                            <a:schemeClr val="tx1"/>
                          </a:solidFill>
                          <a:effectLst/>
                        </a:rPr>
                        <a:t>(14.5)</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dirty="0">
                          <a:solidFill>
                            <a:schemeClr val="tx1"/>
                          </a:solidFill>
                          <a:effectLst/>
                        </a:rPr>
                        <a:t>Baseline</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dirty="0">
                          <a:solidFill>
                            <a:schemeClr val="tx1"/>
                          </a:solidFill>
                          <a:effectLst/>
                        </a:rPr>
                        <a:t>The elongated brief feels to be lower than desired, thus some postures like raising the thigh or hip flexion were more difficult to perform.</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extLst>
                  <a:ext uri="{0D108BD9-81ED-4DB2-BD59-A6C34878D82A}">
                    <a16:rowId xmlns:a16="http://schemas.microsoft.com/office/drawing/2014/main" val="292088141"/>
                  </a:ext>
                </a:extLst>
              </a:tr>
              <a:tr h="570883">
                <a:tc>
                  <a:txBody>
                    <a:bodyPr/>
                    <a:lstStyle/>
                    <a:p>
                      <a:pPr marL="0" marR="0" indent="0" algn="ctr">
                        <a:spcBef>
                          <a:spcPts val="0"/>
                        </a:spcBef>
                        <a:spcAft>
                          <a:spcPts val="0"/>
                        </a:spcAft>
                        <a:tabLst>
                          <a:tab pos="182880" algn="l"/>
                        </a:tabLst>
                      </a:pPr>
                      <a:r>
                        <a:rPr lang="en-US" sz="1400">
                          <a:solidFill>
                            <a:schemeClr val="tx1"/>
                          </a:solidFill>
                          <a:effectLst/>
                        </a:rPr>
                        <a:t>2</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M</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dirty="0">
                          <a:solidFill>
                            <a:schemeClr val="tx1"/>
                          </a:solidFill>
                          <a:effectLst/>
                        </a:rPr>
                        <a:t>30.2</a:t>
                      </a:r>
                      <a:br>
                        <a:rPr lang="en-US" sz="1400" dirty="0">
                          <a:solidFill>
                            <a:schemeClr val="tx1"/>
                          </a:solidFill>
                          <a:effectLst/>
                        </a:rPr>
                      </a:br>
                      <a:r>
                        <a:rPr lang="en-US" sz="1400" dirty="0">
                          <a:solidFill>
                            <a:schemeClr val="tx1"/>
                          </a:solidFill>
                          <a:effectLst/>
                        </a:rPr>
                        <a:t>Above max </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Elongated</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All motions were performed in both briefs but had a more upright posture with the elongated brief for motions like squats and kneels. Also elongated brief allowed for more comfortable bending</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9211626"/>
                  </a:ext>
                </a:extLst>
              </a:tr>
              <a:tr h="380589">
                <a:tc>
                  <a:txBody>
                    <a:bodyPr/>
                    <a:lstStyle/>
                    <a:p>
                      <a:pPr marL="0" marR="0" indent="0" algn="ctr">
                        <a:spcBef>
                          <a:spcPts val="0"/>
                        </a:spcBef>
                        <a:spcAft>
                          <a:spcPts val="0"/>
                        </a:spcAft>
                        <a:tabLst>
                          <a:tab pos="182880" algn="l"/>
                        </a:tabLst>
                      </a:pPr>
                      <a:r>
                        <a:rPr lang="en-US" sz="1400">
                          <a:solidFill>
                            <a:schemeClr val="tx1"/>
                          </a:solidFill>
                          <a:effectLst/>
                        </a:rPr>
                        <a:t>3</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M</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dirty="0">
                          <a:solidFill>
                            <a:schemeClr val="tx1"/>
                          </a:solidFill>
                          <a:effectLst/>
                        </a:rPr>
                        <a:t>26.6</a:t>
                      </a:r>
                    </a:p>
                    <a:p>
                      <a:pPr marL="0" marR="0" indent="0" algn="ctr">
                        <a:spcBef>
                          <a:spcPts val="0"/>
                        </a:spcBef>
                        <a:spcAft>
                          <a:spcPts val="0"/>
                        </a:spcAft>
                        <a:tabLst>
                          <a:tab pos="182880" algn="l"/>
                        </a:tabLst>
                      </a:pPr>
                      <a:r>
                        <a:rPr lang="en-US" sz="1400" dirty="0">
                          <a:solidFill>
                            <a:schemeClr val="tx1"/>
                          </a:solidFill>
                          <a:effectLst/>
                        </a:rPr>
                        <a:t>(34.7)</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Elongated</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Overall, all functional motions can be performed in both briefs</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8152107"/>
                  </a:ext>
                </a:extLst>
              </a:tr>
              <a:tr h="647304">
                <a:tc>
                  <a:txBody>
                    <a:bodyPr/>
                    <a:lstStyle/>
                    <a:p>
                      <a:pPr marL="0" marR="0" indent="0" algn="ctr">
                        <a:spcBef>
                          <a:spcPts val="0"/>
                        </a:spcBef>
                        <a:spcAft>
                          <a:spcPts val="0"/>
                        </a:spcAft>
                        <a:tabLst>
                          <a:tab pos="182880" algn="l"/>
                        </a:tabLst>
                      </a:pPr>
                      <a:r>
                        <a:rPr lang="en-US" sz="1400">
                          <a:solidFill>
                            <a:schemeClr val="tx1"/>
                          </a:solidFill>
                          <a:effectLst/>
                        </a:rPr>
                        <a:t>4</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M</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26.5</a:t>
                      </a:r>
                      <a:br>
                        <a:rPr lang="en-US" sz="1400">
                          <a:solidFill>
                            <a:schemeClr val="tx1"/>
                          </a:solidFill>
                          <a:effectLst/>
                        </a:rPr>
                      </a:br>
                      <a:r>
                        <a:rPr lang="en-US" sz="1400">
                          <a:solidFill>
                            <a:schemeClr val="tx1"/>
                          </a:solidFill>
                          <a:effectLst/>
                        </a:rPr>
                        <a:t>(31.1)</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Elongated</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The higher pivot point was immediately noticed upon wearing the elongated brief and felt to help to maintain a better center of gravity when bending the torso. However, the baseline brief required more attentive control of the upper body to prevent weight shifting.</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8427856"/>
                  </a:ext>
                </a:extLst>
              </a:tr>
              <a:tr h="380589">
                <a:tc>
                  <a:txBody>
                    <a:bodyPr/>
                    <a:lstStyle/>
                    <a:p>
                      <a:pPr marL="0" marR="0" indent="0" algn="ctr">
                        <a:spcBef>
                          <a:spcPts val="0"/>
                        </a:spcBef>
                        <a:spcAft>
                          <a:spcPts val="0"/>
                        </a:spcAft>
                        <a:tabLst>
                          <a:tab pos="182880" algn="l"/>
                        </a:tabLst>
                      </a:pPr>
                      <a:r>
                        <a:rPr lang="en-US" sz="1400" dirty="0">
                          <a:solidFill>
                            <a:schemeClr val="tx1"/>
                          </a:solidFill>
                          <a:effectLst/>
                        </a:rPr>
                        <a:t>5</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M</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27.5</a:t>
                      </a:r>
                      <a:br>
                        <a:rPr lang="en-US" sz="1400" dirty="0">
                          <a:solidFill>
                            <a:schemeClr val="tx1"/>
                          </a:solidFill>
                          <a:effectLst/>
                        </a:rPr>
                      </a:br>
                      <a:r>
                        <a:rPr lang="en-US" sz="1400" dirty="0">
                          <a:solidFill>
                            <a:schemeClr val="tx1"/>
                          </a:solidFill>
                          <a:effectLst/>
                        </a:rPr>
                        <a:t>(63.3)</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dirty="0">
                          <a:solidFill>
                            <a:schemeClr val="tx1"/>
                          </a:solidFill>
                          <a:effectLst/>
                        </a:rPr>
                        <a:t>Elongated</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dirty="0">
                          <a:solidFill>
                            <a:schemeClr val="tx1"/>
                          </a:solidFill>
                          <a:effectLst/>
                        </a:rPr>
                        <a:t>Felt overall more upright with the elongated brief especially when kneeling. More hip clearance was perceived as well.</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extLst>
                  <a:ext uri="{0D108BD9-81ED-4DB2-BD59-A6C34878D82A}">
                    <a16:rowId xmlns:a16="http://schemas.microsoft.com/office/drawing/2014/main" val="1047026840"/>
                  </a:ext>
                </a:extLst>
              </a:tr>
              <a:tr h="380589">
                <a:tc>
                  <a:txBody>
                    <a:bodyPr/>
                    <a:lstStyle/>
                    <a:p>
                      <a:pPr marL="0" marR="0" indent="0" algn="ctr">
                        <a:spcBef>
                          <a:spcPts val="0"/>
                        </a:spcBef>
                        <a:spcAft>
                          <a:spcPts val="0"/>
                        </a:spcAft>
                        <a:tabLst>
                          <a:tab pos="182880" algn="l"/>
                        </a:tabLst>
                      </a:pPr>
                      <a:r>
                        <a:rPr lang="en-US" sz="1400">
                          <a:solidFill>
                            <a:schemeClr val="tx1"/>
                          </a:solidFill>
                          <a:effectLst/>
                        </a:rPr>
                        <a:t>6</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F</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26.4</a:t>
                      </a:r>
                      <a:br>
                        <a:rPr lang="en-US" sz="1400">
                          <a:solidFill>
                            <a:schemeClr val="tx1"/>
                          </a:solidFill>
                          <a:effectLst/>
                        </a:rPr>
                      </a:br>
                      <a:r>
                        <a:rPr lang="en-US" sz="1400">
                          <a:solidFill>
                            <a:schemeClr val="tx1"/>
                          </a:solidFill>
                          <a:effectLst/>
                        </a:rPr>
                        <a:t>(91.0)</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a:solidFill>
                            <a:schemeClr val="tx1"/>
                          </a:solidFill>
                          <a:effectLst/>
                        </a:rPr>
                        <a:t>Elongated</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Performed all functional movement well in both briefs, overall preferred the elongated brief due to the increase flexion however both where acceptable.  </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3002174"/>
                  </a:ext>
                </a:extLst>
              </a:tr>
              <a:tr h="380589">
                <a:tc>
                  <a:txBody>
                    <a:bodyPr/>
                    <a:lstStyle/>
                    <a:p>
                      <a:pPr marL="0" marR="0" indent="0" algn="ctr">
                        <a:spcBef>
                          <a:spcPts val="0"/>
                        </a:spcBef>
                        <a:spcAft>
                          <a:spcPts val="0"/>
                        </a:spcAft>
                        <a:tabLst>
                          <a:tab pos="182880" algn="l"/>
                        </a:tabLst>
                      </a:pPr>
                      <a:r>
                        <a:rPr lang="en-US" sz="1400" dirty="0">
                          <a:solidFill>
                            <a:schemeClr val="tx1"/>
                          </a:solidFill>
                          <a:effectLst/>
                        </a:rPr>
                        <a:t>7</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M</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28.7</a:t>
                      </a:r>
                      <a:br>
                        <a:rPr lang="en-US" sz="1400" dirty="0">
                          <a:solidFill>
                            <a:schemeClr val="tx1"/>
                          </a:solidFill>
                          <a:effectLst/>
                        </a:rPr>
                      </a:br>
                      <a:r>
                        <a:rPr lang="en-US" sz="1400" dirty="0">
                          <a:solidFill>
                            <a:schemeClr val="tx1"/>
                          </a:solidFill>
                          <a:effectLst/>
                        </a:rPr>
                        <a:t>(89.9)</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a:solidFill>
                            <a:schemeClr val="tx1"/>
                          </a:solidFill>
                          <a:effectLst/>
                        </a:rPr>
                        <a:t>Elongated</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dirty="0">
                          <a:solidFill>
                            <a:schemeClr val="tx1"/>
                          </a:solidFill>
                          <a:effectLst/>
                        </a:rPr>
                        <a:t>Can perform functional movements easier with elongated brief</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extLst>
                  <a:ext uri="{0D108BD9-81ED-4DB2-BD59-A6C34878D82A}">
                    <a16:rowId xmlns:a16="http://schemas.microsoft.com/office/drawing/2014/main" val="11196545"/>
                  </a:ext>
                </a:extLst>
              </a:tr>
              <a:tr h="380589">
                <a:tc>
                  <a:txBody>
                    <a:bodyPr/>
                    <a:lstStyle/>
                    <a:p>
                      <a:pPr marL="0" marR="0" indent="0" algn="ctr">
                        <a:spcBef>
                          <a:spcPts val="0"/>
                        </a:spcBef>
                        <a:spcAft>
                          <a:spcPts val="0"/>
                        </a:spcAft>
                        <a:tabLst>
                          <a:tab pos="182880" algn="l"/>
                        </a:tabLst>
                      </a:pPr>
                      <a:r>
                        <a:rPr lang="en-US" sz="1400">
                          <a:solidFill>
                            <a:schemeClr val="tx1"/>
                          </a:solidFill>
                          <a:effectLst/>
                        </a:rPr>
                        <a:t>8</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F</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24.3</a:t>
                      </a:r>
                      <a:br>
                        <a:rPr lang="en-US" sz="1400">
                          <a:solidFill>
                            <a:schemeClr val="tx1"/>
                          </a:solidFill>
                          <a:effectLst/>
                        </a:rPr>
                      </a:br>
                      <a:r>
                        <a:rPr lang="en-US" sz="1400">
                          <a:solidFill>
                            <a:schemeClr val="tx1"/>
                          </a:solidFill>
                          <a:effectLst/>
                        </a:rPr>
                        <a:t>(31.3)</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a:solidFill>
                            <a:schemeClr val="tx1"/>
                          </a:solidFill>
                          <a:effectLst/>
                        </a:rPr>
                        <a:t>Baseline</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Was not able to perform some of the functional movements with elongated brief since pivot point was too high</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1144474"/>
                  </a:ext>
                </a:extLst>
              </a:tr>
              <a:tr h="380589">
                <a:tc>
                  <a:txBody>
                    <a:bodyPr/>
                    <a:lstStyle/>
                    <a:p>
                      <a:pPr marL="0" marR="0" indent="0" algn="ctr">
                        <a:spcBef>
                          <a:spcPts val="0"/>
                        </a:spcBef>
                        <a:spcAft>
                          <a:spcPts val="0"/>
                        </a:spcAft>
                        <a:tabLst>
                          <a:tab pos="182880" algn="l"/>
                        </a:tabLst>
                      </a:pPr>
                      <a:r>
                        <a:rPr lang="en-US" sz="1400">
                          <a:solidFill>
                            <a:schemeClr val="tx1"/>
                          </a:solidFill>
                          <a:effectLst/>
                        </a:rPr>
                        <a:t>9</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a:solidFill>
                            <a:schemeClr val="tx1"/>
                          </a:solidFill>
                          <a:effectLst/>
                        </a:rPr>
                        <a:t>M</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dirty="0">
                          <a:solidFill>
                            <a:schemeClr val="tx1"/>
                          </a:solidFill>
                          <a:effectLst/>
                        </a:rPr>
                        <a:t>28.1</a:t>
                      </a:r>
                      <a:br>
                        <a:rPr lang="en-US" sz="1400" dirty="0">
                          <a:solidFill>
                            <a:schemeClr val="tx1"/>
                          </a:solidFill>
                          <a:effectLst/>
                        </a:rPr>
                      </a:br>
                      <a:r>
                        <a:rPr lang="en-US" sz="1400" dirty="0">
                          <a:solidFill>
                            <a:schemeClr val="tx1"/>
                          </a:solidFill>
                          <a:effectLst/>
                        </a:rPr>
                        <a:t>(87.3)</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a:solidFill>
                            <a:schemeClr val="tx1"/>
                          </a:solidFill>
                          <a:effectLst/>
                        </a:rPr>
                        <a:t>Elongated</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Performed all functional movement well in both briefs, overall preferred the elongated brief due to the increase flexion</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9487897"/>
                  </a:ext>
                </a:extLst>
              </a:tr>
              <a:tr h="380589">
                <a:tc>
                  <a:txBody>
                    <a:bodyPr/>
                    <a:lstStyle/>
                    <a:p>
                      <a:pPr marL="0" marR="0" indent="0" algn="ctr">
                        <a:spcBef>
                          <a:spcPts val="0"/>
                        </a:spcBef>
                        <a:spcAft>
                          <a:spcPts val="0"/>
                        </a:spcAft>
                        <a:tabLst>
                          <a:tab pos="182880" algn="l"/>
                        </a:tabLst>
                      </a:pPr>
                      <a:r>
                        <a:rPr lang="en-US" sz="1400" dirty="0">
                          <a:solidFill>
                            <a:schemeClr val="tx1"/>
                          </a:solidFill>
                          <a:effectLst/>
                        </a:rPr>
                        <a:t>10</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F</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ctr">
                        <a:spcBef>
                          <a:spcPts val="0"/>
                        </a:spcBef>
                        <a:spcAft>
                          <a:spcPts val="0"/>
                        </a:spcAft>
                        <a:tabLst>
                          <a:tab pos="182880" algn="l"/>
                        </a:tabLst>
                      </a:pPr>
                      <a:r>
                        <a:rPr lang="en-US" sz="1400" dirty="0">
                          <a:solidFill>
                            <a:schemeClr val="tx1"/>
                          </a:solidFill>
                          <a:effectLst/>
                        </a:rPr>
                        <a:t>24.5</a:t>
                      </a:r>
                      <a:br>
                        <a:rPr lang="en-US" sz="1400" dirty="0">
                          <a:solidFill>
                            <a:schemeClr val="tx1"/>
                          </a:solidFill>
                          <a:effectLst/>
                        </a:rPr>
                      </a:br>
                      <a:r>
                        <a:rPr lang="en-US" sz="1400" dirty="0">
                          <a:solidFill>
                            <a:schemeClr val="tx1"/>
                          </a:solidFill>
                          <a:effectLst/>
                        </a:rPr>
                        <a:t>(37.3)</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a:solidFill>
                            <a:schemeClr val="tx1"/>
                          </a:solidFill>
                          <a:effectLst/>
                        </a:rPr>
                        <a:t>Baseline</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tc>
                  <a:txBody>
                    <a:bodyPr/>
                    <a:lstStyle/>
                    <a:p>
                      <a:pPr marL="0" marR="0" indent="0" algn="just">
                        <a:spcBef>
                          <a:spcPts val="0"/>
                        </a:spcBef>
                        <a:spcAft>
                          <a:spcPts val="0"/>
                        </a:spcAft>
                        <a:tabLst>
                          <a:tab pos="182880" algn="l"/>
                        </a:tabLst>
                      </a:pPr>
                      <a:r>
                        <a:rPr lang="en-US" sz="1400" dirty="0">
                          <a:solidFill>
                            <a:schemeClr val="tx1"/>
                          </a:solidFill>
                          <a:effectLst/>
                        </a:rPr>
                        <a:t>Length of stack up was ideal with baseline brief and too long with elongated brief</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D7F8"/>
                    </a:solidFill>
                  </a:tcPr>
                </a:tc>
                <a:extLst>
                  <a:ext uri="{0D108BD9-81ED-4DB2-BD59-A6C34878D82A}">
                    <a16:rowId xmlns:a16="http://schemas.microsoft.com/office/drawing/2014/main" val="237673890"/>
                  </a:ext>
                </a:extLst>
              </a:tr>
              <a:tr h="380589">
                <a:tc>
                  <a:txBody>
                    <a:bodyPr/>
                    <a:lstStyle/>
                    <a:p>
                      <a:pPr marL="0" marR="0" indent="0" algn="ctr">
                        <a:spcBef>
                          <a:spcPts val="0"/>
                        </a:spcBef>
                        <a:spcAft>
                          <a:spcPts val="0"/>
                        </a:spcAft>
                        <a:tabLst>
                          <a:tab pos="182880" algn="l"/>
                        </a:tabLst>
                      </a:pPr>
                      <a:r>
                        <a:rPr lang="en-US" sz="1400" dirty="0">
                          <a:solidFill>
                            <a:schemeClr val="tx1"/>
                          </a:solidFill>
                          <a:effectLst/>
                        </a:rPr>
                        <a:t>11</a:t>
                      </a:r>
                    </a:p>
                    <a:p>
                      <a:pPr marL="0" marR="0" indent="0" algn="ctr">
                        <a:spcBef>
                          <a:spcPts val="0"/>
                        </a:spcBef>
                        <a:spcAft>
                          <a:spcPts val="0"/>
                        </a:spcAft>
                        <a:tabLst>
                          <a:tab pos="182880" algn="l"/>
                        </a:tabLst>
                      </a:pPr>
                      <a:r>
                        <a:rPr lang="en-US" sz="1400" dirty="0">
                          <a:solidFill>
                            <a:schemeClr val="tx1"/>
                          </a:solidFill>
                          <a:effectLst/>
                        </a:rPr>
                        <a:t> </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dirty="0">
                          <a:solidFill>
                            <a:schemeClr val="tx1"/>
                          </a:solidFill>
                          <a:effectLst/>
                        </a:rPr>
                        <a:t>M</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spcBef>
                          <a:spcPts val="0"/>
                        </a:spcBef>
                        <a:spcAft>
                          <a:spcPts val="0"/>
                        </a:spcAft>
                        <a:tabLst>
                          <a:tab pos="182880" algn="l"/>
                        </a:tabLst>
                      </a:pPr>
                      <a:r>
                        <a:rPr lang="en-US" sz="1400" dirty="0">
                          <a:solidFill>
                            <a:schemeClr val="tx1"/>
                          </a:solidFill>
                          <a:effectLst/>
                        </a:rPr>
                        <a:t>23.9</a:t>
                      </a:r>
                      <a:br>
                        <a:rPr lang="en-US" sz="1400" dirty="0">
                          <a:solidFill>
                            <a:schemeClr val="tx1"/>
                          </a:solidFill>
                          <a:effectLst/>
                        </a:rPr>
                      </a:br>
                      <a:r>
                        <a:rPr lang="en-US" sz="1400" dirty="0">
                          <a:solidFill>
                            <a:schemeClr val="tx1"/>
                          </a:solidFill>
                          <a:effectLst/>
                        </a:rPr>
                        <a:t>Below min</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a:solidFill>
                            <a:schemeClr val="tx1"/>
                          </a:solidFill>
                          <a:effectLst/>
                        </a:rPr>
                        <a:t>Baseline</a:t>
                      </a:r>
                      <a:endParaRPr lang="en-US" sz="140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just">
                        <a:spcBef>
                          <a:spcPts val="0"/>
                        </a:spcBef>
                        <a:spcAft>
                          <a:spcPts val="0"/>
                        </a:spcAft>
                        <a:tabLst>
                          <a:tab pos="182880" algn="l"/>
                        </a:tabLst>
                      </a:pPr>
                      <a:r>
                        <a:rPr lang="en-US" sz="1400" dirty="0">
                          <a:solidFill>
                            <a:schemeClr val="tx1"/>
                          </a:solidFill>
                          <a:effectLst/>
                        </a:rPr>
                        <a:t>Elongated brief feels bulky and cumbersome. The pivot point is located too high near the abdomen</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0114087"/>
                  </a:ext>
                </a:extLst>
              </a:tr>
            </a:tbl>
          </a:graphicData>
        </a:graphic>
      </p:graphicFrame>
    </p:spTree>
    <p:extLst>
      <p:ext uri="{BB962C8B-B14F-4D97-AF65-F5344CB8AC3E}">
        <p14:creationId xmlns:p14="http://schemas.microsoft.com/office/powerpoint/2010/main" val="663746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normAutofit/>
          </a:bodyPr>
          <a:lstStyle/>
          <a:p>
            <a:r>
              <a:rPr lang="en-US" dirty="0"/>
              <a:t>Anthropometry measurements were found to be significantly correlated with the selected height of the sizing ring combination</a:t>
            </a:r>
          </a:p>
          <a:p>
            <a:pPr lvl="1"/>
            <a:r>
              <a:rPr lang="en-US" dirty="0"/>
              <a:t>Individual selection of the sizing rings should be interpreted in the context of the discrete sizing ring height options available to the subjects. Patterns may change if the discrete interval of sizing ring heights available changes </a:t>
            </a:r>
          </a:p>
          <a:p>
            <a:pPr lvl="2"/>
            <a:r>
              <a:rPr lang="en-US" dirty="0"/>
              <a:t>This study considered 0.75” sizing ring intervals</a:t>
            </a:r>
          </a:p>
          <a:p>
            <a:r>
              <a:rPr lang="en-US" dirty="0"/>
              <a:t>Benefits can be seen by using both baseline and elongated brief for crew population</a:t>
            </a:r>
          </a:p>
          <a:p>
            <a:pPr lvl="1"/>
            <a:r>
              <a:rPr lang="en-US" dirty="0"/>
              <a:t>Baseline brief allows the gap between the subject and the brief inner surface to be minimized as compared to the elongated brief (1.175” vs. 3.347”)</a:t>
            </a:r>
          </a:p>
          <a:p>
            <a:pPr lvl="1"/>
            <a:r>
              <a:rPr lang="en-US" dirty="0"/>
              <a:t>Elongated brief allows for less sizing rings to be used</a:t>
            </a:r>
          </a:p>
          <a:p>
            <a:pPr lvl="1"/>
            <a:r>
              <a:rPr lang="en-US" dirty="0"/>
              <a:t>Usability and comfort is improved with elongated brief for wearers with long VTD</a:t>
            </a:r>
          </a:p>
          <a:p>
            <a:endParaRPr lang="en-US" dirty="0"/>
          </a:p>
          <a:p>
            <a:endParaRPr lang="en-US" dirty="0"/>
          </a:p>
        </p:txBody>
      </p:sp>
      <p:sp>
        <p:nvSpPr>
          <p:cNvPr id="5" name="Slide Number Placeholder 4"/>
          <p:cNvSpPr>
            <a:spLocks noGrp="1"/>
          </p:cNvSpPr>
          <p:nvPr>
            <p:ph type="sldNum" sz="quarter" idx="12"/>
          </p:nvPr>
        </p:nvSpPr>
        <p:spPr/>
        <p:txBody>
          <a:bodyPr/>
          <a:lstStyle/>
          <a:p>
            <a:pPr>
              <a:defRPr/>
            </a:pPr>
            <a:fld id="{457B86A9-9655-49AA-8089-11BD692C9E90}" type="slidenum">
              <a:rPr lang="en-US" smtClean="0"/>
              <a:pPr>
                <a:defRPr/>
              </a:pPr>
              <a:t>13</a:t>
            </a:fld>
            <a:endParaRPr lang="en-US" dirty="0"/>
          </a:p>
        </p:txBody>
      </p:sp>
    </p:spTree>
    <p:extLst>
      <p:ext uri="{BB962C8B-B14F-4D97-AF65-F5344CB8AC3E}">
        <p14:creationId xmlns:p14="http://schemas.microsoft.com/office/powerpoint/2010/main" val="781119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 Q&amp;A</a:t>
            </a:r>
          </a:p>
        </p:txBody>
      </p:sp>
      <p:sp>
        <p:nvSpPr>
          <p:cNvPr id="3" name="Subtitle 2"/>
          <p:cNvSpPr>
            <a:spLocks noGrp="1"/>
          </p:cNvSpPr>
          <p:nvPr>
            <p:ph type="subTitle" idx="1"/>
          </p:nvPr>
        </p:nvSpPr>
        <p:spPr/>
        <p:txBody>
          <a:bodyPr/>
          <a:lstStyle/>
          <a:p>
            <a:r>
              <a:rPr lang="en-US" dirty="0"/>
              <a:t>Sarah </a:t>
            </a:r>
            <a:r>
              <a:rPr lang="en-US"/>
              <a:t>Jarvis, Yaritza </a:t>
            </a:r>
            <a:r>
              <a:rPr lang="en-US" dirty="0"/>
              <a:t>Hernandez and Han Kim</a:t>
            </a:r>
          </a:p>
        </p:txBody>
      </p:sp>
    </p:spTree>
    <p:extLst>
      <p:ext uri="{BB962C8B-B14F-4D97-AF65-F5344CB8AC3E}">
        <p14:creationId xmlns:p14="http://schemas.microsoft.com/office/powerpoint/2010/main" val="217067838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AdvEVASysDe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F686E68F6C6CC4DACF4D2BF4762A26A" ma:contentTypeVersion="2" ma:contentTypeDescription="Create a new document." ma:contentTypeScope="" ma:versionID="2206f8f27aa3542513fa6e7d920aaadd">
  <xsd:schema xmlns:xsd="http://www.w3.org/2001/XMLSchema" xmlns:xs="http://www.w3.org/2001/XMLSchema" xmlns:p="http://schemas.microsoft.com/office/2006/metadata/properties" xmlns:ns2="14773436-b4fd-4b5d-885d-95490f2b46a3" targetNamespace="http://schemas.microsoft.com/office/2006/metadata/properties" ma:root="true" ma:fieldsID="919c9e806f020794c2f315bbae70268e" ns2:_="">
    <xsd:import namespace="14773436-b4fd-4b5d-885d-95490f2b46a3"/>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73436-b4fd-4b5d-885d-95490f2b46a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FCF091-4BF7-4AD0-A9FA-8F888A8518D4}">
  <ds:schemaRefs>
    <ds:schemaRef ds:uri="http://schemas.microsoft.com/sharepoint/v3/contenttype/forms"/>
  </ds:schemaRefs>
</ds:datastoreItem>
</file>

<file path=customXml/itemProps2.xml><?xml version="1.0" encoding="utf-8"?>
<ds:datastoreItem xmlns:ds="http://schemas.openxmlformats.org/officeDocument/2006/customXml" ds:itemID="{903456BB-66E1-487C-A7D3-44F180CC90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73436-b4fd-4b5d-885d-95490f2b46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7B4D0C-F435-41EA-A6CE-F845E8BC0ADA}">
  <ds:schemaRefs>
    <ds:schemaRef ds:uri="http://purl.org/dc/terms/"/>
    <ds:schemaRef ds:uri="http://schemas.openxmlformats.org/package/2006/metadata/core-properties"/>
    <ds:schemaRef ds:uri="14773436-b4fd-4b5d-885d-95490f2b46a3"/>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17791</TotalTime>
  <Words>1452</Words>
  <Application>Microsoft Office PowerPoint</Application>
  <PresentationFormat>Widescreen</PresentationFormat>
  <Paragraphs>192</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 New Roman</vt:lpstr>
      <vt:lpstr>Wingdings</vt:lpstr>
      <vt:lpstr>1_AdvEVASysDev</vt:lpstr>
      <vt:lpstr>Integrative Fit Assessments for Multi-Component Stack-up of xEMU</vt:lpstr>
      <vt:lpstr>Agenda</vt:lpstr>
      <vt:lpstr>Background</vt:lpstr>
      <vt:lpstr>Hardware</vt:lpstr>
      <vt:lpstr>Subjects</vt:lpstr>
      <vt:lpstr>Procedures</vt:lpstr>
      <vt:lpstr>Procedures</vt:lpstr>
      <vt:lpstr>Analysis</vt:lpstr>
      <vt:lpstr>Results</vt:lpstr>
      <vt:lpstr>Results</vt:lpstr>
      <vt:lpstr>Results</vt:lpstr>
      <vt:lpstr>Results</vt:lpstr>
      <vt:lpstr>Conclusion</vt:lpstr>
      <vt:lpstr>Thank you! Q&amp;A</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xEMU PPT Template</dc:title>
  <dc:creator>Greene, Ben D. (JSC-EC511)</dc:creator>
  <cp:lastModifiedBy>Davis, Kristine Nicole (JSC-EC511)</cp:lastModifiedBy>
  <cp:revision>97</cp:revision>
  <dcterms:created xsi:type="dcterms:W3CDTF">2017-06-14T17:34:58Z</dcterms:created>
  <dcterms:modified xsi:type="dcterms:W3CDTF">2021-08-31T13:54:52Z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0x010100CF686E68F6C6CC4DACF4D2BF4762A26A</vt:lpwstr>
  </property>
</Properties>
</file>