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386" r:id="rId2"/>
    <p:sldId id="257" r:id="rId3"/>
    <p:sldId id="377" r:id="rId4"/>
    <p:sldId id="376" r:id="rId5"/>
    <p:sldId id="356" r:id="rId6"/>
    <p:sldId id="345" r:id="rId7"/>
    <p:sldId id="346" r:id="rId8"/>
    <p:sldId id="347" r:id="rId9"/>
    <p:sldId id="348" r:id="rId10"/>
    <p:sldId id="378" r:id="rId11"/>
    <p:sldId id="349" r:id="rId12"/>
    <p:sldId id="350" r:id="rId13"/>
    <p:sldId id="351" r:id="rId14"/>
    <p:sldId id="352" r:id="rId15"/>
    <p:sldId id="379" r:id="rId16"/>
    <p:sldId id="380" r:id="rId17"/>
    <p:sldId id="381" r:id="rId18"/>
    <p:sldId id="382" r:id="rId19"/>
    <p:sldId id="383" r:id="rId20"/>
    <p:sldId id="358" r:id="rId21"/>
    <p:sldId id="384" r:id="rId22"/>
    <p:sldId id="385" r:id="rId23"/>
    <p:sldId id="369" r:id="rId24"/>
    <p:sldId id="371" r:id="rId25"/>
    <p:sldId id="373" r:id="rId26"/>
    <p:sldId id="354" r:id="rId27"/>
    <p:sldId id="318" r:id="rId28"/>
    <p:sldId id="359" r:id="rId29"/>
    <p:sldId id="360" r:id="rId30"/>
    <p:sldId id="361" r:id="rId31"/>
    <p:sldId id="362" r:id="rId32"/>
    <p:sldId id="357" r:id="rId33"/>
    <p:sldId id="363" r:id="rId34"/>
    <p:sldId id="364" r:id="rId35"/>
    <p:sldId id="365" r:id="rId36"/>
    <p:sldId id="366" r:id="rId37"/>
    <p:sldId id="367" r:id="rId38"/>
    <p:sldId id="36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6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797A9-A431-4730-BD52-0903FA20D976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DDE08-1063-44A4-8BDC-D931087B8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27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3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28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04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99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634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432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285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61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14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1055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6359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9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04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54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9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70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067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610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410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97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697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770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7693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783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851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130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93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7097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7788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874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168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0101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391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570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413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182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998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9DDE08-1063-44A4-8BDC-D931087B899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32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8E03E-DF04-43C8-92B0-716C1B0A98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F171B-2A29-468B-84C1-37B35381BD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A4FD6-FE37-4931-8B00-EB5D8549DB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C3E38-3D3F-480B-B8A8-76110259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F3D01-6148-4E7B-BBF6-585A43A88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11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46F9-A7F6-40C1-BC75-3B6F1AA9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1024"/>
            <a:ext cx="12192000" cy="5770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99A1A-98A7-45F3-85B0-EE70E64FD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EC31F-F5A0-409F-9DBE-6E26D4E20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73331-2D9A-4E18-BAB4-C7C91A86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58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0C98-6162-455B-8FF2-3D7625719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BE72D6-5165-44F7-99B6-A9037D7D1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70B3F-0FD0-49AC-A3DB-C2903B4859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4BC2-8549-49D2-AE71-422347466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81372-7E2E-4155-A3CD-F29FB698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0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9A4E4-91B6-42F3-AC3C-F79CC313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39AB-D62D-4C90-ADB2-F202C826C0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1DAB7-39D1-44A7-8395-2153210C0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AB580-3905-444A-A003-1FE68554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19328-A712-426C-919B-6530FD390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854AA-E6CD-4D00-BF94-52849039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1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B46B4-F878-46D8-9984-38786E45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AE9B-845E-4E3D-9F6D-5CF6D64E4C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21902E-A403-405C-BA44-9A96E9052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5AAEA4-BEBF-4320-9BD5-2EC497273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A2D9DF-FC91-4272-A7F2-63F420A58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8FD5A3-2D0B-4023-8B0E-8959851A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0BEEA1-A28D-422B-9783-7F53C5F0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3926A0-5A67-4E5A-85CE-07C91C16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6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75FC-C37C-4FBF-959F-40EDC7267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D2C9D-C99F-4157-AA47-20164E539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1D9A3C-B536-4A19-BC3A-A333E2232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DBB81-E17C-461C-94D8-CF7B724FC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42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00024D-6591-4C74-ACF1-40EF708A7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6B9D96-04FB-4F5F-820B-E4B06AA8A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36575-2FF4-45C6-BA13-43EBE672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853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AAE40-19DB-45E1-806F-E0B9FA3DD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7709E-03CC-49DD-A932-DEF3E04C4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3687C-1E44-4443-91BE-1A1C8C6B2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24A90-1691-4F45-AB49-ABAE6BA5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5A4BA9-28C3-4DEF-8E6A-A977A4B7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2EACA-9286-4BF4-BDFD-35D09EC62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9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AF0A-5FA1-46BE-9831-102103EFE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72D407-5851-420E-845E-34365F0DA7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0BAFF-966F-42EA-BCB6-6516881B4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13F83-D06E-42D7-9ADF-F733E9E0E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B954E-763F-49FE-8B66-E9C47ED5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027C2-2F37-46F7-A402-43DB63C32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4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975B2-1B59-42E2-B946-4AEE2A6B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FE4859-FA68-46D7-9FAC-E7BC619E59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AC30E-EB73-4E0B-A663-BC1F5CA3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DE23D-682C-40A4-B6F1-5A83756B8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C97B1-3306-457B-A6F8-7D388673A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6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A543D8-64B8-4229-865B-D6F664C73A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54A5A-A9D3-49A2-B9D0-A8AAF5A38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E36AC-5593-4621-9342-5D96F3CCE7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58A50-F57F-403D-A10A-E0324D35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C1BC5-4892-47CB-9501-BD6C16D77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3CDCA4-E98E-450C-91D4-8B6298AF0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77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53C6D-3D7C-48EF-B816-4362F7D99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795815"/>
            <a:ext cx="12192001" cy="5640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3E2D3-26E6-4D0A-8DD5-C37476D8CE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1" y="6604986"/>
            <a:ext cx="6906827" cy="249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uclid" panose="02020503060505020303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B68A2-961C-4CBA-8DEA-20EC4E5D0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604986"/>
            <a:ext cx="2743200" cy="2530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Euclid" panose="02020503060505020303" pitchFamily="18" charset="0"/>
              </a:defRPr>
            </a:lvl1pPr>
          </a:lstStyle>
          <a:p>
            <a:fld id="{EE082CB4-7A65-47C5-8AEB-3BB0B77D1F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1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Euclid" panose="020205030605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" panose="0202050306050502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un3d.larc.nasa.go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10" Type="http://schemas.openxmlformats.org/officeDocument/2006/relationships/image" Target="../media/image112.png"/><Relationship Id="rId4" Type="http://schemas.openxmlformats.org/officeDocument/2006/relationships/image" Target="../media/image106.png"/><Relationship Id="rId9" Type="http://schemas.openxmlformats.org/officeDocument/2006/relationships/image" Target="../media/image11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130.png"/><Relationship Id="rId7" Type="http://schemas.openxmlformats.org/officeDocument/2006/relationships/image" Target="../media/image1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4.png"/><Relationship Id="rId9" Type="http://schemas.openxmlformats.org/officeDocument/2006/relationships/image" Target="../media/image1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7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10" Type="http://schemas.openxmlformats.org/officeDocument/2006/relationships/image" Target="../media/image143.png"/><Relationship Id="rId4" Type="http://schemas.openxmlformats.org/officeDocument/2006/relationships/image" Target="../media/image7.png"/><Relationship Id="rId9" Type="http://schemas.openxmlformats.org/officeDocument/2006/relationships/image" Target="../media/image1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3" Type="http://schemas.openxmlformats.org/officeDocument/2006/relationships/image" Target="../media/image144.png"/><Relationship Id="rId7" Type="http://schemas.openxmlformats.org/officeDocument/2006/relationships/image" Target="../media/image14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10" Type="http://schemas.openxmlformats.org/officeDocument/2006/relationships/image" Target="../media/image150.png"/><Relationship Id="rId4" Type="http://schemas.openxmlformats.org/officeDocument/2006/relationships/image" Target="../media/image10.png"/><Relationship Id="rId9" Type="http://schemas.openxmlformats.org/officeDocument/2006/relationships/image" Target="../media/image1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151.png"/><Relationship Id="rId7" Type="http://schemas.openxmlformats.org/officeDocument/2006/relationships/image" Target="../media/image15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10" Type="http://schemas.openxmlformats.org/officeDocument/2006/relationships/image" Target="../media/image157.png"/><Relationship Id="rId4" Type="http://schemas.openxmlformats.org/officeDocument/2006/relationships/image" Target="../media/image13.png"/><Relationship Id="rId9" Type="http://schemas.openxmlformats.org/officeDocument/2006/relationships/image" Target="../media/image15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8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10" Type="http://schemas.openxmlformats.org/officeDocument/2006/relationships/image" Target="../media/image164.png"/><Relationship Id="rId4" Type="http://schemas.openxmlformats.org/officeDocument/2006/relationships/image" Target="../media/image16.png"/><Relationship Id="rId9" Type="http://schemas.openxmlformats.org/officeDocument/2006/relationships/image" Target="../media/image1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5.png"/><Relationship Id="rId7" Type="http://schemas.openxmlformats.org/officeDocument/2006/relationships/image" Target="../media/image16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9.png"/><Relationship Id="rId9" Type="http://schemas.openxmlformats.org/officeDocument/2006/relationships/image" Target="../media/image17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72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10" Type="http://schemas.openxmlformats.org/officeDocument/2006/relationships/image" Target="../media/image178.png"/><Relationship Id="rId4" Type="http://schemas.openxmlformats.org/officeDocument/2006/relationships/image" Target="../media/image22.png"/><Relationship Id="rId9" Type="http://schemas.openxmlformats.org/officeDocument/2006/relationships/image" Target="../media/image17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3" Type="http://schemas.openxmlformats.org/officeDocument/2006/relationships/image" Target="../media/image179.png"/><Relationship Id="rId7" Type="http://schemas.openxmlformats.org/officeDocument/2006/relationships/image" Target="../media/image18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80.png"/><Relationship Id="rId10" Type="http://schemas.openxmlformats.org/officeDocument/2006/relationships/image" Target="../media/image185.png"/><Relationship Id="rId4" Type="http://schemas.openxmlformats.org/officeDocument/2006/relationships/image" Target="../media/image25.png"/><Relationship Id="rId9" Type="http://schemas.openxmlformats.org/officeDocument/2006/relationships/image" Target="../media/image18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6.png"/><Relationship Id="rId7" Type="http://schemas.openxmlformats.org/officeDocument/2006/relationships/image" Target="../media/image1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10" Type="http://schemas.openxmlformats.org/officeDocument/2006/relationships/image" Target="../media/image192.png"/><Relationship Id="rId4" Type="http://schemas.openxmlformats.org/officeDocument/2006/relationships/image" Target="../media/image28.png"/><Relationship Id="rId9" Type="http://schemas.openxmlformats.org/officeDocument/2006/relationships/image" Target="../media/image1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3.png"/><Relationship Id="rId7" Type="http://schemas.openxmlformats.org/officeDocument/2006/relationships/image" Target="../media/image19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10" Type="http://schemas.openxmlformats.org/officeDocument/2006/relationships/image" Target="../media/image199.png"/><Relationship Id="rId4" Type="http://schemas.openxmlformats.org/officeDocument/2006/relationships/image" Target="../media/image31.png"/><Relationship Id="rId9" Type="http://schemas.openxmlformats.org/officeDocument/2006/relationships/image" Target="../media/image1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60F52-F949-43C1-B7C3-B066EB26D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00027"/>
            <a:ext cx="12192000" cy="2212657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en-US" sz="4000" dirty="0"/>
              <a:t>HLPW-4: CRM-HL</a:t>
            </a:r>
            <a:br>
              <a:rPr lang="en-US" sz="4000" dirty="0"/>
            </a:br>
            <a:r>
              <a:rPr lang="en-US" sz="2800" dirty="0"/>
              <a:t>Fixed RANS TFG</a:t>
            </a:r>
            <a:br>
              <a:rPr lang="en-US" sz="2800" dirty="0"/>
            </a:br>
            <a:br>
              <a:rPr lang="en-US" sz="2800" dirty="0"/>
            </a:br>
            <a:r>
              <a:rPr lang="en-US" sz="2400" dirty="0"/>
              <a:t>Nashat Ahmad (R-008)</a:t>
            </a:r>
            <a:br>
              <a:rPr lang="en-US" sz="2400" dirty="0"/>
            </a:br>
            <a:r>
              <a:rPr lang="en-US" sz="2400" dirty="0"/>
              <a:t>NASA Langley Research Center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AF8469-6D65-4070-BC3E-9B3EDDFCF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58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7947B-ABCE-4816-868C-B036A882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FUN3D (Fully Unstructured </a:t>
            </a:r>
            <a:r>
              <a:rPr lang="en-US" dirty="0" err="1"/>
              <a:t>Navier</a:t>
            </a:r>
            <a:r>
              <a:rPr lang="en-US" dirty="0"/>
              <a:t>-Stokes 3D)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Uses unstructured grids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Node-centered finite volume scheme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Second-order accurate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Computation of viscous fluxes on tetrahedral meshes is based on the Green-Gauss theorem and on nontetrahedral grids, an edge-derivative augmentation is employed to avoid odd-even decoupling</a:t>
            </a:r>
          </a:p>
          <a:p>
            <a:pPr lvl="1">
              <a:spcAft>
                <a:spcPts val="900"/>
              </a:spcAft>
            </a:pPr>
            <a:r>
              <a:rPr lang="en-US" sz="2000" dirty="0"/>
              <a:t>Time integration toward a steady state is based on a backward-Euler scheme with local time-stepping to accelerate convergence</a:t>
            </a:r>
          </a:p>
          <a:p>
            <a:pPr lvl="1">
              <a:spcAft>
                <a:spcPts val="900"/>
              </a:spcAft>
            </a:pPr>
            <a:r>
              <a:rPr lang="en-US" sz="20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https://fun3d.larc.nasa.gov</a:t>
            </a:r>
            <a:endParaRPr lang="en-US" sz="2000" dirty="0"/>
          </a:p>
          <a:p>
            <a:r>
              <a:rPr lang="en-US" dirty="0"/>
              <a:t>Several SA variants</a:t>
            </a:r>
          </a:p>
          <a:p>
            <a:pPr lvl="1"/>
            <a:r>
              <a:rPr lang="en-US" sz="2000" dirty="0"/>
              <a:t>SA, SA-neg, SA-neg-RC, SA-neg-QCR2000, SA-neg-RC-QCR2000</a:t>
            </a:r>
          </a:p>
          <a:p>
            <a:pPr lvl="1"/>
            <a:r>
              <a:rPr lang="en-US" sz="2000" u="sng" dirty="0"/>
              <a:t>https://turbmodels.larc.nasa.gov/</a:t>
            </a:r>
            <a:endParaRPr lang="en-US" sz="20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845D961-4447-413F-AADC-E6FC2C7E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C6DC58-BBBF-4659-8118-0C83A81D5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62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7947B-ABCE-4816-868C-B036A882E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Started from freestream</a:t>
            </a:r>
          </a:p>
          <a:p>
            <a:r>
              <a:rPr lang="en-US" dirty="0"/>
              <a:t>No initial first-order iterations</a:t>
            </a:r>
          </a:p>
          <a:p>
            <a:r>
              <a:rPr lang="en-US" dirty="0"/>
              <a:t>Steady-state</a:t>
            </a:r>
          </a:p>
          <a:p>
            <a:r>
              <a:rPr lang="en-US" dirty="0"/>
              <a:t>Simulations are “free-air” using committee provided free-air grids</a:t>
            </a:r>
          </a:p>
          <a:p>
            <a:r>
              <a:rPr lang="en-US" dirty="0"/>
              <a:t>Simulations are fully-turbulent</a:t>
            </a:r>
          </a:p>
          <a:p>
            <a:r>
              <a:rPr lang="en-US" dirty="0"/>
              <a:t>SA turbulence model used</a:t>
            </a:r>
          </a:p>
          <a:p>
            <a:r>
              <a:rPr lang="en-US" dirty="0"/>
              <a:t>Roe solver with no flux limiting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845D961-4447-413F-AADC-E6FC2C7E3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Runs Description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08C7F2-0CFF-4426-B640-A880A883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758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1a: Flaps Deflection Study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50114C-0FAC-419A-B1F3-29138D1E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22968"/>
              </p:ext>
            </p:extLst>
          </p:nvPr>
        </p:nvGraphicFramePr>
        <p:xfrm>
          <a:off x="647341" y="1441148"/>
          <a:ext cx="6904855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0638">
                  <a:extLst>
                    <a:ext uri="{9D8B030D-6E8A-4147-A177-3AD203B41FA5}">
                      <a16:colId xmlns:a16="http://schemas.microsoft.com/office/drawing/2014/main" val="1392352194"/>
                    </a:ext>
                  </a:extLst>
                </a:gridCol>
                <a:gridCol w="5084217">
                  <a:extLst>
                    <a:ext uri="{9D8B030D-6E8A-4147-A177-3AD203B41FA5}">
                      <a16:colId xmlns:a16="http://schemas.microsoft.com/office/drawing/2014/main" val="2813596781"/>
                    </a:ext>
                  </a:extLst>
                </a:gridCol>
              </a:tblGrid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Parameter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78486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0.2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48790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5.49 million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6387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T</a:t>
                      </a:r>
                      <a:r>
                        <a:rPr lang="en-US" sz="1800" baseline="-250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ref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521 °R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19946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</a:rPr>
                        <a:t>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2880" algn="l"/>
                        </a:tabLst>
                        <a:defRPr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7.05° (wall corrected)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7526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684AA9C-57BE-41A0-B13D-98E7BCB5ECAD}"/>
              </a:ext>
            </a:extLst>
          </p:cNvPr>
          <p:cNvSpPr txBox="1"/>
          <p:nvPr/>
        </p:nvSpPr>
        <p:spPr>
          <a:xfrm>
            <a:off x="2132966" y="974701"/>
            <a:ext cx="3089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Reference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087D8-4500-4187-89CC-5CB5F06517F6}"/>
              </a:ext>
            </a:extLst>
          </p:cNvPr>
          <p:cNvSpPr txBox="1"/>
          <p:nvPr/>
        </p:nvSpPr>
        <p:spPr>
          <a:xfrm>
            <a:off x="8292931" y="974700"/>
            <a:ext cx="2517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Grid (Prism-Tet)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3515CD3-897D-4AEC-A8B4-A1F83C34A3BC}"/>
              </a:ext>
            </a:extLst>
          </p:cNvPr>
          <p:cNvGraphicFramePr>
            <a:graphicFrameLocks noGrp="1"/>
          </p:cNvGraphicFramePr>
          <p:nvPr/>
        </p:nvGraphicFramePr>
        <p:xfrm>
          <a:off x="8067774" y="1441149"/>
          <a:ext cx="3089307" cy="1691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7967">
                  <a:extLst>
                    <a:ext uri="{9D8B030D-6E8A-4147-A177-3AD203B41FA5}">
                      <a16:colId xmlns:a16="http://schemas.microsoft.com/office/drawing/2014/main" val="1392352194"/>
                    </a:ext>
                  </a:extLst>
                </a:gridCol>
                <a:gridCol w="1791340">
                  <a:extLst>
                    <a:ext uri="{9D8B030D-6E8A-4147-A177-3AD203B41FA5}">
                      <a16:colId xmlns:a16="http://schemas.microsoft.com/office/drawing/2014/main" val="2813596781"/>
                    </a:ext>
                  </a:extLst>
                </a:gridCol>
              </a:tblGrid>
              <a:tr h="364733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Grid Level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Nodes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784864"/>
                  </a:ext>
                </a:extLst>
              </a:tr>
              <a:tr h="524625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D2.2(40/37)</a:t>
                      </a:r>
                    </a:p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D2.2(37/34)</a:t>
                      </a:r>
                    </a:p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D2.2(43/40)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Euclid" panose="02020503060505020303" pitchFamily="18" charset="0"/>
                          <a:ea typeface="+mn-ea"/>
                          <a:cs typeface="+mn-cs"/>
                        </a:rPr>
                        <a:t>202,542,838</a:t>
                      </a:r>
                    </a:p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60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200,227,380</a:t>
                      </a:r>
                    </a:p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199,821,858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4879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2D84AB2-B2DA-4C0A-9B02-9D2090C43F7C}"/>
              </a:ext>
            </a:extLst>
          </p:cNvPr>
          <p:cNvSpPr txBox="1"/>
          <p:nvPr/>
        </p:nvSpPr>
        <p:spPr>
          <a:xfrm>
            <a:off x="546757" y="4150891"/>
            <a:ext cx="6664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Euclid" panose="02020503060505020303" pitchFamily="18" charset="0"/>
              </a:rPr>
              <a:t>Three different flap settings: 40/37 (nominal), 37/34, and 43/40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7EEA88-695B-4F7E-B42A-14559C2A7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1a: Forces and Moments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FD2A335A-0D2A-43B3-BA13-990B90F940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47909"/>
              </p:ext>
            </p:extLst>
          </p:nvPr>
        </p:nvGraphicFramePr>
        <p:xfrm>
          <a:off x="88135" y="1157411"/>
          <a:ext cx="930617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5640">
                  <a:extLst>
                    <a:ext uri="{9D8B030D-6E8A-4147-A177-3AD203B41FA5}">
                      <a16:colId xmlns:a16="http://schemas.microsoft.com/office/drawing/2014/main" val="3216118401"/>
                    </a:ext>
                  </a:extLst>
                </a:gridCol>
                <a:gridCol w="2531885">
                  <a:extLst>
                    <a:ext uri="{9D8B030D-6E8A-4147-A177-3AD203B41FA5}">
                      <a16:colId xmlns:a16="http://schemas.microsoft.com/office/drawing/2014/main" val="3965479100"/>
                    </a:ext>
                  </a:extLst>
                </a:gridCol>
                <a:gridCol w="2435793">
                  <a:extLst>
                    <a:ext uri="{9D8B030D-6E8A-4147-A177-3AD203B41FA5}">
                      <a16:colId xmlns:a16="http://schemas.microsoft.com/office/drawing/2014/main" val="1159724963"/>
                    </a:ext>
                  </a:extLst>
                </a:gridCol>
                <a:gridCol w="2522861">
                  <a:extLst>
                    <a:ext uri="{9D8B030D-6E8A-4147-A177-3AD203B41FA5}">
                      <a16:colId xmlns:a16="http://schemas.microsoft.com/office/drawing/2014/main" val="416183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Configuration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C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L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C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D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C</a:t>
                      </a:r>
                      <a:r>
                        <a:rPr lang="en-US" baseline="-25000" dirty="0" err="1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m,y</a:t>
                      </a:r>
                      <a:endParaRPr lang="en-US" baseline="-25000" dirty="0">
                        <a:solidFill>
                          <a:schemeClr val="tx1"/>
                        </a:solidFill>
                        <a:latin typeface="Euclid" panose="02020503060505020303" pitchFamily="18" charset="0"/>
                      </a:endParaRP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98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40/37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0.1741393E+01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0.1822673E+00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-0.3471430E+00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05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37/34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0.1684169E+01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0.1711244E+00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-0.3327001E+00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52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43/40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0.1690239E+01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0.1851852E+00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Euclid" panose="02020503060505020303" pitchFamily="18" charset="0"/>
                        </a:rPr>
                        <a:t>-0.3182826E+00</a:t>
                      </a:r>
                    </a:p>
                  </a:txBody>
                  <a:tcPr marT="91440" marB="9144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967926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F71CC-8E39-4D03-BD5C-5055CBF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99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2" y="1681846"/>
            <a:ext cx="3931919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2A47E3-DB70-446A-950F-304909227E3C}"/>
              </a:ext>
            </a:extLst>
          </p:cNvPr>
          <p:cNvSpPr txBox="1"/>
          <p:nvPr/>
        </p:nvSpPr>
        <p:spPr>
          <a:xfrm>
            <a:off x="171313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4D664-AE34-40C3-AB11-68E6924231A5}"/>
              </a:ext>
            </a:extLst>
          </p:cNvPr>
          <p:cNvSpPr txBox="1"/>
          <p:nvPr/>
        </p:nvSpPr>
        <p:spPr>
          <a:xfrm>
            <a:off x="4233672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D2.2(37/34)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749098-EF27-4077-B34F-1BA8CA598630}"/>
              </a:ext>
            </a:extLst>
          </p:cNvPr>
          <p:cNvSpPr txBox="1"/>
          <p:nvPr/>
        </p:nvSpPr>
        <p:spPr>
          <a:xfrm>
            <a:off x="8275027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D2.2(43/40)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FB2E12-A4F4-4626-9A7B-FF91003FE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469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2" y="1681846"/>
            <a:ext cx="3931919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8CE93B-ACB8-432F-905D-07480A124DB1}"/>
              </a:ext>
            </a:extLst>
          </p:cNvPr>
          <p:cNvSpPr txBox="1"/>
          <p:nvPr/>
        </p:nvSpPr>
        <p:spPr>
          <a:xfrm>
            <a:off x="171313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C4FE4-29D6-4193-8EAE-A9E0465DE168}"/>
              </a:ext>
            </a:extLst>
          </p:cNvPr>
          <p:cNvSpPr txBox="1"/>
          <p:nvPr/>
        </p:nvSpPr>
        <p:spPr>
          <a:xfrm>
            <a:off x="8275027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D2.2(43/40)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712E95-78ED-4E3A-89BA-D47A9518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6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2" y="1681846"/>
            <a:ext cx="3931919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6070F2-BE74-4D75-9CD7-FD0719B11206}"/>
              </a:ext>
            </a:extLst>
          </p:cNvPr>
          <p:cNvSpPr txBox="1"/>
          <p:nvPr/>
        </p:nvSpPr>
        <p:spPr>
          <a:xfrm>
            <a:off x="171313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07433-60C3-46A3-9D18-12DE41554517}"/>
              </a:ext>
            </a:extLst>
          </p:cNvPr>
          <p:cNvSpPr txBox="1"/>
          <p:nvPr/>
        </p:nvSpPr>
        <p:spPr>
          <a:xfrm>
            <a:off x="4233672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D2.2(37/34)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038D6B-E992-4200-8B9D-D968C5AD535E}"/>
              </a:ext>
            </a:extLst>
          </p:cNvPr>
          <p:cNvSpPr txBox="1"/>
          <p:nvPr/>
        </p:nvSpPr>
        <p:spPr>
          <a:xfrm>
            <a:off x="8275027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D2.2(43/40)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722F9-5A11-4788-9B0C-A86FB21F6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3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2" y="1681846"/>
            <a:ext cx="3931919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06FC2A-A19B-4CF5-BAC6-2E34647114BF}"/>
              </a:ext>
            </a:extLst>
          </p:cNvPr>
          <p:cNvSpPr txBox="1"/>
          <p:nvPr/>
        </p:nvSpPr>
        <p:spPr>
          <a:xfrm>
            <a:off x="171313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2C6A03-FAB0-494D-8DE9-394C8277DEAF}"/>
              </a:ext>
            </a:extLst>
          </p:cNvPr>
          <p:cNvSpPr txBox="1"/>
          <p:nvPr/>
        </p:nvSpPr>
        <p:spPr>
          <a:xfrm>
            <a:off x="4224528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D2.2(37/34)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313035-F973-4A69-AC0D-5FCB08D4A74C}"/>
              </a:ext>
            </a:extLst>
          </p:cNvPr>
          <p:cNvSpPr txBox="1"/>
          <p:nvPr/>
        </p:nvSpPr>
        <p:spPr>
          <a:xfrm>
            <a:off x="8275027" y="1691640"/>
            <a:ext cx="1361911" cy="692497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D2.2(43/40)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5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EA3902-6165-43B3-A274-AB56DD93F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959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DB08E-2913-42E4-921B-CE7E2B1F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16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5A3F2F-678C-4CB9-ACB1-103749FF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82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45E153-9D19-4EDC-B457-FCAC1929D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56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4932EC-F1E5-4F3D-9892-15BD925E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786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8)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612C31-8ECE-47CB-B6A9-4FC264A23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847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9)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1" y="1681846"/>
            <a:ext cx="3931917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9" y="1681846"/>
            <a:ext cx="3931917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B8FFA2-1FAA-4DEE-BB07-8EDAE819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15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10)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75991D-CE1D-4E09-9E3B-1F7546EA3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93" y="1681846"/>
            <a:ext cx="3931917" cy="3494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42A05A-C55B-4572-899D-1F2BAAD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681846"/>
            <a:ext cx="3931919" cy="34943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C4CCE7-1076-4CC9-8E28-E550468D9F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888" y="1681846"/>
            <a:ext cx="3931919" cy="3494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8075EC-0CD1-4770-8CC4-378A27AFE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74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(flaps:40/37;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2" cy="20116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2" cy="2011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2" cy="20116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2" cy="20116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2" cy="201167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2" cy="201167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2" cy="20116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183BF3-BB33-4738-8B5B-60017710BE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4784544"/>
            <a:ext cx="2263612" cy="201167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2" cy="201167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2" cy="201167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643E37-D1FF-4EB3-BA2E-7C7038CD84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4784544"/>
            <a:ext cx="2263612" cy="201167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032A1-A26B-40CC-81E4-E55729DD0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27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(flaps:40/37;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2" cy="2011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2" cy="2011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2" cy="2011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2" cy="20116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2" cy="20116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2" cy="20116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2" cy="20116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2" cy="20116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2" cy="20116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E498A8-636B-43AA-9829-4B0019B5E9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4" y="679736"/>
            <a:ext cx="2263611" cy="20116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008B4A-35DB-40DF-87EA-5F003B8C2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8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(flaps:37/34;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2" cy="2011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2" cy="2011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2" cy="2011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2" cy="20116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2" cy="20116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2" cy="20116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2" cy="20116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183BF3-BB33-4738-8B5B-60017710BE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4784544"/>
            <a:ext cx="2263612" cy="20116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2" cy="20116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2" cy="20116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643E37-D1FF-4EB3-BA2E-7C7038CD84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4784544"/>
            <a:ext cx="2263612" cy="20116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F68B31-0110-4AAC-B365-3BFAAA472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380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(flaps:37/34;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1" cy="2011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1" cy="2011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1" cy="2011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1" cy="20116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1" cy="20116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1" cy="20116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1" cy="20116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1" cy="20116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1" cy="20116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E498A8-636B-43AA-9829-4B0019B5E9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4" y="679736"/>
            <a:ext cx="2263611" cy="201167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94AB11-4545-4054-BF1F-628410095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15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(flaps:43/40;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1" cy="2011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1" cy="20116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1" cy="2011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1" cy="201167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1" cy="201167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1" cy="201167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1" cy="201167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183BF3-BB33-4738-8B5B-60017710BE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4784544"/>
            <a:ext cx="2263611" cy="20116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1" cy="20116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1" cy="201167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0643E37-D1FF-4EB3-BA2E-7C7038CD84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4784544"/>
            <a:ext cx="2263611" cy="201167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B3272-E895-422F-85B2-C607037F1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74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Coefficient (flaps:43/40; </a:t>
            </a:r>
            <a:r>
              <a:rPr lang="en-US" dirty="0">
                <a:latin typeface="Symbol" panose="05050102010706020507" pitchFamily="18" charset="2"/>
              </a:rPr>
              <a:t>a</a:t>
            </a:r>
            <a:r>
              <a:rPr lang="en-US" dirty="0"/>
              <a:t> = 7.05°; SA)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FB40-3533-4EA2-AB48-DD6C4FE64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679925"/>
            <a:ext cx="2263611" cy="20116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4823EF-A808-4911-BFB3-E0277FA90A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2723079"/>
            <a:ext cx="2263611" cy="20116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C184EE-F1B1-4BAC-9BC0-FCB37F689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607" y="4784544"/>
            <a:ext cx="2263611" cy="20116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F85E82-1452-42F9-A327-996EC6A9C3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679925"/>
            <a:ext cx="2263611" cy="20116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4BCCA45-F46E-4DB9-BC73-585A431D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2723079"/>
            <a:ext cx="2263611" cy="201167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7AD92A-5719-4415-A6C7-A5B713E945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481" y="4784544"/>
            <a:ext cx="2263611" cy="20116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C139845-A075-4C52-970F-6C12C530A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5" y="2723079"/>
            <a:ext cx="2263611" cy="201167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4481BE-8BAB-4DD6-B63F-16DCC65E4E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679925"/>
            <a:ext cx="2263611" cy="201167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0B4B9C9-991D-4568-A868-45C8910A31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90229" y="2723079"/>
            <a:ext cx="2263611" cy="20116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E498A8-636B-43AA-9829-4B0019B5E91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4354" y="679736"/>
            <a:ext cx="2263610" cy="201167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31EDD8-CA49-455D-90CD-B842E2027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09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</a:t>
            </a:r>
            <a:r>
              <a:rPr lang="en-US" dirty="0" err="1"/>
              <a:t>C</a:t>
            </a:r>
            <a:r>
              <a:rPr lang="en-US" baseline="-25000" dirty="0" err="1"/>
              <a:t>L,max</a:t>
            </a:r>
            <a:r>
              <a:rPr lang="en-US" baseline="-25000" dirty="0"/>
              <a:t> </a:t>
            </a:r>
            <a:r>
              <a:rPr lang="en-US" dirty="0"/>
              <a:t>Study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F50114C-0FAC-419A-B1F3-29138D1E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011447"/>
              </p:ext>
            </p:extLst>
          </p:nvPr>
        </p:nvGraphicFramePr>
        <p:xfrm>
          <a:off x="365760" y="1441148"/>
          <a:ext cx="7772401" cy="2598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9388">
                  <a:extLst>
                    <a:ext uri="{9D8B030D-6E8A-4147-A177-3AD203B41FA5}">
                      <a16:colId xmlns:a16="http://schemas.microsoft.com/office/drawing/2014/main" val="1392352194"/>
                    </a:ext>
                  </a:extLst>
                </a:gridCol>
                <a:gridCol w="5723013">
                  <a:extLst>
                    <a:ext uri="{9D8B030D-6E8A-4147-A177-3AD203B41FA5}">
                      <a16:colId xmlns:a16="http://schemas.microsoft.com/office/drawing/2014/main" val="2813596781"/>
                    </a:ext>
                  </a:extLst>
                </a:gridCol>
              </a:tblGrid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Parameter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Value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78486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M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0.2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48790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5.49 million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6387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T</a:t>
                      </a:r>
                      <a:r>
                        <a:rPr lang="en-US" sz="1800" baseline="-25000" dirty="0" err="1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ref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521 °R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19946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</a:rPr>
                        <a:t>a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Symbol" panose="05050102010706020507" pitchFamily="18" charset="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2.78°, 7.05°, 11.29°, 14.46°, 17.05°, 19.57°, 20.55°, 21.47°</a:t>
                      </a:r>
                    </a:p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(wall corrected)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7526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684AA9C-57BE-41A0-B13D-98E7BCB5ECAD}"/>
              </a:ext>
            </a:extLst>
          </p:cNvPr>
          <p:cNvSpPr txBox="1"/>
          <p:nvPr/>
        </p:nvSpPr>
        <p:spPr>
          <a:xfrm>
            <a:off x="2132966" y="974701"/>
            <a:ext cx="3089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Reference Conditions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087D8-4500-4187-89CC-5CB5F06517F6}"/>
              </a:ext>
            </a:extLst>
          </p:cNvPr>
          <p:cNvSpPr txBox="1"/>
          <p:nvPr/>
        </p:nvSpPr>
        <p:spPr>
          <a:xfrm>
            <a:off x="8673072" y="974700"/>
            <a:ext cx="2638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Euclid" panose="02020503060505020303" pitchFamily="18" charset="0"/>
              </a:rPr>
              <a:t>Grids (Prism-Tet)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3515CD3-897D-4AEC-A8B4-A1F83C34A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336296"/>
              </p:ext>
            </p:extLst>
          </p:nvPr>
        </p:nvGraphicFramePr>
        <p:xfrm>
          <a:off x="8447915" y="1441148"/>
          <a:ext cx="3089307" cy="228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7967">
                  <a:extLst>
                    <a:ext uri="{9D8B030D-6E8A-4147-A177-3AD203B41FA5}">
                      <a16:colId xmlns:a16="http://schemas.microsoft.com/office/drawing/2014/main" val="1392352194"/>
                    </a:ext>
                  </a:extLst>
                </a:gridCol>
                <a:gridCol w="1791340">
                  <a:extLst>
                    <a:ext uri="{9D8B030D-6E8A-4147-A177-3AD203B41FA5}">
                      <a16:colId xmlns:a16="http://schemas.microsoft.com/office/drawing/2014/main" val="2813596781"/>
                    </a:ext>
                  </a:extLst>
                </a:gridCol>
              </a:tblGrid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Grid Level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Nodes</a:t>
                      </a: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78486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A1.2(40/37)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Euclid" panose="02020503060505020303" pitchFamily="18" charset="0"/>
                          <a:ea typeface="+mn-ea"/>
                          <a:cs typeface="+mn-cs"/>
                        </a:rPr>
                        <a:t>11,943,153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148790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B1.2(40/37)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Euclid" panose="02020503060505020303" pitchFamily="18" charset="0"/>
                          <a:ea typeface="+mn-ea"/>
                          <a:cs typeface="+mn-cs"/>
                        </a:rPr>
                        <a:t>31,660,032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063874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C1.2(40/37)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Euclid" panose="02020503060505020303" pitchFamily="18" charset="0"/>
                          <a:ea typeface="+mn-ea"/>
                          <a:cs typeface="+mn-cs"/>
                        </a:rPr>
                        <a:t>91,112,700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319946"/>
                  </a:ext>
                </a:extLst>
              </a:tr>
              <a:tr h="324371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Euclid" panose="02020503060505020303" pitchFamily="18" charset="0"/>
                        </a:rPr>
                        <a:t>D2.2(40/37)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182880" algn="l"/>
                        </a:tabLst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Euclid" panose="02020503060505020303" pitchFamily="18" charset="0"/>
                          <a:ea typeface="+mn-ea"/>
                          <a:cs typeface="+mn-cs"/>
                        </a:rPr>
                        <a:t>202,542,838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Euclid" panose="020205030605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305" marR="27305" marT="91440" marB="9144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7526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6C55C-500B-428B-8BBD-3675726D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82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A1.2(40/37) Grid (SA – Roe) Convergence/</a:t>
            </a:r>
            <a:r>
              <a:rPr lang="en-US" i="1" dirty="0"/>
              <a:t>C</a:t>
            </a:r>
            <a:r>
              <a:rPr lang="en-US" i="1" baseline="-25000" dirty="0"/>
              <a:t>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86496"/>
            <a:ext cx="2926080" cy="2926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886496"/>
            <a:ext cx="2926080" cy="2926080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886496"/>
            <a:ext cx="2926080" cy="2926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886496"/>
            <a:ext cx="2926080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812576"/>
            <a:ext cx="2926080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812576"/>
            <a:ext cx="2926080" cy="292608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812576"/>
            <a:ext cx="2926080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2576"/>
            <a:ext cx="2926080" cy="2926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389D5F-5EB5-408F-A2B9-F99C0035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069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C1.2(40/37) Grid (SA – Roe) Convergence/</a:t>
            </a:r>
            <a:r>
              <a:rPr lang="en-US" i="1" dirty="0"/>
              <a:t>C</a:t>
            </a:r>
            <a:r>
              <a:rPr lang="en-US" i="1" baseline="-25000" dirty="0"/>
              <a:t>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86496"/>
            <a:ext cx="2926080" cy="2926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886496"/>
            <a:ext cx="2926080" cy="2926080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886496"/>
            <a:ext cx="2926080" cy="2926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886496"/>
            <a:ext cx="2926080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812576"/>
            <a:ext cx="2926080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812576"/>
            <a:ext cx="2926080" cy="292608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812576"/>
            <a:ext cx="2926080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2576"/>
            <a:ext cx="2926080" cy="2926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0A0921-DE3E-4327-8FE0-2DF15935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00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D2.2(40/37) Grid (SA – Roe) Convergence/</a:t>
            </a:r>
            <a:r>
              <a:rPr lang="en-US" i="1" dirty="0"/>
              <a:t>C</a:t>
            </a:r>
            <a:r>
              <a:rPr lang="en-US" i="1" baseline="-25000" dirty="0"/>
              <a:t>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86496"/>
            <a:ext cx="2926080" cy="29260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886496"/>
            <a:ext cx="2926080" cy="2926080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886496"/>
            <a:ext cx="2926080" cy="29260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886496"/>
            <a:ext cx="2926080" cy="2926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812576"/>
            <a:ext cx="2926080" cy="29260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812576"/>
            <a:ext cx="2926080" cy="292608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812576"/>
            <a:ext cx="2926080" cy="29260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2576"/>
            <a:ext cx="2926080" cy="292608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E6ED58-C1C5-4672-844B-8ADF381B3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1041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A1.2, C1.2 &amp; D2.2 Grids (SA – Roe) Forces/Moments</a:t>
            </a:r>
            <a:endParaRPr lang="en-US" i="1" baseline="-25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495441-FA50-45B8-869B-0494A78A96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6925"/>
            <a:ext cx="3931920" cy="39319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EC49B7-7433-475B-AD19-15963910E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30040" y="1226925"/>
            <a:ext cx="3931920" cy="39319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3D515D-BC02-4AAD-AFB9-51BED1A0E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0080" y="1226925"/>
            <a:ext cx="3931920" cy="39319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B37397-61D2-494D-9A5B-08264CA0D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961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80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80" cy="260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80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80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80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80" cy="2600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4C435F-D21B-4D94-91DF-7284AE1B5E1C}"/>
              </a:ext>
            </a:extLst>
          </p:cNvPr>
          <p:cNvSpPr txBox="1"/>
          <p:nvPr/>
        </p:nvSpPr>
        <p:spPr>
          <a:xfrm>
            <a:off x="44068" y="1082379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alpha=2.78°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D6CFAF-DE07-47D9-A655-56DA84F86AF3}"/>
              </a:ext>
            </a:extLst>
          </p:cNvPr>
          <p:cNvSpPr txBox="1"/>
          <p:nvPr/>
        </p:nvSpPr>
        <p:spPr>
          <a:xfrm>
            <a:off x="3129086" y="1082378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F1471F-D48C-4E77-A1D0-E0D737031E3D}"/>
              </a:ext>
            </a:extLst>
          </p:cNvPr>
          <p:cNvSpPr txBox="1"/>
          <p:nvPr/>
        </p:nvSpPr>
        <p:spPr>
          <a:xfrm>
            <a:off x="6260799" y="1082378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alpha=11.29°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E78EDF-1CDF-4F3E-BD86-1C7640BFA33F}"/>
              </a:ext>
            </a:extLst>
          </p:cNvPr>
          <p:cNvSpPr txBox="1"/>
          <p:nvPr/>
        </p:nvSpPr>
        <p:spPr>
          <a:xfrm>
            <a:off x="44068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500375-CC2C-43C7-BC29-5A2904AE9D6A}"/>
              </a:ext>
            </a:extLst>
          </p:cNvPr>
          <p:cNvSpPr txBox="1"/>
          <p:nvPr/>
        </p:nvSpPr>
        <p:spPr>
          <a:xfrm>
            <a:off x="3129086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alpha=19.57°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260FC1-6154-4EF6-B6B9-6E5FCCD9C46C}"/>
              </a:ext>
            </a:extLst>
          </p:cNvPr>
          <p:cNvSpPr txBox="1"/>
          <p:nvPr/>
        </p:nvSpPr>
        <p:spPr>
          <a:xfrm>
            <a:off x="6260799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alpha=20.55°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D6BCE6-3AAB-47DD-BC4F-6C2B0E266AA3}"/>
              </a:ext>
            </a:extLst>
          </p:cNvPr>
          <p:cNvSpPr txBox="1"/>
          <p:nvPr/>
        </p:nvSpPr>
        <p:spPr>
          <a:xfrm>
            <a:off x="9290304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alpha=21.47°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3104BF-5352-448C-B36D-208046F4A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28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5C0C500-0BF2-4BCF-98E9-565BF5D49B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35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80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80" cy="260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80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80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80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80" cy="2600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7D0AF4-DD56-471C-BB0F-5E1B94AC5E82}"/>
              </a:ext>
            </a:extLst>
          </p:cNvPr>
          <p:cNvSpPr txBox="1"/>
          <p:nvPr/>
        </p:nvSpPr>
        <p:spPr>
          <a:xfrm>
            <a:off x="44068" y="1082379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alpha=2.78°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EE989D-B18C-4F5C-85E0-C2A927C52178}"/>
              </a:ext>
            </a:extLst>
          </p:cNvPr>
          <p:cNvSpPr txBox="1"/>
          <p:nvPr/>
        </p:nvSpPr>
        <p:spPr>
          <a:xfrm>
            <a:off x="3129086" y="1082378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33AD08-22C5-4C65-ABDD-01C8ED46F063}"/>
              </a:ext>
            </a:extLst>
          </p:cNvPr>
          <p:cNvSpPr txBox="1"/>
          <p:nvPr/>
        </p:nvSpPr>
        <p:spPr>
          <a:xfrm>
            <a:off x="6260799" y="1082378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alpha=11.29°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016D69-2CA9-45CE-8B44-B63421094CC1}"/>
              </a:ext>
            </a:extLst>
          </p:cNvPr>
          <p:cNvSpPr txBox="1"/>
          <p:nvPr/>
        </p:nvSpPr>
        <p:spPr>
          <a:xfrm>
            <a:off x="44068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CE412D-D54D-4A81-9674-9FDD8C52E833}"/>
              </a:ext>
            </a:extLst>
          </p:cNvPr>
          <p:cNvSpPr txBox="1"/>
          <p:nvPr/>
        </p:nvSpPr>
        <p:spPr>
          <a:xfrm>
            <a:off x="3129086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alpha=19.57°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7860B5-460D-492E-A483-BE7D841AD2D8}"/>
              </a:ext>
            </a:extLst>
          </p:cNvPr>
          <p:cNvSpPr txBox="1"/>
          <p:nvPr/>
        </p:nvSpPr>
        <p:spPr>
          <a:xfrm>
            <a:off x="6260799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alpha=20.55°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E9DA1C-EEB8-47E0-B841-DF038515A2E5}"/>
              </a:ext>
            </a:extLst>
          </p:cNvPr>
          <p:cNvSpPr txBox="1"/>
          <p:nvPr/>
        </p:nvSpPr>
        <p:spPr>
          <a:xfrm>
            <a:off x="9290304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alpha=21.47°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89D44-EE5B-436D-AF18-78228DBAA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29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5A115A-23C2-4991-8166-D6B3ED2781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70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80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D4059C-6F4E-4559-9D02-3653A8B6E466}"/>
              </a:ext>
            </a:extLst>
          </p:cNvPr>
          <p:cNvSpPr txBox="1"/>
          <p:nvPr/>
        </p:nvSpPr>
        <p:spPr>
          <a:xfrm>
            <a:off x="44068" y="1082379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alpha=2.78°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FF8DF0-8562-4B6B-80D0-28E3B59768ED}"/>
              </a:ext>
            </a:extLst>
          </p:cNvPr>
          <p:cNvSpPr txBox="1"/>
          <p:nvPr/>
        </p:nvSpPr>
        <p:spPr>
          <a:xfrm>
            <a:off x="3129086" y="1082378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999A23-F524-4773-8FDC-4D82B0C3CB04}"/>
              </a:ext>
            </a:extLst>
          </p:cNvPr>
          <p:cNvSpPr txBox="1"/>
          <p:nvPr/>
        </p:nvSpPr>
        <p:spPr>
          <a:xfrm>
            <a:off x="6260799" y="1082378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alpha=11.29°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F888D0-0F78-47E7-B4A9-5F041CC1D8B1}"/>
              </a:ext>
            </a:extLst>
          </p:cNvPr>
          <p:cNvSpPr txBox="1"/>
          <p:nvPr/>
        </p:nvSpPr>
        <p:spPr>
          <a:xfrm>
            <a:off x="44068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22B08F-FEB7-408F-A25B-6F8A6985F306}"/>
              </a:ext>
            </a:extLst>
          </p:cNvPr>
          <p:cNvSpPr txBox="1"/>
          <p:nvPr/>
        </p:nvSpPr>
        <p:spPr>
          <a:xfrm>
            <a:off x="3129086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alpha=19.57°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5078EC-34FC-42D9-833F-B0AED23B472E}"/>
              </a:ext>
            </a:extLst>
          </p:cNvPr>
          <p:cNvSpPr txBox="1"/>
          <p:nvPr/>
        </p:nvSpPr>
        <p:spPr>
          <a:xfrm>
            <a:off x="6260799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alpha=20.55°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E57846-7CC3-482D-8C14-51DCF8163481}"/>
              </a:ext>
            </a:extLst>
          </p:cNvPr>
          <p:cNvSpPr txBox="1"/>
          <p:nvPr/>
        </p:nvSpPr>
        <p:spPr>
          <a:xfrm>
            <a:off x="9290304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alpha=21.47°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83F27B-BD72-4DC6-B0A3-47113F8E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30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F6C8958-E613-418A-8696-5E084C3DBF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02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Streamlines (View 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80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80" cy="26004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80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80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80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80" cy="26004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4123F4-E286-4717-9E2E-627F6A1A030A}"/>
              </a:ext>
            </a:extLst>
          </p:cNvPr>
          <p:cNvSpPr txBox="1"/>
          <p:nvPr/>
        </p:nvSpPr>
        <p:spPr>
          <a:xfrm>
            <a:off x="44068" y="1082379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alpha=2.78°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1C9104-35EA-4F1B-9FC0-A3876B36B407}"/>
              </a:ext>
            </a:extLst>
          </p:cNvPr>
          <p:cNvSpPr txBox="1"/>
          <p:nvPr/>
        </p:nvSpPr>
        <p:spPr>
          <a:xfrm>
            <a:off x="3129086" y="1082378"/>
            <a:ext cx="1026884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B942C9-F066-4800-9815-B65F6199DC31}"/>
              </a:ext>
            </a:extLst>
          </p:cNvPr>
          <p:cNvSpPr txBox="1"/>
          <p:nvPr/>
        </p:nvSpPr>
        <p:spPr>
          <a:xfrm>
            <a:off x="6260799" y="1082378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alpha=11.29°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3C74D4-BA0A-4A26-96B4-3B69C7811BC0}"/>
              </a:ext>
            </a:extLst>
          </p:cNvPr>
          <p:cNvSpPr txBox="1"/>
          <p:nvPr/>
        </p:nvSpPr>
        <p:spPr>
          <a:xfrm>
            <a:off x="44068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alpha=17.05°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43DD6C-04C7-4686-B855-687BDC7FB8FF}"/>
              </a:ext>
            </a:extLst>
          </p:cNvPr>
          <p:cNvSpPr txBox="1"/>
          <p:nvPr/>
        </p:nvSpPr>
        <p:spPr>
          <a:xfrm>
            <a:off x="3129086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alpha=19.57°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1E889F-C457-4A6D-BC09-BC7E8726E31A}"/>
              </a:ext>
            </a:extLst>
          </p:cNvPr>
          <p:cNvSpPr txBox="1"/>
          <p:nvPr/>
        </p:nvSpPr>
        <p:spPr>
          <a:xfrm>
            <a:off x="6260799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alpha=20.55°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10768F-0479-4EB0-A78B-B160E1ECF97D}"/>
              </a:ext>
            </a:extLst>
          </p:cNvPr>
          <p:cNvSpPr txBox="1"/>
          <p:nvPr/>
        </p:nvSpPr>
        <p:spPr>
          <a:xfrm>
            <a:off x="9290304" y="4005072"/>
            <a:ext cx="1111843" cy="507831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91440" bIns="0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D2.2(40/37)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alpha=21.47°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328A8C-25AA-4620-907C-1AB95C8C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31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BFC4C0D-DF8D-400B-B876-B5B15B889E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67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Frictions (View 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89C0C7-8E97-4037-9303-DEADBF36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294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49328"/>
            <a:ext cx="2926079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5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1049328"/>
            <a:ext cx="2926079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5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B96735-73F8-4DCB-81E8-DC37201D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6047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49328"/>
            <a:ext cx="2926077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4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1" y="1049328"/>
            <a:ext cx="2926077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4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90F07B-0C12-42D7-AA94-121F2924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324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7)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49328"/>
            <a:ext cx="2926077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4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1" y="1049328"/>
            <a:ext cx="2926077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4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12A992-7A55-4057-9E5D-4A4027474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200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8)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49328"/>
            <a:ext cx="2926077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4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1" y="1049328"/>
            <a:ext cx="2926077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4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FD45D5-4B3D-4A5F-BA5A-1196E495A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239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9)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49328"/>
            <a:ext cx="2926077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4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1" y="1049328"/>
            <a:ext cx="2926077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4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AF0669-82DE-492B-8C56-EEC584EFE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0276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204D5-2CF9-441B-9ADE-C6BE21E2F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 Friction (View 10)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2E57B7-3FAE-4D7E-B8B8-A01CED83BB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49328"/>
            <a:ext cx="2926077" cy="260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2AC42-A615-42B5-95DF-F43E2D998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1049328"/>
            <a:ext cx="2926079" cy="2600414"/>
          </a:xfrm>
          <a:prstGeom prst="rect">
            <a:avLst/>
          </a:prstGeom>
          <a:ln w="1270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2044F0-5353-4562-89F4-DF10C5211F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7504" y="1049328"/>
            <a:ext cx="2926079" cy="26004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4F435B-25B4-4E05-B13F-25732A0334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1" y="1049328"/>
            <a:ext cx="2926077" cy="26004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354F85-ECD2-4029-B7F0-3B949C940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68417" y="3975408"/>
            <a:ext cx="2926079" cy="26004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18B111-2305-4362-B46C-16BB5809A2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33" y="3975408"/>
            <a:ext cx="2926079" cy="2600414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85BEEC9-922A-4225-A4E6-A2A82C2A46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5920" y="3975408"/>
            <a:ext cx="2926079" cy="2600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C66D4AD-40F5-4787-BA2F-40D5241D9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5408"/>
            <a:ext cx="2926079" cy="260041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675AB9-6C5C-44B9-8964-471B103E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82CB4-7A65-47C5-8AEB-3BB0B77D1F9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88757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12207</TotalTime>
  <Words>904</Words>
  <Application>Microsoft Office PowerPoint</Application>
  <PresentationFormat>Widescreen</PresentationFormat>
  <Paragraphs>308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Courier New</vt:lpstr>
      <vt:lpstr>Euclid</vt:lpstr>
      <vt:lpstr>Symbol</vt:lpstr>
      <vt:lpstr>Custom Design</vt:lpstr>
      <vt:lpstr>HLPW-4: CRM-HL Fixed RANS TFG  Nashat Ahmad (R-008) NASA Langley Research Center</vt:lpstr>
      <vt:lpstr>Code Description</vt:lpstr>
      <vt:lpstr>Runs Description</vt:lpstr>
      <vt:lpstr>Case 1a: Flaps Deflection Study</vt:lpstr>
      <vt:lpstr>Case 1a: Forces and Moments</vt:lpstr>
      <vt:lpstr>Streamlines (View 1)</vt:lpstr>
      <vt:lpstr>Streamlines (View 2)</vt:lpstr>
      <vt:lpstr>Streamlines (View 3)</vt:lpstr>
      <vt:lpstr>Streamlines (View 4)</vt:lpstr>
      <vt:lpstr>Skin Friction (View 1)</vt:lpstr>
      <vt:lpstr>Skin Friction (View 5)</vt:lpstr>
      <vt:lpstr>Skin Friction (View 6)</vt:lpstr>
      <vt:lpstr>Skin Friction (View 7)</vt:lpstr>
      <vt:lpstr>Skin Friction (View 8)</vt:lpstr>
      <vt:lpstr>Skin Friction (View 9)</vt:lpstr>
      <vt:lpstr>Skin Friction (View 10)</vt:lpstr>
      <vt:lpstr>Pressure Coefficient (flaps:40/37; a = 7.05°; SA)</vt:lpstr>
      <vt:lpstr>Pressure Coefficient (flaps:40/37; a = 7.05°; SA)</vt:lpstr>
      <vt:lpstr>Pressure Coefficient (flaps:37/34; a = 7.05°; SA)</vt:lpstr>
      <vt:lpstr>Pressure Coefficient (flaps:37/34; a = 7.05°; SA)</vt:lpstr>
      <vt:lpstr>Pressure Coefficient (flaps:43/40; a = 7.05°; SA)</vt:lpstr>
      <vt:lpstr>Pressure Coefficient (flaps:43/40; a = 7.05°; SA)</vt:lpstr>
      <vt:lpstr>Case 2: CL,max Study</vt:lpstr>
      <vt:lpstr>A1.2(40/37) Grid (SA – Roe) Convergence/CL</vt:lpstr>
      <vt:lpstr>C1.2(40/37) Grid (SA – Roe) Convergence/CL</vt:lpstr>
      <vt:lpstr>D2.2(40/37) Grid (SA – Roe) Convergence/CL</vt:lpstr>
      <vt:lpstr>A1.2, C1.2 &amp; D2.2 Grids (SA – Roe) Forces/Moments</vt:lpstr>
      <vt:lpstr>Streamlines (View 1)</vt:lpstr>
      <vt:lpstr>Streamlines (View 2)</vt:lpstr>
      <vt:lpstr>Streamlines (View 3)</vt:lpstr>
      <vt:lpstr>Streamlines (View 4)</vt:lpstr>
      <vt:lpstr>Skin Frictions (View 1)</vt:lpstr>
      <vt:lpstr>Skin Friction (View 5)</vt:lpstr>
      <vt:lpstr>Skin Friction (View 6)</vt:lpstr>
      <vt:lpstr>Skin Friction (View 7)</vt:lpstr>
      <vt:lpstr>Skin Friction (View 8)</vt:lpstr>
      <vt:lpstr>Skin Friction (View 9)</vt:lpstr>
      <vt:lpstr>Skin Friction (View 10)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Ahmad, Nash'at N. (LARC-D302)</dc:creator>
  <cp:lastModifiedBy>Ahmad, Nash'at N. (LARC-D302)</cp:lastModifiedBy>
  <cp:revision>400</cp:revision>
  <dcterms:created xsi:type="dcterms:W3CDTF">2020-12-07T19:05:17Z</dcterms:created>
  <dcterms:modified xsi:type="dcterms:W3CDTF">2021-05-27T02:18:31Z</dcterms:modified>
</cp:coreProperties>
</file>