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76" r:id="rId5"/>
  </p:sldMasterIdLst>
  <p:notesMasterIdLst>
    <p:notesMasterId r:id="rId29"/>
  </p:notesMasterIdLst>
  <p:handoutMasterIdLst>
    <p:handoutMasterId r:id="rId30"/>
  </p:handoutMasterIdLst>
  <p:sldIdLst>
    <p:sldId id="306" r:id="rId6"/>
    <p:sldId id="269" r:id="rId7"/>
    <p:sldId id="315" r:id="rId8"/>
    <p:sldId id="299" r:id="rId9"/>
    <p:sldId id="296" r:id="rId10"/>
    <p:sldId id="316" r:id="rId11"/>
    <p:sldId id="310" r:id="rId12"/>
    <p:sldId id="314" r:id="rId13"/>
    <p:sldId id="305" r:id="rId14"/>
    <p:sldId id="284" r:id="rId15"/>
    <p:sldId id="317" r:id="rId16"/>
    <p:sldId id="297" r:id="rId17"/>
    <p:sldId id="313" r:id="rId18"/>
    <p:sldId id="318" r:id="rId19"/>
    <p:sldId id="307" r:id="rId20"/>
    <p:sldId id="308" r:id="rId21"/>
    <p:sldId id="302" r:id="rId22"/>
    <p:sldId id="301" r:id="rId23"/>
    <p:sldId id="319" r:id="rId24"/>
    <p:sldId id="311" r:id="rId25"/>
    <p:sldId id="298" r:id="rId26"/>
    <p:sldId id="312" r:id="rId27"/>
    <p:sldId id="30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091625"/>
    <a:srgbClr val="EFF9FF"/>
    <a:srgbClr val="954ECA"/>
    <a:srgbClr val="FF99FF"/>
    <a:srgbClr val="659A2A"/>
    <a:srgbClr val="6666FF"/>
    <a:srgbClr val="F2F2F2"/>
    <a:srgbClr val="544F5A"/>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6DF108-F543-4827-9AAE-1AAE7EA9ACEA}" v="7" dt="2021-05-17T00:16:14.800"/>
    <p1510:client id="{D7639DDE-1D64-4D9F-A1A5-8AA011669210}" v="68" dt="2021-05-17T23:05:15.740"/>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93721" autoAdjust="0"/>
  </p:normalViewPr>
  <p:slideViewPr>
    <p:cSldViewPr snapToGrid="0" snapToObjects="1">
      <p:cViewPr varScale="1">
        <p:scale>
          <a:sx n="69" d="100"/>
          <a:sy n="69" d="100"/>
        </p:scale>
        <p:origin x="2214" y="7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36576" cy="36576"/>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F15158-84EA-4F2C-867F-7A791466362E}"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98BD256D-B8F3-400F-817D-C2C05CD07225}">
      <dgm:prSet phldrT="[Text]"/>
      <dgm:spPr/>
      <dgm:t>
        <a:bodyPr/>
        <a:lstStyle/>
        <a:p>
          <a:r>
            <a:rPr lang="en-US" dirty="0"/>
            <a:t>HSI</a:t>
          </a:r>
        </a:p>
      </dgm:t>
    </dgm:pt>
    <dgm:pt modelId="{AA4D4649-C201-4D72-9861-53818D10B8B4}" type="parTrans" cxnId="{2B607C28-D05B-4099-9A90-D5BE09C4BE51}">
      <dgm:prSet/>
      <dgm:spPr/>
      <dgm:t>
        <a:bodyPr/>
        <a:lstStyle/>
        <a:p>
          <a:endParaRPr lang="en-US"/>
        </a:p>
      </dgm:t>
    </dgm:pt>
    <dgm:pt modelId="{6A92DDC4-3D37-4C41-9AB0-A44DFC43AAA2}" type="sibTrans" cxnId="{2B607C28-D05B-4099-9A90-D5BE09C4BE51}">
      <dgm:prSet/>
      <dgm:spPr/>
      <dgm:t>
        <a:bodyPr/>
        <a:lstStyle/>
        <a:p>
          <a:endParaRPr lang="en-US"/>
        </a:p>
      </dgm:t>
    </dgm:pt>
    <dgm:pt modelId="{D4736418-D56C-4555-B23A-8EA311BE0755}">
      <dgm:prSet phldrT="[Text]"/>
      <dgm:spPr/>
      <dgm:t>
        <a:bodyPr/>
        <a:lstStyle/>
        <a:p>
          <a:r>
            <a:rPr lang="en-US" dirty="0"/>
            <a:t>Safety</a:t>
          </a:r>
        </a:p>
      </dgm:t>
    </dgm:pt>
    <dgm:pt modelId="{7661CE0A-F054-49AA-B18D-BF761A719907}" type="parTrans" cxnId="{C8362D89-8E60-4D82-BEDE-4FAADF903DD8}">
      <dgm:prSet/>
      <dgm:spPr/>
      <dgm:t>
        <a:bodyPr/>
        <a:lstStyle/>
        <a:p>
          <a:endParaRPr lang="en-US"/>
        </a:p>
      </dgm:t>
    </dgm:pt>
    <dgm:pt modelId="{B6277F48-A052-4AAE-AA0F-3A6D2FD08D01}" type="sibTrans" cxnId="{C8362D89-8E60-4D82-BEDE-4FAADF903DD8}">
      <dgm:prSet/>
      <dgm:spPr/>
      <dgm:t>
        <a:bodyPr/>
        <a:lstStyle/>
        <a:p>
          <a:endParaRPr lang="en-US"/>
        </a:p>
      </dgm:t>
    </dgm:pt>
    <dgm:pt modelId="{6DE4D280-54E7-492C-BB67-3759DFB65316}">
      <dgm:prSet phldrT="[Text]"/>
      <dgm:spPr/>
      <dgm:t>
        <a:bodyPr/>
        <a:lstStyle/>
        <a:p>
          <a:r>
            <a:rPr lang="en-US" dirty="0"/>
            <a:t>Operations</a:t>
          </a:r>
        </a:p>
      </dgm:t>
    </dgm:pt>
    <dgm:pt modelId="{FDF0AD95-C0AD-4C52-9203-CB3800448FC6}" type="parTrans" cxnId="{2809D192-A0D3-4138-B85D-9ED4B41B47A7}">
      <dgm:prSet/>
      <dgm:spPr/>
      <dgm:t>
        <a:bodyPr/>
        <a:lstStyle/>
        <a:p>
          <a:endParaRPr lang="en-US"/>
        </a:p>
      </dgm:t>
    </dgm:pt>
    <dgm:pt modelId="{86DCC43B-F5FF-4DEC-A1C4-FF36DD7BFEAC}" type="sibTrans" cxnId="{2809D192-A0D3-4138-B85D-9ED4B41B47A7}">
      <dgm:prSet/>
      <dgm:spPr/>
      <dgm:t>
        <a:bodyPr/>
        <a:lstStyle/>
        <a:p>
          <a:endParaRPr lang="en-US"/>
        </a:p>
      </dgm:t>
    </dgm:pt>
    <dgm:pt modelId="{29C93E93-69BA-41D4-A7F3-F42BC1688295}">
      <dgm:prSet phldrT="[Text]"/>
      <dgm:spPr/>
      <dgm:t>
        <a:bodyPr/>
        <a:lstStyle/>
        <a:p>
          <a:r>
            <a:rPr lang="en-US" b="1" dirty="0"/>
            <a:t>HFE</a:t>
          </a:r>
        </a:p>
      </dgm:t>
    </dgm:pt>
    <dgm:pt modelId="{A263DDC0-4067-4D09-A8BF-D86BC4B6E7AA}" type="parTrans" cxnId="{21B6E29B-F381-47AD-B495-4081CF8E42DE}">
      <dgm:prSet/>
      <dgm:spPr/>
      <dgm:t>
        <a:bodyPr/>
        <a:lstStyle/>
        <a:p>
          <a:endParaRPr lang="en-US"/>
        </a:p>
      </dgm:t>
    </dgm:pt>
    <dgm:pt modelId="{9743BCED-46B3-4353-99A2-8A9FDF036F60}" type="sibTrans" cxnId="{21B6E29B-F381-47AD-B495-4081CF8E42DE}">
      <dgm:prSet/>
      <dgm:spPr/>
      <dgm:t>
        <a:bodyPr/>
        <a:lstStyle/>
        <a:p>
          <a:endParaRPr lang="en-US"/>
        </a:p>
      </dgm:t>
    </dgm:pt>
    <dgm:pt modelId="{FA7927AD-FCDF-4CB0-AFF9-FDE507A22C62}">
      <dgm:prSet phldrT="[Text]"/>
      <dgm:spPr/>
      <dgm:t>
        <a:bodyPr/>
        <a:lstStyle/>
        <a:p>
          <a:r>
            <a:rPr lang="en-US" b="1" dirty="0"/>
            <a:t>Training</a:t>
          </a:r>
        </a:p>
      </dgm:t>
    </dgm:pt>
    <dgm:pt modelId="{DA2C9BF8-F151-4C01-896E-B9B2A49ED495}" type="parTrans" cxnId="{3E12C518-814F-45A7-848A-75CE4509A9AC}">
      <dgm:prSet/>
      <dgm:spPr/>
      <dgm:t>
        <a:bodyPr/>
        <a:lstStyle/>
        <a:p>
          <a:endParaRPr lang="en-US"/>
        </a:p>
      </dgm:t>
    </dgm:pt>
    <dgm:pt modelId="{7F115F60-A65E-4AD3-A6D3-46FB09927E22}" type="sibTrans" cxnId="{3E12C518-814F-45A7-848A-75CE4509A9AC}">
      <dgm:prSet/>
      <dgm:spPr/>
      <dgm:t>
        <a:bodyPr/>
        <a:lstStyle/>
        <a:p>
          <a:endParaRPr lang="en-US"/>
        </a:p>
      </dgm:t>
    </dgm:pt>
    <dgm:pt modelId="{22D4043D-2F3F-4F29-BC76-173EF3C2A94B}">
      <dgm:prSet phldrT="[Text]"/>
      <dgm:spPr/>
      <dgm:t>
        <a:bodyPr/>
        <a:lstStyle/>
        <a:p>
          <a:r>
            <a:rPr lang="en-US" dirty="0"/>
            <a:t>Habitability</a:t>
          </a:r>
        </a:p>
      </dgm:t>
    </dgm:pt>
    <dgm:pt modelId="{42E40431-F87E-4893-8920-76584BE05AF8}" type="parTrans" cxnId="{3F37D7B2-E52C-4352-BDFC-2D96931131E5}">
      <dgm:prSet/>
      <dgm:spPr/>
      <dgm:t>
        <a:bodyPr/>
        <a:lstStyle/>
        <a:p>
          <a:endParaRPr lang="en-US"/>
        </a:p>
      </dgm:t>
    </dgm:pt>
    <dgm:pt modelId="{EB836492-3130-45EF-8D16-2CD59C83D42A}" type="sibTrans" cxnId="{3F37D7B2-E52C-4352-BDFC-2D96931131E5}">
      <dgm:prSet/>
      <dgm:spPr/>
      <dgm:t>
        <a:bodyPr/>
        <a:lstStyle/>
        <a:p>
          <a:endParaRPr lang="en-US"/>
        </a:p>
      </dgm:t>
    </dgm:pt>
    <dgm:pt modelId="{D7A318D1-18B1-421D-B399-324EE9C69B05}">
      <dgm:prSet phldrT="[Text]"/>
      <dgm:spPr/>
      <dgm:t>
        <a:bodyPr/>
        <a:lstStyle/>
        <a:p>
          <a:r>
            <a:rPr lang="en-US" dirty="0"/>
            <a:t>Maintenance &amp; Sustainment</a:t>
          </a:r>
        </a:p>
      </dgm:t>
    </dgm:pt>
    <dgm:pt modelId="{8B07778E-789E-4BA2-A9AD-AB0B359233EB}" type="parTrans" cxnId="{764561A9-F59D-4CE8-A738-740F0625AA99}">
      <dgm:prSet/>
      <dgm:spPr/>
      <dgm:t>
        <a:bodyPr/>
        <a:lstStyle/>
        <a:p>
          <a:endParaRPr lang="en-US"/>
        </a:p>
      </dgm:t>
    </dgm:pt>
    <dgm:pt modelId="{6DF301DA-87D1-49DD-85C5-1EC771BECC2D}" type="sibTrans" cxnId="{764561A9-F59D-4CE8-A738-740F0625AA99}">
      <dgm:prSet/>
      <dgm:spPr/>
      <dgm:t>
        <a:bodyPr/>
        <a:lstStyle/>
        <a:p>
          <a:endParaRPr lang="en-US"/>
        </a:p>
      </dgm:t>
    </dgm:pt>
    <dgm:pt modelId="{EB9ACE6E-70FA-4886-9C7C-9D7A964D408D}" type="pres">
      <dgm:prSet presAssocID="{88F15158-84EA-4F2C-867F-7A791466362E}" presName="composite" presStyleCnt="0">
        <dgm:presLayoutVars>
          <dgm:chMax val="1"/>
          <dgm:dir/>
          <dgm:resizeHandles val="exact"/>
        </dgm:presLayoutVars>
      </dgm:prSet>
      <dgm:spPr/>
    </dgm:pt>
    <dgm:pt modelId="{6967BB72-851F-4C81-83AE-C3C173111534}" type="pres">
      <dgm:prSet presAssocID="{88F15158-84EA-4F2C-867F-7A791466362E}" presName="radial" presStyleCnt="0">
        <dgm:presLayoutVars>
          <dgm:animLvl val="ctr"/>
        </dgm:presLayoutVars>
      </dgm:prSet>
      <dgm:spPr/>
    </dgm:pt>
    <dgm:pt modelId="{8F87DACF-4EC1-413C-ACFA-6AED1F813577}" type="pres">
      <dgm:prSet presAssocID="{98BD256D-B8F3-400F-817D-C2C05CD07225}" presName="centerShape" presStyleLbl="vennNode1" presStyleIdx="0" presStyleCnt="7"/>
      <dgm:spPr/>
    </dgm:pt>
    <dgm:pt modelId="{B373B70C-A91E-483C-8554-30FF89497D1B}" type="pres">
      <dgm:prSet presAssocID="{D4736418-D56C-4555-B23A-8EA311BE0755}" presName="node" presStyleLbl="vennNode1" presStyleIdx="1" presStyleCnt="7">
        <dgm:presLayoutVars>
          <dgm:bulletEnabled val="1"/>
        </dgm:presLayoutVars>
      </dgm:prSet>
      <dgm:spPr/>
    </dgm:pt>
    <dgm:pt modelId="{2111F3F2-BE97-4C76-BF16-0CD476268CA2}" type="pres">
      <dgm:prSet presAssocID="{6DE4D280-54E7-492C-BB67-3759DFB65316}" presName="node" presStyleLbl="vennNode1" presStyleIdx="2" presStyleCnt="7">
        <dgm:presLayoutVars>
          <dgm:bulletEnabled val="1"/>
        </dgm:presLayoutVars>
      </dgm:prSet>
      <dgm:spPr/>
    </dgm:pt>
    <dgm:pt modelId="{AE94BA7A-6659-4305-80B9-59D28CE5D025}" type="pres">
      <dgm:prSet presAssocID="{29C93E93-69BA-41D4-A7F3-F42BC1688295}" presName="node" presStyleLbl="vennNode1" presStyleIdx="3" presStyleCnt="7">
        <dgm:presLayoutVars>
          <dgm:bulletEnabled val="1"/>
        </dgm:presLayoutVars>
      </dgm:prSet>
      <dgm:spPr/>
    </dgm:pt>
    <dgm:pt modelId="{51B4F3B0-61AD-44DC-9EB8-4DFD81E349F0}" type="pres">
      <dgm:prSet presAssocID="{FA7927AD-FCDF-4CB0-AFF9-FDE507A22C62}" presName="node" presStyleLbl="vennNode1" presStyleIdx="4" presStyleCnt="7">
        <dgm:presLayoutVars>
          <dgm:bulletEnabled val="1"/>
        </dgm:presLayoutVars>
      </dgm:prSet>
      <dgm:spPr/>
    </dgm:pt>
    <dgm:pt modelId="{8998E421-0AEB-43EF-B570-D14357D46CB8}" type="pres">
      <dgm:prSet presAssocID="{22D4043D-2F3F-4F29-BC76-173EF3C2A94B}" presName="node" presStyleLbl="vennNode1" presStyleIdx="5" presStyleCnt="7" custRadScaleRad="97466" custRadScaleInc="-1615">
        <dgm:presLayoutVars>
          <dgm:bulletEnabled val="1"/>
        </dgm:presLayoutVars>
      </dgm:prSet>
      <dgm:spPr/>
    </dgm:pt>
    <dgm:pt modelId="{164BA706-C00B-4AF1-8E35-23F8A073D965}" type="pres">
      <dgm:prSet presAssocID="{D7A318D1-18B1-421D-B399-324EE9C69B05}" presName="node" presStyleLbl="vennNode1" presStyleIdx="6" presStyleCnt="7">
        <dgm:presLayoutVars>
          <dgm:bulletEnabled val="1"/>
        </dgm:presLayoutVars>
      </dgm:prSet>
      <dgm:spPr/>
    </dgm:pt>
  </dgm:ptLst>
  <dgm:cxnLst>
    <dgm:cxn modelId="{F6155B04-C5A2-41E4-8342-B0C4968544C2}" type="presOf" srcId="{6DE4D280-54E7-492C-BB67-3759DFB65316}" destId="{2111F3F2-BE97-4C76-BF16-0CD476268CA2}" srcOrd="0" destOrd="0" presId="urn:microsoft.com/office/officeart/2005/8/layout/radial3"/>
    <dgm:cxn modelId="{C0E48B15-3D5B-41E9-BD2A-0C7668500CD4}" type="presOf" srcId="{FA7927AD-FCDF-4CB0-AFF9-FDE507A22C62}" destId="{51B4F3B0-61AD-44DC-9EB8-4DFD81E349F0}" srcOrd="0" destOrd="0" presId="urn:microsoft.com/office/officeart/2005/8/layout/radial3"/>
    <dgm:cxn modelId="{3E12C518-814F-45A7-848A-75CE4509A9AC}" srcId="{98BD256D-B8F3-400F-817D-C2C05CD07225}" destId="{FA7927AD-FCDF-4CB0-AFF9-FDE507A22C62}" srcOrd="3" destOrd="0" parTransId="{DA2C9BF8-F151-4C01-896E-B9B2A49ED495}" sibTransId="{7F115F60-A65E-4AD3-A6D3-46FB09927E22}"/>
    <dgm:cxn modelId="{2B607C28-D05B-4099-9A90-D5BE09C4BE51}" srcId="{88F15158-84EA-4F2C-867F-7A791466362E}" destId="{98BD256D-B8F3-400F-817D-C2C05CD07225}" srcOrd="0" destOrd="0" parTransId="{AA4D4649-C201-4D72-9861-53818D10B8B4}" sibTransId="{6A92DDC4-3D37-4C41-9AB0-A44DFC43AAA2}"/>
    <dgm:cxn modelId="{3239A345-3B85-414A-9907-1F02E0FBF83D}" type="presOf" srcId="{88F15158-84EA-4F2C-867F-7A791466362E}" destId="{EB9ACE6E-70FA-4886-9C7C-9D7A964D408D}" srcOrd="0" destOrd="0" presId="urn:microsoft.com/office/officeart/2005/8/layout/radial3"/>
    <dgm:cxn modelId="{ED1B224B-D544-45D4-95B5-D3493F8B3F4F}" type="presOf" srcId="{22D4043D-2F3F-4F29-BC76-173EF3C2A94B}" destId="{8998E421-0AEB-43EF-B570-D14357D46CB8}" srcOrd="0" destOrd="0" presId="urn:microsoft.com/office/officeart/2005/8/layout/radial3"/>
    <dgm:cxn modelId="{C8362D89-8E60-4D82-BEDE-4FAADF903DD8}" srcId="{98BD256D-B8F3-400F-817D-C2C05CD07225}" destId="{D4736418-D56C-4555-B23A-8EA311BE0755}" srcOrd="0" destOrd="0" parTransId="{7661CE0A-F054-49AA-B18D-BF761A719907}" sibTransId="{B6277F48-A052-4AAE-AA0F-3A6D2FD08D01}"/>
    <dgm:cxn modelId="{2809D192-A0D3-4138-B85D-9ED4B41B47A7}" srcId="{98BD256D-B8F3-400F-817D-C2C05CD07225}" destId="{6DE4D280-54E7-492C-BB67-3759DFB65316}" srcOrd="1" destOrd="0" parTransId="{FDF0AD95-C0AD-4C52-9203-CB3800448FC6}" sibTransId="{86DCC43B-F5FF-4DEC-A1C4-FF36DD7BFEAC}"/>
    <dgm:cxn modelId="{21B6E29B-F381-47AD-B495-4081CF8E42DE}" srcId="{98BD256D-B8F3-400F-817D-C2C05CD07225}" destId="{29C93E93-69BA-41D4-A7F3-F42BC1688295}" srcOrd="2" destOrd="0" parTransId="{A263DDC0-4067-4D09-A8BF-D86BC4B6E7AA}" sibTransId="{9743BCED-46B3-4353-99A2-8A9FDF036F60}"/>
    <dgm:cxn modelId="{764561A9-F59D-4CE8-A738-740F0625AA99}" srcId="{98BD256D-B8F3-400F-817D-C2C05CD07225}" destId="{D7A318D1-18B1-421D-B399-324EE9C69B05}" srcOrd="5" destOrd="0" parTransId="{8B07778E-789E-4BA2-A9AD-AB0B359233EB}" sibTransId="{6DF301DA-87D1-49DD-85C5-1EC771BECC2D}"/>
    <dgm:cxn modelId="{3F37D7B2-E52C-4352-BDFC-2D96931131E5}" srcId="{98BD256D-B8F3-400F-817D-C2C05CD07225}" destId="{22D4043D-2F3F-4F29-BC76-173EF3C2A94B}" srcOrd="4" destOrd="0" parTransId="{42E40431-F87E-4893-8920-76584BE05AF8}" sibTransId="{EB836492-3130-45EF-8D16-2CD59C83D42A}"/>
    <dgm:cxn modelId="{189CE6B7-2875-4314-B69D-AC8A0FA01BDF}" type="presOf" srcId="{D7A318D1-18B1-421D-B399-324EE9C69B05}" destId="{164BA706-C00B-4AF1-8E35-23F8A073D965}" srcOrd="0" destOrd="0" presId="urn:microsoft.com/office/officeart/2005/8/layout/radial3"/>
    <dgm:cxn modelId="{2442EFB7-63E9-4101-BF49-34BE4BD00AC0}" type="presOf" srcId="{98BD256D-B8F3-400F-817D-C2C05CD07225}" destId="{8F87DACF-4EC1-413C-ACFA-6AED1F813577}" srcOrd="0" destOrd="0" presId="urn:microsoft.com/office/officeart/2005/8/layout/radial3"/>
    <dgm:cxn modelId="{CB67CDEE-8A32-4CD5-986D-668CBEC15381}" type="presOf" srcId="{29C93E93-69BA-41D4-A7F3-F42BC1688295}" destId="{AE94BA7A-6659-4305-80B9-59D28CE5D025}" srcOrd="0" destOrd="0" presId="urn:microsoft.com/office/officeart/2005/8/layout/radial3"/>
    <dgm:cxn modelId="{CEEF17FB-3227-4CE6-955E-7F3B77692CE1}" type="presOf" srcId="{D4736418-D56C-4555-B23A-8EA311BE0755}" destId="{B373B70C-A91E-483C-8554-30FF89497D1B}" srcOrd="0" destOrd="0" presId="urn:microsoft.com/office/officeart/2005/8/layout/radial3"/>
    <dgm:cxn modelId="{7F802DDD-37B5-4F32-9695-2F0FFA853514}" type="presParOf" srcId="{EB9ACE6E-70FA-4886-9C7C-9D7A964D408D}" destId="{6967BB72-851F-4C81-83AE-C3C173111534}" srcOrd="0" destOrd="0" presId="urn:microsoft.com/office/officeart/2005/8/layout/radial3"/>
    <dgm:cxn modelId="{2AF3BA7D-1B07-4D57-92D4-90D45AE8BA13}" type="presParOf" srcId="{6967BB72-851F-4C81-83AE-C3C173111534}" destId="{8F87DACF-4EC1-413C-ACFA-6AED1F813577}" srcOrd="0" destOrd="0" presId="urn:microsoft.com/office/officeart/2005/8/layout/radial3"/>
    <dgm:cxn modelId="{68DA08F6-E712-4BAD-9D82-1C159900F4C9}" type="presParOf" srcId="{6967BB72-851F-4C81-83AE-C3C173111534}" destId="{B373B70C-A91E-483C-8554-30FF89497D1B}" srcOrd="1" destOrd="0" presId="urn:microsoft.com/office/officeart/2005/8/layout/radial3"/>
    <dgm:cxn modelId="{2CBDF4E9-6EA2-42E0-842C-6629AA8F50FD}" type="presParOf" srcId="{6967BB72-851F-4C81-83AE-C3C173111534}" destId="{2111F3F2-BE97-4C76-BF16-0CD476268CA2}" srcOrd="2" destOrd="0" presId="urn:microsoft.com/office/officeart/2005/8/layout/radial3"/>
    <dgm:cxn modelId="{5F6188F2-A3F5-44F1-B66B-B7B0DF42B3C3}" type="presParOf" srcId="{6967BB72-851F-4C81-83AE-C3C173111534}" destId="{AE94BA7A-6659-4305-80B9-59D28CE5D025}" srcOrd="3" destOrd="0" presId="urn:microsoft.com/office/officeart/2005/8/layout/radial3"/>
    <dgm:cxn modelId="{DD4081F4-471B-41F1-8BC3-2C82D3856B4E}" type="presParOf" srcId="{6967BB72-851F-4C81-83AE-C3C173111534}" destId="{51B4F3B0-61AD-44DC-9EB8-4DFD81E349F0}" srcOrd="4" destOrd="0" presId="urn:microsoft.com/office/officeart/2005/8/layout/radial3"/>
    <dgm:cxn modelId="{F59F3733-DE9C-4B0C-8AFD-1FF9E311ED7F}" type="presParOf" srcId="{6967BB72-851F-4C81-83AE-C3C173111534}" destId="{8998E421-0AEB-43EF-B570-D14357D46CB8}" srcOrd="5" destOrd="0" presId="urn:microsoft.com/office/officeart/2005/8/layout/radial3"/>
    <dgm:cxn modelId="{85689BF4-325E-4BF2-815E-299B3FF8616C}" type="presParOf" srcId="{6967BB72-851F-4C81-83AE-C3C173111534}" destId="{164BA706-C00B-4AF1-8E35-23F8A073D965}"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7DACF-4EC1-413C-ACFA-6AED1F813577}">
      <dsp:nvSpPr>
        <dsp:cNvPr id="0" name=""/>
        <dsp:cNvSpPr/>
      </dsp:nvSpPr>
      <dsp:spPr>
        <a:xfrm>
          <a:off x="2108729" y="885523"/>
          <a:ext cx="2206042" cy="220604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HSI</a:t>
          </a:r>
        </a:p>
      </dsp:txBody>
      <dsp:txXfrm>
        <a:off x="2431796" y="1208590"/>
        <a:ext cx="1559908" cy="1559908"/>
      </dsp:txXfrm>
    </dsp:sp>
    <dsp:sp modelId="{B373B70C-A91E-483C-8554-30FF89497D1B}">
      <dsp:nvSpPr>
        <dsp:cNvPr id="0" name=""/>
        <dsp:cNvSpPr/>
      </dsp:nvSpPr>
      <dsp:spPr>
        <a:xfrm>
          <a:off x="2660240" y="393"/>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Safety</a:t>
          </a:r>
        </a:p>
      </dsp:txBody>
      <dsp:txXfrm>
        <a:off x="2821774" y="161927"/>
        <a:ext cx="779953" cy="779953"/>
      </dsp:txXfrm>
    </dsp:sp>
    <dsp:sp modelId="{2111F3F2-BE97-4C76-BF16-0CD476268CA2}">
      <dsp:nvSpPr>
        <dsp:cNvPr id="0" name=""/>
        <dsp:cNvSpPr/>
      </dsp:nvSpPr>
      <dsp:spPr>
        <a:xfrm>
          <a:off x="3904407" y="718714"/>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Operations</a:t>
          </a:r>
        </a:p>
      </dsp:txBody>
      <dsp:txXfrm>
        <a:off x="4065941" y="880248"/>
        <a:ext cx="779953" cy="779953"/>
      </dsp:txXfrm>
    </dsp:sp>
    <dsp:sp modelId="{AE94BA7A-6659-4305-80B9-59D28CE5D025}">
      <dsp:nvSpPr>
        <dsp:cNvPr id="0" name=""/>
        <dsp:cNvSpPr/>
      </dsp:nvSpPr>
      <dsp:spPr>
        <a:xfrm>
          <a:off x="3904407" y="2155354"/>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HFE</a:t>
          </a:r>
        </a:p>
      </dsp:txBody>
      <dsp:txXfrm>
        <a:off x="4065941" y="2316888"/>
        <a:ext cx="779953" cy="779953"/>
      </dsp:txXfrm>
    </dsp:sp>
    <dsp:sp modelId="{51B4F3B0-61AD-44DC-9EB8-4DFD81E349F0}">
      <dsp:nvSpPr>
        <dsp:cNvPr id="0" name=""/>
        <dsp:cNvSpPr/>
      </dsp:nvSpPr>
      <dsp:spPr>
        <a:xfrm>
          <a:off x="2660240" y="2873675"/>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Training</a:t>
          </a:r>
        </a:p>
      </dsp:txBody>
      <dsp:txXfrm>
        <a:off x="2821774" y="3035209"/>
        <a:ext cx="779953" cy="779953"/>
      </dsp:txXfrm>
    </dsp:sp>
    <dsp:sp modelId="{8998E421-0AEB-43EF-B570-D14357D46CB8}">
      <dsp:nvSpPr>
        <dsp:cNvPr id="0" name=""/>
        <dsp:cNvSpPr/>
      </dsp:nvSpPr>
      <dsp:spPr>
        <a:xfrm>
          <a:off x="1459613" y="2157559"/>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Habitability</a:t>
          </a:r>
        </a:p>
      </dsp:txBody>
      <dsp:txXfrm>
        <a:off x="1621147" y="2319093"/>
        <a:ext cx="779953" cy="779953"/>
      </dsp:txXfrm>
    </dsp:sp>
    <dsp:sp modelId="{164BA706-C00B-4AF1-8E35-23F8A073D965}">
      <dsp:nvSpPr>
        <dsp:cNvPr id="0" name=""/>
        <dsp:cNvSpPr/>
      </dsp:nvSpPr>
      <dsp:spPr>
        <a:xfrm>
          <a:off x="1416073" y="718714"/>
          <a:ext cx="1103021" cy="110302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Maintenance &amp; Sustainment</a:t>
          </a:r>
        </a:p>
      </dsp:txBody>
      <dsp:txXfrm>
        <a:off x="1577607" y="880248"/>
        <a:ext cx="779953" cy="77995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C423EF-FBE3-4D21-860C-0D6099DC2F01}" type="datetimeFigureOut">
              <a:rPr lang="en-US" smtClean="0"/>
              <a:t>6/1/2021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7E7B5E-130D-4225-A5FC-B8CA4113FBC7}" type="slidenum">
              <a:rPr lang="en-US" smtClean="0"/>
              <a:t>‹#›</a:t>
            </a:fld>
            <a:endParaRPr lang="en-US" dirty="0"/>
          </a:p>
        </p:txBody>
      </p:sp>
    </p:spTree>
    <p:extLst>
      <p:ext uri="{BB962C8B-B14F-4D97-AF65-F5344CB8AC3E}">
        <p14:creationId xmlns:p14="http://schemas.microsoft.com/office/powerpoint/2010/main" val="4245916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B0EAC-A7F8-4D48-A047-E1E2BF82F685}" type="datetimeFigureOut">
              <a:rPr lang="en-US" smtClean="0"/>
              <a:t>6/1/2021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89208-19D7-9E47-969D-1A76A4CEEE29}" type="slidenum">
              <a:rPr lang="en-US" smtClean="0"/>
              <a:t>‹#›</a:t>
            </a:fld>
            <a:endParaRPr lang="en-US" dirty="0"/>
          </a:p>
        </p:txBody>
      </p:sp>
    </p:spTree>
    <p:extLst>
      <p:ext uri="{BB962C8B-B14F-4D97-AF65-F5344CB8AC3E}">
        <p14:creationId xmlns:p14="http://schemas.microsoft.com/office/powerpoint/2010/main" val="44664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on Two areas in human systems—HSI and HRL</a:t>
            </a:r>
          </a:p>
        </p:txBody>
      </p:sp>
      <p:sp>
        <p:nvSpPr>
          <p:cNvPr id="4" name="Slide Number Placeholder 3"/>
          <p:cNvSpPr>
            <a:spLocks noGrp="1"/>
          </p:cNvSpPr>
          <p:nvPr>
            <p:ph type="sldNum" sz="quarter" idx="10"/>
          </p:nvPr>
        </p:nvSpPr>
        <p:spPr/>
        <p:txBody>
          <a:bodyPr/>
          <a:lstStyle/>
          <a:p>
            <a:fld id="{46A89208-19D7-9E47-969D-1A76A4CEEE29}" type="slidenum">
              <a:rPr lang="en-US" smtClean="0"/>
              <a:t>1</a:t>
            </a:fld>
            <a:endParaRPr lang="en-US" dirty="0"/>
          </a:p>
        </p:txBody>
      </p:sp>
    </p:spTree>
    <p:extLst>
      <p:ext uri="{BB962C8B-B14F-4D97-AF65-F5344CB8AC3E}">
        <p14:creationId xmlns:p14="http://schemas.microsoft.com/office/powerpoint/2010/main" val="691340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2</a:t>
            </a:fld>
            <a:endParaRPr lang="en-US" dirty="0"/>
          </a:p>
        </p:txBody>
      </p:sp>
    </p:spTree>
    <p:extLst>
      <p:ext uri="{BB962C8B-B14F-4D97-AF65-F5344CB8AC3E}">
        <p14:creationId xmlns:p14="http://schemas.microsoft.com/office/powerpoint/2010/main" val="1630438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3</a:t>
            </a:fld>
            <a:endParaRPr lang="en-US" dirty="0"/>
          </a:p>
        </p:txBody>
      </p:sp>
    </p:spTree>
    <p:extLst>
      <p:ext uri="{BB962C8B-B14F-4D97-AF65-F5344CB8AC3E}">
        <p14:creationId xmlns:p14="http://schemas.microsoft.com/office/powerpoint/2010/main" val="3950375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4</a:t>
            </a:fld>
            <a:endParaRPr lang="en-US" dirty="0"/>
          </a:p>
        </p:txBody>
      </p:sp>
    </p:spTree>
    <p:extLst>
      <p:ext uri="{BB962C8B-B14F-4D97-AF65-F5344CB8AC3E}">
        <p14:creationId xmlns:p14="http://schemas.microsoft.com/office/powerpoint/2010/main" val="4227375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a:ln/>
        </p:spPr>
      </p:sp>
      <p:sp>
        <p:nvSpPr>
          <p:cNvPr id="3" name="Notes Placeholder 2"/>
          <p:cNvSpPr>
            <a:spLocks noGrp="1"/>
          </p:cNvSpPr>
          <p:nvPr>
            <p:ph type="body" idx="1"/>
          </p:nvPr>
        </p:nvSpPr>
        <p:spPr/>
        <p:txBody>
          <a:bodyPr/>
          <a:lstStyle/>
          <a:p>
            <a:pPr marL="685800" lvl="1" indent="-342900" hangingPunct="1">
              <a:buFont typeface="Courier New" panose="02070309020205020404" pitchFamily="49" charset="0"/>
              <a:buChar char="o"/>
              <a:defRPr/>
            </a:pPr>
            <a:r>
              <a:rPr lang="en-US" dirty="0">
                <a:ea typeface="+mn-lt"/>
              </a:rPr>
              <a:t>Human element focus in system development. </a:t>
            </a:r>
          </a:p>
          <a:p>
            <a:pPr marL="685800" lvl="1" indent="-342900" hangingPunct="1">
              <a:buFont typeface="Courier New" panose="02070309020205020404" pitchFamily="49" charset="0"/>
              <a:buChar char="o"/>
              <a:defRPr/>
            </a:pPr>
            <a:r>
              <a:rPr lang="en-US" dirty="0">
                <a:ea typeface="+mn-lt"/>
                <a:cs typeface="Helvetica" panose="020B0604020202020204" pitchFamily="34" charset="0"/>
              </a:rPr>
              <a:t>Enhance human system design, reduce life-cycle ownership cost, and optimize total system performance</a:t>
            </a:r>
            <a:endParaRPr lang="en-US" dirty="0">
              <a:ea typeface="+mn-lt"/>
            </a:endParaRPr>
          </a:p>
          <a:p>
            <a:pPr>
              <a:defRPr/>
            </a:pPr>
            <a:endParaRPr lang="en-US" dirty="0"/>
          </a:p>
        </p:txBody>
      </p:sp>
    </p:spTree>
    <p:extLst>
      <p:ext uri="{BB962C8B-B14F-4D97-AF65-F5344CB8AC3E}">
        <p14:creationId xmlns:p14="http://schemas.microsoft.com/office/powerpoint/2010/main" val="166382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6</a:t>
            </a:fld>
            <a:endParaRPr lang="en-US" dirty="0"/>
          </a:p>
        </p:txBody>
      </p:sp>
    </p:spTree>
    <p:extLst>
      <p:ext uri="{BB962C8B-B14F-4D97-AF65-F5344CB8AC3E}">
        <p14:creationId xmlns:p14="http://schemas.microsoft.com/office/powerpoint/2010/main" val="422289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11</a:t>
            </a:fld>
            <a:endParaRPr lang="en-US" dirty="0"/>
          </a:p>
        </p:txBody>
      </p:sp>
    </p:spTree>
    <p:extLst>
      <p:ext uri="{BB962C8B-B14F-4D97-AF65-F5344CB8AC3E}">
        <p14:creationId xmlns:p14="http://schemas.microsoft.com/office/powerpoint/2010/main" val="615673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14</a:t>
            </a:fld>
            <a:endParaRPr lang="en-US" dirty="0"/>
          </a:p>
        </p:txBody>
      </p:sp>
    </p:spTree>
    <p:extLst>
      <p:ext uri="{BB962C8B-B14F-4D97-AF65-F5344CB8AC3E}">
        <p14:creationId xmlns:p14="http://schemas.microsoft.com/office/powerpoint/2010/main" val="1297687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17</a:t>
            </a:fld>
            <a:endParaRPr lang="en-US" dirty="0"/>
          </a:p>
        </p:txBody>
      </p:sp>
    </p:spTree>
    <p:extLst>
      <p:ext uri="{BB962C8B-B14F-4D97-AF65-F5344CB8AC3E}">
        <p14:creationId xmlns:p14="http://schemas.microsoft.com/office/powerpoint/2010/main" val="2360663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18</a:t>
            </a:fld>
            <a:endParaRPr lang="en-US" dirty="0"/>
          </a:p>
        </p:txBody>
      </p:sp>
    </p:spTree>
    <p:extLst>
      <p:ext uri="{BB962C8B-B14F-4D97-AF65-F5344CB8AC3E}">
        <p14:creationId xmlns:p14="http://schemas.microsoft.com/office/powerpoint/2010/main" val="1260434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a:t>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19</a:t>
            </a:fld>
            <a:endParaRPr lang="en-US" dirty="0"/>
          </a:p>
        </p:txBody>
      </p:sp>
    </p:spTree>
    <p:extLst>
      <p:ext uri="{BB962C8B-B14F-4D97-AF65-F5344CB8AC3E}">
        <p14:creationId xmlns:p14="http://schemas.microsoft.com/office/powerpoint/2010/main" val="3406006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162"/>
          <p:cNvSpPr>
            <a:spLocks noGrp="1" noChangeArrowheads="1"/>
          </p:cNvSpPr>
          <p:nvPr>
            <p:ph type="ctrTitle"/>
          </p:nvPr>
        </p:nvSpPr>
        <p:spPr>
          <a:xfrm>
            <a:off x="143991" y="262536"/>
            <a:ext cx="10198100" cy="628788"/>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143991" y="1159655"/>
            <a:ext cx="10198100" cy="430903"/>
          </a:xfrm>
          <a:ln>
            <a:noFill/>
          </a:ln>
        </p:spPr>
        <p:txBody>
          <a:bodyPr/>
          <a:lstStyle>
            <a:lvl1pPr>
              <a:buNone/>
              <a:defRPr sz="1600" b="0" baseline="0">
                <a:solidFill>
                  <a:schemeClr val="bg1"/>
                </a:solidFill>
              </a:defRPr>
            </a:lvl1pPr>
          </a:lstStyle>
          <a:p>
            <a:r>
              <a:rPr lang="en-US" dirty="0"/>
              <a:t>Click to edit Master subtitle style</a:t>
            </a:r>
          </a:p>
        </p:txBody>
      </p:sp>
      <p:pic>
        <p:nvPicPr>
          <p:cNvPr id="5" name="Picture 4">
            <a:extLst>
              <a:ext uri="{FF2B5EF4-FFF2-40B4-BE49-F238E27FC236}">
                <a16:creationId xmlns:a16="http://schemas.microsoft.com/office/drawing/2014/main" id="{6259B6D6-3C26-F44A-B2CF-63BBA59678D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p:cNvSpPr/>
          <p:nvPr userDrawn="1"/>
        </p:nvSpPr>
        <p:spPr>
          <a:xfrm>
            <a:off x="6261607" y="5473005"/>
            <a:ext cx="5822146" cy="1384995"/>
          </a:xfrm>
          <a:prstGeom prst="rect">
            <a:avLst/>
          </a:prstGeom>
        </p:spPr>
        <p:txBody>
          <a:bodyPr wrap="square">
            <a:spAutoFit/>
          </a:bodyPr>
          <a:lstStyle/>
          <a:p>
            <a:pPr hangingPunct="0">
              <a:spcAft>
                <a:spcPts val="1200"/>
              </a:spcAft>
            </a:pPr>
            <a:r>
              <a:rPr lang="en-US" sz="1200" i="1" dirty="0">
                <a:solidFill>
                  <a:schemeClr val="bg1"/>
                </a:solidFill>
              </a:rPr>
              <a:t>This document contains data within the purview of the U.S. Export Administration Regulations (EAR), 15 CFR 730-774, and is classified as EAR99/NLR. The document may be used only to fulfill responsibilities of the parties or of a Cooperating Agency of an International Space Station (ISS) and Gateway programs partner in furtherance of the ISS Intergovernmental Agreement. Re-transfer or disclosure to, or use by, any persons other than citizens of ISS Program International Partner countries, or use for any other purpose, requires prior U.S. Government authorization.</a:t>
            </a:r>
            <a:endParaRPr lang="en-US" sz="12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spcBef>
                <a:spcPts val="0"/>
              </a:spcBef>
              <a:spcAft>
                <a:spcPts val="600"/>
              </a:spcAft>
              <a:defRPr sz="2000"/>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5" name="Rectangle 4"/>
          <p:cNvSpPr/>
          <p:nvPr userDrawn="1"/>
        </p:nvSpPr>
        <p:spPr>
          <a:xfrm>
            <a:off x="3600450" y="6176064"/>
            <a:ext cx="5497830" cy="5956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a:xfrm>
            <a:off x="3600450" y="6262326"/>
            <a:ext cx="5497830" cy="5956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9347200" y="6488668"/>
            <a:ext cx="2844800" cy="365125"/>
          </a:xfrm>
          <a:prstGeom prst="rect">
            <a:avLst/>
          </a:prstGeom>
        </p:spPr>
        <p:txBody>
          <a:bodyPr/>
          <a:lstStyle>
            <a:lvl1pPr>
              <a:defRPr/>
            </a:lvl1pPr>
          </a:lstStyle>
          <a:p>
            <a:pPr>
              <a:defRPr/>
            </a:pPr>
            <a:fld id="{00250982-42F3-5447-871F-AFA39A36BE82}" type="slidenum">
              <a:rPr lang="en-US"/>
              <a:pPr>
                <a:defRPr/>
              </a:pPr>
              <a:t>‹#›</a:t>
            </a:fld>
            <a:endParaRPr 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spd="med"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cSld>
  <p:clrMapOvr>
    <a:masterClrMapping/>
  </p:clrMapOvr>
  <p:transition spd="med"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cSld>
  <p:clrMapOvr>
    <a:masterClrMapping/>
  </p:clrMapOvr>
  <p:transition spd="med"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Defaul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10"/>
          </p:nvPr>
        </p:nvSpPr>
        <p:spPr>
          <a:xfrm>
            <a:off x="11849101" y="0"/>
            <a:ext cx="342900" cy="338138"/>
          </a:xfrm>
        </p:spPr>
        <p:txBody>
          <a:bodyPr/>
          <a:lstStyle>
            <a:lvl1pPr>
              <a:defRPr sz="1000"/>
            </a:lvl1pPr>
          </a:lstStyle>
          <a:p>
            <a:pPr>
              <a:defRPr/>
            </a:pPr>
            <a:fld id="{F4D347D9-703C-4BEC-8B5B-98A7562D787F}" type="slidenum">
              <a:rPr lang="en-US"/>
              <a:pPr>
                <a:defRPr/>
              </a:pPr>
              <a:t>‹#›</a:t>
            </a:fld>
            <a:endParaRPr lang="en-US" dirty="0"/>
          </a:p>
        </p:txBody>
      </p:sp>
    </p:spTree>
    <p:extLst>
      <p:ext uri="{BB962C8B-B14F-4D97-AF65-F5344CB8AC3E}">
        <p14:creationId xmlns:p14="http://schemas.microsoft.com/office/powerpoint/2010/main" val="28828447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06706" y="172105"/>
            <a:ext cx="7978588" cy="778155"/>
          </a:xfrm>
        </p:spPr>
        <p:txBody>
          <a:bodyPr anchor="b">
            <a:normAutofit/>
          </a:bodyPr>
          <a:lstStyle>
            <a:lvl1pPr algn="ctr">
              <a:defRPr sz="4000" b="1">
                <a:latin typeface="Times New Roman" panose="02020603050405020304" pitchFamily="18" charset="0"/>
                <a:cs typeface="Times New Roman" panose="02020603050405020304" pitchFamily="18" charset="0"/>
              </a:defRPr>
            </a:lvl1pPr>
          </a:lstStyle>
          <a:p>
            <a:r>
              <a:rPr lang="en-US" dirty="0"/>
              <a:t>Avionic Systems Division</a:t>
            </a:r>
          </a:p>
        </p:txBody>
      </p:sp>
      <p:sp>
        <p:nvSpPr>
          <p:cNvPr id="3" name="Subtitle 2"/>
          <p:cNvSpPr>
            <a:spLocks noGrp="1"/>
          </p:cNvSpPr>
          <p:nvPr>
            <p:ph type="subTitle" idx="1"/>
          </p:nvPr>
        </p:nvSpPr>
        <p:spPr>
          <a:xfrm>
            <a:off x="1475017" y="240973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A00902B-B85F-4914-88E2-EEFEB4CF1384}" type="datetime1">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vl1pPr>
          </a:lstStyle>
          <a:p>
            <a:r>
              <a:rPr lang="en-US" dirty="0"/>
              <a:t>1</a:t>
            </a:r>
          </a:p>
        </p:txBody>
      </p:sp>
      <p:pic>
        <p:nvPicPr>
          <p:cNvPr id="7" name="Picture 6" descr="http://ea.jsc.nasa.gov/Ea_web/HTML/comm/mmedia/logo_products/EV_Logos/EV-Logo.gif"/>
          <p:cNvPicPr/>
          <p:nvPr userDrawn="1"/>
        </p:nvPicPr>
        <p:blipFill>
          <a:blip r:embed="rId2" cstate="print"/>
          <a:srcRect/>
          <a:stretch>
            <a:fillRect/>
          </a:stretch>
        </p:blipFill>
        <p:spPr bwMode="auto">
          <a:xfrm>
            <a:off x="351658" y="95210"/>
            <a:ext cx="1548861" cy="1177778"/>
          </a:xfrm>
          <a:prstGeom prst="rect">
            <a:avLst/>
          </a:prstGeom>
          <a:noFill/>
        </p:spPr>
      </p:pic>
      <p:pic>
        <p:nvPicPr>
          <p:cNvPr id="8" name="Picture 7" descr="NASAcolor2"/>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446588" y="155317"/>
            <a:ext cx="1393753" cy="1117671"/>
          </a:xfrm>
          <a:prstGeom prst="rect">
            <a:avLst/>
          </a:prstGeom>
          <a:noFill/>
          <a:ln>
            <a:noFill/>
          </a:ln>
        </p:spPr>
      </p:pic>
      <p:cxnSp>
        <p:nvCxnSpPr>
          <p:cNvPr id="9" name="Straight Connector 8"/>
          <p:cNvCxnSpPr/>
          <p:nvPr userDrawn="1"/>
        </p:nvCxnSpPr>
        <p:spPr>
          <a:xfrm>
            <a:off x="2008743" y="1192365"/>
            <a:ext cx="8076551" cy="0"/>
          </a:xfrm>
          <a:prstGeom prst="line">
            <a:avLst/>
          </a:prstGeom>
          <a:ln w="666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3503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C2609-808D-4013-A703-629943FE31AB}" type="datetime1">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1822724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E3310A-E744-4FBA-95B9-2ECF69933E6F}" type="datetime1">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238843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0FBAD3-E76D-4D9A-958C-F7B1B4892018}" type="datetime1">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3366513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18D843-5CFA-4933-9E09-1070CE171E11}" type="datetime1">
              <a:rPr lang="en-US" smtClean="0"/>
              <a:t>6/1/2021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1128934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7EE124-C1D6-4416-9510-B0CD8AE40633}" type="datetime1">
              <a:rPr lang="en-US" smtClean="0"/>
              <a:t>6/1/2021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40663866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DB847E-6919-4023-B5FF-0452787B30C1}" type="datetime1">
              <a:rPr lang="en-US" smtClean="0"/>
              <a:t>6/1/2021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2248096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51CD663-6CC1-46FA-AE87-3AF434527D56}" type="datetime1">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1698412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0E6734-328D-46BB-AEF2-C8106E2384E2}" type="datetime1">
              <a:rPr lang="en-US" smtClean="0"/>
              <a:t>6/1/2021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37368618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AAB27A-A416-4049-96B0-57A9D9818FB3}" type="datetime1">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132764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EB2784-4249-4331-A249-E1D8CDBEB166}" type="datetime1">
              <a:rPr lang="en-US" smtClean="0"/>
              <a:t>6/1/2021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C2E348-E378-437F-8811-73D81D7B187E}" type="slidenum">
              <a:rPr lang="en-US" smtClean="0"/>
              <a:t>‹#›</a:t>
            </a:fld>
            <a:endParaRPr lang="en-US" dirty="0"/>
          </a:p>
        </p:txBody>
      </p:sp>
    </p:spTree>
    <p:extLst>
      <p:ext uri="{BB962C8B-B14F-4D97-AF65-F5344CB8AC3E}">
        <p14:creationId xmlns:p14="http://schemas.microsoft.com/office/powerpoint/2010/main" val="363989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7">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p:cNvSpPr txBox="1"/>
          <p:nvPr userDrawn="1"/>
        </p:nvSpPr>
        <p:spPr>
          <a:xfrm>
            <a:off x="10723594" y="6480742"/>
            <a:ext cx="1323703" cy="307777"/>
          </a:xfrm>
          <a:prstGeom prst="rect">
            <a:avLst/>
          </a:prstGeom>
          <a:noFill/>
        </p:spPr>
        <p:txBody>
          <a:bodyPr wrap="square" rtlCol="0">
            <a:spAutoFit/>
          </a:bodyPr>
          <a:lstStyle/>
          <a:p>
            <a:pPr algn="r"/>
            <a:fld id="{74E5DB78-4BDE-46FE-B77E-1696301DFFBD}" type="slidenum">
              <a:rPr lang="en-US" sz="1400" smtClean="0">
                <a:latin typeface="Arial"/>
                <a:cs typeface="Arial"/>
              </a:rPr>
              <a:pPr algn="r"/>
              <a:t>‹#›</a:t>
            </a:fld>
            <a:endParaRPr lang="en-US" sz="1400" dirty="0">
              <a:latin typeface="Arial"/>
              <a:cs typeface="Arial"/>
            </a:endParaRPr>
          </a:p>
        </p:txBody>
      </p:sp>
      <p:sp>
        <p:nvSpPr>
          <p:cNvPr id="7" name="TextBox 6"/>
          <p:cNvSpPr txBox="1"/>
          <p:nvPr userDrawn="1"/>
        </p:nvSpPr>
        <p:spPr>
          <a:xfrm>
            <a:off x="2186375" y="6419186"/>
            <a:ext cx="8403002" cy="369332"/>
          </a:xfrm>
          <a:prstGeom prst="rect">
            <a:avLst/>
          </a:prstGeom>
          <a:noFill/>
        </p:spPr>
        <p:txBody>
          <a:bodyPr wrap="square" rtlCol="0">
            <a:spAutoFit/>
          </a:bodyPr>
          <a:lstStyle/>
          <a:p>
            <a:pPr algn="ctr">
              <a:defRPr/>
            </a:pPr>
            <a:r>
              <a:rPr lang="en-US" sz="900" dirty="0">
                <a:solidFill>
                  <a:srgbClr val="FF0000"/>
                </a:solidFill>
                <a:latin typeface="Arial" panose="020B0604020202020204" pitchFamily="34" charset="0"/>
                <a:cs typeface="Arial" panose="020B0604020202020204" pitchFamily="34" charset="0"/>
              </a:rPr>
              <a:t>Gateway Pre-Decisional • NASA and ISS International Partner Internal Use Only • Do Not Distribute</a:t>
            </a:r>
          </a:p>
          <a:p>
            <a:pPr algn="ctr"/>
            <a:r>
              <a:rPr lang="en-US" sz="900" kern="1200" dirty="0">
                <a:solidFill>
                  <a:srgbClr val="FF0000"/>
                </a:solidFill>
                <a:effectLst/>
                <a:latin typeface="Arial" panose="020B0604020202020204" pitchFamily="34" charset="0"/>
                <a:cs typeface="Arial" panose="020B0604020202020204" pitchFamily="34" charset="0"/>
              </a:rPr>
              <a:t>This document may only be released according to the Destination Control Statement on the front cover.</a:t>
            </a:r>
          </a:p>
        </p:txBody>
      </p:sp>
    </p:spTree>
    <p:extLst>
      <p:ext uri="{BB962C8B-B14F-4D97-AF65-F5344CB8AC3E}">
        <p14:creationId xmlns:p14="http://schemas.microsoft.com/office/powerpoint/2010/main" val="1019810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advClick="0"/>
  <p:hf sldNum="0" hd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D2BC6-4B83-4A10-9291-CFAEAB90118B}" type="datetime1">
              <a:rPr lang="en-US" smtClean="0"/>
              <a:t>6/1/2021</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2E348-E378-437F-8811-73D81D7B187E}" type="slidenum">
              <a:rPr lang="en-US" smtClean="0"/>
              <a:t>‹#›</a:t>
            </a:fld>
            <a:endParaRPr lang="en-US" dirty="0"/>
          </a:p>
        </p:txBody>
      </p:sp>
    </p:spTree>
    <p:extLst>
      <p:ext uri="{BB962C8B-B14F-4D97-AF65-F5344CB8AC3E}">
        <p14:creationId xmlns:p14="http://schemas.microsoft.com/office/powerpoint/2010/main" val="175220546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0566" y="351128"/>
            <a:ext cx="5252571" cy="604628"/>
          </a:xfrm>
        </p:spPr>
        <p:txBody>
          <a:bodyPr>
            <a:noAutofit/>
          </a:bodyPr>
          <a:lstStyle/>
          <a:p>
            <a:pPr lvl="0" eaLnBrk="0" fontAlgn="base" hangingPunct="0">
              <a:spcAft>
                <a:spcPct val="0"/>
              </a:spcAft>
            </a:pPr>
            <a:r>
              <a:rPr lang="en-US" altLang="en-US" sz="2800" dirty="0">
                <a:latin typeface="Helvetica" panose="020B0604020202020204" pitchFamily="34" charset="0"/>
                <a:ea typeface="Calibri" panose="020F0502020204030204" pitchFamily="34" charset="0"/>
                <a:cs typeface="Helvetica" panose="020B0604020202020204" pitchFamily="34" charset="0"/>
              </a:rPr>
              <a:t>AVIONIC SYSTEMS DIVISION</a:t>
            </a:r>
          </a:p>
        </p:txBody>
      </p:sp>
      <p:sp>
        <p:nvSpPr>
          <p:cNvPr id="4" name="Subtitle 3"/>
          <p:cNvSpPr>
            <a:spLocks noGrp="1"/>
          </p:cNvSpPr>
          <p:nvPr>
            <p:ph type="subTitle" idx="1"/>
          </p:nvPr>
        </p:nvSpPr>
        <p:spPr>
          <a:xfrm>
            <a:off x="905252" y="2277847"/>
            <a:ext cx="10642313" cy="1340565"/>
          </a:xfrm>
        </p:spPr>
        <p:txBody>
          <a:bodyPr numCol="1">
            <a:normAutofit fontScale="25000" lnSpcReduction="20000"/>
          </a:bodyPr>
          <a:lstStyle/>
          <a:p>
            <a:pPr>
              <a:lnSpc>
                <a:spcPct val="120000"/>
              </a:lnSpc>
              <a:spcAft>
                <a:spcPts val="600"/>
              </a:spcAft>
            </a:pPr>
            <a:r>
              <a:rPr lang="en-US" sz="16000" b="1" dirty="0">
                <a:latin typeface="Helvetica" panose="020B0604020202020204" pitchFamily="34" charset="0"/>
                <a:cs typeface="Helvetica" panose="020B0604020202020204" pitchFamily="34" charset="0"/>
              </a:rPr>
              <a:t>Human Systems Integration: Capturing the Human Element in Technology Development</a:t>
            </a:r>
            <a:endParaRPr lang="en-US" sz="4000" b="1" dirty="0">
              <a:latin typeface="Helvetica" panose="020B0604020202020204" pitchFamily="34" charset="0"/>
              <a:cs typeface="Helvetica" panose="020B0604020202020204" pitchFamily="34" charset="0"/>
            </a:endParaRPr>
          </a:p>
          <a:p>
            <a:endParaRPr lang="en-US" sz="4000" b="1" dirty="0">
              <a:latin typeface="Helvetica" panose="020B0604020202020204" pitchFamily="34" charset="0"/>
              <a:cs typeface="Helvetica" panose="020B0604020202020204" pitchFamily="34" charset="0"/>
            </a:endParaRPr>
          </a:p>
          <a:p>
            <a:endParaRPr lang="en-US" sz="4000" b="1" dirty="0">
              <a:latin typeface="Helvetica" panose="020B0604020202020204" pitchFamily="34" charset="0"/>
              <a:cs typeface="Helvetica" panose="020B0604020202020204" pitchFamily="34" charset="0"/>
            </a:endParaRPr>
          </a:p>
          <a:p>
            <a:r>
              <a:rPr lang="en-US" sz="8000" b="1" dirty="0">
                <a:latin typeface="Helvetica" panose="020B0604020202020204" pitchFamily="34" charset="0"/>
                <a:cs typeface="Helvetica" panose="020B0604020202020204" pitchFamily="34" charset="0"/>
              </a:rPr>
              <a:t>Presented to the INCOSE TGCC</a:t>
            </a:r>
          </a:p>
        </p:txBody>
      </p:sp>
      <p:sp>
        <p:nvSpPr>
          <p:cNvPr id="5" name="Author, Company and/or Logo Information">
            <a:extLst>
              <a:ext uri="{FF2B5EF4-FFF2-40B4-BE49-F238E27FC236}">
                <a16:creationId xmlns:a16="http://schemas.microsoft.com/office/drawing/2014/main" id="{757511EB-DD25-4892-B9B2-66BE312D326E}"/>
              </a:ext>
            </a:extLst>
          </p:cNvPr>
          <p:cNvSpPr txBox="1"/>
          <p:nvPr/>
        </p:nvSpPr>
        <p:spPr>
          <a:xfrm>
            <a:off x="3317132" y="6116499"/>
            <a:ext cx="8458200"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spcBef>
                <a:spcPts val="400"/>
              </a:spcBef>
              <a:defRPr sz="2000">
                <a:latin typeface="Arial"/>
                <a:ea typeface="Arial"/>
                <a:cs typeface="Arial"/>
                <a:sym typeface="Arial"/>
              </a:defRPr>
            </a:lvl1pPr>
          </a:lstStyle>
          <a:p>
            <a:pPr algn="l" fontAlgn="base" hangingPunct="0">
              <a:spcBef>
                <a:spcPts val="0"/>
              </a:spcBef>
            </a:pPr>
            <a:r>
              <a:rPr lang="en-US" sz="1800" kern="0" dirty="0">
                <a:solidFill>
                  <a:srgbClr val="000000"/>
                </a:solidFill>
                <a:latin typeface="Helvetica" panose="020B0604020202020204" pitchFamily="34" charset="0"/>
                <a:cs typeface="Helvetica" panose="020B0604020202020204" pitchFamily="34" charset="0"/>
              </a:rPr>
              <a:t>George Salazar, P.E.,ESEP ,LSM-IEEE          NASA/JSC </a:t>
            </a:r>
          </a:p>
          <a:p>
            <a:pPr algn="l" fontAlgn="base" hangingPunct="0">
              <a:spcBef>
                <a:spcPts val="0"/>
              </a:spcBef>
            </a:pPr>
            <a:r>
              <a:rPr lang="en-US" sz="1800" kern="0" dirty="0">
                <a:solidFill>
                  <a:srgbClr val="000000"/>
                </a:solidFill>
                <a:latin typeface="Helvetica" panose="020B0604020202020204" pitchFamily="34" charset="0"/>
                <a:cs typeface="Helvetica" panose="020B0604020202020204" pitchFamily="34" charset="0"/>
              </a:rPr>
              <a:t>M. Natalia Russi-Vigoya, PhD, AHFP              KBR/ JSC</a:t>
            </a:r>
            <a:endParaRPr sz="1800" kern="0" dirty="0">
              <a:solidFill>
                <a:srgbClr val="000000"/>
              </a:solidFill>
              <a:latin typeface="Helvetica" panose="020B0604020202020204" pitchFamily="34" charset="0"/>
              <a:cs typeface="Helvetica" panose="020B0604020202020204" pitchFamily="34" charset="0"/>
            </a:endParaRPr>
          </a:p>
        </p:txBody>
      </p:sp>
      <p:pic>
        <p:nvPicPr>
          <p:cNvPr id="6" name="Picture 5">
            <a:extLst>
              <a:ext uri="{FF2B5EF4-FFF2-40B4-BE49-F238E27FC236}">
                <a16:creationId xmlns:a16="http://schemas.microsoft.com/office/drawing/2014/main" id="{5CF59B2A-57CA-49AF-9E5E-E8046BDA4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821" y="6116499"/>
            <a:ext cx="419714" cy="351190"/>
          </a:xfrm>
          <a:prstGeom prst="rect">
            <a:avLst/>
          </a:prstGeom>
        </p:spPr>
      </p:pic>
      <p:pic>
        <p:nvPicPr>
          <p:cNvPr id="7" name="Picture 6">
            <a:extLst>
              <a:ext uri="{FF2B5EF4-FFF2-40B4-BE49-F238E27FC236}">
                <a16:creationId xmlns:a16="http://schemas.microsoft.com/office/drawing/2014/main" id="{DD628A8E-CAAE-47BE-AEF0-959B5B66E6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2072" y="6439662"/>
            <a:ext cx="456463" cy="252576"/>
          </a:xfrm>
          <a:prstGeom prst="rect">
            <a:avLst/>
          </a:prstGeom>
        </p:spPr>
      </p:pic>
    </p:spTree>
    <p:extLst>
      <p:ext uri="{BB962C8B-B14F-4D97-AF65-F5344CB8AC3E}">
        <p14:creationId xmlns:p14="http://schemas.microsoft.com/office/powerpoint/2010/main" val="3140950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760" y="3326701"/>
            <a:ext cx="11459672" cy="2677656"/>
          </a:xfrm>
          <a:prstGeom prst="rect">
            <a:avLst/>
          </a:prstGeom>
          <a:noFill/>
          <a:ln>
            <a:noFill/>
          </a:ln>
        </p:spPr>
        <p:txBody>
          <a:bodyPr wrap="square" rtlCol="0">
            <a:spAutoFit/>
          </a:bodyPr>
          <a:lstStyle/>
          <a:p>
            <a:pPr fontAlgn="base">
              <a:spcBef>
                <a:spcPct val="20000"/>
              </a:spcBef>
              <a:spcAft>
                <a:spcPct val="0"/>
              </a:spcAft>
              <a:defRPr/>
            </a:pPr>
            <a:r>
              <a:rPr lang="en-US" sz="2400" b="1" dirty="0">
                <a:latin typeface="Helvetica" panose="020B0604020202020204" pitchFamily="34" charset="0"/>
                <a:ea typeface="ヒラギノ角ゴ Pro W3" charset="-128"/>
                <a:cs typeface="Helvetica" panose="020B0604020202020204" pitchFamily="34" charset="0"/>
              </a:rPr>
              <a:t>Topics: </a:t>
            </a:r>
            <a:endParaRPr lang="en-US" sz="2400" i="1" dirty="0">
              <a:solidFill>
                <a:schemeClr val="accent3">
                  <a:lumMod val="75000"/>
                </a:schemeClr>
              </a:solidFill>
              <a:latin typeface="Helvetica" panose="020B0604020202020204" pitchFamily="34" charset="0"/>
              <a:ea typeface="ヒラギノ角ゴ Pro W3" charset="-128"/>
              <a:cs typeface="Helvetica" panose="020B0604020202020204" pitchFamily="34" charset="0"/>
            </a:endParaRPr>
          </a:p>
          <a:p>
            <a:pPr marL="800100" lvl="1" indent="-342900" fontAlgn="base">
              <a:spcBef>
                <a:spcPct val="20000"/>
              </a:spcBef>
              <a:spcAft>
                <a:spcPct val="0"/>
              </a:spcAft>
              <a:buFont typeface="Arial" panose="020B0604020202020204" pitchFamily="34" charset="0"/>
              <a:buChar char="•"/>
              <a:defRPr/>
            </a:pPr>
            <a:r>
              <a:rPr lang="en-US" sz="2400" dirty="0">
                <a:latin typeface="Helvetica" panose="020B0604020202020204" pitchFamily="34" charset="0"/>
                <a:cs typeface="Helvetica" panose="020B0604020202020204" pitchFamily="34" charset="0"/>
              </a:rPr>
              <a:t>What is Human Systems Integration (HSI)?</a:t>
            </a:r>
          </a:p>
          <a:p>
            <a:pPr marL="800100" lvl="1" indent="-342900" fontAlgn="base">
              <a:spcBef>
                <a:spcPct val="20000"/>
              </a:spcBef>
              <a:spcAft>
                <a:spcPct val="0"/>
              </a:spcAft>
              <a:buFont typeface="Arial" panose="020B0604020202020204" pitchFamily="34" charset="0"/>
              <a:buChar char="•"/>
              <a:defRPr/>
            </a:pPr>
            <a:r>
              <a:rPr lang="en-US" sz="2400" dirty="0">
                <a:latin typeface="Helvetica" panose="020B0604020202020204" pitchFamily="34" charset="0"/>
                <a:cs typeface="Helvetica" panose="020B0604020202020204" pitchFamily="34" charset="0"/>
              </a:rPr>
              <a:t>Expected benefits of HSI </a:t>
            </a:r>
          </a:p>
          <a:p>
            <a:pPr marL="800100" lvl="1" indent="-342900" fontAlgn="base">
              <a:spcBef>
                <a:spcPct val="20000"/>
              </a:spcBef>
              <a:spcAft>
                <a:spcPct val="0"/>
              </a:spcAft>
              <a:buFont typeface="Arial" panose="020B0604020202020204" pitchFamily="34" charset="0"/>
              <a:buChar char="•"/>
              <a:defRPr/>
            </a:pPr>
            <a:r>
              <a:rPr lang="en-US" sz="2400" dirty="0">
                <a:latin typeface="Helvetica" panose="020B0604020202020204" pitchFamily="34" charset="0"/>
                <a:cs typeface="Helvetica" panose="020B0604020202020204" pitchFamily="34" charset="0"/>
              </a:rPr>
              <a:t>HSI in the development process</a:t>
            </a:r>
          </a:p>
          <a:p>
            <a:pPr marL="800100" lvl="1" indent="-342900" fontAlgn="base">
              <a:spcBef>
                <a:spcPct val="20000"/>
              </a:spcBef>
              <a:spcAft>
                <a:spcPct val="0"/>
              </a:spcAft>
              <a:buFont typeface="Arial" panose="020B0604020202020204" pitchFamily="34" charset="0"/>
              <a:buChar char="•"/>
              <a:defRPr/>
            </a:pPr>
            <a:r>
              <a:rPr lang="en-US" sz="2400" dirty="0">
                <a:latin typeface="Helvetica" panose="020B0604020202020204" pitchFamily="34" charset="0"/>
                <a:cs typeface="Helvetica" panose="020B0604020202020204" pitchFamily="34" charset="0"/>
              </a:rPr>
              <a:t>Human Readiness Level (HRL) Metrics</a:t>
            </a:r>
          </a:p>
          <a:p>
            <a:pPr marL="800100" lvl="1" indent="-342900" fontAlgn="base">
              <a:spcBef>
                <a:spcPct val="20000"/>
              </a:spcBef>
              <a:spcAft>
                <a:spcPct val="0"/>
              </a:spcAft>
              <a:buFont typeface="Arial" panose="020B0604020202020204" pitchFamily="34" charset="0"/>
              <a:buChar char="•"/>
              <a:defRPr/>
            </a:pPr>
            <a:r>
              <a:rPr lang="en-US" sz="2400" dirty="0">
                <a:latin typeface="Helvetica" panose="020B0604020202020204" pitchFamily="34" charset="0"/>
                <a:cs typeface="Helvetica" panose="020B0604020202020204" pitchFamily="34" charset="0"/>
              </a:rPr>
              <a:t>Closing Remarks</a:t>
            </a:r>
          </a:p>
        </p:txBody>
      </p:sp>
      <p:sp>
        <p:nvSpPr>
          <p:cNvPr id="7" name="Title 6"/>
          <p:cNvSpPr>
            <a:spLocks noGrp="1"/>
          </p:cNvSpPr>
          <p:nvPr>
            <p:ph type="title"/>
          </p:nvPr>
        </p:nvSpPr>
        <p:spPr/>
        <p:txBody>
          <a:bodyPr/>
          <a:lstStyle/>
          <a:p>
            <a:pPr algn="ctr"/>
            <a:r>
              <a:rPr lang="en-US" sz="4000" dirty="0">
                <a:latin typeface="Helvetica" panose="020B0604020202020204" pitchFamily="34" charset="0"/>
                <a:cs typeface="Helvetica" panose="020B0604020202020204" pitchFamily="34" charset="0"/>
              </a:rPr>
              <a:t>Overview</a:t>
            </a:r>
          </a:p>
        </p:txBody>
      </p:sp>
      <p:sp>
        <p:nvSpPr>
          <p:cNvPr id="2" name="Rectangle 1">
            <a:extLst>
              <a:ext uri="{FF2B5EF4-FFF2-40B4-BE49-F238E27FC236}">
                <a16:creationId xmlns:a16="http://schemas.microsoft.com/office/drawing/2014/main" id="{100E802E-3B5F-45DC-A49C-E8B2BE3AE85C}"/>
              </a:ext>
            </a:extLst>
          </p:cNvPr>
          <p:cNvSpPr/>
          <p:nvPr/>
        </p:nvSpPr>
        <p:spPr>
          <a:xfrm>
            <a:off x="365760" y="1168382"/>
            <a:ext cx="11207931" cy="1836075"/>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spcBef>
                <a:spcPct val="20000"/>
              </a:spcBef>
              <a:defRPr/>
            </a:pPr>
            <a:r>
              <a:rPr lang="en-US" sz="2400" b="1" dirty="0">
                <a:solidFill>
                  <a:schemeClr val="tx1"/>
                </a:solidFill>
                <a:latin typeface="Helvetica" panose="020B0604020202020204" pitchFamily="34" charset="0"/>
                <a:cs typeface="Helvetica" panose="020B0604020202020204" pitchFamily="34" charset="0"/>
              </a:rPr>
              <a:t>Purpose: </a:t>
            </a:r>
          </a:p>
          <a:p>
            <a:pPr lvl="1">
              <a:spcBef>
                <a:spcPct val="20000"/>
              </a:spcBef>
              <a:defRPr/>
            </a:pPr>
            <a:r>
              <a:rPr lang="en-US" sz="2400" dirty="0">
                <a:solidFill>
                  <a:schemeClr val="tx1"/>
                </a:solidFill>
                <a:latin typeface="Helvetica" panose="020B0604020202020204" pitchFamily="34" charset="0"/>
                <a:cs typeface="Helvetica" panose="020B0604020202020204" pitchFamily="34" charset="0"/>
              </a:rPr>
              <a:t>Provide a high-level awareness of the Human Systems Integration(HSI) process and the human readiness complement of technology readiness level(TRL) to manage and maximizing system performance.</a:t>
            </a:r>
          </a:p>
        </p:txBody>
      </p:sp>
    </p:spTree>
    <p:extLst>
      <p:ext uri="{BB962C8B-B14F-4D97-AF65-F5344CB8AC3E}">
        <p14:creationId xmlns:p14="http://schemas.microsoft.com/office/powerpoint/2010/main" val="288801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832" y="1096074"/>
            <a:ext cx="11459672" cy="3828740"/>
          </a:xfrm>
          <a:prstGeom prst="rect">
            <a:avLst/>
          </a:prstGeom>
          <a:noFill/>
          <a:ln>
            <a:noFill/>
          </a:ln>
        </p:spPr>
        <p:txBody>
          <a:bodyPr wrap="square" rtlCol="0">
            <a:spAutoFit/>
          </a:bodyPr>
          <a:lstStyle/>
          <a:p>
            <a:pPr>
              <a:spcBef>
                <a:spcPct val="20000"/>
              </a:spcBef>
              <a:defRPr/>
            </a:pPr>
            <a:endParaRPr lang="en-US" sz="1900" b="1" dirty="0">
              <a:latin typeface="Helvetica" panose="020B0604020202020204" pitchFamily="34" charset="0"/>
              <a:cs typeface="Helvetica" panose="020B0604020202020204" pitchFamily="34" charset="0"/>
            </a:endParaRPr>
          </a:p>
          <a:p>
            <a:pPr fontAlgn="base">
              <a:spcBef>
                <a:spcPct val="20000"/>
              </a:spcBef>
              <a:spcAft>
                <a:spcPct val="0"/>
              </a:spcAft>
              <a:defRPr/>
            </a:pPr>
            <a:r>
              <a:rPr lang="en-US" sz="2400" b="1" dirty="0">
                <a:latin typeface="Helvetica" panose="020B0604020202020204" pitchFamily="34" charset="0"/>
                <a:ea typeface="ヒラギノ角ゴ Pro W3" charset="-128"/>
                <a:cs typeface="Helvetica" panose="020B0604020202020204" pitchFamily="34" charset="0"/>
              </a:rPr>
              <a:t>Topics: </a:t>
            </a:r>
            <a:endParaRPr lang="en-US" sz="2400" i="1" dirty="0">
              <a:solidFill>
                <a:schemeClr val="accent3">
                  <a:lumMod val="75000"/>
                </a:schemeClr>
              </a:solidFill>
              <a:latin typeface="Helvetica" panose="020B0604020202020204" pitchFamily="34" charset="0"/>
              <a:ea typeface="ヒラギノ角ゴ Pro W3" charset="-128"/>
              <a:cs typeface="Helvetica" panose="020B0604020202020204" pitchFamily="34" charset="0"/>
            </a:endParaRPr>
          </a:p>
          <a:p>
            <a:pPr marL="800100" lvl="1" indent="-342900" fontAlgn="base">
              <a:spcBef>
                <a:spcPts val="1800"/>
              </a:spcBef>
              <a:spcAft>
                <a:spcPct val="0"/>
              </a:spcAft>
              <a:buFont typeface="Arial" panose="020B0604020202020204" pitchFamily="34" charset="0"/>
              <a:buChar char="•"/>
              <a:defRPr/>
            </a:pPr>
            <a:r>
              <a:rPr lang="en-US" sz="2400" b="1" dirty="0">
                <a:latin typeface="Helvetica" panose="020B0604020202020204" pitchFamily="34" charset="0"/>
                <a:cs typeface="Helvetica" panose="020B0604020202020204" pitchFamily="34" charset="0"/>
              </a:rPr>
              <a:t>What is Human Systems Integration (HSI)?</a:t>
            </a:r>
          </a:p>
          <a:p>
            <a:pPr marL="800100" lvl="1" indent="-342900" fontAlgn="base">
              <a:spcBef>
                <a:spcPts val="1800"/>
              </a:spcBef>
              <a:spcAft>
                <a:spcPct val="0"/>
              </a:spcAft>
              <a:buFont typeface="Arial" panose="020B0604020202020204" pitchFamily="34"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Expected Benefits of HSI </a:t>
            </a:r>
          </a:p>
          <a:p>
            <a:pPr marL="800100" lvl="1" indent="-342900" fontAlgn="base">
              <a:spcBef>
                <a:spcPts val="1800"/>
              </a:spcBef>
              <a:spcAft>
                <a:spcPct val="0"/>
              </a:spcAft>
              <a:buFont typeface="Arial" panose="020B0604020202020204" pitchFamily="34"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Human Systems Integration (HSI) In the Development Process</a:t>
            </a:r>
          </a:p>
          <a:p>
            <a:pPr marL="800100" lvl="1" indent="-342900" fontAlgn="base">
              <a:spcBef>
                <a:spcPts val="1800"/>
              </a:spcBef>
              <a:spcAft>
                <a:spcPct val="0"/>
              </a:spcAft>
              <a:buFont typeface="Arial" panose="020B0604020202020204" pitchFamily="34"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Human Readiness Level Metrics</a:t>
            </a:r>
          </a:p>
          <a:p>
            <a:pPr marL="800100" lvl="1" indent="-342900" fontAlgn="base">
              <a:spcBef>
                <a:spcPts val="1800"/>
              </a:spcBef>
              <a:spcAft>
                <a:spcPct val="0"/>
              </a:spcAft>
              <a:buFont typeface="Arial" panose="020B0604020202020204" pitchFamily="34"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Closing Remarks</a:t>
            </a:r>
          </a:p>
        </p:txBody>
      </p:sp>
      <p:sp>
        <p:nvSpPr>
          <p:cNvPr id="7" name="Title 6"/>
          <p:cNvSpPr>
            <a:spLocks noGrp="1"/>
          </p:cNvSpPr>
          <p:nvPr>
            <p:ph type="title"/>
          </p:nvPr>
        </p:nvSpPr>
        <p:spPr>
          <a:xfrm>
            <a:off x="573832" y="1588"/>
            <a:ext cx="10769600" cy="742950"/>
          </a:xfrm>
        </p:spPr>
        <p:txBody>
          <a:bodyPr/>
          <a:lstStyle/>
          <a:p>
            <a:pPr algn="ctr"/>
            <a:r>
              <a:rPr lang="en-US" sz="4000" dirty="0">
                <a:latin typeface="Helvetica" panose="020B0604020202020204" pitchFamily="34" charset="0"/>
                <a:cs typeface="Helvetica" panose="020B0604020202020204" pitchFamily="34" charset="0"/>
              </a:rPr>
              <a:t>Overview</a:t>
            </a:r>
          </a:p>
        </p:txBody>
      </p:sp>
    </p:spTree>
    <p:extLst>
      <p:ext uri="{BB962C8B-B14F-4D97-AF65-F5344CB8AC3E}">
        <p14:creationId xmlns:p14="http://schemas.microsoft.com/office/powerpoint/2010/main" val="4072900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909" y="-290945"/>
            <a:ext cx="10769600" cy="883227"/>
          </a:xfrm>
        </p:spPr>
        <p:txBody>
          <a:bodyPr/>
          <a:lstStyle/>
          <a:p>
            <a:pPr algn="ctr"/>
            <a:br>
              <a:rPr lang="en-US" sz="3200" dirty="0">
                <a:latin typeface="Helvetica" panose="020B0604020202020204" pitchFamily="34" charset="0"/>
                <a:cs typeface="Helvetica" panose="020B0604020202020204" pitchFamily="34" charset="0"/>
              </a:rPr>
            </a:br>
            <a:r>
              <a:rPr lang="en-US" sz="3200" dirty="0">
                <a:latin typeface="Helvetica" panose="020B0604020202020204" pitchFamily="34" charset="0"/>
                <a:cs typeface="Helvetica" panose="020B0604020202020204" pitchFamily="34" charset="0"/>
              </a:rPr>
              <a:t>What is Human Systems Integration (HSI)?</a:t>
            </a:r>
          </a:p>
        </p:txBody>
      </p:sp>
      <p:sp>
        <p:nvSpPr>
          <p:cNvPr id="3" name="Rectangle 2"/>
          <p:cNvSpPr/>
          <p:nvPr/>
        </p:nvSpPr>
        <p:spPr>
          <a:xfrm>
            <a:off x="47730" y="947126"/>
            <a:ext cx="5672558" cy="5041380"/>
          </a:xfrm>
          <a:prstGeom prst="rect">
            <a:avLst/>
          </a:prstGeom>
        </p:spPr>
        <p:txBody>
          <a:bodyPr wrap="square">
            <a:spAutoFit/>
          </a:bodyPr>
          <a:lstStyle/>
          <a:p>
            <a:pPr marL="177800" lvl="0" indent="-177800" defTabSz="457200" eaLnBrk="0" fontAlgn="base" hangingPunct="0">
              <a:spcBef>
                <a:spcPct val="20000"/>
              </a:spcBef>
              <a:spcAft>
                <a:spcPct val="0"/>
              </a:spcAft>
              <a:buFont typeface="Arial" panose="020B0604020202020204" pitchFamily="34" charset="0"/>
              <a:buChar char="•"/>
            </a:pPr>
            <a:r>
              <a:rPr lang="en-US" sz="2400" dirty="0">
                <a:solidFill>
                  <a:prstClr val="black"/>
                </a:solidFill>
                <a:latin typeface="Helvetica" panose="020B0604020202020204" pitchFamily="34" charset="0"/>
                <a:ea typeface="ヒラギノ角ゴ Pro W3" charset="-128"/>
                <a:cs typeface="Helvetica" panose="020B0604020202020204" pitchFamily="34" charset="0"/>
              </a:rPr>
              <a:t>HSI is defined as the interdisciplinary </a:t>
            </a:r>
            <a:r>
              <a:rPr lang="en-US" sz="2400" u="sng" dirty="0">
                <a:latin typeface="Helvetica" panose="020B0604020202020204" pitchFamily="34" charset="0"/>
                <a:ea typeface="ヒラギノ角ゴ Pro W3" charset="-128"/>
                <a:cs typeface="Helvetica" panose="020B0604020202020204" pitchFamily="34" charset="0"/>
              </a:rPr>
              <a:t>technical and management processes as part of the systems engineering process </a:t>
            </a:r>
            <a:r>
              <a:rPr lang="en-US" sz="2400" dirty="0">
                <a:latin typeface="Helvetica" panose="020B0604020202020204" pitchFamily="34" charset="0"/>
                <a:ea typeface="ヒラギノ角ゴ Pro W3" charset="-128"/>
                <a:cs typeface="Helvetica" panose="020B0604020202020204" pitchFamily="34" charset="0"/>
              </a:rPr>
              <a:t>for integrating human considerations within and across all system elements to </a:t>
            </a:r>
            <a:r>
              <a:rPr lang="en-US" sz="2400" u="sng" dirty="0">
                <a:latin typeface="Helvetica" panose="020B0604020202020204" pitchFamily="34" charset="0"/>
                <a:ea typeface="ヒラギノ角ゴ Pro W3" charset="-128"/>
                <a:cs typeface="Helvetica" panose="020B0604020202020204" pitchFamily="34" charset="0"/>
              </a:rPr>
              <a:t>enhance human system design, reduce life-cycle ownership cost, and optimize total system performance</a:t>
            </a:r>
          </a:p>
          <a:p>
            <a:pPr marL="685800" lvl="1" indent="-228600" defTabSz="457200" eaLnBrk="0" fontAlgn="base" hangingPunct="0">
              <a:spcBef>
                <a:spcPct val="20000"/>
              </a:spcBef>
              <a:spcAft>
                <a:spcPct val="0"/>
              </a:spcAft>
              <a:buFontTx/>
              <a:buChar char="-"/>
            </a:pPr>
            <a:r>
              <a:rPr lang="en-US" sz="2400" dirty="0">
                <a:solidFill>
                  <a:prstClr val="black"/>
                </a:solidFill>
                <a:latin typeface="Helvetica" panose="020B0604020202020204" pitchFamily="34" charset="0"/>
                <a:ea typeface="ヒラギノ角ゴ Pro W3" charset="-128"/>
                <a:cs typeface="Helvetica" panose="020B0604020202020204" pitchFamily="34" charset="0"/>
              </a:rPr>
              <a:t>Human treated equally with H/W and S/W</a:t>
            </a:r>
          </a:p>
          <a:p>
            <a:pPr marL="685800" lvl="1" indent="-228600" defTabSz="457200" eaLnBrk="0" fontAlgn="base" hangingPunct="0">
              <a:spcBef>
                <a:spcPct val="20000"/>
              </a:spcBef>
              <a:spcAft>
                <a:spcPct val="0"/>
              </a:spcAft>
              <a:buFontTx/>
              <a:buChar char="-"/>
            </a:pPr>
            <a:r>
              <a:rPr lang="en-US" sz="2400" dirty="0">
                <a:solidFill>
                  <a:prstClr val="black"/>
                </a:solidFill>
                <a:latin typeface="Helvetica" panose="020B0604020202020204" pitchFamily="34" charset="0"/>
                <a:ea typeface="ヒラギノ角ゴ Pro W3" charset="-128"/>
                <a:cs typeface="Helvetica" panose="020B0604020202020204" pitchFamily="34" charset="0"/>
              </a:rPr>
              <a:t>Designing systems with human capabilities and limitations in mind</a:t>
            </a:r>
          </a:p>
        </p:txBody>
      </p:sp>
      <p:pic>
        <p:nvPicPr>
          <p:cNvPr id="39" name="Picture 38"/>
          <p:cNvPicPr>
            <a:picLocks noChangeAspect="1"/>
          </p:cNvPicPr>
          <p:nvPr/>
        </p:nvPicPr>
        <p:blipFill rotWithShape="1">
          <a:blip r:embed="rId3">
            <a:extLst>
              <a:ext uri="{28A0092B-C50C-407E-A947-70E740481C1C}">
                <a14:useLocalDpi xmlns:a14="http://schemas.microsoft.com/office/drawing/2010/main" val="0"/>
              </a:ext>
            </a:extLst>
          </a:blip>
          <a:srcRect l="-203" t="-331" r="56302" b="6653"/>
          <a:stretch/>
        </p:blipFill>
        <p:spPr bwMode="auto">
          <a:xfrm>
            <a:off x="5966559" y="962233"/>
            <a:ext cx="3510633" cy="256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p:cNvPicPr>
          <p:nvPr/>
        </p:nvPicPr>
        <p:blipFill rotWithShape="1">
          <a:blip r:embed="rId4"/>
          <a:srcRect l="50580" t="5761" r="3172" b="7588"/>
          <a:stretch/>
        </p:blipFill>
        <p:spPr>
          <a:xfrm>
            <a:off x="5966559" y="3825766"/>
            <a:ext cx="3598156" cy="2517584"/>
          </a:xfrm>
          <a:prstGeom prst="rect">
            <a:avLst/>
          </a:prstGeom>
          <a:ln w="76200">
            <a:solidFill>
              <a:srgbClr val="1F497D"/>
            </a:solidFill>
          </a:ln>
        </p:spPr>
      </p:pic>
    </p:spTree>
    <p:extLst>
      <p:ext uri="{BB962C8B-B14F-4D97-AF65-F5344CB8AC3E}">
        <p14:creationId xmlns:p14="http://schemas.microsoft.com/office/powerpoint/2010/main" val="798826305"/>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262326"/>
            <a:ext cx="6161420" cy="59567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4" name="Rectangle 3">
            <a:extLst>
              <a:ext uri="{FF2B5EF4-FFF2-40B4-BE49-F238E27FC236}">
                <a16:creationId xmlns:a16="http://schemas.microsoft.com/office/drawing/2014/main" id="{3B8F6461-865C-4950-B728-49600060A200}"/>
              </a:ext>
            </a:extLst>
          </p:cNvPr>
          <p:cNvSpPr/>
          <p:nvPr/>
        </p:nvSpPr>
        <p:spPr>
          <a:xfrm>
            <a:off x="6161419" y="839507"/>
            <a:ext cx="6035040" cy="6035040"/>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0" name="Oval 9"/>
          <p:cNvSpPr/>
          <p:nvPr/>
        </p:nvSpPr>
        <p:spPr>
          <a:xfrm>
            <a:off x="11331662" y="5954713"/>
            <a:ext cx="777960" cy="903287"/>
          </a:xfrm>
          <a:prstGeom prst="ellipse">
            <a:avLst/>
          </a:prstGeom>
          <a:solidFill>
            <a:schemeClr val="tx1">
              <a:lumMod val="65000"/>
              <a:lumOff val="35000"/>
            </a:schemeClr>
          </a:solidFill>
          <a:ln>
            <a:noFill/>
          </a:ln>
          <a:effectLst>
            <a:outerShdw blurRad="40000" dist="23000" dir="5400000" sx="1000" sy="1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Helvetica" panose="020B0604020202020204" pitchFamily="34" charset="0"/>
              <a:cs typeface="Helvetica" panose="020B0604020202020204" pitchFamily="34" charset="0"/>
            </a:endParaRPr>
          </a:p>
        </p:txBody>
      </p:sp>
      <p:sp>
        <p:nvSpPr>
          <p:cNvPr id="35" name="SLIDE TITLE HERE"/>
          <p:cNvSpPr txBox="1"/>
          <p:nvPr/>
        </p:nvSpPr>
        <p:spPr>
          <a:xfrm>
            <a:off x="953621" y="187866"/>
            <a:ext cx="9994626" cy="535527"/>
          </a:xfrm>
          <a:prstGeom prst="rect">
            <a:avLst/>
          </a:prstGeom>
          <a:ln w="12700">
            <a:miter lim="400000"/>
          </a:ln>
          <a:extLst>
            <a:ext uri="{C572A759-6A51-4108-AA02-DFA0A04FC94B}"/>
          </a:extLst>
        </p:spPr>
        <p:txBody>
          <a:bodyPr wrap="square" lIns="45718" tIns="45718" rIns="45718" bIns="45718">
            <a:spAutoFit/>
          </a:bodyPr>
          <a:lstStyle>
            <a:lvl1pPr algn="ctr" defTabSz="457200">
              <a:defRPr sz="2000" b="1">
                <a:latin typeface="+mn-lt"/>
                <a:ea typeface="+mn-ea"/>
                <a:cs typeface="+mn-cs"/>
                <a:sym typeface="Calibri"/>
              </a:defRPr>
            </a:lvl1pPr>
          </a:lstStyle>
          <a:p>
            <a:pPr defTabSz="914400">
              <a:lnSpc>
                <a:spcPct val="90000"/>
              </a:lnSpc>
              <a:spcBef>
                <a:spcPts val="1000"/>
              </a:spcBef>
              <a:defRPr/>
            </a:pPr>
            <a:r>
              <a:rPr lang="en-US" sz="3200" dirty="0">
                <a:solidFill>
                  <a:schemeClr val="bg1"/>
                </a:solidFill>
                <a:latin typeface="Helvetica" panose="020B0604020202020204" pitchFamily="34" charset="0"/>
                <a:cs typeface="Helvetica" panose="020B0604020202020204" pitchFamily="34" charset="0"/>
                <a:sym typeface="Helvetica"/>
              </a:rPr>
              <a:t>NASA Human Systems Integration (HSI) Domains</a:t>
            </a:r>
          </a:p>
        </p:txBody>
      </p:sp>
      <p:pic>
        <p:nvPicPr>
          <p:cNvPr id="3482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849" y="1292657"/>
            <a:ext cx="5926151" cy="391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60776" y="1509494"/>
            <a:ext cx="5588805" cy="358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5"/>
          <p:cNvSpPr txBox="1">
            <a:spLocks noChangeArrowheads="1"/>
          </p:cNvSpPr>
          <p:nvPr/>
        </p:nvSpPr>
        <p:spPr bwMode="auto">
          <a:xfrm>
            <a:off x="2135686" y="5400305"/>
            <a:ext cx="23076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ClrTx/>
              <a:buFontTx/>
              <a:buNone/>
            </a:pPr>
            <a:r>
              <a:rPr lang="en-US" altLang="en-US" sz="2400" b="0" dirty="0">
                <a:latin typeface="Helvetica" panose="020B0604020202020204" pitchFamily="34" charset="0"/>
                <a:cs typeface="Helvetica" panose="020B0604020202020204" pitchFamily="34" charset="0"/>
              </a:rPr>
              <a:t>NASA Domains</a:t>
            </a:r>
          </a:p>
        </p:txBody>
      </p:sp>
      <p:sp>
        <p:nvSpPr>
          <p:cNvPr id="34823" name="TextBox 9"/>
          <p:cNvSpPr txBox="1">
            <a:spLocks noChangeArrowheads="1"/>
          </p:cNvSpPr>
          <p:nvPr/>
        </p:nvSpPr>
        <p:spPr bwMode="auto">
          <a:xfrm>
            <a:off x="6928964" y="5225665"/>
            <a:ext cx="4499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ClrTx/>
              <a:buFontTx/>
              <a:buNone/>
            </a:pPr>
            <a:r>
              <a:rPr lang="en-US" altLang="en-US" sz="2400" b="0" dirty="0">
                <a:solidFill>
                  <a:schemeClr val="bg1"/>
                </a:solidFill>
                <a:latin typeface="Helvetica" panose="020B0604020202020204" pitchFamily="34" charset="0"/>
                <a:cs typeface="Helvetica" panose="020B0604020202020204" pitchFamily="34" charset="0"/>
              </a:rPr>
              <a:t>Domains Interactions (Notional)</a:t>
            </a:r>
          </a:p>
        </p:txBody>
      </p:sp>
      <p:sp>
        <p:nvSpPr>
          <p:cNvPr id="2" name="TextBox 1"/>
          <p:cNvSpPr txBox="1"/>
          <p:nvPr/>
        </p:nvSpPr>
        <p:spPr>
          <a:xfrm>
            <a:off x="11666453" y="6415813"/>
            <a:ext cx="284052" cy="307777"/>
          </a:xfrm>
          <a:prstGeom prst="rect">
            <a:avLst/>
          </a:prstGeom>
          <a:noFill/>
        </p:spPr>
        <p:txBody>
          <a:bodyPr wrap="none" rtlCol="0">
            <a:spAutoFit/>
          </a:bodyPr>
          <a:lstStyle/>
          <a:p>
            <a:r>
              <a:rPr lang="en-US" sz="1400" dirty="0">
                <a:latin typeface="Helvetica" panose="020B0604020202020204" pitchFamily="34" charset="0"/>
                <a:cs typeface="Helvetica" panose="020B0604020202020204" pitchFamily="34" charset="0"/>
              </a:rPr>
              <a:t>5</a:t>
            </a:r>
          </a:p>
        </p:txBody>
      </p:sp>
    </p:spTree>
    <p:extLst>
      <p:ext uri="{BB962C8B-B14F-4D97-AF65-F5344CB8AC3E}">
        <p14:creationId xmlns:p14="http://schemas.microsoft.com/office/powerpoint/2010/main" val="128071534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82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8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8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P spid="348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5109" y="1591024"/>
            <a:ext cx="11459672" cy="3462486"/>
          </a:xfrm>
          <a:prstGeom prst="rect">
            <a:avLst/>
          </a:prstGeom>
          <a:noFill/>
          <a:ln>
            <a:noFill/>
          </a:ln>
        </p:spPr>
        <p:txBody>
          <a:bodyPr wrap="square" rtlCol="0">
            <a:spAutoFit/>
          </a:bodyPr>
          <a:lstStyle/>
          <a:p>
            <a:pPr marL="342900" indent="-342900" fontAlgn="base">
              <a:spcBef>
                <a:spcPts val="1800"/>
              </a:spcBef>
              <a:spcAft>
                <a:spcPct val="0"/>
              </a:spcAft>
              <a:buFont typeface="Arial" charset="0"/>
              <a:buChar char="•"/>
              <a:defRPr/>
            </a:pPr>
            <a:r>
              <a:rPr lang="en-US" sz="2400" b="1" dirty="0">
                <a:latin typeface="Helvetica" panose="020B0604020202020204" pitchFamily="34" charset="0"/>
                <a:ea typeface="ヒラギノ角ゴ Pro W3" charset="-128"/>
                <a:cs typeface="Helvetica" panose="020B0604020202020204" pitchFamily="34" charset="0"/>
              </a:rPr>
              <a:t>Topics: </a:t>
            </a:r>
            <a:endParaRPr lang="en-US" sz="2400" i="1" dirty="0">
              <a:solidFill>
                <a:schemeClr val="accent3">
                  <a:lumMod val="75000"/>
                </a:schemeClr>
              </a:solidFill>
              <a:latin typeface="Helvetica" panose="020B0604020202020204" pitchFamily="34" charset="0"/>
              <a:ea typeface="ヒラギノ角ゴ Pro W3" charset="-128"/>
              <a:cs typeface="Helvetica" panose="020B0604020202020204" pitchFamily="34" charset="0"/>
            </a:endParaRP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What is Human Systems Integration (HSI)?</a:t>
            </a:r>
          </a:p>
          <a:p>
            <a:pPr marL="742950" lvl="1" indent="-285750" fontAlgn="base">
              <a:spcBef>
                <a:spcPts val="1800"/>
              </a:spcBef>
              <a:spcAft>
                <a:spcPct val="0"/>
              </a:spcAft>
              <a:buFont typeface="Arial" charset="0"/>
              <a:buChar char="–"/>
              <a:defRPr/>
            </a:pPr>
            <a:r>
              <a:rPr lang="en-US" sz="2400" b="1" dirty="0">
                <a:latin typeface="Helvetica" panose="020B0604020202020204" pitchFamily="34" charset="0"/>
                <a:cs typeface="Helvetica" panose="020B0604020202020204" pitchFamily="34" charset="0"/>
              </a:rPr>
              <a:t>Expected Benefits of HSI </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Human Systems Integration (HSI) In the Development Process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Human Readiness Level Metrics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Closing Remarks</a:t>
            </a:r>
          </a:p>
        </p:txBody>
      </p:sp>
      <p:sp>
        <p:nvSpPr>
          <p:cNvPr id="7" name="Title 6"/>
          <p:cNvSpPr>
            <a:spLocks noGrp="1"/>
          </p:cNvSpPr>
          <p:nvPr>
            <p:ph type="title"/>
          </p:nvPr>
        </p:nvSpPr>
        <p:spPr/>
        <p:txBody>
          <a:bodyPr/>
          <a:lstStyle/>
          <a:p>
            <a:pPr algn="ctr"/>
            <a:r>
              <a:rPr lang="en-US" sz="4000" dirty="0">
                <a:latin typeface="Helvetica" panose="020B0604020202020204" pitchFamily="34" charset="0"/>
                <a:cs typeface="Helvetica" panose="020B0604020202020204" pitchFamily="34" charset="0"/>
              </a:rPr>
              <a:t>Next…</a:t>
            </a:r>
          </a:p>
        </p:txBody>
      </p:sp>
    </p:spTree>
    <p:extLst>
      <p:ext uri="{BB962C8B-B14F-4D97-AF65-F5344CB8AC3E}">
        <p14:creationId xmlns:p14="http://schemas.microsoft.com/office/powerpoint/2010/main" val="1160611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7A1DBB-7039-4B49-AE92-EAF32BD9A36F}"/>
              </a:ext>
            </a:extLst>
          </p:cNvPr>
          <p:cNvSpPr>
            <a:spLocks noGrp="1"/>
          </p:cNvSpPr>
          <p:nvPr>
            <p:ph idx="1"/>
          </p:nvPr>
        </p:nvSpPr>
        <p:spPr>
          <a:xfrm>
            <a:off x="452755" y="1312881"/>
            <a:ext cx="4759233" cy="5122863"/>
          </a:xfrm>
        </p:spPr>
        <p:txBody>
          <a:bodyPr/>
          <a:lstStyle/>
          <a:p>
            <a:r>
              <a:rPr lang="en-US" b="0" dirty="0">
                <a:latin typeface="Helvetica" panose="020B0604020202020204" pitchFamily="34" charset="0"/>
                <a:cs typeface="Helvetica" panose="020B0604020202020204" pitchFamily="34" charset="0"/>
              </a:rPr>
              <a:t> Minimize cost escalation in complex system development</a:t>
            </a:r>
          </a:p>
          <a:p>
            <a:pPr lvl="1"/>
            <a:r>
              <a:rPr lang="en-US" dirty="0">
                <a:latin typeface="Helvetica" panose="020B0604020202020204" pitchFamily="34" charset="0"/>
                <a:cs typeface="Helvetica" panose="020B0604020202020204" pitchFamily="34" charset="0"/>
              </a:rPr>
              <a:t>Hardware and software has enormous capabilities with more internal and external interactions</a:t>
            </a:r>
          </a:p>
          <a:p>
            <a:pPr lvl="1"/>
            <a:r>
              <a:rPr lang="en-US" dirty="0">
                <a:latin typeface="Helvetica" panose="020B0604020202020204" pitchFamily="34" charset="0"/>
                <a:cs typeface="Helvetica" panose="020B0604020202020204" pitchFamily="34" charset="0"/>
              </a:rPr>
              <a:t>Artificial Intelligence in system decision‐making adds further complexity</a:t>
            </a:r>
          </a:p>
          <a:p>
            <a:pPr lvl="1"/>
            <a:endParaRPr lang="en-US" b="0" dirty="0">
              <a:latin typeface="Helvetica" panose="020B0604020202020204" pitchFamily="34" charset="0"/>
              <a:cs typeface="Helvetica" panose="020B0604020202020204" pitchFamily="34" charset="0"/>
            </a:endParaRPr>
          </a:p>
          <a:p>
            <a:r>
              <a:rPr lang="en-US" b="0" dirty="0">
                <a:latin typeface="Helvetica" panose="020B0604020202020204" pitchFamily="34" charset="0"/>
                <a:cs typeface="Helvetica" panose="020B0604020202020204" pitchFamily="34" charset="0"/>
              </a:rPr>
              <a:t>Reduce risks such as late rework and increased operating costs</a:t>
            </a:r>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a:p>
            <a:r>
              <a:rPr lang="en-US" b="0" dirty="0">
                <a:latin typeface="Helvetica" panose="020B0604020202020204" pitchFamily="34" charset="0"/>
                <a:cs typeface="Helvetica" panose="020B0604020202020204" pitchFamily="34" charset="0"/>
              </a:rPr>
              <a:t>Maximize total system performance, safety, and operations by considering the human throughout the system development life-cycle</a:t>
            </a:r>
          </a:p>
          <a:p>
            <a:pPr marL="0" indent="0">
              <a:buNone/>
            </a:pPr>
            <a:endParaRPr lang="en-US"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864F6B64-9862-4FB2-8F6F-8D907A21AAE3}"/>
              </a:ext>
            </a:extLst>
          </p:cNvPr>
          <p:cNvSpPr>
            <a:spLocks noGrp="1"/>
          </p:cNvSpPr>
          <p:nvPr>
            <p:ph type="title"/>
          </p:nvPr>
        </p:nvSpPr>
        <p:spPr>
          <a:xfrm>
            <a:off x="406824" y="12159"/>
            <a:ext cx="10769600" cy="742950"/>
          </a:xfrm>
        </p:spPr>
        <p:txBody>
          <a:bodyPr/>
          <a:lstStyle/>
          <a:p>
            <a:pPr algn="ctr"/>
            <a:r>
              <a:rPr lang="en-US" sz="4000" dirty="0">
                <a:latin typeface="Helvetica" panose="020B0604020202020204" pitchFamily="34" charset="0"/>
                <a:cs typeface="Helvetica" panose="020B0604020202020204" pitchFamily="34" charset="0"/>
              </a:rPr>
              <a:t>Cost Reduction and System Performance</a:t>
            </a:r>
          </a:p>
        </p:txBody>
      </p:sp>
      <p:grpSp>
        <p:nvGrpSpPr>
          <p:cNvPr id="7" name="Group 6">
            <a:extLst>
              <a:ext uri="{FF2B5EF4-FFF2-40B4-BE49-F238E27FC236}">
                <a16:creationId xmlns:a16="http://schemas.microsoft.com/office/drawing/2014/main" id="{E19705AA-3BB6-4906-A4F1-F56C9CC686D5}"/>
              </a:ext>
            </a:extLst>
          </p:cNvPr>
          <p:cNvGrpSpPr/>
          <p:nvPr/>
        </p:nvGrpSpPr>
        <p:grpSpPr>
          <a:xfrm>
            <a:off x="5368833" y="1003304"/>
            <a:ext cx="6050680" cy="2871009"/>
            <a:chOff x="5368833" y="1003304"/>
            <a:chExt cx="6050680" cy="2871009"/>
          </a:xfrm>
        </p:grpSpPr>
        <p:pic>
          <p:nvPicPr>
            <p:cNvPr id="4" name="Picture 3">
              <a:extLst>
                <a:ext uri="{FF2B5EF4-FFF2-40B4-BE49-F238E27FC236}">
                  <a16:creationId xmlns:a16="http://schemas.microsoft.com/office/drawing/2014/main" id="{16F40F3E-B9C2-470F-A741-7A46626D555A}"/>
                </a:ext>
              </a:extLst>
            </p:cNvPr>
            <p:cNvPicPr>
              <a:picLocks noChangeAspect="1"/>
            </p:cNvPicPr>
            <p:nvPr/>
          </p:nvPicPr>
          <p:blipFill>
            <a:blip r:embed="rId2"/>
            <a:stretch>
              <a:fillRect/>
            </a:stretch>
          </p:blipFill>
          <p:spPr>
            <a:xfrm>
              <a:off x="5368833" y="1003304"/>
              <a:ext cx="5559424" cy="2684995"/>
            </a:xfrm>
            <a:prstGeom prst="rect">
              <a:avLst/>
            </a:prstGeom>
          </p:spPr>
        </p:pic>
        <p:sp>
          <p:nvSpPr>
            <p:cNvPr id="6" name="Rectangle 5">
              <a:extLst>
                <a:ext uri="{FF2B5EF4-FFF2-40B4-BE49-F238E27FC236}">
                  <a16:creationId xmlns:a16="http://schemas.microsoft.com/office/drawing/2014/main" id="{98957E46-C581-4244-BC13-FBA6A9569960}"/>
                </a:ext>
              </a:extLst>
            </p:cNvPr>
            <p:cNvSpPr/>
            <p:nvPr/>
          </p:nvSpPr>
          <p:spPr>
            <a:xfrm>
              <a:off x="5434348" y="3566536"/>
              <a:ext cx="5985165" cy="307777"/>
            </a:xfrm>
            <a:prstGeom prst="rect">
              <a:avLst/>
            </a:prstGeom>
          </p:spPr>
          <p:txBody>
            <a:bodyPr wrap="none">
              <a:spAutoFit/>
            </a:bodyPr>
            <a:lstStyle/>
            <a:p>
              <a:r>
                <a:rPr lang="en-US" sz="1400" dirty="0">
                  <a:latin typeface="Helvetica" panose="020B0604020202020204" pitchFamily="34" charset="0"/>
                  <a:cs typeface="Helvetica" panose="020B0604020202020204" pitchFamily="34" charset="0"/>
                </a:rPr>
                <a:t>Committed Life Cycle Cost against Time (Credit: INCOSE SE </a:t>
              </a:r>
              <a:r>
                <a:rPr lang="en-US" sz="1400" dirty="0" err="1">
                  <a:latin typeface="Helvetica" panose="020B0604020202020204" pitchFamily="34" charset="0"/>
                  <a:cs typeface="Helvetica" panose="020B0604020202020204" pitchFamily="34" charset="0"/>
                </a:rPr>
                <a:t>HdBk</a:t>
              </a:r>
              <a:r>
                <a:rPr lang="en-US" sz="1400" dirty="0">
                  <a:latin typeface="Helvetica" panose="020B0604020202020204" pitchFamily="34" charset="0"/>
                  <a:cs typeface="Helvetica" panose="020B0604020202020204" pitchFamily="34" charset="0"/>
                </a:rPr>
                <a:t> V.3.1)</a:t>
              </a:r>
            </a:p>
          </p:txBody>
        </p:sp>
      </p:grpSp>
      <p:pic>
        <p:nvPicPr>
          <p:cNvPr id="8" name="Picture 7">
            <a:extLst>
              <a:ext uri="{FF2B5EF4-FFF2-40B4-BE49-F238E27FC236}">
                <a16:creationId xmlns:a16="http://schemas.microsoft.com/office/drawing/2014/main" id="{272BA3D8-F2B6-482B-9F34-3940EC05AE9E}"/>
              </a:ext>
            </a:extLst>
          </p:cNvPr>
          <p:cNvPicPr>
            <a:picLocks noChangeAspect="1"/>
          </p:cNvPicPr>
          <p:nvPr/>
        </p:nvPicPr>
        <p:blipFill>
          <a:blip r:embed="rId3"/>
          <a:stretch>
            <a:fillRect/>
          </a:stretch>
        </p:blipFill>
        <p:spPr>
          <a:xfrm>
            <a:off x="9817420" y="4323275"/>
            <a:ext cx="1174317" cy="2320542"/>
          </a:xfrm>
          <a:prstGeom prst="rect">
            <a:avLst/>
          </a:prstGeom>
        </p:spPr>
      </p:pic>
      <p:pic>
        <p:nvPicPr>
          <p:cNvPr id="9" name="Picture 8">
            <a:extLst>
              <a:ext uri="{FF2B5EF4-FFF2-40B4-BE49-F238E27FC236}">
                <a16:creationId xmlns:a16="http://schemas.microsoft.com/office/drawing/2014/main" id="{C6355193-DDD8-487A-9450-3450ED43BCC8}"/>
              </a:ext>
            </a:extLst>
          </p:cNvPr>
          <p:cNvPicPr>
            <a:picLocks noChangeAspect="1"/>
          </p:cNvPicPr>
          <p:nvPr/>
        </p:nvPicPr>
        <p:blipFill>
          <a:blip r:embed="rId4"/>
          <a:stretch>
            <a:fillRect/>
          </a:stretch>
        </p:blipFill>
        <p:spPr>
          <a:xfrm>
            <a:off x="5921829" y="4484914"/>
            <a:ext cx="3139952" cy="2014812"/>
          </a:xfrm>
          <a:prstGeom prst="rect">
            <a:avLst/>
          </a:prstGeom>
        </p:spPr>
      </p:pic>
      <p:sp>
        <p:nvSpPr>
          <p:cNvPr id="10" name="Arrow: Right 9">
            <a:extLst>
              <a:ext uri="{FF2B5EF4-FFF2-40B4-BE49-F238E27FC236}">
                <a16:creationId xmlns:a16="http://schemas.microsoft.com/office/drawing/2014/main" id="{FC6BB85E-3FE4-460B-893B-1946C497618A}"/>
              </a:ext>
            </a:extLst>
          </p:cNvPr>
          <p:cNvSpPr/>
          <p:nvPr/>
        </p:nvSpPr>
        <p:spPr>
          <a:xfrm>
            <a:off x="9150570" y="5170530"/>
            <a:ext cx="604389" cy="626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45712043"/>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02817F8-0D7E-4A21-8B21-FB0CF70A3114}"/>
              </a:ext>
            </a:extLst>
          </p:cNvPr>
          <p:cNvSpPr/>
          <p:nvPr/>
        </p:nvSpPr>
        <p:spPr>
          <a:xfrm>
            <a:off x="-1" y="851988"/>
            <a:ext cx="6708086" cy="603504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pic>
        <p:nvPicPr>
          <p:cNvPr id="4" name="Content Placeholder 3">
            <a:extLst>
              <a:ext uri="{FF2B5EF4-FFF2-40B4-BE49-F238E27FC236}">
                <a16:creationId xmlns:a16="http://schemas.microsoft.com/office/drawing/2014/main" id="{D1D8D0DE-D6BD-4217-A5E4-1152BCC6B36E}"/>
              </a:ext>
            </a:extLst>
          </p:cNvPr>
          <p:cNvPicPr>
            <a:picLocks noGrp="1" noChangeAspect="1"/>
          </p:cNvPicPr>
          <p:nvPr>
            <p:ph idx="1"/>
          </p:nvPr>
        </p:nvPicPr>
        <p:blipFill>
          <a:blip r:embed="rId2"/>
          <a:stretch>
            <a:fillRect/>
          </a:stretch>
        </p:blipFill>
        <p:spPr>
          <a:xfrm>
            <a:off x="89496" y="1759541"/>
            <a:ext cx="6529092" cy="4184073"/>
          </a:xfrm>
          <a:prstGeom prst="rect">
            <a:avLst/>
          </a:prstGeom>
        </p:spPr>
      </p:pic>
      <p:sp>
        <p:nvSpPr>
          <p:cNvPr id="3" name="Title 2">
            <a:extLst>
              <a:ext uri="{FF2B5EF4-FFF2-40B4-BE49-F238E27FC236}">
                <a16:creationId xmlns:a16="http://schemas.microsoft.com/office/drawing/2014/main" id="{A1D3F962-4B5D-4A5E-BEB2-8391C4572CC7}"/>
              </a:ext>
            </a:extLst>
          </p:cNvPr>
          <p:cNvSpPr>
            <a:spLocks noGrp="1"/>
          </p:cNvSpPr>
          <p:nvPr>
            <p:ph type="title"/>
          </p:nvPr>
        </p:nvSpPr>
        <p:spPr/>
        <p:txBody>
          <a:bodyPr/>
          <a:lstStyle/>
          <a:p>
            <a:pPr algn="ctr"/>
            <a:r>
              <a:rPr lang="en-US" sz="4000" dirty="0">
                <a:solidFill>
                  <a:prstClr val="white"/>
                </a:solidFill>
                <a:latin typeface="Helvetica" panose="020B0604020202020204" pitchFamily="34" charset="0"/>
                <a:cs typeface="Helvetica" panose="020B0604020202020204" pitchFamily="34" charset="0"/>
              </a:rPr>
              <a:t>Human Error and Hazard Mitigation</a:t>
            </a:r>
            <a:endParaRPr lang="en-US" dirty="0">
              <a:latin typeface="Helvetica" panose="020B0604020202020204" pitchFamily="34" charset="0"/>
              <a:cs typeface="Helvetica" panose="020B0604020202020204" pitchFamily="34" charset="0"/>
            </a:endParaRPr>
          </a:p>
        </p:txBody>
      </p:sp>
      <p:sp>
        <p:nvSpPr>
          <p:cNvPr id="5" name="Rectangle 4">
            <a:extLst>
              <a:ext uri="{FF2B5EF4-FFF2-40B4-BE49-F238E27FC236}">
                <a16:creationId xmlns:a16="http://schemas.microsoft.com/office/drawing/2014/main" id="{8AE737E3-3FD8-4241-B281-B61142DD0E09}"/>
              </a:ext>
            </a:extLst>
          </p:cNvPr>
          <p:cNvSpPr/>
          <p:nvPr/>
        </p:nvSpPr>
        <p:spPr>
          <a:xfrm>
            <a:off x="5841138" y="4049485"/>
            <a:ext cx="741948"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srgbClr val="544F5A"/>
                </a:solidFill>
                <a:latin typeface="Arial" panose="020B0604020202020204" pitchFamily="34" charset="0"/>
                <a:cs typeface="Arial" panose="020B0604020202020204" pitchFamily="34" charset="0"/>
              </a:rPr>
              <a:t>Crew</a:t>
            </a:r>
          </a:p>
        </p:txBody>
      </p:sp>
      <p:pic>
        <p:nvPicPr>
          <p:cNvPr id="20" name="Picture 19">
            <a:extLst>
              <a:ext uri="{FF2B5EF4-FFF2-40B4-BE49-F238E27FC236}">
                <a16:creationId xmlns:a16="http://schemas.microsoft.com/office/drawing/2014/main" id="{C08A7F9D-96AB-483F-93D2-33EF2E385A61}"/>
              </a:ext>
            </a:extLst>
          </p:cNvPr>
          <p:cNvPicPr>
            <a:picLocks noChangeAspect="1"/>
          </p:cNvPicPr>
          <p:nvPr/>
        </p:nvPicPr>
        <p:blipFill>
          <a:blip r:embed="rId3"/>
          <a:stretch>
            <a:fillRect/>
          </a:stretch>
        </p:blipFill>
        <p:spPr>
          <a:xfrm>
            <a:off x="6780655" y="1582457"/>
            <a:ext cx="5369476" cy="4184073"/>
          </a:xfrm>
          <a:prstGeom prst="rect">
            <a:avLst/>
          </a:prstGeom>
        </p:spPr>
      </p:pic>
      <p:sp>
        <p:nvSpPr>
          <p:cNvPr id="23" name="Rectangle 22">
            <a:extLst>
              <a:ext uri="{FF2B5EF4-FFF2-40B4-BE49-F238E27FC236}">
                <a16:creationId xmlns:a16="http://schemas.microsoft.com/office/drawing/2014/main" id="{8DD9C8D7-227B-4B65-8166-9EC3095D60D1}"/>
              </a:ext>
            </a:extLst>
          </p:cNvPr>
          <p:cNvSpPr/>
          <p:nvPr/>
        </p:nvSpPr>
        <p:spPr>
          <a:xfrm>
            <a:off x="1770742" y="2235198"/>
            <a:ext cx="770115"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dirty="0">
                <a:solidFill>
                  <a:srgbClr val="544F5A"/>
                </a:solidFill>
                <a:latin typeface="Helvetica" panose="020B0604020202020204" pitchFamily="34" charset="0"/>
                <a:cs typeface="Helvetica" panose="020B0604020202020204" pitchFamily="34" charset="0"/>
              </a:rPr>
              <a:t>Requirements</a:t>
            </a:r>
          </a:p>
        </p:txBody>
      </p:sp>
      <p:sp>
        <p:nvSpPr>
          <p:cNvPr id="24" name="Rectangle 23">
            <a:extLst>
              <a:ext uri="{FF2B5EF4-FFF2-40B4-BE49-F238E27FC236}">
                <a16:creationId xmlns:a16="http://schemas.microsoft.com/office/drawing/2014/main" id="{DB06A3B5-DDDC-46F1-95A9-6117151CBC52}"/>
              </a:ext>
            </a:extLst>
          </p:cNvPr>
          <p:cNvSpPr/>
          <p:nvPr/>
        </p:nvSpPr>
        <p:spPr>
          <a:xfrm>
            <a:off x="2693257" y="2416626"/>
            <a:ext cx="770115"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dirty="0">
                <a:solidFill>
                  <a:srgbClr val="544F5A"/>
                </a:solidFill>
                <a:latin typeface="Helvetica" panose="020B0604020202020204" pitchFamily="34" charset="0"/>
                <a:cs typeface="Helvetica" panose="020B0604020202020204" pitchFamily="34" charset="0"/>
              </a:rPr>
              <a:t>Design</a:t>
            </a:r>
          </a:p>
        </p:txBody>
      </p:sp>
      <p:sp>
        <p:nvSpPr>
          <p:cNvPr id="25" name="Rectangle 24">
            <a:extLst>
              <a:ext uri="{FF2B5EF4-FFF2-40B4-BE49-F238E27FC236}">
                <a16:creationId xmlns:a16="http://schemas.microsoft.com/office/drawing/2014/main" id="{B6BB492C-6076-456C-AD90-1F5491B0DC98}"/>
              </a:ext>
            </a:extLst>
          </p:cNvPr>
          <p:cNvSpPr/>
          <p:nvPr/>
        </p:nvSpPr>
        <p:spPr>
          <a:xfrm>
            <a:off x="3354042" y="2873818"/>
            <a:ext cx="651901"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dirty="0">
                <a:solidFill>
                  <a:srgbClr val="544F5A"/>
                </a:solidFill>
                <a:latin typeface="Helvetica" panose="020B0604020202020204" pitchFamily="34" charset="0"/>
                <a:cs typeface="Helvetica" panose="020B0604020202020204" pitchFamily="34" charset="0"/>
              </a:rPr>
              <a:t>Safety</a:t>
            </a:r>
          </a:p>
        </p:txBody>
      </p:sp>
      <p:sp>
        <p:nvSpPr>
          <p:cNvPr id="26" name="Rectangle 25">
            <a:extLst>
              <a:ext uri="{FF2B5EF4-FFF2-40B4-BE49-F238E27FC236}">
                <a16:creationId xmlns:a16="http://schemas.microsoft.com/office/drawing/2014/main" id="{AA3C9091-E8BC-41FA-9C51-5360AC894132}"/>
              </a:ext>
            </a:extLst>
          </p:cNvPr>
          <p:cNvSpPr/>
          <p:nvPr/>
        </p:nvSpPr>
        <p:spPr>
          <a:xfrm>
            <a:off x="4158343" y="3265691"/>
            <a:ext cx="651901"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dirty="0">
                <a:solidFill>
                  <a:srgbClr val="544F5A"/>
                </a:solidFill>
                <a:latin typeface="Helvetica" panose="020B0604020202020204" pitchFamily="34" charset="0"/>
                <a:cs typeface="Helvetica" panose="020B0604020202020204" pitchFamily="34" charset="0"/>
              </a:rPr>
              <a:t>Training</a:t>
            </a:r>
          </a:p>
        </p:txBody>
      </p:sp>
      <p:sp>
        <p:nvSpPr>
          <p:cNvPr id="27" name="Rectangle 26">
            <a:extLst>
              <a:ext uri="{FF2B5EF4-FFF2-40B4-BE49-F238E27FC236}">
                <a16:creationId xmlns:a16="http://schemas.microsoft.com/office/drawing/2014/main" id="{043A01E1-A042-4FC5-AF2B-5416725AF5B0}"/>
              </a:ext>
            </a:extLst>
          </p:cNvPr>
          <p:cNvSpPr/>
          <p:nvPr/>
        </p:nvSpPr>
        <p:spPr>
          <a:xfrm>
            <a:off x="4990227" y="3674493"/>
            <a:ext cx="741948" cy="261255"/>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900" dirty="0">
                <a:solidFill>
                  <a:srgbClr val="544F5A"/>
                </a:solidFill>
                <a:latin typeface="Helvetica" panose="020B0604020202020204" pitchFamily="34" charset="0"/>
                <a:cs typeface="Helvetica" panose="020B0604020202020204" pitchFamily="34" charset="0"/>
              </a:rPr>
              <a:t>Maintenance</a:t>
            </a:r>
          </a:p>
        </p:txBody>
      </p:sp>
      <p:sp>
        <p:nvSpPr>
          <p:cNvPr id="2" name="Rectangle 1">
            <a:extLst>
              <a:ext uri="{FF2B5EF4-FFF2-40B4-BE49-F238E27FC236}">
                <a16:creationId xmlns:a16="http://schemas.microsoft.com/office/drawing/2014/main" id="{661268F1-99AF-4E7A-9F92-8E492E168C93}"/>
              </a:ext>
            </a:extLst>
          </p:cNvPr>
          <p:cNvSpPr/>
          <p:nvPr/>
        </p:nvSpPr>
        <p:spPr>
          <a:xfrm>
            <a:off x="7911279" y="5574282"/>
            <a:ext cx="3694216" cy="369332"/>
          </a:xfrm>
          <a:prstGeom prst="rect">
            <a:avLst/>
          </a:prstGeom>
        </p:spPr>
        <p:txBody>
          <a:bodyPr wrap="none">
            <a:spAutoFit/>
          </a:bodyPr>
          <a:lstStyle/>
          <a:p>
            <a:r>
              <a:rPr lang="en-US" dirty="0">
                <a:latin typeface="Helvetica" panose="020B0604020202020204" pitchFamily="34" charset="0"/>
                <a:cs typeface="Helvetica" panose="020B0604020202020204" pitchFamily="34" charset="0"/>
              </a:rPr>
              <a:t>(</a:t>
            </a:r>
            <a:r>
              <a:rPr lang="en-US" dirty="0" err="1">
                <a:latin typeface="Helvetica" panose="020B0604020202020204" pitchFamily="34" charset="0"/>
                <a:cs typeface="Helvetica" panose="020B0604020202020204" pitchFamily="34" charset="0"/>
              </a:rPr>
              <a:t>Karmaker</a:t>
            </a:r>
            <a:r>
              <a:rPr lang="en-US" dirty="0">
                <a:latin typeface="Helvetica" panose="020B0604020202020204" pitchFamily="34" charset="0"/>
                <a:cs typeface="Helvetica" panose="020B0604020202020204" pitchFamily="34" charset="0"/>
              </a:rPr>
              <a:t>, and Chowdhury, 1991)</a:t>
            </a:r>
          </a:p>
        </p:txBody>
      </p:sp>
      <p:sp>
        <p:nvSpPr>
          <p:cNvPr id="28" name="Rectangle 27">
            <a:extLst>
              <a:ext uri="{FF2B5EF4-FFF2-40B4-BE49-F238E27FC236}">
                <a16:creationId xmlns:a16="http://schemas.microsoft.com/office/drawing/2014/main" id="{B6C6A9DF-5182-4E3E-BC66-596BC9AAB939}"/>
              </a:ext>
            </a:extLst>
          </p:cNvPr>
          <p:cNvSpPr/>
          <p:nvPr/>
        </p:nvSpPr>
        <p:spPr>
          <a:xfrm>
            <a:off x="315384" y="5481368"/>
            <a:ext cx="6237890" cy="369332"/>
          </a:xfrm>
          <a:prstGeom prst="rect">
            <a:avLst/>
          </a:prstGeom>
          <a:solidFill>
            <a:srgbClr val="F2F2F2"/>
          </a:solidFill>
        </p:spPr>
        <p:txBody>
          <a:bodyPr wrap="square">
            <a:spAutoFit/>
          </a:bodyPr>
          <a:lstStyle/>
          <a:p>
            <a:pPr algn="ctr"/>
            <a:r>
              <a:rPr lang="en-US" dirty="0">
                <a:latin typeface="Helvetica" panose="020B0604020202020204" pitchFamily="34" charset="0"/>
                <a:cs typeface="Helvetica" panose="020B0604020202020204" pitchFamily="34" charset="0"/>
              </a:rPr>
              <a:t>(Adapted from Reason, 1990)</a:t>
            </a:r>
          </a:p>
        </p:txBody>
      </p:sp>
    </p:spTree>
    <p:extLst>
      <p:ext uri="{BB962C8B-B14F-4D97-AF65-F5344CB8AC3E}">
        <p14:creationId xmlns:p14="http://schemas.microsoft.com/office/powerpoint/2010/main" val="2497686450"/>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B6690AD-AD6D-45AC-A21F-57AAD2B174E6}"/>
              </a:ext>
            </a:extLst>
          </p:cNvPr>
          <p:cNvSpPr/>
          <p:nvPr/>
        </p:nvSpPr>
        <p:spPr>
          <a:xfrm>
            <a:off x="6043112" y="6193879"/>
            <a:ext cx="6148887" cy="672997"/>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4D54E7D-CBB9-4BB3-AD3C-E6DFDB2115F4}"/>
              </a:ext>
            </a:extLst>
          </p:cNvPr>
          <p:cNvSpPr/>
          <p:nvPr/>
        </p:nvSpPr>
        <p:spPr>
          <a:xfrm>
            <a:off x="6043113" y="850270"/>
            <a:ext cx="6148887" cy="5334733"/>
          </a:xfrm>
          <a:prstGeom prst="rect">
            <a:avLst/>
          </a:prstGeom>
          <a:solidFill>
            <a:srgbClr val="EFF9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EB0F96D-C4E9-4412-BB9A-5000DC6C0E00}"/>
              </a:ext>
            </a:extLst>
          </p:cNvPr>
          <p:cNvSpPr/>
          <p:nvPr/>
        </p:nvSpPr>
        <p:spPr>
          <a:xfrm>
            <a:off x="-3358" y="6185003"/>
            <a:ext cx="6035040" cy="672997"/>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5412F18-8E8F-4AD0-927B-084A50E30016}"/>
              </a:ext>
            </a:extLst>
          </p:cNvPr>
          <p:cNvSpPr/>
          <p:nvPr/>
        </p:nvSpPr>
        <p:spPr>
          <a:xfrm>
            <a:off x="-3358" y="832109"/>
            <a:ext cx="6035040" cy="5361770"/>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711200" y="30322"/>
            <a:ext cx="10769600" cy="742950"/>
          </a:xfrm>
        </p:spPr>
        <p:txBody>
          <a:bodyPr/>
          <a:lstStyle/>
          <a:p>
            <a:pPr algn="ctr"/>
            <a:r>
              <a:rPr lang="en-US" sz="3600" dirty="0"/>
              <a:t>Myth --HFE and HSI Are the Same?</a:t>
            </a:r>
          </a:p>
        </p:txBody>
      </p:sp>
      <p:sp>
        <p:nvSpPr>
          <p:cNvPr id="5" name="Freeform 4"/>
          <p:cNvSpPr/>
          <p:nvPr/>
        </p:nvSpPr>
        <p:spPr>
          <a:xfrm>
            <a:off x="571552" y="1743675"/>
            <a:ext cx="3086554" cy="2739831"/>
          </a:xfrm>
          <a:custGeom>
            <a:avLst/>
            <a:gdLst>
              <a:gd name="connsiteX0" fmla="*/ 0 w 3086554"/>
              <a:gd name="connsiteY0" fmla="*/ 1108907 h 2217814"/>
              <a:gd name="connsiteX1" fmla="*/ 1543277 w 3086554"/>
              <a:gd name="connsiteY1" fmla="*/ 0 h 2217814"/>
              <a:gd name="connsiteX2" fmla="*/ 3086554 w 3086554"/>
              <a:gd name="connsiteY2" fmla="*/ 1108907 h 2217814"/>
              <a:gd name="connsiteX3" fmla="*/ 1543277 w 3086554"/>
              <a:gd name="connsiteY3" fmla="*/ 2217814 h 2217814"/>
              <a:gd name="connsiteX4" fmla="*/ 0 w 3086554"/>
              <a:gd name="connsiteY4" fmla="*/ 1108907 h 2217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554" h="2217814">
                <a:moveTo>
                  <a:pt x="0" y="1108907"/>
                </a:moveTo>
                <a:cubicBezTo>
                  <a:pt x="0" y="496475"/>
                  <a:pt x="690949" y="0"/>
                  <a:pt x="1543277" y="0"/>
                </a:cubicBezTo>
                <a:cubicBezTo>
                  <a:pt x="2395605" y="0"/>
                  <a:pt x="3086554" y="496475"/>
                  <a:pt x="3086554" y="1108907"/>
                </a:cubicBezTo>
                <a:cubicBezTo>
                  <a:pt x="3086554" y="1721339"/>
                  <a:pt x="2395605" y="2217814"/>
                  <a:pt x="1543277" y="2217814"/>
                </a:cubicBezTo>
                <a:cubicBezTo>
                  <a:pt x="690949" y="2217814"/>
                  <a:pt x="0" y="1721339"/>
                  <a:pt x="0" y="1108907"/>
                </a:cubicBezTo>
                <a:close/>
              </a:path>
            </a:pathLst>
          </a:custGeom>
          <a:solidFill>
            <a:schemeClr val="accent5"/>
          </a:solidFill>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97735" tIns="370511" rIns="497735" bIns="370511" numCol="1" spcCol="1270" anchor="ctr" anchorCtr="0">
            <a:noAutofit/>
          </a:bodyPr>
          <a:lstStyle/>
          <a:p>
            <a:pPr lvl="0" algn="l" defTabSz="533400">
              <a:lnSpc>
                <a:spcPct val="90000"/>
              </a:lnSpc>
              <a:spcBef>
                <a:spcPct val="0"/>
              </a:spcBef>
              <a:spcAft>
                <a:spcPct val="35000"/>
              </a:spcAft>
            </a:pPr>
            <a:endParaRPr lang="en-US" sz="1600" b="1" kern="1200" dirty="0">
              <a:latin typeface="Helvetica" panose="020B0604020202020204" pitchFamily="34" charset="0"/>
              <a:cs typeface="Helvetica" panose="020B0604020202020204" pitchFamily="34" charset="0"/>
            </a:endParaRPr>
          </a:p>
        </p:txBody>
      </p:sp>
      <p:sp>
        <p:nvSpPr>
          <p:cNvPr id="6" name="Freeform 5"/>
          <p:cNvSpPr/>
          <p:nvPr/>
        </p:nvSpPr>
        <p:spPr>
          <a:xfrm>
            <a:off x="1353427" y="3448588"/>
            <a:ext cx="3046373" cy="2614049"/>
          </a:xfrm>
          <a:custGeom>
            <a:avLst/>
            <a:gdLst>
              <a:gd name="connsiteX0" fmla="*/ 0 w 2751549"/>
              <a:gd name="connsiteY0" fmla="*/ 1172015 h 2344030"/>
              <a:gd name="connsiteX1" fmla="*/ 1375775 w 2751549"/>
              <a:gd name="connsiteY1" fmla="*/ 0 h 2344030"/>
              <a:gd name="connsiteX2" fmla="*/ 2751550 w 2751549"/>
              <a:gd name="connsiteY2" fmla="*/ 1172015 h 2344030"/>
              <a:gd name="connsiteX3" fmla="*/ 1375775 w 2751549"/>
              <a:gd name="connsiteY3" fmla="*/ 2344030 h 2344030"/>
              <a:gd name="connsiteX4" fmla="*/ 0 w 2751549"/>
              <a:gd name="connsiteY4" fmla="*/ 1172015 h 2344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1549" h="2344030">
                <a:moveTo>
                  <a:pt x="0" y="1172015"/>
                </a:moveTo>
                <a:cubicBezTo>
                  <a:pt x="0" y="524729"/>
                  <a:pt x="615955" y="0"/>
                  <a:pt x="1375775" y="0"/>
                </a:cubicBezTo>
                <a:cubicBezTo>
                  <a:pt x="2135595" y="0"/>
                  <a:pt x="2751550" y="524729"/>
                  <a:pt x="2751550" y="1172015"/>
                </a:cubicBezTo>
                <a:cubicBezTo>
                  <a:pt x="2751550" y="1819301"/>
                  <a:pt x="2135595" y="2344030"/>
                  <a:pt x="1375775" y="2344030"/>
                </a:cubicBezTo>
                <a:cubicBezTo>
                  <a:pt x="615955" y="2344030"/>
                  <a:pt x="0" y="1819301"/>
                  <a:pt x="0" y="1172015"/>
                </a:cubicBezTo>
                <a:close/>
              </a:path>
            </a:pathLst>
          </a:custGeom>
          <a:solidFill>
            <a:srgbClr val="954ECA">
              <a:alpha val="55686"/>
            </a:srgbClr>
          </a:solidFill>
        </p:spPr>
        <p:style>
          <a:lnRef idx="2">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448675" tIns="388995" rIns="448675" bIns="388995" numCol="1" spcCol="1270" anchor="ctr" anchorCtr="0">
            <a:noAutofit/>
          </a:bodyPr>
          <a:lstStyle/>
          <a:p>
            <a:pPr lvl="0" algn="ctr" defTabSz="533400">
              <a:lnSpc>
                <a:spcPct val="90000"/>
              </a:lnSpc>
              <a:spcBef>
                <a:spcPct val="0"/>
              </a:spcBef>
              <a:spcAft>
                <a:spcPct val="35000"/>
              </a:spcAft>
            </a:pPr>
            <a:endParaRPr lang="en-US" sz="1200" b="1" kern="1200"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endParaRPr lang="en-US" sz="1200" b="1" kern="1200"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endParaRPr lang="en-US" sz="1200" b="1" kern="1200"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endParaRPr lang="en-US" sz="1200" b="1"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endParaRPr lang="en-US" sz="1200" b="1" kern="1200" dirty="0">
              <a:latin typeface="Helvetica" panose="020B0604020202020204" pitchFamily="34" charset="0"/>
              <a:cs typeface="Helvetica" panose="020B0604020202020204" pitchFamily="34" charset="0"/>
            </a:endParaRPr>
          </a:p>
        </p:txBody>
      </p:sp>
      <p:sp>
        <p:nvSpPr>
          <p:cNvPr id="7" name="Freeform 6"/>
          <p:cNvSpPr/>
          <p:nvPr/>
        </p:nvSpPr>
        <p:spPr>
          <a:xfrm>
            <a:off x="2500712" y="1782735"/>
            <a:ext cx="2948538" cy="2862397"/>
          </a:xfrm>
          <a:custGeom>
            <a:avLst/>
            <a:gdLst>
              <a:gd name="connsiteX0" fmla="*/ 0 w 2948538"/>
              <a:gd name="connsiteY0" fmla="*/ 1108907 h 2217814"/>
              <a:gd name="connsiteX1" fmla="*/ 1474269 w 2948538"/>
              <a:gd name="connsiteY1" fmla="*/ 0 h 2217814"/>
              <a:gd name="connsiteX2" fmla="*/ 2948538 w 2948538"/>
              <a:gd name="connsiteY2" fmla="*/ 1108907 h 2217814"/>
              <a:gd name="connsiteX3" fmla="*/ 1474269 w 2948538"/>
              <a:gd name="connsiteY3" fmla="*/ 2217814 h 2217814"/>
              <a:gd name="connsiteX4" fmla="*/ 0 w 2948538"/>
              <a:gd name="connsiteY4" fmla="*/ 1108907 h 2217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8538" h="2217814">
                <a:moveTo>
                  <a:pt x="0" y="1108907"/>
                </a:moveTo>
                <a:cubicBezTo>
                  <a:pt x="0" y="496475"/>
                  <a:pt x="660053" y="0"/>
                  <a:pt x="1474269" y="0"/>
                </a:cubicBezTo>
                <a:cubicBezTo>
                  <a:pt x="2288485" y="0"/>
                  <a:pt x="2948538" y="496475"/>
                  <a:pt x="2948538" y="1108907"/>
                </a:cubicBezTo>
                <a:cubicBezTo>
                  <a:pt x="2948538" y="1721339"/>
                  <a:pt x="2288485" y="2217814"/>
                  <a:pt x="1474269" y="2217814"/>
                </a:cubicBezTo>
                <a:cubicBezTo>
                  <a:pt x="660053" y="2217814"/>
                  <a:pt x="0" y="1721339"/>
                  <a:pt x="0" y="1108907"/>
                </a:cubicBezTo>
                <a:close/>
              </a:path>
            </a:pathLst>
          </a:custGeom>
          <a:solidFill>
            <a:srgbClr val="FF99FF">
              <a:alpha val="64000"/>
            </a:srgbClr>
          </a:solidFill>
        </p:spPr>
        <p:style>
          <a:lnRef idx="2">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477523" tIns="370511" rIns="477523" bIns="370511" numCol="1" spcCol="1270" anchor="ctr" anchorCtr="0">
            <a:noAutofit/>
          </a:bodyPr>
          <a:lstStyle/>
          <a:p>
            <a:pPr lvl="0" algn="ctr" defTabSz="533400">
              <a:lnSpc>
                <a:spcPct val="90000"/>
              </a:lnSpc>
              <a:spcBef>
                <a:spcPct val="0"/>
              </a:spcBef>
              <a:spcAft>
                <a:spcPct val="35000"/>
              </a:spcAft>
            </a:pPr>
            <a:r>
              <a:rPr lang="en-US" sz="1600" b="1" dirty="0">
                <a:latin typeface="Helvetica" panose="020B0604020202020204" pitchFamily="34" charset="0"/>
                <a:cs typeface="Helvetica" panose="020B0604020202020204" pitchFamily="34" charset="0"/>
              </a:rPr>
              <a:t>              </a:t>
            </a:r>
            <a:endParaRPr lang="en-US" sz="1600" b="1" kern="1200"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r>
              <a:rPr lang="en-US" sz="1200" b="1" kern="1200" dirty="0">
                <a:latin typeface="Helvetica" panose="020B0604020202020204" pitchFamily="34" charset="0"/>
                <a:cs typeface="Helvetica" panose="020B0604020202020204" pitchFamily="34" charset="0"/>
              </a:rPr>
              <a:t>                                                                     </a:t>
            </a:r>
          </a:p>
        </p:txBody>
      </p:sp>
      <p:sp>
        <p:nvSpPr>
          <p:cNvPr id="8" name="Rectangle 7"/>
          <p:cNvSpPr/>
          <p:nvPr/>
        </p:nvSpPr>
        <p:spPr>
          <a:xfrm>
            <a:off x="2432138" y="3570954"/>
            <a:ext cx="1179743" cy="369332"/>
          </a:xfrm>
          <a:prstGeom prst="rect">
            <a:avLst/>
          </a:prstGeom>
        </p:spPr>
        <p:txBody>
          <a:bodyPr wrap="square">
            <a:spAutoFit/>
          </a:bodyPr>
          <a:lstStyle/>
          <a:p>
            <a:pPr lvl="0" algn="ctr"/>
            <a:r>
              <a:rPr lang="en-US" b="1" dirty="0">
                <a:latin typeface="Helvetica" panose="020B0604020202020204" pitchFamily="34" charset="0"/>
                <a:cs typeface="Helvetica" panose="020B0604020202020204" pitchFamily="34" charset="0"/>
              </a:rPr>
              <a:t>HFE</a:t>
            </a:r>
          </a:p>
        </p:txBody>
      </p:sp>
      <p:sp>
        <p:nvSpPr>
          <p:cNvPr id="9" name="Rectangle 8"/>
          <p:cNvSpPr/>
          <p:nvPr/>
        </p:nvSpPr>
        <p:spPr>
          <a:xfrm>
            <a:off x="1638607" y="3878619"/>
            <a:ext cx="1179743" cy="523220"/>
          </a:xfrm>
          <a:prstGeom prst="rect">
            <a:avLst/>
          </a:prstGeom>
        </p:spPr>
        <p:txBody>
          <a:bodyPr wrap="square">
            <a:spAutoFit/>
          </a:bodyPr>
          <a:lstStyle/>
          <a:p>
            <a:pPr lvl="0" algn="ctr"/>
            <a:r>
              <a:rPr lang="en-US" sz="1400" dirty="0">
                <a:latin typeface="Helvetica" panose="020B0604020202020204" pitchFamily="34" charset="0"/>
                <a:cs typeface="Helvetica" panose="020B0604020202020204" pitchFamily="34" charset="0"/>
              </a:rPr>
              <a:t>Match Task</a:t>
            </a:r>
          </a:p>
          <a:p>
            <a:pPr lvl="0" algn="ctr"/>
            <a:r>
              <a:rPr lang="en-US" sz="1400" dirty="0">
                <a:latin typeface="Helvetica" panose="020B0604020202020204" pitchFamily="34" charset="0"/>
                <a:cs typeface="Helvetica" panose="020B0604020202020204" pitchFamily="34" charset="0"/>
              </a:rPr>
              <a:t>To Human</a:t>
            </a:r>
          </a:p>
        </p:txBody>
      </p:sp>
      <p:sp>
        <p:nvSpPr>
          <p:cNvPr id="10" name="Rectangle 9"/>
          <p:cNvSpPr/>
          <p:nvPr/>
        </p:nvSpPr>
        <p:spPr>
          <a:xfrm>
            <a:off x="3158337" y="3755620"/>
            <a:ext cx="1179743" cy="738664"/>
          </a:xfrm>
          <a:prstGeom prst="rect">
            <a:avLst/>
          </a:prstGeom>
        </p:spPr>
        <p:txBody>
          <a:bodyPr wrap="square">
            <a:spAutoFit/>
          </a:bodyPr>
          <a:lstStyle/>
          <a:p>
            <a:pPr lvl="0" algn="ctr"/>
            <a:r>
              <a:rPr lang="en-US" sz="1400" dirty="0">
                <a:latin typeface="Helvetica" panose="020B0604020202020204" pitchFamily="34" charset="0"/>
                <a:cs typeface="Helvetica" panose="020B0604020202020204" pitchFamily="34" charset="0"/>
              </a:rPr>
              <a:t>Match machine</a:t>
            </a:r>
          </a:p>
          <a:p>
            <a:pPr lvl="0" algn="ctr"/>
            <a:r>
              <a:rPr lang="en-US" sz="1400" dirty="0">
                <a:latin typeface="Helvetica" panose="020B0604020202020204" pitchFamily="34" charset="0"/>
                <a:cs typeface="Helvetica" panose="020B0604020202020204" pitchFamily="34" charset="0"/>
              </a:rPr>
              <a:t>To Human</a:t>
            </a:r>
          </a:p>
        </p:txBody>
      </p:sp>
      <p:sp>
        <p:nvSpPr>
          <p:cNvPr id="11" name="Rectangle 10"/>
          <p:cNvSpPr/>
          <p:nvPr/>
        </p:nvSpPr>
        <p:spPr>
          <a:xfrm>
            <a:off x="2463817" y="2554385"/>
            <a:ext cx="1179743" cy="738664"/>
          </a:xfrm>
          <a:prstGeom prst="rect">
            <a:avLst/>
          </a:prstGeom>
        </p:spPr>
        <p:txBody>
          <a:bodyPr wrap="square">
            <a:spAutoFit/>
          </a:bodyPr>
          <a:lstStyle/>
          <a:p>
            <a:pPr lvl="0" algn="ctr"/>
            <a:r>
              <a:rPr lang="en-US" sz="1400" dirty="0">
                <a:latin typeface="Helvetica" panose="020B0604020202020204" pitchFamily="34" charset="0"/>
                <a:cs typeface="Helvetica" panose="020B0604020202020204" pitchFamily="34" charset="0"/>
              </a:rPr>
              <a:t>Match Machine</a:t>
            </a:r>
          </a:p>
          <a:p>
            <a:pPr lvl="0" algn="ctr"/>
            <a:r>
              <a:rPr lang="en-US" sz="1400" dirty="0">
                <a:latin typeface="Helvetica" panose="020B0604020202020204" pitchFamily="34" charset="0"/>
                <a:cs typeface="Helvetica" panose="020B0604020202020204" pitchFamily="34" charset="0"/>
              </a:rPr>
              <a:t>To task</a:t>
            </a:r>
          </a:p>
        </p:txBody>
      </p:sp>
      <p:graphicFrame>
        <p:nvGraphicFramePr>
          <p:cNvPr id="22" name="Diagram 21"/>
          <p:cNvGraphicFramePr/>
          <p:nvPr>
            <p:extLst>
              <p:ext uri="{D42A27DB-BD31-4B8C-83A1-F6EECF244321}">
                <p14:modId xmlns:p14="http://schemas.microsoft.com/office/powerpoint/2010/main" val="1834695973"/>
              </p:ext>
            </p:extLst>
          </p:nvPr>
        </p:nvGraphicFramePr>
        <p:xfrm>
          <a:off x="6015032" y="1833100"/>
          <a:ext cx="6423502" cy="3977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6716DAFC-B14B-4B40-9785-988FCC159260}"/>
              </a:ext>
            </a:extLst>
          </p:cNvPr>
          <p:cNvSpPr/>
          <p:nvPr/>
        </p:nvSpPr>
        <p:spPr>
          <a:xfrm>
            <a:off x="3934811" y="2532593"/>
            <a:ext cx="1172116" cy="646331"/>
          </a:xfrm>
          <a:prstGeom prst="rect">
            <a:avLst/>
          </a:prstGeom>
        </p:spPr>
        <p:txBody>
          <a:bodyPr wrap="none">
            <a:spAutoFit/>
          </a:bodyPr>
          <a:lstStyle/>
          <a:p>
            <a:pPr algn="ctr"/>
            <a:r>
              <a:rPr lang="en-US" b="1" dirty="0">
                <a:latin typeface="Helvetica" panose="020B0604020202020204" pitchFamily="34" charset="0"/>
                <a:cs typeface="Helvetica" panose="020B0604020202020204" pitchFamily="34" charset="0"/>
              </a:rPr>
              <a:t>Machine </a:t>
            </a:r>
          </a:p>
          <a:p>
            <a:pPr algn="ctr"/>
            <a:r>
              <a:rPr lang="en-US" b="1" dirty="0">
                <a:latin typeface="Helvetica" panose="020B0604020202020204" pitchFamily="34" charset="0"/>
                <a:cs typeface="Helvetica" panose="020B0604020202020204" pitchFamily="34" charset="0"/>
              </a:rPr>
              <a:t>Design</a:t>
            </a:r>
            <a:endParaRPr lang="en-US" dirty="0">
              <a:latin typeface="Helvetica" panose="020B0604020202020204" pitchFamily="34" charset="0"/>
              <a:cs typeface="Helvetica" panose="020B0604020202020204" pitchFamily="34" charset="0"/>
            </a:endParaRPr>
          </a:p>
        </p:txBody>
      </p:sp>
      <p:sp>
        <p:nvSpPr>
          <p:cNvPr id="12" name="Rectangle 11">
            <a:extLst>
              <a:ext uri="{FF2B5EF4-FFF2-40B4-BE49-F238E27FC236}">
                <a16:creationId xmlns:a16="http://schemas.microsoft.com/office/drawing/2014/main" id="{EBCF87C9-DEC0-433E-BBB9-09E33D6CC1F3}"/>
              </a:ext>
            </a:extLst>
          </p:cNvPr>
          <p:cNvSpPr/>
          <p:nvPr/>
        </p:nvSpPr>
        <p:spPr>
          <a:xfrm>
            <a:off x="1143692" y="2579776"/>
            <a:ext cx="954107" cy="687881"/>
          </a:xfrm>
          <a:prstGeom prst="rect">
            <a:avLst/>
          </a:prstGeom>
        </p:spPr>
        <p:txBody>
          <a:bodyPr wrap="none">
            <a:spAutoFit/>
          </a:bodyPr>
          <a:lstStyle/>
          <a:p>
            <a:pPr lvl="0" algn="ctr" defTabSz="533400">
              <a:lnSpc>
                <a:spcPct val="90000"/>
              </a:lnSpc>
              <a:spcBef>
                <a:spcPct val="0"/>
              </a:spcBef>
              <a:spcAft>
                <a:spcPct val="35000"/>
              </a:spcAft>
            </a:pPr>
            <a:r>
              <a:rPr lang="en-US" sz="1600" b="1" dirty="0">
                <a:latin typeface="Helvetica" panose="020B0604020202020204" pitchFamily="34" charset="0"/>
                <a:cs typeface="Helvetica" panose="020B0604020202020204" pitchFamily="34" charset="0"/>
              </a:rPr>
              <a:t>Task</a:t>
            </a:r>
            <a:r>
              <a:rPr lang="en-US" b="1" dirty="0">
                <a:latin typeface="Helvetica" panose="020B0604020202020204" pitchFamily="34" charset="0"/>
                <a:cs typeface="Helvetica" panose="020B0604020202020204" pitchFamily="34" charset="0"/>
              </a:rPr>
              <a:t> </a:t>
            </a:r>
          </a:p>
          <a:p>
            <a:pPr lvl="0" algn="ctr" defTabSz="533400">
              <a:lnSpc>
                <a:spcPct val="90000"/>
              </a:lnSpc>
              <a:spcBef>
                <a:spcPct val="0"/>
              </a:spcBef>
              <a:spcAft>
                <a:spcPct val="35000"/>
              </a:spcAft>
            </a:pPr>
            <a:r>
              <a:rPr lang="en-US" b="1" dirty="0">
                <a:latin typeface="Helvetica" panose="020B0604020202020204" pitchFamily="34" charset="0"/>
                <a:cs typeface="Helvetica" panose="020B0604020202020204" pitchFamily="34" charset="0"/>
              </a:rPr>
              <a:t>Design</a:t>
            </a:r>
          </a:p>
        </p:txBody>
      </p:sp>
      <p:sp>
        <p:nvSpPr>
          <p:cNvPr id="14" name="Freeform 5">
            <a:extLst>
              <a:ext uri="{FF2B5EF4-FFF2-40B4-BE49-F238E27FC236}">
                <a16:creationId xmlns:a16="http://schemas.microsoft.com/office/drawing/2014/main" id="{CF766DBB-615F-4E06-8001-772D198BD00A}"/>
              </a:ext>
            </a:extLst>
          </p:cNvPr>
          <p:cNvSpPr/>
          <p:nvPr/>
        </p:nvSpPr>
        <p:spPr>
          <a:xfrm>
            <a:off x="1346780" y="3421654"/>
            <a:ext cx="3053020" cy="2640983"/>
          </a:xfrm>
          <a:custGeom>
            <a:avLst/>
            <a:gdLst>
              <a:gd name="connsiteX0" fmla="*/ 0 w 2751549"/>
              <a:gd name="connsiteY0" fmla="*/ 1172015 h 2344030"/>
              <a:gd name="connsiteX1" fmla="*/ 1375775 w 2751549"/>
              <a:gd name="connsiteY1" fmla="*/ 0 h 2344030"/>
              <a:gd name="connsiteX2" fmla="*/ 2751550 w 2751549"/>
              <a:gd name="connsiteY2" fmla="*/ 1172015 h 2344030"/>
              <a:gd name="connsiteX3" fmla="*/ 1375775 w 2751549"/>
              <a:gd name="connsiteY3" fmla="*/ 2344030 h 2344030"/>
              <a:gd name="connsiteX4" fmla="*/ 0 w 2751549"/>
              <a:gd name="connsiteY4" fmla="*/ 1172015 h 2344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1549" h="2344030">
                <a:moveTo>
                  <a:pt x="0" y="1172015"/>
                </a:moveTo>
                <a:cubicBezTo>
                  <a:pt x="0" y="524729"/>
                  <a:pt x="615955" y="0"/>
                  <a:pt x="1375775" y="0"/>
                </a:cubicBezTo>
                <a:cubicBezTo>
                  <a:pt x="2135595" y="0"/>
                  <a:pt x="2751550" y="524729"/>
                  <a:pt x="2751550" y="1172015"/>
                </a:cubicBezTo>
                <a:cubicBezTo>
                  <a:pt x="2751550" y="1819301"/>
                  <a:pt x="2135595" y="2344030"/>
                  <a:pt x="1375775" y="2344030"/>
                </a:cubicBezTo>
                <a:cubicBezTo>
                  <a:pt x="615955" y="2344030"/>
                  <a:pt x="0" y="1819301"/>
                  <a:pt x="0" y="1172015"/>
                </a:cubicBezTo>
                <a:close/>
              </a:path>
            </a:pathLst>
          </a:custGeom>
          <a:noFill/>
          <a:ln w="57150">
            <a:solidFill>
              <a:schemeClr val="bg1"/>
            </a:solidFill>
          </a:ln>
        </p:spPr>
        <p:style>
          <a:lnRef idx="2">
            <a:schemeClr val="lt1">
              <a:hueOff val="0"/>
              <a:satOff val="0"/>
              <a:lumOff val="0"/>
              <a:alphaOff val="0"/>
            </a:schemeClr>
          </a:lnRef>
          <a:fillRef idx="1">
            <a:schemeClr val="accent2">
              <a:alpha val="50000"/>
              <a:hueOff val="2340759"/>
              <a:satOff val="-2919"/>
              <a:lumOff val="686"/>
              <a:alphaOff val="0"/>
            </a:schemeClr>
          </a:fillRef>
          <a:effectRef idx="0">
            <a:schemeClr val="accent2">
              <a:alpha val="50000"/>
              <a:hueOff val="2340759"/>
              <a:satOff val="-2919"/>
              <a:lumOff val="686"/>
              <a:alphaOff val="0"/>
            </a:schemeClr>
          </a:effectRef>
          <a:fontRef idx="minor">
            <a:schemeClr val="tx1"/>
          </a:fontRef>
        </p:style>
        <p:txBody>
          <a:bodyPr spcFirstLastPara="0" vert="horz" wrap="square" lIns="448675" tIns="388995" rIns="448675" bIns="388995" numCol="1" spcCol="1270" anchor="ctr" anchorCtr="0">
            <a:noAutofit/>
          </a:bodyPr>
          <a:lstStyle/>
          <a:p>
            <a:pPr lvl="0" algn="ctr" defTabSz="533400">
              <a:lnSpc>
                <a:spcPct val="90000"/>
              </a:lnSpc>
              <a:spcBef>
                <a:spcPct val="0"/>
              </a:spcBef>
              <a:spcAft>
                <a:spcPct val="35000"/>
              </a:spcAft>
            </a:pPr>
            <a:endParaRPr lang="en-US" sz="1200" b="1" kern="1200" dirty="0">
              <a:latin typeface="Helvetica" panose="020B0604020202020204" pitchFamily="34" charset="0"/>
              <a:cs typeface="Helvetica" panose="020B0604020202020204" pitchFamily="34" charset="0"/>
            </a:endParaRPr>
          </a:p>
        </p:txBody>
      </p:sp>
      <p:sp>
        <p:nvSpPr>
          <p:cNvPr id="15" name="Freeform 6">
            <a:extLst>
              <a:ext uri="{FF2B5EF4-FFF2-40B4-BE49-F238E27FC236}">
                <a16:creationId xmlns:a16="http://schemas.microsoft.com/office/drawing/2014/main" id="{76CEC69D-4752-46B6-BEFE-101939BCDA39}"/>
              </a:ext>
            </a:extLst>
          </p:cNvPr>
          <p:cNvSpPr/>
          <p:nvPr/>
        </p:nvSpPr>
        <p:spPr>
          <a:xfrm>
            <a:off x="2494204" y="1772704"/>
            <a:ext cx="2948538" cy="2862397"/>
          </a:xfrm>
          <a:custGeom>
            <a:avLst/>
            <a:gdLst>
              <a:gd name="connsiteX0" fmla="*/ 0 w 2948538"/>
              <a:gd name="connsiteY0" fmla="*/ 1108907 h 2217814"/>
              <a:gd name="connsiteX1" fmla="*/ 1474269 w 2948538"/>
              <a:gd name="connsiteY1" fmla="*/ 0 h 2217814"/>
              <a:gd name="connsiteX2" fmla="*/ 2948538 w 2948538"/>
              <a:gd name="connsiteY2" fmla="*/ 1108907 h 2217814"/>
              <a:gd name="connsiteX3" fmla="*/ 1474269 w 2948538"/>
              <a:gd name="connsiteY3" fmla="*/ 2217814 h 2217814"/>
              <a:gd name="connsiteX4" fmla="*/ 0 w 2948538"/>
              <a:gd name="connsiteY4" fmla="*/ 1108907 h 2217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8538" h="2217814">
                <a:moveTo>
                  <a:pt x="0" y="1108907"/>
                </a:moveTo>
                <a:cubicBezTo>
                  <a:pt x="0" y="496475"/>
                  <a:pt x="660053" y="0"/>
                  <a:pt x="1474269" y="0"/>
                </a:cubicBezTo>
                <a:cubicBezTo>
                  <a:pt x="2288485" y="0"/>
                  <a:pt x="2948538" y="496475"/>
                  <a:pt x="2948538" y="1108907"/>
                </a:cubicBezTo>
                <a:cubicBezTo>
                  <a:pt x="2948538" y="1721339"/>
                  <a:pt x="2288485" y="2217814"/>
                  <a:pt x="1474269" y="2217814"/>
                </a:cubicBezTo>
                <a:cubicBezTo>
                  <a:pt x="660053" y="2217814"/>
                  <a:pt x="0" y="1721339"/>
                  <a:pt x="0" y="1108907"/>
                </a:cubicBezTo>
                <a:close/>
              </a:path>
            </a:pathLst>
          </a:custGeom>
          <a:noFill/>
          <a:ln w="57150">
            <a:solidFill>
              <a:schemeClr val="bg1"/>
            </a:solidFill>
          </a:ln>
        </p:spPr>
        <p:style>
          <a:lnRef idx="2">
            <a:schemeClr val="lt1">
              <a:hueOff val="0"/>
              <a:satOff val="0"/>
              <a:lumOff val="0"/>
              <a:alphaOff val="0"/>
            </a:schemeClr>
          </a:lnRef>
          <a:fillRef idx="1">
            <a:schemeClr val="accent2">
              <a:alpha val="50000"/>
              <a:hueOff val="4681519"/>
              <a:satOff val="-5839"/>
              <a:lumOff val="1373"/>
              <a:alphaOff val="0"/>
            </a:schemeClr>
          </a:fillRef>
          <a:effectRef idx="0">
            <a:schemeClr val="accent2">
              <a:alpha val="50000"/>
              <a:hueOff val="4681519"/>
              <a:satOff val="-5839"/>
              <a:lumOff val="1373"/>
              <a:alphaOff val="0"/>
            </a:schemeClr>
          </a:effectRef>
          <a:fontRef idx="minor">
            <a:schemeClr val="tx1"/>
          </a:fontRef>
        </p:style>
        <p:txBody>
          <a:bodyPr spcFirstLastPara="0" vert="horz" wrap="square" lIns="477523" tIns="370511" rIns="477523" bIns="370511" numCol="1" spcCol="1270" anchor="ctr" anchorCtr="0">
            <a:noAutofit/>
          </a:bodyPr>
          <a:lstStyle/>
          <a:p>
            <a:pPr lvl="0" algn="ctr" defTabSz="533400">
              <a:lnSpc>
                <a:spcPct val="90000"/>
              </a:lnSpc>
              <a:spcBef>
                <a:spcPct val="0"/>
              </a:spcBef>
              <a:spcAft>
                <a:spcPct val="35000"/>
              </a:spcAft>
            </a:pPr>
            <a:r>
              <a:rPr lang="en-US" sz="1600" b="1" dirty="0">
                <a:latin typeface="Helvetica" panose="020B0604020202020204" pitchFamily="34" charset="0"/>
                <a:cs typeface="Helvetica" panose="020B0604020202020204" pitchFamily="34" charset="0"/>
              </a:rPr>
              <a:t>              </a:t>
            </a:r>
            <a:endParaRPr lang="en-US" sz="1600" b="1" kern="1200"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r>
              <a:rPr lang="en-US" sz="1200" b="1" kern="1200" dirty="0">
                <a:latin typeface="Helvetica" panose="020B0604020202020204" pitchFamily="34" charset="0"/>
                <a:cs typeface="Helvetica" panose="020B0604020202020204" pitchFamily="34" charset="0"/>
              </a:rPr>
              <a:t>                                                                     </a:t>
            </a:r>
          </a:p>
        </p:txBody>
      </p:sp>
      <p:sp>
        <p:nvSpPr>
          <p:cNvPr id="16" name="Freeform 4">
            <a:extLst>
              <a:ext uri="{FF2B5EF4-FFF2-40B4-BE49-F238E27FC236}">
                <a16:creationId xmlns:a16="http://schemas.microsoft.com/office/drawing/2014/main" id="{EDA30AA2-FD23-42D9-AEF0-99F768A2CD9E}"/>
              </a:ext>
            </a:extLst>
          </p:cNvPr>
          <p:cNvSpPr/>
          <p:nvPr/>
        </p:nvSpPr>
        <p:spPr>
          <a:xfrm>
            <a:off x="578718" y="1743675"/>
            <a:ext cx="3086554" cy="2735325"/>
          </a:xfrm>
          <a:custGeom>
            <a:avLst/>
            <a:gdLst>
              <a:gd name="connsiteX0" fmla="*/ 0 w 3086554"/>
              <a:gd name="connsiteY0" fmla="*/ 1108907 h 2217814"/>
              <a:gd name="connsiteX1" fmla="*/ 1543277 w 3086554"/>
              <a:gd name="connsiteY1" fmla="*/ 0 h 2217814"/>
              <a:gd name="connsiteX2" fmla="*/ 3086554 w 3086554"/>
              <a:gd name="connsiteY2" fmla="*/ 1108907 h 2217814"/>
              <a:gd name="connsiteX3" fmla="*/ 1543277 w 3086554"/>
              <a:gd name="connsiteY3" fmla="*/ 2217814 h 2217814"/>
              <a:gd name="connsiteX4" fmla="*/ 0 w 3086554"/>
              <a:gd name="connsiteY4" fmla="*/ 1108907 h 2217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554" h="2217814">
                <a:moveTo>
                  <a:pt x="0" y="1108907"/>
                </a:moveTo>
                <a:cubicBezTo>
                  <a:pt x="0" y="496475"/>
                  <a:pt x="690949" y="0"/>
                  <a:pt x="1543277" y="0"/>
                </a:cubicBezTo>
                <a:cubicBezTo>
                  <a:pt x="2395605" y="0"/>
                  <a:pt x="3086554" y="496475"/>
                  <a:pt x="3086554" y="1108907"/>
                </a:cubicBezTo>
                <a:cubicBezTo>
                  <a:pt x="3086554" y="1721339"/>
                  <a:pt x="2395605" y="2217814"/>
                  <a:pt x="1543277" y="2217814"/>
                </a:cubicBezTo>
                <a:cubicBezTo>
                  <a:pt x="690949" y="2217814"/>
                  <a:pt x="0" y="1721339"/>
                  <a:pt x="0" y="1108907"/>
                </a:cubicBezTo>
                <a:close/>
              </a:path>
            </a:pathLst>
          </a:custGeom>
          <a:noFill/>
          <a:ln w="57150">
            <a:solidFill>
              <a:schemeClr val="bg1"/>
            </a:solid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97735" tIns="370511" rIns="497735" bIns="370511" numCol="1" spcCol="1270" anchor="ctr" anchorCtr="0">
            <a:noAutofit/>
          </a:bodyPr>
          <a:lstStyle/>
          <a:p>
            <a:pPr lvl="0" algn="l" defTabSz="533400">
              <a:lnSpc>
                <a:spcPct val="90000"/>
              </a:lnSpc>
              <a:spcBef>
                <a:spcPct val="0"/>
              </a:spcBef>
              <a:spcAft>
                <a:spcPct val="35000"/>
              </a:spcAft>
            </a:pPr>
            <a:endParaRPr lang="en-US" sz="1600" b="1" kern="1200" dirty="0">
              <a:latin typeface="Helvetica" panose="020B0604020202020204" pitchFamily="34" charset="0"/>
              <a:cs typeface="Helvetica" panose="020B0604020202020204" pitchFamily="34" charset="0"/>
            </a:endParaRPr>
          </a:p>
        </p:txBody>
      </p:sp>
      <p:sp>
        <p:nvSpPr>
          <p:cNvPr id="13" name="Rectangle 12">
            <a:extLst>
              <a:ext uri="{FF2B5EF4-FFF2-40B4-BE49-F238E27FC236}">
                <a16:creationId xmlns:a16="http://schemas.microsoft.com/office/drawing/2014/main" id="{E8852337-EEB1-4334-B7B3-FA5DA84D1906}"/>
              </a:ext>
            </a:extLst>
          </p:cNvPr>
          <p:cNvSpPr/>
          <p:nvPr/>
        </p:nvSpPr>
        <p:spPr>
          <a:xfrm>
            <a:off x="-80968" y="4921060"/>
            <a:ext cx="6096000" cy="1034129"/>
          </a:xfrm>
          <a:prstGeom prst="rect">
            <a:avLst/>
          </a:prstGeom>
        </p:spPr>
        <p:txBody>
          <a:bodyPr>
            <a:spAutoFit/>
          </a:bodyPr>
          <a:lstStyle/>
          <a:p>
            <a:pPr lvl="0" algn="ctr" defTabSz="533400">
              <a:lnSpc>
                <a:spcPct val="90000"/>
              </a:lnSpc>
              <a:spcBef>
                <a:spcPct val="0"/>
              </a:spcBef>
              <a:spcAft>
                <a:spcPct val="35000"/>
              </a:spcAft>
            </a:pPr>
            <a:r>
              <a:rPr lang="en-US" b="1" dirty="0">
                <a:latin typeface="Helvetica" panose="020B0604020202020204" pitchFamily="34" charset="0"/>
                <a:cs typeface="Helvetica" panose="020B0604020202020204" pitchFamily="34" charset="0"/>
              </a:rPr>
              <a:t>Human </a:t>
            </a:r>
          </a:p>
          <a:p>
            <a:pPr lvl="0" algn="ctr" defTabSz="533400">
              <a:lnSpc>
                <a:spcPct val="90000"/>
              </a:lnSpc>
              <a:spcBef>
                <a:spcPct val="0"/>
              </a:spcBef>
              <a:spcAft>
                <a:spcPct val="35000"/>
              </a:spcAft>
            </a:pPr>
            <a:endParaRPr lang="en-US" b="1" dirty="0">
              <a:latin typeface="Helvetica" panose="020B0604020202020204" pitchFamily="34" charset="0"/>
              <a:cs typeface="Helvetica" panose="020B0604020202020204" pitchFamily="34" charset="0"/>
            </a:endParaRPr>
          </a:p>
          <a:p>
            <a:pPr lvl="0" algn="ctr" defTabSz="533400">
              <a:lnSpc>
                <a:spcPct val="90000"/>
              </a:lnSpc>
              <a:spcBef>
                <a:spcPct val="0"/>
              </a:spcBef>
              <a:spcAft>
                <a:spcPct val="35000"/>
              </a:spcAft>
            </a:pPr>
            <a:endParaRPr lang="en-US" b="1" dirty="0">
              <a:latin typeface="Helvetica" panose="020B0604020202020204" pitchFamily="34" charset="0"/>
              <a:cs typeface="Helvetica" panose="020B0604020202020204" pitchFamily="34" charset="0"/>
            </a:endParaRPr>
          </a:p>
        </p:txBody>
      </p:sp>
      <p:sp>
        <p:nvSpPr>
          <p:cNvPr id="18" name="TextBox 17">
            <a:extLst>
              <a:ext uri="{FF2B5EF4-FFF2-40B4-BE49-F238E27FC236}">
                <a16:creationId xmlns:a16="http://schemas.microsoft.com/office/drawing/2014/main" id="{E1ADB30E-E659-4431-BE74-97AA7716CB80}"/>
              </a:ext>
            </a:extLst>
          </p:cNvPr>
          <p:cNvSpPr txBox="1"/>
          <p:nvPr/>
        </p:nvSpPr>
        <p:spPr>
          <a:xfrm>
            <a:off x="0" y="6216634"/>
            <a:ext cx="6031682" cy="523220"/>
          </a:xfrm>
          <a:prstGeom prst="rect">
            <a:avLst/>
          </a:prstGeom>
          <a:solidFill>
            <a:schemeClr val="bg1">
              <a:lumMod val="85000"/>
            </a:schemeClr>
          </a:solidFill>
        </p:spPr>
        <p:txBody>
          <a:bodyPr wrap="square" rtlCol="0">
            <a:spAutoFit/>
          </a:bodyPr>
          <a:lstStyle/>
          <a:p>
            <a:r>
              <a:rPr lang="en-US" sz="1400" b="1" dirty="0">
                <a:latin typeface="Helvetica" panose="020B0604020202020204" pitchFamily="34" charset="0"/>
                <a:cs typeface="Helvetica" panose="020B0604020202020204" pitchFamily="34" charset="0"/>
              </a:rPr>
              <a:t>Main Goal</a:t>
            </a:r>
            <a:r>
              <a:rPr lang="en-US" sz="1400" dirty="0">
                <a:latin typeface="Helvetica" panose="020B0604020202020204" pitchFamily="34" charset="0"/>
                <a:cs typeface="Helvetica" panose="020B0604020202020204" pitchFamily="34" charset="0"/>
              </a:rPr>
              <a:t>: </a:t>
            </a:r>
          </a:p>
          <a:p>
            <a:r>
              <a:rPr lang="en-US" sz="1400" dirty="0">
                <a:latin typeface="Helvetica" panose="020B0604020202020204" pitchFamily="34" charset="0"/>
                <a:cs typeface="Helvetica" panose="020B0604020202020204" pitchFamily="34" charset="0"/>
              </a:rPr>
              <a:t>Improve performance, enhance safety, and increase user satisfaction</a:t>
            </a:r>
          </a:p>
        </p:txBody>
      </p:sp>
      <p:sp>
        <p:nvSpPr>
          <p:cNvPr id="19" name="Rectangle 18">
            <a:extLst>
              <a:ext uri="{FF2B5EF4-FFF2-40B4-BE49-F238E27FC236}">
                <a16:creationId xmlns:a16="http://schemas.microsoft.com/office/drawing/2014/main" id="{EFE9E0FD-32E4-478D-A44A-00A11F9E6AFE}"/>
              </a:ext>
            </a:extLst>
          </p:cNvPr>
          <p:cNvSpPr/>
          <p:nvPr/>
        </p:nvSpPr>
        <p:spPr>
          <a:xfrm>
            <a:off x="6069555" y="6212013"/>
            <a:ext cx="6096000" cy="646331"/>
          </a:xfrm>
          <a:prstGeom prst="rect">
            <a:avLst/>
          </a:prstGeom>
        </p:spPr>
        <p:txBody>
          <a:bodyPr>
            <a:spAutoFit/>
          </a:bodyPr>
          <a:lstStyle/>
          <a:p>
            <a:r>
              <a:rPr lang="en-US" sz="1200" b="1" dirty="0">
                <a:solidFill>
                  <a:srgbClr val="111111"/>
                </a:solidFill>
                <a:latin typeface="Helvetica" panose="020B0604020202020204" pitchFamily="34" charset="0"/>
                <a:cs typeface="Helvetica" panose="020B0604020202020204" pitchFamily="34" charset="0"/>
              </a:rPr>
              <a:t>Main Goal:</a:t>
            </a:r>
          </a:p>
          <a:p>
            <a:r>
              <a:rPr lang="en-US" sz="1200" dirty="0">
                <a:solidFill>
                  <a:srgbClr val="111111"/>
                </a:solidFill>
                <a:latin typeface="Helvetica" panose="020B0604020202020204" pitchFamily="34" charset="0"/>
                <a:cs typeface="Helvetica" panose="020B0604020202020204" pitchFamily="34" charset="0"/>
              </a:rPr>
              <a:t>Ensure the human elements of the total system are effectively integrated with hardware and software elements</a:t>
            </a:r>
            <a:endParaRPr lang="en-US" sz="1200" dirty="0">
              <a:latin typeface="Helvetica" panose="020B0604020202020204" pitchFamily="34" charset="0"/>
              <a:cs typeface="Helvetica" panose="020B0604020202020204" pitchFamily="34" charset="0"/>
            </a:endParaRPr>
          </a:p>
        </p:txBody>
      </p:sp>
      <p:sp>
        <p:nvSpPr>
          <p:cNvPr id="21" name="Rectangle 20">
            <a:extLst>
              <a:ext uri="{FF2B5EF4-FFF2-40B4-BE49-F238E27FC236}">
                <a16:creationId xmlns:a16="http://schemas.microsoft.com/office/drawing/2014/main" id="{11D444EC-A530-479E-81D8-D898248D3A67}"/>
              </a:ext>
            </a:extLst>
          </p:cNvPr>
          <p:cNvSpPr/>
          <p:nvPr/>
        </p:nvSpPr>
        <p:spPr>
          <a:xfrm>
            <a:off x="759472" y="995337"/>
            <a:ext cx="4689778" cy="461665"/>
          </a:xfrm>
          <a:prstGeom prst="rect">
            <a:avLst/>
          </a:prstGeom>
        </p:spPr>
        <p:txBody>
          <a:bodyPr wrap="square">
            <a:spAutoFit/>
          </a:bodyPr>
          <a:lstStyle/>
          <a:p>
            <a:pPr lvl="0" defTabSz="457200" eaLnBrk="0" fontAlgn="base" hangingPunct="0">
              <a:spcBef>
                <a:spcPct val="20000"/>
              </a:spcBef>
              <a:spcAft>
                <a:spcPct val="0"/>
              </a:spcAft>
            </a:pPr>
            <a:r>
              <a:rPr lang="en-US" sz="2400" b="1" dirty="0">
                <a:solidFill>
                  <a:schemeClr val="bg1"/>
                </a:solidFill>
                <a:latin typeface="Helvetica" panose="020B0604020202020204" pitchFamily="34" charset="0"/>
                <a:ea typeface="ヒラギノ角ゴ Pro W3" charset="-128"/>
                <a:cs typeface="Helvetica" panose="020B0604020202020204" pitchFamily="34" charset="0"/>
              </a:rPr>
              <a:t>Human Factoring Engineering</a:t>
            </a:r>
          </a:p>
        </p:txBody>
      </p:sp>
      <p:sp>
        <p:nvSpPr>
          <p:cNvPr id="25" name="Rectangle 24">
            <a:extLst>
              <a:ext uri="{FF2B5EF4-FFF2-40B4-BE49-F238E27FC236}">
                <a16:creationId xmlns:a16="http://schemas.microsoft.com/office/drawing/2014/main" id="{27157EB2-8391-4282-B82C-F8C2FF6014C8}"/>
              </a:ext>
            </a:extLst>
          </p:cNvPr>
          <p:cNvSpPr/>
          <p:nvPr/>
        </p:nvSpPr>
        <p:spPr>
          <a:xfrm>
            <a:off x="7106440" y="1013273"/>
            <a:ext cx="4689778" cy="461665"/>
          </a:xfrm>
          <a:prstGeom prst="rect">
            <a:avLst/>
          </a:prstGeom>
        </p:spPr>
        <p:txBody>
          <a:bodyPr wrap="square">
            <a:spAutoFit/>
          </a:bodyPr>
          <a:lstStyle/>
          <a:p>
            <a:pPr lvl="0" defTabSz="457200" eaLnBrk="0" fontAlgn="base" hangingPunct="0">
              <a:spcBef>
                <a:spcPct val="20000"/>
              </a:spcBef>
              <a:spcAft>
                <a:spcPct val="0"/>
              </a:spcAft>
            </a:pPr>
            <a:r>
              <a:rPr lang="en-US" sz="2400" b="1" dirty="0">
                <a:solidFill>
                  <a:srgbClr val="091625"/>
                </a:solidFill>
                <a:latin typeface="Helvetica" panose="020B0604020202020204" pitchFamily="34" charset="0"/>
                <a:ea typeface="ヒラギノ角ゴ Pro W3" charset="-128"/>
                <a:cs typeface="Helvetica" panose="020B0604020202020204" pitchFamily="34" charset="0"/>
              </a:rPr>
              <a:t>Human Systems Integration</a:t>
            </a:r>
          </a:p>
        </p:txBody>
      </p:sp>
    </p:spTree>
    <p:extLst>
      <p:ext uri="{BB962C8B-B14F-4D97-AF65-F5344CB8AC3E}">
        <p14:creationId xmlns:p14="http://schemas.microsoft.com/office/powerpoint/2010/main" val="2776112195"/>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0" grpId="0" animBg="1"/>
      <p:bldP spid="17" grpId="0" animBg="1"/>
      <p:bldP spid="5" grpId="0" animBg="1"/>
      <p:bldP spid="6" grpId="0" animBg="1"/>
      <p:bldP spid="7" grpId="0" animBg="1"/>
      <p:bldP spid="8" grpId="0"/>
      <p:bldP spid="9" grpId="0"/>
      <p:bldP spid="10" grpId="0"/>
      <p:bldP spid="11" grpId="0"/>
      <p:bldGraphic spid="22" grpId="0">
        <p:bldAsOne/>
      </p:bldGraphic>
      <p:bldP spid="4" grpId="0"/>
      <p:bldP spid="12" grpId="0"/>
      <p:bldP spid="14" grpId="0" animBg="1"/>
      <p:bldP spid="15" grpId="0" animBg="1"/>
      <p:bldP spid="16" grpId="0" animBg="1"/>
      <p:bldP spid="13" grpId="0"/>
      <p:bldP spid="18" grpId="0" animBg="1"/>
      <p:bldP spid="19" grpId="0"/>
      <p:bldP spid="21"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sz="3200" dirty="0">
                <a:solidFill>
                  <a:prstClr val="white"/>
                </a:solidFill>
                <a:latin typeface="Helvetica" panose="020B0604020202020204" pitchFamily="34" charset="0"/>
                <a:cs typeface="Helvetica" panose="020B0604020202020204" pitchFamily="34" charset="0"/>
              </a:rPr>
              <a:t>Observations In Applying HSI</a:t>
            </a:r>
            <a:endParaRPr lang="en-US" dirty="0">
              <a:latin typeface="Helvetica" panose="020B0604020202020204" pitchFamily="34" charset="0"/>
              <a:cs typeface="Helvetica" panose="020B0604020202020204" pitchFamily="34" charset="0"/>
            </a:endParaRPr>
          </a:p>
        </p:txBody>
      </p:sp>
      <p:sp>
        <p:nvSpPr>
          <p:cNvPr id="4" name="Rectangle 5"/>
          <p:cNvSpPr txBox="1">
            <a:spLocks noChangeArrowheads="1"/>
          </p:cNvSpPr>
          <p:nvPr/>
        </p:nvSpPr>
        <p:spPr>
          <a:xfrm>
            <a:off x="-1" y="944759"/>
            <a:ext cx="11930744" cy="5368955"/>
          </a:xfrm>
          <a:prstGeom prst="rect">
            <a:avLst/>
          </a:prstGeom>
        </p:spPr>
        <p:txBody>
          <a:bodyPr>
            <a:noAutofit/>
          </a:bodyPr>
          <a:lst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2400" b="0" dirty="0">
                <a:latin typeface="Helvetica" panose="020B0604020202020204" pitchFamily="34" charset="0"/>
                <a:cs typeface="Helvetica" panose="020B0604020202020204" pitchFamily="34" charset="0"/>
              </a:rPr>
              <a:t>Few project managers understand the importance of HSI</a:t>
            </a:r>
          </a:p>
          <a:p>
            <a:pPr>
              <a:spcBef>
                <a:spcPts val="600"/>
              </a:spcBef>
            </a:pPr>
            <a:r>
              <a:rPr lang="en-US" sz="2400" b="0" dirty="0">
                <a:latin typeface="Helvetica" panose="020B0604020202020204" pitchFamily="34" charset="0"/>
                <a:cs typeface="Helvetica" panose="020B0604020202020204" pitchFamily="34" charset="0"/>
              </a:rPr>
              <a:t>Most systems engineers understand integrating all systems to ensure system success</a:t>
            </a:r>
          </a:p>
          <a:p>
            <a:pPr lvl="1">
              <a:spcBef>
                <a:spcPts val="600"/>
              </a:spcBef>
            </a:pPr>
            <a:r>
              <a:rPr lang="en-US" sz="2400" dirty="0">
                <a:latin typeface="Helvetica" panose="020B0604020202020204" pitchFamily="34" charset="0"/>
                <a:cs typeface="Helvetica" panose="020B0604020202020204" pitchFamily="34" charset="0"/>
              </a:rPr>
              <a:t> Not fully appreciate is the human + system engineer for optimal performance</a:t>
            </a:r>
            <a:endParaRPr lang="en-US" sz="2400" b="0" dirty="0">
              <a:latin typeface="Helvetica" panose="020B0604020202020204" pitchFamily="34" charset="0"/>
              <a:cs typeface="Helvetica" panose="020B0604020202020204" pitchFamily="34" charset="0"/>
            </a:endParaRPr>
          </a:p>
          <a:p>
            <a:pPr>
              <a:spcBef>
                <a:spcPts val="600"/>
              </a:spcBef>
            </a:pPr>
            <a:r>
              <a:rPr lang="en-US" sz="2400" b="0" dirty="0">
                <a:latin typeface="Helvetica" panose="020B0604020202020204" pitchFamily="34" charset="0"/>
                <a:cs typeface="Helvetica" panose="020B0604020202020204" pitchFamily="34" charset="0"/>
              </a:rPr>
              <a:t>Most designers understand H/W and S/W - not humans!	</a:t>
            </a:r>
          </a:p>
          <a:p>
            <a:pPr lvl="1">
              <a:spcBef>
                <a:spcPts val="600"/>
              </a:spcBef>
            </a:pPr>
            <a:r>
              <a:rPr lang="en-US" sz="2200" dirty="0">
                <a:latin typeface="Helvetica" panose="020B0604020202020204" pitchFamily="34" charset="0"/>
                <a:cs typeface="Helvetica" panose="020B0604020202020204" pitchFamily="34" charset="0"/>
              </a:rPr>
              <a:t>Think about your engineering studies</a:t>
            </a:r>
            <a:endParaRPr lang="en-US" sz="2200" b="0" dirty="0">
              <a:latin typeface="Helvetica" panose="020B0604020202020204" pitchFamily="34" charset="0"/>
              <a:cs typeface="Helvetica" panose="020B0604020202020204" pitchFamily="34" charset="0"/>
            </a:endParaRPr>
          </a:p>
          <a:p>
            <a:pPr>
              <a:spcBef>
                <a:spcPts val="600"/>
              </a:spcBef>
            </a:pPr>
            <a:r>
              <a:rPr lang="en-US" sz="2400" b="0" dirty="0">
                <a:latin typeface="Helvetica" panose="020B0604020202020204" pitchFamily="34" charset="0"/>
                <a:cs typeface="Helvetica" panose="020B0604020202020204" pitchFamily="34" charset="0"/>
              </a:rPr>
              <a:t>HSI practitioners must be engaged early  in development as the practitioner does not have the option to “redesign” the human to fit the system </a:t>
            </a:r>
          </a:p>
          <a:p>
            <a:pPr>
              <a:spcBef>
                <a:spcPts val="600"/>
              </a:spcBef>
            </a:pPr>
            <a:r>
              <a:rPr lang="en-US" sz="2400" b="0" dirty="0">
                <a:latin typeface="Helvetica" panose="020B0604020202020204" pitchFamily="34" charset="0"/>
                <a:cs typeface="Helvetica" panose="020B0604020202020204" pitchFamily="34" charset="0"/>
              </a:rPr>
              <a:t>Challenge in coordinating across HSI “domains” with SE to understand each other’s languages, metrics, and concerns-important for communications and compromise</a:t>
            </a:r>
          </a:p>
          <a:p>
            <a:pPr marL="0" indent="0">
              <a:spcBef>
                <a:spcPts val="600"/>
              </a:spcBef>
              <a:buNone/>
            </a:pPr>
            <a:endParaRPr lang="en-US" sz="2400" b="0" dirty="0">
              <a:latin typeface="Helvetica" panose="020B0604020202020204" pitchFamily="34" charset="0"/>
              <a:cs typeface="Helvetica" panose="020B0604020202020204" pitchFamily="34" charset="0"/>
            </a:endParaRPr>
          </a:p>
          <a:p>
            <a:pPr marL="457200" lvl="1" indent="0">
              <a:spcBef>
                <a:spcPts val="600"/>
              </a:spcBef>
              <a:buNone/>
            </a:pPr>
            <a:endParaRPr lang="en-US" sz="2400" dirty="0">
              <a:latin typeface="Helvetica" panose="020B0604020202020204" pitchFamily="34" charset="0"/>
              <a:cs typeface="Helvetica" panose="020B0604020202020204" pitchFamily="34" charset="0"/>
            </a:endParaRPr>
          </a:p>
          <a:p>
            <a:pPr lvl="1">
              <a:spcBef>
                <a:spcPts val="600"/>
              </a:spcBef>
            </a:pPr>
            <a:endParaRPr lang="en-US" sz="2400" dirty="0">
              <a:latin typeface="Helvetica" panose="020B0604020202020204" pitchFamily="34" charset="0"/>
              <a:cs typeface="Helvetica" panose="020B0604020202020204" pitchFamily="34" charset="0"/>
            </a:endParaRPr>
          </a:p>
          <a:p>
            <a:pPr marL="0" indent="0">
              <a:spcBef>
                <a:spcPts val="600"/>
              </a:spcBef>
              <a:buNone/>
            </a:pPr>
            <a:r>
              <a:rPr lang="en-US" sz="2400" cap="all" dirty="0">
                <a:latin typeface="Helvetica" panose="020B0604020202020204" pitchFamily="34" charset="0"/>
                <a:cs typeface="Helvetica" panose="020B0604020202020204" pitchFamily="34" charset="0"/>
              </a:rPr>
              <a:t> </a:t>
            </a:r>
          </a:p>
          <a:p>
            <a:pPr>
              <a:spcBef>
                <a:spcPts val="600"/>
              </a:spcBef>
            </a:pPr>
            <a:endParaRPr lang="en-US" sz="2400" dirty="0">
              <a:solidFill>
                <a:srgbClr val="00B05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00256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832" y="1096074"/>
            <a:ext cx="11459672" cy="3828740"/>
          </a:xfrm>
          <a:prstGeom prst="rect">
            <a:avLst/>
          </a:prstGeom>
          <a:noFill/>
          <a:ln>
            <a:noFill/>
          </a:ln>
        </p:spPr>
        <p:txBody>
          <a:bodyPr wrap="square" rtlCol="0">
            <a:spAutoFit/>
          </a:bodyPr>
          <a:lstStyle/>
          <a:p>
            <a:pPr>
              <a:spcBef>
                <a:spcPct val="20000"/>
              </a:spcBef>
              <a:defRPr/>
            </a:pPr>
            <a:endParaRPr lang="en-US" sz="1900" b="1" dirty="0">
              <a:latin typeface="Helvetica" panose="020B0604020202020204" pitchFamily="34" charset="0"/>
              <a:cs typeface="Helvetica" panose="020B0604020202020204" pitchFamily="34" charset="0"/>
            </a:endParaRPr>
          </a:p>
          <a:p>
            <a:pPr marL="342900" indent="-342900" fontAlgn="base">
              <a:spcBef>
                <a:spcPct val="20000"/>
              </a:spcBef>
              <a:spcAft>
                <a:spcPct val="0"/>
              </a:spcAft>
              <a:buFont typeface="Arial" charset="0"/>
              <a:buChar char="•"/>
              <a:defRPr/>
            </a:pPr>
            <a:r>
              <a:rPr lang="en-US" sz="2400" b="1" dirty="0">
                <a:latin typeface="Helvetica" panose="020B0604020202020204" pitchFamily="34" charset="0"/>
                <a:ea typeface="ヒラギノ角ゴ Pro W3" charset="-128"/>
                <a:cs typeface="Helvetica" panose="020B0604020202020204" pitchFamily="34" charset="0"/>
              </a:rPr>
              <a:t>Topics: </a:t>
            </a:r>
            <a:endParaRPr lang="en-US" sz="2400" i="1" dirty="0">
              <a:solidFill>
                <a:schemeClr val="accent3">
                  <a:lumMod val="75000"/>
                </a:schemeClr>
              </a:solidFill>
              <a:latin typeface="Helvetica" panose="020B0604020202020204" pitchFamily="34" charset="0"/>
              <a:ea typeface="ヒラギノ角ゴ Pro W3" charset="-128"/>
              <a:cs typeface="Helvetica" panose="020B0604020202020204" pitchFamily="34" charset="0"/>
            </a:endParaRP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What is Human Systems Integration (HSI)?</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Expected Benefits of HSI </a:t>
            </a:r>
          </a:p>
          <a:p>
            <a:pPr marL="742950" lvl="1" indent="-285750" fontAlgn="base">
              <a:spcBef>
                <a:spcPts val="1800"/>
              </a:spcBef>
              <a:spcAft>
                <a:spcPct val="0"/>
              </a:spcAft>
              <a:buFont typeface="Arial" charset="0"/>
              <a:buChar char="–"/>
              <a:defRPr/>
            </a:pPr>
            <a:r>
              <a:rPr lang="en-US" sz="2400" b="1" dirty="0">
                <a:latin typeface="Helvetica" panose="020B0604020202020204" pitchFamily="34" charset="0"/>
                <a:cs typeface="Helvetica" panose="020B0604020202020204" pitchFamily="34" charset="0"/>
              </a:rPr>
              <a:t>Human Systems Integration (HSI) In the Development Process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Human Readiness Level Metrics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Helvetica" panose="020B0604020202020204" pitchFamily="34" charset="0"/>
                <a:cs typeface="Helvetica" panose="020B0604020202020204" pitchFamily="34" charset="0"/>
              </a:rPr>
              <a:t>Closing Remarks</a:t>
            </a:r>
          </a:p>
        </p:txBody>
      </p:sp>
      <p:sp>
        <p:nvSpPr>
          <p:cNvPr id="7" name="Title 6"/>
          <p:cNvSpPr>
            <a:spLocks noGrp="1"/>
          </p:cNvSpPr>
          <p:nvPr>
            <p:ph type="title"/>
          </p:nvPr>
        </p:nvSpPr>
        <p:spPr/>
        <p:txBody>
          <a:bodyPr/>
          <a:lstStyle/>
          <a:p>
            <a:pPr algn="ctr"/>
            <a:r>
              <a:rPr lang="en-US" sz="4000" dirty="0">
                <a:latin typeface="Helvetica" panose="020B0604020202020204" pitchFamily="34" charset="0"/>
                <a:cs typeface="Helvetica" panose="020B0604020202020204" pitchFamily="34" charset="0"/>
              </a:rPr>
              <a:t>Next …</a:t>
            </a:r>
          </a:p>
        </p:txBody>
      </p:sp>
    </p:spTree>
    <p:extLst>
      <p:ext uri="{BB962C8B-B14F-4D97-AF65-F5344CB8AC3E}">
        <p14:creationId xmlns:p14="http://schemas.microsoft.com/office/powerpoint/2010/main" val="2712897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4"/>
          <p:cNvSpPr txBox="1">
            <a:spLocks noChangeArrowheads="1"/>
          </p:cNvSpPr>
          <p:nvPr/>
        </p:nvSpPr>
        <p:spPr bwMode="auto">
          <a:xfrm>
            <a:off x="749845" y="51710"/>
            <a:ext cx="101702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ClrTx/>
              <a:buFontTx/>
              <a:buNone/>
            </a:pPr>
            <a:r>
              <a:rPr lang="en-US" altLang="en-US" sz="3600" dirty="0">
                <a:solidFill>
                  <a:schemeClr val="bg1"/>
                </a:solidFill>
                <a:latin typeface="Helvetica" panose="020B0604020202020204" pitchFamily="34" charset="0"/>
                <a:cs typeface="Helvetica" panose="020B0604020202020204" pitchFamily="34" charset="0"/>
              </a:rPr>
              <a:t>Systems  Engineering/HSI Activity Interaction</a:t>
            </a:r>
          </a:p>
        </p:txBody>
      </p:sp>
      <p:pic>
        <p:nvPicPr>
          <p:cNvPr id="43011"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9844" y="3236571"/>
            <a:ext cx="4965170" cy="3240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9849037" y="5488955"/>
            <a:ext cx="696912" cy="903287"/>
          </a:xfrm>
          <a:prstGeom prst="ellipse">
            <a:avLst/>
          </a:prstGeom>
          <a:solidFill>
            <a:schemeClr val="bg1"/>
          </a:solidFill>
          <a:ln>
            <a:solidFill>
              <a:schemeClr val="bg1"/>
            </a:solidFill>
          </a:ln>
          <a:effectLst>
            <a:outerShdw blurRad="40000" dist="23000" dir="5400000" sx="1000" sy="1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Helvetica" panose="020B0604020202020204" pitchFamily="34" charset="0"/>
              <a:cs typeface="Helvetica" panose="020B0604020202020204" pitchFamily="34" charset="0"/>
            </a:endParaRPr>
          </a:p>
        </p:txBody>
      </p:sp>
      <p:sp>
        <p:nvSpPr>
          <p:cNvPr id="53255" name="Content Placeholder 1"/>
          <p:cNvSpPr txBox="1">
            <a:spLocks/>
          </p:cNvSpPr>
          <p:nvPr/>
        </p:nvSpPr>
        <p:spPr bwMode="auto">
          <a:xfrm>
            <a:off x="306345" y="937395"/>
            <a:ext cx="11714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565150" indent="-220663">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917575" indent="-228600">
              <a:lnSpc>
                <a:spcPct val="80000"/>
              </a:lnSpc>
              <a:spcBef>
                <a:spcPct val="20000"/>
              </a:spcBef>
              <a:buClr>
                <a:srgbClr val="004FA6"/>
              </a:buClr>
              <a:buFont typeface="Lucida Grande"/>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ClrTx/>
              <a:buNone/>
            </a:pPr>
            <a:r>
              <a:rPr lang="en-US" altLang="en-US" b="0" dirty="0">
                <a:latin typeface="Helvetica" panose="020B0604020202020204" pitchFamily="34" charset="0"/>
                <a:cs typeface="Helvetica" panose="020B0604020202020204" pitchFamily="34" charset="0"/>
              </a:rPr>
              <a:t>Total system (human, hardware, software, and environment) optimization happens in an integrated fashion and not components that have been independently optimized</a:t>
            </a:r>
          </a:p>
          <a:p>
            <a:pPr>
              <a:spcBef>
                <a:spcPts val="1200"/>
              </a:spcBef>
              <a:buNone/>
            </a:pPr>
            <a:endParaRPr lang="en-US" altLang="en-US" sz="1800" dirty="0">
              <a:latin typeface="Helvetica" panose="020B0604020202020204" pitchFamily="34" charset="0"/>
              <a:cs typeface="Helvetica" panose="020B0604020202020204" pitchFamily="34" charset="0"/>
            </a:endParaRPr>
          </a:p>
          <a:p>
            <a:pPr>
              <a:buFont typeface="Wingdings" panose="05000000000000000000" pitchFamily="2" charset="2"/>
              <a:buNone/>
            </a:pPr>
            <a:endParaRPr lang="en-US" altLang="en-US" sz="1800" dirty="0">
              <a:latin typeface="Helvetica" panose="020B0604020202020204" pitchFamily="34" charset="0"/>
              <a:cs typeface="Helvetica" panose="020B0604020202020204" pitchFamily="34" charset="0"/>
            </a:endParaRPr>
          </a:p>
          <a:p>
            <a:pPr lvl="1"/>
            <a:endParaRPr lang="en-US" altLang="en-US" sz="1600" dirty="0">
              <a:latin typeface="Helvetica" panose="020B0604020202020204" pitchFamily="34" charset="0"/>
              <a:cs typeface="Helvetica" panose="020B0604020202020204" pitchFamily="34" charset="0"/>
            </a:endParaRPr>
          </a:p>
          <a:p>
            <a:pPr>
              <a:buFont typeface="Wingdings" panose="05000000000000000000" pitchFamily="2" charset="2"/>
              <a:buNone/>
            </a:pPr>
            <a:endParaRPr lang="en-US" altLang="en-US" sz="1800" dirty="0">
              <a:latin typeface="Helvetica" panose="020B0604020202020204" pitchFamily="34" charset="0"/>
              <a:cs typeface="Helvetica" panose="020B0604020202020204" pitchFamily="34" charset="0"/>
            </a:endParaRPr>
          </a:p>
        </p:txBody>
      </p:sp>
      <p:sp>
        <p:nvSpPr>
          <p:cNvPr id="9" name="Oval 8"/>
          <p:cNvSpPr/>
          <p:nvPr/>
        </p:nvSpPr>
        <p:spPr>
          <a:xfrm>
            <a:off x="11245668" y="5919587"/>
            <a:ext cx="927679" cy="945309"/>
          </a:xfrm>
          <a:prstGeom prst="ellipse">
            <a:avLst/>
          </a:prstGeom>
          <a:solidFill>
            <a:schemeClr val="bg1"/>
          </a:solidFill>
          <a:ln>
            <a:solidFill>
              <a:schemeClr val="bg1"/>
            </a:solidFill>
          </a:ln>
          <a:effectLst>
            <a:outerShdw blurRad="40000" dist="23000" dir="5400000" sx="1000" sy="1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Helvetica" panose="020B0604020202020204" pitchFamily="34" charset="0"/>
              <a:cs typeface="Helvetica" panose="020B0604020202020204" pitchFamily="34" charset="0"/>
            </a:endParaRPr>
          </a:p>
        </p:txBody>
      </p:sp>
      <p:sp>
        <p:nvSpPr>
          <p:cNvPr id="10" name="TextBox 9"/>
          <p:cNvSpPr txBox="1"/>
          <p:nvPr/>
        </p:nvSpPr>
        <p:spPr>
          <a:xfrm>
            <a:off x="11558916" y="6327424"/>
            <a:ext cx="383438" cy="307777"/>
          </a:xfrm>
          <a:prstGeom prst="rect">
            <a:avLst/>
          </a:prstGeom>
          <a:noFill/>
        </p:spPr>
        <p:txBody>
          <a:bodyPr wrap="none" rtlCol="0">
            <a:spAutoFit/>
          </a:bodyPr>
          <a:lstStyle/>
          <a:p>
            <a:r>
              <a:rPr lang="en-US" sz="1400" dirty="0">
                <a:latin typeface="Helvetica" panose="020B0604020202020204" pitchFamily="34" charset="0"/>
                <a:cs typeface="Helvetica" panose="020B0604020202020204" pitchFamily="34" charset="0"/>
              </a:rPr>
              <a:t>12</a:t>
            </a:r>
          </a:p>
        </p:txBody>
      </p:sp>
      <p:sp>
        <p:nvSpPr>
          <p:cNvPr id="11" name="Rectangle 10"/>
          <p:cNvSpPr/>
          <p:nvPr/>
        </p:nvSpPr>
        <p:spPr>
          <a:xfrm>
            <a:off x="3478399" y="6436306"/>
            <a:ext cx="5497830" cy="36998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pic>
        <p:nvPicPr>
          <p:cNvPr id="6" name="Picture 5">
            <a:extLst>
              <a:ext uri="{FF2B5EF4-FFF2-40B4-BE49-F238E27FC236}">
                <a16:creationId xmlns:a16="http://schemas.microsoft.com/office/drawing/2014/main" id="{7F4225D2-9F6B-4C65-87AC-AD6A726B698E}"/>
              </a:ext>
            </a:extLst>
          </p:cNvPr>
          <p:cNvPicPr>
            <a:picLocks noChangeAspect="1"/>
          </p:cNvPicPr>
          <p:nvPr/>
        </p:nvPicPr>
        <p:blipFill>
          <a:blip r:embed="rId3"/>
          <a:stretch>
            <a:fillRect/>
          </a:stretch>
        </p:blipFill>
        <p:spPr>
          <a:xfrm>
            <a:off x="749845" y="1828234"/>
            <a:ext cx="10935566" cy="132904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40054" y="3236571"/>
            <a:ext cx="5460806" cy="3230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11519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6EB641-8D56-46AA-8EB4-B4776944B564}"/>
              </a:ext>
            </a:extLst>
          </p:cNvPr>
          <p:cNvPicPr>
            <a:picLocks noChangeAspect="1"/>
          </p:cNvPicPr>
          <p:nvPr/>
        </p:nvPicPr>
        <p:blipFill>
          <a:blip r:embed="rId2"/>
          <a:stretch>
            <a:fillRect/>
          </a:stretch>
        </p:blipFill>
        <p:spPr>
          <a:xfrm>
            <a:off x="982506" y="983124"/>
            <a:ext cx="2524125" cy="1809750"/>
          </a:xfrm>
          <a:prstGeom prst="rect">
            <a:avLst/>
          </a:prstGeom>
          <a:effectLst>
            <a:softEdge rad="127000"/>
          </a:effectLst>
        </p:spPr>
      </p:pic>
      <p:sp>
        <p:nvSpPr>
          <p:cNvPr id="8" name="TextBox 7">
            <a:extLst>
              <a:ext uri="{FF2B5EF4-FFF2-40B4-BE49-F238E27FC236}">
                <a16:creationId xmlns:a16="http://schemas.microsoft.com/office/drawing/2014/main" id="{0669F31F-08A5-4009-BE80-B166C7E0A8E1}"/>
              </a:ext>
            </a:extLst>
          </p:cNvPr>
          <p:cNvSpPr txBox="1"/>
          <p:nvPr/>
        </p:nvSpPr>
        <p:spPr>
          <a:xfrm>
            <a:off x="1235609" y="2511202"/>
            <a:ext cx="1675459" cy="307777"/>
          </a:xfrm>
          <a:prstGeom prst="rect">
            <a:avLst/>
          </a:prstGeom>
          <a:solidFill>
            <a:schemeClr val="bg1"/>
          </a:solidFill>
        </p:spPr>
        <p:txBody>
          <a:bodyPr wrap="none" rtlCol="0">
            <a:spAutoFit/>
          </a:bodyPr>
          <a:lstStyle/>
          <a:p>
            <a:r>
              <a:rPr lang="en-US" sz="1400" dirty="0">
                <a:latin typeface="Arial"/>
                <a:cs typeface="Arial"/>
              </a:rPr>
              <a:t>Can </a:t>
            </a:r>
            <a:r>
              <a:rPr lang="en-US" sz="1400" b="1" dirty="0">
                <a:latin typeface="Arial"/>
                <a:cs typeface="Arial"/>
              </a:rPr>
              <a:t>this</a:t>
            </a:r>
            <a:r>
              <a:rPr lang="en-US" sz="1400" dirty="0">
                <a:latin typeface="Arial"/>
                <a:cs typeface="Arial"/>
              </a:rPr>
              <a:t> astronaut</a:t>
            </a:r>
          </a:p>
        </p:txBody>
      </p:sp>
      <p:sp>
        <p:nvSpPr>
          <p:cNvPr id="9" name="TextBox 8">
            <a:extLst>
              <a:ext uri="{FF2B5EF4-FFF2-40B4-BE49-F238E27FC236}">
                <a16:creationId xmlns:a16="http://schemas.microsoft.com/office/drawing/2014/main" id="{4A5F065D-9C97-42AF-9516-7EFB8E47B033}"/>
              </a:ext>
            </a:extLst>
          </p:cNvPr>
          <p:cNvSpPr txBox="1"/>
          <p:nvPr/>
        </p:nvSpPr>
        <p:spPr>
          <a:xfrm>
            <a:off x="495816" y="1307253"/>
            <a:ext cx="1080745" cy="738664"/>
          </a:xfrm>
          <a:prstGeom prst="rect">
            <a:avLst/>
          </a:prstGeom>
          <a:noFill/>
        </p:spPr>
        <p:txBody>
          <a:bodyPr wrap="none" rtlCol="0">
            <a:spAutoFit/>
          </a:bodyPr>
          <a:lstStyle/>
          <a:p>
            <a:r>
              <a:rPr lang="en-US" sz="1400" dirty="0">
                <a:latin typeface="Arial"/>
                <a:cs typeface="Arial"/>
              </a:rPr>
              <a:t>Skills</a:t>
            </a:r>
          </a:p>
          <a:p>
            <a:r>
              <a:rPr lang="en-US" sz="1400" dirty="0">
                <a:latin typeface="Arial"/>
                <a:cs typeface="Arial"/>
              </a:rPr>
              <a:t>Abilities</a:t>
            </a:r>
          </a:p>
          <a:p>
            <a:r>
              <a:rPr lang="en-US" sz="1400" dirty="0">
                <a:latin typeface="Arial"/>
                <a:cs typeface="Arial"/>
              </a:rPr>
              <a:t>Experience</a:t>
            </a:r>
          </a:p>
        </p:txBody>
      </p:sp>
      <p:sp>
        <p:nvSpPr>
          <p:cNvPr id="10" name="Arrow: Right 9">
            <a:extLst>
              <a:ext uri="{FF2B5EF4-FFF2-40B4-BE49-F238E27FC236}">
                <a16:creationId xmlns:a16="http://schemas.microsoft.com/office/drawing/2014/main" id="{327E8546-ED32-401F-A6E7-E82FC405D32B}"/>
              </a:ext>
            </a:extLst>
          </p:cNvPr>
          <p:cNvSpPr/>
          <p:nvPr/>
        </p:nvSpPr>
        <p:spPr>
          <a:xfrm>
            <a:off x="3043732" y="1470994"/>
            <a:ext cx="618565" cy="3944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56AD1E1-8B0D-403E-9DA4-D0374D2603F1}"/>
              </a:ext>
            </a:extLst>
          </p:cNvPr>
          <p:cNvPicPr>
            <a:picLocks noChangeAspect="1"/>
          </p:cNvPicPr>
          <p:nvPr/>
        </p:nvPicPr>
        <p:blipFill>
          <a:blip r:embed="rId3"/>
          <a:stretch>
            <a:fillRect/>
          </a:stretch>
        </p:blipFill>
        <p:spPr>
          <a:xfrm>
            <a:off x="3816720" y="1010485"/>
            <a:ext cx="1972235" cy="1315465"/>
          </a:xfrm>
          <a:prstGeom prst="rect">
            <a:avLst/>
          </a:prstGeom>
          <a:effectLst>
            <a:softEdge rad="355600"/>
          </a:effectLst>
        </p:spPr>
      </p:pic>
      <p:sp>
        <p:nvSpPr>
          <p:cNvPr id="12" name="TextBox 11">
            <a:extLst>
              <a:ext uri="{FF2B5EF4-FFF2-40B4-BE49-F238E27FC236}">
                <a16:creationId xmlns:a16="http://schemas.microsoft.com/office/drawing/2014/main" id="{BA72AC86-925E-4CEA-B30D-7EFDE9E02583}"/>
              </a:ext>
            </a:extLst>
          </p:cNvPr>
          <p:cNvSpPr txBox="1"/>
          <p:nvPr/>
        </p:nvSpPr>
        <p:spPr>
          <a:xfrm>
            <a:off x="3816720" y="2485097"/>
            <a:ext cx="1824538" cy="307777"/>
          </a:xfrm>
          <a:prstGeom prst="rect">
            <a:avLst/>
          </a:prstGeom>
          <a:solidFill>
            <a:schemeClr val="bg1"/>
          </a:solidFill>
        </p:spPr>
        <p:txBody>
          <a:bodyPr wrap="none" rtlCol="0">
            <a:spAutoFit/>
          </a:bodyPr>
          <a:lstStyle/>
          <a:p>
            <a:r>
              <a:rPr lang="en-US" sz="1400" dirty="0">
                <a:latin typeface="Arial"/>
                <a:cs typeface="Arial"/>
              </a:rPr>
              <a:t>As part of </a:t>
            </a:r>
            <a:r>
              <a:rPr lang="en-US" sz="1400" b="1" dirty="0">
                <a:latin typeface="Arial"/>
                <a:cs typeface="Arial"/>
              </a:rPr>
              <a:t>this</a:t>
            </a:r>
            <a:r>
              <a:rPr lang="en-US" sz="1400" dirty="0">
                <a:latin typeface="Arial"/>
                <a:cs typeface="Arial"/>
              </a:rPr>
              <a:t> group</a:t>
            </a:r>
          </a:p>
        </p:txBody>
      </p:sp>
      <p:sp>
        <p:nvSpPr>
          <p:cNvPr id="13" name="Arrow: Right 12">
            <a:extLst>
              <a:ext uri="{FF2B5EF4-FFF2-40B4-BE49-F238E27FC236}">
                <a16:creationId xmlns:a16="http://schemas.microsoft.com/office/drawing/2014/main" id="{AAD1A703-655B-41E3-9BC7-07E82E503389}"/>
              </a:ext>
            </a:extLst>
          </p:cNvPr>
          <p:cNvSpPr/>
          <p:nvPr/>
        </p:nvSpPr>
        <p:spPr>
          <a:xfrm>
            <a:off x="6169457" y="1439619"/>
            <a:ext cx="618565" cy="3944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B95AD17-FDA3-42DD-94B0-21D5C48AD7E7}"/>
              </a:ext>
            </a:extLst>
          </p:cNvPr>
          <p:cNvPicPr>
            <a:picLocks noChangeAspect="1"/>
          </p:cNvPicPr>
          <p:nvPr/>
        </p:nvPicPr>
        <p:blipFill>
          <a:blip r:embed="rId4"/>
          <a:stretch>
            <a:fillRect/>
          </a:stretch>
        </p:blipFill>
        <p:spPr>
          <a:xfrm>
            <a:off x="6923868" y="1219983"/>
            <a:ext cx="2244056" cy="1493317"/>
          </a:xfrm>
          <a:prstGeom prst="rect">
            <a:avLst/>
          </a:prstGeom>
          <a:effectLst>
            <a:softEdge rad="101600"/>
          </a:effectLst>
        </p:spPr>
      </p:pic>
      <p:sp>
        <p:nvSpPr>
          <p:cNvPr id="15" name="TextBox 14">
            <a:extLst>
              <a:ext uri="{FF2B5EF4-FFF2-40B4-BE49-F238E27FC236}">
                <a16:creationId xmlns:a16="http://schemas.microsoft.com/office/drawing/2014/main" id="{393D647B-317B-4922-930E-7DF81455D5F4}"/>
              </a:ext>
            </a:extLst>
          </p:cNvPr>
          <p:cNvSpPr txBox="1"/>
          <p:nvPr/>
        </p:nvSpPr>
        <p:spPr>
          <a:xfrm>
            <a:off x="8409308" y="2713300"/>
            <a:ext cx="1596912" cy="307777"/>
          </a:xfrm>
          <a:prstGeom prst="rect">
            <a:avLst/>
          </a:prstGeom>
          <a:solidFill>
            <a:schemeClr val="bg1"/>
          </a:solidFill>
        </p:spPr>
        <p:txBody>
          <a:bodyPr wrap="none" rtlCol="0">
            <a:spAutoFit/>
          </a:bodyPr>
          <a:lstStyle/>
          <a:p>
            <a:r>
              <a:rPr lang="en-US" sz="1400" dirty="0">
                <a:latin typeface="Arial"/>
                <a:cs typeface="Arial"/>
              </a:rPr>
              <a:t>With </a:t>
            </a:r>
            <a:r>
              <a:rPr lang="en-US" sz="1400" b="1" dirty="0">
                <a:latin typeface="Arial"/>
                <a:cs typeface="Arial"/>
              </a:rPr>
              <a:t>this</a:t>
            </a:r>
            <a:r>
              <a:rPr lang="en-US" sz="1400" dirty="0">
                <a:latin typeface="Arial"/>
                <a:cs typeface="Arial"/>
              </a:rPr>
              <a:t> training </a:t>
            </a:r>
          </a:p>
        </p:txBody>
      </p:sp>
      <p:pic>
        <p:nvPicPr>
          <p:cNvPr id="16" name="Picture 15">
            <a:extLst>
              <a:ext uri="{FF2B5EF4-FFF2-40B4-BE49-F238E27FC236}">
                <a16:creationId xmlns:a16="http://schemas.microsoft.com/office/drawing/2014/main" id="{6108BDD9-6C2F-4840-91DA-1C1E24A15EBD}"/>
              </a:ext>
            </a:extLst>
          </p:cNvPr>
          <p:cNvPicPr>
            <a:picLocks noChangeAspect="1"/>
          </p:cNvPicPr>
          <p:nvPr/>
        </p:nvPicPr>
        <p:blipFill>
          <a:blip r:embed="rId5"/>
          <a:stretch>
            <a:fillRect/>
          </a:stretch>
        </p:blipFill>
        <p:spPr>
          <a:xfrm>
            <a:off x="9188528" y="1205107"/>
            <a:ext cx="2244057" cy="1493318"/>
          </a:xfrm>
          <a:prstGeom prst="rect">
            <a:avLst/>
          </a:prstGeom>
          <a:effectLst>
            <a:softEdge rad="101600"/>
          </a:effectLst>
        </p:spPr>
      </p:pic>
      <p:sp>
        <p:nvSpPr>
          <p:cNvPr id="18" name="TextBox 17">
            <a:extLst>
              <a:ext uri="{FF2B5EF4-FFF2-40B4-BE49-F238E27FC236}">
                <a16:creationId xmlns:a16="http://schemas.microsoft.com/office/drawing/2014/main" id="{A41592CA-F9E8-44D6-92D8-9F2C2514D29C}"/>
              </a:ext>
            </a:extLst>
          </p:cNvPr>
          <p:cNvSpPr txBox="1"/>
          <p:nvPr/>
        </p:nvSpPr>
        <p:spPr>
          <a:xfrm>
            <a:off x="1335628" y="5086810"/>
            <a:ext cx="1896673" cy="307777"/>
          </a:xfrm>
          <a:prstGeom prst="rect">
            <a:avLst/>
          </a:prstGeom>
          <a:solidFill>
            <a:schemeClr val="bg1"/>
          </a:solidFill>
        </p:spPr>
        <p:txBody>
          <a:bodyPr wrap="none" rtlCol="0">
            <a:spAutoFit/>
          </a:bodyPr>
          <a:lstStyle/>
          <a:p>
            <a:r>
              <a:rPr lang="en-US" sz="1400" b="1" dirty="0">
                <a:latin typeface="Arial"/>
                <a:cs typeface="Arial"/>
              </a:rPr>
              <a:t>Perform these tasks</a:t>
            </a:r>
          </a:p>
        </p:txBody>
      </p:sp>
      <p:pic>
        <p:nvPicPr>
          <p:cNvPr id="19" name="Picture 18">
            <a:extLst>
              <a:ext uri="{FF2B5EF4-FFF2-40B4-BE49-F238E27FC236}">
                <a16:creationId xmlns:a16="http://schemas.microsoft.com/office/drawing/2014/main" id="{13015058-76C0-4398-AFD3-F391E5E4ACE4}"/>
              </a:ext>
            </a:extLst>
          </p:cNvPr>
          <p:cNvPicPr>
            <a:picLocks noChangeAspect="1"/>
          </p:cNvPicPr>
          <p:nvPr/>
        </p:nvPicPr>
        <p:blipFill>
          <a:blip r:embed="rId6"/>
          <a:stretch>
            <a:fillRect/>
          </a:stretch>
        </p:blipFill>
        <p:spPr>
          <a:xfrm>
            <a:off x="1093068" y="3108080"/>
            <a:ext cx="2343150" cy="1952625"/>
          </a:xfrm>
          <a:prstGeom prst="rect">
            <a:avLst/>
          </a:prstGeom>
          <a:effectLst>
            <a:softEdge rad="190500"/>
          </a:effectLst>
        </p:spPr>
      </p:pic>
      <p:sp>
        <p:nvSpPr>
          <p:cNvPr id="20" name="Arrow: Right 19">
            <a:extLst>
              <a:ext uri="{FF2B5EF4-FFF2-40B4-BE49-F238E27FC236}">
                <a16:creationId xmlns:a16="http://schemas.microsoft.com/office/drawing/2014/main" id="{B3749BCA-A9DE-4B5E-8EC3-9865A1ECA204}"/>
              </a:ext>
            </a:extLst>
          </p:cNvPr>
          <p:cNvSpPr/>
          <p:nvPr/>
        </p:nvSpPr>
        <p:spPr>
          <a:xfrm>
            <a:off x="3825073" y="3887168"/>
            <a:ext cx="618565" cy="3944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C363F3A3-7337-4F55-A7F1-6A76D4E5C229}"/>
              </a:ext>
            </a:extLst>
          </p:cNvPr>
          <p:cNvPicPr>
            <a:picLocks noChangeAspect="1"/>
          </p:cNvPicPr>
          <p:nvPr/>
        </p:nvPicPr>
        <p:blipFill>
          <a:blip r:embed="rId7"/>
          <a:stretch>
            <a:fillRect/>
          </a:stretch>
        </p:blipFill>
        <p:spPr>
          <a:xfrm>
            <a:off x="4443638" y="2867188"/>
            <a:ext cx="4643718" cy="2612091"/>
          </a:xfrm>
          <a:prstGeom prst="rect">
            <a:avLst/>
          </a:prstGeom>
          <a:effectLst>
            <a:softEdge rad="215900"/>
          </a:effectLst>
        </p:spPr>
      </p:pic>
      <p:sp>
        <p:nvSpPr>
          <p:cNvPr id="23" name="TextBox 22">
            <a:extLst>
              <a:ext uri="{FF2B5EF4-FFF2-40B4-BE49-F238E27FC236}">
                <a16:creationId xmlns:a16="http://schemas.microsoft.com/office/drawing/2014/main" id="{51DB260A-11D9-444E-81E8-6283A47E2B01}"/>
              </a:ext>
            </a:extLst>
          </p:cNvPr>
          <p:cNvSpPr txBox="1"/>
          <p:nvPr/>
        </p:nvSpPr>
        <p:spPr>
          <a:xfrm>
            <a:off x="5642128" y="5418381"/>
            <a:ext cx="2170787" cy="307777"/>
          </a:xfrm>
          <a:prstGeom prst="rect">
            <a:avLst/>
          </a:prstGeom>
          <a:solidFill>
            <a:schemeClr val="bg1"/>
          </a:solidFill>
          <a:effectLst/>
        </p:spPr>
        <p:txBody>
          <a:bodyPr wrap="none" rtlCol="0">
            <a:spAutoFit/>
          </a:bodyPr>
          <a:lstStyle/>
          <a:p>
            <a:r>
              <a:rPr lang="en-US" sz="1400" b="1" dirty="0">
                <a:latin typeface="Arial"/>
                <a:cs typeface="Arial"/>
              </a:rPr>
              <a:t>Under these conditions</a:t>
            </a:r>
          </a:p>
        </p:txBody>
      </p:sp>
      <p:sp>
        <p:nvSpPr>
          <p:cNvPr id="24" name="TextBox 23">
            <a:extLst>
              <a:ext uri="{FF2B5EF4-FFF2-40B4-BE49-F238E27FC236}">
                <a16:creationId xmlns:a16="http://schemas.microsoft.com/office/drawing/2014/main" id="{C4E217F6-A452-4938-979E-66D44FAD51E2}"/>
              </a:ext>
            </a:extLst>
          </p:cNvPr>
          <p:cNvSpPr txBox="1"/>
          <p:nvPr/>
        </p:nvSpPr>
        <p:spPr>
          <a:xfrm>
            <a:off x="472962" y="5832407"/>
            <a:ext cx="11509101" cy="523220"/>
          </a:xfrm>
          <a:prstGeom prst="rect">
            <a:avLst/>
          </a:prstGeom>
          <a:solidFill>
            <a:srgbClr val="FFFF00"/>
          </a:solidFill>
        </p:spPr>
        <p:txBody>
          <a:bodyPr wrap="square" rtlCol="0">
            <a:spAutoFit/>
          </a:bodyPr>
          <a:lstStyle/>
          <a:p>
            <a:r>
              <a:rPr lang="en-US" sz="1400" dirty="0">
                <a:latin typeface="Arial"/>
                <a:cs typeface="Arial"/>
              </a:rPr>
              <a:t>The aim is not to train the astronaut to work a machine that is designed to achieve a goal: Rather, the aim is to design the machine to support the astronaut who is responsible to achieve the goal. </a:t>
            </a:r>
          </a:p>
        </p:txBody>
      </p:sp>
      <p:sp>
        <p:nvSpPr>
          <p:cNvPr id="25" name="TextBox 24">
            <a:extLst>
              <a:ext uri="{FF2B5EF4-FFF2-40B4-BE49-F238E27FC236}">
                <a16:creationId xmlns:a16="http://schemas.microsoft.com/office/drawing/2014/main" id="{20C8FA90-26DE-4B18-AEE2-65797A19B62E}"/>
              </a:ext>
            </a:extLst>
          </p:cNvPr>
          <p:cNvSpPr txBox="1"/>
          <p:nvPr/>
        </p:nvSpPr>
        <p:spPr>
          <a:xfrm>
            <a:off x="341449" y="6496059"/>
            <a:ext cx="11509101" cy="307777"/>
          </a:xfrm>
          <a:prstGeom prst="rect">
            <a:avLst/>
          </a:prstGeom>
          <a:noFill/>
        </p:spPr>
        <p:txBody>
          <a:bodyPr wrap="square" rtlCol="0">
            <a:spAutoFit/>
          </a:bodyPr>
          <a:lstStyle/>
          <a:p>
            <a:r>
              <a:rPr lang="en-US" sz="1400" dirty="0">
                <a:latin typeface="Arial"/>
                <a:cs typeface="Arial"/>
              </a:rPr>
              <a:t>Adapted </a:t>
            </a:r>
            <a:r>
              <a:rPr lang="en-US" sz="1400" dirty="0" err="1">
                <a:latin typeface="Arial"/>
                <a:cs typeface="Arial"/>
              </a:rPr>
              <a:t>from:Dr</a:t>
            </a:r>
            <a:r>
              <a:rPr lang="en-US" sz="1400" dirty="0">
                <a:latin typeface="Arial"/>
                <a:cs typeface="Arial"/>
              </a:rPr>
              <a:t>. Holly A.H. </a:t>
            </a:r>
            <a:r>
              <a:rPr lang="en-US" sz="1400" dirty="0" err="1">
                <a:latin typeface="Arial"/>
                <a:cs typeface="Arial"/>
              </a:rPr>
              <a:t>Handley:Human</a:t>
            </a:r>
            <a:r>
              <a:rPr lang="en-US" sz="1400" dirty="0">
                <a:latin typeface="Arial"/>
                <a:cs typeface="Arial"/>
              </a:rPr>
              <a:t> System Engineering Community Initiatives: From Human View to Human Readiness Level,3-2020</a:t>
            </a:r>
          </a:p>
        </p:txBody>
      </p:sp>
      <p:sp>
        <p:nvSpPr>
          <p:cNvPr id="28" name="Arrow: Right 27">
            <a:extLst>
              <a:ext uri="{FF2B5EF4-FFF2-40B4-BE49-F238E27FC236}">
                <a16:creationId xmlns:a16="http://schemas.microsoft.com/office/drawing/2014/main" id="{3C6D8088-976D-4190-8663-AA2FF3AE458F}"/>
              </a:ext>
            </a:extLst>
          </p:cNvPr>
          <p:cNvSpPr/>
          <p:nvPr/>
        </p:nvSpPr>
        <p:spPr>
          <a:xfrm>
            <a:off x="9087356" y="3887168"/>
            <a:ext cx="506588" cy="5232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FCBEE5D-4F24-4051-AF3C-747A4D61879F}"/>
              </a:ext>
            </a:extLst>
          </p:cNvPr>
          <p:cNvSpPr txBox="1"/>
          <p:nvPr/>
        </p:nvSpPr>
        <p:spPr>
          <a:xfrm>
            <a:off x="9911077" y="4767065"/>
            <a:ext cx="1407758" cy="307777"/>
          </a:xfrm>
          <a:prstGeom prst="rect">
            <a:avLst/>
          </a:prstGeom>
          <a:solidFill>
            <a:schemeClr val="bg1"/>
          </a:solidFill>
        </p:spPr>
        <p:txBody>
          <a:bodyPr wrap="none" rtlCol="0">
            <a:spAutoFit/>
          </a:bodyPr>
          <a:lstStyle/>
          <a:p>
            <a:r>
              <a:rPr lang="en-US" sz="1400" b="1" dirty="0">
                <a:latin typeface="Arial"/>
                <a:cs typeface="Arial"/>
              </a:rPr>
              <a:t>With no errors</a:t>
            </a:r>
          </a:p>
        </p:txBody>
      </p:sp>
      <p:pic>
        <p:nvPicPr>
          <p:cNvPr id="31" name="Picture 30">
            <a:extLst>
              <a:ext uri="{FF2B5EF4-FFF2-40B4-BE49-F238E27FC236}">
                <a16:creationId xmlns:a16="http://schemas.microsoft.com/office/drawing/2014/main" id="{AB17C9BC-EF82-48B0-879E-0BCAB7CAC9FF}"/>
              </a:ext>
            </a:extLst>
          </p:cNvPr>
          <p:cNvPicPr>
            <a:picLocks noChangeAspect="1"/>
          </p:cNvPicPr>
          <p:nvPr/>
        </p:nvPicPr>
        <p:blipFill>
          <a:blip r:embed="rId8"/>
          <a:stretch>
            <a:fillRect/>
          </a:stretch>
        </p:blipFill>
        <p:spPr>
          <a:xfrm>
            <a:off x="9622440" y="3519816"/>
            <a:ext cx="1985032" cy="1058284"/>
          </a:xfrm>
          <a:prstGeom prst="rect">
            <a:avLst/>
          </a:prstGeom>
        </p:spPr>
      </p:pic>
      <p:sp>
        <p:nvSpPr>
          <p:cNvPr id="2" name="Rectangle 1">
            <a:extLst>
              <a:ext uri="{FF2B5EF4-FFF2-40B4-BE49-F238E27FC236}">
                <a16:creationId xmlns:a16="http://schemas.microsoft.com/office/drawing/2014/main" id="{B90F4CEB-F6A4-42FF-BDF0-DF30A147EFE8}"/>
              </a:ext>
            </a:extLst>
          </p:cNvPr>
          <p:cNvSpPr/>
          <p:nvPr/>
        </p:nvSpPr>
        <p:spPr>
          <a:xfrm>
            <a:off x="0" y="777731"/>
            <a:ext cx="12192000" cy="14128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41F5848-CE96-4E75-8E1E-D25025670BD7}"/>
              </a:ext>
            </a:extLst>
          </p:cNvPr>
          <p:cNvSpPr>
            <a:spLocks noGrp="1"/>
          </p:cNvSpPr>
          <p:nvPr>
            <p:ph type="title"/>
          </p:nvPr>
        </p:nvSpPr>
        <p:spPr>
          <a:xfrm>
            <a:off x="-277353" y="52782"/>
            <a:ext cx="12193581" cy="742950"/>
          </a:xfrm>
        </p:spPr>
        <p:txBody>
          <a:bodyPr/>
          <a:lstStyle/>
          <a:p>
            <a:pPr algn="ctr"/>
            <a:r>
              <a:rPr lang="en-US" sz="3100" dirty="0">
                <a:latin typeface="Helvetica" panose="020B0604020202020204" pitchFamily="34" charset="0"/>
                <a:cs typeface="Helvetica" panose="020B0604020202020204" pitchFamily="34" charset="0"/>
              </a:rPr>
              <a:t>What is it that we are trying to Achieve with Systems Engineering and  HSI?</a:t>
            </a:r>
          </a:p>
        </p:txBody>
      </p:sp>
    </p:spTree>
    <p:extLst>
      <p:ext uri="{BB962C8B-B14F-4D97-AF65-F5344CB8AC3E}">
        <p14:creationId xmlns:p14="http://schemas.microsoft.com/office/powerpoint/2010/main" val="968043902"/>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2" grpId="0" animBg="1"/>
      <p:bldP spid="13" grpId="0" animBg="1"/>
      <p:bldP spid="15" grpId="0" animBg="1"/>
      <p:bldP spid="18" grpId="0" animBg="1"/>
      <p:bldP spid="20" grpId="0" animBg="1"/>
      <p:bldP spid="23" grpId="0" animBg="1"/>
      <p:bldP spid="24" grpId="0" animBg="1"/>
      <p:bldP spid="28"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832" y="1096074"/>
            <a:ext cx="11459672" cy="3828740"/>
          </a:xfrm>
          <a:prstGeom prst="rect">
            <a:avLst/>
          </a:prstGeom>
          <a:noFill/>
          <a:ln>
            <a:noFill/>
          </a:ln>
        </p:spPr>
        <p:txBody>
          <a:bodyPr wrap="square" rtlCol="0">
            <a:spAutoFit/>
          </a:bodyPr>
          <a:lstStyle/>
          <a:p>
            <a:pPr>
              <a:spcBef>
                <a:spcPct val="20000"/>
              </a:spcBef>
              <a:defRPr/>
            </a:pPr>
            <a:endParaRPr lang="en-US" sz="1900" b="1" dirty="0">
              <a:latin typeface="Calibri" panose="020F0502020204030204" pitchFamily="34" charset="0"/>
              <a:cs typeface="Calibri" panose="020F0502020204030204" pitchFamily="34" charset="0"/>
            </a:endParaRPr>
          </a:p>
          <a:p>
            <a:pPr marL="342900" indent="-342900" fontAlgn="base">
              <a:spcBef>
                <a:spcPct val="20000"/>
              </a:spcBef>
              <a:spcAft>
                <a:spcPct val="0"/>
              </a:spcAft>
              <a:buFont typeface="Arial" charset="0"/>
              <a:buChar char="•"/>
              <a:defRPr/>
            </a:pPr>
            <a:r>
              <a:rPr lang="en-US" sz="2400" b="1" dirty="0">
                <a:latin typeface="Calibri" panose="020F0502020204030204" pitchFamily="34" charset="0"/>
                <a:ea typeface="ヒラギノ角ゴ Pro W3" charset="-128"/>
                <a:cs typeface="Calibri" panose="020F0502020204030204" pitchFamily="34" charset="0"/>
              </a:rPr>
              <a:t>Topics: </a:t>
            </a:r>
            <a:endParaRPr lang="en-US" sz="2400" i="1" dirty="0">
              <a:solidFill>
                <a:schemeClr val="accent3">
                  <a:lumMod val="75000"/>
                </a:schemeClr>
              </a:solidFill>
              <a:latin typeface="Calibri" panose="020F0502020204030204" pitchFamily="34" charset="0"/>
              <a:ea typeface="ヒラギノ角ゴ Pro W3" charset="-128"/>
              <a:cs typeface="Calibri" panose="020F0502020204030204" pitchFamily="34" charset="0"/>
            </a:endParaRP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What is Human Systems Integration (HSI)?</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Expected Benefits of HSI </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Human Systems Integration (HSI) In the Development Process</a:t>
            </a:r>
          </a:p>
          <a:p>
            <a:pPr marL="742950" lvl="1" indent="-285750" fontAlgn="base">
              <a:spcBef>
                <a:spcPts val="1800"/>
              </a:spcBef>
              <a:spcAft>
                <a:spcPct val="0"/>
              </a:spcAft>
              <a:buFont typeface="Arial" charset="0"/>
              <a:buChar char="–"/>
              <a:defRPr/>
            </a:pPr>
            <a:r>
              <a:rPr lang="en-US" sz="2400" b="1" dirty="0">
                <a:latin typeface="Calibri" panose="020F0502020204030204" pitchFamily="34" charset="0"/>
                <a:cs typeface="Calibri" panose="020F0502020204030204" pitchFamily="34" charset="0"/>
              </a:rPr>
              <a:t>Human Readiness Level Metrics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Closing Remarks</a:t>
            </a:r>
          </a:p>
        </p:txBody>
      </p:sp>
      <p:sp>
        <p:nvSpPr>
          <p:cNvPr id="7" name="Title 6"/>
          <p:cNvSpPr>
            <a:spLocks noGrp="1"/>
          </p:cNvSpPr>
          <p:nvPr>
            <p:ph type="title"/>
          </p:nvPr>
        </p:nvSpPr>
        <p:spPr/>
        <p:txBody>
          <a:bodyPr/>
          <a:lstStyle/>
          <a:p>
            <a:pPr algn="ctr"/>
            <a:r>
              <a:rPr lang="en-US" sz="4000" dirty="0"/>
              <a:t>Next …</a:t>
            </a:r>
          </a:p>
        </p:txBody>
      </p:sp>
    </p:spTree>
    <p:extLst>
      <p:ext uri="{BB962C8B-B14F-4D97-AF65-F5344CB8AC3E}">
        <p14:creationId xmlns:p14="http://schemas.microsoft.com/office/powerpoint/2010/main" val="2991069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70C2FC-16A2-40D7-8FA6-27842884B65F}"/>
              </a:ext>
            </a:extLst>
          </p:cNvPr>
          <p:cNvSpPr>
            <a:spLocks noGrp="1"/>
          </p:cNvSpPr>
          <p:nvPr>
            <p:ph idx="1"/>
          </p:nvPr>
        </p:nvSpPr>
        <p:spPr>
          <a:xfrm>
            <a:off x="315383" y="972549"/>
            <a:ext cx="11528273" cy="5122863"/>
          </a:xfrm>
        </p:spPr>
        <p:txBody>
          <a:bodyPr/>
          <a:lstStyle/>
          <a:p>
            <a:pPr marL="0" indent="0">
              <a:buNone/>
            </a:pPr>
            <a:r>
              <a:rPr lang="en-US" sz="1800" dirty="0">
                <a:latin typeface="Helvetica" panose="020B0604020202020204" pitchFamily="34" charset="0"/>
                <a:cs typeface="Helvetica" panose="020B0604020202020204" pitchFamily="34" charset="0"/>
              </a:rPr>
              <a:t>Traditional performance metrics in system development catered to the hardware/software</a:t>
            </a:r>
          </a:p>
          <a:p>
            <a:pPr marL="406400" lvl="1">
              <a:buFont typeface="Wingdings" panose="05000000000000000000" pitchFamily="2" charset="2"/>
              <a:buChar char="§"/>
            </a:pPr>
            <a:r>
              <a:rPr lang="en-US" sz="1600" dirty="0">
                <a:latin typeface="Helvetica" panose="020B0604020202020204" pitchFamily="34" charset="0"/>
                <a:cs typeface="Helvetica" panose="020B0604020202020204" pitchFamily="34" charset="0"/>
              </a:rPr>
              <a:t> Technical performance measures tools that show how well a system is satisfying its requirements or meeting its goals-providing insight into program risk</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Weight</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Power</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Memory</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Throughput</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For new technology—Technology Readiness Level</a:t>
            </a:r>
          </a:p>
          <a:p>
            <a:pPr marL="855663" lvl="2">
              <a:buFont typeface="Arial" panose="020B0604020202020204" pitchFamily="34" charset="0"/>
              <a:buChar char="•"/>
            </a:pPr>
            <a:endParaRPr lang="en-US" sz="300" dirty="0">
              <a:latin typeface="Helvetica" panose="020B0604020202020204" pitchFamily="34" charset="0"/>
              <a:cs typeface="Helvetica" panose="020B0604020202020204" pitchFamily="34" charset="0"/>
            </a:endParaRPr>
          </a:p>
          <a:p>
            <a:pPr marL="508000" lvl="2" indent="-285750">
              <a:buFont typeface="Wingdings" panose="05000000000000000000" pitchFamily="2" charset="2"/>
              <a:buChar char="§"/>
            </a:pPr>
            <a:r>
              <a:rPr lang="en-US" sz="1600" dirty="0">
                <a:latin typeface="Helvetica" panose="020B0604020202020204" pitchFamily="34" charset="0"/>
                <a:cs typeface="Helvetica" panose="020B0604020202020204" pitchFamily="34" charset="0"/>
              </a:rPr>
              <a:t>What about the human?</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User research will have different goals at the different stages of design (e.g., exploratory research will seek to identify mental models and natural interactions, higher fidelity prototypes may need to identify performance metrics (e.g., accuracy, time on task, task completion, ease of use, satisfaction, situation awareness, etc.)</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System/product/services human readiness needs to be done from the early stages of design to ensure that the technology level is meeting the user expectations requirements</a:t>
            </a:r>
          </a:p>
          <a:p>
            <a:pPr marL="855663" lvl="2">
              <a:buFont typeface="Arial" panose="020B0604020202020204" pitchFamily="34" charset="0"/>
              <a:buChar char="•"/>
            </a:pPr>
            <a:endParaRPr lang="en-US" sz="900" dirty="0">
              <a:latin typeface="Helvetica" panose="020B0604020202020204" pitchFamily="34" charset="0"/>
              <a:cs typeface="Helvetica" panose="020B0604020202020204" pitchFamily="34" charset="0"/>
            </a:endParaRPr>
          </a:p>
          <a:p>
            <a:pPr marL="406400" lvl="1">
              <a:buFont typeface="Wingdings" panose="05000000000000000000" pitchFamily="2" charset="2"/>
              <a:buChar char="§"/>
            </a:pPr>
            <a:r>
              <a:rPr lang="en-US" sz="1600" dirty="0">
                <a:latin typeface="Helvetica" panose="020B0604020202020204" pitchFamily="34" charset="0"/>
                <a:cs typeface="Helvetica" panose="020B0604020202020204" pitchFamily="34" charset="0"/>
              </a:rPr>
              <a:t>What is needed is a metrics to measure human system readiness for use of the technology being developed</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Human Readiness Level (HRL) as an ANSI standard </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It complements the Technology Readiness Level (TRL)</a:t>
            </a:r>
          </a:p>
          <a:p>
            <a:pPr marL="855663" lvl="2">
              <a:buFont typeface="Arial" panose="020B0604020202020204" pitchFamily="34" charset="0"/>
              <a:buChar char="•"/>
            </a:pPr>
            <a:r>
              <a:rPr lang="en-US" sz="1600" dirty="0">
                <a:latin typeface="Helvetica" panose="020B0604020202020204" pitchFamily="34" charset="0"/>
                <a:cs typeface="Helvetica" panose="020B0604020202020204" pitchFamily="34" charset="0"/>
              </a:rPr>
              <a:t>Provides a simple way of determining the readiness of the technology for the human</a:t>
            </a:r>
          </a:p>
          <a:p>
            <a:endParaRPr lang="en-US" sz="1800"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153301E5-459D-4369-AF85-995A76F816D4}"/>
              </a:ext>
            </a:extLst>
          </p:cNvPr>
          <p:cNvSpPr>
            <a:spLocks noGrp="1"/>
          </p:cNvSpPr>
          <p:nvPr>
            <p:ph type="title"/>
          </p:nvPr>
        </p:nvSpPr>
        <p:spPr>
          <a:xfrm>
            <a:off x="315384" y="229599"/>
            <a:ext cx="10769600" cy="742950"/>
          </a:xfrm>
        </p:spPr>
        <p:txBody>
          <a:bodyPr/>
          <a:lstStyle/>
          <a:p>
            <a:pPr algn="ctr"/>
            <a:r>
              <a:rPr lang="en-US" sz="3600" dirty="0">
                <a:latin typeface="Helvetica" panose="020B0604020202020204" pitchFamily="34" charset="0"/>
                <a:cs typeface="Helvetica" panose="020B0604020202020204" pitchFamily="34" charset="0"/>
              </a:rPr>
              <a:t>Performance Metrics in System Development</a:t>
            </a:r>
            <a:br>
              <a:rPr lang="en-US" dirty="0">
                <a:latin typeface="Helvetica" panose="020B0604020202020204" pitchFamily="34" charset="0"/>
                <a:cs typeface="Helvetica" panose="020B0604020202020204" pitchFamily="34" charset="0"/>
              </a:rPr>
            </a:b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2597911"/>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14" end="1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B69E03-5257-4F3A-8CF6-6C03E6C38E46}"/>
              </a:ext>
            </a:extLst>
          </p:cNvPr>
          <p:cNvSpPr>
            <a:spLocks noGrp="1"/>
          </p:cNvSpPr>
          <p:nvPr>
            <p:ph idx="1"/>
          </p:nvPr>
        </p:nvSpPr>
        <p:spPr>
          <a:xfrm>
            <a:off x="539040" y="1385934"/>
            <a:ext cx="7248525" cy="5122863"/>
          </a:xfrm>
        </p:spPr>
        <p:txBody>
          <a:bodyPr/>
          <a:lstStyle/>
          <a:p>
            <a:r>
              <a:rPr lang="en-US" sz="1800" dirty="0"/>
              <a:t>Advantages</a:t>
            </a:r>
          </a:p>
          <a:p>
            <a:pPr lvl="1"/>
            <a:r>
              <a:rPr lang="en-US" sz="1600" dirty="0"/>
              <a:t> Facilitates the communication and shared understanding of technology status within and among diverse organizations</a:t>
            </a:r>
          </a:p>
          <a:p>
            <a:pPr lvl="1"/>
            <a:r>
              <a:rPr lang="en-US" sz="1600" dirty="0"/>
              <a:t>Definitions embedded in the TRL scale actively promote testing and verification to assess maturity</a:t>
            </a:r>
          </a:p>
          <a:p>
            <a:pPr lvl="1"/>
            <a:r>
              <a:rPr lang="en-US" sz="1600" dirty="0"/>
              <a:t>Gauge progress throughout development and plan anticipated levels of effort remaining to achieve a desired level of maturity</a:t>
            </a:r>
          </a:p>
          <a:p>
            <a:pPr lvl="1"/>
            <a:r>
              <a:rPr lang="en-US" sz="1600" dirty="0"/>
              <a:t>Manage program schedule and cost risks with a strategy designed to prevent integrating technologies into the system before they are technically mature</a:t>
            </a:r>
          </a:p>
          <a:p>
            <a:r>
              <a:rPr lang="en-US" sz="1800" dirty="0"/>
              <a:t> Disadvantages</a:t>
            </a:r>
          </a:p>
          <a:p>
            <a:pPr lvl="1"/>
            <a:r>
              <a:rPr lang="en-US" sz="1600" dirty="0"/>
              <a:t>Does not address interaction/integration readiness of different technologies with various TRLs</a:t>
            </a:r>
          </a:p>
          <a:p>
            <a:pPr lvl="1"/>
            <a:r>
              <a:rPr lang="en-US" sz="1600" dirty="0"/>
              <a:t>No direct measure of risk, cost, or the feasibility of deployment</a:t>
            </a:r>
          </a:p>
          <a:p>
            <a:pPr lvl="1"/>
            <a:r>
              <a:rPr lang="en-US" sz="1600" dirty="0"/>
              <a:t>TRL only for the environment intended</a:t>
            </a:r>
          </a:p>
          <a:p>
            <a:pPr lvl="1"/>
            <a:r>
              <a:rPr lang="en-US" sz="1600" dirty="0"/>
              <a:t>Inability to capture the human-related aspects of technology development and its critical role in the readiness of a technology for operational use</a:t>
            </a:r>
          </a:p>
          <a:p>
            <a:pPr lvl="1"/>
            <a:endParaRPr lang="en-US" sz="1600" dirty="0"/>
          </a:p>
          <a:p>
            <a:pPr lvl="1"/>
            <a:endParaRPr lang="en-US" sz="1600" dirty="0"/>
          </a:p>
        </p:txBody>
      </p:sp>
      <p:sp>
        <p:nvSpPr>
          <p:cNvPr id="3" name="Title 2">
            <a:extLst>
              <a:ext uri="{FF2B5EF4-FFF2-40B4-BE49-F238E27FC236}">
                <a16:creationId xmlns:a16="http://schemas.microsoft.com/office/drawing/2014/main" id="{B9564B40-96E9-4839-9363-00E480171821}"/>
              </a:ext>
            </a:extLst>
          </p:cNvPr>
          <p:cNvSpPr>
            <a:spLocks noGrp="1"/>
          </p:cNvSpPr>
          <p:nvPr>
            <p:ph type="title"/>
          </p:nvPr>
        </p:nvSpPr>
        <p:spPr/>
        <p:txBody>
          <a:bodyPr/>
          <a:lstStyle/>
          <a:p>
            <a:pPr algn="ctr"/>
            <a:r>
              <a:rPr lang="en-US" sz="3600" dirty="0"/>
              <a:t>Quick Overview of Technology Readiness Level</a:t>
            </a:r>
          </a:p>
        </p:txBody>
      </p:sp>
      <p:grpSp>
        <p:nvGrpSpPr>
          <p:cNvPr id="8" name="Group 7">
            <a:extLst>
              <a:ext uri="{FF2B5EF4-FFF2-40B4-BE49-F238E27FC236}">
                <a16:creationId xmlns:a16="http://schemas.microsoft.com/office/drawing/2014/main" id="{C43D902F-F3A4-423F-A6D0-5566D14C49B9}"/>
              </a:ext>
            </a:extLst>
          </p:cNvPr>
          <p:cNvGrpSpPr/>
          <p:nvPr/>
        </p:nvGrpSpPr>
        <p:grpSpPr>
          <a:xfrm>
            <a:off x="8435975" y="1113707"/>
            <a:ext cx="3171826" cy="5505555"/>
            <a:chOff x="9028927" y="885721"/>
            <a:chExt cx="2477273" cy="4637188"/>
          </a:xfrm>
        </p:grpSpPr>
        <p:sp>
          <p:nvSpPr>
            <p:cNvPr id="5" name="TextBox 4">
              <a:extLst>
                <a:ext uri="{FF2B5EF4-FFF2-40B4-BE49-F238E27FC236}">
                  <a16:creationId xmlns:a16="http://schemas.microsoft.com/office/drawing/2014/main" id="{6886CC74-7B80-4472-BA88-F5A0084EE77F}"/>
                </a:ext>
              </a:extLst>
            </p:cNvPr>
            <p:cNvSpPr txBox="1"/>
            <p:nvPr/>
          </p:nvSpPr>
          <p:spPr>
            <a:xfrm>
              <a:off x="10041774" y="5215132"/>
              <a:ext cx="1271502" cy="307777"/>
            </a:xfrm>
            <a:prstGeom prst="rect">
              <a:avLst/>
            </a:prstGeom>
            <a:noFill/>
          </p:spPr>
          <p:txBody>
            <a:bodyPr wrap="none" rtlCol="0">
              <a:spAutoFit/>
            </a:bodyPr>
            <a:lstStyle/>
            <a:p>
              <a:r>
                <a:rPr lang="en-US" sz="1400" b="1" dirty="0" err="1">
                  <a:latin typeface="Arial"/>
                  <a:cs typeface="Arial"/>
                </a:rPr>
                <a:t>Credit:NASA</a:t>
              </a:r>
              <a:endParaRPr lang="en-US" sz="1400" b="1" dirty="0">
                <a:latin typeface="Arial"/>
                <a:cs typeface="Arial"/>
              </a:endParaRPr>
            </a:p>
          </p:txBody>
        </p:sp>
        <p:pic>
          <p:nvPicPr>
            <p:cNvPr id="1026" name="Picture 2">
              <a:extLst>
                <a:ext uri="{FF2B5EF4-FFF2-40B4-BE49-F238E27FC236}">
                  <a16:creationId xmlns:a16="http://schemas.microsoft.com/office/drawing/2014/main" id="{C9CCACE5-F6AE-4A74-9EEB-58FC97C92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8927" y="885721"/>
              <a:ext cx="2477273" cy="453400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B2023F6B-D85D-41A6-B8EB-DC9F4AFA6116}"/>
              </a:ext>
            </a:extLst>
          </p:cNvPr>
          <p:cNvSpPr/>
          <p:nvPr/>
        </p:nvSpPr>
        <p:spPr>
          <a:xfrm>
            <a:off x="0" y="931370"/>
            <a:ext cx="11958637" cy="400110"/>
          </a:xfrm>
          <a:prstGeom prst="rect">
            <a:avLst/>
          </a:prstGeom>
        </p:spPr>
        <p:txBody>
          <a:bodyPr wrap="square">
            <a:spAutoFit/>
          </a:bodyPr>
          <a:lstStyle/>
          <a:p>
            <a:r>
              <a:rPr lang="en-US" sz="2000" b="1" dirty="0"/>
              <a:t> Formal metrics that support assessments of a particular technology towards maturity</a:t>
            </a:r>
          </a:p>
        </p:txBody>
      </p:sp>
    </p:spTree>
    <p:extLst>
      <p:ext uri="{BB962C8B-B14F-4D97-AF65-F5344CB8AC3E}">
        <p14:creationId xmlns:p14="http://schemas.microsoft.com/office/powerpoint/2010/main" val="78003631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200" dirty="0"/>
              <a:t>Proposed HRL Scale</a:t>
            </a:r>
          </a:p>
        </p:txBody>
      </p:sp>
      <p:sp>
        <p:nvSpPr>
          <p:cNvPr id="4" name="Rectangle 3">
            <a:extLst>
              <a:ext uri="{FF2B5EF4-FFF2-40B4-BE49-F238E27FC236}">
                <a16:creationId xmlns:a16="http://schemas.microsoft.com/office/drawing/2014/main" id="{9C985290-C8E3-4F0C-875D-B163F37967E1}"/>
              </a:ext>
            </a:extLst>
          </p:cNvPr>
          <p:cNvSpPr/>
          <p:nvPr/>
        </p:nvSpPr>
        <p:spPr>
          <a:xfrm>
            <a:off x="323271" y="6096000"/>
            <a:ext cx="3156529" cy="650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5E8DE301-3572-4135-B2A4-E5B2D97B3E6A}"/>
              </a:ext>
            </a:extLst>
          </p:cNvPr>
          <p:cNvPicPr>
            <a:picLocks noChangeAspect="1"/>
          </p:cNvPicPr>
          <p:nvPr/>
        </p:nvPicPr>
        <p:blipFill>
          <a:blip r:embed="rId3"/>
          <a:stretch>
            <a:fillRect/>
          </a:stretch>
        </p:blipFill>
        <p:spPr>
          <a:xfrm>
            <a:off x="5219401" y="1046560"/>
            <a:ext cx="6222390" cy="5080000"/>
          </a:xfrm>
          <a:prstGeom prst="rect">
            <a:avLst/>
          </a:prstGeom>
        </p:spPr>
      </p:pic>
      <p:grpSp>
        <p:nvGrpSpPr>
          <p:cNvPr id="6" name="Group 5">
            <a:extLst>
              <a:ext uri="{FF2B5EF4-FFF2-40B4-BE49-F238E27FC236}">
                <a16:creationId xmlns:a16="http://schemas.microsoft.com/office/drawing/2014/main" id="{2AB75A8E-FBFC-4763-8CD6-F6026FBAF4D3}"/>
              </a:ext>
            </a:extLst>
          </p:cNvPr>
          <p:cNvGrpSpPr/>
          <p:nvPr/>
        </p:nvGrpSpPr>
        <p:grpSpPr>
          <a:xfrm>
            <a:off x="4569136" y="1046560"/>
            <a:ext cx="731014" cy="5012233"/>
            <a:chOff x="2089872" y="846662"/>
            <a:chExt cx="731014" cy="5296679"/>
          </a:xfrm>
        </p:grpSpPr>
        <p:sp>
          <p:nvSpPr>
            <p:cNvPr id="7" name="Arrow: Up 7">
              <a:extLst>
                <a:ext uri="{FF2B5EF4-FFF2-40B4-BE49-F238E27FC236}">
                  <a16:creationId xmlns:a16="http://schemas.microsoft.com/office/drawing/2014/main" id="{5A730377-381B-481E-98E5-4A208FA3A2D3}"/>
                </a:ext>
              </a:extLst>
            </p:cNvPr>
            <p:cNvSpPr/>
            <p:nvPr/>
          </p:nvSpPr>
          <p:spPr>
            <a:xfrm>
              <a:off x="2089872" y="846662"/>
              <a:ext cx="731014" cy="5296679"/>
            </a:xfrm>
            <a:prstGeom prst="upArrow">
              <a:avLst/>
            </a:prstGeom>
            <a:gradFill flip="none" rotWithShape="1">
              <a:gsLst>
                <a:gs pos="0">
                  <a:srgbClr val="FF0000"/>
                </a:gs>
                <a:gs pos="33000">
                  <a:srgbClr val="FFFF00"/>
                </a:gs>
                <a:gs pos="58000">
                  <a:srgbClr val="FFFF00"/>
                </a:gs>
                <a:gs pos="100000">
                  <a:srgbClr val="00B050"/>
                </a:gs>
              </a:gsLst>
              <a:lin ang="16200000" scaled="1"/>
              <a:tileRect/>
            </a:gra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CF45511-0334-487D-A2B2-D0AF74F47553}"/>
                </a:ext>
              </a:extLst>
            </p:cNvPr>
            <p:cNvSpPr txBox="1"/>
            <p:nvPr/>
          </p:nvSpPr>
          <p:spPr>
            <a:xfrm rot="16200000">
              <a:off x="849831" y="3403087"/>
              <a:ext cx="3211101"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Increasing Maturity</a:t>
              </a:r>
            </a:p>
          </p:txBody>
        </p:sp>
      </p:grpSp>
      <p:sp>
        <p:nvSpPr>
          <p:cNvPr id="9" name="Subtitle 2">
            <a:extLst>
              <a:ext uri="{FF2B5EF4-FFF2-40B4-BE49-F238E27FC236}">
                <a16:creationId xmlns:a16="http://schemas.microsoft.com/office/drawing/2014/main" id="{00EDFF73-4D34-4659-B5D4-69FEC03FB791}"/>
              </a:ext>
            </a:extLst>
          </p:cNvPr>
          <p:cNvSpPr txBox="1">
            <a:spLocks/>
          </p:cNvSpPr>
          <p:nvPr/>
        </p:nvSpPr>
        <p:spPr>
          <a:xfrm>
            <a:off x="795874" y="6126560"/>
            <a:ext cx="10607746" cy="657526"/>
          </a:xfrm>
          <a:prstGeom prst="rect">
            <a:avLst/>
          </a:prstGeom>
          <a:solidFill>
            <a:schemeClr val="accent3">
              <a:lumMod val="20000"/>
              <a:lumOff val="80000"/>
            </a:schemeClr>
          </a:solidFill>
          <a:ln w="19050">
            <a:solidFill>
              <a:srgbClr val="FF6600"/>
            </a:solidFill>
          </a:ln>
          <a:scene3d>
            <a:camera prst="orthographicFront"/>
            <a:lightRig rig="threePt" dir="t"/>
          </a:scene3d>
          <a:sp3d>
            <a:bevelT/>
          </a:sp3d>
        </p:spPr>
        <p:txBody>
          <a:bodyPr vert="horz" lIns="91440" tIns="45720" rIns="91440" bIns="45720" rtlCol="0">
            <a:normAutofit/>
          </a:bodyPr>
          <a:lstStyle>
            <a:lvl1pPr marL="0" indent="0" algn="l" defTabSz="685766" rtl="0" eaLnBrk="1" latinLnBrk="0" hangingPunct="1">
              <a:lnSpc>
                <a:spcPct val="90000"/>
              </a:lnSpc>
              <a:spcBef>
                <a:spcPts val="900"/>
              </a:spcBef>
              <a:spcAft>
                <a:spcPts val="150"/>
              </a:spcAft>
              <a:buClr>
                <a:srgbClr val="00B0F0"/>
              </a:buClr>
              <a:buSzPct val="100000"/>
              <a:buFont typeface="Calibri" panose="020F0502020204030204" pitchFamily="34" charset="0"/>
              <a:buNone/>
              <a:defRPr sz="1600" kern="1200" cap="none" spc="150" baseline="0">
                <a:solidFill>
                  <a:schemeClr val="tx1"/>
                </a:solidFill>
                <a:latin typeface="Garamond" charset="0"/>
                <a:ea typeface="Garamond" charset="0"/>
                <a:cs typeface="Garamond" charset="0"/>
              </a:defRPr>
            </a:lvl1pPr>
            <a:lvl2pPr marL="342875" indent="0" algn="ctr" defTabSz="685766" rtl="0" eaLnBrk="1" latinLnBrk="0" hangingPunct="1">
              <a:lnSpc>
                <a:spcPct val="90000"/>
              </a:lnSpc>
              <a:spcBef>
                <a:spcPts val="150"/>
              </a:spcBef>
              <a:spcAft>
                <a:spcPts val="300"/>
              </a:spcAft>
              <a:buClr>
                <a:srgbClr val="00B0F0"/>
              </a:buClr>
              <a:buFont typeface="Calibri" pitchFamily="34" charset="0"/>
              <a:buNone/>
              <a:defRPr sz="1800" kern="1200">
                <a:solidFill>
                  <a:schemeClr val="bg2">
                    <a:lumMod val="25000"/>
                  </a:schemeClr>
                </a:solidFill>
                <a:latin typeface="Garamond" charset="0"/>
                <a:ea typeface="Garamond" charset="0"/>
                <a:cs typeface="Garamond" charset="0"/>
              </a:defRPr>
            </a:lvl2pPr>
            <a:lvl3pPr marL="685749" indent="0" algn="ctr" defTabSz="685766" rtl="0" eaLnBrk="1" latinLnBrk="0" hangingPunct="1">
              <a:lnSpc>
                <a:spcPct val="90000"/>
              </a:lnSpc>
              <a:spcBef>
                <a:spcPts val="150"/>
              </a:spcBef>
              <a:spcAft>
                <a:spcPts val="300"/>
              </a:spcAft>
              <a:buClr>
                <a:srgbClr val="00B0F0"/>
              </a:buClr>
              <a:buFont typeface="Calibri" pitchFamily="34" charset="0"/>
              <a:buNone/>
              <a:defRPr sz="1800" kern="1200">
                <a:solidFill>
                  <a:schemeClr val="bg2">
                    <a:lumMod val="25000"/>
                  </a:schemeClr>
                </a:solidFill>
                <a:latin typeface="Garamond" charset="0"/>
                <a:ea typeface="Garamond" charset="0"/>
                <a:cs typeface="Garamond" charset="0"/>
              </a:defRPr>
            </a:lvl3pPr>
            <a:lvl4pPr marL="1028624" indent="0" algn="ctr" defTabSz="685766" rtl="0" eaLnBrk="1" latinLnBrk="0" hangingPunct="1">
              <a:lnSpc>
                <a:spcPct val="90000"/>
              </a:lnSpc>
              <a:spcBef>
                <a:spcPts val="150"/>
              </a:spcBef>
              <a:spcAft>
                <a:spcPts val="300"/>
              </a:spcAft>
              <a:buClr>
                <a:srgbClr val="00B0F0"/>
              </a:buClr>
              <a:buFont typeface="Calibri" pitchFamily="34" charset="0"/>
              <a:buNone/>
              <a:defRPr sz="1500" kern="1200">
                <a:solidFill>
                  <a:schemeClr val="bg2">
                    <a:lumMod val="25000"/>
                  </a:schemeClr>
                </a:solidFill>
                <a:latin typeface="Garamond" charset="0"/>
                <a:ea typeface="Garamond" charset="0"/>
                <a:cs typeface="Garamond" charset="0"/>
              </a:defRPr>
            </a:lvl4pPr>
            <a:lvl5pPr marL="1371498" indent="0" algn="ctr" defTabSz="685766" rtl="0" eaLnBrk="1" latinLnBrk="0" hangingPunct="1">
              <a:lnSpc>
                <a:spcPct val="90000"/>
              </a:lnSpc>
              <a:spcBef>
                <a:spcPts val="150"/>
              </a:spcBef>
              <a:spcAft>
                <a:spcPts val="300"/>
              </a:spcAft>
              <a:buClr>
                <a:srgbClr val="00B0F0"/>
              </a:buClr>
              <a:buFont typeface="Calibri" pitchFamily="34" charset="0"/>
              <a:buNone/>
              <a:defRPr sz="1500" kern="1200">
                <a:solidFill>
                  <a:schemeClr val="bg2">
                    <a:lumMod val="25000"/>
                  </a:schemeClr>
                </a:solidFill>
                <a:latin typeface="Garamond" charset="0"/>
                <a:ea typeface="Garamond" charset="0"/>
                <a:cs typeface="Garamond" charset="0"/>
              </a:defRPr>
            </a:lvl5pPr>
            <a:lvl6pPr marL="1714373" indent="0" algn="ctr" defTabSz="685766" rtl="0" eaLnBrk="1" latinLnBrk="0" hangingPunct="1">
              <a:lnSpc>
                <a:spcPct val="90000"/>
              </a:lnSpc>
              <a:spcBef>
                <a:spcPts val="150"/>
              </a:spcBef>
              <a:spcAft>
                <a:spcPts val="300"/>
              </a:spcAft>
              <a:buClr>
                <a:schemeClr val="accent1"/>
              </a:buClr>
              <a:buFont typeface="Calibri" pitchFamily="34" charset="0"/>
              <a:buNone/>
              <a:defRPr sz="1500" kern="1200">
                <a:solidFill>
                  <a:schemeClr val="tx1">
                    <a:lumMod val="75000"/>
                    <a:lumOff val="25000"/>
                  </a:schemeClr>
                </a:solidFill>
                <a:latin typeface="+mn-lt"/>
                <a:ea typeface="+mn-ea"/>
                <a:cs typeface="+mn-cs"/>
              </a:defRPr>
            </a:lvl6pPr>
            <a:lvl7pPr marL="2057246" indent="0" algn="ctr" defTabSz="685766" rtl="0" eaLnBrk="1" latinLnBrk="0" hangingPunct="1">
              <a:lnSpc>
                <a:spcPct val="90000"/>
              </a:lnSpc>
              <a:spcBef>
                <a:spcPts val="150"/>
              </a:spcBef>
              <a:spcAft>
                <a:spcPts val="300"/>
              </a:spcAft>
              <a:buClr>
                <a:schemeClr val="accent1"/>
              </a:buClr>
              <a:buFont typeface="Calibri" pitchFamily="34" charset="0"/>
              <a:buNone/>
              <a:defRPr sz="1500" kern="1200">
                <a:solidFill>
                  <a:schemeClr val="tx1">
                    <a:lumMod val="75000"/>
                    <a:lumOff val="25000"/>
                  </a:schemeClr>
                </a:solidFill>
                <a:latin typeface="+mn-lt"/>
                <a:ea typeface="+mn-ea"/>
                <a:cs typeface="+mn-cs"/>
              </a:defRPr>
            </a:lvl7pPr>
            <a:lvl8pPr marL="2400120" indent="0" algn="ctr" defTabSz="685766" rtl="0" eaLnBrk="1" latinLnBrk="0" hangingPunct="1">
              <a:lnSpc>
                <a:spcPct val="90000"/>
              </a:lnSpc>
              <a:spcBef>
                <a:spcPts val="150"/>
              </a:spcBef>
              <a:spcAft>
                <a:spcPts val="300"/>
              </a:spcAft>
              <a:buClr>
                <a:schemeClr val="accent1"/>
              </a:buClr>
              <a:buFont typeface="Calibri" pitchFamily="34" charset="0"/>
              <a:buNone/>
              <a:defRPr sz="1500" kern="1200">
                <a:solidFill>
                  <a:schemeClr val="tx1">
                    <a:lumMod val="75000"/>
                    <a:lumOff val="25000"/>
                  </a:schemeClr>
                </a:solidFill>
                <a:latin typeface="+mn-lt"/>
                <a:ea typeface="+mn-ea"/>
                <a:cs typeface="+mn-cs"/>
              </a:defRPr>
            </a:lvl8pPr>
            <a:lvl9pPr marL="2742995" indent="0" algn="ctr" defTabSz="685766" rtl="0" eaLnBrk="1" latinLnBrk="0" hangingPunct="1">
              <a:lnSpc>
                <a:spcPct val="90000"/>
              </a:lnSpc>
              <a:spcBef>
                <a:spcPts val="150"/>
              </a:spcBef>
              <a:spcAft>
                <a:spcPts val="300"/>
              </a:spcAft>
              <a:buClr>
                <a:schemeClr val="accent1"/>
              </a:buClr>
              <a:buFont typeface="Calibri" pitchFamily="34" charset="0"/>
              <a:buNone/>
              <a:defRPr sz="1500" kern="1200">
                <a:solidFill>
                  <a:schemeClr val="tx1">
                    <a:lumMod val="75000"/>
                    <a:lumOff val="25000"/>
                  </a:schemeClr>
                </a:solidFill>
                <a:latin typeface="+mn-lt"/>
                <a:ea typeface="+mn-ea"/>
                <a:cs typeface="+mn-cs"/>
              </a:defRPr>
            </a:lvl9pPr>
          </a:lstStyle>
          <a:p>
            <a:pPr algn="ctr">
              <a:lnSpc>
                <a:spcPct val="100000"/>
              </a:lnSpc>
              <a:spcBef>
                <a:spcPts val="0"/>
              </a:spcBef>
              <a:spcAft>
                <a:spcPts val="0"/>
              </a:spcAft>
            </a:pPr>
            <a:r>
              <a:rPr lang="en-US" sz="1800" b="1" i="1" dirty="0">
                <a:latin typeface="Arial" panose="020B0604020202020204" pitchFamily="34" charset="0"/>
                <a:cs typeface="Arial" panose="020B0604020202020204" pitchFamily="34" charset="0"/>
              </a:rPr>
              <a:t>Provide a single number to communicate readiness of a technology for human use for high-level decision makers</a:t>
            </a:r>
            <a:endParaRPr lang="en-US" sz="1800" b="1" i="1" dirty="0"/>
          </a:p>
        </p:txBody>
      </p:sp>
      <p:sp>
        <p:nvSpPr>
          <p:cNvPr id="11" name="TextBox 10">
            <a:extLst>
              <a:ext uri="{FF2B5EF4-FFF2-40B4-BE49-F238E27FC236}">
                <a16:creationId xmlns:a16="http://schemas.microsoft.com/office/drawing/2014/main" id="{D27C564D-2C44-4A18-B007-FD7A36205A83}"/>
              </a:ext>
            </a:extLst>
          </p:cNvPr>
          <p:cNvSpPr txBox="1"/>
          <p:nvPr/>
        </p:nvSpPr>
        <p:spPr>
          <a:xfrm>
            <a:off x="197245" y="1474787"/>
            <a:ext cx="3825908"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Complement and supplement TRL scale</a:t>
            </a:r>
          </a:p>
        </p:txBody>
      </p:sp>
      <p:sp>
        <p:nvSpPr>
          <p:cNvPr id="12" name="TextBox 11">
            <a:extLst>
              <a:ext uri="{FF2B5EF4-FFF2-40B4-BE49-F238E27FC236}">
                <a16:creationId xmlns:a16="http://schemas.microsoft.com/office/drawing/2014/main" id="{B44BED0A-7669-49FD-B076-1E84D23CF488}"/>
              </a:ext>
            </a:extLst>
          </p:cNvPr>
          <p:cNvSpPr txBox="1"/>
          <p:nvPr/>
        </p:nvSpPr>
        <p:spPr>
          <a:xfrm>
            <a:off x="209977" y="3169351"/>
            <a:ext cx="3950186"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Identify human issues early in lifecycle to keep design change and cost down</a:t>
            </a:r>
          </a:p>
        </p:txBody>
      </p:sp>
      <p:sp>
        <p:nvSpPr>
          <p:cNvPr id="15" name="TextBox 14">
            <a:extLst>
              <a:ext uri="{FF2B5EF4-FFF2-40B4-BE49-F238E27FC236}">
                <a16:creationId xmlns:a16="http://schemas.microsoft.com/office/drawing/2014/main" id="{E15E1504-3041-423C-AEE9-0CD828794AAD}"/>
              </a:ext>
            </a:extLst>
          </p:cNvPr>
          <p:cNvSpPr txBox="1"/>
          <p:nvPr/>
        </p:nvSpPr>
        <p:spPr>
          <a:xfrm>
            <a:off x="215167" y="4304212"/>
            <a:ext cx="4560699"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Provide leading indicators with evidence-based measures of human readiness &amp; human error reduction</a:t>
            </a:r>
          </a:p>
        </p:txBody>
      </p:sp>
      <p:sp>
        <p:nvSpPr>
          <p:cNvPr id="16" name="TextBox 15">
            <a:extLst>
              <a:ext uri="{FF2B5EF4-FFF2-40B4-BE49-F238E27FC236}">
                <a16:creationId xmlns:a16="http://schemas.microsoft.com/office/drawing/2014/main" id="{A6672359-449A-4B39-B886-FC39A1877A83}"/>
              </a:ext>
            </a:extLst>
          </p:cNvPr>
          <p:cNvSpPr txBox="1"/>
          <p:nvPr/>
        </p:nvSpPr>
        <p:spPr>
          <a:xfrm>
            <a:off x="215167" y="2330438"/>
            <a:ext cx="3825908"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Helvetica" panose="020B0604020202020204" pitchFamily="34" charset="0"/>
                <a:cs typeface="Helvetica" panose="020B0604020202020204" pitchFamily="34" charset="0"/>
              </a:rPr>
              <a:t>Support decisions regarding time and resource investments</a:t>
            </a:r>
          </a:p>
        </p:txBody>
      </p:sp>
      <p:sp>
        <p:nvSpPr>
          <p:cNvPr id="2" name="TextBox 1"/>
          <p:cNvSpPr txBox="1"/>
          <p:nvPr/>
        </p:nvSpPr>
        <p:spPr>
          <a:xfrm>
            <a:off x="6612732" y="1627633"/>
            <a:ext cx="1093569" cy="261610"/>
          </a:xfrm>
          <a:prstGeom prst="rect">
            <a:avLst/>
          </a:prstGeom>
          <a:noFill/>
        </p:spPr>
        <p:txBody>
          <a:bodyPr wrap="none" rtlCol="0">
            <a:spAutoFit/>
          </a:bodyPr>
          <a:lstStyle/>
          <a:p>
            <a:r>
              <a:rPr lang="en-US" sz="1100" dirty="0">
                <a:latin typeface="Helvetica" panose="020B0604020202020204" pitchFamily="34" charset="0"/>
                <a:cs typeface="Helvetica" panose="020B0604020202020204" pitchFamily="34" charset="0"/>
              </a:rPr>
              <a:t>(Flight proven)</a:t>
            </a:r>
          </a:p>
        </p:txBody>
      </p:sp>
      <p:sp>
        <p:nvSpPr>
          <p:cNvPr id="17" name="TextBox 16"/>
          <p:cNvSpPr txBox="1"/>
          <p:nvPr/>
        </p:nvSpPr>
        <p:spPr>
          <a:xfrm>
            <a:off x="6970362" y="3513641"/>
            <a:ext cx="1367682" cy="261610"/>
          </a:xfrm>
          <a:prstGeom prst="rect">
            <a:avLst/>
          </a:prstGeom>
          <a:noFill/>
        </p:spPr>
        <p:txBody>
          <a:bodyPr wrap="none" rtlCol="0">
            <a:spAutoFit/>
          </a:bodyPr>
          <a:lstStyle/>
          <a:p>
            <a:r>
              <a:rPr lang="en-US" sz="1100" dirty="0">
                <a:latin typeface="Arial"/>
                <a:cs typeface="Arial"/>
              </a:rPr>
              <a:t>(PDR requirement)</a:t>
            </a:r>
          </a:p>
        </p:txBody>
      </p:sp>
    </p:spTree>
    <p:extLst>
      <p:ext uri="{BB962C8B-B14F-4D97-AF65-F5344CB8AC3E}">
        <p14:creationId xmlns:p14="http://schemas.microsoft.com/office/powerpoint/2010/main" val="2450482671"/>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6619" y="633066"/>
            <a:ext cx="4957109" cy="5122863"/>
          </a:xfrm>
        </p:spPr>
        <p:txBody>
          <a:bodyPr/>
          <a:lstStyle/>
          <a:p>
            <a:pPr marL="0" indent="0">
              <a:buNone/>
            </a:pPr>
            <a:endParaRPr lang="en-US" sz="2400" dirty="0">
              <a:latin typeface="Helvetica" panose="020B0604020202020204" pitchFamily="34" charset="0"/>
              <a:cs typeface="Helvetica" panose="020B0604020202020204" pitchFamily="34" charset="0"/>
            </a:endParaRPr>
          </a:p>
          <a:p>
            <a:r>
              <a:rPr lang="en-US" b="0" dirty="0">
                <a:latin typeface="Helvetica" panose="020B0604020202020204" pitchFamily="34" charset="0"/>
                <a:cs typeface="Helvetica" panose="020B0604020202020204" pitchFamily="34" charset="0"/>
              </a:rPr>
              <a:t>HRL metrics provides an organization and program management with a simple number indicating the state of integration within the system with respect to humans and technology</a:t>
            </a:r>
          </a:p>
          <a:p>
            <a:pPr lvl="1"/>
            <a:r>
              <a:rPr lang="en-US" dirty="0">
                <a:latin typeface="Helvetica" panose="020B0604020202020204" pitchFamily="34" charset="0"/>
                <a:cs typeface="Helvetica" panose="020B0604020202020204" pitchFamily="34" charset="0"/>
              </a:rPr>
              <a:t>Risks when HRL lags TRL</a:t>
            </a:r>
          </a:p>
          <a:p>
            <a:r>
              <a:rPr lang="en-US" b="0" dirty="0">
                <a:latin typeface="Helvetica" panose="020B0604020202020204" pitchFamily="34" charset="0"/>
                <a:cs typeface="Helvetica" panose="020B0604020202020204" pitchFamily="34" charset="0"/>
              </a:rPr>
              <a:t>Like TRL, HRL provides a common understanding of human readiness to support management decisions about development, funding, risks, and life-cycle phases transition</a:t>
            </a:r>
            <a:endParaRPr lang="en-US" sz="1100" b="0" dirty="0">
              <a:solidFill>
                <a:srgbClr val="000000"/>
              </a:solidFill>
              <a:latin typeface="Helvetica" panose="020B0604020202020204" pitchFamily="34" charset="0"/>
              <a:cs typeface="Helvetica" panose="020B0604020202020204" pitchFamily="34" charset="0"/>
            </a:endParaRPr>
          </a:p>
          <a:p>
            <a:r>
              <a:rPr lang="en-US" b="0" dirty="0">
                <a:solidFill>
                  <a:srgbClr val="000000"/>
                </a:solidFill>
                <a:latin typeface="Helvetica" panose="020B0604020202020204" pitchFamily="34" charset="0"/>
                <a:cs typeface="Helvetica" panose="020B0604020202020204" pitchFamily="34" charset="0"/>
              </a:rPr>
              <a:t>HRL scale </a:t>
            </a:r>
            <a:r>
              <a:rPr lang="en-US" b="0" dirty="0">
                <a:latin typeface="Helvetica" panose="020B0604020202020204" pitchFamily="34" charset="0"/>
                <a:cs typeface="Helvetica" panose="020B0604020202020204" pitchFamily="34" charset="0"/>
              </a:rPr>
              <a:t>looks at leading indicators(evidence-based measures of usability readiness) </a:t>
            </a:r>
            <a:r>
              <a:rPr lang="en-US" b="0" dirty="0">
                <a:solidFill>
                  <a:srgbClr val="000000"/>
                </a:solidFill>
                <a:latin typeface="Helvetica" panose="020B0604020202020204" pitchFamily="34" charset="0"/>
                <a:cs typeface="Helvetica" panose="020B0604020202020204" pitchFamily="34" charset="0"/>
              </a:rPr>
              <a:t>rather than lagging indicators of human </a:t>
            </a:r>
            <a:r>
              <a:rPr lang="en-US" b="0" dirty="0">
                <a:latin typeface="Helvetica" panose="020B0604020202020204" pitchFamily="34" charset="0"/>
                <a:cs typeface="Helvetica" panose="020B0604020202020204" pitchFamily="34" charset="0"/>
              </a:rPr>
              <a:t>readiness (human error in fielded systems)</a:t>
            </a:r>
          </a:p>
          <a:p>
            <a:endParaRPr lang="en-US" sz="2400"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a:xfrm>
            <a:off x="232042" y="103059"/>
            <a:ext cx="10769600" cy="742950"/>
          </a:xfrm>
        </p:spPr>
        <p:txBody>
          <a:bodyPr/>
          <a:lstStyle/>
          <a:p>
            <a:pPr algn="ctr"/>
            <a:r>
              <a:rPr lang="en-US" sz="3200" dirty="0">
                <a:latin typeface="Helvetica" panose="020B0604020202020204" pitchFamily="34" charset="0"/>
                <a:cs typeface="Helvetica" panose="020B0604020202020204" pitchFamily="34" charset="0"/>
              </a:rPr>
              <a:t>Human Readiness Level (HRL) In the NASA Lifecycle</a:t>
            </a:r>
          </a:p>
        </p:txBody>
      </p:sp>
      <p:pic>
        <p:nvPicPr>
          <p:cNvPr id="4" name="Picture 3">
            <a:extLst>
              <a:ext uri="{FF2B5EF4-FFF2-40B4-BE49-F238E27FC236}">
                <a16:creationId xmlns:a16="http://schemas.microsoft.com/office/drawing/2014/main" id="{294EA133-11DF-40ED-B830-C8059D99E3BF}"/>
              </a:ext>
            </a:extLst>
          </p:cNvPr>
          <p:cNvPicPr/>
          <p:nvPr/>
        </p:nvPicPr>
        <p:blipFill rotWithShape="1">
          <a:blip r:embed="rId3" cstate="print"/>
          <a:srcRect t="61235" b="13448"/>
          <a:stretch/>
        </p:blipFill>
        <p:spPr bwMode="auto">
          <a:xfrm>
            <a:off x="4471332" y="2018019"/>
            <a:ext cx="7799690" cy="1326610"/>
          </a:xfrm>
          <a:prstGeom prst="rect">
            <a:avLst/>
          </a:prstGeom>
          <a:noFill/>
        </p:spPr>
      </p:pic>
      <p:sp>
        <p:nvSpPr>
          <p:cNvPr id="5" name="Rectangle: Rounded Corners 4">
            <a:extLst>
              <a:ext uri="{FF2B5EF4-FFF2-40B4-BE49-F238E27FC236}">
                <a16:creationId xmlns:a16="http://schemas.microsoft.com/office/drawing/2014/main" id="{552D93E4-BA60-4EDC-BC1B-5C39F7102CAE}"/>
              </a:ext>
            </a:extLst>
          </p:cNvPr>
          <p:cNvSpPr/>
          <p:nvPr/>
        </p:nvSpPr>
        <p:spPr>
          <a:xfrm>
            <a:off x="5805715" y="3535351"/>
            <a:ext cx="811802" cy="264255"/>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1-3</a:t>
            </a:r>
          </a:p>
        </p:txBody>
      </p:sp>
      <p:sp>
        <p:nvSpPr>
          <p:cNvPr id="6" name="Rectangle: Rounded Corners 5">
            <a:extLst>
              <a:ext uri="{FF2B5EF4-FFF2-40B4-BE49-F238E27FC236}">
                <a16:creationId xmlns:a16="http://schemas.microsoft.com/office/drawing/2014/main" id="{B03686B2-88E6-4C1F-BC43-C7A1B8F9055B}"/>
              </a:ext>
            </a:extLst>
          </p:cNvPr>
          <p:cNvSpPr/>
          <p:nvPr/>
        </p:nvSpPr>
        <p:spPr>
          <a:xfrm>
            <a:off x="6642682" y="3531158"/>
            <a:ext cx="999689" cy="268448"/>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4/5</a:t>
            </a:r>
          </a:p>
        </p:txBody>
      </p:sp>
      <p:sp>
        <p:nvSpPr>
          <p:cNvPr id="8" name="Rectangle: Rounded Corners 7">
            <a:extLst>
              <a:ext uri="{FF2B5EF4-FFF2-40B4-BE49-F238E27FC236}">
                <a16:creationId xmlns:a16="http://schemas.microsoft.com/office/drawing/2014/main" id="{DF8CA483-E058-4FBB-9207-5F0627255EA7}"/>
              </a:ext>
            </a:extLst>
          </p:cNvPr>
          <p:cNvSpPr/>
          <p:nvPr/>
        </p:nvSpPr>
        <p:spPr>
          <a:xfrm>
            <a:off x="7667537" y="3535351"/>
            <a:ext cx="689295" cy="268448"/>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6</a:t>
            </a:r>
          </a:p>
        </p:txBody>
      </p:sp>
      <p:sp>
        <p:nvSpPr>
          <p:cNvPr id="9" name="Rectangle: Rounded Corners 8">
            <a:extLst>
              <a:ext uri="{FF2B5EF4-FFF2-40B4-BE49-F238E27FC236}">
                <a16:creationId xmlns:a16="http://schemas.microsoft.com/office/drawing/2014/main" id="{CE8B3EDE-3969-4398-8ADD-DEBF26C0EE55}"/>
              </a:ext>
            </a:extLst>
          </p:cNvPr>
          <p:cNvSpPr/>
          <p:nvPr/>
        </p:nvSpPr>
        <p:spPr>
          <a:xfrm>
            <a:off x="11283190" y="3535351"/>
            <a:ext cx="620785" cy="268448"/>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9</a:t>
            </a:r>
          </a:p>
        </p:txBody>
      </p:sp>
      <p:sp>
        <p:nvSpPr>
          <p:cNvPr id="10" name="Rectangle: Rounded Corners 9">
            <a:extLst>
              <a:ext uri="{FF2B5EF4-FFF2-40B4-BE49-F238E27FC236}">
                <a16:creationId xmlns:a16="http://schemas.microsoft.com/office/drawing/2014/main" id="{BD623A04-6A18-4483-8DEA-1EEF07D00A52}"/>
              </a:ext>
            </a:extLst>
          </p:cNvPr>
          <p:cNvSpPr/>
          <p:nvPr/>
        </p:nvSpPr>
        <p:spPr>
          <a:xfrm>
            <a:off x="10637239" y="3531158"/>
            <a:ext cx="620785" cy="268448"/>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8</a:t>
            </a:r>
          </a:p>
        </p:txBody>
      </p:sp>
      <p:sp>
        <p:nvSpPr>
          <p:cNvPr id="11" name="Rectangle: Rounded Corners 10">
            <a:extLst>
              <a:ext uri="{FF2B5EF4-FFF2-40B4-BE49-F238E27FC236}">
                <a16:creationId xmlns:a16="http://schemas.microsoft.com/office/drawing/2014/main" id="{6BC972D1-C2E5-4C5E-8703-BC185E9DB3FF}"/>
              </a:ext>
            </a:extLst>
          </p:cNvPr>
          <p:cNvSpPr/>
          <p:nvPr/>
        </p:nvSpPr>
        <p:spPr>
          <a:xfrm>
            <a:off x="8356832" y="3535351"/>
            <a:ext cx="2255241" cy="268448"/>
          </a:xfrm>
          <a:prstGeom prst="roundRect">
            <a:avLst/>
          </a:prstGeom>
          <a:solidFill>
            <a:schemeClr val="accent6">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TRL 7</a:t>
            </a:r>
          </a:p>
        </p:txBody>
      </p:sp>
      <p:sp>
        <p:nvSpPr>
          <p:cNvPr id="18" name="Rectangle: Rounded Corners 17">
            <a:extLst>
              <a:ext uri="{FF2B5EF4-FFF2-40B4-BE49-F238E27FC236}">
                <a16:creationId xmlns:a16="http://schemas.microsoft.com/office/drawing/2014/main" id="{02F1FA88-4286-41D3-8C80-CDA222958D6C}"/>
              </a:ext>
            </a:extLst>
          </p:cNvPr>
          <p:cNvSpPr/>
          <p:nvPr/>
        </p:nvSpPr>
        <p:spPr>
          <a:xfrm>
            <a:off x="5830881" y="3929746"/>
            <a:ext cx="811801" cy="260062"/>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1-3</a:t>
            </a:r>
          </a:p>
        </p:txBody>
      </p:sp>
      <p:sp>
        <p:nvSpPr>
          <p:cNvPr id="19" name="Rectangle: Rounded Corners 18">
            <a:extLst>
              <a:ext uri="{FF2B5EF4-FFF2-40B4-BE49-F238E27FC236}">
                <a16:creationId xmlns:a16="http://schemas.microsoft.com/office/drawing/2014/main" id="{55537A27-6D2A-4806-A540-9105A963054E}"/>
              </a:ext>
            </a:extLst>
          </p:cNvPr>
          <p:cNvSpPr/>
          <p:nvPr/>
        </p:nvSpPr>
        <p:spPr>
          <a:xfrm>
            <a:off x="6667848" y="3921360"/>
            <a:ext cx="999689" cy="268448"/>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4/5</a:t>
            </a:r>
          </a:p>
        </p:txBody>
      </p:sp>
      <p:sp>
        <p:nvSpPr>
          <p:cNvPr id="20" name="Rectangle: Rounded Corners 19">
            <a:extLst>
              <a:ext uri="{FF2B5EF4-FFF2-40B4-BE49-F238E27FC236}">
                <a16:creationId xmlns:a16="http://schemas.microsoft.com/office/drawing/2014/main" id="{601E3EBC-7C6A-4A43-933A-B1411F33C879}"/>
              </a:ext>
            </a:extLst>
          </p:cNvPr>
          <p:cNvSpPr/>
          <p:nvPr/>
        </p:nvSpPr>
        <p:spPr>
          <a:xfrm>
            <a:off x="7692703" y="3929746"/>
            <a:ext cx="689295" cy="268448"/>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6</a:t>
            </a:r>
          </a:p>
        </p:txBody>
      </p:sp>
      <p:sp>
        <p:nvSpPr>
          <p:cNvPr id="21" name="Rectangle: Rounded Corners 20">
            <a:extLst>
              <a:ext uri="{FF2B5EF4-FFF2-40B4-BE49-F238E27FC236}">
                <a16:creationId xmlns:a16="http://schemas.microsoft.com/office/drawing/2014/main" id="{DF00D1C7-3E6A-437D-ACAB-8C555AD12944}"/>
              </a:ext>
            </a:extLst>
          </p:cNvPr>
          <p:cNvSpPr/>
          <p:nvPr/>
        </p:nvSpPr>
        <p:spPr>
          <a:xfrm>
            <a:off x="11308356" y="3929746"/>
            <a:ext cx="620785" cy="268448"/>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9</a:t>
            </a:r>
          </a:p>
        </p:txBody>
      </p:sp>
      <p:sp>
        <p:nvSpPr>
          <p:cNvPr id="22" name="Rectangle: Rounded Corners 21">
            <a:extLst>
              <a:ext uri="{FF2B5EF4-FFF2-40B4-BE49-F238E27FC236}">
                <a16:creationId xmlns:a16="http://schemas.microsoft.com/office/drawing/2014/main" id="{6764335A-0E2F-49E4-B19C-DA4D217368BB}"/>
              </a:ext>
            </a:extLst>
          </p:cNvPr>
          <p:cNvSpPr/>
          <p:nvPr/>
        </p:nvSpPr>
        <p:spPr>
          <a:xfrm>
            <a:off x="10662405" y="3925553"/>
            <a:ext cx="620785" cy="268448"/>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8</a:t>
            </a:r>
          </a:p>
        </p:txBody>
      </p:sp>
      <p:sp>
        <p:nvSpPr>
          <p:cNvPr id="23" name="Rectangle: Rounded Corners 22">
            <a:extLst>
              <a:ext uri="{FF2B5EF4-FFF2-40B4-BE49-F238E27FC236}">
                <a16:creationId xmlns:a16="http://schemas.microsoft.com/office/drawing/2014/main" id="{EB3AB0E4-3E2D-4484-B185-604343730747}"/>
              </a:ext>
            </a:extLst>
          </p:cNvPr>
          <p:cNvSpPr/>
          <p:nvPr/>
        </p:nvSpPr>
        <p:spPr>
          <a:xfrm>
            <a:off x="8381998" y="3929746"/>
            <a:ext cx="2255241" cy="268448"/>
          </a:xfrm>
          <a:prstGeom prst="roundRect">
            <a:avLst/>
          </a:prstGeom>
          <a:solidFill>
            <a:schemeClr val="accent4">
              <a:lumMod val="60000"/>
              <a:lumOff val="40000"/>
            </a:schemeClr>
          </a:solidFill>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latin typeface="Helvetica" panose="020B0604020202020204" pitchFamily="34" charset="0"/>
                <a:cs typeface="Helvetica" panose="020B0604020202020204" pitchFamily="34" charset="0"/>
              </a:rPr>
              <a:t>HRL 7</a:t>
            </a:r>
          </a:p>
        </p:txBody>
      </p:sp>
      <p:sp>
        <p:nvSpPr>
          <p:cNvPr id="24" name="TextBox 23">
            <a:extLst>
              <a:ext uri="{FF2B5EF4-FFF2-40B4-BE49-F238E27FC236}">
                <a16:creationId xmlns:a16="http://schemas.microsoft.com/office/drawing/2014/main" id="{E42FB0EE-9F5E-4E76-B2D9-B971B4BEC8A1}"/>
              </a:ext>
            </a:extLst>
          </p:cNvPr>
          <p:cNvSpPr txBox="1"/>
          <p:nvPr/>
        </p:nvSpPr>
        <p:spPr>
          <a:xfrm flipH="1">
            <a:off x="5952400" y="4324141"/>
            <a:ext cx="6014163" cy="307777"/>
          </a:xfrm>
          <a:prstGeom prst="rect">
            <a:avLst/>
          </a:prstGeom>
          <a:noFill/>
        </p:spPr>
        <p:txBody>
          <a:bodyPr wrap="square" rtlCol="0">
            <a:spAutoFit/>
          </a:bodyPr>
          <a:lstStyle/>
          <a:p>
            <a:r>
              <a:rPr lang="en-US" sz="1400" dirty="0">
                <a:latin typeface="Helvetica" panose="020B0604020202020204" pitchFamily="34" charset="0"/>
                <a:cs typeface="Helvetica" panose="020B0604020202020204" pitchFamily="34" charset="0"/>
              </a:rPr>
              <a:t>Notional Mapping of HRL/TRL to NASA Human Spaceflight Lifecycle</a:t>
            </a:r>
          </a:p>
        </p:txBody>
      </p:sp>
      <p:sp>
        <p:nvSpPr>
          <p:cNvPr id="26" name="TextBox 25">
            <a:extLst>
              <a:ext uri="{FF2B5EF4-FFF2-40B4-BE49-F238E27FC236}">
                <a16:creationId xmlns:a16="http://schemas.microsoft.com/office/drawing/2014/main" id="{018472A0-965F-487E-810E-E9DFB2F819EC}"/>
              </a:ext>
            </a:extLst>
          </p:cNvPr>
          <p:cNvSpPr txBox="1"/>
          <p:nvPr/>
        </p:nvSpPr>
        <p:spPr>
          <a:xfrm>
            <a:off x="1317687" y="6341046"/>
            <a:ext cx="9772547" cy="400110"/>
          </a:xfrm>
          <a:prstGeom prst="rect">
            <a:avLst/>
          </a:prstGeom>
          <a:noFill/>
        </p:spPr>
        <p:txBody>
          <a:bodyPr wrap="none" rtlCol="0">
            <a:spAutoFit/>
          </a:bodyPr>
          <a:lstStyle/>
          <a:p>
            <a:r>
              <a:rPr lang="en-US" sz="2000" b="1" dirty="0">
                <a:highlight>
                  <a:srgbClr val="FFFF00"/>
                </a:highlight>
                <a:latin typeface="Helvetica" panose="020B0604020202020204" pitchFamily="34" charset="0"/>
                <a:cs typeface="Helvetica" panose="020B0604020202020204" pitchFamily="34" charset="0"/>
              </a:rPr>
              <a:t>HRL soon to become an ANSI standard-ANSI/HFES 400-2021 in the fall of 2021 </a:t>
            </a:r>
          </a:p>
        </p:txBody>
      </p:sp>
    </p:spTree>
    <p:extLst>
      <p:ext uri="{BB962C8B-B14F-4D97-AF65-F5344CB8AC3E}">
        <p14:creationId xmlns:p14="http://schemas.microsoft.com/office/powerpoint/2010/main" val="1234874891"/>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832" y="1096074"/>
            <a:ext cx="11459672" cy="3828740"/>
          </a:xfrm>
          <a:prstGeom prst="rect">
            <a:avLst/>
          </a:prstGeom>
          <a:noFill/>
          <a:ln>
            <a:noFill/>
          </a:ln>
        </p:spPr>
        <p:txBody>
          <a:bodyPr wrap="square" rtlCol="0">
            <a:spAutoFit/>
          </a:bodyPr>
          <a:lstStyle/>
          <a:p>
            <a:pPr>
              <a:spcBef>
                <a:spcPct val="20000"/>
              </a:spcBef>
              <a:defRPr/>
            </a:pPr>
            <a:endParaRPr lang="en-US" sz="1900" b="1" dirty="0">
              <a:latin typeface="Calibri" panose="020F0502020204030204" pitchFamily="34" charset="0"/>
              <a:cs typeface="Calibri" panose="020F0502020204030204" pitchFamily="34" charset="0"/>
            </a:endParaRPr>
          </a:p>
          <a:p>
            <a:pPr marL="342900" indent="-342900" fontAlgn="base">
              <a:spcBef>
                <a:spcPct val="20000"/>
              </a:spcBef>
              <a:spcAft>
                <a:spcPct val="0"/>
              </a:spcAft>
              <a:buFont typeface="Arial" charset="0"/>
              <a:buChar char="•"/>
              <a:defRPr/>
            </a:pPr>
            <a:r>
              <a:rPr lang="en-US" sz="2400" b="1" dirty="0">
                <a:latin typeface="Calibri" panose="020F0502020204030204" pitchFamily="34" charset="0"/>
                <a:ea typeface="ヒラギノ角ゴ Pro W3" charset="-128"/>
                <a:cs typeface="Calibri" panose="020F0502020204030204" pitchFamily="34" charset="0"/>
              </a:rPr>
              <a:t>Topics: </a:t>
            </a:r>
            <a:endParaRPr lang="en-US" sz="2400" i="1" dirty="0">
              <a:solidFill>
                <a:schemeClr val="accent3">
                  <a:lumMod val="75000"/>
                </a:schemeClr>
              </a:solidFill>
              <a:latin typeface="Calibri" panose="020F0502020204030204" pitchFamily="34" charset="0"/>
              <a:ea typeface="ヒラギノ角ゴ Pro W3" charset="-128"/>
              <a:cs typeface="Calibri" panose="020F0502020204030204" pitchFamily="34" charset="0"/>
            </a:endParaRP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What is Human Systems Integration (HSI)?</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Expected Benefits of HSI </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Human Systems Integration (HSI) In the Development Process</a:t>
            </a:r>
          </a:p>
          <a:p>
            <a:pPr marL="742950" lvl="1" indent="-285750" fontAlgn="base">
              <a:spcBef>
                <a:spcPts val="1800"/>
              </a:spcBef>
              <a:spcAft>
                <a:spcPct val="0"/>
              </a:spcAft>
              <a:buFont typeface="Arial" charset="0"/>
              <a:buChar char="–"/>
              <a:defRPr/>
            </a:pPr>
            <a:r>
              <a:rPr lang="en-US" sz="2400" b="1" dirty="0">
                <a:solidFill>
                  <a:schemeClr val="bg1">
                    <a:lumMod val="85000"/>
                  </a:schemeClr>
                </a:solidFill>
                <a:latin typeface="Calibri" panose="020F0502020204030204" pitchFamily="34" charset="0"/>
                <a:cs typeface="Calibri" panose="020F0502020204030204" pitchFamily="34" charset="0"/>
              </a:rPr>
              <a:t>Human Readiness Level Metrics</a:t>
            </a:r>
          </a:p>
          <a:p>
            <a:pPr marL="742950" lvl="1" indent="-285750" fontAlgn="base">
              <a:spcBef>
                <a:spcPts val="1800"/>
              </a:spcBef>
              <a:spcAft>
                <a:spcPct val="0"/>
              </a:spcAft>
              <a:buFont typeface="Arial" charset="0"/>
              <a:buChar char="–"/>
              <a:defRPr/>
            </a:pPr>
            <a:r>
              <a:rPr lang="en-US" sz="2400" b="1" dirty="0">
                <a:latin typeface="Calibri" panose="020F0502020204030204" pitchFamily="34" charset="0"/>
                <a:cs typeface="Calibri" panose="020F0502020204030204" pitchFamily="34" charset="0"/>
              </a:rPr>
              <a:t>Closing Remarks</a:t>
            </a:r>
          </a:p>
        </p:txBody>
      </p:sp>
      <p:sp>
        <p:nvSpPr>
          <p:cNvPr id="7" name="Title 6"/>
          <p:cNvSpPr>
            <a:spLocks noGrp="1"/>
          </p:cNvSpPr>
          <p:nvPr>
            <p:ph type="title"/>
          </p:nvPr>
        </p:nvSpPr>
        <p:spPr/>
        <p:txBody>
          <a:bodyPr/>
          <a:lstStyle/>
          <a:p>
            <a:pPr algn="ctr"/>
            <a:r>
              <a:rPr lang="en-US" sz="4000" dirty="0"/>
              <a:t>Overview</a:t>
            </a:r>
          </a:p>
        </p:txBody>
      </p:sp>
    </p:spTree>
    <p:extLst>
      <p:ext uri="{BB962C8B-B14F-4D97-AF65-F5344CB8AC3E}">
        <p14:creationId xmlns:p14="http://schemas.microsoft.com/office/powerpoint/2010/main" val="2582856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CD77D8-9366-427E-AA71-A356545D38D4}"/>
              </a:ext>
            </a:extLst>
          </p:cNvPr>
          <p:cNvSpPr>
            <a:spLocks noGrp="1"/>
          </p:cNvSpPr>
          <p:nvPr>
            <p:ph idx="1"/>
          </p:nvPr>
        </p:nvSpPr>
        <p:spPr>
          <a:xfrm>
            <a:off x="592556" y="1876921"/>
            <a:ext cx="10769600" cy="3233137"/>
          </a:xfrm>
        </p:spPr>
        <p:txBody>
          <a:bodyPr/>
          <a:lstStyle/>
          <a:p>
            <a:pPr>
              <a:spcBef>
                <a:spcPts val="600"/>
              </a:spcBef>
            </a:pPr>
            <a:r>
              <a:rPr lang="en-US" sz="2400" b="0">
                <a:latin typeface="Helvetica" panose="020B0604020202020204" pitchFamily="34" charset="0"/>
                <a:cs typeface="Helvetica" panose="020B0604020202020204" pitchFamily="34" charset="0"/>
              </a:rPr>
              <a:t>Maximizes </a:t>
            </a:r>
            <a:r>
              <a:rPr lang="en-US" sz="2400" b="0" dirty="0">
                <a:latin typeface="Helvetica" panose="020B0604020202020204" pitchFamily="34" charset="0"/>
                <a:cs typeface="Helvetica" panose="020B0604020202020204" pitchFamily="34" charset="0"/>
              </a:rPr>
              <a:t>total system performance, safety, and operations by considering the human in the system’s design, engineering, and operational environments.</a:t>
            </a:r>
          </a:p>
          <a:p>
            <a:pPr>
              <a:spcBef>
                <a:spcPts val="600"/>
              </a:spcBef>
            </a:pPr>
            <a:r>
              <a:rPr lang="en-US" sz="2400" b="0" dirty="0">
                <a:latin typeface="Helvetica" panose="020B0604020202020204" pitchFamily="34" charset="0"/>
                <a:cs typeface="Helvetica" panose="020B0604020202020204" pitchFamily="34" charset="0"/>
              </a:rPr>
              <a:t>Reduce total ownership cost though the use of HSI.</a:t>
            </a:r>
          </a:p>
          <a:p>
            <a:pPr>
              <a:spcBef>
                <a:spcPts val="600"/>
              </a:spcBef>
            </a:pPr>
            <a:r>
              <a:rPr lang="en-US" sz="2400" b="0" dirty="0">
                <a:latin typeface="Helvetica" panose="020B0604020202020204" pitchFamily="34" charset="0"/>
                <a:cs typeface="Helvetica" panose="020B0604020202020204" pitchFamily="34" charset="0"/>
              </a:rPr>
              <a:t> HRL provides a high-level status of technology ready for the human.</a:t>
            </a:r>
          </a:p>
          <a:p>
            <a:pPr>
              <a:spcBef>
                <a:spcPts val="600"/>
              </a:spcBef>
            </a:pPr>
            <a:r>
              <a:rPr lang="en-US" sz="2400" b="0" dirty="0">
                <a:latin typeface="Helvetica" panose="020B0604020202020204" pitchFamily="34" charset="0"/>
                <a:cs typeface="Helvetica" panose="020B0604020202020204" pitchFamily="34" charset="0"/>
              </a:rPr>
              <a:t>HRLs assesses the degree that HSI requirements have been addressed.</a:t>
            </a:r>
          </a:p>
          <a:p>
            <a:pPr>
              <a:spcBef>
                <a:spcPts val="600"/>
              </a:spcBef>
            </a:pPr>
            <a:endParaRPr lang="en-US" sz="2400" b="0"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419AFED7-2CE4-444A-A2EB-8578ADF926B9}"/>
              </a:ext>
            </a:extLst>
          </p:cNvPr>
          <p:cNvSpPr>
            <a:spLocks noGrp="1"/>
          </p:cNvSpPr>
          <p:nvPr>
            <p:ph type="title"/>
          </p:nvPr>
        </p:nvSpPr>
        <p:spPr/>
        <p:txBody>
          <a:bodyPr/>
          <a:lstStyle/>
          <a:p>
            <a:pPr algn="ctr"/>
            <a:r>
              <a:rPr lang="en-US" sz="3600" dirty="0">
                <a:latin typeface="Helvetica" panose="020B0604020202020204" pitchFamily="34" charset="0"/>
                <a:cs typeface="Helvetica" panose="020B0604020202020204" pitchFamily="34" charset="0"/>
              </a:rPr>
              <a:t>Closing Remarks</a:t>
            </a:r>
          </a:p>
        </p:txBody>
      </p:sp>
    </p:spTree>
    <p:extLst>
      <p:ext uri="{BB962C8B-B14F-4D97-AF65-F5344CB8AC3E}">
        <p14:creationId xmlns:p14="http://schemas.microsoft.com/office/powerpoint/2010/main" val="3523374891"/>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776444-9F85-4116-9DDA-71A864186531}"/>
              </a:ext>
            </a:extLst>
          </p:cNvPr>
          <p:cNvSpPr/>
          <p:nvPr/>
        </p:nvSpPr>
        <p:spPr>
          <a:xfrm>
            <a:off x="2302822" y="2731807"/>
            <a:ext cx="7032183" cy="1862048"/>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11500" b="1" cap="none" spc="0" dirty="0">
                <a:ln w="12700">
                  <a:solidFill>
                    <a:schemeClr val="tx2">
                      <a:lumMod val="75000"/>
                    </a:schemeClr>
                  </a:solidFill>
                  <a:prstDash val="solid"/>
                </a:ln>
                <a:solidFill>
                  <a:schemeClr val="accent2"/>
                </a:solidFill>
                <a:effectLst>
                  <a:outerShdw dist="38100" dir="2640000" algn="bl" rotWithShape="0">
                    <a:schemeClr val="tx2">
                      <a:lumMod val="75000"/>
                    </a:schemeClr>
                  </a:outerShdw>
                </a:effectLst>
              </a:rPr>
              <a:t>Questions?</a:t>
            </a:r>
          </a:p>
        </p:txBody>
      </p:sp>
    </p:spTree>
    <p:extLst>
      <p:ext uri="{BB962C8B-B14F-4D97-AF65-F5344CB8AC3E}">
        <p14:creationId xmlns:p14="http://schemas.microsoft.com/office/powerpoint/2010/main" val="2140187922"/>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B5FFF-4416-4BA9-97DA-8ABC5436C8A2}"/>
              </a:ext>
            </a:extLst>
          </p:cNvPr>
          <p:cNvSpPr>
            <a:spLocks noGrp="1"/>
          </p:cNvSpPr>
          <p:nvPr>
            <p:ph idx="1"/>
          </p:nvPr>
        </p:nvSpPr>
        <p:spPr>
          <a:xfrm>
            <a:off x="3899648" y="3280339"/>
            <a:ext cx="5011270" cy="538626"/>
          </a:xfrm>
        </p:spPr>
        <p:txBody>
          <a:bodyPr/>
          <a:lstStyle/>
          <a:p>
            <a:pPr marL="0" indent="0">
              <a:buNone/>
            </a:pPr>
            <a:r>
              <a:rPr lang="en-US" sz="5400" dirty="0"/>
              <a:t>Backup</a:t>
            </a:r>
          </a:p>
        </p:txBody>
      </p:sp>
    </p:spTree>
    <p:extLst>
      <p:ext uri="{BB962C8B-B14F-4D97-AF65-F5344CB8AC3E}">
        <p14:creationId xmlns:p14="http://schemas.microsoft.com/office/powerpoint/2010/main" val="2560052161"/>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62E60F-3A40-42D5-9BBF-7AD92E079A5A}"/>
              </a:ext>
            </a:extLst>
          </p:cNvPr>
          <p:cNvSpPr>
            <a:spLocks noGrp="1"/>
          </p:cNvSpPr>
          <p:nvPr>
            <p:ph idx="1"/>
          </p:nvPr>
        </p:nvSpPr>
        <p:spPr>
          <a:xfrm>
            <a:off x="609600" y="1161915"/>
            <a:ext cx="10972800" cy="5582692"/>
          </a:xfrm>
        </p:spPr>
        <p:txBody>
          <a:bodyPr/>
          <a:lstStyle/>
          <a:p>
            <a:r>
              <a:rPr lang="en-US" sz="1600" b="0" dirty="0"/>
              <a:t>1965- MSFC‐STD‐391, Human Factors Engineering Program establish minimum human factors requirements to promote the maximum effectiveness and reliability of humans as a system component. </a:t>
            </a:r>
          </a:p>
          <a:p>
            <a:r>
              <a:rPr lang="en-US" sz="1600" b="0" dirty="0"/>
              <a:t>1966-MSFC‐STD‐267A, Human Engineering Design Criteria contained human engineering design principles and practices to be used by engineers in designing equipment for the satisfactory performance of operator, maintenance, and control personnel.</a:t>
            </a:r>
          </a:p>
          <a:p>
            <a:r>
              <a:rPr lang="en-US" sz="1600" b="0" dirty="0"/>
              <a:t>2008- NPR 8705.2B, Human‐Rating Requirements for Space Systems emphasis on the process of achieving human rating of space systems</a:t>
            </a:r>
          </a:p>
          <a:p>
            <a:r>
              <a:rPr lang="en-US" sz="1600" b="0" dirty="0"/>
              <a:t>2010-Human Integration Design Handbook for Human Space Flight, further enhancing NASA’s focus on human‐centered design (HCD)</a:t>
            </a:r>
          </a:p>
          <a:p>
            <a:r>
              <a:rPr lang="en-US" sz="1600" b="0" dirty="0"/>
              <a:t>2013-NPR 7123.1B, NASA Systems Engineering Processes and Requirements, included the first formal definition of HSI in NASA documentation.</a:t>
            </a:r>
          </a:p>
          <a:p>
            <a:r>
              <a:rPr lang="en-US" sz="1600" b="0" dirty="0"/>
              <a:t>2014- NASA/TP‐2014‐218556, Human Integration Design Processes (HIDP) captured NASA human engineering and HSI lessons learned to supplement standards and requirements</a:t>
            </a:r>
          </a:p>
          <a:p>
            <a:r>
              <a:rPr lang="en-US" sz="1600" b="0" dirty="0"/>
              <a:t> 2015-NASA‐STD‐3001, NASA Space Flight Human‐System Standard, Volume 2: Human Factors, Habitability, and Environmental Health added requirement for HCD-significant step forward in capturing and documenting NASA’s approach to HSI.</a:t>
            </a:r>
          </a:p>
          <a:p>
            <a:r>
              <a:rPr lang="en-US" sz="1600" b="0" dirty="0"/>
              <a:t> 2015-NASA HSI Practitioner’s Guide (HSIPG)  was initial HSI guide provided much‐needed guidance on HSI team responsibilities, activities, and products, along with guidance on writing an HSI Plan (HSIP).</a:t>
            </a:r>
          </a:p>
        </p:txBody>
      </p:sp>
      <p:sp>
        <p:nvSpPr>
          <p:cNvPr id="3" name="Title 2">
            <a:extLst>
              <a:ext uri="{FF2B5EF4-FFF2-40B4-BE49-F238E27FC236}">
                <a16:creationId xmlns:a16="http://schemas.microsoft.com/office/drawing/2014/main" id="{47C18EA9-C258-4C6A-B09C-C9CE488CD656}"/>
              </a:ext>
            </a:extLst>
          </p:cNvPr>
          <p:cNvSpPr>
            <a:spLocks noGrp="1"/>
          </p:cNvSpPr>
          <p:nvPr>
            <p:ph type="title"/>
          </p:nvPr>
        </p:nvSpPr>
        <p:spPr/>
        <p:txBody>
          <a:bodyPr/>
          <a:lstStyle/>
          <a:p>
            <a:pPr algn="ctr"/>
            <a:r>
              <a:rPr lang="en-US" sz="2800" dirty="0"/>
              <a:t>Brief History of Human Engineering Processes at NASA</a:t>
            </a:r>
          </a:p>
        </p:txBody>
      </p:sp>
    </p:spTree>
    <p:extLst>
      <p:ext uri="{BB962C8B-B14F-4D97-AF65-F5344CB8AC3E}">
        <p14:creationId xmlns:p14="http://schemas.microsoft.com/office/powerpoint/2010/main" val="3841988504"/>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1D0E0CA80E2A46862976E0CBE990BA" ma:contentTypeVersion="13" ma:contentTypeDescription="Create a new document." ma:contentTypeScope="" ma:versionID="269784dec4b7e3081b21ac900590bf44">
  <xsd:schema xmlns:xsd="http://www.w3.org/2001/XMLSchema" xmlns:xs="http://www.w3.org/2001/XMLSchema" xmlns:p="http://schemas.microsoft.com/office/2006/metadata/properties" xmlns:ns1="http://schemas.microsoft.com/sharepoint/v3" xmlns:ns3="22940ef1-45fd-49ba-9f00-8b8bdfa026a3" xmlns:ns4="d248eb2a-b278-41f8-9979-d55b813e99f8" targetNamespace="http://schemas.microsoft.com/office/2006/metadata/properties" ma:root="true" ma:fieldsID="0324b69658e3a245ccfeeee645f154a5" ns1:_="" ns3:_="" ns4:_="">
    <xsd:import namespace="http://schemas.microsoft.com/sharepoint/v3"/>
    <xsd:import namespace="22940ef1-45fd-49ba-9f00-8b8bdfa026a3"/>
    <xsd:import namespace="d248eb2a-b278-41f8-9979-d55b813e99f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940ef1-45fd-49ba-9f00-8b8bdfa026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48eb2a-b278-41f8-9979-d55b813e99f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3D1F1C5-7B9D-40FD-856C-2E3B0F865670}">
  <ds:schemaRefs>
    <ds:schemaRef ds:uri="http://schemas.microsoft.com/sharepoint/v3/contenttype/forms"/>
  </ds:schemaRefs>
</ds:datastoreItem>
</file>

<file path=customXml/itemProps2.xml><?xml version="1.0" encoding="utf-8"?>
<ds:datastoreItem xmlns:ds="http://schemas.openxmlformats.org/officeDocument/2006/customXml" ds:itemID="{D7D750FB-2234-4783-85AD-6F053842AF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2940ef1-45fd-49ba-9f00-8b8bdfa026a3"/>
    <ds:schemaRef ds:uri="d248eb2a-b278-41f8-9979-d55b813e99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519BA4-08AC-46C0-A4C6-9E9DE8C003FB}">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28259</TotalTime>
  <Words>1698</Words>
  <Application>Microsoft Office PowerPoint</Application>
  <PresentationFormat>Widescreen</PresentationFormat>
  <Paragraphs>237</Paragraphs>
  <Slides>23</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Calibri</vt:lpstr>
      <vt:lpstr>Calibri Light</vt:lpstr>
      <vt:lpstr>Courier New</vt:lpstr>
      <vt:lpstr>Garamond</vt:lpstr>
      <vt:lpstr>Helvetica</vt:lpstr>
      <vt:lpstr>Times New Roman</vt:lpstr>
      <vt:lpstr>Wingdings</vt:lpstr>
      <vt:lpstr>3_ExplorationScenario-Updated</vt:lpstr>
      <vt:lpstr>Office Theme</vt:lpstr>
      <vt:lpstr>AVIONIC SYSTEMS DIVISION</vt:lpstr>
      <vt:lpstr>Overview</vt:lpstr>
      <vt:lpstr>Overview</vt:lpstr>
      <vt:lpstr> What is Human Systems Integration (HSI)?</vt:lpstr>
      <vt:lpstr>PowerPoint Presentation</vt:lpstr>
      <vt:lpstr>Next…</vt:lpstr>
      <vt:lpstr>Cost Reduction and System Performance</vt:lpstr>
      <vt:lpstr>Human Error and Hazard Mitigation</vt:lpstr>
      <vt:lpstr>Myth --HFE and HSI Are the Same?</vt:lpstr>
      <vt:lpstr>Observations In Applying HSI</vt:lpstr>
      <vt:lpstr>Next …</vt:lpstr>
      <vt:lpstr>PowerPoint Presentation</vt:lpstr>
      <vt:lpstr>What is it that we are trying to Achieve with Systems Engineering and  HSI?</vt:lpstr>
      <vt:lpstr>Next …</vt:lpstr>
      <vt:lpstr>Performance Metrics in System Development </vt:lpstr>
      <vt:lpstr>Quick Overview of Technology Readiness Level</vt:lpstr>
      <vt:lpstr>Proposed HRL Scale</vt:lpstr>
      <vt:lpstr>Human Readiness Level (HRL) In the NASA Lifecycle</vt:lpstr>
      <vt:lpstr>Overview</vt:lpstr>
      <vt:lpstr>Closing Remarks</vt:lpstr>
      <vt:lpstr>PowerPoint Presentation</vt:lpstr>
      <vt:lpstr>PowerPoint Presentation</vt:lpstr>
      <vt:lpstr>Brief History of Human Engineering Processes at NASA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DSC Complexity Reduction Trade Template</dc:title>
  <dc:creator>karen.j.dorris@nasa.gov</dc:creator>
  <cp:lastModifiedBy>Salazar, George A. (JSC-EV311)</cp:lastModifiedBy>
  <cp:revision>307</cp:revision>
  <cp:lastPrinted>2020-10-04T15:12:24Z</cp:lastPrinted>
  <dcterms:created xsi:type="dcterms:W3CDTF">2017-12-19T14:45:56Z</dcterms:created>
  <dcterms:modified xsi:type="dcterms:W3CDTF">2021-06-01T18:39:17Z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0x010100861D0E0CA80E2A46862976E0CBE990BA</vt:lpwstr>
  </property>
</Properties>
</file>