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3673" r:id="rId5"/>
  </p:sldMasterIdLst>
  <p:notesMasterIdLst>
    <p:notesMasterId r:id="rId28"/>
  </p:notesMasterIdLst>
  <p:handoutMasterIdLst>
    <p:handoutMasterId r:id="rId29"/>
  </p:handoutMasterIdLst>
  <p:sldIdLst>
    <p:sldId id="2787" r:id="rId6"/>
    <p:sldId id="2801" r:id="rId7"/>
    <p:sldId id="2802" r:id="rId8"/>
    <p:sldId id="2829" r:id="rId9"/>
    <p:sldId id="2838" r:id="rId10"/>
    <p:sldId id="2839" r:id="rId11"/>
    <p:sldId id="2830" r:id="rId12"/>
    <p:sldId id="2831" r:id="rId13"/>
    <p:sldId id="2837" r:id="rId14"/>
    <p:sldId id="2819" r:id="rId15"/>
    <p:sldId id="2816" r:id="rId16"/>
    <p:sldId id="2818" r:id="rId17"/>
    <p:sldId id="2804" r:id="rId18"/>
    <p:sldId id="2821" r:id="rId19"/>
    <p:sldId id="2827" r:id="rId20"/>
    <p:sldId id="2805" r:id="rId21"/>
    <p:sldId id="2806" r:id="rId22"/>
    <p:sldId id="2826" r:id="rId23"/>
    <p:sldId id="2808" r:id="rId24"/>
    <p:sldId id="2809" r:id="rId25"/>
    <p:sldId id="2836" r:id="rId26"/>
    <p:sldId id="2834" r:id="rId27"/>
  </p:sldIdLst>
  <p:sldSz cx="9144000" cy="6858000" type="letter"/>
  <p:notesSz cx="6954838" cy="9240838"/>
  <p:defaultTextStyle>
    <a:defPPr>
      <a:defRPr lang="en-US"/>
    </a:defPPr>
    <a:lvl1pPr algn="l" rtl="0" fontAlgn="base">
      <a:spcBef>
        <a:spcPct val="0"/>
      </a:spcBef>
      <a:spcAft>
        <a:spcPct val="0"/>
      </a:spcAft>
      <a:defRPr sz="1600" b="1" kern="1200">
        <a:solidFill>
          <a:schemeClr val="tx1"/>
        </a:solidFill>
        <a:latin typeface="Arial" charset="0"/>
        <a:ea typeface="+mn-ea"/>
        <a:cs typeface="+mn-cs"/>
      </a:defRPr>
    </a:lvl1pPr>
    <a:lvl2pPr marL="457200" algn="l" rtl="0" fontAlgn="base">
      <a:spcBef>
        <a:spcPct val="0"/>
      </a:spcBef>
      <a:spcAft>
        <a:spcPct val="0"/>
      </a:spcAft>
      <a:defRPr sz="1600" b="1" kern="1200">
        <a:solidFill>
          <a:schemeClr val="tx1"/>
        </a:solidFill>
        <a:latin typeface="Arial" charset="0"/>
        <a:ea typeface="+mn-ea"/>
        <a:cs typeface="+mn-cs"/>
      </a:defRPr>
    </a:lvl2pPr>
    <a:lvl3pPr marL="914400" algn="l" rtl="0" fontAlgn="base">
      <a:spcBef>
        <a:spcPct val="0"/>
      </a:spcBef>
      <a:spcAft>
        <a:spcPct val="0"/>
      </a:spcAft>
      <a:defRPr sz="1600" b="1" kern="1200">
        <a:solidFill>
          <a:schemeClr val="tx1"/>
        </a:solidFill>
        <a:latin typeface="Arial" charset="0"/>
        <a:ea typeface="+mn-ea"/>
        <a:cs typeface="+mn-cs"/>
      </a:defRPr>
    </a:lvl3pPr>
    <a:lvl4pPr marL="1371600" algn="l" rtl="0" fontAlgn="base">
      <a:spcBef>
        <a:spcPct val="0"/>
      </a:spcBef>
      <a:spcAft>
        <a:spcPct val="0"/>
      </a:spcAft>
      <a:defRPr sz="1600" b="1" kern="1200">
        <a:solidFill>
          <a:schemeClr val="tx1"/>
        </a:solidFill>
        <a:latin typeface="Arial" charset="0"/>
        <a:ea typeface="+mn-ea"/>
        <a:cs typeface="+mn-cs"/>
      </a:defRPr>
    </a:lvl4pPr>
    <a:lvl5pPr marL="1828800" algn="l" rtl="0" fontAlgn="base">
      <a:spcBef>
        <a:spcPct val="0"/>
      </a:spcBef>
      <a:spcAft>
        <a:spcPct val="0"/>
      </a:spcAft>
      <a:defRPr sz="1600" b="1" kern="1200">
        <a:solidFill>
          <a:schemeClr val="tx1"/>
        </a:solidFill>
        <a:latin typeface="Arial" charset="0"/>
        <a:ea typeface="+mn-ea"/>
        <a:cs typeface="+mn-cs"/>
      </a:defRPr>
    </a:lvl5pPr>
    <a:lvl6pPr marL="2286000" algn="l" defTabSz="914400" rtl="0" eaLnBrk="1" latinLnBrk="0" hangingPunct="1">
      <a:defRPr sz="1600" b="1" kern="1200">
        <a:solidFill>
          <a:schemeClr val="tx1"/>
        </a:solidFill>
        <a:latin typeface="Arial" charset="0"/>
        <a:ea typeface="+mn-ea"/>
        <a:cs typeface="+mn-cs"/>
      </a:defRPr>
    </a:lvl6pPr>
    <a:lvl7pPr marL="2743200" algn="l" defTabSz="914400" rtl="0" eaLnBrk="1" latinLnBrk="0" hangingPunct="1">
      <a:defRPr sz="1600" b="1" kern="1200">
        <a:solidFill>
          <a:schemeClr val="tx1"/>
        </a:solidFill>
        <a:latin typeface="Arial" charset="0"/>
        <a:ea typeface="+mn-ea"/>
        <a:cs typeface="+mn-cs"/>
      </a:defRPr>
    </a:lvl7pPr>
    <a:lvl8pPr marL="3200400" algn="l" defTabSz="914400" rtl="0" eaLnBrk="1" latinLnBrk="0" hangingPunct="1">
      <a:defRPr sz="1600" b="1" kern="1200">
        <a:solidFill>
          <a:schemeClr val="tx1"/>
        </a:solidFill>
        <a:latin typeface="Arial" charset="0"/>
        <a:ea typeface="+mn-ea"/>
        <a:cs typeface="+mn-cs"/>
      </a:defRPr>
    </a:lvl8pPr>
    <a:lvl9pPr marL="3657600" algn="l" defTabSz="914400" rtl="0" eaLnBrk="1" latinLnBrk="0" hangingPunct="1">
      <a:defRPr sz="1600"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92">
          <p15:clr>
            <a:srgbClr val="A4A3A4"/>
          </p15:clr>
        </p15:guide>
        <p15:guide id="2" pos="2880">
          <p15:clr>
            <a:srgbClr val="A4A3A4"/>
          </p15:clr>
        </p15:guide>
      </p15:sldGuideLst>
    </p:ext>
    <p:ext uri="{2D200454-40CA-4A62-9FC3-DE9A4176ACB9}">
      <p15:notesGuideLst xmlns:p15="http://schemas.microsoft.com/office/powerpoint/2012/main">
        <p15:guide id="1" orient="horz" pos="2815" userDrawn="1">
          <p15:clr>
            <a:srgbClr val="A4A3A4"/>
          </p15:clr>
        </p15:guide>
        <p15:guide id="2" pos="2357" userDrawn="1">
          <p15:clr>
            <a:srgbClr val="A4A3A4"/>
          </p15:clr>
        </p15:guide>
        <p15:guide id="3" orient="horz" pos="2911" userDrawn="1">
          <p15:clr>
            <a:srgbClr val="A4A3A4"/>
          </p15:clr>
        </p15:guide>
        <p15:guide id="4" pos="219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E814F5"/>
    <a:srgbClr val="FF0066"/>
    <a:srgbClr val="003399"/>
    <a:srgbClr val="FF9933"/>
    <a:srgbClr val="FF9900"/>
    <a:srgbClr val="FFFF00"/>
    <a:srgbClr val="D27D00"/>
    <a:srgbClr val="FFFF99"/>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34559" autoAdjust="0"/>
    <p:restoredTop sz="86501" autoAdjust="0"/>
  </p:normalViewPr>
  <p:slideViewPr>
    <p:cSldViewPr>
      <p:cViewPr varScale="1">
        <p:scale>
          <a:sx n="108" d="100"/>
          <a:sy n="108" d="100"/>
        </p:scale>
        <p:origin x="2394" y="102"/>
      </p:cViewPr>
      <p:guideLst>
        <p:guide orient="horz" pos="792"/>
        <p:guide pos="2880"/>
      </p:guideLst>
    </p:cSldViewPr>
  </p:slideViewPr>
  <p:outlineViewPr>
    <p:cViewPr>
      <p:scale>
        <a:sx n="33" d="100"/>
        <a:sy n="33" d="100"/>
      </p:scale>
      <p:origin x="0" y="70044"/>
    </p:cViewPr>
  </p:outlineViewPr>
  <p:notesTextViewPr>
    <p:cViewPr>
      <p:scale>
        <a:sx n="100" d="100"/>
        <a:sy n="100" d="100"/>
      </p:scale>
      <p:origin x="0" y="0"/>
    </p:cViewPr>
  </p:notesTextViewPr>
  <p:sorterViewPr>
    <p:cViewPr>
      <p:scale>
        <a:sx n="30" d="100"/>
        <a:sy n="30" d="100"/>
      </p:scale>
      <p:origin x="0" y="0"/>
    </p:cViewPr>
  </p:sorterViewPr>
  <p:notesViewPr>
    <p:cSldViewPr>
      <p:cViewPr varScale="1">
        <p:scale>
          <a:sx n="35" d="100"/>
          <a:sy n="35" d="100"/>
        </p:scale>
        <p:origin x="-1494" y="-72"/>
      </p:cViewPr>
      <p:guideLst>
        <p:guide orient="horz" pos="2815"/>
        <p:guide pos="2357"/>
        <p:guide orient="horz" pos="2911"/>
        <p:guide pos="2191"/>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image" Target="../media/image14.png"/><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1"/>
            <a:ext cx="3012556" cy="461431"/>
          </a:xfrm>
          <a:prstGeom prst="rect">
            <a:avLst/>
          </a:prstGeom>
          <a:noFill/>
          <a:ln w="9525">
            <a:noFill/>
            <a:miter lim="800000"/>
            <a:headEnd/>
            <a:tailEnd/>
          </a:ln>
          <a:effectLst/>
        </p:spPr>
        <p:txBody>
          <a:bodyPr vert="horz" wrap="square" lIns="19181" tIns="0" rIns="19181" bIns="0" numCol="1" anchor="t" anchorCtr="0" compatLnSpc="1">
            <a:prstTxWarp prst="textNoShape">
              <a:avLst/>
            </a:prstTxWarp>
          </a:bodyPr>
          <a:lstStyle>
            <a:lvl1pPr defTabSz="920750" eaLnBrk="0" hangingPunct="0">
              <a:lnSpc>
                <a:spcPct val="100000"/>
              </a:lnSpc>
              <a:spcAft>
                <a:spcPct val="0"/>
              </a:spcAft>
              <a:buSzTx/>
              <a:defRPr sz="1000" b="0" i="1">
                <a:latin typeface="Times New Roman" pitchFamily="18" charset="0"/>
              </a:defRPr>
            </a:lvl1pPr>
          </a:lstStyle>
          <a:p>
            <a:pPr>
              <a:defRPr/>
            </a:pPr>
            <a:endParaRPr lang="en-US"/>
          </a:p>
        </p:txBody>
      </p:sp>
      <p:sp>
        <p:nvSpPr>
          <p:cNvPr id="4099" name="Rectangle 3"/>
          <p:cNvSpPr>
            <a:spLocks noGrp="1" noChangeArrowheads="1"/>
          </p:cNvSpPr>
          <p:nvPr>
            <p:ph type="dt" sz="quarter" idx="1"/>
          </p:nvPr>
        </p:nvSpPr>
        <p:spPr bwMode="auto">
          <a:xfrm>
            <a:off x="3942283" y="1"/>
            <a:ext cx="3012556" cy="461431"/>
          </a:xfrm>
          <a:prstGeom prst="rect">
            <a:avLst/>
          </a:prstGeom>
          <a:noFill/>
          <a:ln w="9525">
            <a:noFill/>
            <a:miter lim="800000"/>
            <a:headEnd/>
            <a:tailEnd/>
          </a:ln>
          <a:effectLst/>
        </p:spPr>
        <p:txBody>
          <a:bodyPr vert="horz" wrap="square" lIns="19181" tIns="0" rIns="19181" bIns="0" numCol="1" anchor="t" anchorCtr="0" compatLnSpc="1">
            <a:prstTxWarp prst="textNoShape">
              <a:avLst/>
            </a:prstTxWarp>
          </a:bodyPr>
          <a:lstStyle>
            <a:lvl1pPr algn="r" defTabSz="920750" eaLnBrk="0" hangingPunct="0">
              <a:lnSpc>
                <a:spcPct val="100000"/>
              </a:lnSpc>
              <a:spcAft>
                <a:spcPct val="0"/>
              </a:spcAft>
              <a:buSzTx/>
              <a:defRPr sz="1000" b="0" i="1">
                <a:latin typeface="Times New Roman" pitchFamily="18" charset="0"/>
              </a:defRPr>
            </a:lvl1pPr>
          </a:lstStyle>
          <a:p>
            <a:pPr>
              <a:defRPr/>
            </a:pPr>
            <a:endParaRPr lang="en-US"/>
          </a:p>
        </p:txBody>
      </p:sp>
      <p:sp>
        <p:nvSpPr>
          <p:cNvPr id="4100" name="Rectangle 4"/>
          <p:cNvSpPr>
            <a:spLocks noGrp="1" noChangeArrowheads="1"/>
          </p:cNvSpPr>
          <p:nvPr>
            <p:ph type="ftr" sz="quarter" idx="2"/>
          </p:nvPr>
        </p:nvSpPr>
        <p:spPr bwMode="auto">
          <a:xfrm>
            <a:off x="0" y="8779408"/>
            <a:ext cx="3012556" cy="461431"/>
          </a:xfrm>
          <a:prstGeom prst="rect">
            <a:avLst/>
          </a:prstGeom>
          <a:noFill/>
          <a:ln w="9525">
            <a:noFill/>
            <a:miter lim="800000"/>
            <a:headEnd/>
            <a:tailEnd/>
          </a:ln>
          <a:effectLst/>
        </p:spPr>
        <p:txBody>
          <a:bodyPr vert="horz" wrap="square" lIns="19181" tIns="0" rIns="19181" bIns="0" numCol="1" anchor="b" anchorCtr="0" compatLnSpc="1">
            <a:prstTxWarp prst="textNoShape">
              <a:avLst/>
            </a:prstTxWarp>
          </a:bodyPr>
          <a:lstStyle>
            <a:lvl1pPr defTabSz="920750" eaLnBrk="0" hangingPunct="0">
              <a:lnSpc>
                <a:spcPct val="100000"/>
              </a:lnSpc>
              <a:spcAft>
                <a:spcPct val="0"/>
              </a:spcAft>
              <a:buSzTx/>
              <a:defRPr sz="1000" b="0" i="1">
                <a:latin typeface="Times New Roman" pitchFamily="18" charset="0"/>
              </a:defRPr>
            </a:lvl1pPr>
          </a:lstStyle>
          <a:p>
            <a:pPr>
              <a:defRPr/>
            </a:pPr>
            <a:endParaRPr lang="en-US"/>
          </a:p>
        </p:txBody>
      </p:sp>
      <p:sp>
        <p:nvSpPr>
          <p:cNvPr id="4101" name="Rectangle 5"/>
          <p:cNvSpPr>
            <a:spLocks noGrp="1" noChangeArrowheads="1"/>
          </p:cNvSpPr>
          <p:nvPr>
            <p:ph type="sldNum" sz="quarter" idx="3"/>
          </p:nvPr>
        </p:nvSpPr>
        <p:spPr bwMode="auto">
          <a:xfrm>
            <a:off x="3942283" y="8779408"/>
            <a:ext cx="3012556" cy="461431"/>
          </a:xfrm>
          <a:prstGeom prst="rect">
            <a:avLst/>
          </a:prstGeom>
          <a:noFill/>
          <a:ln w="9525">
            <a:noFill/>
            <a:miter lim="800000"/>
            <a:headEnd/>
            <a:tailEnd/>
          </a:ln>
          <a:effectLst/>
        </p:spPr>
        <p:txBody>
          <a:bodyPr vert="horz" wrap="square" lIns="19181" tIns="0" rIns="19181" bIns="0" numCol="1" anchor="b" anchorCtr="0" compatLnSpc="1">
            <a:prstTxWarp prst="textNoShape">
              <a:avLst/>
            </a:prstTxWarp>
          </a:bodyPr>
          <a:lstStyle>
            <a:lvl1pPr algn="r" defTabSz="920750" eaLnBrk="0" hangingPunct="0">
              <a:lnSpc>
                <a:spcPct val="100000"/>
              </a:lnSpc>
              <a:spcAft>
                <a:spcPct val="0"/>
              </a:spcAft>
              <a:buSzTx/>
              <a:defRPr sz="1000" b="0" i="1">
                <a:latin typeface="Times New Roman" pitchFamily="18" charset="0"/>
              </a:defRPr>
            </a:lvl1pPr>
          </a:lstStyle>
          <a:p>
            <a:pPr>
              <a:defRPr/>
            </a:pPr>
            <a:fld id="{13BDE1E4-412B-407C-A980-2F1D2D5A0F2B}" type="slidenum">
              <a:rPr lang="en-US"/>
              <a:pPr>
                <a:defRPr/>
              </a:pPr>
              <a:t>‹#›</a:t>
            </a:fld>
            <a:endParaRPr lang="en-US"/>
          </a:p>
        </p:txBody>
      </p:sp>
    </p:spTree>
    <p:extLst>
      <p:ext uri="{BB962C8B-B14F-4D97-AF65-F5344CB8AC3E}">
        <p14:creationId xmlns:p14="http://schemas.microsoft.com/office/powerpoint/2010/main" val="1535310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
            <a:ext cx="3012556" cy="461431"/>
          </a:xfrm>
          <a:prstGeom prst="rect">
            <a:avLst/>
          </a:prstGeom>
          <a:noFill/>
          <a:ln w="9525">
            <a:noFill/>
            <a:miter lim="800000"/>
            <a:headEnd/>
            <a:tailEnd/>
          </a:ln>
          <a:effectLst/>
        </p:spPr>
        <p:txBody>
          <a:bodyPr vert="horz" wrap="square" lIns="19181" tIns="0" rIns="19181" bIns="0" numCol="1" anchor="t" anchorCtr="0" compatLnSpc="1">
            <a:prstTxWarp prst="textNoShape">
              <a:avLst/>
            </a:prstTxWarp>
          </a:bodyPr>
          <a:lstStyle>
            <a:lvl1pPr defTabSz="920750" eaLnBrk="0" hangingPunct="0">
              <a:lnSpc>
                <a:spcPct val="100000"/>
              </a:lnSpc>
              <a:spcAft>
                <a:spcPct val="0"/>
              </a:spcAft>
              <a:buSzTx/>
              <a:defRPr sz="1000" b="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42283" y="1"/>
            <a:ext cx="3012556" cy="461431"/>
          </a:xfrm>
          <a:prstGeom prst="rect">
            <a:avLst/>
          </a:prstGeom>
          <a:noFill/>
          <a:ln w="9525">
            <a:noFill/>
            <a:miter lim="800000"/>
            <a:headEnd/>
            <a:tailEnd/>
          </a:ln>
          <a:effectLst/>
        </p:spPr>
        <p:txBody>
          <a:bodyPr vert="horz" wrap="square" lIns="19181" tIns="0" rIns="19181" bIns="0" numCol="1" anchor="t" anchorCtr="0" compatLnSpc="1">
            <a:prstTxWarp prst="textNoShape">
              <a:avLst/>
            </a:prstTxWarp>
          </a:bodyPr>
          <a:lstStyle>
            <a:lvl1pPr algn="r" defTabSz="920750" eaLnBrk="0" hangingPunct="0">
              <a:lnSpc>
                <a:spcPct val="100000"/>
              </a:lnSpc>
              <a:spcAft>
                <a:spcPct val="0"/>
              </a:spcAft>
              <a:buSzTx/>
              <a:defRPr sz="1000" b="0" i="1">
                <a:latin typeface="Times New Roman" pitchFamily="18" charset="0"/>
              </a:defRPr>
            </a:lvl1pPr>
          </a:lstStyle>
          <a:p>
            <a:pPr>
              <a:defRPr/>
            </a:pPr>
            <a:endParaRPr lang="en-US"/>
          </a:p>
        </p:txBody>
      </p:sp>
      <p:sp>
        <p:nvSpPr>
          <p:cNvPr id="2052" name="Rectangle 4"/>
          <p:cNvSpPr>
            <a:spLocks noGrp="1" noChangeArrowheads="1"/>
          </p:cNvSpPr>
          <p:nvPr>
            <p:ph type="ftr" sz="quarter" idx="4"/>
          </p:nvPr>
        </p:nvSpPr>
        <p:spPr bwMode="auto">
          <a:xfrm>
            <a:off x="0" y="8779408"/>
            <a:ext cx="3012556" cy="461431"/>
          </a:xfrm>
          <a:prstGeom prst="rect">
            <a:avLst/>
          </a:prstGeom>
          <a:noFill/>
          <a:ln w="9525">
            <a:noFill/>
            <a:miter lim="800000"/>
            <a:headEnd/>
            <a:tailEnd/>
          </a:ln>
          <a:effectLst/>
        </p:spPr>
        <p:txBody>
          <a:bodyPr vert="horz" wrap="square" lIns="19181" tIns="0" rIns="19181" bIns="0" numCol="1" anchor="b" anchorCtr="0" compatLnSpc="1">
            <a:prstTxWarp prst="textNoShape">
              <a:avLst/>
            </a:prstTxWarp>
          </a:bodyPr>
          <a:lstStyle>
            <a:lvl1pPr defTabSz="920750" eaLnBrk="0" hangingPunct="0">
              <a:lnSpc>
                <a:spcPct val="100000"/>
              </a:lnSpc>
              <a:spcAft>
                <a:spcPct val="0"/>
              </a:spcAft>
              <a:buSzTx/>
              <a:defRPr sz="1000" b="0" i="1">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942283" y="8779408"/>
            <a:ext cx="3012556" cy="461431"/>
          </a:xfrm>
          <a:prstGeom prst="rect">
            <a:avLst/>
          </a:prstGeom>
          <a:noFill/>
          <a:ln w="9525">
            <a:noFill/>
            <a:miter lim="800000"/>
            <a:headEnd/>
            <a:tailEnd/>
          </a:ln>
          <a:effectLst/>
        </p:spPr>
        <p:txBody>
          <a:bodyPr vert="horz" wrap="square" lIns="19181" tIns="0" rIns="19181" bIns="0" numCol="1" anchor="b" anchorCtr="0" compatLnSpc="1">
            <a:prstTxWarp prst="textNoShape">
              <a:avLst/>
            </a:prstTxWarp>
          </a:bodyPr>
          <a:lstStyle>
            <a:lvl1pPr algn="r" defTabSz="920750" eaLnBrk="0" hangingPunct="0">
              <a:lnSpc>
                <a:spcPct val="100000"/>
              </a:lnSpc>
              <a:spcAft>
                <a:spcPct val="0"/>
              </a:spcAft>
              <a:buSzTx/>
              <a:defRPr sz="1000" b="0" i="1">
                <a:latin typeface="Times New Roman" pitchFamily="18" charset="0"/>
              </a:defRPr>
            </a:lvl1pPr>
          </a:lstStyle>
          <a:p>
            <a:pPr>
              <a:defRPr/>
            </a:pPr>
            <a:fld id="{C1CAF83B-30F1-4420-86A9-ACD9B25FD0AD}" type="slidenum">
              <a:rPr lang="en-US"/>
              <a:pPr>
                <a:defRPr/>
              </a:pPr>
              <a:t>‹#›</a:t>
            </a:fld>
            <a:endParaRPr lang="en-US"/>
          </a:p>
        </p:txBody>
      </p:sp>
      <p:sp>
        <p:nvSpPr>
          <p:cNvPr id="2054" name="Rectangle 6"/>
          <p:cNvSpPr>
            <a:spLocks noGrp="1" noChangeArrowheads="1"/>
          </p:cNvSpPr>
          <p:nvPr>
            <p:ph type="body" sz="quarter" idx="3"/>
          </p:nvPr>
        </p:nvSpPr>
        <p:spPr bwMode="auto">
          <a:xfrm>
            <a:off x="929727" y="4389705"/>
            <a:ext cx="5095385" cy="4160516"/>
          </a:xfrm>
          <a:prstGeom prst="rect">
            <a:avLst/>
          </a:prstGeom>
          <a:noFill/>
          <a:ln w="9525">
            <a:noFill/>
            <a:miter lim="800000"/>
            <a:headEnd/>
            <a:tailEnd/>
          </a:ln>
          <a:effectLst/>
        </p:spPr>
        <p:txBody>
          <a:bodyPr vert="horz" wrap="square" lIns="91112" tIns="44759" rIns="91112" bIns="4475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415" name="Rectangle 7"/>
          <p:cNvSpPr>
            <a:spLocks noGrp="1" noRot="1" noChangeAspect="1" noChangeArrowheads="1" noTextEdit="1"/>
          </p:cNvSpPr>
          <p:nvPr>
            <p:ph type="sldImg" idx="2"/>
          </p:nvPr>
        </p:nvSpPr>
        <p:spPr bwMode="auto">
          <a:xfrm>
            <a:off x="1181100" y="700088"/>
            <a:ext cx="4603750" cy="3452812"/>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23550689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6337" name="Rectangle 5"/>
          <p:cNvSpPr>
            <a:spLocks noGrp="1" noChangeArrowheads="1"/>
          </p:cNvSpPr>
          <p:nvPr>
            <p:ph type="sldNum" sz="quarter" idx="5"/>
          </p:nvPr>
        </p:nvSpPr>
        <p:spPr>
          <a:noFill/>
        </p:spPr>
        <p:txBody>
          <a:bodyPr/>
          <a:lstStyle/>
          <a:p>
            <a:fld id="{F2FA20E5-F05F-4030-BF21-E6BD2D95491B}" type="slidenum">
              <a:rPr lang="en-US" smtClean="0"/>
              <a:pPr/>
              <a:t>1</a:t>
            </a:fld>
            <a:endParaRPr lang="en-US" dirty="0"/>
          </a:p>
        </p:txBody>
      </p:sp>
      <p:sp>
        <p:nvSpPr>
          <p:cNvPr id="3726338" name="Rectangle 5"/>
          <p:cNvSpPr txBox="1">
            <a:spLocks noGrp="1" noChangeArrowheads="1"/>
          </p:cNvSpPr>
          <p:nvPr/>
        </p:nvSpPr>
        <p:spPr bwMode="auto">
          <a:xfrm>
            <a:off x="3942283" y="8779408"/>
            <a:ext cx="3012556" cy="461431"/>
          </a:xfrm>
          <a:prstGeom prst="rect">
            <a:avLst/>
          </a:prstGeom>
          <a:noFill/>
          <a:ln w="9525">
            <a:noFill/>
            <a:miter lim="800000"/>
            <a:headEnd/>
            <a:tailEnd/>
          </a:ln>
        </p:spPr>
        <p:txBody>
          <a:bodyPr lIns="19181" tIns="0" rIns="19181" bIns="0" anchor="b"/>
          <a:lstStyle/>
          <a:p>
            <a:pPr algn="r" defTabSz="920750" eaLnBrk="0" hangingPunct="0"/>
            <a:fld id="{47B8339B-1697-4EB3-9E70-F7572366E1F3}" type="slidenum">
              <a:rPr lang="en-US" sz="1000" b="0" i="1">
                <a:latin typeface="Times New Roman" pitchFamily="18" charset="0"/>
              </a:rPr>
              <a:pPr algn="r" defTabSz="920750" eaLnBrk="0" hangingPunct="0"/>
              <a:t>1</a:t>
            </a:fld>
            <a:endParaRPr lang="en-US" sz="1000" b="0" i="1" dirty="0">
              <a:latin typeface="Times New Roman" pitchFamily="18" charset="0"/>
            </a:endParaRPr>
          </a:p>
        </p:txBody>
      </p:sp>
      <p:sp>
        <p:nvSpPr>
          <p:cNvPr id="3726339" name="Rectangle 5"/>
          <p:cNvSpPr txBox="1">
            <a:spLocks noGrp="1" noChangeArrowheads="1"/>
          </p:cNvSpPr>
          <p:nvPr/>
        </p:nvSpPr>
        <p:spPr bwMode="auto">
          <a:xfrm>
            <a:off x="3942283" y="8779408"/>
            <a:ext cx="3012556" cy="461431"/>
          </a:xfrm>
          <a:prstGeom prst="rect">
            <a:avLst/>
          </a:prstGeom>
          <a:noFill/>
          <a:ln w="9525">
            <a:noFill/>
            <a:miter lim="800000"/>
            <a:headEnd/>
            <a:tailEnd/>
          </a:ln>
        </p:spPr>
        <p:txBody>
          <a:bodyPr lIns="19181" tIns="0" rIns="19181" bIns="0" anchor="b"/>
          <a:lstStyle/>
          <a:p>
            <a:pPr algn="r" defTabSz="920750" eaLnBrk="0" hangingPunct="0"/>
            <a:fld id="{64DCABF5-01F9-46B7-AD67-6E8C2EC3CE4F}" type="slidenum">
              <a:rPr lang="en-US" sz="1000" b="0" i="1">
                <a:latin typeface="Times New Roman" pitchFamily="18" charset="0"/>
              </a:rPr>
              <a:pPr algn="r" defTabSz="920750" eaLnBrk="0" hangingPunct="0"/>
              <a:t>1</a:t>
            </a:fld>
            <a:endParaRPr lang="en-US" sz="1000" b="0" i="1" dirty="0">
              <a:latin typeface="Times New Roman" pitchFamily="18" charset="0"/>
            </a:endParaRPr>
          </a:p>
        </p:txBody>
      </p:sp>
      <p:sp>
        <p:nvSpPr>
          <p:cNvPr id="3726340" name="Slide Image Placeholder 1"/>
          <p:cNvSpPr>
            <a:spLocks noGrp="1" noRot="1" noChangeAspect="1" noTextEdit="1"/>
          </p:cNvSpPr>
          <p:nvPr>
            <p:ph type="sldImg"/>
          </p:nvPr>
        </p:nvSpPr>
        <p:spPr>
          <a:ln/>
        </p:spPr>
      </p:sp>
      <p:sp>
        <p:nvSpPr>
          <p:cNvPr id="3726341" name="Notes Placeholder 2"/>
          <p:cNvSpPr>
            <a:spLocks noGrp="1"/>
          </p:cNvSpPr>
          <p:nvPr>
            <p:ph type="body" idx="1"/>
          </p:nvPr>
        </p:nvSpPr>
        <p:spPr>
          <a:noFill/>
          <a:ln/>
        </p:spPr>
        <p:txBody>
          <a:bodyPr/>
          <a:lstStyle/>
          <a:p>
            <a:endParaRPr lang="en-GB" dirty="0"/>
          </a:p>
        </p:txBody>
      </p:sp>
      <p:sp>
        <p:nvSpPr>
          <p:cNvPr id="3726342" name="Slide Number Placeholder 3"/>
          <p:cNvSpPr txBox="1">
            <a:spLocks noGrp="1"/>
          </p:cNvSpPr>
          <p:nvPr/>
        </p:nvSpPr>
        <p:spPr bwMode="auto">
          <a:xfrm>
            <a:off x="3942283" y="8779408"/>
            <a:ext cx="3012556" cy="461431"/>
          </a:xfrm>
          <a:prstGeom prst="rect">
            <a:avLst/>
          </a:prstGeom>
          <a:noFill/>
          <a:ln w="9525">
            <a:noFill/>
            <a:miter lim="800000"/>
            <a:headEnd/>
            <a:tailEnd/>
          </a:ln>
        </p:spPr>
        <p:txBody>
          <a:bodyPr lIns="19181" tIns="0" rIns="19181" bIns="0" anchor="b"/>
          <a:lstStyle/>
          <a:p>
            <a:pPr algn="r" defTabSz="920750" eaLnBrk="0" hangingPunct="0"/>
            <a:fld id="{2D7B4481-FBC8-4B8A-90A3-E0CB9E5429A2}" type="slidenum">
              <a:rPr lang="en-US" sz="1000" b="0" i="1">
                <a:latin typeface="Times New Roman" pitchFamily="18" charset="0"/>
              </a:rPr>
              <a:pPr algn="r" defTabSz="920750" eaLnBrk="0" hangingPunct="0"/>
              <a:t>1</a:t>
            </a:fld>
            <a:endParaRPr lang="en-US" sz="1000" b="0" i="1" dirty="0">
              <a:latin typeface="Times New Roman" pitchFamily="18" charset="0"/>
            </a:endParaRPr>
          </a:p>
        </p:txBody>
      </p:sp>
    </p:spTree>
    <p:extLst>
      <p:ext uri="{BB962C8B-B14F-4D97-AF65-F5344CB8AC3E}">
        <p14:creationId xmlns:p14="http://schemas.microsoft.com/office/powerpoint/2010/main" val="1215562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943" indent="-232943">
              <a:buFont typeface="+mj-lt"/>
              <a:buAutoNum type="arabicPeriod"/>
            </a:pPr>
            <a:endParaRPr lang="en-US" dirty="0"/>
          </a:p>
        </p:txBody>
      </p:sp>
      <p:sp>
        <p:nvSpPr>
          <p:cNvPr id="4" name="Slide Number Placeholder 3"/>
          <p:cNvSpPr>
            <a:spLocks noGrp="1"/>
          </p:cNvSpPr>
          <p:nvPr>
            <p:ph type="sldNum" sz="quarter" idx="10"/>
          </p:nvPr>
        </p:nvSpPr>
        <p:spPr/>
        <p:txBody>
          <a:bodyPr/>
          <a:lstStyle/>
          <a:p>
            <a:fld id="{D4969454-963C-42E9-A950-0C1CE6A21ED4}" type="slidenum">
              <a:rPr lang="en-US" smtClean="0">
                <a:solidFill>
                  <a:prstClr val="black"/>
                </a:solidFill>
              </a:rPr>
              <a:pPr/>
              <a:t>3</a:t>
            </a:fld>
            <a:endParaRPr lang="en-US" dirty="0">
              <a:solidFill>
                <a:prstClr val="black"/>
              </a:solidFill>
            </a:endParaRPr>
          </a:p>
        </p:txBody>
      </p:sp>
    </p:spTree>
    <p:extLst>
      <p:ext uri="{BB962C8B-B14F-4D97-AF65-F5344CB8AC3E}">
        <p14:creationId xmlns:p14="http://schemas.microsoft.com/office/powerpoint/2010/main" val="189275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32943" indent="-232943">
              <a:buFont typeface="+mj-lt"/>
              <a:buAutoNum type="arabicPeriod"/>
            </a:pPr>
            <a:endParaRPr lang="en-US" dirty="0"/>
          </a:p>
        </p:txBody>
      </p:sp>
      <p:sp>
        <p:nvSpPr>
          <p:cNvPr id="4" name="Slide Number Placeholder 3"/>
          <p:cNvSpPr>
            <a:spLocks noGrp="1"/>
          </p:cNvSpPr>
          <p:nvPr>
            <p:ph type="sldNum" sz="quarter" idx="10"/>
          </p:nvPr>
        </p:nvSpPr>
        <p:spPr/>
        <p:txBody>
          <a:bodyPr/>
          <a:lstStyle/>
          <a:p>
            <a:fld id="{D4969454-963C-42E9-A950-0C1CE6A21ED4}"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735653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aseline="0" dirty="0"/>
              <a:t>JAXA is interested, resources being identified.  Possible issues getting resources allocated / schedule.</a:t>
            </a:r>
          </a:p>
          <a:p>
            <a:pPr marL="0" indent="0">
              <a:buFont typeface="Arial" pitchFamily="34" charset="0"/>
              <a:buNone/>
            </a:pPr>
            <a:endParaRPr lang="en-US" baseline="0" dirty="0"/>
          </a:p>
        </p:txBody>
      </p:sp>
      <p:sp>
        <p:nvSpPr>
          <p:cNvPr id="4" name="Slide Number Placeholder 3"/>
          <p:cNvSpPr>
            <a:spLocks noGrp="1"/>
          </p:cNvSpPr>
          <p:nvPr>
            <p:ph type="sldNum" sz="quarter" idx="10"/>
          </p:nvPr>
        </p:nvSpPr>
        <p:spPr/>
        <p:txBody>
          <a:bodyPr/>
          <a:lstStyle/>
          <a:p>
            <a:pPr>
              <a:defRPr/>
            </a:pPr>
            <a:fld id="{C1CAF83B-30F1-4420-86A9-ACD9B25FD0AD}" type="slidenum">
              <a:rPr lang="en-US" smtClean="0"/>
              <a:pPr>
                <a:defRPr/>
              </a:pPr>
              <a:t>15</a:t>
            </a:fld>
            <a:endParaRPr lang="en-US"/>
          </a:p>
        </p:txBody>
      </p:sp>
    </p:spTree>
    <p:extLst>
      <p:ext uri="{BB962C8B-B14F-4D97-AF65-F5344CB8AC3E}">
        <p14:creationId xmlns:p14="http://schemas.microsoft.com/office/powerpoint/2010/main" val="2839981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aseline="0" dirty="0"/>
              <a:t>JAXA is interested, resources being identified.  Possible issues getting resources allocated / schedule.</a:t>
            </a:r>
          </a:p>
          <a:p>
            <a:pPr marL="0" indent="0">
              <a:buFont typeface="Arial" pitchFamily="34" charset="0"/>
              <a:buNone/>
            </a:pPr>
            <a:endParaRPr lang="en-US" baseline="0" dirty="0"/>
          </a:p>
        </p:txBody>
      </p:sp>
      <p:sp>
        <p:nvSpPr>
          <p:cNvPr id="4" name="Slide Number Placeholder 3"/>
          <p:cNvSpPr>
            <a:spLocks noGrp="1"/>
          </p:cNvSpPr>
          <p:nvPr>
            <p:ph type="sldNum" sz="quarter" idx="10"/>
          </p:nvPr>
        </p:nvSpPr>
        <p:spPr/>
        <p:txBody>
          <a:bodyPr/>
          <a:lstStyle/>
          <a:p>
            <a:pPr>
              <a:defRPr/>
            </a:pPr>
            <a:fld id="{C1CAF83B-30F1-4420-86A9-ACD9B25FD0AD}" type="slidenum">
              <a:rPr lang="en-US" smtClean="0">
                <a:solidFill>
                  <a:srgbClr val="000000"/>
                </a:solidFill>
              </a:rPr>
              <a:pPr>
                <a:defRPr/>
              </a:pPr>
              <a:t>19</a:t>
            </a:fld>
            <a:endParaRPr lang="en-US">
              <a:solidFill>
                <a:srgbClr val="000000"/>
              </a:solidFill>
            </a:endParaRPr>
          </a:p>
        </p:txBody>
      </p:sp>
    </p:spTree>
    <p:extLst>
      <p:ext uri="{BB962C8B-B14F-4D97-AF65-F5344CB8AC3E}">
        <p14:creationId xmlns:p14="http://schemas.microsoft.com/office/powerpoint/2010/main" val="2604634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US" baseline="0" dirty="0"/>
              <a:t>JAXA is interested, resources being identified.  Possible issues getting resources allocated / schedule.</a:t>
            </a:r>
          </a:p>
          <a:p>
            <a:pPr marL="0" indent="0">
              <a:buFont typeface="Arial" pitchFamily="34" charset="0"/>
              <a:buNone/>
            </a:pPr>
            <a:endParaRPr lang="en-US" baseline="0" dirty="0"/>
          </a:p>
        </p:txBody>
      </p:sp>
      <p:sp>
        <p:nvSpPr>
          <p:cNvPr id="4" name="Slide Number Placeholder 3"/>
          <p:cNvSpPr>
            <a:spLocks noGrp="1"/>
          </p:cNvSpPr>
          <p:nvPr>
            <p:ph type="sldNum" sz="quarter" idx="10"/>
          </p:nvPr>
        </p:nvSpPr>
        <p:spPr/>
        <p:txBody>
          <a:bodyPr/>
          <a:lstStyle/>
          <a:p>
            <a:pPr>
              <a:defRPr/>
            </a:pPr>
            <a:fld id="{C1CAF83B-30F1-4420-86A9-ACD9B25FD0AD}" type="slidenum">
              <a:rPr lang="en-US" smtClean="0">
                <a:solidFill>
                  <a:srgbClr val="000000"/>
                </a:solidFill>
              </a:rPr>
              <a:pPr>
                <a:defRPr/>
              </a:pPr>
              <a:t>20</a:t>
            </a:fld>
            <a:endParaRPr lang="en-US">
              <a:solidFill>
                <a:srgbClr val="000000"/>
              </a:solidFill>
            </a:endParaRPr>
          </a:p>
        </p:txBody>
      </p:sp>
    </p:spTree>
    <p:extLst>
      <p:ext uri="{BB962C8B-B14F-4D97-AF65-F5344CB8AC3E}">
        <p14:creationId xmlns:p14="http://schemas.microsoft.com/office/powerpoint/2010/main" val="1523118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143000"/>
          </a:xfrm>
          <a:prstGeom prst="rect">
            <a:avLst/>
          </a:prstGeom>
        </p:spPr>
        <p:txBody>
          <a:bodyPr/>
          <a:lstStyle>
            <a:lvl1pPr>
              <a:defRPr>
                <a:solidFill>
                  <a:srgbClr val="000099"/>
                </a:solidFill>
                <a:effectLst>
                  <a:outerShdw blurRad="38100" dist="38100" dir="2700000" algn="tl">
                    <a:srgbClr val="000000">
                      <a:alpha val="43137"/>
                    </a:srgbClr>
                  </a:outerShdw>
                </a:effectLst>
              </a:defRPr>
            </a:lvl1pPr>
          </a:lstStyle>
          <a:p>
            <a:r>
              <a:rPr lang="en-US" dirty="0"/>
              <a:t>Click to edit Master title style</a:t>
            </a:r>
          </a:p>
        </p:txBody>
      </p:sp>
      <p:sp>
        <p:nvSpPr>
          <p:cNvPr id="3" name="Content Placeholder 2"/>
          <p:cNvSpPr>
            <a:spLocks noGrp="1"/>
          </p:cNvSpPr>
          <p:nvPr>
            <p:ph idx="1"/>
          </p:nvPr>
        </p:nvSpPr>
        <p:spPr>
          <a:xfrm>
            <a:off x="457200" y="2814520"/>
            <a:ext cx="8147325" cy="238111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042088"/>
          </a:xfrm>
          <a:prstGeom prst="rect">
            <a:avLst/>
          </a:prstGeom>
        </p:spPr>
        <p:txBody>
          <a:bodyPr/>
          <a:lstStyle>
            <a:lvl1pPr>
              <a:defRPr>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3" name="Content Placeholder 2"/>
          <p:cNvSpPr>
            <a:spLocks noGrp="1"/>
          </p:cNvSpPr>
          <p:nvPr>
            <p:ph idx="1"/>
          </p:nvPr>
        </p:nvSpPr>
        <p:spPr>
          <a:xfrm>
            <a:off x="457200" y="1407701"/>
            <a:ext cx="82296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22716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4070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7804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prstGeom prst="rect">
            <a:avLst/>
          </a:prstGeom>
        </p:spPr>
        <p:txBody>
          <a:bodyPr/>
          <a:lstStyle>
            <a:lvl1pPr>
              <a:defRPr>
                <a:solidFill>
                  <a:schemeClr val="accent1">
                    <a:lumMod val="50000"/>
                  </a:schemeClr>
                </a:solidFill>
              </a:defRPr>
            </a:lvl1pPr>
          </a:lstStyle>
          <a:p>
            <a:r>
              <a:rPr lang="en-US"/>
              <a:t>Click to edit Master title style</a:t>
            </a:r>
          </a:p>
        </p:txBody>
      </p:sp>
      <p:sp>
        <p:nvSpPr>
          <p:cNvPr id="3" name="Rectangle 2024"/>
          <p:cNvSpPr>
            <a:spLocks noGrp="1" noChangeArrowheads="1"/>
          </p:cNvSpPr>
          <p:nvPr>
            <p:ph type="sldNum" sz="quarter" idx="10"/>
          </p:nvPr>
        </p:nvSpPr>
        <p:spPr>
          <a:xfrm>
            <a:off x="6781800" y="6473825"/>
            <a:ext cx="2133600" cy="231775"/>
          </a:xfrm>
          <a:prstGeom prst="rect">
            <a:avLst/>
          </a:prstGeom>
          <a:ln/>
        </p:spPr>
        <p:txBody>
          <a:bodyPr/>
          <a:lstStyle>
            <a:lvl1pPr>
              <a:defRPr/>
            </a:lvl1pPr>
          </a:lstStyle>
          <a:p>
            <a:pPr>
              <a:defRPr/>
            </a:pPr>
            <a:fld id="{C246DBB5-1FC3-4A7F-A21A-11B4D61A50B2}" type="slidenum">
              <a:rPr lang="en-US"/>
              <a:pPr>
                <a:defRPr/>
              </a:pPr>
              <a:t>‹#›</a:t>
            </a:fld>
            <a:endParaRPr lang="en-US"/>
          </a:p>
        </p:txBody>
      </p:sp>
    </p:spTree>
    <p:extLst>
      <p:ext uri="{BB962C8B-B14F-4D97-AF65-F5344CB8AC3E}">
        <p14:creationId xmlns:p14="http://schemas.microsoft.com/office/powerpoint/2010/main" val="2775120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920750" y="114301"/>
            <a:ext cx="6045200" cy="514350"/>
          </a:xfrm>
          <a:prstGeom prst="rect">
            <a:avLst/>
          </a:prstGeom>
        </p:spPr>
        <p:txBody>
          <a:bodyPr/>
          <a:lstStyle>
            <a:lvl1pPr marL="0" indent="0" algn="ctr">
              <a:buNone/>
              <a:defRPr sz="2400" b="1" baseline="0">
                <a:latin typeface="Arial" pitchFamily="34" charset="0"/>
                <a:cs typeface="Arial" pitchFamily="34" charset="0"/>
              </a:defRPr>
            </a:lvl1pPr>
          </a:lstStyle>
          <a:p>
            <a:pPr lvl="0"/>
            <a:r>
              <a:rPr lang="en-US" dirty="0"/>
              <a:t>Click to enter title</a:t>
            </a:r>
          </a:p>
        </p:txBody>
      </p:sp>
    </p:spTree>
    <p:extLst>
      <p:ext uri="{BB962C8B-B14F-4D97-AF65-F5344CB8AC3E}">
        <p14:creationId xmlns:p14="http://schemas.microsoft.com/office/powerpoint/2010/main" val="3948779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lide Option 7">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838202" y="300471"/>
            <a:ext cx="7515225" cy="716700"/>
          </a:xfrm>
          <a:prstGeom prst="rect">
            <a:avLst/>
          </a:prstGeom>
        </p:spPr>
        <p:txBody>
          <a:bodyPr>
            <a:normAutofit/>
          </a:bodyPr>
          <a:lstStyle>
            <a:lvl1pPr algn="ctr">
              <a:defRPr sz="1800">
                <a:solidFill>
                  <a:schemeClr val="bg1"/>
                </a:solidFill>
                <a:latin typeface="+mn-lt"/>
                <a:cs typeface="Helvetica" panose="020B0604020202020204" pitchFamily="34" charset="0"/>
              </a:defRPr>
            </a:lvl1pPr>
          </a:lstStyle>
          <a:p>
            <a:r>
              <a:rPr lang="en-US"/>
              <a:t>Click to edit Master title style</a:t>
            </a:r>
            <a:endParaRPr lang="en-US" dirty="0"/>
          </a:p>
        </p:txBody>
      </p:sp>
      <p:sp>
        <p:nvSpPr>
          <p:cNvPr id="7" name="Content Placeholder 2"/>
          <p:cNvSpPr>
            <a:spLocks noGrp="1"/>
          </p:cNvSpPr>
          <p:nvPr>
            <p:ph sz="half" idx="1"/>
          </p:nvPr>
        </p:nvSpPr>
        <p:spPr>
          <a:xfrm>
            <a:off x="295564" y="1326528"/>
            <a:ext cx="8654472" cy="4843367"/>
          </a:xfrm>
          <a:prstGeom prst="rect">
            <a:avLst/>
          </a:prstGeom>
        </p:spPr>
        <p:txBody>
          <a:bodyPr/>
          <a:lstStyle>
            <a:lvl1pPr>
              <a:defRPr>
                <a:latin typeface="+mn-lt"/>
                <a:cs typeface="Helvetica" panose="020B0604020202020204" pitchFamily="34" charset="0"/>
              </a:defRPr>
            </a:lvl1pPr>
            <a:lvl2pPr marL="385763" indent="-128588">
              <a:buFont typeface="Courier New" panose="02070309020205020404" pitchFamily="49" charset="0"/>
              <a:buChar char="o"/>
              <a:defRPr>
                <a:latin typeface="+mn-lt"/>
                <a:cs typeface="Helvetica" panose="020B0604020202020204" pitchFamily="34" charset="0"/>
              </a:defRPr>
            </a:lvl2pPr>
            <a:lvl3pPr marL="642938" indent="-128588">
              <a:buFont typeface="Calibri" panose="020F0502020204030204" pitchFamily="34" charset="0"/>
              <a:buChar char="⁻"/>
              <a:defRPr>
                <a:latin typeface="+mn-lt"/>
                <a:cs typeface="Helvetica" panose="020B0604020202020204" pitchFamily="34" charset="0"/>
              </a:defRPr>
            </a:lvl3pPr>
            <a:lvl4pPr marL="900113" indent="-128588">
              <a:buFont typeface="Wingdings" panose="05000000000000000000" pitchFamily="2" charset="2"/>
              <a:buChar char="§"/>
              <a:defRPr>
                <a:latin typeface="+mn-lt"/>
                <a:cs typeface="Helvetica" panose="020B0604020202020204" pitchFamily="34" charset="0"/>
              </a:defRPr>
            </a:lvl4pPr>
            <a:lvl5pPr marL="1157288" indent="-128588">
              <a:buFont typeface="Wingdings" panose="05000000000000000000" pitchFamily="2" charset="2"/>
              <a:buChar char="Ø"/>
              <a:defRPr>
                <a:latin typeface="+mn-lt"/>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1"/>
          </p:nvPr>
        </p:nvSpPr>
        <p:spPr>
          <a:xfrm>
            <a:off x="2946400" y="6356355"/>
            <a:ext cx="3168650" cy="365125"/>
          </a:xfrm>
          <a:prstGeom prst="rect">
            <a:avLst/>
          </a:prstGeom>
        </p:spPr>
        <p:txBody>
          <a:bodyPr/>
          <a:lstStyle>
            <a:lvl1pPr>
              <a:defRPr>
                <a:latin typeface="+mn-lt"/>
              </a:defRPr>
            </a:lvl1pPr>
          </a:lstStyle>
          <a:p>
            <a:endParaRPr lang="en-US" dirty="0"/>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mn-lt"/>
              </a:defRPr>
            </a:lvl1pPr>
          </a:lstStyle>
          <a:p>
            <a:fld id="{BD93B3ED-23C5-48B0-BCF7-C9826CF8D9A0}" type="slidenum">
              <a:rPr lang="en-US" smtClean="0"/>
              <a:pPr/>
              <a:t>‹#›</a:t>
            </a:fld>
            <a:endParaRPr lang="en-US"/>
          </a:p>
        </p:txBody>
      </p:sp>
    </p:spTree>
    <p:extLst>
      <p:ext uri="{BB962C8B-B14F-4D97-AF65-F5344CB8AC3E}">
        <p14:creationId xmlns:p14="http://schemas.microsoft.com/office/powerpoint/2010/main" val="2003526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474936" y="1293094"/>
            <a:ext cx="8188774" cy="4830616"/>
          </a:xfrm>
          <a:prstGeom prst="rect">
            <a:avLst/>
          </a:prstGeom>
        </p:spPr>
        <p:txBody>
          <a:bodyPr/>
          <a:lstStyle>
            <a:lvl1pPr>
              <a:lnSpc>
                <a:spcPct val="90000"/>
              </a:lnSpc>
              <a:spcBef>
                <a:spcPts val="675"/>
              </a:spcBef>
              <a:spcAft>
                <a:spcPts val="0"/>
              </a:spcAft>
              <a:defRPr/>
            </a:lvl1pPr>
            <a:lvl2pPr marL="303610" indent="-143768">
              <a:lnSpc>
                <a:spcPct val="90000"/>
              </a:lnSpc>
              <a:spcBef>
                <a:spcPts val="338"/>
              </a:spcBef>
              <a:spcAft>
                <a:spcPts val="0"/>
              </a:spcAft>
              <a:defRPr sz="1013"/>
            </a:lvl2pPr>
            <a:lvl3pPr marL="425947" indent="-103585">
              <a:lnSpc>
                <a:spcPct val="90000"/>
              </a:lnSpc>
              <a:spcBef>
                <a:spcPts val="338"/>
              </a:spcBef>
              <a:spcAft>
                <a:spcPts val="0"/>
              </a:spcAft>
              <a:buSzPct val="90000"/>
              <a:buFont typeface="Arial" pitchFamily="34" charset="0"/>
              <a:buChar char="•"/>
              <a:defRPr/>
            </a:lvl3pPr>
            <a:lvl4pPr marL="581216" indent="0">
              <a:lnSpc>
                <a:spcPct val="90000"/>
              </a:lnSpc>
              <a:spcBef>
                <a:spcPts val="338"/>
              </a:spcBef>
              <a:spcAft>
                <a:spcPts val="0"/>
              </a:spcAft>
              <a:buFontTx/>
              <a:buNone/>
              <a:defRPr/>
            </a:lvl4pPr>
            <a:lvl5pPr marL="709803" indent="0">
              <a:lnSpc>
                <a:spcPct val="90000"/>
              </a:lnSpc>
              <a:spcBef>
                <a:spcPts val="338"/>
              </a:spcBef>
              <a:spcAft>
                <a:spcPts val="0"/>
              </a:spcAft>
              <a:buSzPct val="85000"/>
              <a:buFontTx/>
              <a:buNone/>
              <a:defRPr sz="675"/>
            </a:lvl5pPr>
            <a:lvl6pPr>
              <a:buFont typeface="Arial" pitchFamily="34" charset="0"/>
              <a:buChar cha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a:xfrm>
            <a:off x="236538" y="103188"/>
            <a:ext cx="8077200" cy="742950"/>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0173170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00"/>
          <p:cNvPicPr>
            <a:picLocks noChangeAspect="1" noChangeArrowheads="1"/>
          </p:cNvPicPr>
          <p:nvPr userDrawn="1"/>
        </p:nvPicPr>
        <p:blipFill>
          <a:blip r:embed="rId4" cstate="print"/>
          <a:srcRect/>
          <a:stretch>
            <a:fillRect/>
          </a:stretch>
        </p:blipFill>
        <p:spPr bwMode="auto">
          <a:xfrm>
            <a:off x="1153955" y="1009485"/>
            <a:ext cx="2356931" cy="1036935"/>
          </a:xfrm>
          <a:prstGeom prst="rect">
            <a:avLst/>
          </a:prstGeom>
          <a:noFill/>
          <a:ln w="9525">
            <a:noFill/>
            <a:miter lim="800000"/>
            <a:headEnd/>
            <a:tailEnd/>
          </a:ln>
        </p:spPr>
      </p:pic>
      <p:pic>
        <p:nvPicPr>
          <p:cNvPr id="1029" name="Picture 1" descr="part1"/>
          <p:cNvPicPr>
            <a:picLocks noChangeAspect="1" noChangeArrowheads="1"/>
          </p:cNvPicPr>
          <p:nvPr userDrawn="1"/>
        </p:nvPicPr>
        <p:blipFill>
          <a:blip r:embed="rId5" cstate="print"/>
          <a:srcRect/>
          <a:stretch>
            <a:fillRect/>
          </a:stretch>
        </p:blipFill>
        <p:spPr bwMode="auto">
          <a:xfrm>
            <a:off x="1422790" y="5733300"/>
            <a:ext cx="6239275" cy="82196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2" r:id="rId1"/>
    <p:sldLayoutId id="2147483671" r:id="rId2"/>
  </p:sldLayoutIdLst>
  <p:hf sldNum="0" hdr="0" ftr="0"/>
  <p:txStyles>
    <p:titleStyle>
      <a:lvl1pPr algn="ctr" rtl="0" eaLnBrk="0" fontAlgn="base" hangingPunct="0">
        <a:lnSpc>
          <a:spcPct val="90000"/>
        </a:lnSpc>
        <a:spcBef>
          <a:spcPct val="0"/>
        </a:spcBef>
        <a:spcAft>
          <a:spcPct val="0"/>
        </a:spcAft>
        <a:defRPr sz="2500" b="1">
          <a:solidFill>
            <a:schemeClr val="hlink"/>
          </a:solidFill>
          <a:latin typeface="+mj-lt"/>
          <a:ea typeface="+mj-ea"/>
          <a:cs typeface="+mj-cs"/>
        </a:defRPr>
      </a:lvl1pPr>
      <a:lvl2pPr algn="ctr" rtl="0" eaLnBrk="0" fontAlgn="base" hangingPunct="0">
        <a:lnSpc>
          <a:spcPct val="90000"/>
        </a:lnSpc>
        <a:spcBef>
          <a:spcPct val="0"/>
        </a:spcBef>
        <a:spcAft>
          <a:spcPct val="0"/>
        </a:spcAft>
        <a:defRPr sz="2500" b="1">
          <a:solidFill>
            <a:schemeClr val="hlink"/>
          </a:solidFill>
          <a:latin typeface="Arial" charset="0"/>
        </a:defRPr>
      </a:lvl2pPr>
      <a:lvl3pPr algn="ctr" rtl="0" eaLnBrk="0" fontAlgn="base" hangingPunct="0">
        <a:lnSpc>
          <a:spcPct val="90000"/>
        </a:lnSpc>
        <a:spcBef>
          <a:spcPct val="0"/>
        </a:spcBef>
        <a:spcAft>
          <a:spcPct val="0"/>
        </a:spcAft>
        <a:defRPr sz="2500" b="1">
          <a:solidFill>
            <a:schemeClr val="hlink"/>
          </a:solidFill>
          <a:latin typeface="Arial" charset="0"/>
        </a:defRPr>
      </a:lvl3pPr>
      <a:lvl4pPr algn="ctr" rtl="0" eaLnBrk="0" fontAlgn="base" hangingPunct="0">
        <a:lnSpc>
          <a:spcPct val="90000"/>
        </a:lnSpc>
        <a:spcBef>
          <a:spcPct val="0"/>
        </a:spcBef>
        <a:spcAft>
          <a:spcPct val="0"/>
        </a:spcAft>
        <a:defRPr sz="2500" b="1">
          <a:solidFill>
            <a:schemeClr val="hlink"/>
          </a:solidFill>
          <a:latin typeface="Arial" charset="0"/>
        </a:defRPr>
      </a:lvl4pPr>
      <a:lvl5pPr algn="ctr" rtl="0" eaLnBrk="0" fontAlgn="base" hangingPunct="0">
        <a:lnSpc>
          <a:spcPct val="90000"/>
        </a:lnSpc>
        <a:spcBef>
          <a:spcPct val="0"/>
        </a:spcBef>
        <a:spcAft>
          <a:spcPct val="0"/>
        </a:spcAft>
        <a:defRPr sz="2500" b="1">
          <a:solidFill>
            <a:schemeClr val="hlink"/>
          </a:solidFill>
          <a:latin typeface="Arial" charset="0"/>
        </a:defRPr>
      </a:lvl5pPr>
      <a:lvl6pPr marL="457200" algn="ctr" rtl="0" eaLnBrk="0" fontAlgn="base" hangingPunct="0">
        <a:lnSpc>
          <a:spcPct val="90000"/>
        </a:lnSpc>
        <a:spcBef>
          <a:spcPct val="0"/>
        </a:spcBef>
        <a:spcAft>
          <a:spcPct val="0"/>
        </a:spcAft>
        <a:defRPr sz="2500" b="1">
          <a:solidFill>
            <a:schemeClr val="hlink"/>
          </a:solidFill>
          <a:latin typeface="Arial" charset="0"/>
        </a:defRPr>
      </a:lvl6pPr>
      <a:lvl7pPr marL="914400" algn="ctr" rtl="0" eaLnBrk="0" fontAlgn="base" hangingPunct="0">
        <a:lnSpc>
          <a:spcPct val="90000"/>
        </a:lnSpc>
        <a:spcBef>
          <a:spcPct val="0"/>
        </a:spcBef>
        <a:spcAft>
          <a:spcPct val="0"/>
        </a:spcAft>
        <a:defRPr sz="2500" b="1">
          <a:solidFill>
            <a:schemeClr val="hlink"/>
          </a:solidFill>
          <a:latin typeface="Arial" charset="0"/>
        </a:defRPr>
      </a:lvl7pPr>
      <a:lvl8pPr marL="1371600" algn="ctr" rtl="0" eaLnBrk="0" fontAlgn="base" hangingPunct="0">
        <a:lnSpc>
          <a:spcPct val="90000"/>
        </a:lnSpc>
        <a:spcBef>
          <a:spcPct val="0"/>
        </a:spcBef>
        <a:spcAft>
          <a:spcPct val="0"/>
        </a:spcAft>
        <a:defRPr sz="2500" b="1">
          <a:solidFill>
            <a:schemeClr val="hlink"/>
          </a:solidFill>
          <a:latin typeface="Arial" charset="0"/>
        </a:defRPr>
      </a:lvl8pPr>
      <a:lvl9pPr marL="1828800" algn="ctr" rtl="0" eaLnBrk="0" fontAlgn="base" hangingPunct="0">
        <a:lnSpc>
          <a:spcPct val="90000"/>
        </a:lnSpc>
        <a:spcBef>
          <a:spcPct val="0"/>
        </a:spcBef>
        <a:spcAft>
          <a:spcPct val="0"/>
        </a:spcAft>
        <a:defRPr sz="2500" b="1">
          <a:solidFill>
            <a:schemeClr val="hlink"/>
          </a:solidFill>
          <a:latin typeface="Arial" charset="0"/>
        </a:defRPr>
      </a:lvl9pPr>
    </p:titleStyle>
    <p:bodyStyle>
      <a:lvl1pPr marL="230188" indent="-230188" algn="l" rtl="0" eaLnBrk="0" fontAlgn="base" hangingPunct="0">
        <a:lnSpc>
          <a:spcPct val="80000"/>
        </a:lnSpc>
        <a:spcBef>
          <a:spcPct val="10000"/>
        </a:spcBef>
        <a:spcAft>
          <a:spcPct val="10000"/>
        </a:spcAft>
        <a:buSzPct val="125000"/>
        <a:buChar char="•"/>
        <a:defRPr sz="2500" b="1">
          <a:solidFill>
            <a:schemeClr val="tx1"/>
          </a:solidFill>
          <a:latin typeface="+mn-lt"/>
          <a:ea typeface="+mn-ea"/>
          <a:cs typeface="+mn-cs"/>
        </a:defRPr>
      </a:lvl1pPr>
      <a:lvl2pPr marL="568325" indent="-222250" algn="l" rtl="0" eaLnBrk="0" fontAlgn="base" hangingPunct="0">
        <a:lnSpc>
          <a:spcPct val="80000"/>
        </a:lnSpc>
        <a:spcBef>
          <a:spcPct val="10000"/>
        </a:spcBef>
        <a:spcAft>
          <a:spcPct val="10000"/>
        </a:spcAft>
        <a:buSzPct val="125000"/>
        <a:buChar char="•"/>
        <a:defRPr sz="2200" b="1">
          <a:solidFill>
            <a:schemeClr val="tx1"/>
          </a:solidFill>
          <a:latin typeface="+mn-lt"/>
        </a:defRPr>
      </a:lvl2pPr>
      <a:lvl3pPr marL="914400" indent="-231775" algn="l" rtl="0" eaLnBrk="0" fontAlgn="base" hangingPunct="0">
        <a:lnSpc>
          <a:spcPct val="80000"/>
        </a:lnSpc>
        <a:spcBef>
          <a:spcPct val="10000"/>
        </a:spcBef>
        <a:spcAft>
          <a:spcPct val="10000"/>
        </a:spcAft>
        <a:buSzPct val="125000"/>
        <a:buChar char="-"/>
        <a:defRPr sz="2400" b="1">
          <a:solidFill>
            <a:schemeClr val="tx1"/>
          </a:solidFill>
          <a:latin typeface="+mn-lt"/>
        </a:defRPr>
      </a:lvl3pPr>
      <a:lvl4pPr marL="1260475" indent="-231775" algn="l" rtl="0" eaLnBrk="0" fontAlgn="base" hangingPunct="0">
        <a:lnSpc>
          <a:spcPct val="80000"/>
        </a:lnSpc>
        <a:spcBef>
          <a:spcPct val="10000"/>
        </a:spcBef>
        <a:spcAft>
          <a:spcPct val="10000"/>
        </a:spcAft>
        <a:buSzPct val="125000"/>
        <a:buChar char="-"/>
        <a:defRPr sz="2000" b="1">
          <a:solidFill>
            <a:schemeClr val="tx1"/>
          </a:solidFill>
          <a:latin typeface="+mn-lt"/>
        </a:defRPr>
      </a:lvl4pPr>
      <a:lvl5pPr marL="1597025" indent="-220663" algn="l" rtl="0" eaLnBrk="0" fontAlgn="base" hangingPunct="0">
        <a:lnSpc>
          <a:spcPct val="80000"/>
        </a:lnSpc>
        <a:spcBef>
          <a:spcPct val="10000"/>
        </a:spcBef>
        <a:spcAft>
          <a:spcPct val="10000"/>
        </a:spcAft>
        <a:buSzPct val="125000"/>
        <a:buChar char="•"/>
        <a:defRPr sz="2000" b="1">
          <a:solidFill>
            <a:schemeClr val="tx1"/>
          </a:solidFill>
          <a:latin typeface="+mn-lt"/>
        </a:defRPr>
      </a:lvl5pPr>
      <a:lvl6pPr marL="2054225" indent="-220663" algn="l" rtl="0" eaLnBrk="0" fontAlgn="base" hangingPunct="0">
        <a:lnSpc>
          <a:spcPct val="80000"/>
        </a:lnSpc>
        <a:spcBef>
          <a:spcPct val="10000"/>
        </a:spcBef>
        <a:spcAft>
          <a:spcPct val="10000"/>
        </a:spcAft>
        <a:buSzPct val="125000"/>
        <a:buChar char="•"/>
        <a:defRPr b="1">
          <a:solidFill>
            <a:schemeClr val="tx1"/>
          </a:solidFill>
          <a:latin typeface="+mn-lt"/>
        </a:defRPr>
      </a:lvl6pPr>
      <a:lvl7pPr marL="2511425" indent="-220663" algn="l" rtl="0" eaLnBrk="0" fontAlgn="base" hangingPunct="0">
        <a:lnSpc>
          <a:spcPct val="80000"/>
        </a:lnSpc>
        <a:spcBef>
          <a:spcPct val="10000"/>
        </a:spcBef>
        <a:spcAft>
          <a:spcPct val="10000"/>
        </a:spcAft>
        <a:buSzPct val="125000"/>
        <a:buChar char="•"/>
        <a:defRPr b="1">
          <a:solidFill>
            <a:schemeClr val="tx1"/>
          </a:solidFill>
          <a:latin typeface="+mn-lt"/>
        </a:defRPr>
      </a:lvl7pPr>
      <a:lvl8pPr marL="2968625" indent="-220663" algn="l" rtl="0" eaLnBrk="0" fontAlgn="base" hangingPunct="0">
        <a:lnSpc>
          <a:spcPct val="80000"/>
        </a:lnSpc>
        <a:spcBef>
          <a:spcPct val="10000"/>
        </a:spcBef>
        <a:spcAft>
          <a:spcPct val="10000"/>
        </a:spcAft>
        <a:buSzPct val="125000"/>
        <a:buChar char="•"/>
        <a:defRPr b="1">
          <a:solidFill>
            <a:schemeClr val="tx1"/>
          </a:solidFill>
          <a:latin typeface="+mn-lt"/>
        </a:defRPr>
      </a:lvl8pPr>
      <a:lvl9pPr marL="3425825" indent="-220663" algn="l" rtl="0" eaLnBrk="0" fontAlgn="base" hangingPunct="0">
        <a:lnSpc>
          <a:spcPct val="80000"/>
        </a:lnSpc>
        <a:spcBef>
          <a:spcPct val="10000"/>
        </a:spcBef>
        <a:spcAft>
          <a:spcPct val="10000"/>
        </a:spcAft>
        <a:buSzPct val="125000"/>
        <a:buChar char="•"/>
        <a:defRPr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Rectangle 1003"/>
          <p:cNvSpPr>
            <a:spLocks noChangeArrowheads="1"/>
          </p:cNvSpPr>
          <p:nvPr userDrawn="1"/>
        </p:nvSpPr>
        <p:spPr bwMode="auto">
          <a:xfrm>
            <a:off x="8527715" y="6496542"/>
            <a:ext cx="322813" cy="236748"/>
          </a:xfrm>
          <a:prstGeom prst="rect">
            <a:avLst/>
          </a:prstGeom>
          <a:noFill/>
          <a:ln w="12700">
            <a:noFill/>
            <a:miter lim="800000"/>
            <a:headEnd type="none" w="sm" len="sm"/>
            <a:tailEnd type="none" w="sm" len="sm"/>
          </a:ln>
          <a:effectLst/>
        </p:spPr>
        <p:txBody>
          <a:bodyPr wrap="none" lIns="82058" tIns="41029" rIns="82058" bIns="41029">
            <a:spAutoFit/>
          </a:bodyPr>
          <a:lstStyle/>
          <a:p>
            <a:pPr defTabSz="820738" eaLnBrk="0" hangingPunct="0">
              <a:defRPr/>
            </a:pPr>
            <a:fld id="{A2E7A97E-FC5D-493B-B9C2-6DF0022406AA}" type="slidenum">
              <a:rPr lang="en-US" sz="1000" smtClean="0">
                <a:solidFill>
                  <a:schemeClr val="tx1"/>
                </a:solidFill>
              </a:rPr>
              <a:t>‹#›</a:t>
            </a:fld>
            <a:endParaRPr lang="en-US" sz="1000" dirty="0">
              <a:solidFill>
                <a:schemeClr val="tx1"/>
              </a:solidFill>
            </a:endParaRPr>
          </a:p>
        </p:txBody>
      </p:sp>
      <p:sp>
        <p:nvSpPr>
          <p:cNvPr id="7" name="Rectangle 1003"/>
          <p:cNvSpPr>
            <a:spLocks noChangeArrowheads="1"/>
          </p:cNvSpPr>
          <p:nvPr userDrawn="1"/>
        </p:nvSpPr>
        <p:spPr bwMode="auto">
          <a:xfrm>
            <a:off x="2658163" y="6496542"/>
            <a:ext cx="4533901" cy="236748"/>
          </a:xfrm>
          <a:prstGeom prst="rect">
            <a:avLst/>
          </a:prstGeom>
          <a:noFill/>
          <a:ln w="12700">
            <a:noFill/>
            <a:miter lim="800000"/>
            <a:headEnd type="none" w="sm" len="sm"/>
            <a:tailEnd type="none" w="sm" len="sm"/>
          </a:ln>
          <a:effectLst/>
        </p:spPr>
        <p:txBody>
          <a:bodyPr wrap="none" lIns="82058" tIns="41029" rIns="82058" bIns="41029">
            <a:spAutoFit/>
          </a:bodyPr>
          <a:lstStyle/>
          <a:p>
            <a:pPr algn="ctr" defTabSz="820738" eaLnBrk="0" hangingPunct="0">
              <a:defRPr/>
            </a:pPr>
            <a:r>
              <a:rPr lang="en-US" sz="1000" baseline="0" dirty="0">
                <a:solidFill>
                  <a:schemeClr val="tx1"/>
                </a:solidFill>
              </a:rPr>
              <a:t>Overview of CCSDS Optical Communications Interoperability Standards</a:t>
            </a:r>
          </a:p>
        </p:txBody>
      </p:sp>
      <p:pic>
        <p:nvPicPr>
          <p:cNvPr id="4" name="Picture 1000"/>
          <p:cNvPicPr>
            <a:picLocks noChangeAspect="1" noChangeArrowheads="1"/>
          </p:cNvPicPr>
          <p:nvPr userDrawn="1"/>
        </p:nvPicPr>
        <p:blipFill>
          <a:blip r:embed="rId9" cstate="print"/>
          <a:srcRect/>
          <a:stretch>
            <a:fillRect/>
          </a:stretch>
        </p:blipFill>
        <p:spPr bwMode="auto">
          <a:xfrm>
            <a:off x="270640" y="6040540"/>
            <a:ext cx="1574605" cy="692750"/>
          </a:xfrm>
          <a:prstGeom prst="rect">
            <a:avLst/>
          </a:prstGeom>
          <a:noFill/>
          <a:ln w="9525">
            <a:noFill/>
            <a:miter lim="800000"/>
            <a:headEnd/>
            <a:tailEnd/>
          </a:ln>
        </p:spPr>
      </p:pic>
    </p:spTree>
    <p:extLst>
      <p:ext uri="{BB962C8B-B14F-4D97-AF65-F5344CB8AC3E}">
        <p14:creationId xmlns:p14="http://schemas.microsoft.com/office/powerpoint/2010/main" val="105672381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7" r:id="rId3"/>
    <p:sldLayoutId id="2147483678" r:id="rId4"/>
    <p:sldLayoutId id="2147483679" r:id="rId5"/>
    <p:sldLayoutId id="2147483681" r:id="rId6"/>
    <p:sldLayoutId id="2147483682" r:id="rId7"/>
  </p:sldLayoutIdLst>
  <p:hf sldNum="0" hdr="0" ftr="0"/>
  <p:txStyles>
    <p:titleStyle>
      <a:lvl1pPr algn="ctr" rtl="0" eaLnBrk="0" fontAlgn="base" hangingPunct="0">
        <a:lnSpc>
          <a:spcPct val="90000"/>
        </a:lnSpc>
        <a:spcBef>
          <a:spcPct val="0"/>
        </a:spcBef>
        <a:spcAft>
          <a:spcPct val="0"/>
        </a:spcAft>
        <a:defRPr sz="2500" b="1">
          <a:solidFill>
            <a:schemeClr val="hlink"/>
          </a:solidFill>
          <a:latin typeface="+mj-lt"/>
          <a:ea typeface="+mj-ea"/>
          <a:cs typeface="+mj-cs"/>
        </a:defRPr>
      </a:lvl1pPr>
      <a:lvl2pPr algn="ctr" rtl="0" eaLnBrk="0" fontAlgn="base" hangingPunct="0">
        <a:lnSpc>
          <a:spcPct val="90000"/>
        </a:lnSpc>
        <a:spcBef>
          <a:spcPct val="0"/>
        </a:spcBef>
        <a:spcAft>
          <a:spcPct val="0"/>
        </a:spcAft>
        <a:defRPr sz="2500" b="1">
          <a:solidFill>
            <a:schemeClr val="hlink"/>
          </a:solidFill>
          <a:latin typeface="Arial" charset="0"/>
        </a:defRPr>
      </a:lvl2pPr>
      <a:lvl3pPr algn="ctr" rtl="0" eaLnBrk="0" fontAlgn="base" hangingPunct="0">
        <a:lnSpc>
          <a:spcPct val="90000"/>
        </a:lnSpc>
        <a:spcBef>
          <a:spcPct val="0"/>
        </a:spcBef>
        <a:spcAft>
          <a:spcPct val="0"/>
        </a:spcAft>
        <a:defRPr sz="2500" b="1">
          <a:solidFill>
            <a:schemeClr val="hlink"/>
          </a:solidFill>
          <a:latin typeface="Arial" charset="0"/>
        </a:defRPr>
      </a:lvl3pPr>
      <a:lvl4pPr algn="ctr" rtl="0" eaLnBrk="0" fontAlgn="base" hangingPunct="0">
        <a:lnSpc>
          <a:spcPct val="90000"/>
        </a:lnSpc>
        <a:spcBef>
          <a:spcPct val="0"/>
        </a:spcBef>
        <a:spcAft>
          <a:spcPct val="0"/>
        </a:spcAft>
        <a:defRPr sz="2500" b="1">
          <a:solidFill>
            <a:schemeClr val="hlink"/>
          </a:solidFill>
          <a:latin typeface="Arial" charset="0"/>
        </a:defRPr>
      </a:lvl4pPr>
      <a:lvl5pPr algn="ctr" rtl="0" eaLnBrk="0" fontAlgn="base" hangingPunct="0">
        <a:lnSpc>
          <a:spcPct val="90000"/>
        </a:lnSpc>
        <a:spcBef>
          <a:spcPct val="0"/>
        </a:spcBef>
        <a:spcAft>
          <a:spcPct val="0"/>
        </a:spcAft>
        <a:defRPr sz="2500" b="1">
          <a:solidFill>
            <a:schemeClr val="hlink"/>
          </a:solidFill>
          <a:latin typeface="Arial" charset="0"/>
        </a:defRPr>
      </a:lvl5pPr>
      <a:lvl6pPr marL="457200" algn="ctr" rtl="0" eaLnBrk="0" fontAlgn="base" hangingPunct="0">
        <a:lnSpc>
          <a:spcPct val="90000"/>
        </a:lnSpc>
        <a:spcBef>
          <a:spcPct val="0"/>
        </a:spcBef>
        <a:spcAft>
          <a:spcPct val="0"/>
        </a:spcAft>
        <a:defRPr sz="2500" b="1">
          <a:solidFill>
            <a:schemeClr val="hlink"/>
          </a:solidFill>
          <a:latin typeface="Arial" charset="0"/>
        </a:defRPr>
      </a:lvl6pPr>
      <a:lvl7pPr marL="914400" algn="ctr" rtl="0" eaLnBrk="0" fontAlgn="base" hangingPunct="0">
        <a:lnSpc>
          <a:spcPct val="90000"/>
        </a:lnSpc>
        <a:spcBef>
          <a:spcPct val="0"/>
        </a:spcBef>
        <a:spcAft>
          <a:spcPct val="0"/>
        </a:spcAft>
        <a:defRPr sz="2500" b="1">
          <a:solidFill>
            <a:schemeClr val="hlink"/>
          </a:solidFill>
          <a:latin typeface="Arial" charset="0"/>
        </a:defRPr>
      </a:lvl7pPr>
      <a:lvl8pPr marL="1371600" algn="ctr" rtl="0" eaLnBrk="0" fontAlgn="base" hangingPunct="0">
        <a:lnSpc>
          <a:spcPct val="90000"/>
        </a:lnSpc>
        <a:spcBef>
          <a:spcPct val="0"/>
        </a:spcBef>
        <a:spcAft>
          <a:spcPct val="0"/>
        </a:spcAft>
        <a:defRPr sz="2500" b="1">
          <a:solidFill>
            <a:schemeClr val="hlink"/>
          </a:solidFill>
          <a:latin typeface="Arial" charset="0"/>
        </a:defRPr>
      </a:lvl8pPr>
      <a:lvl9pPr marL="1828800" algn="ctr" rtl="0" eaLnBrk="0" fontAlgn="base" hangingPunct="0">
        <a:lnSpc>
          <a:spcPct val="90000"/>
        </a:lnSpc>
        <a:spcBef>
          <a:spcPct val="0"/>
        </a:spcBef>
        <a:spcAft>
          <a:spcPct val="0"/>
        </a:spcAft>
        <a:defRPr sz="2500" b="1">
          <a:solidFill>
            <a:schemeClr val="hlink"/>
          </a:solidFill>
          <a:latin typeface="Arial" charset="0"/>
        </a:defRPr>
      </a:lvl9pPr>
    </p:titleStyle>
    <p:bodyStyle>
      <a:lvl1pPr marL="230188" indent="-230188" algn="l" rtl="0" eaLnBrk="0" fontAlgn="base" hangingPunct="0">
        <a:lnSpc>
          <a:spcPct val="80000"/>
        </a:lnSpc>
        <a:spcBef>
          <a:spcPct val="10000"/>
        </a:spcBef>
        <a:spcAft>
          <a:spcPct val="10000"/>
        </a:spcAft>
        <a:buSzPct val="125000"/>
        <a:buChar char="•"/>
        <a:defRPr sz="2500" b="1">
          <a:solidFill>
            <a:schemeClr val="tx1"/>
          </a:solidFill>
          <a:latin typeface="+mn-lt"/>
          <a:ea typeface="+mn-ea"/>
          <a:cs typeface="+mn-cs"/>
        </a:defRPr>
      </a:lvl1pPr>
      <a:lvl2pPr marL="568325" indent="-222250" algn="l" rtl="0" eaLnBrk="0" fontAlgn="base" hangingPunct="0">
        <a:lnSpc>
          <a:spcPct val="80000"/>
        </a:lnSpc>
        <a:spcBef>
          <a:spcPct val="10000"/>
        </a:spcBef>
        <a:spcAft>
          <a:spcPct val="10000"/>
        </a:spcAft>
        <a:buSzPct val="125000"/>
        <a:buChar char="•"/>
        <a:defRPr sz="2200" b="1">
          <a:solidFill>
            <a:schemeClr val="tx1"/>
          </a:solidFill>
          <a:latin typeface="+mn-lt"/>
        </a:defRPr>
      </a:lvl2pPr>
      <a:lvl3pPr marL="914400" indent="-231775" algn="l" rtl="0" eaLnBrk="0" fontAlgn="base" hangingPunct="0">
        <a:lnSpc>
          <a:spcPct val="80000"/>
        </a:lnSpc>
        <a:spcBef>
          <a:spcPct val="10000"/>
        </a:spcBef>
        <a:spcAft>
          <a:spcPct val="10000"/>
        </a:spcAft>
        <a:buSzPct val="125000"/>
        <a:buChar char="-"/>
        <a:defRPr sz="2400" b="1">
          <a:solidFill>
            <a:schemeClr val="tx1"/>
          </a:solidFill>
          <a:latin typeface="+mn-lt"/>
        </a:defRPr>
      </a:lvl3pPr>
      <a:lvl4pPr marL="1260475" indent="-231775" algn="l" rtl="0" eaLnBrk="0" fontAlgn="base" hangingPunct="0">
        <a:lnSpc>
          <a:spcPct val="80000"/>
        </a:lnSpc>
        <a:spcBef>
          <a:spcPct val="10000"/>
        </a:spcBef>
        <a:spcAft>
          <a:spcPct val="10000"/>
        </a:spcAft>
        <a:buSzPct val="125000"/>
        <a:buChar char="-"/>
        <a:defRPr sz="2000" b="1">
          <a:solidFill>
            <a:schemeClr val="tx1"/>
          </a:solidFill>
          <a:latin typeface="+mn-lt"/>
        </a:defRPr>
      </a:lvl4pPr>
      <a:lvl5pPr marL="1597025" indent="-220663" algn="l" rtl="0" eaLnBrk="0" fontAlgn="base" hangingPunct="0">
        <a:lnSpc>
          <a:spcPct val="80000"/>
        </a:lnSpc>
        <a:spcBef>
          <a:spcPct val="10000"/>
        </a:spcBef>
        <a:spcAft>
          <a:spcPct val="10000"/>
        </a:spcAft>
        <a:buSzPct val="125000"/>
        <a:buChar char="•"/>
        <a:defRPr sz="2000" b="1">
          <a:solidFill>
            <a:schemeClr val="tx1"/>
          </a:solidFill>
          <a:latin typeface="+mn-lt"/>
        </a:defRPr>
      </a:lvl5pPr>
      <a:lvl6pPr marL="2054225" indent="-220663" algn="l" rtl="0" eaLnBrk="0" fontAlgn="base" hangingPunct="0">
        <a:lnSpc>
          <a:spcPct val="80000"/>
        </a:lnSpc>
        <a:spcBef>
          <a:spcPct val="10000"/>
        </a:spcBef>
        <a:spcAft>
          <a:spcPct val="10000"/>
        </a:spcAft>
        <a:buSzPct val="125000"/>
        <a:buChar char="•"/>
        <a:defRPr b="1">
          <a:solidFill>
            <a:schemeClr val="tx1"/>
          </a:solidFill>
          <a:latin typeface="+mn-lt"/>
        </a:defRPr>
      </a:lvl6pPr>
      <a:lvl7pPr marL="2511425" indent="-220663" algn="l" rtl="0" eaLnBrk="0" fontAlgn="base" hangingPunct="0">
        <a:lnSpc>
          <a:spcPct val="80000"/>
        </a:lnSpc>
        <a:spcBef>
          <a:spcPct val="10000"/>
        </a:spcBef>
        <a:spcAft>
          <a:spcPct val="10000"/>
        </a:spcAft>
        <a:buSzPct val="125000"/>
        <a:buChar char="•"/>
        <a:defRPr b="1">
          <a:solidFill>
            <a:schemeClr val="tx1"/>
          </a:solidFill>
          <a:latin typeface="+mn-lt"/>
        </a:defRPr>
      </a:lvl7pPr>
      <a:lvl8pPr marL="2968625" indent="-220663" algn="l" rtl="0" eaLnBrk="0" fontAlgn="base" hangingPunct="0">
        <a:lnSpc>
          <a:spcPct val="80000"/>
        </a:lnSpc>
        <a:spcBef>
          <a:spcPct val="10000"/>
        </a:spcBef>
        <a:spcAft>
          <a:spcPct val="10000"/>
        </a:spcAft>
        <a:buSzPct val="125000"/>
        <a:buChar char="•"/>
        <a:defRPr b="1">
          <a:solidFill>
            <a:schemeClr val="tx1"/>
          </a:solidFill>
          <a:latin typeface="+mn-lt"/>
        </a:defRPr>
      </a:lvl8pPr>
      <a:lvl9pPr marL="3425825" indent="-220663" algn="l" rtl="0" eaLnBrk="0" fontAlgn="base" hangingPunct="0">
        <a:lnSpc>
          <a:spcPct val="80000"/>
        </a:lnSpc>
        <a:spcBef>
          <a:spcPct val="10000"/>
        </a:spcBef>
        <a:spcAft>
          <a:spcPct val="10000"/>
        </a:spcAft>
        <a:buSzPct val="125000"/>
        <a:buChar char="•"/>
        <a:defRPr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3.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oleObject" Target="../embeddings/oleObject6.bin"/><Relationship Id="rId18" Type="http://schemas.openxmlformats.org/officeDocument/2006/relationships/oleObject" Target="../embeddings/oleObject8.bin"/><Relationship Id="rId26" Type="http://schemas.openxmlformats.org/officeDocument/2006/relationships/image" Target="../media/image28.png"/><Relationship Id="rId3" Type="http://schemas.openxmlformats.org/officeDocument/2006/relationships/oleObject" Target="../embeddings/oleObject1.bin"/><Relationship Id="rId21" Type="http://schemas.openxmlformats.org/officeDocument/2006/relationships/image" Target="../media/image25.png"/><Relationship Id="rId7" Type="http://schemas.openxmlformats.org/officeDocument/2006/relationships/oleObject" Target="../embeddings/oleObject3.bin"/><Relationship Id="rId12" Type="http://schemas.openxmlformats.org/officeDocument/2006/relationships/image" Target="../media/image18.png"/><Relationship Id="rId17" Type="http://schemas.openxmlformats.org/officeDocument/2006/relationships/image" Target="../media/image20.png"/><Relationship Id="rId25" Type="http://schemas.openxmlformats.org/officeDocument/2006/relationships/image" Target="../media/image22.png"/><Relationship Id="rId2" Type="http://schemas.openxmlformats.org/officeDocument/2006/relationships/slideLayout" Target="../slideLayouts/slideLayout5.xml"/><Relationship Id="rId16" Type="http://schemas.openxmlformats.org/officeDocument/2006/relationships/oleObject" Target="../embeddings/oleObject7.bin"/><Relationship Id="rId20" Type="http://schemas.openxmlformats.org/officeDocument/2006/relationships/image" Target="../media/image21.png"/><Relationship Id="rId1" Type="http://schemas.openxmlformats.org/officeDocument/2006/relationships/vmlDrawing" Target="../drawings/vmlDrawing1.vml"/><Relationship Id="rId6" Type="http://schemas.openxmlformats.org/officeDocument/2006/relationships/image" Target="../media/image15.png"/><Relationship Id="rId11" Type="http://schemas.openxmlformats.org/officeDocument/2006/relationships/oleObject" Target="../embeddings/oleObject5.bin"/><Relationship Id="rId24" Type="http://schemas.openxmlformats.org/officeDocument/2006/relationships/oleObject" Target="../embeddings/oleObject10.bin"/><Relationship Id="rId5" Type="http://schemas.openxmlformats.org/officeDocument/2006/relationships/oleObject" Target="../embeddings/oleObject2.bin"/><Relationship Id="rId15" Type="http://schemas.openxmlformats.org/officeDocument/2006/relationships/image" Target="../media/image24.png"/><Relationship Id="rId23" Type="http://schemas.openxmlformats.org/officeDocument/2006/relationships/image" Target="../media/image27.png"/><Relationship Id="rId28" Type="http://schemas.openxmlformats.org/officeDocument/2006/relationships/image" Target="../media/image23.png"/><Relationship Id="rId10" Type="http://schemas.openxmlformats.org/officeDocument/2006/relationships/image" Target="../media/image17.png"/><Relationship Id="rId19" Type="http://schemas.openxmlformats.org/officeDocument/2006/relationships/oleObject" Target="../embeddings/oleObject9.bin"/><Relationship Id="rId4" Type="http://schemas.openxmlformats.org/officeDocument/2006/relationships/image" Target="../media/image14.png"/><Relationship Id="rId9" Type="http://schemas.openxmlformats.org/officeDocument/2006/relationships/oleObject" Target="../embeddings/oleObject4.bin"/><Relationship Id="rId14" Type="http://schemas.openxmlformats.org/officeDocument/2006/relationships/image" Target="../media/image19.png"/><Relationship Id="rId22" Type="http://schemas.openxmlformats.org/officeDocument/2006/relationships/image" Target="../media/image26.png"/><Relationship Id="rId27"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69170" y="2430470"/>
            <a:ext cx="7220140" cy="2769989"/>
          </a:xfrm>
          <a:prstGeom prst="rect">
            <a:avLst/>
          </a:prstGeom>
          <a:noFill/>
        </p:spPr>
        <p:txBody>
          <a:bodyPr wrap="square" rtlCol="0">
            <a:spAutoFit/>
          </a:bodyPr>
          <a:lstStyle/>
          <a:p>
            <a:r>
              <a:rPr lang="en-US" sz="2800" dirty="0"/>
              <a:t>Overview of the CCSDS Optical Communications Interoperability Standards</a:t>
            </a:r>
          </a:p>
          <a:p>
            <a:endParaRPr lang="en-US" sz="2800" dirty="0"/>
          </a:p>
          <a:p>
            <a:r>
              <a:rPr lang="en-US" sz="2000" dirty="0"/>
              <a:t>June 2021</a:t>
            </a:r>
          </a:p>
          <a:p>
            <a:endParaRPr lang="en-US" sz="1400" b="0" dirty="0"/>
          </a:p>
          <a:p>
            <a:endParaRPr lang="en-US" sz="1400" b="0" dirty="0"/>
          </a:p>
          <a:p>
            <a:r>
              <a:rPr lang="en-US" sz="1400" b="0" dirty="0"/>
              <a:t>Bernard Edwards / NASA (CCSDS Optical Communications Working Group Chair)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Optical Communications</a:t>
            </a:r>
            <a:br>
              <a:rPr lang="en-US" dirty="0"/>
            </a:br>
            <a:r>
              <a:rPr lang="en-US" dirty="0"/>
              <a:t>International Standardization</a:t>
            </a:r>
          </a:p>
        </p:txBody>
      </p:sp>
      <p:sp>
        <p:nvSpPr>
          <p:cNvPr id="7" name="Content Placeholder 6"/>
          <p:cNvSpPr>
            <a:spLocks noGrp="1"/>
          </p:cNvSpPr>
          <p:nvPr>
            <p:ph idx="1"/>
          </p:nvPr>
        </p:nvSpPr>
        <p:spPr>
          <a:xfrm>
            <a:off x="457200" y="1405641"/>
            <a:ext cx="4998115" cy="4525963"/>
          </a:xfrm>
        </p:spPr>
        <p:txBody>
          <a:bodyPr/>
          <a:lstStyle/>
          <a:p>
            <a:r>
              <a:rPr lang="en-US" sz="1600" dirty="0"/>
              <a:t>Sharing optical communication ground stations or relay satellites among the international space agencies would allow the agencies to share the cost of the communications infrastructure.</a:t>
            </a:r>
          </a:p>
          <a:p>
            <a:endParaRPr lang="en-US" sz="1600" dirty="0"/>
          </a:p>
          <a:p>
            <a:pPr lvl="1"/>
            <a:r>
              <a:rPr lang="en-US" sz="1600" dirty="0"/>
              <a:t>For example, due to cloud blockage, it is critical to have multiple ground stations in use during space-to-ground optical operations to provide high availability.</a:t>
            </a:r>
          </a:p>
          <a:p>
            <a:endParaRPr lang="en-US" sz="1600" dirty="0"/>
          </a:p>
          <a:p>
            <a:r>
              <a:rPr lang="en-US" sz="1600" dirty="0"/>
              <a:t>International cross support is being worked within the Interagency Operations Advisory Group (IOAG) and the Consultative Committee for Space Data Systems (CCSDS).</a:t>
            </a:r>
          </a:p>
          <a:p>
            <a:endParaRPr lang="en-US" sz="1600" dirty="0"/>
          </a:p>
          <a:p>
            <a:r>
              <a:rPr lang="en-US" sz="1600" dirty="0"/>
              <a:t>The goal is to develop optical communications cross support by various agencies as we have today in traditional Radio Frequency (RF) communications.</a:t>
            </a:r>
          </a:p>
          <a:p>
            <a:endParaRPr lang="en-US" sz="1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2377" y="2659098"/>
            <a:ext cx="3085714" cy="2019048"/>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6"/>
          <p:cNvSpPr txBox="1">
            <a:spLocks/>
          </p:cNvSpPr>
          <p:nvPr/>
        </p:nvSpPr>
        <p:spPr>
          <a:xfrm>
            <a:off x="5839365" y="4819774"/>
            <a:ext cx="3011738" cy="491071"/>
          </a:xfrm>
          <a:prstGeom prst="rect">
            <a:avLst/>
          </a:prstGeom>
        </p:spPr>
        <p:txBody>
          <a:bodyPr/>
          <a:lstStyle>
            <a:lvl1pPr marL="230188" indent="-230188" algn="l" rtl="0" eaLnBrk="0" fontAlgn="base" hangingPunct="0">
              <a:lnSpc>
                <a:spcPct val="80000"/>
              </a:lnSpc>
              <a:spcBef>
                <a:spcPct val="10000"/>
              </a:spcBef>
              <a:spcAft>
                <a:spcPct val="10000"/>
              </a:spcAft>
              <a:buSzPct val="125000"/>
              <a:buChar char="•"/>
              <a:defRPr sz="2500" b="1">
                <a:solidFill>
                  <a:schemeClr val="tx1"/>
                </a:solidFill>
                <a:latin typeface="+mn-lt"/>
                <a:ea typeface="+mn-ea"/>
                <a:cs typeface="+mn-cs"/>
              </a:defRPr>
            </a:lvl1pPr>
            <a:lvl2pPr marL="568325" indent="-222250" algn="l" rtl="0" eaLnBrk="0" fontAlgn="base" hangingPunct="0">
              <a:lnSpc>
                <a:spcPct val="80000"/>
              </a:lnSpc>
              <a:spcBef>
                <a:spcPct val="10000"/>
              </a:spcBef>
              <a:spcAft>
                <a:spcPct val="10000"/>
              </a:spcAft>
              <a:buSzPct val="125000"/>
              <a:buChar char="•"/>
              <a:defRPr sz="2200" b="1">
                <a:solidFill>
                  <a:schemeClr val="tx1"/>
                </a:solidFill>
                <a:latin typeface="+mn-lt"/>
              </a:defRPr>
            </a:lvl2pPr>
            <a:lvl3pPr marL="914400" indent="-231775" algn="l" rtl="0" eaLnBrk="0" fontAlgn="base" hangingPunct="0">
              <a:lnSpc>
                <a:spcPct val="80000"/>
              </a:lnSpc>
              <a:spcBef>
                <a:spcPct val="10000"/>
              </a:spcBef>
              <a:spcAft>
                <a:spcPct val="10000"/>
              </a:spcAft>
              <a:buSzPct val="125000"/>
              <a:buChar char="-"/>
              <a:defRPr sz="2400" b="1">
                <a:solidFill>
                  <a:schemeClr val="tx1"/>
                </a:solidFill>
                <a:latin typeface="+mn-lt"/>
              </a:defRPr>
            </a:lvl3pPr>
            <a:lvl4pPr marL="1260475" indent="-231775" algn="l" rtl="0" eaLnBrk="0" fontAlgn="base" hangingPunct="0">
              <a:lnSpc>
                <a:spcPct val="80000"/>
              </a:lnSpc>
              <a:spcBef>
                <a:spcPct val="10000"/>
              </a:spcBef>
              <a:spcAft>
                <a:spcPct val="10000"/>
              </a:spcAft>
              <a:buSzPct val="125000"/>
              <a:buChar char="-"/>
              <a:defRPr sz="2000" b="1">
                <a:solidFill>
                  <a:schemeClr val="tx1"/>
                </a:solidFill>
                <a:latin typeface="+mn-lt"/>
              </a:defRPr>
            </a:lvl4pPr>
            <a:lvl5pPr marL="1597025" indent="-220663" algn="l" rtl="0" eaLnBrk="0" fontAlgn="base" hangingPunct="0">
              <a:lnSpc>
                <a:spcPct val="80000"/>
              </a:lnSpc>
              <a:spcBef>
                <a:spcPct val="10000"/>
              </a:spcBef>
              <a:spcAft>
                <a:spcPct val="10000"/>
              </a:spcAft>
              <a:buSzPct val="125000"/>
              <a:buChar char="•"/>
              <a:defRPr sz="2000" b="1">
                <a:solidFill>
                  <a:schemeClr val="tx1"/>
                </a:solidFill>
                <a:latin typeface="+mn-lt"/>
              </a:defRPr>
            </a:lvl5pPr>
            <a:lvl6pPr marL="2054225" indent="-220663" algn="l" rtl="0" eaLnBrk="0" fontAlgn="base" hangingPunct="0">
              <a:lnSpc>
                <a:spcPct val="80000"/>
              </a:lnSpc>
              <a:spcBef>
                <a:spcPct val="10000"/>
              </a:spcBef>
              <a:spcAft>
                <a:spcPct val="10000"/>
              </a:spcAft>
              <a:buSzPct val="125000"/>
              <a:buChar char="•"/>
              <a:defRPr b="1">
                <a:solidFill>
                  <a:schemeClr val="tx1"/>
                </a:solidFill>
                <a:latin typeface="+mn-lt"/>
              </a:defRPr>
            </a:lvl6pPr>
            <a:lvl7pPr marL="2511425" indent="-220663" algn="l" rtl="0" eaLnBrk="0" fontAlgn="base" hangingPunct="0">
              <a:lnSpc>
                <a:spcPct val="80000"/>
              </a:lnSpc>
              <a:spcBef>
                <a:spcPct val="10000"/>
              </a:spcBef>
              <a:spcAft>
                <a:spcPct val="10000"/>
              </a:spcAft>
              <a:buSzPct val="125000"/>
              <a:buChar char="•"/>
              <a:defRPr b="1">
                <a:solidFill>
                  <a:schemeClr val="tx1"/>
                </a:solidFill>
                <a:latin typeface="+mn-lt"/>
              </a:defRPr>
            </a:lvl7pPr>
            <a:lvl8pPr marL="2968625" indent="-220663" algn="l" rtl="0" eaLnBrk="0" fontAlgn="base" hangingPunct="0">
              <a:lnSpc>
                <a:spcPct val="80000"/>
              </a:lnSpc>
              <a:spcBef>
                <a:spcPct val="10000"/>
              </a:spcBef>
              <a:spcAft>
                <a:spcPct val="10000"/>
              </a:spcAft>
              <a:buSzPct val="125000"/>
              <a:buChar char="•"/>
              <a:defRPr b="1">
                <a:solidFill>
                  <a:schemeClr val="tx1"/>
                </a:solidFill>
                <a:latin typeface="+mn-lt"/>
              </a:defRPr>
            </a:lvl8pPr>
            <a:lvl9pPr marL="3425825" indent="-220663" algn="l" rtl="0" eaLnBrk="0" fontAlgn="base" hangingPunct="0">
              <a:lnSpc>
                <a:spcPct val="80000"/>
              </a:lnSpc>
              <a:spcBef>
                <a:spcPct val="10000"/>
              </a:spcBef>
              <a:spcAft>
                <a:spcPct val="10000"/>
              </a:spcAft>
              <a:buSzPct val="125000"/>
              <a:buChar char="•"/>
              <a:defRPr b="1">
                <a:solidFill>
                  <a:schemeClr val="tx1"/>
                </a:solidFill>
                <a:latin typeface="+mn-lt"/>
              </a:defRPr>
            </a:lvl9pPr>
          </a:lstStyle>
          <a:p>
            <a:pPr marL="0" indent="0" algn="ctr">
              <a:buNone/>
            </a:pPr>
            <a:r>
              <a:rPr lang="en-US" sz="1400" kern="0" dirty="0"/>
              <a:t>Traditional International</a:t>
            </a:r>
          </a:p>
          <a:p>
            <a:pPr marL="0" indent="0" algn="ctr">
              <a:buNone/>
            </a:pPr>
            <a:r>
              <a:rPr lang="en-US" sz="1400" kern="0" dirty="0"/>
              <a:t>RF Cross Support</a:t>
            </a:r>
          </a:p>
        </p:txBody>
      </p:sp>
    </p:spTree>
    <p:extLst>
      <p:ext uri="{BB962C8B-B14F-4D97-AF65-F5344CB8AC3E}">
        <p14:creationId xmlns:p14="http://schemas.microsoft.com/office/powerpoint/2010/main" val="3989996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331" y="1087823"/>
            <a:ext cx="8481848" cy="4902545"/>
          </a:xfrm>
          <a:solidFill>
            <a:srgbClr val="FFFFFF"/>
          </a:solidFill>
          <a:ln>
            <a:noFill/>
          </a:ln>
        </p:spPr>
        <p:txBody>
          <a:bodyPr/>
          <a:lstStyle/>
          <a:p>
            <a:pPr>
              <a:buSzPct val="100000"/>
              <a:buFont typeface="LucidaGrande" charset="0"/>
              <a:buChar char="◆"/>
            </a:pPr>
            <a:r>
              <a:rPr lang="en-US" sz="2000" b="1" dirty="0">
                <a:latin typeface="Calibri" panose="020F0502020204030204" pitchFamily="34" charset="0"/>
                <a:ea typeface="Helvetica" charset="0"/>
                <a:cs typeface="Calibri"/>
              </a:rPr>
              <a:t>Scope:</a:t>
            </a:r>
          </a:p>
          <a:p>
            <a:pPr lvl="1">
              <a:buSzPct val="100000"/>
              <a:buFont typeface="Courier New" panose="02070309020205020404" pitchFamily="49" charset="0"/>
              <a:buChar char="o"/>
            </a:pPr>
            <a:r>
              <a:rPr lang="en-US" sz="1700" b="1" dirty="0">
                <a:latin typeface="Calibri" panose="020F0502020204030204" pitchFamily="34" charset="0"/>
                <a:ea typeface="Helvetica" charset="0"/>
                <a:cs typeface="Calibri"/>
              </a:rPr>
              <a:t>Physical, coding, and synchronization layer recommendations for the interoperability of flight and ground optical communications terminals</a:t>
            </a:r>
            <a:endParaRPr lang="en-US" sz="1700" dirty="0">
              <a:latin typeface="Calibri" panose="020F0502020204030204" pitchFamily="34" charset="0"/>
              <a:ea typeface="Helvetica" charset="0"/>
              <a:cs typeface="Calibri"/>
            </a:endParaRPr>
          </a:p>
          <a:p>
            <a:pPr lvl="1">
              <a:buSzPct val="100000"/>
              <a:buFont typeface="Courier New" panose="02070309020205020404" pitchFamily="49" charset="0"/>
              <a:buChar char="o"/>
            </a:pPr>
            <a:r>
              <a:rPr lang="en-US" sz="1700" b="1" dirty="0">
                <a:latin typeface="Calibri" panose="020F0502020204030204" pitchFamily="34" charset="0"/>
                <a:ea typeface="Helvetica" charset="0"/>
                <a:cs typeface="Calibri"/>
              </a:rPr>
              <a:t>Recommendations for characterizing the atmosphere channel and for the concept of operations for space-to-ground links</a:t>
            </a:r>
            <a:endParaRPr lang="en-US" sz="1700" dirty="0">
              <a:latin typeface="Calibri" panose="020F0502020204030204" pitchFamily="34" charset="0"/>
              <a:ea typeface="Helvetica" charset="0"/>
              <a:cs typeface="Calibri"/>
            </a:endParaRPr>
          </a:p>
          <a:p>
            <a:pPr>
              <a:buSzPct val="100000"/>
              <a:buFont typeface="LucidaGrande" charset="0"/>
              <a:buChar char="◆"/>
            </a:pPr>
            <a:r>
              <a:rPr lang="en-US" sz="2000" dirty="0">
                <a:latin typeface="Calibri" panose="020F0502020204030204" pitchFamily="34" charset="0"/>
                <a:ea typeface="Helvetica" charset="0"/>
                <a:cs typeface="Calibri"/>
              </a:rPr>
              <a:t>Published Books:</a:t>
            </a:r>
          </a:p>
          <a:p>
            <a:pPr lvl="1">
              <a:buSzPct val="100000"/>
              <a:buFont typeface="Courier New" panose="02070309020205020404" pitchFamily="49" charset="0"/>
              <a:buChar char="o"/>
            </a:pPr>
            <a:r>
              <a:rPr lang="en-US" sz="1700" dirty="0">
                <a:latin typeface="Calibri" panose="020F0502020204030204" pitchFamily="34" charset="0"/>
                <a:ea typeface="Helvetica" charset="0"/>
                <a:cs typeface="Calibri"/>
              </a:rPr>
              <a:t>Blue Book:  Optical Communications Physical Layer</a:t>
            </a:r>
          </a:p>
          <a:p>
            <a:pPr lvl="2">
              <a:buSzPct val="100000"/>
              <a:buFont typeface="Arial" panose="020B0604020202020204" pitchFamily="34" charset="0"/>
              <a:buChar char="•"/>
            </a:pPr>
            <a:r>
              <a:rPr lang="en-US" sz="1700" dirty="0">
                <a:latin typeface="Calibri" panose="020F0502020204030204" pitchFamily="34" charset="0"/>
                <a:ea typeface="Helvetica" charset="0"/>
                <a:cs typeface="Calibri"/>
              </a:rPr>
              <a:t>Covers the High Photon Efficiency Recommendations</a:t>
            </a:r>
          </a:p>
          <a:p>
            <a:pPr lvl="1">
              <a:buSzPct val="100000"/>
              <a:buFont typeface="Courier New" panose="02070309020205020404" pitchFamily="49" charset="0"/>
              <a:buChar char="o"/>
            </a:pPr>
            <a:r>
              <a:rPr lang="en-US" sz="1700" dirty="0">
                <a:latin typeface="Calibri" panose="020F0502020204030204" pitchFamily="34" charset="0"/>
                <a:ea typeface="Helvetica" charset="0"/>
                <a:cs typeface="Calibri"/>
              </a:rPr>
              <a:t>Blue Book:  Optical Communications Coding and Synchronization</a:t>
            </a:r>
          </a:p>
          <a:p>
            <a:pPr lvl="2">
              <a:buSzPct val="100000"/>
              <a:buFont typeface="Arial" panose="020B0604020202020204" pitchFamily="34" charset="0"/>
              <a:buChar char="•"/>
            </a:pPr>
            <a:r>
              <a:rPr lang="en-US" sz="1700" dirty="0">
                <a:latin typeface="Calibri" panose="020F0502020204030204" pitchFamily="34" charset="0"/>
                <a:ea typeface="Helvetica" charset="0"/>
                <a:cs typeface="Calibri"/>
              </a:rPr>
              <a:t>Covers High Photon Efficiency</a:t>
            </a:r>
          </a:p>
          <a:p>
            <a:pPr lvl="1">
              <a:buSzPct val="100000"/>
              <a:buFont typeface="Courier New" panose="02070309020205020404" pitchFamily="49" charset="0"/>
              <a:buChar char="o"/>
            </a:pPr>
            <a:r>
              <a:rPr lang="en-US" sz="1700" dirty="0">
                <a:latin typeface="Calibri" panose="020F0502020204030204" pitchFamily="34" charset="0"/>
                <a:ea typeface="Helvetica" charset="0"/>
                <a:cs typeface="Calibri"/>
              </a:rPr>
              <a:t>Green Book: Atmospheric Characterization For Optical Communication Systems</a:t>
            </a:r>
          </a:p>
          <a:p>
            <a:pPr lvl="1">
              <a:buSzPct val="100000"/>
              <a:buFont typeface="Courier New" panose="02070309020205020404" pitchFamily="49" charset="0"/>
              <a:buChar char="o"/>
            </a:pPr>
            <a:r>
              <a:rPr lang="en-US" sz="1700" dirty="0">
                <a:latin typeface="Calibri" panose="020F0502020204030204" pitchFamily="34" charset="0"/>
                <a:ea typeface="Helvetica" charset="0"/>
                <a:cs typeface="Calibri"/>
              </a:rPr>
              <a:t>ESA/DLR Orange Book:  Optical High Data Rate Communications – 1064 nm</a:t>
            </a:r>
          </a:p>
          <a:p>
            <a:pPr lvl="0">
              <a:buSzPct val="100000"/>
              <a:buFont typeface="LucidaGrande" charset="0"/>
              <a:buChar char="◆"/>
            </a:pPr>
            <a:r>
              <a:rPr lang="en-US" sz="2000" dirty="0">
                <a:solidFill>
                  <a:srgbClr val="000000"/>
                </a:solidFill>
                <a:latin typeface="Calibri" panose="020F0502020204030204" pitchFamily="34" charset="0"/>
                <a:ea typeface="Helvetica" charset="0"/>
                <a:cs typeface="Calibri"/>
              </a:rPr>
              <a:t>Books awaiting official publication:</a:t>
            </a:r>
          </a:p>
          <a:p>
            <a:pPr lvl="1">
              <a:buSzPct val="100000"/>
              <a:buFont typeface="Courier New" panose="02070309020205020404" pitchFamily="49" charset="0"/>
              <a:buChar char="o"/>
            </a:pPr>
            <a:r>
              <a:rPr lang="en-US" sz="1700" dirty="0">
                <a:solidFill>
                  <a:srgbClr val="000000"/>
                </a:solidFill>
                <a:latin typeface="Calibri" panose="020F0502020204030204" pitchFamily="34" charset="0"/>
                <a:ea typeface="Helvetica" charset="0"/>
                <a:cs typeface="Calibri"/>
              </a:rPr>
              <a:t>Revision 1 of the Blue Book on Optical Communications Physical Layer</a:t>
            </a:r>
          </a:p>
          <a:p>
            <a:pPr lvl="2">
              <a:buSzPct val="100000"/>
              <a:buFont typeface="Arial" panose="020B0604020202020204" pitchFamily="34" charset="0"/>
              <a:buChar char="•"/>
            </a:pPr>
            <a:r>
              <a:rPr lang="en-US" sz="1700" dirty="0">
                <a:solidFill>
                  <a:srgbClr val="000000"/>
                </a:solidFill>
                <a:latin typeface="Calibri" panose="020F0502020204030204" pitchFamily="34" charset="0"/>
                <a:ea typeface="Helvetica" charset="0"/>
                <a:cs typeface="Calibri"/>
              </a:rPr>
              <a:t>Will add Optical On / Off Keying Recommendations</a:t>
            </a:r>
          </a:p>
          <a:p>
            <a:pPr lvl="1">
              <a:buSzPct val="100000"/>
              <a:buFont typeface="Courier New" panose="02070309020205020404" pitchFamily="49" charset="0"/>
              <a:buChar char="o"/>
            </a:pPr>
            <a:r>
              <a:rPr lang="en-US" sz="1700" dirty="0">
                <a:solidFill>
                  <a:srgbClr val="000000"/>
                </a:solidFill>
                <a:latin typeface="Calibri" panose="020F0502020204030204" pitchFamily="34" charset="0"/>
                <a:ea typeface="Helvetica" charset="0"/>
                <a:cs typeface="Calibri"/>
              </a:rPr>
              <a:t>Magenta Book:  Atmospheric Characterization and Forecasting for Optical Link Operations  </a:t>
            </a:r>
          </a:p>
          <a:p>
            <a:pPr lvl="1">
              <a:buSzPct val="100000"/>
              <a:buFont typeface="Courier New" panose="02070309020205020404" pitchFamily="49" charset="0"/>
              <a:buChar char="o"/>
            </a:pPr>
            <a:r>
              <a:rPr lang="en-US" sz="1700" dirty="0">
                <a:solidFill>
                  <a:srgbClr val="000000"/>
                </a:solidFill>
                <a:latin typeface="Calibri" panose="020F0502020204030204" pitchFamily="34" charset="0"/>
                <a:ea typeface="Helvetica" charset="0"/>
                <a:cs typeface="Calibri"/>
              </a:rPr>
              <a:t>NASA/CNES/JAXA/NICT Orange Book:  Optical High Data Rate Communications – 1550 nm</a:t>
            </a:r>
          </a:p>
          <a:p>
            <a:pPr lvl="1">
              <a:buSzPct val="100000"/>
              <a:buFont typeface="Courier New" panose="02070309020205020404" pitchFamily="49" charset="0"/>
              <a:buChar char="o"/>
            </a:pPr>
            <a:endParaRPr lang="en-US" sz="1800" dirty="0">
              <a:latin typeface="Calibri" panose="020F0502020204030204" pitchFamily="34" charset="0"/>
              <a:ea typeface="Helvetica" charset="0"/>
              <a:cs typeface="Calibri"/>
            </a:endParaRPr>
          </a:p>
        </p:txBody>
      </p:sp>
      <p:sp>
        <p:nvSpPr>
          <p:cNvPr id="6" name="Title 1"/>
          <p:cNvSpPr txBox="1">
            <a:spLocks/>
          </p:cNvSpPr>
          <p:nvPr/>
        </p:nvSpPr>
        <p:spPr>
          <a:xfrm>
            <a:off x="988940" y="60442"/>
            <a:ext cx="7010400" cy="533400"/>
          </a:xfrm>
          <a:prstGeom prst="rect">
            <a:avLst/>
          </a:prstGeom>
        </p:spPr>
        <p:txBody>
          <a:bodyPr/>
          <a:lstStyle/>
          <a:p>
            <a:pPr algn="ctr"/>
            <a:r>
              <a:rPr lang="en-US" sz="2800" b="1" dirty="0">
                <a:effectLst>
                  <a:outerShdw blurRad="38100" dist="38100" dir="2700000" algn="tl">
                    <a:srgbClr val="000000">
                      <a:alpha val="43137"/>
                    </a:srgbClr>
                  </a:outerShdw>
                </a:effectLst>
                <a:latin typeface="Arial" panose="020B0604020202020204" pitchFamily="34" charset="0"/>
                <a:ea typeface="Calibri" charset="0"/>
                <a:cs typeface="Arial" panose="020B0604020202020204" pitchFamily="34" charset="0"/>
              </a:rPr>
              <a:t>CCSDS Optical Communications</a:t>
            </a:r>
          </a:p>
          <a:p>
            <a:pPr algn="ctr"/>
            <a:r>
              <a:rPr lang="en-US" sz="2800" b="1" dirty="0">
                <a:effectLst>
                  <a:outerShdw blurRad="38100" dist="38100" dir="2700000" algn="tl">
                    <a:srgbClr val="000000">
                      <a:alpha val="43137"/>
                    </a:srgbClr>
                  </a:outerShdw>
                </a:effectLst>
                <a:latin typeface="Arial" panose="020B0604020202020204" pitchFamily="34" charset="0"/>
                <a:ea typeface="Calibri" charset="0"/>
                <a:cs typeface="Arial" panose="020B0604020202020204" pitchFamily="34" charset="0"/>
              </a:rPr>
              <a:t>Working Group</a:t>
            </a:r>
          </a:p>
        </p:txBody>
      </p:sp>
      <p:sp>
        <p:nvSpPr>
          <p:cNvPr id="4" name="TextBox 3"/>
          <p:cNvSpPr txBox="1"/>
          <p:nvPr/>
        </p:nvSpPr>
        <p:spPr>
          <a:xfrm>
            <a:off x="7357533" y="389467"/>
            <a:ext cx="184666" cy="369332"/>
          </a:xfrm>
          <a:prstGeom prst="rect">
            <a:avLst/>
          </a:prstGeom>
          <a:noFill/>
        </p:spPr>
        <p:txBody>
          <a:bodyPr wrap="none" rtlCol="0">
            <a:spAutoFit/>
          </a:bodyPr>
          <a:lstStyle/>
          <a:p>
            <a:endParaRPr lang="en-US" dirty="0">
              <a:solidFill>
                <a:srgbClr val="000000"/>
              </a:solidFill>
            </a:endParaRPr>
          </a:p>
        </p:txBody>
      </p:sp>
    </p:spTree>
    <p:extLst>
      <p:ext uri="{BB962C8B-B14F-4D97-AF65-F5344CB8AC3E}">
        <p14:creationId xmlns:p14="http://schemas.microsoft.com/office/powerpoint/2010/main" val="30274061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6331" y="922867"/>
            <a:ext cx="8481848" cy="5067502"/>
          </a:xfrm>
          <a:solidFill>
            <a:srgbClr val="FFFFFF"/>
          </a:solidFill>
          <a:ln>
            <a:noFill/>
          </a:ln>
        </p:spPr>
        <p:txBody>
          <a:bodyPr/>
          <a:lstStyle/>
          <a:p>
            <a:pPr marL="346075" lvl="1" indent="0">
              <a:buSzPct val="100000"/>
              <a:buNone/>
            </a:pPr>
            <a:endParaRPr lang="en-US" sz="1600" dirty="0">
              <a:latin typeface="Calibri" panose="020F0502020204030204" pitchFamily="34" charset="0"/>
              <a:ea typeface="Helvetica" charset="0"/>
              <a:cs typeface="Calibri"/>
            </a:endParaRPr>
          </a:p>
          <a:p>
            <a:pPr>
              <a:buSzPct val="100000"/>
              <a:buFont typeface="LucidaGrande" charset="0"/>
              <a:buChar char="◆"/>
            </a:pPr>
            <a:r>
              <a:rPr lang="en-US" sz="1800" dirty="0">
                <a:latin typeface="Calibri" panose="020F0502020204030204" pitchFamily="34" charset="0"/>
                <a:ea typeface="Helvetica" charset="0"/>
                <a:cs typeface="Calibri"/>
              </a:rPr>
              <a:t>Optical On / Off Keying (O3K) Coding and Synchronization Recommendations</a:t>
            </a:r>
          </a:p>
          <a:p>
            <a:pPr>
              <a:buSzPct val="100000"/>
              <a:buFont typeface="LucidaGrande" charset="0"/>
              <a:buChar char="◆"/>
            </a:pPr>
            <a:r>
              <a:rPr lang="en-US" sz="1800" dirty="0">
                <a:latin typeface="Calibri" panose="020F0502020204030204" pitchFamily="34" charset="0"/>
                <a:ea typeface="Helvetica" charset="0"/>
                <a:cs typeface="Calibri"/>
              </a:rPr>
              <a:t>Inclusion of the ITU Generic Framing Procedure (GFP) in the appropriate CCSDS Books</a:t>
            </a:r>
          </a:p>
          <a:p>
            <a:pPr>
              <a:buSzPct val="100000"/>
              <a:buFont typeface="LucidaGrande" charset="0"/>
              <a:buChar char="◆"/>
            </a:pPr>
            <a:r>
              <a:rPr lang="en-US" sz="1800" dirty="0">
                <a:latin typeface="Calibri" panose="020F0502020204030204" pitchFamily="34" charset="0"/>
                <a:ea typeface="Helvetica" charset="0"/>
                <a:cs typeface="Calibri"/>
              </a:rPr>
              <a:t>Adding Ranging and Time Transfer to High Photon Efficiency</a:t>
            </a:r>
          </a:p>
          <a:p>
            <a:pPr>
              <a:buSzPct val="100000"/>
              <a:buFont typeface="LucidaGrande" charset="0"/>
              <a:buChar char="◆"/>
            </a:pPr>
            <a:endParaRPr lang="en-US" sz="1900" dirty="0">
              <a:latin typeface="Calibri" panose="020F0502020204030204" pitchFamily="34" charset="0"/>
              <a:ea typeface="Helvetica" charset="0"/>
              <a:cs typeface="Calibri"/>
            </a:endParaRPr>
          </a:p>
          <a:p>
            <a:pPr>
              <a:buSzPct val="100000"/>
              <a:buFont typeface="LucidaGrande" charset="0"/>
              <a:buChar char="◆"/>
            </a:pPr>
            <a:endParaRPr lang="en-US" sz="1900" dirty="0">
              <a:latin typeface="Calibri" panose="020F0502020204030204" pitchFamily="34" charset="0"/>
              <a:ea typeface="Helvetica" charset="0"/>
              <a:cs typeface="Calibri"/>
            </a:endParaRPr>
          </a:p>
        </p:txBody>
      </p:sp>
      <p:sp>
        <p:nvSpPr>
          <p:cNvPr id="6" name="Title 1"/>
          <p:cNvSpPr txBox="1">
            <a:spLocks/>
          </p:cNvSpPr>
          <p:nvPr/>
        </p:nvSpPr>
        <p:spPr>
          <a:xfrm>
            <a:off x="988940" y="60442"/>
            <a:ext cx="7010400" cy="533400"/>
          </a:xfrm>
          <a:prstGeom prst="rect">
            <a:avLst/>
          </a:prstGeom>
        </p:spPr>
        <p:txBody>
          <a:bodyPr/>
          <a:lstStyle/>
          <a:p>
            <a:pPr algn="ctr"/>
            <a:r>
              <a:rPr lang="en-US" sz="2800" b="1" dirty="0">
                <a:effectLst>
                  <a:outerShdw blurRad="38100" dist="38100" dir="2700000" algn="tl">
                    <a:srgbClr val="000000">
                      <a:alpha val="43137"/>
                    </a:srgbClr>
                  </a:outerShdw>
                </a:effectLst>
                <a:latin typeface="Arial" panose="020B0604020202020204" pitchFamily="34" charset="0"/>
                <a:ea typeface="Calibri" charset="0"/>
                <a:cs typeface="Arial" panose="020B0604020202020204" pitchFamily="34" charset="0"/>
              </a:rPr>
              <a:t>Future Work of the Optical Communications Working Group</a:t>
            </a:r>
          </a:p>
        </p:txBody>
      </p:sp>
      <p:sp>
        <p:nvSpPr>
          <p:cNvPr id="4" name="TextBox 3"/>
          <p:cNvSpPr txBox="1"/>
          <p:nvPr/>
        </p:nvSpPr>
        <p:spPr>
          <a:xfrm>
            <a:off x="7357533" y="389467"/>
            <a:ext cx="184666" cy="369332"/>
          </a:xfrm>
          <a:prstGeom prst="rect">
            <a:avLst/>
          </a:prstGeom>
          <a:noFill/>
        </p:spPr>
        <p:txBody>
          <a:bodyPr wrap="none" rtlCol="0">
            <a:spAutoFit/>
          </a:bodyPr>
          <a:lstStyle/>
          <a:p>
            <a:endParaRPr lang="en-US" dirty="0">
              <a:solidFill>
                <a:srgbClr val="000000"/>
              </a:solidFill>
            </a:endParaRPr>
          </a:p>
        </p:txBody>
      </p:sp>
    </p:spTree>
    <p:extLst>
      <p:ext uri="{BB962C8B-B14F-4D97-AF65-F5344CB8AC3E}">
        <p14:creationId xmlns:p14="http://schemas.microsoft.com/office/powerpoint/2010/main" val="2165290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itle 1"/>
          <p:cNvSpPr txBox="1">
            <a:spLocks/>
          </p:cNvSpPr>
          <p:nvPr/>
        </p:nvSpPr>
        <p:spPr>
          <a:xfrm>
            <a:off x="1945971" y="304193"/>
            <a:ext cx="5062286" cy="637623"/>
          </a:xfrm>
          <a:prstGeom prst="rect">
            <a:avLst/>
          </a:prstGeom>
        </p:spPr>
        <p:txBody>
          <a:bodyPr vert="horz" lIns="51435" tIns="25718" rIns="51435" bIns="25718" rtlCol="0" anchor="ctr">
            <a:noAutofit/>
          </a:bodyPr>
          <a:lstStyle>
            <a:lvl1pPr algn="ctr" defTabSz="914400" rtl="0" eaLnBrk="1" latinLnBrk="0" hangingPunct="1">
              <a:lnSpc>
                <a:spcPct val="90000"/>
              </a:lnSpc>
              <a:spcBef>
                <a:spcPct val="0"/>
              </a:spcBef>
              <a:buNone/>
              <a:defRPr sz="3200" kern="1200">
                <a:solidFill>
                  <a:schemeClr val="bg1"/>
                </a:solidFill>
                <a:latin typeface="+mn-lt"/>
                <a:ea typeface="+mj-ea"/>
                <a:cs typeface="Helvetica" panose="020B0604020202020204" pitchFamily="34" charset="0"/>
              </a:defRPr>
            </a:lvl1pPr>
          </a:lstStyle>
          <a:p>
            <a:pPr defTabSz="514350">
              <a:defRPr/>
            </a:pPr>
            <a:r>
              <a:rPr lang="en-US" sz="1800" dirty="0">
                <a:solidFill>
                  <a:prstClr val="white"/>
                </a:solidFill>
                <a:latin typeface="Helvetica" panose="020B0604020202020204" pitchFamily="34" charset="0"/>
              </a:rPr>
              <a:t>CCSDS International Optical Communication Standards in Development</a:t>
            </a:r>
          </a:p>
        </p:txBody>
      </p:sp>
      <p:grpSp>
        <p:nvGrpSpPr>
          <p:cNvPr id="118" name="Group 117"/>
          <p:cNvGrpSpPr/>
          <p:nvPr/>
        </p:nvGrpSpPr>
        <p:grpSpPr>
          <a:xfrm>
            <a:off x="1676853" y="2130346"/>
            <a:ext cx="5536291" cy="2751461"/>
            <a:chOff x="-262755" y="1192213"/>
            <a:chExt cx="9217843" cy="3913187"/>
          </a:xfrm>
        </p:grpSpPr>
        <p:sp>
          <p:nvSpPr>
            <p:cNvPr id="119" name="Text Box 14"/>
            <p:cNvSpPr txBox="1">
              <a:spLocks noChangeArrowheads="1"/>
            </p:cNvSpPr>
            <p:nvPr/>
          </p:nvSpPr>
          <p:spPr bwMode="auto">
            <a:xfrm>
              <a:off x="-241433" y="1256692"/>
              <a:ext cx="611729" cy="426783"/>
            </a:xfrm>
            <a:prstGeom prst="rect">
              <a:avLst/>
            </a:prstGeom>
            <a:noFill/>
            <a:ln w="12700">
              <a:solidFill>
                <a:schemeClr val="tx1"/>
              </a:solidFill>
              <a:miter lim="800000"/>
              <a:headEnd type="none" w="sm" len="sm"/>
              <a:tailEnd type="none" w="sm" len="sm"/>
            </a:ln>
          </p:spPr>
          <p:txBody>
            <a:bodyPr wrap="none">
              <a:spAutoFit/>
            </a:bodyPr>
            <a:lstStyle/>
            <a:p>
              <a:pPr algn="ctr" defTabSz="257175">
                <a:defRPr/>
              </a:pPr>
              <a:r>
                <a:rPr lang="en-US" sz="675" kern="0" dirty="0">
                  <a:solidFill>
                    <a:prstClr val="black"/>
                  </a:solidFill>
                  <a:latin typeface="Calibri" panose="020F0502020204030204"/>
                </a:rPr>
                <a:t>100</a:t>
              </a:r>
              <a:br>
                <a:rPr lang="en-US" sz="675" kern="0" dirty="0">
                  <a:solidFill>
                    <a:prstClr val="black"/>
                  </a:solidFill>
                  <a:latin typeface="Calibri" panose="020F0502020204030204"/>
                </a:rPr>
              </a:br>
              <a:r>
                <a:rPr lang="en-US" sz="675" kern="0" dirty="0">
                  <a:solidFill>
                    <a:prstClr val="black"/>
                  </a:solidFill>
                  <a:latin typeface="Calibri" panose="020F0502020204030204"/>
                </a:rPr>
                <a:t>Gbps</a:t>
              </a:r>
            </a:p>
          </p:txBody>
        </p:sp>
        <p:sp>
          <p:nvSpPr>
            <p:cNvPr id="120" name="Text Box 15"/>
            <p:cNvSpPr txBox="1">
              <a:spLocks noChangeArrowheads="1"/>
            </p:cNvSpPr>
            <p:nvPr/>
          </p:nvSpPr>
          <p:spPr bwMode="auto">
            <a:xfrm>
              <a:off x="-241433" y="2079016"/>
              <a:ext cx="611729" cy="426783"/>
            </a:xfrm>
            <a:prstGeom prst="rect">
              <a:avLst/>
            </a:prstGeom>
            <a:noFill/>
            <a:ln w="12700">
              <a:solidFill>
                <a:schemeClr val="tx1"/>
              </a:solidFill>
              <a:miter lim="800000"/>
              <a:headEnd type="none" w="sm" len="sm"/>
              <a:tailEnd type="none" w="sm" len="sm"/>
            </a:ln>
          </p:spPr>
          <p:txBody>
            <a:bodyPr wrap="none">
              <a:spAutoFit/>
            </a:bodyPr>
            <a:lstStyle/>
            <a:p>
              <a:pPr algn="ctr" defTabSz="257175">
                <a:defRPr/>
              </a:pPr>
              <a:r>
                <a:rPr lang="en-US" sz="675" kern="0" dirty="0">
                  <a:solidFill>
                    <a:prstClr val="black"/>
                  </a:solidFill>
                  <a:latin typeface="Calibri" panose="020F0502020204030204"/>
                </a:rPr>
                <a:t>10</a:t>
              </a:r>
              <a:br>
                <a:rPr lang="en-US" sz="675" kern="0" dirty="0">
                  <a:solidFill>
                    <a:prstClr val="black"/>
                  </a:solidFill>
                  <a:latin typeface="Calibri" panose="020F0502020204030204"/>
                </a:rPr>
              </a:br>
              <a:r>
                <a:rPr lang="en-US" sz="675" kern="0" dirty="0">
                  <a:solidFill>
                    <a:prstClr val="black"/>
                  </a:solidFill>
                  <a:latin typeface="Calibri" panose="020F0502020204030204"/>
                </a:rPr>
                <a:t>Gbps</a:t>
              </a:r>
            </a:p>
          </p:txBody>
        </p:sp>
        <p:sp>
          <p:nvSpPr>
            <p:cNvPr id="121" name="Text Box 16"/>
            <p:cNvSpPr txBox="1">
              <a:spLocks noChangeArrowheads="1"/>
            </p:cNvSpPr>
            <p:nvPr/>
          </p:nvSpPr>
          <p:spPr bwMode="auto">
            <a:xfrm>
              <a:off x="-245404" y="2901341"/>
              <a:ext cx="611729" cy="426783"/>
            </a:xfrm>
            <a:prstGeom prst="rect">
              <a:avLst/>
            </a:prstGeom>
            <a:noFill/>
            <a:ln w="12700">
              <a:solidFill>
                <a:schemeClr val="tx1"/>
              </a:solidFill>
              <a:miter lim="800000"/>
              <a:headEnd type="none" w="sm" len="sm"/>
              <a:tailEnd type="none" w="sm" len="sm"/>
            </a:ln>
          </p:spPr>
          <p:txBody>
            <a:bodyPr wrap="none">
              <a:spAutoFit/>
            </a:bodyPr>
            <a:lstStyle/>
            <a:p>
              <a:pPr algn="ctr" defTabSz="257175">
                <a:defRPr/>
              </a:pPr>
              <a:r>
                <a:rPr lang="en-US" sz="675" kern="0" dirty="0">
                  <a:solidFill>
                    <a:prstClr val="black"/>
                  </a:solidFill>
                  <a:latin typeface="Calibri" panose="020F0502020204030204"/>
                </a:rPr>
                <a:t>1 </a:t>
              </a:r>
            </a:p>
            <a:p>
              <a:pPr algn="ctr" defTabSz="257175">
                <a:defRPr/>
              </a:pPr>
              <a:r>
                <a:rPr lang="en-US" sz="675" kern="0" dirty="0">
                  <a:solidFill>
                    <a:prstClr val="black"/>
                  </a:solidFill>
                  <a:latin typeface="Calibri" panose="020F0502020204030204"/>
                </a:rPr>
                <a:t>Gbps</a:t>
              </a:r>
            </a:p>
          </p:txBody>
        </p:sp>
        <p:sp>
          <p:nvSpPr>
            <p:cNvPr id="122" name="Text Box 17"/>
            <p:cNvSpPr txBox="1">
              <a:spLocks noChangeArrowheads="1"/>
            </p:cNvSpPr>
            <p:nvPr/>
          </p:nvSpPr>
          <p:spPr bwMode="auto">
            <a:xfrm>
              <a:off x="-262755" y="3723666"/>
              <a:ext cx="646427" cy="426783"/>
            </a:xfrm>
            <a:prstGeom prst="rect">
              <a:avLst/>
            </a:prstGeom>
            <a:noFill/>
            <a:ln w="12700">
              <a:solidFill>
                <a:schemeClr val="tx1"/>
              </a:solidFill>
              <a:miter lim="800000"/>
              <a:headEnd type="none" w="sm" len="sm"/>
              <a:tailEnd type="none" w="sm" len="sm"/>
            </a:ln>
          </p:spPr>
          <p:txBody>
            <a:bodyPr wrap="none">
              <a:spAutoFit/>
            </a:bodyPr>
            <a:lstStyle/>
            <a:p>
              <a:pPr algn="ctr" defTabSz="257175">
                <a:defRPr/>
              </a:pPr>
              <a:r>
                <a:rPr lang="en-US" sz="675" kern="0" dirty="0">
                  <a:solidFill>
                    <a:prstClr val="black"/>
                  </a:solidFill>
                  <a:latin typeface="Calibri" panose="020F0502020204030204"/>
                </a:rPr>
                <a:t>100</a:t>
              </a:r>
              <a:br>
                <a:rPr lang="en-US" sz="675" kern="0" dirty="0">
                  <a:solidFill>
                    <a:prstClr val="black"/>
                  </a:solidFill>
                  <a:latin typeface="Calibri" panose="020F0502020204030204"/>
                </a:rPr>
              </a:br>
              <a:r>
                <a:rPr lang="en-US" sz="675" kern="0" dirty="0">
                  <a:solidFill>
                    <a:prstClr val="black"/>
                  </a:solidFill>
                  <a:latin typeface="Calibri" panose="020F0502020204030204"/>
                </a:rPr>
                <a:t>Mbps</a:t>
              </a:r>
            </a:p>
          </p:txBody>
        </p:sp>
        <p:sp>
          <p:nvSpPr>
            <p:cNvPr id="123" name="Text Box 18"/>
            <p:cNvSpPr txBox="1">
              <a:spLocks noChangeArrowheads="1"/>
            </p:cNvSpPr>
            <p:nvPr/>
          </p:nvSpPr>
          <p:spPr bwMode="auto">
            <a:xfrm>
              <a:off x="-262752" y="4547581"/>
              <a:ext cx="646427" cy="426783"/>
            </a:xfrm>
            <a:prstGeom prst="rect">
              <a:avLst/>
            </a:prstGeom>
            <a:noFill/>
            <a:ln w="12700">
              <a:solidFill>
                <a:schemeClr val="tx1"/>
              </a:solidFill>
              <a:miter lim="800000"/>
              <a:headEnd type="none" w="sm" len="sm"/>
              <a:tailEnd type="none" w="sm" len="sm"/>
            </a:ln>
          </p:spPr>
          <p:txBody>
            <a:bodyPr wrap="none">
              <a:spAutoFit/>
            </a:bodyPr>
            <a:lstStyle/>
            <a:p>
              <a:pPr algn="ctr" defTabSz="257175">
                <a:defRPr/>
              </a:pPr>
              <a:r>
                <a:rPr lang="en-US" sz="675" kern="0" dirty="0">
                  <a:solidFill>
                    <a:prstClr val="black"/>
                  </a:solidFill>
                  <a:latin typeface="Calibri" panose="020F0502020204030204"/>
                </a:rPr>
                <a:t>10</a:t>
              </a:r>
              <a:br>
                <a:rPr lang="en-US" sz="675" kern="0" dirty="0">
                  <a:solidFill>
                    <a:prstClr val="black"/>
                  </a:solidFill>
                  <a:latin typeface="Calibri" panose="020F0502020204030204"/>
                </a:rPr>
              </a:br>
              <a:r>
                <a:rPr lang="en-US" sz="675" kern="0" dirty="0">
                  <a:solidFill>
                    <a:prstClr val="black"/>
                  </a:solidFill>
                  <a:latin typeface="Calibri" panose="020F0502020204030204"/>
                </a:rPr>
                <a:t>Mbps</a:t>
              </a:r>
            </a:p>
          </p:txBody>
        </p:sp>
        <p:grpSp>
          <p:nvGrpSpPr>
            <p:cNvPr id="124" name="Group 19"/>
            <p:cNvGrpSpPr>
              <a:grpSpLocks/>
            </p:cNvGrpSpPr>
            <p:nvPr/>
          </p:nvGrpSpPr>
          <p:grpSpPr bwMode="auto">
            <a:xfrm>
              <a:off x="609600" y="1420813"/>
              <a:ext cx="8345488" cy="3276600"/>
              <a:chOff x="546" y="1008"/>
              <a:chExt cx="5166" cy="2064"/>
            </a:xfrm>
          </p:grpSpPr>
          <p:sp>
            <p:nvSpPr>
              <p:cNvPr id="126" name="Line 22"/>
              <p:cNvSpPr>
                <a:spLocks noChangeShapeType="1"/>
              </p:cNvSpPr>
              <p:nvPr/>
            </p:nvSpPr>
            <p:spPr bwMode="auto">
              <a:xfrm>
                <a:off x="546" y="2040"/>
                <a:ext cx="5166" cy="0"/>
              </a:xfrm>
              <a:prstGeom prst="line">
                <a:avLst/>
              </a:prstGeom>
              <a:noFill/>
              <a:ln w="12700">
                <a:solidFill>
                  <a:schemeClr val="tx1"/>
                </a:solidFill>
                <a:prstDash val="sysDot"/>
                <a:round/>
                <a:headEnd type="none" w="sm" len="sm"/>
                <a:tailEnd type="none" w="sm" len="sm"/>
              </a:ln>
            </p:spPr>
            <p:txBody>
              <a:bodyPr/>
              <a:lstStyle/>
              <a:p>
                <a:pPr defTabSz="257175">
                  <a:defRPr/>
                </a:pPr>
                <a:endParaRPr lang="en-US" sz="1013" kern="0">
                  <a:solidFill>
                    <a:prstClr val="black"/>
                  </a:solidFill>
                  <a:latin typeface="Calibri" panose="020F0502020204030204"/>
                </a:endParaRPr>
              </a:p>
            </p:txBody>
          </p:sp>
          <p:sp>
            <p:nvSpPr>
              <p:cNvPr id="127" name="Line 20"/>
              <p:cNvSpPr>
                <a:spLocks noChangeShapeType="1"/>
              </p:cNvSpPr>
              <p:nvPr/>
            </p:nvSpPr>
            <p:spPr bwMode="auto">
              <a:xfrm>
                <a:off x="546" y="1008"/>
                <a:ext cx="5166" cy="0"/>
              </a:xfrm>
              <a:prstGeom prst="line">
                <a:avLst/>
              </a:prstGeom>
              <a:noFill/>
              <a:ln w="12700">
                <a:solidFill>
                  <a:schemeClr val="tx1"/>
                </a:solidFill>
                <a:prstDash val="sysDot"/>
                <a:round/>
                <a:headEnd type="none" w="sm" len="sm"/>
                <a:tailEnd type="none" w="sm" len="sm"/>
              </a:ln>
            </p:spPr>
            <p:txBody>
              <a:bodyPr/>
              <a:lstStyle/>
              <a:p>
                <a:pPr defTabSz="257175">
                  <a:defRPr/>
                </a:pPr>
                <a:endParaRPr lang="en-US" sz="1013" kern="0">
                  <a:solidFill>
                    <a:prstClr val="black"/>
                  </a:solidFill>
                  <a:latin typeface="Calibri" panose="020F0502020204030204"/>
                </a:endParaRPr>
              </a:p>
            </p:txBody>
          </p:sp>
          <p:sp>
            <p:nvSpPr>
              <p:cNvPr id="128" name="Line 21"/>
              <p:cNvSpPr>
                <a:spLocks noChangeShapeType="1"/>
              </p:cNvSpPr>
              <p:nvPr/>
            </p:nvSpPr>
            <p:spPr bwMode="auto">
              <a:xfrm>
                <a:off x="546" y="1524"/>
                <a:ext cx="5166" cy="0"/>
              </a:xfrm>
              <a:prstGeom prst="line">
                <a:avLst/>
              </a:prstGeom>
              <a:noFill/>
              <a:ln w="12700">
                <a:solidFill>
                  <a:schemeClr val="tx1"/>
                </a:solidFill>
                <a:prstDash val="sysDot"/>
                <a:round/>
                <a:headEnd type="none" w="sm" len="sm"/>
                <a:tailEnd type="none" w="sm" len="sm"/>
              </a:ln>
            </p:spPr>
            <p:txBody>
              <a:bodyPr/>
              <a:lstStyle/>
              <a:p>
                <a:pPr defTabSz="257175">
                  <a:defRPr/>
                </a:pPr>
                <a:endParaRPr lang="en-US" sz="1013" kern="0">
                  <a:solidFill>
                    <a:prstClr val="black"/>
                  </a:solidFill>
                  <a:latin typeface="Calibri" panose="020F0502020204030204"/>
                </a:endParaRPr>
              </a:p>
            </p:txBody>
          </p:sp>
          <p:sp>
            <p:nvSpPr>
              <p:cNvPr id="129" name="Line 23"/>
              <p:cNvSpPr>
                <a:spLocks noChangeShapeType="1"/>
              </p:cNvSpPr>
              <p:nvPr/>
            </p:nvSpPr>
            <p:spPr bwMode="auto">
              <a:xfrm>
                <a:off x="546" y="3072"/>
                <a:ext cx="5136" cy="0"/>
              </a:xfrm>
              <a:prstGeom prst="line">
                <a:avLst/>
              </a:prstGeom>
              <a:noFill/>
              <a:ln w="12700">
                <a:solidFill>
                  <a:schemeClr val="tx1"/>
                </a:solidFill>
                <a:prstDash val="sysDot"/>
                <a:round/>
                <a:headEnd type="none" w="sm" len="sm"/>
                <a:tailEnd type="none" w="sm" len="sm"/>
              </a:ln>
            </p:spPr>
            <p:txBody>
              <a:bodyPr/>
              <a:lstStyle/>
              <a:p>
                <a:pPr defTabSz="257175">
                  <a:defRPr/>
                </a:pPr>
                <a:endParaRPr lang="en-US" sz="1013" kern="0">
                  <a:solidFill>
                    <a:prstClr val="black"/>
                  </a:solidFill>
                  <a:latin typeface="Calibri" panose="020F0502020204030204"/>
                </a:endParaRPr>
              </a:p>
            </p:txBody>
          </p:sp>
          <p:sp>
            <p:nvSpPr>
              <p:cNvPr id="130" name="Line 24"/>
              <p:cNvSpPr>
                <a:spLocks noChangeShapeType="1"/>
              </p:cNvSpPr>
              <p:nvPr/>
            </p:nvSpPr>
            <p:spPr bwMode="auto">
              <a:xfrm>
                <a:off x="546" y="2583"/>
                <a:ext cx="5166" cy="0"/>
              </a:xfrm>
              <a:prstGeom prst="line">
                <a:avLst/>
              </a:prstGeom>
              <a:noFill/>
              <a:ln w="12700">
                <a:solidFill>
                  <a:schemeClr val="tx1"/>
                </a:solidFill>
                <a:prstDash val="sysDot"/>
                <a:round/>
                <a:headEnd type="none" w="sm" len="sm"/>
                <a:tailEnd type="none" w="sm" len="sm"/>
              </a:ln>
            </p:spPr>
            <p:txBody>
              <a:bodyPr/>
              <a:lstStyle/>
              <a:p>
                <a:pPr defTabSz="257175">
                  <a:defRPr/>
                </a:pPr>
                <a:endParaRPr lang="en-US" sz="1013" kern="0">
                  <a:solidFill>
                    <a:prstClr val="black"/>
                  </a:solidFill>
                  <a:latin typeface="Calibri" panose="020F0502020204030204"/>
                </a:endParaRPr>
              </a:p>
            </p:txBody>
          </p:sp>
        </p:grpSp>
        <p:sp>
          <p:nvSpPr>
            <p:cNvPr id="125" name="Line 13"/>
            <p:cNvSpPr>
              <a:spLocks noChangeShapeType="1"/>
            </p:cNvSpPr>
            <p:nvPr/>
          </p:nvSpPr>
          <p:spPr bwMode="auto">
            <a:xfrm flipV="1">
              <a:off x="609600" y="1192213"/>
              <a:ext cx="0" cy="3913187"/>
            </a:xfrm>
            <a:prstGeom prst="line">
              <a:avLst/>
            </a:prstGeom>
            <a:noFill/>
            <a:ln w="19050">
              <a:solidFill>
                <a:schemeClr val="tx1"/>
              </a:solidFill>
              <a:round/>
              <a:headEnd type="none" w="sm" len="sm"/>
              <a:tailEnd type="none" w="sm" len="sm"/>
            </a:ln>
          </p:spPr>
          <p:txBody>
            <a:bodyPr/>
            <a:lstStyle/>
            <a:p>
              <a:pPr defTabSz="257175">
                <a:defRPr/>
              </a:pPr>
              <a:endParaRPr lang="en-US" sz="1013" kern="0">
                <a:solidFill>
                  <a:prstClr val="black"/>
                </a:solidFill>
                <a:latin typeface="Calibri" panose="020F0502020204030204"/>
              </a:endParaRPr>
            </a:p>
          </p:txBody>
        </p:sp>
      </p:grpSp>
      <p:grpSp>
        <p:nvGrpSpPr>
          <p:cNvPr id="132" name="Group 30"/>
          <p:cNvGrpSpPr>
            <a:grpSpLocks/>
          </p:cNvGrpSpPr>
          <p:nvPr/>
        </p:nvGrpSpPr>
        <p:grpSpPr bwMode="auto">
          <a:xfrm>
            <a:off x="1900511" y="1972236"/>
            <a:ext cx="5441528" cy="3638461"/>
            <a:chOff x="1130948" y="697231"/>
            <a:chExt cx="7744621" cy="5173632"/>
          </a:xfrm>
        </p:grpSpPr>
        <p:grpSp>
          <p:nvGrpSpPr>
            <p:cNvPr id="134" name="Group 48"/>
            <p:cNvGrpSpPr>
              <a:grpSpLocks/>
            </p:cNvGrpSpPr>
            <p:nvPr/>
          </p:nvGrpSpPr>
          <p:grpSpPr bwMode="auto">
            <a:xfrm>
              <a:off x="1130948" y="914439"/>
              <a:ext cx="7631828" cy="4797706"/>
              <a:chOff x="1130948" y="-157569"/>
              <a:chExt cx="7631828" cy="4797706"/>
            </a:xfrm>
          </p:grpSpPr>
          <p:cxnSp>
            <p:nvCxnSpPr>
              <p:cNvPr id="169" name="Straight Connector 168"/>
              <p:cNvCxnSpPr>
                <a:stCxn id="187" idx="0"/>
              </p:cNvCxnSpPr>
              <p:nvPr/>
            </p:nvCxnSpPr>
            <p:spPr>
              <a:xfrm flipV="1">
                <a:off x="1599596" y="4267152"/>
                <a:ext cx="7163180" cy="76184"/>
              </a:xfrm>
              <a:prstGeom prst="line">
                <a:avLst/>
              </a:prstGeom>
              <a:noFill/>
              <a:ln w="19050" cap="flat" cmpd="sng" algn="ctr">
                <a:solidFill>
                  <a:sysClr val="windowText" lastClr="000000"/>
                </a:solidFill>
                <a:prstDash val="solid"/>
              </a:ln>
              <a:effectLst/>
            </p:spPr>
          </p:cxnSp>
          <p:cxnSp>
            <p:nvCxnSpPr>
              <p:cNvPr id="170" name="Straight Connector 169"/>
              <p:cNvCxnSpPr/>
              <p:nvPr/>
            </p:nvCxnSpPr>
            <p:spPr>
              <a:xfrm>
                <a:off x="1598008" y="4190967"/>
                <a:ext cx="0" cy="152369"/>
              </a:xfrm>
              <a:prstGeom prst="line">
                <a:avLst/>
              </a:prstGeom>
              <a:noFill/>
              <a:ln w="19050" cap="flat" cmpd="sng" algn="ctr">
                <a:solidFill>
                  <a:sysClr val="windowText" lastClr="000000"/>
                </a:solidFill>
                <a:prstDash val="solid"/>
              </a:ln>
              <a:effectLst/>
            </p:spPr>
          </p:cxnSp>
          <p:cxnSp>
            <p:nvCxnSpPr>
              <p:cNvPr id="171" name="Straight Connector 170"/>
              <p:cNvCxnSpPr/>
              <p:nvPr/>
            </p:nvCxnSpPr>
            <p:spPr>
              <a:xfrm>
                <a:off x="2026941" y="4190967"/>
                <a:ext cx="0" cy="152369"/>
              </a:xfrm>
              <a:prstGeom prst="line">
                <a:avLst/>
              </a:prstGeom>
              <a:noFill/>
              <a:ln w="19050" cap="flat" cmpd="sng" algn="ctr">
                <a:solidFill>
                  <a:sysClr val="windowText" lastClr="000000"/>
                </a:solidFill>
                <a:prstDash val="solid"/>
              </a:ln>
              <a:effectLst/>
            </p:spPr>
          </p:cxnSp>
          <p:cxnSp>
            <p:nvCxnSpPr>
              <p:cNvPr id="172" name="Straight Connector 171"/>
              <p:cNvCxnSpPr/>
              <p:nvPr/>
            </p:nvCxnSpPr>
            <p:spPr>
              <a:xfrm>
                <a:off x="2455874" y="4190967"/>
                <a:ext cx="0" cy="152369"/>
              </a:xfrm>
              <a:prstGeom prst="line">
                <a:avLst/>
              </a:prstGeom>
              <a:noFill/>
              <a:ln w="19050" cap="flat" cmpd="sng" algn="ctr">
                <a:solidFill>
                  <a:sysClr val="windowText" lastClr="000000"/>
                </a:solidFill>
                <a:prstDash val="solid"/>
              </a:ln>
              <a:effectLst/>
            </p:spPr>
          </p:cxnSp>
          <p:cxnSp>
            <p:nvCxnSpPr>
              <p:cNvPr id="173" name="Straight Connector 172"/>
              <p:cNvCxnSpPr/>
              <p:nvPr/>
            </p:nvCxnSpPr>
            <p:spPr>
              <a:xfrm>
                <a:off x="2884807" y="4190967"/>
                <a:ext cx="0" cy="152369"/>
              </a:xfrm>
              <a:prstGeom prst="line">
                <a:avLst/>
              </a:prstGeom>
              <a:noFill/>
              <a:ln w="19050" cap="flat" cmpd="sng" algn="ctr">
                <a:solidFill>
                  <a:sysClr val="windowText" lastClr="000000"/>
                </a:solidFill>
                <a:prstDash val="solid"/>
              </a:ln>
              <a:effectLst/>
            </p:spPr>
          </p:cxnSp>
          <p:cxnSp>
            <p:nvCxnSpPr>
              <p:cNvPr id="174" name="Straight Connector 173"/>
              <p:cNvCxnSpPr/>
              <p:nvPr/>
            </p:nvCxnSpPr>
            <p:spPr>
              <a:xfrm>
                <a:off x="3313740" y="4190967"/>
                <a:ext cx="0" cy="152369"/>
              </a:xfrm>
              <a:prstGeom prst="line">
                <a:avLst/>
              </a:prstGeom>
              <a:noFill/>
              <a:ln w="19050" cap="flat" cmpd="sng" algn="ctr">
                <a:solidFill>
                  <a:sysClr val="windowText" lastClr="000000"/>
                </a:solidFill>
                <a:prstDash val="solid"/>
              </a:ln>
              <a:effectLst/>
            </p:spPr>
          </p:cxnSp>
          <p:cxnSp>
            <p:nvCxnSpPr>
              <p:cNvPr id="175" name="Straight Connector 174"/>
              <p:cNvCxnSpPr/>
              <p:nvPr/>
            </p:nvCxnSpPr>
            <p:spPr>
              <a:xfrm>
                <a:off x="3742672" y="4190967"/>
                <a:ext cx="0" cy="152369"/>
              </a:xfrm>
              <a:prstGeom prst="line">
                <a:avLst/>
              </a:prstGeom>
              <a:noFill/>
              <a:ln w="19050" cap="flat" cmpd="sng" algn="ctr">
                <a:solidFill>
                  <a:sysClr val="windowText" lastClr="000000"/>
                </a:solidFill>
                <a:prstDash val="solid"/>
              </a:ln>
              <a:effectLst/>
            </p:spPr>
          </p:cxnSp>
          <p:cxnSp>
            <p:nvCxnSpPr>
              <p:cNvPr id="176" name="Straight Connector 175"/>
              <p:cNvCxnSpPr/>
              <p:nvPr/>
            </p:nvCxnSpPr>
            <p:spPr>
              <a:xfrm>
                <a:off x="4171605" y="4190967"/>
                <a:ext cx="0" cy="152369"/>
              </a:xfrm>
              <a:prstGeom prst="line">
                <a:avLst/>
              </a:prstGeom>
              <a:noFill/>
              <a:ln w="19050" cap="flat" cmpd="sng" algn="ctr">
                <a:solidFill>
                  <a:sysClr val="windowText" lastClr="000000"/>
                </a:solidFill>
                <a:prstDash val="solid"/>
              </a:ln>
              <a:effectLst/>
            </p:spPr>
          </p:cxnSp>
          <p:cxnSp>
            <p:nvCxnSpPr>
              <p:cNvPr id="177" name="Straight Connector 176"/>
              <p:cNvCxnSpPr/>
              <p:nvPr/>
            </p:nvCxnSpPr>
            <p:spPr>
              <a:xfrm>
                <a:off x="4598949" y="4190967"/>
                <a:ext cx="0" cy="152369"/>
              </a:xfrm>
              <a:prstGeom prst="line">
                <a:avLst/>
              </a:prstGeom>
              <a:noFill/>
              <a:ln w="19050" cap="flat" cmpd="sng" algn="ctr">
                <a:solidFill>
                  <a:sysClr val="windowText" lastClr="000000"/>
                </a:solidFill>
                <a:prstDash val="solid"/>
              </a:ln>
              <a:effectLst/>
            </p:spPr>
          </p:cxnSp>
          <p:cxnSp>
            <p:nvCxnSpPr>
              <p:cNvPr id="178" name="Straight Connector 177"/>
              <p:cNvCxnSpPr/>
              <p:nvPr/>
            </p:nvCxnSpPr>
            <p:spPr>
              <a:xfrm>
                <a:off x="5027882" y="4190967"/>
                <a:ext cx="0" cy="152369"/>
              </a:xfrm>
              <a:prstGeom prst="line">
                <a:avLst/>
              </a:prstGeom>
              <a:noFill/>
              <a:ln w="19050" cap="flat" cmpd="sng" algn="ctr">
                <a:solidFill>
                  <a:sysClr val="windowText" lastClr="000000"/>
                </a:solidFill>
                <a:prstDash val="solid"/>
              </a:ln>
              <a:effectLst/>
            </p:spPr>
          </p:cxnSp>
          <p:cxnSp>
            <p:nvCxnSpPr>
              <p:cNvPr id="179" name="Straight Connector 178"/>
              <p:cNvCxnSpPr/>
              <p:nvPr/>
            </p:nvCxnSpPr>
            <p:spPr>
              <a:xfrm>
                <a:off x="5456815" y="4190967"/>
                <a:ext cx="0" cy="152369"/>
              </a:xfrm>
              <a:prstGeom prst="line">
                <a:avLst/>
              </a:prstGeom>
              <a:noFill/>
              <a:ln w="19050" cap="flat" cmpd="sng" algn="ctr">
                <a:solidFill>
                  <a:sysClr val="windowText" lastClr="000000"/>
                </a:solidFill>
                <a:prstDash val="solid"/>
              </a:ln>
              <a:effectLst/>
            </p:spPr>
          </p:cxnSp>
          <p:cxnSp>
            <p:nvCxnSpPr>
              <p:cNvPr id="180" name="Straight Connector 179"/>
              <p:cNvCxnSpPr/>
              <p:nvPr/>
            </p:nvCxnSpPr>
            <p:spPr>
              <a:xfrm>
                <a:off x="5885748" y="4190967"/>
                <a:ext cx="0" cy="152369"/>
              </a:xfrm>
              <a:prstGeom prst="line">
                <a:avLst/>
              </a:prstGeom>
              <a:noFill/>
              <a:ln w="19050" cap="flat" cmpd="sng" algn="ctr">
                <a:solidFill>
                  <a:sysClr val="windowText" lastClr="000000"/>
                </a:solidFill>
                <a:prstDash val="solid"/>
              </a:ln>
              <a:effectLst/>
            </p:spPr>
          </p:cxnSp>
          <p:cxnSp>
            <p:nvCxnSpPr>
              <p:cNvPr id="181" name="Straight Connector 180"/>
              <p:cNvCxnSpPr/>
              <p:nvPr/>
            </p:nvCxnSpPr>
            <p:spPr>
              <a:xfrm>
                <a:off x="6314681" y="4190967"/>
                <a:ext cx="0" cy="152369"/>
              </a:xfrm>
              <a:prstGeom prst="line">
                <a:avLst/>
              </a:prstGeom>
              <a:noFill/>
              <a:ln w="19050" cap="flat" cmpd="sng" algn="ctr">
                <a:solidFill>
                  <a:sysClr val="windowText" lastClr="000000"/>
                </a:solidFill>
                <a:prstDash val="solid"/>
              </a:ln>
              <a:effectLst/>
            </p:spPr>
          </p:cxnSp>
          <p:cxnSp>
            <p:nvCxnSpPr>
              <p:cNvPr id="182" name="Straight Connector 181"/>
              <p:cNvCxnSpPr/>
              <p:nvPr/>
            </p:nvCxnSpPr>
            <p:spPr>
              <a:xfrm>
                <a:off x="6743613" y="4190967"/>
                <a:ext cx="0" cy="152369"/>
              </a:xfrm>
              <a:prstGeom prst="line">
                <a:avLst/>
              </a:prstGeom>
              <a:noFill/>
              <a:ln w="19050" cap="flat" cmpd="sng" algn="ctr">
                <a:solidFill>
                  <a:sysClr val="windowText" lastClr="000000"/>
                </a:solidFill>
                <a:prstDash val="solid"/>
              </a:ln>
              <a:effectLst/>
            </p:spPr>
          </p:cxnSp>
          <p:cxnSp>
            <p:nvCxnSpPr>
              <p:cNvPr id="183" name="Straight Connector 182"/>
              <p:cNvCxnSpPr/>
              <p:nvPr/>
            </p:nvCxnSpPr>
            <p:spPr>
              <a:xfrm>
                <a:off x="7172546" y="4190967"/>
                <a:ext cx="0" cy="152369"/>
              </a:xfrm>
              <a:prstGeom prst="line">
                <a:avLst/>
              </a:prstGeom>
              <a:noFill/>
              <a:ln w="19050" cap="flat" cmpd="sng" algn="ctr">
                <a:solidFill>
                  <a:sysClr val="windowText" lastClr="000000"/>
                </a:solidFill>
                <a:prstDash val="solid"/>
              </a:ln>
              <a:effectLst/>
            </p:spPr>
          </p:cxnSp>
          <p:cxnSp>
            <p:nvCxnSpPr>
              <p:cNvPr id="184" name="Straight Connector 183"/>
              <p:cNvCxnSpPr/>
              <p:nvPr/>
            </p:nvCxnSpPr>
            <p:spPr>
              <a:xfrm>
                <a:off x="7599891" y="4190967"/>
                <a:ext cx="0" cy="152369"/>
              </a:xfrm>
              <a:prstGeom prst="line">
                <a:avLst/>
              </a:prstGeom>
              <a:noFill/>
              <a:ln w="19050" cap="flat" cmpd="sng" algn="ctr">
                <a:solidFill>
                  <a:sysClr val="windowText" lastClr="000000"/>
                </a:solidFill>
                <a:prstDash val="solid"/>
              </a:ln>
              <a:effectLst/>
            </p:spPr>
          </p:cxnSp>
          <p:cxnSp>
            <p:nvCxnSpPr>
              <p:cNvPr id="185" name="Straight Connector 184"/>
              <p:cNvCxnSpPr/>
              <p:nvPr/>
            </p:nvCxnSpPr>
            <p:spPr>
              <a:xfrm>
                <a:off x="8028824" y="4190967"/>
                <a:ext cx="0" cy="152369"/>
              </a:xfrm>
              <a:prstGeom prst="line">
                <a:avLst/>
              </a:prstGeom>
              <a:noFill/>
              <a:ln w="19050" cap="flat" cmpd="sng" algn="ctr">
                <a:solidFill>
                  <a:sysClr val="windowText" lastClr="000000"/>
                </a:solidFill>
                <a:prstDash val="solid"/>
              </a:ln>
              <a:effectLst/>
            </p:spPr>
          </p:cxnSp>
          <p:cxnSp>
            <p:nvCxnSpPr>
              <p:cNvPr id="186" name="Straight Connector 185"/>
              <p:cNvCxnSpPr/>
              <p:nvPr/>
            </p:nvCxnSpPr>
            <p:spPr>
              <a:xfrm>
                <a:off x="8457757" y="4190967"/>
                <a:ext cx="0" cy="152369"/>
              </a:xfrm>
              <a:prstGeom prst="line">
                <a:avLst/>
              </a:prstGeom>
              <a:noFill/>
              <a:ln w="19050" cap="flat" cmpd="sng" algn="ctr">
                <a:solidFill>
                  <a:sysClr val="windowText" lastClr="000000"/>
                </a:solidFill>
                <a:prstDash val="solid"/>
              </a:ln>
              <a:effectLst/>
            </p:spPr>
          </p:cxnSp>
          <p:sp>
            <p:nvSpPr>
              <p:cNvPr id="187" name="Rectangle 186"/>
              <p:cNvSpPr/>
              <p:nvPr/>
            </p:nvSpPr>
            <p:spPr>
              <a:xfrm>
                <a:off x="1447087"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2</a:t>
                </a:r>
              </a:p>
            </p:txBody>
          </p:sp>
          <p:sp>
            <p:nvSpPr>
              <p:cNvPr id="188" name="Rectangle 187"/>
              <p:cNvSpPr/>
              <p:nvPr/>
            </p:nvSpPr>
            <p:spPr>
              <a:xfrm>
                <a:off x="2316073" y="4343336"/>
                <a:ext cx="303430"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3</a:t>
                </a:r>
              </a:p>
            </p:txBody>
          </p:sp>
          <p:sp>
            <p:nvSpPr>
              <p:cNvPr id="189" name="Rectangle 188"/>
              <p:cNvSpPr/>
              <p:nvPr/>
            </p:nvSpPr>
            <p:spPr>
              <a:xfrm>
                <a:off x="3164407"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4</a:t>
                </a:r>
              </a:p>
            </p:txBody>
          </p:sp>
          <p:sp>
            <p:nvSpPr>
              <p:cNvPr id="190" name="Rectangle 189"/>
              <p:cNvSpPr/>
              <p:nvPr/>
            </p:nvSpPr>
            <p:spPr>
              <a:xfrm>
                <a:off x="4038160"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5</a:t>
                </a:r>
              </a:p>
            </p:txBody>
          </p:sp>
          <p:sp>
            <p:nvSpPr>
              <p:cNvPr id="191" name="Rectangle 190"/>
              <p:cNvSpPr/>
              <p:nvPr/>
            </p:nvSpPr>
            <p:spPr>
              <a:xfrm>
                <a:off x="4876962"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6</a:t>
                </a:r>
              </a:p>
            </p:txBody>
          </p:sp>
          <p:sp>
            <p:nvSpPr>
              <p:cNvPr id="192" name="Rectangle 191"/>
              <p:cNvSpPr/>
              <p:nvPr/>
            </p:nvSpPr>
            <p:spPr>
              <a:xfrm>
                <a:off x="5736416" y="4343336"/>
                <a:ext cx="303431"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7</a:t>
                </a:r>
              </a:p>
            </p:txBody>
          </p:sp>
          <p:sp>
            <p:nvSpPr>
              <p:cNvPr id="193" name="Rectangle 192"/>
              <p:cNvSpPr/>
              <p:nvPr/>
            </p:nvSpPr>
            <p:spPr>
              <a:xfrm>
                <a:off x="6603813"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8</a:t>
                </a:r>
              </a:p>
            </p:txBody>
          </p:sp>
          <p:sp>
            <p:nvSpPr>
              <p:cNvPr id="194" name="Rectangle 193"/>
              <p:cNvSpPr/>
              <p:nvPr/>
            </p:nvSpPr>
            <p:spPr>
              <a:xfrm>
                <a:off x="8305247"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10</a:t>
                </a:r>
              </a:p>
            </p:txBody>
          </p:sp>
          <p:sp>
            <p:nvSpPr>
              <p:cNvPr id="195" name="Rectangle 194"/>
              <p:cNvSpPr/>
              <p:nvPr/>
            </p:nvSpPr>
            <p:spPr>
              <a:xfrm>
                <a:off x="1130948" y="4351350"/>
                <a:ext cx="305019" cy="228553"/>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Calibri" panose="020F0502020204030204"/>
                  </a:rPr>
                  <a:t>Km</a:t>
                </a:r>
                <a:endParaRPr lang="en-US" sz="563" kern="0" baseline="30000" dirty="0">
                  <a:solidFill>
                    <a:prstClr val="black"/>
                  </a:solidFill>
                  <a:latin typeface="Calibri" panose="020F0502020204030204"/>
                </a:endParaRPr>
              </a:p>
            </p:txBody>
          </p:sp>
          <p:sp>
            <p:nvSpPr>
              <p:cNvPr id="196" name="Rectangle 195"/>
              <p:cNvSpPr/>
              <p:nvPr/>
            </p:nvSpPr>
            <p:spPr>
              <a:xfrm>
                <a:off x="3772856" y="4359208"/>
                <a:ext cx="305019" cy="228553"/>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Calibri" panose="020F0502020204030204"/>
                  </a:rPr>
                  <a:t>Km</a:t>
                </a:r>
                <a:endParaRPr lang="en-US" sz="563" kern="0" baseline="30000" dirty="0">
                  <a:solidFill>
                    <a:prstClr val="black"/>
                  </a:solidFill>
                  <a:latin typeface="Calibri" panose="020F0502020204030204"/>
                </a:endParaRPr>
              </a:p>
            </p:txBody>
          </p:sp>
          <p:cxnSp>
            <p:nvCxnSpPr>
              <p:cNvPr id="197" name="Straight Connector 196"/>
              <p:cNvCxnSpPr/>
              <p:nvPr/>
            </p:nvCxnSpPr>
            <p:spPr>
              <a:xfrm>
                <a:off x="3772856" y="-149952"/>
                <a:ext cx="46878" cy="4417104"/>
              </a:xfrm>
              <a:prstGeom prst="line">
                <a:avLst/>
              </a:prstGeom>
              <a:noFill/>
              <a:ln w="19050" cap="flat" cmpd="sng" algn="ctr">
                <a:solidFill>
                  <a:schemeClr val="tx1"/>
                </a:solidFill>
                <a:prstDash val="sysDash"/>
              </a:ln>
              <a:effectLst/>
            </p:spPr>
          </p:cxnSp>
          <p:cxnSp>
            <p:nvCxnSpPr>
              <p:cNvPr id="198" name="Straight Connector 197"/>
              <p:cNvCxnSpPr/>
              <p:nvPr/>
            </p:nvCxnSpPr>
            <p:spPr>
              <a:xfrm>
                <a:off x="6887363" y="-157569"/>
                <a:ext cx="32672" cy="4457962"/>
              </a:xfrm>
              <a:prstGeom prst="line">
                <a:avLst/>
              </a:prstGeom>
              <a:noFill/>
              <a:ln w="28575" cap="flat" cmpd="sng" algn="ctr">
                <a:solidFill>
                  <a:srgbClr val="C00000"/>
                </a:solidFill>
                <a:prstDash val="solid"/>
              </a:ln>
              <a:effectLst/>
            </p:spPr>
          </p:cxnSp>
          <p:cxnSp>
            <p:nvCxnSpPr>
              <p:cNvPr id="199" name="Straight Connector 198"/>
              <p:cNvCxnSpPr/>
              <p:nvPr/>
            </p:nvCxnSpPr>
            <p:spPr>
              <a:xfrm>
                <a:off x="4583063" y="4151288"/>
                <a:ext cx="0" cy="488849"/>
              </a:xfrm>
              <a:prstGeom prst="line">
                <a:avLst/>
              </a:prstGeom>
              <a:noFill/>
              <a:ln w="19050" cap="flat" cmpd="sng" algn="ctr">
                <a:solidFill>
                  <a:srgbClr val="00B0F0"/>
                </a:solidFill>
                <a:prstDash val="solid"/>
              </a:ln>
              <a:effectLst/>
            </p:spPr>
          </p:cxnSp>
          <p:cxnSp>
            <p:nvCxnSpPr>
              <p:cNvPr id="200" name="Straight Connector 199"/>
              <p:cNvCxnSpPr/>
              <p:nvPr/>
            </p:nvCxnSpPr>
            <p:spPr>
              <a:xfrm>
                <a:off x="6109746" y="4151288"/>
                <a:ext cx="0" cy="488849"/>
              </a:xfrm>
              <a:prstGeom prst="line">
                <a:avLst/>
              </a:prstGeom>
              <a:noFill/>
              <a:ln w="19050" cap="flat" cmpd="sng" algn="ctr">
                <a:solidFill>
                  <a:srgbClr val="00B0F0"/>
                </a:solidFill>
                <a:prstDash val="solid"/>
              </a:ln>
              <a:effectLst/>
            </p:spPr>
          </p:cxnSp>
          <p:cxnSp>
            <p:nvCxnSpPr>
              <p:cNvPr id="201" name="Straight Connector 200"/>
              <p:cNvCxnSpPr/>
              <p:nvPr/>
            </p:nvCxnSpPr>
            <p:spPr>
              <a:xfrm>
                <a:off x="7611011" y="4151288"/>
                <a:ext cx="0" cy="488849"/>
              </a:xfrm>
              <a:prstGeom prst="line">
                <a:avLst/>
              </a:prstGeom>
              <a:noFill/>
              <a:ln w="19050" cap="flat" cmpd="sng" algn="ctr">
                <a:solidFill>
                  <a:srgbClr val="00B0F0"/>
                </a:solidFill>
                <a:prstDash val="solid"/>
              </a:ln>
              <a:effectLst/>
            </p:spPr>
          </p:cxnSp>
          <p:sp>
            <p:nvSpPr>
              <p:cNvPr id="202" name="Rectangle 201"/>
              <p:cNvSpPr/>
              <p:nvPr/>
            </p:nvSpPr>
            <p:spPr>
              <a:xfrm>
                <a:off x="7456913" y="4343336"/>
                <a:ext cx="305019" cy="228553"/>
              </a:xfrm>
              <a:prstGeom prst="rect">
                <a:avLst/>
              </a:prstGeom>
              <a:noFill/>
              <a:ln w="12700" cap="flat" cmpd="sng" algn="ctr">
                <a:noFill/>
                <a:prstDash val="solid"/>
              </a:ln>
              <a:effectLst/>
            </p:spPr>
            <p:txBody>
              <a:bodyPr wrap="none" anchor="ctr"/>
              <a:lstStyle/>
              <a:p>
                <a:pPr algn="ctr" defTabSz="257175">
                  <a:defRPr/>
                </a:pPr>
                <a:r>
                  <a:rPr lang="en-US" sz="788" kern="0" dirty="0">
                    <a:solidFill>
                      <a:prstClr val="black"/>
                    </a:solidFill>
                    <a:latin typeface="Calibri" panose="020F0502020204030204"/>
                  </a:rPr>
                  <a:t>10</a:t>
                </a:r>
                <a:r>
                  <a:rPr lang="en-US" sz="788" kern="0" baseline="30000" dirty="0">
                    <a:solidFill>
                      <a:prstClr val="black"/>
                    </a:solidFill>
                    <a:latin typeface="Calibri" panose="020F0502020204030204"/>
                  </a:rPr>
                  <a:t>9</a:t>
                </a:r>
              </a:p>
            </p:txBody>
          </p:sp>
          <p:cxnSp>
            <p:nvCxnSpPr>
              <p:cNvPr id="203" name="Straight Connector 202"/>
              <p:cNvCxnSpPr/>
              <p:nvPr/>
            </p:nvCxnSpPr>
            <p:spPr>
              <a:xfrm>
                <a:off x="4665037" y="-142334"/>
                <a:ext cx="46878" cy="4417104"/>
              </a:xfrm>
              <a:prstGeom prst="line">
                <a:avLst/>
              </a:prstGeom>
              <a:noFill/>
              <a:ln w="19050" cap="flat" cmpd="sng" algn="ctr">
                <a:solidFill>
                  <a:schemeClr val="tx1"/>
                </a:solidFill>
                <a:prstDash val="sysDash"/>
              </a:ln>
              <a:effectLst/>
            </p:spPr>
          </p:cxnSp>
          <p:cxnSp>
            <p:nvCxnSpPr>
              <p:cNvPr id="204" name="Straight Connector 203"/>
              <p:cNvCxnSpPr/>
              <p:nvPr/>
            </p:nvCxnSpPr>
            <p:spPr>
              <a:xfrm>
                <a:off x="6571340" y="-157569"/>
                <a:ext cx="46878" cy="4417104"/>
              </a:xfrm>
              <a:prstGeom prst="line">
                <a:avLst/>
              </a:prstGeom>
              <a:noFill/>
              <a:ln w="19050" cap="flat" cmpd="sng" algn="ctr">
                <a:solidFill>
                  <a:schemeClr val="tx1"/>
                </a:solidFill>
                <a:prstDash val="sysDash"/>
              </a:ln>
              <a:effectLst/>
            </p:spPr>
          </p:cxnSp>
          <p:cxnSp>
            <p:nvCxnSpPr>
              <p:cNvPr id="205" name="Straight Connector 204"/>
              <p:cNvCxnSpPr/>
              <p:nvPr/>
            </p:nvCxnSpPr>
            <p:spPr>
              <a:xfrm>
                <a:off x="4986577" y="-153128"/>
                <a:ext cx="46878" cy="4417104"/>
              </a:xfrm>
              <a:prstGeom prst="line">
                <a:avLst/>
              </a:prstGeom>
              <a:noFill/>
              <a:ln w="19050" cap="flat" cmpd="sng" algn="ctr">
                <a:solidFill>
                  <a:schemeClr val="tx1"/>
                </a:solidFill>
                <a:prstDash val="sysDash"/>
              </a:ln>
              <a:effectLst/>
            </p:spPr>
          </p:cxnSp>
          <p:cxnSp>
            <p:nvCxnSpPr>
              <p:cNvPr id="206" name="Straight Connector 205"/>
              <p:cNvCxnSpPr/>
              <p:nvPr/>
            </p:nvCxnSpPr>
            <p:spPr>
              <a:xfrm>
                <a:off x="2424492" y="-149953"/>
                <a:ext cx="46878" cy="4417104"/>
              </a:xfrm>
              <a:prstGeom prst="line">
                <a:avLst/>
              </a:prstGeom>
              <a:noFill/>
              <a:ln w="19050" cap="flat" cmpd="sng" algn="ctr">
                <a:solidFill>
                  <a:schemeClr val="tx1"/>
                </a:solidFill>
                <a:prstDash val="sysDash"/>
              </a:ln>
              <a:effectLst/>
            </p:spPr>
          </p:cxnSp>
        </p:grpSp>
        <p:sp>
          <p:nvSpPr>
            <p:cNvPr id="135" name="Rectangle 134"/>
            <p:cNvSpPr/>
            <p:nvPr/>
          </p:nvSpPr>
          <p:spPr>
            <a:xfrm>
              <a:off x="3548361" y="697231"/>
              <a:ext cx="416224" cy="196810"/>
            </a:xfrm>
            <a:prstGeom prst="rect">
              <a:avLst/>
            </a:prstGeom>
            <a:noFill/>
            <a:ln w="12700" cap="flat" cmpd="sng" algn="ctr">
              <a:noFill/>
              <a:prstDash val="solid"/>
            </a:ln>
            <a:effectLst/>
          </p:spPr>
          <p:txBody>
            <a:bodyPr wrap="none" anchor="ctr"/>
            <a:lstStyle/>
            <a:p>
              <a:pPr algn="ctr" defTabSz="257175">
                <a:defRPr/>
              </a:pPr>
              <a:r>
                <a:rPr lang="en-US" sz="1013" kern="0" dirty="0">
                  <a:solidFill>
                    <a:prstClr val="black"/>
                  </a:solidFill>
                  <a:latin typeface="Calibri" panose="020F0502020204030204"/>
                </a:rPr>
                <a:t>GEO</a:t>
              </a:r>
            </a:p>
          </p:txBody>
        </p:sp>
        <p:sp>
          <p:nvSpPr>
            <p:cNvPr id="137" name="Rectangle 136"/>
            <p:cNvSpPr/>
            <p:nvPr/>
          </p:nvSpPr>
          <p:spPr>
            <a:xfrm>
              <a:off x="4190669" y="5674053"/>
              <a:ext cx="783199" cy="196810"/>
            </a:xfrm>
            <a:prstGeom prst="rect">
              <a:avLst/>
            </a:prstGeom>
            <a:noFill/>
            <a:ln w="12700" cap="flat" cmpd="sng" algn="ctr">
              <a:noFill/>
              <a:prstDash val="solid"/>
            </a:ln>
            <a:effectLst/>
          </p:spPr>
          <p:txBody>
            <a:bodyPr wrap="none" anchor="ctr"/>
            <a:lstStyle/>
            <a:p>
              <a:pPr algn="ctr" defTabSz="257175">
                <a:defRPr/>
              </a:pPr>
              <a:r>
                <a:rPr lang="en-US" sz="675" i="1" kern="0" dirty="0">
                  <a:solidFill>
                    <a:prstClr val="black"/>
                  </a:solidFill>
                  <a:latin typeface="Calibri" panose="020F0502020204030204"/>
                </a:rPr>
                <a:t>light second</a:t>
              </a:r>
            </a:p>
          </p:txBody>
        </p:sp>
        <p:sp>
          <p:nvSpPr>
            <p:cNvPr id="138" name="Rectangle 137"/>
            <p:cNvSpPr/>
            <p:nvPr/>
          </p:nvSpPr>
          <p:spPr>
            <a:xfrm>
              <a:off x="5715764" y="5674053"/>
              <a:ext cx="781611" cy="196810"/>
            </a:xfrm>
            <a:prstGeom prst="rect">
              <a:avLst/>
            </a:prstGeom>
            <a:noFill/>
            <a:ln w="12700" cap="flat" cmpd="sng" algn="ctr">
              <a:noFill/>
              <a:prstDash val="solid"/>
            </a:ln>
            <a:effectLst/>
          </p:spPr>
          <p:txBody>
            <a:bodyPr wrap="none" anchor="ctr"/>
            <a:lstStyle/>
            <a:p>
              <a:pPr algn="ctr" defTabSz="257175">
                <a:defRPr/>
              </a:pPr>
              <a:r>
                <a:rPr lang="en-US" sz="675" i="1" kern="0" dirty="0">
                  <a:solidFill>
                    <a:prstClr val="black"/>
                  </a:solidFill>
                  <a:latin typeface="Calibri" panose="020F0502020204030204"/>
                </a:rPr>
                <a:t>light minute</a:t>
              </a:r>
            </a:p>
          </p:txBody>
        </p:sp>
        <p:sp>
          <p:nvSpPr>
            <p:cNvPr id="139" name="Rectangle 138"/>
            <p:cNvSpPr/>
            <p:nvPr/>
          </p:nvSpPr>
          <p:spPr>
            <a:xfrm>
              <a:off x="7218618" y="5674053"/>
              <a:ext cx="781611" cy="196810"/>
            </a:xfrm>
            <a:prstGeom prst="rect">
              <a:avLst/>
            </a:prstGeom>
            <a:noFill/>
            <a:ln w="12700" cap="flat" cmpd="sng" algn="ctr">
              <a:noFill/>
              <a:prstDash val="solid"/>
            </a:ln>
            <a:effectLst/>
          </p:spPr>
          <p:txBody>
            <a:bodyPr wrap="none" anchor="ctr"/>
            <a:lstStyle/>
            <a:p>
              <a:pPr algn="ctr" defTabSz="257175">
                <a:defRPr/>
              </a:pPr>
              <a:r>
                <a:rPr lang="en-US" sz="675" i="1" kern="0" dirty="0">
                  <a:solidFill>
                    <a:prstClr val="black"/>
                  </a:solidFill>
                  <a:latin typeface="Calibri" panose="020F0502020204030204"/>
                </a:rPr>
                <a:t>light hour</a:t>
              </a:r>
            </a:p>
          </p:txBody>
        </p:sp>
        <p:sp>
          <p:nvSpPr>
            <p:cNvPr id="140" name="Rectangle 139"/>
            <p:cNvSpPr/>
            <p:nvPr/>
          </p:nvSpPr>
          <p:spPr>
            <a:xfrm>
              <a:off x="2182159" y="4851898"/>
              <a:ext cx="529018"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r>
                <a:rPr lang="en-US" sz="563" kern="0" dirty="0">
                  <a:solidFill>
                    <a:prstClr val="black"/>
                  </a:solidFill>
                  <a:latin typeface="Arial Narrow" pitchFamily="34" charset="0"/>
                </a:rPr>
                <a:t>LEO SATS</a:t>
              </a:r>
            </a:p>
          </p:txBody>
        </p:sp>
        <p:sp>
          <p:nvSpPr>
            <p:cNvPr id="141" name="Rectangle 140"/>
            <p:cNvSpPr/>
            <p:nvPr/>
          </p:nvSpPr>
          <p:spPr>
            <a:xfrm>
              <a:off x="3834814" y="5029661"/>
              <a:ext cx="243061"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sp>
          <p:nvSpPr>
            <p:cNvPr id="142" name="Rectangle 141"/>
            <p:cNvSpPr/>
            <p:nvPr/>
          </p:nvSpPr>
          <p:spPr>
            <a:xfrm>
              <a:off x="6274965" y="5029661"/>
              <a:ext cx="791143"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r>
                <a:rPr lang="en-US" sz="563" kern="0" dirty="0">
                  <a:solidFill>
                    <a:prstClr val="black"/>
                  </a:solidFill>
                  <a:latin typeface="Arial Narrow" pitchFamily="34" charset="0"/>
                </a:rPr>
                <a:t>VENUS</a:t>
              </a:r>
            </a:p>
          </p:txBody>
        </p:sp>
        <p:sp>
          <p:nvSpPr>
            <p:cNvPr id="143" name="Rectangle 142"/>
            <p:cNvSpPr/>
            <p:nvPr/>
          </p:nvSpPr>
          <p:spPr>
            <a:xfrm>
              <a:off x="6629232" y="4877292"/>
              <a:ext cx="498833"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r>
                <a:rPr lang="en-US" sz="563" kern="0" spc="-17" dirty="0">
                  <a:solidFill>
                    <a:prstClr val="black"/>
                  </a:solidFill>
                  <a:latin typeface="Arial Narrow" pitchFamily="34" charset="0"/>
                </a:rPr>
                <a:t>MERCURY</a:t>
              </a:r>
            </a:p>
          </p:txBody>
        </p:sp>
        <p:sp>
          <p:nvSpPr>
            <p:cNvPr id="144" name="Rectangle 143"/>
            <p:cNvSpPr/>
            <p:nvPr/>
          </p:nvSpPr>
          <p:spPr>
            <a:xfrm>
              <a:off x="6629232" y="4724924"/>
              <a:ext cx="597329"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r>
                <a:rPr lang="en-US" sz="563" kern="0" dirty="0">
                  <a:solidFill>
                    <a:prstClr val="black"/>
                  </a:solidFill>
                  <a:latin typeface="Arial Narrow" pitchFamily="34" charset="0"/>
                </a:rPr>
                <a:t>MARS</a:t>
              </a:r>
            </a:p>
          </p:txBody>
        </p:sp>
        <p:sp>
          <p:nvSpPr>
            <p:cNvPr id="145" name="Rectangle 144"/>
            <p:cNvSpPr/>
            <p:nvPr/>
          </p:nvSpPr>
          <p:spPr>
            <a:xfrm>
              <a:off x="8168625" y="5029661"/>
              <a:ext cx="190637"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sp>
          <p:nvSpPr>
            <p:cNvPr id="146" name="Rectangle 145"/>
            <p:cNvSpPr/>
            <p:nvPr/>
          </p:nvSpPr>
          <p:spPr>
            <a:xfrm>
              <a:off x="8146384" y="4877292"/>
              <a:ext cx="77843"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sp>
          <p:nvSpPr>
            <p:cNvPr id="147" name="Rectangle 146"/>
            <p:cNvSpPr/>
            <p:nvPr/>
          </p:nvSpPr>
          <p:spPr>
            <a:xfrm>
              <a:off x="3942841" y="4724924"/>
              <a:ext cx="457528"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NEAR-EARTH</a:t>
              </a:r>
              <a:br>
                <a:rPr lang="en-US" sz="563" kern="0" dirty="0">
                  <a:solidFill>
                    <a:prstClr val="black"/>
                  </a:solidFill>
                  <a:latin typeface="Arial Narrow" pitchFamily="34" charset="0"/>
                </a:rPr>
              </a:br>
              <a:r>
                <a:rPr lang="en-US" sz="563" kern="0" dirty="0">
                  <a:solidFill>
                    <a:prstClr val="black"/>
                  </a:solidFill>
                  <a:latin typeface="Arial Narrow" pitchFamily="34" charset="0"/>
                </a:rPr>
                <a:t>SATS</a:t>
              </a:r>
            </a:p>
          </p:txBody>
        </p:sp>
        <p:sp>
          <p:nvSpPr>
            <p:cNvPr id="148" name="Rectangle 147"/>
            <p:cNvSpPr/>
            <p:nvPr/>
          </p:nvSpPr>
          <p:spPr>
            <a:xfrm>
              <a:off x="4506808" y="4801108"/>
              <a:ext cx="379686"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MOON</a:t>
              </a:r>
            </a:p>
          </p:txBody>
        </p:sp>
        <p:sp>
          <p:nvSpPr>
            <p:cNvPr id="149" name="Rectangle 148"/>
            <p:cNvSpPr/>
            <p:nvPr/>
          </p:nvSpPr>
          <p:spPr>
            <a:xfrm>
              <a:off x="7264688" y="4801108"/>
              <a:ext cx="444819"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JUPITER</a:t>
              </a:r>
            </a:p>
          </p:txBody>
        </p:sp>
        <p:sp>
          <p:nvSpPr>
            <p:cNvPr id="150" name="Rectangle 149"/>
            <p:cNvSpPr/>
            <p:nvPr/>
          </p:nvSpPr>
          <p:spPr>
            <a:xfrm>
              <a:off x="7421964" y="4648739"/>
              <a:ext cx="446407"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SATURN</a:t>
              </a:r>
            </a:p>
          </p:txBody>
        </p:sp>
        <p:sp>
          <p:nvSpPr>
            <p:cNvPr id="151" name="Rectangle 150"/>
            <p:cNvSpPr/>
            <p:nvPr/>
          </p:nvSpPr>
          <p:spPr>
            <a:xfrm>
              <a:off x="7916030" y="4648739"/>
              <a:ext cx="444819"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URANUS</a:t>
              </a:r>
            </a:p>
          </p:txBody>
        </p:sp>
        <p:sp>
          <p:nvSpPr>
            <p:cNvPr id="152" name="Rectangle 151"/>
            <p:cNvSpPr/>
            <p:nvPr/>
          </p:nvSpPr>
          <p:spPr>
            <a:xfrm>
              <a:off x="8362439" y="4764603"/>
              <a:ext cx="444819"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NEPTUNE</a:t>
              </a:r>
            </a:p>
          </p:txBody>
        </p:sp>
        <p:sp>
          <p:nvSpPr>
            <p:cNvPr id="153" name="Rectangle 152"/>
            <p:cNvSpPr/>
            <p:nvPr/>
          </p:nvSpPr>
          <p:spPr>
            <a:xfrm>
              <a:off x="8430750" y="4951890"/>
              <a:ext cx="444819"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PLUTO</a:t>
              </a:r>
            </a:p>
          </p:txBody>
        </p:sp>
        <p:cxnSp>
          <p:nvCxnSpPr>
            <p:cNvPr id="154" name="Straight Connector 153"/>
            <p:cNvCxnSpPr/>
            <p:nvPr/>
          </p:nvCxnSpPr>
          <p:spPr>
            <a:xfrm>
              <a:off x="7487097" y="4940779"/>
              <a:ext cx="0" cy="98405"/>
            </a:xfrm>
            <a:prstGeom prst="line">
              <a:avLst/>
            </a:prstGeom>
            <a:noFill/>
            <a:ln w="12700" cap="flat" cmpd="sng" algn="ctr">
              <a:solidFill>
                <a:srgbClr val="4F81BD">
                  <a:lumMod val="75000"/>
                </a:srgbClr>
              </a:solidFill>
              <a:prstDash val="solid"/>
            </a:ln>
            <a:effectLst/>
          </p:spPr>
        </p:cxnSp>
        <p:cxnSp>
          <p:nvCxnSpPr>
            <p:cNvPr id="155" name="Straight Connector 154"/>
            <p:cNvCxnSpPr/>
            <p:nvPr/>
          </p:nvCxnSpPr>
          <p:spPr>
            <a:xfrm>
              <a:off x="7738102" y="4801108"/>
              <a:ext cx="0" cy="225379"/>
            </a:xfrm>
            <a:prstGeom prst="line">
              <a:avLst/>
            </a:prstGeom>
            <a:noFill/>
            <a:ln w="12700" cap="flat" cmpd="sng" algn="ctr">
              <a:solidFill>
                <a:srgbClr val="4F81BD">
                  <a:lumMod val="75000"/>
                </a:srgbClr>
              </a:solidFill>
              <a:prstDash val="solid"/>
            </a:ln>
            <a:effectLst/>
          </p:spPr>
        </p:cxnSp>
        <p:cxnSp>
          <p:nvCxnSpPr>
            <p:cNvPr id="156" name="Straight Connector 155"/>
            <p:cNvCxnSpPr/>
            <p:nvPr/>
          </p:nvCxnSpPr>
          <p:spPr>
            <a:xfrm>
              <a:off x="7997051" y="4801108"/>
              <a:ext cx="0" cy="225379"/>
            </a:xfrm>
            <a:prstGeom prst="line">
              <a:avLst/>
            </a:prstGeom>
            <a:noFill/>
            <a:ln w="12700" cap="flat" cmpd="sng" algn="ctr">
              <a:solidFill>
                <a:srgbClr val="4F81BD">
                  <a:lumMod val="75000"/>
                </a:srgbClr>
              </a:solidFill>
              <a:prstDash val="solid"/>
            </a:ln>
            <a:effectLst/>
          </p:spPr>
        </p:cxnSp>
        <p:sp>
          <p:nvSpPr>
            <p:cNvPr id="157" name="Rectangle 156"/>
            <p:cNvSpPr/>
            <p:nvPr/>
          </p:nvSpPr>
          <p:spPr>
            <a:xfrm>
              <a:off x="7676146" y="5029661"/>
              <a:ext cx="127091"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sp>
          <p:nvSpPr>
            <p:cNvPr id="158" name="Rectangle 157"/>
            <p:cNvSpPr/>
            <p:nvPr/>
          </p:nvSpPr>
          <p:spPr>
            <a:xfrm>
              <a:off x="7955747" y="5029661"/>
              <a:ext cx="76255"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cxnSp>
          <p:nvCxnSpPr>
            <p:cNvPr id="159" name="Straight Connector 158"/>
            <p:cNvCxnSpPr/>
            <p:nvPr/>
          </p:nvCxnSpPr>
          <p:spPr>
            <a:xfrm flipH="1">
              <a:off x="8228993" y="4877292"/>
              <a:ext cx="76255" cy="76184"/>
            </a:xfrm>
            <a:prstGeom prst="line">
              <a:avLst/>
            </a:prstGeom>
            <a:noFill/>
            <a:ln w="12700" cap="flat" cmpd="sng" algn="ctr">
              <a:solidFill>
                <a:srgbClr val="4F81BD">
                  <a:lumMod val="75000"/>
                </a:srgbClr>
              </a:solidFill>
              <a:prstDash val="solid"/>
            </a:ln>
            <a:effectLst/>
          </p:spPr>
        </p:cxnSp>
        <p:cxnSp>
          <p:nvCxnSpPr>
            <p:cNvPr id="160" name="Straight Connector 159"/>
            <p:cNvCxnSpPr/>
            <p:nvPr/>
          </p:nvCxnSpPr>
          <p:spPr>
            <a:xfrm flipH="1">
              <a:off x="8359261" y="5028074"/>
              <a:ext cx="76255" cy="76184"/>
            </a:xfrm>
            <a:prstGeom prst="line">
              <a:avLst/>
            </a:prstGeom>
            <a:noFill/>
            <a:ln w="12700" cap="flat" cmpd="sng" algn="ctr">
              <a:solidFill>
                <a:srgbClr val="4F81BD">
                  <a:lumMod val="75000"/>
                </a:srgbClr>
              </a:solidFill>
              <a:prstDash val="solid"/>
            </a:ln>
            <a:effectLst/>
          </p:spPr>
        </p:cxnSp>
        <p:cxnSp>
          <p:nvCxnSpPr>
            <p:cNvPr id="161" name="Straight Connector 160"/>
            <p:cNvCxnSpPr/>
            <p:nvPr/>
          </p:nvCxnSpPr>
          <p:spPr>
            <a:xfrm>
              <a:off x="4700622" y="4940779"/>
              <a:ext cx="0" cy="98405"/>
            </a:xfrm>
            <a:prstGeom prst="line">
              <a:avLst/>
            </a:prstGeom>
            <a:noFill/>
            <a:ln w="12700" cap="flat" cmpd="sng" algn="ctr">
              <a:solidFill>
                <a:srgbClr val="4F81BD">
                  <a:lumMod val="75000"/>
                </a:srgbClr>
              </a:solidFill>
              <a:prstDash val="solid"/>
            </a:ln>
            <a:effectLst/>
          </p:spPr>
        </p:cxnSp>
        <p:sp>
          <p:nvSpPr>
            <p:cNvPr id="162" name="Rectangle 161"/>
            <p:cNvSpPr/>
            <p:nvPr/>
          </p:nvSpPr>
          <p:spPr>
            <a:xfrm>
              <a:off x="4668849" y="5029661"/>
              <a:ext cx="63546"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cxnSp>
          <p:nvCxnSpPr>
            <p:cNvPr id="163" name="Straight Connector 162"/>
            <p:cNvCxnSpPr/>
            <p:nvPr/>
          </p:nvCxnSpPr>
          <p:spPr>
            <a:xfrm flipH="1">
              <a:off x="3949196" y="4950302"/>
              <a:ext cx="76255" cy="76184"/>
            </a:xfrm>
            <a:prstGeom prst="line">
              <a:avLst/>
            </a:prstGeom>
            <a:noFill/>
            <a:ln w="12700" cap="flat" cmpd="sng" algn="ctr">
              <a:solidFill>
                <a:srgbClr val="4F81BD">
                  <a:lumMod val="75000"/>
                </a:srgbClr>
              </a:solidFill>
              <a:prstDash val="solid"/>
            </a:ln>
            <a:effectLst/>
          </p:spPr>
        </p:cxnSp>
        <p:sp>
          <p:nvSpPr>
            <p:cNvPr id="164" name="Rectangle 163"/>
            <p:cNvSpPr/>
            <p:nvPr/>
          </p:nvSpPr>
          <p:spPr>
            <a:xfrm>
              <a:off x="5099066" y="4833699"/>
              <a:ext cx="381274" cy="152369"/>
            </a:xfrm>
            <a:prstGeom prst="rect">
              <a:avLst/>
            </a:prstGeom>
            <a:noFill/>
            <a:ln w="12700" cap="flat" cmpd="sng" algn="ctr">
              <a:noFill/>
              <a:prstDash val="solid"/>
            </a:ln>
            <a:effectLst/>
          </p:spPr>
          <p:txBody>
            <a:bodyPr wrap="none" anchor="ctr"/>
            <a:lstStyle/>
            <a:p>
              <a:pPr algn="ctr" defTabSz="257175">
                <a:defRPr/>
              </a:pPr>
              <a:r>
                <a:rPr lang="en-US" sz="563" kern="0" dirty="0">
                  <a:solidFill>
                    <a:prstClr val="black"/>
                  </a:solidFill>
                  <a:latin typeface="Arial Narrow" pitchFamily="34" charset="0"/>
                </a:rPr>
                <a:t>Lagrange</a:t>
              </a:r>
            </a:p>
          </p:txBody>
        </p:sp>
        <p:cxnSp>
          <p:nvCxnSpPr>
            <p:cNvPr id="165" name="Straight Connector 164"/>
            <p:cNvCxnSpPr/>
            <p:nvPr/>
          </p:nvCxnSpPr>
          <p:spPr>
            <a:xfrm>
              <a:off x="4996109" y="4940779"/>
              <a:ext cx="0" cy="98405"/>
            </a:xfrm>
            <a:prstGeom prst="line">
              <a:avLst/>
            </a:prstGeom>
            <a:noFill/>
            <a:ln w="12700" cap="flat" cmpd="sng" algn="ctr">
              <a:solidFill>
                <a:srgbClr val="4F81BD">
                  <a:lumMod val="75000"/>
                </a:srgbClr>
              </a:solidFill>
              <a:prstDash val="solid"/>
            </a:ln>
            <a:effectLst/>
          </p:spPr>
        </p:cxnSp>
        <p:sp>
          <p:nvSpPr>
            <p:cNvPr id="166" name="Rectangle 165"/>
            <p:cNvSpPr/>
            <p:nvPr/>
          </p:nvSpPr>
          <p:spPr>
            <a:xfrm>
              <a:off x="5008676" y="5029661"/>
              <a:ext cx="84197"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sp>
          <p:nvSpPr>
            <p:cNvPr id="167" name="Rectangle 166"/>
            <p:cNvSpPr/>
            <p:nvPr/>
          </p:nvSpPr>
          <p:spPr>
            <a:xfrm>
              <a:off x="7391779" y="5029661"/>
              <a:ext cx="193814"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257175">
                <a:defRPr/>
              </a:pPr>
              <a:endParaRPr lang="en-US" sz="563" kern="0" dirty="0">
                <a:solidFill>
                  <a:prstClr val="black"/>
                </a:solidFill>
                <a:latin typeface="Arial Narrow" pitchFamily="34" charset="0"/>
              </a:endParaRPr>
            </a:p>
          </p:txBody>
        </p:sp>
        <p:sp>
          <p:nvSpPr>
            <p:cNvPr id="168" name="Rectangle 167"/>
            <p:cNvSpPr/>
            <p:nvPr/>
          </p:nvSpPr>
          <p:spPr>
            <a:xfrm>
              <a:off x="4279840" y="749899"/>
              <a:ext cx="379686" cy="106493"/>
            </a:xfrm>
            <a:prstGeom prst="rect">
              <a:avLst/>
            </a:prstGeom>
            <a:noFill/>
            <a:ln w="12700" cap="flat" cmpd="sng" algn="ctr">
              <a:noFill/>
              <a:prstDash val="solid"/>
            </a:ln>
            <a:effectLst/>
          </p:spPr>
          <p:txBody>
            <a:bodyPr wrap="none" anchor="ctr"/>
            <a:lstStyle/>
            <a:p>
              <a:pPr algn="ctr" defTabSz="257175">
                <a:defRPr/>
              </a:pPr>
              <a:r>
                <a:rPr lang="en-US" sz="900" kern="0" dirty="0">
                  <a:solidFill>
                    <a:prstClr val="black"/>
                  </a:solidFill>
                  <a:latin typeface="Arial Narrow" pitchFamily="34" charset="0"/>
                </a:rPr>
                <a:t>MOON</a:t>
              </a:r>
              <a:endParaRPr lang="en-US" sz="619" kern="0" dirty="0">
                <a:solidFill>
                  <a:prstClr val="black"/>
                </a:solidFill>
                <a:latin typeface="Arial Narrow" pitchFamily="34" charset="0"/>
              </a:endParaRPr>
            </a:p>
          </p:txBody>
        </p:sp>
        <p:sp>
          <p:nvSpPr>
            <p:cNvPr id="228" name="Rectangle 227"/>
            <p:cNvSpPr/>
            <p:nvPr/>
          </p:nvSpPr>
          <p:spPr>
            <a:xfrm>
              <a:off x="5081099" y="718832"/>
              <a:ext cx="379686" cy="152369"/>
            </a:xfrm>
            <a:prstGeom prst="rect">
              <a:avLst/>
            </a:prstGeom>
            <a:noFill/>
            <a:ln w="12700" cap="flat" cmpd="sng" algn="ctr">
              <a:noFill/>
              <a:prstDash val="solid"/>
            </a:ln>
            <a:effectLst/>
          </p:spPr>
          <p:txBody>
            <a:bodyPr wrap="none" anchor="ctr"/>
            <a:lstStyle/>
            <a:p>
              <a:pPr algn="ctr" defTabSz="257175">
                <a:defRPr/>
              </a:pPr>
              <a:r>
                <a:rPr lang="en-US" sz="900" kern="0" dirty="0">
                  <a:solidFill>
                    <a:prstClr val="black"/>
                  </a:solidFill>
                  <a:latin typeface="Arial Narrow" pitchFamily="34" charset="0"/>
                </a:rPr>
                <a:t>Lagrange</a:t>
              </a:r>
              <a:endParaRPr lang="en-US" sz="675" kern="0" dirty="0">
                <a:solidFill>
                  <a:prstClr val="black"/>
                </a:solidFill>
                <a:latin typeface="Arial Narrow" pitchFamily="34" charset="0"/>
              </a:endParaRPr>
            </a:p>
          </p:txBody>
        </p:sp>
        <p:sp>
          <p:nvSpPr>
            <p:cNvPr id="242" name="Rectangle 241"/>
            <p:cNvSpPr/>
            <p:nvPr/>
          </p:nvSpPr>
          <p:spPr>
            <a:xfrm>
              <a:off x="6702036" y="749899"/>
              <a:ext cx="379686" cy="152369"/>
            </a:xfrm>
            <a:prstGeom prst="rect">
              <a:avLst/>
            </a:prstGeom>
            <a:noFill/>
            <a:ln w="12700" cap="flat" cmpd="sng" algn="ctr">
              <a:noFill/>
              <a:prstDash val="solid"/>
            </a:ln>
            <a:effectLst/>
          </p:spPr>
          <p:txBody>
            <a:bodyPr wrap="none" anchor="ctr"/>
            <a:lstStyle/>
            <a:p>
              <a:pPr algn="ctr" defTabSz="257175">
                <a:defRPr/>
              </a:pPr>
              <a:r>
                <a:rPr lang="en-US" sz="675" kern="0" dirty="0">
                  <a:solidFill>
                    <a:prstClr val="black"/>
                  </a:solidFill>
                  <a:latin typeface="Arial Narrow" pitchFamily="34" charset="0"/>
                </a:rPr>
                <a:t>1 AU</a:t>
              </a:r>
            </a:p>
          </p:txBody>
        </p:sp>
      </p:grpSp>
      <p:cxnSp>
        <p:nvCxnSpPr>
          <p:cNvPr id="133" name="Straight Connector 132"/>
          <p:cNvCxnSpPr/>
          <p:nvPr/>
        </p:nvCxnSpPr>
        <p:spPr bwMode="auto">
          <a:xfrm>
            <a:off x="4728430" y="4958827"/>
            <a:ext cx="0" cy="69206"/>
          </a:xfrm>
          <a:prstGeom prst="line">
            <a:avLst/>
          </a:prstGeom>
          <a:noFill/>
          <a:ln w="12700" cap="flat" cmpd="sng" algn="ctr">
            <a:solidFill>
              <a:srgbClr val="4F81BD">
                <a:lumMod val="75000"/>
              </a:srgbClr>
            </a:solidFill>
            <a:prstDash val="solid"/>
          </a:ln>
          <a:effectLst/>
        </p:spPr>
      </p:cxnSp>
      <p:grpSp>
        <p:nvGrpSpPr>
          <p:cNvPr id="247" name="Group 246"/>
          <p:cNvGrpSpPr/>
          <p:nvPr/>
        </p:nvGrpSpPr>
        <p:grpSpPr>
          <a:xfrm>
            <a:off x="3100336" y="2186486"/>
            <a:ext cx="1634588" cy="3073657"/>
            <a:chOff x="2591360" y="1591142"/>
            <a:chExt cx="2324748" cy="4371421"/>
          </a:xfrm>
        </p:grpSpPr>
        <p:sp>
          <p:nvSpPr>
            <p:cNvPr id="211" name="Rectangle 210"/>
            <p:cNvSpPr/>
            <p:nvPr/>
          </p:nvSpPr>
          <p:spPr>
            <a:xfrm rot="3778928">
              <a:off x="2804172" y="2299054"/>
              <a:ext cx="809794" cy="279051"/>
            </a:xfrm>
            <a:prstGeom prst="rect">
              <a:avLst/>
            </a:prstGeom>
            <a:solidFill>
              <a:schemeClr val="bg1"/>
            </a:solidFill>
            <a:ln>
              <a:noFill/>
            </a:ln>
          </p:spPr>
          <p:txBody>
            <a:bodyPr wrap="none">
              <a:spAutoFit/>
            </a:bodyPr>
            <a:lstStyle/>
            <a:p>
              <a:pPr defTabSz="257175">
                <a:defRPr/>
              </a:pPr>
              <a:r>
                <a:rPr lang="en-US" sz="675" kern="0" dirty="0">
                  <a:solidFill>
                    <a:prstClr val="black"/>
                  </a:solidFill>
                  <a:latin typeface="Calibri" panose="020F0502020204030204"/>
                </a:rPr>
                <a:t>(1/R</a:t>
              </a:r>
              <a:r>
                <a:rPr lang="en-US" sz="675" kern="0" baseline="30000" dirty="0">
                  <a:solidFill>
                    <a:prstClr val="black"/>
                  </a:solidFill>
                  <a:latin typeface="Calibri" panose="020F0502020204030204"/>
                </a:rPr>
                <a:t>2</a:t>
              </a:r>
              <a:r>
                <a:rPr lang="en-US" sz="675" kern="0" dirty="0">
                  <a:solidFill>
                    <a:prstClr val="black"/>
                  </a:solidFill>
                  <a:latin typeface="Calibri" panose="020F0502020204030204"/>
                </a:rPr>
                <a:t> Loss)</a:t>
              </a:r>
            </a:p>
          </p:txBody>
        </p:sp>
        <p:cxnSp>
          <p:nvCxnSpPr>
            <p:cNvPr id="213" name="Straight Connector 212"/>
            <p:cNvCxnSpPr/>
            <p:nvPr/>
          </p:nvCxnSpPr>
          <p:spPr bwMode="auto">
            <a:xfrm>
              <a:off x="2591360" y="1591142"/>
              <a:ext cx="2324748" cy="4371421"/>
            </a:xfrm>
            <a:prstGeom prst="line">
              <a:avLst/>
            </a:prstGeom>
            <a:solidFill>
              <a:srgbClr val="4F81BD"/>
            </a:solidFill>
            <a:ln w="38100" cap="flat" cmpd="sng" algn="ctr">
              <a:solidFill>
                <a:srgbClr val="00B0F0"/>
              </a:solidFill>
              <a:prstDash val="solid"/>
              <a:round/>
              <a:headEnd type="none" w="sm" len="sm"/>
              <a:tailEnd type="none" w="sm" len="sm"/>
            </a:ln>
            <a:effectLst/>
          </p:spPr>
        </p:cxnSp>
      </p:grpSp>
      <p:sp>
        <p:nvSpPr>
          <p:cNvPr id="215" name="Rectangle 214"/>
          <p:cNvSpPr/>
          <p:nvPr/>
        </p:nvSpPr>
        <p:spPr>
          <a:xfrm>
            <a:off x="6072773" y="3209463"/>
            <a:ext cx="564578" cy="403957"/>
          </a:xfrm>
          <a:prstGeom prst="rect">
            <a:avLst/>
          </a:prstGeom>
          <a:solidFill>
            <a:schemeClr val="bg1"/>
          </a:solidFill>
          <a:ln>
            <a:solidFill>
              <a:schemeClr val="tx1">
                <a:lumMod val="50000"/>
                <a:lumOff val="50000"/>
              </a:schemeClr>
            </a:solidFill>
          </a:ln>
        </p:spPr>
        <p:txBody>
          <a:bodyPr wrap="none">
            <a:spAutoFit/>
          </a:bodyPr>
          <a:lstStyle/>
          <a:p>
            <a:pPr algn="ctr" defTabSz="257175">
              <a:defRPr/>
            </a:pPr>
            <a:r>
              <a:rPr lang="en-US" sz="675" kern="0" dirty="0">
                <a:solidFill>
                  <a:prstClr val="black"/>
                </a:solidFill>
                <a:latin typeface="Calibri" panose="020F0502020204030204"/>
              </a:rPr>
              <a:t>1 Gbps @</a:t>
            </a:r>
          </a:p>
          <a:p>
            <a:pPr algn="ctr" defTabSz="257175">
              <a:defRPr/>
            </a:pPr>
            <a:r>
              <a:rPr lang="en-US" sz="675" kern="0" dirty="0">
                <a:solidFill>
                  <a:prstClr val="black"/>
                </a:solidFill>
                <a:latin typeface="Calibri" panose="020F0502020204030204"/>
              </a:rPr>
              <a:t>1 AU SCaN</a:t>
            </a:r>
          </a:p>
          <a:p>
            <a:pPr algn="ctr" defTabSz="257175">
              <a:defRPr/>
            </a:pPr>
            <a:r>
              <a:rPr lang="en-US" sz="675" kern="0" dirty="0">
                <a:solidFill>
                  <a:prstClr val="black"/>
                </a:solidFill>
                <a:latin typeface="Calibri" panose="020F0502020204030204"/>
              </a:rPr>
              <a:t>Goal</a:t>
            </a:r>
          </a:p>
        </p:txBody>
      </p:sp>
      <p:sp>
        <p:nvSpPr>
          <p:cNvPr id="217" name="Rectangle 216"/>
          <p:cNvSpPr/>
          <p:nvPr/>
        </p:nvSpPr>
        <p:spPr>
          <a:xfrm>
            <a:off x="2974640" y="5617030"/>
            <a:ext cx="2068195" cy="248209"/>
          </a:xfrm>
          <a:prstGeom prst="rect">
            <a:avLst/>
          </a:prstGeom>
          <a:ln>
            <a:noFill/>
          </a:ln>
        </p:spPr>
        <p:txBody>
          <a:bodyPr wrap="none">
            <a:spAutoFit/>
          </a:bodyPr>
          <a:lstStyle/>
          <a:p>
            <a:pPr defTabSz="257175">
              <a:defRPr/>
            </a:pPr>
            <a:r>
              <a:rPr lang="en-US" sz="1013" kern="0" dirty="0">
                <a:solidFill>
                  <a:prstClr val="black"/>
                </a:solidFill>
                <a:effectLst>
                  <a:outerShdw blurRad="38100" dist="38100" dir="2700000" algn="tl">
                    <a:srgbClr val="000000">
                      <a:alpha val="43137"/>
                    </a:srgbClr>
                  </a:outerShdw>
                </a:effectLst>
                <a:latin typeface="Calibri" panose="020F0502020204030204"/>
              </a:rPr>
              <a:t>Range of Communication Link (km)</a:t>
            </a:r>
          </a:p>
        </p:txBody>
      </p:sp>
      <p:sp>
        <p:nvSpPr>
          <p:cNvPr id="224" name="5-Point Star 223"/>
          <p:cNvSpPr/>
          <p:nvPr/>
        </p:nvSpPr>
        <p:spPr>
          <a:xfrm>
            <a:off x="5897167" y="3366981"/>
            <a:ext cx="120551" cy="120551"/>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grpSp>
        <p:nvGrpSpPr>
          <p:cNvPr id="244" name="Group 243"/>
          <p:cNvGrpSpPr/>
          <p:nvPr/>
        </p:nvGrpSpPr>
        <p:grpSpPr>
          <a:xfrm>
            <a:off x="3347530" y="3378704"/>
            <a:ext cx="483493" cy="956240"/>
            <a:chOff x="2942930" y="3286769"/>
            <a:chExt cx="687634" cy="1359993"/>
          </a:xfrm>
        </p:grpSpPr>
        <p:sp>
          <p:nvSpPr>
            <p:cNvPr id="227" name="5-Point Star 226"/>
            <p:cNvSpPr/>
            <p:nvPr/>
          </p:nvSpPr>
          <p:spPr>
            <a:xfrm>
              <a:off x="3459114" y="3286769"/>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sp>
          <p:nvSpPr>
            <p:cNvPr id="230" name="TextBox 229"/>
            <p:cNvSpPr txBox="1"/>
            <p:nvPr/>
          </p:nvSpPr>
          <p:spPr>
            <a:xfrm>
              <a:off x="2942930" y="3850369"/>
              <a:ext cx="661606" cy="796393"/>
            </a:xfrm>
            <a:prstGeom prst="rect">
              <a:avLst/>
            </a:prstGeom>
            <a:noFill/>
          </p:spPr>
          <p:txBody>
            <a:bodyPr wrap="none" rtlCol="0">
              <a:spAutoFit/>
            </a:bodyPr>
            <a:lstStyle/>
            <a:p>
              <a:pPr algn="r" defTabSz="257175">
                <a:defRPr/>
              </a:pPr>
              <a:r>
                <a:rPr lang="en-US" sz="1013" dirty="0">
                  <a:solidFill>
                    <a:prstClr val="black"/>
                  </a:solidFill>
                  <a:latin typeface="Calibri" panose="020F0502020204030204"/>
                </a:rPr>
                <a:t>LCRD</a:t>
              </a:r>
            </a:p>
            <a:p>
              <a:pPr algn="r" defTabSz="257175">
                <a:defRPr/>
              </a:pPr>
              <a:r>
                <a:rPr lang="en-US" sz="1013" dirty="0">
                  <a:solidFill>
                    <a:prstClr val="black"/>
                  </a:solidFill>
                  <a:latin typeface="Calibri" panose="020F0502020204030204"/>
                </a:rPr>
                <a:t>EDRS</a:t>
              </a:r>
            </a:p>
            <a:p>
              <a:pPr algn="r" defTabSz="257175">
                <a:defRPr/>
              </a:pPr>
              <a:r>
                <a:rPr lang="en-US" sz="1013" dirty="0">
                  <a:solidFill>
                    <a:prstClr val="black"/>
                  </a:solidFill>
                  <a:latin typeface="Calibri" panose="020F0502020204030204"/>
                </a:rPr>
                <a:t>JDRS</a:t>
              </a:r>
            </a:p>
          </p:txBody>
        </p:sp>
      </p:grpSp>
      <p:grpSp>
        <p:nvGrpSpPr>
          <p:cNvPr id="245" name="Group 244"/>
          <p:cNvGrpSpPr/>
          <p:nvPr/>
        </p:nvGrpSpPr>
        <p:grpSpPr>
          <a:xfrm>
            <a:off x="3718606" y="2168466"/>
            <a:ext cx="1634588" cy="3073657"/>
            <a:chOff x="3470585" y="1680312"/>
            <a:chExt cx="2324748" cy="4371421"/>
          </a:xfrm>
        </p:grpSpPr>
        <p:cxnSp>
          <p:nvCxnSpPr>
            <p:cNvPr id="209" name="Straight Connector 208"/>
            <p:cNvCxnSpPr/>
            <p:nvPr/>
          </p:nvCxnSpPr>
          <p:spPr bwMode="auto">
            <a:xfrm>
              <a:off x="3470585" y="1680312"/>
              <a:ext cx="2324748" cy="4371421"/>
            </a:xfrm>
            <a:prstGeom prst="line">
              <a:avLst/>
            </a:prstGeom>
            <a:solidFill>
              <a:srgbClr val="4F81BD"/>
            </a:solidFill>
            <a:ln w="38100" cap="flat" cmpd="sng" algn="ctr">
              <a:solidFill>
                <a:schemeClr val="tx1">
                  <a:lumMod val="50000"/>
                  <a:lumOff val="50000"/>
                </a:schemeClr>
              </a:solidFill>
              <a:prstDash val="solid"/>
              <a:round/>
              <a:headEnd type="none" w="sm" len="sm"/>
              <a:tailEnd type="none" w="sm" len="sm"/>
            </a:ln>
            <a:effectLst/>
          </p:spPr>
        </p:cxnSp>
        <p:sp>
          <p:nvSpPr>
            <p:cNvPr id="218" name="5-Point Star 217"/>
            <p:cNvSpPr/>
            <p:nvPr/>
          </p:nvSpPr>
          <p:spPr>
            <a:xfrm>
              <a:off x="4349182" y="3390059"/>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sp>
          <p:nvSpPr>
            <p:cNvPr id="231" name="TextBox 230"/>
            <p:cNvSpPr txBox="1"/>
            <p:nvPr/>
          </p:nvSpPr>
          <p:spPr>
            <a:xfrm>
              <a:off x="3717836" y="2921533"/>
              <a:ext cx="739121" cy="353008"/>
            </a:xfrm>
            <a:prstGeom prst="rect">
              <a:avLst/>
            </a:prstGeom>
            <a:noFill/>
          </p:spPr>
          <p:txBody>
            <a:bodyPr wrap="none" rtlCol="0">
              <a:spAutoFit/>
            </a:bodyPr>
            <a:lstStyle/>
            <a:p>
              <a:pPr algn="r" defTabSz="257175">
                <a:defRPr/>
              </a:pPr>
              <a:r>
                <a:rPr lang="en-US" sz="1013" dirty="0">
                  <a:solidFill>
                    <a:prstClr val="black"/>
                  </a:solidFill>
                  <a:latin typeface="Calibri" panose="020F0502020204030204"/>
                </a:rPr>
                <a:t>LOP-G</a:t>
              </a:r>
            </a:p>
          </p:txBody>
        </p:sp>
        <p:sp>
          <p:nvSpPr>
            <p:cNvPr id="225" name="5-Point Star 224"/>
            <p:cNvSpPr/>
            <p:nvPr/>
          </p:nvSpPr>
          <p:spPr>
            <a:xfrm>
              <a:off x="4352398" y="4283363"/>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sp>
          <p:nvSpPr>
            <p:cNvPr id="226" name="TextBox 225"/>
            <p:cNvSpPr txBox="1"/>
            <p:nvPr/>
          </p:nvSpPr>
          <p:spPr>
            <a:xfrm>
              <a:off x="4395495" y="4342649"/>
              <a:ext cx="606891" cy="353008"/>
            </a:xfrm>
            <a:prstGeom prst="rect">
              <a:avLst/>
            </a:prstGeom>
            <a:noFill/>
          </p:spPr>
          <p:txBody>
            <a:bodyPr wrap="none" rtlCol="0">
              <a:spAutoFit/>
            </a:bodyPr>
            <a:lstStyle/>
            <a:p>
              <a:pPr algn="r" defTabSz="257175">
                <a:defRPr/>
              </a:pPr>
              <a:r>
                <a:rPr lang="en-US" sz="1013" dirty="0">
                  <a:solidFill>
                    <a:prstClr val="black"/>
                  </a:solidFill>
                  <a:latin typeface="Calibri" panose="020F0502020204030204"/>
                </a:rPr>
                <a:t>O2O</a:t>
              </a:r>
            </a:p>
          </p:txBody>
        </p:sp>
      </p:grpSp>
      <p:grpSp>
        <p:nvGrpSpPr>
          <p:cNvPr id="6" name="Group 5"/>
          <p:cNvGrpSpPr/>
          <p:nvPr/>
        </p:nvGrpSpPr>
        <p:grpSpPr>
          <a:xfrm>
            <a:off x="2862684" y="2067607"/>
            <a:ext cx="959140" cy="265568"/>
            <a:chOff x="2253367" y="1422072"/>
            <a:chExt cx="1364109" cy="377696"/>
          </a:xfrm>
        </p:grpSpPr>
        <p:sp>
          <p:nvSpPr>
            <p:cNvPr id="232" name="5-Point Star 231"/>
            <p:cNvSpPr/>
            <p:nvPr/>
          </p:nvSpPr>
          <p:spPr>
            <a:xfrm>
              <a:off x="3446026" y="1628318"/>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sp>
          <p:nvSpPr>
            <p:cNvPr id="233" name="TextBox 232"/>
            <p:cNvSpPr txBox="1"/>
            <p:nvPr/>
          </p:nvSpPr>
          <p:spPr>
            <a:xfrm>
              <a:off x="2253367" y="1422072"/>
              <a:ext cx="1284085" cy="353008"/>
            </a:xfrm>
            <a:prstGeom prst="rect">
              <a:avLst/>
            </a:prstGeom>
            <a:noFill/>
          </p:spPr>
          <p:txBody>
            <a:bodyPr wrap="square" rtlCol="0">
              <a:spAutoFit/>
            </a:bodyPr>
            <a:lstStyle/>
            <a:p>
              <a:pPr algn="r" defTabSz="257175">
                <a:defRPr/>
              </a:pPr>
              <a:r>
                <a:rPr lang="en-US" sz="1013" dirty="0">
                  <a:solidFill>
                    <a:prstClr val="black"/>
                  </a:solidFill>
                  <a:latin typeface="Arial Narrow" panose="020B0606020202030204" pitchFamily="34" charset="0"/>
                </a:rPr>
                <a:t>Next Gen IOC</a:t>
              </a:r>
            </a:p>
          </p:txBody>
        </p:sp>
      </p:grpSp>
      <p:grpSp>
        <p:nvGrpSpPr>
          <p:cNvPr id="7" name="Group 6"/>
          <p:cNvGrpSpPr/>
          <p:nvPr/>
        </p:nvGrpSpPr>
        <p:grpSpPr>
          <a:xfrm>
            <a:off x="4822546" y="2146422"/>
            <a:ext cx="1634588" cy="3073657"/>
            <a:chOff x="5040726" y="1534163"/>
            <a:chExt cx="2324748" cy="4371421"/>
          </a:xfrm>
        </p:grpSpPr>
        <p:grpSp>
          <p:nvGrpSpPr>
            <p:cNvPr id="253" name="Group 252"/>
            <p:cNvGrpSpPr/>
            <p:nvPr/>
          </p:nvGrpSpPr>
          <p:grpSpPr>
            <a:xfrm>
              <a:off x="5040726" y="1534163"/>
              <a:ext cx="2324748" cy="4371421"/>
              <a:chOff x="5040726" y="1534163"/>
              <a:chExt cx="2324748" cy="4371421"/>
            </a:xfrm>
          </p:grpSpPr>
          <p:cxnSp>
            <p:nvCxnSpPr>
              <p:cNvPr id="208" name="Straight Connector 207"/>
              <p:cNvCxnSpPr/>
              <p:nvPr/>
            </p:nvCxnSpPr>
            <p:spPr bwMode="auto">
              <a:xfrm>
                <a:off x="5040726" y="1534163"/>
                <a:ext cx="2324748" cy="4371421"/>
              </a:xfrm>
              <a:prstGeom prst="line">
                <a:avLst/>
              </a:prstGeom>
              <a:solidFill>
                <a:srgbClr val="4F81BD"/>
              </a:solidFill>
              <a:ln w="38100" cap="flat" cmpd="sng" algn="ctr">
                <a:solidFill>
                  <a:schemeClr val="accent6">
                    <a:lumMod val="75000"/>
                  </a:schemeClr>
                </a:solidFill>
                <a:prstDash val="solid"/>
                <a:round/>
                <a:headEnd type="none" w="sm" len="sm"/>
                <a:tailEnd type="none" w="sm" len="sm"/>
              </a:ln>
              <a:effectLst/>
            </p:spPr>
          </p:cxnSp>
          <p:sp>
            <p:nvSpPr>
              <p:cNvPr id="212" name="Rectangle 211"/>
              <p:cNvSpPr/>
              <p:nvPr/>
            </p:nvSpPr>
            <p:spPr>
              <a:xfrm rot="3778928">
                <a:off x="4889870" y="2208048"/>
                <a:ext cx="1614573" cy="279051"/>
              </a:xfrm>
              <a:prstGeom prst="rect">
                <a:avLst/>
              </a:prstGeom>
              <a:solidFill>
                <a:schemeClr val="bg1"/>
              </a:solidFill>
              <a:ln>
                <a:noFill/>
              </a:ln>
            </p:spPr>
            <p:txBody>
              <a:bodyPr wrap="none">
                <a:spAutoFit/>
              </a:bodyPr>
              <a:lstStyle/>
              <a:p>
                <a:pPr defTabSz="257175">
                  <a:defRPr/>
                </a:pPr>
                <a:r>
                  <a:rPr lang="en-US" sz="675" kern="0" dirty="0">
                    <a:solidFill>
                      <a:prstClr val="black"/>
                    </a:solidFill>
                    <a:latin typeface="Calibri" panose="020F0502020204030204"/>
                  </a:rPr>
                  <a:t>DSOC design 20 cm 6 W Tx</a:t>
                </a:r>
              </a:p>
            </p:txBody>
          </p:sp>
          <p:sp>
            <p:nvSpPr>
              <p:cNvPr id="219" name="5-Point Star 218"/>
              <p:cNvSpPr/>
              <p:nvPr/>
            </p:nvSpPr>
            <p:spPr>
              <a:xfrm>
                <a:off x="6263457" y="3911601"/>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grpSp>
        <p:sp>
          <p:nvSpPr>
            <p:cNvPr id="234" name="TextBox 233"/>
            <p:cNvSpPr txBox="1"/>
            <p:nvPr/>
          </p:nvSpPr>
          <p:spPr>
            <a:xfrm>
              <a:off x="5485230" y="3629047"/>
              <a:ext cx="789277" cy="574698"/>
            </a:xfrm>
            <a:prstGeom prst="rect">
              <a:avLst/>
            </a:prstGeom>
            <a:noFill/>
          </p:spPr>
          <p:txBody>
            <a:bodyPr wrap="none" rtlCol="0">
              <a:spAutoFit/>
            </a:bodyPr>
            <a:lstStyle/>
            <a:p>
              <a:pPr algn="r" defTabSz="257175">
                <a:defRPr/>
              </a:pPr>
              <a:r>
                <a:rPr lang="en-US" sz="1013" dirty="0">
                  <a:solidFill>
                    <a:prstClr val="black"/>
                  </a:solidFill>
                  <a:latin typeface="Calibri" panose="020F0502020204030204"/>
                </a:rPr>
                <a:t>DSOC</a:t>
              </a:r>
            </a:p>
            <a:p>
              <a:pPr algn="r" defTabSz="257175">
                <a:defRPr/>
              </a:pPr>
              <a:r>
                <a:rPr lang="en-US" sz="1013" dirty="0">
                  <a:solidFill>
                    <a:prstClr val="black"/>
                  </a:solidFill>
                  <a:latin typeface="Calibri" panose="020F0502020204030204"/>
                </a:rPr>
                <a:t>Psyche</a:t>
              </a:r>
            </a:p>
          </p:txBody>
        </p:sp>
      </p:grpSp>
      <p:grpSp>
        <p:nvGrpSpPr>
          <p:cNvPr id="252" name="Group 251"/>
          <p:cNvGrpSpPr/>
          <p:nvPr/>
        </p:nvGrpSpPr>
        <p:grpSpPr>
          <a:xfrm>
            <a:off x="5278732" y="2155605"/>
            <a:ext cx="1923458" cy="3073657"/>
            <a:chOff x="5689527" y="1547222"/>
            <a:chExt cx="2735584" cy="4371421"/>
          </a:xfrm>
        </p:grpSpPr>
        <p:sp>
          <p:nvSpPr>
            <p:cNvPr id="248" name="5-Point Star 247"/>
            <p:cNvSpPr/>
            <p:nvPr/>
          </p:nvSpPr>
          <p:spPr>
            <a:xfrm>
              <a:off x="6886788" y="3916631"/>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sp>
          <p:nvSpPr>
            <p:cNvPr id="249" name="TextBox 248"/>
            <p:cNvSpPr txBox="1"/>
            <p:nvPr/>
          </p:nvSpPr>
          <p:spPr>
            <a:xfrm>
              <a:off x="7014574" y="3791576"/>
              <a:ext cx="1410537" cy="353008"/>
            </a:xfrm>
            <a:prstGeom prst="rect">
              <a:avLst/>
            </a:prstGeom>
            <a:noFill/>
          </p:spPr>
          <p:txBody>
            <a:bodyPr wrap="square" rtlCol="0">
              <a:spAutoFit/>
            </a:bodyPr>
            <a:lstStyle/>
            <a:p>
              <a:pPr defTabSz="257175">
                <a:defRPr/>
              </a:pPr>
              <a:r>
                <a:rPr lang="en-US" sz="1013" dirty="0">
                  <a:solidFill>
                    <a:prstClr val="black"/>
                  </a:solidFill>
                  <a:latin typeface="Calibri" panose="020F0502020204030204"/>
                </a:rPr>
                <a:t>Gen 2 DSOC</a:t>
              </a:r>
            </a:p>
          </p:txBody>
        </p:sp>
        <p:cxnSp>
          <p:nvCxnSpPr>
            <p:cNvPr id="251" name="Straight Connector 250"/>
            <p:cNvCxnSpPr/>
            <p:nvPr/>
          </p:nvCxnSpPr>
          <p:spPr bwMode="auto">
            <a:xfrm>
              <a:off x="5689527" y="1547222"/>
              <a:ext cx="2324748" cy="4371421"/>
            </a:xfrm>
            <a:prstGeom prst="line">
              <a:avLst/>
            </a:prstGeom>
            <a:solidFill>
              <a:srgbClr val="4F81BD"/>
            </a:solidFill>
            <a:ln w="38100" cap="flat" cmpd="sng" algn="ctr">
              <a:solidFill>
                <a:schemeClr val="accent6">
                  <a:lumMod val="75000"/>
                </a:schemeClr>
              </a:solidFill>
              <a:prstDash val="dash"/>
              <a:round/>
              <a:headEnd type="none" w="sm" len="sm"/>
              <a:tailEnd type="none" w="sm" len="sm"/>
            </a:ln>
            <a:effectLst/>
          </p:spPr>
        </p:cxnSp>
      </p:grpSp>
      <p:grpSp>
        <p:nvGrpSpPr>
          <p:cNvPr id="8" name="Group 7"/>
          <p:cNvGrpSpPr/>
          <p:nvPr/>
        </p:nvGrpSpPr>
        <p:grpSpPr>
          <a:xfrm>
            <a:off x="2249825" y="1898952"/>
            <a:ext cx="1043869" cy="329850"/>
            <a:chOff x="1381745" y="1182208"/>
            <a:chExt cx="1484613" cy="469120"/>
          </a:xfrm>
        </p:grpSpPr>
        <p:sp>
          <p:nvSpPr>
            <p:cNvPr id="235" name="5-Point Star 234"/>
            <p:cNvSpPr/>
            <p:nvPr/>
          </p:nvSpPr>
          <p:spPr>
            <a:xfrm>
              <a:off x="2088150" y="1479878"/>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endParaRPr lang="en-US" sz="1013">
                <a:solidFill>
                  <a:prstClr val="white"/>
                </a:solidFill>
                <a:latin typeface="Calibri" panose="020F0502020204030204"/>
              </a:endParaRPr>
            </a:p>
          </p:txBody>
        </p:sp>
        <p:sp>
          <p:nvSpPr>
            <p:cNvPr id="236" name="TextBox 235"/>
            <p:cNvSpPr txBox="1"/>
            <p:nvPr/>
          </p:nvSpPr>
          <p:spPr>
            <a:xfrm>
              <a:off x="1381745" y="1182208"/>
              <a:ext cx="1484613" cy="353008"/>
            </a:xfrm>
            <a:prstGeom prst="rect">
              <a:avLst/>
            </a:prstGeom>
            <a:noFill/>
          </p:spPr>
          <p:txBody>
            <a:bodyPr wrap="square" rtlCol="0">
              <a:spAutoFit/>
            </a:bodyPr>
            <a:lstStyle/>
            <a:p>
              <a:pPr algn="r" defTabSz="257175">
                <a:defRPr/>
              </a:pPr>
              <a:r>
                <a:rPr lang="en-US" sz="1013" dirty="0">
                  <a:solidFill>
                    <a:prstClr val="black"/>
                  </a:solidFill>
                  <a:latin typeface="Calibri" panose="020F0502020204030204"/>
                </a:rPr>
                <a:t>TBIRD Demo</a:t>
              </a:r>
            </a:p>
          </p:txBody>
        </p:sp>
      </p:grpSp>
      <p:grpSp>
        <p:nvGrpSpPr>
          <p:cNvPr id="14" name="Group 13"/>
          <p:cNvGrpSpPr/>
          <p:nvPr/>
        </p:nvGrpSpPr>
        <p:grpSpPr>
          <a:xfrm>
            <a:off x="3342469" y="4295128"/>
            <a:ext cx="841623" cy="815951"/>
            <a:chOff x="2821029" y="4110833"/>
            <a:chExt cx="1196975" cy="1160463"/>
          </a:xfrm>
        </p:grpSpPr>
        <p:grpSp>
          <p:nvGrpSpPr>
            <p:cNvPr id="11" name="Group 10"/>
            <p:cNvGrpSpPr/>
            <p:nvPr/>
          </p:nvGrpSpPr>
          <p:grpSpPr>
            <a:xfrm>
              <a:off x="2821029" y="4110833"/>
              <a:ext cx="1196975" cy="1160463"/>
              <a:chOff x="4799685" y="924465"/>
              <a:chExt cx="1196975" cy="1160463"/>
            </a:xfrm>
          </p:grpSpPr>
          <p:sp>
            <p:nvSpPr>
              <p:cNvPr id="136" name="Rectangle 135"/>
              <p:cNvSpPr/>
              <p:nvPr/>
            </p:nvSpPr>
            <p:spPr bwMode="auto">
              <a:xfrm>
                <a:off x="4836198" y="924465"/>
                <a:ext cx="1160462" cy="1160463"/>
              </a:xfrm>
              <a:prstGeom prst="rect">
                <a:avLst/>
              </a:prstGeom>
              <a:solidFill>
                <a:srgbClr val="E4782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latin typeface="Calibri" panose="020F0502020204030204"/>
                </a:endParaRPr>
              </a:p>
            </p:txBody>
          </p:sp>
          <p:pic>
            <p:nvPicPr>
              <p:cNvPr id="207" name="Picture 10" descr="book.png"/>
              <p:cNvPicPr>
                <a:picLocks noChangeAspect="1"/>
              </p:cNvPicPr>
              <p:nvPr/>
            </p:nvPicPr>
            <p:blipFill>
              <a:blip r:embed="rId2" cstate="print"/>
              <a:srcRect/>
              <a:stretch>
                <a:fillRect/>
              </a:stretch>
            </p:blipFill>
            <p:spPr bwMode="auto">
              <a:xfrm rot="20400000">
                <a:off x="4799685" y="1040961"/>
                <a:ext cx="1185321" cy="868486"/>
              </a:xfrm>
              <a:prstGeom prst="rect">
                <a:avLst/>
              </a:prstGeom>
              <a:noFill/>
              <a:ln w="9525">
                <a:noFill/>
                <a:miter lim="800000"/>
                <a:headEnd/>
                <a:tailEnd/>
              </a:ln>
            </p:spPr>
          </p:pic>
        </p:grpSp>
        <p:sp>
          <p:nvSpPr>
            <p:cNvPr id="13" name="TextBox 12"/>
            <p:cNvSpPr txBox="1"/>
            <p:nvPr/>
          </p:nvSpPr>
          <p:spPr>
            <a:xfrm>
              <a:off x="2926411" y="4208855"/>
              <a:ext cx="967103" cy="648657"/>
            </a:xfrm>
            <a:prstGeom prst="rect">
              <a:avLst/>
            </a:prstGeom>
            <a:noFill/>
          </p:spPr>
          <p:txBody>
            <a:bodyPr wrap="none" rtlCol="0">
              <a:spAutoFit/>
            </a:bodyPr>
            <a:lstStyle/>
            <a:p>
              <a:pPr algn="ctr" defTabSz="257175">
                <a:defRPr/>
              </a:pPr>
              <a:r>
                <a:rPr lang="en-US" sz="788" dirty="0">
                  <a:solidFill>
                    <a:prstClr val="black"/>
                  </a:solidFill>
                  <a:latin typeface="Calibri" panose="020F0502020204030204"/>
                </a:rPr>
                <a:t>CCSDS</a:t>
              </a:r>
            </a:p>
            <a:p>
              <a:pPr algn="ctr" defTabSz="257175">
                <a:defRPr/>
              </a:pPr>
              <a:r>
                <a:rPr lang="en-US" sz="788" dirty="0">
                  <a:solidFill>
                    <a:prstClr val="black"/>
                  </a:solidFill>
                  <a:latin typeface="Calibri" panose="020F0502020204030204"/>
                </a:rPr>
                <a:t>High Data</a:t>
              </a:r>
            </a:p>
            <a:p>
              <a:pPr algn="ctr" defTabSz="257175">
                <a:defRPr/>
              </a:pPr>
              <a:r>
                <a:rPr lang="en-US" sz="788" dirty="0">
                  <a:solidFill>
                    <a:prstClr val="black"/>
                  </a:solidFill>
                  <a:latin typeface="Calibri" panose="020F0502020204030204"/>
                </a:rPr>
                <a:t>Throughput</a:t>
              </a:r>
            </a:p>
          </p:txBody>
        </p:sp>
      </p:grpSp>
      <p:grpSp>
        <p:nvGrpSpPr>
          <p:cNvPr id="17" name="Group 16"/>
          <p:cNvGrpSpPr/>
          <p:nvPr/>
        </p:nvGrpSpPr>
        <p:grpSpPr>
          <a:xfrm>
            <a:off x="4685585" y="4291207"/>
            <a:ext cx="856518" cy="814835"/>
            <a:chOff x="4845937" y="4584524"/>
            <a:chExt cx="1218159" cy="1158875"/>
          </a:xfrm>
        </p:grpSpPr>
        <p:grpSp>
          <p:nvGrpSpPr>
            <p:cNvPr id="12" name="Group 11"/>
            <p:cNvGrpSpPr/>
            <p:nvPr/>
          </p:nvGrpSpPr>
          <p:grpSpPr>
            <a:xfrm>
              <a:off x="4845937" y="4584524"/>
              <a:ext cx="1218159" cy="1158875"/>
              <a:chOff x="5586155" y="4287867"/>
              <a:chExt cx="1218159" cy="1158875"/>
            </a:xfrm>
          </p:grpSpPr>
          <p:sp>
            <p:nvSpPr>
              <p:cNvPr id="210" name="Rectangle 209"/>
              <p:cNvSpPr/>
              <p:nvPr/>
            </p:nvSpPr>
            <p:spPr bwMode="auto">
              <a:xfrm>
                <a:off x="5586155" y="4287867"/>
                <a:ext cx="1160462" cy="1158875"/>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latin typeface="Calibri" panose="020F0502020204030204"/>
                </a:endParaRPr>
              </a:p>
            </p:txBody>
          </p:sp>
          <p:pic>
            <p:nvPicPr>
              <p:cNvPr id="214" name="Picture 3" descr="book.png"/>
              <p:cNvPicPr>
                <a:picLocks noChangeAspect="1"/>
              </p:cNvPicPr>
              <p:nvPr/>
            </p:nvPicPr>
            <p:blipFill>
              <a:blip r:embed="rId2" cstate="print"/>
              <a:srcRect/>
              <a:stretch>
                <a:fillRect/>
              </a:stretch>
            </p:blipFill>
            <p:spPr bwMode="auto">
              <a:xfrm rot="20400000">
                <a:off x="5618993" y="4428076"/>
                <a:ext cx="1185321" cy="867297"/>
              </a:xfrm>
              <a:prstGeom prst="rect">
                <a:avLst/>
              </a:prstGeom>
              <a:noFill/>
              <a:ln w="9525">
                <a:noFill/>
                <a:miter lim="800000"/>
                <a:headEnd/>
                <a:tailEnd/>
              </a:ln>
            </p:spPr>
          </p:pic>
        </p:grpSp>
        <p:sp>
          <p:nvSpPr>
            <p:cNvPr id="216" name="TextBox 215"/>
            <p:cNvSpPr txBox="1"/>
            <p:nvPr/>
          </p:nvSpPr>
          <p:spPr>
            <a:xfrm>
              <a:off x="4965583" y="4764689"/>
              <a:ext cx="1003580" cy="648656"/>
            </a:xfrm>
            <a:prstGeom prst="rect">
              <a:avLst/>
            </a:prstGeom>
            <a:noFill/>
          </p:spPr>
          <p:txBody>
            <a:bodyPr wrap="none" rtlCol="0">
              <a:spAutoFit/>
            </a:bodyPr>
            <a:lstStyle/>
            <a:p>
              <a:pPr algn="ctr" defTabSz="257175">
                <a:defRPr/>
              </a:pPr>
              <a:r>
                <a:rPr lang="en-US" sz="788" dirty="0">
                  <a:solidFill>
                    <a:prstClr val="black"/>
                  </a:solidFill>
                  <a:latin typeface="Calibri" panose="020F0502020204030204"/>
                </a:rPr>
                <a:t>CCSDS</a:t>
              </a:r>
            </a:p>
            <a:p>
              <a:pPr algn="ctr" defTabSz="257175">
                <a:defRPr/>
              </a:pPr>
              <a:r>
                <a:rPr lang="en-US" sz="788" dirty="0">
                  <a:solidFill>
                    <a:prstClr val="black"/>
                  </a:solidFill>
                  <a:latin typeface="Calibri" panose="020F0502020204030204"/>
                </a:rPr>
                <a:t>High Photon</a:t>
              </a:r>
            </a:p>
            <a:p>
              <a:pPr algn="ctr" defTabSz="257175">
                <a:defRPr/>
              </a:pPr>
              <a:r>
                <a:rPr lang="en-US" sz="788" dirty="0">
                  <a:solidFill>
                    <a:prstClr val="black"/>
                  </a:solidFill>
                  <a:latin typeface="Calibri" panose="020F0502020204030204"/>
                </a:rPr>
                <a:t>Efficiency</a:t>
              </a:r>
            </a:p>
          </p:txBody>
        </p:sp>
      </p:grpSp>
      <p:grpSp>
        <p:nvGrpSpPr>
          <p:cNvPr id="16" name="Group 15"/>
          <p:cNvGrpSpPr/>
          <p:nvPr/>
        </p:nvGrpSpPr>
        <p:grpSpPr>
          <a:xfrm>
            <a:off x="2390142" y="2867204"/>
            <a:ext cx="852038" cy="2235056"/>
            <a:chOff x="1581307" y="2559277"/>
            <a:chExt cx="1211788" cy="3178744"/>
          </a:xfrm>
        </p:grpSpPr>
        <p:grpSp>
          <p:nvGrpSpPr>
            <p:cNvPr id="15" name="Group 14"/>
            <p:cNvGrpSpPr/>
            <p:nvPr/>
          </p:nvGrpSpPr>
          <p:grpSpPr>
            <a:xfrm>
              <a:off x="1581307" y="2559277"/>
              <a:ext cx="1211788" cy="3178744"/>
              <a:chOff x="1581307" y="2559277"/>
              <a:chExt cx="1211788" cy="3178744"/>
            </a:xfrm>
          </p:grpSpPr>
          <p:sp>
            <p:nvSpPr>
              <p:cNvPr id="240" name="Rounded Rectangle 239"/>
              <p:cNvSpPr/>
              <p:nvPr/>
            </p:nvSpPr>
            <p:spPr>
              <a:xfrm>
                <a:off x="1610773" y="2559277"/>
                <a:ext cx="1182322" cy="1717465"/>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57175">
                  <a:defRPr/>
                </a:pPr>
                <a:r>
                  <a:rPr lang="en-US" sz="675" dirty="0">
                    <a:solidFill>
                      <a:schemeClr val="bg1"/>
                    </a:solidFill>
                    <a:latin typeface="Calibri" panose="020F0502020204030204"/>
                  </a:rPr>
                  <a:t>Commercial</a:t>
                </a:r>
              </a:p>
              <a:p>
                <a:pPr algn="ctr" defTabSz="257175">
                  <a:defRPr/>
                </a:pPr>
                <a:r>
                  <a:rPr lang="en-US" sz="675" dirty="0">
                    <a:solidFill>
                      <a:schemeClr val="bg1"/>
                    </a:solidFill>
                    <a:latin typeface="Calibri" panose="020F0502020204030204"/>
                  </a:rPr>
                  <a:t>LEO </a:t>
                </a:r>
              </a:p>
              <a:p>
                <a:pPr algn="ctr" defTabSz="257175">
                  <a:defRPr/>
                </a:pPr>
                <a:r>
                  <a:rPr lang="en-US" sz="675" dirty="0">
                    <a:solidFill>
                      <a:schemeClr val="bg1"/>
                    </a:solidFill>
                    <a:latin typeface="Calibri" panose="020F0502020204030204"/>
                  </a:rPr>
                  <a:t>Crosslinks</a:t>
                </a:r>
              </a:p>
              <a:p>
                <a:pPr algn="ctr" defTabSz="257175">
                  <a:defRPr/>
                </a:pPr>
                <a:r>
                  <a:rPr lang="en-US" sz="675" dirty="0">
                    <a:solidFill>
                      <a:schemeClr val="bg1"/>
                    </a:solidFill>
                    <a:latin typeface="Calibri" panose="020F0502020204030204"/>
                  </a:rPr>
                  <a:t>Or Direct-to-Earth Using OOK</a:t>
                </a:r>
              </a:p>
              <a:p>
                <a:pPr algn="ctr" defTabSz="257175">
                  <a:defRPr/>
                </a:pPr>
                <a:r>
                  <a:rPr lang="en-US" sz="675" dirty="0">
                    <a:solidFill>
                      <a:schemeClr val="bg1"/>
                    </a:solidFill>
                    <a:latin typeface="Calibri" panose="020F0502020204030204"/>
                  </a:rPr>
                  <a:t>To Commercial OGS</a:t>
                </a:r>
              </a:p>
            </p:txBody>
          </p:sp>
          <p:grpSp>
            <p:nvGrpSpPr>
              <p:cNvPr id="220" name="Group 219"/>
              <p:cNvGrpSpPr/>
              <p:nvPr/>
            </p:nvGrpSpPr>
            <p:grpSpPr>
              <a:xfrm>
                <a:off x="1581307" y="4579146"/>
                <a:ext cx="1196974" cy="1158875"/>
                <a:chOff x="5995276" y="4276933"/>
                <a:chExt cx="1196974" cy="1158875"/>
              </a:xfrm>
            </p:grpSpPr>
            <p:sp>
              <p:nvSpPr>
                <p:cNvPr id="221" name="Rectangle 220"/>
                <p:cNvSpPr/>
                <p:nvPr/>
              </p:nvSpPr>
              <p:spPr bwMode="auto">
                <a:xfrm>
                  <a:off x="6031788" y="4276933"/>
                  <a:ext cx="1160462" cy="1158875"/>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latin typeface="Calibri" panose="020F0502020204030204"/>
                  </a:endParaRPr>
                </a:p>
              </p:txBody>
            </p:sp>
            <p:pic>
              <p:nvPicPr>
                <p:cNvPr id="222" name="Picture 3" descr="book.png"/>
                <p:cNvPicPr>
                  <a:picLocks noChangeAspect="1"/>
                </p:cNvPicPr>
                <p:nvPr/>
              </p:nvPicPr>
              <p:blipFill>
                <a:blip r:embed="rId2" cstate="print"/>
                <a:srcRect/>
                <a:stretch>
                  <a:fillRect/>
                </a:stretch>
              </p:blipFill>
              <p:spPr bwMode="auto">
                <a:xfrm rot="20400000">
                  <a:off x="5995276" y="4393270"/>
                  <a:ext cx="1185321" cy="867297"/>
                </a:xfrm>
                <a:prstGeom prst="rect">
                  <a:avLst/>
                </a:prstGeom>
                <a:noFill/>
                <a:ln w="9525">
                  <a:noFill/>
                  <a:miter lim="800000"/>
                  <a:headEnd/>
                  <a:tailEnd/>
                </a:ln>
              </p:spPr>
            </p:pic>
          </p:grpSp>
        </p:grpSp>
        <p:sp>
          <p:nvSpPr>
            <p:cNvPr id="223" name="TextBox 222"/>
            <p:cNvSpPr txBox="1"/>
            <p:nvPr/>
          </p:nvSpPr>
          <p:spPr>
            <a:xfrm>
              <a:off x="1634363" y="4692176"/>
              <a:ext cx="1126692" cy="648657"/>
            </a:xfrm>
            <a:prstGeom prst="rect">
              <a:avLst/>
            </a:prstGeom>
            <a:noFill/>
          </p:spPr>
          <p:txBody>
            <a:bodyPr wrap="none" rtlCol="0">
              <a:spAutoFit/>
            </a:bodyPr>
            <a:lstStyle/>
            <a:p>
              <a:pPr algn="ctr" defTabSz="257175">
                <a:defRPr/>
              </a:pPr>
              <a:r>
                <a:rPr lang="en-US" sz="788" dirty="0">
                  <a:solidFill>
                    <a:prstClr val="black"/>
                  </a:solidFill>
                  <a:latin typeface="Calibri" panose="020F0502020204030204"/>
                </a:rPr>
                <a:t>CCSDS</a:t>
              </a:r>
            </a:p>
            <a:p>
              <a:pPr algn="ctr" defTabSz="257175">
                <a:defRPr/>
              </a:pPr>
              <a:r>
                <a:rPr lang="en-US" sz="788" dirty="0">
                  <a:solidFill>
                    <a:prstClr val="black"/>
                  </a:solidFill>
                  <a:latin typeface="Calibri" panose="020F0502020204030204"/>
                </a:rPr>
                <a:t>Optical On-Off</a:t>
              </a:r>
            </a:p>
            <a:p>
              <a:pPr algn="ctr" defTabSz="257175">
                <a:defRPr/>
              </a:pPr>
              <a:r>
                <a:rPr lang="en-US" sz="788" dirty="0">
                  <a:solidFill>
                    <a:prstClr val="black"/>
                  </a:solidFill>
                  <a:latin typeface="Calibri" panose="020F0502020204030204"/>
                </a:rPr>
                <a:t>Keying</a:t>
              </a:r>
            </a:p>
          </p:txBody>
        </p:sp>
      </p:grpSp>
      <p:sp>
        <p:nvSpPr>
          <p:cNvPr id="229" name="Right Arrow 228"/>
          <p:cNvSpPr/>
          <p:nvPr/>
        </p:nvSpPr>
        <p:spPr>
          <a:xfrm>
            <a:off x="3989277" y="3240329"/>
            <a:ext cx="456989" cy="99708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r>
              <a:rPr lang="en-US" sz="450" dirty="0">
                <a:solidFill>
                  <a:prstClr val="white"/>
                </a:solidFill>
                <a:latin typeface="Calibri"/>
              </a:rPr>
              <a:t>100X</a:t>
            </a:r>
          </a:p>
          <a:p>
            <a:pPr algn="ctr" defTabSz="514350"/>
            <a:r>
              <a:rPr lang="en-US" sz="450" dirty="0">
                <a:solidFill>
                  <a:prstClr val="white"/>
                </a:solidFill>
                <a:latin typeface="Calibri"/>
              </a:rPr>
              <a:t>More Loss</a:t>
            </a:r>
          </a:p>
          <a:p>
            <a:pPr algn="ctr" defTabSz="514350"/>
            <a:r>
              <a:rPr lang="en-US" sz="450" dirty="0">
                <a:solidFill>
                  <a:prstClr val="white"/>
                </a:solidFill>
                <a:latin typeface="Calibri"/>
              </a:rPr>
              <a:t>so PPM</a:t>
            </a:r>
          </a:p>
        </p:txBody>
      </p:sp>
      <p:sp>
        <p:nvSpPr>
          <p:cNvPr id="237" name="Right Arrow 236"/>
          <p:cNvSpPr/>
          <p:nvPr/>
        </p:nvSpPr>
        <p:spPr>
          <a:xfrm>
            <a:off x="4740387" y="3050171"/>
            <a:ext cx="670529" cy="86939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r>
              <a:rPr lang="en-US" sz="450" dirty="0">
                <a:solidFill>
                  <a:prstClr val="white"/>
                </a:solidFill>
                <a:latin typeface="Calibri"/>
              </a:rPr>
              <a:t>1,000,000X</a:t>
            </a:r>
          </a:p>
          <a:p>
            <a:pPr algn="ctr" defTabSz="514350"/>
            <a:r>
              <a:rPr lang="en-US" sz="450" dirty="0">
                <a:solidFill>
                  <a:prstClr val="white"/>
                </a:solidFill>
                <a:latin typeface="Calibri"/>
              </a:rPr>
              <a:t>More Loss so PPM, Large OGS</a:t>
            </a:r>
          </a:p>
        </p:txBody>
      </p:sp>
      <p:sp>
        <p:nvSpPr>
          <p:cNvPr id="238" name="Right Arrow 237"/>
          <p:cNvSpPr/>
          <p:nvPr/>
        </p:nvSpPr>
        <p:spPr>
          <a:xfrm>
            <a:off x="3245493" y="2886431"/>
            <a:ext cx="438128" cy="95756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r>
              <a:rPr lang="en-US" sz="375" dirty="0">
                <a:solidFill>
                  <a:prstClr val="white"/>
                </a:solidFill>
                <a:latin typeface="Calibri"/>
              </a:rPr>
              <a:t>100X</a:t>
            </a:r>
          </a:p>
          <a:p>
            <a:pPr algn="ctr" defTabSz="514350"/>
            <a:r>
              <a:rPr lang="en-US" sz="375" dirty="0">
                <a:solidFill>
                  <a:prstClr val="white"/>
                </a:solidFill>
                <a:latin typeface="Calibri"/>
              </a:rPr>
              <a:t>More Loss so PSK</a:t>
            </a:r>
          </a:p>
        </p:txBody>
      </p:sp>
    </p:spTree>
    <p:extLst>
      <p:ext uri="{BB962C8B-B14F-4D97-AF65-F5344CB8AC3E}">
        <p14:creationId xmlns:p14="http://schemas.microsoft.com/office/powerpoint/2010/main" val="3993319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noChangeAspect="1"/>
          </p:cNvGrpSpPr>
          <p:nvPr/>
        </p:nvGrpSpPr>
        <p:grpSpPr>
          <a:xfrm>
            <a:off x="1590046" y="1918060"/>
            <a:ext cx="6293282" cy="3569644"/>
            <a:chOff x="3018449" y="1781175"/>
            <a:chExt cx="6712836" cy="3807620"/>
          </a:xfrm>
        </p:grpSpPr>
        <p:sp>
          <p:nvSpPr>
            <p:cNvPr id="68" name="Rectangle 67"/>
            <p:cNvSpPr/>
            <p:nvPr/>
          </p:nvSpPr>
          <p:spPr bwMode="auto">
            <a:xfrm>
              <a:off x="8842094" y="2986519"/>
              <a:ext cx="870347" cy="870347"/>
            </a:xfrm>
            <a:prstGeom prst="rect">
              <a:avLst/>
            </a:prstGeom>
            <a:solidFill>
              <a:srgbClr val="E4782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latin typeface="Calibri" panose="020F0502020204030204"/>
              </a:endParaRPr>
            </a:p>
          </p:txBody>
        </p:sp>
        <p:pic>
          <p:nvPicPr>
            <p:cNvPr id="6" name="Picture 2" descr="preamp"/>
            <p:cNvPicPr>
              <a:picLocks noChangeAspect="1" noChangeArrowheads="1"/>
            </p:cNvPicPr>
            <p:nvPr/>
          </p:nvPicPr>
          <p:blipFill>
            <a:blip r:embed="rId2">
              <a:extLst>
                <a:ext uri="{28A0092B-C50C-407E-A947-70E740481C1C}">
                  <a14:useLocalDpi xmlns:a14="http://schemas.microsoft.com/office/drawing/2010/main" val="0"/>
                </a:ext>
              </a:extLst>
            </a:blip>
            <a:srcRect l="-2" r="52884"/>
            <a:stretch>
              <a:fillRect/>
            </a:stretch>
          </p:blipFill>
          <p:spPr bwMode="auto">
            <a:xfrm>
              <a:off x="5950744" y="1781175"/>
              <a:ext cx="20574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oherent"/>
            <p:cNvPicPr>
              <a:picLocks noChangeAspect="1" noChangeArrowheads="1"/>
            </p:cNvPicPr>
            <p:nvPr/>
          </p:nvPicPr>
          <p:blipFill>
            <a:blip r:embed="rId3">
              <a:extLst>
                <a:ext uri="{28A0092B-C50C-407E-A947-70E740481C1C}">
                  <a14:useLocalDpi xmlns:a14="http://schemas.microsoft.com/office/drawing/2010/main" val="0"/>
                </a:ext>
              </a:extLst>
            </a:blip>
            <a:srcRect r="31091"/>
            <a:stretch>
              <a:fillRect/>
            </a:stretch>
          </p:blipFill>
          <p:spPr bwMode="auto">
            <a:xfrm>
              <a:off x="5666187" y="2971801"/>
              <a:ext cx="303966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photoncounting2"/>
            <p:cNvPicPr>
              <a:picLocks noChangeAspect="1" noChangeArrowheads="1"/>
            </p:cNvPicPr>
            <p:nvPr/>
          </p:nvPicPr>
          <p:blipFill>
            <a:blip r:embed="rId4">
              <a:extLst>
                <a:ext uri="{28A0092B-C50C-407E-A947-70E740481C1C}">
                  <a14:useLocalDpi xmlns:a14="http://schemas.microsoft.com/office/drawing/2010/main" val="0"/>
                </a:ext>
              </a:extLst>
            </a:blip>
            <a:srcRect r="56609"/>
            <a:stretch>
              <a:fillRect/>
            </a:stretch>
          </p:blipFill>
          <p:spPr bwMode="auto">
            <a:xfrm>
              <a:off x="6917532" y="4171951"/>
              <a:ext cx="1577579"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5654278" y="2982182"/>
              <a:ext cx="686991" cy="694754"/>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10287" rIns="0" bIns="10287">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lnSpc>
                  <a:spcPct val="90000"/>
                </a:lnSpc>
                <a:spcBef>
                  <a:spcPct val="35000"/>
                </a:spcBef>
                <a:defRPr/>
              </a:pPr>
              <a:r>
                <a:rPr lang="en-US" altLang="en-US" sz="788" dirty="0">
                  <a:solidFill>
                    <a:srgbClr val="000000"/>
                  </a:solidFill>
                </a:rPr>
                <a:t>Received</a:t>
              </a:r>
              <a:br>
                <a:rPr lang="en-US" altLang="en-US" sz="788" dirty="0">
                  <a:solidFill>
                    <a:srgbClr val="000000"/>
                  </a:solidFill>
                </a:rPr>
              </a:br>
              <a:r>
                <a:rPr lang="en-US" altLang="en-US" sz="788" dirty="0">
                  <a:solidFill>
                    <a:srgbClr val="000000"/>
                  </a:solidFill>
                </a:rPr>
                <a:t>Signal</a:t>
              </a:r>
            </a:p>
            <a:p>
              <a:pPr algn="ctr" defTabSz="514350">
                <a:lnSpc>
                  <a:spcPct val="90000"/>
                </a:lnSpc>
                <a:spcBef>
                  <a:spcPct val="35000"/>
                </a:spcBef>
                <a:defRPr/>
              </a:pPr>
              <a:endParaRPr lang="en-US" altLang="en-US" sz="788" dirty="0">
                <a:solidFill>
                  <a:srgbClr val="000000"/>
                </a:solidFill>
              </a:endParaRPr>
            </a:p>
            <a:p>
              <a:pPr algn="ctr" defTabSz="514350">
                <a:lnSpc>
                  <a:spcPct val="90000"/>
                </a:lnSpc>
                <a:spcBef>
                  <a:spcPct val="35000"/>
                </a:spcBef>
                <a:defRPr/>
              </a:pPr>
              <a:r>
                <a:rPr lang="en-US" altLang="en-US" sz="788" dirty="0">
                  <a:solidFill>
                    <a:srgbClr val="000000"/>
                  </a:solidFill>
                </a:rPr>
                <a:t>Local</a:t>
              </a:r>
              <a:br>
                <a:rPr lang="en-US" altLang="en-US" sz="788" dirty="0">
                  <a:solidFill>
                    <a:srgbClr val="000000"/>
                  </a:solidFill>
                </a:rPr>
              </a:br>
              <a:r>
                <a:rPr lang="en-US" altLang="en-US" sz="788" dirty="0">
                  <a:solidFill>
                    <a:srgbClr val="000000"/>
                  </a:solidFill>
                </a:rPr>
                <a:t>Oscillator</a:t>
              </a:r>
            </a:p>
          </p:txBody>
        </p:sp>
        <p:grpSp>
          <p:nvGrpSpPr>
            <p:cNvPr id="11" name="Group 7"/>
            <p:cNvGrpSpPr>
              <a:grpSpLocks/>
            </p:cNvGrpSpPr>
            <p:nvPr/>
          </p:nvGrpSpPr>
          <p:grpSpPr bwMode="auto">
            <a:xfrm>
              <a:off x="7718824" y="2008585"/>
              <a:ext cx="729853" cy="452438"/>
              <a:chOff x="4374" y="1068"/>
              <a:chExt cx="841" cy="380"/>
            </a:xfrm>
          </p:grpSpPr>
          <p:sp>
            <p:nvSpPr>
              <p:cNvPr id="12" name="Rectangle 8"/>
              <p:cNvSpPr>
                <a:spLocks noChangeArrowheads="1"/>
              </p:cNvSpPr>
              <p:nvPr/>
            </p:nvSpPr>
            <p:spPr bwMode="auto">
              <a:xfrm>
                <a:off x="4374" y="1068"/>
                <a:ext cx="841" cy="380"/>
              </a:xfrm>
              <a:prstGeom prst="rect">
                <a:avLst/>
              </a:prstGeom>
              <a:solidFill>
                <a:schemeClr val="bg1"/>
              </a:solidFill>
              <a:ln w="15875">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endParaRPr lang="en-US" altLang="en-US" sz="1350">
                  <a:solidFill>
                    <a:srgbClr val="000000"/>
                  </a:solidFill>
                </a:endParaRPr>
              </a:p>
            </p:txBody>
          </p:sp>
          <p:sp>
            <p:nvSpPr>
              <p:cNvPr id="13" name="Text Box 9"/>
              <p:cNvSpPr txBox="1">
                <a:spLocks noChangeArrowheads="1"/>
              </p:cNvSpPr>
              <p:nvPr/>
            </p:nvSpPr>
            <p:spPr bwMode="auto">
              <a:xfrm>
                <a:off x="4460" y="1131"/>
                <a:ext cx="706" cy="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10287" rIns="0" bIns="10287">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lnSpc>
                    <a:spcPct val="90000"/>
                  </a:lnSpc>
                  <a:spcBef>
                    <a:spcPct val="35000"/>
                  </a:spcBef>
                  <a:defRPr/>
                </a:pPr>
                <a:r>
                  <a:rPr lang="en-US" altLang="en-US" sz="788">
                    <a:solidFill>
                      <a:srgbClr val="000000"/>
                    </a:solidFill>
                  </a:rPr>
                  <a:t>Power</a:t>
                </a:r>
                <a:br>
                  <a:rPr lang="en-US" altLang="en-US" sz="788">
                    <a:solidFill>
                      <a:srgbClr val="000000"/>
                    </a:solidFill>
                  </a:rPr>
                </a:br>
                <a:r>
                  <a:rPr lang="en-US" altLang="en-US" sz="788">
                    <a:solidFill>
                      <a:srgbClr val="000000"/>
                    </a:solidFill>
                  </a:rPr>
                  <a:t>Detection</a:t>
                </a:r>
              </a:p>
            </p:txBody>
          </p:sp>
        </p:grpSp>
        <p:sp>
          <p:nvSpPr>
            <p:cNvPr id="14" name="Line 10"/>
            <p:cNvSpPr>
              <a:spLocks noChangeShapeType="1"/>
            </p:cNvSpPr>
            <p:nvPr/>
          </p:nvSpPr>
          <p:spPr bwMode="auto">
            <a:xfrm>
              <a:off x="3592116" y="1801416"/>
              <a:ext cx="0" cy="372903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grpSp>
          <p:nvGrpSpPr>
            <p:cNvPr id="15" name="Group 11"/>
            <p:cNvGrpSpPr>
              <a:grpSpLocks/>
            </p:cNvGrpSpPr>
            <p:nvPr/>
          </p:nvGrpSpPr>
          <p:grpSpPr bwMode="auto">
            <a:xfrm>
              <a:off x="3218260" y="1975253"/>
              <a:ext cx="516731" cy="184592"/>
              <a:chOff x="3262" y="1008"/>
              <a:chExt cx="434" cy="151"/>
            </a:xfrm>
          </p:grpSpPr>
          <p:sp>
            <p:nvSpPr>
              <p:cNvPr id="16" name="Line 12"/>
              <p:cNvSpPr>
                <a:spLocks noChangeShapeType="1"/>
              </p:cNvSpPr>
              <p:nvPr/>
            </p:nvSpPr>
            <p:spPr bwMode="auto">
              <a:xfrm>
                <a:off x="3456" y="1104"/>
                <a:ext cx="24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17" name="Text Box 13"/>
              <p:cNvSpPr txBox="1">
                <a:spLocks noChangeArrowheads="1"/>
              </p:cNvSpPr>
              <p:nvPr/>
            </p:nvSpPr>
            <p:spPr bwMode="auto">
              <a:xfrm>
                <a:off x="3262" y="1008"/>
                <a:ext cx="19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defTabSz="514350">
                  <a:defRPr/>
                </a:pPr>
                <a:r>
                  <a:rPr lang="en-US" altLang="en-US" sz="788">
                    <a:solidFill>
                      <a:srgbClr val="000000"/>
                    </a:solidFill>
                  </a:rPr>
                  <a:t>10</a:t>
                </a:r>
              </a:p>
            </p:txBody>
          </p:sp>
        </p:grpSp>
        <p:grpSp>
          <p:nvGrpSpPr>
            <p:cNvPr id="18" name="Group 14"/>
            <p:cNvGrpSpPr>
              <a:grpSpLocks/>
            </p:cNvGrpSpPr>
            <p:nvPr/>
          </p:nvGrpSpPr>
          <p:grpSpPr bwMode="auto">
            <a:xfrm>
              <a:off x="3278985" y="3575456"/>
              <a:ext cx="456010" cy="184592"/>
              <a:chOff x="3313" y="2112"/>
              <a:chExt cx="383" cy="151"/>
            </a:xfrm>
          </p:grpSpPr>
          <p:sp>
            <p:nvSpPr>
              <p:cNvPr id="19" name="Line 15"/>
              <p:cNvSpPr>
                <a:spLocks noChangeShapeType="1"/>
              </p:cNvSpPr>
              <p:nvPr/>
            </p:nvSpPr>
            <p:spPr bwMode="auto">
              <a:xfrm>
                <a:off x="3456" y="2208"/>
                <a:ext cx="24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20" name="Text Box 16"/>
              <p:cNvSpPr txBox="1">
                <a:spLocks noChangeArrowheads="1"/>
              </p:cNvSpPr>
              <p:nvPr/>
            </p:nvSpPr>
            <p:spPr bwMode="auto">
              <a:xfrm>
                <a:off x="3313" y="2112"/>
                <a:ext cx="143"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defTabSz="514350">
                  <a:defRPr/>
                </a:pPr>
                <a:r>
                  <a:rPr lang="en-US" altLang="en-US" sz="788">
                    <a:solidFill>
                      <a:srgbClr val="000000"/>
                    </a:solidFill>
                  </a:rPr>
                  <a:t>1</a:t>
                </a:r>
              </a:p>
            </p:txBody>
          </p:sp>
        </p:grpSp>
        <p:grpSp>
          <p:nvGrpSpPr>
            <p:cNvPr id="21" name="Group 17"/>
            <p:cNvGrpSpPr>
              <a:grpSpLocks/>
            </p:cNvGrpSpPr>
            <p:nvPr/>
          </p:nvGrpSpPr>
          <p:grpSpPr bwMode="auto">
            <a:xfrm>
              <a:off x="3188488" y="5178042"/>
              <a:ext cx="546496" cy="184592"/>
              <a:chOff x="3237" y="3264"/>
              <a:chExt cx="459" cy="151"/>
            </a:xfrm>
          </p:grpSpPr>
          <p:sp>
            <p:nvSpPr>
              <p:cNvPr id="22" name="Line 18"/>
              <p:cNvSpPr>
                <a:spLocks noChangeShapeType="1"/>
              </p:cNvSpPr>
              <p:nvPr/>
            </p:nvSpPr>
            <p:spPr bwMode="auto">
              <a:xfrm>
                <a:off x="3456" y="3360"/>
                <a:ext cx="24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23" name="Text Box 19"/>
              <p:cNvSpPr txBox="1">
                <a:spLocks noChangeArrowheads="1"/>
              </p:cNvSpPr>
              <p:nvPr/>
            </p:nvSpPr>
            <p:spPr bwMode="auto">
              <a:xfrm>
                <a:off x="3237" y="3264"/>
                <a:ext cx="219"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defTabSz="514350">
                  <a:defRPr/>
                </a:pPr>
                <a:r>
                  <a:rPr lang="en-US" altLang="en-US" sz="788">
                    <a:solidFill>
                      <a:srgbClr val="000000"/>
                    </a:solidFill>
                  </a:rPr>
                  <a:t>0.1</a:t>
                </a:r>
              </a:p>
            </p:txBody>
          </p:sp>
        </p:grpSp>
        <p:sp>
          <p:nvSpPr>
            <p:cNvPr id="24" name="Oval 20"/>
            <p:cNvSpPr>
              <a:spLocks noChangeArrowheads="1"/>
            </p:cNvSpPr>
            <p:nvPr/>
          </p:nvSpPr>
          <p:spPr bwMode="auto">
            <a:xfrm>
              <a:off x="3906441" y="1781176"/>
              <a:ext cx="171450" cy="940594"/>
            </a:xfrm>
            <a:prstGeom prst="ellipse">
              <a:avLst/>
            </a:prstGeom>
            <a:solidFill>
              <a:srgbClr val="0000FF"/>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25" name="Oval 21"/>
            <p:cNvSpPr>
              <a:spLocks noChangeArrowheads="1"/>
            </p:cNvSpPr>
            <p:nvPr/>
          </p:nvSpPr>
          <p:spPr bwMode="auto">
            <a:xfrm>
              <a:off x="3906441" y="2800351"/>
              <a:ext cx="171450" cy="1438275"/>
            </a:xfrm>
            <a:prstGeom prst="ellipse">
              <a:avLst/>
            </a:prstGeom>
            <a:solidFill>
              <a:schemeClr val="accent2"/>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26" name="Oval 22"/>
            <p:cNvSpPr>
              <a:spLocks noChangeArrowheads="1"/>
            </p:cNvSpPr>
            <p:nvPr/>
          </p:nvSpPr>
          <p:spPr bwMode="auto">
            <a:xfrm>
              <a:off x="4135041" y="4062412"/>
              <a:ext cx="171450" cy="939404"/>
            </a:xfrm>
            <a:prstGeom prst="ellipse">
              <a:avLst/>
            </a:prstGeom>
            <a:solidFill>
              <a:schemeClr val="hlink"/>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27" name="Oval 23"/>
            <p:cNvSpPr>
              <a:spLocks noChangeArrowheads="1"/>
            </p:cNvSpPr>
            <p:nvPr/>
          </p:nvSpPr>
          <p:spPr bwMode="auto">
            <a:xfrm>
              <a:off x="3906441" y="4356498"/>
              <a:ext cx="171450" cy="1232297"/>
            </a:xfrm>
            <a:prstGeom prst="ellipse">
              <a:avLst/>
            </a:prstGeom>
            <a:solidFill>
              <a:srgbClr val="00FFFF"/>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28" name="Text Box 24"/>
            <p:cNvSpPr txBox="1">
              <a:spLocks noChangeArrowheads="1"/>
            </p:cNvSpPr>
            <p:nvPr/>
          </p:nvSpPr>
          <p:spPr bwMode="auto">
            <a:xfrm rot="16200000">
              <a:off x="2424446" y="3495294"/>
              <a:ext cx="1464995" cy="276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r>
                <a:rPr lang="en-US" altLang="en-US" sz="1350" dirty="0">
                  <a:solidFill>
                    <a:srgbClr val="000000"/>
                  </a:solidFill>
                </a:rPr>
                <a:t>Photons per bit</a:t>
              </a:r>
            </a:p>
          </p:txBody>
        </p:sp>
        <p:sp>
          <p:nvSpPr>
            <p:cNvPr id="29" name="Line 25"/>
            <p:cNvSpPr>
              <a:spLocks noChangeShapeType="1"/>
            </p:cNvSpPr>
            <p:nvPr/>
          </p:nvSpPr>
          <p:spPr bwMode="auto">
            <a:xfrm>
              <a:off x="3530204" y="2169319"/>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0" name="Line 26"/>
            <p:cNvSpPr>
              <a:spLocks noChangeShapeType="1"/>
            </p:cNvSpPr>
            <p:nvPr/>
          </p:nvSpPr>
          <p:spPr bwMode="auto">
            <a:xfrm>
              <a:off x="3530204" y="2247900"/>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1" name="Line 27"/>
            <p:cNvSpPr>
              <a:spLocks noChangeShapeType="1"/>
            </p:cNvSpPr>
            <p:nvPr/>
          </p:nvSpPr>
          <p:spPr bwMode="auto">
            <a:xfrm>
              <a:off x="3530204" y="2340769"/>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2" name="Line 28"/>
            <p:cNvSpPr>
              <a:spLocks noChangeShapeType="1"/>
            </p:cNvSpPr>
            <p:nvPr/>
          </p:nvSpPr>
          <p:spPr bwMode="auto">
            <a:xfrm>
              <a:off x="3530204" y="2443163"/>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3" name="Line 29"/>
            <p:cNvSpPr>
              <a:spLocks noChangeShapeType="1"/>
            </p:cNvSpPr>
            <p:nvPr/>
          </p:nvSpPr>
          <p:spPr bwMode="auto">
            <a:xfrm>
              <a:off x="3530204" y="2565797"/>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4" name="Line 30"/>
            <p:cNvSpPr>
              <a:spLocks noChangeShapeType="1"/>
            </p:cNvSpPr>
            <p:nvPr/>
          </p:nvSpPr>
          <p:spPr bwMode="auto">
            <a:xfrm>
              <a:off x="3530204" y="2721769"/>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5" name="Line 31"/>
            <p:cNvSpPr>
              <a:spLocks noChangeShapeType="1"/>
            </p:cNvSpPr>
            <p:nvPr/>
          </p:nvSpPr>
          <p:spPr bwMode="auto">
            <a:xfrm>
              <a:off x="3530204" y="2927747"/>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6" name="Line 32"/>
            <p:cNvSpPr>
              <a:spLocks noChangeShapeType="1"/>
            </p:cNvSpPr>
            <p:nvPr/>
          </p:nvSpPr>
          <p:spPr bwMode="auto">
            <a:xfrm>
              <a:off x="3530204" y="3206354"/>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7" name="Line 33"/>
            <p:cNvSpPr>
              <a:spLocks noChangeShapeType="1"/>
            </p:cNvSpPr>
            <p:nvPr/>
          </p:nvSpPr>
          <p:spPr bwMode="auto">
            <a:xfrm>
              <a:off x="3530204" y="3763566"/>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8" name="Line 34"/>
            <p:cNvSpPr>
              <a:spLocks noChangeShapeType="1"/>
            </p:cNvSpPr>
            <p:nvPr/>
          </p:nvSpPr>
          <p:spPr bwMode="auto">
            <a:xfrm>
              <a:off x="3530204" y="3842147"/>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39" name="Line 35"/>
            <p:cNvSpPr>
              <a:spLocks noChangeShapeType="1"/>
            </p:cNvSpPr>
            <p:nvPr/>
          </p:nvSpPr>
          <p:spPr bwMode="auto">
            <a:xfrm>
              <a:off x="3530204" y="3935016"/>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40" name="Line 36"/>
            <p:cNvSpPr>
              <a:spLocks noChangeShapeType="1"/>
            </p:cNvSpPr>
            <p:nvPr/>
          </p:nvSpPr>
          <p:spPr bwMode="auto">
            <a:xfrm>
              <a:off x="3530204" y="4038600"/>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41" name="Line 37"/>
            <p:cNvSpPr>
              <a:spLocks noChangeShapeType="1"/>
            </p:cNvSpPr>
            <p:nvPr/>
          </p:nvSpPr>
          <p:spPr bwMode="auto">
            <a:xfrm>
              <a:off x="3530204" y="4160044"/>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42" name="Line 38"/>
            <p:cNvSpPr>
              <a:spLocks noChangeShapeType="1"/>
            </p:cNvSpPr>
            <p:nvPr/>
          </p:nvSpPr>
          <p:spPr bwMode="auto">
            <a:xfrm>
              <a:off x="3530204" y="4317206"/>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43" name="Line 39"/>
            <p:cNvSpPr>
              <a:spLocks noChangeShapeType="1"/>
            </p:cNvSpPr>
            <p:nvPr/>
          </p:nvSpPr>
          <p:spPr bwMode="auto">
            <a:xfrm>
              <a:off x="3530204" y="4521994"/>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44" name="Line 40"/>
            <p:cNvSpPr>
              <a:spLocks noChangeShapeType="1"/>
            </p:cNvSpPr>
            <p:nvPr/>
          </p:nvSpPr>
          <p:spPr bwMode="auto">
            <a:xfrm>
              <a:off x="3530204" y="4800600"/>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514350">
                <a:defRPr/>
              </a:pPr>
              <a:endParaRPr lang="en-US" sz="1013">
                <a:solidFill>
                  <a:prstClr val="black"/>
                </a:solidFill>
                <a:latin typeface="Calibri"/>
              </a:endParaRPr>
            </a:p>
          </p:txBody>
        </p:sp>
        <p:sp>
          <p:nvSpPr>
            <p:cNvPr id="45" name="AutoShape 41"/>
            <p:cNvSpPr>
              <a:spLocks noChangeArrowheads="1"/>
            </p:cNvSpPr>
            <p:nvPr/>
          </p:nvSpPr>
          <p:spPr bwMode="auto">
            <a:xfrm>
              <a:off x="5455445" y="2008585"/>
              <a:ext cx="358379" cy="247650"/>
            </a:xfrm>
            <a:prstGeom prst="rightArrow">
              <a:avLst>
                <a:gd name="adj1" fmla="val 50000"/>
                <a:gd name="adj2" fmla="val 49316"/>
              </a:avLst>
            </a:prstGeom>
            <a:solidFill>
              <a:srgbClr val="0000FF"/>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46" name="AutoShape 42"/>
            <p:cNvSpPr>
              <a:spLocks noChangeArrowheads="1"/>
            </p:cNvSpPr>
            <p:nvPr/>
          </p:nvSpPr>
          <p:spPr bwMode="auto">
            <a:xfrm>
              <a:off x="5204222" y="3221831"/>
              <a:ext cx="304800" cy="247650"/>
            </a:xfrm>
            <a:prstGeom prst="rightArrow">
              <a:avLst>
                <a:gd name="adj1" fmla="val 50000"/>
                <a:gd name="adj2" fmla="val 55442"/>
              </a:avLst>
            </a:prstGeom>
            <a:solidFill>
              <a:schemeClr val="accent2"/>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47" name="AutoShape 43"/>
            <p:cNvSpPr>
              <a:spLocks noChangeArrowheads="1"/>
            </p:cNvSpPr>
            <p:nvPr/>
          </p:nvSpPr>
          <p:spPr bwMode="auto">
            <a:xfrm>
              <a:off x="5624514" y="4400550"/>
              <a:ext cx="850106" cy="247650"/>
            </a:xfrm>
            <a:prstGeom prst="rightArrow">
              <a:avLst>
                <a:gd name="adj1" fmla="val 50000"/>
                <a:gd name="adj2" fmla="val 127153"/>
              </a:avLst>
            </a:prstGeom>
            <a:solidFill>
              <a:schemeClr val="hlink"/>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endParaRPr lang="en-US" altLang="en-US" sz="1350">
                <a:solidFill>
                  <a:srgbClr val="000000"/>
                </a:solidFill>
              </a:endParaRPr>
            </a:p>
          </p:txBody>
        </p:sp>
        <p:sp>
          <p:nvSpPr>
            <p:cNvPr id="48" name="Text Box 44"/>
            <p:cNvSpPr txBox="1">
              <a:spLocks noChangeArrowheads="1"/>
            </p:cNvSpPr>
            <p:nvPr/>
          </p:nvSpPr>
          <p:spPr bwMode="auto">
            <a:xfrm>
              <a:off x="4135042" y="3194449"/>
              <a:ext cx="923925" cy="22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r>
                <a:rPr lang="en-US" altLang="en-US" sz="1013">
                  <a:solidFill>
                    <a:srgbClr val="000000"/>
                  </a:solidFill>
                </a:rPr>
                <a:t>Coherent</a:t>
              </a:r>
            </a:p>
          </p:txBody>
        </p:sp>
        <p:sp>
          <p:nvSpPr>
            <p:cNvPr id="49" name="Text Box 45"/>
            <p:cNvSpPr txBox="1">
              <a:spLocks noChangeArrowheads="1"/>
            </p:cNvSpPr>
            <p:nvPr/>
          </p:nvSpPr>
          <p:spPr bwMode="auto">
            <a:xfrm>
              <a:off x="4371976" y="4276726"/>
              <a:ext cx="2012156" cy="3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r>
                <a:rPr lang="en-US" altLang="en-US" sz="1013">
                  <a:solidFill>
                    <a:srgbClr val="000000"/>
                  </a:solidFill>
                </a:rPr>
                <a:t>Photon</a:t>
              </a:r>
            </a:p>
            <a:p>
              <a:pPr defTabSz="514350">
                <a:defRPr/>
              </a:pPr>
              <a:r>
                <a:rPr lang="en-US" altLang="en-US" sz="1013">
                  <a:solidFill>
                    <a:srgbClr val="000000"/>
                  </a:solidFill>
                </a:rPr>
                <a:t>Counting</a:t>
              </a:r>
            </a:p>
          </p:txBody>
        </p:sp>
        <p:sp>
          <p:nvSpPr>
            <p:cNvPr id="50" name="Text Box 46"/>
            <p:cNvSpPr txBox="1">
              <a:spLocks noChangeArrowheads="1"/>
            </p:cNvSpPr>
            <p:nvPr/>
          </p:nvSpPr>
          <p:spPr bwMode="auto">
            <a:xfrm>
              <a:off x="4186239" y="4998245"/>
              <a:ext cx="2012156" cy="3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r>
                <a:rPr lang="en-US" altLang="en-US" sz="1013">
                  <a:solidFill>
                    <a:srgbClr val="000000"/>
                  </a:solidFill>
                </a:rPr>
                <a:t>Quantum </a:t>
              </a:r>
            </a:p>
            <a:p>
              <a:pPr defTabSz="514350">
                <a:defRPr/>
              </a:pPr>
              <a:r>
                <a:rPr lang="en-US" altLang="en-US" sz="1013">
                  <a:solidFill>
                    <a:srgbClr val="000000"/>
                  </a:solidFill>
                </a:rPr>
                <a:t>Limit</a:t>
              </a:r>
            </a:p>
          </p:txBody>
        </p:sp>
        <p:sp>
          <p:nvSpPr>
            <p:cNvPr id="51" name="Text Box 47"/>
            <p:cNvSpPr txBox="1">
              <a:spLocks noChangeArrowheads="1"/>
            </p:cNvSpPr>
            <p:nvPr/>
          </p:nvSpPr>
          <p:spPr bwMode="auto">
            <a:xfrm>
              <a:off x="4138613" y="1915717"/>
              <a:ext cx="1248966" cy="3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51425" tIns="25713" rIns="51425" bIns="25713">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514350">
                <a:defRPr/>
              </a:pPr>
              <a:r>
                <a:rPr lang="en-US" altLang="en-US" sz="1013">
                  <a:solidFill>
                    <a:srgbClr val="000000"/>
                  </a:solidFill>
                </a:rPr>
                <a:t>Optically</a:t>
              </a:r>
            </a:p>
            <a:p>
              <a:pPr defTabSz="514350">
                <a:defRPr/>
              </a:pPr>
              <a:r>
                <a:rPr lang="en-US" altLang="en-US" sz="1013">
                  <a:solidFill>
                    <a:srgbClr val="000000"/>
                  </a:solidFill>
                </a:rPr>
                <a:t>Preamplified</a:t>
              </a:r>
            </a:p>
          </p:txBody>
        </p:sp>
        <p:sp>
          <p:nvSpPr>
            <p:cNvPr id="52" name="AutoShape 48"/>
            <p:cNvSpPr>
              <a:spLocks noChangeArrowheads="1"/>
            </p:cNvSpPr>
            <p:nvPr/>
          </p:nvSpPr>
          <p:spPr bwMode="auto">
            <a:xfrm>
              <a:off x="7038976" y="2502695"/>
              <a:ext cx="240506" cy="352425"/>
            </a:xfrm>
            <a:prstGeom prst="upArrow">
              <a:avLst>
                <a:gd name="adj1" fmla="val 50000"/>
                <a:gd name="adj2" fmla="val 36634"/>
              </a:avLst>
            </a:prstGeom>
            <a:solidFill>
              <a:srgbClr val="FFCC00"/>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endParaRPr lang="en-US" altLang="en-US" sz="1350">
                <a:solidFill>
                  <a:srgbClr val="000000"/>
                </a:solidFill>
              </a:endParaRPr>
            </a:p>
          </p:txBody>
        </p:sp>
        <p:sp>
          <p:nvSpPr>
            <p:cNvPr id="53" name="AutoShape 49"/>
            <p:cNvSpPr>
              <a:spLocks noChangeArrowheads="1"/>
            </p:cNvSpPr>
            <p:nvPr/>
          </p:nvSpPr>
          <p:spPr bwMode="auto">
            <a:xfrm>
              <a:off x="6513911" y="3599261"/>
              <a:ext cx="240506" cy="352425"/>
            </a:xfrm>
            <a:prstGeom prst="upArrow">
              <a:avLst>
                <a:gd name="adj1" fmla="val 50000"/>
                <a:gd name="adj2" fmla="val 36634"/>
              </a:avLst>
            </a:prstGeom>
            <a:solidFill>
              <a:srgbClr val="FFCC00"/>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endParaRPr lang="en-US" altLang="en-US" sz="1350">
                <a:solidFill>
                  <a:srgbClr val="000000"/>
                </a:solidFill>
              </a:endParaRPr>
            </a:p>
          </p:txBody>
        </p:sp>
        <p:sp>
          <p:nvSpPr>
            <p:cNvPr id="54" name="Text Box 50"/>
            <p:cNvSpPr txBox="1">
              <a:spLocks noChangeArrowheads="1"/>
            </p:cNvSpPr>
            <p:nvPr/>
          </p:nvSpPr>
          <p:spPr bwMode="auto">
            <a:xfrm>
              <a:off x="6837399" y="3777676"/>
              <a:ext cx="1303263" cy="22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r>
                <a:rPr lang="en-US" altLang="en-US" sz="788" dirty="0">
                  <a:solidFill>
                    <a:srgbClr val="FF0000"/>
                  </a:solidFill>
                </a:rPr>
                <a:t>LO shot noise limited</a:t>
              </a:r>
            </a:p>
          </p:txBody>
        </p:sp>
        <p:sp>
          <p:nvSpPr>
            <p:cNvPr id="55" name="Text Box 51"/>
            <p:cNvSpPr txBox="1">
              <a:spLocks noChangeArrowheads="1"/>
            </p:cNvSpPr>
            <p:nvPr/>
          </p:nvSpPr>
          <p:spPr bwMode="auto">
            <a:xfrm>
              <a:off x="7295569" y="2721249"/>
              <a:ext cx="1115178" cy="22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r>
                <a:rPr lang="en-US" altLang="en-US" sz="788" dirty="0">
                  <a:solidFill>
                    <a:srgbClr val="FF0000"/>
                  </a:solidFill>
                </a:rPr>
                <a:t>ASE noise limited</a:t>
              </a:r>
            </a:p>
          </p:txBody>
        </p:sp>
        <p:sp>
          <p:nvSpPr>
            <p:cNvPr id="56" name="Text Box 52"/>
            <p:cNvSpPr txBox="1">
              <a:spLocks noChangeArrowheads="1"/>
            </p:cNvSpPr>
            <p:nvPr/>
          </p:nvSpPr>
          <p:spPr bwMode="auto">
            <a:xfrm>
              <a:off x="7306637" y="4905375"/>
              <a:ext cx="800561" cy="22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r>
                <a:rPr lang="en-US" altLang="en-US" sz="788">
                  <a:solidFill>
                    <a:srgbClr val="FF0000"/>
                  </a:solidFill>
                </a:rPr>
                <a:t>“noiseless”</a:t>
              </a:r>
            </a:p>
          </p:txBody>
        </p:sp>
        <p:cxnSp>
          <p:nvCxnSpPr>
            <p:cNvPr id="57" name="Straight Arrow Connector 56"/>
            <p:cNvCxnSpPr>
              <a:endCxn id="12" idx="1"/>
            </p:cNvCxnSpPr>
            <p:nvPr/>
          </p:nvCxnSpPr>
          <p:spPr>
            <a:xfrm>
              <a:off x="7489032" y="2234804"/>
              <a:ext cx="229791" cy="0"/>
            </a:xfrm>
            <a:prstGeom prst="straightConnector1">
              <a:avLst/>
            </a:prstGeom>
            <a:ln w="127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58" name="Text Box 52"/>
            <p:cNvSpPr txBox="1">
              <a:spLocks noChangeArrowheads="1"/>
            </p:cNvSpPr>
            <p:nvPr/>
          </p:nvSpPr>
          <p:spPr bwMode="auto">
            <a:xfrm>
              <a:off x="5765408" y="5257205"/>
              <a:ext cx="1337461" cy="22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514350">
                <a:defRPr/>
              </a:pPr>
              <a:r>
                <a:rPr lang="en-US" altLang="en-US" sz="788">
                  <a:solidFill>
                    <a:srgbClr val="FF0000"/>
                  </a:solidFill>
                </a:rPr>
                <a:t>Unknown architecture</a:t>
              </a:r>
            </a:p>
          </p:txBody>
        </p:sp>
        <p:sp>
          <p:nvSpPr>
            <p:cNvPr id="63" name="Rectangle 62"/>
            <p:cNvSpPr/>
            <p:nvPr/>
          </p:nvSpPr>
          <p:spPr bwMode="auto">
            <a:xfrm>
              <a:off x="8844787" y="1832894"/>
              <a:ext cx="870347" cy="869156"/>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latin typeface="Calibri" panose="020F0502020204030204"/>
              </a:endParaRPr>
            </a:p>
          </p:txBody>
        </p:sp>
        <p:pic>
          <p:nvPicPr>
            <p:cNvPr id="64" name="Picture 3" descr="book.png"/>
            <p:cNvPicPr>
              <a:picLocks noChangeAspect="1"/>
            </p:cNvPicPr>
            <p:nvPr/>
          </p:nvPicPr>
          <p:blipFill>
            <a:blip r:embed="rId5" cstate="print"/>
            <a:srcRect/>
            <a:stretch>
              <a:fillRect/>
            </a:stretch>
          </p:blipFill>
          <p:spPr bwMode="auto">
            <a:xfrm rot="20400000">
              <a:off x="8817403" y="1920148"/>
              <a:ext cx="888991" cy="650473"/>
            </a:xfrm>
            <a:prstGeom prst="rect">
              <a:avLst/>
            </a:prstGeom>
            <a:noFill/>
            <a:ln w="9525">
              <a:noFill/>
              <a:miter lim="800000"/>
              <a:headEnd/>
              <a:tailEnd/>
            </a:ln>
          </p:spPr>
        </p:pic>
        <p:sp>
          <p:nvSpPr>
            <p:cNvPr id="65" name="TextBox 64"/>
            <p:cNvSpPr txBox="1"/>
            <p:nvPr/>
          </p:nvSpPr>
          <p:spPr>
            <a:xfrm>
              <a:off x="8857195" y="1917667"/>
              <a:ext cx="845019" cy="486493"/>
            </a:xfrm>
            <a:prstGeom prst="rect">
              <a:avLst/>
            </a:prstGeom>
            <a:noFill/>
          </p:spPr>
          <p:txBody>
            <a:bodyPr wrap="none" rtlCol="0">
              <a:spAutoFit/>
            </a:bodyPr>
            <a:lstStyle/>
            <a:p>
              <a:pPr algn="ctr" defTabSz="257175">
                <a:defRPr/>
              </a:pPr>
              <a:r>
                <a:rPr lang="en-US" sz="788" dirty="0">
                  <a:solidFill>
                    <a:prstClr val="black"/>
                  </a:solidFill>
                  <a:latin typeface="Calibri" panose="020F0502020204030204"/>
                </a:rPr>
                <a:t>CCSDS</a:t>
              </a:r>
            </a:p>
            <a:p>
              <a:pPr algn="ctr" defTabSz="257175">
                <a:defRPr/>
              </a:pPr>
              <a:r>
                <a:rPr lang="en-US" sz="788" dirty="0">
                  <a:solidFill>
                    <a:prstClr val="black"/>
                  </a:solidFill>
                  <a:latin typeface="Calibri" panose="020F0502020204030204"/>
                </a:rPr>
                <a:t>Optical On-Off</a:t>
              </a:r>
            </a:p>
            <a:p>
              <a:pPr algn="ctr" defTabSz="257175">
                <a:defRPr/>
              </a:pPr>
              <a:r>
                <a:rPr lang="en-US" sz="788" dirty="0">
                  <a:solidFill>
                    <a:prstClr val="black"/>
                  </a:solidFill>
                  <a:latin typeface="Calibri" panose="020F0502020204030204"/>
                </a:rPr>
                <a:t>Keying</a:t>
              </a:r>
            </a:p>
          </p:txBody>
        </p:sp>
        <p:pic>
          <p:nvPicPr>
            <p:cNvPr id="66" name="Picture 10" descr="book.png"/>
            <p:cNvPicPr>
              <a:picLocks noChangeAspect="1"/>
            </p:cNvPicPr>
            <p:nvPr/>
          </p:nvPicPr>
          <p:blipFill>
            <a:blip r:embed="rId5" cstate="print"/>
            <a:srcRect/>
            <a:stretch>
              <a:fillRect/>
            </a:stretch>
          </p:blipFill>
          <p:spPr bwMode="auto">
            <a:xfrm rot="20400000">
              <a:off x="8833708" y="3118904"/>
              <a:ext cx="888991" cy="651365"/>
            </a:xfrm>
            <a:prstGeom prst="rect">
              <a:avLst/>
            </a:prstGeom>
            <a:noFill/>
            <a:ln w="9525">
              <a:noFill/>
              <a:miter lim="800000"/>
              <a:headEnd/>
              <a:tailEnd/>
            </a:ln>
          </p:spPr>
        </p:pic>
        <p:sp>
          <p:nvSpPr>
            <p:cNvPr id="67" name="TextBox 66"/>
            <p:cNvSpPr txBox="1"/>
            <p:nvPr/>
          </p:nvSpPr>
          <p:spPr>
            <a:xfrm>
              <a:off x="8912744" y="3105049"/>
              <a:ext cx="725327" cy="486493"/>
            </a:xfrm>
            <a:prstGeom prst="rect">
              <a:avLst/>
            </a:prstGeom>
            <a:noFill/>
          </p:spPr>
          <p:txBody>
            <a:bodyPr wrap="none" rtlCol="0">
              <a:spAutoFit/>
            </a:bodyPr>
            <a:lstStyle/>
            <a:p>
              <a:pPr algn="ctr" defTabSz="257175">
                <a:defRPr/>
              </a:pPr>
              <a:r>
                <a:rPr lang="en-US" sz="788" dirty="0">
                  <a:solidFill>
                    <a:prstClr val="black"/>
                  </a:solidFill>
                  <a:latin typeface="Calibri" panose="020F0502020204030204"/>
                </a:rPr>
                <a:t>CCSDS</a:t>
              </a:r>
            </a:p>
            <a:p>
              <a:pPr algn="ctr" defTabSz="257175">
                <a:defRPr/>
              </a:pPr>
              <a:r>
                <a:rPr lang="en-US" sz="788" dirty="0">
                  <a:solidFill>
                    <a:prstClr val="black"/>
                  </a:solidFill>
                  <a:latin typeface="Calibri" panose="020F0502020204030204"/>
                </a:rPr>
                <a:t>High Data</a:t>
              </a:r>
            </a:p>
            <a:p>
              <a:pPr algn="ctr" defTabSz="257175">
                <a:defRPr/>
              </a:pPr>
              <a:r>
                <a:rPr lang="en-US" sz="788" dirty="0">
                  <a:solidFill>
                    <a:prstClr val="black"/>
                  </a:solidFill>
                  <a:latin typeface="Calibri" panose="020F0502020204030204"/>
                </a:rPr>
                <a:t>Throughput</a:t>
              </a:r>
            </a:p>
          </p:txBody>
        </p:sp>
        <p:sp>
          <p:nvSpPr>
            <p:cNvPr id="69" name="Rectangle 68"/>
            <p:cNvSpPr/>
            <p:nvPr/>
          </p:nvSpPr>
          <p:spPr bwMode="auto">
            <a:xfrm>
              <a:off x="8860938" y="4283785"/>
              <a:ext cx="870347" cy="869156"/>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257175">
                <a:defRPr/>
              </a:pPr>
              <a:endParaRPr lang="en-US" sz="1013" dirty="0">
                <a:solidFill>
                  <a:prstClr val="white"/>
                </a:solidFill>
                <a:latin typeface="Calibri" panose="020F0502020204030204"/>
              </a:endParaRPr>
            </a:p>
          </p:txBody>
        </p:sp>
        <p:pic>
          <p:nvPicPr>
            <p:cNvPr id="70" name="Picture 3" descr="book.png"/>
            <p:cNvPicPr>
              <a:picLocks noChangeAspect="1"/>
            </p:cNvPicPr>
            <p:nvPr/>
          </p:nvPicPr>
          <p:blipFill>
            <a:blip r:embed="rId5" cstate="print"/>
            <a:srcRect/>
            <a:stretch>
              <a:fillRect/>
            </a:stretch>
          </p:blipFill>
          <p:spPr bwMode="auto">
            <a:xfrm rot="20400000">
              <a:off x="8833555" y="4371039"/>
              <a:ext cx="888991" cy="650473"/>
            </a:xfrm>
            <a:prstGeom prst="rect">
              <a:avLst/>
            </a:prstGeom>
            <a:noFill/>
            <a:ln w="9525">
              <a:noFill/>
              <a:miter lim="800000"/>
              <a:headEnd/>
              <a:tailEnd/>
            </a:ln>
          </p:spPr>
        </p:pic>
        <p:sp>
          <p:nvSpPr>
            <p:cNvPr id="71" name="TextBox 70"/>
            <p:cNvSpPr txBox="1"/>
            <p:nvPr/>
          </p:nvSpPr>
          <p:spPr>
            <a:xfrm>
              <a:off x="8853497" y="4362367"/>
              <a:ext cx="856988" cy="486493"/>
            </a:xfrm>
            <a:prstGeom prst="rect">
              <a:avLst/>
            </a:prstGeom>
            <a:noFill/>
          </p:spPr>
          <p:txBody>
            <a:bodyPr wrap="none" rtlCol="0">
              <a:spAutoFit/>
            </a:bodyPr>
            <a:lstStyle/>
            <a:p>
              <a:pPr algn="ctr" defTabSz="257175">
                <a:defRPr/>
              </a:pPr>
              <a:r>
                <a:rPr lang="en-US" sz="788" dirty="0">
                  <a:solidFill>
                    <a:prstClr val="black"/>
                  </a:solidFill>
                  <a:latin typeface="Calibri" panose="020F0502020204030204"/>
                </a:rPr>
                <a:t>CCSDS</a:t>
              </a:r>
            </a:p>
            <a:p>
              <a:pPr algn="ctr" defTabSz="514350">
                <a:defRPr/>
              </a:pPr>
              <a:r>
                <a:rPr lang="en-US" sz="788" dirty="0">
                  <a:solidFill>
                    <a:prstClr val="black"/>
                  </a:solidFill>
                  <a:latin typeface="Calibri" panose="020F0502020204030204"/>
                </a:rPr>
                <a:t>High Photon</a:t>
              </a:r>
            </a:p>
            <a:p>
              <a:pPr algn="ctr" defTabSz="514350">
                <a:defRPr/>
              </a:pPr>
              <a:r>
                <a:rPr lang="en-US" sz="788" dirty="0">
                  <a:solidFill>
                    <a:prstClr val="black"/>
                  </a:solidFill>
                  <a:latin typeface="Calibri" panose="020F0502020204030204"/>
                </a:rPr>
                <a:t>Efficiency PPM</a:t>
              </a:r>
            </a:p>
          </p:txBody>
        </p:sp>
      </p:grpSp>
      <p:sp>
        <p:nvSpPr>
          <p:cNvPr id="73" name="Title 9"/>
          <p:cNvSpPr txBox="1">
            <a:spLocks/>
          </p:cNvSpPr>
          <p:nvPr/>
        </p:nvSpPr>
        <p:spPr>
          <a:xfrm>
            <a:off x="457200" y="274638"/>
            <a:ext cx="8229600" cy="427608"/>
          </a:xfrm>
          <a:prstGeom prst="rect">
            <a:avLst/>
          </a:prstGeom>
        </p:spPr>
        <p:txBody>
          <a:bodyPr/>
          <a:lstStyle>
            <a:lvl1pPr algn="ctr" rtl="0" eaLnBrk="0" fontAlgn="base" hangingPunct="0">
              <a:lnSpc>
                <a:spcPct val="90000"/>
              </a:lnSpc>
              <a:spcBef>
                <a:spcPct val="0"/>
              </a:spcBef>
              <a:spcAft>
                <a:spcPct val="0"/>
              </a:spcAft>
              <a:defRPr sz="2500" b="1">
                <a:solidFill>
                  <a:schemeClr val="hlink"/>
                </a:solidFill>
                <a:latin typeface="+mj-lt"/>
                <a:ea typeface="+mj-ea"/>
                <a:cs typeface="+mj-cs"/>
              </a:defRPr>
            </a:lvl1pPr>
            <a:lvl2pPr algn="ctr" rtl="0" eaLnBrk="0" fontAlgn="base" hangingPunct="0">
              <a:lnSpc>
                <a:spcPct val="90000"/>
              </a:lnSpc>
              <a:spcBef>
                <a:spcPct val="0"/>
              </a:spcBef>
              <a:spcAft>
                <a:spcPct val="0"/>
              </a:spcAft>
              <a:defRPr sz="2500" b="1">
                <a:solidFill>
                  <a:schemeClr val="hlink"/>
                </a:solidFill>
                <a:latin typeface="Arial" charset="0"/>
              </a:defRPr>
            </a:lvl2pPr>
            <a:lvl3pPr algn="ctr" rtl="0" eaLnBrk="0" fontAlgn="base" hangingPunct="0">
              <a:lnSpc>
                <a:spcPct val="90000"/>
              </a:lnSpc>
              <a:spcBef>
                <a:spcPct val="0"/>
              </a:spcBef>
              <a:spcAft>
                <a:spcPct val="0"/>
              </a:spcAft>
              <a:defRPr sz="2500" b="1">
                <a:solidFill>
                  <a:schemeClr val="hlink"/>
                </a:solidFill>
                <a:latin typeface="Arial" charset="0"/>
              </a:defRPr>
            </a:lvl3pPr>
            <a:lvl4pPr algn="ctr" rtl="0" eaLnBrk="0" fontAlgn="base" hangingPunct="0">
              <a:lnSpc>
                <a:spcPct val="90000"/>
              </a:lnSpc>
              <a:spcBef>
                <a:spcPct val="0"/>
              </a:spcBef>
              <a:spcAft>
                <a:spcPct val="0"/>
              </a:spcAft>
              <a:defRPr sz="2500" b="1">
                <a:solidFill>
                  <a:schemeClr val="hlink"/>
                </a:solidFill>
                <a:latin typeface="Arial" charset="0"/>
              </a:defRPr>
            </a:lvl4pPr>
            <a:lvl5pPr algn="ctr" rtl="0" eaLnBrk="0" fontAlgn="base" hangingPunct="0">
              <a:lnSpc>
                <a:spcPct val="90000"/>
              </a:lnSpc>
              <a:spcBef>
                <a:spcPct val="0"/>
              </a:spcBef>
              <a:spcAft>
                <a:spcPct val="0"/>
              </a:spcAft>
              <a:defRPr sz="2500" b="1">
                <a:solidFill>
                  <a:schemeClr val="hlink"/>
                </a:solidFill>
                <a:latin typeface="Arial" charset="0"/>
              </a:defRPr>
            </a:lvl5pPr>
            <a:lvl6pPr marL="457200" algn="ctr" rtl="0" eaLnBrk="0" fontAlgn="base" hangingPunct="0">
              <a:lnSpc>
                <a:spcPct val="90000"/>
              </a:lnSpc>
              <a:spcBef>
                <a:spcPct val="0"/>
              </a:spcBef>
              <a:spcAft>
                <a:spcPct val="0"/>
              </a:spcAft>
              <a:defRPr sz="2500" b="1">
                <a:solidFill>
                  <a:schemeClr val="hlink"/>
                </a:solidFill>
                <a:latin typeface="Arial" charset="0"/>
              </a:defRPr>
            </a:lvl6pPr>
            <a:lvl7pPr marL="914400" algn="ctr" rtl="0" eaLnBrk="0" fontAlgn="base" hangingPunct="0">
              <a:lnSpc>
                <a:spcPct val="90000"/>
              </a:lnSpc>
              <a:spcBef>
                <a:spcPct val="0"/>
              </a:spcBef>
              <a:spcAft>
                <a:spcPct val="0"/>
              </a:spcAft>
              <a:defRPr sz="2500" b="1">
                <a:solidFill>
                  <a:schemeClr val="hlink"/>
                </a:solidFill>
                <a:latin typeface="Arial" charset="0"/>
              </a:defRPr>
            </a:lvl7pPr>
            <a:lvl8pPr marL="1371600" algn="ctr" rtl="0" eaLnBrk="0" fontAlgn="base" hangingPunct="0">
              <a:lnSpc>
                <a:spcPct val="90000"/>
              </a:lnSpc>
              <a:spcBef>
                <a:spcPct val="0"/>
              </a:spcBef>
              <a:spcAft>
                <a:spcPct val="0"/>
              </a:spcAft>
              <a:defRPr sz="2500" b="1">
                <a:solidFill>
                  <a:schemeClr val="hlink"/>
                </a:solidFill>
                <a:latin typeface="Arial" charset="0"/>
              </a:defRPr>
            </a:lvl8pPr>
            <a:lvl9pPr marL="1828800" algn="ctr" rtl="0" eaLnBrk="0" fontAlgn="base" hangingPunct="0">
              <a:lnSpc>
                <a:spcPct val="90000"/>
              </a:lnSpc>
              <a:spcBef>
                <a:spcPct val="0"/>
              </a:spcBef>
              <a:spcAft>
                <a:spcPct val="0"/>
              </a:spcAft>
              <a:defRPr sz="2500" b="1">
                <a:solidFill>
                  <a:schemeClr val="hlink"/>
                </a:solidFill>
                <a:latin typeface="Arial" charset="0"/>
              </a:defRPr>
            </a:lvl9pPr>
          </a:lstStyle>
          <a:p>
            <a:r>
              <a:rPr lang="en-US" kern="0" dirty="0">
                <a:solidFill>
                  <a:schemeClr val="tx1"/>
                </a:solidFill>
                <a:effectLst>
                  <a:outerShdw blurRad="38100" dist="38100" dir="2700000" algn="tl">
                    <a:srgbClr val="000000">
                      <a:alpha val="43137"/>
                    </a:srgbClr>
                  </a:outerShdw>
                </a:effectLst>
              </a:rPr>
              <a:t>Detection Sensitivity</a:t>
            </a:r>
          </a:p>
          <a:p>
            <a:r>
              <a:rPr lang="en-US" kern="0" dirty="0">
                <a:solidFill>
                  <a:schemeClr val="tx1"/>
                </a:solidFill>
                <a:effectLst>
                  <a:outerShdw blurRad="38100" dist="38100" dir="2700000" algn="tl">
                    <a:srgbClr val="000000">
                      <a:alpha val="43137"/>
                    </a:srgbClr>
                  </a:outerShdw>
                </a:effectLst>
              </a:rPr>
              <a:t>in Optical Communications</a:t>
            </a:r>
          </a:p>
        </p:txBody>
      </p:sp>
    </p:spTree>
    <p:extLst>
      <p:ext uri="{BB962C8B-B14F-4D97-AF65-F5344CB8AC3E}">
        <p14:creationId xmlns:p14="http://schemas.microsoft.com/office/powerpoint/2010/main" val="740280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b="1986"/>
          <a:stretch/>
        </p:blipFill>
        <p:spPr>
          <a:xfrm>
            <a:off x="6408706" y="3141884"/>
            <a:ext cx="1281996" cy="1669954"/>
          </a:xfrm>
          <a:prstGeom prst="rect">
            <a:avLst/>
          </a:prstGeom>
          <a:ln w="57150">
            <a:solidFill>
              <a:srgbClr val="FF9900"/>
            </a:solidFill>
          </a:ln>
        </p:spPr>
      </p:pic>
      <p:pic>
        <p:nvPicPr>
          <p:cNvPr id="24" name="Picture 23"/>
          <p:cNvPicPr>
            <a:picLocks noChangeAspect="1"/>
          </p:cNvPicPr>
          <p:nvPr/>
        </p:nvPicPr>
        <p:blipFill rotWithShape="1">
          <a:blip r:embed="rId2"/>
          <a:srcRect b="1986"/>
          <a:stretch/>
        </p:blipFill>
        <p:spPr>
          <a:xfrm>
            <a:off x="6629723" y="3475191"/>
            <a:ext cx="1281996" cy="1669954"/>
          </a:xfrm>
          <a:prstGeom prst="rect">
            <a:avLst/>
          </a:prstGeom>
          <a:ln w="57150">
            <a:solidFill>
              <a:srgbClr val="FF9900"/>
            </a:solidFill>
          </a:ln>
        </p:spPr>
      </p:pic>
      <p:sp>
        <p:nvSpPr>
          <p:cNvPr id="2" name="Title 1"/>
          <p:cNvSpPr>
            <a:spLocks noGrp="1"/>
          </p:cNvSpPr>
          <p:nvPr>
            <p:ph type="title"/>
          </p:nvPr>
        </p:nvSpPr>
        <p:spPr/>
        <p:txBody>
          <a:bodyPr/>
          <a:lstStyle/>
          <a:p>
            <a:r>
              <a:rPr lang="en-US" dirty="0"/>
              <a:t>CCSDS Optical Signaling Today</a:t>
            </a:r>
          </a:p>
        </p:txBody>
      </p:sp>
      <p:grpSp>
        <p:nvGrpSpPr>
          <p:cNvPr id="10" name="Group 9"/>
          <p:cNvGrpSpPr/>
          <p:nvPr/>
        </p:nvGrpSpPr>
        <p:grpSpPr>
          <a:xfrm>
            <a:off x="1127898" y="3141884"/>
            <a:ext cx="1594065" cy="2039574"/>
            <a:chOff x="1320988" y="3471105"/>
            <a:chExt cx="2125420" cy="2719431"/>
          </a:xfrm>
        </p:grpSpPr>
        <p:pic>
          <p:nvPicPr>
            <p:cNvPr id="4" name="Picture 3"/>
            <p:cNvPicPr>
              <a:picLocks noChangeAspect="1"/>
            </p:cNvPicPr>
            <p:nvPr/>
          </p:nvPicPr>
          <p:blipFill>
            <a:blip r:embed="rId3"/>
            <a:stretch>
              <a:fillRect/>
            </a:stretch>
          </p:blipFill>
          <p:spPr>
            <a:xfrm>
              <a:off x="1320988" y="3471105"/>
              <a:ext cx="1716630" cy="2219200"/>
            </a:xfrm>
            <a:prstGeom prst="rect">
              <a:avLst/>
            </a:prstGeom>
            <a:ln w="57150">
              <a:solidFill>
                <a:srgbClr val="00539B"/>
              </a:solidFill>
            </a:ln>
          </p:spPr>
        </p:pic>
        <p:pic>
          <p:nvPicPr>
            <p:cNvPr id="7" name="Picture 6"/>
            <p:cNvPicPr>
              <a:picLocks noChangeAspect="1"/>
            </p:cNvPicPr>
            <p:nvPr/>
          </p:nvPicPr>
          <p:blipFill>
            <a:blip r:embed="rId4"/>
            <a:stretch>
              <a:fillRect/>
            </a:stretch>
          </p:blipFill>
          <p:spPr>
            <a:xfrm>
              <a:off x="1687797" y="3921163"/>
              <a:ext cx="1758611" cy="2269373"/>
            </a:xfrm>
            <a:prstGeom prst="rect">
              <a:avLst/>
            </a:prstGeom>
            <a:ln w="57150">
              <a:solidFill>
                <a:srgbClr val="00539B"/>
              </a:solidFill>
            </a:ln>
          </p:spPr>
        </p:pic>
      </p:grpSp>
      <p:grpSp>
        <p:nvGrpSpPr>
          <p:cNvPr id="11" name="Group 10"/>
          <p:cNvGrpSpPr/>
          <p:nvPr/>
        </p:nvGrpSpPr>
        <p:grpSpPr>
          <a:xfrm>
            <a:off x="3768302" y="3141884"/>
            <a:ext cx="1594065" cy="2039574"/>
            <a:chOff x="4908663" y="3471105"/>
            <a:chExt cx="2125420" cy="2719431"/>
          </a:xfrm>
        </p:grpSpPr>
        <p:pic>
          <p:nvPicPr>
            <p:cNvPr id="8" name="Picture 7"/>
            <p:cNvPicPr>
              <a:picLocks noChangeAspect="1"/>
            </p:cNvPicPr>
            <p:nvPr/>
          </p:nvPicPr>
          <p:blipFill>
            <a:blip r:embed="rId3"/>
            <a:stretch>
              <a:fillRect/>
            </a:stretch>
          </p:blipFill>
          <p:spPr>
            <a:xfrm>
              <a:off x="4908663" y="3471105"/>
              <a:ext cx="1716630" cy="2219200"/>
            </a:xfrm>
            <a:prstGeom prst="rect">
              <a:avLst/>
            </a:prstGeom>
            <a:ln w="57150">
              <a:solidFill>
                <a:srgbClr val="00539B"/>
              </a:solidFill>
            </a:ln>
          </p:spPr>
        </p:pic>
        <p:pic>
          <p:nvPicPr>
            <p:cNvPr id="9" name="Picture 8"/>
            <p:cNvPicPr>
              <a:picLocks noChangeAspect="1"/>
            </p:cNvPicPr>
            <p:nvPr/>
          </p:nvPicPr>
          <p:blipFill>
            <a:blip r:embed="rId4"/>
            <a:stretch>
              <a:fillRect/>
            </a:stretch>
          </p:blipFill>
          <p:spPr>
            <a:xfrm>
              <a:off x="5275472" y="3921163"/>
              <a:ext cx="1758611" cy="2269373"/>
            </a:xfrm>
            <a:prstGeom prst="rect">
              <a:avLst/>
            </a:prstGeom>
            <a:ln w="57150">
              <a:solidFill>
                <a:srgbClr val="00539B"/>
              </a:solidFill>
            </a:ln>
          </p:spPr>
        </p:pic>
      </p:grpSp>
      <p:sp>
        <p:nvSpPr>
          <p:cNvPr id="12" name="TextBox 11"/>
          <p:cNvSpPr txBox="1"/>
          <p:nvPr/>
        </p:nvSpPr>
        <p:spPr>
          <a:xfrm>
            <a:off x="1711081" y="4891366"/>
            <a:ext cx="591686" cy="300082"/>
          </a:xfrm>
          <a:prstGeom prst="rect">
            <a:avLst/>
          </a:prstGeom>
          <a:solidFill>
            <a:schemeClr val="bg1"/>
          </a:solidFill>
        </p:spPr>
        <p:txBody>
          <a:bodyPr wrap="square" rtlCol="0">
            <a:spAutoFit/>
          </a:bodyPr>
          <a:lstStyle/>
          <a:p>
            <a:pPr algn="ctr"/>
            <a:r>
              <a:rPr lang="en-US" sz="1350" dirty="0"/>
              <a:t>HPE</a:t>
            </a:r>
          </a:p>
        </p:txBody>
      </p:sp>
      <p:sp>
        <p:nvSpPr>
          <p:cNvPr id="14" name="TextBox 13"/>
          <p:cNvSpPr txBox="1"/>
          <p:nvPr/>
        </p:nvSpPr>
        <p:spPr>
          <a:xfrm>
            <a:off x="4391590" y="4891366"/>
            <a:ext cx="588936" cy="300082"/>
          </a:xfrm>
          <a:prstGeom prst="rect">
            <a:avLst/>
          </a:prstGeom>
          <a:solidFill>
            <a:schemeClr val="bg1"/>
          </a:solidFill>
        </p:spPr>
        <p:txBody>
          <a:bodyPr wrap="square" rtlCol="0">
            <a:spAutoFit/>
          </a:bodyPr>
          <a:lstStyle/>
          <a:p>
            <a:pPr algn="ctr"/>
            <a:r>
              <a:rPr lang="en-US" sz="1350" dirty="0"/>
              <a:t>O3K</a:t>
            </a:r>
          </a:p>
        </p:txBody>
      </p:sp>
      <p:sp>
        <p:nvSpPr>
          <p:cNvPr id="15" name="TextBox 14"/>
          <p:cNvSpPr txBox="1"/>
          <p:nvPr/>
        </p:nvSpPr>
        <p:spPr>
          <a:xfrm>
            <a:off x="6943889" y="4855060"/>
            <a:ext cx="614199" cy="300082"/>
          </a:xfrm>
          <a:prstGeom prst="rect">
            <a:avLst/>
          </a:prstGeom>
          <a:solidFill>
            <a:schemeClr val="bg1"/>
          </a:solidFill>
        </p:spPr>
        <p:txBody>
          <a:bodyPr wrap="square" rtlCol="0">
            <a:spAutoFit/>
          </a:bodyPr>
          <a:lstStyle/>
          <a:p>
            <a:pPr algn="ctr"/>
            <a:r>
              <a:rPr lang="en-US" sz="1350" dirty="0"/>
              <a:t>HDR</a:t>
            </a:r>
          </a:p>
        </p:txBody>
      </p:sp>
      <p:cxnSp>
        <p:nvCxnSpPr>
          <p:cNvPr id="17" name="Straight Arrow Connector 16"/>
          <p:cNvCxnSpPr/>
          <p:nvPr/>
        </p:nvCxnSpPr>
        <p:spPr>
          <a:xfrm flipH="1">
            <a:off x="4556091" y="5181457"/>
            <a:ext cx="1" cy="32713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1766942" y="5181457"/>
            <a:ext cx="1" cy="32713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7049701" y="5168365"/>
            <a:ext cx="0" cy="3402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194723" y="5649776"/>
            <a:ext cx="3249608" cy="369332"/>
          </a:xfrm>
          <a:prstGeom prst="rect">
            <a:avLst/>
          </a:prstGeom>
          <a:noFill/>
        </p:spPr>
        <p:txBody>
          <a:bodyPr wrap="none" rtlCol="0">
            <a:spAutoFit/>
          </a:bodyPr>
          <a:lstStyle/>
          <a:p>
            <a:r>
              <a:rPr lang="en-US" sz="1800" dirty="0">
                <a:solidFill>
                  <a:srgbClr val="FF0000"/>
                </a:solidFill>
              </a:rPr>
              <a:t>Free-Space Optical Channel</a:t>
            </a:r>
          </a:p>
        </p:txBody>
      </p:sp>
      <p:sp>
        <p:nvSpPr>
          <p:cNvPr id="35" name="TextBox 34"/>
          <p:cNvSpPr txBox="1"/>
          <p:nvPr/>
        </p:nvSpPr>
        <p:spPr>
          <a:xfrm>
            <a:off x="3145938" y="1923764"/>
            <a:ext cx="2852127" cy="369332"/>
          </a:xfrm>
          <a:prstGeom prst="rect">
            <a:avLst/>
          </a:prstGeom>
          <a:noFill/>
        </p:spPr>
        <p:txBody>
          <a:bodyPr wrap="none" rtlCol="0">
            <a:spAutoFit/>
          </a:bodyPr>
          <a:lstStyle/>
          <a:p>
            <a:pPr algn="ctr"/>
            <a:r>
              <a:rPr lang="en-US" sz="1800" dirty="0"/>
              <a:t>CCSDS Transfer Frames</a:t>
            </a:r>
          </a:p>
        </p:txBody>
      </p:sp>
      <p:cxnSp>
        <p:nvCxnSpPr>
          <p:cNvPr id="39" name="Elbow Connector 38"/>
          <p:cNvCxnSpPr>
            <a:stCxn id="35" idx="2"/>
            <a:endCxn id="4" idx="0"/>
          </p:cNvCxnSpPr>
          <p:nvPr/>
        </p:nvCxnSpPr>
        <p:spPr>
          <a:xfrm rot="5400000">
            <a:off x="2747425" y="1317307"/>
            <a:ext cx="848788" cy="2800367"/>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35" idx="2"/>
            <a:endCxn id="5" idx="0"/>
          </p:cNvCxnSpPr>
          <p:nvPr/>
        </p:nvCxnSpPr>
        <p:spPr>
          <a:xfrm rot="16200000" flipH="1">
            <a:off x="5386459" y="1478639"/>
            <a:ext cx="848788" cy="2477702"/>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35" idx="2"/>
          </p:cNvCxnSpPr>
          <p:nvPr/>
        </p:nvCxnSpPr>
        <p:spPr>
          <a:xfrm flipH="1">
            <a:off x="4572001" y="2293096"/>
            <a:ext cx="1" cy="8487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6842197" y="1162016"/>
            <a:ext cx="1528835" cy="1338828"/>
          </a:xfrm>
          <a:prstGeom prst="rect">
            <a:avLst/>
          </a:prstGeom>
          <a:noFill/>
        </p:spPr>
        <p:txBody>
          <a:bodyPr wrap="square" rtlCol="0">
            <a:spAutoFit/>
          </a:bodyPr>
          <a:lstStyle/>
          <a:p>
            <a:pPr algn="ctr"/>
            <a:r>
              <a:rPr lang="en-US" sz="1350" dirty="0"/>
              <a:t>Optical coding and sync layers accept fixed-length frames rate-matched to optical channel</a:t>
            </a:r>
          </a:p>
        </p:txBody>
      </p:sp>
    </p:spTree>
    <p:extLst>
      <p:ext uri="{BB962C8B-B14F-4D97-AF65-F5344CB8AC3E}">
        <p14:creationId xmlns:p14="http://schemas.microsoft.com/office/powerpoint/2010/main" val="31110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Frame Transfer Services Provided by Current</a:t>
            </a:r>
            <a:br>
              <a:rPr lang="en-US" dirty="0"/>
            </a:br>
            <a:r>
              <a:rPr lang="en-US" dirty="0"/>
              <a:t>Optical Communications Recommendations</a:t>
            </a:r>
          </a:p>
        </p:txBody>
      </p:sp>
      <p:sp>
        <p:nvSpPr>
          <p:cNvPr id="6" name="Rectangle 5"/>
          <p:cNvSpPr/>
          <p:nvPr/>
        </p:nvSpPr>
        <p:spPr>
          <a:xfrm>
            <a:off x="3867212" y="3170361"/>
            <a:ext cx="1407906" cy="4921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Optical Coding and Sync</a:t>
            </a:r>
          </a:p>
        </p:txBody>
      </p:sp>
      <p:sp>
        <p:nvSpPr>
          <p:cNvPr id="7" name="Rectangle 6"/>
          <p:cNvSpPr/>
          <p:nvPr/>
        </p:nvSpPr>
        <p:spPr>
          <a:xfrm>
            <a:off x="3867212" y="3924327"/>
            <a:ext cx="1407906" cy="49216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Optical Physical Layer</a:t>
            </a:r>
          </a:p>
        </p:txBody>
      </p:sp>
      <p:cxnSp>
        <p:nvCxnSpPr>
          <p:cNvPr id="9" name="Straight Arrow Connector 8"/>
          <p:cNvCxnSpPr>
            <a:endCxn id="7" idx="0"/>
          </p:cNvCxnSpPr>
          <p:nvPr/>
        </p:nvCxnSpPr>
        <p:spPr>
          <a:xfrm>
            <a:off x="4571164" y="3662523"/>
            <a:ext cx="1" cy="2618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3101565" y="1761390"/>
            <a:ext cx="706644" cy="444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TM</a:t>
            </a:r>
          </a:p>
        </p:txBody>
      </p:sp>
      <p:sp>
        <p:nvSpPr>
          <p:cNvPr id="11" name="Rectangle 10"/>
          <p:cNvSpPr/>
          <p:nvPr/>
        </p:nvSpPr>
        <p:spPr>
          <a:xfrm>
            <a:off x="3847877" y="1761390"/>
            <a:ext cx="706644" cy="444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AOS</a:t>
            </a:r>
          </a:p>
        </p:txBody>
      </p:sp>
      <p:sp>
        <p:nvSpPr>
          <p:cNvPr id="12" name="Rectangle 11"/>
          <p:cNvSpPr/>
          <p:nvPr/>
        </p:nvSpPr>
        <p:spPr>
          <a:xfrm>
            <a:off x="4594188" y="1761390"/>
            <a:ext cx="706644" cy="444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Fixed Length USLP</a:t>
            </a:r>
          </a:p>
        </p:txBody>
      </p:sp>
      <p:sp>
        <p:nvSpPr>
          <p:cNvPr id="13" name="Rectangle 12"/>
          <p:cNvSpPr/>
          <p:nvPr/>
        </p:nvSpPr>
        <p:spPr>
          <a:xfrm>
            <a:off x="7006590" y="1761390"/>
            <a:ext cx="791429" cy="444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Ethernet / Other</a:t>
            </a:r>
          </a:p>
        </p:txBody>
      </p:sp>
      <p:cxnSp>
        <p:nvCxnSpPr>
          <p:cNvPr id="17" name="Elbow Connector 16"/>
          <p:cNvCxnSpPr>
            <a:stCxn id="10" idx="2"/>
          </p:cNvCxnSpPr>
          <p:nvPr/>
        </p:nvCxnSpPr>
        <p:spPr>
          <a:xfrm rot="16200000" flipH="1">
            <a:off x="3775292" y="1885518"/>
            <a:ext cx="475468" cy="1116278"/>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11" idx="2"/>
          </p:cNvCxnSpPr>
          <p:nvPr/>
        </p:nvCxnSpPr>
        <p:spPr>
          <a:xfrm rot="16200000" flipH="1">
            <a:off x="3923846" y="2483275"/>
            <a:ext cx="950933" cy="396227"/>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12" idx="2"/>
          </p:cNvCxnSpPr>
          <p:nvPr/>
        </p:nvCxnSpPr>
        <p:spPr>
          <a:xfrm rot="5400000">
            <a:off x="4298363" y="2501414"/>
            <a:ext cx="944639" cy="353656"/>
          </a:xfrm>
          <a:prstGeom prst="bentConnector3">
            <a:avLst>
              <a:gd name="adj1" fmla="val 50000"/>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526665" y="2553458"/>
            <a:ext cx="1350422" cy="715581"/>
          </a:xfrm>
          <a:prstGeom prst="rect">
            <a:avLst/>
          </a:prstGeom>
          <a:noFill/>
        </p:spPr>
        <p:txBody>
          <a:bodyPr wrap="square" rtlCol="0">
            <a:spAutoFit/>
          </a:bodyPr>
          <a:lstStyle/>
          <a:p>
            <a:pPr algn="r"/>
            <a:r>
              <a:rPr lang="en-US" sz="1350" dirty="0"/>
              <a:t>Fixed-length transfer frames</a:t>
            </a:r>
          </a:p>
        </p:txBody>
      </p:sp>
      <p:sp>
        <p:nvSpPr>
          <p:cNvPr id="31" name="Oval 30"/>
          <p:cNvSpPr/>
          <p:nvPr/>
        </p:nvSpPr>
        <p:spPr>
          <a:xfrm rot="5400000">
            <a:off x="4270259" y="2614167"/>
            <a:ext cx="192966" cy="75047"/>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4" name="Elbow Connector 33"/>
          <p:cNvCxnSpPr/>
          <p:nvPr/>
        </p:nvCxnSpPr>
        <p:spPr>
          <a:xfrm rot="5400000">
            <a:off x="3540689" y="2109383"/>
            <a:ext cx="181554" cy="1486069"/>
          </a:xfrm>
          <a:prstGeom prst="bentConnector2">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569060" y="2507724"/>
            <a:ext cx="1350422" cy="507831"/>
          </a:xfrm>
          <a:prstGeom prst="rect">
            <a:avLst/>
          </a:prstGeom>
          <a:noFill/>
        </p:spPr>
        <p:txBody>
          <a:bodyPr wrap="square" rtlCol="0">
            <a:spAutoFit/>
          </a:bodyPr>
          <a:lstStyle/>
          <a:p>
            <a:r>
              <a:rPr lang="en-US" sz="1350" dirty="0"/>
              <a:t>Not supported</a:t>
            </a:r>
          </a:p>
        </p:txBody>
      </p:sp>
      <p:sp>
        <p:nvSpPr>
          <p:cNvPr id="38" name="Rectangle 37"/>
          <p:cNvSpPr/>
          <p:nvPr/>
        </p:nvSpPr>
        <p:spPr>
          <a:xfrm>
            <a:off x="1640674" y="4849985"/>
            <a:ext cx="6260015" cy="830997"/>
          </a:xfrm>
          <a:prstGeom prst="rect">
            <a:avLst/>
          </a:prstGeom>
        </p:spPr>
        <p:txBody>
          <a:bodyPr wrap="square">
            <a:spAutoFit/>
          </a:bodyPr>
          <a:lstStyle/>
          <a:p>
            <a:r>
              <a:rPr lang="en-US" dirty="0"/>
              <a:t>Optical communications signaling recommendations would be more widely applicable if they accepted variable-rate variable-length frames at the input to the coding and sync layer</a:t>
            </a:r>
          </a:p>
        </p:txBody>
      </p:sp>
      <p:sp>
        <p:nvSpPr>
          <p:cNvPr id="33" name="Rectangle 32"/>
          <p:cNvSpPr/>
          <p:nvPr/>
        </p:nvSpPr>
        <p:spPr>
          <a:xfrm>
            <a:off x="6260614" y="1761390"/>
            <a:ext cx="706644" cy="444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Variable Length USLP</a:t>
            </a:r>
          </a:p>
        </p:txBody>
      </p:sp>
    </p:spTree>
    <p:extLst>
      <p:ext uri="{BB962C8B-B14F-4D97-AF65-F5344CB8AC3E}">
        <p14:creationId xmlns:p14="http://schemas.microsoft.com/office/powerpoint/2010/main" val="19936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4" grpId="0"/>
      <p:bldP spid="31" grpId="0" animBg="1"/>
      <p:bldP spid="37" grpId="0"/>
      <p:bldP spid="38" grpId="0"/>
      <p:bldP spid="3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475" y="272649"/>
            <a:ext cx="8229600" cy="1042088"/>
          </a:xfrm>
        </p:spPr>
        <p:txBody>
          <a:bodyPr/>
          <a:lstStyle/>
          <a:p>
            <a:r>
              <a:rPr lang="en-US" dirty="0"/>
              <a:t>Add Generic Framing Procedure (GFP)</a:t>
            </a:r>
          </a:p>
        </p:txBody>
      </p:sp>
      <p:sp>
        <p:nvSpPr>
          <p:cNvPr id="4" name="Content Placeholder 3"/>
          <p:cNvSpPr>
            <a:spLocks noGrp="1"/>
          </p:cNvSpPr>
          <p:nvPr>
            <p:ph idx="1"/>
          </p:nvPr>
        </p:nvSpPr>
        <p:spPr>
          <a:xfrm>
            <a:off x="249971" y="855865"/>
            <a:ext cx="4640801" cy="5077799"/>
          </a:xfrm>
        </p:spPr>
        <p:txBody>
          <a:bodyPr/>
          <a:lstStyle/>
          <a:p>
            <a:r>
              <a:rPr lang="en-US" sz="1800" dirty="0"/>
              <a:t>Augment existing CCSDS optical coding and sync layers to provide fixed-rate octet transport service in addition to fixed-rate fixed-length frame transport service</a:t>
            </a:r>
          </a:p>
          <a:p>
            <a:endParaRPr lang="en-US" sz="1800" dirty="0"/>
          </a:p>
          <a:p>
            <a:r>
              <a:rPr lang="en-US" sz="1800" dirty="0"/>
              <a:t>Use Generic Framing Procedure (GFP, ITU-T G.7041/Y.1303) to adapt higher-layer frame formats to fixed-rate octet transport service</a:t>
            </a:r>
          </a:p>
          <a:p>
            <a:endParaRPr lang="en-US" sz="1800" dirty="0"/>
          </a:p>
          <a:p>
            <a:r>
              <a:rPr lang="en-US" sz="1800" dirty="0"/>
              <a:t>Rationale:</a:t>
            </a:r>
          </a:p>
          <a:p>
            <a:pPr lvl="1"/>
            <a:r>
              <a:rPr lang="en-US" sz="1700" dirty="0"/>
              <a:t>Provides necessary means for transporting variable-length variable rate frames</a:t>
            </a:r>
          </a:p>
          <a:p>
            <a:pPr lvl="1"/>
            <a:r>
              <a:rPr lang="en-US" sz="1700" dirty="0"/>
              <a:t>Widely adopted industry standard for terrestrial optical transport systems (SDH, OTN)</a:t>
            </a:r>
          </a:p>
          <a:p>
            <a:pPr lvl="1"/>
            <a:r>
              <a:rPr lang="en-US" sz="1700" dirty="0"/>
              <a:t>Supports many common client interfaces and flexible enough to support other custom frame formats (e.g. CCSDS transport frames)</a:t>
            </a:r>
          </a:p>
          <a:p>
            <a:endParaRPr lang="en-US" dirty="0"/>
          </a:p>
        </p:txBody>
      </p:sp>
      <p:sp>
        <p:nvSpPr>
          <p:cNvPr id="5" name="Rectangle 4">
            <a:extLst>
              <a:ext uri="{FF2B5EF4-FFF2-40B4-BE49-F238E27FC236}">
                <a16:creationId xmlns:a16="http://schemas.microsoft.com/office/drawing/2014/main" id="{A46F6A10-06C2-4A08-82D4-DAD6A3D739D1}"/>
              </a:ext>
            </a:extLst>
          </p:cNvPr>
          <p:cNvSpPr/>
          <p:nvPr/>
        </p:nvSpPr>
        <p:spPr>
          <a:xfrm>
            <a:off x="5130839" y="1859181"/>
            <a:ext cx="2308406" cy="366506"/>
          </a:xfrm>
          <a:prstGeom prst="rect">
            <a:avLst/>
          </a:prstGeom>
          <a:solidFill>
            <a:srgbClr val="D2DC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Data Link Layer Frames</a:t>
            </a:r>
          </a:p>
        </p:txBody>
      </p:sp>
      <p:sp>
        <p:nvSpPr>
          <p:cNvPr id="6" name="Rectangle 5">
            <a:extLst>
              <a:ext uri="{FF2B5EF4-FFF2-40B4-BE49-F238E27FC236}">
                <a16:creationId xmlns:a16="http://schemas.microsoft.com/office/drawing/2014/main" id="{F805276F-686B-4C87-BEEF-4D2AD50B4609}"/>
              </a:ext>
            </a:extLst>
          </p:cNvPr>
          <p:cNvSpPr/>
          <p:nvPr/>
        </p:nvSpPr>
        <p:spPr>
          <a:xfrm>
            <a:off x="5130839" y="2532935"/>
            <a:ext cx="2308406" cy="366506"/>
          </a:xfrm>
          <a:prstGeom prst="rect">
            <a:avLst/>
          </a:prstGeom>
          <a:solidFill>
            <a:srgbClr val="D2DC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Generic Framing Procedure</a:t>
            </a:r>
          </a:p>
        </p:txBody>
      </p:sp>
      <p:sp>
        <p:nvSpPr>
          <p:cNvPr id="7" name="Rectangle 6">
            <a:extLst>
              <a:ext uri="{FF2B5EF4-FFF2-40B4-BE49-F238E27FC236}">
                <a16:creationId xmlns:a16="http://schemas.microsoft.com/office/drawing/2014/main" id="{7C83A541-ED20-4BE6-AC58-E419D6697E34}"/>
              </a:ext>
            </a:extLst>
          </p:cNvPr>
          <p:cNvSpPr/>
          <p:nvPr/>
        </p:nvSpPr>
        <p:spPr>
          <a:xfrm>
            <a:off x="5130839" y="3206688"/>
            <a:ext cx="2308406" cy="366506"/>
          </a:xfrm>
          <a:prstGeom prst="rect">
            <a:avLst/>
          </a:prstGeom>
          <a:solidFill>
            <a:srgbClr val="D2DC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Optical Coding and Sync</a:t>
            </a:r>
          </a:p>
        </p:txBody>
      </p:sp>
      <p:sp>
        <p:nvSpPr>
          <p:cNvPr id="8" name="Rectangle 7">
            <a:extLst>
              <a:ext uri="{FF2B5EF4-FFF2-40B4-BE49-F238E27FC236}">
                <a16:creationId xmlns:a16="http://schemas.microsoft.com/office/drawing/2014/main" id="{3986CEE1-AFDA-4E0F-B01E-7BD221B143B6}"/>
              </a:ext>
            </a:extLst>
          </p:cNvPr>
          <p:cNvSpPr/>
          <p:nvPr/>
        </p:nvSpPr>
        <p:spPr>
          <a:xfrm>
            <a:off x="5130839" y="3880442"/>
            <a:ext cx="2308406" cy="366506"/>
          </a:xfrm>
          <a:prstGeom prst="rect">
            <a:avLst/>
          </a:prstGeom>
          <a:solidFill>
            <a:srgbClr val="D2DCF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Optical Physical Layer</a:t>
            </a:r>
          </a:p>
        </p:txBody>
      </p:sp>
      <p:cxnSp>
        <p:nvCxnSpPr>
          <p:cNvPr id="9" name="Straight Arrow Connector 8">
            <a:extLst>
              <a:ext uri="{FF2B5EF4-FFF2-40B4-BE49-F238E27FC236}">
                <a16:creationId xmlns:a16="http://schemas.microsoft.com/office/drawing/2014/main" id="{0C95D597-5D25-4E50-B758-137E2554B93A}"/>
              </a:ext>
            </a:extLst>
          </p:cNvPr>
          <p:cNvCxnSpPr>
            <a:stCxn id="5" idx="2"/>
            <a:endCxn id="6" idx="0"/>
          </p:cNvCxnSpPr>
          <p:nvPr/>
        </p:nvCxnSpPr>
        <p:spPr>
          <a:xfrm>
            <a:off x="6285042" y="2225687"/>
            <a:ext cx="0" cy="3072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0B82143-BDB8-4950-9E92-43353D6B1983}"/>
              </a:ext>
            </a:extLst>
          </p:cNvPr>
          <p:cNvCxnSpPr>
            <a:stCxn id="6" idx="2"/>
            <a:endCxn id="7" idx="0"/>
          </p:cNvCxnSpPr>
          <p:nvPr/>
        </p:nvCxnSpPr>
        <p:spPr>
          <a:xfrm>
            <a:off x="6285042" y="2899441"/>
            <a:ext cx="0" cy="3072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8FFD1C7-FCEF-4A1A-B738-3545A6B670DB}"/>
              </a:ext>
            </a:extLst>
          </p:cNvPr>
          <p:cNvCxnSpPr>
            <a:stCxn id="7" idx="2"/>
            <a:endCxn id="8" idx="0"/>
          </p:cNvCxnSpPr>
          <p:nvPr/>
        </p:nvCxnSpPr>
        <p:spPr>
          <a:xfrm>
            <a:off x="6285042" y="3573194"/>
            <a:ext cx="0" cy="3072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6A436E-C0FA-4866-B236-3C017E15E1A1}"/>
              </a:ext>
            </a:extLst>
          </p:cNvPr>
          <p:cNvCxnSpPr>
            <a:stCxn id="8" idx="2"/>
          </p:cNvCxnSpPr>
          <p:nvPr/>
        </p:nvCxnSpPr>
        <p:spPr>
          <a:xfrm>
            <a:off x="6285042" y="4246947"/>
            <a:ext cx="0" cy="35543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BBC5471-B909-4EE9-87C6-A32C6A5AD868}"/>
              </a:ext>
            </a:extLst>
          </p:cNvPr>
          <p:cNvCxnSpPr/>
          <p:nvPr/>
        </p:nvCxnSpPr>
        <p:spPr>
          <a:xfrm flipH="1">
            <a:off x="6285042" y="1514454"/>
            <a:ext cx="1" cy="355434"/>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D1DAFA6-C390-4DD7-A711-264CFFB49AA5}"/>
              </a:ext>
            </a:extLst>
          </p:cNvPr>
          <p:cNvSpPr txBox="1"/>
          <p:nvPr/>
        </p:nvSpPr>
        <p:spPr>
          <a:xfrm>
            <a:off x="7392167" y="2031035"/>
            <a:ext cx="1777603" cy="646331"/>
          </a:xfrm>
          <a:prstGeom prst="rect">
            <a:avLst/>
          </a:prstGeom>
          <a:noFill/>
        </p:spPr>
        <p:txBody>
          <a:bodyPr wrap="none" rtlCol="0">
            <a:spAutoFit/>
          </a:bodyPr>
          <a:lstStyle/>
          <a:p>
            <a:pPr algn="ctr"/>
            <a:r>
              <a:rPr lang="en-US" sz="1200" dirty="0"/>
              <a:t>Fixed/Variable Rate, </a:t>
            </a:r>
          </a:p>
          <a:p>
            <a:pPr algn="ctr"/>
            <a:r>
              <a:rPr lang="en-US" sz="1200" dirty="0"/>
              <a:t>Fixed/Variable Length</a:t>
            </a:r>
          </a:p>
          <a:p>
            <a:pPr algn="ctr"/>
            <a:r>
              <a:rPr lang="en-US" sz="1200" dirty="0"/>
              <a:t>Frames</a:t>
            </a:r>
          </a:p>
        </p:txBody>
      </p:sp>
      <p:sp>
        <p:nvSpPr>
          <p:cNvPr id="15" name="TextBox 14">
            <a:extLst>
              <a:ext uri="{FF2B5EF4-FFF2-40B4-BE49-F238E27FC236}">
                <a16:creationId xmlns:a16="http://schemas.microsoft.com/office/drawing/2014/main" id="{82BE9B04-5D46-4EA8-9D68-E80821D48205}"/>
              </a:ext>
            </a:extLst>
          </p:cNvPr>
          <p:cNvSpPr txBox="1"/>
          <p:nvPr/>
        </p:nvSpPr>
        <p:spPr>
          <a:xfrm>
            <a:off x="7710941" y="2882026"/>
            <a:ext cx="1140056" cy="461665"/>
          </a:xfrm>
          <a:prstGeom prst="rect">
            <a:avLst/>
          </a:prstGeom>
          <a:noFill/>
        </p:spPr>
        <p:txBody>
          <a:bodyPr wrap="none" rtlCol="0">
            <a:spAutoFit/>
          </a:bodyPr>
          <a:lstStyle/>
          <a:p>
            <a:pPr algn="ctr"/>
            <a:r>
              <a:rPr lang="en-US" sz="1200" dirty="0"/>
              <a:t>Fixed Rate</a:t>
            </a:r>
          </a:p>
          <a:p>
            <a:pPr algn="ctr"/>
            <a:r>
              <a:rPr lang="en-US" sz="1200" dirty="0"/>
              <a:t>Octet Stream</a:t>
            </a:r>
          </a:p>
        </p:txBody>
      </p:sp>
      <p:sp>
        <p:nvSpPr>
          <p:cNvPr id="16" name="Rectangle 15">
            <a:extLst>
              <a:ext uri="{FF2B5EF4-FFF2-40B4-BE49-F238E27FC236}">
                <a16:creationId xmlns:a16="http://schemas.microsoft.com/office/drawing/2014/main" id="{7D1F6115-2FBA-4495-BA6E-88E072E63418}"/>
              </a:ext>
            </a:extLst>
          </p:cNvPr>
          <p:cNvSpPr/>
          <p:nvPr/>
        </p:nvSpPr>
        <p:spPr>
          <a:xfrm>
            <a:off x="5022208" y="2430470"/>
            <a:ext cx="2514266" cy="1242509"/>
          </a:xfrm>
          <a:prstGeom prst="rect">
            <a:avLst/>
          </a:prstGeom>
          <a:noFill/>
          <a:ln w="285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55840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456843" y="1074509"/>
            <a:ext cx="8602874"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eaLnBrk="0" hangingPunct="0">
              <a:spcBef>
                <a:spcPct val="20000"/>
              </a:spcBef>
              <a:buFont typeface="Arial" charset="0"/>
              <a:buChar char="•"/>
            </a:pPr>
            <a:r>
              <a:rPr lang="en-US" sz="2000" dirty="0"/>
              <a:t>A set of standards for space optical communications is being developed by CCSDS to enable interoperability.  International standards will allow optical communications terminals built by one agency to use the infrastructure of another.</a:t>
            </a:r>
          </a:p>
          <a:p>
            <a:pPr marL="285750" indent="-285750" eaLnBrk="0" hangingPunct="0">
              <a:spcBef>
                <a:spcPct val="20000"/>
              </a:spcBef>
              <a:buFont typeface="Arial" charset="0"/>
              <a:buChar char="•"/>
            </a:pPr>
            <a:endParaRPr lang="en-US" sz="2000" dirty="0"/>
          </a:p>
          <a:p>
            <a:pPr marL="285750" indent="-285750" eaLnBrk="0" hangingPunct="0">
              <a:spcBef>
                <a:spcPct val="20000"/>
              </a:spcBef>
              <a:buFont typeface="Arial" charset="0"/>
              <a:buChar char="•"/>
            </a:pPr>
            <a:r>
              <a:rPr lang="en-US" sz="2000" dirty="0"/>
              <a:t>However, current CCSDS recommendations for optical signaling do not support transport of variable-length variable-rate frames.</a:t>
            </a:r>
          </a:p>
          <a:p>
            <a:pPr eaLnBrk="0" hangingPunct="0">
              <a:spcBef>
                <a:spcPct val="20000"/>
              </a:spcBef>
            </a:pPr>
            <a:endParaRPr lang="en-US" sz="2000" dirty="0"/>
          </a:p>
          <a:p>
            <a:pPr marL="742950" lvl="1" indent="-285750" eaLnBrk="0" hangingPunct="0">
              <a:spcBef>
                <a:spcPct val="20000"/>
              </a:spcBef>
              <a:buFont typeface="Arial" charset="0"/>
              <a:buChar char="•"/>
            </a:pPr>
            <a:r>
              <a:rPr lang="en-US" sz="2000" dirty="0"/>
              <a:t>The CCSDS Optical Communications Working Group is investigating the incorporation of Generic Framing Procedure (ITU G.7041) for handling variable-length, variable-rate frame inputs (e.g. USLP, Ethernet) to the optical coding and sync layers.</a:t>
            </a:r>
          </a:p>
          <a:p>
            <a:pPr marL="285750" indent="-285750" eaLnBrk="0" hangingPunct="0">
              <a:spcBef>
                <a:spcPct val="20000"/>
              </a:spcBef>
              <a:buFont typeface="Arial" charset="0"/>
              <a:buChar char="•"/>
            </a:pPr>
            <a:endParaRPr lang="en-US" sz="2000" dirty="0"/>
          </a:p>
        </p:txBody>
      </p:sp>
      <p:pic>
        <p:nvPicPr>
          <p:cNvPr id="6" name="Picture 5"/>
          <p:cNvPicPr>
            <a:picLocks noChangeAspect="1"/>
          </p:cNvPicPr>
          <p:nvPr/>
        </p:nvPicPr>
        <p:blipFill>
          <a:blip r:embed="rId2"/>
          <a:stretch>
            <a:fillRect/>
          </a:stretch>
        </p:blipFill>
        <p:spPr>
          <a:xfrm>
            <a:off x="456843" y="241385"/>
            <a:ext cx="8230313" cy="1133954"/>
          </a:xfrm>
          <a:prstGeom prst="rect">
            <a:avLst/>
          </a:prstGeom>
        </p:spPr>
      </p:pic>
    </p:spTree>
    <p:extLst>
      <p:ext uri="{BB962C8B-B14F-4D97-AF65-F5344CB8AC3E}">
        <p14:creationId xmlns:p14="http://schemas.microsoft.com/office/powerpoint/2010/main" val="1823983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93675" y="3136611"/>
            <a:ext cx="87566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spcBef>
                <a:spcPct val="20000"/>
              </a:spcBef>
            </a:pPr>
            <a:r>
              <a:rPr lang="en-US" sz="4000" dirty="0"/>
              <a:t>BACKUP</a:t>
            </a:r>
          </a:p>
        </p:txBody>
      </p:sp>
    </p:spTree>
    <p:extLst>
      <p:ext uri="{BB962C8B-B14F-4D97-AF65-F5344CB8AC3E}">
        <p14:creationId xmlns:p14="http://schemas.microsoft.com/office/powerpoint/2010/main" val="123092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xfrm>
            <a:off x="701354" y="274638"/>
            <a:ext cx="7985445" cy="563562"/>
          </a:xfrm>
        </p:spPr>
        <p:txBody>
          <a:bodyPr/>
          <a:lstStyle/>
          <a:p>
            <a:r>
              <a:rPr lang="en-US" dirty="0">
                <a:solidFill>
                  <a:schemeClr val="tx1"/>
                </a:solidFill>
              </a:rPr>
              <a:t>Field Guide to CCSDS Book Colors</a:t>
            </a:r>
          </a:p>
        </p:txBody>
      </p:sp>
      <p:grpSp>
        <p:nvGrpSpPr>
          <p:cNvPr id="36" name="Group 35"/>
          <p:cNvGrpSpPr/>
          <p:nvPr/>
        </p:nvGrpSpPr>
        <p:grpSpPr>
          <a:xfrm>
            <a:off x="397775" y="567414"/>
            <a:ext cx="4376266" cy="5638268"/>
            <a:chOff x="397775" y="848570"/>
            <a:chExt cx="4376266" cy="5638268"/>
          </a:xfrm>
        </p:grpSpPr>
        <p:grpSp>
          <p:nvGrpSpPr>
            <p:cNvPr id="2" name="Group 16"/>
            <p:cNvGrpSpPr>
              <a:grpSpLocks/>
            </p:cNvGrpSpPr>
            <p:nvPr/>
          </p:nvGrpSpPr>
          <p:grpSpPr bwMode="auto">
            <a:xfrm>
              <a:off x="397775" y="924465"/>
              <a:ext cx="1196975" cy="1158875"/>
              <a:chOff x="1762210" y="1226864"/>
              <a:chExt cx="1196890" cy="1159933"/>
            </a:xfrm>
          </p:grpSpPr>
          <p:sp>
            <p:nvSpPr>
              <p:cNvPr id="5" name="Rectangle 4"/>
              <p:cNvSpPr/>
              <p:nvPr/>
            </p:nvSpPr>
            <p:spPr>
              <a:xfrm>
                <a:off x="1798720" y="1226864"/>
                <a:ext cx="1160380" cy="1159933"/>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31" name="Picture 3" descr="book.png"/>
              <p:cNvPicPr>
                <a:picLocks noChangeAspect="1"/>
              </p:cNvPicPr>
              <p:nvPr/>
            </p:nvPicPr>
            <p:blipFill>
              <a:blip r:embed="rId2" cstate="print"/>
              <a:srcRect/>
              <a:stretch>
                <a:fillRect/>
              </a:stretch>
            </p:blipFill>
            <p:spPr bwMode="auto">
              <a:xfrm rot="-1200000">
                <a:off x="1762210" y="1343307"/>
                <a:ext cx="1185237" cy="868089"/>
              </a:xfrm>
              <a:prstGeom prst="rect">
                <a:avLst/>
              </a:prstGeom>
              <a:noFill/>
              <a:ln w="9525">
                <a:noFill/>
                <a:miter lim="800000"/>
                <a:headEnd/>
                <a:tailEnd/>
              </a:ln>
            </p:spPr>
          </p:pic>
        </p:grpSp>
        <p:grpSp>
          <p:nvGrpSpPr>
            <p:cNvPr id="3" name="Group 15"/>
            <p:cNvGrpSpPr>
              <a:grpSpLocks/>
            </p:cNvGrpSpPr>
            <p:nvPr/>
          </p:nvGrpSpPr>
          <p:grpSpPr bwMode="auto">
            <a:xfrm>
              <a:off x="397775" y="2366470"/>
              <a:ext cx="1196975" cy="1158875"/>
              <a:chOff x="4458843" y="1226864"/>
              <a:chExt cx="1196890" cy="1159933"/>
            </a:xfrm>
          </p:grpSpPr>
          <p:sp>
            <p:nvSpPr>
              <p:cNvPr id="6" name="Rectangle 5"/>
              <p:cNvSpPr/>
              <p:nvPr/>
            </p:nvSpPr>
            <p:spPr>
              <a:xfrm>
                <a:off x="4495352" y="1226864"/>
                <a:ext cx="1160381" cy="1159933"/>
              </a:xfrm>
              <a:prstGeom prst="rect">
                <a:avLst/>
              </a:prstGeom>
              <a:solidFill>
                <a:srgbClr val="FF00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9" name="Picture 6" descr="book.png"/>
              <p:cNvPicPr>
                <a:picLocks noChangeAspect="1"/>
              </p:cNvPicPr>
              <p:nvPr/>
            </p:nvPicPr>
            <p:blipFill>
              <a:blip r:embed="rId2" cstate="print"/>
              <a:srcRect/>
              <a:stretch>
                <a:fillRect/>
              </a:stretch>
            </p:blipFill>
            <p:spPr bwMode="auto">
              <a:xfrm rot="-1200000">
                <a:off x="4458843" y="1343307"/>
                <a:ext cx="1185237" cy="868089"/>
              </a:xfrm>
              <a:prstGeom prst="rect">
                <a:avLst/>
              </a:prstGeom>
              <a:noFill/>
              <a:ln w="9525">
                <a:noFill/>
                <a:miter lim="800000"/>
                <a:headEnd/>
                <a:tailEnd/>
              </a:ln>
            </p:spPr>
          </p:pic>
        </p:grpSp>
        <p:grpSp>
          <p:nvGrpSpPr>
            <p:cNvPr id="4" name="Group 20"/>
            <p:cNvGrpSpPr>
              <a:grpSpLocks/>
            </p:cNvGrpSpPr>
            <p:nvPr/>
          </p:nvGrpSpPr>
          <p:grpSpPr bwMode="auto">
            <a:xfrm>
              <a:off x="397775" y="3884370"/>
              <a:ext cx="1196975" cy="1158875"/>
              <a:chOff x="7049643" y="1226864"/>
              <a:chExt cx="1196890" cy="1159933"/>
            </a:xfrm>
          </p:grpSpPr>
          <p:sp>
            <p:nvSpPr>
              <p:cNvPr id="8" name="Rectangle 7"/>
              <p:cNvSpPr/>
              <p:nvPr/>
            </p:nvSpPr>
            <p:spPr>
              <a:xfrm>
                <a:off x="7086152" y="1226864"/>
                <a:ext cx="1160381" cy="1159933"/>
              </a:xfrm>
              <a:prstGeom prst="rect">
                <a:avLst/>
              </a:prstGeom>
              <a:solidFill>
                <a:srgbClr val="41A336"/>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7" name="Picture 8" descr="book.png"/>
              <p:cNvPicPr>
                <a:picLocks noChangeAspect="1"/>
              </p:cNvPicPr>
              <p:nvPr/>
            </p:nvPicPr>
            <p:blipFill>
              <a:blip r:embed="rId2" cstate="print"/>
              <a:srcRect/>
              <a:stretch>
                <a:fillRect/>
              </a:stretch>
            </p:blipFill>
            <p:spPr bwMode="auto">
              <a:xfrm rot="-1200000">
                <a:off x="7049643" y="1343307"/>
                <a:ext cx="1185237" cy="868089"/>
              </a:xfrm>
              <a:prstGeom prst="rect">
                <a:avLst/>
              </a:prstGeom>
              <a:noFill/>
              <a:ln w="9525">
                <a:noFill/>
                <a:miter lim="800000"/>
                <a:headEnd/>
                <a:tailEnd/>
              </a:ln>
            </p:spPr>
          </p:pic>
        </p:grpSp>
        <p:grpSp>
          <p:nvGrpSpPr>
            <p:cNvPr id="9" name="Group 18"/>
            <p:cNvGrpSpPr>
              <a:grpSpLocks/>
            </p:cNvGrpSpPr>
            <p:nvPr/>
          </p:nvGrpSpPr>
          <p:grpSpPr bwMode="auto">
            <a:xfrm>
              <a:off x="397775" y="5326375"/>
              <a:ext cx="1196975" cy="1160463"/>
              <a:chOff x="4458843" y="3581400"/>
              <a:chExt cx="1196890" cy="1159933"/>
            </a:xfrm>
          </p:grpSpPr>
          <p:sp>
            <p:nvSpPr>
              <p:cNvPr id="12" name="Rectangle 11"/>
              <p:cNvSpPr/>
              <p:nvPr/>
            </p:nvSpPr>
            <p:spPr>
              <a:xfrm>
                <a:off x="4495352" y="3581400"/>
                <a:ext cx="1160381" cy="1159933"/>
              </a:xfrm>
              <a:prstGeom prst="rect">
                <a:avLst/>
              </a:prstGeom>
              <a:solidFill>
                <a:srgbClr val="B2053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3" name="Picture 12" descr="book.png"/>
              <p:cNvPicPr>
                <a:picLocks noChangeAspect="1"/>
              </p:cNvPicPr>
              <p:nvPr/>
            </p:nvPicPr>
            <p:blipFill>
              <a:blip r:embed="rId2" cstate="print"/>
              <a:srcRect/>
              <a:stretch>
                <a:fillRect/>
              </a:stretch>
            </p:blipFill>
            <p:spPr bwMode="auto">
              <a:xfrm rot="-1200000">
                <a:off x="4458843" y="3697843"/>
                <a:ext cx="1185237" cy="868089"/>
              </a:xfrm>
              <a:prstGeom prst="rect">
                <a:avLst/>
              </a:prstGeom>
              <a:noFill/>
              <a:ln w="9525">
                <a:noFill/>
                <a:miter lim="800000"/>
                <a:headEnd/>
                <a:tailEnd/>
              </a:ln>
            </p:spPr>
          </p:pic>
        </p:grpSp>
        <p:sp>
          <p:nvSpPr>
            <p:cNvPr id="24" name="TextBox 23"/>
            <p:cNvSpPr txBox="1"/>
            <p:nvPr/>
          </p:nvSpPr>
          <p:spPr bwMode="auto">
            <a:xfrm>
              <a:off x="1612095" y="848570"/>
              <a:ext cx="3161946" cy="1323439"/>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BLUE BOOKS</a:t>
              </a:r>
            </a:p>
            <a:p>
              <a:pPr marL="1588" indent="-1588"/>
              <a:r>
                <a:rPr lang="en-US" sz="1400" b="1" u="sng" dirty="0">
                  <a:solidFill>
                    <a:srgbClr val="0033CC"/>
                  </a:solidFill>
                  <a:latin typeface="Arial" charset="0"/>
                </a:rPr>
                <a:t>Recommended Standards</a:t>
              </a:r>
              <a:r>
                <a:rPr lang="en-US" sz="1400" b="1" u="dbl" dirty="0">
                  <a:solidFill>
                    <a:srgbClr val="0033CC"/>
                  </a:solidFill>
                  <a:latin typeface="Arial" charset="0"/>
                </a:rPr>
                <a:t>        </a:t>
              </a:r>
            </a:p>
            <a:p>
              <a:pPr marL="1588" indent="-1588"/>
              <a:r>
                <a:rPr lang="en-US" sz="1200" dirty="0">
                  <a:solidFill>
                    <a:srgbClr val="0033CC"/>
                  </a:solidFill>
                  <a:latin typeface="Arial" charset="0"/>
                </a:rPr>
                <a:t>Normative and sufficiently detailed (and pre-tested) so they can be used to directly and independently implement interoperable systems (given that options are specified).</a:t>
              </a:r>
              <a:endParaRPr lang="en-US" sz="1800" b="1" dirty="0">
                <a:solidFill>
                  <a:srgbClr val="0033CC"/>
                </a:solidFill>
                <a:latin typeface="Arial" charset="0"/>
              </a:endParaRPr>
            </a:p>
          </p:txBody>
        </p:sp>
        <p:sp>
          <p:nvSpPr>
            <p:cNvPr id="26" name="TextBox 25"/>
            <p:cNvSpPr txBox="1"/>
            <p:nvPr/>
          </p:nvSpPr>
          <p:spPr bwMode="auto">
            <a:xfrm>
              <a:off x="1612095" y="2290575"/>
              <a:ext cx="3161946" cy="1323439"/>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MAGENTA BOOKS</a:t>
              </a:r>
            </a:p>
            <a:p>
              <a:pPr marL="1588" indent="-1588"/>
              <a:r>
                <a:rPr lang="en-US" sz="1400" b="1" u="sng" dirty="0">
                  <a:solidFill>
                    <a:srgbClr val="0033CC"/>
                  </a:solidFill>
                  <a:latin typeface="Arial" charset="0"/>
                </a:rPr>
                <a:t>Recommended Practices</a:t>
              </a:r>
              <a:endParaRPr lang="en-US" sz="1400" b="1" u="dbl" dirty="0">
                <a:solidFill>
                  <a:srgbClr val="0033CC"/>
                </a:solidFill>
                <a:latin typeface="Arial" charset="0"/>
              </a:endParaRPr>
            </a:p>
            <a:p>
              <a:pPr marL="1588" indent="-1588"/>
              <a:r>
                <a:rPr lang="en-US" sz="1200" dirty="0">
                  <a:solidFill>
                    <a:srgbClr val="0033CC"/>
                  </a:solidFill>
                  <a:latin typeface="Arial" charset="0"/>
                </a:rPr>
                <a:t>Normative, but at a level that is not directly implementable for interoperability.  These are Reference Architectures, APIs, operational practices, etc.  </a:t>
              </a:r>
              <a:endParaRPr lang="en-US" sz="1800" b="1" dirty="0">
                <a:solidFill>
                  <a:srgbClr val="0033CC"/>
                </a:solidFill>
                <a:latin typeface="Arial" charset="0"/>
              </a:endParaRPr>
            </a:p>
          </p:txBody>
        </p:sp>
        <p:sp>
          <p:nvSpPr>
            <p:cNvPr id="27" name="TextBox 26"/>
            <p:cNvSpPr txBox="1"/>
            <p:nvPr/>
          </p:nvSpPr>
          <p:spPr bwMode="auto">
            <a:xfrm>
              <a:off x="1612095" y="3818270"/>
              <a:ext cx="3161946" cy="1323439"/>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GREEN BOOKS</a:t>
              </a:r>
            </a:p>
            <a:p>
              <a:pPr marL="1588" indent="-1588"/>
              <a:r>
                <a:rPr lang="en-US" sz="1400" b="1" u="sng" dirty="0">
                  <a:solidFill>
                    <a:srgbClr val="0033CC"/>
                  </a:solidFill>
                  <a:latin typeface="Arial" charset="0"/>
                </a:rPr>
                <a:t>Informative Documents</a:t>
              </a:r>
              <a:endParaRPr lang="en-US" sz="1400" b="1" u="dbl" dirty="0">
                <a:solidFill>
                  <a:srgbClr val="0033CC"/>
                </a:solidFill>
                <a:latin typeface="Arial" charset="0"/>
              </a:endParaRPr>
            </a:p>
            <a:p>
              <a:pPr marL="1588" indent="-1588"/>
              <a:r>
                <a:rPr lang="en-US" sz="1200" dirty="0">
                  <a:solidFill>
                    <a:srgbClr val="0033CC"/>
                  </a:solidFill>
                  <a:latin typeface="Arial" charset="0"/>
                </a:rPr>
                <a:t>Not normative.  These may be foundational for Blue/Magenta books, describing their applicability, overall </a:t>
              </a:r>
              <a:r>
                <a:rPr lang="en-US" sz="1200" dirty="0" err="1">
                  <a:solidFill>
                    <a:srgbClr val="0033CC"/>
                  </a:solidFill>
                  <a:latin typeface="Arial" charset="0"/>
                </a:rPr>
                <a:t>archtecture</a:t>
              </a:r>
              <a:r>
                <a:rPr lang="en-US" sz="1200" dirty="0">
                  <a:solidFill>
                    <a:srgbClr val="0033CC"/>
                  </a:solidFill>
                  <a:latin typeface="Arial" charset="0"/>
                </a:rPr>
                <a:t>, ops concept, etc. </a:t>
              </a:r>
              <a:endParaRPr lang="en-US" sz="1800" b="1" dirty="0">
                <a:solidFill>
                  <a:srgbClr val="0033CC"/>
                </a:solidFill>
                <a:latin typeface="Arial" charset="0"/>
              </a:endParaRPr>
            </a:p>
          </p:txBody>
        </p:sp>
        <p:sp>
          <p:nvSpPr>
            <p:cNvPr id="28" name="TextBox 27"/>
            <p:cNvSpPr txBox="1"/>
            <p:nvPr/>
          </p:nvSpPr>
          <p:spPr bwMode="auto">
            <a:xfrm>
              <a:off x="1580144" y="5251274"/>
              <a:ext cx="3161946" cy="1138773"/>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RED BOOKS</a:t>
              </a:r>
            </a:p>
            <a:p>
              <a:pPr marL="1588" indent="-1588"/>
              <a:r>
                <a:rPr lang="en-US" sz="1400" b="1" u="sng" dirty="0">
                  <a:solidFill>
                    <a:srgbClr val="0033CC"/>
                  </a:solidFill>
                  <a:latin typeface="Arial" charset="0"/>
                </a:rPr>
                <a:t>Draft Standards/Practices</a:t>
              </a:r>
              <a:endParaRPr lang="en-US" sz="1400" b="1" u="dbl" dirty="0">
                <a:solidFill>
                  <a:srgbClr val="0033CC"/>
                </a:solidFill>
                <a:latin typeface="Arial" charset="0"/>
              </a:endParaRPr>
            </a:p>
            <a:p>
              <a:pPr marL="1588" indent="-1588"/>
              <a:r>
                <a:rPr lang="en-US" sz="1200" dirty="0">
                  <a:solidFill>
                    <a:srgbClr val="0033CC"/>
                  </a:solidFill>
                  <a:latin typeface="Arial" charset="0"/>
                </a:rPr>
                <a:t>Drafts of future Blue/Magenta books that are in agency review.  Use caution with these… they can change before release.  </a:t>
              </a:r>
              <a:endParaRPr lang="en-US" sz="1800" b="1" dirty="0">
                <a:solidFill>
                  <a:srgbClr val="0033CC"/>
                </a:solidFill>
                <a:latin typeface="Arial" charset="0"/>
              </a:endParaRPr>
            </a:p>
          </p:txBody>
        </p:sp>
      </p:grpSp>
      <p:grpSp>
        <p:nvGrpSpPr>
          <p:cNvPr id="37" name="Group 36"/>
          <p:cNvGrpSpPr/>
          <p:nvPr/>
        </p:nvGrpSpPr>
        <p:grpSpPr>
          <a:xfrm>
            <a:off x="4799685" y="567414"/>
            <a:ext cx="4344315" cy="5723171"/>
            <a:chOff x="4799685" y="848570"/>
            <a:chExt cx="4344315" cy="5723171"/>
          </a:xfrm>
        </p:grpSpPr>
        <p:grpSp>
          <p:nvGrpSpPr>
            <p:cNvPr id="7" name="Group 17"/>
            <p:cNvGrpSpPr>
              <a:grpSpLocks/>
            </p:cNvGrpSpPr>
            <p:nvPr/>
          </p:nvGrpSpPr>
          <p:grpSpPr bwMode="auto">
            <a:xfrm>
              <a:off x="4799685" y="924465"/>
              <a:ext cx="1196975" cy="1160463"/>
              <a:chOff x="1762210" y="3581400"/>
              <a:chExt cx="1196890" cy="1159933"/>
            </a:xfrm>
          </p:grpSpPr>
          <p:sp>
            <p:nvSpPr>
              <p:cNvPr id="10" name="Rectangle 9"/>
              <p:cNvSpPr/>
              <p:nvPr/>
            </p:nvSpPr>
            <p:spPr>
              <a:xfrm>
                <a:off x="1798720" y="3581400"/>
                <a:ext cx="1160380" cy="1159933"/>
              </a:xfrm>
              <a:prstGeom prst="rect">
                <a:avLst/>
              </a:prstGeom>
              <a:solidFill>
                <a:srgbClr val="E4782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5" name="Picture 10" descr="book.png"/>
              <p:cNvPicPr>
                <a:picLocks noChangeAspect="1"/>
              </p:cNvPicPr>
              <p:nvPr/>
            </p:nvPicPr>
            <p:blipFill>
              <a:blip r:embed="rId2" cstate="print"/>
              <a:srcRect/>
              <a:stretch>
                <a:fillRect/>
              </a:stretch>
            </p:blipFill>
            <p:spPr bwMode="auto">
              <a:xfrm rot="-1200000">
                <a:off x="1762210" y="3697843"/>
                <a:ext cx="1185237" cy="868089"/>
              </a:xfrm>
              <a:prstGeom prst="rect">
                <a:avLst/>
              </a:prstGeom>
              <a:noFill/>
              <a:ln w="9525">
                <a:noFill/>
                <a:miter lim="800000"/>
                <a:headEnd/>
                <a:tailEnd/>
              </a:ln>
            </p:spPr>
          </p:pic>
        </p:grpSp>
        <p:grpSp>
          <p:nvGrpSpPr>
            <p:cNvPr id="11" name="Group 19"/>
            <p:cNvGrpSpPr>
              <a:grpSpLocks/>
            </p:cNvGrpSpPr>
            <p:nvPr/>
          </p:nvGrpSpPr>
          <p:grpSpPr bwMode="auto">
            <a:xfrm>
              <a:off x="4799685" y="2365676"/>
              <a:ext cx="1196975" cy="1160463"/>
              <a:chOff x="7049643" y="3581400"/>
              <a:chExt cx="1196890" cy="1159933"/>
            </a:xfrm>
          </p:grpSpPr>
          <p:sp>
            <p:nvSpPr>
              <p:cNvPr id="14" name="Rectangle 13"/>
              <p:cNvSpPr/>
              <p:nvPr/>
            </p:nvSpPr>
            <p:spPr>
              <a:xfrm>
                <a:off x="7086152" y="3581400"/>
                <a:ext cx="1160381" cy="1159933"/>
              </a:xfrm>
              <a:prstGeom prst="rect">
                <a:avLst/>
              </a:prstGeom>
              <a:solidFill>
                <a:srgbClr val="FED517"/>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3321" name="Picture 14" descr="book.png"/>
              <p:cNvPicPr>
                <a:picLocks noChangeAspect="1"/>
              </p:cNvPicPr>
              <p:nvPr/>
            </p:nvPicPr>
            <p:blipFill>
              <a:blip r:embed="rId2" cstate="print"/>
              <a:srcRect/>
              <a:stretch>
                <a:fillRect/>
              </a:stretch>
            </p:blipFill>
            <p:spPr bwMode="auto">
              <a:xfrm rot="-1200000">
                <a:off x="7049643" y="3697843"/>
                <a:ext cx="1185237" cy="868089"/>
              </a:xfrm>
              <a:prstGeom prst="rect">
                <a:avLst/>
              </a:prstGeom>
              <a:noFill/>
              <a:ln w="9525">
                <a:noFill/>
                <a:miter lim="800000"/>
                <a:headEnd/>
                <a:tailEnd/>
              </a:ln>
            </p:spPr>
          </p:pic>
        </p:grpSp>
        <p:grpSp>
          <p:nvGrpSpPr>
            <p:cNvPr id="21" name="Group 19"/>
            <p:cNvGrpSpPr>
              <a:grpSpLocks/>
            </p:cNvGrpSpPr>
            <p:nvPr/>
          </p:nvGrpSpPr>
          <p:grpSpPr bwMode="auto">
            <a:xfrm>
              <a:off x="4799685" y="3800162"/>
              <a:ext cx="1196975" cy="1160463"/>
              <a:chOff x="7049643" y="3581400"/>
              <a:chExt cx="1196890" cy="1159933"/>
            </a:xfrm>
          </p:grpSpPr>
          <p:sp>
            <p:nvSpPr>
              <p:cNvPr id="22" name="Rectangle 21"/>
              <p:cNvSpPr/>
              <p:nvPr/>
            </p:nvSpPr>
            <p:spPr>
              <a:xfrm>
                <a:off x="7086152" y="3581400"/>
                <a:ext cx="1160381" cy="1159933"/>
              </a:xfrm>
              <a:prstGeom prst="rect">
                <a:avLst/>
              </a:prstGeom>
              <a:blipFill>
                <a:blip r:embed="rId3" cstate="print"/>
                <a:tile tx="0" ty="0" sx="100000" sy="100000" flip="none" algn="tl"/>
              </a:blip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3" name="Picture 14" descr="book.png"/>
              <p:cNvPicPr>
                <a:picLocks noChangeAspect="1"/>
              </p:cNvPicPr>
              <p:nvPr/>
            </p:nvPicPr>
            <p:blipFill>
              <a:blip r:embed="rId2" cstate="print"/>
              <a:srcRect/>
              <a:stretch>
                <a:fillRect/>
              </a:stretch>
            </p:blipFill>
            <p:spPr bwMode="auto">
              <a:xfrm rot="-1200000">
                <a:off x="7049643" y="3697843"/>
                <a:ext cx="1185237" cy="868089"/>
              </a:xfrm>
              <a:prstGeom prst="rect">
                <a:avLst/>
              </a:prstGeom>
              <a:noFill/>
              <a:ln w="9525">
                <a:noFill/>
                <a:miter lim="800000"/>
                <a:headEnd/>
                <a:tailEnd/>
              </a:ln>
            </p:spPr>
          </p:pic>
        </p:grpSp>
        <p:sp>
          <p:nvSpPr>
            <p:cNvPr id="29" name="TextBox 28"/>
            <p:cNvSpPr txBox="1"/>
            <p:nvPr/>
          </p:nvSpPr>
          <p:spPr bwMode="auto">
            <a:xfrm>
              <a:off x="5982054" y="848570"/>
              <a:ext cx="3161946" cy="1138773"/>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ORANGE BOOKS</a:t>
              </a:r>
            </a:p>
            <a:p>
              <a:pPr marL="1588" indent="-1588"/>
              <a:r>
                <a:rPr lang="en-US" sz="1400" b="1" u="sng" dirty="0">
                  <a:solidFill>
                    <a:srgbClr val="0033CC"/>
                  </a:solidFill>
                  <a:latin typeface="Arial" charset="0"/>
                </a:rPr>
                <a:t>Experimental</a:t>
              </a:r>
              <a:endParaRPr lang="en-US" sz="1400" b="1" u="dbl" dirty="0">
                <a:solidFill>
                  <a:srgbClr val="0033CC"/>
                </a:solidFill>
                <a:latin typeface="Arial" charset="0"/>
              </a:endParaRPr>
            </a:p>
            <a:p>
              <a:pPr marL="1588" indent="-1588"/>
              <a:r>
                <a:rPr lang="en-US" sz="1200" dirty="0">
                  <a:solidFill>
                    <a:srgbClr val="0033CC"/>
                  </a:solidFill>
                  <a:latin typeface="Arial" charset="0"/>
                </a:rPr>
                <a:t>Normative, but may be very new technology that does not </a:t>
              </a:r>
              <a:r>
                <a:rPr lang="en-US" sz="1200" b="1" u="sng" dirty="0">
                  <a:solidFill>
                    <a:srgbClr val="0033CC"/>
                  </a:solidFill>
                  <a:latin typeface="Arial" charset="0"/>
                </a:rPr>
                <a:t>yet</a:t>
              </a:r>
              <a:r>
                <a:rPr lang="en-US" sz="1200" dirty="0">
                  <a:solidFill>
                    <a:srgbClr val="0033CC"/>
                  </a:solidFill>
                  <a:latin typeface="Arial" charset="0"/>
                </a:rPr>
                <a:t> have consensus of enough agencies to standardize.  </a:t>
              </a:r>
            </a:p>
          </p:txBody>
        </p:sp>
        <p:sp>
          <p:nvSpPr>
            <p:cNvPr id="30" name="TextBox 29"/>
            <p:cNvSpPr txBox="1"/>
            <p:nvPr/>
          </p:nvSpPr>
          <p:spPr bwMode="auto">
            <a:xfrm>
              <a:off x="5982054" y="2290575"/>
              <a:ext cx="3161946" cy="954107"/>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YELLOW BOOKS</a:t>
              </a:r>
            </a:p>
            <a:p>
              <a:pPr marL="1588" indent="-1588"/>
              <a:r>
                <a:rPr lang="en-US" sz="1400" b="1" u="sng" dirty="0">
                  <a:solidFill>
                    <a:srgbClr val="0033CC"/>
                  </a:solidFill>
                  <a:latin typeface="Arial" charset="0"/>
                </a:rPr>
                <a:t>Administrative</a:t>
              </a:r>
              <a:endParaRPr lang="en-US" sz="1400" b="1" u="dbl" dirty="0">
                <a:solidFill>
                  <a:srgbClr val="0033CC"/>
                </a:solidFill>
                <a:latin typeface="Arial" charset="0"/>
              </a:endParaRPr>
            </a:p>
            <a:p>
              <a:pPr marL="1588" indent="-1588"/>
              <a:r>
                <a:rPr lang="en-US" sz="1200" dirty="0">
                  <a:solidFill>
                    <a:srgbClr val="0033CC"/>
                  </a:solidFill>
                  <a:latin typeface="Arial" charset="0"/>
                </a:rPr>
                <a:t>CCSDS Procedures, Proceedings, Test reports, etc.</a:t>
              </a:r>
              <a:endParaRPr lang="en-US" sz="1800" b="1" dirty="0">
                <a:solidFill>
                  <a:srgbClr val="0033CC"/>
                </a:solidFill>
                <a:latin typeface="Arial" charset="0"/>
              </a:endParaRPr>
            </a:p>
          </p:txBody>
        </p:sp>
        <p:sp>
          <p:nvSpPr>
            <p:cNvPr id="31" name="TextBox 30"/>
            <p:cNvSpPr txBox="1"/>
            <p:nvPr/>
          </p:nvSpPr>
          <p:spPr bwMode="auto">
            <a:xfrm>
              <a:off x="5982054" y="3722089"/>
              <a:ext cx="3161946" cy="1323439"/>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SILVER BOOKS</a:t>
              </a:r>
            </a:p>
            <a:p>
              <a:pPr marL="1588" indent="-1588"/>
              <a:r>
                <a:rPr lang="en-US" sz="1400" b="1" u="sng" dirty="0">
                  <a:solidFill>
                    <a:srgbClr val="0033CC"/>
                  </a:solidFill>
                  <a:latin typeface="Arial" charset="0"/>
                </a:rPr>
                <a:t>Historical</a:t>
              </a:r>
              <a:endParaRPr lang="en-US" sz="1400" b="1" u="dbl" dirty="0">
                <a:solidFill>
                  <a:srgbClr val="0033CC"/>
                </a:solidFill>
                <a:latin typeface="Arial" charset="0"/>
              </a:endParaRPr>
            </a:p>
            <a:p>
              <a:pPr marL="1588" indent="-1588"/>
              <a:r>
                <a:rPr lang="en-US" sz="1200" dirty="0">
                  <a:solidFill>
                    <a:srgbClr val="0033CC"/>
                  </a:solidFill>
                  <a:latin typeface="Arial" charset="0"/>
                </a:rPr>
                <a:t>Deprecated and retired documents that are kept available to support existing or legacy implementations.  Implication is that other agencies may not cross-support.  </a:t>
              </a:r>
              <a:endParaRPr lang="en-US" sz="1800" b="1" dirty="0">
                <a:solidFill>
                  <a:srgbClr val="0033CC"/>
                </a:solidFill>
                <a:latin typeface="Arial" charset="0"/>
              </a:endParaRPr>
            </a:p>
          </p:txBody>
        </p:sp>
        <p:grpSp>
          <p:nvGrpSpPr>
            <p:cNvPr id="32" name="Group 19"/>
            <p:cNvGrpSpPr>
              <a:grpSpLocks/>
            </p:cNvGrpSpPr>
            <p:nvPr/>
          </p:nvGrpSpPr>
          <p:grpSpPr bwMode="auto">
            <a:xfrm>
              <a:off x="4799685" y="5326375"/>
              <a:ext cx="1196975" cy="1160463"/>
              <a:chOff x="7049643" y="3581400"/>
              <a:chExt cx="1196890" cy="1159933"/>
            </a:xfrm>
          </p:grpSpPr>
          <p:sp>
            <p:nvSpPr>
              <p:cNvPr id="33" name="Rectangle 32"/>
              <p:cNvSpPr/>
              <p:nvPr/>
            </p:nvSpPr>
            <p:spPr>
              <a:xfrm>
                <a:off x="7086152" y="3581400"/>
                <a:ext cx="1160381" cy="1159933"/>
              </a:xfrm>
              <a:prstGeom prst="rect">
                <a:avLst/>
              </a:prstGeom>
              <a:solidFill>
                <a:srgbClr val="FFC1E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34" name="Picture 14" descr="book.png"/>
              <p:cNvPicPr>
                <a:picLocks noChangeAspect="1"/>
              </p:cNvPicPr>
              <p:nvPr/>
            </p:nvPicPr>
            <p:blipFill>
              <a:blip r:embed="rId2" cstate="print"/>
              <a:srcRect/>
              <a:stretch>
                <a:fillRect/>
              </a:stretch>
            </p:blipFill>
            <p:spPr bwMode="auto">
              <a:xfrm rot="-1200000">
                <a:off x="7049643" y="3697843"/>
                <a:ext cx="1185237" cy="868089"/>
              </a:xfrm>
              <a:prstGeom prst="rect">
                <a:avLst/>
              </a:prstGeom>
              <a:noFill/>
              <a:ln w="9525">
                <a:noFill/>
                <a:miter lim="800000"/>
                <a:headEnd/>
                <a:tailEnd/>
              </a:ln>
            </p:spPr>
          </p:pic>
        </p:grpSp>
        <p:sp>
          <p:nvSpPr>
            <p:cNvPr id="35" name="TextBox 34"/>
            <p:cNvSpPr txBox="1"/>
            <p:nvPr/>
          </p:nvSpPr>
          <p:spPr bwMode="auto">
            <a:xfrm>
              <a:off x="5982054" y="5248302"/>
              <a:ext cx="3161946" cy="1323439"/>
            </a:xfrm>
            <a:prstGeom prst="rect">
              <a:avLst/>
            </a:prstGeom>
            <a:noFill/>
            <a:ln w="12700">
              <a:noFill/>
              <a:miter lim="800000"/>
              <a:headEnd type="none" w="sm" len="sm"/>
              <a:tailEnd type="none" w="sm" len="sm"/>
            </a:ln>
          </p:spPr>
          <p:txBody>
            <a:bodyPr wrap="square" rtlCol="0">
              <a:spAutoFit/>
            </a:bodyPr>
            <a:lstStyle/>
            <a:p>
              <a:pPr marL="1588" indent="-1588"/>
              <a:r>
                <a:rPr lang="en-US" sz="1800" b="1" dirty="0">
                  <a:solidFill>
                    <a:srgbClr val="0033CC"/>
                  </a:solidFill>
                  <a:latin typeface="Arial" charset="0"/>
                </a:rPr>
                <a:t>PINK BOOKS/SHEETS</a:t>
              </a:r>
            </a:p>
            <a:p>
              <a:pPr marL="1588" indent="-1588"/>
              <a:r>
                <a:rPr lang="en-US" sz="1400" b="1" u="sng" dirty="0">
                  <a:solidFill>
                    <a:srgbClr val="0033CC"/>
                  </a:solidFill>
                  <a:latin typeface="Arial" charset="0"/>
                </a:rPr>
                <a:t>Draft Revisions For Review</a:t>
              </a:r>
              <a:endParaRPr lang="en-US" sz="1400" b="1" u="dbl" dirty="0">
                <a:solidFill>
                  <a:srgbClr val="0033CC"/>
                </a:solidFill>
                <a:latin typeface="Arial" charset="0"/>
              </a:endParaRPr>
            </a:p>
            <a:p>
              <a:pPr marL="1588" indent="-1588"/>
              <a:r>
                <a:rPr lang="en-US" sz="1200" dirty="0">
                  <a:solidFill>
                    <a:srgbClr val="0033CC"/>
                  </a:solidFill>
                  <a:latin typeface="Arial" charset="0"/>
                </a:rPr>
                <a:t>Draft Revisions to Blue or Magenta books that are circulated for agency review.  </a:t>
              </a:r>
            </a:p>
            <a:p>
              <a:pPr marL="1588" indent="-1588"/>
              <a:r>
                <a:rPr lang="en-US" sz="1200" dirty="0">
                  <a:solidFill>
                    <a:srgbClr val="0033CC"/>
                  </a:solidFill>
                  <a:latin typeface="Arial" charset="0"/>
                </a:rPr>
                <a:t>Pink Books are reissues of the full book, Pink Sheets are change pages only.</a:t>
              </a:r>
              <a:endParaRPr lang="en-US" sz="1800" b="1" dirty="0">
                <a:solidFill>
                  <a:srgbClr val="0033CC"/>
                </a:solidFill>
                <a:latin typeface="Arial" charset="0"/>
              </a:endParaRPr>
            </a:p>
          </p:txBody>
        </p:sp>
      </p:grpSp>
    </p:spTree>
    <p:extLst>
      <p:ext uri="{BB962C8B-B14F-4D97-AF65-F5344CB8AC3E}">
        <p14:creationId xmlns:p14="http://schemas.microsoft.com/office/powerpoint/2010/main" val="557931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up)">
                                      <p:cBhvr>
                                        <p:cTn id="7" dur="500"/>
                                        <p:tgtEl>
                                          <p:spTgt spid="3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up)">
                                      <p:cBhvr>
                                        <p:cTn id="1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 4"/>
          <p:cNvSpPr txBox="1">
            <a:spLocks/>
          </p:cNvSpPr>
          <p:nvPr/>
        </p:nvSpPr>
        <p:spPr>
          <a:xfrm>
            <a:off x="7086600" y="6248400"/>
            <a:ext cx="1905000" cy="45720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defPPr>
              <a:defRPr lang="en-US"/>
            </a:defPPr>
            <a:lvl1pPr marL="0" algn="l" defTabSz="457200" rtl="0" eaLnBrk="0" latinLnBrk="0" hangingPunct="0">
              <a:defRPr sz="2400" kern="1200">
                <a:solidFill>
                  <a:schemeClr val="tx2"/>
                </a:solidFill>
                <a:latin typeface="Arial" charset="0"/>
                <a:ea typeface="ＭＳ Ｐゴシック" charset="0"/>
                <a:cs typeface="ＭＳ Ｐゴシック" charset="0"/>
              </a:defRPr>
            </a:lvl1pPr>
            <a:lvl2pPr marL="742950" indent="-285750" algn="l" defTabSz="457200" rtl="0" eaLnBrk="0" latinLnBrk="0" hangingPunct="0">
              <a:defRPr sz="2400" kern="1200">
                <a:solidFill>
                  <a:schemeClr val="tx2"/>
                </a:solidFill>
                <a:latin typeface="Arial" charset="0"/>
                <a:ea typeface="ＭＳ Ｐゴシック" charset="0"/>
                <a:cs typeface="+mn-cs"/>
              </a:defRPr>
            </a:lvl2pPr>
            <a:lvl3pPr marL="1143000" indent="-228600" algn="l" defTabSz="457200" rtl="0" eaLnBrk="0" latinLnBrk="0" hangingPunct="0">
              <a:defRPr sz="2400" kern="1200">
                <a:solidFill>
                  <a:schemeClr val="tx2"/>
                </a:solidFill>
                <a:latin typeface="Arial" charset="0"/>
                <a:ea typeface="ＭＳ Ｐゴシック" charset="0"/>
                <a:cs typeface="+mn-cs"/>
              </a:defRPr>
            </a:lvl3pPr>
            <a:lvl4pPr marL="1600200" indent="-228600" algn="l" defTabSz="457200" rtl="0" eaLnBrk="0" latinLnBrk="0" hangingPunct="0">
              <a:defRPr sz="2400" kern="1200">
                <a:solidFill>
                  <a:schemeClr val="tx2"/>
                </a:solidFill>
                <a:latin typeface="Arial" charset="0"/>
                <a:ea typeface="ＭＳ Ｐゴシック" charset="0"/>
                <a:cs typeface="+mn-cs"/>
              </a:defRPr>
            </a:lvl4pPr>
            <a:lvl5pPr marL="2057400" indent="-228600" algn="l" defTabSz="457200" rtl="0" eaLnBrk="0" latinLnBrk="0" hangingPunct="0">
              <a:defRPr sz="2400" kern="1200">
                <a:solidFill>
                  <a:schemeClr val="tx2"/>
                </a:solidFill>
                <a:latin typeface="Arial" charset="0"/>
                <a:ea typeface="ＭＳ Ｐゴシック" charset="0"/>
                <a:cs typeface="+mn-cs"/>
              </a:defRPr>
            </a:lvl5pPr>
            <a:lvl6pPr marL="2514600" indent="-228600" algn="ctr" defTabSz="457200" rtl="0" eaLnBrk="0" fontAlgn="base" latinLnBrk="0" hangingPunct="0">
              <a:spcBef>
                <a:spcPct val="0"/>
              </a:spcBef>
              <a:spcAft>
                <a:spcPct val="0"/>
              </a:spcAft>
              <a:defRPr sz="2400" kern="1200">
                <a:solidFill>
                  <a:schemeClr val="tx2"/>
                </a:solidFill>
                <a:latin typeface="Arial" charset="0"/>
                <a:ea typeface="ＭＳ Ｐゴシック" charset="0"/>
                <a:cs typeface="+mn-cs"/>
              </a:defRPr>
            </a:lvl6pPr>
            <a:lvl7pPr marL="2971800" indent="-228600" algn="ctr" defTabSz="457200" rtl="0" eaLnBrk="0" fontAlgn="base" latinLnBrk="0" hangingPunct="0">
              <a:spcBef>
                <a:spcPct val="0"/>
              </a:spcBef>
              <a:spcAft>
                <a:spcPct val="0"/>
              </a:spcAft>
              <a:defRPr sz="2400" kern="1200">
                <a:solidFill>
                  <a:schemeClr val="tx2"/>
                </a:solidFill>
                <a:latin typeface="Arial" charset="0"/>
                <a:ea typeface="ＭＳ Ｐゴシック" charset="0"/>
                <a:cs typeface="+mn-cs"/>
              </a:defRPr>
            </a:lvl7pPr>
            <a:lvl8pPr marL="3429000" indent="-228600" algn="ctr" defTabSz="457200" rtl="0" eaLnBrk="0" fontAlgn="base" latinLnBrk="0" hangingPunct="0">
              <a:spcBef>
                <a:spcPct val="0"/>
              </a:spcBef>
              <a:spcAft>
                <a:spcPct val="0"/>
              </a:spcAft>
              <a:defRPr sz="2400" kern="1200">
                <a:solidFill>
                  <a:schemeClr val="tx2"/>
                </a:solidFill>
                <a:latin typeface="Arial" charset="0"/>
                <a:ea typeface="ＭＳ Ｐゴシック" charset="0"/>
                <a:cs typeface="+mn-cs"/>
              </a:defRPr>
            </a:lvl8pPr>
            <a:lvl9pPr marL="3886200" indent="-228600" algn="ctr" defTabSz="457200" rtl="0" eaLnBrk="0" fontAlgn="base" latinLnBrk="0" hangingPunct="0">
              <a:spcBef>
                <a:spcPct val="0"/>
              </a:spcBef>
              <a:spcAft>
                <a:spcPct val="0"/>
              </a:spcAft>
              <a:defRPr sz="2400" kern="1200">
                <a:solidFill>
                  <a:schemeClr val="tx2"/>
                </a:solidFill>
                <a:latin typeface="Arial" charset="0"/>
                <a:ea typeface="ＭＳ Ｐゴシック" charset="0"/>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fld id="{80A6B3AF-5F22-AB48-AB07-8483B4FBE134}" type="slidenum">
              <a:rPr kumimoji="0" lang="en-US" altLang="ja-JP" sz="1400" b="0" i="0" u="none" strike="noStrike" kern="1200" cap="none" spc="0" normalizeH="0" baseline="0" noProof="0" smtClean="0">
                <a:ln>
                  <a:noFill/>
                </a:ln>
                <a:solidFill>
                  <a:prstClr val="black"/>
                </a:solidFill>
                <a:effectLst/>
                <a:uLnTx/>
                <a:uFillTx/>
                <a:latin typeface="Arial" charset="0"/>
                <a:ea typeface="ＭＳ Ｐゴシック" charset="0"/>
              </a:rPr>
              <a:pPr marL="0" marR="0" lvl="0" indent="0" algn="l" defTabSz="457200" rtl="0" eaLnBrk="1" fontAlgn="auto" latinLnBrk="0" hangingPunct="1">
                <a:lnSpc>
                  <a:spcPct val="100000"/>
                </a:lnSpc>
                <a:spcBef>
                  <a:spcPts val="0"/>
                </a:spcBef>
                <a:spcAft>
                  <a:spcPts val="0"/>
                </a:spcAft>
                <a:buClrTx/>
                <a:buSzTx/>
                <a:buFontTx/>
                <a:buNone/>
                <a:tabLst/>
                <a:defRPr/>
              </a:pPr>
              <a:t>13</a:t>
            </a:fld>
            <a:endParaRPr kumimoji="0" lang="en-US" altLang="ja-JP" sz="1400" b="0" i="0" u="none" strike="noStrike" kern="1200" cap="none" spc="0" normalizeH="0" baseline="0" noProof="0" dirty="0">
              <a:ln>
                <a:noFill/>
              </a:ln>
              <a:solidFill>
                <a:prstClr val="black"/>
              </a:solidFill>
              <a:effectLst/>
              <a:uLnTx/>
              <a:uFillTx/>
              <a:latin typeface="Arial" charset="0"/>
              <a:ea typeface="ＭＳ Ｐゴシック" charset="0"/>
            </a:endParaRPr>
          </a:p>
        </p:txBody>
      </p:sp>
      <p:sp>
        <p:nvSpPr>
          <p:cNvPr id="5" name="Rectangle 2"/>
          <p:cNvSpPr>
            <a:spLocks noChangeArrowheads="1"/>
          </p:cNvSpPr>
          <p:nvPr/>
        </p:nvSpPr>
        <p:spPr bwMode="auto">
          <a:xfrm>
            <a:off x="3140" y="0"/>
            <a:ext cx="9144000" cy="6862763"/>
          </a:xfrm>
          <a:prstGeom prst="rect">
            <a:avLst/>
          </a:prstGeom>
          <a:solidFill>
            <a:schemeClr val="tx1"/>
          </a:solidFill>
          <a:ln w="9525">
            <a:solidFill>
              <a:schemeClr val="tx1"/>
            </a:solidFill>
            <a:miter lim="800000"/>
            <a:headEnd/>
            <a:tailEnd/>
          </a:ln>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
        <p:nvSpPr>
          <p:cNvPr id="6" name="Text Box 5"/>
          <p:cNvSpPr txBox="1">
            <a:spLocks noChangeArrowheads="1"/>
          </p:cNvSpPr>
          <p:nvPr/>
        </p:nvSpPr>
        <p:spPr bwMode="auto">
          <a:xfrm>
            <a:off x="8497888" y="4092575"/>
            <a:ext cx="42068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Mars</a:t>
            </a:r>
          </a:p>
        </p:txBody>
      </p:sp>
      <p:sp>
        <p:nvSpPr>
          <p:cNvPr id="7" name="Arc 7"/>
          <p:cNvSpPr>
            <a:spLocks/>
          </p:cNvSpPr>
          <p:nvPr/>
        </p:nvSpPr>
        <p:spPr bwMode="auto">
          <a:xfrm>
            <a:off x="-41275" y="3184525"/>
            <a:ext cx="5492750" cy="3676650"/>
          </a:xfrm>
          <a:custGeom>
            <a:avLst/>
            <a:gdLst>
              <a:gd name="G0" fmla="+- 0 0 0"/>
              <a:gd name="G1" fmla="+- 21599 0 0"/>
              <a:gd name="G2" fmla="+- 21600 0 0"/>
              <a:gd name="T0" fmla="*/ 38 w 21599"/>
              <a:gd name="T1" fmla="*/ 0 h 21599"/>
              <a:gd name="T2" fmla="*/ 21599 w 21599"/>
              <a:gd name="T3" fmla="*/ 21504 h 21599"/>
              <a:gd name="T4" fmla="*/ 0 w 21599"/>
              <a:gd name="T5" fmla="*/ 21599 h 21599"/>
            </a:gdLst>
            <a:ahLst/>
            <a:cxnLst>
              <a:cxn ang="0">
                <a:pos x="T0" y="T1"/>
              </a:cxn>
              <a:cxn ang="0">
                <a:pos x="T2" y="T3"/>
              </a:cxn>
              <a:cxn ang="0">
                <a:pos x="T4" y="T5"/>
              </a:cxn>
            </a:cxnLst>
            <a:rect l="0" t="0" r="r" b="b"/>
            <a:pathLst>
              <a:path w="21599" h="21599" fill="none" extrusionOk="0">
                <a:moveTo>
                  <a:pt x="38" y="-1"/>
                </a:moveTo>
                <a:cubicBezTo>
                  <a:pt x="11915" y="19"/>
                  <a:pt x="21547" y="9626"/>
                  <a:pt x="21599" y="21503"/>
                </a:cubicBezTo>
              </a:path>
              <a:path w="21599" h="21599" stroke="0" extrusionOk="0">
                <a:moveTo>
                  <a:pt x="38" y="-1"/>
                </a:moveTo>
                <a:cubicBezTo>
                  <a:pt x="11915" y="19"/>
                  <a:pt x="21547" y="9626"/>
                  <a:pt x="21599" y="21503"/>
                </a:cubicBezTo>
                <a:lnTo>
                  <a:pt x="0" y="21599"/>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8" name="Arc 8"/>
          <p:cNvSpPr>
            <a:spLocks/>
          </p:cNvSpPr>
          <p:nvPr/>
        </p:nvSpPr>
        <p:spPr bwMode="auto">
          <a:xfrm>
            <a:off x="0" y="168275"/>
            <a:ext cx="9120188" cy="7415213"/>
          </a:xfrm>
          <a:custGeom>
            <a:avLst/>
            <a:gdLst>
              <a:gd name="G0" fmla="+- 0 0 0"/>
              <a:gd name="G1" fmla="+- 17816 0 0"/>
              <a:gd name="G2" fmla="+- 21600 0 0"/>
              <a:gd name="T0" fmla="*/ 12212 w 17608"/>
              <a:gd name="T1" fmla="*/ 0 h 17816"/>
              <a:gd name="T2" fmla="*/ 17608 w 17608"/>
              <a:gd name="T3" fmla="*/ 5307 h 17816"/>
              <a:gd name="T4" fmla="*/ 0 w 17608"/>
              <a:gd name="T5" fmla="*/ 17816 h 17816"/>
            </a:gdLst>
            <a:ahLst/>
            <a:cxnLst>
              <a:cxn ang="0">
                <a:pos x="T0" y="T1"/>
              </a:cxn>
              <a:cxn ang="0">
                <a:pos x="T2" y="T3"/>
              </a:cxn>
              <a:cxn ang="0">
                <a:pos x="T4" y="T5"/>
              </a:cxn>
            </a:cxnLst>
            <a:rect l="0" t="0" r="r" b="b"/>
            <a:pathLst>
              <a:path w="17608" h="17816" fill="none" extrusionOk="0">
                <a:moveTo>
                  <a:pt x="12212" y="-1"/>
                </a:moveTo>
                <a:cubicBezTo>
                  <a:pt x="14309" y="1437"/>
                  <a:pt x="16136" y="3233"/>
                  <a:pt x="17608" y="5306"/>
                </a:cubicBezTo>
              </a:path>
              <a:path w="17608" h="17816" stroke="0" extrusionOk="0">
                <a:moveTo>
                  <a:pt x="12212" y="-1"/>
                </a:moveTo>
                <a:cubicBezTo>
                  <a:pt x="14309" y="1437"/>
                  <a:pt x="16136" y="3233"/>
                  <a:pt x="17608" y="5306"/>
                </a:cubicBezTo>
                <a:lnTo>
                  <a:pt x="0" y="17816"/>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9" name="Arc 9"/>
          <p:cNvSpPr>
            <a:spLocks/>
          </p:cNvSpPr>
          <p:nvPr/>
        </p:nvSpPr>
        <p:spPr bwMode="auto">
          <a:xfrm>
            <a:off x="0" y="0"/>
            <a:ext cx="8980488" cy="7102475"/>
          </a:xfrm>
          <a:custGeom>
            <a:avLst/>
            <a:gdLst>
              <a:gd name="G0" fmla="+- 0 0 0"/>
              <a:gd name="G1" fmla="+- 18782 0 0"/>
              <a:gd name="G2" fmla="+- 21600 0 0"/>
              <a:gd name="T0" fmla="*/ 10666 w 17250"/>
              <a:gd name="T1" fmla="*/ 0 h 18782"/>
              <a:gd name="T2" fmla="*/ 17250 w 17250"/>
              <a:gd name="T3" fmla="*/ 5783 h 18782"/>
              <a:gd name="T4" fmla="*/ 0 w 17250"/>
              <a:gd name="T5" fmla="*/ 18782 h 18782"/>
            </a:gdLst>
            <a:ahLst/>
            <a:cxnLst>
              <a:cxn ang="0">
                <a:pos x="T0" y="T1"/>
              </a:cxn>
              <a:cxn ang="0">
                <a:pos x="T2" y="T3"/>
              </a:cxn>
              <a:cxn ang="0">
                <a:pos x="T4" y="T5"/>
              </a:cxn>
            </a:cxnLst>
            <a:rect l="0" t="0" r="r" b="b"/>
            <a:pathLst>
              <a:path w="17250" h="18782" fill="none" extrusionOk="0">
                <a:moveTo>
                  <a:pt x="10666" y="-1"/>
                </a:moveTo>
                <a:cubicBezTo>
                  <a:pt x="13233" y="1456"/>
                  <a:pt x="15473" y="3425"/>
                  <a:pt x="17250" y="5782"/>
                </a:cubicBezTo>
              </a:path>
              <a:path w="17250" h="18782" stroke="0" extrusionOk="0">
                <a:moveTo>
                  <a:pt x="10666" y="-1"/>
                </a:moveTo>
                <a:cubicBezTo>
                  <a:pt x="13233" y="1456"/>
                  <a:pt x="15473" y="3425"/>
                  <a:pt x="17250" y="5782"/>
                </a:cubicBezTo>
                <a:lnTo>
                  <a:pt x="0" y="18782"/>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10" name="Arc 10"/>
          <p:cNvSpPr>
            <a:spLocks/>
          </p:cNvSpPr>
          <p:nvPr/>
        </p:nvSpPr>
        <p:spPr bwMode="auto">
          <a:xfrm>
            <a:off x="3175" y="601663"/>
            <a:ext cx="9140825" cy="6256337"/>
          </a:xfrm>
          <a:custGeom>
            <a:avLst/>
            <a:gdLst>
              <a:gd name="G0" fmla="+- 0 0 0"/>
              <a:gd name="G1" fmla="+- 21599 0 0"/>
              <a:gd name="G2" fmla="+- 21600 0 0"/>
              <a:gd name="T0" fmla="*/ 99 w 19888"/>
              <a:gd name="T1" fmla="*/ 0 h 21599"/>
              <a:gd name="T2" fmla="*/ 19888 w 19888"/>
              <a:gd name="T3" fmla="*/ 13172 h 21599"/>
              <a:gd name="T4" fmla="*/ 0 w 19888"/>
              <a:gd name="T5" fmla="*/ 21599 h 21599"/>
            </a:gdLst>
            <a:ahLst/>
            <a:cxnLst>
              <a:cxn ang="0">
                <a:pos x="T0" y="T1"/>
              </a:cxn>
              <a:cxn ang="0">
                <a:pos x="T2" y="T3"/>
              </a:cxn>
              <a:cxn ang="0">
                <a:pos x="T4" y="T5"/>
              </a:cxn>
            </a:cxnLst>
            <a:rect l="0" t="0" r="r" b="b"/>
            <a:pathLst>
              <a:path w="19888" h="21599" fill="none" extrusionOk="0">
                <a:moveTo>
                  <a:pt x="99" y="-1"/>
                </a:moveTo>
                <a:cubicBezTo>
                  <a:pt x="8735" y="38"/>
                  <a:pt x="16518" y="5219"/>
                  <a:pt x="19888" y="13171"/>
                </a:cubicBezTo>
              </a:path>
              <a:path w="19888" h="21599" stroke="0" extrusionOk="0">
                <a:moveTo>
                  <a:pt x="99" y="-1"/>
                </a:moveTo>
                <a:cubicBezTo>
                  <a:pt x="8735" y="38"/>
                  <a:pt x="16518" y="5219"/>
                  <a:pt x="19888" y="13171"/>
                </a:cubicBezTo>
                <a:lnTo>
                  <a:pt x="0" y="21599"/>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11" name="Arc 11"/>
          <p:cNvSpPr>
            <a:spLocks/>
          </p:cNvSpPr>
          <p:nvPr/>
        </p:nvSpPr>
        <p:spPr bwMode="auto">
          <a:xfrm>
            <a:off x="3175" y="6100763"/>
            <a:ext cx="993775" cy="750887"/>
          </a:xfrm>
          <a:custGeom>
            <a:avLst/>
            <a:gdLst>
              <a:gd name="T0" fmla="*/ 0 w 29226"/>
              <a:gd name="T1" fmla="*/ 2147483647 h 26225"/>
              <a:gd name="T2" fmla="*/ 2147483647 w 29226"/>
              <a:gd name="T3" fmla="*/ 2147483647 h 26225"/>
              <a:gd name="T4" fmla="*/ 2147483647 w 29226"/>
              <a:gd name="T5" fmla="*/ 2147483647 h 26225"/>
              <a:gd name="T6" fmla="*/ 0 60000 65536"/>
              <a:gd name="T7" fmla="*/ 0 60000 65536"/>
              <a:gd name="T8" fmla="*/ 0 60000 65536"/>
              <a:gd name="T9" fmla="*/ 0 w 29226"/>
              <a:gd name="T10" fmla="*/ 0 h 26225"/>
              <a:gd name="T11" fmla="*/ 29226 w 29226"/>
              <a:gd name="T12" fmla="*/ 26225 h 26225"/>
            </a:gdLst>
            <a:ahLst/>
            <a:cxnLst>
              <a:cxn ang="T6">
                <a:pos x="T0" y="T1"/>
              </a:cxn>
              <a:cxn ang="T7">
                <a:pos x="T2" y="T3"/>
              </a:cxn>
              <a:cxn ang="T8">
                <a:pos x="T4" y="T5"/>
              </a:cxn>
            </a:cxnLst>
            <a:rect l="T9" t="T10" r="T11" b="T12"/>
            <a:pathLst>
              <a:path w="29226" h="26225" fill="none" extrusionOk="0">
                <a:moveTo>
                  <a:pt x="-1" y="1390"/>
                </a:moveTo>
                <a:cubicBezTo>
                  <a:pt x="2437" y="471"/>
                  <a:pt x="5020" y="-1"/>
                  <a:pt x="7626" y="-1"/>
                </a:cubicBezTo>
                <a:cubicBezTo>
                  <a:pt x="19555" y="0"/>
                  <a:pt x="29226" y="9670"/>
                  <a:pt x="29226" y="21600"/>
                </a:cubicBezTo>
                <a:cubicBezTo>
                  <a:pt x="29226" y="23155"/>
                  <a:pt x="29058" y="24705"/>
                  <a:pt x="28725" y="26225"/>
                </a:cubicBezTo>
              </a:path>
              <a:path w="29226" h="26225" stroke="0" extrusionOk="0">
                <a:moveTo>
                  <a:pt x="-1" y="1390"/>
                </a:moveTo>
                <a:cubicBezTo>
                  <a:pt x="2437" y="471"/>
                  <a:pt x="5020" y="-1"/>
                  <a:pt x="7626" y="-1"/>
                </a:cubicBezTo>
                <a:cubicBezTo>
                  <a:pt x="19555" y="0"/>
                  <a:pt x="29226" y="9670"/>
                  <a:pt x="29226" y="21600"/>
                </a:cubicBezTo>
                <a:cubicBezTo>
                  <a:pt x="29226" y="23155"/>
                  <a:pt x="29058" y="24705"/>
                  <a:pt x="28725" y="26225"/>
                </a:cubicBezTo>
                <a:lnTo>
                  <a:pt x="7626" y="21600"/>
                </a:lnTo>
                <a:lnTo>
                  <a:pt x="-1" y="1390"/>
                </a:lnTo>
                <a:close/>
              </a:path>
            </a:pathLst>
          </a:custGeom>
          <a:noFill/>
          <a:ln w="3175">
            <a:solidFill>
              <a:srgbClr val="333333"/>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12" name="Object 2"/>
          <p:cNvGraphicFramePr>
            <a:graphicFrameLocks noChangeAspect="1"/>
          </p:cNvGraphicFramePr>
          <p:nvPr/>
        </p:nvGraphicFramePr>
        <p:xfrm>
          <a:off x="3175" y="6096000"/>
          <a:ext cx="757238" cy="744538"/>
        </p:xfrm>
        <a:graphic>
          <a:graphicData uri="http://schemas.openxmlformats.org/presentationml/2006/ole">
            <mc:AlternateContent xmlns:mc="http://schemas.openxmlformats.org/markup-compatibility/2006">
              <mc:Choice xmlns:v="urn:schemas-microsoft-com:vml" Requires="v">
                <p:oleObj spid="_x0000_s1785" name="Image" r:id="rId3" imgW="736248" imgH="723554" progId="Photoshop.Image.7">
                  <p:embed/>
                </p:oleObj>
              </mc:Choice>
              <mc:Fallback>
                <p:oleObj name="Image" r:id="rId3" imgW="736248" imgH="723554" progId="Photoshop.Image.7">
                  <p:embed/>
                  <p:pic>
                    <p:nvPicPr>
                      <p:cNvPr id="0" name=""/>
                      <p:cNvPicPr>
                        <a:picLocks noChangeAspect="1" noChangeArrowheads="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3175" y="6096000"/>
                        <a:ext cx="757238" cy="7445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13" name="Arc 13"/>
          <p:cNvSpPr>
            <a:spLocks/>
          </p:cNvSpPr>
          <p:nvPr/>
        </p:nvSpPr>
        <p:spPr bwMode="auto">
          <a:xfrm>
            <a:off x="12700" y="5792788"/>
            <a:ext cx="1503363" cy="1041400"/>
          </a:xfrm>
          <a:custGeom>
            <a:avLst/>
            <a:gdLst>
              <a:gd name="T0" fmla="*/ 0 w 26544"/>
              <a:gd name="T1" fmla="*/ 2147483647 h 24506"/>
              <a:gd name="T2" fmla="*/ 2147483647 w 26544"/>
              <a:gd name="T3" fmla="*/ 2147483647 h 24506"/>
              <a:gd name="T4" fmla="*/ 2147483647 w 26544"/>
              <a:gd name="T5" fmla="*/ 2147483647 h 24506"/>
              <a:gd name="T6" fmla="*/ 0 60000 65536"/>
              <a:gd name="T7" fmla="*/ 0 60000 65536"/>
              <a:gd name="T8" fmla="*/ 0 60000 65536"/>
              <a:gd name="T9" fmla="*/ 0 w 26544"/>
              <a:gd name="T10" fmla="*/ 0 h 24506"/>
              <a:gd name="T11" fmla="*/ 26544 w 26544"/>
              <a:gd name="T12" fmla="*/ 24506 h 24506"/>
            </a:gdLst>
            <a:ahLst/>
            <a:cxnLst>
              <a:cxn ang="T6">
                <a:pos x="T0" y="T1"/>
              </a:cxn>
              <a:cxn ang="T7">
                <a:pos x="T2" y="T3"/>
              </a:cxn>
              <a:cxn ang="T8">
                <a:pos x="T4" y="T5"/>
              </a:cxn>
            </a:cxnLst>
            <a:rect l="T9" t="T10" r="T11" b="T12"/>
            <a:pathLst>
              <a:path w="26544" h="24506" fill="none" extrusionOk="0">
                <a:moveTo>
                  <a:pt x="0" y="573"/>
                </a:moveTo>
                <a:cubicBezTo>
                  <a:pt x="1620" y="192"/>
                  <a:pt x="3279" y="-1"/>
                  <a:pt x="4944" y="-1"/>
                </a:cubicBezTo>
                <a:cubicBezTo>
                  <a:pt x="16873" y="0"/>
                  <a:pt x="26544" y="9670"/>
                  <a:pt x="26544" y="21600"/>
                </a:cubicBezTo>
                <a:cubicBezTo>
                  <a:pt x="26544" y="22571"/>
                  <a:pt x="26478" y="23542"/>
                  <a:pt x="26347" y="24505"/>
                </a:cubicBezTo>
              </a:path>
              <a:path w="26544" h="24506" stroke="0" extrusionOk="0">
                <a:moveTo>
                  <a:pt x="0" y="573"/>
                </a:moveTo>
                <a:cubicBezTo>
                  <a:pt x="1620" y="192"/>
                  <a:pt x="3279" y="-1"/>
                  <a:pt x="4944" y="-1"/>
                </a:cubicBezTo>
                <a:cubicBezTo>
                  <a:pt x="16873" y="0"/>
                  <a:pt x="26544" y="9670"/>
                  <a:pt x="26544" y="21600"/>
                </a:cubicBezTo>
                <a:cubicBezTo>
                  <a:pt x="26544" y="22571"/>
                  <a:pt x="26478" y="23542"/>
                  <a:pt x="26347" y="24505"/>
                </a:cubicBezTo>
                <a:lnTo>
                  <a:pt x="4944" y="21600"/>
                </a:lnTo>
                <a:lnTo>
                  <a:pt x="0" y="573"/>
                </a:lnTo>
                <a:close/>
              </a:path>
            </a:pathLst>
          </a:custGeom>
          <a:noFill/>
          <a:ln w="3175">
            <a:solidFill>
              <a:srgbClr val="333333"/>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 name="Arc 14"/>
          <p:cNvSpPr>
            <a:spLocks/>
          </p:cNvSpPr>
          <p:nvPr/>
        </p:nvSpPr>
        <p:spPr bwMode="auto">
          <a:xfrm>
            <a:off x="20638" y="1357313"/>
            <a:ext cx="8831262" cy="5492750"/>
          </a:xfrm>
          <a:custGeom>
            <a:avLst/>
            <a:gdLst>
              <a:gd name="G0" fmla="+- 465 0 0"/>
              <a:gd name="G1" fmla="+- 21600 0 0"/>
              <a:gd name="G2" fmla="+- 21600 0 0"/>
              <a:gd name="T0" fmla="*/ 0 w 21381"/>
              <a:gd name="T1" fmla="*/ 6 h 21600"/>
              <a:gd name="T2" fmla="*/ 21381 w 21381"/>
              <a:gd name="T3" fmla="*/ 16212 h 21600"/>
              <a:gd name="T4" fmla="*/ 465 w 21381"/>
              <a:gd name="T5" fmla="*/ 21600 h 21600"/>
            </a:gdLst>
            <a:ahLst/>
            <a:cxnLst>
              <a:cxn ang="0">
                <a:pos x="T0" y="T1"/>
              </a:cxn>
              <a:cxn ang="0">
                <a:pos x="T2" y="T3"/>
              </a:cxn>
              <a:cxn ang="0">
                <a:pos x="T4" y="T5"/>
              </a:cxn>
            </a:cxnLst>
            <a:rect l="0" t="0" r="r" b="b"/>
            <a:pathLst>
              <a:path w="21381" h="21600" fill="none" extrusionOk="0">
                <a:moveTo>
                  <a:pt x="-1" y="5"/>
                </a:moveTo>
                <a:cubicBezTo>
                  <a:pt x="154" y="1"/>
                  <a:pt x="309" y="-1"/>
                  <a:pt x="465" y="-1"/>
                </a:cubicBezTo>
                <a:cubicBezTo>
                  <a:pt x="10319" y="-1"/>
                  <a:pt x="18923" y="6669"/>
                  <a:pt x="21382" y="16211"/>
                </a:cubicBezTo>
              </a:path>
              <a:path w="21381" h="21600" stroke="0" extrusionOk="0">
                <a:moveTo>
                  <a:pt x="-1" y="5"/>
                </a:moveTo>
                <a:cubicBezTo>
                  <a:pt x="154" y="1"/>
                  <a:pt x="309" y="-1"/>
                  <a:pt x="465" y="-1"/>
                </a:cubicBezTo>
                <a:cubicBezTo>
                  <a:pt x="10319" y="-1"/>
                  <a:pt x="18923" y="6669"/>
                  <a:pt x="21382" y="16211"/>
                </a:cubicBezTo>
                <a:lnTo>
                  <a:pt x="465" y="21600"/>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ja-JP" sz="1800" b="0" i="0" u="none" strike="noStrike" kern="1200" cap="none" spc="0" normalizeH="0" baseline="0" noProof="0" dirty="0">
                <a:ln>
                  <a:noFill/>
                </a:ln>
                <a:solidFill>
                  <a:prstClr val="black"/>
                </a:solidFill>
                <a:effectLst/>
                <a:uLnTx/>
                <a:uFillTx/>
                <a:latin typeface="Calibri"/>
                <a:ea typeface="ＭＳ Ｐゴシック" panose="020B0600070205080204" pitchFamily="34" charset="-128"/>
                <a:cs typeface="+mn-cs"/>
              </a:rPr>
              <a:t>¸</a:t>
            </a:r>
          </a:p>
        </p:txBody>
      </p:sp>
      <p:sp>
        <p:nvSpPr>
          <p:cNvPr id="15" name="Arc 15"/>
          <p:cNvSpPr>
            <a:spLocks/>
          </p:cNvSpPr>
          <p:nvPr/>
        </p:nvSpPr>
        <p:spPr bwMode="auto">
          <a:xfrm>
            <a:off x="3175" y="74613"/>
            <a:ext cx="9123363" cy="6778625"/>
          </a:xfrm>
          <a:custGeom>
            <a:avLst/>
            <a:gdLst>
              <a:gd name="G0" fmla="+- 0 0 0"/>
              <a:gd name="G1" fmla="+- 21600 0 0"/>
              <a:gd name="G2" fmla="+- 21600 0 0"/>
              <a:gd name="T0" fmla="*/ 0 w 19184"/>
              <a:gd name="T1" fmla="*/ 0 h 21600"/>
              <a:gd name="T2" fmla="*/ 19184 w 19184"/>
              <a:gd name="T3" fmla="*/ 11675 h 21600"/>
              <a:gd name="T4" fmla="*/ 0 w 19184"/>
              <a:gd name="T5" fmla="*/ 21600 h 21600"/>
            </a:gdLst>
            <a:ahLst/>
            <a:cxnLst>
              <a:cxn ang="0">
                <a:pos x="T0" y="T1"/>
              </a:cxn>
              <a:cxn ang="0">
                <a:pos x="T2" y="T3"/>
              </a:cxn>
              <a:cxn ang="0">
                <a:pos x="T4" y="T5"/>
              </a:cxn>
            </a:cxnLst>
            <a:rect l="0" t="0" r="r" b="b"/>
            <a:pathLst>
              <a:path w="19184" h="21600" fill="none" extrusionOk="0">
                <a:moveTo>
                  <a:pt x="0" y="-1"/>
                </a:moveTo>
                <a:cubicBezTo>
                  <a:pt x="8074" y="-1"/>
                  <a:pt x="15474" y="4503"/>
                  <a:pt x="19184" y="11674"/>
                </a:cubicBezTo>
              </a:path>
              <a:path w="19184" h="21600" stroke="0" extrusionOk="0">
                <a:moveTo>
                  <a:pt x="0" y="-1"/>
                </a:moveTo>
                <a:cubicBezTo>
                  <a:pt x="8074" y="-1"/>
                  <a:pt x="15474" y="4503"/>
                  <a:pt x="19184" y="11674"/>
                </a:cubicBezTo>
                <a:lnTo>
                  <a:pt x="0" y="21600"/>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16" name="Arc 16"/>
          <p:cNvSpPr>
            <a:spLocks/>
          </p:cNvSpPr>
          <p:nvPr/>
        </p:nvSpPr>
        <p:spPr bwMode="auto">
          <a:xfrm>
            <a:off x="20638" y="125413"/>
            <a:ext cx="9085262" cy="6737350"/>
          </a:xfrm>
          <a:custGeom>
            <a:avLst/>
            <a:gdLst>
              <a:gd name="G0" fmla="+- 0 0 0"/>
              <a:gd name="G1" fmla="+- 19757 0 0"/>
              <a:gd name="G2" fmla="+- 21600 0 0"/>
              <a:gd name="T0" fmla="*/ 8730 w 18429"/>
              <a:gd name="T1" fmla="*/ 0 h 19757"/>
              <a:gd name="T2" fmla="*/ 18429 w 18429"/>
              <a:gd name="T3" fmla="*/ 8492 h 19757"/>
              <a:gd name="T4" fmla="*/ 0 w 18429"/>
              <a:gd name="T5" fmla="*/ 19757 h 19757"/>
            </a:gdLst>
            <a:ahLst/>
            <a:cxnLst>
              <a:cxn ang="0">
                <a:pos x="T0" y="T1"/>
              </a:cxn>
              <a:cxn ang="0">
                <a:pos x="T2" y="T3"/>
              </a:cxn>
              <a:cxn ang="0">
                <a:pos x="T4" y="T5"/>
              </a:cxn>
            </a:cxnLst>
            <a:rect l="0" t="0" r="r" b="b"/>
            <a:pathLst>
              <a:path w="18429" h="19757" fill="none" extrusionOk="0">
                <a:moveTo>
                  <a:pt x="8730" y="-1"/>
                </a:moveTo>
                <a:cubicBezTo>
                  <a:pt x="12752" y="1777"/>
                  <a:pt x="16136" y="4739"/>
                  <a:pt x="18429" y="8491"/>
                </a:cubicBezTo>
              </a:path>
              <a:path w="18429" h="19757" stroke="0" extrusionOk="0">
                <a:moveTo>
                  <a:pt x="8730" y="-1"/>
                </a:moveTo>
                <a:cubicBezTo>
                  <a:pt x="12752" y="1777"/>
                  <a:pt x="16136" y="4739"/>
                  <a:pt x="18429" y="8491"/>
                </a:cubicBezTo>
                <a:lnTo>
                  <a:pt x="0" y="19757"/>
                </a:lnTo>
                <a:close/>
              </a:path>
            </a:pathLst>
          </a:custGeom>
          <a:noFill/>
          <a:ln w="3175" cap="flat" cmpd="sng" algn="ctr">
            <a:solidFill>
              <a:schemeClr val="bg1">
                <a:lumMod val="50000"/>
              </a:schemeClr>
            </a:solidFill>
            <a:prstDash val="dash"/>
            <a:round/>
            <a:headEnd type="none" w="med" len="med"/>
            <a:tailEnd type="none" w="med" len="med"/>
          </a:ln>
          <a:effec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17" name="Text Box 18"/>
          <p:cNvSpPr txBox="1">
            <a:spLocks noChangeArrowheads="1"/>
          </p:cNvSpPr>
          <p:nvPr/>
        </p:nvSpPr>
        <p:spPr bwMode="auto">
          <a:xfrm>
            <a:off x="-23813" y="5854700"/>
            <a:ext cx="469901"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Venus</a:t>
            </a:r>
          </a:p>
        </p:txBody>
      </p:sp>
      <p:sp>
        <p:nvSpPr>
          <p:cNvPr id="18" name="Text Box 19"/>
          <p:cNvSpPr txBox="1">
            <a:spLocks noChangeArrowheads="1"/>
          </p:cNvSpPr>
          <p:nvPr/>
        </p:nvSpPr>
        <p:spPr bwMode="auto">
          <a:xfrm>
            <a:off x="1044575" y="6630988"/>
            <a:ext cx="57785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Mercury</a:t>
            </a:r>
          </a:p>
        </p:txBody>
      </p:sp>
      <p:sp>
        <p:nvSpPr>
          <p:cNvPr id="19" name="Text Box 20"/>
          <p:cNvSpPr txBox="1">
            <a:spLocks noChangeArrowheads="1"/>
          </p:cNvSpPr>
          <p:nvPr/>
        </p:nvSpPr>
        <p:spPr bwMode="auto">
          <a:xfrm>
            <a:off x="39688" y="6599238"/>
            <a:ext cx="419100" cy="1825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1200" b="0" i="0" u="none" strike="noStrike" kern="1200" cap="none" spc="0" normalizeH="0" baseline="0" noProof="0" dirty="0">
                <a:ln>
                  <a:noFill/>
                </a:ln>
                <a:solidFill>
                  <a:prstClr val="black"/>
                </a:solidFill>
                <a:effectLst/>
                <a:uLnTx/>
                <a:uFillTx/>
                <a:latin typeface="Calibri" charset="0"/>
                <a:ea typeface="ＭＳ Ｐゴシック" charset="0"/>
              </a:rPr>
              <a:t>Sun</a:t>
            </a:r>
          </a:p>
        </p:txBody>
      </p:sp>
      <p:graphicFrame>
        <p:nvGraphicFramePr>
          <p:cNvPr id="20" name="Object 3"/>
          <p:cNvGraphicFramePr>
            <a:graphicFrameLocks noChangeAspect="1"/>
          </p:cNvGraphicFramePr>
          <p:nvPr/>
        </p:nvGraphicFramePr>
        <p:xfrm>
          <a:off x="844550" y="6470650"/>
          <a:ext cx="266700" cy="260350"/>
        </p:xfrm>
        <a:graphic>
          <a:graphicData uri="http://schemas.openxmlformats.org/presentationml/2006/ole">
            <mc:AlternateContent xmlns:mc="http://schemas.openxmlformats.org/markup-compatibility/2006">
              <mc:Choice xmlns:v="urn:schemas-microsoft-com:vml" Requires="v">
                <p:oleObj spid="_x0000_s1786" name="Image" r:id="rId5" imgW="406063" imgH="393512" progId="Photoshop.Image.7">
                  <p:embed/>
                </p:oleObj>
              </mc:Choice>
              <mc:Fallback>
                <p:oleObj name="Image" r:id="rId5" imgW="406063" imgH="393512" progId="Photoshop.Image.7">
                  <p:embed/>
                  <p:pic>
                    <p:nvPicPr>
                      <p:cNvPr id="0" name=""/>
                      <p:cNvPicPr>
                        <a:picLocks noChangeAspect="1" noChangeArrowheads="1"/>
                      </p:cNvPicPr>
                      <p:nvPr/>
                    </p:nvPicPr>
                    <p:blipFill>
                      <a:blip r:embed="rId6">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44550" y="6470650"/>
                        <a:ext cx="266700" cy="260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1" name="Text Box 23"/>
          <p:cNvSpPr txBox="1">
            <a:spLocks noChangeArrowheads="1"/>
          </p:cNvSpPr>
          <p:nvPr/>
        </p:nvSpPr>
        <p:spPr bwMode="auto">
          <a:xfrm>
            <a:off x="7339013" y="1379538"/>
            <a:ext cx="51752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Uranus</a:t>
            </a:r>
          </a:p>
        </p:txBody>
      </p:sp>
      <p:graphicFrame>
        <p:nvGraphicFramePr>
          <p:cNvPr id="22" name="Object 4"/>
          <p:cNvGraphicFramePr>
            <a:graphicFrameLocks noChangeAspect="1"/>
          </p:cNvGraphicFramePr>
          <p:nvPr/>
        </p:nvGraphicFramePr>
        <p:xfrm>
          <a:off x="7232650" y="1420813"/>
          <a:ext cx="146050" cy="152400"/>
        </p:xfrm>
        <a:graphic>
          <a:graphicData uri="http://schemas.openxmlformats.org/presentationml/2006/ole">
            <mc:AlternateContent xmlns:mc="http://schemas.openxmlformats.org/markup-compatibility/2006">
              <mc:Choice xmlns:v="urn:schemas-microsoft-com:vml" Requires="v">
                <p:oleObj spid="_x0000_s1787" name="Image" r:id="rId7" imgW="774330" imgH="812412" progId="Photoshop.Image.7">
                  <p:embed/>
                </p:oleObj>
              </mc:Choice>
              <mc:Fallback>
                <p:oleObj name="Image" r:id="rId7" imgW="774330" imgH="812412" progId="Photoshop.Image.7">
                  <p:embed/>
                  <p:pic>
                    <p:nvPicPr>
                      <p:cNvPr id="0" name=""/>
                      <p:cNvPicPr>
                        <a:picLocks noChangeAspect="1" noChangeArrowheads="1"/>
                      </p:cNvPicPr>
                      <p:nvPr/>
                    </p:nvPicPr>
                    <p:blipFill>
                      <a:blip r:embed="rId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232650" y="1420813"/>
                        <a:ext cx="146050" cy="152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3" name="Object 5"/>
          <p:cNvGraphicFramePr>
            <a:graphicFrameLocks noChangeAspect="1"/>
          </p:cNvGraphicFramePr>
          <p:nvPr/>
        </p:nvGraphicFramePr>
        <p:xfrm>
          <a:off x="436563" y="5568950"/>
          <a:ext cx="417512" cy="419100"/>
        </p:xfrm>
        <a:graphic>
          <a:graphicData uri="http://schemas.openxmlformats.org/presentationml/2006/ole">
            <mc:AlternateContent xmlns:mc="http://schemas.openxmlformats.org/markup-compatibility/2006">
              <mc:Choice xmlns:v="urn:schemas-microsoft-com:vml" Requires="v">
                <p:oleObj spid="_x0000_s1788" name="Image" r:id="rId9" imgW="2565079" imgH="2565079" progId="Photoshop.Image.7">
                  <p:embed/>
                </p:oleObj>
              </mc:Choice>
              <mc:Fallback>
                <p:oleObj name="Image" r:id="rId9" imgW="2565079" imgH="2565079" progId="Photoshop.Image.7">
                  <p:embed/>
                  <p:pic>
                    <p:nvPicPr>
                      <p:cNvPr id="0" name=""/>
                      <p:cNvPicPr>
                        <a:picLocks noChangeAspect="1" noChangeArrowheads="1"/>
                      </p:cNvPicPr>
                      <p:nvPr/>
                    </p:nvPicPr>
                    <p:blipFill>
                      <a:blip r:embed="rId10">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436563" y="5568950"/>
                        <a:ext cx="417512" cy="419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24" name="Object 6"/>
          <p:cNvGraphicFramePr>
            <a:graphicFrameLocks noChangeAspect="1"/>
          </p:cNvGraphicFramePr>
          <p:nvPr/>
        </p:nvGraphicFramePr>
        <p:xfrm>
          <a:off x="6884988" y="2209800"/>
          <a:ext cx="392112" cy="406400"/>
        </p:xfrm>
        <a:graphic>
          <a:graphicData uri="http://schemas.openxmlformats.org/presentationml/2006/ole">
            <mc:AlternateContent xmlns:mc="http://schemas.openxmlformats.org/markup-compatibility/2006">
              <mc:Choice xmlns:v="urn:schemas-microsoft-com:vml" Requires="v">
                <p:oleObj spid="_x0000_s1789" name="Image" r:id="rId11" imgW="2082540" imgH="2057143" progId="Photoshop.Image.7">
                  <p:embed/>
                </p:oleObj>
              </mc:Choice>
              <mc:Fallback>
                <p:oleObj name="Image" r:id="rId11" imgW="2082540" imgH="2057143" progId="Photoshop.Image.7">
                  <p:embed/>
                  <p:pic>
                    <p:nvPicPr>
                      <p:cNvPr id="0" name=""/>
                      <p:cNvPicPr>
                        <a:picLocks noChangeAspect="1" noChangeArrowheads="1"/>
                      </p:cNvPicPr>
                      <p:nvPr/>
                    </p:nvPicPr>
                    <p:blipFill>
                      <a:blip r:embed="rId12">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6884988" y="2209800"/>
                        <a:ext cx="392112" cy="406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5" name="Text Box 32"/>
          <p:cNvSpPr txBox="1">
            <a:spLocks noChangeArrowheads="1"/>
          </p:cNvSpPr>
          <p:nvPr/>
        </p:nvSpPr>
        <p:spPr bwMode="auto">
          <a:xfrm>
            <a:off x="7010400" y="2555875"/>
            <a:ext cx="50165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Jupiter</a:t>
            </a:r>
          </a:p>
        </p:txBody>
      </p:sp>
      <p:sp>
        <p:nvSpPr>
          <p:cNvPr id="26" name="Text Box 43"/>
          <p:cNvSpPr txBox="1">
            <a:spLocks noChangeArrowheads="1"/>
          </p:cNvSpPr>
          <p:nvPr/>
        </p:nvSpPr>
        <p:spPr bwMode="auto">
          <a:xfrm>
            <a:off x="6248400" y="1230313"/>
            <a:ext cx="48895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Saturn</a:t>
            </a:r>
          </a:p>
        </p:txBody>
      </p:sp>
      <p:graphicFrame>
        <p:nvGraphicFramePr>
          <p:cNvPr id="27" name="Object 7"/>
          <p:cNvGraphicFramePr>
            <a:graphicFrameLocks noChangeAspect="1"/>
          </p:cNvGraphicFramePr>
          <p:nvPr/>
        </p:nvGraphicFramePr>
        <p:xfrm>
          <a:off x="5843588" y="958850"/>
          <a:ext cx="106362" cy="104775"/>
        </p:xfrm>
        <a:graphic>
          <a:graphicData uri="http://schemas.openxmlformats.org/presentationml/2006/ole">
            <mc:AlternateContent xmlns:mc="http://schemas.openxmlformats.org/markup-compatibility/2006">
              <mc:Choice xmlns:v="urn:schemas-microsoft-com:vml" Requires="v">
                <p:oleObj spid="_x0000_s1790" name="Image" r:id="rId13" imgW="3174603" imgH="3187302" progId="Photoshop.Image.7">
                  <p:embed/>
                </p:oleObj>
              </mc:Choice>
              <mc:Fallback>
                <p:oleObj name="Image" r:id="rId13" imgW="3174603" imgH="3187302" progId="Photoshop.Image.7">
                  <p:embed/>
                  <p:pic>
                    <p:nvPicPr>
                      <p:cNvPr id="0" name=""/>
                      <p:cNvPicPr>
                        <a:picLocks noChangeAspect="1" noChangeArrowheads="1"/>
                      </p:cNvPicPr>
                      <p:nvPr/>
                    </p:nvPicPr>
                    <p:blipFill>
                      <a:blip r:embed="rId14">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843588" y="958850"/>
                        <a:ext cx="106362" cy="10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8" name="Text Box 45"/>
          <p:cNvSpPr txBox="1">
            <a:spLocks noChangeArrowheads="1"/>
          </p:cNvSpPr>
          <p:nvPr/>
        </p:nvSpPr>
        <p:spPr bwMode="auto">
          <a:xfrm>
            <a:off x="5973763" y="781050"/>
            <a:ext cx="4191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Titan</a:t>
            </a:r>
          </a:p>
        </p:txBody>
      </p:sp>
      <p:pic>
        <p:nvPicPr>
          <p:cNvPr id="29" name="Picture 47"/>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rot="272656">
            <a:off x="5683250" y="1149350"/>
            <a:ext cx="674688" cy="425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 name="Arc 48"/>
          <p:cNvSpPr>
            <a:spLocks/>
          </p:cNvSpPr>
          <p:nvPr/>
        </p:nvSpPr>
        <p:spPr bwMode="auto">
          <a:xfrm rot="1637024" flipH="1" flipV="1">
            <a:off x="5692775" y="1322388"/>
            <a:ext cx="712788" cy="101600"/>
          </a:xfrm>
          <a:custGeom>
            <a:avLst/>
            <a:gdLst>
              <a:gd name="T0" fmla="*/ 2147483647 w 43200"/>
              <a:gd name="T1" fmla="*/ 38421 h 42342"/>
              <a:gd name="T2" fmla="*/ 2147483647 w 43200"/>
              <a:gd name="T3" fmla="*/ 0 h 42342"/>
              <a:gd name="T4" fmla="*/ 2147483647 w 43200"/>
              <a:gd name="T5" fmla="*/ 1649933 h 42342"/>
              <a:gd name="T6" fmla="*/ 0 60000 65536"/>
              <a:gd name="T7" fmla="*/ 0 60000 65536"/>
              <a:gd name="T8" fmla="*/ 0 60000 65536"/>
              <a:gd name="T9" fmla="*/ 0 w 43200"/>
              <a:gd name="T10" fmla="*/ 0 h 42342"/>
              <a:gd name="T11" fmla="*/ 43200 w 43200"/>
              <a:gd name="T12" fmla="*/ 42342 h 42342"/>
            </a:gdLst>
            <a:ahLst/>
            <a:cxnLst>
              <a:cxn ang="T6">
                <a:pos x="T0" y="T1"/>
              </a:cxn>
              <a:cxn ang="T7">
                <a:pos x="T2" y="T3"/>
              </a:cxn>
              <a:cxn ang="T8">
                <a:pos x="T4" y="T5"/>
              </a:cxn>
            </a:cxnLst>
            <a:rect l="T9" t="T10" r="T11" b="T12"/>
            <a:pathLst>
              <a:path w="43200" h="42342" fill="none" extrusionOk="0">
                <a:moveTo>
                  <a:pt x="29092" y="482"/>
                </a:moveTo>
                <a:cubicBezTo>
                  <a:pt x="37570" y="3618"/>
                  <a:pt x="43200" y="11702"/>
                  <a:pt x="43200" y="20742"/>
                </a:cubicBezTo>
                <a:cubicBezTo>
                  <a:pt x="43200" y="32671"/>
                  <a:pt x="33529" y="42342"/>
                  <a:pt x="21600" y="42342"/>
                </a:cubicBezTo>
                <a:cubicBezTo>
                  <a:pt x="9670" y="42342"/>
                  <a:pt x="0" y="32671"/>
                  <a:pt x="0" y="20742"/>
                </a:cubicBezTo>
                <a:cubicBezTo>
                  <a:pt x="0" y="11133"/>
                  <a:pt x="6346" y="2680"/>
                  <a:pt x="15573" y="-1"/>
                </a:cubicBezTo>
              </a:path>
              <a:path w="43200" h="42342" stroke="0" extrusionOk="0">
                <a:moveTo>
                  <a:pt x="29092" y="482"/>
                </a:moveTo>
                <a:cubicBezTo>
                  <a:pt x="37570" y="3618"/>
                  <a:pt x="43200" y="11702"/>
                  <a:pt x="43200" y="20742"/>
                </a:cubicBezTo>
                <a:cubicBezTo>
                  <a:pt x="43200" y="32671"/>
                  <a:pt x="33529" y="42342"/>
                  <a:pt x="21600" y="42342"/>
                </a:cubicBezTo>
                <a:cubicBezTo>
                  <a:pt x="9670" y="42342"/>
                  <a:pt x="0" y="32671"/>
                  <a:pt x="0" y="20742"/>
                </a:cubicBezTo>
                <a:cubicBezTo>
                  <a:pt x="0" y="11133"/>
                  <a:pt x="6346" y="2680"/>
                  <a:pt x="15573" y="-1"/>
                </a:cubicBezTo>
                <a:lnTo>
                  <a:pt x="21600" y="20742"/>
                </a:lnTo>
                <a:lnTo>
                  <a:pt x="29092" y="482"/>
                </a:lnTo>
                <a:close/>
              </a:path>
            </a:pathLst>
          </a:custGeom>
          <a:noFill/>
          <a:ln w="9525">
            <a:solidFill>
              <a:schemeClr val="bg1"/>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1" name="Text Box 51"/>
          <p:cNvSpPr txBox="1">
            <a:spLocks noChangeArrowheads="1"/>
          </p:cNvSpPr>
          <p:nvPr/>
        </p:nvSpPr>
        <p:spPr bwMode="auto">
          <a:xfrm>
            <a:off x="8494713" y="2068513"/>
            <a:ext cx="42862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Pluto</a:t>
            </a:r>
          </a:p>
        </p:txBody>
      </p:sp>
      <p:graphicFrame>
        <p:nvGraphicFramePr>
          <p:cNvPr id="32" name="Object 8"/>
          <p:cNvGraphicFramePr>
            <a:graphicFrameLocks noChangeAspect="1"/>
          </p:cNvGraphicFramePr>
          <p:nvPr/>
        </p:nvGraphicFramePr>
        <p:xfrm>
          <a:off x="8891588" y="2181225"/>
          <a:ext cx="76200" cy="77788"/>
        </p:xfrm>
        <a:graphic>
          <a:graphicData uri="http://schemas.openxmlformats.org/presentationml/2006/ole">
            <mc:AlternateContent xmlns:mc="http://schemas.openxmlformats.org/markup-compatibility/2006">
              <mc:Choice xmlns:v="urn:schemas-microsoft-com:vml" Requires="v">
                <p:oleObj spid="_x0000_s1791" name="Image" r:id="rId16" imgW="736248" imgH="749206" progId="Photoshop.Image.7">
                  <p:embed/>
                </p:oleObj>
              </mc:Choice>
              <mc:Fallback>
                <p:oleObj name="Image" r:id="rId16" imgW="736248" imgH="749206" progId="Photoshop.Image.7">
                  <p:embed/>
                  <p:pic>
                    <p:nvPicPr>
                      <p:cNvPr id="0" name=""/>
                      <p:cNvPicPr>
                        <a:picLocks noChangeAspect="1" noChangeArrowheads="1"/>
                      </p:cNvPicPr>
                      <p:nvPr/>
                    </p:nvPicPr>
                    <p:blipFill>
                      <a:blip r:embed="rId1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891588" y="2181225"/>
                        <a:ext cx="76200" cy="777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3" name="Object 9"/>
          <p:cNvGraphicFramePr>
            <a:graphicFrameLocks noChangeAspect="1"/>
          </p:cNvGraphicFramePr>
          <p:nvPr/>
        </p:nvGraphicFramePr>
        <p:xfrm>
          <a:off x="8818563" y="2271713"/>
          <a:ext cx="61912" cy="60325"/>
        </p:xfrm>
        <a:graphic>
          <a:graphicData uri="http://schemas.openxmlformats.org/presentationml/2006/ole">
            <mc:AlternateContent xmlns:mc="http://schemas.openxmlformats.org/markup-compatibility/2006">
              <mc:Choice xmlns:v="urn:schemas-microsoft-com:vml" Requires="v">
                <p:oleObj spid="_x0000_s1792" name="Image" r:id="rId18" imgW="736248" imgH="749206" progId="Photoshop.Image.7">
                  <p:embed/>
                </p:oleObj>
              </mc:Choice>
              <mc:Fallback>
                <p:oleObj name="Image" r:id="rId18" imgW="736248" imgH="749206" progId="Photoshop.Image.7">
                  <p:embed/>
                  <p:pic>
                    <p:nvPicPr>
                      <p:cNvPr id="0" name=""/>
                      <p:cNvPicPr>
                        <a:picLocks noChangeAspect="1" noChangeArrowheads="1"/>
                      </p:cNvPicPr>
                      <p:nvPr/>
                    </p:nvPicPr>
                    <p:blipFill>
                      <a:blip r:embed="rId17">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818563" y="2271713"/>
                        <a:ext cx="61912" cy="603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34" name="Text Box 54"/>
          <p:cNvSpPr txBox="1">
            <a:spLocks noChangeArrowheads="1"/>
          </p:cNvSpPr>
          <p:nvPr/>
        </p:nvSpPr>
        <p:spPr bwMode="auto">
          <a:xfrm>
            <a:off x="8375650" y="2235200"/>
            <a:ext cx="5207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Charon</a:t>
            </a:r>
          </a:p>
        </p:txBody>
      </p:sp>
      <p:sp>
        <p:nvSpPr>
          <p:cNvPr id="35" name="Text Box 57"/>
          <p:cNvSpPr txBox="1">
            <a:spLocks noChangeArrowheads="1"/>
          </p:cNvSpPr>
          <p:nvPr/>
        </p:nvSpPr>
        <p:spPr bwMode="auto">
          <a:xfrm>
            <a:off x="7454900" y="844550"/>
            <a:ext cx="59055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defTabSz="457200" eaLnBrk="0" hangingPunct="0">
              <a:defRPr sz="2400">
                <a:solidFill>
                  <a:schemeClr val="tx2"/>
                </a:solidFill>
                <a:latin typeface="Arial" charset="0"/>
                <a:ea typeface="ＭＳ Ｐゴシック" charset="0"/>
                <a:cs typeface="ＭＳ Ｐゴシック" charset="0"/>
              </a:defRPr>
            </a:lvl1pPr>
            <a:lvl2pPr marL="742950" indent="-285750" defTabSz="457200" eaLnBrk="0" hangingPunct="0">
              <a:defRPr sz="2400">
                <a:solidFill>
                  <a:schemeClr val="tx2"/>
                </a:solidFill>
                <a:latin typeface="Arial" charset="0"/>
                <a:ea typeface="ＭＳ Ｐゴシック" charset="0"/>
              </a:defRPr>
            </a:lvl2pPr>
            <a:lvl3pPr marL="1143000" indent="-228600" defTabSz="457200" eaLnBrk="0" hangingPunct="0">
              <a:defRPr sz="2400">
                <a:solidFill>
                  <a:schemeClr val="tx2"/>
                </a:solidFill>
                <a:latin typeface="Arial" charset="0"/>
                <a:ea typeface="ＭＳ Ｐゴシック" charset="0"/>
              </a:defRPr>
            </a:lvl3pPr>
            <a:lvl4pPr marL="1600200" indent="-228600" defTabSz="457200" eaLnBrk="0" hangingPunct="0">
              <a:defRPr sz="2400">
                <a:solidFill>
                  <a:schemeClr val="tx2"/>
                </a:solidFill>
                <a:latin typeface="Arial" charset="0"/>
                <a:ea typeface="ＭＳ Ｐゴシック" charset="0"/>
              </a:defRPr>
            </a:lvl4pPr>
            <a:lvl5pPr marL="2057400" indent="-228600" defTabSz="457200" eaLnBrk="0" hangingPunct="0">
              <a:defRPr sz="2400">
                <a:solidFill>
                  <a:schemeClr val="tx2"/>
                </a:solidFill>
                <a:latin typeface="Arial" charset="0"/>
                <a:ea typeface="ＭＳ Ｐゴシック" charset="0"/>
              </a:defRPr>
            </a:lvl5pPr>
            <a:lvl6pPr marL="2514600" indent="-228600" algn="ctr" eaLnBrk="0" fontAlgn="base" hangingPunct="0">
              <a:spcBef>
                <a:spcPct val="0"/>
              </a:spcBef>
              <a:spcAft>
                <a:spcPct val="0"/>
              </a:spcAft>
              <a:defRPr sz="2400">
                <a:solidFill>
                  <a:schemeClr val="tx2"/>
                </a:solidFill>
                <a:latin typeface="Arial" charset="0"/>
                <a:ea typeface="ＭＳ Ｐゴシック" charset="0"/>
              </a:defRPr>
            </a:lvl6pPr>
            <a:lvl7pPr marL="2971800" indent="-228600" algn="ctr" eaLnBrk="0" fontAlgn="base" hangingPunct="0">
              <a:spcBef>
                <a:spcPct val="0"/>
              </a:spcBef>
              <a:spcAft>
                <a:spcPct val="0"/>
              </a:spcAft>
              <a:defRPr sz="2400">
                <a:solidFill>
                  <a:schemeClr val="tx2"/>
                </a:solidFill>
                <a:latin typeface="Arial" charset="0"/>
                <a:ea typeface="ＭＳ Ｐゴシック" charset="0"/>
              </a:defRPr>
            </a:lvl7pPr>
            <a:lvl8pPr marL="3429000" indent="-228600" algn="ctr" eaLnBrk="0" fontAlgn="base" hangingPunct="0">
              <a:spcBef>
                <a:spcPct val="0"/>
              </a:spcBef>
              <a:spcAft>
                <a:spcPct val="0"/>
              </a:spcAft>
              <a:defRPr sz="2400">
                <a:solidFill>
                  <a:schemeClr val="tx2"/>
                </a:solidFill>
                <a:latin typeface="Arial" charset="0"/>
                <a:ea typeface="ＭＳ Ｐゴシック" charset="0"/>
              </a:defRPr>
            </a:lvl8pPr>
            <a:lvl9pPr marL="3886200" indent="-228600" algn="ctr" eaLnBrk="0" fontAlgn="base" hangingPunct="0">
              <a:spcBef>
                <a:spcPct val="0"/>
              </a:spcBef>
              <a:spcAft>
                <a:spcPct val="0"/>
              </a:spcAft>
              <a:defRPr sz="2400">
                <a:solidFill>
                  <a:schemeClr val="tx2"/>
                </a:solidFill>
                <a:latin typeface="Arial" charset="0"/>
                <a:ea typeface="ＭＳ Ｐゴシック" charset="0"/>
              </a:defRPr>
            </a:lvl9pPr>
          </a:lstStyle>
          <a:p>
            <a:pPr marL="0" marR="0" lvl="0" indent="0" algn="l" defTabSz="457200" rtl="0" eaLnBrk="0" fontAlgn="auto" latinLnBrk="0" hangingPunct="0">
              <a:lnSpc>
                <a:spcPct val="100000"/>
              </a:lnSpc>
              <a:spcBef>
                <a:spcPts val="0"/>
              </a:spcBef>
              <a:spcAft>
                <a:spcPts val="0"/>
              </a:spcAft>
              <a:buClrTx/>
              <a:buSzTx/>
              <a:buFontTx/>
              <a:buNone/>
              <a:tabLst/>
              <a:defRPr/>
            </a:pPr>
            <a:r>
              <a:rPr kumimoji="0" lang="en-US" altLang="ja-JP" sz="900" b="0" i="0" u="none" strike="noStrike" kern="1200" cap="none" spc="0" normalizeH="0" baseline="0" noProof="0" dirty="0">
                <a:ln>
                  <a:noFill/>
                </a:ln>
                <a:solidFill>
                  <a:prstClr val="white"/>
                </a:solidFill>
                <a:effectLst/>
                <a:uLnTx/>
                <a:uFillTx/>
                <a:latin typeface="Calibri" charset="0"/>
                <a:ea typeface="ＭＳ Ｐゴシック" charset="0"/>
              </a:rPr>
              <a:t>Neptune</a:t>
            </a:r>
          </a:p>
        </p:txBody>
      </p:sp>
      <p:graphicFrame>
        <p:nvGraphicFramePr>
          <p:cNvPr id="36" name="Object 10"/>
          <p:cNvGraphicFramePr>
            <a:graphicFrameLocks noChangeAspect="1"/>
          </p:cNvGraphicFramePr>
          <p:nvPr/>
        </p:nvGraphicFramePr>
        <p:xfrm>
          <a:off x="7080250" y="835025"/>
          <a:ext cx="206375" cy="209550"/>
        </p:xfrm>
        <a:graphic>
          <a:graphicData uri="http://schemas.openxmlformats.org/presentationml/2006/ole">
            <mc:AlternateContent xmlns:mc="http://schemas.openxmlformats.org/markup-compatibility/2006">
              <mc:Choice xmlns:v="urn:schemas-microsoft-com:vml" Requires="v">
                <p:oleObj spid="_x0000_s1793" name="Image" r:id="rId19" imgW="2158730" imgH="2196825" progId="Photoshop.Image.7">
                  <p:embed/>
                </p:oleObj>
              </mc:Choice>
              <mc:Fallback>
                <p:oleObj name="Image" r:id="rId19" imgW="2158730" imgH="2196825" progId="Photoshop.Image.7">
                  <p:embed/>
                  <p:pic>
                    <p:nvPicPr>
                      <p:cNvPr id="0" name=""/>
                      <p:cNvPicPr>
                        <a:picLocks noChangeAspect="1" noChangeArrowheads="1"/>
                      </p:cNvPicPr>
                      <p:nvPr/>
                    </p:nvPicPr>
                    <p:blipFill>
                      <a:blip r:embed="rId20">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080250" y="835025"/>
                        <a:ext cx="206375" cy="209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37" name="Picture 6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36838" y="3300413"/>
            <a:ext cx="2212975" cy="2222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8" name="Arc 37"/>
          <p:cNvSpPr/>
          <p:nvPr/>
        </p:nvSpPr>
        <p:spPr>
          <a:xfrm rot="19041669" flipH="1" flipV="1">
            <a:off x="1930400" y="1790700"/>
            <a:ext cx="960438" cy="1522413"/>
          </a:xfrm>
          <a:prstGeom prst="arc">
            <a:avLst>
              <a:gd name="adj1" fmla="val 5542751"/>
              <a:gd name="adj2" fmla="val 5624643"/>
            </a:avLst>
          </a:prstGeom>
          <a:ln w="9525" cap="flat" cmpd="sng" algn="ctr">
            <a:solidFill>
              <a:schemeClr val="bg1">
                <a:lumMod val="85000"/>
              </a:schemeClr>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charset="0"/>
              <a:cs typeface="ＭＳ Ｐゴシック" charset="0"/>
            </a:endParaRPr>
          </a:p>
        </p:txBody>
      </p:sp>
      <p:sp>
        <p:nvSpPr>
          <p:cNvPr id="39" name="Freeform 50"/>
          <p:cNvSpPr>
            <a:spLocks/>
          </p:cNvSpPr>
          <p:nvPr/>
        </p:nvSpPr>
        <p:spPr bwMode="auto">
          <a:xfrm>
            <a:off x="4745038" y="2222500"/>
            <a:ext cx="4398962" cy="1962150"/>
          </a:xfrm>
          <a:custGeom>
            <a:avLst/>
            <a:gdLst>
              <a:gd name="T0" fmla="*/ 0 w 2771"/>
              <a:gd name="T1" fmla="*/ 2147483647 h 1236"/>
              <a:gd name="T2" fmla="*/ 2147483647 w 2771"/>
              <a:gd name="T3" fmla="*/ 1973283138 h 1236"/>
              <a:gd name="T4" fmla="*/ 2147483647 w 2771"/>
              <a:gd name="T5" fmla="*/ 0 h 1236"/>
              <a:gd name="T6" fmla="*/ 0 60000 65536"/>
              <a:gd name="T7" fmla="*/ 0 60000 65536"/>
              <a:gd name="T8" fmla="*/ 0 60000 65536"/>
              <a:gd name="T9" fmla="*/ 0 w 2771"/>
              <a:gd name="T10" fmla="*/ 0 h 1236"/>
              <a:gd name="T11" fmla="*/ 2771 w 2771"/>
              <a:gd name="T12" fmla="*/ 1236 h 1236"/>
            </a:gdLst>
            <a:ahLst/>
            <a:cxnLst>
              <a:cxn ang="T6">
                <a:pos x="T0" y="T1"/>
              </a:cxn>
              <a:cxn ang="T7">
                <a:pos x="T2" y="T3"/>
              </a:cxn>
              <a:cxn ang="T8">
                <a:pos x="T4" y="T5"/>
              </a:cxn>
            </a:cxnLst>
            <a:rect l="T9" t="T10" r="T11" b="T12"/>
            <a:pathLst>
              <a:path w="2771" h="1236">
                <a:moveTo>
                  <a:pt x="0" y="1236"/>
                </a:moveTo>
                <a:cubicBezTo>
                  <a:pt x="302" y="1160"/>
                  <a:pt x="1361" y="989"/>
                  <a:pt x="1823" y="783"/>
                </a:cubicBezTo>
                <a:cubicBezTo>
                  <a:pt x="2285" y="577"/>
                  <a:pt x="2573" y="163"/>
                  <a:pt x="2771" y="0"/>
                </a:cubicBezTo>
              </a:path>
            </a:pathLst>
          </a:custGeom>
          <a:noFill/>
          <a:ln w="9525">
            <a:solidFill>
              <a:schemeClr val="bg1"/>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0" name="Picture 55"/>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rot="1564594">
            <a:off x="8670925" y="2463800"/>
            <a:ext cx="219075" cy="163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 name="Oval 66"/>
          <p:cNvSpPr>
            <a:spLocks noChangeArrowheads="1"/>
          </p:cNvSpPr>
          <p:nvPr/>
        </p:nvSpPr>
        <p:spPr bwMode="auto">
          <a:xfrm rot="3459868">
            <a:off x="512763" y="5686425"/>
            <a:ext cx="2073275" cy="269875"/>
          </a:xfrm>
          <a:prstGeom prst="ellipse">
            <a:avLst/>
          </a:prstGeom>
          <a:noFill/>
          <a:ln w="3175">
            <a:solidFill>
              <a:schemeClr val="bg2"/>
            </a:solidFill>
            <a:prstDash val="dash"/>
            <a:round/>
            <a:headEnd/>
            <a:tailEnd/>
          </a:ln>
          <a:extLst>
            <a:ext uri="{909E8E84-426E-40dd-AFC4-6F175D3DCCD1}">
              <a14:hiddenFill xmlns="" xmlns:a14="http://schemas.microsoft.com/office/drawing/2010/main">
                <a:solidFill>
                  <a:srgbClr val="FFFFFF"/>
                </a:solidFill>
              </a14:hiddenFill>
            </a:ext>
          </a:extLst>
        </p:spPr>
        <p:txBody>
          <a:bodyPr rot="10800000" vert="eaVert" wrap="none"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pic>
        <p:nvPicPr>
          <p:cNvPr id="42" name="Picture 67" descr="Inner Fire 52:Biz Conferences:2004:2004 STAIF - AIP:Presentation:">
            <a:hlinkClick r:id="" action="ppaction://noaction" highlightClick="1"/>
          </p:cNvPr>
          <p:cNvPicPr>
            <a:picLocks noChangeAspect="1" noChangeArrowheads="1"/>
          </p:cNvPicPr>
          <p:nvPr/>
        </p:nvPicPr>
        <p:blipFill>
          <a:blip r:embed="rId23" cstate="print">
            <a:lum bright="-4000" contrast="14000"/>
            <a:extLst>
              <a:ext uri="{28A0092B-C50C-407E-A947-70E740481C1C}">
                <a14:useLocalDpi xmlns:a14="http://schemas.microsoft.com/office/drawing/2010/main" val="0"/>
              </a:ext>
            </a:extLst>
          </a:blip>
          <a:srcRect/>
          <a:stretch>
            <a:fillRect/>
          </a:stretch>
        </p:blipFill>
        <p:spPr bwMode="invGray">
          <a:xfrm>
            <a:off x="1046163" y="4494213"/>
            <a:ext cx="261937" cy="6667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3" name="Line 34"/>
          <p:cNvSpPr>
            <a:spLocks noChangeShapeType="1"/>
          </p:cNvSpPr>
          <p:nvPr/>
        </p:nvSpPr>
        <p:spPr bwMode="auto">
          <a:xfrm flipH="1" flipV="1">
            <a:off x="8278813" y="4438650"/>
            <a:ext cx="296862" cy="88900"/>
          </a:xfrm>
          <a:prstGeom prst="line">
            <a:avLst/>
          </a:prstGeom>
          <a:noFill/>
          <a:ln w="19050">
            <a:solidFill>
              <a:srgbClr val="0066FF"/>
            </a:solidFill>
            <a:round/>
            <a:headEnd type="stealth" w="sm" len="sm"/>
            <a:tailEnd type="stealth" w="sm" len="sm"/>
          </a:ln>
          <a:extLst>
            <a:ext uri="{909E8E84-426E-40dd-AFC4-6F175D3DCCD1}">
              <a14:hiddenFill xmlns=""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44" name="Object 12"/>
          <p:cNvGraphicFramePr>
            <a:graphicFrameLocks noChangeAspect="1"/>
          </p:cNvGraphicFramePr>
          <p:nvPr/>
        </p:nvGraphicFramePr>
        <p:xfrm>
          <a:off x="7894638" y="4110038"/>
          <a:ext cx="501650" cy="504825"/>
        </p:xfrm>
        <a:graphic>
          <a:graphicData uri="http://schemas.openxmlformats.org/presentationml/2006/ole">
            <mc:AlternateContent xmlns:mc="http://schemas.openxmlformats.org/markup-compatibility/2006">
              <mc:Choice xmlns:v="urn:schemas-microsoft-com:vml" Requires="v">
                <p:oleObj spid="_x0000_s1794" name="Image" r:id="rId24" imgW="787024" imgH="800000" progId="Photoshop.Image.7">
                  <p:embed/>
                </p:oleObj>
              </mc:Choice>
              <mc:Fallback>
                <p:oleObj name="Image" r:id="rId24" imgW="787024" imgH="800000" progId="Photoshop.Image.7">
                  <p:embed/>
                  <p:pic>
                    <p:nvPicPr>
                      <p:cNvPr id="0" name=""/>
                      <p:cNvPicPr>
                        <a:picLocks noChangeAspect="1" noChangeArrowheads="1"/>
                      </p:cNvPicPr>
                      <p:nvPr/>
                    </p:nvPicPr>
                    <p:blipFill>
                      <a:blip r:embed="rId25">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894638" y="4110038"/>
                        <a:ext cx="501650" cy="5048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pic>
        <p:nvPicPr>
          <p:cNvPr id="45" name="Picture 38"/>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rot="11526597" flipH="1" flipV="1">
            <a:off x="7442200" y="4211638"/>
            <a:ext cx="385762" cy="273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solidFill>
                  <a:srgbClr val="000000"/>
                </a:solidFill>
                <a:miter lim="800000"/>
                <a:headEnd/>
                <a:tailEnd/>
              </a14:hiddenLine>
            </a:ext>
          </a:extLst>
        </p:spPr>
      </p:pic>
      <p:pic>
        <p:nvPicPr>
          <p:cNvPr id="46" name="Picture 39"/>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rot="11261364" flipH="1" flipV="1">
            <a:off x="7804150" y="3695700"/>
            <a:ext cx="38576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7" name="Line 40"/>
          <p:cNvSpPr>
            <a:spLocks noChangeShapeType="1"/>
          </p:cNvSpPr>
          <p:nvPr/>
        </p:nvSpPr>
        <p:spPr bwMode="auto">
          <a:xfrm flipH="1" flipV="1">
            <a:off x="7694613" y="4329113"/>
            <a:ext cx="244475" cy="36513"/>
          </a:xfrm>
          <a:prstGeom prst="line">
            <a:avLst/>
          </a:prstGeom>
          <a:noFill/>
          <a:ln w="19050">
            <a:solidFill>
              <a:srgbClr val="0066FF"/>
            </a:solidFill>
            <a:round/>
            <a:headEnd type="stealth" w="sm" len="sm"/>
            <a:tailEnd type="stealth" w="sm" len="sm"/>
          </a:ln>
          <a:extLst>
            <a:ext uri="{909E8E84-426E-40dd-AFC4-6F175D3DCCD1}">
              <a14:hiddenFill xmlns="" xmlns:a14="http://schemas.microsoft.com/office/drawing/2010/main">
                <a:noFill/>
              </a14:hiddenFill>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Arc 152"/>
          <p:cNvSpPr>
            <a:spLocks noChangeArrowheads="1"/>
          </p:cNvSpPr>
          <p:nvPr/>
        </p:nvSpPr>
        <p:spPr bwMode="auto">
          <a:xfrm rot="20620059" flipH="1" flipV="1">
            <a:off x="7967663" y="3814763"/>
            <a:ext cx="354012" cy="1109663"/>
          </a:xfrm>
          <a:custGeom>
            <a:avLst/>
            <a:gdLst>
              <a:gd name="T0" fmla="*/ 16384 w 354012"/>
              <a:gd name="T1" fmla="*/ 321696 h 1109662"/>
              <a:gd name="T2" fmla="*/ 177006 w 354012"/>
              <a:gd name="T3" fmla="*/ 554831 h 1109662"/>
              <a:gd name="T4" fmla="*/ 6728 w 354012"/>
              <a:gd name="T5" fmla="*/ 706352 h 1109662"/>
              <a:gd name="T6" fmla="*/ 2 60000 65536"/>
              <a:gd name="T7" fmla="*/ 2 60000 65536"/>
              <a:gd name="T8" fmla="*/ 3 60000 65536"/>
              <a:gd name="T9" fmla="*/ 6728 w 354012"/>
              <a:gd name="T10" fmla="*/ 0 h 1109662"/>
              <a:gd name="T11" fmla="*/ 354012 w 354012"/>
              <a:gd name="T12" fmla="*/ 1109662 h 1109662"/>
            </a:gdLst>
            <a:ahLst/>
            <a:cxnLst>
              <a:cxn ang="T6">
                <a:pos x="T0" y="T1"/>
              </a:cxn>
              <a:cxn ang="T7">
                <a:pos x="T2" y="T3"/>
              </a:cxn>
              <a:cxn ang="T8">
                <a:pos x="T4" y="T5"/>
              </a:cxn>
            </a:cxnLst>
            <a:rect l="T9" t="T10" r="T11" b="T12"/>
            <a:pathLst>
              <a:path w="354012" h="1109662" stroke="0">
                <a:moveTo>
                  <a:pt x="16384" y="321696"/>
                </a:moveTo>
                <a:lnTo>
                  <a:pt x="16384" y="321696"/>
                </a:lnTo>
                <a:cubicBezTo>
                  <a:pt x="45361" y="125543"/>
                  <a:pt x="108044" y="-1"/>
                  <a:pt x="177006" y="-1"/>
                </a:cubicBezTo>
                <a:cubicBezTo>
                  <a:pt x="274763" y="0"/>
                  <a:pt x="354012" y="248406"/>
                  <a:pt x="354012" y="554831"/>
                </a:cubicBezTo>
                <a:cubicBezTo>
                  <a:pt x="354012" y="861255"/>
                  <a:pt x="274763" y="1109662"/>
                  <a:pt x="177006" y="1109662"/>
                </a:cubicBezTo>
                <a:cubicBezTo>
                  <a:pt x="97865" y="1109661"/>
                  <a:pt x="28341" y="944991"/>
                  <a:pt x="6728" y="706351"/>
                </a:cubicBezTo>
                <a:lnTo>
                  <a:pt x="177006" y="554831"/>
                </a:lnTo>
                <a:close/>
              </a:path>
              <a:path w="354012" h="1109662" fill="none">
                <a:moveTo>
                  <a:pt x="16384" y="321696"/>
                </a:moveTo>
                <a:lnTo>
                  <a:pt x="16384" y="321696"/>
                </a:lnTo>
                <a:cubicBezTo>
                  <a:pt x="45361" y="125543"/>
                  <a:pt x="108044" y="-1"/>
                  <a:pt x="177006" y="-1"/>
                </a:cubicBezTo>
                <a:cubicBezTo>
                  <a:pt x="274763" y="0"/>
                  <a:pt x="354012" y="248406"/>
                  <a:pt x="354012" y="554831"/>
                </a:cubicBezTo>
                <a:cubicBezTo>
                  <a:pt x="354012" y="861255"/>
                  <a:pt x="274763" y="1109662"/>
                  <a:pt x="177006" y="1109662"/>
                </a:cubicBezTo>
                <a:cubicBezTo>
                  <a:pt x="97865" y="1109661"/>
                  <a:pt x="28341" y="944991"/>
                  <a:pt x="6728" y="706351"/>
                </a:cubicBezTo>
              </a:path>
            </a:pathLst>
          </a:custGeom>
          <a:noFill/>
          <a:ln w="9525">
            <a:solidFill>
              <a:srgbClr val="D9D9D9"/>
            </a:solidFill>
            <a:prstDash val="dash"/>
            <a:round/>
            <a:headEnd/>
            <a:tailEnd/>
          </a:ln>
          <a:effectLst>
            <a:outerShdw blurRad="40000" dist="20000" dir="5400000" rotWithShape="0">
              <a:srgbClr val="000000">
                <a:alpha val="37999"/>
              </a:srgbClr>
            </a:outerShdw>
          </a:effectLst>
        </p:spPr>
        <p:txBody>
          <a:bodyPr rot="1080000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sp>
        <p:nvSpPr>
          <p:cNvPr id="50" name="Arc 153"/>
          <p:cNvSpPr>
            <a:spLocks noChangeArrowheads="1"/>
          </p:cNvSpPr>
          <p:nvPr/>
        </p:nvSpPr>
        <p:spPr bwMode="auto">
          <a:xfrm rot="17106291" flipH="1" flipV="1">
            <a:off x="7967663" y="3817938"/>
            <a:ext cx="352425" cy="1109662"/>
          </a:xfrm>
          <a:custGeom>
            <a:avLst/>
            <a:gdLst>
              <a:gd name="T0" fmla="*/ 16185 w 352425"/>
              <a:gd name="T1" fmla="*/ 322557 h 1109662"/>
              <a:gd name="T2" fmla="*/ 176213 w 352425"/>
              <a:gd name="T3" fmla="*/ 554831 h 1109662"/>
              <a:gd name="T4" fmla="*/ 6642 w 352425"/>
              <a:gd name="T5" fmla="*/ 705723 h 1109662"/>
              <a:gd name="T6" fmla="*/ 2 60000 65536"/>
              <a:gd name="T7" fmla="*/ 2 60000 65536"/>
              <a:gd name="T8" fmla="*/ 3 60000 65536"/>
              <a:gd name="T9" fmla="*/ 6642 w 352425"/>
              <a:gd name="T10" fmla="*/ 0 h 1109662"/>
              <a:gd name="T11" fmla="*/ 352425 w 352425"/>
              <a:gd name="T12" fmla="*/ 1109662 h 1109662"/>
            </a:gdLst>
            <a:ahLst/>
            <a:cxnLst>
              <a:cxn ang="T6">
                <a:pos x="T0" y="T1"/>
              </a:cxn>
              <a:cxn ang="T7">
                <a:pos x="T2" y="T3"/>
              </a:cxn>
              <a:cxn ang="T8">
                <a:pos x="T4" y="T5"/>
              </a:cxn>
            </a:cxnLst>
            <a:rect l="T9" t="T10" r="T11" b="T12"/>
            <a:pathLst>
              <a:path w="352425" h="1109662" stroke="0">
                <a:moveTo>
                  <a:pt x="16185" y="322557"/>
                </a:moveTo>
                <a:lnTo>
                  <a:pt x="16184" y="322556"/>
                </a:lnTo>
                <a:cubicBezTo>
                  <a:pt x="44971" y="125937"/>
                  <a:pt x="107451" y="-1"/>
                  <a:pt x="176213" y="-1"/>
                </a:cubicBezTo>
                <a:cubicBezTo>
                  <a:pt x="273532" y="0"/>
                  <a:pt x="352426" y="248406"/>
                  <a:pt x="352426" y="554831"/>
                </a:cubicBezTo>
                <a:cubicBezTo>
                  <a:pt x="352426" y="861255"/>
                  <a:pt x="273532" y="1109662"/>
                  <a:pt x="176213" y="1109662"/>
                </a:cubicBezTo>
                <a:cubicBezTo>
                  <a:pt x="97349" y="1109661"/>
                  <a:pt x="28089" y="944675"/>
                  <a:pt x="6641" y="705724"/>
                </a:cubicBezTo>
                <a:lnTo>
                  <a:pt x="176213" y="554831"/>
                </a:lnTo>
                <a:close/>
              </a:path>
              <a:path w="352425" h="1109662" fill="none">
                <a:moveTo>
                  <a:pt x="16185" y="322557"/>
                </a:moveTo>
                <a:lnTo>
                  <a:pt x="16184" y="322556"/>
                </a:lnTo>
                <a:cubicBezTo>
                  <a:pt x="44971" y="125937"/>
                  <a:pt x="107451" y="-1"/>
                  <a:pt x="176213" y="-1"/>
                </a:cubicBezTo>
                <a:cubicBezTo>
                  <a:pt x="273532" y="0"/>
                  <a:pt x="352426" y="248406"/>
                  <a:pt x="352426" y="554831"/>
                </a:cubicBezTo>
                <a:cubicBezTo>
                  <a:pt x="352426" y="861255"/>
                  <a:pt x="273532" y="1109662"/>
                  <a:pt x="176213" y="1109662"/>
                </a:cubicBezTo>
                <a:cubicBezTo>
                  <a:pt x="97349" y="1109661"/>
                  <a:pt x="28089" y="944675"/>
                  <a:pt x="6641" y="705724"/>
                </a:cubicBezTo>
              </a:path>
            </a:pathLst>
          </a:custGeom>
          <a:noFill/>
          <a:ln w="9525">
            <a:solidFill>
              <a:srgbClr val="D9D9D9"/>
            </a:solidFill>
            <a:prstDash val="dash"/>
            <a:round/>
            <a:headEnd/>
            <a:tailEnd/>
          </a:ln>
          <a:effectLst>
            <a:outerShdw blurRad="40000" dist="20000" dir="5400000" rotWithShape="0">
              <a:srgbClr val="000000">
                <a:alpha val="37999"/>
              </a:srgbClr>
            </a:outerShdw>
          </a:effectLst>
        </p:spPr>
        <p:txBody>
          <a:bodyPr rot="10800000" vert="eaVert"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charset="0"/>
              <a:ea typeface="ＭＳ Ｐゴシック" panose="020B0600070205080204" pitchFamily="34" charset="-128"/>
              <a:cs typeface="+mn-cs"/>
            </a:endParaRPr>
          </a:p>
        </p:txBody>
      </p:sp>
      <p:pic>
        <p:nvPicPr>
          <p:cNvPr id="51" name="Picture 39"/>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rot="11261364" flipH="1" flipV="1">
            <a:off x="7878763" y="4587875"/>
            <a:ext cx="385762"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52" name="Object 13"/>
          <p:cNvGraphicFramePr>
            <a:graphicFrameLocks noChangeAspect="1"/>
          </p:cNvGraphicFramePr>
          <p:nvPr/>
        </p:nvGraphicFramePr>
        <p:xfrm>
          <a:off x="8458200" y="4381500"/>
          <a:ext cx="371475" cy="371475"/>
        </p:xfrm>
        <a:graphic>
          <a:graphicData uri="http://schemas.openxmlformats.org/presentationml/2006/ole">
            <mc:AlternateContent xmlns:mc="http://schemas.openxmlformats.org/markup-compatibility/2006">
              <mc:Choice xmlns:v="urn:schemas-microsoft-com:vml" Requires="v">
                <p:oleObj spid="_x0000_s1795" name="Image" r:id="rId27" imgW="1015515" imgH="1015515" progId="Photoshop.Image.7">
                  <p:embed/>
                </p:oleObj>
              </mc:Choice>
              <mc:Fallback>
                <p:oleObj name="Image" r:id="rId27" imgW="1015515" imgH="1015515" progId="Photoshop.Image.7">
                  <p:embed/>
                  <p:pic>
                    <p:nvPicPr>
                      <p:cNvPr id="0" name=""/>
                      <p:cNvPicPr>
                        <a:picLocks noChangeAspect="1" noChangeArrowheads="1"/>
                      </p:cNvPicPr>
                      <p:nvPr/>
                    </p:nvPicPr>
                    <p:blipFill>
                      <a:blip r:embed="rId2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8458200" y="4381500"/>
                        <a:ext cx="371475" cy="371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2" name="Rectangle 1"/>
          <p:cNvSpPr/>
          <p:nvPr/>
        </p:nvSpPr>
        <p:spPr>
          <a:xfrm>
            <a:off x="1487529" y="-131892"/>
            <a:ext cx="5838916" cy="1126462"/>
          </a:xfrm>
          <a:prstGeom prst="rect">
            <a:avLst/>
          </a:prstGeom>
        </p:spPr>
        <p:txBody>
          <a:bodyPr wrap="square">
            <a:spAutoFit/>
          </a:bodyPr>
          <a:lstStyle/>
          <a:p>
            <a:pPr marL="0" marR="0" lvl="0" indent="0" algn="ctr" defTabSz="457200" rtl="0" eaLnBrk="1" fontAlgn="auto" latinLnBrk="0" hangingPunct="1">
              <a:lnSpc>
                <a:spcPct val="14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High</a:t>
            </a:r>
            <a:r>
              <a:rPr kumimoji="0" lang="en-US" sz="2400" b="1" i="0" u="none" strike="noStrike" kern="1200" cap="none" spc="0" normalizeH="0" noProof="0" dirty="0">
                <a:ln>
                  <a:noFill/>
                </a:ln>
                <a:solidFill>
                  <a:srgbClr val="FFFFFF"/>
                </a:solidFill>
                <a:effectLst/>
                <a:uLnTx/>
                <a:uFillTx/>
                <a:latin typeface="Arial"/>
                <a:ea typeface="+mn-ea"/>
                <a:cs typeface="Arial"/>
              </a:rPr>
              <a:t> Photon Efficiency</a:t>
            </a:r>
          </a:p>
          <a:p>
            <a:pPr marL="0" marR="0" lvl="0" indent="0" algn="ctr" defTabSz="457200" rtl="0" eaLnBrk="1" fontAlgn="auto" latinLnBrk="0" hangingPunct="1">
              <a:lnSpc>
                <a:spcPct val="140000"/>
              </a:lnSpc>
              <a:spcBef>
                <a:spcPts val="0"/>
              </a:spcBef>
              <a:spcAft>
                <a:spcPts val="0"/>
              </a:spcAft>
              <a:buClrTx/>
              <a:buSzTx/>
              <a:buFontTx/>
              <a:buNone/>
              <a:tabLst/>
              <a:defRPr/>
            </a:pPr>
            <a:r>
              <a:rPr kumimoji="0" lang="en-US" sz="2400" b="1" i="0" u="none" strike="noStrike" kern="1200" cap="none" spc="0" normalizeH="0" noProof="0" dirty="0">
                <a:ln>
                  <a:noFill/>
                </a:ln>
                <a:solidFill>
                  <a:srgbClr val="FFFFFF"/>
                </a:solidFill>
                <a:effectLst/>
                <a:uLnTx/>
                <a:uFillTx/>
                <a:latin typeface="Arial"/>
                <a:ea typeface="+mn-ea"/>
                <a:cs typeface="Arial"/>
              </a:rPr>
              <a:t>Optical Communications</a:t>
            </a:r>
            <a:endParaRPr kumimoji="0" lang="en-US" sz="2400" b="1" i="0" u="none" strike="noStrike" kern="1200" cap="none" spc="0" normalizeH="0" baseline="0" noProof="0" dirty="0">
              <a:ln>
                <a:noFill/>
              </a:ln>
              <a:solidFill>
                <a:srgbClr val="FFFFFF"/>
              </a:solidFill>
              <a:effectLst/>
              <a:uLnTx/>
              <a:uFillTx/>
              <a:latin typeface="Arial"/>
              <a:ea typeface="+mn-ea"/>
              <a:cs typeface="Arial"/>
            </a:endParaRPr>
          </a:p>
        </p:txBody>
      </p:sp>
      <p:sp>
        <p:nvSpPr>
          <p:cNvPr id="53" name="Rectangle 52"/>
          <p:cNvSpPr/>
          <p:nvPr/>
        </p:nvSpPr>
        <p:spPr>
          <a:xfrm>
            <a:off x="211136" y="1049338"/>
            <a:ext cx="6292507" cy="3194721"/>
          </a:xfrm>
          <a:prstGeom prst="rect">
            <a:avLst/>
          </a:prstGeom>
        </p:spPr>
        <p:txBody>
          <a:bodyPr wrap="square">
            <a:spAutoFit/>
          </a:bodyPr>
          <a:lstStyle/>
          <a:p>
            <a:pPr marL="0" marR="0" lvl="0" indent="0" defTabSz="457200" rtl="0" eaLnBrk="1" fontAlgn="auto" latinLnBrk="0" hangingPunct="1">
              <a:lnSpc>
                <a:spcPct val="140000"/>
              </a:lnSpc>
              <a:spcBef>
                <a:spcPts val="0"/>
              </a:spcBef>
              <a:spcAft>
                <a:spcPts val="0"/>
              </a:spcAft>
              <a:buClrTx/>
              <a:buSzTx/>
              <a:buFontTx/>
              <a:buNone/>
              <a:tabLst/>
              <a:defRPr/>
            </a:pPr>
            <a:r>
              <a:rPr lang="en-US" sz="2400" b="1" dirty="0">
                <a:solidFill>
                  <a:srgbClr val="FFFFFF"/>
                </a:solidFill>
                <a:latin typeface="Arial"/>
                <a:cs typeface="Arial"/>
              </a:rPr>
              <a:t>Attributes:</a:t>
            </a:r>
          </a:p>
          <a:p>
            <a:pPr marL="342900" marR="0" lvl="0" indent="-342900" defTabSz="4572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Long distance</a:t>
            </a:r>
          </a:p>
          <a:p>
            <a:pPr marL="342900" marR="0" lvl="0" indent="-342900" defTabSz="4572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FFFFFF"/>
                </a:solidFill>
                <a:effectLst/>
                <a:uLnTx/>
                <a:uFillTx/>
                <a:latin typeface="Arial"/>
                <a:ea typeface="+mn-ea"/>
                <a:cs typeface="Arial"/>
              </a:rPr>
              <a:t>Photon-starved channel</a:t>
            </a:r>
          </a:p>
          <a:p>
            <a:pPr marL="342900" marR="0" lvl="0" indent="-342900" defTabSz="457200" rtl="0" eaLnBrk="1" fontAlgn="auto" latinLnBrk="0" hangingPunct="1">
              <a:lnSpc>
                <a:spcPct val="140000"/>
              </a:lnSpc>
              <a:spcBef>
                <a:spcPts val="0"/>
              </a:spcBef>
              <a:spcAft>
                <a:spcPts val="0"/>
              </a:spcAft>
              <a:buClrTx/>
              <a:buSzTx/>
              <a:buFont typeface="Arial" panose="020B0604020202020204" pitchFamily="34" charset="0"/>
              <a:buChar char="•"/>
              <a:tabLst/>
              <a:defRPr/>
            </a:pPr>
            <a:r>
              <a:rPr lang="en-US" sz="2400" b="1" dirty="0">
                <a:solidFill>
                  <a:srgbClr val="FFFFFF"/>
                </a:solidFill>
                <a:latin typeface="Arial"/>
                <a:cs typeface="Arial"/>
              </a:rPr>
              <a:t>Direct detection</a:t>
            </a:r>
          </a:p>
          <a:p>
            <a:pPr marL="342900" marR="0" lvl="0" indent="-342900" defTabSz="457200" rtl="0" eaLnBrk="1" fontAlgn="auto" latinLnBrk="0" hangingPunct="1">
              <a:lnSpc>
                <a:spcPct val="14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srgbClr val="FFFFFF"/>
                </a:solidFill>
                <a:effectLst/>
                <a:uLnTx/>
                <a:uFillTx/>
                <a:latin typeface="Arial"/>
                <a:ea typeface="+mn-ea"/>
                <a:cs typeface="Arial"/>
              </a:rPr>
              <a:t>Serially Concatenated Pulse Position Modulation</a:t>
            </a:r>
            <a:endParaRPr kumimoji="0" lang="en-US" sz="2400" b="1" i="0" u="none" strike="noStrike" kern="120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1612511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a:blip r:embed="rId2" cstate="print">
            <a:extLst>
              <a:ext uri="{28A0092B-C50C-407E-A947-70E740481C1C}">
                <a14:useLocalDpi xmlns:a14="http://schemas.microsoft.com/office/drawing/2010/main" val="0"/>
              </a:ext>
            </a:extLst>
          </a:blip>
          <a:stretch>
            <a:fillRect/>
          </a:stretch>
        </p:blipFill>
        <p:spPr>
          <a:xfrm>
            <a:off x="5136478" y="908649"/>
            <a:ext cx="3926816" cy="5599783"/>
          </a:xfrm>
          <a:prstGeom prst="rect">
            <a:avLst/>
          </a:prstGeom>
        </p:spPr>
      </p:pic>
      <mc:AlternateContent xmlns:mc="http://schemas.openxmlformats.org/markup-compatibility/2006" xmlns:a14="http://schemas.microsoft.com/office/drawing/2010/main">
        <mc:Choice Requires="a14">
          <p:sp>
            <p:nvSpPr>
              <p:cNvPr id="4" name="Text Placeholder 2"/>
              <p:cNvSpPr txBox="1">
                <a:spLocks/>
              </p:cNvSpPr>
              <p:nvPr/>
            </p:nvSpPr>
            <p:spPr>
              <a:xfrm>
                <a:off x="247290" y="1241368"/>
                <a:ext cx="5185322" cy="543605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defTabSz="914400" eaLnBrk="0" fontAlgn="base" hangingPunct="0">
                  <a:spcAft>
                    <a:spcPct val="0"/>
                  </a:spcAft>
                  <a:buSzPct val="100000"/>
                  <a:buFont typeface="LucidaGrande" charset="0"/>
                  <a:buChar char="◆"/>
                </a:pPr>
                <a:r>
                  <a:rPr lang="en-US" sz="1800" dirty="0">
                    <a:latin typeface="Calibri" panose="020F0502020204030204" pitchFamily="34" charset="0"/>
                    <a:ea typeface="ＭＳ Ｐゴシック" charset="-128"/>
                    <a:cs typeface="ＭＳ Ｐゴシック" charset="-128"/>
                  </a:rPr>
                  <a:t>Signal Features</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Near-capacity channel coding</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Modular – asynchronous with upper layers</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Robust to atmospheric fading (</a:t>
                </a:r>
                <a:r>
                  <a:rPr lang="en-US" sz="1600" dirty="0" err="1">
                    <a:latin typeface="Calibri" panose="020F0502020204030204" pitchFamily="34" charset="0"/>
                    <a:ea typeface="ＭＳ Ｐゴシック" pitchFamily="-112" charset="-128"/>
                  </a:rPr>
                  <a:t>interleaver</a:t>
                </a:r>
                <a:r>
                  <a:rPr lang="en-US" sz="1600" dirty="0">
                    <a:latin typeface="Calibri" panose="020F0502020204030204" pitchFamily="34" charset="0"/>
                    <a:ea typeface="ＭＳ Ｐゴシック" pitchFamily="-112" charset="-128"/>
                  </a:rPr>
                  <a:t>)</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Robust to non-random data input</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Compatible with existing/emerging technology</a:t>
                </a:r>
              </a:p>
              <a:p>
                <a:pPr marL="742950" lvl="2" defTabSz="914400">
                  <a:spcBef>
                    <a:spcPts val="0"/>
                  </a:spcBef>
                  <a:buFont typeface="Arial" pitchFamily="34" charset="0"/>
                  <a:buChar char="•"/>
                </a:pPr>
                <a:endParaRPr lang="en-US" sz="1800" dirty="0">
                  <a:solidFill>
                    <a:schemeClr val="tx1"/>
                  </a:solidFill>
                </a:endParaRPr>
              </a:p>
              <a:p>
                <a:pPr marL="342900" lvl="1" indent="-342900" defTabSz="914400" eaLnBrk="0" fontAlgn="base" hangingPunct="0">
                  <a:spcAft>
                    <a:spcPct val="0"/>
                  </a:spcAft>
                  <a:buSzPct val="100000"/>
                  <a:buFont typeface="LucidaGrande" charset="0"/>
                  <a:buChar char="◆"/>
                </a:pPr>
                <a:r>
                  <a:rPr lang="en-US" sz="1800" dirty="0">
                    <a:latin typeface="Calibri" panose="020F0502020204030204" pitchFamily="34" charset="0"/>
                    <a:ea typeface="ＭＳ Ｐゴシック" charset="-128"/>
                    <a:cs typeface="ＭＳ Ｐゴシック" charset="-128"/>
                  </a:rPr>
                  <a:t>Flexible parameters:</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PPM order, </a:t>
                </a:r>
                <a14:m>
                  <m:oMath xmlns:m="http://schemas.openxmlformats.org/officeDocument/2006/math">
                    <m:r>
                      <a:rPr lang="en-US" sz="1600">
                        <a:latin typeface="Cambria Math" panose="02040503050406030204" pitchFamily="18" charset="0"/>
                        <a:ea typeface="ＭＳ Ｐゴシック" pitchFamily="-112" charset="-128"/>
                      </a:rPr>
                      <m:t>𝑀</m:t>
                    </m:r>
                    <m:r>
                      <a:rPr lang="en-US" sz="1600">
                        <a:latin typeface="Cambria Math" panose="02040503050406030204" pitchFamily="18" charset="0"/>
                        <a:ea typeface="ＭＳ Ｐゴシック" pitchFamily="-112" charset="-128"/>
                      </a:rPr>
                      <m:t>∈{4, 8, 16, 32, 64, 128, 256}</m:t>
                    </m:r>
                  </m:oMath>
                </a14:m>
                <a:endParaRPr lang="en-US" sz="1600" dirty="0">
                  <a:latin typeface="Calibri" panose="020F0502020204030204" pitchFamily="34" charset="0"/>
                  <a:ea typeface="ＭＳ Ｐゴシック" pitchFamily="-112" charset="-128"/>
                </a:endParaRP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Code rate, </a:t>
                </a:r>
                <a14:m>
                  <m:oMath xmlns:m="http://schemas.openxmlformats.org/officeDocument/2006/math">
                    <m:r>
                      <a:rPr lang="en-US" sz="1600">
                        <a:latin typeface="Cambria Math" panose="02040503050406030204" pitchFamily="18" charset="0"/>
                        <a:ea typeface="ＭＳ Ｐゴシック" pitchFamily="-112" charset="-128"/>
                      </a:rPr>
                      <m:t>𝑟</m:t>
                    </m:r>
                    <m:r>
                      <a:rPr lang="en-US" sz="1600">
                        <a:latin typeface="Cambria Math" panose="02040503050406030204" pitchFamily="18" charset="0"/>
                        <a:ea typeface="ＭＳ Ｐゴシック" pitchFamily="-112" charset="-128"/>
                      </a:rPr>
                      <m:t>∈</m:t>
                    </m:r>
                    <m:d>
                      <m:dPr>
                        <m:begChr m:val="{"/>
                        <m:endChr m:val="}"/>
                        <m:ctrlPr>
                          <a:rPr lang="en-US" sz="1600" i="1">
                            <a:latin typeface="Cambria Math" panose="02040503050406030204" pitchFamily="18" charset="0"/>
                            <a:ea typeface="ＭＳ Ｐゴシック" pitchFamily="-112" charset="-128"/>
                          </a:rPr>
                        </m:ctrlPr>
                      </m:dPr>
                      <m:e>
                        <m:r>
                          <a:rPr lang="en-US" sz="1600">
                            <a:latin typeface="Cambria Math" panose="02040503050406030204" pitchFamily="18" charset="0"/>
                            <a:ea typeface="ＭＳ Ｐゴシック" pitchFamily="-112" charset="-128"/>
                          </a:rPr>
                          <m:t>1/3, 1/2, 2/3</m:t>
                        </m:r>
                      </m:e>
                    </m:d>
                  </m:oMath>
                </a14:m>
                <a:endParaRPr lang="en-US" sz="1600" dirty="0">
                  <a:latin typeface="Calibri" panose="020F0502020204030204" pitchFamily="34" charset="0"/>
                  <a:ea typeface="ＭＳ Ｐゴシック" pitchFamily="-112" charset="-128"/>
                </a:endParaRP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Slot width, </a:t>
                </a:r>
                <a14:m>
                  <m:oMath xmlns:m="http://schemas.openxmlformats.org/officeDocument/2006/math">
                    <m:sSub>
                      <m:sSubPr>
                        <m:ctrlPr>
                          <a:rPr lang="en-US" sz="1600" i="1">
                            <a:latin typeface="Cambria Math" panose="02040503050406030204" pitchFamily="18" charset="0"/>
                            <a:ea typeface="ＭＳ Ｐゴシック" pitchFamily="-112" charset="-128"/>
                          </a:rPr>
                        </m:ctrlPr>
                      </m:sSubPr>
                      <m:e>
                        <m:r>
                          <a:rPr lang="en-US" sz="1600">
                            <a:latin typeface="Cambria Math" panose="02040503050406030204" pitchFamily="18" charset="0"/>
                            <a:ea typeface="ＭＳ Ｐゴシック" pitchFamily="-112" charset="-128"/>
                          </a:rPr>
                          <m:t>𝑇</m:t>
                        </m:r>
                      </m:e>
                      <m:sub>
                        <m:r>
                          <a:rPr lang="en-US" sz="1600">
                            <a:latin typeface="Cambria Math" panose="02040503050406030204" pitchFamily="18" charset="0"/>
                            <a:ea typeface="ＭＳ Ｐゴシック" pitchFamily="-112" charset="-128"/>
                          </a:rPr>
                          <m:t>𝑠</m:t>
                        </m:r>
                      </m:sub>
                    </m:sSub>
                    <m:r>
                      <a:rPr lang="en-US" sz="1600">
                        <a:latin typeface="Cambria Math" panose="02040503050406030204" pitchFamily="18" charset="0"/>
                        <a:ea typeface="ＭＳ Ｐゴシック" pitchFamily="-112" charset="-128"/>
                      </a:rPr>
                      <m:t>∈</m:t>
                    </m:r>
                    <m:d>
                      <m:dPr>
                        <m:begChr m:val="{"/>
                        <m:endChr m:val="}"/>
                        <m:ctrlPr>
                          <a:rPr lang="en-US" sz="1600" i="1">
                            <a:latin typeface="Cambria Math" panose="02040503050406030204" pitchFamily="18" charset="0"/>
                            <a:ea typeface="ＭＳ Ｐゴシック" pitchFamily="-112" charset="-128"/>
                          </a:rPr>
                        </m:ctrlPr>
                      </m:dPr>
                      <m:e>
                        <m:f>
                          <m:fPr>
                            <m:ctrlPr>
                              <a:rPr lang="en-US" sz="1600" i="1">
                                <a:latin typeface="Cambria Math" panose="02040503050406030204" pitchFamily="18" charset="0"/>
                                <a:ea typeface="ＭＳ Ｐゴシック" pitchFamily="-112" charset="-128"/>
                              </a:rPr>
                            </m:ctrlPr>
                          </m:fPr>
                          <m:num>
                            <m:r>
                              <a:rPr lang="en-US" sz="1600">
                                <a:latin typeface="Cambria Math" panose="02040503050406030204" pitchFamily="18" charset="0"/>
                                <a:ea typeface="ＭＳ Ｐゴシック" pitchFamily="-112" charset="-128"/>
                              </a:rPr>
                              <m:t>1</m:t>
                            </m:r>
                          </m:num>
                          <m:den>
                            <m:r>
                              <a:rPr lang="en-US" sz="1600">
                                <a:latin typeface="Cambria Math" panose="02040503050406030204" pitchFamily="18" charset="0"/>
                                <a:ea typeface="ＭＳ Ｐゴシック" pitchFamily="-112" charset="-128"/>
                              </a:rPr>
                              <m:t>8</m:t>
                            </m:r>
                          </m:den>
                        </m:f>
                        <m:r>
                          <a:rPr lang="en-US" sz="1600">
                            <a:latin typeface="Cambria Math" panose="02040503050406030204" pitchFamily="18" charset="0"/>
                            <a:ea typeface="ＭＳ Ｐゴシック" pitchFamily="-112" charset="-128"/>
                          </a:rPr>
                          <m:t>,</m:t>
                        </m:r>
                        <m:f>
                          <m:fPr>
                            <m:ctrlPr>
                              <a:rPr lang="en-US" sz="1600" i="1">
                                <a:latin typeface="Cambria Math" panose="02040503050406030204" pitchFamily="18" charset="0"/>
                                <a:ea typeface="ＭＳ Ｐゴシック" pitchFamily="-112" charset="-128"/>
                              </a:rPr>
                            </m:ctrlPr>
                          </m:fPr>
                          <m:num>
                            <m:r>
                              <a:rPr lang="en-US" sz="1600">
                                <a:latin typeface="Cambria Math" panose="02040503050406030204" pitchFamily="18" charset="0"/>
                                <a:ea typeface="ＭＳ Ｐゴシック" pitchFamily="-112" charset="-128"/>
                              </a:rPr>
                              <m:t>1</m:t>
                            </m:r>
                          </m:num>
                          <m:den>
                            <m:r>
                              <a:rPr lang="en-US" sz="1600">
                                <a:latin typeface="Cambria Math" panose="02040503050406030204" pitchFamily="18" charset="0"/>
                                <a:ea typeface="ＭＳ Ｐゴシック" pitchFamily="-112" charset="-128"/>
                              </a:rPr>
                              <m:t>4</m:t>
                            </m:r>
                          </m:den>
                        </m:f>
                        <m:r>
                          <a:rPr lang="en-US" sz="1600">
                            <a:latin typeface="Cambria Math" panose="02040503050406030204" pitchFamily="18" charset="0"/>
                            <a:ea typeface="ＭＳ Ｐゴシック" pitchFamily="-112" charset="-128"/>
                          </a:rPr>
                          <m:t>,</m:t>
                        </m:r>
                        <m:f>
                          <m:fPr>
                            <m:ctrlPr>
                              <a:rPr lang="en-US" sz="1600" i="1">
                                <a:latin typeface="Cambria Math" panose="02040503050406030204" pitchFamily="18" charset="0"/>
                                <a:ea typeface="ＭＳ Ｐゴシック" pitchFamily="-112" charset="-128"/>
                              </a:rPr>
                            </m:ctrlPr>
                          </m:fPr>
                          <m:num>
                            <m:r>
                              <a:rPr lang="en-US" sz="1600">
                                <a:latin typeface="Cambria Math" panose="02040503050406030204" pitchFamily="18" charset="0"/>
                                <a:ea typeface="ＭＳ Ｐゴシック" pitchFamily="-112" charset="-128"/>
                              </a:rPr>
                              <m:t>1</m:t>
                            </m:r>
                          </m:num>
                          <m:den>
                            <m:r>
                              <a:rPr lang="en-US" sz="1600">
                                <a:latin typeface="Cambria Math" panose="02040503050406030204" pitchFamily="18" charset="0"/>
                                <a:ea typeface="ＭＳ Ｐゴシック" pitchFamily="-112" charset="-128"/>
                              </a:rPr>
                              <m:t>2</m:t>
                            </m:r>
                          </m:den>
                        </m:f>
                        <m:r>
                          <a:rPr lang="en-US" sz="1600">
                            <a:latin typeface="Cambria Math" panose="02040503050406030204" pitchFamily="18" charset="0"/>
                            <a:ea typeface="ＭＳ Ｐゴシック" pitchFamily="-112" charset="-128"/>
                          </a:rPr>
                          <m:t>, 1, 2, 4, 8, 512</m:t>
                        </m:r>
                      </m:e>
                    </m:d>
                  </m:oMath>
                </a14:m>
                <a:r>
                  <a:rPr lang="en-US" sz="1600" dirty="0">
                    <a:latin typeface="Calibri" panose="020F0502020204030204" pitchFamily="34" charset="0"/>
                    <a:ea typeface="ＭＳ Ｐゴシック" pitchFamily="-112" charset="-128"/>
                  </a:rPr>
                  <a:t> ns</a:t>
                </a:r>
              </a:p>
              <a:p>
                <a:pPr lvl="1" defTabSz="914400" eaLnBrk="0" fontAlgn="base" hangingPunct="0">
                  <a:spcAft>
                    <a:spcPct val="0"/>
                  </a:spcAft>
                  <a:buSzPct val="100000"/>
                  <a:buFont typeface="LucidaGrande" charset="0"/>
                  <a:buChar char="◆"/>
                </a:pPr>
                <a:r>
                  <a:rPr lang="en-US" sz="1600" dirty="0">
                    <a:latin typeface="Calibri" panose="020F0502020204030204" pitchFamily="34" charset="0"/>
                    <a:ea typeface="ＭＳ Ｐゴシック" pitchFamily="-112" charset="-128"/>
                  </a:rPr>
                  <a:t>Repeat factor, </a:t>
                </a:r>
                <a14:m>
                  <m:oMath xmlns:m="http://schemas.openxmlformats.org/officeDocument/2006/math">
                    <m:sSub>
                      <m:sSubPr>
                        <m:ctrlPr>
                          <a:rPr lang="en-US" sz="1600" i="1">
                            <a:latin typeface="Cambria Math" panose="02040503050406030204" pitchFamily="18" charset="0"/>
                            <a:ea typeface="ＭＳ Ｐゴシック" pitchFamily="-112" charset="-128"/>
                          </a:rPr>
                        </m:ctrlPr>
                      </m:sSubPr>
                      <m:e>
                        <m:r>
                          <a:rPr lang="en-US" sz="1600">
                            <a:latin typeface="Cambria Math" panose="02040503050406030204" pitchFamily="18" charset="0"/>
                            <a:ea typeface="ＭＳ Ｐゴシック" pitchFamily="-112" charset="-128"/>
                          </a:rPr>
                          <m:t>𝑞</m:t>
                        </m:r>
                      </m:e>
                      <m:sub>
                        <m:r>
                          <a:rPr lang="en-US" sz="1600">
                            <a:latin typeface="Cambria Math" panose="02040503050406030204" pitchFamily="18" charset="0"/>
                            <a:ea typeface="ＭＳ Ｐゴシック" pitchFamily="-112" charset="-128"/>
                          </a:rPr>
                          <m:t>𝑑</m:t>
                        </m:r>
                      </m:sub>
                    </m:sSub>
                    <m:r>
                      <a:rPr lang="en-US" sz="1600">
                        <a:latin typeface="Cambria Math" panose="02040503050406030204" pitchFamily="18" charset="0"/>
                        <a:ea typeface="ＭＳ Ｐゴシック" pitchFamily="-112" charset="-128"/>
                      </a:rPr>
                      <m:t>∈{1, 2, 4, 8, 16, 32}</m:t>
                    </m:r>
                  </m:oMath>
                </a14:m>
                <a:endParaRPr lang="en-US" sz="1600" dirty="0">
                  <a:latin typeface="Calibri" panose="020F0502020204030204" pitchFamily="34" charset="0"/>
                  <a:ea typeface="ＭＳ Ｐゴシック" pitchFamily="-112" charset="-128"/>
                </a:endParaRPr>
              </a:p>
              <a:p>
                <a:pPr marL="0" marR="0" lvl="0" indent="0" algn="l" defTabSz="457200" rtl="0" eaLnBrk="1" fontAlgn="base" latinLnBrk="0" hangingPunct="1">
                  <a:lnSpc>
                    <a:spcPct val="100000"/>
                  </a:lnSpc>
                  <a:spcBef>
                    <a:spcPct val="20000"/>
                  </a:spcBef>
                  <a:spcAft>
                    <a:spcPct val="0"/>
                  </a:spcAft>
                  <a:buClrTx/>
                  <a:buSzTx/>
                  <a:buFont typeface="Arial"/>
                  <a:buNone/>
                  <a:tabLst/>
                  <a:defRPr/>
                </a:pPr>
                <a:endParaRPr lang="en-US" sz="1800" dirty="0">
                  <a:solidFill>
                    <a:schemeClr val="tx1"/>
                  </a:solidFill>
                </a:endParaRPr>
              </a:p>
              <a:p>
                <a:pPr eaLnBrk="0" fontAlgn="base" hangingPunct="0">
                  <a:spcAft>
                    <a:spcPct val="0"/>
                  </a:spcAft>
                  <a:buSzPct val="100000"/>
                  <a:buFont typeface="LucidaGrande" charset="0"/>
                  <a:buChar char="◆"/>
                </a:pPr>
                <a:r>
                  <a:rPr lang="en-US" sz="1800" dirty="0">
                    <a:latin typeface="Calibri" panose="020F0502020204030204" pitchFamily="34" charset="0"/>
                    <a:ea typeface="ＭＳ Ｐゴシック" charset="-128"/>
                    <a:cs typeface="ＭＳ Ｐゴシック" charset="-128"/>
                  </a:rPr>
                  <a:t>Data rates between 16 kbps and 2.1 </a:t>
                </a:r>
                <a:r>
                  <a:rPr lang="en-US" sz="1800" dirty="0" err="1">
                    <a:latin typeface="Calibri" panose="020F0502020204030204" pitchFamily="34" charset="0"/>
                    <a:ea typeface="ＭＳ Ｐゴシック" charset="-128"/>
                    <a:cs typeface="ＭＳ Ｐゴシック" charset="-128"/>
                  </a:rPr>
                  <a:t>Gbps</a:t>
                </a:r>
                <a:endParaRPr lang="en-US" sz="1800" dirty="0">
                  <a:latin typeface="Calibri" panose="020F0502020204030204" pitchFamily="34" charset="0"/>
                  <a:ea typeface="ＭＳ Ｐゴシック" charset="-128"/>
                  <a:cs typeface="ＭＳ Ｐゴシック" charset="-128"/>
                </a:endParaRPr>
              </a:p>
              <a:p>
                <a:pPr fontAlgn="base">
                  <a:spcAft>
                    <a:spcPct val="0"/>
                  </a:spcAft>
                </a:pPr>
                <a:endParaRPr kumimoji="0" lang="en-US" sz="1800" b="0" i="0" u="none" strike="noStrike" kern="1200" cap="none" spc="0" normalizeH="0" baseline="0" noProof="0" dirty="0">
                  <a:ln>
                    <a:noFill/>
                  </a:ln>
                  <a:solidFill>
                    <a:schemeClr val="tx1"/>
                  </a:solidFill>
                  <a:effectLst/>
                  <a:uLnTx/>
                  <a:uFillTx/>
                </a:endParaRPr>
              </a:p>
              <a:p>
                <a:pPr eaLnBrk="0" fontAlgn="base" hangingPunct="0">
                  <a:spcAft>
                    <a:spcPct val="0"/>
                  </a:spcAft>
                  <a:buSzPct val="100000"/>
                  <a:buFont typeface="LucidaGrande" charset="0"/>
                  <a:buChar char="◆"/>
                </a:pPr>
                <a:r>
                  <a:rPr lang="en-US" sz="1800" dirty="0">
                    <a:latin typeface="Calibri" panose="020F0502020204030204" pitchFamily="34" charset="0"/>
                    <a:ea typeface="ＭＳ Ｐゴシック" charset="-128"/>
                    <a:cs typeface="ＭＳ Ｐゴシック" charset="-128"/>
                  </a:rPr>
                  <a:t>Photon efficient: generally with 1 dB of capacity</a:t>
                </a:r>
              </a:p>
              <a:p>
                <a:pPr fontAlgn="base">
                  <a:spcAft>
                    <a:spcPct val="0"/>
                  </a:spcAft>
                </a:pPr>
                <a:endParaRPr kumimoji="0" lang="en-US" sz="1800" b="0" i="0" u="none" strike="noStrike" kern="1200" cap="none" spc="0" normalizeH="0" baseline="0" noProof="0" dirty="0">
                  <a:ln>
                    <a:noFill/>
                  </a:ln>
                  <a:solidFill>
                    <a:schemeClr val="tx1"/>
                  </a:solidFill>
                  <a:effectLst/>
                  <a:uLnTx/>
                  <a:uFillTx/>
                </a:endParaRPr>
              </a:p>
            </p:txBody>
          </p:sp>
        </mc:Choice>
        <mc:Fallback xmlns="">
          <p:sp>
            <p:nvSpPr>
              <p:cNvPr id="4" name="Text Placeholder 2"/>
              <p:cNvSpPr txBox="1">
                <a:spLocks noRot="1" noChangeAspect="1" noMove="1" noResize="1" noEditPoints="1" noAdjustHandles="1" noChangeArrowheads="1" noChangeShapeType="1" noTextEdit="1"/>
              </p:cNvSpPr>
              <p:nvPr/>
            </p:nvSpPr>
            <p:spPr>
              <a:xfrm>
                <a:off x="247290" y="1241368"/>
                <a:ext cx="5185322" cy="5436057"/>
              </a:xfrm>
              <a:prstGeom prst="rect">
                <a:avLst/>
              </a:prstGeom>
              <a:blipFill rotWithShape="0">
                <a:blip r:embed="rId3"/>
                <a:stretch>
                  <a:fillRect l="-588" t="-673"/>
                </a:stretch>
              </a:blipFill>
            </p:spPr>
            <p:txBody>
              <a:bodyPr/>
              <a:lstStyle/>
              <a:p>
                <a:r>
                  <a:rPr lang="en-US">
                    <a:noFill/>
                  </a:rPr>
                  <a:t> </a:t>
                </a:r>
              </a:p>
            </p:txBody>
          </p:sp>
        </mc:Fallback>
      </mc:AlternateContent>
      <p:sp>
        <p:nvSpPr>
          <p:cNvPr id="8" name="Title 1"/>
          <p:cNvSpPr txBox="1">
            <a:spLocks/>
          </p:cNvSpPr>
          <p:nvPr/>
        </p:nvSpPr>
        <p:spPr>
          <a:xfrm>
            <a:off x="988940" y="60442"/>
            <a:ext cx="7010400" cy="533400"/>
          </a:xfrm>
          <a:prstGeom prst="rect">
            <a:avLst/>
          </a:prstGeom>
        </p:spPr>
        <p:txBody>
          <a:bodyPr/>
          <a:lstStyle/>
          <a:p>
            <a:pPr algn="ctr"/>
            <a:r>
              <a:rPr lang="en-US" sz="2400" b="1" dirty="0">
                <a:solidFill>
                  <a:srgbClr val="003399"/>
                </a:solidFill>
                <a:effectLst>
                  <a:outerShdw blurRad="38100" dist="38100" dir="2700000" algn="tl">
                    <a:srgbClr val="000000">
                      <a:alpha val="43137"/>
                    </a:srgbClr>
                  </a:outerShdw>
                </a:effectLst>
                <a:latin typeface="Calibri" charset="0"/>
                <a:ea typeface="Calibri" charset="0"/>
                <a:cs typeface="Calibri" charset="0"/>
              </a:rPr>
              <a:t>High Photon Efficiency Signaling</a:t>
            </a:r>
          </a:p>
          <a:p>
            <a:pPr algn="ctr"/>
            <a:r>
              <a:rPr lang="en-US" sz="2400" b="1" dirty="0">
                <a:solidFill>
                  <a:srgbClr val="003399"/>
                </a:solidFill>
                <a:effectLst>
                  <a:outerShdw blurRad="38100" dist="38100" dir="2700000" algn="tl">
                    <a:srgbClr val="000000">
                      <a:alpha val="43137"/>
                    </a:srgbClr>
                  </a:outerShdw>
                </a:effectLst>
                <a:latin typeface="Calibri" charset="0"/>
                <a:ea typeface="Calibri" charset="0"/>
                <a:cs typeface="Calibri" charset="0"/>
              </a:rPr>
              <a:t>For Optical Communications</a:t>
            </a:r>
          </a:p>
        </p:txBody>
      </p:sp>
    </p:spTree>
    <p:extLst>
      <p:ext uri="{BB962C8B-B14F-4D97-AF65-F5344CB8AC3E}">
        <p14:creationId xmlns:p14="http://schemas.microsoft.com/office/powerpoint/2010/main" val="4176408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274638"/>
            <a:ext cx="8229600" cy="427608"/>
          </a:xfrm>
        </p:spPr>
        <p:txBody>
          <a:bodyPr/>
          <a:lstStyle/>
          <a:p>
            <a:r>
              <a:rPr lang="en-US" dirty="0"/>
              <a:t>High Data Rate Throughput 1064 nm</a:t>
            </a:r>
            <a:br>
              <a:rPr lang="en-US" dirty="0"/>
            </a:br>
            <a:r>
              <a:rPr lang="en-US" dirty="0"/>
              <a:t>(ESA/DLR Orange Book)</a:t>
            </a:r>
          </a:p>
        </p:txBody>
      </p:sp>
      <p:sp>
        <p:nvSpPr>
          <p:cNvPr id="11" name="Content Placeholder 10"/>
          <p:cNvSpPr>
            <a:spLocks noGrp="1"/>
          </p:cNvSpPr>
          <p:nvPr>
            <p:ph idx="1"/>
          </p:nvPr>
        </p:nvSpPr>
        <p:spPr>
          <a:xfrm>
            <a:off x="457200" y="1127742"/>
            <a:ext cx="8229600" cy="5231895"/>
          </a:xfrm>
        </p:spPr>
        <p:txBody>
          <a:bodyPr/>
          <a:lstStyle/>
          <a:p>
            <a:r>
              <a:rPr lang="en-US" dirty="0"/>
              <a:t>This book is based on </a:t>
            </a:r>
          </a:p>
          <a:p>
            <a:pPr lvl="1"/>
            <a:r>
              <a:rPr lang="en-US" dirty="0"/>
              <a:t>European Space Agency missions (EDRS series, Sentinel series)</a:t>
            </a:r>
          </a:p>
          <a:p>
            <a:pPr lvl="1"/>
            <a:r>
              <a:rPr lang="en-US" dirty="0"/>
              <a:t>German Aerospace Agency (DLR) developments</a:t>
            </a:r>
          </a:p>
          <a:p>
            <a:pPr lvl="1"/>
            <a:r>
              <a:rPr lang="en-US" dirty="0"/>
              <a:t>TESAT Spacecom LCT terminal (heritage extending back to 1997 for LEO-LEO and a 2nd generation for LEO-GEO links developed since 2006</a:t>
            </a:r>
          </a:p>
          <a:p>
            <a:pPr marL="346075" lvl="1" indent="0">
              <a:buNone/>
            </a:pPr>
            <a:endParaRPr lang="en-US" dirty="0"/>
          </a:p>
          <a:p>
            <a:r>
              <a:rPr lang="en-US" dirty="0"/>
              <a:t>Key technical features:</a:t>
            </a:r>
          </a:p>
          <a:p>
            <a:pPr lvl="1"/>
            <a:r>
              <a:rPr lang="en-US" dirty="0"/>
              <a:t>1064 nm wavelength</a:t>
            </a:r>
          </a:p>
          <a:p>
            <a:pPr lvl="1"/>
            <a:r>
              <a:rPr lang="en-US" dirty="0"/>
              <a:t>BPSK modulation</a:t>
            </a:r>
          </a:p>
          <a:p>
            <a:pPr lvl="1"/>
            <a:r>
              <a:rPr lang="en-US" dirty="0"/>
              <a:t>1.8 Gbps user data rate</a:t>
            </a:r>
          </a:p>
        </p:txBody>
      </p:sp>
    </p:spTree>
    <p:extLst>
      <p:ext uri="{BB962C8B-B14F-4D97-AF65-F5344CB8AC3E}">
        <p14:creationId xmlns:p14="http://schemas.microsoft.com/office/powerpoint/2010/main" val="13426775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cintosh HD:Users:bdf:Projects:FSOC:CCSDS:GreenBookFebruary2015:lasercom_cartoon.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3314" y="1110076"/>
            <a:ext cx="5693894" cy="3657600"/>
          </a:xfrm>
          <a:prstGeom prst="rect">
            <a:avLst/>
          </a:prstGeom>
          <a:noFill/>
          <a:ln>
            <a:noFill/>
          </a:ln>
        </p:spPr>
      </p:pic>
      <p:sp>
        <p:nvSpPr>
          <p:cNvPr id="6" name="Rectangle 5"/>
          <p:cNvSpPr/>
          <p:nvPr/>
        </p:nvSpPr>
        <p:spPr>
          <a:xfrm>
            <a:off x="4088486" y="4532591"/>
            <a:ext cx="4243549" cy="830997"/>
          </a:xfrm>
          <a:prstGeom prst="rect">
            <a:avLst/>
          </a:prstGeom>
        </p:spPr>
        <p:txBody>
          <a:bodyPr wrap="square">
            <a:spAutoFit/>
          </a:bodyPr>
          <a:lstStyle/>
          <a:p>
            <a:pPr algn="ctr"/>
            <a:r>
              <a:rPr lang="en-US" sz="2400" dirty="0">
                <a:latin typeface="Calibri" panose="020F0502020204030204" pitchFamily="34" charset="0"/>
              </a:rPr>
              <a:t>Clouds are primary source of attenuation</a:t>
            </a:r>
          </a:p>
        </p:txBody>
      </p:sp>
      <p:sp>
        <p:nvSpPr>
          <p:cNvPr id="8" name="TextBox 7"/>
          <p:cNvSpPr txBox="1"/>
          <p:nvPr/>
        </p:nvSpPr>
        <p:spPr>
          <a:xfrm>
            <a:off x="211897" y="5335912"/>
            <a:ext cx="8855566" cy="707886"/>
          </a:xfrm>
          <a:prstGeom prst="rect">
            <a:avLst/>
          </a:prstGeom>
          <a:solidFill>
            <a:srgbClr val="005DAA"/>
          </a:solidFill>
        </p:spPr>
        <p:txBody>
          <a:bodyPr wrap="none" rtlCol="0">
            <a:spAutoFit/>
          </a:bodyPr>
          <a:lstStyle/>
          <a:p>
            <a:pPr algn="ctr"/>
            <a:r>
              <a:rPr lang="en-US" sz="2000" dirty="0">
                <a:solidFill>
                  <a:schemeClr val="bg1"/>
                </a:solidFill>
                <a:latin typeface="+mn-lt"/>
              </a:rPr>
              <a:t> </a:t>
            </a:r>
            <a:r>
              <a:rPr lang="en-US" sz="2000" dirty="0">
                <a:solidFill>
                  <a:schemeClr val="bg1"/>
                </a:solidFill>
                <a:latin typeface="Calibri" panose="020F0502020204030204" pitchFamily="34" charset="0"/>
              </a:rPr>
              <a:t>Characterization and prediction of the atmospheric channel are critical to inform </a:t>
            </a:r>
          </a:p>
          <a:p>
            <a:pPr algn="ctr"/>
            <a:r>
              <a:rPr lang="en-US" sz="2000" dirty="0">
                <a:solidFill>
                  <a:schemeClr val="bg1"/>
                </a:solidFill>
                <a:latin typeface="Calibri" panose="020F0502020204030204" pitchFamily="34" charset="0"/>
              </a:rPr>
              <a:t>space link handovers, select ground sites, and to maximize system availability</a:t>
            </a:r>
          </a:p>
        </p:txBody>
      </p:sp>
      <p:sp>
        <p:nvSpPr>
          <p:cNvPr id="10" name="Content Placeholder 1"/>
          <p:cNvSpPr>
            <a:spLocks noGrp="1"/>
          </p:cNvSpPr>
          <p:nvPr>
            <p:ph idx="1"/>
          </p:nvPr>
        </p:nvSpPr>
        <p:spPr>
          <a:xfrm>
            <a:off x="199710" y="1058921"/>
            <a:ext cx="3552484" cy="4572000"/>
          </a:xfrm>
        </p:spPr>
        <p:txBody>
          <a:bodyPr>
            <a:noAutofit/>
          </a:bodyPr>
          <a:lstStyle/>
          <a:p>
            <a:pPr marL="0" lvl="1" indent="0">
              <a:buSzPct val="100000"/>
              <a:buNone/>
            </a:pPr>
            <a:r>
              <a:rPr lang="en-US" kern="1200" dirty="0">
                <a:latin typeface="Calibri" panose="020F0502020204030204" pitchFamily="34" charset="0"/>
                <a:ea typeface="ＭＳ Ｐゴシック" charset="-128"/>
                <a:cs typeface="ＭＳ Ｐゴシック" charset="-128"/>
              </a:rPr>
              <a:t>CCSDS Books will:</a:t>
            </a:r>
          </a:p>
          <a:p>
            <a:pPr marL="342900" lvl="1" indent="-342900">
              <a:buSzPct val="100000"/>
              <a:buFont typeface="LucidaGrande" charset="0"/>
              <a:buChar char="◆"/>
            </a:pPr>
            <a:r>
              <a:rPr lang="en-US" sz="1800" kern="1200" dirty="0">
                <a:latin typeface="Calibri" panose="020F0502020204030204" pitchFamily="34" charset="0"/>
                <a:ea typeface="ＭＳ Ｐゴシック" charset="-128"/>
                <a:cs typeface="ＭＳ Ｐゴシック" charset="-128"/>
              </a:rPr>
              <a:t>Provide a narrative on atmospherics and explain why it is critical to accurately characterize</a:t>
            </a:r>
          </a:p>
          <a:p>
            <a:pPr marL="342900" lvl="1" indent="-342900">
              <a:buSzPct val="100000"/>
              <a:buFont typeface="LucidaGrande" charset="0"/>
              <a:buChar char="◆"/>
            </a:pPr>
            <a:r>
              <a:rPr lang="en-US" sz="1800" kern="1200" dirty="0">
                <a:latin typeface="Calibri" panose="020F0502020204030204" pitchFamily="34" charset="0"/>
                <a:ea typeface="ＭＳ Ｐゴシック" charset="-128"/>
                <a:cs typeface="ＭＳ Ｐゴシック" charset="-128"/>
              </a:rPr>
              <a:t>Explain how long-term statistics of atmospherics are used to choose an optimal network of geographically diverse ground sites</a:t>
            </a:r>
          </a:p>
          <a:p>
            <a:pPr marL="342900" lvl="1" indent="-342900">
              <a:buSzPct val="100000"/>
              <a:buFont typeface="LucidaGrande" charset="0"/>
              <a:buChar char="◆"/>
            </a:pPr>
            <a:r>
              <a:rPr lang="en-US" sz="1800" kern="1200" dirty="0">
                <a:latin typeface="Calibri" panose="020F0502020204030204" pitchFamily="34" charset="0"/>
                <a:ea typeface="ＭＳ Ｐゴシック" charset="-128"/>
                <a:cs typeface="ＭＳ Ｐゴシック" charset="-128"/>
              </a:rPr>
              <a:t>Provide content on the required instruments and parameters to support long-term site characterization and real-time decision making</a:t>
            </a:r>
          </a:p>
        </p:txBody>
      </p:sp>
      <p:pic>
        <p:nvPicPr>
          <p:cNvPr id="2" name="Picture 1"/>
          <p:cNvPicPr>
            <a:picLocks noChangeAspect="1"/>
          </p:cNvPicPr>
          <p:nvPr/>
        </p:nvPicPr>
        <p:blipFill>
          <a:blip r:embed="rId3"/>
          <a:stretch>
            <a:fillRect/>
          </a:stretch>
        </p:blipFill>
        <p:spPr>
          <a:xfrm>
            <a:off x="524523" y="130222"/>
            <a:ext cx="8230313" cy="1133954"/>
          </a:xfrm>
          <a:prstGeom prst="rect">
            <a:avLst/>
          </a:prstGeom>
        </p:spPr>
      </p:pic>
    </p:spTree>
    <p:extLst>
      <p:ext uri="{BB962C8B-B14F-4D97-AF65-F5344CB8AC3E}">
        <p14:creationId xmlns:p14="http://schemas.microsoft.com/office/powerpoint/2010/main" val="168098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chor="ctr"/>
          <a:lstStyle/>
          <a:p>
            <a:r>
              <a:rPr lang="en-US" sz="3200" dirty="0"/>
              <a:t>High Data Throughput 1550 nm </a:t>
            </a:r>
            <a:br>
              <a:rPr lang="en-US" sz="3200" dirty="0"/>
            </a:br>
            <a:r>
              <a:rPr lang="en-US" sz="3200" dirty="0"/>
              <a:t>Orange Book Link Scenarios</a:t>
            </a:r>
          </a:p>
        </p:txBody>
      </p:sp>
      <p:sp>
        <p:nvSpPr>
          <p:cNvPr id="4" name="Rectangle 3"/>
          <p:cNvSpPr/>
          <p:nvPr/>
        </p:nvSpPr>
        <p:spPr>
          <a:xfrm>
            <a:off x="0" y="3813051"/>
            <a:ext cx="9144000" cy="2238722"/>
          </a:xfrm>
          <a:prstGeom prst="rect">
            <a:avLst/>
          </a:prstGeom>
          <a:gradFill flip="none" rotWithShape="1">
            <a:gsLst>
              <a:gs pos="0">
                <a:schemeClr val="accent1">
                  <a:tint val="66000"/>
                  <a:satMod val="160000"/>
                </a:schemeClr>
              </a:gs>
              <a:gs pos="100000">
                <a:schemeClr val="accent1">
                  <a:tint val="23500"/>
                  <a:satMod val="16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Freeform 2635"/>
          <p:cNvSpPr>
            <a:spLocks/>
          </p:cNvSpPr>
          <p:nvPr/>
        </p:nvSpPr>
        <p:spPr bwMode="auto">
          <a:xfrm>
            <a:off x="1198155" y="4117410"/>
            <a:ext cx="1351692" cy="548036"/>
          </a:xfrm>
          <a:custGeom>
            <a:avLst/>
            <a:gdLst>
              <a:gd name="T0" fmla="*/ 13385 w 16754"/>
              <a:gd name="T1" fmla="*/ 6787 h 6787"/>
              <a:gd name="T2" fmla="*/ 9840 w 16754"/>
              <a:gd name="T3" fmla="*/ 4483 h 6787"/>
              <a:gd name="T4" fmla="*/ 9082 w 16754"/>
              <a:gd name="T5" fmla="*/ 3548 h 6787"/>
              <a:gd name="T6" fmla="*/ 11249 w 16754"/>
              <a:gd name="T7" fmla="*/ 3236 h 6787"/>
              <a:gd name="T8" fmla="*/ 11737 w 16754"/>
              <a:gd name="T9" fmla="*/ 3414 h 6787"/>
              <a:gd name="T10" fmla="*/ 12148 w 16754"/>
              <a:gd name="T11" fmla="*/ 3414 h 6787"/>
              <a:gd name="T12" fmla="*/ 12733 w 16754"/>
              <a:gd name="T13" fmla="*/ 3236 h 6787"/>
              <a:gd name="T14" fmla="*/ 13422 w 16754"/>
              <a:gd name="T15" fmla="*/ 2886 h 6787"/>
              <a:gd name="T16" fmla="*/ 13872 w 16754"/>
              <a:gd name="T17" fmla="*/ 2526 h 6787"/>
              <a:gd name="T18" fmla="*/ 13872 w 16754"/>
              <a:gd name="T19" fmla="*/ 2439 h 6787"/>
              <a:gd name="T20" fmla="*/ 13492 w 16754"/>
              <a:gd name="T21" fmla="*/ 2439 h 6787"/>
              <a:gd name="T22" fmla="*/ 14903 w 16754"/>
              <a:gd name="T23" fmla="*/ 1334 h 6787"/>
              <a:gd name="T24" fmla="*/ 16312 w 16754"/>
              <a:gd name="T25" fmla="*/ 2043 h 6787"/>
              <a:gd name="T26" fmla="*/ 16754 w 16754"/>
              <a:gd name="T27" fmla="*/ 2043 h 6787"/>
              <a:gd name="T28" fmla="*/ 15516 w 16754"/>
              <a:gd name="T29" fmla="*/ 1113 h 6787"/>
              <a:gd name="T30" fmla="*/ 15931 w 16754"/>
              <a:gd name="T31" fmla="*/ 1067 h 6787"/>
              <a:gd name="T32" fmla="*/ 15310 w 16754"/>
              <a:gd name="T33" fmla="*/ 843 h 6787"/>
              <a:gd name="T34" fmla="*/ 14939 w 16754"/>
              <a:gd name="T35" fmla="*/ 0 h 6787"/>
              <a:gd name="T36" fmla="*/ 14559 w 16754"/>
              <a:gd name="T37" fmla="*/ 87 h 6787"/>
              <a:gd name="T38" fmla="*/ 14315 w 16754"/>
              <a:gd name="T39" fmla="*/ 709 h 6787"/>
              <a:gd name="T40" fmla="*/ 12523 w 16754"/>
              <a:gd name="T41" fmla="*/ 1516 h 6787"/>
              <a:gd name="T42" fmla="*/ 10944 w 16754"/>
              <a:gd name="T43" fmla="*/ 1516 h 6787"/>
              <a:gd name="T44" fmla="*/ 10258 w 16754"/>
              <a:gd name="T45" fmla="*/ 1637 h 6787"/>
              <a:gd name="T46" fmla="*/ 10258 w 16754"/>
              <a:gd name="T47" fmla="*/ 1865 h 6787"/>
              <a:gd name="T48" fmla="*/ 8159 w 16754"/>
              <a:gd name="T49" fmla="*/ 1865 h 6787"/>
              <a:gd name="T50" fmla="*/ 8159 w 16754"/>
              <a:gd name="T51" fmla="*/ 41 h 6787"/>
              <a:gd name="T52" fmla="*/ 7537 w 16754"/>
              <a:gd name="T53" fmla="*/ 133 h 6787"/>
              <a:gd name="T54" fmla="*/ 6573 w 16754"/>
              <a:gd name="T55" fmla="*/ 1865 h 6787"/>
              <a:gd name="T56" fmla="*/ 2136 w 16754"/>
              <a:gd name="T57" fmla="*/ 1865 h 6787"/>
              <a:gd name="T58" fmla="*/ 1554 w 16754"/>
              <a:gd name="T59" fmla="*/ 1950 h 6787"/>
              <a:gd name="T60" fmla="*/ 1072 w 16754"/>
              <a:gd name="T61" fmla="*/ 2178 h 6787"/>
              <a:gd name="T62" fmla="*/ 556 w 16754"/>
              <a:gd name="T63" fmla="*/ 2526 h 6787"/>
              <a:gd name="T64" fmla="*/ 147 w 16754"/>
              <a:gd name="T65" fmla="*/ 2711 h 6787"/>
              <a:gd name="T66" fmla="*/ 42 w 16754"/>
              <a:gd name="T67" fmla="*/ 2839 h 6787"/>
              <a:gd name="T68" fmla="*/ 0 w 16754"/>
              <a:gd name="T69" fmla="*/ 2927 h 6787"/>
              <a:gd name="T70" fmla="*/ 0 w 16754"/>
              <a:gd name="T71" fmla="*/ 3111 h 6787"/>
              <a:gd name="T72" fmla="*/ 174 w 16754"/>
              <a:gd name="T73" fmla="*/ 3236 h 6787"/>
              <a:gd name="T74" fmla="*/ 762 w 16754"/>
              <a:gd name="T75" fmla="*/ 3460 h 6787"/>
              <a:gd name="T76" fmla="*/ 1523 w 16754"/>
              <a:gd name="T77" fmla="*/ 3591 h 6787"/>
              <a:gd name="T78" fmla="*/ 2447 w 16754"/>
              <a:gd name="T79" fmla="*/ 3683 h 6787"/>
              <a:gd name="T80" fmla="*/ 6546 w 16754"/>
              <a:gd name="T81" fmla="*/ 3683 h 6787"/>
              <a:gd name="T82" fmla="*/ 12697 w 16754"/>
              <a:gd name="T83" fmla="*/ 6787 h 6787"/>
              <a:gd name="T84" fmla="*/ 13385 w 16754"/>
              <a:gd name="T85" fmla="*/ 6787 h 6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754" h="6787">
                <a:moveTo>
                  <a:pt x="13385" y="6787"/>
                </a:moveTo>
                <a:lnTo>
                  <a:pt x="9840" y="4483"/>
                </a:lnTo>
                <a:lnTo>
                  <a:pt x="9082" y="3548"/>
                </a:lnTo>
                <a:lnTo>
                  <a:pt x="11249" y="3236"/>
                </a:lnTo>
                <a:lnTo>
                  <a:pt x="11737" y="3414"/>
                </a:lnTo>
                <a:lnTo>
                  <a:pt x="12148" y="3414"/>
                </a:lnTo>
                <a:lnTo>
                  <a:pt x="12733" y="3236"/>
                </a:lnTo>
                <a:lnTo>
                  <a:pt x="13422" y="2886"/>
                </a:lnTo>
                <a:lnTo>
                  <a:pt x="13872" y="2526"/>
                </a:lnTo>
                <a:lnTo>
                  <a:pt x="13872" y="2439"/>
                </a:lnTo>
                <a:lnTo>
                  <a:pt x="13492" y="2439"/>
                </a:lnTo>
                <a:lnTo>
                  <a:pt x="14903" y="1334"/>
                </a:lnTo>
                <a:lnTo>
                  <a:pt x="16312" y="2043"/>
                </a:lnTo>
                <a:lnTo>
                  <a:pt x="16754" y="2043"/>
                </a:lnTo>
                <a:lnTo>
                  <a:pt x="15516" y="1113"/>
                </a:lnTo>
                <a:lnTo>
                  <a:pt x="15931" y="1067"/>
                </a:lnTo>
                <a:lnTo>
                  <a:pt x="15310" y="843"/>
                </a:lnTo>
                <a:lnTo>
                  <a:pt x="14939" y="0"/>
                </a:lnTo>
                <a:lnTo>
                  <a:pt x="14559" y="87"/>
                </a:lnTo>
                <a:lnTo>
                  <a:pt x="14315" y="709"/>
                </a:lnTo>
                <a:lnTo>
                  <a:pt x="12523" y="1516"/>
                </a:lnTo>
                <a:lnTo>
                  <a:pt x="10944" y="1516"/>
                </a:lnTo>
                <a:lnTo>
                  <a:pt x="10258" y="1637"/>
                </a:lnTo>
                <a:lnTo>
                  <a:pt x="10258" y="1865"/>
                </a:lnTo>
                <a:lnTo>
                  <a:pt x="8159" y="1865"/>
                </a:lnTo>
                <a:lnTo>
                  <a:pt x="8159" y="41"/>
                </a:lnTo>
                <a:lnTo>
                  <a:pt x="7537" y="133"/>
                </a:lnTo>
                <a:lnTo>
                  <a:pt x="6573" y="1865"/>
                </a:lnTo>
                <a:lnTo>
                  <a:pt x="2136" y="1865"/>
                </a:lnTo>
                <a:lnTo>
                  <a:pt x="1554" y="1950"/>
                </a:lnTo>
                <a:lnTo>
                  <a:pt x="1072" y="2178"/>
                </a:lnTo>
                <a:lnTo>
                  <a:pt x="556" y="2526"/>
                </a:lnTo>
                <a:lnTo>
                  <a:pt x="147" y="2711"/>
                </a:lnTo>
                <a:lnTo>
                  <a:pt x="42" y="2839"/>
                </a:lnTo>
                <a:lnTo>
                  <a:pt x="0" y="2927"/>
                </a:lnTo>
                <a:lnTo>
                  <a:pt x="0" y="3111"/>
                </a:lnTo>
                <a:lnTo>
                  <a:pt x="174" y="3236"/>
                </a:lnTo>
                <a:lnTo>
                  <a:pt x="762" y="3460"/>
                </a:lnTo>
                <a:lnTo>
                  <a:pt x="1523" y="3591"/>
                </a:lnTo>
                <a:lnTo>
                  <a:pt x="2447" y="3683"/>
                </a:lnTo>
                <a:lnTo>
                  <a:pt x="6546" y="3683"/>
                </a:lnTo>
                <a:lnTo>
                  <a:pt x="12697" y="6787"/>
                </a:lnTo>
                <a:lnTo>
                  <a:pt x="13385" y="6787"/>
                </a:lnTo>
                <a:close/>
              </a:path>
            </a:pathLst>
          </a:custGeom>
          <a:solidFill>
            <a:schemeClr val="bg1"/>
          </a:solidFill>
          <a:ln w="0">
            <a:solidFill>
              <a:schemeClr val="tx1"/>
            </a:solidFill>
            <a:prstDash val="solid"/>
            <a:round/>
            <a:headEnd/>
            <a:tailEnd/>
          </a:ln>
        </p:spPr>
        <p:txBody>
          <a:bodyPr/>
          <a:lstStyle/>
          <a:p>
            <a:endParaRPr lang="en-US">
              <a:solidFill>
                <a:srgbClr val="000000"/>
              </a:solidFill>
            </a:endParaRPr>
          </a:p>
        </p:txBody>
      </p:sp>
      <p:grpSp>
        <p:nvGrpSpPr>
          <p:cNvPr id="8" name="Group 6"/>
          <p:cNvGrpSpPr>
            <a:grpSpLocks/>
          </p:cNvGrpSpPr>
          <p:nvPr/>
        </p:nvGrpSpPr>
        <p:grpSpPr bwMode="auto">
          <a:xfrm>
            <a:off x="4005351" y="1459317"/>
            <a:ext cx="1426453" cy="896848"/>
            <a:chOff x="2548" y="639"/>
            <a:chExt cx="715" cy="451"/>
          </a:xfrm>
          <a:solidFill>
            <a:schemeClr val="bg1"/>
          </a:solidFill>
        </p:grpSpPr>
        <p:sp>
          <p:nvSpPr>
            <p:cNvPr id="9" name="Line 7"/>
            <p:cNvSpPr>
              <a:spLocks noChangeAspect="1" noChangeShapeType="1"/>
            </p:cNvSpPr>
            <p:nvPr/>
          </p:nvSpPr>
          <p:spPr bwMode="auto">
            <a:xfrm>
              <a:off x="2778" y="775"/>
              <a:ext cx="320" cy="22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0" name="Freeform 8"/>
            <p:cNvSpPr>
              <a:spLocks noChangeAspect="1"/>
            </p:cNvSpPr>
            <p:nvPr/>
          </p:nvSpPr>
          <p:spPr bwMode="auto">
            <a:xfrm>
              <a:off x="2548" y="639"/>
              <a:ext cx="304" cy="157"/>
            </a:xfrm>
            <a:custGeom>
              <a:avLst/>
              <a:gdLst>
                <a:gd name="T0" fmla="*/ 0 w 238"/>
                <a:gd name="T1" fmla="*/ 80 h 176"/>
                <a:gd name="T2" fmla="*/ 138 w 238"/>
                <a:gd name="T3" fmla="*/ 0 h 176"/>
                <a:gd name="T4" fmla="*/ 238 w 238"/>
                <a:gd name="T5" fmla="*/ 96 h 176"/>
                <a:gd name="T6" fmla="*/ 104 w 238"/>
                <a:gd name="T7" fmla="*/ 176 h 176"/>
                <a:gd name="T8" fmla="*/ 0 w 238"/>
                <a:gd name="T9" fmla="*/ 80 h 176"/>
              </a:gdLst>
              <a:ahLst/>
              <a:cxnLst>
                <a:cxn ang="0">
                  <a:pos x="T0" y="T1"/>
                </a:cxn>
                <a:cxn ang="0">
                  <a:pos x="T2" y="T3"/>
                </a:cxn>
                <a:cxn ang="0">
                  <a:pos x="T4" y="T5"/>
                </a:cxn>
                <a:cxn ang="0">
                  <a:pos x="T6" y="T7"/>
                </a:cxn>
                <a:cxn ang="0">
                  <a:pos x="T8" y="T9"/>
                </a:cxn>
              </a:cxnLst>
              <a:rect l="0" t="0" r="r" b="b"/>
              <a:pathLst>
                <a:path w="238" h="176">
                  <a:moveTo>
                    <a:pt x="0" y="80"/>
                  </a:moveTo>
                  <a:lnTo>
                    <a:pt x="138" y="0"/>
                  </a:lnTo>
                  <a:lnTo>
                    <a:pt x="238" y="96"/>
                  </a:lnTo>
                  <a:lnTo>
                    <a:pt x="104" y="176"/>
                  </a:lnTo>
                  <a:lnTo>
                    <a:pt x="0" y="80"/>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US">
                <a:solidFill>
                  <a:srgbClr val="000000"/>
                </a:solidFill>
              </a:endParaRPr>
            </a:p>
          </p:txBody>
        </p:sp>
        <p:sp>
          <p:nvSpPr>
            <p:cNvPr id="11" name="Line 9"/>
            <p:cNvSpPr>
              <a:spLocks noChangeAspect="1" noChangeShapeType="1"/>
            </p:cNvSpPr>
            <p:nvPr/>
          </p:nvSpPr>
          <p:spPr bwMode="auto">
            <a:xfrm>
              <a:off x="2608" y="688"/>
              <a:ext cx="125" cy="8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2" name="Line 10"/>
            <p:cNvSpPr>
              <a:spLocks noChangeAspect="1" noChangeShapeType="1"/>
            </p:cNvSpPr>
            <p:nvPr/>
          </p:nvSpPr>
          <p:spPr bwMode="auto">
            <a:xfrm>
              <a:off x="2674" y="663"/>
              <a:ext cx="122" cy="87"/>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3" name="Freeform 11"/>
            <p:cNvSpPr>
              <a:spLocks noChangeAspect="1"/>
            </p:cNvSpPr>
            <p:nvPr/>
          </p:nvSpPr>
          <p:spPr bwMode="auto">
            <a:xfrm>
              <a:off x="2997" y="964"/>
              <a:ext cx="239" cy="126"/>
            </a:xfrm>
            <a:custGeom>
              <a:avLst/>
              <a:gdLst>
                <a:gd name="T0" fmla="*/ 74 w 184"/>
                <a:gd name="T1" fmla="*/ 140 h 140"/>
                <a:gd name="T2" fmla="*/ 184 w 184"/>
                <a:gd name="T3" fmla="*/ 64 h 140"/>
                <a:gd name="T4" fmla="*/ 120 w 184"/>
                <a:gd name="T5" fmla="*/ 0 h 140"/>
                <a:gd name="T6" fmla="*/ 0 w 184"/>
                <a:gd name="T7" fmla="*/ 66 h 140"/>
                <a:gd name="T8" fmla="*/ 74 w 184"/>
                <a:gd name="T9" fmla="*/ 140 h 140"/>
              </a:gdLst>
              <a:ahLst/>
              <a:cxnLst>
                <a:cxn ang="0">
                  <a:pos x="T0" y="T1"/>
                </a:cxn>
                <a:cxn ang="0">
                  <a:pos x="T2" y="T3"/>
                </a:cxn>
                <a:cxn ang="0">
                  <a:pos x="T4" y="T5"/>
                </a:cxn>
                <a:cxn ang="0">
                  <a:pos x="T6" y="T7"/>
                </a:cxn>
                <a:cxn ang="0">
                  <a:pos x="T8" y="T9"/>
                </a:cxn>
              </a:cxnLst>
              <a:rect l="0" t="0" r="r" b="b"/>
              <a:pathLst>
                <a:path w="184" h="140">
                  <a:moveTo>
                    <a:pt x="74" y="140"/>
                  </a:moveTo>
                  <a:lnTo>
                    <a:pt x="184" y="64"/>
                  </a:lnTo>
                  <a:lnTo>
                    <a:pt x="120" y="0"/>
                  </a:lnTo>
                  <a:lnTo>
                    <a:pt x="0" y="66"/>
                  </a:lnTo>
                  <a:lnTo>
                    <a:pt x="74" y="140"/>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US">
                <a:solidFill>
                  <a:srgbClr val="000000"/>
                </a:solidFill>
              </a:endParaRPr>
            </a:p>
          </p:txBody>
        </p:sp>
        <p:sp>
          <p:nvSpPr>
            <p:cNvPr id="14" name="Line 12"/>
            <p:cNvSpPr>
              <a:spLocks noChangeAspect="1" noChangeShapeType="1"/>
            </p:cNvSpPr>
            <p:nvPr/>
          </p:nvSpPr>
          <p:spPr bwMode="auto">
            <a:xfrm>
              <a:off x="3049" y="1004"/>
              <a:ext cx="96" cy="6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5" name="Line 13"/>
            <p:cNvSpPr>
              <a:spLocks noChangeAspect="1" noChangeShapeType="1"/>
            </p:cNvSpPr>
            <p:nvPr/>
          </p:nvSpPr>
          <p:spPr bwMode="auto">
            <a:xfrm>
              <a:off x="3106" y="982"/>
              <a:ext cx="89" cy="5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6" name="Freeform 14"/>
            <p:cNvSpPr>
              <a:spLocks noChangeAspect="1"/>
            </p:cNvSpPr>
            <p:nvPr/>
          </p:nvSpPr>
          <p:spPr bwMode="auto">
            <a:xfrm>
              <a:off x="2742" y="752"/>
              <a:ext cx="61" cy="37"/>
            </a:xfrm>
            <a:custGeom>
              <a:avLst/>
              <a:gdLst>
                <a:gd name="T0" fmla="*/ 0 w 50"/>
                <a:gd name="T1" fmla="*/ 26 h 38"/>
                <a:gd name="T2" fmla="*/ 38 w 50"/>
                <a:gd name="T3" fmla="*/ 38 h 38"/>
                <a:gd name="T4" fmla="*/ 50 w 50"/>
                <a:gd name="T5" fmla="*/ 30 h 38"/>
                <a:gd name="T6" fmla="*/ 42 w 50"/>
                <a:gd name="T7" fmla="*/ 0 h 38"/>
                <a:gd name="T8" fmla="*/ 0 w 50"/>
                <a:gd name="T9" fmla="*/ 26 h 38"/>
              </a:gdLst>
              <a:ahLst/>
              <a:cxnLst>
                <a:cxn ang="0">
                  <a:pos x="T0" y="T1"/>
                </a:cxn>
                <a:cxn ang="0">
                  <a:pos x="T2" y="T3"/>
                </a:cxn>
                <a:cxn ang="0">
                  <a:pos x="T4" y="T5"/>
                </a:cxn>
                <a:cxn ang="0">
                  <a:pos x="T6" y="T7"/>
                </a:cxn>
                <a:cxn ang="0">
                  <a:pos x="T8" y="T9"/>
                </a:cxn>
              </a:cxnLst>
              <a:rect l="0" t="0" r="r" b="b"/>
              <a:pathLst>
                <a:path w="50" h="38">
                  <a:moveTo>
                    <a:pt x="0" y="26"/>
                  </a:moveTo>
                  <a:lnTo>
                    <a:pt x="38" y="38"/>
                  </a:lnTo>
                  <a:lnTo>
                    <a:pt x="50" y="30"/>
                  </a:lnTo>
                  <a:lnTo>
                    <a:pt x="42" y="0"/>
                  </a:lnTo>
                  <a:lnTo>
                    <a:pt x="0" y="26"/>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7" name="Freeform 15"/>
            <p:cNvSpPr>
              <a:spLocks noChangeAspect="1"/>
            </p:cNvSpPr>
            <p:nvPr/>
          </p:nvSpPr>
          <p:spPr bwMode="auto">
            <a:xfrm>
              <a:off x="3046" y="966"/>
              <a:ext cx="64" cy="32"/>
            </a:xfrm>
            <a:custGeom>
              <a:avLst/>
              <a:gdLst>
                <a:gd name="T0" fmla="*/ 49 w 49"/>
                <a:gd name="T1" fmla="*/ 11 h 37"/>
                <a:gd name="T2" fmla="*/ 10 w 49"/>
                <a:gd name="T3" fmla="*/ 0 h 37"/>
                <a:gd name="T4" fmla="*/ 0 w 49"/>
                <a:gd name="T5" fmla="*/ 7 h 37"/>
                <a:gd name="T6" fmla="*/ 8 w 49"/>
                <a:gd name="T7" fmla="*/ 37 h 37"/>
                <a:gd name="T8" fmla="*/ 49 w 49"/>
                <a:gd name="T9" fmla="*/ 11 h 37"/>
              </a:gdLst>
              <a:ahLst/>
              <a:cxnLst>
                <a:cxn ang="0">
                  <a:pos x="T0" y="T1"/>
                </a:cxn>
                <a:cxn ang="0">
                  <a:pos x="T2" y="T3"/>
                </a:cxn>
                <a:cxn ang="0">
                  <a:pos x="T4" y="T5"/>
                </a:cxn>
                <a:cxn ang="0">
                  <a:pos x="T6" y="T7"/>
                </a:cxn>
                <a:cxn ang="0">
                  <a:pos x="T8" y="T9"/>
                </a:cxn>
              </a:cxnLst>
              <a:rect l="0" t="0" r="r" b="b"/>
              <a:pathLst>
                <a:path w="49" h="37">
                  <a:moveTo>
                    <a:pt x="49" y="11"/>
                  </a:moveTo>
                  <a:lnTo>
                    <a:pt x="10" y="0"/>
                  </a:lnTo>
                  <a:lnTo>
                    <a:pt x="0" y="7"/>
                  </a:lnTo>
                  <a:lnTo>
                    <a:pt x="8" y="37"/>
                  </a:lnTo>
                  <a:lnTo>
                    <a:pt x="49" y="11"/>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18" name="Oval 20"/>
            <p:cNvSpPr>
              <a:spLocks noChangeArrowheads="1"/>
            </p:cNvSpPr>
            <p:nvPr/>
          </p:nvSpPr>
          <p:spPr bwMode="auto">
            <a:xfrm>
              <a:off x="3089" y="829"/>
              <a:ext cx="19" cy="16"/>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9" name="Oval 21"/>
            <p:cNvSpPr>
              <a:spLocks noChangeAspect="1" noChangeArrowheads="1"/>
            </p:cNvSpPr>
            <p:nvPr/>
          </p:nvSpPr>
          <p:spPr bwMode="auto">
            <a:xfrm>
              <a:off x="3015" y="758"/>
              <a:ext cx="248" cy="140"/>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0" name="Line 22"/>
            <p:cNvSpPr>
              <a:spLocks noChangeAspect="1" noChangeShapeType="1"/>
            </p:cNvSpPr>
            <p:nvPr/>
          </p:nvSpPr>
          <p:spPr bwMode="auto">
            <a:xfrm flipV="1">
              <a:off x="2999" y="862"/>
              <a:ext cx="25" cy="10"/>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1" name="Oval 23"/>
            <p:cNvSpPr>
              <a:spLocks noChangeAspect="1" noChangeArrowheads="1"/>
            </p:cNvSpPr>
            <p:nvPr/>
          </p:nvSpPr>
          <p:spPr bwMode="auto">
            <a:xfrm>
              <a:off x="3117" y="824"/>
              <a:ext cx="24" cy="13"/>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2" name="Line 24"/>
            <p:cNvSpPr>
              <a:spLocks noChangeAspect="1" noChangeShapeType="1"/>
            </p:cNvSpPr>
            <p:nvPr/>
          </p:nvSpPr>
          <p:spPr bwMode="auto">
            <a:xfrm>
              <a:off x="3121" y="758"/>
              <a:ext cx="4" cy="140"/>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3" name="Line 25"/>
            <p:cNvSpPr>
              <a:spLocks noChangeAspect="1" noChangeShapeType="1"/>
            </p:cNvSpPr>
            <p:nvPr/>
          </p:nvSpPr>
          <p:spPr bwMode="auto">
            <a:xfrm>
              <a:off x="3015" y="824"/>
              <a:ext cx="248" cy="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4" name="Line 26"/>
            <p:cNvSpPr>
              <a:spLocks noChangeAspect="1" noChangeShapeType="1"/>
            </p:cNvSpPr>
            <p:nvPr/>
          </p:nvSpPr>
          <p:spPr bwMode="auto">
            <a:xfrm flipH="1">
              <a:off x="3044" y="779"/>
              <a:ext cx="174" cy="9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5" name="Line 27"/>
            <p:cNvSpPr>
              <a:spLocks noChangeAspect="1" noChangeShapeType="1"/>
            </p:cNvSpPr>
            <p:nvPr/>
          </p:nvSpPr>
          <p:spPr bwMode="auto">
            <a:xfrm>
              <a:off x="3048" y="779"/>
              <a:ext cx="166" cy="10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6" name="Line 28"/>
            <p:cNvSpPr>
              <a:spLocks noChangeAspect="1" noChangeShapeType="1"/>
            </p:cNvSpPr>
            <p:nvPr/>
          </p:nvSpPr>
          <p:spPr bwMode="auto">
            <a:xfrm flipV="1">
              <a:off x="3020" y="805"/>
              <a:ext cx="238" cy="4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7" name="Line 29"/>
            <p:cNvSpPr>
              <a:spLocks noChangeAspect="1" noChangeShapeType="1"/>
            </p:cNvSpPr>
            <p:nvPr/>
          </p:nvSpPr>
          <p:spPr bwMode="auto">
            <a:xfrm>
              <a:off x="3027" y="800"/>
              <a:ext cx="224" cy="60"/>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8" name="Line 30"/>
            <p:cNvSpPr>
              <a:spLocks noChangeAspect="1" noChangeShapeType="1"/>
            </p:cNvSpPr>
            <p:nvPr/>
          </p:nvSpPr>
          <p:spPr bwMode="auto">
            <a:xfrm flipH="1">
              <a:off x="3072" y="762"/>
              <a:ext cx="101" cy="12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29" name="Line 31"/>
            <p:cNvSpPr>
              <a:spLocks noChangeAspect="1" noChangeShapeType="1"/>
            </p:cNvSpPr>
            <p:nvPr/>
          </p:nvSpPr>
          <p:spPr bwMode="auto">
            <a:xfrm>
              <a:off x="3089" y="762"/>
              <a:ext cx="81" cy="132"/>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0" name="AutoShape 32"/>
            <p:cNvSpPr>
              <a:spLocks noChangeArrowheads="1"/>
            </p:cNvSpPr>
            <p:nvPr/>
          </p:nvSpPr>
          <p:spPr bwMode="auto">
            <a:xfrm rot="1778991">
              <a:off x="3111" y="828"/>
              <a:ext cx="13" cy="33"/>
            </a:xfrm>
            <a:prstGeom prst="flowChartMagneticDisk">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31" name="Oval 34"/>
            <p:cNvSpPr>
              <a:spLocks noChangeArrowheads="1"/>
            </p:cNvSpPr>
            <p:nvPr/>
          </p:nvSpPr>
          <p:spPr bwMode="auto">
            <a:xfrm>
              <a:off x="2720" y="972"/>
              <a:ext cx="18" cy="16"/>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32" name="Oval 35"/>
            <p:cNvSpPr>
              <a:spLocks noChangeAspect="1" noChangeArrowheads="1"/>
            </p:cNvSpPr>
            <p:nvPr/>
          </p:nvSpPr>
          <p:spPr bwMode="auto">
            <a:xfrm>
              <a:off x="2631" y="929"/>
              <a:ext cx="222" cy="124"/>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3" name="Oval 36"/>
            <p:cNvSpPr>
              <a:spLocks noChangeAspect="1" noChangeArrowheads="1"/>
            </p:cNvSpPr>
            <p:nvPr/>
          </p:nvSpPr>
          <p:spPr bwMode="auto">
            <a:xfrm>
              <a:off x="2716" y="989"/>
              <a:ext cx="28" cy="14"/>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4" name="Line 37"/>
            <p:cNvSpPr>
              <a:spLocks noChangeAspect="1" noChangeShapeType="1"/>
            </p:cNvSpPr>
            <p:nvPr/>
          </p:nvSpPr>
          <p:spPr bwMode="auto">
            <a:xfrm rot="20329568" flipH="1">
              <a:off x="2837" y="942"/>
              <a:ext cx="38" cy="1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5" name="Line 38"/>
            <p:cNvSpPr>
              <a:spLocks noChangeAspect="1" noChangeShapeType="1"/>
            </p:cNvSpPr>
            <p:nvPr/>
          </p:nvSpPr>
          <p:spPr bwMode="auto">
            <a:xfrm flipH="1">
              <a:off x="2719" y="929"/>
              <a:ext cx="16" cy="12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6" name="Line 39"/>
            <p:cNvSpPr>
              <a:spLocks noChangeAspect="1" noChangeShapeType="1"/>
            </p:cNvSpPr>
            <p:nvPr/>
          </p:nvSpPr>
          <p:spPr bwMode="auto">
            <a:xfrm>
              <a:off x="2631" y="981"/>
              <a:ext cx="218" cy="2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7" name="Line 40"/>
            <p:cNvSpPr>
              <a:spLocks noChangeAspect="1" noChangeShapeType="1"/>
            </p:cNvSpPr>
            <p:nvPr/>
          </p:nvSpPr>
          <p:spPr bwMode="auto">
            <a:xfrm flipV="1">
              <a:off x="2647" y="959"/>
              <a:ext cx="182" cy="6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8" name="Line 41"/>
            <p:cNvSpPr>
              <a:spLocks noChangeAspect="1" noChangeShapeType="1"/>
            </p:cNvSpPr>
            <p:nvPr/>
          </p:nvSpPr>
          <p:spPr bwMode="auto">
            <a:xfrm>
              <a:off x="2668" y="942"/>
              <a:ext cx="125" cy="10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39" name="Line 42"/>
            <p:cNvSpPr>
              <a:spLocks noChangeAspect="1" noChangeShapeType="1"/>
            </p:cNvSpPr>
            <p:nvPr/>
          </p:nvSpPr>
          <p:spPr bwMode="auto">
            <a:xfrm flipH="1">
              <a:off x="2675" y="935"/>
              <a:ext cx="115" cy="10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0" name="Line 43"/>
            <p:cNvSpPr>
              <a:spLocks noChangeAspect="1" noChangeShapeType="1"/>
            </p:cNvSpPr>
            <p:nvPr/>
          </p:nvSpPr>
          <p:spPr bwMode="auto">
            <a:xfrm>
              <a:off x="2643" y="966"/>
              <a:ext cx="186" cy="63"/>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1" name="Line 44"/>
            <p:cNvSpPr>
              <a:spLocks noChangeAspect="1" noChangeShapeType="1"/>
            </p:cNvSpPr>
            <p:nvPr/>
          </p:nvSpPr>
          <p:spPr bwMode="auto">
            <a:xfrm flipV="1">
              <a:off x="2635" y="981"/>
              <a:ext cx="218" cy="22"/>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2" name="AutoShape 45"/>
            <p:cNvSpPr>
              <a:spLocks noChangeArrowheads="1"/>
            </p:cNvSpPr>
            <p:nvPr/>
          </p:nvSpPr>
          <p:spPr bwMode="auto">
            <a:xfrm rot="2061563">
              <a:off x="2711" y="988"/>
              <a:ext cx="12" cy="42"/>
            </a:xfrm>
            <a:prstGeom prst="flowChartMagneticDisk">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43" name="Line 46"/>
            <p:cNvSpPr>
              <a:spLocks noChangeShapeType="1"/>
            </p:cNvSpPr>
            <p:nvPr/>
          </p:nvSpPr>
          <p:spPr bwMode="auto">
            <a:xfrm flipH="1">
              <a:off x="2877" y="902"/>
              <a:ext cx="11" cy="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44" name="Line 47"/>
            <p:cNvSpPr>
              <a:spLocks noChangeShapeType="1"/>
            </p:cNvSpPr>
            <p:nvPr/>
          </p:nvSpPr>
          <p:spPr bwMode="auto">
            <a:xfrm flipH="1">
              <a:off x="2888" y="916"/>
              <a:ext cx="14" cy="9"/>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45" name="Freeform 48"/>
            <p:cNvSpPr>
              <a:spLocks noChangeAspect="1"/>
            </p:cNvSpPr>
            <p:nvPr/>
          </p:nvSpPr>
          <p:spPr bwMode="auto">
            <a:xfrm>
              <a:off x="2880" y="847"/>
              <a:ext cx="117" cy="94"/>
            </a:xfrm>
            <a:custGeom>
              <a:avLst/>
              <a:gdLst>
                <a:gd name="T0" fmla="*/ 0 w 89"/>
                <a:gd name="T1" fmla="*/ 25 h 103"/>
                <a:gd name="T2" fmla="*/ 4 w 89"/>
                <a:gd name="T3" fmla="*/ 78 h 103"/>
                <a:gd name="T4" fmla="*/ 47 w 89"/>
                <a:gd name="T5" fmla="*/ 103 h 103"/>
                <a:gd name="T6" fmla="*/ 89 w 89"/>
                <a:gd name="T7" fmla="*/ 78 h 103"/>
                <a:gd name="T8" fmla="*/ 87 w 89"/>
                <a:gd name="T9" fmla="*/ 28 h 103"/>
                <a:gd name="T10" fmla="*/ 42 w 89"/>
                <a:gd name="T11" fmla="*/ 0 h 103"/>
                <a:gd name="T12" fmla="*/ 0 w 89"/>
                <a:gd name="T13" fmla="*/ 25 h 103"/>
              </a:gdLst>
              <a:ahLst/>
              <a:cxnLst>
                <a:cxn ang="0">
                  <a:pos x="T0" y="T1"/>
                </a:cxn>
                <a:cxn ang="0">
                  <a:pos x="T2" y="T3"/>
                </a:cxn>
                <a:cxn ang="0">
                  <a:pos x="T4" y="T5"/>
                </a:cxn>
                <a:cxn ang="0">
                  <a:pos x="T6" y="T7"/>
                </a:cxn>
                <a:cxn ang="0">
                  <a:pos x="T8" y="T9"/>
                </a:cxn>
                <a:cxn ang="0">
                  <a:pos x="T10" y="T11"/>
                </a:cxn>
                <a:cxn ang="0">
                  <a:pos x="T12" y="T13"/>
                </a:cxn>
              </a:cxnLst>
              <a:rect l="0" t="0" r="r" b="b"/>
              <a:pathLst>
                <a:path w="89" h="103">
                  <a:moveTo>
                    <a:pt x="0" y="25"/>
                  </a:moveTo>
                  <a:lnTo>
                    <a:pt x="4" y="78"/>
                  </a:lnTo>
                  <a:lnTo>
                    <a:pt x="47" y="103"/>
                  </a:lnTo>
                  <a:lnTo>
                    <a:pt x="89" y="78"/>
                  </a:lnTo>
                  <a:lnTo>
                    <a:pt x="87" y="28"/>
                  </a:lnTo>
                  <a:lnTo>
                    <a:pt x="42" y="0"/>
                  </a:lnTo>
                  <a:lnTo>
                    <a:pt x="0" y="25"/>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6" name="Freeform 50"/>
            <p:cNvSpPr>
              <a:spLocks noChangeAspect="1"/>
            </p:cNvSpPr>
            <p:nvPr/>
          </p:nvSpPr>
          <p:spPr bwMode="auto">
            <a:xfrm>
              <a:off x="2855" y="859"/>
              <a:ext cx="118" cy="95"/>
            </a:xfrm>
            <a:custGeom>
              <a:avLst/>
              <a:gdLst>
                <a:gd name="T0" fmla="*/ 0 w 89"/>
                <a:gd name="T1" fmla="*/ 25 h 103"/>
                <a:gd name="T2" fmla="*/ 4 w 89"/>
                <a:gd name="T3" fmla="*/ 78 h 103"/>
                <a:gd name="T4" fmla="*/ 47 w 89"/>
                <a:gd name="T5" fmla="*/ 103 h 103"/>
                <a:gd name="T6" fmla="*/ 89 w 89"/>
                <a:gd name="T7" fmla="*/ 78 h 103"/>
                <a:gd name="T8" fmla="*/ 87 w 89"/>
                <a:gd name="T9" fmla="*/ 28 h 103"/>
                <a:gd name="T10" fmla="*/ 42 w 89"/>
                <a:gd name="T11" fmla="*/ 0 h 103"/>
                <a:gd name="T12" fmla="*/ 0 w 89"/>
                <a:gd name="T13" fmla="*/ 25 h 103"/>
              </a:gdLst>
              <a:ahLst/>
              <a:cxnLst>
                <a:cxn ang="0">
                  <a:pos x="T0" y="T1"/>
                </a:cxn>
                <a:cxn ang="0">
                  <a:pos x="T2" y="T3"/>
                </a:cxn>
                <a:cxn ang="0">
                  <a:pos x="T4" y="T5"/>
                </a:cxn>
                <a:cxn ang="0">
                  <a:pos x="T6" y="T7"/>
                </a:cxn>
                <a:cxn ang="0">
                  <a:pos x="T8" y="T9"/>
                </a:cxn>
                <a:cxn ang="0">
                  <a:pos x="T10" y="T11"/>
                </a:cxn>
                <a:cxn ang="0">
                  <a:pos x="T12" y="T13"/>
                </a:cxn>
              </a:cxnLst>
              <a:rect l="0" t="0" r="r" b="b"/>
              <a:pathLst>
                <a:path w="89" h="103">
                  <a:moveTo>
                    <a:pt x="0" y="25"/>
                  </a:moveTo>
                  <a:lnTo>
                    <a:pt x="4" y="78"/>
                  </a:lnTo>
                  <a:lnTo>
                    <a:pt x="47" y="103"/>
                  </a:lnTo>
                  <a:lnTo>
                    <a:pt x="89" y="78"/>
                  </a:lnTo>
                  <a:lnTo>
                    <a:pt x="87" y="28"/>
                  </a:lnTo>
                  <a:lnTo>
                    <a:pt x="42" y="0"/>
                  </a:lnTo>
                  <a:lnTo>
                    <a:pt x="0" y="25"/>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7" name="Oval 53"/>
            <p:cNvSpPr>
              <a:spLocks noChangeAspect="1" noChangeArrowheads="1"/>
            </p:cNvSpPr>
            <p:nvPr/>
          </p:nvSpPr>
          <p:spPr bwMode="auto">
            <a:xfrm>
              <a:off x="2904" y="925"/>
              <a:ext cx="40" cy="26"/>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8" name="Line 54"/>
            <p:cNvSpPr>
              <a:spLocks noChangeAspect="1" noChangeShapeType="1"/>
            </p:cNvSpPr>
            <p:nvPr/>
          </p:nvSpPr>
          <p:spPr bwMode="auto">
            <a:xfrm flipH="1">
              <a:off x="2884" y="886"/>
              <a:ext cx="18" cy="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49" name="Line 55"/>
            <p:cNvSpPr>
              <a:spLocks noChangeAspect="1" noChangeShapeType="1"/>
            </p:cNvSpPr>
            <p:nvPr/>
          </p:nvSpPr>
          <p:spPr bwMode="auto">
            <a:xfrm flipH="1">
              <a:off x="2915" y="881"/>
              <a:ext cx="16" cy="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50" name="Line 56"/>
            <p:cNvSpPr>
              <a:spLocks noChangeAspect="1" noChangeShapeType="1"/>
            </p:cNvSpPr>
            <p:nvPr/>
          </p:nvSpPr>
          <p:spPr bwMode="auto">
            <a:xfrm flipH="1">
              <a:off x="2936" y="891"/>
              <a:ext cx="16" cy="9"/>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51" name="Line 57"/>
            <p:cNvSpPr>
              <a:spLocks noChangeAspect="1" noChangeShapeType="1"/>
            </p:cNvSpPr>
            <p:nvPr/>
          </p:nvSpPr>
          <p:spPr bwMode="auto">
            <a:xfrm flipH="1">
              <a:off x="2934" y="910"/>
              <a:ext cx="14" cy="7"/>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52" name="Line 58"/>
            <p:cNvSpPr>
              <a:spLocks noChangeShapeType="1"/>
            </p:cNvSpPr>
            <p:nvPr/>
          </p:nvSpPr>
          <p:spPr bwMode="auto">
            <a:xfrm flipH="1">
              <a:off x="2898" y="901"/>
              <a:ext cx="13" cy="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3" name="Line 59"/>
            <p:cNvSpPr>
              <a:spLocks noChangeShapeType="1"/>
            </p:cNvSpPr>
            <p:nvPr/>
          </p:nvSpPr>
          <p:spPr bwMode="auto">
            <a:xfrm flipH="1">
              <a:off x="2912" y="909"/>
              <a:ext cx="11" cy="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4" name="Line 60"/>
            <p:cNvSpPr>
              <a:spLocks noChangeShapeType="1"/>
            </p:cNvSpPr>
            <p:nvPr/>
          </p:nvSpPr>
          <p:spPr bwMode="auto">
            <a:xfrm flipH="1">
              <a:off x="2921" y="892"/>
              <a:ext cx="10" cy="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nvGrpSpPr>
          <p:cNvPr id="55" name="Group 6"/>
          <p:cNvGrpSpPr>
            <a:grpSpLocks/>
          </p:cNvGrpSpPr>
          <p:nvPr/>
        </p:nvGrpSpPr>
        <p:grpSpPr bwMode="auto">
          <a:xfrm>
            <a:off x="6113702" y="1463521"/>
            <a:ext cx="1426453" cy="896848"/>
            <a:chOff x="2548" y="639"/>
            <a:chExt cx="715" cy="451"/>
          </a:xfrm>
          <a:solidFill>
            <a:schemeClr val="bg1"/>
          </a:solidFill>
        </p:grpSpPr>
        <p:sp>
          <p:nvSpPr>
            <p:cNvPr id="56" name="Line 7"/>
            <p:cNvSpPr>
              <a:spLocks noChangeAspect="1" noChangeShapeType="1"/>
            </p:cNvSpPr>
            <p:nvPr/>
          </p:nvSpPr>
          <p:spPr bwMode="auto">
            <a:xfrm>
              <a:off x="2778" y="775"/>
              <a:ext cx="320" cy="22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57" name="Freeform 8"/>
            <p:cNvSpPr>
              <a:spLocks noChangeAspect="1"/>
            </p:cNvSpPr>
            <p:nvPr/>
          </p:nvSpPr>
          <p:spPr bwMode="auto">
            <a:xfrm>
              <a:off x="2548" y="639"/>
              <a:ext cx="304" cy="157"/>
            </a:xfrm>
            <a:custGeom>
              <a:avLst/>
              <a:gdLst>
                <a:gd name="T0" fmla="*/ 0 w 238"/>
                <a:gd name="T1" fmla="*/ 80 h 176"/>
                <a:gd name="T2" fmla="*/ 138 w 238"/>
                <a:gd name="T3" fmla="*/ 0 h 176"/>
                <a:gd name="T4" fmla="*/ 238 w 238"/>
                <a:gd name="T5" fmla="*/ 96 h 176"/>
                <a:gd name="T6" fmla="*/ 104 w 238"/>
                <a:gd name="T7" fmla="*/ 176 h 176"/>
                <a:gd name="T8" fmla="*/ 0 w 238"/>
                <a:gd name="T9" fmla="*/ 80 h 176"/>
              </a:gdLst>
              <a:ahLst/>
              <a:cxnLst>
                <a:cxn ang="0">
                  <a:pos x="T0" y="T1"/>
                </a:cxn>
                <a:cxn ang="0">
                  <a:pos x="T2" y="T3"/>
                </a:cxn>
                <a:cxn ang="0">
                  <a:pos x="T4" y="T5"/>
                </a:cxn>
                <a:cxn ang="0">
                  <a:pos x="T6" y="T7"/>
                </a:cxn>
                <a:cxn ang="0">
                  <a:pos x="T8" y="T9"/>
                </a:cxn>
              </a:cxnLst>
              <a:rect l="0" t="0" r="r" b="b"/>
              <a:pathLst>
                <a:path w="238" h="176">
                  <a:moveTo>
                    <a:pt x="0" y="80"/>
                  </a:moveTo>
                  <a:lnTo>
                    <a:pt x="138" y="0"/>
                  </a:lnTo>
                  <a:lnTo>
                    <a:pt x="238" y="96"/>
                  </a:lnTo>
                  <a:lnTo>
                    <a:pt x="104" y="176"/>
                  </a:lnTo>
                  <a:lnTo>
                    <a:pt x="0" y="80"/>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US">
                <a:solidFill>
                  <a:srgbClr val="000000"/>
                </a:solidFill>
              </a:endParaRPr>
            </a:p>
          </p:txBody>
        </p:sp>
        <p:sp>
          <p:nvSpPr>
            <p:cNvPr id="58" name="Line 9"/>
            <p:cNvSpPr>
              <a:spLocks noChangeAspect="1" noChangeShapeType="1"/>
            </p:cNvSpPr>
            <p:nvPr/>
          </p:nvSpPr>
          <p:spPr bwMode="auto">
            <a:xfrm>
              <a:off x="2608" y="688"/>
              <a:ext cx="125" cy="8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59" name="Line 10"/>
            <p:cNvSpPr>
              <a:spLocks noChangeAspect="1" noChangeShapeType="1"/>
            </p:cNvSpPr>
            <p:nvPr/>
          </p:nvSpPr>
          <p:spPr bwMode="auto">
            <a:xfrm>
              <a:off x="2674" y="663"/>
              <a:ext cx="122" cy="87"/>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0" name="Freeform 11"/>
            <p:cNvSpPr>
              <a:spLocks noChangeAspect="1"/>
            </p:cNvSpPr>
            <p:nvPr/>
          </p:nvSpPr>
          <p:spPr bwMode="auto">
            <a:xfrm>
              <a:off x="2997" y="964"/>
              <a:ext cx="239" cy="126"/>
            </a:xfrm>
            <a:custGeom>
              <a:avLst/>
              <a:gdLst>
                <a:gd name="T0" fmla="*/ 74 w 184"/>
                <a:gd name="T1" fmla="*/ 140 h 140"/>
                <a:gd name="T2" fmla="*/ 184 w 184"/>
                <a:gd name="T3" fmla="*/ 64 h 140"/>
                <a:gd name="T4" fmla="*/ 120 w 184"/>
                <a:gd name="T5" fmla="*/ 0 h 140"/>
                <a:gd name="T6" fmla="*/ 0 w 184"/>
                <a:gd name="T7" fmla="*/ 66 h 140"/>
                <a:gd name="T8" fmla="*/ 74 w 184"/>
                <a:gd name="T9" fmla="*/ 140 h 140"/>
              </a:gdLst>
              <a:ahLst/>
              <a:cxnLst>
                <a:cxn ang="0">
                  <a:pos x="T0" y="T1"/>
                </a:cxn>
                <a:cxn ang="0">
                  <a:pos x="T2" y="T3"/>
                </a:cxn>
                <a:cxn ang="0">
                  <a:pos x="T4" y="T5"/>
                </a:cxn>
                <a:cxn ang="0">
                  <a:pos x="T6" y="T7"/>
                </a:cxn>
                <a:cxn ang="0">
                  <a:pos x="T8" y="T9"/>
                </a:cxn>
              </a:cxnLst>
              <a:rect l="0" t="0" r="r" b="b"/>
              <a:pathLst>
                <a:path w="184" h="140">
                  <a:moveTo>
                    <a:pt x="74" y="140"/>
                  </a:moveTo>
                  <a:lnTo>
                    <a:pt x="184" y="64"/>
                  </a:lnTo>
                  <a:lnTo>
                    <a:pt x="120" y="0"/>
                  </a:lnTo>
                  <a:lnTo>
                    <a:pt x="0" y="66"/>
                  </a:lnTo>
                  <a:lnTo>
                    <a:pt x="74" y="140"/>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107763" dir="2700000" algn="ctr" rotWithShape="0">
                      <a:srgbClr val="808080"/>
                    </a:outerShdw>
                  </a:effectLst>
                </a14:hiddenEffects>
              </a:ext>
            </a:extLst>
          </p:spPr>
          <p:txBody>
            <a:bodyPr/>
            <a:lstStyle/>
            <a:p>
              <a:endParaRPr lang="en-US">
                <a:solidFill>
                  <a:srgbClr val="000000"/>
                </a:solidFill>
              </a:endParaRPr>
            </a:p>
          </p:txBody>
        </p:sp>
        <p:sp>
          <p:nvSpPr>
            <p:cNvPr id="61" name="Line 12"/>
            <p:cNvSpPr>
              <a:spLocks noChangeAspect="1" noChangeShapeType="1"/>
            </p:cNvSpPr>
            <p:nvPr/>
          </p:nvSpPr>
          <p:spPr bwMode="auto">
            <a:xfrm>
              <a:off x="3049" y="1004"/>
              <a:ext cx="96" cy="6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2" name="Line 13"/>
            <p:cNvSpPr>
              <a:spLocks noChangeAspect="1" noChangeShapeType="1"/>
            </p:cNvSpPr>
            <p:nvPr/>
          </p:nvSpPr>
          <p:spPr bwMode="auto">
            <a:xfrm>
              <a:off x="3106" y="982"/>
              <a:ext cx="89" cy="5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3" name="Freeform 14"/>
            <p:cNvSpPr>
              <a:spLocks noChangeAspect="1"/>
            </p:cNvSpPr>
            <p:nvPr/>
          </p:nvSpPr>
          <p:spPr bwMode="auto">
            <a:xfrm>
              <a:off x="2742" y="752"/>
              <a:ext cx="61" cy="37"/>
            </a:xfrm>
            <a:custGeom>
              <a:avLst/>
              <a:gdLst>
                <a:gd name="T0" fmla="*/ 0 w 50"/>
                <a:gd name="T1" fmla="*/ 26 h 38"/>
                <a:gd name="T2" fmla="*/ 38 w 50"/>
                <a:gd name="T3" fmla="*/ 38 h 38"/>
                <a:gd name="T4" fmla="*/ 50 w 50"/>
                <a:gd name="T5" fmla="*/ 30 h 38"/>
                <a:gd name="T6" fmla="*/ 42 w 50"/>
                <a:gd name="T7" fmla="*/ 0 h 38"/>
                <a:gd name="T8" fmla="*/ 0 w 50"/>
                <a:gd name="T9" fmla="*/ 26 h 38"/>
              </a:gdLst>
              <a:ahLst/>
              <a:cxnLst>
                <a:cxn ang="0">
                  <a:pos x="T0" y="T1"/>
                </a:cxn>
                <a:cxn ang="0">
                  <a:pos x="T2" y="T3"/>
                </a:cxn>
                <a:cxn ang="0">
                  <a:pos x="T4" y="T5"/>
                </a:cxn>
                <a:cxn ang="0">
                  <a:pos x="T6" y="T7"/>
                </a:cxn>
                <a:cxn ang="0">
                  <a:pos x="T8" y="T9"/>
                </a:cxn>
              </a:cxnLst>
              <a:rect l="0" t="0" r="r" b="b"/>
              <a:pathLst>
                <a:path w="50" h="38">
                  <a:moveTo>
                    <a:pt x="0" y="26"/>
                  </a:moveTo>
                  <a:lnTo>
                    <a:pt x="38" y="38"/>
                  </a:lnTo>
                  <a:lnTo>
                    <a:pt x="50" y="30"/>
                  </a:lnTo>
                  <a:lnTo>
                    <a:pt x="42" y="0"/>
                  </a:lnTo>
                  <a:lnTo>
                    <a:pt x="0" y="26"/>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4" name="Freeform 15"/>
            <p:cNvSpPr>
              <a:spLocks noChangeAspect="1"/>
            </p:cNvSpPr>
            <p:nvPr/>
          </p:nvSpPr>
          <p:spPr bwMode="auto">
            <a:xfrm>
              <a:off x="3046" y="966"/>
              <a:ext cx="64" cy="32"/>
            </a:xfrm>
            <a:custGeom>
              <a:avLst/>
              <a:gdLst>
                <a:gd name="T0" fmla="*/ 49 w 49"/>
                <a:gd name="T1" fmla="*/ 11 h 37"/>
                <a:gd name="T2" fmla="*/ 10 w 49"/>
                <a:gd name="T3" fmla="*/ 0 h 37"/>
                <a:gd name="T4" fmla="*/ 0 w 49"/>
                <a:gd name="T5" fmla="*/ 7 h 37"/>
                <a:gd name="T6" fmla="*/ 8 w 49"/>
                <a:gd name="T7" fmla="*/ 37 h 37"/>
                <a:gd name="T8" fmla="*/ 49 w 49"/>
                <a:gd name="T9" fmla="*/ 11 h 37"/>
              </a:gdLst>
              <a:ahLst/>
              <a:cxnLst>
                <a:cxn ang="0">
                  <a:pos x="T0" y="T1"/>
                </a:cxn>
                <a:cxn ang="0">
                  <a:pos x="T2" y="T3"/>
                </a:cxn>
                <a:cxn ang="0">
                  <a:pos x="T4" y="T5"/>
                </a:cxn>
                <a:cxn ang="0">
                  <a:pos x="T6" y="T7"/>
                </a:cxn>
                <a:cxn ang="0">
                  <a:pos x="T8" y="T9"/>
                </a:cxn>
              </a:cxnLst>
              <a:rect l="0" t="0" r="r" b="b"/>
              <a:pathLst>
                <a:path w="49" h="37">
                  <a:moveTo>
                    <a:pt x="49" y="11"/>
                  </a:moveTo>
                  <a:lnTo>
                    <a:pt x="10" y="0"/>
                  </a:lnTo>
                  <a:lnTo>
                    <a:pt x="0" y="7"/>
                  </a:lnTo>
                  <a:lnTo>
                    <a:pt x="8" y="37"/>
                  </a:lnTo>
                  <a:lnTo>
                    <a:pt x="49" y="11"/>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5" name="Oval 20"/>
            <p:cNvSpPr>
              <a:spLocks noChangeArrowheads="1"/>
            </p:cNvSpPr>
            <p:nvPr/>
          </p:nvSpPr>
          <p:spPr bwMode="auto">
            <a:xfrm>
              <a:off x="3089" y="829"/>
              <a:ext cx="19" cy="16"/>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66" name="Oval 21"/>
            <p:cNvSpPr>
              <a:spLocks noChangeAspect="1" noChangeArrowheads="1"/>
            </p:cNvSpPr>
            <p:nvPr/>
          </p:nvSpPr>
          <p:spPr bwMode="auto">
            <a:xfrm>
              <a:off x="3015" y="758"/>
              <a:ext cx="248" cy="140"/>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7" name="Line 22"/>
            <p:cNvSpPr>
              <a:spLocks noChangeAspect="1" noChangeShapeType="1"/>
            </p:cNvSpPr>
            <p:nvPr/>
          </p:nvSpPr>
          <p:spPr bwMode="auto">
            <a:xfrm flipV="1">
              <a:off x="2999" y="862"/>
              <a:ext cx="25" cy="10"/>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8" name="Oval 23"/>
            <p:cNvSpPr>
              <a:spLocks noChangeAspect="1" noChangeArrowheads="1"/>
            </p:cNvSpPr>
            <p:nvPr/>
          </p:nvSpPr>
          <p:spPr bwMode="auto">
            <a:xfrm>
              <a:off x="3117" y="824"/>
              <a:ext cx="24" cy="13"/>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69" name="Line 24"/>
            <p:cNvSpPr>
              <a:spLocks noChangeAspect="1" noChangeShapeType="1"/>
            </p:cNvSpPr>
            <p:nvPr/>
          </p:nvSpPr>
          <p:spPr bwMode="auto">
            <a:xfrm>
              <a:off x="3121" y="758"/>
              <a:ext cx="4" cy="140"/>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0" name="Line 25"/>
            <p:cNvSpPr>
              <a:spLocks noChangeAspect="1" noChangeShapeType="1"/>
            </p:cNvSpPr>
            <p:nvPr/>
          </p:nvSpPr>
          <p:spPr bwMode="auto">
            <a:xfrm>
              <a:off x="3015" y="824"/>
              <a:ext cx="248" cy="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1" name="Line 26"/>
            <p:cNvSpPr>
              <a:spLocks noChangeAspect="1" noChangeShapeType="1"/>
            </p:cNvSpPr>
            <p:nvPr/>
          </p:nvSpPr>
          <p:spPr bwMode="auto">
            <a:xfrm flipH="1">
              <a:off x="3044" y="779"/>
              <a:ext cx="174" cy="9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2" name="Line 27"/>
            <p:cNvSpPr>
              <a:spLocks noChangeAspect="1" noChangeShapeType="1"/>
            </p:cNvSpPr>
            <p:nvPr/>
          </p:nvSpPr>
          <p:spPr bwMode="auto">
            <a:xfrm>
              <a:off x="3048" y="779"/>
              <a:ext cx="166" cy="10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3" name="Line 28"/>
            <p:cNvSpPr>
              <a:spLocks noChangeAspect="1" noChangeShapeType="1"/>
            </p:cNvSpPr>
            <p:nvPr/>
          </p:nvSpPr>
          <p:spPr bwMode="auto">
            <a:xfrm flipV="1">
              <a:off x="3020" y="805"/>
              <a:ext cx="238" cy="4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4" name="Line 29"/>
            <p:cNvSpPr>
              <a:spLocks noChangeAspect="1" noChangeShapeType="1"/>
            </p:cNvSpPr>
            <p:nvPr/>
          </p:nvSpPr>
          <p:spPr bwMode="auto">
            <a:xfrm>
              <a:off x="3027" y="800"/>
              <a:ext cx="224" cy="60"/>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5" name="Line 30"/>
            <p:cNvSpPr>
              <a:spLocks noChangeAspect="1" noChangeShapeType="1"/>
            </p:cNvSpPr>
            <p:nvPr/>
          </p:nvSpPr>
          <p:spPr bwMode="auto">
            <a:xfrm flipH="1">
              <a:off x="3072" y="762"/>
              <a:ext cx="101" cy="12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6" name="Line 31"/>
            <p:cNvSpPr>
              <a:spLocks noChangeAspect="1" noChangeShapeType="1"/>
            </p:cNvSpPr>
            <p:nvPr/>
          </p:nvSpPr>
          <p:spPr bwMode="auto">
            <a:xfrm>
              <a:off x="3089" y="762"/>
              <a:ext cx="81" cy="132"/>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77" name="AutoShape 32"/>
            <p:cNvSpPr>
              <a:spLocks noChangeArrowheads="1"/>
            </p:cNvSpPr>
            <p:nvPr/>
          </p:nvSpPr>
          <p:spPr bwMode="auto">
            <a:xfrm rot="1778991">
              <a:off x="3111" y="828"/>
              <a:ext cx="13" cy="33"/>
            </a:xfrm>
            <a:prstGeom prst="flowChartMagneticDisk">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8" name="Oval 34"/>
            <p:cNvSpPr>
              <a:spLocks noChangeArrowheads="1"/>
            </p:cNvSpPr>
            <p:nvPr/>
          </p:nvSpPr>
          <p:spPr bwMode="auto">
            <a:xfrm>
              <a:off x="2720" y="972"/>
              <a:ext cx="18" cy="16"/>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79" name="Oval 35"/>
            <p:cNvSpPr>
              <a:spLocks noChangeAspect="1" noChangeArrowheads="1"/>
            </p:cNvSpPr>
            <p:nvPr/>
          </p:nvSpPr>
          <p:spPr bwMode="auto">
            <a:xfrm>
              <a:off x="2631" y="929"/>
              <a:ext cx="222" cy="124"/>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0" name="Oval 36"/>
            <p:cNvSpPr>
              <a:spLocks noChangeAspect="1" noChangeArrowheads="1"/>
            </p:cNvSpPr>
            <p:nvPr/>
          </p:nvSpPr>
          <p:spPr bwMode="auto">
            <a:xfrm>
              <a:off x="2716" y="989"/>
              <a:ext cx="28" cy="14"/>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1" name="Line 37"/>
            <p:cNvSpPr>
              <a:spLocks noChangeAspect="1" noChangeShapeType="1"/>
            </p:cNvSpPr>
            <p:nvPr/>
          </p:nvSpPr>
          <p:spPr bwMode="auto">
            <a:xfrm rot="20329568" flipH="1">
              <a:off x="2837" y="942"/>
              <a:ext cx="38" cy="11"/>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2" name="Line 38"/>
            <p:cNvSpPr>
              <a:spLocks noChangeAspect="1" noChangeShapeType="1"/>
            </p:cNvSpPr>
            <p:nvPr/>
          </p:nvSpPr>
          <p:spPr bwMode="auto">
            <a:xfrm flipH="1">
              <a:off x="2719" y="929"/>
              <a:ext cx="16" cy="12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3" name="Line 39"/>
            <p:cNvSpPr>
              <a:spLocks noChangeAspect="1" noChangeShapeType="1"/>
            </p:cNvSpPr>
            <p:nvPr/>
          </p:nvSpPr>
          <p:spPr bwMode="auto">
            <a:xfrm>
              <a:off x="2631" y="981"/>
              <a:ext cx="218" cy="2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4" name="Line 40"/>
            <p:cNvSpPr>
              <a:spLocks noChangeAspect="1" noChangeShapeType="1"/>
            </p:cNvSpPr>
            <p:nvPr/>
          </p:nvSpPr>
          <p:spPr bwMode="auto">
            <a:xfrm flipV="1">
              <a:off x="2647" y="959"/>
              <a:ext cx="182" cy="6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5" name="Line 41"/>
            <p:cNvSpPr>
              <a:spLocks noChangeAspect="1" noChangeShapeType="1"/>
            </p:cNvSpPr>
            <p:nvPr/>
          </p:nvSpPr>
          <p:spPr bwMode="auto">
            <a:xfrm>
              <a:off x="2668" y="942"/>
              <a:ext cx="125" cy="104"/>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6" name="Line 42"/>
            <p:cNvSpPr>
              <a:spLocks noChangeAspect="1" noChangeShapeType="1"/>
            </p:cNvSpPr>
            <p:nvPr/>
          </p:nvSpPr>
          <p:spPr bwMode="auto">
            <a:xfrm flipH="1">
              <a:off x="2675" y="935"/>
              <a:ext cx="115" cy="10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7" name="Line 43"/>
            <p:cNvSpPr>
              <a:spLocks noChangeAspect="1" noChangeShapeType="1"/>
            </p:cNvSpPr>
            <p:nvPr/>
          </p:nvSpPr>
          <p:spPr bwMode="auto">
            <a:xfrm>
              <a:off x="2643" y="966"/>
              <a:ext cx="186" cy="63"/>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8" name="Line 44"/>
            <p:cNvSpPr>
              <a:spLocks noChangeAspect="1" noChangeShapeType="1"/>
            </p:cNvSpPr>
            <p:nvPr/>
          </p:nvSpPr>
          <p:spPr bwMode="auto">
            <a:xfrm flipV="1">
              <a:off x="2635" y="981"/>
              <a:ext cx="218" cy="22"/>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89" name="AutoShape 45"/>
            <p:cNvSpPr>
              <a:spLocks noChangeArrowheads="1"/>
            </p:cNvSpPr>
            <p:nvPr/>
          </p:nvSpPr>
          <p:spPr bwMode="auto">
            <a:xfrm rot="2061563">
              <a:off x="2711" y="988"/>
              <a:ext cx="12" cy="42"/>
            </a:xfrm>
            <a:prstGeom prst="flowChartMagneticDisk">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0" name="Line 46"/>
            <p:cNvSpPr>
              <a:spLocks noChangeShapeType="1"/>
            </p:cNvSpPr>
            <p:nvPr/>
          </p:nvSpPr>
          <p:spPr bwMode="auto">
            <a:xfrm flipH="1">
              <a:off x="2877" y="902"/>
              <a:ext cx="11" cy="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1" name="Line 47"/>
            <p:cNvSpPr>
              <a:spLocks noChangeShapeType="1"/>
            </p:cNvSpPr>
            <p:nvPr/>
          </p:nvSpPr>
          <p:spPr bwMode="auto">
            <a:xfrm flipH="1">
              <a:off x="2888" y="916"/>
              <a:ext cx="14" cy="9"/>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92" name="Freeform 48"/>
            <p:cNvSpPr>
              <a:spLocks noChangeAspect="1"/>
            </p:cNvSpPr>
            <p:nvPr/>
          </p:nvSpPr>
          <p:spPr bwMode="auto">
            <a:xfrm>
              <a:off x="2880" y="847"/>
              <a:ext cx="117" cy="94"/>
            </a:xfrm>
            <a:custGeom>
              <a:avLst/>
              <a:gdLst>
                <a:gd name="T0" fmla="*/ 0 w 89"/>
                <a:gd name="T1" fmla="*/ 25 h 103"/>
                <a:gd name="T2" fmla="*/ 4 w 89"/>
                <a:gd name="T3" fmla="*/ 78 h 103"/>
                <a:gd name="T4" fmla="*/ 47 w 89"/>
                <a:gd name="T5" fmla="*/ 103 h 103"/>
                <a:gd name="T6" fmla="*/ 89 w 89"/>
                <a:gd name="T7" fmla="*/ 78 h 103"/>
                <a:gd name="T8" fmla="*/ 87 w 89"/>
                <a:gd name="T9" fmla="*/ 28 h 103"/>
                <a:gd name="T10" fmla="*/ 42 w 89"/>
                <a:gd name="T11" fmla="*/ 0 h 103"/>
                <a:gd name="T12" fmla="*/ 0 w 89"/>
                <a:gd name="T13" fmla="*/ 25 h 103"/>
              </a:gdLst>
              <a:ahLst/>
              <a:cxnLst>
                <a:cxn ang="0">
                  <a:pos x="T0" y="T1"/>
                </a:cxn>
                <a:cxn ang="0">
                  <a:pos x="T2" y="T3"/>
                </a:cxn>
                <a:cxn ang="0">
                  <a:pos x="T4" y="T5"/>
                </a:cxn>
                <a:cxn ang="0">
                  <a:pos x="T6" y="T7"/>
                </a:cxn>
                <a:cxn ang="0">
                  <a:pos x="T8" y="T9"/>
                </a:cxn>
                <a:cxn ang="0">
                  <a:pos x="T10" y="T11"/>
                </a:cxn>
                <a:cxn ang="0">
                  <a:pos x="T12" y="T13"/>
                </a:cxn>
              </a:cxnLst>
              <a:rect l="0" t="0" r="r" b="b"/>
              <a:pathLst>
                <a:path w="89" h="103">
                  <a:moveTo>
                    <a:pt x="0" y="25"/>
                  </a:moveTo>
                  <a:lnTo>
                    <a:pt x="4" y="78"/>
                  </a:lnTo>
                  <a:lnTo>
                    <a:pt x="47" y="103"/>
                  </a:lnTo>
                  <a:lnTo>
                    <a:pt x="89" y="78"/>
                  </a:lnTo>
                  <a:lnTo>
                    <a:pt x="87" y="28"/>
                  </a:lnTo>
                  <a:lnTo>
                    <a:pt x="42" y="0"/>
                  </a:lnTo>
                  <a:lnTo>
                    <a:pt x="0" y="25"/>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3" name="Freeform 50"/>
            <p:cNvSpPr>
              <a:spLocks noChangeAspect="1"/>
            </p:cNvSpPr>
            <p:nvPr/>
          </p:nvSpPr>
          <p:spPr bwMode="auto">
            <a:xfrm>
              <a:off x="2855" y="859"/>
              <a:ext cx="118" cy="95"/>
            </a:xfrm>
            <a:custGeom>
              <a:avLst/>
              <a:gdLst>
                <a:gd name="T0" fmla="*/ 0 w 89"/>
                <a:gd name="T1" fmla="*/ 25 h 103"/>
                <a:gd name="T2" fmla="*/ 4 w 89"/>
                <a:gd name="T3" fmla="*/ 78 h 103"/>
                <a:gd name="T4" fmla="*/ 47 w 89"/>
                <a:gd name="T5" fmla="*/ 103 h 103"/>
                <a:gd name="T6" fmla="*/ 89 w 89"/>
                <a:gd name="T7" fmla="*/ 78 h 103"/>
                <a:gd name="T8" fmla="*/ 87 w 89"/>
                <a:gd name="T9" fmla="*/ 28 h 103"/>
                <a:gd name="T10" fmla="*/ 42 w 89"/>
                <a:gd name="T11" fmla="*/ 0 h 103"/>
                <a:gd name="T12" fmla="*/ 0 w 89"/>
                <a:gd name="T13" fmla="*/ 25 h 103"/>
              </a:gdLst>
              <a:ahLst/>
              <a:cxnLst>
                <a:cxn ang="0">
                  <a:pos x="T0" y="T1"/>
                </a:cxn>
                <a:cxn ang="0">
                  <a:pos x="T2" y="T3"/>
                </a:cxn>
                <a:cxn ang="0">
                  <a:pos x="T4" y="T5"/>
                </a:cxn>
                <a:cxn ang="0">
                  <a:pos x="T6" y="T7"/>
                </a:cxn>
                <a:cxn ang="0">
                  <a:pos x="T8" y="T9"/>
                </a:cxn>
                <a:cxn ang="0">
                  <a:pos x="T10" y="T11"/>
                </a:cxn>
                <a:cxn ang="0">
                  <a:pos x="T12" y="T13"/>
                </a:cxn>
              </a:cxnLst>
              <a:rect l="0" t="0" r="r" b="b"/>
              <a:pathLst>
                <a:path w="89" h="103">
                  <a:moveTo>
                    <a:pt x="0" y="25"/>
                  </a:moveTo>
                  <a:lnTo>
                    <a:pt x="4" y="78"/>
                  </a:lnTo>
                  <a:lnTo>
                    <a:pt x="47" y="103"/>
                  </a:lnTo>
                  <a:lnTo>
                    <a:pt x="89" y="78"/>
                  </a:lnTo>
                  <a:lnTo>
                    <a:pt x="87" y="28"/>
                  </a:lnTo>
                  <a:lnTo>
                    <a:pt x="42" y="0"/>
                  </a:lnTo>
                  <a:lnTo>
                    <a:pt x="0" y="25"/>
                  </a:lnTo>
                  <a:close/>
                </a:path>
              </a:pathLst>
            </a:custGeom>
            <a:grpFill/>
            <a:ln w="6350"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4" name="Oval 53"/>
            <p:cNvSpPr>
              <a:spLocks noChangeAspect="1" noChangeArrowheads="1"/>
            </p:cNvSpPr>
            <p:nvPr/>
          </p:nvSpPr>
          <p:spPr bwMode="auto">
            <a:xfrm>
              <a:off x="2904" y="925"/>
              <a:ext cx="40" cy="26"/>
            </a:xfrm>
            <a:prstGeom prst="ellips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5" name="Line 54"/>
            <p:cNvSpPr>
              <a:spLocks noChangeAspect="1" noChangeShapeType="1"/>
            </p:cNvSpPr>
            <p:nvPr/>
          </p:nvSpPr>
          <p:spPr bwMode="auto">
            <a:xfrm flipH="1">
              <a:off x="2884" y="886"/>
              <a:ext cx="18" cy="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6" name="Line 55"/>
            <p:cNvSpPr>
              <a:spLocks noChangeAspect="1" noChangeShapeType="1"/>
            </p:cNvSpPr>
            <p:nvPr/>
          </p:nvSpPr>
          <p:spPr bwMode="auto">
            <a:xfrm flipH="1">
              <a:off x="2915" y="881"/>
              <a:ext cx="16" cy="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7" name="Line 56"/>
            <p:cNvSpPr>
              <a:spLocks noChangeAspect="1" noChangeShapeType="1"/>
            </p:cNvSpPr>
            <p:nvPr/>
          </p:nvSpPr>
          <p:spPr bwMode="auto">
            <a:xfrm flipH="1">
              <a:off x="2936" y="891"/>
              <a:ext cx="16" cy="9"/>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8" name="Line 57"/>
            <p:cNvSpPr>
              <a:spLocks noChangeAspect="1" noChangeShapeType="1"/>
            </p:cNvSpPr>
            <p:nvPr/>
          </p:nvSpPr>
          <p:spPr bwMode="auto">
            <a:xfrm flipH="1">
              <a:off x="2934" y="910"/>
              <a:ext cx="14" cy="7"/>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solidFill>
                  <a:srgbClr val="000000"/>
                </a:solidFill>
              </a:endParaRPr>
            </a:p>
          </p:txBody>
        </p:sp>
        <p:sp>
          <p:nvSpPr>
            <p:cNvPr id="99" name="Line 58"/>
            <p:cNvSpPr>
              <a:spLocks noChangeShapeType="1"/>
            </p:cNvSpPr>
            <p:nvPr/>
          </p:nvSpPr>
          <p:spPr bwMode="auto">
            <a:xfrm flipH="1">
              <a:off x="2898" y="901"/>
              <a:ext cx="13" cy="6"/>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0" name="Line 59"/>
            <p:cNvSpPr>
              <a:spLocks noChangeShapeType="1"/>
            </p:cNvSpPr>
            <p:nvPr/>
          </p:nvSpPr>
          <p:spPr bwMode="auto">
            <a:xfrm flipH="1">
              <a:off x="2912" y="909"/>
              <a:ext cx="11" cy="8"/>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01" name="Line 60"/>
            <p:cNvSpPr>
              <a:spLocks noChangeShapeType="1"/>
            </p:cNvSpPr>
            <p:nvPr/>
          </p:nvSpPr>
          <p:spPr bwMode="auto">
            <a:xfrm flipH="1">
              <a:off x="2921" y="892"/>
              <a:ext cx="10" cy="5"/>
            </a:xfrm>
            <a:prstGeom prst="line">
              <a:avLst/>
            </a:prstGeom>
            <a:grp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grpSp>
        <p:nvGrpSpPr>
          <p:cNvPr id="102" name="Group 85"/>
          <p:cNvGrpSpPr>
            <a:grpSpLocks/>
          </p:cNvGrpSpPr>
          <p:nvPr/>
        </p:nvGrpSpPr>
        <p:grpSpPr bwMode="auto">
          <a:xfrm>
            <a:off x="1139010" y="2906914"/>
            <a:ext cx="1491582" cy="642054"/>
            <a:chOff x="201" y="777"/>
            <a:chExt cx="3875" cy="1668"/>
          </a:xfrm>
          <a:solidFill>
            <a:schemeClr val="bg1"/>
          </a:solidFill>
        </p:grpSpPr>
        <p:sp>
          <p:nvSpPr>
            <p:cNvPr id="103" name="Freeform 64"/>
            <p:cNvSpPr>
              <a:spLocks/>
            </p:cNvSpPr>
            <p:nvPr/>
          </p:nvSpPr>
          <p:spPr bwMode="auto">
            <a:xfrm>
              <a:off x="2057" y="777"/>
              <a:ext cx="151" cy="272"/>
            </a:xfrm>
            <a:custGeom>
              <a:avLst/>
              <a:gdLst>
                <a:gd name="T0" fmla="*/ 561 w 561"/>
                <a:gd name="T1" fmla="*/ 1242 h 1242"/>
                <a:gd name="T2" fmla="*/ 561 w 561"/>
                <a:gd name="T3" fmla="*/ 126 h 1242"/>
                <a:gd name="T4" fmla="*/ 279 w 561"/>
                <a:gd name="T5" fmla="*/ 0 h 1242"/>
                <a:gd name="T6" fmla="*/ 3 w 561"/>
                <a:gd name="T7" fmla="*/ 126 h 1242"/>
                <a:gd name="T8" fmla="*/ 0 w 561"/>
                <a:gd name="T9" fmla="*/ 1242 h 1242"/>
                <a:gd name="T10" fmla="*/ 561 w 561"/>
                <a:gd name="T11" fmla="*/ 1242 h 1242"/>
              </a:gdLst>
              <a:ahLst/>
              <a:cxnLst>
                <a:cxn ang="0">
                  <a:pos x="T0" y="T1"/>
                </a:cxn>
                <a:cxn ang="0">
                  <a:pos x="T2" y="T3"/>
                </a:cxn>
                <a:cxn ang="0">
                  <a:pos x="T4" y="T5"/>
                </a:cxn>
                <a:cxn ang="0">
                  <a:pos x="T6" y="T7"/>
                </a:cxn>
                <a:cxn ang="0">
                  <a:pos x="T8" y="T9"/>
                </a:cxn>
                <a:cxn ang="0">
                  <a:pos x="T10" y="T11"/>
                </a:cxn>
              </a:cxnLst>
              <a:rect l="0" t="0" r="r" b="b"/>
              <a:pathLst>
                <a:path w="561" h="1242">
                  <a:moveTo>
                    <a:pt x="561" y="1242"/>
                  </a:moveTo>
                  <a:lnTo>
                    <a:pt x="561" y="126"/>
                  </a:lnTo>
                  <a:cubicBezTo>
                    <a:pt x="510" y="39"/>
                    <a:pt x="372" y="0"/>
                    <a:pt x="279" y="0"/>
                  </a:cubicBezTo>
                  <a:cubicBezTo>
                    <a:pt x="186" y="0"/>
                    <a:pt x="33" y="57"/>
                    <a:pt x="3" y="126"/>
                  </a:cubicBezTo>
                  <a:lnTo>
                    <a:pt x="0" y="1242"/>
                  </a:lnTo>
                  <a:lnTo>
                    <a:pt x="561" y="1242"/>
                  </a:lnTo>
                  <a:close/>
                </a:path>
              </a:pathLst>
            </a:custGeom>
            <a:grpFill/>
            <a:ln w="9525"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4" name="Freeform 65"/>
            <p:cNvSpPr>
              <a:spLocks/>
            </p:cNvSpPr>
            <p:nvPr/>
          </p:nvSpPr>
          <p:spPr bwMode="auto">
            <a:xfrm>
              <a:off x="1852" y="945"/>
              <a:ext cx="561" cy="1215"/>
            </a:xfrm>
            <a:custGeom>
              <a:avLst/>
              <a:gdLst>
                <a:gd name="T0" fmla="*/ 561 w 561"/>
                <a:gd name="T1" fmla="*/ 1242 h 1242"/>
                <a:gd name="T2" fmla="*/ 561 w 561"/>
                <a:gd name="T3" fmla="*/ 126 h 1242"/>
                <a:gd name="T4" fmla="*/ 279 w 561"/>
                <a:gd name="T5" fmla="*/ 0 h 1242"/>
                <a:gd name="T6" fmla="*/ 3 w 561"/>
                <a:gd name="T7" fmla="*/ 126 h 1242"/>
                <a:gd name="T8" fmla="*/ 0 w 561"/>
                <a:gd name="T9" fmla="*/ 1242 h 1242"/>
                <a:gd name="T10" fmla="*/ 561 w 561"/>
                <a:gd name="T11" fmla="*/ 1242 h 1242"/>
              </a:gdLst>
              <a:ahLst/>
              <a:cxnLst>
                <a:cxn ang="0">
                  <a:pos x="T0" y="T1"/>
                </a:cxn>
                <a:cxn ang="0">
                  <a:pos x="T2" y="T3"/>
                </a:cxn>
                <a:cxn ang="0">
                  <a:pos x="T4" y="T5"/>
                </a:cxn>
                <a:cxn ang="0">
                  <a:pos x="T6" y="T7"/>
                </a:cxn>
                <a:cxn ang="0">
                  <a:pos x="T8" y="T9"/>
                </a:cxn>
                <a:cxn ang="0">
                  <a:pos x="T10" y="T11"/>
                </a:cxn>
              </a:cxnLst>
              <a:rect l="0" t="0" r="r" b="b"/>
              <a:pathLst>
                <a:path w="561" h="1242">
                  <a:moveTo>
                    <a:pt x="561" y="1242"/>
                  </a:moveTo>
                  <a:lnTo>
                    <a:pt x="561" y="126"/>
                  </a:lnTo>
                  <a:cubicBezTo>
                    <a:pt x="510" y="39"/>
                    <a:pt x="372" y="0"/>
                    <a:pt x="279" y="0"/>
                  </a:cubicBezTo>
                  <a:cubicBezTo>
                    <a:pt x="186" y="0"/>
                    <a:pt x="33" y="57"/>
                    <a:pt x="3" y="126"/>
                  </a:cubicBezTo>
                  <a:lnTo>
                    <a:pt x="0" y="1242"/>
                  </a:lnTo>
                  <a:lnTo>
                    <a:pt x="561" y="1242"/>
                  </a:lnTo>
                  <a:close/>
                </a:path>
              </a:pathLst>
            </a:custGeom>
            <a:grp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5" name="Oval 66"/>
            <p:cNvSpPr>
              <a:spLocks noChangeArrowheads="1"/>
            </p:cNvSpPr>
            <p:nvPr/>
          </p:nvSpPr>
          <p:spPr bwMode="auto">
            <a:xfrm>
              <a:off x="1853" y="1986"/>
              <a:ext cx="561" cy="303"/>
            </a:xfrm>
            <a:prstGeom prst="ellipse">
              <a:avLst/>
            </a:prstGeom>
            <a:grp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6" name="Freeform 67"/>
            <p:cNvSpPr>
              <a:spLocks/>
            </p:cNvSpPr>
            <p:nvPr/>
          </p:nvSpPr>
          <p:spPr bwMode="auto">
            <a:xfrm>
              <a:off x="2057" y="2103"/>
              <a:ext cx="151" cy="272"/>
            </a:xfrm>
            <a:custGeom>
              <a:avLst/>
              <a:gdLst>
                <a:gd name="T0" fmla="*/ 561 w 561"/>
                <a:gd name="T1" fmla="*/ 1242 h 1242"/>
                <a:gd name="T2" fmla="*/ 561 w 561"/>
                <a:gd name="T3" fmla="*/ 126 h 1242"/>
                <a:gd name="T4" fmla="*/ 279 w 561"/>
                <a:gd name="T5" fmla="*/ 0 h 1242"/>
                <a:gd name="T6" fmla="*/ 3 w 561"/>
                <a:gd name="T7" fmla="*/ 126 h 1242"/>
                <a:gd name="T8" fmla="*/ 0 w 561"/>
                <a:gd name="T9" fmla="*/ 1242 h 1242"/>
                <a:gd name="T10" fmla="*/ 561 w 561"/>
                <a:gd name="T11" fmla="*/ 1242 h 1242"/>
              </a:gdLst>
              <a:ahLst/>
              <a:cxnLst>
                <a:cxn ang="0">
                  <a:pos x="T0" y="T1"/>
                </a:cxn>
                <a:cxn ang="0">
                  <a:pos x="T2" y="T3"/>
                </a:cxn>
                <a:cxn ang="0">
                  <a:pos x="T4" y="T5"/>
                </a:cxn>
                <a:cxn ang="0">
                  <a:pos x="T6" y="T7"/>
                </a:cxn>
                <a:cxn ang="0">
                  <a:pos x="T8" y="T9"/>
                </a:cxn>
                <a:cxn ang="0">
                  <a:pos x="T10" y="T11"/>
                </a:cxn>
              </a:cxnLst>
              <a:rect l="0" t="0" r="r" b="b"/>
              <a:pathLst>
                <a:path w="561" h="1242">
                  <a:moveTo>
                    <a:pt x="561" y="1242"/>
                  </a:moveTo>
                  <a:lnTo>
                    <a:pt x="561" y="126"/>
                  </a:lnTo>
                  <a:cubicBezTo>
                    <a:pt x="510" y="39"/>
                    <a:pt x="372" y="0"/>
                    <a:pt x="279" y="0"/>
                  </a:cubicBezTo>
                  <a:cubicBezTo>
                    <a:pt x="186" y="0"/>
                    <a:pt x="33" y="57"/>
                    <a:pt x="3" y="126"/>
                  </a:cubicBezTo>
                  <a:lnTo>
                    <a:pt x="0" y="1242"/>
                  </a:lnTo>
                  <a:lnTo>
                    <a:pt x="561" y="1242"/>
                  </a:lnTo>
                  <a:close/>
                </a:path>
              </a:pathLst>
            </a:custGeom>
            <a:grpFill/>
            <a:ln w="9525"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7" name="Oval 68"/>
            <p:cNvSpPr>
              <a:spLocks noChangeArrowheads="1"/>
            </p:cNvSpPr>
            <p:nvPr/>
          </p:nvSpPr>
          <p:spPr bwMode="auto">
            <a:xfrm>
              <a:off x="2010" y="2351"/>
              <a:ext cx="246" cy="94"/>
            </a:xfrm>
            <a:prstGeom prst="ellipse">
              <a:avLst/>
            </a:prstGeom>
            <a:grpFill/>
            <a:ln w="9525" algn="ctr">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8" name="Freeform 69"/>
            <p:cNvSpPr>
              <a:spLocks/>
            </p:cNvSpPr>
            <p:nvPr/>
          </p:nvSpPr>
          <p:spPr bwMode="auto">
            <a:xfrm>
              <a:off x="1855" y="1269"/>
              <a:ext cx="558" cy="105"/>
            </a:xfrm>
            <a:custGeom>
              <a:avLst/>
              <a:gdLst>
                <a:gd name="T0" fmla="*/ 558 w 558"/>
                <a:gd name="T1" fmla="*/ 126 h 126"/>
                <a:gd name="T2" fmla="*/ 276 w 558"/>
                <a:gd name="T3" fmla="*/ 0 h 126"/>
                <a:gd name="T4" fmla="*/ 0 w 558"/>
                <a:gd name="T5" fmla="*/ 126 h 126"/>
              </a:gdLst>
              <a:ahLst/>
              <a:cxnLst>
                <a:cxn ang="0">
                  <a:pos x="T0" y="T1"/>
                </a:cxn>
                <a:cxn ang="0">
                  <a:pos x="T2" y="T3"/>
                </a:cxn>
                <a:cxn ang="0">
                  <a:pos x="T4" y="T5"/>
                </a:cxn>
              </a:cxnLst>
              <a:rect l="0" t="0" r="r" b="b"/>
              <a:pathLst>
                <a:path w="558" h="126">
                  <a:moveTo>
                    <a:pt x="558" y="126"/>
                  </a:moveTo>
                  <a:cubicBezTo>
                    <a:pt x="524" y="63"/>
                    <a:pt x="369" y="0"/>
                    <a:pt x="276" y="0"/>
                  </a:cubicBezTo>
                  <a:cubicBezTo>
                    <a:pt x="183" y="0"/>
                    <a:pt x="35" y="60"/>
                    <a:pt x="0" y="126"/>
                  </a:cubicBezTo>
                </a:path>
              </a:pathLst>
            </a:custGeom>
            <a:grp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09" name="Freeform 70"/>
            <p:cNvSpPr>
              <a:spLocks/>
            </p:cNvSpPr>
            <p:nvPr/>
          </p:nvSpPr>
          <p:spPr bwMode="auto">
            <a:xfrm>
              <a:off x="1855" y="1641"/>
              <a:ext cx="558" cy="105"/>
            </a:xfrm>
            <a:custGeom>
              <a:avLst/>
              <a:gdLst>
                <a:gd name="T0" fmla="*/ 558 w 558"/>
                <a:gd name="T1" fmla="*/ 126 h 126"/>
                <a:gd name="T2" fmla="*/ 276 w 558"/>
                <a:gd name="T3" fmla="*/ 0 h 126"/>
                <a:gd name="T4" fmla="*/ 0 w 558"/>
                <a:gd name="T5" fmla="*/ 126 h 126"/>
              </a:gdLst>
              <a:ahLst/>
              <a:cxnLst>
                <a:cxn ang="0">
                  <a:pos x="T0" y="T1"/>
                </a:cxn>
                <a:cxn ang="0">
                  <a:pos x="T2" y="T3"/>
                </a:cxn>
                <a:cxn ang="0">
                  <a:pos x="T4" y="T5"/>
                </a:cxn>
              </a:cxnLst>
              <a:rect l="0" t="0" r="r" b="b"/>
              <a:pathLst>
                <a:path w="558" h="126">
                  <a:moveTo>
                    <a:pt x="558" y="126"/>
                  </a:moveTo>
                  <a:cubicBezTo>
                    <a:pt x="524" y="63"/>
                    <a:pt x="369" y="0"/>
                    <a:pt x="276" y="0"/>
                  </a:cubicBezTo>
                  <a:cubicBezTo>
                    <a:pt x="183" y="0"/>
                    <a:pt x="35" y="60"/>
                    <a:pt x="0" y="126"/>
                  </a:cubicBezTo>
                </a:path>
              </a:pathLst>
            </a:custGeom>
            <a:grp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10" name="Freeform 71"/>
            <p:cNvSpPr>
              <a:spLocks/>
            </p:cNvSpPr>
            <p:nvPr/>
          </p:nvSpPr>
          <p:spPr bwMode="auto">
            <a:xfrm rot="5400000">
              <a:off x="1768" y="1521"/>
              <a:ext cx="61" cy="230"/>
            </a:xfrm>
            <a:custGeom>
              <a:avLst/>
              <a:gdLst>
                <a:gd name="T0" fmla="*/ 561 w 561"/>
                <a:gd name="T1" fmla="*/ 1242 h 1242"/>
                <a:gd name="T2" fmla="*/ 561 w 561"/>
                <a:gd name="T3" fmla="*/ 126 h 1242"/>
                <a:gd name="T4" fmla="*/ 279 w 561"/>
                <a:gd name="T5" fmla="*/ 0 h 1242"/>
                <a:gd name="T6" fmla="*/ 3 w 561"/>
                <a:gd name="T7" fmla="*/ 126 h 1242"/>
                <a:gd name="T8" fmla="*/ 0 w 561"/>
                <a:gd name="T9" fmla="*/ 1242 h 1242"/>
                <a:gd name="T10" fmla="*/ 561 w 561"/>
                <a:gd name="T11" fmla="*/ 1242 h 1242"/>
              </a:gdLst>
              <a:ahLst/>
              <a:cxnLst>
                <a:cxn ang="0">
                  <a:pos x="T0" y="T1"/>
                </a:cxn>
                <a:cxn ang="0">
                  <a:pos x="T2" y="T3"/>
                </a:cxn>
                <a:cxn ang="0">
                  <a:pos x="T4" y="T5"/>
                </a:cxn>
                <a:cxn ang="0">
                  <a:pos x="T6" y="T7"/>
                </a:cxn>
                <a:cxn ang="0">
                  <a:pos x="T8" y="T9"/>
                </a:cxn>
                <a:cxn ang="0">
                  <a:pos x="T10" y="T11"/>
                </a:cxn>
              </a:cxnLst>
              <a:rect l="0" t="0" r="r" b="b"/>
              <a:pathLst>
                <a:path w="561" h="1242">
                  <a:moveTo>
                    <a:pt x="561" y="1242"/>
                  </a:moveTo>
                  <a:lnTo>
                    <a:pt x="561" y="126"/>
                  </a:lnTo>
                  <a:cubicBezTo>
                    <a:pt x="510" y="39"/>
                    <a:pt x="372" y="0"/>
                    <a:pt x="279" y="0"/>
                  </a:cubicBezTo>
                  <a:cubicBezTo>
                    <a:pt x="186" y="0"/>
                    <a:pt x="33" y="57"/>
                    <a:pt x="3" y="126"/>
                  </a:cubicBezTo>
                  <a:lnTo>
                    <a:pt x="0" y="1242"/>
                  </a:lnTo>
                  <a:lnTo>
                    <a:pt x="561" y="1242"/>
                  </a:lnTo>
                  <a:close/>
                </a:path>
              </a:pathLst>
            </a:custGeom>
            <a:grpFill/>
            <a:ln w="9525"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11" name="Freeform 72"/>
            <p:cNvSpPr>
              <a:spLocks/>
            </p:cNvSpPr>
            <p:nvPr/>
          </p:nvSpPr>
          <p:spPr bwMode="auto">
            <a:xfrm rot="16200000" flipH="1">
              <a:off x="2439" y="1521"/>
              <a:ext cx="61" cy="230"/>
            </a:xfrm>
            <a:custGeom>
              <a:avLst/>
              <a:gdLst>
                <a:gd name="T0" fmla="*/ 561 w 561"/>
                <a:gd name="T1" fmla="*/ 1242 h 1242"/>
                <a:gd name="T2" fmla="*/ 561 w 561"/>
                <a:gd name="T3" fmla="*/ 126 h 1242"/>
                <a:gd name="T4" fmla="*/ 279 w 561"/>
                <a:gd name="T5" fmla="*/ 0 h 1242"/>
                <a:gd name="T6" fmla="*/ 3 w 561"/>
                <a:gd name="T7" fmla="*/ 126 h 1242"/>
                <a:gd name="T8" fmla="*/ 0 w 561"/>
                <a:gd name="T9" fmla="*/ 1242 h 1242"/>
                <a:gd name="T10" fmla="*/ 561 w 561"/>
                <a:gd name="T11" fmla="*/ 1242 h 1242"/>
              </a:gdLst>
              <a:ahLst/>
              <a:cxnLst>
                <a:cxn ang="0">
                  <a:pos x="T0" y="T1"/>
                </a:cxn>
                <a:cxn ang="0">
                  <a:pos x="T2" y="T3"/>
                </a:cxn>
                <a:cxn ang="0">
                  <a:pos x="T4" y="T5"/>
                </a:cxn>
                <a:cxn ang="0">
                  <a:pos x="T6" y="T7"/>
                </a:cxn>
                <a:cxn ang="0">
                  <a:pos x="T8" y="T9"/>
                </a:cxn>
                <a:cxn ang="0">
                  <a:pos x="T10" y="T11"/>
                </a:cxn>
              </a:cxnLst>
              <a:rect l="0" t="0" r="r" b="b"/>
              <a:pathLst>
                <a:path w="561" h="1242">
                  <a:moveTo>
                    <a:pt x="561" y="1242"/>
                  </a:moveTo>
                  <a:lnTo>
                    <a:pt x="561" y="126"/>
                  </a:lnTo>
                  <a:cubicBezTo>
                    <a:pt x="510" y="39"/>
                    <a:pt x="372" y="0"/>
                    <a:pt x="279" y="0"/>
                  </a:cubicBezTo>
                  <a:cubicBezTo>
                    <a:pt x="186" y="0"/>
                    <a:pt x="33" y="57"/>
                    <a:pt x="3" y="126"/>
                  </a:cubicBezTo>
                  <a:lnTo>
                    <a:pt x="0" y="1242"/>
                  </a:lnTo>
                  <a:lnTo>
                    <a:pt x="561" y="1242"/>
                  </a:lnTo>
                  <a:close/>
                </a:path>
              </a:pathLst>
            </a:custGeom>
            <a:grpFill/>
            <a:ln w="9525" cap="flat" cmpd="sng">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nvGrpSpPr>
            <p:cNvPr id="112" name="Group 84"/>
            <p:cNvGrpSpPr>
              <a:grpSpLocks/>
            </p:cNvGrpSpPr>
            <p:nvPr/>
          </p:nvGrpSpPr>
          <p:grpSpPr bwMode="auto">
            <a:xfrm>
              <a:off x="1884" y="1103"/>
              <a:ext cx="514" cy="894"/>
              <a:chOff x="1884" y="1103"/>
              <a:chExt cx="514" cy="894"/>
            </a:xfrm>
            <a:grpFill/>
          </p:grpSpPr>
          <p:sp>
            <p:nvSpPr>
              <p:cNvPr id="115" name="Oval 74"/>
              <p:cNvSpPr>
                <a:spLocks noChangeArrowheads="1"/>
              </p:cNvSpPr>
              <p:nvPr/>
            </p:nvSpPr>
            <p:spPr bwMode="auto">
              <a:xfrm rot="386343">
                <a:off x="2348" y="1921"/>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6" name="Oval 75"/>
              <p:cNvSpPr>
                <a:spLocks noChangeArrowheads="1"/>
              </p:cNvSpPr>
              <p:nvPr/>
            </p:nvSpPr>
            <p:spPr bwMode="auto">
              <a:xfrm rot="386343">
                <a:off x="2304" y="1897"/>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7" name="Oval 76"/>
              <p:cNvSpPr>
                <a:spLocks noChangeArrowheads="1"/>
              </p:cNvSpPr>
              <p:nvPr/>
            </p:nvSpPr>
            <p:spPr bwMode="auto">
              <a:xfrm rot="21355710" flipH="1">
                <a:off x="1941" y="1780"/>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8" name="Oval 77"/>
              <p:cNvSpPr>
                <a:spLocks noChangeArrowheads="1"/>
              </p:cNvSpPr>
              <p:nvPr/>
            </p:nvSpPr>
            <p:spPr bwMode="auto">
              <a:xfrm rot="21355710" flipH="1">
                <a:off x="2031" y="1755"/>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19" name="Oval 78"/>
              <p:cNvSpPr>
                <a:spLocks noChangeArrowheads="1"/>
              </p:cNvSpPr>
              <p:nvPr/>
            </p:nvSpPr>
            <p:spPr bwMode="auto">
              <a:xfrm rot="21355710" flipH="1">
                <a:off x="2250" y="1528"/>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0" name="Oval 79"/>
              <p:cNvSpPr>
                <a:spLocks noChangeArrowheads="1"/>
              </p:cNvSpPr>
              <p:nvPr/>
            </p:nvSpPr>
            <p:spPr bwMode="auto">
              <a:xfrm rot="21355710" flipH="1">
                <a:off x="2199" y="1512"/>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1" name="Oval 80"/>
              <p:cNvSpPr>
                <a:spLocks noChangeArrowheads="1"/>
              </p:cNvSpPr>
              <p:nvPr/>
            </p:nvSpPr>
            <p:spPr bwMode="auto">
              <a:xfrm rot="21355710" flipH="1">
                <a:off x="1920" y="1103"/>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122" name="Oval 81"/>
              <p:cNvSpPr>
                <a:spLocks noChangeArrowheads="1"/>
              </p:cNvSpPr>
              <p:nvPr/>
            </p:nvSpPr>
            <p:spPr bwMode="auto">
              <a:xfrm rot="21355710" flipH="1">
                <a:off x="1884" y="1160"/>
                <a:ext cx="50" cy="76"/>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grpSp>
        <p:sp>
          <p:nvSpPr>
            <p:cNvPr id="113" name="AutoShape 82"/>
            <p:cNvSpPr>
              <a:spLocks noChangeArrowheads="1"/>
            </p:cNvSpPr>
            <p:nvPr/>
          </p:nvSpPr>
          <p:spPr bwMode="auto">
            <a:xfrm>
              <a:off x="201" y="1449"/>
              <a:ext cx="1562" cy="358"/>
            </a:xfrm>
            <a:custGeom>
              <a:avLst/>
              <a:gdLst>
                <a:gd name="G0" fmla="+- 1424 0 0"/>
                <a:gd name="G1" fmla="+- 21600 0 1424"/>
                <a:gd name="G2" fmla="*/ 1424 1 2"/>
                <a:gd name="G3" fmla="+- 21600 0 G2"/>
                <a:gd name="G4" fmla="+/ 1424 21600 2"/>
                <a:gd name="G5" fmla="+/ G1 0 2"/>
                <a:gd name="G6" fmla="*/ 21600 21600 1424"/>
                <a:gd name="G7" fmla="*/ G6 1 2"/>
                <a:gd name="G8" fmla="+- 21600 0 G7"/>
                <a:gd name="G9" fmla="*/ 21600 1 2"/>
                <a:gd name="G10" fmla="+- 1424 0 G9"/>
                <a:gd name="G11" fmla="?: G10 G8 0"/>
                <a:gd name="G12" fmla="?: G10 G7 21600"/>
                <a:gd name="T0" fmla="*/ 20888 w 21600"/>
                <a:gd name="T1" fmla="*/ 10800 h 21600"/>
                <a:gd name="T2" fmla="*/ 10800 w 21600"/>
                <a:gd name="T3" fmla="*/ 21600 h 21600"/>
                <a:gd name="T4" fmla="*/ 712 w 21600"/>
                <a:gd name="T5" fmla="*/ 10800 h 21600"/>
                <a:gd name="T6" fmla="*/ 10800 w 21600"/>
                <a:gd name="T7" fmla="*/ 0 h 21600"/>
                <a:gd name="T8" fmla="*/ 2512 w 21600"/>
                <a:gd name="T9" fmla="*/ 2512 h 21600"/>
                <a:gd name="T10" fmla="*/ 19088 w 21600"/>
                <a:gd name="T11" fmla="*/ 19088 h 21600"/>
              </a:gdLst>
              <a:ahLst/>
              <a:cxnLst>
                <a:cxn ang="0">
                  <a:pos x="T0" y="T1"/>
                </a:cxn>
                <a:cxn ang="0">
                  <a:pos x="T2" y="T3"/>
                </a:cxn>
                <a:cxn ang="0">
                  <a:pos x="T4" y="T5"/>
                </a:cxn>
                <a:cxn ang="0">
                  <a:pos x="T6" y="T7"/>
                </a:cxn>
              </a:cxnLst>
              <a:rect l="T8" t="T9" r="T10" b="T11"/>
              <a:pathLst>
                <a:path w="21600" h="21600">
                  <a:moveTo>
                    <a:pt x="0" y="0"/>
                  </a:moveTo>
                  <a:lnTo>
                    <a:pt x="1424" y="21600"/>
                  </a:lnTo>
                  <a:lnTo>
                    <a:pt x="20176" y="21600"/>
                  </a:lnTo>
                  <a:lnTo>
                    <a:pt x="21600" y="0"/>
                  </a:lnTo>
                  <a:close/>
                </a:path>
              </a:pathLst>
            </a:custGeom>
            <a:grp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114" name="AutoShape 83"/>
            <p:cNvSpPr>
              <a:spLocks noChangeArrowheads="1"/>
            </p:cNvSpPr>
            <p:nvPr/>
          </p:nvSpPr>
          <p:spPr bwMode="auto">
            <a:xfrm>
              <a:off x="2514" y="1449"/>
              <a:ext cx="1562" cy="358"/>
            </a:xfrm>
            <a:custGeom>
              <a:avLst/>
              <a:gdLst>
                <a:gd name="G0" fmla="+- 1424 0 0"/>
                <a:gd name="G1" fmla="+- 21600 0 1424"/>
                <a:gd name="G2" fmla="*/ 1424 1 2"/>
                <a:gd name="G3" fmla="+- 21600 0 G2"/>
                <a:gd name="G4" fmla="+/ 1424 21600 2"/>
                <a:gd name="G5" fmla="+/ G1 0 2"/>
                <a:gd name="G6" fmla="*/ 21600 21600 1424"/>
                <a:gd name="G7" fmla="*/ G6 1 2"/>
                <a:gd name="G8" fmla="+- 21600 0 G7"/>
                <a:gd name="G9" fmla="*/ 21600 1 2"/>
                <a:gd name="G10" fmla="+- 1424 0 G9"/>
                <a:gd name="G11" fmla="?: G10 G8 0"/>
                <a:gd name="G12" fmla="?: G10 G7 21600"/>
                <a:gd name="T0" fmla="*/ 20888 w 21600"/>
                <a:gd name="T1" fmla="*/ 10800 h 21600"/>
                <a:gd name="T2" fmla="*/ 10800 w 21600"/>
                <a:gd name="T3" fmla="*/ 21600 h 21600"/>
                <a:gd name="T4" fmla="*/ 712 w 21600"/>
                <a:gd name="T5" fmla="*/ 10800 h 21600"/>
                <a:gd name="T6" fmla="*/ 10800 w 21600"/>
                <a:gd name="T7" fmla="*/ 0 h 21600"/>
                <a:gd name="T8" fmla="*/ 2512 w 21600"/>
                <a:gd name="T9" fmla="*/ 2512 h 21600"/>
                <a:gd name="T10" fmla="*/ 19088 w 21600"/>
                <a:gd name="T11" fmla="*/ 19088 h 21600"/>
              </a:gdLst>
              <a:ahLst/>
              <a:cxnLst>
                <a:cxn ang="0">
                  <a:pos x="T0" y="T1"/>
                </a:cxn>
                <a:cxn ang="0">
                  <a:pos x="T2" y="T3"/>
                </a:cxn>
                <a:cxn ang="0">
                  <a:pos x="T4" y="T5"/>
                </a:cxn>
                <a:cxn ang="0">
                  <a:pos x="T6" y="T7"/>
                </a:cxn>
              </a:cxnLst>
              <a:rect l="T8" t="T9" r="T10" b="T11"/>
              <a:pathLst>
                <a:path w="21600" h="21600">
                  <a:moveTo>
                    <a:pt x="0" y="0"/>
                  </a:moveTo>
                  <a:lnTo>
                    <a:pt x="1424" y="21600"/>
                  </a:lnTo>
                  <a:lnTo>
                    <a:pt x="20176" y="21600"/>
                  </a:lnTo>
                  <a:lnTo>
                    <a:pt x="21600" y="0"/>
                  </a:lnTo>
                  <a:close/>
                </a:path>
              </a:pathLst>
            </a:custGeom>
            <a:grpFill/>
            <a:ln w="9525"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grpSp>
      <p:pic>
        <p:nvPicPr>
          <p:cNvPr id="123" name="Picture 7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3659" y="5317579"/>
            <a:ext cx="646048" cy="73419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4" name="Picture 7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6504" y="5317579"/>
            <a:ext cx="646048" cy="73419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5" name="Straight Arrow Connector 124"/>
          <p:cNvCxnSpPr/>
          <p:nvPr/>
        </p:nvCxnSpPr>
        <p:spPr>
          <a:xfrm flipV="1">
            <a:off x="2660686" y="2302473"/>
            <a:ext cx="1542174" cy="856143"/>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flipV="1">
            <a:off x="2517556" y="2372074"/>
            <a:ext cx="1739170" cy="1814964"/>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flipV="1">
            <a:off x="2100512" y="2408126"/>
            <a:ext cx="2262010" cy="2916959"/>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454133" y="3056389"/>
            <a:ext cx="724530" cy="307777"/>
          </a:xfrm>
          <a:prstGeom prst="rect">
            <a:avLst/>
          </a:prstGeom>
          <a:noFill/>
        </p:spPr>
        <p:txBody>
          <a:bodyPr wrap="square" rtlCol="0">
            <a:spAutoFit/>
          </a:bodyPr>
          <a:lstStyle/>
          <a:p>
            <a:pPr algn="r"/>
            <a:r>
              <a:rPr lang="en-US" sz="1400" dirty="0">
                <a:solidFill>
                  <a:srgbClr val="000000"/>
                </a:solidFill>
              </a:rPr>
              <a:t>Space</a:t>
            </a:r>
          </a:p>
        </p:txBody>
      </p:sp>
      <p:sp>
        <p:nvSpPr>
          <p:cNvPr id="129" name="TextBox 128"/>
          <p:cNvSpPr txBox="1"/>
          <p:nvPr/>
        </p:nvSpPr>
        <p:spPr>
          <a:xfrm>
            <a:off x="673744" y="4192873"/>
            <a:ext cx="464822" cy="307777"/>
          </a:xfrm>
          <a:prstGeom prst="rect">
            <a:avLst/>
          </a:prstGeom>
          <a:noFill/>
        </p:spPr>
        <p:txBody>
          <a:bodyPr wrap="square" rtlCol="0">
            <a:spAutoFit/>
          </a:bodyPr>
          <a:lstStyle/>
          <a:p>
            <a:pPr algn="r"/>
            <a:r>
              <a:rPr lang="en-US" sz="1400" dirty="0">
                <a:solidFill>
                  <a:srgbClr val="000000"/>
                </a:solidFill>
              </a:rPr>
              <a:t>Air</a:t>
            </a:r>
          </a:p>
        </p:txBody>
      </p:sp>
      <p:sp>
        <p:nvSpPr>
          <p:cNvPr id="130" name="TextBox 129"/>
          <p:cNvSpPr txBox="1"/>
          <p:nvPr/>
        </p:nvSpPr>
        <p:spPr>
          <a:xfrm>
            <a:off x="330381" y="5424897"/>
            <a:ext cx="870877" cy="307777"/>
          </a:xfrm>
          <a:prstGeom prst="rect">
            <a:avLst/>
          </a:prstGeom>
          <a:noFill/>
        </p:spPr>
        <p:txBody>
          <a:bodyPr wrap="square" rtlCol="0">
            <a:spAutoFit/>
          </a:bodyPr>
          <a:lstStyle/>
          <a:p>
            <a:pPr algn="r"/>
            <a:r>
              <a:rPr lang="en-US" sz="1400" dirty="0">
                <a:solidFill>
                  <a:srgbClr val="000000"/>
                </a:solidFill>
              </a:rPr>
              <a:t>Ground</a:t>
            </a:r>
          </a:p>
        </p:txBody>
      </p:sp>
      <p:cxnSp>
        <p:nvCxnSpPr>
          <p:cNvPr id="131" name="Straight Arrow Connector 130"/>
          <p:cNvCxnSpPr/>
          <p:nvPr/>
        </p:nvCxnSpPr>
        <p:spPr>
          <a:xfrm>
            <a:off x="2670449" y="3249305"/>
            <a:ext cx="3728359" cy="2358122"/>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a:off x="4911776" y="2425960"/>
            <a:ext cx="1721527" cy="2984492"/>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3" name="TextBox 132"/>
          <p:cNvSpPr txBox="1"/>
          <p:nvPr/>
        </p:nvSpPr>
        <p:spPr>
          <a:xfrm>
            <a:off x="3178116" y="1615420"/>
            <a:ext cx="724529" cy="523220"/>
          </a:xfrm>
          <a:prstGeom prst="rect">
            <a:avLst/>
          </a:prstGeom>
          <a:noFill/>
        </p:spPr>
        <p:txBody>
          <a:bodyPr wrap="square" rtlCol="0">
            <a:spAutoFit/>
          </a:bodyPr>
          <a:lstStyle/>
          <a:p>
            <a:pPr algn="r"/>
            <a:r>
              <a:rPr lang="en-US" sz="1400" dirty="0">
                <a:solidFill>
                  <a:srgbClr val="000000"/>
                </a:solidFill>
              </a:rPr>
              <a:t>Space</a:t>
            </a:r>
          </a:p>
          <a:p>
            <a:pPr algn="r"/>
            <a:r>
              <a:rPr lang="en-US" sz="1400" dirty="0">
                <a:solidFill>
                  <a:srgbClr val="000000"/>
                </a:solidFill>
              </a:rPr>
              <a:t>Relay</a:t>
            </a:r>
          </a:p>
        </p:txBody>
      </p:sp>
      <p:cxnSp>
        <p:nvCxnSpPr>
          <p:cNvPr id="134" name="Straight Arrow Connector 133"/>
          <p:cNvCxnSpPr/>
          <p:nvPr/>
        </p:nvCxnSpPr>
        <p:spPr>
          <a:xfrm>
            <a:off x="4985020" y="2377586"/>
            <a:ext cx="1728834" cy="3032866"/>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5469562" y="3030350"/>
            <a:ext cx="1370201" cy="523220"/>
          </a:xfrm>
          <a:prstGeom prst="rect">
            <a:avLst/>
          </a:prstGeom>
          <a:noFill/>
        </p:spPr>
        <p:txBody>
          <a:bodyPr wrap="square" rtlCol="0">
            <a:spAutoFit/>
          </a:bodyPr>
          <a:lstStyle/>
          <a:p>
            <a:pPr algn="ctr"/>
            <a:r>
              <a:rPr lang="en-US" sz="1400" dirty="0">
                <a:solidFill>
                  <a:srgbClr val="000000"/>
                </a:solidFill>
              </a:rPr>
              <a:t>Optical or RF </a:t>
            </a:r>
          </a:p>
          <a:p>
            <a:pPr algn="ctr"/>
            <a:r>
              <a:rPr lang="en-US" sz="1400" dirty="0">
                <a:solidFill>
                  <a:srgbClr val="000000"/>
                </a:solidFill>
              </a:rPr>
              <a:t>Trunks</a:t>
            </a:r>
          </a:p>
        </p:txBody>
      </p:sp>
      <p:cxnSp>
        <p:nvCxnSpPr>
          <p:cNvPr id="136" name="Straight Arrow Connector 135"/>
          <p:cNvCxnSpPr/>
          <p:nvPr/>
        </p:nvCxnSpPr>
        <p:spPr>
          <a:xfrm>
            <a:off x="6793445" y="2282587"/>
            <a:ext cx="0" cy="3127865"/>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7" name="Straight Arrow Connector 136"/>
          <p:cNvCxnSpPr/>
          <p:nvPr/>
        </p:nvCxnSpPr>
        <p:spPr>
          <a:xfrm>
            <a:off x="6866690" y="2282587"/>
            <a:ext cx="0" cy="3127865"/>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8" name="Straight Arrow Connector 137"/>
          <p:cNvCxnSpPr/>
          <p:nvPr/>
        </p:nvCxnSpPr>
        <p:spPr>
          <a:xfrm>
            <a:off x="5378505" y="2178504"/>
            <a:ext cx="872650" cy="0"/>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9" name="TextBox 138"/>
          <p:cNvSpPr txBox="1"/>
          <p:nvPr/>
        </p:nvSpPr>
        <p:spPr>
          <a:xfrm>
            <a:off x="5148508" y="1849306"/>
            <a:ext cx="1245368" cy="307777"/>
          </a:xfrm>
          <a:prstGeom prst="rect">
            <a:avLst/>
          </a:prstGeom>
          <a:noFill/>
        </p:spPr>
        <p:txBody>
          <a:bodyPr wrap="square" rtlCol="0">
            <a:spAutoFit/>
          </a:bodyPr>
          <a:lstStyle/>
          <a:p>
            <a:pPr algn="r"/>
            <a:r>
              <a:rPr lang="en-US" sz="1400" dirty="0">
                <a:solidFill>
                  <a:srgbClr val="000000"/>
                </a:solidFill>
              </a:rPr>
              <a:t>Crosslinks</a:t>
            </a:r>
          </a:p>
        </p:txBody>
      </p:sp>
      <p:sp>
        <p:nvSpPr>
          <p:cNvPr id="140" name="TextBox 139"/>
          <p:cNvSpPr txBox="1"/>
          <p:nvPr/>
        </p:nvSpPr>
        <p:spPr>
          <a:xfrm>
            <a:off x="1475277" y="2363349"/>
            <a:ext cx="698143" cy="307777"/>
          </a:xfrm>
          <a:prstGeom prst="rect">
            <a:avLst/>
          </a:prstGeom>
          <a:noFill/>
        </p:spPr>
        <p:txBody>
          <a:bodyPr wrap="square" rtlCol="0">
            <a:spAutoFit/>
          </a:bodyPr>
          <a:lstStyle/>
          <a:p>
            <a:pPr algn="ctr"/>
            <a:r>
              <a:rPr lang="en-US" sz="1400" dirty="0">
                <a:solidFill>
                  <a:srgbClr val="000000"/>
                </a:solidFill>
              </a:rPr>
              <a:t>Users</a:t>
            </a:r>
          </a:p>
        </p:txBody>
      </p:sp>
      <p:sp>
        <p:nvSpPr>
          <p:cNvPr id="141" name="TextBox 140"/>
          <p:cNvSpPr txBox="1"/>
          <p:nvPr/>
        </p:nvSpPr>
        <p:spPr>
          <a:xfrm>
            <a:off x="4030986" y="3699476"/>
            <a:ext cx="1508587" cy="738664"/>
          </a:xfrm>
          <a:prstGeom prst="rect">
            <a:avLst/>
          </a:prstGeom>
          <a:noFill/>
        </p:spPr>
        <p:txBody>
          <a:bodyPr wrap="square" rtlCol="0">
            <a:spAutoFit/>
          </a:bodyPr>
          <a:lstStyle/>
          <a:p>
            <a:pPr algn="ctr"/>
            <a:r>
              <a:rPr lang="en-US" sz="1400" dirty="0">
                <a:solidFill>
                  <a:srgbClr val="000000"/>
                </a:solidFill>
              </a:rPr>
              <a:t>Optical</a:t>
            </a:r>
          </a:p>
          <a:p>
            <a:pPr algn="ctr"/>
            <a:r>
              <a:rPr lang="en-US" sz="1400" dirty="0">
                <a:solidFill>
                  <a:srgbClr val="000000"/>
                </a:solidFill>
              </a:rPr>
              <a:t>Direct-to-Earth</a:t>
            </a:r>
          </a:p>
          <a:p>
            <a:pPr algn="ctr"/>
            <a:r>
              <a:rPr lang="en-US" sz="1400" dirty="0">
                <a:solidFill>
                  <a:srgbClr val="000000"/>
                </a:solidFill>
              </a:rPr>
              <a:t>Link</a:t>
            </a:r>
          </a:p>
        </p:txBody>
      </p:sp>
      <p:sp>
        <p:nvSpPr>
          <p:cNvPr id="142" name="TextBox 141"/>
          <p:cNvSpPr txBox="1"/>
          <p:nvPr/>
        </p:nvSpPr>
        <p:spPr>
          <a:xfrm rot="16200000">
            <a:off x="7003398" y="4894799"/>
            <a:ext cx="1279360" cy="307777"/>
          </a:xfrm>
          <a:prstGeom prst="rect">
            <a:avLst/>
          </a:prstGeom>
          <a:noFill/>
        </p:spPr>
        <p:txBody>
          <a:bodyPr wrap="square" rtlCol="0">
            <a:spAutoFit/>
          </a:bodyPr>
          <a:lstStyle/>
          <a:p>
            <a:pPr algn="ctr"/>
            <a:r>
              <a:rPr lang="en-US" sz="1400" dirty="0">
                <a:solidFill>
                  <a:srgbClr val="000000"/>
                </a:solidFill>
              </a:rPr>
              <a:t>Atmosphere</a:t>
            </a:r>
          </a:p>
        </p:txBody>
      </p:sp>
      <p:cxnSp>
        <p:nvCxnSpPr>
          <p:cNvPr id="143" name="Straight Arrow Connector 142">
            <a:extLst>
              <a:ext uri="{FF2B5EF4-FFF2-40B4-BE49-F238E27FC236}">
                <a16:creationId xmlns:a16="http://schemas.microsoft.com/office/drawing/2014/main" id="{667C9D9A-F2F0-4ABF-8697-AFEE0891443E}"/>
              </a:ext>
            </a:extLst>
          </p:cNvPr>
          <p:cNvCxnSpPr>
            <a:cxnSpLocks/>
          </p:cNvCxnSpPr>
          <p:nvPr/>
        </p:nvCxnSpPr>
        <p:spPr>
          <a:xfrm flipV="1">
            <a:off x="1181243" y="1300004"/>
            <a:ext cx="587192" cy="11384"/>
          </a:xfrm>
          <a:prstGeom prst="straightConnector1">
            <a:avLst/>
          </a:prstGeom>
          <a:ln w="28575">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4" name="Straight Arrow Connector 143">
            <a:extLst>
              <a:ext uri="{FF2B5EF4-FFF2-40B4-BE49-F238E27FC236}">
                <a16:creationId xmlns:a16="http://schemas.microsoft.com/office/drawing/2014/main" id="{A38635AA-3875-4F6B-8375-08ABAE45EE2F}"/>
              </a:ext>
            </a:extLst>
          </p:cNvPr>
          <p:cNvCxnSpPr>
            <a:cxnSpLocks/>
          </p:cNvCxnSpPr>
          <p:nvPr/>
        </p:nvCxnSpPr>
        <p:spPr>
          <a:xfrm flipV="1">
            <a:off x="1198631" y="1640852"/>
            <a:ext cx="587192" cy="11384"/>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5" name="TextBox 144">
            <a:extLst>
              <a:ext uri="{FF2B5EF4-FFF2-40B4-BE49-F238E27FC236}">
                <a16:creationId xmlns:a16="http://schemas.microsoft.com/office/drawing/2014/main" id="{5373CF62-C492-4A8B-82CE-086BE95451AB}"/>
              </a:ext>
            </a:extLst>
          </p:cNvPr>
          <p:cNvSpPr txBox="1"/>
          <p:nvPr/>
        </p:nvSpPr>
        <p:spPr>
          <a:xfrm>
            <a:off x="75724" y="1151540"/>
            <a:ext cx="1253824" cy="276999"/>
          </a:xfrm>
          <a:prstGeom prst="rect">
            <a:avLst/>
          </a:prstGeom>
          <a:noFill/>
        </p:spPr>
        <p:txBody>
          <a:bodyPr wrap="square" rtlCol="0">
            <a:spAutoFit/>
          </a:bodyPr>
          <a:lstStyle/>
          <a:p>
            <a:pPr algn="ctr"/>
            <a:r>
              <a:rPr lang="en-US" sz="1200" dirty="0">
                <a:solidFill>
                  <a:srgbClr val="000000"/>
                </a:solidFill>
              </a:rPr>
              <a:t>Optical Link</a:t>
            </a:r>
          </a:p>
        </p:txBody>
      </p:sp>
      <p:sp>
        <p:nvSpPr>
          <p:cNvPr id="146" name="TextBox 145">
            <a:extLst>
              <a:ext uri="{FF2B5EF4-FFF2-40B4-BE49-F238E27FC236}">
                <a16:creationId xmlns:a16="http://schemas.microsoft.com/office/drawing/2014/main" id="{4B31E0BD-B61B-418D-BFA4-CEF33B4FD59A}"/>
              </a:ext>
            </a:extLst>
          </p:cNvPr>
          <p:cNvSpPr txBox="1"/>
          <p:nvPr/>
        </p:nvSpPr>
        <p:spPr>
          <a:xfrm>
            <a:off x="273447" y="1513013"/>
            <a:ext cx="1144125" cy="276999"/>
          </a:xfrm>
          <a:prstGeom prst="rect">
            <a:avLst/>
          </a:prstGeom>
          <a:noFill/>
        </p:spPr>
        <p:txBody>
          <a:bodyPr wrap="square" rtlCol="0">
            <a:spAutoFit/>
          </a:bodyPr>
          <a:lstStyle/>
          <a:p>
            <a:pPr algn="ctr"/>
            <a:r>
              <a:rPr lang="en-US" sz="1200" dirty="0">
                <a:solidFill>
                  <a:srgbClr val="000000"/>
                </a:solidFill>
              </a:rPr>
              <a:t>RF Link</a:t>
            </a:r>
          </a:p>
        </p:txBody>
      </p:sp>
    </p:spTree>
    <p:extLst>
      <p:ext uri="{BB962C8B-B14F-4D97-AF65-F5344CB8AC3E}">
        <p14:creationId xmlns:p14="http://schemas.microsoft.com/office/powerpoint/2010/main" val="3486151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86623-79F9-463E-BAE0-ADAD8B2A3D5E}"/>
              </a:ext>
            </a:extLst>
          </p:cNvPr>
          <p:cNvSpPr>
            <a:spLocks noGrp="1"/>
          </p:cNvSpPr>
          <p:nvPr>
            <p:ph type="title"/>
          </p:nvPr>
        </p:nvSpPr>
        <p:spPr/>
        <p:txBody>
          <a:bodyPr/>
          <a:lstStyle/>
          <a:p>
            <a:r>
              <a:rPr lang="en-US" sz="2800" dirty="0"/>
              <a:t>High Data Rate Throughput 1550 nm </a:t>
            </a:r>
            <a:br>
              <a:rPr lang="en-US" sz="2800" dirty="0"/>
            </a:br>
            <a:r>
              <a:rPr lang="en-US" sz="2800" dirty="0"/>
              <a:t>Architectural Considerations</a:t>
            </a:r>
            <a:endParaRPr lang="en-US" dirty="0"/>
          </a:p>
        </p:txBody>
      </p:sp>
      <p:sp>
        <p:nvSpPr>
          <p:cNvPr id="3" name="Content Placeholder 2">
            <a:extLst>
              <a:ext uri="{FF2B5EF4-FFF2-40B4-BE49-F238E27FC236}">
                <a16:creationId xmlns:a16="http://schemas.microsoft.com/office/drawing/2014/main" id="{3024A7A4-B55D-4F8C-8A5F-7914342DF3C2}"/>
              </a:ext>
            </a:extLst>
          </p:cNvPr>
          <p:cNvSpPr>
            <a:spLocks noGrp="1"/>
          </p:cNvSpPr>
          <p:nvPr>
            <p:ph idx="1"/>
          </p:nvPr>
        </p:nvSpPr>
        <p:spPr>
          <a:xfrm>
            <a:off x="117021" y="1124700"/>
            <a:ext cx="9026980" cy="5530320"/>
          </a:xfrm>
        </p:spPr>
        <p:txBody>
          <a:bodyPr/>
          <a:lstStyle/>
          <a:p>
            <a:r>
              <a:rPr lang="en-US" dirty="0"/>
              <a:t>Space Relay</a:t>
            </a:r>
          </a:p>
          <a:p>
            <a:pPr lvl="1"/>
            <a:r>
              <a:rPr lang="en-US" sz="2100" dirty="0"/>
              <a:t>Edge-to-Edge FEC– Decoding performed at edge nodes where processing resources are available</a:t>
            </a:r>
          </a:p>
          <a:p>
            <a:pPr lvl="2"/>
            <a:r>
              <a:rPr lang="en-US" sz="2000" dirty="0">
                <a:sym typeface="Wingdings" panose="05000000000000000000" pitchFamily="2" charset="2"/>
              </a:rPr>
              <a:t>DVB-S2 and other capacity-approaching codes used</a:t>
            </a:r>
            <a:endParaRPr lang="en-US" sz="2000" dirty="0"/>
          </a:p>
          <a:p>
            <a:pPr lvl="1"/>
            <a:r>
              <a:rPr lang="en-US" sz="2100" dirty="0"/>
              <a:t>Optical link from user to relay; optical or RF link from relay to ground</a:t>
            </a:r>
          </a:p>
          <a:p>
            <a:pPr lvl="2"/>
            <a:r>
              <a:rPr lang="en-US" sz="2000" dirty="0">
                <a:sym typeface="Wingdings" panose="05000000000000000000" pitchFamily="2" charset="2"/>
              </a:rPr>
              <a:t>Options for coding + interleaving for atmospheric channels</a:t>
            </a:r>
            <a:endParaRPr lang="en-US" sz="2000" dirty="0"/>
          </a:p>
          <a:p>
            <a:pPr lvl="1"/>
            <a:r>
              <a:rPr lang="en-US" sz="2100" dirty="0"/>
              <a:t>Wide range of supported user rates (~10 </a:t>
            </a:r>
            <a:r>
              <a:rPr lang="en-US" sz="2100" dirty="0" err="1"/>
              <a:t>Mbps</a:t>
            </a:r>
            <a:r>
              <a:rPr lang="en-US" sz="2100" dirty="0"/>
              <a:t> to 10+ </a:t>
            </a:r>
            <a:r>
              <a:rPr lang="en-US" sz="2100" dirty="0" err="1"/>
              <a:t>Gbps</a:t>
            </a:r>
            <a:r>
              <a:rPr lang="en-US" sz="2100" dirty="0"/>
              <a:t>)</a:t>
            </a:r>
          </a:p>
          <a:p>
            <a:pPr lvl="2"/>
            <a:r>
              <a:rPr lang="en-US" sz="2000" dirty="0">
                <a:sym typeface="Wingdings" panose="05000000000000000000" pitchFamily="2" charset="2"/>
              </a:rPr>
              <a:t>Burst mode PSK modulation formats for large range of data rates</a:t>
            </a:r>
            <a:endParaRPr lang="en-US" sz="2000" dirty="0"/>
          </a:p>
          <a:p>
            <a:pPr lvl="1"/>
            <a:r>
              <a:rPr lang="en-US" sz="2100" dirty="0"/>
              <a:t>Example missions: JDRS, LCRD</a:t>
            </a:r>
          </a:p>
          <a:p>
            <a:pPr marL="346075" lvl="1" indent="0">
              <a:buNone/>
            </a:pPr>
            <a:endParaRPr lang="en-US" sz="1800" dirty="0"/>
          </a:p>
          <a:p>
            <a:r>
              <a:rPr lang="en-US" dirty="0"/>
              <a:t>Direct-to-Earth</a:t>
            </a:r>
          </a:p>
          <a:p>
            <a:pPr lvl="1"/>
            <a:r>
              <a:rPr lang="en-US" sz="2100" dirty="0"/>
              <a:t>High-rate (~&gt; 100 </a:t>
            </a:r>
            <a:r>
              <a:rPr lang="en-US" sz="2100" dirty="0" err="1"/>
              <a:t>Gbps</a:t>
            </a:r>
            <a:r>
              <a:rPr lang="en-US" sz="2100" dirty="0"/>
              <a:t>) link for large volume, short duration data transfer</a:t>
            </a:r>
          </a:p>
          <a:p>
            <a:pPr lvl="2"/>
            <a:r>
              <a:rPr lang="en-US" sz="2000" dirty="0">
                <a:sym typeface="Wingdings" panose="05000000000000000000" pitchFamily="2" charset="2"/>
              </a:rPr>
              <a:t>Signaling similar to high-rate fiber telecom approaches</a:t>
            </a:r>
            <a:endParaRPr lang="en-US" sz="2000" dirty="0"/>
          </a:p>
          <a:p>
            <a:pPr lvl="1"/>
            <a:r>
              <a:rPr lang="en-US" sz="2100" dirty="0"/>
              <a:t>Example missions: large data volume LEO DTE</a:t>
            </a:r>
          </a:p>
          <a:p>
            <a:pPr marL="0" indent="0">
              <a:buNone/>
            </a:pPr>
            <a:endParaRPr lang="en-US" dirty="0"/>
          </a:p>
        </p:txBody>
      </p:sp>
    </p:spTree>
    <p:extLst>
      <p:ext uri="{BB962C8B-B14F-4D97-AF65-F5344CB8AC3E}">
        <p14:creationId xmlns:p14="http://schemas.microsoft.com/office/powerpoint/2010/main" val="1001635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nchor="ctr"/>
          <a:lstStyle/>
          <a:p>
            <a:r>
              <a:rPr lang="en-US" sz="3200" dirty="0"/>
              <a:t>High Data Throughput  1550 nm</a:t>
            </a:r>
            <a:br>
              <a:rPr lang="en-US" sz="3200" dirty="0"/>
            </a:br>
            <a:r>
              <a:rPr lang="en-US" sz="3200" dirty="0"/>
              <a:t>Signaling Overview</a:t>
            </a:r>
          </a:p>
        </p:txBody>
      </p:sp>
      <p:sp>
        <p:nvSpPr>
          <p:cNvPr id="26" name="Rectangle 25"/>
          <p:cNvSpPr/>
          <p:nvPr/>
        </p:nvSpPr>
        <p:spPr>
          <a:xfrm>
            <a:off x="4305300" y="2667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FEC:</a:t>
            </a:r>
          </a:p>
          <a:p>
            <a:pPr algn="ctr" fontAlgn="auto">
              <a:spcBef>
                <a:spcPts val="0"/>
              </a:spcBef>
              <a:spcAft>
                <a:spcPts val="0"/>
              </a:spcAft>
              <a:defRPr/>
            </a:pPr>
            <a:r>
              <a:rPr lang="en-US" sz="1800" b="0" kern="0" dirty="0">
                <a:solidFill>
                  <a:prstClr val="white"/>
                </a:solidFill>
                <a:latin typeface="Calibri"/>
              </a:rPr>
              <a:t>DVB-S2, RS, or G.975 I.3</a:t>
            </a:r>
          </a:p>
        </p:txBody>
      </p:sp>
      <p:sp>
        <p:nvSpPr>
          <p:cNvPr id="27" name="Rectangle 26"/>
          <p:cNvSpPr/>
          <p:nvPr/>
        </p:nvSpPr>
        <p:spPr>
          <a:xfrm>
            <a:off x="6324600" y="2667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Convolutional Channel Interleaver</a:t>
            </a:r>
          </a:p>
        </p:txBody>
      </p:sp>
      <p:sp>
        <p:nvSpPr>
          <p:cNvPr id="28" name="Rectangle 27"/>
          <p:cNvSpPr/>
          <p:nvPr/>
        </p:nvSpPr>
        <p:spPr>
          <a:xfrm>
            <a:off x="2362200" y="4572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Physical Layer Framing</a:t>
            </a:r>
          </a:p>
        </p:txBody>
      </p:sp>
      <p:sp>
        <p:nvSpPr>
          <p:cNvPr id="29" name="Rectangle 28"/>
          <p:cNvSpPr/>
          <p:nvPr/>
        </p:nvSpPr>
        <p:spPr>
          <a:xfrm>
            <a:off x="4343400" y="4572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Randomizer</a:t>
            </a:r>
          </a:p>
        </p:txBody>
      </p:sp>
      <p:sp>
        <p:nvSpPr>
          <p:cNvPr id="30" name="Rectangle 29"/>
          <p:cNvSpPr/>
          <p:nvPr/>
        </p:nvSpPr>
        <p:spPr>
          <a:xfrm>
            <a:off x="381000" y="4572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Q-Repeat</a:t>
            </a:r>
          </a:p>
        </p:txBody>
      </p:sp>
      <p:cxnSp>
        <p:nvCxnSpPr>
          <p:cNvPr id="31" name="Straight Arrow Connector 30"/>
          <p:cNvCxnSpPr>
            <a:endCxn id="26" idx="1"/>
          </p:cNvCxnSpPr>
          <p:nvPr/>
        </p:nvCxnSpPr>
        <p:spPr>
          <a:xfrm>
            <a:off x="3886200" y="3086100"/>
            <a:ext cx="419100" cy="0"/>
          </a:xfrm>
          <a:prstGeom prst="straightConnector1">
            <a:avLst/>
          </a:prstGeom>
          <a:noFill/>
          <a:ln w="28575" cap="flat" cmpd="sng" algn="ctr">
            <a:solidFill>
              <a:sysClr val="windowText" lastClr="000000"/>
            </a:solidFill>
            <a:prstDash val="solid"/>
            <a:tailEnd type="arrow"/>
          </a:ln>
          <a:effectLst/>
        </p:spPr>
      </p:cxnSp>
      <p:cxnSp>
        <p:nvCxnSpPr>
          <p:cNvPr id="32" name="Straight Arrow Connector 31"/>
          <p:cNvCxnSpPr>
            <a:stCxn id="26" idx="3"/>
            <a:endCxn id="27" idx="1"/>
          </p:cNvCxnSpPr>
          <p:nvPr/>
        </p:nvCxnSpPr>
        <p:spPr>
          <a:xfrm>
            <a:off x="5981700" y="3086100"/>
            <a:ext cx="342900" cy="0"/>
          </a:xfrm>
          <a:prstGeom prst="straightConnector1">
            <a:avLst/>
          </a:prstGeom>
          <a:noFill/>
          <a:ln w="28575" cap="flat" cmpd="sng" algn="ctr">
            <a:solidFill>
              <a:sysClr val="windowText" lastClr="000000"/>
            </a:solidFill>
            <a:prstDash val="solid"/>
            <a:tailEnd type="arrow"/>
          </a:ln>
          <a:effectLst/>
        </p:spPr>
      </p:cxnSp>
      <p:cxnSp>
        <p:nvCxnSpPr>
          <p:cNvPr id="33" name="Straight Arrow Connector 32"/>
          <p:cNvCxnSpPr>
            <a:stCxn id="30" idx="3"/>
            <a:endCxn id="28" idx="1"/>
          </p:cNvCxnSpPr>
          <p:nvPr/>
        </p:nvCxnSpPr>
        <p:spPr>
          <a:xfrm>
            <a:off x="2057400" y="4991100"/>
            <a:ext cx="304800" cy="0"/>
          </a:xfrm>
          <a:prstGeom prst="straightConnector1">
            <a:avLst/>
          </a:prstGeom>
          <a:noFill/>
          <a:ln w="28575" cap="flat" cmpd="sng" algn="ctr">
            <a:solidFill>
              <a:sysClr val="windowText" lastClr="000000"/>
            </a:solidFill>
            <a:prstDash val="solid"/>
            <a:tailEnd type="arrow"/>
          </a:ln>
          <a:effectLst/>
        </p:spPr>
      </p:cxnSp>
      <p:cxnSp>
        <p:nvCxnSpPr>
          <p:cNvPr id="34" name="Straight Arrow Connector 33"/>
          <p:cNvCxnSpPr>
            <a:stCxn id="28" idx="3"/>
            <a:endCxn id="29" idx="1"/>
          </p:cNvCxnSpPr>
          <p:nvPr/>
        </p:nvCxnSpPr>
        <p:spPr>
          <a:xfrm>
            <a:off x="4038600" y="4991100"/>
            <a:ext cx="304800" cy="0"/>
          </a:xfrm>
          <a:prstGeom prst="straightConnector1">
            <a:avLst/>
          </a:prstGeom>
          <a:noFill/>
          <a:ln w="28575" cap="flat" cmpd="sng" algn="ctr">
            <a:solidFill>
              <a:sysClr val="windowText" lastClr="000000"/>
            </a:solidFill>
            <a:prstDash val="solid"/>
            <a:tailEnd type="arrow"/>
          </a:ln>
          <a:effectLst/>
        </p:spPr>
      </p:cxnSp>
      <p:sp>
        <p:nvSpPr>
          <p:cNvPr id="35" name="TextBox 34"/>
          <p:cNvSpPr txBox="1"/>
          <p:nvPr/>
        </p:nvSpPr>
        <p:spPr>
          <a:xfrm>
            <a:off x="3200400" y="5867400"/>
            <a:ext cx="1425262" cy="584775"/>
          </a:xfrm>
          <a:prstGeom prst="rect">
            <a:avLst/>
          </a:prstGeom>
          <a:noFill/>
        </p:spPr>
        <p:txBody>
          <a:bodyPr wrap="none" rtlCol="0">
            <a:spAutoFit/>
          </a:bodyPr>
          <a:lstStyle/>
          <a:p>
            <a:pPr fontAlgn="auto">
              <a:spcBef>
                <a:spcPts val="0"/>
              </a:spcBef>
              <a:spcAft>
                <a:spcPts val="0"/>
              </a:spcAft>
            </a:pPr>
            <a:r>
              <a:rPr lang="en-US" dirty="0">
                <a:solidFill>
                  <a:prstClr val="black"/>
                </a:solidFill>
                <a:latin typeface="Calibri"/>
              </a:rPr>
              <a:t>To amplifier or</a:t>
            </a:r>
          </a:p>
          <a:p>
            <a:pPr fontAlgn="auto">
              <a:spcBef>
                <a:spcPts val="0"/>
              </a:spcBef>
              <a:spcAft>
                <a:spcPts val="0"/>
              </a:spcAft>
            </a:pPr>
            <a:r>
              <a:rPr lang="en-US" dirty="0">
                <a:solidFill>
                  <a:prstClr val="black"/>
                </a:solidFill>
                <a:latin typeface="Calibri"/>
              </a:rPr>
              <a:t>telescope</a:t>
            </a:r>
          </a:p>
        </p:txBody>
      </p:sp>
      <p:cxnSp>
        <p:nvCxnSpPr>
          <p:cNvPr id="36" name="Shape 23"/>
          <p:cNvCxnSpPr>
            <a:stCxn id="27" idx="3"/>
            <a:endCxn id="30" idx="1"/>
          </p:cNvCxnSpPr>
          <p:nvPr/>
        </p:nvCxnSpPr>
        <p:spPr>
          <a:xfrm flipH="1">
            <a:off x="381000" y="3086100"/>
            <a:ext cx="7620000" cy="1905000"/>
          </a:xfrm>
          <a:prstGeom prst="bentConnector5">
            <a:avLst>
              <a:gd name="adj1" fmla="val -3000"/>
              <a:gd name="adj2" fmla="val 50000"/>
              <a:gd name="adj3" fmla="val 103000"/>
            </a:avLst>
          </a:prstGeom>
          <a:noFill/>
          <a:ln w="28575" cap="flat" cmpd="sng" algn="ctr">
            <a:solidFill>
              <a:sysClr val="windowText" lastClr="000000"/>
            </a:solidFill>
            <a:prstDash val="solid"/>
            <a:tailEnd type="arrow"/>
          </a:ln>
          <a:effectLst/>
        </p:spPr>
      </p:cxnSp>
      <p:sp>
        <p:nvSpPr>
          <p:cNvPr id="37" name="Rectangle 36"/>
          <p:cNvSpPr/>
          <p:nvPr/>
        </p:nvSpPr>
        <p:spPr>
          <a:xfrm>
            <a:off x="6324600" y="4572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Modulation:</a:t>
            </a:r>
          </a:p>
          <a:p>
            <a:pPr algn="ctr" fontAlgn="auto">
              <a:spcBef>
                <a:spcPts val="0"/>
              </a:spcBef>
              <a:spcAft>
                <a:spcPts val="0"/>
              </a:spcAft>
              <a:defRPr/>
            </a:pPr>
            <a:r>
              <a:rPr lang="en-US" sz="1800" b="0" kern="0" dirty="0">
                <a:solidFill>
                  <a:prstClr val="white"/>
                </a:solidFill>
                <a:latin typeface="Calibri"/>
              </a:rPr>
              <a:t>Burst-Mode PSK@1550nm</a:t>
            </a:r>
          </a:p>
        </p:txBody>
      </p:sp>
      <p:cxnSp>
        <p:nvCxnSpPr>
          <p:cNvPr id="38" name="Straight Arrow Connector 37"/>
          <p:cNvCxnSpPr>
            <a:stCxn id="29" idx="3"/>
            <a:endCxn id="37" idx="1"/>
          </p:cNvCxnSpPr>
          <p:nvPr/>
        </p:nvCxnSpPr>
        <p:spPr>
          <a:xfrm>
            <a:off x="6019800" y="4991100"/>
            <a:ext cx="304800" cy="0"/>
          </a:xfrm>
          <a:prstGeom prst="straightConnector1">
            <a:avLst/>
          </a:prstGeom>
          <a:noFill/>
          <a:ln w="28575" cap="flat" cmpd="sng" algn="ctr">
            <a:solidFill>
              <a:sysClr val="windowText" lastClr="000000"/>
            </a:solidFill>
            <a:prstDash val="solid"/>
            <a:tailEnd type="arrow"/>
          </a:ln>
          <a:effectLst/>
        </p:spPr>
      </p:cxnSp>
      <p:cxnSp>
        <p:nvCxnSpPr>
          <p:cNvPr id="39" name="Shape 60"/>
          <p:cNvCxnSpPr>
            <a:stCxn id="37" idx="3"/>
            <a:endCxn id="35" idx="1"/>
          </p:cNvCxnSpPr>
          <p:nvPr/>
        </p:nvCxnSpPr>
        <p:spPr>
          <a:xfrm flipH="1">
            <a:off x="3200400" y="4991100"/>
            <a:ext cx="4800600" cy="1168688"/>
          </a:xfrm>
          <a:prstGeom prst="bentConnector5">
            <a:avLst>
              <a:gd name="adj1" fmla="val -4762"/>
              <a:gd name="adj2" fmla="val 55421"/>
              <a:gd name="adj3" fmla="val 104762"/>
            </a:avLst>
          </a:prstGeom>
          <a:noFill/>
          <a:ln w="28575" cap="flat" cmpd="sng" algn="ctr">
            <a:solidFill>
              <a:sysClr val="windowText" lastClr="000000"/>
            </a:solidFill>
            <a:prstDash val="solid"/>
            <a:tailEnd type="arrow"/>
          </a:ln>
          <a:effectLst/>
        </p:spPr>
      </p:cxnSp>
      <p:sp>
        <p:nvSpPr>
          <p:cNvPr id="40" name="TextBox 39"/>
          <p:cNvSpPr txBox="1"/>
          <p:nvPr/>
        </p:nvSpPr>
        <p:spPr>
          <a:xfrm>
            <a:off x="399114" y="1600200"/>
            <a:ext cx="1613316" cy="584775"/>
          </a:xfrm>
          <a:prstGeom prst="rect">
            <a:avLst/>
          </a:prstGeom>
          <a:noFill/>
        </p:spPr>
        <p:txBody>
          <a:bodyPr wrap="square" rtlCol="0">
            <a:spAutoFit/>
          </a:bodyPr>
          <a:lstStyle/>
          <a:p>
            <a:pPr algn="ctr" fontAlgn="auto">
              <a:spcBef>
                <a:spcPts val="0"/>
              </a:spcBef>
              <a:spcAft>
                <a:spcPts val="0"/>
              </a:spcAft>
            </a:pPr>
            <a:r>
              <a:rPr lang="en-US" dirty="0">
                <a:solidFill>
                  <a:prstClr val="black"/>
                </a:solidFill>
                <a:latin typeface="Calibri"/>
              </a:rPr>
              <a:t>CCSDS Transfer Frames</a:t>
            </a:r>
          </a:p>
        </p:txBody>
      </p:sp>
      <p:sp>
        <p:nvSpPr>
          <p:cNvPr id="41" name="Rectangle 40"/>
          <p:cNvSpPr/>
          <p:nvPr/>
        </p:nvSpPr>
        <p:spPr>
          <a:xfrm>
            <a:off x="2362200" y="2667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Slicer</a:t>
            </a:r>
          </a:p>
        </p:txBody>
      </p:sp>
      <p:cxnSp>
        <p:nvCxnSpPr>
          <p:cNvPr id="42" name="Straight Arrow Connector 41"/>
          <p:cNvCxnSpPr/>
          <p:nvPr/>
        </p:nvCxnSpPr>
        <p:spPr>
          <a:xfrm>
            <a:off x="1981200" y="3086100"/>
            <a:ext cx="419100" cy="0"/>
          </a:xfrm>
          <a:prstGeom prst="straightConnector1">
            <a:avLst/>
          </a:prstGeom>
          <a:noFill/>
          <a:ln w="28575" cap="flat" cmpd="sng" algn="ctr">
            <a:solidFill>
              <a:sysClr val="windowText" lastClr="000000"/>
            </a:solidFill>
            <a:prstDash val="solid"/>
            <a:tailEnd type="arrow"/>
          </a:ln>
          <a:effectLst/>
        </p:spPr>
      </p:cxnSp>
      <p:sp>
        <p:nvSpPr>
          <p:cNvPr id="43" name="Rectangle 42"/>
          <p:cNvSpPr/>
          <p:nvPr/>
        </p:nvSpPr>
        <p:spPr>
          <a:xfrm>
            <a:off x="381000" y="2667000"/>
            <a:ext cx="1676400" cy="838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800" b="0" kern="0" dirty="0">
                <a:solidFill>
                  <a:prstClr val="white"/>
                </a:solidFill>
                <a:latin typeface="Calibri"/>
              </a:rPr>
              <a:t>Frame Sync Marker</a:t>
            </a:r>
          </a:p>
          <a:p>
            <a:pPr algn="ctr" fontAlgn="auto">
              <a:spcBef>
                <a:spcPts val="0"/>
              </a:spcBef>
              <a:spcAft>
                <a:spcPts val="0"/>
              </a:spcAft>
              <a:defRPr/>
            </a:pPr>
            <a:r>
              <a:rPr lang="en-US" sz="1800" b="0" kern="0" dirty="0">
                <a:solidFill>
                  <a:prstClr val="white"/>
                </a:solidFill>
                <a:latin typeface="Calibri"/>
              </a:rPr>
              <a:t>Attachment</a:t>
            </a:r>
          </a:p>
        </p:txBody>
      </p:sp>
      <p:cxnSp>
        <p:nvCxnSpPr>
          <p:cNvPr id="44" name="Straight Arrow Connector 43"/>
          <p:cNvCxnSpPr/>
          <p:nvPr/>
        </p:nvCxnSpPr>
        <p:spPr>
          <a:xfrm>
            <a:off x="1219200" y="2209800"/>
            <a:ext cx="0" cy="457200"/>
          </a:xfrm>
          <a:prstGeom prst="straightConnector1">
            <a:avLst/>
          </a:prstGeom>
          <a:noFill/>
          <a:ln w="28575" cap="flat" cmpd="sng" algn="ctr">
            <a:solidFill>
              <a:sysClr val="windowText" lastClr="000000"/>
            </a:solidFill>
            <a:prstDash val="solid"/>
            <a:tailEnd type="arrow"/>
          </a:ln>
          <a:effectLst/>
        </p:spPr>
      </p:cxnSp>
    </p:spTree>
    <p:extLst>
      <p:ext uri="{BB962C8B-B14F-4D97-AF65-F5344CB8AC3E}">
        <p14:creationId xmlns:p14="http://schemas.microsoft.com/office/powerpoint/2010/main" val="1122204435"/>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97397" y="187732"/>
            <a:ext cx="8229600" cy="1042088"/>
          </a:xfrm>
        </p:spPr>
        <p:txBody>
          <a:bodyPr anchor="ctr"/>
          <a:lstStyle/>
          <a:p>
            <a:r>
              <a:rPr lang="en-US" sz="3200" dirty="0"/>
              <a:t>High Data Rate Throughput 1550 nm Relay Link Example</a:t>
            </a:r>
          </a:p>
        </p:txBody>
      </p:sp>
      <p:sp>
        <p:nvSpPr>
          <p:cNvPr id="5" name="Rectangle 4"/>
          <p:cNvSpPr/>
          <p:nvPr/>
        </p:nvSpPr>
        <p:spPr>
          <a:xfrm>
            <a:off x="654690" y="1124700"/>
            <a:ext cx="2514600" cy="4953000"/>
          </a:xfrm>
          <a:prstGeom prst="rect">
            <a:avLst/>
          </a:prstGeom>
          <a:solidFill>
            <a:srgbClr val="4F81BD">
              <a:lumMod val="40000"/>
              <a:lumOff val="60000"/>
            </a:srgbClr>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endParaRPr lang="en-US" sz="1800" b="0" kern="0" dirty="0">
              <a:solidFill>
                <a:prstClr val="white"/>
              </a:solidFill>
              <a:latin typeface="Calibri"/>
            </a:endParaRPr>
          </a:p>
        </p:txBody>
      </p:sp>
      <p:sp>
        <p:nvSpPr>
          <p:cNvPr id="6" name="Rectangle 5"/>
          <p:cNvSpPr/>
          <p:nvPr/>
        </p:nvSpPr>
        <p:spPr>
          <a:xfrm>
            <a:off x="1873890" y="3258300"/>
            <a:ext cx="1219200" cy="2743200"/>
          </a:xfrm>
          <a:prstGeom prst="rect">
            <a:avLst/>
          </a:prstGeom>
          <a:solidFill>
            <a:srgbClr val="4F81BD">
              <a:lumMod val="20000"/>
              <a:lumOff val="80000"/>
            </a:srgbClr>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endParaRPr lang="en-US" sz="1800" b="0" kern="0">
              <a:solidFill>
                <a:prstClr val="white"/>
              </a:solidFill>
              <a:latin typeface="Calibri"/>
            </a:endParaRPr>
          </a:p>
        </p:txBody>
      </p:sp>
      <p:sp>
        <p:nvSpPr>
          <p:cNvPr id="7" name="Rectangle 6"/>
          <p:cNvSpPr/>
          <p:nvPr/>
        </p:nvSpPr>
        <p:spPr>
          <a:xfrm>
            <a:off x="730890" y="24963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Space </a:t>
            </a:r>
            <a:r>
              <a:rPr lang="en-US" sz="1400" b="0" kern="0" dirty="0" err="1">
                <a:solidFill>
                  <a:prstClr val="white"/>
                </a:solidFill>
                <a:latin typeface="Calibri"/>
              </a:rPr>
              <a:t>Pkt</a:t>
            </a:r>
            <a:endParaRPr lang="en-US" sz="1400" b="0" kern="0" dirty="0">
              <a:solidFill>
                <a:prstClr val="white"/>
              </a:solidFill>
              <a:latin typeface="Calibri"/>
            </a:endParaRPr>
          </a:p>
        </p:txBody>
      </p:sp>
      <p:sp>
        <p:nvSpPr>
          <p:cNvPr id="8" name="Rectangle 7"/>
          <p:cNvSpPr/>
          <p:nvPr/>
        </p:nvSpPr>
        <p:spPr>
          <a:xfrm>
            <a:off x="730890" y="30297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AOS Frame</a:t>
            </a:r>
          </a:p>
        </p:txBody>
      </p:sp>
      <p:cxnSp>
        <p:nvCxnSpPr>
          <p:cNvPr id="9" name="Straight Arrow Connector 8"/>
          <p:cNvCxnSpPr>
            <a:stCxn id="7" idx="2"/>
            <a:endCxn id="8" idx="0"/>
          </p:cNvCxnSpPr>
          <p:nvPr/>
        </p:nvCxnSpPr>
        <p:spPr>
          <a:xfrm>
            <a:off x="1264290" y="2724900"/>
            <a:ext cx="0" cy="304800"/>
          </a:xfrm>
          <a:prstGeom prst="straightConnector1">
            <a:avLst/>
          </a:prstGeom>
          <a:noFill/>
          <a:ln w="28575" cap="flat" cmpd="sng" algn="ctr">
            <a:solidFill>
              <a:sysClr val="windowText" lastClr="000000"/>
            </a:solidFill>
            <a:prstDash val="solid"/>
            <a:tailEnd type="arrow"/>
          </a:ln>
          <a:effectLst/>
        </p:spPr>
      </p:cxnSp>
      <p:sp>
        <p:nvSpPr>
          <p:cNvPr id="12" name="Rectangle 11"/>
          <p:cNvSpPr/>
          <p:nvPr/>
        </p:nvSpPr>
        <p:spPr>
          <a:xfrm>
            <a:off x="1950090" y="4020300"/>
            <a:ext cx="1066800" cy="457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FEC/ILV/   Q-Repeat</a:t>
            </a:r>
          </a:p>
        </p:txBody>
      </p:sp>
      <p:sp>
        <p:nvSpPr>
          <p:cNvPr id="13" name="Rectangle 12"/>
          <p:cNvSpPr/>
          <p:nvPr/>
        </p:nvSpPr>
        <p:spPr>
          <a:xfrm>
            <a:off x="1950090" y="6230100"/>
            <a:ext cx="2590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Physical Link</a:t>
            </a:r>
          </a:p>
        </p:txBody>
      </p:sp>
      <p:sp>
        <p:nvSpPr>
          <p:cNvPr id="14" name="TextBox 13"/>
          <p:cNvSpPr txBox="1"/>
          <p:nvPr/>
        </p:nvSpPr>
        <p:spPr>
          <a:xfrm>
            <a:off x="656441" y="1124700"/>
            <a:ext cx="1217449" cy="307777"/>
          </a:xfrm>
          <a:prstGeom prst="rect">
            <a:avLst/>
          </a:prstGeom>
          <a:noFill/>
        </p:spPr>
        <p:txBody>
          <a:bodyPr wrap="none" rtlCol="0">
            <a:spAutoFit/>
          </a:bodyPr>
          <a:lstStyle/>
          <a:p>
            <a:pPr fontAlgn="auto">
              <a:spcBef>
                <a:spcPts val="0"/>
              </a:spcBef>
              <a:spcAft>
                <a:spcPts val="0"/>
              </a:spcAft>
            </a:pPr>
            <a:r>
              <a:rPr lang="en-US" sz="1400" dirty="0">
                <a:solidFill>
                  <a:prstClr val="black"/>
                </a:solidFill>
                <a:latin typeface="Calibri"/>
              </a:rPr>
              <a:t>User Platform</a:t>
            </a:r>
          </a:p>
        </p:txBody>
      </p:sp>
      <p:sp>
        <p:nvSpPr>
          <p:cNvPr id="15" name="TextBox 14"/>
          <p:cNvSpPr txBox="1"/>
          <p:nvPr/>
        </p:nvSpPr>
        <p:spPr>
          <a:xfrm>
            <a:off x="1878783" y="3286101"/>
            <a:ext cx="1069075" cy="276999"/>
          </a:xfrm>
          <a:prstGeom prst="rect">
            <a:avLst/>
          </a:prstGeom>
          <a:noFill/>
        </p:spPr>
        <p:txBody>
          <a:bodyPr wrap="none" rtlCol="0">
            <a:spAutoFit/>
          </a:bodyPr>
          <a:lstStyle/>
          <a:p>
            <a:pPr fontAlgn="auto">
              <a:spcBef>
                <a:spcPts val="0"/>
              </a:spcBef>
              <a:spcAft>
                <a:spcPts val="0"/>
              </a:spcAft>
            </a:pPr>
            <a:r>
              <a:rPr lang="en-US" sz="1200" dirty="0">
                <a:solidFill>
                  <a:prstClr val="black"/>
                </a:solidFill>
                <a:latin typeface="Calibri"/>
              </a:rPr>
              <a:t>User Terminal</a:t>
            </a:r>
          </a:p>
        </p:txBody>
      </p:sp>
      <p:sp>
        <p:nvSpPr>
          <p:cNvPr id="16" name="Rectangle 15"/>
          <p:cNvSpPr/>
          <p:nvPr/>
        </p:nvSpPr>
        <p:spPr>
          <a:xfrm>
            <a:off x="3321690" y="3563100"/>
            <a:ext cx="2895600" cy="2514600"/>
          </a:xfrm>
          <a:prstGeom prst="rect">
            <a:avLst/>
          </a:prstGeom>
          <a:solidFill>
            <a:srgbClr val="4F81BD">
              <a:lumMod val="40000"/>
              <a:lumOff val="60000"/>
            </a:srgbClr>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endParaRPr lang="en-US" sz="1800" b="0" kern="0" dirty="0">
              <a:solidFill>
                <a:prstClr val="white"/>
              </a:solidFill>
              <a:latin typeface="Calibri"/>
            </a:endParaRPr>
          </a:p>
        </p:txBody>
      </p:sp>
      <p:sp>
        <p:nvSpPr>
          <p:cNvPr id="17" name="Rectangle 16"/>
          <p:cNvSpPr/>
          <p:nvPr/>
        </p:nvSpPr>
        <p:spPr>
          <a:xfrm>
            <a:off x="3392997" y="4325100"/>
            <a:ext cx="1219200" cy="1676400"/>
          </a:xfrm>
          <a:prstGeom prst="rect">
            <a:avLst/>
          </a:prstGeom>
          <a:solidFill>
            <a:srgbClr val="4F81BD">
              <a:lumMod val="20000"/>
              <a:lumOff val="80000"/>
            </a:srgbClr>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endParaRPr lang="en-US" sz="1800" b="0" kern="0">
              <a:solidFill>
                <a:prstClr val="white"/>
              </a:solidFill>
              <a:latin typeface="Calibri"/>
            </a:endParaRPr>
          </a:p>
        </p:txBody>
      </p:sp>
      <p:sp>
        <p:nvSpPr>
          <p:cNvPr id="18" name="Rectangle 17"/>
          <p:cNvSpPr/>
          <p:nvPr/>
        </p:nvSpPr>
        <p:spPr>
          <a:xfrm>
            <a:off x="3469197" y="46299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err="1">
                <a:solidFill>
                  <a:prstClr val="white"/>
                </a:solidFill>
                <a:latin typeface="Calibri"/>
              </a:rPr>
              <a:t>Phy</a:t>
            </a:r>
            <a:r>
              <a:rPr lang="en-US" sz="1400" b="0" kern="0" dirty="0">
                <a:solidFill>
                  <a:prstClr val="white"/>
                </a:solidFill>
                <a:latin typeface="Calibri"/>
              </a:rPr>
              <a:t> Frame</a:t>
            </a:r>
          </a:p>
        </p:txBody>
      </p:sp>
      <p:sp>
        <p:nvSpPr>
          <p:cNvPr id="19" name="TextBox 18"/>
          <p:cNvSpPr txBox="1"/>
          <p:nvPr/>
        </p:nvSpPr>
        <p:spPr>
          <a:xfrm>
            <a:off x="3323441" y="3560123"/>
            <a:ext cx="1277273" cy="307777"/>
          </a:xfrm>
          <a:prstGeom prst="rect">
            <a:avLst/>
          </a:prstGeom>
          <a:noFill/>
        </p:spPr>
        <p:txBody>
          <a:bodyPr wrap="none" rtlCol="0">
            <a:spAutoFit/>
          </a:bodyPr>
          <a:lstStyle/>
          <a:p>
            <a:pPr fontAlgn="auto">
              <a:spcBef>
                <a:spcPts val="0"/>
              </a:spcBef>
              <a:spcAft>
                <a:spcPts val="0"/>
              </a:spcAft>
            </a:pPr>
            <a:r>
              <a:rPr lang="en-US" sz="1400" dirty="0">
                <a:solidFill>
                  <a:prstClr val="black"/>
                </a:solidFill>
                <a:latin typeface="Calibri"/>
              </a:rPr>
              <a:t>Relay Platform</a:t>
            </a:r>
          </a:p>
        </p:txBody>
      </p:sp>
      <p:sp>
        <p:nvSpPr>
          <p:cNvPr id="20" name="TextBox 19"/>
          <p:cNvSpPr txBox="1"/>
          <p:nvPr/>
        </p:nvSpPr>
        <p:spPr>
          <a:xfrm>
            <a:off x="3397890" y="4352901"/>
            <a:ext cx="1233992" cy="276999"/>
          </a:xfrm>
          <a:prstGeom prst="rect">
            <a:avLst/>
          </a:prstGeom>
          <a:noFill/>
        </p:spPr>
        <p:txBody>
          <a:bodyPr wrap="none" rtlCol="0">
            <a:spAutoFit/>
          </a:bodyPr>
          <a:lstStyle/>
          <a:p>
            <a:pPr fontAlgn="auto">
              <a:spcBef>
                <a:spcPts val="0"/>
              </a:spcBef>
              <a:spcAft>
                <a:spcPts val="0"/>
              </a:spcAft>
            </a:pPr>
            <a:r>
              <a:rPr lang="en-US" sz="1200" dirty="0">
                <a:solidFill>
                  <a:prstClr val="black"/>
                </a:solidFill>
                <a:latin typeface="Calibri"/>
              </a:rPr>
              <a:t>Relay Terminal 1</a:t>
            </a:r>
          </a:p>
        </p:txBody>
      </p:sp>
      <p:sp>
        <p:nvSpPr>
          <p:cNvPr id="21" name="Rectangle 20"/>
          <p:cNvSpPr/>
          <p:nvPr/>
        </p:nvSpPr>
        <p:spPr>
          <a:xfrm>
            <a:off x="4921890" y="4325100"/>
            <a:ext cx="1219200" cy="1676400"/>
          </a:xfrm>
          <a:prstGeom prst="rect">
            <a:avLst/>
          </a:prstGeom>
          <a:solidFill>
            <a:srgbClr val="4F81BD">
              <a:lumMod val="20000"/>
              <a:lumOff val="80000"/>
            </a:srgbClr>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endParaRPr lang="en-US" sz="1800" b="0" kern="0">
              <a:solidFill>
                <a:prstClr val="white"/>
              </a:solidFill>
              <a:latin typeface="Calibri"/>
            </a:endParaRPr>
          </a:p>
        </p:txBody>
      </p:sp>
      <p:sp>
        <p:nvSpPr>
          <p:cNvPr id="22" name="Rectangle 21"/>
          <p:cNvSpPr/>
          <p:nvPr/>
        </p:nvSpPr>
        <p:spPr>
          <a:xfrm>
            <a:off x="4998090" y="46299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err="1">
                <a:solidFill>
                  <a:prstClr val="white"/>
                </a:solidFill>
                <a:latin typeface="Calibri"/>
              </a:rPr>
              <a:t>Phy</a:t>
            </a:r>
            <a:r>
              <a:rPr lang="en-US" sz="1400" b="0" kern="0" dirty="0">
                <a:solidFill>
                  <a:prstClr val="white"/>
                </a:solidFill>
                <a:latin typeface="Calibri"/>
              </a:rPr>
              <a:t> Frame</a:t>
            </a:r>
          </a:p>
        </p:txBody>
      </p:sp>
      <p:sp>
        <p:nvSpPr>
          <p:cNvPr id="23" name="TextBox 22"/>
          <p:cNvSpPr txBox="1"/>
          <p:nvPr/>
        </p:nvSpPr>
        <p:spPr>
          <a:xfrm>
            <a:off x="4926783" y="4352901"/>
            <a:ext cx="1233992" cy="276999"/>
          </a:xfrm>
          <a:prstGeom prst="rect">
            <a:avLst/>
          </a:prstGeom>
          <a:noFill/>
        </p:spPr>
        <p:txBody>
          <a:bodyPr wrap="none" rtlCol="0">
            <a:spAutoFit/>
          </a:bodyPr>
          <a:lstStyle/>
          <a:p>
            <a:pPr fontAlgn="auto">
              <a:spcBef>
                <a:spcPts val="0"/>
              </a:spcBef>
              <a:spcAft>
                <a:spcPts val="0"/>
              </a:spcAft>
            </a:pPr>
            <a:r>
              <a:rPr lang="en-US" sz="1200" dirty="0">
                <a:solidFill>
                  <a:prstClr val="black"/>
                </a:solidFill>
                <a:latin typeface="Calibri"/>
              </a:rPr>
              <a:t>Relay Terminal 2</a:t>
            </a:r>
          </a:p>
        </p:txBody>
      </p:sp>
      <p:cxnSp>
        <p:nvCxnSpPr>
          <p:cNvPr id="24" name="Shape 69"/>
          <p:cNvCxnSpPr>
            <a:stCxn id="18" idx="3"/>
          </p:cNvCxnSpPr>
          <p:nvPr/>
        </p:nvCxnSpPr>
        <p:spPr>
          <a:xfrm flipV="1">
            <a:off x="4535997" y="4096500"/>
            <a:ext cx="157293" cy="647700"/>
          </a:xfrm>
          <a:prstGeom prst="bentConnector2">
            <a:avLst/>
          </a:prstGeom>
          <a:noFill/>
          <a:ln w="28575" cap="flat" cmpd="sng" algn="ctr">
            <a:solidFill>
              <a:sysClr val="windowText" lastClr="000000"/>
            </a:solidFill>
            <a:prstDash val="solid"/>
            <a:tailEnd type="arrow"/>
          </a:ln>
          <a:effectLst/>
        </p:spPr>
      </p:cxnSp>
      <p:cxnSp>
        <p:nvCxnSpPr>
          <p:cNvPr id="25" name="Shape 72"/>
          <p:cNvCxnSpPr>
            <a:stCxn id="22" idx="1"/>
          </p:cNvCxnSpPr>
          <p:nvPr/>
        </p:nvCxnSpPr>
        <p:spPr>
          <a:xfrm rot="10800000">
            <a:off x="4845690" y="4096500"/>
            <a:ext cx="152400" cy="647700"/>
          </a:xfrm>
          <a:prstGeom prst="bentConnector2">
            <a:avLst/>
          </a:prstGeom>
          <a:noFill/>
          <a:ln w="28575" cap="flat" cmpd="sng" algn="ctr">
            <a:solidFill>
              <a:sysClr val="windowText" lastClr="000000"/>
            </a:solidFill>
            <a:prstDash val="solid"/>
            <a:headEnd type="arrow" w="med" len="med"/>
            <a:tailEnd type="none" w="med" len="med"/>
          </a:ln>
          <a:effectLst/>
        </p:spPr>
      </p:cxnSp>
      <p:sp>
        <p:nvSpPr>
          <p:cNvPr id="26" name="Rectangle 25"/>
          <p:cNvSpPr/>
          <p:nvPr/>
        </p:nvSpPr>
        <p:spPr>
          <a:xfrm>
            <a:off x="4998090" y="6230100"/>
            <a:ext cx="2590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Physical Link</a:t>
            </a:r>
          </a:p>
        </p:txBody>
      </p:sp>
      <p:cxnSp>
        <p:nvCxnSpPr>
          <p:cNvPr id="27" name="Straight Arrow Connector 26"/>
          <p:cNvCxnSpPr>
            <a:stCxn id="18" idx="2"/>
          </p:cNvCxnSpPr>
          <p:nvPr/>
        </p:nvCxnSpPr>
        <p:spPr>
          <a:xfrm>
            <a:off x="4002597" y="4858500"/>
            <a:ext cx="4893" cy="304800"/>
          </a:xfrm>
          <a:prstGeom prst="straightConnector1">
            <a:avLst/>
          </a:prstGeom>
          <a:noFill/>
          <a:ln w="28575" cap="flat" cmpd="sng" algn="ctr">
            <a:solidFill>
              <a:sysClr val="windowText" lastClr="000000"/>
            </a:solidFill>
            <a:prstDash val="solid"/>
            <a:headEnd type="arrow" w="med" len="med"/>
            <a:tailEnd type="none" w="med" len="med"/>
          </a:ln>
          <a:effectLst/>
        </p:spPr>
      </p:cxnSp>
      <p:cxnSp>
        <p:nvCxnSpPr>
          <p:cNvPr id="28" name="Straight Arrow Connector 27"/>
          <p:cNvCxnSpPr>
            <a:stCxn id="12" idx="2"/>
          </p:cNvCxnSpPr>
          <p:nvPr/>
        </p:nvCxnSpPr>
        <p:spPr>
          <a:xfrm>
            <a:off x="2483490" y="4477500"/>
            <a:ext cx="0" cy="152400"/>
          </a:xfrm>
          <a:prstGeom prst="straightConnector1">
            <a:avLst/>
          </a:prstGeom>
          <a:noFill/>
          <a:ln w="28575" cap="flat" cmpd="sng" algn="ctr">
            <a:solidFill>
              <a:sysClr val="windowText" lastClr="000000"/>
            </a:solidFill>
            <a:prstDash val="solid"/>
            <a:tailEnd type="arrow"/>
          </a:ln>
          <a:effectLst/>
        </p:spPr>
      </p:cxnSp>
      <p:cxnSp>
        <p:nvCxnSpPr>
          <p:cNvPr id="29" name="Straight Arrow Connector 28"/>
          <p:cNvCxnSpPr>
            <a:stCxn id="22" idx="2"/>
          </p:cNvCxnSpPr>
          <p:nvPr/>
        </p:nvCxnSpPr>
        <p:spPr>
          <a:xfrm>
            <a:off x="5531490" y="4858500"/>
            <a:ext cx="0" cy="304800"/>
          </a:xfrm>
          <a:prstGeom prst="straightConnector1">
            <a:avLst/>
          </a:prstGeom>
          <a:noFill/>
          <a:ln w="28575" cap="flat" cmpd="sng" algn="ctr">
            <a:solidFill>
              <a:sysClr val="windowText" lastClr="000000"/>
            </a:solidFill>
            <a:prstDash val="solid"/>
            <a:tailEnd type="arrow"/>
          </a:ln>
          <a:effectLst/>
        </p:spPr>
      </p:cxnSp>
      <p:sp>
        <p:nvSpPr>
          <p:cNvPr id="30" name="Rectangle 29"/>
          <p:cNvSpPr/>
          <p:nvPr/>
        </p:nvSpPr>
        <p:spPr>
          <a:xfrm>
            <a:off x="6445890" y="2420100"/>
            <a:ext cx="1219200" cy="3657600"/>
          </a:xfrm>
          <a:prstGeom prst="rect">
            <a:avLst/>
          </a:prstGeom>
          <a:solidFill>
            <a:srgbClr val="4F81BD">
              <a:lumMod val="40000"/>
              <a:lumOff val="60000"/>
            </a:srgbClr>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endParaRPr lang="en-US" sz="1800" b="0" kern="0" dirty="0">
              <a:solidFill>
                <a:prstClr val="white"/>
              </a:solidFill>
              <a:latin typeface="Calibri"/>
            </a:endParaRPr>
          </a:p>
        </p:txBody>
      </p:sp>
      <p:sp>
        <p:nvSpPr>
          <p:cNvPr id="31" name="TextBox 30"/>
          <p:cNvSpPr txBox="1"/>
          <p:nvPr/>
        </p:nvSpPr>
        <p:spPr>
          <a:xfrm>
            <a:off x="6445890" y="2420100"/>
            <a:ext cx="1188082" cy="307777"/>
          </a:xfrm>
          <a:prstGeom prst="rect">
            <a:avLst/>
          </a:prstGeom>
          <a:noFill/>
        </p:spPr>
        <p:txBody>
          <a:bodyPr wrap="none" rtlCol="0">
            <a:spAutoFit/>
          </a:bodyPr>
          <a:lstStyle/>
          <a:p>
            <a:pPr fontAlgn="auto">
              <a:spcBef>
                <a:spcPts val="0"/>
              </a:spcBef>
              <a:spcAft>
                <a:spcPts val="0"/>
              </a:spcAft>
            </a:pPr>
            <a:r>
              <a:rPr lang="en-US" sz="1400" dirty="0">
                <a:solidFill>
                  <a:prstClr val="black"/>
                </a:solidFill>
                <a:latin typeface="Calibri"/>
              </a:rPr>
              <a:t>Ground Relay</a:t>
            </a:r>
          </a:p>
        </p:txBody>
      </p:sp>
      <p:sp>
        <p:nvSpPr>
          <p:cNvPr id="32" name="Rectangle 31"/>
          <p:cNvSpPr/>
          <p:nvPr/>
        </p:nvSpPr>
        <p:spPr>
          <a:xfrm>
            <a:off x="6522090" y="24963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Service I/F</a:t>
            </a:r>
          </a:p>
        </p:txBody>
      </p:sp>
      <p:sp>
        <p:nvSpPr>
          <p:cNvPr id="33" name="Rectangle 32"/>
          <p:cNvSpPr/>
          <p:nvPr/>
        </p:nvSpPr>
        <p:spPr>
          <a:xfrm>
            <a:off x="6522090" y="30297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AOS Frame</a:t>
            </a:r>
          </a:p>
        </p:txBody>
      </p:sp>
      <p:cxnSp>
        <p:nvCxnSpPr>
          <p:cNvPr id="34" name="Straight Arrow Connector 33"/>
          <p:cNvCxnSpPr>
            <a:stCxn id="32" idx="2"/>
            <a:endCxn id="33" idx="0"/>
          </p:cNvCxnSpPr>
          <p:nvPr/>
        </p:nvCxnSpPr>
        <p:spPr>
          <a:xfrm>
            <a:off x="7055490" y="2724900"/>
            <a:ext cx="0" cy="304800"/>
          </a:xfrm>
          <a:prstGeom prst="straightConnector1">
            <a:avLst/>
          </a:prstGeom>
          <a:noFill/>
          <a:ln w="28575" cap="flat" cmpd="sng" algn="ctr">
            <a:solidFill>
              <a:sysClr val="windowText" lastClr="000000"/>
            </a:solidFill>
            <a:prstDash val="solid"/>
            <a:headEnd type="arrow" w="med" len="med"/>
            <a:tailEnd type="none" w="med" len="med"/>
          </a:ln>
          <a:effectLst/>
        </p:spPr>
      </p:cxnSp>
      <p:cxnSp>
        <p:nvCxnSpPr>
          <p:cNvPr id="35" name="Straight Arrow Connector 34"/>
          <p:cNvCxnSpPr>
            <a:stCxn id="54" idx="0"/>
            <a:endCxn id="33" idx="2"/>
          </p:cNvCxnSpPr>
          <p:nvPr/>
        </p:nvCxnSpPr>
        <p:spPr>
          <a:xfrm flipV="1">
            <a:off x="7055490" y="3258300"/>
            <a:ext cx="0" cy="762000"/>
          </a:xfrm>
          <a:prstGeom prst="straightConnector1">
            <a:avLst/>
          </a:prstGeom>
          <a:noFill/>
          <a:ln w="28575" cap="flat" cmpd="sng" algn="ctr">
            <a:solidFill>
              <a:sysClr val="windowText" lastClr="000000"/>
            </a:solidFill>
            <a:prstDash val="solid"/>
            <a:tailEnd type="arrow"/>
          </a:ln>
          <a:effectLst/>
        </p:spPr>
      </p:cxnSp>
      <p:sp>
        <p:nvSpPr>
          <p:cNvPr id="36" name="Cloud 35"/>
          <p:cNvSpPr/>
          <p:nvPr/>
        </p:nvSpPr>
        <p:spPr>
          <a:xfrm>
            <a:off x="8046090" y="2267700"/>
            <a:ext cx="990600" cy="685800"/>
          </a:xfrm>
          <a:prstGeom prst="cloud">
            <a:avLst/>
          </a:prstGeom>
          <a:solidFill>
            <a:srgbClr val="4F81BD"/>
          </a:solidFill>
          <a:ln w="25400" cap="flat" cmpd="sng" algn="ctr">
            <a:solidFill>
              <a:srgbClr val="4F81BD">
                <a:shade val="50000"/>
              </a:srgbClr>
            </a:solidFill>
            <a:prstDash val="solid"/>
          </a:ln>
          <a:effectLst/>
        </p:spPr>
        <p:txBody>
          <a:bodyPr lIns="0" rIns="0" rtlCol="0" anchor="ctr"/>
          <a:lstStyle/>
          <a:p>
            <a:pPr algn="ctr" fontAlgn="auto">
              <a:spcBef>
                <a:spcPts val="0"/>
              </a:spcBef>
              <a:spcAft>
                <a:spcPts val="0"/>
              </a:spcAft>
              <a:defRPr/>
            </a:pPr>
            <a:r>
              <a:rPr lang="en-US" sz="1400" b="0" kern="0" dirty="0">
                <a:solidFill>
                  <a:prstClr val="white"/>
                </a:solidFill>
                <a:latin typeface="Calibri"/>
              </a:rPr>
              <a:t>Ground Network</a:t>
            </a:r>
          </a:p>
        </p:txBody>
      </p:sp>
      <p:cxnSp>
        <p:nvCxnSpPr>
          <p:cNvPr id="37" name="Straight Arrow Connector 36"/>
          <p:cNvCxnSpPr>
            <a:stCxn id="32" idx="3"/>
            <a:endCxn id="36" idx="2"/>
          </p:cNvCxnSpPr>
          <p:nvPr/>
        </p:nvCxnSpPr>
        <p:spPr>
          <a:xfrm>
            <a:off x="7588890" y="2610600"/>
            <a:ext cx="460273" cy="0"/>
          </a:xfrm>
          <a:prstGeom prst="straightConnector1">
            <a:avLst/>
          </a:prstGeom>
          <a:noFill/>
          <a:ln w="28575" cap="flat" cmpd="sng" algn="ctr">
            <a:solidFill>
              <a:sysClr val="windowText" lastClr="000000"/>
            </a:solidFill>
            <a:prstDash val="solid"/>
            <a:tailEnd type="arrow"/>
          </a:ln>
          <a:effectLst/>
        </p:spPr>
      </p:cxnSp>
      <p:sp>
        <p:nvSpPr>
          <p:cNvPr id="38" name="Rectangle 37"/>
          <p:cNvSpPr/>
          <p:nvPr/>
        </p:nvSpPr>
        <p:spPr>
          <a:xfrm>
            <a:off x="4236090" y="38679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Switch</a:t>
            </a:r>
          </a:p>
        </p:txBody>
      </p:sp>
      <p:sp>
        <p:nvSpPr>
          <p:cNvPr id="39" name="Rounded Rectangle 38"/>
          <p:cNvSpPr/>
          <p:nvPr/>
        </p:nvSpPr>
        <p:spPr>
          <a:xfrm>
            <a:off x="3264381" y="1200900"/>
            <a:ext cx="5792787" cy="914400"/>
          </a:xfrm>
          <a:prstGeom prst="round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algn="ctr" fontAlgn="auto">
              <a:spcBef>
                <a:spcPts val="0"/>
              </a:spcBef>
              <a:spcAft>
                <a:spcPts val="0"/>
              </a:spcAft>
              <a:defRPr/>
            </a:pPr>
            <a:r>
              <a:rPr lang="en-US" sz="2000" b="0" kern="0" dirty="0">
                <a:solidFill>
                  <a:prstClr val="white"/>
                </a:solidFill>
                <a:latin typeface="Calibri"/>
              </a:rPr>
              <a:t>Optical relay serves as a transparent link-layer bridge between User Platform and Ground Relay</a:t>
            </a:r>
          </a:p>
        </p:txBody>
      </p:sp>
      <p:sp>
        <p:nvSpPr>
          <p:cNvPr id="40" name="Rectangle 39"/>
          <p:cNvSpPr/>
          <p:nvPr/>
        </p:nvSpPr>
        <p:spPr>
          <a:xfrm>
            <a:off x="1950090" y="46299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err="1">
                <a:solidFill>
                  <a:prstClr val="white"/>
                </a:solidFill>
                <a:latin typeface="Calibri"/>
              </a:rPr>
              <a:t>Phy</a:t>
            </a:r>
            <a:r>
              <a:rPr lang="en-US" sz="1400" b="0" kern="0" dirty="0">
                <a:solidFill>
                  <a:prstClr val="white"/>
                </a:solidFill>
                <a:latin typeface="Calibri"/>
              </a:rPr>
              <a:t> Frame</a:t>
            </a:r>
          </a:p>
        </p:txBody>
      </p:sp>
      <p:sp>
        <p:nvSpPr>
          <p:cNvPr id="41" name="Rectangle 40"/>
          <p:cNvSpPr/>
          <p:nvPr/>
        </p:nvSpPr>
        <p:spPr>
          <a:xfrm>
            <a:off x="1950090" y="51633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Random</a:t>
            </a:r>
          </a:p>
        </p:txBody>
      </p:sp>
      <p:sp>
        <p:nvSpPr>
          <p:cNvPr id="42" name="Rectangle 41"/>
          <p:cNvSpPr/>
          <p:nvPr/>
        </p:nvSpPr>
        <p:spPr>
          <a:xfrm>
            <a:off x="1950090" y="56967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Modulation</a:t>
            </a:r>
          </a:p>
        </p:txBody>
      </p:sp>
      <p:cxnSp>
        <p:nvCxnSpPr>
          <p:cNvPr id="43" name="Straight Arrow Connector 42"/>
          <p:cNvCxnSpPr>
            <a:stCxn id="40" idx="2"/>
            <a:endCxn id="41" idx="0"/>
          </p:cNvCxnSpPr>
          <p:nvPr/>
        </p:nvCxnSpPr>
        <p:spPr>
          <a:xfrm>
            <a:off x="2483490" y="4858500"/>
            <a:ext cx="0" cy="304800"/>
          </a:xfrm>
          <a:prstGeom prst="straightConnector1">
            <a:avLst/>
          </a:prstGeom>
          <a:noFill/>
          <a:ln w="28575" cap="flat" cmpd="sng" algn="ctr">
            <a:solidFill>
              <a:sysClr val="windowText" lastClr="000000"/>
            </a:solidFill>
            <a:prstDash val="solid"/>
            <a:tailEnd type="arrow"/>
          </a:ln>
          <a:effectLst/>
        </p:spPr>
      </p:cxnSp>
      <p:cxnSp>
        <p:nvCxnSpPr>
          <p:cNvPr id="44" name="Straight Arrow Connector 43"/>
          <p:cNvCxnSpPr>
            <a:stCxn id="41" idx="2"/>
            <a:endCxn id="42" idx="0"/>
          </p:cNvCxnSpPr>
          <p:nvPr/>
        </p:nvCxnSpPr>
        <p:spPr>
          <a:xfrm>
            <a:off x="2483490" y="5391900"/>
            <a:ext cx="0" cy="304800"/>
          </a:xfrm>
          <a:prstGeom prst="straightConnector1">
            <a:avLst/>
          </a:prstGeom>
          <a:noFill/>
          <a:ln w="28575" cap="flat" cmpd="sng" algn="ctr">
            <a:solidFill>
              <a:sysClr val="windowText" lastClr="000000"/>
            </a:solidFill>
            <a:prstDash val="solid"/>
            <a:tailEnd type="arrow"/>
          </a:ln>
          <a:effectLst/>
        </p:spPr>
      </p:cxnSp>
      <p:cxnSp>
        <p:nvCxnSpPr>
          <p:cNvPr id="45" name="Straight Arrow Connector 44"/>
          <p:cNvCxnSpPr>
            <a:stCxn id="42" idx="2"/>
          </p:cNvCxnSpPr>
          <p:nvPr/>
        </p:nvCxnSpPr>
        <p:spPr>
          <a:xfrm>
            <a:off x="2483490" y="5925300"/>
            <a:ext cx="0" cy="304800"/>
          </a:xfrm>
          <a:prstGeom prst="straightConnector1">
            <a:avLst/>
          </a:prstGeom>
          <a:noFill/>
          <a:ln w="28575" cap="flat" cmpd="sng" algn="ctr">
            <a:solidFill>
              <a:sysClr val="windowText" lastClr="000000"/>
            </a:solidFill>
            <a:prstDash val="solid"/>
            <a:tailEnd type="arrow"/>
          </a:ln>
          <a:effectLst/>
        </p:spPr>
      </p:cxnSp>
      <p:sp>
        <p:nvSpPr>
          <p:cNvPr id="46" name="Rectangle 45"/>
          <p:cNvSpPr/>
          <p:nvPr/>
        </p:nvSpPr>
        <p:spPr>
          <a:xfrm>
            <a:off x="3474090" y="51633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De-Random</a:t>
            </a:r>
          </a:p>
        </p:txBody>
      </p:sp>
      <p:sp>
        <p:nvSpPr>
          <p:cNvPr id="47" name="Rectangle 46"/>
          <p:cNvSpPr/>
          <p:nvPr/>
        </p:nvSpPr>
        <p:spPr>
          <a:xfrm>
            <a:off x="3474090" y="56967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De-Mod</a:t>
            </a:r>
          </a:p>
        </p:txBody>
      </p:sp>
      <p:cxnSp>
        <p:nvCxnSpPr>
          <p:cNvPr id="48" name="Straight Arrow Connector 47"/>
          <p:cNvCxnSpPr>
            <a:stCxn id="47" idx="0"/>
            <a:endCxn id="46" idx="2"/>
          </p:cNvCxnSpPr>
          <p:nvPr/>
        </p:nvCxnSpPr>
        <p:spPr>
          <a:xfrm flipV="1">
            <a:off x="4007490" y="5391900"/>
            <a:ext cx="0" cy="304800"/>
          </a:xfrm>
          <a:prstGeom prst="straightConnector1">
            <a:avLst/>
          </a:prstGeom>
          <a:noFill/>
          <a:ln w="28575" cap="flat" cmpd="sng" algn="ctr">
            <a:solidFill>
              <a:sysClr val="windowText" lastClr="000000"/>
            </a:solidFill>
            <a:prstDash val="solid"/>
            <a:tailEnd type="arrow"/>
          </a:ln>
          <a:effectLst/>
        </p:spPr>
      </p:cxnSp>
      <p:cxnSp>
        <p:nvCxnSpPr>
          <p:cNvPr id="49" name="Straight Arrow Connector 48"/>
          <p:cNvCxnSpPr>
            <a:stCxn id="47" idx="2"/>
          </p:cNvCxnSpPr>
          <p:nvPr/>
        </p:nvCxnSpPr>
        <p:spPr>
          <a:xfrm>
            <a:off x="4007490" y="5925300"/>
            <a:ext cx="0" cy="304800"/>
          </a:xfrm>
          <a:prstGeom prst="straightConnector1">
            <a:avLst/>
          </a:prstGeom>
          <a:noFill/>
          <a:ln w="28575" cap="flat" cmpd="sng" algn="ctr">
            <a:solidFill>
              <a:sysClr val="windowText" lastClr="000000"/>
            </a:solidFill>
            <a:prstDash val="solid"/>
            <a:headEnd type="arrow" w="med" len="med"/>
            <a:tailEnd type="none" w="med" len="med"/>
          </a:ln>
          <a:effectLst/>
        </p:spPr>
      </p:cxnSp>
      <p:sp>
        <p:nvSpPr>
          <p:cNvPr id="50" name="Rectangle 49"/>
          <p:cNvSpPr/>
          <p:nvPr/>
        </p:nvSpPr>
        <p:spPr>
          <a:xfrm>
            <a:off x="4998090" y="51633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Random</a:t>
            </a:r>
          </a:p>
        </p:txBody>
      </p:sp>
      <p:sp>
        <p:nvSpPr>
          <p:cNvPr id="51" name="Rectangle 50"/>
          <p:cNvSpPr/>
          <p:nvPr/>
        </p:nvSpPr>
        <p:spPr>
          <a:xfrm>
            <a:off x="4998090" y="56967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Modulation</a:t>
            </a:r>
          </a:p>
        </p:txBody>
      </p:sp>
      <p:cxnSp>
        <p:nvCxnSpPr>
          <p:cNvPr id="52" name="Straight Arrow Connector 51"/>
          <p:cNvCxnSpPr>
            <a:stCxn id="50" idx="2"/>
            <a:endCxn id="51" idx="0"/>
          </p:cNvCxnSpPr>
          <p:nvPr/>
        </p:nvCxnSpPr>
        <p:spPr>
          <a:xfrm>
            <a:off x="5531490" y="5391900"/>
            <a:ext cx="0" cy="304800"/>
          </a:xfrm>
          <a:prstGeom prst="straightConnector1">
            <a:avLst/>
          </a:prstGeom>
          <a:noFill/>
          <a:ln w="28575" cap="flat" cmpd="sng" algn="ctr">
            <a:solidFill>
              <a:sysClr val="windowText" lastClr="000000"/>
            </a:solidFill>
            <a:prstDash val="solid"/>
            <a:tailEnd type="arrow"/>
          </a:ln>
          <a:effectLst/>
        </p:spPr>
      </p:cxnSp>
      <p:cxnSp>
        <p:nvCxnSpPr>
          <p:cNvPr id="53" name="Straight Arrow Connector 52"/>
          <p:cNvCxnSpPr>
            <a:stCxn id="51" idx="2"/>
          </p:cNvCxnSpPr>
          <p:nvPr/>
        </p:nvCxnSpPr>
        <p:spPr>
          <a:xfrm>
            <a:off x="5531490" y="5925300"/>
            <a:ext cx="0" cy="304800"/>
          </a:xfrm>
          <a:prstGeom prst="straightConnector1">
            <a:avLst/>
          </a:prstGeom>
          <a:noFill/>
          <a:ln w="28575" cap="flat" cmpd="sng" algn="ctr">
            <a:solidFill>
              <a:sysClr val="windowText" lastClr="000000"/>
            </a:solidFill>
            <a:prstDash val="solid"/>
            <a:tailEnd type="arrow"/>
          </a:ln>
          <a:effectLst/>
        </p:spPr>
      </p:cxnSp>
      <p:sp>
        <p:nvSpPr>
          <p:cNvPr id="54" name="Rectangle 53"/>
          <p:cNvSpPr/>
          <p:nvPr/>
        </p:nvSpPr>
        <p:spPr>
          <a:xfrm>
            <a:off x="6522090" y="4020300"/>
            <a:ext cx="1066800" cy="4572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FEC/</a:t>
            </a:r>
            <a:r>
              <a:rPr lang="en-US" sz="1400" b="0" kern="0" dirty="0" err="1">
                <a:solidFill>
                  <a:prstClr val="white"/>
                </a:solidFill>
                <a:latin typeface="Calibri"/>
              </a:rPr>
              <a:t>DeILV</a:t>
            </a:r>
            <a:r>
              <a:rPr lang="en-US" sz="1400" b="0" kern="0" dirty="0">
                <a:solidFill>
                  <a:prstClr val="white"/>
                </a:solidFill>
                <a:latin typeface="Calibri"/>
              </a:rPr>
              <a:t>/ De-Q-Rep.</a:t>
            </a:r>
          </a:p>
        </p:txBody>
      </p:sp>
      <p:cxnSp>
        <p:nvCxnSpPr>
          <p:cNvPr id="55" name="Straight Arrow Connector 54"/>
          <p:cNvCxnSpPr>
            <a:stCxn id="54" idx="2"/>
          </p:cNvCxnSpPr>
          <p:nvPr/>
        </p:nvCxnSpPr>
        <p:spPr>
          <a:xfrm>
            <a:off x="7055490" y="4477500"/>
            <a:ext cx="0" cy="152400"/>
          </a:xfrm>
          <a:prstGeom prst="straightConnector1">
            <a:avLst/>
          </a:prstGeom>
          <a:noFill/>
          <a:ln w="28575" cap="flat" cmpd="sng" algn="ctr">
            <a:solidFill>
              <a:sysClr val="windowText" lastClr="000000"/>
            </a:solidFill>
            <a:prstDash val="solid"/>
            <a:headEnd type="arrow" w="med" len="med"/>
            <a:tailEnd type="none" w="med" len="med"/>
          </a:ln>
          <a:effectLst/>
        </p:spPr>
      </p:cxnSp>
      <p:sp>
        <p:nvSpPr>
          <p:cNvPr id="56" name="Rectangle 55"/>
          <p:cNvSpPr/>
          <p:nvPr/>
        </p:nvSpPr>
        <p:spPr>
          <a:xfrm>
            <a:off x="6522090" y="46299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err="1">
                <a:solidFill>
                  <a:prstClr val="white"/>
                </a:solidFill>
                <a:latin typeface="Calibri"/>
              </a:rPr>
              <a:t>Phy</a:t>
            </a:r>
            <a:r>
              <a:rPr lang="en-US" sz="1400" b="0" kern="0" dirty="0">
                <a:solidFill>
                  <a:prstClr val="white"/>
                </a:solidFill>
                <a:latin typeface="Calibri"/>
              </a:rPr>
              <a:t> Frame</a:t>
            </a:r>
          </a:p>
        </p:txBody>
      </p:sp>
      <p:sp>
        <p:nvSpPr>
          <p:cNvPr id="57" name="Rectangle 56"/>
          <p:cNvSpPr/>
          <p:nvPr/>
        </p:nvSpPr>
        <p:spPr>
          <a:xfrm>
            <a:off x="6522090" y="51633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De-Random</a:t>
            </a:r>
          </a:p>
        </p:txBody>
      </p:sp>
      <p:sp>
        <p:nvSpPr>
          <p:cNvPr id="58" name="Rectangle 57"/>
          <p:cNvSpPr/>
          <p:nvPr/>
        </p:nvSpPr>
        <p:spPr>
          <a:xfrm>
            <a:off x="6522090" y="5696700"/>
            <a:ext cx="1066800" cy="228600"/>
          </a:xfrm>
          <a:prstGeom prst="rect">
            <a:avLst/>
          </a:prstGeom>
          <a:solidFill>
            <a:srgbClr val="4F81BD"/>
          </a:solidFill>
          <a:ln w="25400" cap="flat" cmpd="sng" algn="ctr">
            <a:solidFill>
              <a:srgbClr val="4F81BD">
                <a:shade val="50000"/>
              </a:srgbClr>
            </a:solidFill>
            <a:prstDash val="solid"/>
          </a:ln>
          <a:effectLst/>
        </p:spPr>
        <p:txBody>
          <a:bodyPr rtlCol="0" anchor="ctr"/>
          <a:lstStyle/>
          <a:p>
            <a:pPr algn="ctr" fontAlgn="auto">
              <a:spcBef>
                <a:spcPts val="0"/>
              </a:spcBef>
              <a:spcAft>
                <a:spcPts val="0"/>
              </a:spcAft>
              <a:defRPr/>
            </a:pPr>
            <a:r>
              <a:rPr lang="en-US" sz="1400" b="0" kern="0" dirty="0">
                <a:solidFill>
                  <a:prstClr val="white"/>
                </a:solidFill>
                <a:latin typeface="Calibri"/>
              </a:rPr>
              <a:t>De-Mod</a:t>
            </a:r>
          </a:p>
        </p:txBody>
      </p:sp>
      <p:cxnSp>
        <p:nvCxnSpPr>
          <p:cNvPr id="59" name="Straight Arrow Connector 58"/>
          <p:cNvCxnSpPr>
            <a:stCxn id="56" idx="2"/>
            <a:endCxn id="57" idx="0"/>
          </p:cNvCxnSpPr>
          <p:nvPr/>
        </p:nvCxnSpPr>
        <p:spPr>
          <a:xfrm>
            <a:off x="7055490" y="4858500"/>
            <a:ext cx="0" cy="304800"/>
          </a:xfrm>
          <a:prstGeom prst="straightConnector1">
            <a:avLst/>
          </a:prstGeom>
          <a:noFill/>
          <a:ln w="28575" cap="flat" cmpd="sng" algn="ctr">
            <a:solidFill>
              <a:sysClr val="windowText" lastClr="000000"/>
            </a:solidFill>
            <a:prstDash val="solid"/>
            <a:headEnd type="arrow" w="med" len="med"/>
            <a:tailEnd type="none" w="med" len="med"/>
          </a:ln>
          <a:effectLst/>
        </p:spPr>
      </p:cxnSp>
      <p:cxnSp>
        <p:nvCxnSpPr>
          <p:cNvPr id="60" name="Straight Arrow Connector 59"/>
          <p:cNvCxnSpPr>
            <a:stCxn id="57" idx="2"/>
            <a:endCxn id="58" idx="0"/>
          </p:cNvCxnSpPr>
          <p:nvPr/>
        </p:nvCxnSpPr>
        <p:spPr>
          <a:xfrm>
            <a:off x="7055490" y="5391900"/>
            <a:ext cx="0" cy="304800"/>
          </a:xfrm>
          <a:prstGeom prst="straightConnector1">
            <a:avLst/>
          </a:prstGeom>
          <a:noFill/>
          <a:ln w="28575" cap="flat" cmpd="sng" algn="ctr">
            <a:solidFill>
              <a:sysClr val="windowText" lastClr="000000"/>
            </a:solidFill>
            <a:prstDash val="solid"/>
            <a:headEnd type="arrow" w="med" len="med"/>
            <a:tailEnd type="none" w="med" len="med"/>
          </a:ln>
          <a:effectLst/>
        </p:spPr>
      </p:cxnSp>
      <p:cxnSp>
        <p:nvCxnSpPr>
          <p:cNvPr id="61" name="Straight Arrow Connector 60"/>
          <p:cNvCxnSpPr>
            <a:stCxn id="58" idx="2"/>
          </p:cNvCxnSpPr>
          <p:nvPr/>
        </p:nvCxnSpPr>
        <p:spPr>
          <a:xfrm>
            <a:off x="7055490" y="5925300"/>
            <a:ext cx="0" cy="304800"/>
          </a:xfrm>
          <a:prstGeom prst="straightConnector1">
            <a:avLst/>
          </a:prstGeom>
          <a:noFill/>
          <a:ln w="28575" cap="flat" cmpd="sng" algn="ctr">
            <a:solidFill>
              <a:sysClr val="windowText" lastClr="000000"/>
            </a:solidFill>
            <a:prstDash val="solid"/>
            <a:headEnd type="arrow" w="med" len="med"/>
            <a:tailEnd type="none" w="med" len="med"/>
          </a:ln>
          <a:effectLst/>
        </p:spPr>
      </p:cxnSp>
      <p:cxnSp>
        <p:nvCxnSpPr>
          <p:cNvPr id="62" name="Straight Arrow Connector 61"/>
          <p:cNvCxnSpPr>
            <a:stCxn id="8" idx="3"/>
            <a:endCxn id="33" idx="1"/>
          </p:cNvCxnSpPr>
          <p:nvPr/>
        </p:nvCxnSpPr>
        <p:spPr>
          <a:xfrm>
            <a:off x="1797690" y="3144000"/>
            <a:ext cx="4724400" cy="0"/>
          </a:xfrm>
          <a:prstGeom prst="straightConnector1">
            <a:avLst/>
          </a:prstGeom>
          <a:noFill/>
          <a:ln w="28575" cap="flat" cmpd="sng" algn="ctr">
            <a:solidFill>
              <a:sysClr val="windowText" lastClr="000000"/>
            </a:solidFill>
            <a:prstDash val="dash"/>
            <a:tailEnd type="arrow"/>
          </a:ln>
          <a:effectLst/>
        </p:spPr>
      </p:cxnSp>
      <p:sp>
        <p:nvSpPr>
          <p:cNvPr id="63" name="Rectangle 62"/>
          <p:cNvSpPr/>
          <p:nvPr/>
        </p:nvSpPr>
        <p:spPr>
          <a:xfrm>
            <a:off x="4007490" y="2877300"/>
            <a:ext cx="1447800" cy="533400"/>
          </a:xfrm>
          <a:prstGeom prst="rect">
            <a:avLst/>
          </a:prstGeom>
          <a:solidFill>
            <a:sysClr val="window" lastClr="FFFFFF"/>
          </a:solidFill>
          <a:ln w="25400" cap="flat" cmpd="sng" algn="ctr">
            <a:solidFill>
              <a:srgbClr val="4F81BD">
                <a:shade val="50000"/>
              </a:srgbClr>
            </a:solidFill>
            <a:prstDash val="dash"/>
          </a:ln>
          <a:effectLst/>
        </p:spPr>
        <p:txBody>
          <a:bodyPr rtlCol="0" anchor="ctr"/>
          <a:lstStyle/>
          <a:p>
            <a:pPr algn="ctr" fontAlgn="auto">
              <a:spcBef>
                <a:spcPts val="0"/>
              </a:spcBef>
              <a:spcAft>
                <a:spcPts val="0"/>
              </a:spcAft>
              <a:defRPr/>
            </a:pPr>
            <a:r>
              <a:rPr lang="en-US" sz="1400" b="0" kern="0" dirty="0">
                <a:solidFill>
                  <a:prstClr val="black"/>
                </a:solidFill>
                <a:latin typeface="Calibri"/>
              </a:rPr>
              <a:t>Transparent Bridge</a:t>
            </a:r>
          </a:p>
        </p:txBody>
      </p:sp>
      <p:cxnSp>
        <p:nvCxnSpPr>
          <p:cNvPr id="65" name="Elbow Connector 64"/>
          <p:cNvCxnSpPr/>
          <p:nvPr/>
        </p:nvCxnSpPr>
        <p:spPr>
          <a:xfrm rot="16200000" flipH="1">
            <a:off x="1125791" y="3424600"/>
            <a:ext cx="962799" cy="685800"/>
          </a:xfrm>
          <a:prstGeom prst="bentConnector2">
            <a:avLst/>
          </a:prstGeom>
          <a:noFill/>
          <a:ln w="28575" cap="flat" cmpd="sng" algn="ctr">
            <a:solidFill>
              <a:sysClr val="windowText" lastClr="000000"/>
            </a:solidFill>
            <a:prstDash val="solid"/>
            <a:tailEnd type="arrow"/>
          </a:ln>
          <a:effectLst/>
        </p:spPr>
      </p:cxnSp>
      <p:sp>
        <p:nvSpPr>
          <p:cNvPr id="66" name="Date Placeholder 66"/>
          <p:cNvSpPr txBox="1">
            <a:spLocks/>
          </p:cNvSpPr>
          <p:nvPr/>
        </p:nvSpPr>
        <p:spPr>
          <a:xfrm>
            <a:off x="730890" y="6185650"/>
            <a:ext cx="2133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b="0">
                <a:solidFill>
                  <a:prstClr val="black">
                    <a:tint val="75000"/>
                  </a:prstClr>
                </a:solidFill>
                <a:latin typeface="Calibri"/>
              </a:rPr>
              <a:t>05/10/17</a:t>
            </a:r>
          </a:p>
        </p:txBody>
      </p:sp>
    </p:spTree>
    <p:extLst>
      <p:ext uri="{BB962C8B-B14F-4D97-AF65-F5344CB8AC3E}">
        <p14:creationId xmlns:p14="http://schemas.microsoft.com/office/powerpoint/2010/main" val="36651820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4264269" y="3284273"/>
            <a:ext cx="178969" cy="3750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p:txBody>
          <a:bodyPr/>
          <a:lstStyle/>
          <a:p>
            <a:r>
              <a:rPr lang="en-US" dirty="0"/>
              <a:t>Example: Using GFP with 1550 nm</a:t>
            </a:r>
            <a:br>
              <a:rPr lang="en-US" dirty="0"/>
            </a:br>
            <a:r>
              <a:rPr lang="en-US" dirty="0"/>
              <a:t>HDR Orange Book Recommendations</a:t>
            </a:r>
          </a:p>
        </p:txBody>
      </p:sp>
      <p:sp>
        <p:nvSpPr>
          <p:cNvPr id="4" name="Rectangle 3"/>
          <p:cNvSpPr/>
          <p:nvPr/>
        </p:nvSpPr>
        <p:spPr>
          <a:xfrm>
            <a:off x="4140200" y="2694158"/>
            <a:ext cx="863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Attach Sync Marker</a:t>
            </a:r>
          </a:p>
        </p:txBody>
      </p:sp>
      <p:sp>
        <p:nvSpPr>
          <p:cNvPr id="5" name="Rectangle 4"/>
          <p:cNvSpPr/>
          <p:nvPr/>
        </p:nvSpPr>
        <p:spPr>
          <a:xfrm>
            <a:off x="4140200" y="3278357"/>
            <a:ext cx="863600" cy="381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Slicer</a:t>
            </a:r>
          </a:p>
        </p:txBody>
      </p:sp>
      <p:sp>
        <p:nvSpPr>
          <p:cNvPr id="6" name="Rectangle 5"/>
          <p:cNvSpPr/>
          <p:nvPr/>
        </p:nvSpPr>
        <p:spPr>
          <a:xfrm>
            <a:off x="4140200" y="3862557"/>
            <a:ext cx="863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CRC Attachment</a:t>
            </a:r>
          </a:p>
        </p:txBody>
      </p:sp>
      <p:sp>
        <p:nvSpPr>
          <p:cNvPr id="7" name="Rectangle 6"/>
          <p:cNvSpPr/>
          <p:nvPr/>
        </p:nvSpPr>
        <p:spPr>
          <a:xfrm>
            <a:off x="4140200" y="4446756"/>
            <a:ext cx="863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Forward Error Correction</a:t>
            </a:r>
          </a:p>
        </p:txBody>
      </p:sp>
      <p:sp>
        <p:nvSpPr>
          <p:cNvPr id="8" name="Rectangle 7"/>
          <p:cNvSpPr/>
          <p:nvPr/>
        </p:nvSpPr>
        <p:spPr>
          <a:xfrm>
            <a:off x="4140200" y="5030956"/>
            <a:ext cx="863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Channel </a:t>
            </a:r>
            <a:r>
              <a:rPr lang="en-US" sz="900" dirty="0" err="1">
                <a:solidFill>
                  <a:schemeClr val="tx1"/>
                </a:solidFill>
                <a:latin typeface="Times New Roman" panose="02020603050405020304" pitchFamily="18" charset="0"/>
                <a:cs typeface="Times New Roman" panose="02020603050405020304" pitchFamily="18" charset="0"/>
              </a:rPr>
              <a:t>Interleaver</a:t>
            </a:r>
            <a:endParaRPr lang="en-US" sz="900" dirty="0">
              <a:solidFill>
                <a:schemeClr val="tx1"/>
              </a:solidFill>
              <a:latin typeface="Times New Roman" panose="02020603050405020304" pitchFamily="18" charset="0"/>
              <a:cs typeface="Times New Roman" panose="02020603050405020304" pitchFamily="18" charset="0"/>
            </a:endParaRPr>
          </a:p>
        </p:txBody>
      </p:sp>
      <p:cxnSp>
        <p:nvCxnSpPr>
          <p:cNvPr id="19" name="Straight Arrow Connector 18"/>
          <p:cNvCxnSpPr>
            <a:stCxn id="4" idx="2"/>
            <a:endCxn id="5" idx="0"/>
          </p:cNvCxnSpPr>
          <p:nvPr/>
        </p:nvCxnSpPr>
        <p:spPr>
          <a:xfrm>
            <a:off x="4572000" y="3075158"/>
            <a:ext cx="0" cy="2032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0" y="3659358"/>
            <a:ext cx="0" cy="2032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572000" y="4241043"/>
            <a:ext cx="0" cy="2032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4572000" y="4827661"/>
            <a:ext cx="0" cy="2032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72000" y="5411379"/>
            <a:ext cx="0" cy="2032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571999" y="2353660"/>
            <a:ext cx="1" cy="34049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4393104" y="5563337"/>
            <a:ext cx="357790" cy="300082"/>
          </a:xfrm>
          <a:prstGeom prst="rect">
            <a:avLst/>
          </a:prstGeom>
          <a:noFill/>
        </p:spPr>
        <p:txBody>
          <a:bodyPr wrap="none" rtlCol="0">
            <a:spAutoFit/>
          </a:bodyPr>
          <a:lstStyle/>
          <a:p>
            <a:r>
              <a:rPr lang="en-US" sz="1350" dirty="0"/>
              <a:t>…</a:t>
            </a:r>
          </a:p>
        </p:txBody>
      </p:sp>
      <p:sp>
        <p:nvSpPr>
          <p:cNvPr id="12" name="TextBox 11"/>
          <p:cNvSpPr txBox="1"/>
          <p:nvPr/>
        </p:nvSpPr>
        <p:spPr>
          <a:xfrm>
            <a:off x="3721606" y="1747275"/>
            <a:ext cx="1700787" cy="715581"/>
          </a:xfrm>
          <a:prstGeom prst="rect">
            <a:avLst/>
          </a:prstGeom>
          <a:noFill/>
        </p:spPr>
        <p:txBody>
          <a:bodyPr wrap="square" rtlCol="0">
            <a:spAutoFit/>
          </a:bodyPr>
          <a:lstStyle/>
          <a:p>
            <a:pPr algn="ctr"/>
            <a:r>
              <a:rPr lang="en-US" sz="1350" dirty="0"/>
              <a:t>Fixed-Length Fixed-Rate CCSDS Frames</a:t>
            </a:r>
          </a:p>
        </p:txBody>
      </p:sp>
      <p:sp>
        <p:nvSpPr>
          <p:cNvPr id="13" name="Oval 12"/>
          <p:cNvSpPr/>
          <p:nvPr/>
        </p:nvSpPr>
        <p:spPr>
          <a:xfrm>
            <a:off x="4517335" y="2552928"/>
            <a:ext cx="109331" cy="3428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5" name="Straight Arrow Connector 14"/>
          <p:cNvCxnSpPr>
            <a:stCxn id="13" idx="6"/>
          </p:cNvCxnSpPr>
          <p:nvPr/>
        </p:nvCxnSpPr>
        <p:spPr>
          <a:xfrm>
            <a:off x="4626666" y="2570072"/>
            <a:ext cx="515345" cy="23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142011" y="2431572"/>
            <a:ext cx="2214132" cy="300082"/>
          </a:xfrm>
          <a:prstGeom prst="rect">
            <a:avLst/>
          </a:prstGeom>
          <a:noFill/>
        </p:spPr>
        <p:txBody>
          <a:bodyPr wrap="none" rtlCol="0">
            <a:spAutoFit/>
          </a:bodyPr>
          <a:lstStyle/>
          <a:p>
            <a:r>
              <a:rPr lang="en-US" sz="1350" dirty="0"/>
              <a:t>Frame Transport Service</a:t>
            </a:r>
          </a:p>
        </p:txBody>
      </p:sp>
      <p:sp>
        <p:nvSpPr>
          <p:cNvPr id="31" name="Oval 30"/>
          <p:cNvSpPr/>
          <p:nvPr/>
        </p:nvSpPr>
        <p:spPr>
          <a:xfrm>
            <a:off x="4517335" y="3128630"/>
            <a:ext cx="109331" cy="34289"/>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2" name="Straight Arrow Connector 31"/>
          <p:cNvCxnSpPr>
            <a:stCxn id="31" idx="6"/>
          </p:cNvCxnSpPr>
          <p:nvPr/>
        </p:nvCxnSpPr>
        <p:spPr>
          <a:xfrm>
            <a:off x="4626666" y="3145775"/>
            <a:ext cx="515345" cy="23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142011" y="3007274"/>
            <a:ext cx="1925592" cy="300082"/>
          </a:xfrm>
          <a:prstGeom prst="rect">
            <a:avLst/>
          </a:prstGeom>
          <a:noFill/>
        </p:spPr>
        <p:txBody>
          <a:bodyPr wrap="none" rtlCol="0">
            <a:spAutoFit/>
          </a:bodyPr>
          <a:lstStyle/>
          <a:p>
            <a:r>
              <a:rPr lang="en-US" sz="1350" dirty="0"/>
              <a:t>Bit Transport Service</a:t>
            </a:r>
          </a:p>
        </p:txBody>
      </p:sp>
      <p:sp>
        <p:nvSpPr>
          <p:cNvPr id="34" name="TextBox 33"/>
          <p:cNvSpPr txBox="1"/>
          <p:nvPr/>
        </p:nvSpPr>
        <p:spPr>
          <a:xfrm>
            <a:off x="2162926" y="1747275"/>
            <a:ext cx="1795545" cy="715581"/>
          </a:xfrm>
          <a:prstGeom prst="rect">
            <a:avLst/>
          </a:prstGeom>
          <a:noFill/>
        </p:spPr>
        <p:txBody>
          <a:bodyPr wrap="square" rtlCol="0">
            <a:spAutoFit/>
          </a:bodyPr>
          <a:lstStyle/>
          <a:p>
            <a:pPr algn="ctr"/>
            <a:r>
              <a:rPr lang="en-US" sz="1350" dirty="0"/>
              <a:t>Variable-Length Variable-Rate Frames</a:t>
            </a:r>
          </a:p>
        </p:txBody>
      </p:sp>
      <p:sp>
        <p:nvSpPr>
          <p:cNvPr id="35" name="Rectangle 34"/>
          <p:cNvSpPr/>
          <p:nvPr/>
        </p:nvSpPr>
        <p:spPr>
          <a:xfrm>
            <a:off x="2628900" y="2694158"/>
            <a:ext cx="863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latin typeface="Times New Roman" panose="02020603050405020304" pitchFamily="18" charset="0"/>
                <a:cs typeface="Times New Roman" panose="02020603050405020304" pitchFamily="18" charset="0"/>
              </a:rPr>
              <a:t>GFP</a:t>
            </a:r>
          </a:p>
        </p:txBody>
      </p:sp>
      <p:cxnSp>
        <p:nvCxnSpPr>
          <p:cNvPr id="38" name="Elbow Connector 37"/>
          <p:cNvCxnSpPr>
            <a:stCxn id="35" idx="2"/>
            <a:endCxn id="29" idx="0"/>
          </p:cNvCxnSpPr>
          <p:nvPr/>
        </p:nvCxnSpPr>
        <p:spPr>
          <a:xfrm rot="16200000" flipH="1">
            <a:off x="3602670" y="2533188"/>
            <a:ext cx="209115" cy="1293054"/>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3060698" y="2353660"/>
            <a:ext cx="1" cy="34049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827812" y="4827662"/>
            <a:ext cx="2448087" cy="923330"/>
          </a:xfrm>
          <a:prstGeom prst="rect">
            <a:avLst/>
          </a:prstGeom>
          <a:noFill/>
        </p:spPr>
        <p:txBody>
          <a:bodyPr wrap="square" rtlCol="0">
            <a:spAutoFit/>
          </a:bodyPr>
          <a:lstStyle/>
          <a:p>
            <a:r>
              <a:rPr lang="en-US" sz="1350" dirty="0"/>
              <a:t>Same approach could be used to transport variable-length/variable-rate frames</a:t>
            </a:r>
          </a:p>
          <a:p>
            <a:r>
              <a:rPr lang="en-US" sz="1350" dirty="0"/>
              <a:t>over CCSDE HPE or O3K</a:t>
            </a:r>
          </a:p>
        </p:txBody>
      </p:sp>
    </p:spTree>
    <p:extLst>
      <p:ext uri="{BB962C8B-B14F-4D97-AF65-F5344CB8AC3E}">
        <p14:creationId xmlns:p14="http://schemas.microsoft.com/office/powerpoint/2010/main" val="256924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P spid="31" grpId="0" animBg="1"/>
      <p:bldP spid="33" grpId="0"/>
      <p:bldP spid="34" grpId="0"/>
      <p:bldP spid="35" grpId="0" animBg="1"/>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GFP Description</a:t>
            </a:r>
          </a:p>
        </p:txBody>
      </p:sp>
      <p:pic>
        <p:nvPicPr>
          <p:cNvPr id="5" name="Picture 4"/>
          <p:cNvPicPr>
            <a:picLocks noChangeAspect="1"/>
          </p:cNvPicPr>
          <p:nvPr/>
        </p:nvPicPr>
        <p:blipFill>
          <a:blip r:embed="rId2"/>
          <a:stretch>
            <a:fillRect/>
          </a:stretch>
        </p:blipFill>
        <p:spPr>
          <a:xfrm>
            <a:off x="4469803" y="3311064"/>
            <a:ext cx="3583256" cy="1516913"/>
          </a:xfrm>
          <a:prstGeom prst="rect">
            <a:avLst/>
          </a:prstGeom>
        </p:spPr>
      </p:pic>
      <p:pic>
        <p:nvPicPr>
          <p:cNvPr id="6" name="Picture 5"/>
          <p:cNvPicPr>
            <a:picLocks noChangeAspect="1"/>
          </p:cNvPicPr>
          <p:nvPr/>
        </p:nvPicPr>
        <p:blipFill>
          <a:blip r:embed="rId3"/>
          <a:stretch>
            <a:fillRect/>
          </a:stretch>
        </p:blipFill>
        <p:spPr>
          <a:xfrm>
            <a:off x="1409969" y="2046993"/>
            <a:ext cx="2669153" cy="3764476"/>
          </a:xfrm>
          <a:prstGeom prst="rect">
            <a:avLst/>
          </a:prstGeom>
          <a:ln>
            <a:solidFill>
              <a:schemeClr val="tx1"/>
            </a:solidFill>
          </a:ln>
        </p:spPr>
      </p:pic>
    </p:spTree>
    <p:extLst>
      <p:ext uri="{BB962C8B-B14F-4D97-AF65-F5344CB8AC3E}">
        <p14:creationId xmlns:p14="http://schemas.microsoft.com/office/powerpoint/2010/main" val="2676610353"/>
      </p:ext>
    </p:extLst>
  </p:cSld>
  <p:clrMapOvr>
    <a:masterClrMapping/>
  </p:clrMapOvr>
</p:sld>
</file>

<file path=ppt/theme/theme1.xml><?xml version="1.0" encoding="utf-8"?>
<a:theme xmlns:a="http://schemas.openxmlformats.org/drawingml/2006/main" name="TMOD Presentations">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MOD Presenta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10000"/>
          </a:spcAft>
          <a:buClrTx/>
          <a:buSzPct val="125000"/>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10000"/>
          </a:spcAft>
          <a:buClrTx/>
          <a:buSzPct val="125000"/>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TMOD Presentation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MOD Presentation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MOD Presentation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MOD Presentation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MOD Presentation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MOD Presentation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MOD Presentation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TMOD Presentations">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MOD Presenta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10000"/>
          </a:spcAft>
          <a:buClrTx/>
          <a:buSzPct val="125000"/>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90000"/>
          </a:lnSpc>
          <a:spcBef>
            <a:spcPct val="0"/>
          </a:spcBef>
          <a:spcAft>
            <a:spcPct val="10000"/>
          </a:spcAft>
          <a:buClrTx/>
          <a:buSzPct val="125000"/>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TMOD Presentations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MOD Presentation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MOD Presentations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MOD Presentations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MOD Presentations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MOD Presentations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MOD Presentations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E1DF3F71C7494BBEAD0FAFE1D2625F" ma:contentTypeVersion="0" ma:contentTypeDescription="Create a new document." ma:contentTypeScope="" ma:versionID="2ee15c208980d92d158651cf7e877f1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1FB2B8-ABB7-415C-8DE9-F9297D444E8D}">
  <ds:schemaRefs>
    <ds:schemaRef ds:uri="http://schemas.microsoft.com/sharepoint/v3/contenttype/forms"/>
  </ds:schemaRefs>
</ds:datastoreItem>
</file>

<file path=customXml/itemProps2.xml><?xml version="1.0" encoding="utf-8"?>
<ds:datastoreItem xmlns:ds="http://schemas.openxmlformats.org/officeDocument/2006/customXml" ds:itemID="{3AF14BD0-ED18-40F8-BACF-92E33194557B}">
  <ds:schemaRefs>
    <ds:schemaRef ds:uri="http://www.w3.org/XML/1998/namespace"/>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095D1A75-7865-403F-A0D1-03B2E52DAB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2867</TotalTime>
  <Pages>51</Pages>
  <Words>1735</Words>
  <Application>Microsoft Office PowerPoint</Application>
  <PresentationFormat>Letter Paper (8.5x11 in)</PresentationFormat>
  <Paragraphs>369</Paragraphs>
  <Slides>22</Slides>
  <Notes>6</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22</vt:i4>
      </vt:variant>
    </vt:vector>
  </HeadingPairs>
  <TitlesOfParts>
    <vt:vector size="34" baseType="lpstr">
      <vt:lpstr>Arial</vt:lpstr>
      <vt:lpstr>Arial Narrow</vt:lpstr>
      <vt:lpstr>Calibri</vt:lpstr>
      <vt:lpstr>Cambria Math</vt:lpstr>
      <vt:lpstr>Courier New</vt:lpstr>
      <vt:lpstr>Helvetica</vt:lpstr>
      <vt:lpstr>LucidaGrande</vt:lpstr>
      <vt:lpstr>Times New Roman</vt:lpstr>
      <vt:lpstr>Wingdings</vt:lpstr>
      <vt:lpstr>TMOD Presentations</vt:lpstr>
      <vt:lpstr>1_TMOD Presentations</vt:lpstr>
      <vt:lpstr>Image</vt:lpstr>
      <vt:lpstr>PowerPoint Presentation</vt:lpstr>
      <vt:lpstr>Optical Communications International Standardization</vt:lpstr>
      <vt:lpstr>PowerPoint Presentation</vt:lpstr>
      <vt:lpstr>PowerPoint Presentation</vt:lpstr>
      <vt:lpstr>PowerPoint Presentation</vt:lpstr>
      <vt:lpstr>PowerPoint Presentation</vt:lpstr>
      <vt:lpstr>CCSDS Optical Signaling Today</vt:lpstr>
      <vt:lpstr>Frame Transfer Services Provided by Current Optical Communications Recommendations</vt:lpstr>
      <vt:lpstr>Add Generic Framing Procedure (GFP)</vt:lpstr>
      <vt:lpstr>PowerPoint Presentation</vt:lpstr>
      <vt:lpstr>PowerPoint Presentation</vt:lpstr>
      <vt:lpstr>Field Guide to CCSDS Book Colors</vt:lpstr>
      <vt:lpstr>PowerPoint Presentation</vt:lpstr>
      <vt:lpstr>PowerPoint Presentation</vt:lpstr>
      <vt:lpstr>High Data Rate Throughput 1064 nm (ESA/DLR Orange Book)</vt:lpstr>
      <vt:lpstr>PowerPoint Presentation</vt:lpstr>
      <vt:lpstr>High Data Throughput 1550 nm  Orange Book Link Scenarios</vt:lpstr>
      <vt:lpstr>High Data Rate Throughput 1550 nm  Architectural Considerations</vt:lpstr>
      <vt:lpstr>High Data Throughput  1550 nm Signaling Overview</vt:lpstr>
      <vt:lpstr>High Data Rate Throughput 1550 nm Relay Link Example</vt:lpstr>
      <vt:lpstr>Example: Using GFP with 1550 nm HDR Orange Book Recommendations</vt:lpstr>
      <vt:lpstr>GFP Description</vt:lpstr>
    </vt:vector>
  </TitlesOfParts>
  <Company>NASA Headquarters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CESG-Report-to-CMC-June2008</dc:title>
  <dc:creator>Adrian J. Hooke;Hamkins, Jon (3320)</dc:creator>
  <cp:lastModifiedBy>Brasted, Josephine A. (GSFC-4500)</cp:lastModifiedBy>
  <cp:revision>1557</cp:revision>
  <cp:lastPrinted>2021-05-25T02:02:26Z</cp:lastPrinted>
  <dcterms:created xsi:type="dcterms:W3CDTF">1998-05-20T16:00:08Z</dcterms:created>
  <dcterms:modified xsi:type="dcterms:W3CDTF">2021-05-25T02:03:22Z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0x010100B3E1DF3F71C7494BBEAD0FAFE1D2625F</vt:lpwstr>
  </property>
</Properties>
</file>