
<file path=[Content_Types].xml><?xml version="1.0" encoding="utf-8"?>
<Types xmlns="http://schemas.openxmlformats.org/package/2006/content-types">
  <Default Extension="gif" ContentType="video/unknown"/>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312" r:id="rId4"/>
    <p:sldId id="295" r:id="rId5"/>
    <p:sldId id="296" r:id="rId6"/>
    <p:sldId id="313" r:id="rId7"/>
    <p:sldId id="288" r:id="rId8"/>
    <p:sldId id="297" r:id="rId9"/>
    <p:sldId id="286" r:id="rId10"/>
    <p:sldId id="303" r:id="rId11"/>
    <p:sldId id="274" r:id="rId12"/>
    <p:sldId id="289" r:id="rId13"/>
    <p:sldId id="291" r:id="rId14"/>
    <p:sldId id="290" r:id="rId15"/>
    <p:sldId id="294" r:id="rId16"/>
    <p:sldId id="293" r:id="rId17"/>
    <p:sldId id="304" r:id="rId18"/>
    <p:sldId id="270" r:id="rId19"/>
    <p:sldId id="281" r:id="rId20"/>
    <p:sldId id="280" r:id="rId21"/>
    <p:sldId id="282" r:id="rId22"/>
    <p:sldId id="315" r:id="rId23"/>
    <p:sldId id="316" r:id="rId24"/>
    <p:sldId id="306" r:id="rId25"/>
    <p:sldId id="307" r:id="rId26"/>
    <p:sldId id="263" r:id="rId27"/>
    <p:sldId id="299" r:id="rId28"/>
    <p:sldId id="264" r:id="rId29"/>
    <p:sldId id="300" r:id="rId30"/>
    <p:sldId id="301" r:id="rId31"/>
    <p:sldId id="298" r:id="rId32"/>
    <p:sldId id="309" r:id="rId33"/>
    <p:sldId id="265" r:id="rId34"/>
    <p:sldId id="310" r:id="rId35"/>
    <p:sldId id="268" r:id="rId36"/>
    <p:sldId id="311" r:id="rId37"/>
    <p:sldId id="302" r:id="rId38"/>
    <p:sldId id="267" r:id="rId39"/>
    <p:sldId id="314" r:id="rId40"/>
    <p:sldId id="30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3"/>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1C18B8-4355-4E55-8A9C-15C859752EAC}" type="datetimeFigureOut">
              <a:rPr lang="en-US" smtClean="0"/>
              <a:t>5/27/2021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6F7552-DB70-46EC-92BC-FC437B6232D8}" type="slidenum">
              <a:rPr lang="en-US" smtClean="0"/>
              <a:t>‹#›</a:t>
            </a:fld>
            <a:endParaRPr lang="en-US"/>
          </a:p>
        </p:txBody>
      </p:sp>
    </p:spTree>
    <p:extLst>
      <p:ext uri="{BB962C8B-B14F-4D97-AF65-F5344CB8AC3E}">
        <p14:creationId xmlns:p14="http://schemas.microsoft.com/office/powerpoint/2010/main" val="3211701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5825E4A-DEF2-4BC6-AEF7-A17F99EE110A}" type="datetime1">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1D9BF-489A-4E72-8F93-6159E0B5D9A7}" type="slidenum">
              <a:rPr lang="en-US" smtClean="0"/>
              <a:t>‹#›</a:t>
            </a:fld>
            <a:endParaRPr lang="en-US"/>
          </a:p>
        </p:txBody>
      </p:sp>
      <p:pic>
        <p:nvPicPr>
          <p:cNvPr id="7" name="Picture 6" descr="meatb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182348" y="0"/>
            <a:ext cx="10096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2915" y="98488"/>
            <a:ext cx="838201" cy="79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442281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FFD024-4D6D-4F9D-BA7A-5EF3307CB074}" type="datetime1">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1483867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CDAD5A6-A776-43B4-B309-AAA0E751FE4F}" type="datetime1">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3930824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983053-CDB6-46B6-A29F-F2E8A750AAA8}" type="datetime1">
              <a:rPr lang="en-US" smtClean="0"/>
              <a:t>5/27/2021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3184193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746A40-2589-4A83-97B6-9F1197EC3D16}" type="datetime1">
              <a:rPr lang="en-US" smtClean="0"/>
              <a:t>5/27/2021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2160227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AC4270-39CF-40E8-A968-C11B212098EA}" type="datetime1">
              <a:rPr lang="en-US" smtClean="0"/>
              <a:t>5/27/2021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2563830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ADD36-97FF-4426-BCC6-7654AE8DC51B}" type="datetime1">
              <a:rPr lang="en-US" smtClean="0"/>
              <a:t>5/27/2021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1470716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E59C5B-6A5E-408F-809A-320709EE0BDE}" type="datetime1">
              <a:rPr lang="en-US" smtClean="0"/>
              <a:t>5/27/2021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366642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C5F5D2-8082-43FD-8587-68393B78FAF9}" type="datetime1">
              <a:rPr lang="en-US" smtClean="0"/>
              <a:t>5/27/2021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1856428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F8CFA8-C705-4814-9384-6B295A4ABAD0}" type="datetime1">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30329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6C07F-F347-48B8-B8FD-6C22ADA21A31}" type="datetime1">
              <a:rPr lang="en-US" smtClean="0"/>
              <a:t>5/27/2021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1D9BF-489A-4E72-8F93-6159E0B5D9A7}" type="slidenum">
              <a:rPr lang="en-US" smtClean="0"/>
              <a:t>‹#›</a:t>
            </a:fld>
            <a:endParaRPr lang="en-US"/>
          </a:p>
        </p:txBody>
      </p:sp>
    </p:spTree>
    <p:extLst>
      <p:ext uri="{BB962C8B-B14F-4D97-AF65-F5344CB8AC3E}">
        <p14:creationId xmlns:p14="http://schemas.microsoft.com/office/powerpoint/2010/main" val="717205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CEBB2D-EB4B-4179-9A8B-A44D81807A62}" type="datetime1">
              <a:rPr lang="en-US" smtClean="0"/>
              <a:t>5/27/2021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91D9BF-489A-4E72-8F93-6159E0B5D9A7}" type="slidenum">
              <a:rPr lang="en-US" smtClean="0"/>
              <a:t>‹#›</a:t>
            </a:fld>
            <a:endParaRPr lang="en-US"/>
          </a:p>
        </p:txBody>
      </p:sp>
    </p:spTree>
    <p:extLst>
      <p:ext uri="{BB962C8B-B14F-4D97-AF65-F5344CB8AC3E}">
        <p14:creationId xmlns:p14="http://schemas.microsoft.com/office/powerpoint/2010/main" val="2102353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4.mp4"/><Relationship Id="rId1" Type="http://schemas.openxmlformats.org/officeDocument/2006/relationships/video" Target="NULL" TargetMode="Externa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gif"/><Relationship Id="rId1" Type="http://schemas.microsoft.com/office/2007/relationships/media" Target="../media/media5.gif"/><Relationship Id="rId5" Type="http://schemas.openxmlformats.org/officeDocument/2006/relationships/image" Target="../media/image20.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1.xml"/><Relationship Id="rId7" Type="http://schemas.openxmlformats.org/officeDocument/2006/relationships/image" Target="../media/image41.png"/><Relationship Id="rId2" Type="http://schemas.microsoft.com/office/2007/relationships/media" Target="../media/media6.mp4"/><Relationship Id="rId1" Type="http://schemas.openxmlformats.org/officeDocument/2006/relationships/video" Target="NULL" TargetMode="External"/><Relationship Id="rId6" Type="http://schemas.openxmlformats.org/officeDocument/2006/relationships/image" Target="../media/image37.png"/><Relationship Id="rId11" Type="http://schemas.openxmlformats.org/officeDocument/2006/relationships/image" Target="../media/image240.png"/><Relationship Id="rId5" Type="http://schemas.openxmlformats.org/officeDocument/2006/relationships/image" Target="../media/image24.png"/><Relationship Id="rId10" Type="http://schemas.openxmlformats.org/officeDocument/2006/relationships/image" Target="../media/image230.png"/><Relationship Id="rId4" Type="http://schemas.openxmlformats.org/officeDocument/2006/relationships/image" Target="../media/image23.png"/><Relationship Id="rId9"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8.png"/><Relationship Id="rId2" Type="http://schemas.microsoft.com/office/2007/relationships/media" Target="../media/media7.mp4"/><Relationship Id="rId1" Type="http://schemas.openxmlformats.org/officeDocument/2006/relationships/video" Target="NULL" TargetMode="Externa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1.xml"/><Relationship Id="rId7" Type="http://schemas.openxmlformats.org/officeDocument/2006/relationships/image" Target="../media/image300.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290.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3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9.png"/><Relationship Id="rId2" Type="http://schemas.openxmlformats.org/officeDocument/2006/relationships/image" Target="../media/image280.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9.gif"/><Relationship Id="rId1" Type="http://schemas.microsoft.com/office/2007/relationships/media" Target="../media/media9.gif"/><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1.xml"/><Relationship Id="rId7" Type="http://schemas.openxmlformats.org/officeDocument/2006/relationships/image" Target="../media/image44.png"/><Relationship Id="rId2" Type="http://schemas.microsoft.com/office/2007/relationships/media" Target="../media/media10.mp4"/><Relationship Id="rId1" Type="http://schemas.openxmlformats.org/officeDocument/2006/relationships/video" Target="NULL" TargetMode="External"/><Relationship Id="rId6" Type="http://schemas.openxmlformats.org/officeDocument/2006/relationships/image" Target="../media/image43.png"/><Relationship Id="rId5" Type="http://schemas.openxmlformats.org/officeDocument/2006/relationships/image" Target="../media/image250.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8" Type="http://schemas.openxmlformats.org/officeDocument/2006/relationships/image" Target="../media/image330.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1.mp4"/><Relationship Id="rId1" Type="http://schemas.openxmlformats.org/officeDocument/2006/relationships/video" Target="NULL" TargetMode="External"/><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59.png"/><Relationship Id="rId2" Type="http://schemas.openxmlformats.org/officeDocument/2006/relationships/image" Target="../media/image521.png"/><Relationship Id="rId1" Type="http://schemas.openxmlformats.org/officeDocument/2006/relationships/slideLayout" Target="../slideLayouts/slideLayout1.xml"/><Relationship Id="rId6" Type="http://schemas.openxmlformats.org/officeDocument/2006/relationships/image" Target="../media/image520.png"/></Relationships>
</file>

<file path=ppt/slides/_rels/slide3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420.png"/><Relationship Id="rId2"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2.mp4"/><Relationship Id="rId1" Type="http://schemas.openxmlformats.org/officeDocument/2006/relationships/video" Target="NULL" TargetMode="External"/><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690.png"/><Relationship Id="rId3" Type="http://schemas.openxmlformats.org/officeDocument/2006/relationships/image" Target="../media/image640.png"/><Relationship Id="rId7" Type="http://schemas.openxmlformats.org/officeDocument/2006/relationships/image" Target="../media/image680.png"/><Relationship Id="rId12" Type="http://schemas.openxmlformats.org/officeDocument/2006/relationships/image" Target="../media/image73.png"/><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media/image670.png"/><Relationship Id="rId11" Type="http://schemas.openxmlformats.org/officeDocument/2006/relationships/image" Target="../media/image72.png"/><Relationship Id="rId5" Type="http://schemas.openxmlformats.org/officeDocument/2006/relationships/image" Target="../media/image660.png"/><Relationship Id="rId10" Type="http://schemas.openxmlformats.org/officeDocument/2006/relationships/image" Target="../media/image710.png"/><Relationship Id="rId4" Type="http://schemas.openxmlformats.org/officeDocument/2006/relationships/image" Target="../media/image650.png"/><Relationship Id="rId9" Type="http://schemas.openxmlformats.org/officeDocument/2006/relationships/image" Target="../media/image70.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3.gif"/><Relationship Id="rId1" Type="http://schemas.microsoft.com/office/2007/relationships/media" Target="../media/media13.gif"/><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6.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11916" y="581152"/>
            <a:ext cx="5589444" cy="5324535"/>
          </a:xfrm>
          <a:prstGeom prst="rect">
            <a:avLst/>
          </a:prstGeom>
          <a:noFill/>
        </p:spPr>
        <p:txBody>
          <a:bodyPr wrap="square" rtlCol="0">
            <a:spAutoFit/>
          </a:bodyPr>
          <a:lstStyle/>
          <a:p>
            <a:pPr algn="ctr"/>
            <a:r>
              <a:rPr lang="en-US" sz="4000" b="1" dirty="0">
                <a:solidFill>
                  <a:schemeClr val="accent1">
                    <a:lumMod val="60000"/>
                    <a:lumOff val="40000"/>
                  </a:schemeClr>
                </a:solidFill>
              </a:rPr>
              <a:t>Introduction to Orbits</a:t>
            </a:r>
          </a:p>
          <a:p>
            <a:pPr algn="ctr"/>
            <a:endParaRPr lang="en-US" sz="2400" dirty="0">
              <a:solidFill>
                <a:schemeClr val="accent1">
                  <a:lumMod val="60000"/>
                  <a:lumOff val="40000"/>
                </a:schemeClr>
              </a:solidFill>
            </a:endParaRPr>
          </a:p>
          <a:p>
            <a:pPr algn="ctr"/>
            <a:r>
              <a:rPr lang="en-US" sz="2400" dirty="0">
                <a:solidFill>
                  <a:schemeClr val="accent1">
                    <a:lumMod val="60000"/>
                    <a:lumOff val="40000"/>
                  </a:schemeClr>
                </a:solidFill>
              </a:rPr>
              <a:t>Aerospace </a:t>
            </a:r>
          </a:p>
          <a:p>
            <a:pPr algn="ctr"/>
            <a:r>
              <a:rPr lang="en-US" sz="2400" dirty="0">
                <a:solidFill>
                  <a:schemeClr val="accent1">
                    <a:lumMod val="60000"/>
                    <a:lumOff val="40000"/>
                  </a:schemeClr>
                </a:solidFill>
              </a:rPr>
              <a:t>and Aviation Academy</a:t>
            </a:r>
          </a:p>
          <a:p>
            <a:pPr algn="ctr"/>
            <a:endParaRPr lang="en-US" sz="2400" dirty="0">
              <a:solidFill>
                <a:schemeClr val="accent1">
                  <a:lumMod val="60000"/>
                  <a:lumOff val="40000"/>
                </a:schemeClr>
              </a:solidFill>
            </a:endParaRPr>
          </a:p>
          <a:p>
            <a:pPr algn="ctr"/>
            <a:endParaRPr lang="en-US" sz="2400" dirty="0">
              <a:solidFill>
                <a:schemeClr val="accent1">
                  <a:lumMod val="60000"/>
                  <a:lumOff val="40000"/>
                </a:schemeClr>
              </a:solidFill>
            </a:endParaRPr>
          </a:p>
          <a:p>
            <a:pPr algn="ctr"/>
            <a:endParaRPr lang="en-US" sz="2400" dirty="0">
              <a:solidFill>
                <a:schemeClr val="accent1">
                  <a:lumMod val="60000"/>
                  <a:lumOff val="40000"/>
                </a:schemeClr>
              </a:solidFill>
            </a:endParaRPr>
          </a:p>
          <a:p>
            <a:pPr algn="ctr"/>
            <a:endParaRPr lang="en-US" sz="2400" dirty="0">
              <a:solidFill>
                <a:schemeClr val="accent1">
                  <a:lumMod val="60000"/>
                  <a:lumOff val="40000"/>
                </a:schemeClr>
              </a:solidFill>
            </a:endParaRPr>
          </a:p>
          <a:p>
            <a:pPr algn="ctr"/>
            <a:r>
              <a:rPr lang="en-US" sz="2400" dirty="0">
                <a:solidFill>
                  <a:schemeClr val="accent1">
                    <a:lumMod val="60000"/>
                    <a:lumOff val="40000"/>
                  </a:schemeClr>
                </a:solidFill>
              </a:rPr>
              <a:t>Presented by:</a:t>
            </a:r>
          </a:p>
          <a:p>
            <a:pPr algn="ctr"/>
            <a:r>
              <a:rPr lang="en-US" sz="2400" dirty="0">
                <a:solidFill>
                  <a:schemeClr val="accent1">
                    <a:lumMod val="60000"/>
                    <a:lumOff val="40000"/>
                  </a:schemeClr>
                </a:solidFill>
              </a:rPr>
              <a:t>Steven L. Rickman</a:t>
            </a:r>
          </a:p>
          <a:p>
            <a:pPr algn="ctr"/>
            <a:r>
              <a:rPr lang="en-US" dirty="0">
                <a:solidFill>
                  <a:schemeClr val="accent1">
                    <a:lumMod val="60000"/>
                    <a:lumOff val="40000"/>
                  </a:schemeClr>
                </a:solidFill>
              </a:rPr>
              <a:t>NASA Technical Fellow for Passive Thermal</a:t>
            </a:r>
          </a:p>
          <a:p>
            <a:pPr algn="ctr"/>
            <a:r>
              <a:rPr lang="en-US" dirty="0">
                <a:solidFill>
                  <a:schemeClr val="accent1">
                    <a:lumMod val="60000"/>
                    <a:lumOff val="40000"/>
                  </a:schemeClr>
                </a:solidFill>
              </a:rPr>
              <a:t>NASA Engineering and Safety Center</a:t>
            </a:r>
          </a:p>
          <a:p>
            <a:pPr algn="ctr"/>
            <a:endParaRPr lang="en-US" sz="2400" dirty="0">
              <a:solidFill>
                <a:schemeClr val="accent1">
                  <a:lumMod val="60000"/>
                  <a:lumOff val="40000"/>
                </a:schemeClr>
              </a:solidFill>
            </a:endParaRPr>
          </a:p>
          <a:p>
            <a:pPr algn="ctr"/>
            <a:r>
              <a:rPr lang="en-US" sz="2400" dirty="0">
                <a:solidFill>
                  <a:schemeClr val="accent1">
                    <a:lumMod val="60000"/>
                    <a:lumOff val="40000"/>
                  </a:schemeClr>
                </a:solidFill>
              </a:rPr>
              <a:t>June 2021</a:t>
            </a:r>
          </a:p>
        </p:txBody>
      </p:sp>
      <p:pic>
        <p:nvPicPr>
          <p:cNvPr id="2" name="lunar_transit_2016_07_0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34000" y="0"/>
            <a:ext cx="6858000" cy="6858000"/>
          </a:xfrm>
          <a:prstGeom prst="rect">
            <a:avLst/>
          </a:prstGeom>
        </p:spPr>
      </p:pic>
      <p:sp>
        <p:nvSpPr>
          <p:cNvPr id="3" name="TextBox 2"/>
          <p:cNvSpPr txBox="1"/>
          <p:nvPr/>
        </p:nvSpPr>
        <p:spPr>
          <a:xfrm>
            <a:off x="0" y="6486839"/>
            <a:ext cx="2664832" cy="307777"/>
          </a:xfrm>
          <a:prstGeom prst="rect">
            <a:avLst/>
          </a:prstGeom>
          <a:noFill/>
        </p:spPr>
        <p:txBody>
          <a:bodyPr wrap="none" rtlCol="0">
            <a:spAutoFit/>
          </a:bodyPr>
          <a:lstStyle/>
          <a:p>
            <a:r>
              <a:rPr lang="en-US" sz="1400" dirty="0">
                <a:solidFill>
                  <a:srgbClr val="FFFF00"/>
                </a:solidFill>
              </a:rPr>
              <a:t>Video Credit:  DSCOVR: EPIC Team</a:t>
            </a:r>
          </a:p>
        </p:txBody>
      </p:sp>
      <p:sp>
        <p:nvSpPr>
          <p:cNvPr id="6" name="Slide Number Placeholder 5"/>
          <p:cNvSpPr>
            <a:spLocks noGrp="1"/>
          </p:cNvSpPr>
          <p:nvPr>
            <p:ph type="sldNum" sz="quarter" idx="12"/>
          </p:nvPr>
        </p:nvSpPr>
        <p:spPr/>
        <p:txBody>
          <a:bodyPr/>
          <a:lstStyle/>
          <a:p>
            <a:fld id="{2091D9BF-489A-4E72-8F93-6159E0B5D9A7}" type="slidenum">
              <a:rPr lang="en-US" smtClean="0"/>
              <a:t>1</a:t>
            </a:fld>
            <a:endParaRPr lang="en-US"/>
          </a:p>
        </p:txBody>
      </p:sp>
      <p:pic>
        <p:nvPicPr>
          <p:cNvPr id="7" name="Picture 6" descr="meatb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82350" y="-7876"/>
            <a:ext cx="10096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92915" y="74104"/>
            <a:ext cx="838201" cy="79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Tree>
    <p:extLst>
      <p:ext uri="{BB962C8B-B14F-4D97-AF65-F5344CB8AC3E}">
        <p14:creationId xmlns:p14="http://schemas.microsoft.com/office/powerpoint/2010/main" val="241697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6239978" cy="6432530"/>
          </a:xfrm>
          <a:prstGeom prst="rect">
            <a:avLst/>
          </a:prstGeom>
          <a:noFill/>
        </p:spPr>
        <p:txBody>
          <a:bodyPr wrap="none" rtlCol="0">
            <a:spAutoFit/>
          </a:bodyPr>
          <a:lstStyle/>
          <a:p>
            <a:r>
              <a:rPr lang="en-US" sz="3200" b="1" dirty="0"/>
              <a:t>Lesson Contents</a:t>
            </a:r>
          </a:p>
          <a:p>
            <a:endParaRPr lang="en-US" sz="2000" dirty="0"/>
          </a:p>
          <a:p>
            <a:r>
              <a:rPr lang="en-US" sz="2400" dirty="0"/>
              <a:t>Acknowledgements</a:t>
            </a:r>
          </a:p>
          <a:p>
            <a:r>
              <a:rPr lang="en-US" sz="2400" dirty="0"/>
              <a:t>What is an Orbit?</a:t>
            </a:r>
          </a:p>
          <a:p>
            <a:r>
              <a:rPr lang="en-US" sz="2400" dirty="0"/>
              <a:t>Why Study Orbits?</a:t>
            </a:r>
          </a:p>
          <a:p>
            <a:r>
              <a:rPr lang="en-US" sz="2400" dirty="0"/>
              <a:t>Anatomy of an Orbit</a:t>
            </a:r>
          </a:p>
          <a:p>
            <a:r>
              <a:rPr lang="en-US" sz="2400" dirty="0"/>
              <a:t>Johannes Kepler, </a:t>
            </a:r>
            <a:r>
              <a:rPr lang="en-US" sz="2400" dirty="0" err="1"/>
              <a:t>Tycho</a:t>
            </a:r>
            <a:r>
              <a:rPr lang="en-US" sz="2400" dirty="0"/>
              <a:t> Brahe, and Isaac Newton</a:t>
            </a:r>
          </a:p>
          <a:p>
            <a:r>
              <a:rPr lang="en-US" sz="2400" dirty="0"/>
              <a:t>Kepler’s First Law</a:t>
            </a:r>
          </a:p>
          <a:p>
            <a:r>
              <a:rPr lang="en-US" sz="2400" dirty="0"/>
              <a:t>Kepler’s Second Law</a:t>
            </a:r>
          </a:p>
          <a:p>
            <a:r>
              <a:rPr lang="en-US" sz="2400" dirty="0"/>
              <a:t>Kepler’s Third Law</a:t>
            </a:r>
          </a:p>
          <a:p>
            <a:r>
              <a:rPr lang="en-US" sz="2400" dirty="0"/>
              <a:t>Thank You, Sir Isaac Newton!</a:t>
            </a:r>
          </a:p>
          <a:p>
            <a:r>
              <a:rPr lang="en-US" sz="2400" dirty="0"/>
              <a:t>Example:  Circular – Geostationary</a:t>
            </a:r>
          </a:p>
          <a:p>
            <a:r>
              <a:rPr lang="en-US" sz="2400" dirty="0"/>
              <a:t>Perturbed Orbits</a:t>
            </a:r>
          </a:p>
          <a:p>
            <a:r>
              <a:rPr lang="en-US" sz="2400" dirty="0"/>
              <a:t>Example:  Circular – Sun Synchronous</a:t>
            </a:r>
          </a:p>
          <a:p>
            <a:r>
              <a:rPr lang="en-US" sz="2400" dirty="0"/>
              <a:t>Example:  Elliptical – </a:t>
            </a:r>
            <a:r>
              <a:rPr lang="en-US" sz="2400" dirty="0" err="1"/>
              <a:t>Molniya</a:t>
            </a:r>
            <a:endParaRPr lang="en-US" sz="2400" dirty="0"/>
          </a:p>
          <a:p>
            <a:r>
              <a:rPr lang="en-US" sz="2400" dirty="0"/>
              <a:t>Other Orbits</a:t>
            </a:r>
          </a:p>
          <a:p>
            <a:r>
              <a:rPr lang="en-US" sz="2400" dirty="0"/>
              <a:t>Q &amp; A</a:t>
            </a:r>
          </a:p>
        </p:txBody>
      </p:sp>
      <p:sp>
        <p:nvSpPr>
          <p:cNvPr id="4" name="Slide Number Placeholder 3"/>
          <p:cNvSpPr>
            <a:spLocks noGrp="1"/>
          </p:cNvSpPr>
          <p:nvPr>
            <p:ph type="sldNum" sz="quarter" idx="12"/>
          </p:nvPr>
        </p:nvSpPr>
        <p:spPr/>
        <p:txBody>
          <a:bodyPr/>
          <a:lstStyle/>
          <a:p>
            <a:fld id="{2091D9BF-489A-4E72-8F93-6159E0B5D9A7}" type="slidenum">
              <a:rPr lang="en-US" smtClean="0"/>
              <a:t>2</a:t>
            </a:fld>
            <a:endParaRPr lang="en-US"/>
          </a:p>
        </p:txBody>
      </p:sp>
    </p:spTree>
    <p:extLst>
      <p:ext uri="{BB962C8B-B14F-4D97-AF65-F5344CB8AC3E}">
        <p14:creationId xmlns:p14="http://schemas.microsoft.com/office/powerpoint/2010/main" val="2670235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3533916" cy="1077218"/>
          </a:xfrm>
          <a:prstGeom prst="rect">
            <a:avLst/>
          </a:prstGeom>
          <a:noFill/>
        </p:spPr>
        <p:txBody>
          <a:bodyPr wrap="none" rtlCol="0">
            <a:spAutoFit/>
          </a:bodyPr>
          <a:lstStyle/>
          <a:p>
            <a:r>
              <a:rPr lang="en-US" sz="3200" b="1" dirty="0"/>
              <a:t>Acknowledgements</a:t>
            </a:r>
          </a:p>
          <a:p>
            <a:endParaRPr lang="en-US" sz="3200" dirty="0"/>
          </a:p>
        </p:txBody>
      </p:sp>
      <p:sp>
        <p:nvSpPr>
          <p:cNvPr id="5" name="TextBox 4"/>
          <p:cNvSpPr txBox="1"/>
          <p:nvPr/>
        </p:nvSpPr>
        <p:spPr>
          <a:xfrm>
            <a:off x="566928" y="870855"/>
            <a:ext cx="10387584" cy="5509200"/>
          </a:xfrm>
          <a:prstGeom prst="rect">
            <a:avLst/>
          </a:prstGeom>
          <a:noFill/>
        </p:spPr>
        <p:txBody>
          <a:bodyPr wrap="square" rtlCol="0">
            <a:spAutoFit/>
          </a:bodyPr>
          <a:lstStyle/>
          <a:p>
            <a:endParaRPr lang="en-US" sz="3200" dirty="0">
              <a:cs typeface="Times New Roman" panose="02020603050405020304" pitchFamily="18" charset="0"/>
            </a:endParaRPr>
          </a:p>
          <a:p>
            <a:r>
              <a:rPr lang="en-US" sz="3200" dirty="0">
                <a:cs typeface="Times New Roman" panose="02020603050405020304" pitchFamily="18" charset="0"/>
              </a:rPr>
              <a:t>Information and image sources are cited on each slide.</a:t>
            </a:r>
          </a:p>
          <a:p>
            <a:endParaRPr lang="en-US" sz="3200" dirty="0">
              <a:cs typeface="Times New Roman" panose="02020603050405020304" pitchFamily="18" charset="0"/>
            </a:endParaRPr>
          </a:p>
          <a:p>
            <a:r>
              <a:rPr lang="en-US" sz="3200" dirty="0">
                <a:cs typeface="Times New Roman" panose="02020603050405020304" pitchFamily="18" charset="0"/>
              </a:rPr>
              <a:t>Unless otherwise credited, animations were developed by the author using Copernicus 4.6.</a:t>
            </a:r>
          </a:p>
          <a:p>
            <a:endParaRPr lang="en-US" sz="3200" dirty="0">
              <a:cs typeface="Times New Roman" panose="02020603050405020304" pitchFamily="18" charset="0"/>
            </a:endParaRPr>
          </a:p>
          <a:p>
            <a:r>
              <a:rPr lang="en-US" sz="3200" dirty="0">
                <a:cs typeface="Times New Roman" panose="02020603050405020304" pitchFamily="18" charset="0"/>
              </a:rPr>
              <a:t>Microsoft® Clip Art was used in the presentation.</a:t>
            </a:r>
          </a:p>
          <a:p>
            <a:endParaRPr lang="en-US" sz="3200" dirty="0">
              <a:cs typeface="Times New Roman" panose="02020603050405020304" pitchFamily="18" charset="0"/>
            </a:endParaRPr>
          </a:p>
          <a:p>
            <a:r>
              <a:rPr lang="en-US" sz="3200" dirty="0">
                <a:cs typeface="Times New Roman" panose="02020603050405020304" pitchFamily="18" charset="0"/>
              </a:rPr>
              <a:t>Some content from Bate, R. R., Mueller, D. D., and White, J. E., </a:t>
            </a:r>
            <a:r>
              <a:rPr lang="en-US" sz="3200" i="1" dirty="0">
                <a:cs typeface="Times New Roman" panose="02020603050405020304" pitchFamily="18" charset="0"/>
              </a:rPr>
              <a:t>Fundamentals of Astrodynamics</a:t>
            </a:r>
            <a:r>
              <a:rPr lang="en-US" sz="3200" dirty="0">
                <a:cs typeface="Times New Roman" panose="02020603050405020304" pitchFamily="18" charset="0"/>
              </a:rPr>
              <a:t>, Dover Publications, New York, 1971.</a:t>
            </a:r>
          </a:p>
        </p:txBody>
      </p:sp>
      <p:sp>
        <p:nvSpPr>
          <p:cNvPr id="7" name="Slide Number Placeholder 6"/>
          <p:cNvSpPr>
            <a:spLocks noGrp="1"/>
          </p:cNvSpPr>
          <p:nvPr>
            <p:ph type="sldNum" sz="quarter" idx="12"/>
          </p:nvPr>
        </p:nvSpPr>
        <p:spPr/>
        <p:txBody>
          <a:bodyPr/>
          <a:lstStyle/>
          <a:p>
            <a:fld id="{2091D9BF-489A-4E72-8F93-6159E0B5D9A7}" type="slidenum">
              <a:rPr lang="en-US" smtClean="0"/>
              <a:t>3</a:t>
            </a:fld>
            <a:endParaRPr lang="en-US"/>
          </a:p>
        </p:txBody>
      </p:sp>
    </p:spTree>
    <p:extLst>
      <p:ext uri="{BB962C8B-B14F-4D97-AF65-F5344CB8AC3E}">
        <p14:creationId xmlns:p14="http://schemas.microsoft.com/office/powerpoint/2010/main" val="3682440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1058027"/>
            <a:ext cx="4766824" cy="2062103"/>
          </a:xfrm>
          <a:prstGeom prst="rect">
            <a:avLst/>
          </a:prstGeom>
          <a:noFill/>
        </p:spPr>
        <p:txBody>
          <a:bodyPr wrap="square" rtlCol="0">
            <a:spAutoFit/>
          </a:bodyPr>
          <a:lstStyle/>
          <a:p>
            <a:pPr>
              <a:spcAft>
                <a:spcPts val="1800"/>
              </a:spcAft>
            </a:pPr>
            <a:r>
              <a:rPr lang="en-US" sz="3200" dirty="0"/>
              <a:t>An orbit is “the curved path, usually elliptical, described by a planet, satellite, spaceship, etc.”</a:t>
            </a:r>
          </a:p>
        </p:txBody>
      </p:sp>
      <p:sp>
        <p:nvSpPr>
          <p:cNvPr id="6" name="TextBox 5"/>
          <p:cNvSpPr txBox="1"/>
          <p:nvPr/>
        </p:nvSpPr>
        <p:spPr>
          <a:xfrm>
            <a:off x="566928" y="413657"/>
            <a:ext cx="4396958" cy="1015663"/>
          </a:xfrm>
          <a:prstGeom prst="rect">
            <a:avLst/>
          </a:prstGeom>
          <a:noFill/>
        </p:spPr>
        <p:txBody>
          <a:bodyPr wrap="square" rtlCol="0">
            <a:spAutoFit/>
          </a:bodyPr>
          <a:lstStyle/>
          <a:p>
            <a:r>
              <a:rPr lang="en-US" sz="3200" b="1" dirty="0"/>
              <a:t>What is an Orbit?</a:t>
            </a:r>
          </a:p>
          <a:p>
            <a:endParaRPr lang="en-US" sz="2800" dirty="0"/>
          </a:p>
        </p:txBody>
      </p:sp>
      <p:sp>
        <p:nvSpPr>
          <p:cNvPr id="2" name="Rectangle 1"/>
          <p:cNvSpPr/>
          <p:nvPr/>
        </p:nvSpPr>
        <p:spPr>
          <a:xfrm>
            <a:off x="161792" y="6171684"/>
            <a:ext cx="3893951" cy="307777"/>
          </a:xfrm>
          <a:prstGeom prst="rect">
            <a:avLst/>
          </a:prstGeom>
        </p:spPr>
        <p:txBody>
          <a:bodyPr wrap="none">
            <a:spAutoFit/>
          </a:bodyPr>
          <a:lstStyle/>
          <a:p>
            <a:r>
              <a:rPr lang="en-US" sz="1400" dirty="0"/>
              <a:t>Source:  https://www.dictionary.com/browse/orbit</a:t>
            </a:r>
          </a:p>
        </p:txBody>
      </p:sp>
      <p:sp>
        <p:nvSpPr>
          <p:cNvPr id="3" name="Slide Number Placeholder 2"/>
          <p:cNvSpPr>
            <a:spLocks noGrp="1"/>
          </p:cNvSpPr>
          <p:nvPr>
            <p:ph type="sldNum" sz="quarter" idx="12"/>
          </p:nvPr>
        </p:nvSpPr>
        <p:spPr/>
        <p:txBody>
          <a:bodyPr/>
          <a:lstStyle/>
          <a:p>
            <a:fld id="{2091D9BF-489A-4E72-8F93-6159E0B5D9A7}" type="slidenum">
              <a:rPr lang="en-US" smtClean="0"/>
              <a:t>4</a:t>
            </a:fld>
            <a:endParaRPr lang="en-US"/>
          </a:p>
        </p:txBody>
      </p:sp>
      <p:pic>
        <p:nvPicPr>
          <p:cNvPr id="4" name="Intro Animation">
            <a:hlinkClick r:id="" action="ppaction://media"/>
          </p:cNvPr>
          <p:cNvPicPr>
            <a:picLocks noChangeAspect="1"/>
          </p:cNvPicPr>
          <p:nvPr>
            <a:videoFile r:link="rId1"/>
            <p:extLst>
              <p:ext uri="{DAA4B4D4-6D71-4841-9C94-3DE7FCFB9230}">
                <p14:media xmlns:p14="http://schemas.microsoft.com/office/powerpoint/2010/main" r:embed="rId2">
                  <p14:trim st="3994"/>
                </p14:media>
              </p:ext>
            </p:extLst>
          </p:nvPr>
        </p:nvPicPr>
        <p:blipFill rotWithShape="1">
          <a:blip r:embed="rId4"/>
          <a:srcRect l="37500" t="30800" r="28374" b="22667"/>
          <a:stretch>
            <a:fillRect/>
          </a:stretch>
        </p:blipFill>
        <p:spPr>
          <a:xfrm>
            <a:off x="5365979" y="1058027"/>
            <a:ext cx="6218441" cy="4769749"/>
          </a:xfrm>
          <a:prstGeom prst="rect">
            <a:avLst/>
          </a:prstGeom>
        </p:spPr>
      </p:pic>
      <p:sp>
        <p:nvSpPr>
          <p:cNvPr id="7" name="TextBox 6"/>
          <p:cNvSpPr txBox="1"/>
          <p:nvPr/>
        </p:nvSpPr>
        <p:spPr>
          <a:xfrm>
            <a:off x="6956129" y="5827776"/>
            <a:ext cx="3038139" cy="369332"/>
          </a:xfrm>
          <a:prstGeom prst="rect">
            <a:avLst/>
          </a:prstGeom>
          <a:noFill/>
        </p:spPr>
        <p:txBody>
          <a:bodyPr wrap="none" rtlCol="0">
            <a:spAutoFit/>
          </a:bodyPr>
          <a:lstStyle/>
          <a:p>
            <a:pPr algn="ctr"/>
            <a:r>
              <a:rPr lang="en-US" b="1" dirty="0"/>
              <a:t>Circular Orbit About the Earth</a:t>
            </a:r>
          </a:p>
        </p:txBody>
      </p:sp>
    </p:spTree>
    <p:extLst>
      <p:ext uri="{BB962C8B-B14F-4D97-AF65-F5344CB8AC3E}">
        <p14:creationId xmlns:p14="http://schemas.microsoft.com/office/powerpoint/2010/main" val="399020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9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1062593"/>
            <a:ext cx="2801110" cy="5293757"/>
          </a:xfrm>
          <a:prstGeom prst="rect">
            <a:avLst/>
          </a:prstGeom>
          <a:noFill/>
        </p:spPr>
        <p:txBody>
          <a:bodyPr wrap="square" rtlCol="0">
            <a:spAutoFit/>
          </a:bodyPr>
          <a:lstStyle/>
          <a:p>
            <a:pPr>
              <a:spcAft>
                <a:spcPts val="1800"/>
              </a:spcAft>
            </a:pPr>
            <a:r>
              <a:rPr lang="en-US" sz="2800" dirty="0"/>
              <a:t>Orbits are the paths a spacecraft takes in space;</a:t>
            </a:r>
          </a:p>
          <a:p>
            <a:pPr>
              <a:spcAft>
                <a:spcPts val="1800"/>
              </a:spcAft>
            </a:pPr>
            <a:r>
              <a:rPr lang="en-US" sz="2800" dirty="0"/>
              <a:t>They are used to go from one location in space to another, for example, from the Earth to the Moon, and back.</a:t>
            </a:r>
          </a:p>
          <a:p>
            <a:pPr>
              <a:spcAft>
                <a:spcPts val="1800"/>
              </a:spcAft>
            </a:pPr>
            <a:r>
              <a:rPr lang="en-US" sz="2800" dirty="0"/>
              <a:t>	</a:t>
            </a:r>
          </a:p>
        </p:txBody>
      </p:sp>
      <p:sp>
        <p:nvSpPr>
          <p:cNvPr id="6" name="TextBox 5"/>
          <p:cNvSpPr txBox="1"/>
          <p:nvPr/>
        </p:nvSpPr>
        <p:spPr>
          <a:xfrm>
            <a:off x="566928" y="413657"/>
            <a:ext cx="4396958" cy="1015663"/>
          </a:xfrm>
          <a:prstGeom prst="rect">
            <a:avLst/>
          </a:prstGeom>
          <a:noFill/>
        </p:spPr>
        <p:txBody>
          <a:bodyPr wrap="square" rtlCol="0">
            <a:spAutoFit/>
          </a:bodyPr>
          <a:lstStyle/>
          <a:p>
            <a:r>
              <a:rPr lang="en-US" sz="3200" b="1" dirty="0"/>
              <a:t>Why Study Orbits?</a:t>
            </a:r>
          </a:p>
          <a:p>
            <a:endParaRPr lang="en-US" sz="2800" dirty="0"/>
          </a:p>
        </p:txBody>
      </p:sp>
      <p:sp>
        <p:nvSpPr>
          <p:cNvPr id="2" name="Slide Number Placeholder 1"/>
          <p:cNvSpPr>
            <a:spLocks noGrp="1"/>
          </p:cNvSpPr>
          <p:nvPr>
            <p:ph type="sldNum" sz="quarter" idx="12"/>
          </p:nvPr>
        </p:nvSpPr>
        <p:spPr/>
        <p:txBody>
          <a:bodyPr/>
          <a:lstStyle/>
          <a:p>
            <a:fld id="{2091D9BF-489A-4E72-8F93-6159E0B5D9A7}" type="slidenum">
              <a:rPr lang="en-US" smtClean="0"/>
              <a:t>5</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24305" y="1140008"/>
            <a:ext cx="8087200" cy="4552448"/>
          </a:xfrm>
          <a:prstGeom prst="rect">
            <a:avLst/>
          </a:prstGeom>
        </p:spPr>
      </p:pic>
      <p:sp>
        <p:nvSpPr>
          <p:cNvPr id="8" name="TextBox 7"/>
          <p:cNvSpPr txBox="1"/>
          <p:nvPr/>
        </p:nvSpPr>
        <p:spPr>
          <a:xfrm>
            <a:off x="6015860" y="5692456"/>
            <a:ext cx="3704091" cy="369332"/>
          </a:xfrm>
          <a:prstGeom prst="rect">
            <a:avLst/>
          </a:prstGeom>
          <a:noFill/>
        </p:spPr>
        <p:txBody>
          <a:bodyPr wrap="none" rtlCol="0">
            <a:spAutoFit/>
          </a:bodyPr>
          <a:lstStyle/>
          <a:p>
            <a:pPr algn="ctr"/>
            <a:r>
              <a:rPr lang="en-US" b="1" dirty="0"/>
              <a:t>Orion Exploration Mission – 1 (EM-1)</a:t>
            </a:r>
          </a:p>
        </p:txBody>
      </p:sp>
      <p:sp>
        <p:nvSpPr>
          <p:cNvPr id="9" name="Rectangle 8"/>
          <p:cNvSpPr/>
          <p:nvPr/>
        </p:nvSpPr>
        <p:spPr>
          <a:xfrm>
            <a:off x="161792" y="6171684"/>
            <a:ext cx="5565241" cy="307777"/>
          </a:xfrm>
          <a:prstGeom prst="rect">
            <a:avLst/>
          </a:prstGeom>
        </p:spPr>
        <p:txBody>
          <a:bodyPr wrap="none">
            <a:spAutoFit/>
          </a:bodyPr>
          <a:lstStyle/>
          <a:p>
            <a:r>
              <a:rPr lang="en-US" sz="1400" dirty="0"/>
              <a:t>Source:  https://www.nasa.gov/image-feature/exploration-mission-1-map</a:t>
            </a:r>
          </a:p>
        </p:txBody>
      </p:sp>
    </p:spTree>
    <p:extLst>
      <p:ext uri="{BB962C8B-B14F-4D97-AF65-F5344CB8AC3E}">
        <p14:creationId xmlns:p14="http://schemas.microsoft.com/office/powerpoint/2010/main" val="2518256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8444" y="1115136"/>
            <a:ext cx="10802110" cy="954107"/>
          </a:xfrm>
          <a:prstGeom prst="rect">
            <a:avLst/>
          </a:prstGeom>
          <a:noFill/>
        </p:spPr>
        <p:txBody>
          <a:bodyPr wrap="square" rtlCol="0">
            <a:spAutoFit/>
          </a:bodyPr>
          <a:lstStyle/>
          <a:p>
            <a:pPr>
              <a:spcAft>
                <a:spcPts val="1800"/>
              </a:spcAft>
            </a:pPr>
            <a:r>
              <a:rPr lang="en-US" sz="2800" dirty="0"/>
              <a:t>It is important to understand orbits to determine the environment a spacecraft experiences, how long it takes to travel to the destination, etc.</a:t>
            </a:r>
          </a:p>
        </p:txBody>
      </p:sp>
      <p:sp>
        <p:nvSpPr>
          <p:cNvPr id="6" name="TextBox 5"/>
          <p:cNvSpPr txBox="1"/>
          <p:nvPr/>
        </p:nvSpPr>
        <p:spPr>
          <a:xfrm>
            <a:off x="566928" y="413657"/>
            <a:ext cx="4396958" cy="1015663"/>
          </a:xfrm>
          <a:prstGeom prst="rect">
            <a:avLst/>
          </a:prstGeom>
          <a:noFill/>
        </p:spPr>
        <p:txBody>
          <a:bodyPr wrap="square" rtlCol="0">
            <a:spAutoFit/>
          </a:bodyPr>
          <a:lstStyle/>
          <a:p>
            <a:r>
              <a:rPr lang="en-US" sz="3200" b="1" dirty="0"/>
              <a:t>Why Study Orbits?</a:t>
            </a:r>
          </a:p>
          <a:p>
            <a:endParaRPr lang="en-US" sz="2800" dirty="0"/>
          </a:p>
        </p:txBody>
      </p:sp>
      <p:sp>
        <p:nvSpPr>
          <p:cNvPr id="2" name="Slide Number Placeholder 1"/>
          <p:cNvSpPr>
            <a:spLocks noGrp="1"/>
          </p:cNvSpPr>
          <p:nvPr>
            <p:ph type="sldNum" sz="quarter" idx="12"/>
          </p:nvPr>
        </p:nvSpPr>
        <p:spPr/>
        <p:txBody>
          <a:bodyPr/>
          <a:lstStyle/>
          <a:p>
            <a:fld id="{2091D9BF-489A-4E72-8F93-6159E0B5D9A7}" type="slidenum">
              <a:rPr lang="en-US" smtClean="0"/>
              <a:t>6</a:t>
            </a:fld>
            <a:endParaRPr lang="en-US"/>
          </a:p>
        </p:txBody>
      </p:sp>
      <p:sp>
        <p:nvSpPr>
          <p:cNvPr id="3" name="Rectangle 2"/>
          <p:cNvSpPr/>
          <p:nvPr/>
        </p:nvSpPr>
        <p:spPr>
          <a:xfrm>
            <a:off x="458444" y="6015692"/>
            <a:ext cx="8105021" cy="523220"/>
          </a:xfrm>
          <a:prstGeom prst="rect">
            <a:avLst/>
          </a:prstGeom>
        </p:spPr>
        <p:txBody>
          <a:bodyPr wrap="square">
            <a:spAutoFit/>
          </a:bodyPr>
          <a:lstStyle/>
          <a:p>
            <a:r>
              <a:rPr lang="en-US" sz="1400" dirty="0"/>
              <a:t>Image Credits:  https://blogs.nasa.gov/parkersolarprobe/</a:t>
            </a:r>
          </a:p>
          <a:p>
            <a:r>
              <a:rPr lang="en-US" sz="1400" dirty="0"/>
              <a:t>https://www.nasa.gov/press-release/goddard/2018/scientist-to-discuss-heliophysics-parker-solar-probe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928" y="2136892"/>
            <a:ext cx="4923461" cy="313005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8018" y="2136892"/>
            <a:ext cx="5565164" cy="3130052"/>
          </a:xfrm>
          <a:prstGeom prst="rect">
            <a:avLst/>
          </a:prstGeom>
        </p:spPr>
      </p:pic>
      <p:sp>
        <p:nvSpPr>
          <p:cNvPr id="8" name="TextBox 7"/>
          <p:cNvSpPr txBox="1"/>
          <p:nvPr/>
        </p:nvSpPr>
        <p:spPr>
          <a:xfrm>
            <a:off x="1546361" y="5266944"/>
            <a:ext cx="2964594" cy="369332"/>
          </a:xfrm>
          <a:prstGeom prst="rect">
            <a:avLst/>
          </a:prstGeom>
          <a:noFill/>
        </p:spPr>
        <p:txBody>
          <a:bodyPr wrap="none" rtlCol="0">
            <a:spAutoFit/>
          </a:bodyPr>
          <a:lstStyle/>
          <a:p>
            <a:pPr algn="ctr"/>
            <a:r>
              <a:rPr lang="en-US" b="1" dirty="0"/>
              <a:t>Parker Solar Probe Trajectory</a:t>
            </a:r>
          </a:p>
        </p:txBody>
      </p:sp>
      <p:sp>
        <p:nvSpPr>
          <p:cNvPr id="9" name="TextBox 8"/>
          <p:cNvSpPr txBox="1"/>
          <p:nvPr/>
        </p:nvSpPr>
        <p:spPr>
          <a:xfrm>
            <a:off x="7107947" y="5262705"/>
            <a:ext cx="3005311" cy="369332"/>
          </a:xfrm>
          <a:prstGeom prst="rect">
            <a:avLst/>
          </a:prstGeom>
          <a:noFill/>
        </p:spPr>
        <p:txBody>
          <a:bodyPr wrap="none" rtlCol="0">
            <a:spAutoFit/>
          </a:bodyPr>
          <a:lstStyle/>
          <a:p>
            <a:pPr algn="ctr"/>
            <a:r>
              <a:rPr lang="en-US" b="1" dirty="0"/>
              <a:t>Parker Solar Probe Spacecraft</a:t>
            </a:r>
          </a:p>
        </p:txBody>
      </p:sp>
    </p:spTree>
    <p:extLst>
      <p:ext uri="{BB962C8B-B14F-4D97-AF65-F5344CB8AC3E}">
        <p14:creationId xmlns:p14="http://schemas.microsoft.com/office/powerpoint/2010/main" val="44256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3668761" cy="1077218"/>
          </a:xfrm>
          <a:prstGeom prst="rect">
            <a:avLst/>
          </a:prstGeom>
          <a:noFill/>
        </p:spPr>
        <p:txBody>
          <a:bodyPr wrap="none" rtlCol="0">
            <a:spAutoFit/>
          </a:bodyPr>
          <a:lstStyle/>
          <a:p>
            <a:r>
              <a:rPr lang="en-US" sz="3200" b="1" dirty="0"/>
              <a:t>Anatomy of an Orbit</a:t>
            </a:r>
          </a:p>
          <a:p>
            <a:endParaRPr lang="en-US" sz="3200" dirty="0"/>
          </a:p>
        </p:txBody>
      </p:sp>
      <p:grpSp>
        <p:nvGrpSpPr>
          <p:cNvPr id="2" name="Group 1"/>
          <p:cNvGrpSpPr/>
          <p:nvPr/>
        </p:nvGrpSpPr>
        <p:grpSpPr>
          <a:xfrm>
            <a:off x="2428024" y="677381"/>
            <a:ext cx="7651455" cy="6034613"/>
            <a:chOff x="2186257" y="927753"/>
            <a:chExt cx="7651455" cy="6034613"/>
          </a:xfrm>
        </p:grpSpPr>
        <p:pic>
          <p:nvPicPr>
            <p:cNvPr id="17" name="Picture 2" descr="D:\Documents and Settings\srickman\Local Settings\Temporary Internet Files\Content.IE5\TKVTDA0E\MC900432569[1].png"/>
            <p:cNvPicPr>
              <a:picLocks noChangeAspect="1" noChangeArrowheads="1"/>
            </p:cNvPicPr>
            <p:nvPr/>
          </p:nvPicPr>
          <p:blipFill>
            <a:blip r:embed="rId2" cstate="print">
              <a:duotone>
                <a:schemeClr val="accent1">
                  <a:shade val="45000"/>
                  <a:satMod val="135000"/>
                </a:schemeClr>
                <a:prstClr val="white"/>
              </a:duotone>
            </a:blip>
            <a:stretch>
              <a:fillRect/>
            </a:stretch>
          </p:blipFill>
          <p:spPr bwMode="auto">
            <a:xfrm>
              <a:off x="4590834" y="1705749"/>
              <a:ext cx="3209811" cy="3209811"/>
            </a:xfrm>
            <a:prstGeom prst="rect">
              <a:avLst/>
            </a:prstGeom>
            <a:noFill/>
            <a:ln>
              <a:noFill/>
            </a:ln>
          </p:spPr>
        </p:pic>
        <p:pic>
          <p:nvPicPr>
            <p:cNvPr id="18" name="Picture 17"/>
            <p:cNvPicPr>
              <a:picLocks noChangeAspect="1" noChangeArrowheads="1"/>
            </p:cNvPicPr>
            <p:nvPr/>
          </p:nvPicPr>
          <p:blipFill>
            <a:blip r:embed="rId3" cstate="print">
              <a:clrChange>
                <a:clrFrom>
                  <a:srgbClr val="FFFFFF"/>
                </a:clrFrom>
                <a:clrTo>
                  <a:srgbClr val="FFFFFF">
                    <a:alpha val="0"/>
                  </a:srgbClr>
                </a:clrTo>
              </a:clrChange>
            </a:blip>
            <a:srcRect t="51064"/>
            <a:stretch>
              <a:fillRect/>
            </a:stretch>
          </p:blipFill>
          <p:spPr bwMode="auto">
            <a:xfrm>
              <a:off x="4914571" y="3477286"/>
              <a:ext cx="2495550" cy="438150"/>
            </a:xfrm>
            <a:prstGeom prst="rect">
              <a:avLst/>
            </a:prstGeom>
            <a:noFill/>
            <a:ln w="9525">
              <a:noFill/>
              <a:miter lim="800000"/>
              <a:headEnd/>
              <a:tailEnd/>
            </a:ln>
          </p:spPr>
        </p:pic>
        <p:pic>
          <p:nvPicPr>
            <p:cNvPr id="19" name="Picture 9"/>
            <p:cNvPicPr>
              <a:picLocks noChangeAspect="1" noChangeArrowheads="1"/>
            </p:cNvPicPr>
            <p:nvPr/>
          </p:nvPicPr>
          <p:blipFill>
            <a:blip r:embed="rId4" cstate="print">
              <a:clrChange>
                <a:clrFrom>
                  <a:srgbClr val="FFFFFF"/>
                </a:clrFrom>
                <a:clrTo>
                  <a:srgbClr val="FFFFFF">
                    <a:alpha val="0"/>
                  </a:srgbClr>
                </a:clrTo>
              </a:clrChange>
            </a:blip>
            <a:srcRect b="51064"/>
            <a:stretch>
              <a:fillRect/>
            </a:stretch>
          </p:blipFill>
          <p:spPr bwMode="auto">
            <a:xfrm>
              <a:off x="4924096" y="3039136"/>
              <a:ext cx="2495550" cy="438150"/>
            </a:xfrm>
            <a:prstGeom prst="rect">
              <a:avLst/>
            </a:prstGeom>
            <a:noFill/>
            <a:ln w="9525">
              <a:noFill/>
              <a:miter lim="800000"/>
              <a:headEnd/>
              <a:tailEnd/>
            </a:ln>
          </p:spPr>
        </p:pic>
        <p:sp>
          <p:nvSpPr>
            <p:cNvPr id="20" name="TextBox 19"/>
            <p:cNvSpPr txBox="1"/>
            <p:nvPr/>
          </p:nvSpPr>
          <p:spPr>
            <a:xfrm rot="21221643">
              <a:off x="5369860" y="2762912"/>
              <a:ext cx="959629" cy="338554"/>
            </a:xfrm>
            <a:prstGeom prst="rect">
              <a:avLst/>
            </a:prstGeom>
            <a:noFill/>
          </p:spPr>
          <p:txBody>
            <a:bodyPr wrap="square" rtlCol="0">
              <a:spAutoFit/>
            </a:bodyPr>
            <a:lstStyle/>
            <a:p>
              <a:r>
                <a:rPr lang="en-US" sz="1600" b="1" dirty="0"/>
                <a:t>Equator</a:t>
              </a:r>
            </a:p>
          </p:txBody>
        </p:sp>
        <p:cxnSp>
          <p:nvCxnSpPr>
            <p:cNvPr id="28" name="Straight Arrow Connector 27"/>
            <p:cNvCxnSpPr/>
            <p:nvPr/>
          </p:nvCxnSpPr>
          <p:spPr>
            <a:xfrm rot="5400000">
              <a:off x="3515326" y="3678871"/>
              <a:ext cx="3040911" cy="22966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24" idx="2"/>
            </p:cNvCxnSpPr>
            <p:nvPr/>
          </p:nvCxnSpPr>
          <p:spPr>
            <a:xfrm rot="5400000" flipH="1" flipV="1">
              <a:off x="5979023" y="1777614"/>
              <a:ext cx="1734193" cy="13027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Arc 29"/>
            <p:cNvSpPr/>
            <p:nvPr/>
          </p:nvSpPr>
          <p:spPr>
            <a:xfrm>
              <a:off x="6832683" y="3359895"/>
              <a:ext cx="308344" cy="701748"/>
            </a:xfrm>
            <a:prstGeom prst="arc">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31" name="TextBox 30"/>
            <p:cNvSpPr txBox="1"/>
            <p:nvPr/>
          </p:nvSpPr>
          <p:spPr>
            <a:xfrm>
              <a:off x="7478904" y="3255182"/>
              <a:ext cx="2282829" cy="830997"/>
            </a:xfrm>
            <a:prstGeom prst="rect">
              <a:avLst/>
            </a:prstGeom>
            <a:noFill/>
          </p:spPr>
          <p:txBody>
            <a:bodyPr wrap="square" rtlCol="0">
              <a:spAutoFit/>
            </a:bodyPr>
            <a:lstStyle/>
            <a:p>
              <a:r>
                <a:rPr lang="en-US" sz="1600" b="1" dirty="0">
                  <a:solidFill>
                    <a:schemeClr val="tx1">
                      <a:lumMod val="65000"/>
                      <a:lumOff val="35000"/>
                    </a:schemeClr>
                  </a:solidFill>
                </a:rPr>
                <a:t>Inclination </a:t>
              </a:r>
              <a:r>
                <a:rPr lang="en-US" sz="1600" dirty="0">
                  <a:solidFill>
                    <a:schemeClr val="tx1">
                      <a:lumMod val="65000"/>
                      <a:lumOff val="35000"/>
                    </a:schemeClr>
                  </a:solidFill>
                </a:rPr>
                <a:t>-- the tilt of the orbit plane with respect to the equator</a:t>
              </a:r>
            </a:p>
          </p:txBody>
        </p:sp>
        <p:sp>
          <p:nvSpPr>
            <p:cNvPr id="32" name="TextBox 31"/>
            <p:cNvSpPr txBox="1"/>
            <p:nvPr/>
          </p:nvSpPr>
          <p:spPr>
            <a:xfrm>
              <a:off x="5326538" y="1177453"/>
              <a:ext cx="2215649" cy="830997"/>
            </a:xfrm>
            <a:prstGeom prst="rect">
              <a:avLst/>
            </a:prstGeom>
            <a:noFill/>
          </p:spPr>
          <p:txBody>
            <a:bodyPr wrap="square" rtlCol="0">
              <a:spAutoFit/>
            </a:bodyPr>
            <a:lstStyle/>
            <a:p>
              <a:r>
                <a:rPr lang="en-US" sz="1600" b="1" dirty="0" err="1">
                  <a:solidFill>
                    <a:schemeClr val="tx1">
                      <a:lumMod val="65000"/>
                      <a:lumOff val="35000"/>
                    </a:schemeClr>
                  </a:solidFill>
                </a:rPr>
                <a:t>Periapsis</a:t>
              </a:r>
              <a:r>
                <a:rPr lang="en-US" sz="1600" dirty="0">
                  <a:solidFill>
                    <a:schemeClr val="tx1">
                      <a:lumMod val="65000"/>
                      <a:lumOff val="35000"/>
                    </a:schemeClr>
                  </a:solidFill>
                </a:rPr>
                <a:t> -- the location of minimum orbit altitude</a:t>
              </a:r>
            </a:p>
          </p:txBody>
        </p:sp>
        <p:sp>
          <p:nvSpPr>
            <p:cNvPr id="33" name="TextBox 32"/>
            <p:cNvSpPr txBox="1"/>
            <p:nvPr/>
          </p:nvSpPr>
          <p:spPr>
            <a:xfrm>
              <a:off x="6492829" y="4262979"/>
              <a:ext cx="2753886" cy="830997"/>
            </a:xfrm>
            <a:prstGeom prst="rect">
              <a:avLst/>
            </a:prstGeom>
            <a:noFill/>
          </p:spPr>
          <p:txBody>
            <a:bodyPr wrap="square" rtlCol="0">
              <a:spAutoFit/>
            </a:bodyPr>
            <a:lstStyle/>
            <a:p>
              <a:r>
                <a:rPr lang="en-US" sz="1600" b="1" dirty="0">
                  <a:solidFill>
                    <a:schemeClr val="tx1">
                      <a:lumMod val="65000"/>
                      <a:lumOff val="35000"/>
                    </a:schemeClr>
                  </a:solidFill>
                </a:rPr>
                <a:t>Ascending Node </a:t>
              </a:r>
              <a:r>
                <a:rPr lang="en-US" sz="1600" dirty="0">
                  <a:solidFill>
                    <a:schemeClr val="tx1">
                      <a:lumMod val="65000"/>
                      <a:lumOff val="35000"/>
                    </a:schemeClr>
                  </a:solidFill>
                </a:rPr>
                <a:t>-- the location where the orbit crosses the equator headed south to north</a:t>
              </a:r>
            </a:p>
          </p:txBody>
        </p:sp>
        <p:sp>
          <p:nvSpPr>
            <p:cNvPr id="34" name="TextBox 33"/>
            <p:cNvSpPr txBox="1"/>
            <p:nvPr/>
          </p:nvSpPr>
          <p:spPr>
            <a:xfrm>
              <a:off x="2186257" y="5305647"/>
              <a:ext cx="2147776" cy="830997"/>
            </a:xfrm>
            <a:prstGeom prst="rect">
              <a:avLst/>
            </a:prstGeom>
            <a:noFill/>
          </p:spPr>
          <p:txBody>
            <a:bodyPr wrap="square" rtlCol="0">
              <a:spAutoFit/>
            </a:bodyPr>
            <a:lstStyle/>
            <a:p>
              <a:r>
                <a:rPr lang="en-US" sz="1600" b="1" dirty="0" err="1">
                  <a:solidFill>
                    <a:schemeClr val="tx1">
                      <a:lumMod val="65000"/>
                      <a:lumOff val="35000"/>
                    </a:schemeClr>
                  </a:solidFill>
                </a:rPr>
                <a:t>Apoapsis</a:t>
              </a:r>
              <a:r>
                <a:rPr lang="en-US" sz="1600" dirty="0">
                  <a:solidFill>
                    <a:schemeClr val="tx1">
                      <a:lumMod val="65000"/>
                      <a:lumOff val="35000"/>
                    </a:schemeClr>
                  </a:solidFill>
                </a:rPr>
                <a:t> -- the location of maximum orbit altitude</a:t>
              </a:r>
            </a:p>
          </p:txBody>
        </p:sp>
        <p:sp>
          <p:nvSpPr>
            <p:cNvPr id="36" name="TextBox 35"/>
            <p:cNvSpPr txBox="1"/>
            <p:nvPr/>
          </p:nvSpPr>
          <p:spPr>
            <a:xfrm>
              <a:off x="2745688" y="3164481"/>
              <a:ext cx="2060125" cy="1077218"/>
            </a:xfrm>
            <a:prstGeom prst="rect">
              <a:avLst/>
            </a:prstGeom>
            <a:noFill/>
          </p:spPr>
          <p:txBody>
            <a:bodyPr wrap="square" rtlCol="0">
              <a:spAutoFit/>
            </a:bodyPr>
            <a:lstStyle/>
            <a:p>
              <a:r>
                <a:rPr lang="en-US" sz="1600" b="1" dirty="0">
                  <a:solidFill>
                    <a:schemeClr val="tx1">
                      <a:lumMod val="65000"/>
                      <a:lumOff val="35000"/>
                    </a:schemeClr>
                  </a:solidFill>
                </a:rPr>
                <a:t>True Anomaly </a:t>
              </a:r>
              <a:r>
                <a:rPr lang="en-US" sz="1600" dirty="0">
                  <a:solidFill>
                    <a:schemeClr val="tx1">
                      <a:lumMod val="65000"/>
                      <a:lumOff val="35000"/>
                    </a:schemeClr>
                  </a:solidFill>
                </a:rPr>
                <a:t>-- angle from the </a:t>
              </a:r>
              <a:r>
                <a:rPr lang="en-US" sz="1600" dirty="0" err="1">
                  <a:solidFill>
                    <a:schemeClr val="tx1">
                      <a:lumMod val="65000"/>
                      <a:lumOff val="35000"/>
                    </a:schemeClr>
                  </a:solidFill>
                </a:rPr>
                <a:t>periapsis</a:t>
              </a:r>
              <a:r>
                <a:rPr lang="en-US" sz="1600" dirty="0">
                  <a:solidFill>
                    <a:schemeClr val="tx1">
                      <a:lumMod val="65000"/>
                      <a:lumOff val="35000"/>
                    </a:schemeClr>
                  </a:solidFill>
                </a:rPr>
                <a:t> location to the spacecraft location</a:t>
              </a:r>
            </a:p>
          </p:txBody>
        </p:sp>
        <p:sp>
          <p:nvSpPr>
            <p:cNvPr id="37" name="TextBox 36"/>
            <p:cNvSpPr txBox="1"/>
            <p:nvPr/>
          </p:nvSpPr>
          <p:spPr>
            <a:xfrm>
              <a:off x="6117113" y="3272953"/>
              <a:ext cx="905183" cy="369332"/>
            </a:xfrm>
            <a:prstGeom prst="rect">
              <a:avLst/>
            </a:prstGeom>
            <a:noFill/>
          </p:spPr>
          <p:txBody>
            <a:bodyPr wrap="square" rtlCol="0">
              <a:spAutoFit/>
            </a:bodyPr>
            <a:lstStyle/>
            <a:p>
              <a:r>
                <a:rPr lang="en-US" b="1" dirty="0">
                  <a:solidFill>
                    <a:schemeClr val="tx1">
                      <a:lumMod val="65000"/>
                      <a:lumOff val="35000"/>
                    </a:schemeClr>
                  </a:solidFill>
                </a:rPr>
                <a:t>Focus</a:t>
              </a:r>
              <a:endParaRPr lang="en-US" dirty="0">
                <a:solidFill>
                  <a:schemeClr val="tx1">
                    <a:lumMod val="65000"/>
                    <a:lumOff val="35000"/>
                  </a:schemeClr>
                </a:solidFill>
              </a:endParaRPr>
            </a:p>
          </p:txBody>
        </p:sp>
        <p:sp>
          <p:nvSpPr>
            <p:cNvPr id="38" name="TextBox 37"/>
            <p:cNvSpPr txBox="1"/>
            <p:nvPr/>
          </p:nvSpPr>
          <p:spPr>
            <a:xfrm>
              <a:off x="6041222" y="3139712"/>
              <a:ext cx="300082" cy="369332"/>
            </a:xfrm>
            <a:prstGeom prst="rect">
              <a:avLst/>
            </a:prstGeom>
            <a:noFill/>
          </p:spPr>
          <p:txBody>
            <a:bodyPr wrap="none" rtlCol="0">
              <a:spAutoFit/>
            </a:bodyPr>
            <a:lstStyle/>
            <a:p>
              <a:r>
                <a:rPr lang="en-US" dirty="0">
                  <a:solidFill>
                    <a:schemeClr val="tx1">
                      <a:lumMod val="50000"/>
                      <a:lumOff val="50000"/>
                    </a:schemeClr>
                  </a:solidFill>
                </a:rPr>
                <a:t>+</a:t>
              </a:r>
            </a:p>
          </p:txBody>
        </p:sp>
        <p:sp>
          <p:nvSpPr>
            <p:cNvPr id="39" name="TextBox 38"/>
            <p:cNvSpPr txBox="1"/>
            <p:nvPr/>
          </p:nvSpPr>
          <p:spPr>
            <a:xfrm>
              <a:off x="4937920" y="4886986"/>
              <a:ext cx="905183" cy="369332"/>
            </a:xfrm>
            <a:prstGeom prst="rect">
              <a:avLst/>
            </a:prstGeom>
            <a:noFill/>
          </p:spPr>
          <p:txBody>
            <a:bodyPr wrap="square" rtlCol="0">
              <a:spAutoFit/>
            </a:bodyPr>
            <a:lstStyle/>
            <a:p>
              <a:r>
                <a:rPr lang="en-US" b="1" dirty="0">
                  <a:solidFill>
                    <a:schemeClr val="tx1">
                      <a:lumMod val="65000"/>
                      <a:lumOff val="35000"/>
                    </a:schemeClr>
                  </a:solidFill>
                </a:rPr>
                <a:t>Focus</a:t>
              </a:r>
              <a:endParaRPr lang="en-US" dirty="0">
                <a:solidFill>
                  <a:schemeClr val="tx1">
                    <a:lumMod val="65000"/>
                    <a:lumOff val="35000"/>
                  </a:schemeClr>
                </a:solidFill>
              </a:endParaRPr>
            </a:p>
          </p:txBody>
        </p:sp>
        <p:sp>
          <p:nvSpPr>
            <p:cNvPr id="40" name="TextBox 39"/>
            <p:cNvSpPr txBox="1"/>
            <p:nvPr/>
          </p:nvSpPr>
          <p:spPr>
            <a:xfrm>
              <a:off x="4823063" y="4739310"/>
              <a:ext cx="300082" cy="369332"/>
            </a:xfrm>
            <a:prstGeom prst="rect">
              <a:avLst/>
            </a:prstGeom>
            <a:noFill/>
          </p:spPr>
          <p:txBody>
            <a:bodyPr wrap="none" rtlCol="0">
              <a:spAutoFit/>
            </a:bodyPr>
            <a:lstStyle/>
            <a:p>
              <a:r>
                <a:rPr lang="en-US" dirty="0">
                  <a:solidFill>
                    <a:schemeClr val="tx1">
                      <a:lumMod val="50000"/>
                      <a:lumOff val="50000"/>
                    </a:schemeClr>
                  </a:solidFill>
                </a:rPr>
                <a:t>+</a:t>
              </a:r>
            </a:p>
          </p:txBody>
        </p:sp>
        <p:sp>
          <p:nvSpPr>
            <p:cNvPr id="41" name="TextBox 40"/>
            <p:cNvSpPr txBox="1"/>
            <p:nvPr/>
          </p:nvSpPr>
          <p:spPr>
            <a:xfrm>
              <a:off x="2738907" y="2011753"/>
              <a:ext cx="2192322" cy="830997"/>
            </a:xfrm>
            <a:prstGeom prst="rect">
              <a:avLst/>
            </a:prstGeom>
            <a:noFill/>
          </p:spPr>
          <p:txBody>
            <a:bodyPr wrap="square" rtlCol="0">
              <a:spAutoFit/>
            </a:bodyPr>
            <a:lstStyle/>
            <a:p>
              <a:r>
                <a:rPr lang="en-US" sz="1600" b="1" dirty="0" err="1">
                  <a:solidFill>
                    <a:schemeClr val="tx1">
                      <a:lumMod val="65000"/>
                      <a:lumOff val="35000"/>
                    </a:schemeClr>
                  </a:solidFill>
                </a:rPr>
                <a:t>Semimajor</a:t>
              </a:r>
              <a:r>
                <a:rPr lang="en-US" sz="1600" b="1" dirty="0">
                  <a:solidFill>
                    <a:schemeClr val="tx1">
                      <a:lumMod val="65000"/>
                      <a:lumOff val="35000"/>
                    </a:schemeClr>
                  </a:solidFill>
                </a:rPr>
                <a:t> Axis</a:t>
              </a:r>
              <a:r>
                <a:rPr lang="en-US" sz="1600" dirty="0">
                  <a:solidFill>
                    <a:schemeClr val="tx1">
                      <a:lumMod val="65000"/>
                      <a:lumOff val="35000"/>
                    </a:schemeClr>
                  </a:solidFill>
                </a:rPr>
                <a:t>-- half the distance from </a:t>
              </a:r>
              <a:r>
                <a:rPr lang="en-US" sz="1600" dirty="0" err="1">
                  <a:solidFill>
                    <a:schemeClr val="tx1">
                      <a:lumMod val="65000"/>
                      <a:lumOff val="35000"/>
                    </a:schemeClr>
                  </a:solidFill>
                </a:rPr>
                <a:t>apoapsis</a:t>
              </a:r>
              <a:r>
                <a:rPr lang="en-US" sz="1600" dirty="0">
                  <a:solidFill>
                    <a:schemeClr val="tx1">
                      <a:lumMod val="65000"/>
                      <a:lumOff val="35000"/>
                    </a:schemeClr>
                  </a:solidFill>
                </a:rPr>
                <a:t> to </a:t>
              </a:r>
              <a:r>
                <a:rPr lang="en-US" sz="1600" dirty="0" err="1">
                  <a:solidFill>
                    <a:schemeClr val="tx1">
                      <a:lumMod val="65000"/>
                      <a:lumOff val="35000"/>
                    </a:schemeClr>
                  </a:solidFill>
                </a:rPr>
                <a:t>periapsis</a:t>
              </a:r>
              <a:endParaRPr lang="en-US" sz="1600" dirty="0">
                <a:solidFill>
                  <a:schemeClr val="tx1">
                    <a:lumMod val="65000"/>
                    <a:lumOff val="35000"/>
                  </a:schemeClr>
                </a:solidFill>
              </a:endParaRPr>
            </a:p>
          </p:txBody>
        </p:sp>
        <p:sp>
          <p:nvSpPr>
            <p:cNvPr id="42" name="TextBox 41"/>
            <p:cNvSpPr txBox="1"/>
            <p:nvPr/>
          </p:nvSpPr>
          <p:spPr>
            <a:xfrm>
              <a:off x="7622063" y="1663228"/>
              <a:ext cx="2215649" cy="1323439"/>
            </a:xfrm>
            <a:prstGeom prst="rect">
              <a:avLst/>
            </a:prstGeom>
            <a:noFill/>
          </p:spPr>
          <p:txBody>
            <a:bodyPr wrap="square" rtlCol="0">
              <a:spAutoFit/>
            </a:bodyPr>
            <a:lstStyle/>
            <a:p>
              <a:r>
                <a:rPr lang="en-US" sz="1600" b="1" dirty="0">
                  <a:solidFill>
                    <a:schemeClr val="tx1">
                      <a:lumMod val="65000"/>
                      <a:lumOff val="35000"/>
                    </a:schemeClr>
                  </a:solidFill>
                </a:rPr>
                <a:t>Argument of </a:t>
              </a:r>
              <a:r>
                <a:rPr lang="en-US" sz="1600" b="1" dirty="0" err="1">
                  <a:solidFill>
                    <a:schemeClr val="tx1">
                      <a:lumMod val="65000"/>
                      <a:lumOff val="35000"/>
                    </a:schemeClr>
                  </a:solidFill>
                </a:rPr>
                <a:t>Periapsis</a:t>
              </a:r>
              <a:r>
                <a:rPr lang="en-US" sz="1600" dirty="0">
                  <a:solidFill>
                    <a:schemeClr val="tx1">
                      <a:lumMod val="65000"/>
                      <a:lumOff val="35000"/>
                    </a:schemeClr>
                  </a:solidFill>
                </a:rPr>
                <a:t> -- the angle, measured in the orbit plane, from the ascending node to the </a:t>
              </a:r>
              <a:r>
                <a:rPr lang="en-US" sz="1600" dirty="0" err="1">
                  <a:solidFill>
                    <a:schemeClr val="tx1">
                      <a:lumMod val="65000"/>
                      <a:lumOff val="35000"/>
                    </a:schemeClr>
                  </a:solidFill>
                </a:rPr>
                <a:t>periapsis</a:t>
              </a:r>
              <a:endParaRPr lang="en-US" sz="1600" dirty="0">
                <a:solidFill>
                  <a:schemeClr val="tx1">
                    <a:lumMod val="65000"/>
                    <a:lumOff val="35000"/>
                  </a:schemeClr>
                </a:solidFill>
              </a:endParaRPr>
            </a:p>
          </p:txBody>
        </p:sp>
        <p:sp>
          <p:nvSpPr>
            <p:cNvPr id="43" name="TextBox 42"/>
            <p:cNvSpPr txBox="1"/>
            <p:nvPr/>
          </p:nvSpPr>
          <p:spPr>
            <a:xfrm>
              <a:off x="5826579" y="5419724"/>
              <a:ext cx="3790950" cy="584775"/>
            </a:xfrm>
            <a:prstGeom prst="rect">
              <a:avLst/>
            </a:prstGeom>
            <a:noFill/>
          </p:spPr>
          <p:txBody>
            <a:bodyPr wrap="square" rtlCol="0">
              <a:spAutoFit/>
            </a:bodyPr>
            <a:lstStyle/>
            <a:p>
              <a:r>
                <a:rPr lang="en-US" sz="1600" b="1" dirty="0">
                  <a:solidFill>
                    <a:schemeClr val="tx1">
                      <a:lumMod val="65000"/>
                      <a:lumOff val="35000"/>
                    </a:schemeClr>
                  </a:solidFill>
                </a:rPr>
                <a:t>Right Ascension of the Ascending Node </a:t>
              </a:r>
              <a:r>
                <a:rPr lang="en-US" sz="1600" dirty="0">
                  <a:solidFill>
                    <a:schemeClr val="tx1">
                      <a:lumMod val="65000"/>
                      <a:lumOff val="35000"/>
                    </a:schemeClr>
                  </a:solidFill>
                </a:rPr>
                <a:t>will be discussed in a subsequent section.</a:t>
              </a:r>
            </a:p>
          </p:txBody>
        </p:sp>
        <p:sp>
          <p:nvSpPr>
            <p:cNvPr id="44" name="Arc 43"/>
            <p:cNvSpPr/>
            <p:nvPr/>
          </p:nvSpPr>
          <p:spPr>
            <a:xfrm rot="2197394">
              <a:off x="4955847" y="927753"/>
              <a:ext cx="1501230" cy="6034613"/>
            </a:xfrm>
            <a:prstGeom prst="arc">
              <a:avLst>
                <a:gd name="adj1" fmla="val 15212618"/>
                <a:gd name="adj2" fmla="val 9886381"/>
              </a:avLst>
            </a:prstGeom>
            <a:ln w="25400">
              <a:solidFill>
                <a:srgbClr val="00B050"/>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26" name="Picture 5" descr="D:\Documents and Settings\srickman\Local Settings\Temporary Internet Files\Content.IE5\X0Z00CIN\MC900434719[1].png"/>
            <p:cNvPicPr>
              <a:picLocks noChangeAspect="1" noChangeArrowheads="1"/>
            </p:cNvPicPr>
            <p:nvPr/>
          </p:nvPicPr>
          <p:blipFill>
            <a:blip r:embed="rId5" cstate="print"/>
            <a:srcRect/>
            <a:stretch>
              <a:fillRect/>
            </a:stretch>
          </p:blipFill>
          <p:spPr bwMode="auto">
            <a:xfrm rot="15672829">
              <a:off x="4265484" y="4072598"/>
              <a:ext cx="544223" cy="544223"/>
            </a:xfrm>
            <a:prstGeom prst="rect">
              <a:avLst/>
            </a:prstGeom>
            <a:noFill/>
          </p:spPr>
        </p:pic>
        <p:sp>
          <p:nvSpPr>
            <p:cNvPr id="21" name="Oval 20"/>
            <p:cNvSpPr>
              <a:spLocks noChangeAspect="1"/>
            </p:cNvSpPr>
            <p:nvPr/>
          </p:nvSpPr>
          <p:spPr>
            <a:xfrm>
              <a:off x="6621540" y="3820408"/>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p:cNvSpPr>
              <a:spLocks noChangeAspect="1"/>
            </p:cNvSpPr>
            <p:nvPr/>
          </p:nvSpPr>
          <p:spPr>
            <a:xfrm>
              <a:off x="7497509" y="1523806"/>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p:cNvSpPr>
              <a:spLocks noChangeAspect="1"/>
            </p:cNvSpPr>
            <p:nvPr/>
          </p:nvSpPr>
          <p:spPr>
            <a:xfrm>
              <a:off x="3839909" y="6305356"/>
              <a:ext cx="76200" cy="762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p:cNvSpPr>
            <a:spLocks noGrp="1"/>
          </p:cNvSpPr>
          <p:nvPr>
            <p:ph type="sldNum" sz="quarter" idx="12"/>
          </p:nvPr>
        </p:nvSpPr>
        <p:spPr/>
        <p:txBody>
          <a:bodyPr/>
          <a:lstStyle/>
          <a:p>
            <a:fld id="{2091D9BF-489A-4E72-8F93-6159E0B5D9A7}" type="slidenum">
              <a:rPr lang="en-US" smtClean="0"/>
              <a:t>7</a:t>
            </a:fld>
            <a:endParaRPr lang="en-US"/>
          </a:p>
        </p:txBody>
      </p:sp>
      <p:sp>
        <p:nvSpPr>
          <p:cNvPr id="45" name="TextBox 44"/>
          <p:cNvSpPr txBox="1"/>
          <p:nvPr/>
        </p:nvSpPr>
        <p:spPr>
          <a:xfrm>
            <a:off x="4682517" y="6204166"/>
            <a:ext cx="1614032" cy="369332"/>
          </a:xfrm>
          <a:prstGeom prst="rect">
            <a:avLst/>
          </a:prstGeom>
          <a:noFill/>
        </p:spPr>
        <p:txBody>
          <a:bodyPr wrap="none" rtlCol="0">
            <a:spAutoFit/>
          </a:bodyPr>
          <a:lstStyle/>
          <a:p>
            <a:pPr algn="ctr"/>
            <a:r>
              <a:rPr lang="en-US" b="1" dirty="0"/>
              <a:t>Orbit Elements</a:t>
            </a:r>
          </a:p>
        </p:txBody>
      </p:sp>
      <p:sp>
        <p:nvSpPr>
          <p:cNvPr id="46" name="TextBox 45">
            <a:extLst>
              <a:ext uri="{FF2B5EF4-FFF2-40B4-BE49-F238E27FC236}">
                <a16:creationId xmlns:a16="http://schemas.microsoft.com/office/drawing/2014/main" id="{94A0588F-5CB3-48A9-8EB1-8D0E8C2B6BF2}"/>
              </a:ext>
            </a:extLst>
          </p:cNvPr>
          <p:cNvSpPr txBox="1"/>
          <p:nvPr/>
        </p:nvSpPr>
        <p:spPr>
          <a:xfrm>
            <a:off x="1107279" y="4117383"/>
            <a:ext cx="3026573" cy="830997"/>
          </a:xfrm>
          <a:prstGeom prst="rect">
            <a:avLst/>
          </a:prstGeom>
          <a:noFill/>
        </p:spPr>
        <p:txBody>
          <a:bodyPr wrap="square" rtlCol="0">
            <a:spAutoFit/>
          </a:bodyPr>
          <a:lstStyle/>
          <a:p>
            <a:r>
              <a:rPr lang="en-US" sz="1600" b="1" dirty="0">
                <a:solidFill>
                  <a:schemeClr val="tx1">
                    <a:lumMod val="65000"/>
                    <a:lumOff val="35000"/>
                  </a:schemeClr>
                </a:solidFill>
              </a:rPr>
              <a:t>Eccentricity</a:t>
            </a:r>
            <a:r>
              <a:rPr lang="en-US" sz="1600" dirty="0">
                <a:solidFill>
                  <a:schemeClr val="tx1">
                    <a:lumMod val="65000"/>
                    <a:lumOff val="35000"/>
                  </a:schemeClr>
                </a:solidFill>
              </a:rPr>
              <a:t> – is a measure of the shape of an orbit – circular, elliptical, parabolic, or hyperbolic</a:t>
            </a:r>
          </a:p>
        </p:txBody>
      </p:sp>
    </p:spTree>
    <p:extLst>
      <p:ext uri="{BB962C8B-B14F-4D97-AF65-F5344CB8AC3E}">
        <p14:creationId xmlns:p14="http://schemas.microsoft.com/office/powerpoint/2010/main" val="3704049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6927" y="285751"/>
            <a:ext cx="9005697" cy="1015663"/>
          </a:xfrm>
          <a:prstGeom prst="rect">
            <a:avLst/>
          </a:prstGeom>
          <a:noFill/>
        </p:spPr>
        <p:txBody>
          <a:bodyPr wrap="square" rtlCol="0">
            <a:spAutoFit/>
          </a:bodyPr>
          <a:lstStyle/>
          <a:p>
            <a:r>
              <a:rPr lang="en-US" sz="3200" b="1" dirty="0"/>
              <a:t>Johannes Kepler, </a:t>
            </a:r>
            <a:r>
              <a:rPr lang="en-US" sz="3200" b="1" dirty="0" err="1"/>
              <a:t>Tycho</a:t>
            </a:r>
            <a:r>
              <a:rPr lang="en-US" sz="3200" b="1" dirty="0"/>
              <a:t> Brahe, and Isaac Newton</a:t>
            </a:r>
          </a:p>
          <a:p>
            <a:endParaRPr lang="en-US" sz="2800" dirty="0"/>
          </a:p>
        </p:txBody>
      </p:sp>
      <p:sp>
        <p:nvSpPr>
          <p:cNvPr id="3" name="Rectangle 2"/>
          <p:cNvSpPr/>
          <p:nvPr/>
        </p:nvSpPr>
        <p:spPr>
          <a:xfrm>
            <a:off x="139816" y="6087439"/>
            <a:ext cx="4796569" cy="738664"/>
          </a:xfrm>
          <a:prstGeom prst="rect">
            <a:avLst/>
          </a:prstGeom>
        </p:spPr>
        <p:txBody>
          <a:bodyPr wrap="none">
            <a:spAutoFit/>
          </a:bodyPr>
          <a:lstStyle/>
          <a:p>
            <a:r>
              <a:rPr lang="en-US" sz="1400" dirty="0"/>
              <a:t>Image Credits:  https://en.wikipedia.org/wiki/Johannes_Kepler </a:t>
            </a:r>
          </a:p>
          <a:p>
            <a:r>
              <a:rPr lang="en-US" sz="1400" dirty="0"/>
              <a:t>https://en.wikipedia.org/wiki/Tycho_Brahe</a:t>
            </a:r>
          </a:p>
          <a:p>
            <a:r>
              <a:rPr lang="en-US" sz="1400" dirty="0"/>
              <a:t>https://en.wikipedia.org/wiki/Isaac_Newton</a:t>
            </a:r>
          </a:p>
        </p:txBody>
      </p:sp>
      <p:grpSp>
        <p:nvGrpSpPr>
          <p:cNvPr id="5" name="Group 4"/>
          <p:cNvGrpSpPr/>
          <p:nvPr/>
        </p:nvGrpSpPr>
        <p:grpSpPr>
          <a:xfrm>
            <a:off x="1087963" y="1643920"/>
            <a:ext cx="2552309" cy="4109697"/>
            <a:chOff x="4585481" y="1422032"/>
            <a:chExt cx="2552309" cy="4109697"/>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5481" y="1422032"/>
              <a:ext cx="2552309" cy="3793659"/>
            </a:xfrm>
            <a:prstGeom prst="rect">
              <a:avLst/>
            </a:prstGeom>
          </p:spPr>
        </p:pic>
        <p:sp>
          <p:nvSpPr>
            <p:cNvPr id="9" name="TextBox 8"/>
            <p:cNvSpPr txBox="1"/>
            <p:nvPr/>
          </p:nvSpPr>
          <p:spPr>
            <a:xfrm>
              <a:off x="4936510" y="5162397"/>
              <a:ext cx="1850250" cy="369332"/>
            </a:xfrm>
            <a:prstGeom prst="rect">
              <a:avLst/>
            </a:prstGeom>
            <a:noFill/>
          </p:spPr>
          <p:txBody>
            <a:bodyPr wrap="none" rtlCol="0">
              <a:spAutoFit/>
            </a:bodyPr>
            <a:lstStyle/>
            <a:p>
              <a:r>
                <a:rPr lang="en-US" b="1" dirty="0"/>
                <a:t>Brahe, 1546-1601</a:t>
              </a:r>
            </a:p>
          </p:txBody>
        </p:sp>
      </p:grpSp>
      <p:grpSp>
        <p:nvGrpSpPr>
          <p:cNvPr id="7" name="Group 6"/>
          <p:cNvGrpSpPr/>
          <p:nvPr/>
        </p:nvGrpSpPr>
        <p:grpSpPr>
          <a:xfrm>
            <a:off x="4383976" y="1660391"/>
            <a:ext cx="2747429" cy="4093226"/>
            <a:chOff x="5614309" y="2263124"/>
            <a:chExt cx="2747429" cy="4093226"/>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4309" y="2263124"/>
              <a:ext cx="2747429" cy="3771471"/>
            </a:xfrm>
            <a:prstGeom prst="rect">
              <a:avLst/>
            </a:prstGeom>
          </p:spPr>
        </p:pic>
        <p:sp>
          <p:nvSpPr>
            <p:cNvPr id="10" name="TextBox 9"/>
            <p:cNvSpPr txBox="1"/>
            <p:nvPr/>
          </p:nvSpPr>
          <p:spPr>
            <a:xfrm>
              <a:off x="6044636" y="5987018"/>
              <a:ext cx="1883914" cy="369332"/>
            </a:xfrm>
            <a:prstGeom prst="rect">
              <a:avLst/>
            </a:prstGeom>
            <a:noFill/>
          </p:spPr>
          <p:txBody>
            <a:bodyPr wrap="none" rtlCol="0">
              <a:spAutoFit/>
            </a:bodyPr>
            <a:lstStyle/>
            <a:p>
              <a:r>
                <a:rPr lang="en-US" b="1" dirty="0"/>
                <a:t>Kepler, 1571-1630</a:t>
              </a:r>
            </a:p>
          </p:txBody>
        </p:sp>
      </p:grpSp>
      <p:grpSp>
        <p:nvGrpSpPr>
          <p:cNvPr id="11" name="Group 10"/>
          <p:cNvGrpSpPr/>
          <p:nvPr/>
        </p:nvGrpSpPr>
        <p:grpSpPr>
          <a:xfrm>
            <a:off x="7524079" y="1635235"/>
            <a:ext cx="3273973" cy="4118382"/>
            <a:chOff x="7798399" y="1413347"/>
            <a:chExt cx="3273973" cy="4118382"/>
          </a:xfrm>
        </p:grpSpPr>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7262" y="1413347"/>
              <a:ext cx="2776248" cy="3811031"/>
            </a:xfrm>
            <a:prstGeom prst="rect">
              <a:avLst/>
            </a:prstGeom>
          </p:spPr>
        </p:pic>
        <p:sp>
          <p:nvSpPr>
            <p:cNvPr id="13" name="TextBox 12"/>
            <p:cNvSpPr txBox="1"/>
            <p:nvPr/>
          </p:nvSpPr>
          <p:spPr>
            <a:xfrm>
              <a:off x="7798399" y="5162397"/>
              <a:ext cx="3273973" cy="369332"/>
            </a:xfrm>
            <a:prstGeom prst="rect">
              <a:avLst/>
            </a:prstGeom>
            <a:noFill/>
          </p:spPr>
          <p:txBody>
            <a:bodyPr wrap="none" rtlCol="0">
              <a:spAutoFit/>
            </a:bodyPr>
            <a:lstStyle/>
            <a:p>
              <a:r>
                <a:rPr lang="en-US" b="1" dirty="0"/>
                <a:t>Newton, 1643 (1642 O.S.) - 1727</a:t>
              </a:r>
            </a:p>
          </p:txBody>
        </p:sp>
      </p:grpSp>
      <p:sp>
        <p:nvSpPr>
          <p:cNvPr id="2" name="Slide Number Placeholder 1"/>
          <p:cNvSpPr>
            <a:spLocks noGrp="1"/>
          </p:cNvSpPr>
          <p:nvPr>
            <p:ph type="sldNum" sz="quarter" idx="12"/>
          </p:nvPr>
        </p:nvSpPr>
        <p:spPr/>
        <p:txBody>
          <a:bodyPr/>
          <a:lstStyle/>
          <a:p>
            <a:fld id="{2091D9BF-489A-4E72-8F93-6159E0B5D9A7}" type="slidenum">
              <a:rPr lang="en-US" smtClean="0"/>
              <a:t>8</a:t>
            </a:fld>
            <a:endParaRPr lang="en-US"/>
          </a:p>
        </p:txBody>
      </p:sp>
    </p:spTree>
    <p:extLst>
      <p:ext uri="{BB962C8B-B14F-4D97-AF65-F5344CB8AC3E}">
        <p14:creationId xmlns:p14="http://schemas.microsoft.com/office/powerpoint/2010/main" val="2756866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6928" y="1189264"/>
            <a:ext cx="3701141" cy="4985980"/>
          </a:xfrm>
          <a:prstGeom prst="rect">
            <a:avLst/>
          </a:prstGeom>
          <a:noFill/>
        </p:spPr>
        <p:txBody>
          <a:bodyPr wrap="square" rtlCol="0">
            <a:spAutoFit/>
          </a:bodyPr>
          <a:lstStyle/>
          <a:p>
            <a:pPr>
              <a:spcAft>
                <a:spcPts val="1800"/>
              </a:spcAft>
            </a:pPr>
            <a:r>
              <a:rPr lang="en-US" sz="3200" dirty="0"/>
              <a:t>The orbit of each planet is an ellipse*, with the sun as a focus.</a:t>
            </a:r>
          </a:p>
          <a:p>
            <a:pPr>
              <a:spcAft>
                <a:spcPts val="1800"/>
              </a:spcAft>
            </a:pPr>
            <a:endParaRPr lang="en-US" sz="3200" dirty="0"/>
          </a:p>
          <a:p>
            <a:pPr>
              <a:spcAft>
                <a:spcPts val="1800"/>
              </a:spcAft>
            </a:pPr>
            <a:r>
              <a:rPr lang="en-US" sz="3200" dirty="0"/>
              <a:t>*Actually, other orbit shapes are possible and are described by the “conic sections.”</a:t>
            </a:r>
          </a:p>
        </p:txBody>
      </p:sp>
      <p:sp>
        <p:nvSpPr>
          <p:cNvPr id="6" name="TextBox 5"/>
          <p:cNvSpPr txBox="1"/>
          <p:nvPr/>
        </p:nvSpPr>
        <p:spPr>
          <a:xfrm>
            <a:off x="566928" y="413657"/>
            <a:ext cx="4396958" cy="1015663"/>
          </a:xfrm>
          <a:prstGeom prst="rect">
            <a:avLst/>
          </a:prstGeom>
          <a:noFill/>
        </p:spPr>
        <p:txBody>
          <a:bodyPr wrap="square" rtlCol="0">
            <a:spAutoFit/>
          </a:bodyPr>
          <a:lstStyle/>
          <a:p>
            <a:r>
              <a:rPr lang="en-US" sz="3200" b="1" dirty="0"/>
              <a:t>Kepler’s First Law</a:t>
            </a:r>
          </a:p>
          <a:p>
            <a:endParaRPr lang="en-US" sz="2800" dirty="0"/>
          </a:p>
        </p:txBody>
      </p:sp>
      <p:pic>
        <p:nvPicPr>
          <p:cNvPr id="3" name="Solar System">
            <a:hlinkClick r:id="" action="ppaction://media"/>
          </p:cNvPr>
          <p:cNvPicPr>
            <a:picLocks noChangeAspect="1"/>
          </p:cNvPicPr>
          <p:nvPr>
            <a:videoFile r:link="rId1"/>
            <p:extLst>
              <p:ext uri="{DAA4B4D4-6D71-4841-9C94-3DE7FCFB9230}">
                <p14:media xmlns:p14="http://schemas.microsoft.com/office/powerpoint/2010/main" r:embed="rId2">
                  <p14:trim st="52278"/>
                </p14:media>
              </p:ext>
            </p:extLst>
          </p:nvPr>
        </p:nvPicPr>
        <p:blipFill rotWithShape="1">
          <a:blip r:embed="rId4"/>
          <a:srcRect l="32026" t="21333" r="23425" b="9067"/>
          <a:stretch>
            <a:fillRect/>
          </a:stretch>
        </p:blipFill>
        <p:spPr>
          <a:xfrm>
            <a:off x="5162149" y="1065137"/>
            <a:ext cx="5956198" cy="5234234"/>
          </a:xfrm>
          <a:prstGeom prst="rect">
            <a:avLst/>
          </a:prstGeom>
        </p:spPr>
      </p:pic>
      <p:sp>
        <p:nvSpPr>
          <p:cNvPr id="7" name="TextBox 6"/>
          <p:cNvSpPr txBox="1"/>
          <p:nvPr/>
        </p:nvSpPr>
        <p:spPr>
          <a:xfrm>
            <a:off x="6786351" y="6282746"/>
            <a:ext cx="2707794" cy="369332"/>
          </a:xfrm>
          <a:prstGeom prst="rect">
            <a:avLst/>
          </a:prstGeom>
          <a:noFill/>
        </p:spPr>
        <p:txBody>
          <a:bodyPr wrap="none" rtlCol="0">
            <a:spAutoFit/>
          </a:bodyPr>
          <a:lstStyle/>
          <a:p>
            <a:pPr algn="ctr"/>
            <a:r>
              <a:rPr lang="en-US" b="1" dirty="0"/>
              <a:t>Orbits of the Inner Planets</a:t>
            </a:r>
          </a:p>
        </p:txBody>
      </p:sp>
      <p:sp>
        <p:nvSpPr>
          <p:cNvPr id="2" name="Slide Number Placeholder 1"/>
          <p:cNvSpPr>
            <a:spLocks noGrp="1"/>
          </p:cNvSpPr>
          <p:nvPr>
            <p:ph type="sldNum" sz="quarter" idx="12"/>
          </p:nvPr>
        </p:nvSpPr>
        <p:spPr/>
        <p:txBody>
          <a:bodyPr/>
          <a:lstStyle/>
          <a:p>
            <a:fld id="{2091D9BF-489A-4E72-8F93-6159E0B5D9A7}" type="slidenum">
              <a:rPr lang="en-US" smtClean="0"/>
              <a:t>9</a:t>
            </a:fld>
            <a:endParaRPr lang="en-US"/>
          </a:p>
        </p:txBody>
      </p:sp>
    </p:spTree>
    <p:extLst>
      <p:ext uri="{BB962C8B-B14F-4D97-AF65-F5344CB8AC3E}">
        <p14:creationId xmlns:p14="http://schemas.microsoft.com/office/powerpoint/2010/main" val="285067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70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2629246" cy="1077218"/>
          </a:xfrm>
          <a:prstGeom prst="rect">
            <a:avLst/>
          </a:prstGeom>
          <a:noFill/>
        </p:spPr>
        <p:txBody>
          <a:bodyPr wrap="none" rtlCol="0">
            <a:spAutoFit/>
          </a:bodyPr>
          <a:lstStyle/>
          <a:p>
            <a:r>
              <a:rPr lang="en-US" sz="3200" b="1" dirty="0"/>
              <a:t>Conic Sections</a:t>
            </a:r>
          </a:p>
          <a:p>
            <a:endParaRPr lang="en-US" sz="3200" dirty="0"/>
          </a:p>
        </p:txBody>
      </p:sp>
      <p:sp>
        <p:nvSpPr>
          <p:cNvPr id="32" name="TextBox 31"/>
          <p:cNvSpPr txBox="1"/>
          <p:nvPr/>
        </p:nvSpPr>
        <p:spPr>
          <a:xfrm>
            <a:off x="566928" y="1216152"/>
            <a:ext cx="3328416" cy="4524315"/>
          </a:xfrm>
          <a:prstGeom prst="rect">
            <a:avLst/>
          </a:prstGeom>
          <a:noFill/>
        </p:spPr>
        <p:txBody>
          <a:bodyPr wrap="square" rtlCol="0">
            <a:spAutoFit/>
          </a:bodyPr>
          <a:lstStyle/>
          <a:p>
            <a:r>
              <a:rPr lang="en-US" sz="3200" dirty="0"/>
              <a:t>Take a cone and cut it with a plane at different angles</a:t>
            </a:r>
          </a:p>
          <a:p>
            <a:endParaRPr lang="en-US" sz="3200" dirty="0"/>
          </a:p>
          <a:p>
            <a:r>
              <a:rPr lang="en-US" sz="3200" dirty="0"/>
              <a:t>The shapes appearing at the cutting plane are also the shapes of the orbits.</a:t>
            </a:r>
          </a:p>
        </p:txBody>
      </p:sp>
      <p:sp>
        <p:nvSpPr>
          <p:cNvPr id="4" name="Slide Number Placeholder 3"/>
          <p:cNvSpPr>
            <a:spLocks noGrp="1"/>
          </p:cNvSpPr>
          <p:nvPr>
            <p:ph type="sldNum" sz="quarter" idx="12"/>
          </p:nvPr>
        </p:nvSpPr>
        <p:spPr/>
        <p:txBody>
          <a:bodyPr/>
          <a:lstStyle/>
          <a:p>
            <a:fld id="{2091D9BF-489A-4E72-8F93-6159E0B5D9A7}" type="slidenum">
              <a:rPr lang="en-US" smtClean="0"/>
              <a:t>10</a:t>
            </a:fld>
            <a:endParaRPr lang="en-US"/>
          </a:p>
        </p:txBody>
      </p:sp>
      <p:pic>
        <p:nvPicPr>
          <p:cNvPr id="5" name="Picture 4"/>
          <p:cNvPicPr>
            <a:picLocks noChangeAspect="1"/>
          </p:cNvPicPr>
          <p:nvPr/>
        </p:nvPicPr>
        <p:blipFill>
          <a:blip r:embed="rId2"/>
          <a:stretch>
            <a:fillRect/>
          </a:stretch>
        </p:blipFill>
        <p:spPr>
          <a:xfrm>
            <a:off x="4996374" y="963168"/>
            <a:ext cx="5583743" cy="5184904"/>
          </a:xfrm>
          <a:prstGeom prst="rect">
            <a:avLst/>
          </a:prstGeom>
        </p:spPr>
      </p:pic>
    </p:spTree>
    <p:extLst>
      <p:ext uri="{BB962C8B-B14F-4D97-AF65-F5344CB8AC3E}">
        <p14:creationId xmlns:p14="http://schemas.microsoft.com/office/powerpoint/2010/main" val="3103168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2556084" cy="1077218"/>
          </a:xfrm>
          <a:prstGeom prst="rect">
            <a:avLst/>
          </a:prstGeom>
          <a:noFill/>
        </p:spPr>
        <p:txBody>
          <a:bodyPr wrap="none" rtlCol="0">
            <a:spAutoFit/>
          </a:bodyPr>
          <a:lstStyle/>
          <a:p>
            <a:r>
              <a:rPr lang="en-US" sz="3200" b="1" dirty="0"/>
              <a:t>Circular Orbit</a:t>
            </a:r>
          </a:p>
          <a:p>
            <a:endParaRPr lang="en-US" sz="3200" dirty="0"/>
          </a:p>
        </p:txBody>
      </p:sp>
      <mc:AlternateContent xmlns:mc="http://schemas.openxmlformats.org/markup-compatibility/2006" xmlns:a14="http://schemas.microsoft.com/office/drawing/2010/main">
        <mc:Choice Requires="a14">
          <p:sp>
            <p:nvSpPr>
              <p:cNvPr id="4" name="TextBox 3"/>
              <p:cNvSpPr txBox="1"/>
              <p:nvPr/>
            </p:nvSpPr>
            <p:spPr>
              <a:xfrm>
                <a:off x="566928" y="1015854"/>
                <a:ext cx="4832822" cy="5509200"/>
              </a:xfrm>
              <a:prstGeom prst="rect">
                <a:avLst/>
              </a:prstGeom>
              <a:noFill/>
            </p:spPr>
            <p:txBody>
              <a:bodyPr wrap="square" rtlCol="0">
                <a:spAutoFit/>
              </a:bodyPr>
              <a:lstStyle/>
              <a:p>
                <a:r>
                  <a:rPr lang="en-US" sz="3200" dirty="0"/>
                  <a:t>Circular orbits maintain a constant distance from their central body;</a:t>
                </a:r>
              </a:p>
              <a:p>
                <a:endParaRPr lang="en-US" sz="3200" dirty="0"/>
              </a:p>
              <a:p>
                <a:r>
                  <a:rPr lang="en-US" sz="3200" dirty="0"/>
                  <a:t>Orbit eccentricity, </a:t>
                </a:r>
                <a14:m>
                  <m:oMath xmlns:m="http://schemas.openxmlformats.org/officeDocument/2006/math">
                    <m:r>
                      <a:rPr lang="en-US" sz="3200" b="0" i="1" smtClean="0">
                        <a:latin typeface="Cambria Math" panose="02040503050406030204" pitchFamily="18" charset="0"/>
                      </a:rPr>
                      <m:t>𝑒</m:t>
                    </m:r>
                    <m:r>
                      <a:rPr lang="en-US" sz="3200" b="0" i="1" smtClean="0">
                        <a:latin typeface="Cambria Math" panose="02040503050406030204" pitchFamily="18" charset="0"/>
                      </a:rPr>
                      <m:t>=0</m:t>
                    </m:r>
                  </m:oMath>
                </a14:m>
                <a:r>
                  <a:rPr lang="en-US" sz="3200" b="0" dirty="0"/>
                  <a:t>;</a:t>
                </a:r>
              </a:p>
              <a:p>
                <a:endParaRPr lang="en-US" sz="3200" dirty="0"/>
              </a:p>
              <a:p>
                <a:r>
                  <a:rPr lang="en-US" sz="3200" dirty="0"/>
                  <a:t>Many Earth satellites have circular orbits;</a:t>
                </a:r>
              </a:p>
              <a:p>
                <a:endParaRPr lang="en-US" sz="3200" dirty="0"/>
              </a:p>
              <a:p>
                <a:r>
                  <a:rPr lang="en-US" sz="3200" dirty="0"/>
                  <a:t>The best example is the International Space Station.</a:t>
                </a:r>
              </a:p>
            </p:txBody>
          </p:sp>
        </mc:Choice>
        <mc:Fallback xmlns="">
          <p:sp>
            <p:nvSpPr>
              <p:cNvPr id="4" name="TextBox 3"/>
              <p:cNvSpPr txBox="1">
                <a:spLocks noRot="1" noChangeAspect="1" noMove="1" noResize="1" noEditPoints="1" noAdjustHandles="1" noChangeArrowheads="1" noChangeShapeType="1" noTextEdit="1"/>
              </p:cNvSpPr>
              <p:nvPr/>
            </p:nvSpPr>
            <p:spPr>
              <a:xfrm>
                <a:off x="566928" y="1015854"/>
                <a:ext cx="4832822" cy="5509200"/>
              </a:xfrm>
              <a:prstGeom prst="rect">
                <a:avLst/>
              </a:prstGeom>
              <a:blipFill>
                <a:blip r:embed="rId4"/>
                <a:stretch>
                  <a:fillRect l="-3153" t="-1440" r="-1261" b="-2769"/>
                </a:stretch>
              </a:blipFill>
            </p:spPr>
            <p:txBody>
              <a:bodyPr/>
              <a:lstStyle/>
              <a:p>
                <a:r>
                  <a:rPr lang="en-US">
                    <a:noFill/>
                  </a:rPr>
                  <a:t> </a:t>
                </a:r>
              </a:p>
            </p:txBody>
          </p:sp>
        </mc:Fallback>
      </mc:AlternateContent>
      <p:sp>
        <p:nvSpPr>
          <p:cNvPr id="2" name="TextBox 1"/>
          <p:cNvSpPr txBox="1"/>
          <p:nvPr/>
        </p:nvSpPr>
        <p:spPr>
          <a:xfrm>
            <a:off x="6466601" y="5940551"/>
            <a:ext cx="4305410" cy="369332"/>
          </a:xfrm>
          <a:prstGeom prst="rect">
            <a:avLst/>
          </a:prstGeom>
          <a:noFill/>
        </p:spPr>
        <p:txBody>
          <a:bodyPr wrap="none" rtlCol="0">
            <a:spAutoFit/>
          </a:bodyPr>
          <a:lstStyle/>
          <a:p>
            <a:pPr algn="ctr"/>
            <a:r>
              <a:rPr lang="en-US" b="1" dirty="0"/>
              <a:t>Example:  International Space Station Orbit</a:t>
            </a:r>
          </a:p>
        </p:txBody>
      </p:sp>
      <p:pic>
        <p:nvPicPr>
          <p:cNvPr id="5" name="ISS Orbit">
            <a:hlinkClick r:id="" action="ppaction://media"/>
          </p:cNvPr>
          <p:cNvPicPr>
            <a:picLocks noChangeAspect="1"/>
          </p:cNvPicPr>
          <p:nvPr>
            <a:videoFile r:link="rId1"/>
            <p:extLst>
              <p:ext uri="{DAA4B4D4-6D71-4841-9C94-3DE7FCFB9230}">
                <p14:media xmlns:p14="http://schemas.microsoft.com/office/powerpoint/2010/main" r:embed="rId2">
                  <p14:trim st="1773"/>
                </p14:media>
              </p:ext>
            </p:extLst>
          </p:nvPr>
        </p:nvPicPr>
        <p:blipFill rotWithShape="1">
          <a:blip r:embed="rId5"/>
          <a:srcRect l="30414" t="21200" r="18930" b="8661"/>
          <a:stretch>
            <a:fillRect/>
          </a:stretch>
        </p:blipFill>
        <p:spPr>
          <a:xfrm>
            <a:off x="5457787" y="1015854"/>
            <a:ext cx="6323039" cy="4924697"/>
          </a:xfrm>
          <a:prstGeom prst="rect">
            <a:avLst/>
          </a:prstGeom>
        </p:spPr>
      </p:pic>
      <p:sp>
        <p:nvSpPr>
          <p:cNvPr id="6" name="Slide Number Placeholder 5"/>
          <p:cNvSpPr>
            <a:spLocks noGrp="1"/>
          </p:cNvSpPr>
          <p:nvPr>
            <p:ph type="sldNum" sz="quarter" idx="12"/>
          </p:nvPr>
        </p:nvSpPr>
        <p:spPr/>
        <p:txBody>
          <a:bodyPr/>
          <a:lstStyle/>
          <a:p>
            <a:fld id="{2091D9BF-489A-4E72-8F93-6159E0B5D9A7}" type="slidenum">
              <a:rPr lang="en-US" smtClean="0"/>
              <a:t>11</a:t>
            </a:fld>
            <a:endParaRPr lang="en-US"/>
          </a:p>
        </p:txBody>
      </p:sp>
    </p:spTree>
    <p:extLst>
      <p:ext uri="{BB962C8B-B14F-4D97-AF65-F5344CB8AC3E}">
        <p14:creationId xmlns:p14="http://schemas.microsoft.com/office/powerpoint/2010/main" val="299398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2601161" cy="1077218"/>
          </a:xfrm>
          <a:prstGeom prst="rect">
            <a:avLst/>
          </a:prstGeom>
          <a:noFill/>
        </p:spPr>
        <p:txBody>
          <a:bodyPr wrap="none" rtlCol="0">
            <a:spAutoFit/>
          </a:bodyPr>
          <a:lstStyle/>
          <a:p>
            <a:r>
              <a:rPr lang="en-US" sz="3200" b="1" dirty="0"/>
              <a:t>Elliptical Orbit</a:t>
            </a:r>
          </a:p>
          <a:p>
            <a:endParaRPr lang="en-US" sz="3200" dirty="0"/>
          </a:p>
        </p:txBody>
      </p:sp>
      <mc:AlternateContent xmlns:mc="http://schemas.openxmlformats.org/markup-compatibility/2006" xmlns:a14="http://schemas.microsoft.com/office/drawing/2010/main">
        <mc:Choice Requires="a14">
          <p:sp>
            <p:nvSpPr>
              <p:cNvPr id="4" name="TextBox 3"/>
              <p:cNvSpPr txBox="1"/>
              <p:nvPr/>
            </p:nvSpPr>
            <p:spPr>
              <a:xfrm>
                <a:off x="566927" y="1045193"/>
                <a:ext cx="5724551" cy="4524315"/>
              </a:xfrm>
              <a:prstGeom prst="rect">
                <a:avLst/>
              </a:prstGeom>
              <a:noFill/>
            </p:spPr>
            <p:txBody>
              <a:bodyPr wrap="square" rtlCol="0">
                <a:spAutoFit/>
              </a:bodyPr>
              <a:lstStyle/>
              <a:p>
                <a:r>
                  <a:rPr lang="en-US" sz="3200" dirty="0"/>
                  <a:t>Orbit eccentricity, </a:t>
                </a:r>
                <a14:m>
                  <m:oMath xmlns:m="http://schemas.openxmlformats.org/officeDocument/2006/math">
                    <m:r>
                      <a:rPr lang="en-US" sz="3200" b="0" i="0" smtClean="0">
                        <a:latin typeface="Cambria Math" panose="02040503050406030204" pitchFamily="18" charset="0"/>
                        <a:ea typeface="Cambria Math" panose="02040503050406030204" pitchFamily="18" charset="0"/>
                      </a:rPr>
                      <m:t>0</m:t>
                    </m:r>
                    <m:r>
                      <a:rPr lang="en-US" sz="3200" b="0" i="1" smtClean="0">
                        <a:latin typeface="Cambria Math" panose="02040503050406030204" pitchFamily="18" charset="0"/>
                        <a:ea typeface="Cambria Math" panose="02040503050406030204" pitchFamily="18" charset="0"/>
                      </a:rPr>
                      <m:t>&lt;</m:t>
                    </m:r>
                    <m:r>
                      <a:rPr lang="en-US" sz="3200" b="0" i="1" smtClean="0">
                        <a:latin typeface="Cambria Math" panose="02040503050406030204" pitchFamily="18" charset="0"/>
                      </a:rPr>
                      <m:t>𝑒</m:t>
                    </m:r>
                    <m:r>
                      <a:rPr lang="en-US" sz="3200" b="0" i="1" smtClean="0">
                        <a:latin typeface="Cambria Math" panose="02040503050406030204" pitchFamily="18" charset="0"/>
                        <a:ea typeface="Cambria Math" panose="02040503050406030204" pitchFamily="18" charset="0"/>
                      </a:rPr>
                      <m:t>&lt;</m:t>
                    </m:r>
                    <m:r>
                      <a:rPr lang="en-US" sz="3200" b="0" i="1" smtClean="0">
                        <a:latin typeface="Cambria Math" panose="02040503050406030204" pitchFamily="18" charset="0"/>
                      </a:rPr>
                      <m:t>1</m:t>
                    </m:r>
                    <m:r>
                      <a:rPr lang="en-US" sz="3200" b="0" i="0" smtClean="0">
                        <a:latin typeface="Cambria Math" panose="02040503050406030204" pitchFamily="18" charset="0"/>
                      </a:rPr>
                      <m:t>;</m:t>
                    </m:r>
                  </m:oMath>
                </a14:m>
                <a:endParaRPr lang="en-US" sz="3200" b="0" dirty="0"/>
              </a:p>
              <a:p>
                <a:endParaRPr lang="en-US" sz="3200" dirty="0"/>
              </a:p>
              <a:p>
                <a:r>
                  <a:rPr lang="en-US" sz="3200" dirty="0"/>
                  <a:t>An elliptical orbit traces out an ellipse with the central body at one focus;</a:t>
                </a:r>
                <a:endParaRPr lang="en-US" sz="3200" b="0" dirty="0"/>
              </a:p>
              <a:p>
                <a:endParaRPr lang="en-US" sz="3200" dirty="0"/>
              </a:p>
              <a:p>
                <a:r>
                  <a:rPr lang="en-US" sz="3200" dirty="0"/>
                  <a:t>Comets such as 103P/Hartley 2 are in elliptical orbits with a period of 6.46 years (</a:t>
                </a:r>
                <a14:m>
                  <m:oMath xmlns:m="http://schemas.openxmlformats.org/officeDocument/2006/math">
                    <m:r>
                      <a:rPr lang="en-US" sz="3200" i="1">
                        <a:latin typeface="Cambria Math" panose="02040503050406030204" pitchFamily="18" charset="0"/>
                      </a:rPr>
                      <m:t>𝑒</m:t>
                    </m:r>
                    <m:r>
                      <a:rPr lang="en-US" sz="3200" b="0" i="1" smtClean="0">
                        <a:latin typeface="Cambria Math" panose="02040503050406030204" pitchFamily="18" charset="0"/>
                        <a:ea typeface="Cambria Math" panose="02040503050406030204" pitchFamily="18" charset="0"/>
                      </a:rPr>
                      <m:t>=</m:t>
                    </m:r>
                    <m:r>
                      <a:rPr lang="en-US" sz="3200" b="0" i="1" smtClean="0">
                        <a:latin typeface="Cambria Math" panose="02040503050406030204" pitchFamily="18" charset="0"/>
                      </a:rPr>
                      <m:t>0.694)</m:t>
                    </m:r>
                  </m:oMath>
                </a14:m>
                <a:r>
                  <a:rPr lang="en-US" sz="3200" dirty="0"/>
                  <a:t>.</a:t>
                </a:r>
              </a:p>
            </p:txBody>
          </p:sp>
        </mc:Choice>
        <mc:Fallback xmlns="">
          <p:sp>
            <p:nvSpPr>
              <p:cNvPr id="4" name="TextBox 3"/>
              <p:cNvSpPr txBox="1">
                <a:spLocks noRot="1" noChangeAspect="1" noMove="1" noResize="1" noEditPoints="1" noAdjustHandles="1" noChangeArrowheads="1" noChangeShapeType="1" noTextEdit="1"/>
              </p:cNvSpPr>
              <p:nvPr/>
            </p:nvSpPr>
            <p:spPr>
              <a:xfrm>
                <a:off x="566927" y="1045193"/>
                <a:ext cx="5724551" cy="4524315"/>
              </a:xfrm>
              <a:prstGeom prst="rect">
                <a:avLst/>
              </a:prstGeom>
              <a:blipFill>
                <a:blip r:embed="rId2"/>
                <a:stretch>
                  <a:fillRect l="-2662" t="-1615" r="-1917" b="-3499"/>
                </a:stretch>
              </a:blipFill>
            </p:spPr>
            <p:txBody>
              <a:bodyPr/>
              <a:lstStyle/>
              <a:p>
                <a:r>
                  <a:rPr lang="en-US">
                    <a:noFill/>
                  </a:rPr>
                  <a:t> </a:t>
                </a:r>
              </a:p>
            </p:txBody>
          </p:sp>
        </mc:Fallback>
      </mc:AlternateContent>
      <p:sp>
        <p:nvSpPr>
          <p:cNvPr id="2" name="TextBox 1"/>
          <p:cNvSpPr txBox="1"/>
          <p:nvPr/>
        </p:nvSpPr>
        <p:spPr>
          <a:xfrm>
            <a:off x="7520977" y="5569508"/>
            <a:ext cx="3264740" cy="369332"/>
          </a:xfrm>
          <a:prstGeom prst="rect">
            <a:avLst/>
          </a:prstGeom>
          <a:noFill/>
        </p:spPr>
        <p:txBody>
          <a:bodyPr wrap="none" rtlCol="0">
            <a:spAutoFit/>
          </a:bodyPr>
          <a:lstStyle/>
          <a:p>
            <a:pPr algn="ctr"/>
            <a:r>
              <a:rPr lang="en-US" b="1" dirty="0"/>
              <a:t>Example:  Comet Hartley 2 Orbit</a:t>
            </a:r>
          </a:p>
        </p:txBody>
      </p:sp>
      <p:sp>
        <p:nvSpPr>
          <p:cNvPr id="5" name="Rectangle 4"/>
          <p:cNvSpPr/>
          <p:nvPr/>
        </p:nvSpPr>
        <p:spPr>
          <a:xfrm>
            <a:off x="397054" y="6174528"/>
            <a:ext cx="5775107" cy="307777"/>
          </a:xfrm>
          <a:prstGeom prst="rect">
            <a:avLst/>
          </a:prstGeom>
        </p:spPr>
        <p:txBody>
          <a:bodyPr wrap="none">
            <a:spAutoFit/>
          </a:bodyPr>
          <a:lstStyle/>
          <a:p>
            <a:r>
              <a:rPr lang="en-US" sz="1400" dirty="0"/>
              <a:t>Image Credit:  NASA/Steele Hill;  Inset Image Credit:  NASA/JPL-Caltech/UMD</a:t>
            </a:r>
          </a:p>
        </p:txBody>
      </p:sp>
      <p:sp>
        <p:nvSpPr>
          <p:cNvPr id="7" name="Slide Number Placeholder 6"/>
          <p:cNvSpPr>
            <a:spLocks noGrp="1"/>
          </p:cNvSpPr>
          <p:nvPr>
            <p:ph type="sldNum" sz="quarter" idx="12"/>
          </p:nvPr>
        </p:nvSpPr>
        <p:spPr/>
        <p:txBody>
          <a:bodyPr/>
          <a:lstStyle/>
          <a:p>
            <a:fld id="{2091D9BF-489A-4E72-8F93-6159E0B5D9A7}" type="slidenum">
              <a:rPr lang="en-US" smtClean="0"/>
              <a:t>12</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2828" y="1397258"/>
            <a:ext cx="5561220" cy="4172250"/>
          </a:xfrm>
          <a:prstGeom prst="rect">
            <a:avLst/>
          </a:prstGeom>
        </p:spPr>
      </p:pic>
    </p:spTree>
    <p:extLst>
      <p:ext uri="{BB962C8B-B14F-4D97-AF65-F5344CB8AC3E}">
        <p14:creationId xmlns:p14="http://schemas.microsoft.com/office/powerpoint/2010/main" val="2645919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3004349" cy="1077218"/>
          </a:xfrm>
          <a:prstGeom prst="rect">
            <a:avLst/>
          </a:prstGeom>
          <a:noFill/>
        </p:spPr>
        <p:txBody>
          <a:bodyPr wrap="none" rtlCol="0">
            <a:spAutoFit/>
          </a:bodyPr>
          <a:lstStyle/>
          <a:p>
            <a:r>
              <a:rPr lang="en-US" sz="3200" b="1" dirty="0"/>
              <a:t>Hyperbolic Orbit</a:t>
            </a:r>
          </a:p>
          <a:p>
            <a:endParaRPr lang="en-US" sz="3200" dirty="0"/>
          </a:p>
        </p:txBody>
      </p:sp>
      <mc:AlternateContent xmlns:mc="http://schemas.openxmlformats.org/markup-compatibility/2006" xmlns:a14="http://schemas.microsoft.com/office/drawing/2010/main">
        <mc:Choice Requires="a14">
          <p:sp>
            <p:nvSpPr>
              <p:cNvPr id="4" name="TextBox 3"/>
              <p:cNvSpPr txBox="1"/>
              <p:nvPr/>
            </p:nvSpPr>
            <p:spPr>
              <a:xfrm>
                <a:off x="566927" y="1123950"/>
                <a:ext cx="4799583" cy="5046694"/>
              </a:xfrm>
              <a:prstGeom prst="rect">
                <a:avLst/>
              </a:prstGeom>
              <a:noFill/>
            </p:spPr>
            <p:txBody>
              <a:bodyPr wrap="square" rtlCol="0">
                <a:spAutoFit/>
              </a:bodyPr>
              <a:lstStyle/>
              <a:p>
                <a:r>
                  <a:rPr lang="en-US" sz="3200" dirty="0"/>
                  <a:t>Orbit eccentricity, </a:t>
                </a:r>
                <a14:m>
                  <m:oMath xmlns:m="http://schemas.openxmlformats.org/officeDocument/2006/math">
                    <m:r>
                      <a:rPr lang="en-US" sz="3200" b="0" i="1" smtClean="0">
                        <a:latin typeface="Cambria Math" panose="02040503050406030204" pitchFamily="18" charset="0"/>
                      </a:rPr>
                      <m:t>𝑒</m:t>
                    </m:r>
                    <m:r>
                      <a:rPr lang="en-US" sz="3200" b="0" i="1" smtClean="0">
                        <a:latin typeface="Cambria Math" panose="02040503050406030204" pitchFamily="18" charset="0"/>
                      </a:rPr>
                      <m:t>&gt;1</m:t>
                    </m:r>
                  </m:oMath>
                </a14:m>
                <a:r>
                  <a:rPr lang="en-US" sz="3200" dirty="0"/>
                  <a:t>;</a:t>
                </a:r>
              </a:p>
              <a:p>
                <a:endParaRPr lang="en-US" sz="3200" dirty="0"/>
              </a:p>
              <a:p>
                <a:r>
                  <a:rPr lang="en-US" sz="3200" dirty="0"/>
                  <a:t>For objects passing through the solar system, a hyperbolic orbit suggests an interstellar origin -- Asteroid </a:t>
                </a:r>
                <a:r>
                  <a:rPr lang="en-US" sz="3200" dirty="0" err="1"/>
                  <a:t>Oumuamua</a:t>
                </a:r>
                <a:r>
                  <a:rPr lang="en-US" sz="3200" dirty="0"/>
                  <a:t> was discovered in 2017 and is first and only object of this type </a:t>
                </a:r>
                <a14:m>
                  <m:oMath xmlns:m="http://schemas.openxmlformats.org/officeDocument/2006/math">
                    <m:d>
                      <m:dPr>
                        <m:ctrlPr>
                          <a:rPr lang="en-US" sz="3200" i="1" smtClean="0">
                            <a:latin typeface="Cambria Math" panose="02040503050406030204" pitchFamily="18" charset="0"/>
                          </a:rPr>
                        </m:ctrlPr>
                      </m:dPr>
                      <m:e>
                        <m:r>
                          <a:rPr lang="en-US" sz="3200" b="0" i="1" smtClean="0">
                            <a:latin typeface="Cambria Math" panose="02040503050406030204" pitchFamily="18" charset="0"/>
                          </a:rPr>
                          <m:t>𝑒</m:t>
                        </m:r>
                        <m:r>
                          <a:rPr lang="en-US" sz="3200" b="0" i="1" smtClean="0">
                            <a:latin typeface="Cambria Math" panose="02040503050406030204" pitchFamily="18" charset="0"/>
                          </a:rPr>
                          <m:t>=1.19951</m:t>
                        </m:r>
                      </m:e>
                    </m:d>
                  </m:oMath>
                </a14:m>
                <a:r>
                  <a:rPr lang="en-US" sz="3200" dirty="0"/>
                  <a:t>.</a:t>
                </a:r>
              </a:p>
            </p:txBody>
          </p:sp>
        </mc:Choice>
        <mc:Fallback xmlns="">
          <p:sp>
            <p:nvSpPr>
              <p:cNvPr id="4" name="TextBox 3"/>
              <p:cNvSpPr txBox="1">
                <a:spLocks noRot="1" noChangeAspect="1" noMove="1" noResize="1" noEditPoints="1" noAdjustHandles="1" noChangeArrowheads="1" noChangeShapeType="1" noTextEdit="1"/>
              </p:cNvSpPr>
              <p:nvPr/>
            </p:nvSpPr>
            <p:spPr>
              <a:xfrm>
                <a:off x="566927" y="1123950"/>
                <a:ext cx="4799583" cy="5046694"/>
              </a:xfrm>
              <a:prstGeom prst="rect">
                <a:avLst/>
              </a:prstGeom>
              <a:blipFill>
                <a:blip r:embed="rId4"/>
                <a:stretch>
                  <a:fillRect l="-3177" t="-1449" r="-3812" b="-2536"/>
                </a:stretch>
              </a:blipFill>
            </p:spPr>
            <p:txBody>
              <a:bodyPr/>
              <a:lstStyle/>
              <a:p>
                <a:r>
                  <a:rPr lang="en-US">
                    <a:noFill/>
                  </a:rPr>
                  <a:t> </a:t>
                </a:r>
              </a:p>
            </p:txBody>
          </p:sp>
        </mc:Fallback>
      </mc:AlternateContent>
      <p:sp>
        <p:nvSpPr>
          <p:cNvPr id="2" name="TextBox 1"/>
          <p:cNvSpPr txBox="1"/>
          <p:nvPr/>
        </p:nvSpPr>
        <p:spPr>
          <a:xfrm>
            <a:off x="6955056" y="5209618"/>
            <a:ext cx="3149645" cy="369332"/>
          </a:xfrm>
          <a:prstGeom prst="rect">
            <a:avLst/>
          </a:prstGeom>
          <a:noFill/>
        </p:spPr>
        <p:txBody>
          <a:bodyPr wrap="none" rtlCol="0">
            <a:spAutoFit/>
          </a:bodyPr>
          <a:lstStyle/>
          <a:p>
            <a:pPr algn="ctr"/>
            <a:r>
              <a:rPr lang="en-US" b="1" dirty="0"/>
              <a:t>Example:  Asteroid </a:t>
            </a:r>
            <a:r>
              <a:rPr lang="en-US" b="1" dirty="0" err="1"/>
              <a:t>Oumuamua</a:t>
            </a:r>
            <a:endParaRPr lang="en-US" b="1" dirty="0"/>
          </a:p>
        </p:txBody>
      </p:sp>
      <p:pic>
        <p:nvPicPr>
          <p:cNvPr id="5" name="Oumuamua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66511" y="1609344"/>
            <a:ext cx="6326737" cy="3558790"/>
          </a:xfrm>
          <a:prstGeom prst="rect">
            <a:avLst/>
          </a:prstGeom>
        </p:spPr>
      </p:pic>
      <p:sp>
        <p:nvSpPr>
          <p:cNvPr id="6" name="Rectangle 5"/>
          <p:cNvSpPr/>
          <p:nvPr/>
        </p:nvSpPr>
        <p:spPr>
          <a:xfrm>
            <a:off x="498398" y="6148679"/>
            <a:ext cx="8031480" cy="523220"/>
          </a:xfrm>
          <a:prstGeom prst="rect">
            <a:avLst/>
          </a:prstGeom>
        </p:spPr>
        <p:txBody>
          <a:bodyPr wrap="square">
            <a:spAutoFit/>
          </a:bodyPr>
          <a:lstStyle/>
          <a:p>
            <a:r>
              <a:rPr lang="en-US" sz="1400" dirty="0"/>
              <a:t>Video Credit: https://solarsystem.nasa.gov/asteroids-comets-and-meteors/comets/oumuamua/in-depth/</a:t>
            </a:r>
          </a:p>
          <a:p>
            <a:r>
              <a:rPr lang="en-US" sz="1400" dirty="0"/>
              <a:t>Source:  https://en.wikipedia.org/wiki/%CA%BBOumuamua</a:t>
            </a:r>
          </a:p>
        </p:txBody>
      </p:sp>
      <p:sp>
        <p:nvSpPr>
          <p:cNvPr id="7" name="Slide Number Placeholder 6"/>
          <p:cNvSpPr>
            <a:spLocks noGrp="1"/>
          </p:cNvSpPr>
          <p:nvPr>
            <p:ph type="sldNum" sz="quarter" idx="12"/>
          </p:nvPr>
        </p:nvSpPr>
        <p:spPr/>
        <p:txBody>
          <a:bodyPr/>
          <a:lstStyle/>
          <a:p>
            <a:fld id="{2091D9BF-489A-4E72-8F93-6159E0B5D9A7}" type="slidenum">
              <a:rPr lang="en-US" smtClean="0"/>
              <a:t>13</a:t>
            </a:fld>
            <a:endParaRPr lang="en-US"/>
          </a:p>
        </p:txBody>
      </p:sp>
    </p:spTree>
    <p:extLst>
      <p:ext uri="{BB962C8B-B14F-4D97-AF65-F5344CB8AC3E}">
        <p14:creationId xmlns:p14="http://schemas.microsoft.com/office/powerpoint/2010/main" val="46428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2729209" cy="1077218"/>
          </a:xfrm>
          <a:prstGeom prst="rect">
            <a:avLst/>
          </a:prstGeom>
          <a:noFill/>
        </p:spPr>
        <p:txBody>
          <a:bodyPr wrap="none" rtlCol="0">
            <a:spAutoFit/>
          </a:bodyPr>
          <a:lstStyle/>
          <a:p>
            <a:r>
              <a:rPr lang="en-US" sz="3200" b="1" dirty="0"/>
              <a:t>Parabolic Orbit</a:t>
            </a:r>
          </a:p>
          <a:p>
            <a:endParaRPr lang="en-US" sz="3200" dirty="0"/>
          </a:p>
        </p:txBody>
      </p:sp>
      <mc:AlternateContent xmlns:mc="http://schemas.openxmlformats.org/markup-compatibility/2006" xmlns:a14="http://schemas.microsoft.com/office/drawing/2010/main">
        <mc:Choice Requires="a14">
          <p:sp>
            <p:nvSpPr>
              <p:cNvPr id="4" name="TextBox 3"/>
              <p:cNvSpPr txBox="1"/>
              <p:nvPr/>
            </p:nvSpPr>
            <p:spPr>
              <a:xfrm>
                <a:off x="566928" y="1117159"/>
                <a:ext cx="4389120" cy="4524315"/>
              </a:xfrm>
              <a:prstGeom prst="rect">
                <a:avLst/>
              </a:prstGeom>
              <a:noFill/>
            </p:spPr>
            <p:txBody>
              <a:bodyPr wrap="square" rtlCol="0">
                <a:spAutoFit/>
              </a:bodyPr>
              <a:lstStyle/>
              <a:p>
                <a:r>
                  <a:rPr lang="en-US" sz="2400" dirty="0"/>
                  <a:t>Orbit eccentricity, </a:t>
                </a:r>
                <a14:m>
                  <m:oMath xmlns:m="http://schemas.openxmlformats.org/officeDocument/2006/math">
                    <m:r>
                      <a:rPr lang="en-US" sz="2400" i="1">
                        <a:latin typeface="Cambria Math" panose="02040503050406030204" pitchFamily="18" charset="0"/>
                      </a:rPr>
                      <m:t>𝑒</m:t>
                    </m:r>
                    <m:r>
                      <a:rPr lang="en-US" sz="2400" b="0" i="1" smtClean="0">
                        <a:latin typeface="Cambria Math" panose="02040503050406030204" pitchFamily="18" charset="0"/>
                      </a:rPr>
                      <m:t>=</m:t>
                    </m:r>
                    <m:r>
                      <a:rPr lang="en-US" sz="2400" i="1">
                        <a:latin typeface="Cambria Math" panose="02040503050406030204" pitchFamily="18" charset="0"/>
                      </a:rPr>
                      <m:t>1</m:t>
                    </m:r>
                  </m:oMath>
                </a14:m>
                <a:r>
                  <a:rPr lang="en-US" sz="2400" dirty="0"/>
                  <a:t>;</a:t>
                </a:r>
              </a:p>
              <a:p>
                <a:endParaRPr lang="en-US" sz="2400" dirty="0"/>
              </a:p>
              <a:p>
                <a:r>
                  <a:rPr lang="en-US" sz="2400" dirty="0"/>
                  <a:t>“Within observational uncertainty, long term comets all seem to have parabolic orbits. That suggests they are not truly interstellar, but are loosely attached to the Sun. They are generally classified as belonging the </a:t>
                </a:r>
                <a:r>
                  <a:rPr lang="en-US" sz="2400" i="1" dirty="0" err="1"/>
                  <a:t>Oort</a:t>
                </a:r>
                <a:r>
                  <a:rPr lang="en-US" sz="2400" i="1" dirty="0"/>
                  <a:t> cloud </a:t>
                </a:r>
                <a:r>
                  <a:rPr lang="en-US" sz="2400" dirty="0"/>
                  <a:t>on the fringes of the solar system, at distances estimated at 100,000 AU.”</a:t>
                </a:r>
              </a:p>
            </p:txBody>
          </p:sp>
        </mc:Choice>
        <mc:Fallback xmlns="">
          <p:sp>
            <p:nvSpPr>
              <p:cNvPr id="4" name="TextBox 3"/>
              <p:cNvSpPr txBox="1">
                <a:spLocks noRot="1" noChangeAspect="1" noMove="1" noResize="1" noEditPoints="1" noAdjustHandles="1" noChangeArrowheads="1" noChangeShapeType="1" noTextEdit="1"/>
              </p:cNvSpPr>
              <p:nvPr/>
            </p:nvSpPr>
            <p:spPr>
              <a:xfrm>
                <a:off x="566928" y="1117159"/>
                <a:ext cx="4389120" cy="4524315"/>
              </a:xfrm>
              <a:prstGeom prst="rect">
                <a:avLst/>
              </a:prstGeom>
              <a:blipFill>
                <a:blip r:embed="rId2"/>
                <a:stretch>
                  <a:fillRect l="-2083" t="-1078" r="-417" b="-2156"/>
                </a:stretch>
              </a:blipFill>
            </p:spPr>
            <p:txBody>
              <a:bodyPr/>
              <a:lstStyle/>
              <a:p>
                <a:r>
                  <a:rPr lang="en-US">
                    <a:noFill/>
                  </a:rPr>
                  <a:t> </a:t>
                </a:r>
              </a:p>
            </p:txBody>
          </p:sp>
        </mc:Fallback>
      </mc:AlternateContent>
      <p:sp>
        <p:nvSpPr>
          <p:cNvPr id="5" name="Rectangle 4"/>
          <p:cNvSpPr/>
          <p:nvPr/>
        </p:nvSpPr>
        <p:spPr>
          <a:xfrm>
            <a:off x="328466" y="6078974"/>
            <a:ext cx="5371599" cy="523220"/>
          </a:xfrm>
          <a:prstGeom prst="rect">
            <a:avLst/>
          </a:prstGeom>
        </p:spPr>
        <p:txBody>
          <a:bodyPr wrap="none">
            <a:spAutoFit/>
          </a:bodyPr>
          <a:lstStyle/>
          <a:p>
            <a:r>
              <a:rPr lang="en-US" sz="1400" dirty="0"/>
              <a:t>Source:  https://www-spof.gsfc.nasa.gov/stargaze/Scomets.htm</a:t>
            </a:r>
          </a:p>
          <a:p>
            <a:r>
              <a:rPr lang="en-US" sz="1400" dirty="0"/>
              <a:t>Image Credit:  https://solarsystem.nasa.gov/resources/491/oort-cloud/</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0065" y="1117159"/>
            <a:ext cx="5735149" cy="4925060"/>
          </a:xfrm>
          <a:prstGeom prst="rect">
            <a:avLst/>
          </a:prstGeom>
        </p:spPr>
      </p:pic>
      <p:sp>
        <p:nvSpPr>
          <p:cNvPr id="6" name="TextBox 5"/>
          <p:cNvSpPr txBox="1"/>
          <p:nvPr/>
        </p:nvSpPr>
        <p:spPr>
          <a:xfrm>
            <a:off x="7914706" y="6042219"/>
            <a:ext cx="1632178" cy="369332"/>
          </a:xfrm>
          <a:prstGeom prst="rect">
            <a:avLst/>
          </a:prstGeom>
          <a:noFill/>
        </p:spPr>
        <p:txBody>
          <a:bodyPr wrap="none" rtlCol="0">
            <a:spAutoFit/>
          </a:bodyPr>
          <a:lstStyle/>
          <a:p>
            <a:pPr algn="ctr"/>
            <a:r>
              <a:rPr lang="en-US" b="1" dirty="0"/>
              <a:t>The </a:t>
            </a:r>
            <a:r>
              <a:rPr lang="en-US" b="1" dirty="0" err="1"/>
              <a:t>Oort</a:t>
            </a:r>
            <a:r>
              <a:rPr lang="en-US" b="1" dirty="0"/>
              <a:t> Cloud</a:t>
            </a:r>
          </a:p>
        </p:txBody>
      </p:sp>
      <p:sp>
        <p:nvSpPr>
          <p:cNvPr id="2" name="Slide Number Placeholder 1"/>
          <p:cNvSpPr>
            <a:spLocks noGrp="1"/>
          </p:cNvSpPr>
          <p:nvPr>
            <p:ph type="sldNum" sz="quarter" idx="12"/>
          </p:nvPr>
        </p:nvSpPr>
        <p:spPr/>
        <p:txBody>
          <a:bodyPr/>
          <a:lstStyle/>
          <a:p>
            <a:fld id="{2091D9BF-489A-4E72-8F93-6159E0B5D9A7}" type="slidenum">
              <a:rPr lang="en-US" smtClean="0"/>
              <a:t>14</a:t>
            </a:fld>
            <a:endParaRPr lang="en-US"/>
          </a:p>
        </p:txBody>
      </p:sp>
    </p:spTree>
    <p:extLst>
      <p:ext uri="{BB962C8B-B14F-4D97-AF65-F5344CB8AC3E}">
        <p14:creationId xmlns:p14="http://schemas.microsoft.com/office/powerpoint/2010/main" val="997091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541283" y="1300625"/>
                <a:ext cx="3505198" cy="2554545"/>
              </a:xfrm>
              <a:prstGeom prst="rect">
                <a:avLst/>
              </a:prstGeom>
              <a:noFill/>
            </p:spPr>
            <p:txBody>
              <a:bodyPr wrap="square" rtlCol="0">
                <a:spAutoFit/>
              </a:bodyPr>
              <a:lstStyle/>
              <a:p>
                <a:pPr>
                  <a:spcAft>
                    <a:spcPts val="1800"/>
                  </a:spcAft>
                </a:pPr>
                <a:r>
                  <a:rPr lang="en-US" sz="3200" dirty="0"/>
                  <a:t>The line joining the planet to the sun sweeps out equal areas, </a:t>
                </a:r>
                <a14:m>
                  <m:oMath xmlns:m="http://schemas.openxmlformats.org/officeDocument/2006/math">
                    <m:r>
                      <a:rPr lang="en-US" sz="3200" b="0" i="1" smtClean="0">
                        <a:latin typeface="Cambria Math" panose="02040503050406030204" pitchFamily="18" charset="0"/>
                      </a:rPr>
                      <m:t>𝐴</m:t>
                    </m:r>
                  </m:oMath>
                </a14:m>
                <a:r>
                  <a:rPr lang="en-US" sz="3200" dirty="0"/>
                  <a:t> in equal times, </a:t>
                </a:r>
                <a14:m>
                  <m:oMath xmlns:m="http://schemas.openxmlformats.org/officeDocument/2006/math">
                    <m:r>
                      <a:rPr lang="en-US" sz="3200" i="1" smtClean="0">
                        <a:latin typeface="Cambria Math" panose="02040503050406030204" pitchFamily="18" charset="0"/>
                        <a:ea typeface="Cambria Math" panose="02040503050406030204" pitchFamily="18" charset="0"/>
                      </a:rPr>
                      <m:t>∆</m:t>
                    </m:r>
                    <m:r>
                      <a:rPr lang="en-US" sz="3200" b="0" i="1" smtClean="0">
                        <a:latin typeface="Cambria Math" panose="02040503050406030204" pitchFamily="18" charset="0"/>
                        <a:ea typeface="Cambria Math" panose="02040503050406030204" pitchFamily="18" charset="0"/>
                      </a:rPr>
                      <m:t>𝑡</m:t>
                    </m:r>
                  </m:oMath>
                </a14:m>
                <a:r>
                  <a:rPr lang="en-US" sz="3200" dirty="0"/>
                  <a:t>.</a:t>
                </a:r>
              </a:p>
            </p:txBody>
          </p:sp>
        </mc:Choice>
        <mc:Fallback xmlns="">
          <p:sp>
            <p:nvSpPr>
              <p:cNvPr id="5" name="TextBox 4"/>
              <p:cNvSpPr txBox="1">
                <a:spLocks noRot="1" noChangeAspect="1" noMove="1" noResize="1" noEditPoints="1" noAdjustHandles="1" noChangeArrowheads="1" noChangeShapeType="1" noTextEdit="1"/>
              </p:cNvSpPr>
              <p:nvPr/>
            </p:nvSpPr>
            <p:spPr>
              <a:xfrm>
                <a:off x="541283" y="1300625"/>
                <a:ext cx="3505198" cy="2554545"/>
              </a:xfrm>
              <a:prstGeom prst="rect">
                <a:avLst/>
              </a:prstGeom>
              <a:blipFill>
                <a:blip r:embed="rId4"/>
                <a:stretch>
                  <a:fillRect l="-4522" t="-3103" r="-2435" b="-7160"/>
                </a:stretch>
              </a:blipFill>
            </p:spPr>
            <p:txBody>
              <a:bodyPr/>
              <a:lstStyle/>
              <a:p>
                <a:r>
                  <a:rPr lang="en-US">
                    <a:noFill/>
                  </a:rPr>
                  <a:t> </a:t>
                </a:r>
              </a:p>
            </p:txBody>
          </p:sp>
        </mc:Fallback>
      </mc:AlternateContent>
      <p:sp>
        <p:nvSpPr>
          <p:cNvPr id="6" name="TextBox 5"/>
          <p:cNvSpPr txBox="1"/>
          <p:nvPr/>
        </p:nvSpPr>
        <p:spPr>
          <a:xfrm>
            <a:off x="566928" y="413657"/>
            <a:ext cx="4396958" cy="1015663"/>
          </a:xfrm>
          <a:prstGeom prst="rect">
            <a:avLst/>
          </a:prstGeom>
          <a:noFill/>
        </p:spPr>
        <p:txBody>
          <a:bodyPr wrap="square" rtlCol="0">
            <a:spAutoFit/>
          </a:bodyPr>
          <a:lstStyle/>
          <a:p>
            <a:r>
              <a:rPr lang="en-US" sz="3200" b="1" dirty="0"/>
              <a:t>Kepler’s Second Law</a:t>
            </a:r>
          </a:p>
          <a:p>
            <a:endParaRPr lang="en-US" sz="2800" dirty="0"/>
          </a:p>
        </p:txBody>
      </p:sp>
      <p:pic>
        <p:nvPicPr>
          <p:cNvPr id="2" name="Kepler's Second Law">
            <a:hlinkClick r:id="" action="ppaction://media"/>
          </p:cNvPr>
          <p:cNvPicPr>
            <a:picLocks noChangeAspect="1"/>
          </p:cNvPicPr>
          <p:nvPr>
            <a:videoFile r:link="rId1"/>
            <p:extLst>
              <p:ext uri="{DAA4B4D4-6D71-4841-9C94-3DE7FCFB9230}">
                <p14:media xmlns:p14="http://schemas.microsoft.com/office/powerpoint/2010/main" r:embed="rId2">
                  <p14:trim st="2666" end="9042.0884"/>
                </p14:media>
              </p:ext>
            </p:extLst>
          </p:nvPr>
        </p:nvPicPr>
        <p:blipFill rotWithShape="1">
          <a:blip r:embed="rId5"/>
          <a:srcRect l="25981" t="40794" r="35536" b="9524"/>
          <a:stretch>
            <a:fillRect/>
          </a:stretch>
        </p:blipFill>
        <p:spPr>
          <a:xfrm>
            <a:off x="4506686" y="1012370"/>
            <a:ext cx="7015132" cy="5094515"/>
          </a:xfrm>
          <a:prstGeom prst="rect">
            <a:avLst/>
          </a:prstGeom>
        </p:spPr>
      </p:pic>
      <p:grpSp>
        <p:nvGrpSpPr>
          <p:cNvPr id="39" name="Group 38"/>
          <p:cNvGrpSpPr/>
          <p:nvPr/>
        </p:nvGrpSpPr>
        <p:grpSpPr>
          <a:xfrm>
            <a:off x="5951680" y="1565013"/>
            <a:ext cx="4951559" cy="3677627"/>
            <a:chOff x="5951680" y="1565013"/>
            <a:chExt cx="4951559" cy="3677627"/>
          </a:xfrm>
        </p:grpSpPr>
        <p:grpSp>
          <p:nvGrpSpPr>
            <p:cNvPr id="17" name="Group 16"/>
            <p:cNvGrpSpPr/>
            <p:nvPr/>
          </p:nvGrpSpPr>
          <p:grpSpPr>
            <a:xfrm>
              <a:off x="5951680" y="1565013"/>
              <a:ext cx="4951559" cy="3677627"/>
              <a:chOff x="5951680" y="1565013"/>
              <a:chExt cx="4951559" cy="3677627"/>
            </a:xfrm>
            <a:solidFill>
              <a:srgbClr val="FF0000"/>
            </a:solidFill>
          </p:grpSpPr>
          <p:sp>
            <p:nvSpPr>
              <p:cNvPr id="10" name="Arc 9"/>
              <p:cNvSpPr/>
              <p:nvPr/>
            </p:nvSpPr>
            <p:spPr>
              <a:xfrm rot="19745696">
                <a:off x="5951680" y="1565013"/>
                <a:ext cx="4951559" cy="3677627"/>
              </a:xfrm>
              <a:prstGeom prst="arc">
                <a:avLst>
                  <a:gd name="adj1" fmla="val 14156593"/>
                  <a:gd name="adj2" fmla="val 1905089"/>
                </a:avLst>
              </a:prstGeom>
              <a:noFill/>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Connector 12"/>
              <p:cNvCxnSpPr/>
              <p:nvPr/>
            </p:nvCxnSpPr>
            <p:spPr>
              <a:xfrm flipV="1">
                <a:off x="6670766" y="2488473"/>
                <a:ext cx="3138714" cy="91440"/>
              </a:xfrm>
              <a:prstGeom prst="line">
                <a:avLst/>
              </a:prstGeom>
              <a:grpFill/>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9809480" y="2488473"/>
                <a:ext cx="808446" cy="903514"/>
              </a:xfrm>
              <a:prstGeom prst="line">
                <a:avLst/>
              </a:prstGeom>
              <a:grpFill/>
              <a:ln w="44450">
                <a:solidFill>
                  <a:srgbClr val="FF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5" name="TextBox 34"/>
                <p:cNvSpPr txBox="1"/>
                <p:nvPr/>
              </p:nvSpPr>
              <p:spPr>
                <a:xfrm>
                  <a:off x="8427459" y="1766631"/>
                  <a:ext cx="63152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1" i="1" smtClean="0">
                                <a:solidFill>
                                  <a:srgbClr val="FF0000"/>
                                </a:solidFill>
                                <a:latin typeface="Cambria Math" panose="02040503050406030204" pitchFamily="18" charset="0"/>
                              </a:rPr>
                            </m:ctrlPr>
                          </m:sSubPr>
                          <m:e>
                            <m:r>
                              <a:rPr lang="en-US" sz="3600" b="1" i="1" smtClean="0">
                                <a:solidFill>
                                  <a:srgbClr val="FF0000"/>
                                </a:solidFill>
                                <a:latin typeface="Cambria Math" panose="02040503050406030204" pitchFamily="18" charset="0"/>
                              </a:rPr>
                              <m:t>𝑨</m:t>
                            </m:r>
                          </m:e>
                          <m:sub>
                            <m:r>
                              <a:rPr lang="en-US" sz="3600" b="1" i="1" smtClean="0">
                                <a:solidFill>
                                  <a:srgbClr val="FF0000"/>
                                </a:solidFill>
                                <a:latin typeface="Cambria Math" panose="02040503050406030204" pitchFamily="18" charset="0"/>
                              </a:rPr>
                              <m:t>𝟏</m:t>
                            </m:r>
                          </m:sub>
                        </m:sSub>
                      </m:oMath>
                    </m:oMathPara>
                  </a14:m>
                  <a:endParaRPr lang="en-US" sz="3600" b="1" dirty="0">
                    <a:solidFill>
                      <a:srgbClr val="FF0000"/>
                    </a:solidFill>
                  </a:endParaRPr>
                </a:p>
              </p:txBody>
            </p:sp>
          </mc:Choice>
          <mc:Fallback xmlns="">
            <p:sp>
              <p:nvSpPr>
                <p:cNvPr id="35" name="TextBox 34"/>
                <p:cNvSpPr txBox="1">
                  <a:spLocks noRot="1" noChangeAspect="1" noMove="1" noResize="1" noEditPoints="1" noAdjustHandles="1" noChangeArrowheads="1" noChangeShapeType="1" noTextEdit="1"/>
                </p:cNvSpPr>
                <p:nvPr/>
              </p:nvSpPr>
              <p:spPr>
                <a:xfrm>
                  <a:off x="8427459" y="1766631"/>
                  <a:ext cx="631520" cy="553998"/>
                </a:xfrm>
                <a:prstGeom prst="rect">
                  <a:avLst/>
                </a:prstGeom>
                <a:blipFill>
                  <a:blip r:embed="rId6"/>
                  <a:stretch>
                    <a:fillRect/>
                  </a:stretch>
                </a:blipFill>
              </p:spPr>
              <p:txBody>
                <a:bodyPr/>
                <a:lstStyle/>
                <a:p>
                  <a:r>
                    <a:rPr lang="en-US">
                      <a:noFill/>
                    </a:rPr>
                    <a:t> </a:t>
                  </a:r>
                </a:p>
              </p:txBody>
            </p:sp>
          </mc:Fallback>
        </mc:AlternateContent>
      </p:grpSp>
      <p:grpSp>
        <p:nvGrpSpPr>
          <p:cNvPr id="40" name="Group 39"/>
          <p:cNvGrpSpPr/>
          <p:nvPr/>
        </p:nvGrpSpPr>
        <p:grpSpPr>
          <a:xfrm>
            <a:off x="5720106" y="1942414"/>
            <a:ext cx="4951559" cy="3862849"/>
            <a:chOff x="5720106" y="1942414"/>
            <a:chExt cx="4951559" cy="3862849"/>
          </a:xfrm>
        </p:grpSpPr>
        <p:grpSp>
          <p:nvGrpSpPr>
            <p:cNvPr id="31" name="Group 30"/>
            <p:cNvGrpSpPr/>
            <p:nvPr/>
          </p:nvGrpSpPr>
          <p:grpSpPr>
            <a:xfrm>
              <a:off x="5720106" y="1942414"/>
              <a:ext cx="4951559" cy="3862849"/>
              <a:chOff x="5720106" y="1942414"/>
              <a:chExt cx="4951559" cy="3862849"/>
            </a:xfrm>
          </p:grpSpPr>
          <p:sp>
            <p:nvSpPr>
              <p:cNvPr id="24" name="Arc 23"/>
              <p:cNvSpPr/>
              <p:nvPr/>
            </p:nvSpPr>
            <p:spPr>
              <a:xfrm rot="19745696">
                <a:off x="5720106" y="1942414"/>
                <a:ext cx="4951559" cy="3677627"/>
              </a:xfrm>
              <a:prstGeom prst="arc">
                <a:avLst>
                  <a:gd name="adj1" fmla="val 8069027"/>
                  <a:gd name="adj2" fmla="val 10902026"/>
                </a:avLst>
              </a:prstGeom>
              <a:noFill/>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B050"/>
                  </a:solidFill>
                </a:endParaRPr>
              </a:p>
            </p:txBody>
          </p:sp>
          <p:cxnSp>
            <p:nvCxnSpPr>
              <p:cNvPr id="26" name="Straight Connector 25"/>
              <p:cNvCxnSpPr>
                <a:stCxn id="24" idx="2"/>
              </p:cNvCxnSpPr>
              <p:nvPr/>
            </p:nvCxnSpPr>
            <p:spPr>
              <a:xfrm flipV="1">
                <a:off x="6035593" y="2488473"/>
                <a:ext cx="3773887" cy="250033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24" idx="0"/>
              </p:cNvCxnSpPr>
              <p:nvPr/>
            </p:nvCxnSpPr>
            <p:spPr>
              <a:xfrm flipV="1">
                <a:off x="7707015" y="2534193"/>
                <a:ext cx="2102465" cy="3271070"/>
              </a:xfrm>
              <a:prstGeom prst="line">
                <a:avLst/>
              </a:prstGeom>
              <a:ln w="44450">
                <a:solidFill>
                  <a:srgbClr val="00B05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6" name="TextBox 35"/>
                <p:cNvSpPr txBox="1"/>
                <p:nvPr/>
              </p:nvSpPr>
              <p:spPr>
                <a:xfrm>
                  <a:off x="7609115" y="3892729"/>
                  <a:ext cx="63152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600" b="1" i="1" smtClean="0">
                                <a:solidFill>
                                  <a:srgbClr val="00B050"/>
                                </a:solidFill>
                                <a:latin typeface="Cambria Math" panose="02040503050406030204" pitchFamily="18" charset="0"/>
                              </a:rPr>
                            </m:ctrlPr>
                          </m:sSubPr>
                          <m:e>
                            <m:r>
                              <a:rPr lang="en-US" sz="3600" b="1" i="1" smtClean="0">
                                <a:solidFill>
                                  <a:srgbClr val="00B050"/>
                                </a:solidFill>
                                <a:latin typeface="Cambria Math" panose="02040503050406030204" pitchFamily="18" charset="0"/>
                              </a:rPr>
                              <m:t>𝑨</m:t>
                            </m:r>
                          </m:e>
                          <m:sub>
                            <m:r>
                              <a:rPr lang="en-US" sz="3600" b="1" i="1" smtClean="0">
                                <a:solidFill>
                                  <a:srgbClr val="00B050"/>
                                </a:solidFill>
                                <a:latin typeface="Cambria Math" panose="02040503050406030204" pitchFamily="18" charset="0"/>
                              </a:rPr>
                              <m:t>𝟐</m:t>
                            </m:r>
                          </m:sub>
                        </m:sSub>
                      </m:oMath>
                    </m:oMathPara>
                  </a14:m>
                  <a:endParaRPr lang="en-US" sz="3600" b="1" dirty="0">
                    <a:solidFill>
                      <a:srgbClr val="00B050"/>
                    </a:solidFill>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7609115" y="3892729"/>
                  <a:ext cx="631520" cy="553998"/>
                </a:xfrm>
                <a:prstGeom prst="rect">
                  <a:avLst/>
                </a:prstGeom>
                <a:blipFill>
                  <a:blip r:embed="rId7"/>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7" name="TextBox 36"/>
              <p:cNvSpPr txBox="1"/>
              <p:nvPr/>
            </p:nvSpPr>
            <p:spPr>
              <a:xfrm>
                <a:off x="10466618" y="1480541"/>
                <a:ext cx="795025"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b="1" i="1" smtClean="0">
                          <a:solidFill>
                            <a:srgbClr val="FF0000"/>
                          </a:solidFill>
                          <a:latin typeface="Cambria Math" panose="02040503050406030204" pitchFamily="18" charset="0"/>
                          <a:ea typeface="Cambria Math" panose="02040503050406030204" pitchFamily="18" charset="0"/>
                        </a:rPr>
                        <m:t>∆</m:t>
                      </m:r>
                      <m:sSub>
                        <m:sSubPr>
                          <m:ctrlPr>
                            <a:rPr lang="en-US" sz="3600" b="1" i="1" smtClean="0">
                              <a:solidFill>
                                <a:srgbClr val="FF0000"/>
                              </a:solidFill>
                              <a:latin typeface="Cambria Math" panose="02040503050406030204" pitchFamily="18" charset="0"/>
                              <a:ea typeface="Cambria Math" panose="02040503050406030204" pitchFamily="18" charset="0"/>
                            </a:rPr>
                          </m:ctrlPr>
                        </m:sSubPr>
                        <m:e>
                          <m:r>
                            <a:rPr lang="en-US" sz="3600" b="1" i="1" smtClean="0">
                              <a:solidFill>
                                <a:srgbClr val="FF0000"/>
                              </a:solidFill>
                              <a:latin typeface="Cambria Math" panose="02040503050406030204" pitchFamily="18" charset="0"/>
                              <a:ea typeface="Cambria Math" panose="02040503050406030204" pitchFamily="18" charset="0"/>
                            </a:rPr>
                            <m:t>𝒕</m:t>
                          </m:r>
                        </m:e>
                        <m:sub>
                          <m:r>
                            <a:rPr lang="en-US" sz="3600" b="1" i="1" smtClean="0">
                              <a:solidFill>
                                <a:srgbClr val="FF0000"/>
                              </a:solidFill>
                              <a:latin typeface="Cambria Math" panose="02040503050406030204" pitchFamily="18" charset="0"/>
                              <a:ea typeface="Cambria Math" panose="02040503050406030204" pitchFamily="18" charset="0"/>
                            </a:rPr>
                            <m:t>𝟏</m:t>
                          </m:r>
                        </m:sub>
                      </m:sSub>
                    </m:oMath>
                  </m:oMathPara>
                </a14:m>
                <a:endParaRPr lang="en-US" sz="3600" b="1" dirty="0">
                  <a:solidFill>
                    <a:srgbClr val="FF0000"/>
                  </a:solidFill>
                </a:endParaRPr>
              </a:p>
            </p:txBody>
          </p:sp>
        </mc:Choice>
        <mc:Fallback xmlns="">
          <p:sp>
            <p:nvSpPr>
              <p:cNvPr id="37" name="TextBox 36"/>
              <p:cNvSpPr txBox="1">
                <a:spLocks noRot="1" noChangeAspect="1" noMove="1" noResize="1" noEditPoints="1" noAdjustHandles="1" noChangeArrowheads="1" noChangeShapeType="1" noTextEdit="1"/>
              </p:cNvSpPr>
              <p:nvPr/>
            </p:nvSpPr>
            <p:spPr>
              <a:xfrm>
                <a:off x="10466618" y="1480541"/>
                <a:ext cx="795025" cy="55399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5580867" y="5248087"/>
                <a:ext cx="795025"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b="1" i="1" smtClean="0">
                          <a:solidFill>
                            <a:srgbClr val="00B050"/>
                          </a:solidFill>
                          <a:latin typeface="Cambria Math" panose="02040503050406030204" pitchFamily="18" charset="0"/>
                          <a:ea typeface="Cambria Math" panose="02040503050406030204" pitchFamily="18" charset="0"/>
                        </a:rPr>
                        <m:t>∆</m:t>
                      </m:r>
                      <m:sSub>
                        <m:sSubPr>
                          <m:ctrlPr>
                            <a:rPr lang="en-US" sz="3600" b="1" i="1" smtClean="0">
                              <a:solidFill>
                                <a:srgbClr val="00B050"/>
                              </a:solidFill>
                              <a:latin typeface="Cambria Math" panose="02040503050406030204" pitchFamily="18" charset="0"/>
                              <a:ea typeface="Cambria Math" panose="02040503050406030204" pitchFamily="18" charset="0"/>
                            </a:rPr>
                          </m:ctrlPr>
                        </m:sSubPr>
                        <m:e>
                          <m:r>
                            <a:rPr lang="en-US" sz="3600" b="1" i="1" smtClean="0">
                              <a:solidFill>
                                <a:srgbClr val="00B050"/>
                              </a:solidFill>
                              <a:latin typeface="Cambria Math" panose="02040503050406030204" pitchFamily="18" charset="0"/>
                              <a:ea typeface="Cambria Math" panose="02040503050406030204" pitchFamily="18" charset="0"/>
                            </a:rPr>
                            <m:t>𝒕</m:t>
                          </m:r>
                        </m:e>
                        <m:sub>
                          <m:r>
                            <a:rPr lang="en-US" sz="3600" b="1" i="1" smtClean="0">
                              <a:solidFill>
                                <a:srgbClr val="00B050"/>
                              </a:solidFill>
                              <a:latin typeface="Cambria Math" panose="02040503050406030204" pitchFamily="18" charset="0"/>
                              <a:ea typeface="Cambria Math" panose="02040503050406030204" pitchFamily="18" charset="0"/>
                            </a:rPr>
                            <m:t>𝟐</m:t>
                          </m:r>
                        </m:sub>
                      </m:sSub>
                    </m:oMath>
                  </m:oMathPara>
                </a14:m>
                <a:endParaRPr lang="en-US" sz="3600" b="1" dirty="0">
                  <a:solidFill>
                    <a:srgbClr val="00B050"/>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5580867" y="5248087"/>
                <a:ext cx="795025" cy="55399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1532536" y="4960047"/>
                <a:ext cx="1517403"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solidFill>
                                <a:srgbClr val="FF0000"/>
                              </a:solidFill>
                              <a:latin typeface="Cambria Math" panose="02040503050406030204" pitchFamily="18" charset="0"/>
                            </a:rPr>
                          </m:ctrlPr>
                        </m:sSubPr>
                        <m:e>
                          <m:r>
                            <a:rPr lang="en-US" sz="3200" b="0" i="1" smtClean="0">
                              <a:solidFill>
                                <a:srgbClr val="FF0000"/>
                              </a:solidFill>
                              <a:latin typeface="Cambria Math" panose="02040503050406030204" pitchFamily="18" charset="0"/>
                            </a:rPr>
                            <m:t>𝐴</m:t>
                          </m:r>
                        </m:e>
                        <m:sub>
                          <m:r>
                            <a:rPr lang="en-US" sz="3200" b="0" i="1" smtClean="0">
                              <a:solidFill>
                                <a:srgbClr val="FF0000"/>
                              </a:solidFill>
                              <a:latin typeface="Cambria Math" panose="02040503050406030204" pitchFamily="18" charset="0"/>
                            </a:rPr>
                            <m:t>1</m:t>
                          </m:r>
                        </m:sub>
                      </m:sSub>
                      <m:r>
                        <a:rPr lang="en-US" sz="3200" b="0" i="1" smtClean="0">
                          <a:latin typeface="Cambria Math" panose="02040503050406030204" pitchFamily="18" charset="0"/>
                        </a:rPr>
                        <m:t>=</m:t>
                      </m:r>
                      <m:sSub>
                        <m:sSubPr>
                          <m:ctrlPr>
                            <a:rPr lang="en-US" sz="3200" b="0" i="1" smtClean="0">
                              <a:solidFill>
                                <a:srgbClr val="00B050"/>
                              </a:solidFill>
                              <a:latin typeface="Cambria Math" panose="02040503050406030204" pitchFamily="18" charset="0"/>
                            </a:rPr>
                          </m:ctrlPr>
                        </m:sSubPr>
                        <m:e>
                          <m:r>
                            <a:rPr lang="en-US" sz="3200" b="0" i="1" smtClean="0">
                              <a:solidFill>
                                <a:srgbClr val="00B050"/>
                              </a:solidFill>
                              <a:latin typeface="Cambria Math" panose="02040503050406030204" pitchFamily="18" charset="0"/>
                            </a:rPr>
                            <m:t>𝐴</m:t>
                          </m:r>
                        </m:e>
                        <m:sub>
                          <m:r>
                            <a:rPr lang="en-US" sz="3200" b="0" i="1" smtClean="0">
                              <a:solidFill>
                                <a:srgbClr val="00B050"/>
                              </a:solidFill>
                              <a:latin typeface="Cambria Math" panose="02040503050406030204" pitchFamily="18" charset="0"/>
                            </a:rPr>
                            <m:t>2</m:t>
                          </m:r>
                        </m:sub>
                      </m:sSub>
                    </m:oMath>
                  </m:oMathPara>
                </a14:m>
                <a:endParaRPr lang="en-US" sz="3200" dirty="0"/>
              </a:p>
            </p:txBody>
          </p:sp>
        </mc:Choice>
        <mc:Fallback xmlns="">
          <p:sp>
            <p:nvSpPr>
              <p:cNvPr id="41" name="TextBox 40"/>
              <p:cNvSpPr txBox="1">
                <a:spLocks noRot="1" noChangeAspect="1" noMove="1" noResize="1" noEditPoints="1" noAdjustHandles="1" noChangeArrowheads="1" noChangeShapeType="1" noTextEdit="1"/>
              </p:cNvSpPr>
              <p:nvPr/>
            </p:nvSpPr>
            <p:spPr>
              <a:xfrm>
                <a:off x="1532536" y="4960047"/>
                <a:ext cx="1517403" cy="49244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1491673" y="4369026"/>
                <a:ext cx="1686295"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solidFill>
                                <a:srgbClr val="FF0000"/>
                              </a:solidFill>
                              <a:latin typeface="Cambria Math" panose="02040503050406030204" pitchFamily="18" charset="0"/>
                            </a:rPr>
                          </m:ctrlPr>
                        </m:sSubPr>
                        <m:e>
                          <m:r>
                            <a:rPr lang="en-US" sz="3200" i="1" smtClean="0">
                              <a:solidFill>
                                <a:srgbClr val="FF0000"/>
                              </a:solidFill>
                              <a:latin typeface="Cambria Math" panose="02040503050406030204" pitchFamily="18" charset="0"/>
                              <a:ea typeface="Cambria Math" panose="02040503050406030204" pitchFamily="18" charset="0"/>
                            </a:rPr>
                            <m:t>∆</m:t>
                          </m:r>
                          <m:r>
                            <a:rPr lang="en-US" sz="3200" b="0" i="1" smtClean="0">
                              <a:solidFill>
                                <a:srgbClr val="FF0000"/>
                              </a:solidFill>
                              <a:latin typeface="Cambria Math" panose="02040503050406030204" pitchFamily="18" charset="0"/>
                            </a:rPr>
                            <m:t>𝑡</m:t>
                          </m:r>
                        </m:e>
                        <m:sub>
                          <m:r>
                            <a:rPr lang="en-US" sz="3200" b="0" i="1" smtClean="0">
                              <a:solidFill>
                                <a:srgbClr val="FF0000"/>
                              </a:solidFill>
                              <a:latin typeface="Cambria Math" panose="02040503050406030204" pitchFamily="18" charset="0"/>
                            </a:rPr>
                            <m:t>1</m:t>
                          </m:r>
                        </m:sub>
                      </m:sSub>
                      <m:r>
                        <a:rPr lang="en-US" sz="3200" b="0" i="1" smtClean="0">
                          <a:latin typeface="Cambria Math" panose="02040503050406030204" pitchFamily="18" charset="0"/>
                        </a:rPr>
                        <m:t>=</m:t>
                      </m:r>
                      <m:sSub>
                        <m:sSubPr>
                          <m:ctrlPr>
                            <a:rPr lang="en-US" sz="3200" b="0" i="1" smtClean="0">
                              <a:solidFill>
                                <a:srgbClr val="00B050"/>
                              </a:solidFill>
                              <a:latin typeface="Cambria Math" panose="02040503050406030204" pitchFamily="18" charset="0"/>
                            </a:rPr>
                          </m:ctrlPr>
                        </m:sSubPr>
                        <m:e>
                          <m:r>
                            <a:rPr lang="en-US" sz="3200" b="0" i="1" smtClean="0">
                              <a:solidFill>
                                <a:srgbClr val="00B050"/>
                              </a:solidFill>
                              <a:latin typeface="Cambria Math" panose="02040503050406030204" pitchFamily="18" charset="0"/>
                              <a:ea typeface="Cambria Math" panose="02040503050406030204" pitchFamily="18" charset="0"/>
                            </a:rPr>
                            <m:t>∆</m:t>
                          </m:r>
                          <m:r>
                            <a:rPr lang="en-US" sz="3200" b="0" i="1" smtClean="0">
                              <a:solidFill>
                                <a:srgbClr val="00B050"/>
                              </a:solidFill>
                              <a:latin typeface="Cambria Math" panose="02040503050406030204" pitchFamily="18" charset="0"/>
                            </a:rPr>
                            <m:t>𝑡</m:t>
                          </m:r>
                        </m:e>
                        <m:sub>
                          <m:r>
                            <a:rPr lang="en-US" sz="3200" b="0" i="1" smtClean="0">
                              <a:solidFill>
                                <a:srgbClr val="00B050"/>
                              </a:solidFill>
                              <a:latin typeface="Cambria Math" panose="02040503050406030204" pitchFamily="18" charset="0"/>
                            </a:rPr>
                            <m:t>2</m:t>
                          </m:r>
                        </m:sub>
                      </m:sSub>
                    </m:oMath>
                  </m:oMathPara>
                </a14:m>
                <a:endParaRPr lang="en-US" sz="3200" dirty="0"/>
              </a:p>
            </p:txBody>
          </p:sp>
        </mc:Choice>
        <mc:Fallback xmlns="">
          <p:sp>
            <p:nvSpPr>
              <p:cNvPr id="42" name="TextBox 41"/>
              <p:cNvSpPr txBox="1">
                <a:spLocks noRot="1" noChangeAspect="1" noMove="1" noResize="1" noEditPoints="1" noAdjustHandles="1" noChangeArrowheads="1" noChangeShapeType="1" noTextEdit="1"/>
              </p:cNvSpPr>
              <p:nvPr/>
            </p:nvSpPr>
            <p:spPr>
              <a:xfrm>
                <a:off x="1491673" y="4369026"/>
                <a:ext cx="1686295" cy="492443"/>
              </a:xfrm>
              <a:prstGeom prst="rect">
                <a:avLst/>
              </a:prstGeom>
              <a:blipFill>
                <a:blip r:embed="rId11"/>
                <a:stretch>
                  <a:fillRect/>
                </a:stretch>
              </a:blipFill>
            </p:spPr>
            <p:txBody>
              <a:bodyPr/>
              <a:lstStyle/>
              <a:p>
                <a:r>
                  <a:rPr lang="en-US">
                    <a:noFill/>
                  </a:rPr>
                  <a:t> </a:t>
                </a:r>
              </a:p>
            </p:txBody>
          </p:sp>
        </mc:Fallback>
      </mc:AlternateContent>
      <p:sp>
        <p:nvSpPr>
          <p:cNvPr id="21" name="TextBox 20"/>
          <p:cNvSpPr txBox="1"/>
          <p:nvPr/>
        </p:nvSpPr>
        <p:spPr>
          <a:xfrm>
            <a:off x="6144326" y="6095574"/>
            <a:ext cx="4328557" cy="369332"/>
          </a:xfrm>
          <a:prstGeom prst="rect">
            <a:avLst/>
          </a:prstGeom>
          <a:noFill/>
        </p:spPr>
        <p:txBody>
          <a:bodyPr wrap="none" rtlCol="0">
            <a:spAutoFit/>
          </a:bodyPr>
          <a:lstStyle/>
          <a:p>
            <a:pPr algn="ctr"/>
            <a:r>
              <a:rPr lang="en-US" b="1" dirty="0"/>
              <a:t>Demonstration of Constant “Areal” Velocity</a:t>
            </a:r>
          </a:p>
        </p:txBody>
      </p:sp>
      <p:sp>
        <p:nvSpPr>
          <p:cNvPr id="3" name="Slide Number Placeholder 2"/>
          <p:cNvSpPr>
            <a:spLocks noGrp="1"/>
          </p:cNvSpPr>
          <p:nvPr>
            <p:ph type="sldNum" sz="quarter" idx="12"/>
          </p:nvPr>
        </p:nvSpPr>
        <p:spPr/>
        <p:txBody>
          <a:bodyPr/>
          <a:lstStyle/>
          <a:p>
            <a:fld id="{2091D9BF-489A-4E72-8F93-6159E0B5D9A7}" type="slidenum">
              <a:rPr lang="en-US" smtClean="0"/>
              <a:t>15</a:t>
            </a:fld>
            <a:endParaRPr lang="en-US"/>
          </a:p>
        </p:txBody>
      </p:sp>
    </p:spTree>
    <p:extLst>
      <p:ext uri="{BB962C8B-B14F-4D97-AF65-F5344CB8AC3E}">
        <p14:creationId xmlns:p14="http://schemas.microsoft.com/office/powerpoint/2010/main" val="4121222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300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childTnLst>
                          </p:cTn>
                        </p:par>
                        <p:par>
                          <p:cTn id="11" fill="hold">
                            <p:stCondLst>
                              <p:cond delay="3500"/>
                            </p:stCondLst>
                            <p:childTnLst>
                              <p:par>
                                <p:cTn id="12" presetID="10" presetClass="entr" presetSubtype="0" fill="hold" nodeType="after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childTnLst>
                          </p:cTn>
                        </p:par>
                        <p:par>
                          <p:cTn id="15" fill="hold">
                            <p:stCondLst>
                              <p:cond delay="40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4500"/>
                            </p:stCondLst>
                            <p:childTnLst>
                              <p:par>
                                <p:cTn id="20" presetID="10" presetClass="entr" presetSubtype="0"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5000"/>
                            </p:stCondLst>
                            <p:childTnLst>
                              <p:par>
                                <p:cTn id="24" presetID="10" presetClass="entr" presetSubtype="0" fill="hold" grpId="0" nodeType="afterEffect">
                                  <p:stCondLst>
                                    <p:cond delay="200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par>
                          <p:cTn id="27" fill="hold">
                            <p:stCondLst>
                              <p:cond delay="7500"/>
                            </p:stCondLst>
                            <p:childTnLst>
                              <p:par>
                                <p:cTn id="28" presetID="10" presetClass="entr" presetSubtype="0" fill="hold" grpId="0" nodeType="afterEffect">
                                  <p:stCondLst>
                                    <p:cond delay="200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2"/>
                </p:tgtEl>
              </p:cMediaNode>
            </p:video>
          </p:childTnLst>
        </p:cTn>
      </p:par>
    </p:tnLst>
    <p:bldLst>
      <p:bldP spid="37" grpId="0"/>
      <p:bldP spid="38"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566928" y="1194786"/>
                <a:ext cx="5663033" cy="4701352"/>
              </a:xfrm>
              <a:prstGeom prst="rect">
                <a:avLst/>
              </a:prstGeom>
              <a:noFill/>
            </p:spPr>
            <p:txBody>
              <a:bodyPr wrap="square" rtlCol="0">
                <a:spAutoFit/>
              </a:bodyPr>
              <a:lstStyle/>
              <a:p>
                <a:pPr>
                  <a:spcAft>
                    <a:spcPts val="1800"/>
                  </a:spcAft>
                </a:pPr>
                <a:r>
                  <a:rPr lang="en-US" sz="3200" dirty="0"/>
                  <a:t>The square of the period, </a:t>
                </a:r>
                <a14:m>
                  <m:oMath xmlns:m="http://schemas.openxmlformats.org/officeDocument/2006/math">
                    <m:r>
                      <a:rPr lang="en-US" sz="3200" b="0" i="1" smtClean="0">
                        <a:latin typeface="Cambria Math" panose="02040503050406030204" pitchFamily="18" charset="0"/>
                      </a:rPr>
                      <m:t>𝑇</m:t>
                    </m:r>
                  </m:oMath>
                </a14:m>
                <a:r>
                  <a:rPr lang="en-US" sz="3200" dirty="0"/>
                  <a:t> of a planet is proportional to the cube of its mean distance, </a:t>
                </a:r>
                <a14:m>
                  <m:oMath xmlns:m="http://schemas.openxmlformats.org/officeDocument/2006/math">
                    <m:r>
                      <a:rPr lang="en-US" sz="3200" i="1" smtClean="0">
                        <a:latin typeface="Cambria Math" panose="02040503050406030204" pitchFamily="18" charset="0"/>
                      </a:rPr>
                      <m:t>𝑎</m:t>
                    </m:r>
                  </m:oMath>
                </a14:m>
                <a:r>
                  <a:rPr lang="en-US" sz="3200" dirty="0"/>
                  <a:t> to the sun (or its central body).</a:t>
                </a:r>
              </a:p>
              <a:p>
                <a:pPr>
                  <a:spcAft>
                    <a:spcPts val="1800"/>
                  </a:spcAft>
                </a:pPr>
                <a14:m>
                  <m:oMathPara xmlns:m="http://schemas.openxmlformats.org/officeDocument/2006/math">
                    <m:oMathParaPr>
                      <m:jc m:val="centerGroup"/>
                    </m:oMathParaPr>
                    <m:oMath xmlns:m="http://schemas.openxmlformats.org/officeDocument/2006/math">
                      <m:sSup>
                        <m:sSupPr>
                          <m:ctrlPr>
                            <a:rPr lang="el-GR" sz="3200" i="1" smtClean="0">
                              <a:latin typeface="Cambria Math" panose="02040503050406030204" pitchFamily="18" charset="0"/>
                              <a:ea typeface="Cambria Math" panose="02040503050406030204" pitchFamily="18" charset="0"/>
                            </a:rPr>
                          </m:ctrlPr>
                        </m:sSupPr>
                        <m:e>
                          <m:r>
                            <m:rPr>
                              <m:sty m:val="p"/>
                            </m:rPr>
                            <a:rPr lang="el-GR" sz="3200" i="1" smtClean="0">
                              <a:latin typeface="Cambria Math" panose="02040503050406030204" pitchFamily="18" charset="0"/>
                              <a:ea typeface="Cambria Math" panose="02040503050406030204" pitchFamily="18" charset="0"/>
                            </a:rPr>
                            <m:t>Τ</m:t>
                          </m:r>
                        </m:e>
                        <m:sup>
                          <m:r>
                            <a:rPr lang="en-US" sz="3200" b="0" i="1" smtClean="0">
                              <a:latin typeface="Cambria Math" panose="02040503050406030204" pitchFamily="18" charset="0"/>
                              <a:ea typeface="Cambria Math" panose="02040503050406030204" pitchFamily="18" charset="0"/>
                            </a:rPr>
                            <m:t>2</m:t>
                          </m:r>
                        </m:sup>
                      </m:sSup>
                      <m:r>
                        <a:rPr lang="el-GR" sz="3200" i="1" smtClean="0">
                          <a:latin typeface="Cambria Math" panose="02040503050406030204" pitchFamily="18" charset="0"/>
                          <a:ea typeface="Cambria Math" panose="02040503050406030204" pitchFamily="18" charset="0"/>
                        </a:rPr>
                        <m:t>∝</m:t>
                      </m:r>
                      <m:sSup>
                        <m:sSupPr>
                          <m:ctrlPr>
                            <a:rPr lang="el-GR" sz="3200" i="1" smtClean="0">
                              <a:latin typeface="Cambria Math" panose="02040503050406030204" pitchFamily="18" charset="0"/>
                              <a:ea typeface="Cambria Math" panose="02040503050406030204" pitchFamily="18" charset="0"/>
                            </a:rPr>
                          </m:ctrlPr>
                        </m:sSupPr>
                        <m:e>
                          <m:r>
                            <a:rPr lang="en-US" sz="3200" b="0" i="1" smtClean="0">
                              <a:latin typeface="Cambria Math" panose="02040503050406030204" pitchFamily="18" charset="0"/>
                              <a:ea typeface="Cambria Math" panose="02040503050406030204" pitchFamily="18" charset="0"/>
                            </a:rPr>
                            <m:t>𝑎</m:t>
                          </m:r>
                        </m:e>
                        <m:sup>
                          <m:r>
                            <a:rPr lang="en-US" sz="3200" b="0" i="1" smtClean="0">
                              <a:latin typeface="Cambria Math" panose="02040503050406030204" pitchFamily="18" charset="0"/>
                              <a:ea typeface="Cambria Math" panose="02040503050406030204" pitchFamily="18" charset="0"/>
                            </a:rPr>
                            <m:t>3</m:t>
                          </m:r>
                        </m:sup>
                      </m:sSup>
                    </m:oMath>
                  </m:oMathPara>
                </a14:m>
                <a:endParaRPr lang="en-US" sz="3200" dirty="0"/>
              </a:p>
              <a:p>
                <a:pPr>
                  <a:spcAft>
                    <a:spcPts val="1800"/>
                  </a:spcAft>
                </a:pPr>
                <a:r>
                  <a:rPr lang="en-US" sz="3200" dirty="0"/>
                  <a:t>For the orbits at the right:</a:t>
                </a:r>
              </a:p>
              <a:p>
                <a:pPr>
                  <a:spcAft>
                    <a:spcPts val="1800"/>
                  </a:spcAft>
                </a:pPr>
                <a14:m>
                  <m:oMathPara xmlns:m="http://schemas.openxmlformats.org/officeDocument/2006/math">
                    <m:oMathParaPr>
                      <m:jc m:val="centerGroup"/>
                    </m:oMathParaPr>
                    <m:oMath xmlns:m="http://schemas.openxmlformats.org/officeDocument/2006/math">
                      <m:sSub>
                        <m:sSubPr>
                          <m:ctrlPr>
                            <a:rPr lang="en-US" sz="3200" i="1" smtClean="0">
                              <a:solidFill>
                                <a:schemeClr val="tx1"/>
                              </a:solidFill>
                              <a:latin typeface="Cambria Math" panose="02040503050406030204" pitchFamily="18" charset="0"/>
                            </a:rPr>
                          </m:ctrlPr>
                        </m:sSubPr>
                        <m:e>
                          <m:r>
                            <m:rPr>
                              <m:sty m:val="p"/>
                            </m:rPr>
                            <a:rPr lang="el-GR" sz="3200" i="1">
                              <a:solidFill>
                                <a:schemeClr val="tx1"/>
                              </a:solidFill>
                              <a:latin typeface="Cambria Math" panose="02040503050406030204" pitchFamily="18" charset="0"/>
                              <a:ea typeface="Cambria Math" panose="02040503050406030204" pitchFamily="18" charset="0"/>
                            </a:rPr>
                            <m:t>Τ</m:t>
                          </m:r>
                        </m:e>
                        <m:sub>
                          <m:r>
                            <a:rPr lang="en-US" sz="3200" b="0" i="1" smtClean="0">
                              <a:solidFill>
                                <a:schemeClr val="tx1"/>
                              </a:solidFill>
                              <a:latin typeface="Cambria Math" panose="02040503050406030204" pitchFamily="18" charset="0"/>
                              <a:ea typeface="Cambria Math" panose="02040503050406030204" pitchFamily="18" charset="0"/>
                            </a:rPr>
                            <m:t>𝑜𝑢𝑡𝑒𝑟</m:t>
                          </m:r>
                          <m:r>
                            <a:rPr lang="en-US" sz="3200" b="0" i="1" smtClean="0">
                              <a:solidFill>
                                <a:schemeClr val="tx1"/>
                              </a:solidFill>
                              <a:latin typeface="Cambria Math" panose="02040503050406030204" pitchFamily="18" charset="0"/>
                              <a:ea typeface="Cambria Math" panose="02040503050406030204" pitchFamily="18" charset="0"/>
                            </a:rPr>
                            <m:t> </m:t>
                          </m:r>
                          <m:r>
                            <a:rPr lang="en-US" sz="3200" i="1">
                              <a:solidFill>
                                <a:schemeClr val="tx1"/>
                              </a:solidFill>
                              <a:latin typeface="Cambria Math" panose="02040503050406030204" pitchFamily="18" charset="0"/>
                            </a:rPr>
                            <m:t>𝑜𝑟𝑏𝑖𝑡</m:t>
                          </m:r>
                        </m:sub>
                      </m:sSub>
                      <m:r>
                        <a:rPr lang="en-US" sz="3200" i="1">
                          <a:solidFill>
                            <a:schemeClr val="tx1"/>
                          </a:solidFill>
                          <a:latin typeface="Cambria Math" panose="02040503050406030204" pitchFamily="18" charset="0"/>
                        </a:rPr>
                        <m:t>=</m:t>
                      </m:r>
                      <m:sSub>
                        <m:sSubPr>
                          <m:ctrlPr>
                            <a:rPr lang="en-US" sz="3200" i="1">
                              <a:solidFill>
                                <a:schemeClr val="tx1"/>
                              </a:solidFill>
                              <a:latin typeface="Cambria Math" panose="02040503050406030204" pitchFamily="18" charset="0"/>
                            </a:rPr>
                          </m:ctrlPr>
                        </m:sSubPr>
                        <m:e>
                          <m:rad>
                            <m:radPr>
                              <m:degHide m:val="on"/>
                              <m:ctrlPr>
                                <a:rPr lang="en-US" sz="3200" i="1" smtClean="0">
                                  <a:solidFill>
                                    <a:schemeClr val="tx1"/>
                                  </a:solidFill>
                                  <a:latin typeface="Cambria Math" panose="02040503050406030204" pitchFamily="18" charset="0"/>
                                </a:rPr>
                              </m:ctrlPr>
                            </m:radPr>
                            <m:deg/>
                            <m:e>
                              <m:sSup>
                                <m:sSupPr>
                                  <m:ctrlPr>
                                    <a:rPr lang="en-US" sz="3200" i="1" smtClean="0">
                                      <a:solidFill>
                                        <a:schemeClr val="tx1"/>
                                      </a:solidFill>
                                      <a:latin typeface="Cambria Math" panose="02040503050406030204" pitchFamily="18" charset="0"/>
                                    </a:rPr>
                                  </m:ctrlPr>
                                </m:sSupPr>
                                <m:e>
                                  <m:r>
                                    <a:rPr lang="en-US" sz="3200" b="0" i="1" smtClean="0">
                                      <a:solidFill>
                                        <a:schemeClr val="tx1"/>
                                      </a:solidFill>
                                      <a:latin typeface="Cambria Math" panose="02040503050406030204" pitchFamily="18" charset="0"/>
                                    </a:rPr>
                                    <m:t>2</m:t>
                                  </m:r>
                                </m:e>
                                <m:sup>
                                  <m:r>
                                    <a:rPr lang="en-US" sz="3200" b="0" i="1" smtClean="0">
                                      <a:solidFill>
                                        <a:schemeClr val="tx1"/>
                                      </a:solidFill>
                                      <a:latin typeface="Cambria Math" panose="02040503050406030204" pitchFamily="18" charset="0"/>
                                    </a:rPr>
                                    <m:t>3</m:t>
                                  </m:r>
                                </m:sup>
                              </m:sSup>
                            </m:e>
                          </m:rad>
                          <m:r>
                            <a:rPr lang="en-US" sz="3200" b="0" i="1" smtClean="0">
                              <a:solidFill>
                                <a:schemeClr val="tx1"/>
                              </a:solidFill>
                              <a:latin typeface="Cambria Math" panose="02040503050406030204" pitchFamily="18" charset="0"/>
                            </a:rPr>
                            <m:t> </m:t>
                          </m:r>
                          <m:r>
                            <m:rPr>
                              <m:sty m:val="p"/>
                            </m:rPr>
                            <a:rPr lang="el-GR" sz="3200" i="1">
                              <a:solidFill>
                                <a:schemeClr val="tx1"/>
                              </a:solidFill>
                              <a:latin typeface="Cambria Math" panose="02040503050406030204" pitchFamily="18" charset="0"/>
                              <a:ea typeface="Cambria Math" panose="02040503050406030204" pitchFamily="18" charset="0"/>
                            </a:rPr>
                            <m:t>Τ</m:t>
                          </m:r>
                        </m:e>
                        <m:sub>
                          <m:r>
                            <a:rPr lang="en-US" sz="3200" b="0" i="1" smtClean="0">
                              <a:solidFill>
                                <a:schemeClr val="tx1"/>
                              </a:solidFill>
                              <a:latin typeface="Cambria Math" panose="02040503050406030204" pitchFamily="18" charset="0"/>
                            </a:rPr>
                            <m:t>𝑖𝑛𝑛𝑒𝑟</m:t>
                          </m:r>
                          <m:r>
                            <a:rPr lang="en-US" sz="3200" b="0" i="1" smtClean="0">
                              <a:solidFill>
                                <a:schemeClr val="tx1"/>
                              </a:solidFill>
                              <a:latin typeface="Cambria Math" panose="02040503050406030204" pitchFamily="18" charset="0"/>
                            </a:rPr>
                            <m:t> </m:t>
                          </m:r>
                          <m:r>
                            <a:rPr lang="en-US" sz="3200" i="1">
                              <a:solidFill>
                                <a:schemeClr val="tx1"/>
                              </a:solidFill>
                              <a:latin typeface="Cambria Math" panose="02040503050406030204" pitchFamily="18" charset="0"/>
                            </a:rPr>
                            <m:t>𝑜𝑟𝑏𝑖𝑡</m:t>
                          </m:r>
                        </m:sub>
                      </m:sSub>
                    </m:oMath>
                  </m:oMathPara>
                </a14:m>
                <a:endParaRPr lang="en-US" sz="3200" dirty="0"/>
              </a:p>
            </p:txBody>
          </p:sp>
        </mc:Choice>
        <mc:Fallback xmlns="">
          <p:sp>
            <p:nvSpPr>
              <p:cNvPr id="5" name="TextBox 4"/>
              <p:cNvSpPr txBox="1">
                <a:spLocks noRot="1" noChangeAspect="1" noMove="1" noResize="1" noEditPoints="1" noAdjustHandles="1" noChangeArrowheads="1" noChangeShapeType="1" noTextEdit="1"/>
              </p:cNvSpPr>
              <p:nvPr/>
            </p:nvSpPr>
            <p:spPr>
              <a:xfrm>
                <a:off x="566928" y="1194786"/>
                <a:ext cx="5663033" cy="4701352"/>
              </a:xfrm>
              <a:prstGeom prst="rect">
                <a:avLst/>
              </a:prstGeom>
              <a:blipFill>
                <a:blip r:embed="rId4"/>
                <a:stretch>
                  <a:fillRect l="-2691" t="-1556"/>
                </a:stretch>
              </a:blipFill>
            </p:spPr>
            <p:txBody>
              <a:bodyPr/>
              <a:lstStyle/>
              <a:p>
                <a:r>
                  <a:rPr lang="en-US">
                    <a:noFill/>
                  </a:rPr>
                  <a:t> </a:t>
                </a:r>
              </a:p>
            </p:txBody>
          </p:sp>
        </mc:Fallback>
      </mc:AlternateContent>
      <p:sp>
        <p:nvSpPr>
          <p:cNvPr id="6" name="TextBox 5"/>
          <p:cNvSpPr txBox="1"/>
          <p:nvPr/>
        </p:nvSpPr>
        <p:spPr>
          <a:xfrm>
            <a:off x="566928" y="413657"/>
            <a:ext cx="4396958" cy="1015663"/>
          </a:xfrm>
          <a:prstGeom prst="rect">
            <a:avLst/>
          </a:prstGeom>
          <a:noFill/>
        </p:spPr>
        <p:txBody>
          <a:bodyPr wrap="square" rtlCol="0">
            <a:spAutoFit/>
          </a:bodyPr>
          <a:lstStyle/>
          <a:p>
            <a:r>
              <a:rPr lang="en-US" sz="3200" b="1" dirty="0"/>
              <a:t>Kepler’s Third Law</a:t>
            </a:r>
          </a:p>
          <a:p>
            <a:endParaRPr lang="en-US" sz="2800" dirty="0"/>
          </a:p>
        </p:txBody>
      </p:sp>
      <p:pic>
        <p:nvPicPr>
          <p:cNvPr id="20" name="Orbit Period">
            <a:hlinkClick r:id="" action="ppaction://media"/>
          </p:cNvPr>
          <p:cNvPicPr>
            <a:picLocks noChangeAspect="1"/>
          </p:cNvPicPr>
          <p:nvPr>
            <a:videoFile r:link="rId1"/>
            <p:extLst>
              <p:ext uri="{DAA4B4D4-6D71-4841-9C94-3DE7FCFB9230}">
                <p14:media xmlns:p14="http://schemas.microsoft.com/office/powerpoint/2010/main" r:embed="rId2">
                  <p14:trim st="3164" end="10759.9773"/>
                </p14:media>
              </p:ext>
            </p:extLst>
          </p:nvPr>
        </p:nvPicPr>
        <p:blipFill rotWithShape="1">
          <a:blip r:embed="rId5"/>
          <a:srcRect l="34643" t="20317" r="24286" b="8412"/>
          <a:stretch>
            <a:fillRect/>
          </a:stretch>
        </p:blipFill>
        <p:spPr>
          <a:xfrm>
            <a:off x="6501234" y="1008451"/>
            <a:ext cx="5007429" cy="4887687"/>
          </a:xfrm>
          <a:prstGeom prst="rect">
            <a:avLst/>
          </a:prstGeom>
        </p:spPr>
      </p:pic>
      <p:cxnSp>
        <p:nvCxnSpPr>
          <p:cNvPr id="22" name="Straight Arrow Connector 21"/>
          <p:cNvCxnSpPr/>
          <p:nvPr/>
        </p:nvCxnSpPr>
        <p:spPr>
          <a:xfrm flipV="1">
            <a:off x="9004948" y="2282081"/>
            <a:ext cx="0" cy="1170213"/>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004948" y="3452294"/>
            <a:ext cx="1989623" cy="1159330"/>
          </a:xfrm>
          <a:prstGeom prst="straightConnector1">
            <a:avLst/>
          </a:prstGeom>
          <a:ln w="22225">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p:cNvSpPr txBox="1"/>
              <p:nvPr/>
            </p:nvSpPr>
            <p:spPr>
              <a:xfrm>
                <a:off x="8568579" y="2282081"/>
                <a:ext cx="29091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i="1" smtClean="0">
                          <a:solidFill>
                            <a:srgbClr val="FF0000"/>
                          </a:solidFill>
                          <a:latin typeface="Cambria Math" panose="02040503050406030204" pitchFamily="18" charset="0"/>
                        </a:rPr>
                        <m:t>𝑎</m:t>
                      </m:r>
                    </m:oMath>
                  </m:oMathPara>
                </a14:m>
                <a:endParaRPr lang="en-US" sz="2800"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8568579" y="2282081"/>
                <a:ext cx="290913" cy="43088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10260219" y="3799010"/>
                <a:ext cx="489685"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1"/>
                          </a:solidFill>
                          <a:latin typeface="Cambria Math" panose="02040503050406030204" pitchFamily="18" charset="0"/>
                        </a:rPr>
                        <m:t>2</m:t>
                      </m:r>
                      <m:r>
                        <a:rPr lang="en-US" sz="2800" b="0" i="1" smtClean="0">
                          <a:solidFill>
                            <a:schemeClr val="accent1"/>
                          </a:solidFill>
                          <a:latin typeface="Cambria Math" panose="02040503050406030204" pitchFamily="18" charset="0"/>
                        </a:rPr>
                        <m:t>𝑎</m:t>
                      </m:r>
                    </m:oMath>
                  </m:oMathPara>
                </a14:m>
                <a:endParaRPr lang="en-US" sz="2800" dirty="0">
                  <a:solidFill>
                    <a:schemeClr val="accent1"/>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10260219" y="3799010"/>
                <a:ext cx="489685" cy="430887"/>
              </a:xfrm>
              <a:prstGeom prst="rect">
                <a:avLst/>
              </a:prstGeom>
              <a:blipFill>
                <a:blip r:embed="rId7"/>
                <a:stretch>
                  <a:fillRect/>
                </a:stretch>
              </a:blipFill>
            </p:spPr>
            <p:txBody>
              <a:bodyPr/>
              <a:lstStyle/>
              <a:p>
                <a:r>
                  <a:rPr lang="en-US">
                    <a:noFill/>
                  </a:rPr>
                  <a:t> </a:t>
                </a:r>
              </a:p>
            </p:txBody>
          </p:sp>
        </mc:Fallback>
      </mc:AlternateContent>
      <p:sp>
        <p:nvSpPr>
          <p:cNvPr id="9" name="TextBox 8"/>
          <p:cNvSpPr txBox="1"/>
          <p:nvPr/>
        </p:nvSpPr>
        <p:spPr>
          <a:xfrm>
            <a:off x="7139979" y="5829812"/>
            <a:ext cx="3753143" cy="369332"/>
          </a:xfrm>
          <a:prstGeom prst="rect">
            <a:avLst/>
          </a:prstGeom>
          <a:noFill/>
        </p:spPr>
        <p:txBody>
          <a:bodyPr wrap="none" rtlCol="0">
            <a:spAutoFit/>
          </a:bodyPr>
          <a:lstStyle/>
          <a:p>
            <a:pPr algn="ctr"/>
            <a:r>
              <a:rPr lang="en-US" b="1" dirty="0"/>
              <a:t>Orbits with Different </a:t>
            </a:r>
            <a:r>
              <a:rPr lang="en-US" b="1" dirty="0" err="1"/>
              <a:t>Semimajor</a:t>
            </a:r>
            <a:r>
              <a:rPr lang="en-US" b="1" dirty="0"/>
              <a:t> Axes</a:t>
            </a:r>
          </a:p>
        </p:txBody>
      </p:sp>
      <p:sp>
        <p:nvSpPr>
          <p:cNvPr id="2" name="Slide Number Placeholder 1"/>
          <p:cNvSpPr>
            <a:spLocks noGrp="1"/>
          </p:cNvSpPr>
          <p:nvPr>
            <p:ph type="sldNum" sz="quarter" idx="12"/>
          </p:nvPr>
        </p:nvSpPr>
        <p:spPr/>
        <p:txBody>
          <a:bodyPr/>
          <a:lstStyle/>
          <a:p>
            <a:fld id="{2091D9BF-489A-4E72-8F93-6159E0B5D9A7}" type="slidenum">
              <a:rPr lang="en-US" smtClean="0"/>
              <a:t>16</a:t>
            </a:fld>
            <a:endParaRPr lang="en-US"/>
          </a:p>
        </p:txBody>
      </p:sp>
    </p:spTree>
    <p:extLst>
      <p:ext uri="{BB962C8B-B14F-4D97-AF65-F5344CB8AC3E}">
        <p14:creationId xmlns:p14="http://schemas.microsoft.com/office/powerpoint/2010/main" val="128454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466"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565213" y="1084318"/>
                <a:ext cx="3724437" cy="5478423"/>
              </a:xfrm>
              <a:prstGeom prst="rect">
                <a:avLst/>
              </a:prstGeom>
              <a:noFill/>
            </p:spPr>
            <p:txBody>
              <a:bodyPr wrap="square" rtlCol="0">
                <a:spAutoFit/>
              </a:bodyPr>
              <a:lstStyle/>
              <a:p>
                <a:pPr>
                  <a:spcAft>
                    <a:spcPts val="1800"/>
                  </a:spcAft>
                </a:pPr>
                <a:r>
                  <a:rPr lang="en-US" sz="3200" dirty="0"/>
                  <a:t>As long as the </a:t>
                </a:r>
                <a:r>
                  <a:rPr lang="en-US" sz="3200" dirty="0" err="1"/>
                  <a:t>semimajor</a:t>
                </a:r>
                <a:r>
                  <a:rPr lang="en-US" sz="3200" dirty="0"/>
                  <a:t> axis, </a:t>
                </a:r>
                <a14:m>
                  <m:oMath xmlns:m="http://schemas.openxmlformats.org/officeDocument/2006/math">
                    <m:r>
                      <a:rPr lang="en-US" sz="3200" i="1">
                        <a:latin typeface="Cambria Math" panose="02040503050406030204" pitchFamily="18" charset="0"/>
                        <a:ea typeface="Cambria Math" panose="02040503050406030204" pitchFamily="18" charset="0"/>
                      </a:rPr>
                      <m:t>𝑎</m:t>
                    </m:r>
                  </m:oMath>
                </a14:m>
                <a:r>
                  <a:rPr lang="en-US" sz="3200" dirty="0"/>
                  <a:t> is the same, the orbit period will be the same;</a:t>
                </a:r>
              </a:p>
              <a:p>
                <a:pPr>
                  <a:spcAft>
                    <a:spcPts val="1800"/>
                  </a:spcAft>
                </a:pPr>
                <a:r>
                  <a:rPr lang="en-US" sz="3200" dirty="0"/>
                  <a:t>Each orbit has a different eccentricity, </a:t>
                </a:r>
                <a14:m>
                  <m:oMath xmlns:m="http://schemas.openxmlformats.org/officeDocument/2006/math">
                    <m:r>
                      <a:rPr lang="en-US" sz="3200" b="0" i="1" smtClean="0">
                        <a:latin typeface="Cambria Math" panose="02040503050406030204" pitchFamily="18" charset="0"/>
                        <a:ea typeface="Cambria Math" panose="02040503050406030204" pitchFamily="18" charset="0"/>
                      </a:rPr>
                      <m:t>𝑒</m:t>
                    </m:r>
                  </m:oMath>
                </a14:m>
                <a:r>
                  <a:rPr lang="en-US" sz="3200" dirty="0"/>
                  <a:t> but both orbits  have the same </a:t>
                </a:r>
                <a14:m>
                  <m:oMath xmlns:m="http://schemas.openxmlformats.org/officeDocument/2006/math">
                    <m:r>
                      <a:rPr lang="en-US" sz="3200" i="1" smtClean="0">
                        <a:latin typeface="Cambria Math" panose="02040503050406030204" pitchFamily="18" charset="0"/>
                        <a:ea typeface="Cambria Math" panose="02040503050406030204" pitchFamily="18" charset="0"/>
                      </a:rPr>
                      <m:t>𝑎</m:t>
                    </m:r>
                  </m:oMath>
                </a14:m>
                <a:r>
                  <a:rPr lang="en-US" sz="3200" dirty="0"/>
                  <a:t>.</a:t>
                </a:r>
              </a:p>
              <a:p>
                <a:pPr>
                  <a:spcAft>
                    <a:spcPts val="1800"/>
                  </a:spcAft>
                </a:pPr>
                <a:endParaRPr lang="en-US" sz="3200" dirty="0"/>
              </a:p>
            </p:txBody>
          </p:sp>
        </mc:Choice>
        <mc:Fallback xmlns="">
          <p:sp>
            <p:nvSpPr>
              <p:cNvPr id="5" name="TextBox 4"/>
              <p:cNvSpPr txBox="1">
                <a:spLocks noRot="1" noChangeAspect="1" noMove="1" noResize="1" noEditPoints="1" noAdjustHandles="1" noChangeArrowheads="1" noChangeShapeType="1" noTextEdit="1"/>
              </p:cNvSpPr>
              <p:nvPr/>
            </p:nvSpPr>
            <p:spPr>
              <a:xfrm>
                <a:off x="565213" y="1084318"/>
                <a:ext cx="3724437" cy="5478423"/>
              </a:xfrm>
              <a:prstGeom prst="rect">
                <a:avLst/>
              </a:prstGeom>
              <a:blipFill>
                <a:blip r:embed="rId4"/>
                <a:stretch>
                  <a:fillRect l="-4255" t="-1446" r="-5565"/>
                </a:stretch>
              </a:blipFill>
            </p:spPr>
            <p:txBody>
              <a:bodyPr/>
              <a:lstStyle/>
              <a:p>
                <a:r>
                  <a:rPr lang="en-US">
                    <a:noFill/>
                  </a:rPr>
                  <a:t> </a:t>
                </a:r>
              </a:p>
            </p:txBody>
          </p:sp>
        </mc:Fallback>
      </mc:AlternateContent>
      <p:sp>
        <p:nvSpPr>
          <p:cNvPr id="6" name="TextBox 5"/>
          <p:cNvSpPr txBox="1"/>
          <p:nvPr/>
        </p:nvSpPr>
        <p:spPr>
          <a:xfrm>
            <a:off x="566928" y="413657"/>
            <a:ext cx="4396958" cy="1015663"/>
          </a:xfrm>
          <a:prstGeom prst="rect">
            <a:avLst/>
          </a:prstGeom>
          <a:noFill/>
        </p:spPr>
        <p:txBody>
          <a:bodyPr wrap="square" rtlCol="0">
            <a:spAutoFit/>
          </a:bodyPr>
          <a:lstStyle/>
          <a:p>
            <a:r>
              <a:rPr lang="en-US" sz="3200" b="1" dirty="0"/>
              <a:t>Kepler’s Third Law</a:t>
            </a:r>
          </a:p>
          <a:p>
            <a:endParaRPr lang="en-US" sz="2800" dirty="0"/>
          </a:p>
        </p:txBody>
      </p:sp>
      <p:pic>
        <p:nvPicPr>
          <p:cNvPr id="2" name="Same Orbit Perio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8975" t="23600" r="21250" b="9866"/>
          <a:stretch/>
        </p:blipFill>
        <p:spPr>
          <a:xfrm>
            <a:off x="4497128" y="1031501"/>
            <a:ext cx="7323980" cy="4585528"/>
          </a:xfrm>
          <a:prstGeom prst="rect">
            <a:avLst/>
          </a:prstGeom>
        </p:spPr>
      </p:pic>
      <p:cxnSp>
        <p:nvCxnSpPr>
          <p:cNvPr id="4" name="Straight Arrow Connector 3"/>
          <p:cNvCxnSpPr/>
          <p:nvPr/>
        </p:nvCxnSpPr>
        <p:spPr>
          <a:xfrm flipV="1">
            <a:off x="5145107" y="3259303"/>
            <a:ext cx="4395408" cy="460793"/>
          </a:xfrm>
          <a:prstGeom prst="straightConnector1">
            <a:avLst/>
          </a:prstGeom>
          <a:ln>
            <a:solidFill>
              <a:srgbClr val="FF0000"/>
            </a:solidFill>
            <a:prstDash val="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p:cNvSpPr txBox="1"/>
              <p:nvPr/>
            </p:nvSpPr>
            <p:spPr>
              <a:xfrm>
                <a:off x="5786315" y="2821652"/>
                <a:ext cx="48968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0000"/>
                          </a:solidFill>
                          <a:latin typeface="Cambria Math" panose="02040503050406030204" pitchFamily="18" charset="0"/>
                        </a:rPr>
                        <m:t>2</m:t>
                      </m:r>
                      <m:r>
                        <a:rPr lang="en-US" sz="2800" b="0" i="1" smtClean="0">
                          <a:solidFill>
                            <a:srgbClr val="FF0000"/>
                          </a:solidFill>
                          <a:latin typeface="Cambria Math" panose="02040503050406030204" pitchFamily="18" charset="0"/>
                        </a:rPr>
                        <m:t>𝑎</m:t>
                      </m:r>
                    </m:oMath>
                  </m:oMathPara>
                </a14:m>
                <a:endParaRPr lang="en-US" sz="2800"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5786315" y="2821652"/>
                <a:ext cx="489686" cy="430887"/>
              </a:xfrm>
              <a:prstGeom prst="rect">
                <a:avLst/>
              </a:prstGeom>
              <a:blipFill>
                <a:blip r:embed="rId6"/>
                <a:stretch>
                  <a:fillRect/>
                </a:stretch>
              </a:blipFill>
            </p:spPr>
            <p:txBody>
              <a:bodyPr/>
              <a:lstStyle/>
              <a:p>
                <a:r>
                  <a:rPr lang="en-US">
                    <a:noFill/>
                  </a:rPr>
                  <a:t> </a:t>
                </a:r>
              </a:p>
            </p:txBody>
          </p:sp>
        </mc:Fallback>
      </mc:AlternateContent>
      <p:cxnSp>
        <p:nvCxnSpPr>
          <p:cNvPr id="9" name="Straight Arrow Connector 8"/>
          <p:cNvCxnSpPr/>
          <p:nvPr/>
        </p:nvCxnSpPr>
        <p:spPr>
          <a:xfrm>
            <a:off x="8544560" y="2123440"/>
            <a:ext cx="1034884" cy="3156131"/>
          </a:xfrm>
          <a:prstGeom prst="straightConnector1">
            <a:avLst/>
          </a:prstGeom>
          <a:ln>
            <a:solidFill>
              <a:srgbClr val="0070C0"/>
            </a:solidFill>
            <a:prstDash val="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9367671" y="4239735"/>
                <a:ext cx="48968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0070C0"/>
                          </a:solidFill>
                          <a:latin typeface="Cambria Math" panose="02040503050406030204" pitchFamily="18" charset="0"/>
                        </a:rPr>
                        <m:t>2</m:t>
                      </m:r>
                      <m:r>
                        <a:rPr lang="en-US" sz="2800" b="0" i="1" smtClean="0">
                          <a:solidFill>
                            <a:srgbClr val="0070C0"/>
                          </a:solidFill>
                          <a:latin typeface="Cambria Math" panose="02040503050406030204" pitchFamily="18" charset="0"/>
                        </a:rPr>
                        <m:t>𝑎</m:t>
                      </m:r>
                    </m:oMath>
                  </m:oMathPara>
                </a14:m>
                <a:endParaRPr lang="en-US" sz="2800" dirty="0">
                  <a:solidFill>
                    <a:srgbClr val="0070C0"/>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9367671" y="4239735"/>
                <a:ext cx="489686" cy="43088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314745" y="4611803"/>
                <a:ext cx="12060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FF0000"/>
                          </a:solidFill>
                          <a:latin typeface="Cambria Math" panose="02040503050406030204" pitchFamily="18" charset="0"/>
                        </a:rPr>
                        <m:t>𝑒</m:t>
                      </m:r>
                      <m:r>
                        <a:rPr lang="en-US" sz="2800" b="0" i="1" smtClean="0">
                          <a:solidFill>
                            <a:srgbClr val="FF0000"/>
                          </a:solidFill>
                          <a:latin typeface="Cambria Math" panose="02040503050406030204" pitchFamily="18" charset="0"/>
                        </a:rPr>
                        <m:t>=0.7</m:t>
                      </m:r>
                    </m:oMath>
                  </m:oMathPara>
                </a14:m>
                <a:endParaRPr lang="en-US" sz="2800" dirty="0">
                  <a:solidFill>
                    <a:srgbClr val="FF0000"/>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5314745" y="4611803"/>
                <a:ext cx="1206099" cy="43088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9666419" y="1847984"/>
                <a:ext cx="1206099"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rgbClr val="0070C0"/>
                          </a:solidFill>
                          <a:latin typeface="Cambria Math" panose="02040503050406030204" pitchFamily="18" charset="0"/>
                        </a:rPr>
                        <m:t>𝑒</m:t>
                      </m:r>
                      <m:r>
                        <a:rPr lang="en-US" sz="2800" b="0" i="1" smtClean="0">
                          <a:solidFill>
                            <a:srgbClr val="0070C0"/>
                          </a:solidFill>
                          <a:latin typeface="Cambria Math" panose="02040503050406030204" pitchFamily="18" charset="0"/>
                        </a:rPr>
                        <m:t>=0.0</m:t>
                      </m:r>
                    </m:oMath>
                  </m:oMathPara>
                </a14:m>
                <a:endParaRPr lang="en-US" sz="2800" dirty="0">
                  <a:solidFill>
                    <a:srgbClr val="0070C0"/>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9666419" y="1847984"/>
                <a:ext cx="1206099" cy="430887"/>
              </a:xfrm>
              <a:prstGeom prst="rect">
                <a:avLst/>
              </a:prstGeom>
              <a:blipFill>
                <a:blip r:embed="rId9"/>
                <a:stretch>
                  <a:fillRect/>
                </a:stretch>
              </a:blipFill>
            </p:spPr>
            <p:txBody>
              <a:bodyPr/>
              <a:lstStyle/>
              <a:p>
                <a:r>
                  <a:rPr lang="en-US">
                    <a:noFill/>
                  </a:rPr>
                  <a:t> </a:t>
                </a:r>
              </a:p>
            </p:txBody>
          </p:sp>
        </mc:Fallback>
      </mc:AlternateContent>
      <p:sp>
        <p:nvSpPr>
          <p:cNvPr id="14" name="Oval 13"/>
          <p:cNvSpPr>
            <a:spLocks noChangeAspect="1"/>
          </p:cNvSpPr>
          <p:nvPr/>
        </p:nvSpPr>
        <p:spPr>
          <a:xfrm>
            <a:off x="10959494" y="3164907"/>
            <a:ext cx="214604" cy="214604"/>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9433213" y="3152001"/>
            <a:ext cx="214604" cy="214604"/>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692618" y="5623793"/>
            <a:ext cx="3333413" cy="369332"/>
          </a:xfrm>
          <a:prstGeom prst="rect">
            <a:avLst/>
          </a:prstGeom>
          <a:noFill/>
        </p:spPr>
        <p:txBody>
          <a:bodyPr wrap="none" rtlCol="0">
            <a:spAutoFit/>
          </a:bodyPr>
          <a:lstStyle/>
          <a:p>
            <a:pPr algn="ctr"/>
            <a:r>
              <a:rPr lang="en-US" b="1" dirty="0"/>
              <a:t>Two Orbits with the Same Period</a:t>
            </a:r>
          </a:p>
        </p:txBody>
      </p:sp>
      <p:sp>
        <p:nvSpPr>
          <p:cNvPr id="3" name="Slide Number Placeholder 2"/>
          <p:cNvSpPr>
            <a:spLocks noGrp="1"/>
          </p:cNvSpPr>
          <p:nvPr>
            <p:ph type="sldNum" sz="quarter" idx="12"/>
          </p:nvPr>
        </p:nvSpPr>
        <p:spPr/>
        <p:txBody>
          <a:bodyPr/>
          <a:lstStyle/>
          <a:p>
            <a:fld id="{2091D9BF-489A-4E72-8F93-6159E0B5D9A7}" type="slidenum">
              <a:rPr lang="en-US" smtClean="0"/>
              <a:t>17</a:t>
            </a:fld>
            <a:endParaRPr lang="en-US"/>
          </a:p>
        </p:txBody>
      </p:sp>
    </p:spTree>
    <p:extLst>
      <p:ext uri="{BB962C8B-B14F-4D97-AF65-F5344CB8AC3E}">
        <p14:creationId xmlns:p14="http://schemas.microsoft.com/office/powerpoint/2010/main" val="273451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10" presetClass="entr" presetSubtype="0" fill="hold" grpId="0" nodeType="afterEffect">
                                  <p:stCondLst>
                                    <p:cond delay="200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4500"/>
                            </p:stCondLst>
                            <p:childTnLst>
                              <p:par>
                                <p:cTn id="34" presetID="1" presetClass="mediacall" presetSubtype="0" fill="hold" nodeType="afterEffect">
                                  <p:stCondLst>
                                    <p:cond delay="0"/>
                                  </p:stCondLst>
                                  <p:childTnLst>
                                    <p:cmd type="call" cmd="playFrom(0.0)">
                                      <p:cBhvr>
                                        <p:cTn id="35" dur="223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6" fill="hold" display="0">
                  <p:stCondLst>
                    <p:cond delay="indefinite"/>
                  </p:stCondLst>
                </p:cTn>
                <p:tgtEl>
                  <p:spTgt spid="2"/>
                </p:tgtEl>
              </p:cMediaNode>
            </p:video>
            <p:seq concurrent="1" nextAc="seek">
              <p:cTn id="37" restart="whenNotActive" fill="hold" evtFilter="cancelBubble" nodeType="interactiveSeq">
                <p:stCondLst>
                  <p:cond evt="onClick" delay="0">
                    <p:tgtEl>
                      <p:spTgt spid="2"/>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2"/>
                                        </p:tgtEl>
                                      </p:cBhvr>
                                    </p:cmd>
                                  </p:childTnLst>
                                </p:cTn>
                              </p:par>
                            </p:childTnLst>
                          </p:cTn>
                        </p:par>
                      </p:childTnLst>
                    </p:cTn>
                  </p:par>
                </p:childTnLst>
              </p:cTn>
              <p:nextCondLst>
                <p:cond evt="onClick" delay="0">
                  <p:tgtEl>
                    <p:spTgt spid="2"/>
                  </p:tgtEl>
                </p:cond>
              </p:nextCondLst>
            </p:seq>
          </p:childTnLst>
        </p:cTn>
      </p:par>
    </p:tnLst>
    <p:bldLst>
      <p:bldP spid="25" grpId="0"/>
      <p:bldP spid="12" grpId="0"/>
      <p:bldP spid="13" grpId="0"/>
      <p:bldP spid="16" grpId="0"/>
      <p:bldP spid="14"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566928" y="1169557"/>
                <a:ext cx="11089246" cy="5369355"/>
              </a:xfrm>
              <a:prstGeom prst="rect">
                <a:avLst/>
              </a:prstGeom>
              <a:noFill/>
            </p:spPr>
            <p:txBody>
              <a:bodyPr wrap="square" rtlCol="0">
                <a:spAutoFit/>
              </a:bodyPr>
              <a:lstStyle/>
              <a:p>
                <a:r>
                  <a:rPr lang="en-US" sz="2800" dirty="0"/>
                  <a:t>The governing differential equation for two body astrodynamics is derived from two laws originated by Sir Isaac Newton.</a:t>
                </a:r>
              </a:p>
              <a:p>
                <a:endParaRPr lang="en-US" sz="2800" dirty="0"/>
              </a:p>
              <a:p>
                <a:r>
                  <a:rPr lang="en-US" sz="2800" u="sng" dirty="0"/>
                  <a:t>Newton’s Second Law</a:t>
                </a:r>
              </a:p>
              <a:p>
                <a:endParaRPr lang="en-US" sz="2800" dirty="0"/>
              </a:p>
              <a:p>
                <a:pPr/>
                <a14:m>
                  <m:oMathPara xmlns:m="http://schemas.openxmlformats.org/officeDocument/2006/math">
                    <m:oMathParaPr>
                      <m:jc m:val="centerGroup"/>
                    </m:oMathParaPr>
                    <m:oMath xmlns:m="http://schemas.openxmlformats.org/officeDocument/2006/math">
                      <m:acc>
                        <m:accPr>
                          <m:chr m:val="̅"/>
                          <m:ctrlPr>
                            <a:rPr lang="el-GR" sz="2800" i="1" smtClean="0">
                              <a:latin typeface="Cambria Math" panose="02040503050406030204" pitchFamily="18" charset="0"/>
                              <a:ea typeface="Cambria Math" panose="02040503050406030204" pitchFamily="18" charset="0"/>
                            </a:rPr>
                          </m:ctrlPr>
                        </m:accPr>
                        <m:e>
                          <m:r>
                            <a:rPr lang="en-US" sz="2800" b="1" i="1" smtClean="0">
                              <a:latin typeface="Cambria Math" panose="02040503050406030204" pitchFamily="18" charset="0"/>
                              <a:ea typeface="Cambria Math" panose="02040503050406030204" pitchFamily="18" charset="0"/>
                            </a:rPr>
                            <m:t>𝑭</m:t>
                          </m:r>
                        </m:e>
                      </m:acc>
                      <m:r>
                        <a:rPr lang="en-US" sz="2800" b="0" i="1" smtClean="0">
                          <a:latin typeface="Cambria Math" panose="02040503050406030204" pitchFamily="18" charset="0"/>
                          <a:ea typeface="Cambria Math" panose="02040503050406030204" pitchFamily="18" charset="0"/>
                        </a:rPr>
                        <m:t>=</m:t>
                      </m:r>
                      <m:r>
                        <a:rPr lang="en-US" sz="2800" b="0" i="1" smtClean="0">
                          <a:solidFill>
                            <a:srgbClr val="00B050"/>
                          </a:solidFill>
                          <a:latin typeface="Cambria Math" panose="02040503050406030204" pitchFamily="18" charset="0"/>
                          <a:ea typeface="Cambria Math" panose="02040503050406030204" pitchFamily="18" charset="0"/>
                        </a:rPr>
                        <m:t>𝑚</m:t>
                      </m:r>
                      <m:acc>
                        <m:accPr>
                          <m:chr m:val="̅"/>
                          <m:ctrlPr>
                            <a:rPr lang="en-US" sz="2800" b="0" i="1" smtClean="0">
                              <a:solidFill>
                                <a:srgbClr val="00B050"/>
                              </a:solidFill>
                              <a:latin typeface="Cambria Math" panose="02040503050406030204" pitchFamily="18" charset="0"/>
                              <a:ea typeface="Cambria Math" panose="02040503050406030204" pitchFamily="18" charset="0"/>
                            </a:rPr>
                          </m:ctrlPr>
                        </m:accPr>
                        <m:e>
                          <m:r>
                            <a:rPr lang="en-US" sz="2800" b="1" i="1" smtClean="0">
                              <a:solidFill>
                                <a:srgbClr val="00B050"/>
                              </a:solidFill>
                              <a:latin typeface="Cambria Math" panose="02040503050406030204" pitchFamily="18" charset="0"/>
                              <a:ea typeface="Cambria Math" panose="02040503050406030204" pitchFamily="18" charset="0"/>
                            </a:rPr>
                            <m:t>𝒂</m:t>
                          </m:r>
                        </m:e>
                      </m:acc>
                    </m:oMath>
                  </m:oMathPara>
                </a14:m>
                <a:endParaRPr lang="en-US" sz="2800" dirty="0"/>
              </a:p>
              <a:p>
                <a:endParaRPr lang="en-US" sz="2800" dirty="0"/>
              </a:p>
              <a:p>
                <a:r>
                  <a:rPr lang="en-US" sz="2800" u="sng" dirty="0"/>
                  <a:t>Newton’s Law of Gravitation</a:t>
                </a:r>
              </a:p>
              <a:p>
                <a:endParaRPr lang="en-US" sz="2800" dirty="0"/>
              </a:p>
              <a:p>
                <a:pPr/>
                <a14:m>
                  <m:oMathPara xmlns:m="http://schemas.openxmlformats.org/officeDocument/2006/math">
                    <m:oMathParaPr>
                      <m:jc m:val="centerGroup"/>
                    </m:oMathParaPr>
                    <m:oMath xmlns:m="http://schemas.openxmlformats.org/officeDocument/2006/math">
                      <m:acc>
                        <m:accPr>
                          <m:chr m:val="̅"/>
                          <m:ctrlPr>
                            <a:rPr lang="en-US" sz="2800" i="1" smtClean="0">
                              <a:latin typeface="Cambria Math" panose="02040503050406030204" pitchFamily="18" charset="0"/>
                            </a:rPr>
                          </m:ctrlPr>
                        </m:accPr>
                        <m:e>
                          <m:r>
                            <a:rPr lang="en-US" sz="2800" b="1" i="1" smtClean="0">
                              <a:latin typeface="Cambria Math" panose="02040503050406030204" pitchFamily="18" charset="0"/>
                            </a:rPr>
                            <m:t>𝑭</m:t>
                          </m:r>
                        </m:e>
                      </m:acc>
                      <m:r>
                        <a:rPr lang="en-US" sz="2800" b="0" i="1" smtClean="0">
                          <a:latin typeface="Cambria Math" panose="02040503050406030204" pitchFamily="18" charset="0"/>
                        </a:rPr>
                        <m:t>=</m:t>
                      </m:r>
                      <m:f>
                        <m:fPr>
                          <m:ctrlPr>
                            <a:rPr lang="en-US" sz="2800" b="0" i="1" smtClean="0">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𝐺𝑀𝑚</m:t>
                          </m:r>
                        </m:num>
                        <m:den>
                          <m:sSup>
                            <m:sSupPr>
                              <m:ctrlPr>
                                <a:rPr lang="en-US" sz="2800" b="0" i="1" smtClean="0">
                                  <a:solidFill>
                                    <a:srgbClr val="FF0000"/>
                                  </a:solidFill>
                                  <a:latin typeface="Cambria Math" panose="02040503050406030204" pitchFamily="18" charset="0"/>
                                </a:rPr>
                              </m:ctrlPr>
                            </m:sSupPr>
                            <m:e>
                              <m:r>
                                <a:rPr lang="en-US" sz="2800" b="0" i="1" smtClean="0">
                                  <a:solidFill>
                                    <a:srgbClr val="FF0000"/>
                                  </a:solidFill>
                                  <a:latin typeface="Cambria Math" panose="02040503050406030204" pitchFamily="18" charset="0"/>
                                </a:rPr>
                                <m:t>𝑟</m:t>
                              </m:r>
                            </m:e>
                            <m:sup>
                              <m:r>
                                <a:rPr lang="en-US" sz="2800" b="0" i="1" smtClean="0">
                                  <a:solidFill>
                                    <a:srgbClr val="FF0000"/>
                                  </a:solidFill>
                                  <a:latin typeface="Cambria Math" panose="02040503050406030204" pitchFamily="18" charset="0"/>
                                </a:rPr>
                                <m:t>2</m:t>
                              </m:r>
                            </m:sup>
                          </m:sSup>
                        </m:den>
                      </m:f>
                      <m:d>
                        <m:dPr>
                          <m:ctrlPr>
                            <a:rPr lang="en-US" sz="2800" b="0" i="1" smtClean="0">
                              <a:solidFill>
                                <a:srgbClr val="FF0000"/>
                              </a:solidFill>
                              <a:latin typeface="Cambria Math" panose="02040503050406030204" pitchFamily="18" charset="0"/>
                            </a:rPr>
                          </m:ctrlPr>
                        </m:dPr>
                        <m:e>
                          <m:f>
                            <m:fPr>
                              <m:ctrlPr>
                                <a:rPr lang="en-US" sz="2800" b="0" i="1" smtClean="0">
                                  <a:solidFill>
                                    <a:srgbClr val="FF0000"/>
                                  </a:solidFill>
                                  <a:latin typeface="Cambria Math" panose="02040503050406030204" pitchFamily="18" charset="0"/>
                                </a:rPr>
                              </m:ctrlPr>
                            </m:fPr>
                            <m:num>
                              <m:acc>
                                <m:accPr>
                                  <m:chr m:val="̅"/>
                                  <m:ctrlPr>
                                    <a:rPr lang="en-US" sz="2800" b="0" i="1" smtClean="0">
                                      <a:solidFill>
                                        <a:srgbClr val="FF0000"/>
                                      </a:solidFill>
                                      <a:latin typeface="Cambria Math" panose="02040503050406030204" pitchFamily="18" charset="0"/>
                                    </a:rPr>
                                  </m:ctrlPr>
                                </m:accPr>
                                <m:e>
                                  <m:r>
                                    <a:rPr lang="en-US" sz="2800" b="1" i="1" smtClean="0">
                                      <a:solidFill>
                                        <a:srgbClr val="FF0000"/>
                                      </a:solidFill>
                                      <a:latin typeface="Cambria Math" panose="02040503050406030204" pitchFamily="18" charset="0"/>
                                    </a:rPr>
                                    <m:t>𝒓</m:t>
                                  </m:r>
                                </m:e>
                              </m:acc>
                            </m:num>
                            <m:den>
                              <m:r>
                                <a:rPr lang="en-US" sz="2800" b="0" i="1" smtClean="0">
                                  <a:solidFill>
                                    <a:srgbClr val="FF0000"/>
                                  </a:solidFill>
                                  <a:latin typeface="Cambria Math" panose="02040503050406030204" pitchFamily="18" charset="0"/>
                                </a:rPr>
                                <m:t>𝑟</m:t>
                              </m:r>
                            </m:den>
                          </m:f>
                        </m:e>
                      </m:d>
                    </m:oMath>
                  </m:oMathPara>
                </a14:m>
                <a:endParaRPr lang="en-US" sz="2800" dirty="0"/>
              </a:p>
              <a:p>
                <a:endParaRPr lang="en-US"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6928" y="1169557"/>
                <a:ext cx="11089246" cy="5369355"/>
              </a:xfrm>
              <a:prstGeom prst="rect">
                <a:avLst/>
              </a:prstGeom>
              <a:blipFill>
                <a:blip r:embed="rId2"/>
                <a:stretch>
                  <a:fillRect l="-1100" t="-1135"/>
                </a:stretch>
              </a:blipFill>
            </p:spPr>
            <p:txBody>
              <a:bodyPr/>
              <a:lstStyle/>
              <a:p>
                <a:r>
                  <a:rPr lang="en-US">
                    <a:noFill/>
                  </a:rPr>
                  <a:t> </a:t>
                </a:r>
              </a:p>
            </p:txBody>
          </p:sp>
        </mc:Fallback>
      </mc:AlternateContent>
      <p:sp>
        <p:nvSpPr>
          <p:cNvPr id="3" name="TextBox 2"/>
          <p:cNvSpPr txBox="1"/>
          <p:nvPr/>
        </p:nvSpPr>
        <p:spPr>
          <a:xfrm>
            <a:off x="566928" y="320040"/>
            <a:ext cx="5109669" cy="584775"/>
          </a:xfrm>
          <a:prstGeom prst="rect">
            <a:avLst/>
          </a:prstGeom>
          <a:noFill/>
        </p:spPr>
        <p:txBody>
          <a:bodyPr wrap="none" rtlCol="0">
            <a:spAutoFit/>
          </a:bodyPr>
          <a:lstStyle/>
          <a:p>
            <a:r>
              <a:rPr lang="en-US" sz="3200" b="1" dirty="0"/>
              <a:t>Thank You, Sir Isaac Newton!</a:t>
            </a:r>
          </a:p>
        </p:txBody>
      </p:sp>
      <p:sp>
        <p:nvSpPr>
          <p:cNvPr id="2" name="Slide Number Placeholder 1"/>
          <p:cNvSpPr>
            <a:spLocks noGrp="1"/>
          </p:cNvSpPr>
          <p:nvPr>
            <p:ph type="sldNum" sz="quarter" idx="12"/>
          </p:nvPr>
        </p:nvSpPr>
        <p:spPr/>
        <p:txBody>
          <a:bodyPr/>
          <a:lstStyle/>
          <a:p>
            <a:fld id="{2091D9BF-489A-4E72-8F93-6159E0B5D9A7}" type="slidenum">
              <a:rPr lang="en-US" smtClean="0"/>
              <a:t>18</a:t>
            </a:fld>
            <a:endParaRPr lang="en-US"/>
          </a:p>
        </p:txBody>
      </p:sp>
    </p:spTree>
    <p:extLst>
      <p:ext uri="{BB962C8B-B14F-4D97-AF65-F5344CB8AC3E}">
        <p14:creationId xmlns:p14="http://schemas.microsoft.com/office/powerpoint/2010/main" val="1792391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566928" y="1152144"/>
                <a:ext cx="11089246" cy="4622227"/>
              </a:xfrm>
              <a:prstGeom prst="rect">
                <a:avLst/>
              </a:prstGeom>
              <a:noFill/>
            </p:spPr>
            <p:txBody>
              <a:bodyPr wrap="square" rtlCol="0">
                <a:spAutoFit/>
              </a:bodyPr>
              <a:lstStyle/>
              <a:p>
                <a:r>
                  <a:rPr lang="en-US" sz="2800" dirty="0"/>
                  <a:t>For two bodies that are moving only under gravitational force, we can equate both expressions:</a:t>
                </a:r>
              </a:p>
              <a:p>
                <a:endParaRPr lang="en-US" sz="2800" dirty="0"/>
              </a:p>
              <a:p>
                <a:pPr/>
                <a14:m>
                  <m:oMathPara xmlns:m="http://schemas.openxmlformats.org/officeDocument/2006/math">
                    <m:oMathParaPr>
                      <m:jc m:val="centerGroup"/>
                    </m:oMathParaPr>
                    <m:oMath xmlns:m="http://schemas.openxmlformats.org/officeDocument/2006/math">
                      <m:acc>
                        <m:accPr>
                          <m:chr m:val="̅"/>
                          <m:ctrlPr>
                            <a:rPr lang="el-GR" sz="2800" i="1" smtClean="0">
                              <a:latin typeface="Cambria Math" panose="02040503050406030204" pitchFamily="18" charset="0"/>
                              <a:ea typeface="Cambria Math" panose="02040503050406030204" pitchFamily="18" charset="0"/>
                            </a:rPr>
                          </m:ctrlPr>
                        </m:accPr>
                        <m:e>
                          <m:r>
                            <a:rPr lang="en-US" sz="2800" b="1" i="1" smtClean="0">
                              <a:latin typeface="Cambria Math" panose="02040503050406030204" pitchFamily="18" charset="0"/>
                              <a:ea typeface="Cambria Math" panose="02040503050406030204" pitchFamily="18" charset="0"/>
                            </a:rPr>
                            <m:t>𝑭</m:t>
                          </m:r>
                        </m:e>
                      </m:acc>
                      <m:r>
                        <a:rPr lang="en-US" sz="2800" b="0" i="1" smtClean="0">
                          <a:latin typeface="Cambria Math" panose="02040503050406030204" pitchFamily="18" charset="0"/>
                          <a:ea typeface="Cambria Math" panose="02040503050406030204" pitchFamily="18" charset="0"/>
                        </a:rPr>
                        <m:t>=</m:t>
                      </m:r>
                      <m:r>
                        <a:rPr lang="en-US" sz="2800" b="0" i="1" smtClean="0">
                          <a:solidFill>
                            <a:srgbClr val="00B050"/>
                          </a:solidFill>
                          <a:latin typeface="Cambria Math" panose="02040503050406030204" pitchFamily="18" charset="0"/>
                          <a:ea typeface="Cambria Math" panose="02040503050406030204" pitchFamily="18" charset="0"/>
                        </a:rPr>
                        <m:t>𝑚</m:t>
                      </m:r>
                      <m:acc>
                        <m:accPr>
                          <m:chr m:val="̅"/>
                          <m:ctrlPr>
                            <a:rPr lang="en-US" sz="2800" b="0" i="1" smtClean="0">
                              <a:solidFill>
                                <a:srgbClr val="00B050"/>
                              </a:solidFill>
                              <a:latin typeface="Cambria Math" panose="02040503050406030204" pitchFamily="18" charset="0"/>
                              <a:ea typeface="Cambria Math" panose="02040503050406030204" pitchFamily="18" charset="0"/>
                            </a:rPr>
                          </m:ctrlPr>
                        </m:accPr>
                        <m:e>
                          <m:r>
                            <a:rPr lang="en-US" sz="2800" b="1" i="1" smtClean="0">
                              <a:solidFill>
                                <a:srgbClr val="00B050"/>
                              </a:solidFill>
                              <a:latin typeface="Cambria Math" panose="02040503050406030204" pitchFamily="18" charset="0"/>
                              <a:ea typeface="Cambria Math" panose="02040503050406030204" pitchFamily="18" charset="0"/>
                            </a:rPr>
                            <m:t>𝒂</m:t>
                          </m:r>
                        </m:e>
                      </m:acc>
                      <m:r>
                        <a:rPr lang="en-US" sz="2800" i="1">
                          <a:latin typeface="Cambria Math" panose="02040503050406030204" pitchFamily="18" charset="0"/>
                        </a:rPr>
                        <m:t>=</m:t>
                      </m:r>
                      <m:f>
                        <m:fPr>
                          <m:ctrlPr>
                            <a:rPr lang="en-US" sz="2800" i="1" smtClean="0">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𝐺𝑀𝑚</m:t>
                          </m:r>
                        </m:num>
                        <m:den>
                          <m:sSup>
                            <m:sSupPr>
                              <m:ctrlPr>
                                <a:rPr lang="en-US" sz="2800" i="1">
                                  <a:solidFill>
                                    <a:srgbClr val="FF0000"/>
                                  </a:solidFill>
                                  <a:latin typeface="Cambria Math" panose="02040503050406030204" pitchFamily="18" charset="0"/>
                                </a:rPr>
                              </m:ctrlPr>
                            </m:sSupPr>
                            <m:e>
                              <m:r>
                                <a:rPr lang="en-US" sz="2800" i="1">
                                  <a:solidFill>
                                    <a:srgbClr val="FF0000"/>
                                  </a:solidFill>
                                  <a:latin typeface="Cambria Math" panose="02040503050406030204" pitchFamily="18" charset="0"/>
                                </a:rPr>
                                <m:t>𝑟</m:t>
                              </m:r>
                            </m:e>
                            <m:sup>
                              <m:r>
                                <a:rPr lang="en-US" sz="2800" i="1">
                                  <a:solidFill>
                                    <a:srgbClr val="FF0000"/>
                                  </a:solidFill>
                                  <a:latin typeface="Cambria Math" panose="02040503050406030204" pitchFamily="18" charset="0"/>
                                </a:rPr>
                                <m:t>2</m:t>
                              </m:r>
                            </m:sup>
                          </m:sSup>
                        </m:den>
                      </m:f>
                      <m:d>
                        <m:dPr>
                          <m:ctrlPr>
                            <a:rPr lang="en-US" sz="2800" i="1">
                              <a:solidFill>
                                <a:srgbClr val="FF0000"/>
                              </a:solidFill>
                              <a:latin typeface="Cambria Math" panose="02040503050406030204" pitchFamily="18" charset="0"/>
                            </a:rPr>
                          </m:ctrlPr>
                        </m:dPr>
                        <m:e>
                          <m:f>
                            <m:fPr>
                              <m:ctrlPr>
                                <a:rPr lang="en-US" sz="2800" i="1">
                                  <a:solidFill>
                                    <a:srgbClr val="FF0000"/>
                                  </a:solidFill>
                                  <a:latin typeface="Cambria Math" panose="02040503050406030204" pitchFamily="18" charset="0"/>
                                </a:rPr>
                              </m:ctrlPr>
                            </m:fPr>
                            <m:num>
                              <m:acc>
                                <m:accPr>
                                  <m:chr m:val="̅"/>
                                  <m:ctrlPr>
                                    <a:rPr lang="en-US" sz="2800" i="1">
                                      <a:solidFill>
                                        <a:srgbClr val="FF0000"/>
                                      </a:solidFill>
                                      <a:latin typeface="Cambria Math" panose="02040503050406030204" pitchFamily="18" charset="0"/>
                                    </a:rPr>
                                  </m:ctrlPr>
                                </m:accPr>
                                <m:e>
                                  <m:r>
                                    <a:rPr lang="en-US" sz="2800" b="1" i="1">
                                      <a:solidFill>
                                        <a:srgbClr val="FF0000"/>
                                      </a:solidFill>
                                      <a:latin typeface="Cambria Math" panose="02040503050406030204" pitchFamily="18" charset="0"/>
                                    </a:rPr>
                                    <m:t>𝒓</m:t>
                                  </m:r>
                                </m:e>
                              </m:acc>
                            </m:num>
                            <m:den>
                              <m:r>
                                <a:rPr lang="en-US" sz="2800" i="1">
                                  <a:solidFill>
                                    <a:srgbClr val="FF0000"/>
                                  </a:solidFill>
                                  <a:latin typeface="Cambria Math" panose="02040503050406030204" pitchFamily="18" charset="0"/>
                                </a:rPr>
                                <m:t>𝑟</m:t>
                              </m:r>
                            </m:den>
                          </m:f>
                        </m:e>
                      </m:d>
                    </m:oMath>
                  </m:oMathPara>
                </a14:m>
                <a:endParaRPr lang="en-US" sz="2800" dirty="0"/>
              </a:p>
              <a:p>
                <a:endParaRPr lang="en-US" sz="2800" dirty="0"/>
              </a:p>
              <a:p>
                <a:r>
                  <a:rPr lang="en-US" sz="2800" dirty="0"/>
                  <a:t>and we can express the acceleration, </a:t>
                </a:r>
                <a14:m>
                  <m:oMath xmlns:m="http://schemas.openxmlformats.org/officeDocument/2006/math">
                    <m:acc>
                      <m:accPr>
                        <m:chr m:val="̅"/>
                        <m:ctrlPr>
                          <a:rPr lang="en-US" sz="2800" b="1" i="1" smtClean="0">
                            <a:solidFill>
                              <a:srgbClr val="00B050"/>
                            </a:solidFill>
                            <a:latin typeface="Cambria Math" panose="02040503050406030204" pitchFamily="18" charset="0"/>
                          </a:rPr>
                        </m:ctrlPr>
                      </m:accPr>
                      <m:e>
                        <m:r>
                          <a:rPr lang="en-US" sz="2800" b="1" i="1" smtClean="0">
                            <a:solidFill>
                              <a:srgbClr val="00B050"/>
                            </a:solidFill>
                            <a:latin typeface="Cambria Math" panose="02040503050406030204" pitchFamily="18" charset="0"/>
                          </a:rPr>
                          <m:t>𝒂</m:t>
                        </m:r>
                      </m:e>
                    </m:acc>
                  </m:oMath>
                </a14:m>
                <a:r>
                  <a:rPr lang="en-US" sz="2800" b="1" dirty="0">
                    <a:solidFill>
                      <a:srgbClr val="00B050"/>
                    </a:solidFill>
                  </a:rPr>
                  <a:t> </a:t>
                </a:r>
                <a:r>
                  <a:rPr lang="en-US" sz="2800" dirty="0"/>
                  <a:t>in terms of radial acceleration, </a:t>
                </a:r>
                <a14:m>
                  <m:oMath xmlns:m="http://schemas.openxmlformats.org/officeDocument/2006/math">
                    <m:acc>
                      <m:accPr>
                        <m:chr m:val="̈"/>
                        <m:ctrlPr>
                          <a:rPr lang="en-US" sz="2800" i="1" smtClean="0">
                            <a:solidFill>
                              <a:srgbClr val="00B050"/>
                            </a:solidFill>
                            <a:latin typeface="Cambria Math" panose="02040503050406030204" pitchFamily="18" charset="0"/>
                          </a:rPr>
                        </m:ctrlPr>
                      </m:accPr>
                      <m:e>
                        <m:acc>
                          <m:accPr>
                            <m:chr m:val="̅"/>
                            <m:ctrlPr>
                              <a:rPr lang="en-US" sz="2800" i="1" smtClean="0">
                                <a:solidFill>
                                  <a:srgbClr val="00B050"/>
                                </a:solidFill>
                                <a:latin typeface="Cambria Math" panose="02040503050406030204" pitchFamily="18" charset="0"/>
                              </a:rPr>
                            </m:ctrlPr>
                          </m:accPr>
                          <m:e>
                            <m:r>
                              <a:rPr lang="en-US" sz="2800" b="1" i="1" smtClean="0">
                                <a:solidFill>
                                  <a:srgbClr val="00B050"/>
                                </a:solidFill>
                                <a:latin typeface="Cambria Math" panose="02040503050406030204" pitchFamily="18" charset="0"/>
                              </a:rPr>
                              <m:t>𝒓</m:t>
                            </m:r>
                          </m:e>
                        </m:acc>
                      </m:e>
                    </m:acc>
                  </m:oMath>
                </a14:m>
                <a:r>
                  <a:rPr lang="en-US" sz="2800" dirty="0"/>
                  <a:t>:</a:t>
                </a:r>
              </a:p>
              <a:p>
                <a:endParaRPr lang="en-US" sz="2800" dirty="0"/>
              </a:p>
              <a:p>
                <a:pPr/>
                <a14:m>
                  <m:oMathPara xmlns:m="http://schemas.openxmlformats.org/officeDocument/2006/math">
                    <m:oMathParaPr>
                      <m:jc m:val="centerGroup"/>
                    </m:oMathParaPr>
                    <m:oMath xmlns:m="http://schemas.openxmlformats.org/officeDocument/2006/math">
                      <m:r>
                        <a:rPr lang="en-US" sz="2800" i="1">
                          <a:solidFill>
                            <a:srgbClr val="00B050"/>
                          </a:solidFill>
                          <a:latin typeface="Cambria Math" panose="02040503050406030204" pitchFamily="18" charset="0"/>
                          <a:ea typeface="Cambria Math" panose="02040503050406030204" pitchFamily="18" charset="0"/>
                        </a:rPr>
                        <m:t>𝑚</m:t>
                      </m:r>
                      <m:acc>
                        <m:accPr>
                          <m:chr m:val="̈"/>
                          <m:ctrlPr>
                            <a:rPr lang="en-US" sz="2800" i="1" smtClean="0">
                              <a:solidFill>
                                <a:srgbClr val="00B050"/>
                              </a:solidFill>
                              <a:latin typeface="Cambria Math" panose="02040503050406030204" pitchFamily="18" charset="0"/>
                              <a:ea typeface="Cambria Math" panose="02040503050406030204" pitchFamily="18" charset="0"/>
                            </a:rPr>
                          </m:ctrlPr>
                        </m:accPr>
                        <m:e>
                          <m:acc>
                            <m:accPr>
                              <m:chr m:val="̅"/>
                              <m:ctrlPr>
                                <a:rPr lang="en-US" sz="2800" i="1" smtClean="0">
                                  <a:solidFill>
                                    <a:srgbClr val="00B050"/>
                                  </a:solidFill>
                                  <a:latin typeface="Cambria Math" panose="02040503050406030204" pitchFamily="18" charset="0"/>
                                  <a:ea typeface="Cambria Math" panose="02040503050406030204" pitchFamily="18" charset="0"/>
                                </a:rPr>
                              </m:ctrlPr>
                            </m:accPr>
                            <m:e>
                              <m:r>
                                <a:rPr lang="en-US" sz="2800" b="1" i="1" smtClean="0">
                                  <a:solidFill>
                                    <a:srgbClr val="00B050"/>
                                  </a:solidFill>
                                  <a:latin typeface="Cambria Math" panose="02040503050406030204" pitchFamily="18" charset="0"/>
                                  <a:ea typeface="Cambria Math" panose="02040503050406030204" pitchFamily="18" charset="0"/>
                                </a:rPr>
                                <m:t>𝒓</m:t>
                              </m:r>
                            </m:e>
                          </m:acc>
                        </m:e>
                      </m:acc>
                      <m:r>
                        <a:rPr lang="en-US" sz="2800" i="1">
                          <a:latin typeface="Cambria Math" panose="02040503050406030204" pitchFamily="18" charset="0"/>
                        </a:rPr>
                        <m:t>=</m:t>
                      </m:r>
                      <m:f>
                        <m:fPr>
                          <m:ctrlPr>
                            <a:rPr lang="en-US" sz="2800" i="1" smtClean="0">
                              <a:solidFill>
                                <a:srgbClr val="FF0000"/>
                              </a:solidFill>
                              <a:latin typeface="Cambria Math" panose="02040503050406030204" pitchFamily="18" charset="0"/>
                            </a:rPr>
                          </m:ctrlPr>
                        </m:fPr>
                        <m:num>
                          <m:r>
                            <a:rPr lang="en-US" sz="2800" b="0" i="1" smtClean="0">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𝐺𝑀𝑚</m:t>
                          </m:r>
                        </m:num>
                        <m:den>
                          <m:sSup>
                            <m:sSupPr>
                              <m:ctrlPr>
                                <a:rPr lang="en-US" sz="2800" i="1">
                                  <a:solidFill>
                                    <a:srgbClr val="FF0000"/>
                                  </a:solidFill>
                                  <a:latin typeface="Cambria Math" panose="02040503050406030204" pitchFamily="18" charset="0"/>
                                </a:rPr>
                              </m:ctrlPr>
                            </m:sSupPr>
                            <m:e>
                              <m:r>
                                <a:rPr lang="en-US" sz="2800" i="1">
                                  <a:solidFill>
                                    <a:srgbClr val="FF0000"/>
                                  </a:solidFill>
                                  <a:latin typeface="Cambria Math" panose="02040503050406030204" pitchFamily="18" charset="0"/>
                                </a:rPr>
                                <m:t>𝑟</m:t>
                              </m:r>
                            </m:e>
                            <m:sup>
                              <m:r>
                                <a:rPr lang="en-US" sz="2800" i="1">
                                  <a:solidFill>
                                    <a:srgbClr val="FF0000"/>
                                  </a:solidFill>
                                  <a:latin typeface="Cambria Math" panose="02040503050406030204" pitchFamily="18" charset="0"/>
                                </a:rPr>
                                <m:t>2</m:t>
                              </m:r>
                            </m:sup>
                          </m:sSup>
                        </m:den>
                      </m:f>
                      <m:d>
                        <m:dPr>
                          <m:ctrlPr>
                            <a:rPr lang="en-US" sz="2800" i="1">
                              <a:solidFill>
                                <a:srgbClr val="FF0000"/>
                              </a:solidFill>
                              <a:latin typeface="Cambria Math" panose="02040503050406030204" pitchFamily="18" charset="0"/>
                            </a:rPr>
                          </m:ctrlPr>
                        </m:dPr>
                        <m:e>
                          <m:f>
                            <m:fPr>
                              <m:ctrlPr>
                                <a:rPr lang="en-US" sz="2800" i="1">
                                  <a:solidFill>
                                    <a:srgbClr val="FF0000"/>
                                  </a:solidFill>
                                  <a:latin typeface="Cambria Math" panose="02040503050406030204" pitchFamily="18" charset="0"/>
                                </a:rPr>
                              </m:ctrlPr>
                            </m:fPr>
                            <m:num>
                              <m:acc>
                                <m:accPr>
                                  <m:chr m:val="̅"/>
                                  <m:ctrlPr>
                                    <a:rPr lang="en-US" sz="2800" i="1">
                                      <a:solidFill>
                                        <a:srgbClr val="FF0000"/>
                                      </a:solidFill>
                                      <a:latin typeface="Cambria Math" panose="02040503050406030204" pitchFamily="18" charset="0"/>
                                    </a:rPr>
                                  </m:ctrlPr>
                                </m:accPr>
                                <m:e>
                                  <m:r>
                                    <a:rPr lang="en-US" sz="2800" b="1" i="1">
                                      <a:solidFill>
                                        <a:srgbClr val="FF0000"/>
                                      </a:solidFill>
                                      <a:latin typeface="Cambria Math" panose="02040503050406030204" pitchFamily="18" charset="0"/>
                                    </a:rPr>
                                    <m:t>𝒓</m:t>
                                  </m:r>
                                </m:e>
                              </m:acc>
                            </m:num>
                            <m:den>
                              <m:r>
                                <a:rPr lang="en-US" sz="2800" i="1">
                                  <a:solidFill>
                                    <a:srgbClr val="FF0000"/>
                                  </a:solidFill>
                                  <a:latin typeface="Cambria Math" panose="02040503050406030204" pitchFamily="18" charset="0"/>
                                </a:rPr>
                                <m:t>𝑟</m:t>
                              </m:r>
                            </m:den>
                          </m:f>
                        </m:e>
                      </m:d>
                    </m:oMath>
                  </m:oMathPara>
                </a14:m>
                <a:endParaRPr lang="en-US"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6928" y="1152144"/>
                <a:ext cx="11089246" cy="4622227"/>
              </a:xfrm>
              <a:prstGeom prst="rect">
                <a:avLst/>
              </a:prstGeom>
              <a:blipFill>
                <a:blip r:embed="rId2"/>
                <a:stretch>
                  <a:fillRect l="-1100" t="-1187"/>
                </a:stretch>
              </a:blipFill>
            </p:spPr>
            <p:txBody>
              <a:bodyPr/>
              <a:lstStyle/>
              <a:p>
                <a:r>
                  <a:rPr lang="en-US">
                    <a:noFill/>
                  </a:rPr>
                  <a:t> </a:t>
                </a:r>
              </a:p>
            </p:txBody>
          </p:sp>
        </mc:Fallback>
      </mc:AlternateContent>
      <p:sp>
        <p:nvSpPr>
          <p:cNvPr id="3" name="TextBox 2"/>
          <p:cNvSpPr txBox="1"/>
          <p:nvPr/>
        </p:nvSpPr>
        <p:spPr>
          <a:xfrm>
            <a:off x="566928" y="320040"/>
            <a:ext cx="5109669" cy="584775"/>
          </a:xfrm>
          <a:prstGeom prst="rect">
            <a:avLst/>
          </a:prstGeom>
          <a:noFill/>
        </p:spPr>
        <p:txBody>
          <a:bodyPr wrap="none" rtlCol="0">
            <a:spAutoFit/>
          </a:bodyPr>
          <a:lstStyle/>
          <a:p>
            <a:r>
              <a:rPr lang="en-US" sz="3200" b="1" dirty="0"/>
              <a:t>Thank You, Sir Isaac Newton!</a:t>
            </a:r>
          </a:p>
        </p:txBody>
      </p:sp>
      <p:sp>
        <p:nvSpPr>
          <p:cNvPr id="2" name="Slide Number Placeholder 1"/>
          <p:cNvSpPr>
            <a:spLocks noGrp="1"/>
          </p:cNvSpPr>
          <p:nvPr>
            <p:ph type="sldNum" sz="quarter" idx="12"/>
          </p:nvPr>
        </p:nvSpPr>
        <p:spPr/>
        <p:txBody>
          <a:bodyPr/>
          <a:lstStyle/>
          <a:p>
            <a:fld id="{2091D9BF-489A-4E72-8F93-6159E0B5D9A7}" type="slidenum">
              <a:rPr lang="en-US" smtClean="0"/>
              <a:t>19</a:t>
            </a:fld>
            <a:endParaRPr lang="en-US"/>
          </a:p>
        </p:txBody>
      </p:sp>
    </p:spTree>
    <p:extLst>
      <p:ext uri="{BB962C8B-B14F-4D97-AF65-F5344CB8AC3E}">
        <p14:creationId xmlns:p14="http://schemas.microsoft.com/office/powerpoint/2010/main" val="222129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502920" y="1234440"/>
                <a:ext cx="11301984" cy="4378122"/>
              </a:xfrm>
              <a:prstGeom prst="rect">
                <a:avLst/>
              </a:prstGeom>
              <a:noFill/>
            </p:spPr>
            <p:txBody>
              <a:bodyPr wrap="square" rtlCol="0">
                <a:spAutoFit/>
              </a:bodyPr>
              <a:lstStyle/>
              <a:p>
                <a:r>
                  <a:rPr lang="en-US" sz="2800" dirty="0"/>
                  <a:t>Rearrange…</a:t>
                </a:r>
              </a:p>
              <a:p>
                <a:endParaRPr lang="en-US" sz="2800" dirty="0"/>
              </a:p>
              <a:p>
                <a:pPr/>
                <a14:m>
                  <m:oMathPara xmlns:m="http://schemas.openxmlformats.org/officeDocument/2006/math">
                    <m:oMathParaPr>
                      <m:jc m:val="centerGroup"/>
                    </m:oMathParaPr>
                    <m:oMath xmlns:m="http://schemas.openxmlformats.org/officeDocument/2006/math">
                      <m:r>
                        <a:rPr lang="en-US" sz="2800" i="1">
                          <a:solidFill>
                            <a:srgbClr val="00B050"/>
                          </a:solidFill>
                          <a:latin typeface="Cambria Math" panose="02040503050406030204" pitchFamily="18" charset="0"/>
                          <a:ea typeface="Cambria Math" panose="02040503050406030204" pitchFamily="18" charset="0"/>
                        </a:rPr>
                        <m:t>𝑚</m:t>
                      </m:r>
                      <m:acc>
                        <m:accPr>
                          <m:chr m:val="̈"/>
                          <m:ctrlPr>
                            <a:rPr lang="en-US" sz="2800" i="1">
                              <a:solidFill>
                                <a:srgbClr val="00B050"/>
                              </a:solidFill>
                              <a:latin typeface="Cambria Math" panose="02040503050406030204" pitchFamily="18" charset="0"/>
                              <a:ea typeface="Cambria Math" panose="02040503050406030204" pitchFamily="18" charset="0"/>
                            </a:rPr>
                          </m:ctrlPr>
                        </m:accPr>
                        <m:e>
                          <m:acc>
                            <m:accPr>
                              <m:chr m:val="̅"/>
                              <m:ctrlPr>
                                <a:rPr lang="en-US" sz="2800" i="1">
                                  <a:solidFill>
                                    <a:srgbClr val="00B050"/>
                                  </a:solidFill>
                                  <a:latin typeface="Cambria Math" panose="02040503050406030204" pitchFamily="18" charset="0"/>
                                  <a:ea typeface="Cambria Math" panose="02040503050406030204" pitchFamily="18" charset="0"/>
                                </a:rPr>
                              </m:ctrlPr>
                            </m:accPr>
                            <m:e>
                              <m:r>
                                <a:rPr lang="en-US" sz="2800" b="1" i="1">
                                  <a:solidFill>
                                    <a:srgbClr val="00B050"/>
                                  </a:solidFill>
                                  <a:latin typeface="Cambria Math" panose="02040503050406030204" pitchFamily="18" charset="0"/>
                                  <a:ea typeface="Cambria Math" panose="02040503050406030204" pitchFamily="18" charset="0"/>
                                </a:rPr>
                                <m:t>𝒓</m:t>
                              </m:r>
                            </m:e>
                          </m:acc>
                        </m:e>
                      </m:acc>
                      <m:r>
                        <a:rPr lang="en-US" sz="2800" b="0" i="1" smtClean="0">
                          <a:solidFill>
                            <a:schemeClr val="tx1"/>
                          </a:solidFill>
                          <a:latin typeface="Cambria Math" panose="02040503050406030204" pitchFamily="18" charset="0"/>
                          <a:ea typeface="Cambria Math" panose="02040503050406030204" pitchFamily="18" charset="0"/>
                        </a:rPr>
                        <m:t>+</m:t>
                      </m:r>
                      <m:f>
                        <m:fPr>
                          <m:ctrlPr>
                            <a:rPr lang="en-US" sz="2800" i="1" smtClean="0">
                              <a:solidFill>
                                <a:srgbClr val="FF0000"/>
                              </a:solidFill>
                              <a:latin typeface="Cambria Math" panose="02040503050406030204" pitchFamily="18" charset="0"/>
                            </a:rPr>
                          </m:ctrlPr>
                        </m:fPr>
                        <m:num>
                          <m:r>
                            <a:rPr lang="en-US" sz="2800" i="1">
                              <a:solidFill>
                                <a:srgbClr val="FF0000"/>
                              </a:solidFill>
                              <a:latin typeface="Cambria Math" panose="02040503050406030204" pitchFamily="18" charset="0"/>
                            </a:rPr>
                            <m:t>𝐺𝑀𝑚</m:t>
                          </m:r>
                        </m:num>
                        <m:den>
                          <m:sSup>
                            <m:sSupPr>
                              <m:ctrlPr>
                                <a:rPr lang="en-US" sz="2800" i="1">
                                  <a:solidFill>
                                    <a:srgbClr val="FF0000"/>
                                  </a:solidFill>
                                  <a:latin typeface="Cambria Math" panose="02040503050406030204" pitchFamily="18" charset="0"/>
                                </a:rPr>
                              </m:ctrlPr>
                            </m:sSupPr>
                            <m:e>
                              <m:r>
                                <a:rPr lang="en-US" sz="2800" i="1">
                                  <a:solidFill>
                                    <a:srgbClr val="FF0000"/>
                                  </a:solidFill>
                                  <a:latin typeface="Cambria Math" panose="02040503050406030204" pitchFamily="18" charset="0"/>
                                </a:rPr>
                                <m:t>𝑟</m:t>
                              </m:r>
                            </m:e>
                            <m:sup>
                              <m:r>
                                <a:rPr lang="en-US" sz="2800" b="0" i="1" smtClean="0">
                                  <a:solidFill>
                                    <a:srgbClr val="FF0000"/>
                                  </a:solidFill>
                                  <a:latin typeface="Cambria Math" panose="02040503050406030204" pitchFamily="18" charset="0"/>
                                </a:rPr>
                                <m:t>2</m:t>
                              </m:r>
                            </m:sup>
                          </m:sSup>
                        </m:den>
                      </m:f>
                      <m:d>
                        <m:dPr>
                          <m:ctrlPr>
                            <a:rPr lang="en-US" sz="2800" i="1" smtClean="0">
                              <a:solidFill>
                                <a:srgbClr val="FF0000"/>
                              </a:solidFill>
                              <a:latin typeface="Cambria Math" panose="02040503050406030204" pitchFamily="18" charset="0"/>
                            </a:rPr>
                          </m:ctrlPr>
                        </m:dPr>
                        <m:e>
                          <m:f>
                            <m:fPr>
                              <m:ctrlPr>
                                <a:rPr lang="en-US" sz="2800" i="1">
                                  <a:solidFill>
                                    <a:srgbClr val="FF0000"/>
                                  </a:solidFill>
                                  <a:latin typeface="Cambria Math" panose="02040503050406030204" pitchFamily="18" charset="0"/>
                                </a:rPr>
                              </m:ctrlPr>
                            </m:fPr>
                            <m:num>
                              <m:acc>
                                <m:accPr>
                                  <m:chr m:val="̅"/>
                                  <m:ctrlPr>
                                    <a:rPr lang="en-US" sz="2800" i="1">
                                      <a:solidFill>
                                        <a:srgbClr val="FF0000"/>
                                      </a:solidFill>
                                      <a:latin typeface="Cambria Math" panose="02040503050406030204" pitchFamily="18" charset="0"/>
                                    </a:rPr>
                                  </m:ctrlPr>
                                </m:accPr>
                                <m:e>
                                  <m:r>
                                    <a:rPr lang="en-US" sz="2800" b="1" i="1">
                                      <a:solidFill>
                                        <a:srgbClr val="FF0000"/>
                                      </a:solidFill>
                                      <a:latin typeface="Cambria Math" panose="02040503050406030204" pitchFamily="18" charset="0"/>
                                    </a:rPr>
                                    <m:t>𝒓</m:t>
                                  </m:r>
                                </m:e>
                              </m:acc>
                            </m:num>
                            <m:den>
                              <m:r>
                                <a:rPr lang="en-US" sz="2800" i="1">
                                  <a:solidFill>
                                    <a:srgbClr val="FF0000"/>
                                  </a:solidFill>
                                  <a:latin typeface="Cambria Math" panose="02040503050406030204" pitchFamily="18" charset="0"/>
                                </a:rPr>
                                <m:t>𝑟</m:t>
                              </m:r>
                            </m:den>
                          </m:f>
                        </m:e>
                      </m:d>
                      <m:r>
                        <a:rPr lang="en-US" sz="2800" b="0"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𝟎</m:t>
                      </m:r>
                    </m:oMath>
                  </m:oMathPara>
                </a14:m>
                <a:endParaRPr lang="en-US" sz="2800" b="1" dirty="0"/>
              </a:p>
              <a:p>
                <a:endParaRPr lang="en-US" sz="2800" dirty="0"/>
              </a:p>
              <a:p>
                <a:r>
                  <a:rPr lang="en-US" sz="2800" dirty="0"/>
                  <a:t>Simplify noting that </a:t>
                </a:r>
                <a14:m>
                  <m:oMath xmlns:m="http://schemas.openxmlformats.org/officeDocument/2006/math">
                    <m:r>
                      <a:rPr lang="en-US" sz="2800" i="1" dirty="0" smtClean="0">
                        <a:latin typeface="Cambria Math" panose="02040503050406030204" pitchFamily="18" charset="0"/>
                      </a:rPr>
                      <m:t>𝑚</m:t>
                    </m:r>
                  </m:oMath>
                </a14:m>
                <a:r>
                  <a:rPr lang="en-US" sz="2800" dirty="0"/>
                  <a:t> cancels, </a:t>
                </a:r>
                <a14:m>
                  <m:oMath xmlns:m="http://schemas.openxmlformats.org/officeDocument/2006/math">
                    <m:r>
                      <a:rPr lang="en-US" sz="2800" i="1" dirty="0" smtClean="0">
                        <a:latin typeface="Cambria Math" panose="02040503050406030204" pitchFamily="18" charset="0"/>
                      </a:rPr>
                      <m:t>𝑟</m:t>
                    </m:r>
                  </m:oMath>
                </a14:m>
                <a:r>
                  <a:rPr lang="en-US" sz="2800" dirty="0"/>
                  <a:t> combines in the denominator and </a:t>
                </a:r>
                <a14:m>
                  <m:oMath xmlns:m="http://schemas.openxmlformats.org/officeDocument/2006/math">
                    <m:r>
                      <m:rPr>
                        <m:sty m:val="p"/>
                      </m:rPr>
                      <a:rPr lang="el-GR" sz="2800" i="1" dirty="0" smtClean="0">
                        <a:latin typeface="Cambria Math" panose="02040503050406030204" pitchFamily="18" charset="0"/>
                        <a:ea typeface="Cambria Math" panose="02040503050406030204" pitchFamily="18" charset="0"/>
                      </a:rPr>
                      <m:t>μ</m:t>
                    </m:r>
                    <m:r>
                      <a:rPr lang="en-US" sz="2800" b="0" i="1" dirty="0" smtClean="0">
                        <a:latin typeface="Cambria Math" panose="02040503050406030204" pitchFamily="18" charset="0"/>
                        <a:ea typeface="Cambria Math" panose="02040503050406030204" pitchFamily="18" charset="0"/>
                      </a:rPr>
                      <m:t>=</m:t>
                    </m:r>
                    <m:r>
                      <a:rPr lang="en-US" sz="2800" i="1" dirty="0">
                        <a:latin typeface="Cambria Math" panose="02040503050406030204" pitchFamily="18" charset="0"/>
                      </a:rPr>
                      <m:t>𝐺𝑀</m:t>
                    </m:r>
                  </m:oMath>
                </a14:m>
                <a:r>
                  <a:rPr lang="en-US" sz="2800" dirty="0"/>
                  <a:t>:</a:t>
                </a:r>
              </a:p>
              <a:p>
                <a:r>
                  <a:rPr lang="en-US" sz="2800" dirty="0"/>
                  <a:t> </a:t>
                </a:r>
              </a:p>
              <a:p>
                <a:pPr/>
                <a14:m>
                  <m:oMathPara xmlns:m="http://schemas.openxmlformats.org/officeDocument/2006/math">
                    <m:oMathParaPr>
                      <m:jc m:val="centerGroup"/>
                    </m:oMathParaPr>
                    <m:oMath xmlns:m="http://schemas.openxmlformats.org/officeDocument/2006/math">
                      <m:acc>
                        <m:accPr>
                          <m:chr m:val="̈"/>
                          <m:ctrlPr>
                            <a:rPr lang="en-US" sz="2800" i="1" smtClean="0">
                              <a:solidFill>
                                <a:schemeClr val="tx1"/>
                              </a:solidFill>
                              <a:latin typeface="Cambria Math" panose="02040503050406030204" pitchFamily="18" charset="0"/>
                              <a:ea typeface="Cambria Math" panose="02040503050406030204" pitchFamily="18" charset="0"/>
                            </a:rPr>
                          </m:ctrlPr>
                        </m:accPr>
                        <m:e>
                          <m:acc>
                            <m:accPr>
                              <m:chr m:val="̅"/>
                              <m:ctrlPr>
                                <a:rPr lang="en-US" sz="2800" i="1">
                                  <a:solidFill>
                                    <a:schemeClr val="tx1"/>
                                  </a:solidFill>
                                  <a:latin typeface="Cambria Math" panose="02040503050406030204" pitchFamily="18" charset="0"/>
                                  <a:ea typeface="Cambria Math" panose="02040503050406030204" pitchFamily="18" charset="0"/>
                                </a:rPr>
                              </m:ctrlPr>
                            </m:accPr>
                            <m:e>
                              <m:r>
                                <a:rPr lang="en-US" sz="2800" b="1" i="1">
                                  <a:solidFill>
                                    <a:schemeClr val="tx1"/>
                                  </a:solidFill>
                                  <a:latin typeface="Cambria Math" panose="02040503050406030204" pitchFamily="18" charset="0"/>
                                  <a:ea typeface="Cambria Math" panose="02040503050406030204" pitchFamily="18" charset="0"/>
                                </a:rPr>
                                <m:t>𝒓</m:t>
                              </m:r>
                            </m:e>
                          </m:acc>
                        </m:e>
                      </m:acc>
                      <m:r>
                        <a:rPr lang="en-US" sz="2800" i="1">
                          <a:solidFill>
                            <a:schemeClr val="tx1"/>
                          </a:solidFill>
                          <a:latin typeface="Cambria Math" panose="02040503050406030204" pitchFamily="18" charset="0"/>
                          <a:ea typeface="Cambria Math" panose="02040503050406030204" pitchFamily="18" charset="0"/>
                        </a:rPr>
                        <m:t>+</m:t>
                      </m:r>
                      <m:f>
                        <m:fPr>
                          <m:ctrlPr>
                            <a:rPr lang="en-US" sz="2800" i="1">
                              <a:solidFill>
                                <a:schemeClr val="tx1"/>
                              </a:solidFill>
                              <a:latin typeface="Cambria Math" panose="02040503050406030204" pitchFamily="18" charset="0"/>
                            </a:rPr>
                          </m:ctrlPr>
                        </m:fPr>
                        <m:num>
                          <m:r>
                            <m:rPr>
                              <m:sty m:val="p"/>
                            </m:rPr>
                            <a:rPr lang="el-GR" sz="2800" i="1" dirty="0">
                              <a:latin typeface="Cambria Math" panose="02040503050406030204" pitchFamily="18" charset="0"/>
                              <a:ea typeface="Cambria Math" panose="02040503050406030204" pitchFamily="18" charset="0"/>
                            </a:rPr>
                            <m:t>μ</m:t>
                          </m:r>
                        </m:num>
                        <m:den>
                          <m:sSup>
                            <m:sSupPr>
                              <m:ctrlPr>
                                <a:rPr lang="en-US" sz="2800" i="1">
                                  <a:solidFill>
                                    <a:schemeClr val="tx1"/>
                                  </a:solidFill>
                                  <a:latin typeface="Cambria Math" panose="02040503050406030204" pitchFamily="18" charset="0"/>
                                </a:rPr>
                              </m:ctrlPr>
                            </m:sSupPr>
                            <m:e>
                              <m:r>
                                <a:rPr lang="en-US" sz="2800" i="1">
                                  <a:solidFill>
                                    <a:schemeClr val="tx1"/>
                                  </a:solidFill>
                                  <a:latin typeface="Cambria Math" panose="02040503050406030204" pitchFamily="18" charset="0"/>
                                </a:rPr>
                                <m:t>𝑟</m:t>
                              </m:r>
                            </m:e>
                            <m:sup>
                              <m:r>
                                <a:rPr lang="en-US" sz="2800" b="0" i="1" smtClean="0">
                                  <a:solidFill>
                                    <a:schemeClr val="tx1"/>
                                  </a:solidFill>
                                  <a:latin typeface="Cambria Math" panose="02040503050406030204" pitchFamily="18" charset="0"/>
                                </a:rPr>
                                <m:t>3</m:t>
                              </m:r>
                            </m:sup>
                          </m:sSup>
                        </m:den>
                      </m:f>
                      <m:acc>
                        <m:accPr>
                          <m:chr m:val="̅"/>
                          <m:ctrlPr>
                            <a:rPr lang="en-US" sz="2800" b="1" i="1" smtClean="0">
                              <a:solidFill>
                                <a:schemeClr val="tx1"/>
                              </a:solidFill>
                              <a:latin typeface="Cambria Math" panose="02040503050406030204" pitchFamily="18" charset="0"/>
                              <a:ea typeface="Cambria Math" panose="02040503050406030204" pitchFamily="18" charset="0"/>
                            </a:rPr>
                          </m:ctrlPr>
                        </m:accPr>
                        <m:e>
                          <m:r>
                            <a:rPr lang="en-US" sz="2800" b="1" i="1" smtClean="0">
                              <a:solidFill>
                                <a:schemeClr val="tx1"/>
                              </a:solidFill>
                              <a:latin typeface="Cambria Math" panose="02040503050406030204" pitchFamily="18" charset="0"/>
                              <a:ea typeface="Cambria Math" panose="02040503050406030204" pitchFamily="18" charset="0"/>
                            </a:rPr>
                            <m:t>𝒓</m:t>
                          </m:r>
                        </m:e>
                      </m:acc>
                      <m:r>
                        <a:rPr lang="en-US" sz="2800" i="1">
                          <a:solidFill>
                            <a:schemeClr val="tx1"/>
                          </a:solidFill>
                          <a:latin typeface="Cambria Math" panose="02040503050406030204" pitchFamily="18" charset="0"/>
                        </a:rPr>
                        <m:t>=</m:t>
                      </m:r>
                      <m:r>
                        <a:rPr lang="en-US" sz="2800" b="1" i="1">
                          <a:solidFill>
                            <a:schemeClr val="tx1"/>
                          </a:solidFill>
                          <a:latin typeface="Cambria Math" panose="02040503050406030204" pitchFamily="18" charset="0"/>
                        </a:rPr>
                        <m:t>𝟎</m:t>
                      </m:r>
                    </m:oMath>
                  </m:oMathPara>
                </a14:m>
                <a:endParaRPr lang="en-US" sz="2800" b="1" dirty="0">
                  <a:solidFill>
                    <a:schemeClr val="tx1"/>
                  </a:solidFill>
                </a:endParaRPr>
              </a:p>
              <a:p>
                <a:endParaRPr lang="en-US"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02920" y="1234440"/>
                <a:ext cx="11301984" cy="4378122"/>
              </a:xfrm>
              <a:prstGeom prst="rect">
                <a:avLst/>
              </a:prstGeom>
              <a:blipFill>
                <a:blip r:embed="rId2"/>
                <a:stretch>
                  <a:fillRect l="-1133" t="-1393" r="-431"/>
                </a:stretch>
              </a:blipFill>
            </p:spPr>
            <p:txBody>
              <a:bodyPr/>
              <a:lstStyle/>
              <a:p>
                <a:r>
                  <a:rPr lang="en-US">
                    <a:noFill/>
                  </a:rPr>
                  <a:t> </a:t>
                </a:r>
              </a:p>
            </p:txBody>
          </p:sp>
        </mc:Fallback>
      </mc:AlternateContent>
      <p:sp>
        <p:nvSpPr>
          <p:cNvPr id="3" name="TextBox 2"/>
          <p:cNvSpPr txBox="1"/>
          <p:nvPr/>
        </p:nvSpPr>
        <p:spPr>
          <a:xfrm>
            <a:off x="566928" y="320040"/>
            <a:ext cx="5109669" cy="584775"/>
          </a:xfrm>
          <a:prstGeom prst="rect">
            <a:avLst/>
          </a:prstGeom>
          <a:noFill/>
        </p:spPr>
        <p:txBody>
          <a:bodyPr wrap="none" rtlCol="0">
            <a:spAutoFit/>
          </a:bodyPr>
          <a:lstStyle/>
          <a:p>
            <a:r>
              <a:rPr lang="en-US" sz="3200" b="1" dirty="0"/>
              <a:t>Thank You, Sir Isaac Newton!</a:t>
            </a:r>
          </a:p>
        </p:txBody>
      </p:sp>
      <p:sp>
        <p:nvSpPr>
          <p:cNvPr id="2" name="Rectangle 1"/>
          <p:cNvSpPr/>
          <p:nvPr/>
        </p:nvSpPr>
        <p:spPr>
          <a:xfrm>
            <a:off x="4976679" y="4298696"/>
            <a:ext cx="2214880" cy="944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2091D9BF-489A-4E72-8F93-6159E0B5D9A7}" type="slidenum">
              <a:rPr lang="en-US" smtClean="0"/>
              <a:t>20</a:t>
            </a:fld>
            <a:endParaRPr lang="en-US"/>
          </a:p>
        </p:txBody>
      </p:sp>
    </p:spTree>
    <p:extLst>
      <p:ext uri="{BB962C8B-B14F-4D97-AF65-F5344CB8AC3E}">
        <p14:creationId xmlns:p14="http://schemas.microsoft.com/office/powerpoint/2010/main" val="2815125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928" y="1038933"/>
            <a:ext cx="11089246" cy="954107"/>
          </a:xfrm>
          <a:prstGeom prst="rect">
            <a:avLst/>
          </a:prstGeom>
          <a:noFill/>
        </p:spPr>
        <p:txBody>
          <a:bodyPr wrap="square" rtlCol="0">
            <a:spAutoFit/>
          </a:bodyPr>
          <a:lstStyle/>
          <a:p>
            <a:r>
              <a:rPr lang="en-US" sz="2800" dirty="0"/>
              <a:t>There’s A LOT of information to be squeezed out of this equation including…</a:t>
            </a:r>
          </a:p>
        </p:txBody>
      </p:sp>
      <p:sp>
        <p:nvSpPr>
          <p:cNvPr id="5" name="TextBox 4"/>
          <p:cNvSpPr txBox="1"/>
          <p:nvPr/>
        </p:nvSpPr>
        <p:spPr>
          <a:xfrm>
            <a:off x="566928" y="320040"/>
            <a:ext cx="5109669" cy="584775"/>
          </a:xfrm>
          <a:prstGeom prst="rect">
            <a:avLst/>
          </a:prstGeom>
          <a:noFill/>
        </p:spPr>
        <p:txBody>
          <a:bodyPr wrap="none" rtlCol="0">
            <a:spAutoFit/>
          </a:bodyPr>
          <a:lstStyle/>
          <a:p>
            <a:r>
              <a:rPr lang="en-US" sz="3200" b="1" dirty="0"/>
              <a:t>Thank You, Sir Isaac Newton!</a:t>
            </a:r>
          </a:p>
        </p:txBody>
      </p:sp>
      <mc:AlternateContent xmlns:mc="http://schemas.openxmlformats.org/markup-compatibility/2006" xmlns:a14="http://schemas.microsoft.com/office/drawing/2010/main">
        <mc:Choice Requires="a14">
          <p:sp>
            <p:nvSpPr>
              <p:cNvPr id="2" name="Rectangle 1"/>
              <p:cNvSpPr/>
              <p:nvPr/>
            </p:nvSpPr>
            <p:spPr>
              <a:xfrm>
                <a:off x="431009" y="3290146"/>
                <a:ext cx="2160400" cy="8246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2800" i="1">
                              <a:latin typeface="Cambria Math" panose="02040503050406030204" pitchFamily="18" charset="0"/>
                              <a:ea typeface="Cambria Math" panose="02040503050406030204" pitchFamily="18" charset="0"/>
                            </a:rPr>
                          </m:ctrlPr>
                        </m:accPr>
                        <m:e>
                          <m:acc>
                            <m:accPr>
                              <m:chr m:val="̅"/>
                              <m:ctrlPr>
                                <a:rPr lang="en-US" sz="2800" i="1">
                                  <a:latin typeface="Cambria Math" panose="02040503050406030204" pitchFamily="18" charset="0"/>
                                  <a:ea typeface="Cambria Math" panose="02040503050406030204" pitchFamily="18" charset="0"/>
                                </a:rPr>
                              </m:ctrlPr>
                            </m:accPr>
                            <m:e>
                              <m:r>
                                <a:rPr lang="en-US" sz="2800" b="1" i="1">
                                  <a:latin typeface="Cambria Math" panose="02040503050406030204" pitchFamily="18" charset="0"/>
                                  <a:ea typeface="Cambria Math" panose="02040503050406030204" pitchFamily="18" charset="0"/>
                                </a:rPr>
                                <m:t>𝒓</m:t>
                              </m:r>
                            </m:e>
                          </m:acc>
                        </m:e>
                      </m:acc>
                      <m:r>
                        <a:rPr lang="en-US" sz="2800" i="1">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rPr>
                          </m:ctrlPr>
                        </m:fPr>
                        <m:num>
                          <m:r>
                            <m:rPr>
                              <m:sty m:val="p"/>
                            </m:rPr>
                            <a:rPr lang="el-GR" sz="2800" i="1" dirty="0">
                              <a:latin typeface="Cambria Math" panose="02040503050406030204" pitchFamily="18" charset="0"/>
                              <a:ea typeface="Cambria Math" panose="02040503050406030204" pitchFamily="18" charset="0"/>
                            </a:rPr>
                            <m:t>μ</m:t>
                          </m:r>
                        </m:num>
                        <m:den>
                          <m:sSup>
                            <m:sSupPr>
                              <m:ctrlPr>
                                <a:rPr lang="en-US" sz="2800" i="1">
                                  <a:latin typeface="Cambria Math" panose="02040503050406030204" pitchFamily="18" charset="0"/>
                                </a:rPr>
                              </m:ctrlPr>
                            </m:sSupPr>
                            <m:e>
                              <m:r>
                                <a:rPr lang="en-US" sz="2800" i="1">
                                  <a:latin typeface="Cambria Math" panose="02040503050406030204" pitchFamily="18" charset="0"/>
                                </a:rPr>
                                <m:t>𝑟</m:t>
                              </m:r>
                            </m:e>
                            <m:sup>
                              <m:r>
                                <a:rPr lang="en-US" sz="2800" i="1">
                                  <a:latin typeface="Cambria Math" panose="02040503050406030204" pitchFamily="18" charset="0"/>
                                </a:rPr>
                                <m:t>3</m:t>
                              </m:r>
                            </m:sup>
                          </m:sSup>
                        </m:den>
                      </m:f>
                      <m:acc>
                        <m:accPr>
                          <m:chr m:val="̅"/>
                          <m:ctrlPr>
                            <a:rPr lang="en-US" sz="2800" b="1" i="1">
                              <a:latin typeface="Cambria Math" panose="02040503050406030204" pitchFamily="18" charset="0"/>
                              <a:ea typeface="Cambria Math" panose="02040503050406030204" pitchFamily="18" charset="0"/>
                            </a:rPr>
                          </m:ctrlPr>
                        </m:accPr>
                        <m:e>
                          <m:r>
                            <a:rPr lang="en-US" sz="2800" b="1" i="1">
                              <a:latin typeface="Cambria Math" panose="02040503050406030204" pitchFamily="18" charset="0"/>
                              <a:ea typeface="Cambria Math" panose="02040503050406030204" pitchFamily="18" charset="0"/>
                            </a:rPr>
                            <m:t>𝒓</m:t>
                          </m:r>
                        </m:e>
                      </m:acc>
                      <m:r>
                        <a:rPr lang="en-US" sz="2800" i="1">
                          <a:latin typeface="Cambria Math" panose="02040503050406030204" pitchFamily="18" charset="0"/>
                        </a:rPr>
                        <m:t>=0</m:t>
                      </m:r>
                    </m:oMath>
                  </m:oMathPara>
                </a14:m>
                <a:endParaRPr lang="en-US" sz="2800" dirty="0"/>
              </a:p>
            </p:txBody>
          </p:sp>
        </mc:Choice>
        <mc:Fallback xmlns="">
          <p:sp>
            <p:nvSpPr>
              <p:cNvPr id="2" name="Rectangle 1"/>
              <p:cNvSpPr>
                <a:spLocks noRot="1" noChangeAspect="1" noMove="1" noResize="1" noEditPoints="1" noAdjustHandles="1" noChangeArrowheads="1" noChangeShapeType="1" noTextEdit="1"/>
              </p:cNvSpPr>
              <p:nvPr/>
            </p:nvSpPr>
            <p:spPr>
              <a:xfrm>
                <a:off x="431009" y="3290146"/>
                <a:ext cx="2160400" cy="824649"/>
              </a:xfrm>
              <a:prstGeom prst="rect">
                <a:avLst/>
              </a:prstGeom>
              <a:blipFill>
                <a:blip r:embed="rId2"/>
                <a:stretch>
                  <a:fillRect/>
                </a:stretch>
              </a:blipFill>
            </p:spPr>
            <p:txBody>
              <a:bodyPr/>
              <a:lstStyle/>
              <a:p>
                <a:r>
                  <a:rPr lang="en-US">
                    <a:noFill/>
                  </a:rPr>
                  <a:t> </a:t>
                </a:r>
              </a:p>
            </p:txBody>
          </p:sp>
        </mc:Fallback>
      </mc:AlternateContent>
      <p:sp>
        <p:nvSpPr>
          <p:cNvPr id="7" name="Right Arrow 6"/>
          <p:cNvSpPr/>
          <p:nvPr/>
        </p:nvSpPr>
        <p:spPr>
          <a:xfrm>
            <a:off x="2621019" y="3178251"/>
            <a:ext cx="1001486"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021781" y="1672353"/>
            <a:ext cx="5077356"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Conservation of Specific Mechanical Energy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Conservation of Specific Angular Momentum</a:t>
            </a:r>
          </a:p>
          <a:p>
            <a:endParaRPr lang="en-US" sz="2400" dirty="0"/>
          </a:p>
          <a:p>
            <a:pPr marL="347663" lvl="1" indent="-347663">
              <a:buFont typeface="Arial" panose="020B0604020202020204" pitchFamily="34" charset="0"/>
              <a:buChar char="•"/>
            </a:pPr>
            <a:r>
              <a:rPr lang="en-US" sz="2400" dirty="0"/>
              <a:t>Kepler’s 1</a:t>
            </a:r>
            <a:r>
              <a:rPr lang="en-US" sz="2400" baseline="30000" dirty="0"/>
              <a:t>st</a:t>
            </a:r>
            <a:r>
              <a:rPr lang="en-US" sz="2400" dirty="0"/>
              <a:t> Law:  Trajectory</a:t>
            </a:r>
          </a:p>
          <a:p>
            <a:pPr marL="347663" indent="-347663">
              <a:buFont typeface="Arial" panose="020B0604020202020204" pitchFamily="34" charset="0"/>
              <a:buChar char="•"/>
            </a:pPr>
            <a:endParaRPr lang="en-US" sz="2400" dirty="0"/>
          </a:p>
          <a:p>
            <a:pPr marL="347663" lvl="1" indent="-347663">
              <a:buFont typeface="Arial" panose="020B0604020202020204" pitchFamily="34" charset="0"/>
              <a:buChar char="•"/>
            </a:pPr>
            <a:r>
              <a:rPr lang="en-US" sz="2400" dirty="0"/>
              <a:t>Kepler’s 2</a:t>
            </a:r>
            <a:r>
              <a:rPr lang="en-US" sz="2400" baseline="30000" dirty="0"/>
              <a:t>nd</a:t>
            </a:r>
            <a:r>
              <a:rPr lang="en-US" sz="2400" dirty="0"/>
              <a:t> Law:  Constant “Areal” Velocity</a:t>
            </a:r>
          </a:p>
          <a:p>
            <a:pPr marL="347663" indent="-347663">
              <a:buFont typeface="Arial" panose="020B0604020202020204" pitchFamily="34" charset="0"/>
              <a:buChar char="•"/>
            </a:pPr>
            <a:endParaRPr lang="en-US" sz="2400" dirty="0"/>
          </a:p>
          <a:p>
            <a:pPr marL="347663" lvl="1" indent="-347663">
              <a:buFont typeface="Arial" panose="020B0604020202020204" pitchFamily="34" charset="0"/>
              <a:buChar char="•"/>
            </a:pPr>
            <a:r>
              <a:rPr lang="en-US" sz="2400" dirty="0"/>
              <a:t>Kepler’s 3</a:t>
            </a:r>
            <a:r>
              <a:rPr lang="en-US" sz="2400" baseline="30000" dirty="0"/>
              <a:t>rd</a:t>
            </a:r>
            <a:r>
              <a:rPr lang="en-US" sz="2400" dirty="0"/>
              <a:t> Law:  Orbit Period</a:t>
            </a:r>
          </a:p>
        </p:txBody>
      </p:sp>
      <p:sp>
        <p:nvSpPr>
          <p:cNvPr id="3" name="Slide Number Placeholder 2"/>
          <p:cNvSpPr>
            <a:spLocks noGrp="1"/>
          </p:cNvSpPr>
          <p:nvPr>
            <p:ph type="sldNum" sz="quarter" idx="12"/>
          </p:nvPr>
        </p:nvSpPr>
        <p:spPr/>
        <p:txBody>
          <a:bodyPr/>
          <a:lstStyle/>
          <a:p>
            <a:fld id="{2091D9BF-489A-4E72-8F93-6159E0B5D9A7}" type="slidenum">
              <a:rPr lang="en-US" smtClean="0"/>
              <a:t>21</a:t>
            </a:fld>
            <a:endParaRPr lang="en-US"/>
          </a:p>
        </p:txBody>
      </p:sp>
      <mc:AlternateContent xmlns:mc="http://schemas.openxmlformats.org/markup-compatibility/2006" xmlns:a14="http://schemas.microsoft.com/office/drawing/2010/main">
        <mc:Choice Requires="a14">
          <p:sp>
            <p:nvSpPr>
              <p:cNvPr id="6" name="TextBox 5"/>
              <p:cNvSpPr txBox="1"/>
              <p:nvPr/>
            </p:nvSpPr>
            <p:spPr>
              <a:xfrm>
                <a:off x="9295715" y="1681616"/>
                <a:ext cx="1766125" cy="561692"/>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ℰ</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𝑣</m:t>
                              </m:r>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𝜇</m:t>
                              </m:r>
                            </m:num>
                            <m:den>
                              <m:r>
                                <a:rPr lang="en-US" b="0" i="1" smtClean="0">
                                  <a:latin typeface="Cambria Math" panose="02040503050406030204" pitchFamily="18" charset="0"/>
                                  <a:ea typeface="Cambria Math" panose="02040503050406030204" pitchFamily="18" charset="0"/>
                                </a:rPr>
                                <m:t>𝑟</m:t>
                              </m:r>
                            </m:den>
                          </m:f>
                        </m:e>
                      </m:d>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9295715" y="1681616"/>
                <a:ext cx="1766125" cy="561692"/>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9295715" y="2875161"/>
                <a:ext cx="1029128" cy="283283"/>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𝒉</m:t>
                          </m:r>
                        </m:e>
                      </m:acc>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1" i="1" smtClean="0">
                              <a:latin typeface="Cambria Math" panose="02040503050406030204" pitchFamily="18" charset="0"/>
                            </a:rPr>
                            <m:t>𝒓</m:t>
                          </m:r>
                        </m:e>
                      </m:acc>
                      <m:r>
                        <a:rPr lang="en-US" i="1"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𝒗</m:t>
                          </m:r>
                        </m:e>
                      </m:acc>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9295715" y="2875161"/>
                <a:ext cx="1029128" cy="283283"/>
              </a:xfrm>
              <a:prstGeom prst="rect">
                <a:avLst/>
              </a:prstGeom>
              <a:blipFill>
                <a:blip r:embed="rId4"/>
                <a:stretch>
                  <a:fillRect l="-5917" t="-6522" r="-37870" b="-869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9282017" y="3802402"/>
                <a:ext cx="1514069" cy="560410"/>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𝑟</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e>
                          </m:d>
                        </m:num>
                        <m:den>
                          <m:r>
                            <a:rPr lang="en-US" b="0" i="1" smtClean="0">
                              <a:latin typeface="Cambria Math" panose="02040503050406030204" pitchFamily="18" charset="0"/>
                            </a:rPr>
                            <m:t>1+</m:t>
                          </m:r>
                          <m:r>
                            <a:rPr lang="en-US" b="0" i="1" smtClean="0">
                              <a:latin typeface="Cambria Math" panose="02040503050406030204" pitchFamily="18" charset="0"/>
                            </a:rPr>
                            <m:t>𝑒</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𝜈</m:t>
                              </m:r>
                            </m:e>
                          </m:func>
                        </m:den>
                      </m:f>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9282017" y="3802402"/>
                <a:ext cx="1514069" cy="560410"/>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9282017" y="5470525"/>
                <a:ext cx="1177694" cy="818366"/>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Τ</m:t>
                      </m:r>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𝑎</m:t>
                                  </m:r>
                                </m:e>
                                <m:sup>
                                  <m:r>
                                    <a:rPr lang="en-US" b="0" i="1" smtClean="0">
                                      <a:latin typeface="Cambria Math" panose="02040503050406030204" pitchFamily="18" charset="0"/>
                                      <a:ea typeface="Cambria Math" panose="02040503050406030204" pitchFamily="18" charset="0"/>
                                    </a:rPr>
                                    <m:t>3</m:t>
                                  </m:r>
                                </m:sup>
                              </m:sSup>
                            </m:num>
                            <m:den>
                              <m:r>
                                <a:rPr lang="en-US" b="0" i="1" smtClean="0">
                                  <a:latin typeface="Cambria Math" panose="02040503050406030204" pitchFamily="18" charset="0"/>
                                  <a:ea typeface="Cambria Math" panose="02040503050406030204" pitchFamily="18" charset="0"/>
                                </a:rPr>
                                <m:t>𝜇</m:t>
                              </m:r>
                            </m:den>
                          </m:f>
                        </m:e>
                      </m:rad>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9282017" y="5470525"/>
                <a:ext cx="1177694" cy="818366"/>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9282017" y="4651175"/>
                <a:ext cx="1804532" cy="518604"/>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i="1" smtClean="0">
                              <a:latin typeface="Cambria Math" panose="02040503050406030204" pitchFamily="18" charset="0"/>
                            </a:rPr>
                          </m:ctrlPr>
                        </m:sSupPr>
                        <m:e>
                          <m:r>
                            <a:rPr lang="en-US" b="0" i="1" smtClean="0">
                              <a:latin typeface="Cambria Math" panose="02040503050406030204" pitchFamily="18" charset="0"/>
                            </a:rPr>
                            <m:t>𝑟</m:t>
                          </m:r>
                        </m:e>
                        <m:sup>
                          <m:r>
                            <a:rPr lang="en-US" b="0" i="1" smtClean="0">
                              <a:latin typeface="Cambria Math" panose="02040503050406030204" pitchFamily="18" charset="0"/>
                            </a:rPr>
                            <m:t>2</m:t>
                          </m:r>
                        </m:sup>
                      </m:sSup>
                      <m:acc>
                        <m:accPr>
                          <m:chr m:val="̇"/>
                          <m:ctrlPr>
                            <a:rPr lang="en-US" i="1" smtClean="0">
                              <a:latin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𝜃</m:t>
                          </m:r>
                        </m:e>
                      </m:acc>
                      <m:r>
                        <a:rPr lang="en-US" b="0" i="1" smtClean="0">
                          <a:latin typeface="Cambria Math" panose="02040503050406030204" pitchFamily="18" charset="0"/>
                        </a:rPr>
                        <m:t>=</m:t>
                      </m:r>
                      <m:r>
                        <a:rPr lang="en-US" b="0" i="1" smtClean="0">
                          <a:latin typeface="Cambria Math" panose="02040503050406030204" pitchFamily="18" charset="0"/>
                        </a:rPr>
                        <m:t>𝑐𝑜𝑛𝑠𝑡𝑎𝑛𝑡</m:t>
                      </m:r>
                    </m:oMath>
                  </m:oMathPara>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9282017" y="4651175"/>
                <a:ext cx="1804532" cy="518604"/>
              </a:xfrm>
              <a:prstGeom prst="rect">
                <a:avLst/>
              </a:prstGeom>
              <a:blipFill>
                <a:blip r:embed="rId7"/>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358153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3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3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5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322867" cy="1077218"/>
          </a:xfrm>
          <a:prstGeom prst="rect">
            <a:avLst/>
          </a:prstGeom>
          <a:noFill/>
        </p:spPr>
        <p:txBody>
          <a:bodyPr wrap="none" rtlCol="0">
            <a:spAutoFit/>
          </a:bodyPr>
          <a:lstStyle/>
          <a:p>
            <a:r>
              <a:rPr lang="en-US" sz="3200" b="1" dirty="0"/>
              <a:t>Example:  Geostationary Orbit</a:t>
            </a:r>
          </a:p>
          <a:p>
            <a:endParaRPr lang="en-US" sz="3200" dirty="0"/>
          </a:p>
        </p:txBody>
      </p:sp>
      <p:sp>
        <p:nvSpPr>
          <p:cNvPr id="8" name="TextBox 7"/>
          <p:cNvSpPr txBox="1"/>
          <p:nvPr/>
        </p:nvSpPr>
        <p:spPr>
          <a:xfrm>
            <a:off x="566927" y="1170432"/>
            <a:ext cx="5065777" cy="4832092"/>
          </a:xfrm>
          <a:prstGeom prst="rect">
            <a:avLst/>
          </a:prstGeom>
          <a:noFill/>
        </p:spPr>
        <p:txBody>
          <a:bodyPr wrap="square" rtlCol="0">
            <a:spAutoFit/>
          </a:bodyPr>
          <a:lstStyle/>
          <a:p>
            <a:r>
              <a:rPr lang="en-US" sz="2800" dirty="0">
                <a:cs typeface="Times New Roman" panose="02020603050405020304" pitchFamily="18" charset="0"/>
              </a:rPr>
              <a:t>A geostationary orbit has an orbit period of 24 hours with an orbit inclination of 0 degrees;</a:t>
            </a:r>
          </a:p>
          <a:p>
            <a:endParaRPr lang="en-US" sz="2800" dirty="0">
              <a:cs typeface="Times New Roman" panose="02020603050405020304" pitchFamily="18" charset="0"/>
            </a:endParaRPr>
          </a:p>
          <a:p>
            <a:r>
              <a:rPr lang="en-US" sz="2800" dirty="0">
                <a:cs typeface="Times New Roman" panose="02020603050405020304" pitchFamily="18" charset="0"/>
              </a:rPr>
              <a:t>In this orbit, the spacecraft appears fixed over a specific location on Earth’s equator;</a:t>
            </a:r>
          </a:p>
          <a:p>
            <a:endParaRPr lang="en-US" sz="2800" dirty="0">
              <a:cs typeface="Times New Roman" panose="02020603050405020304" pitchFamily="18" charset="0"/>
            </a:endParaRPr>
          </a:p>
          <a:p>
            <a:r>
              <a:rPr lang="en-US" sz="2800" dirty="0">
                <a:cs typeface="Times New Roman" panose="02020603050405020304" pitchFamily="18" charset="0"/>
              </a:rPr>
              <a:t>Geostationary orbits are used for communications satellites and weather satellites.</a:t>
            </a:r>
          </a:p>
        </p:txBody>
      </p:sp>
      <p:sp>
        <p:nvSpPr>
          <p:cNvPr id="4" name="Slide Number Placeholder 3"/>
          <p:cNvSpPr>
            <a:spLocks noGrp="1"/>
          </p:cNvSpPr>
          <p:nvPr>
            <p:ph type="sldNum" sz="quarter" idx="12"/>
          </p:nvPr>
        </p:nvSpPr>
        <p:spPr/>
        <p:txBody>
          <a:bodyPr/>
          <a:lstStyle/>
          <a:p>
            <a:fld id="{2091D9BF-489A-4E72-8F93-6159E0B5D9A7}" type="slidenum">
              <a:rPr lang="en-US" smtClean="0"/>
              <a:t>22</a:t>
            </a:fld>
            <a:endParaRPr lang="en-US"/>
          </a:p>
        </p:txBody>
      </p:sp>
      <p:pic>
        <p:nvPicPr>
          <p:cNvPr id="17" name="GOES Anim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53877" y="931781"/>
            <a:ext cx="4997889" cy="4997889"/>
          </a:xfrm>
          <a:prstGeom prst="rect">
            <a:avLst/>
          </a:prstGeom>
        </p:spPr>
      </p:pic>
      <p:sp>
        <p:nvSpPr>
          <p:cNvPr id="18" name="Rectangle 17"/>
          <p:cNvSpPr/>
          <p:nvPr/>
        </p:nvSpPr>
        <p:spPr>
          <a:xfrm>
            <a:off x="247261" y="6356350"/>
            <a:ext cx="11013233" cy="307777"/>
          </a:xfrm>
          <a:prstGeom prst="rect">
            <a:avLst/>
          </a:prstGeom>
        </p:spPr>
        <p:txBody>
          <a:bodyPr wrap="square">
            <a:spAutoFit/>
          </a:bodyPr>
          <a:lstStyle/>
          <a:p>
            <a:r>
              <a:rPr lang="en-US" sz="1400" dirty="0"/>
              <a:t>Animation Source:  https://www.star.nesdis.noaa.gov/GOES/fulldisk_band.php?sat=G16&amp;band=GEOCOLOR&amp;length=12</a:t>
            </a:r>
          </a:p>
        </p:txBody>
      </p:sp>
      <p:sp>
        <p:nvSpPr>
          <p:cNvPr id="19" name="TextBox 18"/>
          <p:cNvSpPr txBox="1"/>
          <p:nvPr/>
        </p:nvSpPr>
        <p:spPr>
          <a:xfrm>
            <a:off x="6830027" y="5902517"/>
            <a:ext cx="2845587" cy="369332"/>
          </a:xfrm>
          <a:prstGeom prst="rect">
            <a:avLst/>
          </a:prstGeom>
          <a:noFill/>
        </p:spPr>
        <p:txBody>
          <a:bodyPr wrap="none" rtlCol="0">
            <a:spAutoFit/>
          </a:bodyPr>
          <a:lstStyle/>
          <a:p>
            <a:pPr algn="ctr"/>
            <a:r>
              <a:rPr lang="en-US" b="1" dirty="0"/>
              <a:t>Earth as Seen from GOES 16</a:t>
            </a:r>
          </a:p>
        </p:txBody>
      </p:sp>
    </p:spTree>
    <p:extLst>
      <p:ext uri="{BB962C8B-B14F-4D97-AF65-F5344CB8AC3E}">
        <p14:creationId xmlns:p14="http://schemas.microsoft.com/office/powerpoint/2010/main" val="1227809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7"/>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322867" cy="1077218"/>
          </a:xfrm>
          <a:prstGeom prst="rect">
            <a:avLst/>
          </a:prstGeom>
          <a:noFill/>
        </p:spPr>
        <p:txBody>
          <a:bodyPr wrap="none" rtlCol="0">
            <a:spAutoFit/>
          </a:bodyPr>
          <a:lstStyle/>
          <a:p>
            <a:r>
              <a:rPr lang="en-US" sz="3200" b="1" dirty="0"/>
              <a:t>Example:  Geostationary Orbit</a:t>
            </a:r>
          </a:p>
          <a:p>
            <a:endParaRPr lang="en-US" sz="3200" dirty="0"/>
          </a:p>
        </p:txBody>
      </p:sp>
      <p:pic>
        <p:nvPicPr>
          <p:cNvPr id="2" name="Geostationary">
            <a:hlinkClick r:id="" action="ppaction://media"/>
          </p:cNvPr>
          <p:cNvPicPr>
            <a:picLocks noChangeAspect="1"/>
          </p:cNvPicPr>
          <p:nvPr>
            <a:videoFile r:link="rId1"/>
            <p:extLst>
              <p:ext uri="{DAA4B4D4-6D71-4841-9C94-3DE7FCFB9230}">
                <p14:media xmlns:p14="http://schemas.microsoft.com/office/powerpoint/2010/main" r:embed="rId2">
                  <p14:trim st="26214" end="13679.3741"/>
                </p14:media>
              </p:ext>
            </p:extLst>
          </p:nvPr>
        </p:nvPicPr>
        <p:blipFill rotWithShape="1">
          <a:blip r:embed="rId4"/>
          <a:srcRect l="24375" t="32381" r="14911" b="10000"/>
          <a:stretch>
            <a:fillRect/>
          </a:stretch>
        </p:blipFill>
        <p:spPr>
          <a:xfrm>
            <a:off x="4440915" y="1414691"/>
            <a:ext cx="7505939" cy="4006846"/>
          </a:xfrm>
          <a:prstGeom prst="rect">
            <a:avLst/>
          </a:prstGeom>
        </p:spPr>
      </p:pic>
      <p:grpSp>
        <p:nvGrpSpPr>
          <p:cNvPr id="9" name="Group 8"/>
          <p:cNvGrpSpPr/>
          <p:nvPr/>
        </p:nvGrpSpPr>
        <p:grpSpPr>
          <a:xfrm>
            <a:off x="8193884" y="3069770"/>
            <a:ext cx="3254404" cy="853006"/>
            <a:chOff x="8452757" y="2721429"/>
            <a:chExt cx="2541814" cy="696685"/>
          </a:xfrm>
        </p:grpSpPr>
        <p:cxnSp>
          <p:nvCxnSpPr>
            <p:cNvPr id="5" name="Straight Arrow Connector 4"/>
            <p:cNvCxnSpPr/>
            <p:nvPr/>
          </p:nvCxnSpPr>
          <p:spPr>
            <a:xfrm>
              <a:off x="8452757" y="2721429"/>
              <a:ext cx="2541814" cy="696685"/>
            </a:xfrm>
            <a:prstGeom prst="straightConnector1">
              <a:avLst/>
            </a:prstGeom>
            <a:ln w="31750">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p:cNvSpPr txBox="1"/>
                <p:nvPr/>
              </p:nvSpPr>
              <p:spPr>
                <a:xfrm>
                  <a:off x="9906000" y="2721429"/>
                  <a:ext cx="290913"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solidFill>
                              <a:schemeClr val="accent1"/>
                            </a:solidFill>
                            <a:latin typeface="Cambria Math" panose="02040503050406030204" pitchFamily="18" charset="0"/>
                          </a:rPr>
                          <m:t>𝑎</m:t>
                        </m:r>
                      </m:oMath>
                    </m:oMathPara>
                  </a14:m>
                  <a:endParaRPr lang="en-US" sz="2800" dirty="0">
                    <a:solidFill>
                      <a:schemeClr val="accent1"/>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9906000" y="2721429"/>
                  <a:ext cx="290913" cy="430887"/>
                </a:xfrm>
                <a:prstGeom prst="rect">
                  <a:avLst/>
                </a:prstGeom>
                <a:blipFill>
                  <a:blip r:embed="rId5"/>
                  <a:stretch>
                    <a:fillRect/>
                  </a:stretch>
                </a:blipFill>
              </p:spPr>
              <p:txBody>
                <a:bodyPr/>
                <a:lstStyle/>
                <a:p>
                  <a:r>
                    <a:rPr lang="en-US">
                      <a:noFill/>
                    </a:rPr>
                    <a:t> </a:t>
                  </a:r>
                </a:p>
              </p:txBody>
            </p:sp>
          </mc:Fallback>
        </mc:AlternateContent>
      </p:grpSp>
      <p:sp>
        <p:nvSpPr>
          <p:cNvPr id="8" name="TextBox 7"/>
          <p:cNvSpPr txBox="1"/>
          <p:nvPr/>
        </p:nvSpPr>
        <p:spPr>
          <a:xfrm>
            <a:off x="566927" y="1161288"/>
            <a:ext cx="3970125" cy="1384995"/>
          </a:xfrm>
          <a:prstGeom prst="rect">
            <a:avLst/>
          </a:prstGeom>
          <a:noFill/>
        </p:spPr>
        <p:txBody>
          <a:bodyPr wrap="square" rtlCol="0">
            <a:spAutoFit/>
          </a:bodyPr>
          <a:lstStyle/>
          <a:p>
            <a:r>
              <a:rPr lang="en-US" sz="2800" dirty="0">
                <a:cs typeface="Times New Roman" panose="02020603050405020304" pitchFamily="18" charset="0"/>
              </a:rPr>
              <a:t>At what altitude must the satellite be positioned to be geostationary?</a:t>
            </a:r>
          </a:p>
        </p:txBody>
      </p:sp>
      <mc:AlternateContent xmlns:mc="http://schemas.openxmlformats.org/markup-compatibility/2006" xmlns:a14="http://schemas.microsoft.com/office/drawing/2010/main">
        <mc:Choice Requires="a14">
          <p:sp>
            <p:nvSpPr>
              <p:cNvPr id="10" name="TextBox 9"/>
              <p:cNvSpPr txBox="1"/>
              <p:nvPr/>
            </p:nvSpPr>
            <p:spPr>
              <a:xfrm>
                <a:off x="1228122" y="2781593"/>
                <a:ext cx="1832746" cy="1273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sz="2800" i="1" smtClean="0">
                          <a:latin typeface="Cambria Math" panose="02040503050406030204" pitchFamily="18" charset="0"/>
                          <a:ea typeface="Cambria Math" panose="02040503050406030204" pitchFamily="18" charset="0"/>
                        </a:rPr>
                        <m:t>Τ</m:t>
                      </m:r>
                      <m:r>
                        <a:rPr lang="en-US" sz="2800" b="0" i="1" smtClean="0">
                          <a:latin typeface="Cambria Math" panose="02040503050406030204" pitchFamily="18" charset="0"/>
                          <a:ea typeface="Cambria Math" panose="02040503050406030204" pitchFamily="18" charset="0"/>
                        </a:rPr>
                        <m:t>=2</m:t>
                      </m:r>
                      <m:r>
                        <a:rPr lang="en-US" sz="2800" b="0" i="1" smtClean="0">
                          <a:latin typeface="Cambria Math" panose="02040503050406030204" pitchFamily="18" charset="0"/>
                          <a:ea typeface="Cambria Math" panose="02040503050406030204" pitchFamily="18" charset="0"/>
                        </a:rPr>
                        <m:t>𝜋</m:t>
                      </m:r>
                      <m:rad>
                        <m:radPr>
                          <m:degHide m:val="on"/>
                          <m:ctrlPr>
                            <a:rPr lang="en-US" sz="2800" b="0" i="1" smtClean="0">
                              <a:latin typeface="Cambria Math" panose="02040503050406030204" pitchFamily="18" charset="0"/>
                              <a:ea typeface="Cambria Math" panose="02040503050406030204" pitchFamily="18" charset="0"/>
                            </a:rPr>
                          </m:ctrlPr>
                        </m:radPr>
                        <m:deg/>
                        <m:e>
                          <m:f>
                            <m:fPr>
                              <m:ctrlPr>
                                <a:rPr lang="en-US" sz="2800" b="0" i="1" smtClean="0">
                                  <a:latin typeface="Cambria Math" panose="02040503050406030204" pitchFamily="18" charset="0"/>
                                  <a:ea typeface="Cambria Math" panose="02040503050406030204" pitchFamily="18" charset="0"/>
                                </a:rPr>
                              </m:ctrlPr>
                            </m:fPr>
                            <m:num>
                              <m:sSup>
                                <m:sSupPr>
                                  <m:ctrlPr>
                                    <a:rPr lang="en-US" sz="2800" b="0" i="1" smtClean="0">
                                      <a:latin typeface="Cambria Math" panose="02040503050406030204" pitchFamily="18" charset="0"/>
                                      <a:ea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𝑎</m:t>
                                  </m:r>
                                </m:e>
                                <m:sup>
                                  <m:r>
                                    <a:rPr lang="en-US" sz="2800" b="0" i="1" smtClean="0">
                                      <a:latin typeface="Cambria Math" panose="02040503050406030204" pitchFamily="18" charset="0"/>
                                      <a:ea typeface="Cambria Math" panose="02040503050406030204" pitchFamily="18" charset="0"/>
                                    </a:rPr>
                                    <m:t>3</m:t>
                                  </m:r>
                                </m:sup>
                              </m:sSup>
                            </m:num>
                            <m:den>
                              <m:r>
                                <a:rPr lang="en-US" sz="2800" b="0" i="1" smtClean="0">
                                  <a:latin typeface="Cambria Math" panose="02040503050406030204" pitchFamily="18" charset="0"/>
                                  <a:ea typeface="Cambria Math" panose="02040503050406030204" pitchFamily="18" charset="0"/>
                                </a:rPr>
                                <m:t>𝜇</m:t>
                              </m:r>
                            </m:den>
                          </m:f>
                        </m:e>
                      </m:rad>
                    </m:oMath>
                  </m:oMathPara>
                </a14:m>
                <a:endParaRPr lang="en-US" sz="2800" dirty="0"/>
              </a:p>
            </p:txBody>
          </p:sp>
        </mc:Choice>
        <mc:Fallback xmlns="">
          <p:sp>
            <p:nvSpPr>
              <p:cNvPr id="10" name="TextBox 9"/>
              <p:cNvSpPr txBox="1">
                <a:spLocks noRot="1" noChangeAspect="1" noMove="1" noResize="1" noEditPoints="1" noAdjustHandles="1" noChangeArrowheads="1" noChangeShapeType="1" noTextEdit="1"/>
              </p:cNvSpPr>
              <p:nvPr/>
            </p:nvSpPr>
            <p:spPr>
              <a:xfrm>
                <a:off x="1228122" y="2781593"/>
                <a:ext cx="1832746" cy="127304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1228122" y="4162488"/>
                <a:ext cx="1673279" cy="1273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𝑎</m:t>
                      </m:r>
                      <m:r>
                        <a:rPr lang="en-US" sz="2800" b="0" i="1" smtClean="0">
                          <a:latin typeface="Cambria Math" panose="02040503050406030204" pitchFamily="18" charset="0"/>
                        </a:rPr>
                        <m:t>=</m:t>
                      </m:r>
                      <m:rad>
                        <m:radPr>
                          <m:ctrlPr>
                            <a:rPr lang="en-US" sz="2800" b="0" i="1" smtClean="0">
                              <a:latin typeface="Cambria Math" panose="02040503050406030204" pitchFamily="18" charset="0"/>
                            </a:rPr>
                          </m:ctrlPr>
                        </m:radPr>
                        <m:deg>
                          <m:r>
                            <m:rPr>
                              <m:brk m:alnAt="7"/>
                            </m:rPr>
                            <a:rPr lang="en-US" sz="2800" b="0" i="1" smtClean="0">
                              <a:latin typeface="Cambria Math" panose="02040503050406030204" pitchFamily="18" charset="0"/>
                            </a:rPr>
                            <m:t>3</m:t>
                          </m:r>
                        </m:deg>
                        <m:e>
                          <m:f>
                            <m:fPr>
                              <m:ctrlPr>
                                <a:rPr lang="en-US" sz="2800" b="0" i="1" smtClean="0">
                                  <a:latin typeface="Cambria Math" panose="02040503050406030204" pitchFamily="18" charset="0"/>
                                </a:rPr>
                              </m:ctrlPr>
                            </m:fPr>
                            <m:num>
                              <m:r>
                                <a:rPr lang="en-US" sz="2800" b="0" i="1" smtClean="0">
                                  <a:latin typeface="Cambria Math" panose="02040503050406030204" pitchFamily="18" charset="0"/>
                                  <a:ea typeface="Cambria Math" panose="02040503050406030204" pitchFamily="18" charset="0"/>
                                </a:rPr>
                                <m:t>𝜇</m:t>
                              </m:r>
                              <m:sSup>
                                <m:sSupPr>
                                  <m:ctrlPr>
                                    <a:rPr lang="en-US" sz="2800" b="0" i="1" smtClean="0">
                                      <a:latin typeface="Cambria Math" panose="02040503050406030204" pitchFamily="18" charset="0"/>
                                      <a:ea typeface="Cambria Math" panose="02040503050406030204" pitchFamily="18" charset="0"/>
                                    </a:rPr>
                                  </m:ctrlPr>
                                </m:sSupPr>
                                <m:e>
                                  <m:r>
                                    <m:rPr>
                                      <m:sty m:val="p"/>
                                    </m:rPr>
                                    <a:rPr lang="el-GR" sz="2800" b="0" i="1" smtClean="0">
                                      <a:latin typeface="Cambria Math" panose="02040503050406030204" pitchFamily="18" charset="0"/>
                                      <a:ea typeface="Cambria Math" panose="02040503050406030204" pitchFamily="18" charset="0"/>
                                    </a:rPr>
                                    <m:t>Τ</m:t>
                                  </m:r>
                                </m:e>
                                <m:sup>
                                  <m:r>
                                    <a:rPr lang="en-US" sz="2800" b="0" i="1" smtClean="0">
                                      <a:latin typeface="Cambria Math" panose="02040503050406030204" pitchFamily="18" charset="0"/>
                                      <a:ea typeface="Cambria Math" panose="02040503050406030204" pitchFamily="18" charset="0"/>
                                    </a:rPr>
                                    <m:t>2</m:t>
                                  </m:r>
                                </m:sup>
                              </m:sSup>
                            </m:num>
                            <m:den>
                              <m:r>
                                <a:rPr lang="en-US" sz="2800" b="0" i="1" smtClean="0">
                                  <a:latin typeface="Cambria Math" panose="02040503050406030204" pitchFamily="18" charset="0"/>
                                </a:rPr>
                                <m:t>4</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ea typeface="Cambria Math" panose="02040503050406030204" pitchFamily="18" charset="0"/>
                                    </a:rPr>
                                    <m:t>𝜋</m:t>
                                  </m:r>
                                </m:e>
                                <m:sup>
                                  <m:r>
                                    <a:rPr lang="en-US" sz="2800" b="0" i="1" smtClean="0">
                                      <a:latin typeface="Cambria Math" panose="02040503050406030204" pitchFamily="18" charset="0"/>
                                    </a:rPr>
                                    <m:t>2</m:t>
                                  </m:r>
                                </m:sup>
                              </m:sSup>
                            </m:den>
                          </m:f>
                        </m:e>
                      </m:rad>
                    </m:oMath>
                  </m:oMathPara>
                </a14:m>
                <a:endParaRPr lang="en-US" sz="2800" dirty="0"/>
              </a:p>
            </p:txBody>
          </p:sp>
        </mc:Choice>
        <mc:Fallback xmlns="">
          <p:sp>
            <p:nvSpPr>
              <p:cNvPr id="11" name="TextBox 10"/>
              <p:cNvSpPr txBox="1">
                <a:spLocks noRot="1" noChangeAspect="1" noMove="1" noResize="1" noEditPoints="1" noAdjustHandles="1" noChangeArrowheads="1" noChangeShapeType="1" noTextEdit="1"/>
              </p:cNvSpPr>
              <p:nvPr/>
            </p:nvSpPr>
            <p:spPr>
              <a:xfrm>
                <a:off x="1228122" y="4162488"/>
                <a:ext cx="1673279" cy="127304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70789" y="5808384"/>
                <a:ext cx="397012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h</m:t>
                      </m:r>
                      <m:r>
                        <a:rPr lang="en-US" sz="2800" b="0" i="1" smtClean="0">
                          <a:latin typeface="Cambria Math" panose="02040503050406030204" pitchFamily="18" charset="0"/>
                        </a:rPr>
                        <m:t>=</m:t>
                      </m:r>
                      <m:r>
                        <a:rPr lang="en-US" sz="2800" b="0" i="1" smtClean="0">
                          <a:latin typeface="Cambria Math" panose="02040503050406030204" pitchFamily="18" charset="0"/>
                        </a:rPr>
                        <m:t>𝑎</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𝑟</m:t>
                          </m:r>
                        </m:e>
                        <m:sub>
                          <m:r>
                            <a:rPr lang="en-US" sz="2800" b="0" i="1" smtClean="0">
                              <a:latin typeface="Cambria Math" panose="02040503050406030204" pitchFamily="18" charset="0"/>
                            </a:rPr>
                            <m:t>𝑒</m:t>
                          </m:r>
                        </m:sub>
                      </m:sSub>
                      <m:r>
                        <a:rPr lang="en-US" sz="2800" b="0" i="1" smtClean="0">
                          <a:latin typeface="Cambria Math" panose="02040503050406030204" pitchFamily="18" charset="0"/>
                        </a:rPr>
                        <m:t>=~35786 </m:t>
                      </m:r>
                      <m:r>
                        <a:rPr lang="en-US" sz="2800" b="0" i="1" smtClean="0">
                          <a:latin typeface="Cambria Math" panose="02040503050406030204" pitchFamily="18" charset="0"/>
                        </a:rPr>
                        <m:t>𝑘𝑚</m:t>
                      </m:r>
                    </m:oMath>
                  </m:oMathPara>
                </a14:m>
                <a:endParaRPr lang="en-US" sz="28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70789" y="5808384"/>
                <a:ext cx="3970126" cy="430887"/>
              </a:xfrm>
              <a:prstGeom prst="rect">
                <a:avLst/>
              </a:prstGeom>
              <a:blipFill>
                <a:blip r:embed="rId8"/>
                <a:stretch>
                  <a:fillRect/>
                </a:stretch>
              </a:blipFill>
            </p:spPr>
            <p:txBody>
              <a:bodyPr/>
              <a:lstStyle/>
              <a:p>
                <a:r>
                  <a:rPr lang="en-US">
                    <a:noFill/>
                  </a:rPr>
                  <a:t> </a:t>
                </a:r>
              </a:p>
            </p:txBody>
          </p:sp>
        </mc:Fallback>
      </mc:AlternateContent>
      <p:sp>
        <p:nvSpPr>
          <p:cNvPr id="13" name="TextBox 12"/>
          <p:cNvSpPr txBox="1"/>
          <p:nvPr/>
        </p:nvSpPr>
        <p:spPr>
          <a:xfrm>
            <a:off x="7149912" y="5439052"/>
            <a:ext cx="2087944" cy="369332"/>
          </a:xfrm>
          <a:prstGeom prst="rect">
            <a:avLst/>
          </a:prstGeom>
          <a:noFill/>
        </p:spPr>
        <p:txBody>
          <a:bodyPr wrap="none" rtlCol="0">
            <a:spAutoFit/>
          </a:bodyPr>
          <a:lstStyle/>
          <a:p>
            <a:pPr algn="ctr"/>
            <a:r>
              <a:rPr lang="en-US" b="1" dirty="0"/>
              <a:t>Geostationary Orbit</a:t>
            </a:r>
          </a:p>
        </p:txBody>
      </p:sp>
      <p:sp>
        <p:nvSpPr>
          <p:cNvPr id="4" name="Slide Number Placeholder 3"/>
          <p:cNvSpPr>
            <a:spLocks noGrp="1"/>
          </p:cNvSpPr>
          <p:nvPr>
            <p:ph type="sldNum" sz="quarter" idx="12"/>
          </p:nvPr>
        </p:nvSpPr>
        <p:spPr/>
        <p:txBody>
          <a:bodyPr/>
          <a:lstStyle/>
          <a:p>
            <a:fld id="{2091D9BF-489A-4E72-8F93-6159E0B5D9A7}" type="slidenum">
              <a:rPr lang="en-US" smtClean="0"/>
              <a:t>23</a:t>
            </a:fld>
            <a:endParaRPr lang="en-US"/>
          </a:p>
        </p:txBody>
      </p:sp>
    </p:spTree>
    <p:extLst>
      <p:ext uri="{BB962C8B-B14F-4D97-AF65-F5344CB8AC3E}">
        <p14:creationId xmlns:p14="http://schemas.microsoft.com/office/powerpoint/2010/main" val="226573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22" fill="hold"/>
                                        <p:tgtEl>
                                          <p:spTgt spid="2"/>
                                        </p:tgtEl>
                                      </p:cBhvr>
                                    </p:cmd>
                                  </p:childTnLst>
                                </p:cTn>
                              </p:par>
                            </p:childTnLst>
                          </p:cTn>
                        </p:par>
                        <p:par>
                          <p:cTn id="7" fill="hold">
                            <p:stCondLst>
                              <p:cond delay="13122"/>
                            </p:stCondLst>
                            <p:childTnLst>
                              <p:par>
                                <p:cTn id="8" presetID="10"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566928" y="1216152"/>
                <a:ext cx="11089246" cy="4573175"/>
              </a:xfrm>
              <a:prstGeom prst="rect">
                <a:avLst/>
              </a:prstGeom>
              <a:noFill/>
            </p:spPr>
            <p:txBody>
              <a:bodyPr wrap="square" rtlCol="0">
                <a:spAutoFit/>
              </a:bodyPr>
              <a:lstStyle/>
              <a:p>
                <a:r>
                  <a:rPr lang="en-US" sz="2800" dirty="0"/>
                  <a:t>Recall our previous equation was derived for a body moving under the influence of ONLY the gravity of a central body:</a:t>
                </a:r>
              </a:p>
              <a:p>
                <a:r>
                  <a:rPr lang="en-US" sz="2800" dirty="0"/>
                  <a:t> </a:t>
                </a:r>
              </a:p>
              <a:p>
                <a:pPr/>
                <a14:m>
                  <m:oMathPara xmlns:m="http://schemas.openxmlformats.org/officeDocument/2006/math">
                    <m:oMathParaPr>
                      <m:jc m:val="centerGroup"/>
                    </m:oMathParaPr>
                    <m:oMath xmlns:m="http://schemas.openxmlformats.org/officeDocument/2006/math">
                      <m:acc>
                        <m:accPr>
                          <m:chr m:val="̈"/>
                          <m:ctrlPr>
                            <a:rPr lang="en-US" sz="2800" i="1">
                              <a:latin typeface="Cambria Math" panose="02040503050406030204" pitchFamily="18" charset="0"/>
                              <a:ea typeface="Cambria Math" panose="02040503050406030204" pitchFamily="18" charset="0"/>
                            </a:rPr>
                          </m:ctrlPr>
                        </m:accPr>
                        <m:e>
                          <m:acc>
                            <m:accPr>
                              <m:chr m:val="̅"/>
                              <m:ctrlPr>
                                <a:rPr lang="en-US" sz="2800" i="1">
                                  <a:latin typeface="Cambria Math" panose="02040503050406030204" pitchFamily="18" charset="0"/>
                                  <a:ea typeface="Cambria Math" panose="02040503050406030204" pitchFamily="18" charset="0"/>
                                </a:rPr>
                              </m:ctrlPr>
                            </m:accPr>
                            <m:e>
                              <m:r>
                                <a:rPr lang="en-US" sz="2800" b="1" i="1">
                                  <a:latin typeface="Cambria Math" panose="02040503050406030204" pitchFamily="18" charset="0"/>
                                  <a:ea typeface="Cambria Math" panose="02040503050406030204" pitchFamily="18" charset="0"/>
                                </a:rPr>
                                <m:t>𝒓</m:t>
                              </m:r>
                            </m:e>
                          </m:acc>
                        </m:e>
                      </m:acc>
                      <m:r>
                        <a:rPr lang="en-US" sz="2800" i="1">
                          <a:latin typeface="Cambria Math" panose="02040503050406030204" pitchFamily="18" charset="0"/>
                          <a:ea typeface="Cambria Math" panose="02040503050406030204" pitchFamily="18" charset="0"/>
                        </a:rPr>
                        <m:t>+</m:t>
                      </m:r>
                      <m:f>
                        <m:fPr>
                          <m:ctrlPr>
                            <a:rPr lang="en-US" sz="2800" i="1">
                              <a:latin typeface="Cambria Math" panose="02040503050406030204" pitchFamily="18" charset="0"/>
                            </a:rPr>
                          </m:ctrlPr>
                        </m:fPr>
                        <m:num>
                          <m:r>
                            <m:rPr>
                              <m:sty m:val="p"/>
                            </m:rPr>
                            <a:rPr lang="el-GR" sz="2800" i="1" dirty="0">
                              <a:latin typeface="Cambria Math" panose="02040503050406030204" pitchFamily="18" charset="0"/>
                              <a:ea typeface="Cambria Math" panose="02040503050406030204" pitchFamily="18" charset="0"/>
                            </a:rPr>
                            <m:t>μ</m:t>
                          </m:r>
                        </m:num>
                        <m:den>
                          <m:sSup>
                            <m:sSupPr>
                              <m:ctrlPr>
                                <a:rPr lang="en-US" sz="2800" i="1">
                                  <a:latin typeface="Cambria Math" panose="02040503050406030204" pitchFamily="18" charset="0"/>
                                </a:rPr>
                              </m:ctrlPr>
                            </m:sSupPr>
                            <m:e>
                              <m:r>
                                <a:rPr lang="en-US" sz="2800" i="1">
                                  <a:latin typeface="Cambria Math" panose="02040503050406030204" pitchFamily="18" charset="0"/>
                                </a:rPr>
                                <m:t>𝑟</m:t>
                              </m:r>
                            </m:e>
                            <m:sup>
                              <m:r>
                                <a:rPr lang="en-US" sz="2800" i="1">
                                  <a:latin typeface="Cambria Math" panose="02040503050406030204" pitchFamily="18" charset="0"/>
                                </a:rPr>
                                <m:t>3</m:t>
                              </m:r>
                            </m:sup>
                          </m:sSup>
                        </m:den>
                      </m:f>
                      <m:acc>
                        <m:accPr>
                          <m:chr m:val="̅"/>
                          <m:ctrlPr>
                            <a:rPr lang="en-US" sz="2800" b="1" i="1">
                              <a:latin typeface="Cambria Math" panose="02040503050406030204" pitchFamily="18" charset="0"/>
                              <a:ea typeface="Cambria Math" panose="02040503050406030204" pitchFamily="18" charset="0"/>
                            </a:rPr>
                          </m:ctrlPr>
                        </m:accPr>
                        <m:e>
                          <m:r>
                            <a:rPr lang="en-US" sz="2800" b="1" i="1">
                              <a:latin typeface="Cambria Math" panose="02040503050406030204" pitchFamily="18" charset="0"/>
                              <a:ea typeface="Cambria Math" panose="02040503050406030204" pitchFamily="18" charset="0"/>
                            </a:rPr>
                            <m:t>𝒓</m:t>
                          </m:r>
                        </m:e>
                      </m:acc>
                      <m:r>
                        <a:rPr lang="en-US" sz="2800" i="1" smtClean="0">
                          <a:solidFill>
                            <a:srgbClr val="00B050"/>
                          </a:solidFill>
                          <a:latin typeface="Cambria Math" panose="02040503050406030204" pitchFamily="18" charset="0"/>
                        </a:rPr>
                        <m:t>=</m:t>
                      </m:r>
                      <m:r>
                        <a:rPr lang="en-US" sz="2800" b="1" i="1" smtClean="0">
                          <a:solidFill>
                            <a:schemeClr val="tx1"/>
                          </a:solidFill>
                          <a:latin typeface="Cambria Math" panose="02040503050406030204" pitchFamily="18" charset="0"/>
                        </a:rPr>
                        <m:t>𝟎</m:t>
                      </m:r>
                    </m:oMath>
                  </m:oMathPara>
                </a14:m>
                <a:endParaRPr lang="en-US" sz="2800" b="1" dirty="0">
                  <a:solidFill>
                    <a:schemeClr val="tx1"/>
                  </a:solidFill>
                </a:endParaRPr>
              </a:p>
              <a:p>
                <a:endParaRPr lang="en-US" sz="2800" dirty="0"/>
              </a:p>
              <a:p>
                <a:r>
                  <a:rPr lang="en-US" sz="2800" dirty="0"/>
                  <a:t>Some interesting things happen when there is a perturbing force such that:</a:t>
                </a:r>
              </a:p>
              <a:p>
                <a:r>
                  <a:rPr lang="en-US" sz="2800" dirty="0"/>
                  <a:t> </a:t>
                </a:r>
              </a:p>
              <a:p>
                <a:pPr/>
                <a14:m>
                  <m:oMathPara xmlns:m="http://schemas.openxmlformats.org/officeDocument/2006/math">
                    <m:oMathParaPr>
                      <m:jc m:val="centerGroup"/>
                    </m:oMathParaPr>
                    <m:oMath xmlns:m="http://schemas.openxmlformats.org/officeDocument/2006/math">
                      <m:acc>
                        <m:accPr>
                          <m:chr m:val="̈"/>
                          <m:ctrlPr>
                            <a:rPr lang="en-US" sz="2800" i="1" smtClean="0">
                              <a:solidFill>
                                <a:schemeClr val="tx1"/>
                              </a:solidFill>
                              <a:latin typeface="Cambria Math" panose="02040503050406030204" pitchFamily="18" charset="0"/>
                              <a:ea typeface="Cambria Math" panose="02040503050406030204" pitchFamily="18" charset="0"/>
                            </a:rPr>
                          </m:ctrlPr>
                        </m:accPr>
                        <m:e>
                          <m:acc>
                            <m:accPr>
                              <m:chr m:val="̅"/>
                              <m:ctrlPr>
                                <a:rPr lang="en-US" sz="2800" i="1">
                                  <a:solidFill>
                                    <a:schemeClr val="tx1"/>
                                  </a:solidFill>
                                  <a:latin typeface="Cambria Math" panose="02040503050406030204" pitchFamily="18" charset="0"/>
                                  <a:ea typeface="Cambria Math" panose="02040503050406030204" pitchFamily="18" charset="0"/>
                                </a:rPr>
                              </m:ctrlPr>
                            </m:accPr>
                            <m:e>
                              <m:r>
                                <a:rPr lang="en-US" sz="2800" b="1" i="1">
                                  <a:solidFill>
                                    <a:schemeClr val="tx1"/>
                                  </a:solidFill>
                                  <a:latin typeface="Cambria Math" panose="02040503050406030204" pitchFamily="18" charset="0"/>
                                  <a:ea typeface="Cambria Math" panose="02040503050406030204" pitchFamily="18" charset="0"/>
                                </a:rPr>
                                <m:t>𝒓</m:t>
                              </m:r>
                            </m:e>
                          </m:acc>
                        </m:e>
                      </m:acc>
                      <m:r>
                        <a:rPr lang="en-US" sz="2800" i="1">
                          <a:solidFill>
                            <a:schemeClr val="tx1"/>
                          </a:solidFill>
                          <a:latin typeface="Cambria Math" panose="02040503050406030204" pitchFamily="18" charset="0"/>
                          <a:ea typeface="Cambria Math" panose="02040503050406030204" pitchFamily="18" charset="0"/>
                        </a:rPr>
                        <m:t>+</m:t>
                      </m:r>
                      <m:f>
                        <m:fPr>
                          <m:ctrlPr>
                            <a:rPr lang="en-US" sz="2800" i="1">
                              <a:solidFill>
                                <a:schemeClr val="tx1"/>
                              </a:solidFill>
                              <a:latin typeface="Cambria Math" panose="02040503050406030204" pitchFamily="18" charset="0"/>
                            </a:rPr>
                          </m:ctrlPr>
                        </m:fPr>
                        <m:num>
                          <m:r>
                            <m:rPr>
                              <m:sty m:val="p"/>
                            </m:rPr>
                            <a:rPr lang="el-GR" sz="2800" i="1" dirty="0">
                              <a:solidFill>
                                <a:schemeClr val="tx1"/>
                              </a:solidFill>
                              <a:latin typeface="Cambria Math" panose="02040503050406030204" pitchFamily="18" charset="0"/>
                              <a:ea typeface="Cambria Math" panose="02040503050406030204" pitchFamily="18" charset="0"/>
                            </a:rPr>
                            <m:t>μ</m:t>
                          </m:r>
                        </m:num>
                        <m:den>
                          <m:sSup>
                            <m:sSupPr>
                              <m:ctrlPr>
                                <a:rPr lang="en-US" sz="2800" i="1">
                                  <a:solidFill>
                                    <a:schemeClr val="tx1"/>
                                  </a:solidFill>
                                  <a:latin typeface="Cambria Math" panose="02040503050406030204" pitchFamily="18" charset="0"/>
                                </a:rPr>
                              </m:ctrlPr>
                            </m:sSupPr>
                            <m:e>
                              <m:r>
                                <a:rPr lang="en-US" sz="2800" i="1">
                                  <a:solidFill>
                                    <a:schemeClr val="tx1"/>
                                  </a:solidFill>
                                  <a:latin typeface="Cambria Math" panose="02040503050406030204" pitchFamily="18" charset="0"/>
                                </a:rPr>
                                <m:t>𝑟</m:t>
                              </m:r>
                            </m:e>
                            <m:sup>
                              <m:r>
                                <a:rPr lang="en-US" sz="2800" b="0" i="1" smtClean="0">
                                  <a:solidFill>
                                    <a:schemeClr val="tx1"/>
                                  </a:solidFill>
                                  <a:latin typeface="Cambria Math" panose="02040503050406030204" pitchFamily="18" charset="0"/>
                                </a:rPr>
                                <m:t>3</m:t>
                              </m:r>
                            </m:sup>
                          </m:sSup>
                        </m:den>
                      </m:f>
                      <m:acc>
                        <m:accPr>
                          <m:chr m:val="̅"/>
                          <m:ctrlPr>
                            <a:rPr lang="en-US" sz="2800" b="1" i="1" smtClean="0">
                              <a:solidFill>
                                <a:schemeClr val="tx1"/>
                              </a:solidFill>
                              <a:latin typeface="Cambria Math" panose="02040503050406030204" pitchFamily="18" charset="0"/>
                              <a:ea typeface="Cambria Math" panose="02040503050406030204" pitchFamily="18" charset="0"/>
                            </a:rPr>
                          </m:ctrlPr>
                        </m:accPr>
                        <m:e>
                          <m:r>
                            <a:rPr lang="en-US" sz="2800" b="1" i="1" smtClean="0">
                              <a:solidFill>
                                <a:schemeClr val="tx1"/>
                              </a:solidFill>
                              <a:latin typeface="Cambria Math" panose="02040503050406030204" pitchFamily="18" charset="0"/>
                              <a:ea typeface="Cambria Math" panose="02040503050406030204" pitchFamily="18" charset="0"/>
                            </a:rPr>
                            <m:t>𝒓</m:t>
                          </m:r>
                        </m:e>
                      </m:acc>
                      <m:r>
                        <a:rPr lang="en-US" sz="2800" i="1" smtClean="0">
                          <a:solidFill>
                            <a:srgbClr val="FF0000"/>
                          </a:solidFill>
                          <a:latin typeface="Cambria Math" panose="02040503050406030204" pitchFamily="18" charset="0"/>
                          <a:ea typeface="Cambria Math" panose="02040503050406030204" pitchFamily="18" charset="0"/>
                        </a:rPr>
                        <m:t>≠</m:t>
                      </m:r>
                      <m:r>
                        <a:rPr lang="en-US" sz="2800" b="1" i="1">
                          <a:solidFill>
                            <a:schemeClr val="tx1"/>
                          </a:solidFill>
                          <a:latin typeface="Cambria Math" panose="02040503050406030204" pitchFamily="18" charset="0"/>
                        </a:rPr>
                        <m:t>𝟎</m:t>
                      </m:r>
                    </m:oMath>
                  </m:oMathPara>
                </a14:m>
                <a:endParaRPr lang="en-US" sz="2800" b="1" dirty="0">
                  <a:solidFill>
                    <a:schemeClr val="tx1"/>
                  </a:solidFill>
                </a:endParaRPr>
              </a:p>
              <a:p>
                <a:endParaRPr lang="en-US"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566928" y="1216152"/>
                <a:ext cx="11089246" cy="4573175"/>
              </a:xfrm>
              <a:prstGeom prst="rect">
                <a:avLst/>
              </a:prstGeom>
              <a:blipFill>
                <a:blip r:embed="rId2"/>
                <a:stretch>
                  <a:fillRect l="-1100" t="-1333" r="-220"/>
                </a:stretch>
              </a:blipFill>
            </p:spPr>
            <p:txBody>
              <a:bodyPr/>
              <a:lstStyle/>
              <a:p>
                <a:r>
                  <a:rPr lang="en-US">
                    <a:noFill/>
                  </a:rPr>
                  <a:t> </a:t>
                </a:r>
              </a:p>
            </p:txBody>
          </p:sp>
        </mc:Fallback>
      </mc:AlternateContent>
      <p:sp>
        <p:nvSpPr>
          <p:cNvPr id="3" name="TextBox 2"/>
          <p:cNvSpPr txBox="1"/>
          <p:nvPr/>
        </p:nvSpPr>
        <p:spPr>
          <a:xfrm>
            <a:off x="566928" y="320040"/>
            <a:ext cx="3045834" cy="584775"/>
          </a:xfrm>
          <a:prstGeom prst="rect">
            <a:avLst/>
          </a:prstGeom>
          <a:noFill/>
        </p:spPr>
        <p:txBody>
          <a:bodyPr wrap="none" rtlCol="0">
            <a:spAutoFit/>
          </a:bodyPr>
          <a:lstStyle/>
          <a:p>
            <a:r>
              <a:rPr lang="en-US" sz="3200" b="1" dirty="0"/>
              <a:t>Perturbed Orbits</a:t>
            </a:r>
          </a:p>
        </p:txBody>
      </p:sp>
      <p:sp>
        <p:nvSpPr>
          <p:cNvPr id="2" name="Slide Number Placeholder 1"/>
          <p:cNvSpPr>
            <a:spLocks noGrp="1"/>
          </p:cNvSpPr>
          <p:nvPr>
            <p:ph type="sldNum" sz="quarter" idx="12"/>
          </p:nvPr>
        </p:nvSpPr>
        <p:spPr/>
        <p:txBody>
          <a:bodyPr/>
          <a:lstStyle/>
          <a:p>
            <a:fld id="{2091D9BF-489A-4E72-8F93-6159E0B5D9A7}" type="slidenum">
              <a:rPr lang="en-US" smtClean="0"/>
              <a:t>24</a:t>
            </a:fld>
            <a:endParaRPr lang="en-US"/>
          </a:p>
        </p:txBody>
      </p:sp>
    </p:spTree>
    <p:extLst>
      <p:ext uri="{BB962C8B-B14F-4D97-AF65-F5344CB8AC3E}">
        <p14:creationId xmlns:p14="http://schemas.microsoft.com/office/powerpoint/2010/main" val="3786873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6928" y="1001486"/>
            <a:ext cx="6606758" cy="5027643"/>
          </a:xfrm>
          <a:prstGeom prst="rect">
            <a:avLst/>
          </a:prstGeom>
          <a:noFill/>
        </p:spPr>
        <p:txBody>
          <a:bodyPr wrap="square" rtlCol="0">
            <a:spAutoFit/>
          </a:bodyPr>
          <a:lstStyle/>
          <a:p>
            <a:r>
              <a:rPr lang="en-US" sz="3200" dirty="0"/>
              <a:t>There are many forces that can perturb an orbit including:</a:t>
            </a:r>
          </a:p>
          <a:p>
            <a:endParaRPr lang="en-US" sz="3200" dirty="0"/>
          </a:p>
          <a:p>
            <a:pPr marL="457200" indent="-457200">
              <a:buFont typeface="Arial" panose="020B0604020202020204" pitchFamily="34" charset="0"/>
              <a:buChar char="•"/>
            </a:pPr>
            <a:r>
              <a:rPr lang="en-US" sz="3200" dirty="0"/>
              <a:t>Spherical harmonics</a:t>
            </a:r>
          </a:p>
          <a:p>
            <a:pPr marL="457200" indent="-457200">
              <a:buFont typeface="Arial" panose="020B0604020202020204" pitchFamily="34" charset="0"/>
              <a:buChar char="•"/>
            </a:pPr>
            <a:r>
              <a:rPr lang="en-US" sz="3200" dirty="0"/>
              <a:t>Drag</a:t>
            </a:r>
          </a:p>
          <a:p>
            <a:pPr marL="457200" indent="-457200">
              <a:buFont typeface="Arial" panose="020B0604020202020204" pitchFamily="34" charset="0"/>
              <a:buChar char="•"/>
            </a:pPr>
            <a:r>
              <a:rPr lang="en-US" sz="3200" dirty="0"/>
              <a:t>Radiation pressure</a:t>
            </a:r>
          </a:p>
          <a:p>
            <a:pPr marL="457200" indent="-457200">
              <a:buFont typeface="Arial" panose="020B0604020202020204" pitchFamily="34" charset="0"/>
              <a:buChar char="•"/>
            </a:pPr>
            <a:r>
              <a:rPr lang="en-US" sz="3200" dirty="0"/>
              <a:t>Other celestial bodies</a:t>
            </a:r>
          </a:p>
          <a:p>
            <a:pPr marL="457200" indent="-457200">
              <a:buFont typeface="Arial" panose="020B0604020202020204" pitchFamily="34" charset="0"/>
              <a:buChar char="•"/>
            </a:pPr>
            <a:r>
              <a:rPr lang="en-US" sz="3200" dirty="0"/>
              <a:t>Tides</a:t>
            </a:r>
          </a:p>
          <a:p>
            <a:pPr marL="457200" indent="-457200">
              <a:buFont typeface="Arial" panose="020B0604020202020204" pitchFamily="34" charset="0"/>
              <a:buChar char="•"/>
            </a:pPr>
            <a:r>
              <a:rPr lang="en-US" sz="3200" dirty="0"/>
              <a:t>Mass concentrations</a:t>
            </a:r>
          </a:p>
          <a:p>
            <a:pPr marL="457200" indent="-457200">
              <a:buFont typeface="Arial" panose="020B0604020202020204" pitchFamily="34" charset="0"/>
              <a:buChar char="•"/>
            </a:pPr>
            <a:r>
              <a:rPr lang="en-US" sz="3200" dirty="0"/>
              <a:t>etc.</a:t>
            </a:r>
          </a:p>
        </p:txBody>
      </p:sp>
      <p:sp>
        <p:nvSpPr>
          <p:cNvPr id="3" name="TextBox 2"/>
          <p:cNvSpPr txBox="1"/>
          <p:nvPr/>
        </p:nvSpPr>
        <p:spPr>
          <a:xfrm>
            <a:off x="566928" y="320040"/>
            <a:ext cx="3045834" cy="584775"/>
          </a:xfrm>
          <a:prstGeom prst="rect">
            <a:avLst/>
          </a:prstGeom>
          <a:noFill/>
        </p:spPr>
        <p:txBody>
          <a:bodyPr wrap="none" rtlCol="0">
            <a:spAutoFit/>
          </a:bodyPr>
          <a:lstStyle/>
          <a:p>
            <a:r>
              <a:rPr lang="en-US" sz="3200" b="1" dirty="0"/>
              <a:t>Perturbed Orbits</a:t>
            </a:r>
          </a:p>
        </p:txBody>
      </p:sp>
      <p:grpSp>
        <p:nvGrpSpPr>
          <p:cNvPr id="2" name="Group 1"/>
          <p:cNvGrpSpPr/>
          <p:nvPr/>
        </p:nvGrpSpPr>
        <p:grpSpPr>
          <a:xfrm>
            <a:off x="7361288" y="3981786"/>
            <a:ext cx="3291471" cy="2466147"/>
            <a:chOff x="6898962" y="2977546"/>
            <a:chExt cx="4368800" cy="3289468"/>
          </a:xfrm>
        </p:grpSpPr>
        <p:pic>
          <p:nvPicPr>
            <p:cNvPr id="5" name="Picture 4" descr="Gravity of the Moon's Crus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8962" y="2977546"/>
              <a:ext cx="4368800" cy="3276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80787" y="5569118"/>
              <a:ext cx="4175019" cy="697896"/>
            </a:xfrm>
            <a:prstGeom prst="rect">
              <a:avLst/>
            </a:prstGeom>
            <a:noFill/>
          </p:spPr>
          <p:txBody>
            <a:bodyPr wrap="square" rtlCol="0">
              <a:spAutoFit/>
            </a:bodyPr>
            <a:lstStyle/>
            <a:p>
              <a:pPr algn="ctr"/>
              <a:r>
                <a:rPr lang="en-US" sz="1400" b="1" dirty="0">
                  <a:solidFill>
                    <a:schemeClr val="bg1"/>
                  </a:solidFill>
                </a:rPr>
                <a:t>Lunar Gravity Anomalies Measured by NASA’s GRAIL Mission</a:t>
              </a:r>
            </a:p>
          </p:txBody>
        </p:sp>
      </p:grpSp>
      <p:sp>
        <p:nvSpPr>
          <p:cNvPr id="8" name="Rectangle 7"/>
          <p:cNvSpPr/>
          <p:nvPr/>
        </p:nvSpPr>
        <p:spPr>
          <a:xfrm>
            <a:off x="316121" y="5969008"/>
            <a:ext cx="7439892" cy="954107"/>
          </a:xfrm>
          <a:prstGeom prst="rect">
            <a:avLst/>
          </a:prstGeom>
        </p:spPr>
        <p:txBody>
          <a:bodyPr wrap="square">
            <a:spAutoFit/>
          </a:bodyPr>
          <a:lstStyle/>
          <a:p>
            <a:r>
              <a:rPr lang="en-US" sz="1400" dirty="0"/>
              <a:t>Image Credits:  Earth 2014 Global Relief Model, C. </a:t>
            </a:r>
            <a:r>
              <a:rPr lang="en-US" sz="1400" dirty="0" err="1"/>
              <a:t>Hirt</a:t>
            </a:r>
            <a:r>
              <a:rPr lang="en-US" sz="1400" dirty="0"/>
              <a:t>, used with permission</a:t>
            </a:r>
          </a:p>
          <a:p>
            <a:r>
              <a:rPr lang="en-US" sz="1400" dirty="0"/>
              <a:t>http://www.ngs.noaa.gov/PUBS_LIB/Geodesy4Layman/80003051.GIF</a:t>
            </a:r>
          </a:p>
          <a:p>
            <a:r>
              <a:rPr lang="en-US" sz="1400" dirty="0"/>
              <a:t>Image credit:  NASA/JPL-Caltech/CSM</a:t>
            </a:r>
          </a:p>
          <a:p>
            <a:endParaRPr lang="en-US" sz="1400" dirty="0"/>
          </a:p>
        </p:txBody>
      </p:sp>
      <p:sp>
        <p:nvSpPr>
          <p:cNvPr id="11" name="Slide Number Placeholder 10"/>
          <p:cNvSpPr>
            <a:spLocks noGrp="1"/>
          </p:cNvSpPr>
          <p:nvPr>
            <p:ph type="sldNum" sz="quarter" idx="12"/>
          </p:nvPr>
        </p:nvSpPr>
        <p:spPr/>
        <p:txBody>
          <a:bodyPr/>
          <a:lstStyle/>
          <a:p>
            <a:fld id="{2091D9BF-489A-4E72-8F93-6159E0B5D9A7}" type="slidenum">
              <a:rPr lang="en-US" smtClean="0"/>
              <a:t>25</a:t>
            </a:fld>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276" y="1001486"/>
            <a:ext cx="3233046" cy="2610146"/>
          </a:xfrm>
          <a:prstGeom prst="rect">
            <a:avLst/>
          </a:prstGeom>
        </p:spPr>
      </p:pic>
      <p:sp>
        <p:nvSpPr>
          <p:cNvPr id="13" name="TextBox 12"/>
          <p:cNvSpPr txBox="1"/>
          <p:nvPr/>
        </p:nvSpPr>
        <p:spPr>
          <a:xfrm>
            <a:off x="7023387" y="3632186"/>
            <a:ext cx="4156459" cy="307777"/>
          </a:xfrm>
          <a:prstGeom prst="rect">
            <a:avLst/>
          </a:prstGeom>
          <a:noFill/>
        </p:spPr>
        <p:txBody>
          <a:bodyPr wrap="none" rtlCol="0">
            <a:spAutoFit/>
          </a:bodyPr>
          <a:lstStyle/>
          <a:p>
            <a:pPr algn="ctr"/>
            <a:r>
              <a:rPr lang="en-US" sz="1400" b="1" dirty="0"/>
              <a:t>Equatorial Bulge from Earth 2014 Global Relief Model</a:t>
            </a:r>
          </a:p>
        </p:txBody>
      </p:sp>
    </p:spTree>
    <p:extLst>
      <p:ext uri="{BB962C8B-B14F-4D97-AF65-F5344CB8AC3E}">
        <p14:creationId xmlns:p14="http://schemas.microsoft.com/office/powerpoint/2010/main" val="429911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2522678" cy="1077218"/>
          </a:xfrm>
          <a:prstGeom prst="rect">
            <a:avLst/>
          </a:prstGeom>
          <a:noFill/>
        </p:spPr>
        <p:txBody>
          <a:bodyPr wrap="none" rtlCol="0">
            <a:spAutoFit/>
          </a:bodyPr>
          <a:lstStyle/>
          <a:p>
            <a:r>
              <a:rPr lang="en-US" sz="3200" b="1" dirty="0"/>
              <a:t>Perturbations</a:t>
            </a:r>
          </a:p>
          <a:p>
            <a:endParaRPr lang="en-US" sz="3200" dirty="0"/>
          </a:p>
        </p:txBody>
      </p:sp>
      <p:sp>
        <p:nvSpPr>
          <p:cNvPr id="4" name="TextBox 3"/>
          <p:cNvSpPr txBox="1"/>
          <p:nvPr/>
        </p:nvSpPr>
        <p:spPr>
          <a:xfrm>
            <a:off x="566928" y="1001460"/>
            <a:ext cx="11183500" cy="4832092"/>
          </a:xfrm>
          <a:prstGeom prst="rect">
            <a:avLst/>
          </a:prstGeom>
          <a:noFill/>
        </p:spPr>
        <p:txBody>
          <a:bodyPr wrap="square" rtlCol="0">
            <a:spAutoFit/>
          </a:bodyPr>
          <a:lstStyle/>
          <a:p>
            <a:r>
              <a:rPr lang="en-US" sz="2800" dirty="0"/>
              <a:t>Earth is not a perfect sphere -- it is oblate and has a slight bulge in the equatorial region and this imperfection gives rise to some major orbit perturbations;</a:t>
            </a:r>
          </a:p>
          <a:p>
            <a:endParaRPr lang="en-US" sz="2800" dirty="0"/>
          </a:p>
          <a:p>
            <a:r>
              <a:rPr lang="en-US" sz="2800" u="sng" dirty="0"/>
              <a:t>Precession of the Ascending Node</a:t>
            </a:r>
            <a:r>
              <a:rPr lang="en-US" sz="2800" dirty="0"/>
              <a:t>:</a:t>
            </a:r>
          </a:p>
          <a:p>
            <a:endParaRPr lang="en-US" sz="2800" dirty="0"/>
          </a:p>
          <a:p>
            <a:endParaRPr lang="en-US" sz="2800" dirty="0"/>
          </a:p>
          <a:p>
            <a:endParaRPr lang="en-US" sz="2800" dirty="0"/>
          </a:p>
          <a:p>
            <a:r>
              <a:rPr lang="en-US" sz="2800" u="sng" dirty="0"/>
              <a:t>Precession of the </a:t>
            </a:r>
            <a:r>
              <a:rPr lang="en-US" sz="2800" u="sng" dirty="0" err="1"/>
              <a:t>Periapsis</a:t>
            </a:r>
            <a:r>
              <a:rPr lang="en-US" sz="2800" dirty="0"/>
              <a:t>:</a:t>
            </a:r>
          </a:p>
          <a:p>
            <a:endParaRPr lang="en-US" sz="2800" dirty="0"/>
          </a:p>
          <a:p>
            <a:endParaRPr lang="en-US" sz="2800" dirty="0"/>
          </a:p>
        </p:txBody>
      </p:sp>
      <mc:AlternateContent xmlns:mc="http://schemas.openxmlformats.org/markup-compatibility/2006">
        <mc:Choice xmlns:a14="http://schemas.microsoft.com/office/drawing/2010/main" Requires="a14">
          <p:sp>
            <p:nvSpPr>
              <p:cNvPr id="5" name="TextBox 4"/>
              <p:cNvSpPr txBox="1"/>
              <p:nvPr/>
            </p:nvSpPr>
            <p:spPr>
              <a:xfrm>
                <a:off x="4195031" y="3417506"/>
                <a:ext cx="3927294" cy="10178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a:rPr>
                            <m:t>𝑑</m:t>
                          </m:r>
                          <m:r>
                            <m:rPr>
                              <m:sty m:val="p"/>
                            </m:rPr>
                            <a:rPr lang="el-GR" sz="2800" b="0" i="1" smtClean="0">
                              <a:latin typeface="Cambria Math"/>
                              <a:ea typeface="Cambria Math"/>
                            </a:rPr>
                            <m:t>Ω</m:t>
                          </m:r>
                        </m:num>
                        <m:den>
                          <m:r>
                            <a:rPr lang="en-US" sz="2800" b="0" i="1" smtClean="0">
                              <a:latin typeface="Cambria Math"/>
                            </a:rPr>
                            <m:t>𝑑𝑡</m:t>
                          </m:r>
                        </m:den>
                      </m:f>
                      <m:r>
                        <a:rPr lang="en-US" sz="2800" b="0" i="1" smtClean="0">
                          <a:latin typeface="Cambria Math"/>
                        </a:rPr>
                        <m:t>=</m:t>
                      </m:r>
                      <m:acc>
                        <m:accPr>
                          <m:chr m:val="̇"/>
                          <m:ctrlPr>
                            <a:rPr lang="en-US" sz="2800" b="0" i="1" smtClean="0">
                              <a:latin typeface="Cambria Math" panose="02040503050406030204" pitchFamily="18" charset="0"/>
                            </a:rPr>
                          </m:ctrlPr>
                        </m:accPr>
                        <m:e>
                          <m:r>
                            <m:rPr>
                              <m:sty m:val="p"/>
                            </m:rPr>
                            <a:rPr lang="el-GR" sz="2800" b="0" i="1" smtClean="0">
                              <a:latin typeface="Cambria Math"/>
                              <a:ea typeface="Cambria Math"/>
                            </a:rPr>
                            <m:t>Ω</m:t>
                          </m:r>
                        </m:e>
                      </m:acc>
                      <m:r>
                        <a:rPr lang="en-US" sz="2800" b="0" i="1" smtClean="0">
                          <a:latin typeface="Cambria Math"/>
                        </a:rPr>
                        <m:t>=</m:t>
                      </m:r>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m:t>
                          </m:r>
                          <m:r>
                            <a:rPr lang="en-US" sz="2800" b="0" i="1" smtClean="0">
                              <a:latin typeface="Cambria Math"/>
                            </a:rPr>
                            <m:t>3</m:t>
                          </m:r>
                          <m:sSub>
                            <m:sSubPr>
                              <m:ctrlPr>
                                <a:rPr lang="en-US" sz="2800" b="0" i="1" smtClean="0">
                                  <a:latin typeface="Cambria Math" panose="02040503050406030204" pitchFamily="18" charset="0"/>
                                </a:rPr>
                              </m:ctrlPr>
                            </m:sSubPr>
                            <m:e>
                              <m:r>
                                <a:rPr lang="en-US" sz="2800" b="0" i="1" smtClean="0">
                                  <a:latin typeface="Cambria Math"/>
                                </a:rPr>
                                <m:t>𝐽</m:t>
                              </m:r>
                            </m:e>
                            <m:sub>
                              <m:r>
                                <a:rPr lang="en-US" sz="2800" b="0" i="1" smtClean="0">
                                  <a:latin typeface="Cambria Math"/>
                                </a:rPr>
                                <m:t>2</m:t>
                              </m:r>
                            </m:sub>
                          </m:sSub>
                          <m:r>
                            <a:rPr lang="en-US" sz="2800" b="0" i="1" smtClean="0">
                              <a:latin typeface="Cambria Math"/>
                            </a:rPr>
                            <m:t>𝑛</m:t>
                          </m:r>
                          <m:sSubSup>
                            <m:sSubSupPr>
                              <m:ctrlPr>
                                <a:rPr lang="en-US" sz="2800" i="1">
                                  <a:latin typeface="Cambria Math" panose="02040503050406030204" pitchFamily="18" charset="0"/>
                                </a:rPr>
                              </m:ctrlPr>
                            </m:sSubSupPr>
                            <m:e>
                              <m:r>
                                <a:rPr lang="en-US" sz="2800" i="1">
                                  <a:latin typeface="Cambria Math"/>
                                </a:rPr>
                                <m:t>𝑟</m:t>
                              </m:r>
                            </m:e>
                            <m:sub>
                              <m:r>
                                <a:rPr lang="en-US" sz="2800" i="1">
                                  <a:latin typeface="Cambria Math"/>
                                </a:rPr>
                                <m:t>𝑒</m:t>
                              </m:r>
                            </m:sub>
                            <m:sup>
                              <m:r>
                                <a:rPr lang="en-US" sz="2800" i="1">
                                  <a:latin typeface="Cambria Math" panose="02040503050406030204" pitchFamily="18" charset="0"/>
                                </a:rPr>
                                <m:t>2</m:t>
                              </m:r>
                            </m:sup>
                          </m:sSubSup>
                          <m:func>
                            <m:funcPr>
                              <m:ctrlPr>
                                <a:rPr lang="en-US" sz="2800" b="0" i="1" smtClean="0">
                                  <a:latin typeface="Cambria Math" panose="02040503050406030204" pitchFamily="18" charset="0"/>
                                </a:rPr>
                              </m:ctrlPr>
                            </m:funcPr>
                            <m:fName>
                              <m:r>
                                <m:rPr>
                                  <m:sty m:val="p"/>
                                </m:rPr>
                                <a:rPr lang="en-US" sz="2800" b="0" i="0" smtClean="0">
                                  <a:latin typeface="Cambria Math"/>
                                </a:rPr>
                                <m:t>cos</m:t>
                              </m:r>
                            </m:fName>
                            <m:e>
                              <m:r>
                                <a:rPr lang="en-US" sz="2800" b="0" i="1" smtClean="0">
                                  <a:latin typeface="Cambria Math"/>
                                </a:rPr>
                                <m:t>𝑖</m:t>
                              </m:r>
                            </m:e>
                          </m:func>
                        </m:num>
                        <m:den>
                          <m:r>
                            <a:rPr lang="en-US" sz="2800" b="0" i="1" smtClean="0">
                              <a:latin typeface="Cambria Math"/>
                            </a:rPr>
                            <m:t>2</m:t>
                          </m:r>
                          <m:sSup>
                            <m:sSupPr>
                              <m:ctrlPr>
                                <a:rPr lang="en-US" sz="2800" b="0" i="1" smtClean="0">
                                  <a:latin typeface="Cambria Math" panose="02040503050406030204" pitchFamily="18" charset="0"/>
                                </a:rPr>
                              </m:ctrlPr>
                            </m:sSupPr>
                            <m:e>
                              <m:r>
                                <a:rPr lang="en-US" sz="2800" b="0" i="1" smtClean="0">
                                  <a:latin typeface="Cambria Math"/>
                                </a:rPr>
                                <m:t>𝑎</m:t>
                              </m:r>
                            </m:e>
                            <m:sup>
                              <m:r>
                                <a:rPr lang="en-US" sz="2800" b="0" i="1" smtClean="0">
                                  <a:latin typeface="Cambria Math"/>
                                </a:rPr>
                                <m:t>2</m:t>
                              </m:r>
                            </m:sup>
                          </m:sSup>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a:rPr>
                                    <m:t>1−</m:t>
                                  </m:r>
                                  <m:sSup>
                                    <m:sSupPr>
                                      <m:ctrlPr>
                                        <a:rPr lang="en-US" sz="2800" b="0" i="1" smtClean="0">
                                          <a:latin typeface="Cambria Math" panose="02040503050406030204" pitchFamily="18" charset="0"/>
                                        </a:rPr>
                                      </m:ctrlPr>
                                    </m:sSupPr>
                                    <m:e>
                                      <m:r>
                                        <a:rPr lang="en-US" sz="2800" b="0" i="1" smtClean="0">
                                          <a:latin typeface="Cambria Math"/>
                                        </a:rPr>
                                        <m:t>𝑒</m:t>
                                      </m:r>
                                    </m:e>
                                    <m:sup>
                                      <m:r>
                                        <a:rPr lang="en-US" sz="2800" b="0" i="1" smtClean="0">
                                          <a:latin typeface="Cambria Math"/>
                                        </a:rPr>
                                        <m:t>2</m:t>
                                      </m:r>
                                    </m:sup>
                                  </m:sSup>
                                </m:e>
                              </m:d>
                            </m:e>
                            <m:sup>
                              <m:r>
                                <a:rPr lang="en-US" sz="2800" b="0" i="1" smtClean="0">
                                  <a:latin typeface="Cambria Math"/>
                                </a:rPr>
                                <m:t>2</m:t>
                              </m:r>
                            </m:sup>
                          </m:sSup>
                        </m:den>
                      </m:f>
                    </m:oMath>
                  </m:oMathPara>
                </a14:m>
                <a:endParaRPr lang="en-US" sz="2800" dirty="0"/>
              </a:p>
            </p:txBody>
          </p:sp>
        </mc:Choice>
        <mc:Fallback>
          <p:sp>
            <p:nvSpPr>
              <p:cNvPr id="5" name="TextBox 4"/>
              <p:cNvSpPr txBox="1">
                <a:spLocks noRot="1" noChangeAspect="1" noMove="1" noResize="1" noEditPoints="1" noAdjustHandles="1" noChangeArrowheads="1" noChangeShapeType="1" noTextEdit="1"/>
              </p:cNvSpPr>
              <p:nvPr/>
            </p:nvSpPr>
            <p:spPr>
              <a:xfrm>
                <a:off x="4195031" y="3417506"/>
                <a:ext cx="3927294" cy="101784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3231015" y="5012152"/>
                <a:ext cx="6026650" cy="101784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800" i="1" smtClean="0">
                              <a:latin typeface="Cambria Math" panose="02040503050406030204" pitchFamily="18" charset="0"/>
                            </a:rPr>
                          </m:ctrlPr>
                        </m:fPr>
                        <m:num>
                          <m:r>
                            <a:rPr lang="en-US" sz="2800" b="0" i="1" smtClean="0">
                              <a:latin typeface="Cambria Math"/>
                            </a:rPr>
                            <m:t>𝑑</m:t>
                          </m:r>
                          <m:r>
                            <a:rPr lang="en-US" sz="2800" b="0" i="1" smtClean="0">
                              <a:latin typeface="Cambria Math"/>
                              <a:ea typeface="Cambria Math"/>
                            </a:rPr>
                            <m:t>𝜔</m:t>
                          </m:r>
                        </m:num>
                        <m:den>
                          <m:r>
                            <a:rPr lang="en-US" sz="2800" b="0" i="1" smtClean="0">
                              <a:latin typeface="Cambria Math"/>
                            </a:rPr>
                            <m:t>𝑑𝑡</m:t>
                          </m:r>
                        </m:den>
                      </m:f>
                      <m:r>
                        <a:rPr lang="en-US" sz="2800" b="0" i="1" smtClean="0">
                          <a:latin typeface="Cambria Math"/>
                        </a:rPr>
                        <m:t>=</m:t>
                      </m:r>
                      <m:acc>
                        <m:accPr>
                          <m:chr m:val="̇"/>
                          <m:ctrlPr>
                            <a:rPr lang="en-US" sz="2800" b="0" i="1" smtClean="0">
                              <a:latin typeface="Cambria Math" panose="02040503050406030204" pitchFamily="18" charset="0"/>
                            </a:rPr>
                          </m:ctrlPr>
                        </m:accPr>
                        <m:e>
                          <m:r>
                            <a:rPr lang="el-GR" sz="2800" b="0" i="1" smtClean="0">
                              <a:latin typeface="Cambria Math"/>
                              <a:ea typeface="Cambria Math"/>
                            </a:rPr>
                            <m:t>𝜔</m:t>
                          </m:r>
                        </m:e>
                      </m:acc>
                      <m:r>
                        <a:rPr lang="en-US" sz="2800" b="0" i="1" smtClean="0">
                          <a:latin typeface="Cambria Math"/>
                        </a:rPr>
                        <m:t>=</m:t>
                      </m:r>
                      <m:f>
                        <m:fPr>
                          <m:ctrlPr>
                            <a:rPr lang="en-US" sz="2800" b="0" i="1" smtClean="0">
                              <a:latin typeface="Cambria Math" panose="02040503050406030204" pitchFamily="18" charset="0"/>
                            </a:rPr>
                          </m:ctrlPr>
                        </m:fPr>
                        <m:num>
                          <m:r>
                            <a:rPr lang="en-US" sz="2800" b="0" i="1" smtClean="0">
                              <a:latin typeface="Cambria Math"/>
                            </a:rPr>
                            <m:t>3</m:t>
                          </m:r>
                          <m:sSub>
                            <m:sSubPr>
                              <m:ctrlPr>
                                <a:rPr lang="en-US" sz="2800" b="0" i="1" smtClean="0">
                                  <a:latin typeface="Cambria Math" panose="02040503050406030204" pitchFamily="18" charset="0"/>
                                </a:rPr>
                              </m:ctrlPr>
                            </m:sSubPr>
                            <m:e>
                              <m:r>
                                <a:rPr lang="en-US" sz="2800" b="0" i="1" smtClean="0">
                                  <a:latin typeface="Cambria Math"/>
                                </a:rPr>
                                <m:t>𝐽</m:t>
                              </m:r>
                            </m:e>
                            <m:sub>
                              <m:r>
                                <a:rPr lang="en-US" sz="2800" b="0" i="1" smtClean="0">
                                  <a:latin typeface="Cambria Math"/>
                                </a:rPr>
                                <m:t>2</m:t>
                              </m:r>
                            </m:sub>
                          </m:sSub>
                          <m:r>
                            <a:rPr lang="en-US" sz="2800" b="0" i="1" smtClean="0">
                              <a:latin typeface="Cambria Math"/>
                            </a:rPr>
                            <m:t>𝑛</m:t>
                          </m:r>
                          <m:sSubSup>
                            <m:sSubSupPr>
                              <m:ctrlPr>
                                <a:rPr lang="en-US" sz="2800" i="1">
                                  <a:latin typeface="Cambria Math" panose="02040503050406030204" pitchFamily="18" charset="0"/>
                                </a:rPr>
                              </m:ctrlPr>
                            </m:sSubSupPr>
                            <m:e>
                              <m:r>
                                <a:rPr lang="en-US" sz="2800" i="1">
                                  <a:latin typeface="Cambria Math"/>
                                </a:rPr>
                                <m:t>𝑟</m:t>
                              </m:r>
                            </m:e>
                            <m:sub>
                              <m:r>
                                <a:rPr lang="en-US" sz="2800" i="1">
                                  <a:latin typeface="Cambria Math"/>
                                </a:rPr>
                                <m:t>𝑒</m:t>
                              </m:r>
                            </m:sub>
                            <m:sup>
                              <m:r>
                                <a:rPr lang="en-US" sz="2800" i="1">
                                  <a:latin typeface="Cambria Math" panose="02040503050406030204" pitchFamily="18" charset="0"/>
                                </a:rPr>
                                <m:t>2</m:t>
                              </m:r>
                            </m:sup>
                          </m:sSubSup>
                        </m:num>
                        <m:den>
                          <m:r>
                            <a:rPr lang="en-US" sz="2800" b="0" i="1" smtClean="0">
                              <a:latin typeface="Cambria Math"/>
                            </a:rPr>
                            <m:t>4</m:t>
                          </m:r>
                          <m:sSup>
                            <m:sSupPr>
                              <m:ctrlPr>
                                <a:rPr lang="en-US" sz="2800" b="0" i="1" smtClean="0">
                                  <a:latin typeface="Cambria Math" panose="02040503050406030204" pitchFamily="18" charset="0"/>
                                </a:rPr>
                              </m:ctrlPr>
                            </m:sSupPr>
                            <m:e>
                              <m:r>
                                <a:rPr lang="en-US" sz="2800" b="0" i="1" smtClean="0">
                                  <a:latin typeface="Cambria Math"/>
                                </a:rPr>
                                <m:t>𝑎</m:t>
                              </m:r>
                            </m:e>
                            <m:sup>
                              <m:r>
                                <a:rPr lang="en-US" sz="2800" b="0" i="1" smtClean="0">
                                  <a:latin typeface="Cambria Math"/>
                                </a:rPr>
                                <m:t>2</m:t>
                              </m:r>
                            </m:sup>
                          </m:sSup>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r>
                                    <a:rPr lang="en-US" sz="2800" b="0" i="1" smtClean="0">
                                      <a:latin typeface="Cambria Math"/>
                                    </a:rPr>
                                    <m:t>1−</m:t>
                                  </m:r>
                                  <m:sSup>
                                    <m:sSupPr>
                                      <m:ctrlPr>
                                        <a:rPr lang="en-US" sz="2800" b="0" i="1" smtClean="0">
                                          <a:latin typeface="Cambria Math" panose="02040503050406030204" pitchFamily="18" charset="0"/>
                                        </a:rPr>
                                      </m:ctrlPr>
                                    </m:sSupPr>
                                    <m:e>
                                      <m:r>
                                        <a:rPr lang="en-US" sz="2800" b="0" i="1" smtClean="0">
                                          <a:latin typeface="Cambria Math"/>
                                        </a:rPr>
                                        <m:t>𝑒</m:t>
                                      </m:r>
                                    </m:e>
                                    <m:sup>
                                      <m:r>
                                        <a:rPr lang="en-US" sz="2800" b="0" i="1" smtClean="0">
                                          <a:latin typeface="Cambria Math"/>
                                        </a:rPr>
                                        <m:t>2</m:t>
                                      </m:r>
                                    </m:sup>
                                  </m:sSup>
                                </m:e>
                              </m:d>
                            </m:e>
                            <m:sup>
                              <m:r>
                                <a:rPr lang="en-US" sz="2800" b="0" i="1" smtClean="0">
                                  <a:latin typeface="Cambria Math"/>
                                </a:rPr>
                                <m:t>2</m:t>
                              </m:r>
                            </m:sup>
                          </m:sSup>
                        </m:den>
                      </m:f>
                      <m:d>
                        <m:dPr>
                          <m:ctrlPr>
                            <a:rPr lang="en-US" sz="2800" b="0" i="1" smtClean="0">
                              <a:latin typeface="Cambria Math" panose="02040503050406030204" pitchFamily="18" charset="0"/>
                            </a:rPr>
                          </m:ctrlPr>
                        </m:dPr>
                        <m:e>
                          <m:r>
                            <a:rPr lang="en-US" sz="2800" b="0" i="1" smtClean="0">
                              <a:latin typeface="Cambria Math"/>
                            </a:rPr>
                            <m:t>4−5</m:t>
                          </m:r>
                          <m:func>
                            <m:funcPr>
                              <m:ctrlPr>
                                <a:rPr lang="en-US" sz="2800" b="0" i="1" smtClean="0">
                                  <a:latin typeface="Cambria Math" panose="02040503050406030204" pitchFamily="18" charset="0"/>
                                </a:rPr>
                              </m:ctrlPr>
                            </m:funcPr>
                            <m:fName>
                              <m:sSup>
                                <m:sSupPr>
                                  <m:ctrlPr>
                                    <a:rPr lang="en-US" sz="2800" b="0" i="1" smtClean="0">
                                      <a:latin typeface="Cambria Math" panose="02040503050406030204" pitchFamily="18" charset="0"/>
                                    </a:rPr>
                                  </m:ctrlPr>
                                </m:sSupPr>
                                <m:e>
                                  <m:r>
                                    <m:rPr>
                                      <m:sty m:val="p"/>
                                    </m:rPr>
                                    <a:rPr lang="en-US" sz="2800" b="0" i="0" smtClean="0">
                                      <a:latin typeface="Cambria Math"/>
                                    </a:rPr>
                                    <m:t>sin</m:t>
                                  </m:r>
                                </m:e>
                                <m:sup>
                                  <m:r>
                                    <a:rPr lang="en-US" sz="2800" b="0" i="1" smtClean="0">
                                      <a:latin typeface="Cambria Math"/>
                                    </a:rPr>
                                    <m:t>2</m:t>
                                  </m:r>
                                </m:sup>
                              </m:sSup>
                            </m:fName>
                            <m:e>
                              <m:r>
                                <a:rPr lang="en-US" sz="2800" b="0" i="1" smtClean="0">
                                  <a:latin typeface="Cambria Math"/>
                                </a:rPr>
                                <m:t>𝑖</m:t>
                              </m:r>
                            </m:e>
                          </m:func>
                        </m:e>
                      </m:d>
                    </m:oMath>
                  </m:oMathPara>
                </a14:m>
                <a:endParaRPr lang="en-US" sz="2800" dirty="0"/>
              </a:p>
            </p:txBody>
          </p:sp>
        </mc:Choice>
        <mc:Fallback>
          <p:sp>
            <p:nvSpPr>
              <p:cNvPr id="6" name="TextBox 5"/>
              <p:cNvSpPr txBox="1">
                <a:spLocks noRot="1" noChangeAspect="1" noMove="1" noResize="1" noEditPoints="1" noAdjustHandles="1" noChangeArrowheads="1" noChangeShapeType="1" noTextEdit="1"/>
              </p:cNvSpPr>
              <p:nvPr/>
            </p:nvSpPr>
            <p:spPr>
              <a:xfrm>
                <a:off x="3231015" y="5012152"/>
                <a:ext cx="6026650" cy="101784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Rectangle 1"/>
              <p:cNvSpPr/>
              <p:nvPr/>
            </p:nvSpPr>
            <p:spPr>
              <a:xfrm>
                <a:off x="339334" y="6237466"/>
                <a:ext cx="4520084" cy="369332"/>
              </a:xfrm>
              <a:prstGeom prst="rect">
                <a:avLst/>
              </a:prstGeom>
            </p:spPr>
            <p:txBody>
              <a:bodyPr wrap="none">
                <a:spAutoFit/>
              </a:bodyPr>
              <a:lstStyle/>
              <a:p>
                <a:r>
                  <a:rPr lang="en-US" dirty="0"/>
                  <a:t>Note:  For Earth, </a:t>
                </a:r>
                <a14:m>
                  <m:oMath xmlns:m="http://schemas.openxmlformats.org/officeDocument/2006/math">
                    <m:sSub>
                      <m:sSubPr>
                        <m:ctrlPr>
                          <a:rPr lang="en-US" i="1">
                            <a:latin typeface="Cambria Math" panose="02040503050406030204" pitchFamily="18" charset="0"/>
                          </a:rPr>
                        </m:ctrlPr>
                      </m:sSubPr>
                      <m:e>
                        <m:r>
                          <a:rPr lang="en-US" i="1">
                            <a:latin typeface="Cambria Math"/>
                          </a:rPr>
                          <m:t>𝐽</m:t>
                        </m:r>
                      </m:e>
                      <m:sub>
                        <m:r>
                          <a:rPr lang="en-US" i="1">
                            <a:latin typeface="Cambria Math"/>
                          </a:rPr>
                          <m:t>2</m:t>
                        </m:r>
                      </m:sub>
                    </m:sSub>
                    <m:r>
                      <a:rPr lang="en-US" i="1">
                        <a:latin typeface="Cambria Math"/>
                      </a:rPr>
                      <m:t>=1.082626683</m:t>
                    </m:r>
                    <m:r>
                      <a:rPr lang="en-US" i="1">
                        <a:latin typeface="Cambria Math"/>
                        <a:ea typeface="Cambria Math"/>
                      </a:rPr>
                      <m:t>×</m:t>
                    </m:r>
                    <m:sSup>
                      <m:sSupPr>
                        <m:ctrlPr>
                          <a:rPr lang="en-US" i="1">
                            <a:latin typeface="Cambria Math" panose="02040503050406030204" pitchFamily="18" charset="0"/>
                            <a:ea typeface="Cambria Math"/>
                          </a:rPr>
                        </m:ctrlPr>
                      </m:sSupPr>
                      <m:e>
                        <m:r>
                          <a:rPr lang="en-US" i="1">
                            <a:latin typeface="Cambria Math"/>
                            <a:ea typeface="Cambria Math"/>
                          </a:rPr>
                          <m:t>10</m:t>
                        </m:r>
                      </m:e>
                      <m:sup>
                        <m:r>
                          <a:rPr lang="en-US" i="1">
                            <a:latin typeface="Cambria Math"/>
                            <a:ea typeface="Cambria Math"/>
                          </a:rPr>
                          <m:t>−3</m:t>
                        </m:r>
                      </m:sup>
                    </m:sSup>
                  </m:oMath>
                </a14:m>
                <a:endParaRPr lang="en-US" dirty="0"/>
              </a:p>
            </p:txBody>
          </p:sp>
        </mc:Choice>
        <mc:Fallback>
          <p:sp>
            <p:nvSpPr>
              <p:cNvPr id="2" name="Rectangle 1"/>
              <p:cNvSpPr>
                <a:spLocks noRot="1" noChangeAspect="1" noMove="1" noResize="1" noEditPoints="1" noAdjustHandles="1" noChangeArrowheads="1" noChangeShapeType="1" noTextEdit="1"/>
              </p:cNvSpPr>
              <p:nvPr/>
            </p:nvSpPr>
            <p:spPr>
              <a:xfrm>
                <a:off x="339334" y="6237466"/>
                <a:ext cx="4520084" cy="369332"/>
              </a:xfrm>
              <a:prstGeom prst="rect">
                <a:avLst/>
              </a:prstGeom>
              <a:blipFill>
                <a:blip r:embed="rId4"/>
                <a:stretch>
                  <a:fillRect l="-1215" t="-8197" b="-24590"/>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p:txBody>
          <a:bodyPr/>
          <a:lstStyle/>
          <a:p>
            <a:fld id="{2091D9BF-489A-4E72-8F93-6159E0B5D9A7}" type="slidenum">
              <a:rPr lang="en-US" smtClean="0"/>
              <a:t>26</a:t>
            </a:fld>
            <a:endParaRPr lang="en-US"/>
          </a:p>
        </p:txBody>
      </p:sp>
    </p:spTree>
    <p:extLst>
      <p:ext uri="{BB962C8B-B14F-4D97-AF65-F5344CB8AC3E}">
        <p14:creationId xmlns:p14="http://schemas.microsoft.com/office/powerpoint/2010/main" val="2925483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1" name="TextBox 10"/>
              <p:cNvSpPr txBox="1"/>
              <p:nvPr/>
            </p:nvSpPr>
            <p:spPr>
              <a:xfrm>
                <a:off x="566929" y="1060450"/>
                <a:ext cx="5129021" cy="4895827"/>
              </a:xfrm>
              <a:prstGeom prst="rect">
                <a:avLst/>
              </a:prstGeom>
              <a:noFill/>
            </p:spPr>
            <p:txBody>
              <a:bodyPr wrap="square" rtlCol="0">
                <a:spAutoFit/>
              </a:bodyPr>
              <a:lstStyle/>
              <a:p>
                <a:r>
                  <a:rPr lang="en-US" sz="2800" dirty="0"/>
                  <a:t>The </a:t>
                </a:r>
                <a:r>
                  <a:rPr lang="en-US" sz="2800" dirty="0" err="1"/>
                  <a:t>oblateness</a:t>
                </a:r>
                <a:r>
                  <a:rPr lang="en-US" sz="2800" dirty="0"/>
                  <a:t> perturbation causes the ascending orbit ascending node to </a:t>
                </a:r>
                <a:r>
                  <a:rPr lang="en-US" sz="2800" dirty="0" err="1"/>
                  <a:t>precess</a:t>
                </a:r>
                <a:r>
                  <a:rPr lang="en-US" sz="2800" dirty="0"/>
                  <a:t> at the rate:</a:t>
                </a:r>
              </a:p>
              <a:p>
                <a:endParaRPr lang="en-US" sz="2800" dirty="0"/>
              </a:p>
              <a:p>
                <a:pPr/>
                <a14:m>
                  <m:oMathPara xmlns:m="http://schemas.openxmlformats.org/officeDocument/2006/math">
                    <m:oMathParaPr>
                      <m:jc m:val="left"/>
                    </m:oMathParaPr>
                    <m:oMath xmlns:m="http://schemas.openxmlformats.org/officeDocument/2006/math">
                      <m:f>
                        <m:fPr>
                          <m:ctrlPr>
                            <a:rPr lang="en-US" sz="2800" i="1">
                              <a:latin typeface="Cambria Math" panose="02040503050406030204" pitchFamily="18" charset="0"/>
                            </a:rPr>
                          </m:ctrlPr>
                        </m:fPr>
                        <m:num>
                          <m:r>
                            <a:rPr lang="en-US" sz="2800" i="1">
                              <a:latin typeface="Cambria Math"/>
                            </a:rPr>
                            <m:t>𝑑</m:t>
                          </m:r>
                          <m:r>
                            <m:rPr>
                              <m:sty m:val="p"/>
                            </m:rPr>
                            <a:rPr lang="el-GR" sz="2800" i="1">
                              <a:latin typeface="Cambria Math"/>
                              <a:ea typeface="Cambria Math"/>
                            </a:rPr>
                            <m:t>Ω</m:t>
                          </m:r>
                        </m:num>
                        <m:den>
                          <m:r>
                            <a:rPr lang="en-US" sz="2800" i="1">
                              <a:latin typeface="Cambria Math"/>
                            </a:rPr>
                            <m:t>𝑑𝑡</m:t>
                          </m:r>
                        </m:den>
                      </m:f>
                      <m:r>
                        <a:rPr lang="en-US" sz="2800" i="1">
                          <a:latin typeface="Cambria Math"/>
                        </a:rPr>
                        <m:t>=</m:t>
                      </m:r>
                      <m:acc>
                        <m:accPr>
                          <m:chr m:val="̇"/>
                          <m:ctrlPr>
                            <a:rPr lang="en-US" sz="2800" i="1">
                              <a:latin typeface="Cambria Math" panose="02040503050406030204" pitchFamily="18" charset="0"/>
                            </a:rPr>
                          </m:ctrlPr>
                        </m:accPr>
                        <m:e>
                          <m:r>
                            <m:rPr>
                              <m:sty m:val="p"/>
                            </m:rPr>
                            <a:rPr lang="el-GR" sz="2800" i="1">
                              <a:latin typeface="Cambria Math"/>
                              <a:ea typeface="Cambria Math"/>
                            </a:rPr>
                            <m:t>Ω</m:t>
                          </m:r>
                        </m:e>
                      </m:acc>
                      <m:r>
                        <a:rPr lang="en-US" sz="2800" i="1">
                          <a:latin typeface="Cambria Math"/>
                        </a:rPr>
                        <m:t>=</m:t>
                      </m:r>
                      <m:f>
                        <m:fPr>
                          <m:ctrlPr>
                            <a:rPr lang="en-US" sz="2800" i="1">
                              <a:latin typeface="Cambria Math" panose="02040503050406030204" pitchFamily="18" charset="0"/>
                            </a:rPr>
                          </m:ctrlPr>
                        </m:fPr>
                        <m:num>
                          <m:r>
                            <a:rPr lang="en-US" sz="2800" b="0" i="1" smtClean="0">
                              <a:latin typeface="Cambria Math" panose="02040503050406030204" pitchFamily="18" charset="0"/>
                            </a:rPr>
                            <m:t>−</m:t>
                          </m:r>
                          <m:r>
                            <a:rPr lang="en-US" sz="2800" i="1">
                              <a:latin typeface="Cambria Math"/>
                            </a:rPr>
                            <m:t>3</m:t>
                          </m:r>
                          <m:sSub>
                            <m:sSubPr>
                              <m:ctrlPr>
                                <a:rPr lang="en-US" sz="2800" i="1">
                                  <a:latin typeface="Cambria Math" panose="02040503050406030204" pitchFamily="18" charset="0"/>
                                </a:rPr>
                              </m:ctrlPr>
                            </m:sSubPr>
                            <m:e>
                              <m:r>
                                <a:rPr lang="en-US" sz="2800" i="1">
                                  <a:latin typeface="Cambria Math"/>
                                </a:rPr>
                                <m:t>𝐽</m:t>
                              </m:r>
                            </m:e>
                            <m:sub>
                              <m:r>
                                <a:rPr lang="en-US" sz="2800" i="1">
                                  <a:latin typeface="Cambria Math"/>
                                </a:rPr>
                                <m:t>2</m:t>
                              </m:r>
                            </m:sub>
                          </m:sSub>
                          <m:r>
                            <a:rPr lang="en-US" sz="2800" i="1">
                              <a:latin typeface="Cambria Math"/>
                            </a:rPr>
                            <m:t>𝑛</m:t>
                          </m:r>
                          <m:sSubSup>
                            <m:sSubSupPr>
                              <m:ctrlPr>
                                <a:rPr lang="en-US" sz="2800" i="1">
                                  <a:latin typeface="Cambria Math" panose="02040503050406030204" pitchFamily="18" charset="0"/>
                                </a:rPr>
                              </m:ctrlPr>
                            </m:sSubSupPr>
                            <m:e>
                              <m:r>
                                <a:rPr lang="en-US" sz="2800" i="1">
                                  <a:latin typeface="Cambria Math"/>
                                </a:rPr>
                                <m:t>𝑟</m:t>
                              </m:r>
                            </m:e>
                            <m:sub>
                              <m:r>
                                <a:rPr lang="en-US" sz="2800" i="1">
                                  <a:latin typeface="Cambria Math"/>
                                </a:rPr>
                                <m:t>𝑒</m:t>
                              </m:r>
                            </m:sub>
                            <m:sup>
                              <m:r>
                                <a:rPr lang="en-US" sz="2800" i="1">
                                  <a:latin typeface="Cambria Math" panose="02040503050406030204" pitchFamily="18" charset="0"/>
                                </a:rPr>
                                <m:t>2</m:t>
                              </m:r>
                            </m:sup>
                          </m:sSubSup>
                          <m:func>
                            <m:funcPr>
                              <m:ctrlPr>
                                <a:rPr lang="en-US" sz="2800" i="1">
                                  <a:latin typeface="Cambria Math" panose="02040503050406030204" pitchFamily="18" charset="0"/>
                                </a:rPr>
                              </m:ctrlPr>
                            </m:funcPr>
                            <m:fName>
                              <m:r>
                                <m:rPr>
                                  <m:sty m:val="p"/>
                                </m:rPr>
                                <a:rPr lang="en-US" sz="2800">
                                  <a:latin typeface="Cambria Math"/>
                                </a:rPr>
                                <m:t>cos</m:t>
                              </m:r>
                            </m:fName>
                            <m:e>
                              <m:r>
                                <a:rPr lang="en-US" sz="2800" i="1">
                                  <a:latin typeface="Cambria Math"/>
                                </a:rPr>
                                <m:t>𝑖</m:t>
                              </m:r>
                            </m:e>
                          </m:func>
                        </m:num>
                        <m:den>
                          <m:r>
                            <a:rPr lang="en-US" sz="2800" i="1">
                              <a:latin typeface="Cambria Math"/>
                            </a:rPr>
                            <m:t>2</m:t>
                          </m:r>
                          <m:sSup>
                            <m:sSupPr>
                              <m:ctrlPr>
                                <a:rPr lang="en-US" sz="2800" i="1">
                                  <a:latin typeface="Cambria Math" panose="02040503050406030204" pitchFamily="18" charset="0"/>
                                </a:rPr>
                              </m:ctrlPr>
                            </m:sSupPr>
                            <m:e>
                              <m:r>
                                <a:rPr lang="en-US" sz="2800" i="1">
                                  <a:latin typeface="Cambria Math"/>
                                </a:rPr>
                                <m:t>𝑎</m:t>
                              </m:r>
                            </m:e>
                            <m:sup>
                              <m:r>
                                <a:rPr lang="en-US" sz="2800" i="1">
                                  <a:latin typeface="Cambria Math"/>
                                </a:rPr>
                                <m:t>2</m:t>
                              </m:r>
                            </m:sup>
                          </m:sSup>
                          <m:sSup>
                            <m:sSupPr>
                              <m:ctrlPr>
                                <a:rPr lang="en-US" sz="2800" i="1">
                                  <a:latin typeface="Cambria Math" panose="02040503050406030204" pitchFamily="18" charset="0"/>
                                </a:rPr>
                              </m:ctrlPr>
                            </m:sSupPr>
                            <m:e>
                              <m:d>
                                <m:dPr>
                                  <m:ctrlPr>
                                    <a:rPr lang="en-US" sz="2800" i="1">
                                      <a:latin typeface="Cambria Math" panose="02040503050406030204" pitchFamily="18" charset="0"/>
                                    </a:rPr>
                                  </m:ctrlPr>
                                </m:dPr>
                                <m:e>
                                  <m:r>
                                    <a:rPr lang="en-US" sz="2800" i="1">
                                      <a:latin typeface="Cambria Math"/>
                                    </a:rPr>
                                    <m:t>1−</m:t>
                                  </m:r>
                                  <m:sSup>
                                    <m:sSupPr>
                                      <m:ctrlPr>
                                        <a:rPr lang="en-US" sz="2800" i="1">
                                          <a:latin typeface="Cambria Math" panose="02040503050406030204" pitchFamily="18" charset="0"/>
                                        </a:rPr>
                                      </m:ctrlPr>
                                    </m:sSupPr>
                                    <m:e>
                                      <m:r>
                                        <a:rPr lang="en-US" sz="2800" i="1">
                                          <a:latin typeface="Cambria Math"/>
                                        </a:rPr>
                                        <m:t>𝑒</m:t>
                                      </m:r>
                                    </m:e>
                                    <m:sup>
                                      <m:r>
                                        <a:rPr lang="en-US" sz="2800" i="1">
                                          <a:latin typeface="Cambria Math"/>
                                        </a:rPr>
                                        <m:t>2</m:t>
                                      </m:r>
                                    </m:sup>
                                  </m:sSup>
                                </m:e>
                              </m:d>
                            </m:e>
                            <m:sup>
                              <m:r>
                                <a:rPr lang="en-US" sz="2800" i="1">
                                  <a:latin typeface="Cambria Math"/>
                                </a:rPr>
                                <m:t>2</m:t>
                              </m:r>
                            </m:sup>
                          </m:sSup>
                        </m:den>
                      </m:f>
                    </m:oMath>
                  </m:oMathPara>
                </a14:m>
                <a:endParaRPr lang="en-US" sz="2800" dirty="0"/>
              </a:p>
              <a:p>
                <a:endParaRPr lang="en-US" sz="2800" dirty="0"/>
              </a:p>
              <a:p>
                <a:r>
                  <a:rPr lang="en-US" sz="2800" dirty="0"/>
                  <a:t>For orbit inclinations, </a:t>
                </a:r>
                <a14:m>
                  <m:oMath xmlns:m="http://schemas.openxmlformats.org/officeDocument/2006/math">
                    <m:r>
                      <a:rPr lang="en-US" sz="2800" b="0" i="1" smtClean="0">
                        <a:latin typeface="Cambria Math" panose="02040503050406030204" pitchFamily="18" charset="0"/>
                      </a:rPr>
                      <m:t>𝑖</m:t>
                    </m:r>
                    <m:r>
                      <a:rPr lang="en-US" sz="2800" b="0" i="1" smtClean="0">
                        <a:latin typeface="Cambria Math" panose="02040503050406030204" pitchFamily="18" charset="0"/>
                        <a:ea typeface="Cambria Math" panose="02040503050406030204" pitchFamily="18" charset="0"/>
                      </a:rPr>
                      <m:t>&lt;90°</m:t>
                    </m:r>
                  </m:oMath>
                </a14:m>
                <a:r>
                  <a:rPr lang="en-US" sz="2800" dirty="0"/>
                  <a:t>, precession is westward – when </a:t>
                </a:r>
                <a14:m>
                  <m:oMath xmlns:m="http://schemas.openxmlformats.org/officeDocument/2006/math">
                    <m:r>
                      <a:rPr lang="en-US" sz="2800" b="0" i="1" smtClean="0">
                        <a:latin typeface="Cambria Math" panose="02040503050406030204" pitchFamily="18" charset="0"/>
                      </a:rPr>
                      <m:t>𝑖</m:t>
                    </m:r>
                    <m:r>
                      <a:rPr lang="en-US" sz="2800" b="0" i="1" smtClean="0">
                        <a:latin typeface="Cambria Math" panose="02040503050406030204" pitchFamily="18" charset="0"/>
                        <a:ea typeface="Cambria Math" panose="02040503050406030204" pitchFamily="18" charset="0"/>
                      </a:rPr>
                      <m:t>&gt;90°</m:t>
                    </m:r>
                  </m:oMath>
                </a14:m>
                <a:r>
                  <a:rPr lang="en-US" sz="2800" dirty="0"/>
                  <a:t>, precession is eastward.</a:t>
                </a:r>
              </a:p>
            </p:txBody>
          </p:sp>
        </mc:Choice>
        <mc:Fallback>
          <p:sp>
            <p:nvSpPr>
              <p:cNvPr id="11" name="TextBox 10"/>
              <p:cNvSpPr txBox="1">
                <a:spLocks noRot="1" noChangeAspect="1" noMove="1" noResize="1" noEditPoints="1" noAdjustHandles="1" noChangeArrowheads="1" noChangeShapeType="1" noTextEdit="1"/>
              </p:cNvSpPr>
              <p:nvPr/>
            </p:nvSpPr>
            <p:spPr>
              <a:xfrm>
                <a:off x="566929" y="1060450"/>
                <a:ext cx="5129021" cy="4895827"/>
              </a:xfrm>
              <a:prstGeom prst="rect">
                <a:avLst/>
              </a:prstGeom>
              <a:blipFill>
                <a:blip r:embed="rId2"/>
                <a:stretch>
                  <a:fillRect l="-2378" t="-1245" r="-119" b="-2615"/>
                </a:stretch>
              </a:blipFill>
            </p:spPr>
            <p:txBody>
              <a:bodyPr/>
              <a:lstStyle/>
              <a:p>
                <a:r>
                  <a:rPr lang="en-US">
                    <a:noFill/>
                  </a:rPr>
                  <a:t> </a:t>
                </a:r>
              </a:p>
            </p:txBody>
          </p:sp>
        </mc:Fallback>
      </mc:AlternateContent>
      <p:sp>
        <p:nvSpPr>
          <p:cNvPr id="3" name="TextBox 2"/>
          <p:cNvSpPr txBox="1"/>
          <p:nvPr/>
        </p:nvSpPr>
        <p:spPr>
          <a:xfrm>
            <a:off x="566928" y="320040"/>
            <a:ext cx="8590237" cy="1077218"/>
          </a:xfrm>
          <a:prstGeom prst="rect">
            <a:avLst/>
          </a:prstGeom>
          <a:noFill/>
        </p:spPr>
        <p:txBody>
          <a:bodyPr wrap="none" rtlCol="0">
            <a:spAutoFit/>
          </a:bodyPr>
          <a:lstStyle/>
          <a:p>
            <a:r>
              <a:rPr lang="en-US" sz="3200" b="1" dirty="0"/>
              <a:t>Perturbations:  Precession of the Ascending Node</a:t>
            </a:r>
          </a:p>
          <a:p>
            <a:endParaRPr lang="en-US" sz="3200" dirty="0"/>
          </a:p>
        </p:txBody>
      </p:sp>
      <p:pic>
        <p:nvPicPr>
          <p:cNvPr id="5" name="Picture 4"/>
          <p:cNvPicPr>
            <a:picLocks noChangeAspect="1"/>
          </p:cNvPicPr>
          <p:nvPr/>
        </p:nvPicPr>
        <p:blipFill rotWithShape="1">
          <a:blip r:embed="rId3"/>
          <a:srcRect l="17727" t="19313" r="50451" b="5160"/>
          <a:stretch/>
        </p:blipFill>
        <p:spPr>
          <a:xfrm>
            <a:off x="5939879" y="1339422"/>
            <a:ext cx="5528733" cy="4445000"/>
          </a:xfrm>
          <a:prstGeom prst="rect">
            <a:avLst/>
          </a:prstGeom>
          <a:ln>
            <a:noFill/>
          </a:ln>
        </p:spPr>
      </p:pic>
      <p:pic>
        <p:nvPicPr>
          <p:cNvPr id="6" name="Picture 5"/>
          <p:cNvPicPr>
            <a:picLocks noChangeAspect="1"/>
          </p:cNvPicPr>
          <p:nvPr/>
        </p:nvPicPr>
        <p:blipFill rotWithShape="1">
          <a:blip r:embed="rId4"/>
          <a:srcRect l="17725" t="19098" r="50404" b="5160"/>
          <a:stretch/>
        </p:blipFill>
        <p:spPr>
          <a:xfrm>
            <a:off x="5937274" y="1333384"/>
            <a:ext cx="5537200" cy="4457700"/>
          </a:xfrm>
          <a:prstGeom prst="rect">
            <a:avLst/>
          </a:prstGeom>
          <a:ln>
            <a:noFill/>
          </a:ln>
        </p:spPr>
      </p:pic>
      <p:pic>
        <p:nvPicPr>
          <p:cNvPr id="7" name="Picture 6"/>
          <p:cNvPicPr>
            <a:picLocks noChangeAspect="1"/>
          </p:cNvPicPr>
          <p:nvPr/>
        </p:nvPicPr>
        <p:blipFill rotWithShape="1">
          <a:blip r:embed="rId5"/>
          <a:srcRect l="17774" t="19391" r="50355" b="5375"/>
          <a:stretch/>
        </p:blipFill>
        <p:spPr>
          <a:xfrm>
            <a:off x="5943136" y="1349114"/>
            <a:ext cx="5537200" cy="4427715"/>
          </a:xfrm>
          <a:prstGeom prst="rect">
            <a:avLst/>
          </a:prstGeom>
          <a:ln>
            <a:noFill/>
          </a:ln>
        </p:spPr>
      </p:pic>
      <p:pic>
        <p:nvPicPr>
          <p:cNvPr id="8" name="Picture 7"/>
          <p:cNvPicPr>
            <a:picLocks noChangeAspect="1"/>
          </p:cNvPicPr>
          <p:nvPr/>
        </p:nvPicPr>
        <p:blipFill rotWithShape="1">
          <a:blip r:embed="rId6"/>
          <a:srcRect l="17799" t="21339" r="50426" b="4945"/>
          <a:stretch/>
        </p:blipFill>
        <p:spPr>
          <a:xfrm>
            <a:off x="5945740" y="1463553"/>
            <a:ext cx="5520267" cy="4338335"/>
          </a:xfrm>
          <a:prstGeom prst="rect">
            <a:avLst/>
          </a:prstGeom>
          <a:ln>
            <a:noFill/>
          </a:ln>
        </p:spPr>
      </p:pic>
      <p:pic>
        <p:nvPicPr>
          <p:cNvPr id="9" name="Picture 8"/>
          <p:cNvPicPr>
            <a:picLocks noChangeAspect="1"/>
          </p:cNvPicPr>
          <p:nvPr/>
        </p:nvPicPr>
        <p:blipFill rotWithShape="1">
          <a:blip r:embed="rId7"/>
          <a:srcRect l="17825" t="20258" r="50402" b="5027"/>
          <a:stretch/>
        </p:blipFill>
        <p:spPr>
          <a:xfrm>
            <a:off x="5945740" y="1397258"/>
            <a:ext cx="5520267" cy="4397157"/>
          </a:xfrm>
          <a:prstGeom prst="rect">
            <a:avLst/>
          </a:prstGeom>
          <a:ln>
            <a:noFill/>
          </a:ln>
        </p:spPr>
      </p:pic>
      <mc:AlternateContent xmlns:mc="http://schemas.openxmlformats.org/markup-compatibility/2006" xmlns:a14="http://schemas.microsoft.com/office/drawing/2010/main">
        <mc:Choice Requires="a14">
          <p:sp>
            <p:nvSpPr>
              <p:cNvPr id="14" name="Left Arrow 13"/>
              <p:cNvSpPr/>
              <p:nvPr/>
            </p:nvSpPr>
            <p:spPr>
              <a:xfrm>
                <a:off x="8711736" y="4438103"/>
                <a:ext cx="931334" cy="58299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l-GR" b="1" i="0" smtClean="0">
                              <a:latin typeface="Cambria Math" panose="02040503050406030204" pitchFamily="18" charset="0"/>
                              <a:ea typeface="Cambria Math" panose="02040503050406030204" pitchFamily="18" charset="0"/>
                            </a:rPr>
                            <m:t>𝛀</m:t>
                          </m:r>
                        </m:e>
                      </m:acc>
                    </m:oMath>
                  </m:oMathPara>
                </a14:m>
                <a:endParaRPr lang="en-US" b="1" dirty="0"/>
              </a:p>
            </p:txBody>
          </p:sp>
        </mc:Choice>
        <mc:Fallback xmlns="">
          <p:sp>
            <p:nvSpPr>
              <p:cNvPr id="14" name="Left Arrow 13"/>
              <p:cNvSpPr>
                <a:spLocks noRot="1" noChangeAspect="1" noMove="1" noResize="1" noEditPoints="1" noAdjustHandles="1" noChangeArrowheads="1" noChangeShapeType="1" noTextEdit="1"/>
              </p:cNvSpPr>
              <p:nvPr/>
            </p:nvSpPr>
            <p:spPr>
              <a:xfrm>
                <a:off x="8711736" y="4438103"/>
                <a:ext cx="931334" cy="582998"/>
              </a:xfrm>
              <a:prstGeom prst="leftArrow">
                <a:avLst/>
              </a:prstGeom>
              <a:blipFill>
                <a:blip r:embed="rId8"/>
                <a:stretch>
                  <a:fillRect/>
                </a:stretch>
              </a:blipFill>
            </p:spPr>
            <p:txBody>
              <a:bodyPr/>
              <a:lstStyle/>
              <a:p>
                <a:r>
                  <a:rPr lang="en-US">
                    <a:noFill/>
                  </a:rPr>
                  <a:t> </a:t>
                </a:r>
              </a:p>
            </p:txBody>
          </p:sp>
        </mc:Fallback>
      </mc:AlternateContent>
      <p:sp>
        <p:nvSpPr>
          <p:cNvPr id="10" name="TextBox 9"/>
          <p:cNvSpPr txBox="1"/>
          <p:nvPr/>
        </p:nvSpPr>
        <p:spPr>
          <a:xfrm>
            <a:off x="6726737" y="5902279"/>
            <a:ext cx="3969998" cy="369332"/>
          </a:xfrm>
          <a:prstGeom prst="rect">
            <a:avLst/>
          </a:prstGeom>
          <a:noFill/>
        </p:spPr>
        <p:txBody>
          <a:bodyPr wrap="none" rtlCol="0">
            <a:spAutoFit/>
          </a:bodyPr>
          <a:lstStyle/>
          <a:p>
            <a:pPr algn="ctr"/>
            <a:r>
              <a:rPr lang="en-US" b="1" dirty="0"/>
              <a:t>Precession of the Orbit Ascending Node</a:t>
            </a:r>
          </a:p>
        </p:txBody>
      </p:sp>
      <p:sp>
        <p:nvSpPr>
          <p:cNvPr id="2" name="Slide Number Placeholder 1"/>
          <p:cNvSpPr>
            <a:spLocks noGrp="1"/>
          </p:cNvSpPr>
          <p:nvPr>
            <p:ph type="sldNum" sz="quarter" idx="12"/>
          </p:nvPr>
        </p:nvSpPr>
        <p:spPr/>
        <p:txBody>
          <a:bodyPr/>
          <a:lstStyle/>
          <a:p>
            <a:fld id="{2091D9BF-489A-4E72-8F93-6159E0B5D9A7}" type="slidenum">
              <a:rPr lang="en-US" smtClean="0"/>
              <a:t>27</a:t>
            </a:fld>
            <a:endParaRPr lang="en-US"/>
          </a:p>
        </p:txBody>
      </p:sp>
    </p:spTree>
    <p:extLst>
      <p:ext uri="{BB962C8B-B14F-4D97-AF65-F5344CB8AC3E}">
        <p14:creationId xmlns:p14="http://schemas.microsoft.com/office/powerpoint/2010/main" val="208677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3000"/>
                                        <p:tgtEl>
                                          <p:spTgt spid="9"/>
                                        </p:tgtEl>
                                      </p:cBhvr>
                                    </p:animEffect>
                                    <p:set>
                                      <p:cBhvr>
                                        <p:cTn id="11" dur="1" fill="hold">
                                          <p:stCondLst>
                                            <p:cond delay="2999"/>
                                          </p:stCondLst>
                                        </p:cTn>
                                        <p:tgtEl>
                                          <p:spTgt spid="9"/>
                                        </p:tgtEl>
                                        <p:attrNameLst>
                                          <p:attrName>style.visibility</p:attrName>
                                        </p:attrNameLst>
                                      </p:cBhvr>
                                      <p:to>
                                        <p:strVal val="hidden"/>
                                      </p:to>
                                    </p:set>
                                  </p:childTnLst>
                                </p:cTn>
                              </p:par>
                            </p:childTnLst>
                          </p:cTn>
                        </p:par>
                        <p:par>
                          <p:cTn id="12" fill="hold">
                            <p:stCondLst>
                              <p:cond delay="3500"/>
                            </p:stCondLst>
                            <p:childTnLst>
                              <p:par>
                                <p:cTn id="13" presetID="10" presetClass="exit" presetSubtype="0" fill="hold" nodeType="afterEffect">
                                  <p:stCondLst>
                                    <p:cond delay="0"/>
                                  </p:stCondLst>
                                  <p:childTnLst>
                                    <p:animEffect transition="out" filter="fade">
                                      <p:cBhvr>
                                        <p:cTn id="14" dur="3000"/>
                                        <p:tgtEl>
                                          <p:spTgt spid="8"/>
                                        </p:tgtEl>
                                      </p:cBhvr>
                                    </p:animEffect>
                                    <p:set>
                                      <p:cBhvr>
                                        <p:cTn id="15" dur="1" fill="hold">
                                          <p:stCondLst>
                                            <p:cond delay="2999"/>
                                          </p:stCondLst>
                                        </p:cTn>
                                        <p:tgtEl>
                                          <p:spTgt spid="8"/>
                                        </p:tgtEl>
                                        <p:attrNameLst>
                                          <p:attrName>style.visibility</p:attrName>
                                        </p:attrNameLst>
                                      </p:cBhvr>
                                      <p:to>
                                        <p:strVal val="hidden"/>
                                      </p:to>
                                    </p:set>
                                  </p:childTnLst>
                                </p:cTn>
                              </p:par>
                            </p:childTnLst>
                          </p:cTn>
                        </p:par>
                        <p:par>
                          <p:cTn id="16" fill="hold">
                            <p:stCondLst>
                              <p:cond delay="6500"/>
                            </p:stCondLst>
                            <p:childTnLst>
                              <p:par>
                                <p:cTn id="17" presetID="10" presetClass="exit" presetSubtype="0" fill="hold" nodeType="afterEffect">
                                  <p:stCondLst>
                                    <p:cond delay="0"/>
                                  </p:stCondLst>
                                  <p:childTnLst>
                                    <p:animEffect transition="out" filter="fade">
                                      <p:cBhvr>
                                        <p:cTn id="18" dur="3000"/>
                                        <p:tgtEl>
                                          <p:spTgt spid="7"/>
                                        </p:tgtEl>
                                      </p:cBhvr>
                                    </p:animEffect>
                                    <p:set>
                                      <p:cBhvr>
                                        <p:cTn id="19" dur="1" fill="hold">
                                          <p:stCondLst>
                                            <p:cond delay="2999"/>
                                          </p:stCondLst>
                                        </p:cTn>
                                        <p:tgtEl>
                                          <p:spTgt spid="7"/>
                                        </p:tgtEl>
                                        <p:attrNameLst>
                                          <p:attrName>style.visibility</p:attrName>
                                        </p:attrNameLst>
                                      </p:cBhvr>
                                      <p:to>
                                        <p:strVal val="hidden"/>
                                      </p:to>
                                    </p:set>
                                  </p:childTnLst>
                                </p:cTn>
                              </p:par>
                            </p:childTnLst>
                          </p:cTn>
                        </p:par>
                        <p:par>
                          <p:cTn id="20" fill="hold">
                            <p:stCondLst>
                              <p:cond delay="9500"/>
                            </p:stCondLst>
                            <p:childTnLst>
                              <p:par>
                                <p:cTn id="21" presetID="10" presetClass="exit" presetSubtype="0" fill="hold" nodeType="afterEffect">
                                  <p:stCondLst>
                                    <p:cond delay="0"/>
                                  </p:stCondLst>
                                  <p:childTnLst>
                                    <p:animEffect transition="out" filter="fade">
                                      <p:cBhvr>
                                        <p:cTn id="22" dur="3000"/>
                                        <p:tgtEl>
                                          <p:spTgt spid="6"/>
                                        </p:tgtEl>
                                      </p:cBhvr>
                                    </p:animEffect>
                                    <p:set>
                                      <p:cBhvr>
                                        <p:cTn id="23" dur="1" fill="hold">
                                          <p:stCondLst>
                                            <p:cond delay="2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814797" cy="1077218"/>
          </a:xfrm>
          <a:prstGeom prst="rect">
            <a:avLst/>
          </a:prstGeom>
          <a:noFill/>
        </p:spPr>
        <p:txBody>
          <a:bodyPr wrap="none" rtlCol="0">
            <a:spAutoFit/>
          </a:bodyPr>
          <a:lstStyle/>
          <a:p>
            <a:r>
              <a:rPr lang="en-US" sz="3200" b="1" dirty="0"/>
              <a:t>Example:  Sun Synchronous Orbit</a:t>
            </a:r>
          </a:p>
          <a:p>
            <a:endParaRPr lang="en-US" sz="3200" dirty="0"/>
          </a:p>
        </p:txBody>
      </p:sp>
      <p:sp>
        <p:nvSpPr>
          <p:cNvPr id="5" name="TextBox 4"/>
          <p:cNvSpPr txBox="1"/>
          <p:nvPr/>
        </p:nvSpPr>
        <p:spPr>
          <a:xfrm>
            <a:off x="481203" y="978408"/>
            <a:ext cx="3944493" cy="5377942"/>
          </a:xfrm>
          <a:prstGeom prst="rect">
            <a:avLst/>
          </a:prstGeom>
          <a:noFill/>
        </p:spPr>
        <p:txBody>
          <a:bodyPr wrap="square" rtlCol="0">
            <a:spAutoFit/>
          </a:bodyPr>
          <a:lstStyle/>
          <a:p>
            <a:r>
              <a:rPr lang="en-US" sz="2800" dirty="0">
                <a:cs typeface="Times New Roman" panose="02020603050405020304" pitchFamily="18" charset="0"/>
              </a:rPr>
              <a:t>Sun synchronous orbits are useful for Earth observation spacecraft because they are designed to pass over sunlit portions of the planet at the same “local solar” time – this results in consistent illumination conditions for observations.</a:t>
            </a:r>
          </a:p>
          <a:p>
            <a:endParaRPr lang="en-US" sz="2800" dirty="0">
              <a:cs typeface="Times New Roman" panose="02020603050405020304" pitchFamily="18" charset="0"/>
            </a:endParaRPr>
          </a:p>
        </p:txBody>
      </p:sp>
      <p:pic>
        <p:nvPicPr>
          <p:cNvPr id="7" name="Sun Synchronous 1">
            <a:hlinkClick r:id="" action="ppaction://media"/>
          </p:cNvPr>
          <p:cNvPicPr>
            <a:picLocks noChangeAspect="1"/>
          </p:cNvPicPr>
          <p:nvPr>
            <a:videoFile r:link="rId1"/>
            <p:extLst>
              <p:ext uri="{DAA4B4D4-6D71-4841-9C94-3DE7FCFB9230}">
                <p14:media xmlns:p14="http://schemas.microsoft.com/office/powerpoint/2010/main" r:embed="rId2">
                  <p14:trim st="1813"/>
                </p14:media>
              </p:ext>
            </p:extLst>
          </p:nvPr>
        </p:nvPicPr>
        <p:blipFill rotWithShape="1">
          <a:blip r:embed="rId4"/>
          <a:srcRect l="26325" t="24400" r="18175" b="11866"/>
          <a:stretch>
            <a:fillRect/>
          </a:stretch>
        </p:blipFill>
        <p:spPr>
          <a:xfrm>
            <a:off x="4737354" y="1078230"/>
            <a:ext cx="6965922" cy="4499609"/>
          </a:xfrm>
          <a:prstGeom prst="rect">
            <a:avLst/>
          </a:prstGeom>
        </p:spPr>
      </p:pic>
      <p:sp>
        <p:nvSpPr>
          <p:cNvPr id="6" name="TextBox 5"/>
          <p:cNvSpPr txBox="1"/>
          <p:nvPr/>
        </p:nvSpPr>
        <p:spPr>
          <a:xfrm>
            <a:off x="7037779" y="5577839"/>
            <a:ext cx="2365071" cy="369332"/>
          </a:xfrm>
          <a:prstGeom prst="rect">
            <a:avLst/>
          </a:prstGeom>
          <a:noFill/>
        </p:spPr>
        <p:txBody>
          <a:bodyPr wrap="none" rtlCol="0">
            <a:spAutoFit/>
          </a:bodyPr>
          <a:lstStyle/>
          <a:p>
            <a:pPr algn="ctr"/>
            <a:r>
              <a:rPr lang="en-US" b="1" dirty="0"/>
              <a:t>Sun Synchronous Orbit</a:t>
            </a:r>
          </a:p>
        </p:txBody>
      </p:sp>
      <p:sp>
        <p:nvSpPr>
          <p:cNvPr id="4" name="Slide Number Placeholder 3"/>
          <p:cNvSpPr>
            <a:spLocks noGrp="1"/>
          </p:cNvSpPr>
          <p:nvPr>
            <p:ph type="sldNum" sz="quarter" idx="12"/>
          </p:nvPr>
        </p:nvSpPr>
        <p:spPr/>
        <p:txBody>
          <a:bodyPr/>
          <a:lstStyle/>
          <a:p>
            <a:fld id="{2091D9BF-489A-4E72-8F93-6159E0B5D9A7}" type="slidenum">
              <a:rPr lang="en-US" smtClean="0"/>
              <a:t>28</a:t>
            </a:fld>
            <a:endParaRPr lang="en-US"/>
          </a:p>
        </p:txBody>
      </p:sp>
    </p:spTree>
    <p:extLst>
      <p:ext uri="{BB962C8B-B14F-4D97-AF65-F5344CB8AC3E}">
        <p14:creationId xmlns:p14="http://schemas.microsoft.com/office/powerpoint/2010/main" val="157014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6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814797" cy="1077218"/>
          </a:xfrm>
          <a:prstGeom prst="rect">
            <a:avLst/>
          </a:prstGeom>
          <a:noFill/>
        </p:spPr>
        <p:txBody>
          <a:bodyPr wrap="none" rtlCol="0">
            <a:spAutoFit/>
          </a:bodyPr>
          <a:lstStyle/>
          <a:p>
            <a:r>
              <a:rPr lang="en-US" sz="3200" b="1" dirty="0"/>
              <a:t>Example:  Sun Synchronous Orbit</a:t>
            </a:r>
          </a:p>
          <a:p>
            <a:endParaRPr lang="en-US" sz="3200" dirty="0"/>
          </a:p>
        </p:txBody>
      </p:sp>
      <mc:AlternateContent xmlns:mc="http://schemas.openxmlformats.org/markup-compatibility/2006">
        <mc:Choice xmlns:a14="http://schemas.microsoft.com/office/drawing/2010/main" Requires="a14">
          <p:sp>
            <p:nvSpPr>
              <p:cNvPr id="5" name="TextBox 4"/>
              <p:cNvSpPr txBox="1"/>
              <p:nvPr/>
            </p:nvSpPr>
            <p:spPr>
              <a:xfrm>
                <a:off x="559933" y="1143001"/>
                <a:ext cx="5821792" cy="5261761"/>
              </a:xfrm>
              <a:prstGeom prst="rect">
                <a:avLst/>
              </a:prstGeom>
              <a:noFill/>
            </p:spPr>
            <p:txBody>
              <a:bodyPr wrap="square" rtlCol="0">
                <a:spAutoFit/>
              </a:bodyPr>
              <a:lstStyle/>
              <a:p>
                <a:r>
                  <a:rPr lang="en-US" sz="3200" dirty="0">
                    <a:cs typeface="Times New Roman" panose="02020603050405020304" pitchFamily="18" charset="0"/>
                  </a:rPr>
                  <a:t>To achieve this, the orbit ascending node needs to maintain a consistent offset from the orbit subsolar point – this is accomplished by moving the orbit ascending node at the same rate the sun appears to move across the celestial sphere --to meet this condition:</a:t>
                </a:r>
                <a:endParaRPr lang="en-US" sz="3200" i="1" dirty="0">
                  <a:latin typeface="Cambria Math" panose="020405030504060302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acc>
                        <m:accPr>
                          <m:chr m:val="̇"/>
                          <m:ctrlPr>
                            <a:rPr lang="en-US" sz="3200" i="1">
                              <a:latin typeface="Cambria Math" panose="02040503050406030204" pitchFamily="18" charset="0"/>
                            </a:rPr>
                          </m:ctrlPr>
                        </m:accPr>
                        <m:e>
                          <m:r>
                            <m:rPr>
                              <m:sty m:val="p"/>
                            </m:rPr>
                            <a:rPr lang="el-GR" sz="3200" i="1">
                              <a:latin typeface="Cambria Math"/>
                              <a:ea typeface="Cambria Math"/>
                            </a:rPr>
                            <m:t>Ω</m:t>
                          </m:r>
                        </m:e>
                      </m:acc>
                      <m:r>
                        <a:rPr lang="el-GR" sz="3200" i="1" smtClean="0">
                          <a:latin typeface="Cambria Math" panose="02040503050406030204" pitchFamily="18" charset="0"/>
                          <a:ea typeface="Cambria Math" panose="02040503050406030204" pitchFamily="18" charset="0"/>
                        </a:rPr>
                        <m:t>≈</m:t>
                      </m:r>
                      <m:r>
                        <a:rPr lang="en-US" sz="3200" b="0" i="1" smtClean="0">
                          <a:latin typeface="Cambria Math" panose="02040503050406030204" pitchFamily="18" charset="0"/>
                          <a:ea typeface="Cambria Math" panose="02040503050406030204" pitchFamily="18" charset="0"/>
                        </a:rPr>
                        <m:t>0.986</m:t>
                      </m:r>
                      <m:f>
                        <m:fPr>
                          <m:type m:val="skw"/>
                          <m:ctrlPr>
                            <a:rPr lang="en-US" sz="3200" b="0" i="1" smtClean="0">
                              <a:latin typeface="Cambria Math" panose="02040503050406030204" pitchFamily="18" charset="0"/>
                              <a:ea typeface="Cambria Math" panose="02040503050406030204" pitchFamily="18" charset="0"/>
                            </a:rPr>
                          </m:ctrlPr>
                        </m:fPr>
                        <m:num>
                          <m:r>
                            <a:rPr lang="en-US" sz="3200" b="0" i="1" smtClean="0">
                              <a:latin typeface="Cambria Math" panose="02040503050406030204" pitchFamily="18" charset="0"/>
                              <a:ea typeface="Cambria Math" panose="02040503050406030204" pitchFamily="18" charset="0"/>
                            </a:rPr>
                            <m:t>°</m:t>
                          </m:r>
                        </m:num>
                        <m:den>
                          <m:r>
                            <a:rPr lang="en-US" sz="3200" b="0" i="1" smtClean="0">
                              <a:latin typeface="Cambria Math" panose="02040503050406030204" pitchFamily="18" charset="0"/>
                              <a:ea typeface="Cambria Math" panose="02040503050406030204" pitchFamily="18" charset="0"/>
                            </a:rPr>
                            <m:t>𝑑𝑎𝑦</m:t>
                          </m:r>
                        </m:den>
                      </m:f>
                      <m:r>
                        <a:rPr lang="en-US" sz="3200" b="0" i="1" smtClean="0">
                          <a:latin typeface="Cambria Math" panose="02040503050406030204" pitchFamily="18" charset="0"/>
                          <a:ea typeface="Cambria Math" panose="02040503050406030204" pitchFamily="18" charset="0"/>
                        </a:rPr>
                        <m:t> </m:t>
                      </m:r>
                      <m:r>
                        <a:rPr lang="en-US" sz="3200" b="0" i="1" smtClean="0">
                          <a:latin typeface="Cambria Math" panose="02040503050406030204" pitchFamily="18" charset="0"/>
                          <a:ea typeface="Cambria Math" panose="02040503050406030204" pitchFamily="18" charset="0"/>
                        </a:rPr>
                        <m:t>𝐸𝐴𝑆𝑇𝑊𝐴𝑅𝐷</m:t>
                      </m:r>
                    </m:oMath>
                  </m:oMathPara>
                </a14:m>
                <a:endParaRPr lang="en-US" sz="3200" dirty="0">
                  <a:cs typeface="Times New Roman" panose="02020603050405020304" pitchFamily="18" charset="0"/>
                </a:endParaRPr>
              </a:p>
            </p:txBody>
          </p:sp>
        </mc:Choice>
        <mc:Fallback>
          <p:sp>
            <p:nvSpPr>
              <p:cNvPr id="5" name="TextBox 4"/>
              <p:cNvSpPr txBox="1">
                <a:spLocks noRot="1" noChangeAspect="1" noMove="1" noResize="1" noEditPoints="1" noAdjustHandles="1" noChangeArrowheads="1" noChangeShapeType="1" noTextEdit="1"/>
              </p:cNvSpPr>
              <p:nvPr/>
            </p:nvSpPr>
            <p:spPr>
              <a:xfrm>
                <a:off x="559933" y="1143001"/>
                <a:ext cx="5821792" cy="5261761"/>
              </a:xfrm>
              <a:prstGeom prst="rect">
                <a:avLst/>
              </a:prstGeom>
              <a:blipFill>
                <a:blip r:embed="rId2"/>
                <a:stretch>
                  <a:fillRect l="-2723" t="-1506" r="-3560"/>
                </a:stretch>
              </a:blipFill>
            </p:spPr>
            <p:txBody>
              <a:bodyPr/>
              <a:lstStyle/>
              <a:p>
                <a:r>
                  <a:rPr lang="en-US">
                    <a:noFill/>
                  </a:rPr>
                  <a:t> </a:t>
                </a:r>
              </a:p>
            </p:txBody>
          </p:sp>
        </mc:Fallback>
      </mc:AlternateContent>
      <p:pic>
        <p:nvPicPr>
          <p:cNvPr id="7" name="Picture 6"/>
          <p:cNvPicPr>
            <a:picLocks noChangeAspect="1"/>
          </p:cNvPicPr>
          <p:nvPr/>
        </p:nvPicPr>
        <p:blipFill>
          <a:blip r:embed="rId3"/>
          <a:stretch>
            <a:fillRect/>
          </a:stretch>
        </p:blipFill>
        <p:spPr>
          <a:xfrm>
            <a:off x="6610325" y="1746416"/>
            <a:ext cx="5172344" cy="3815443"/>
          </a:xfrm>
          <a:prstGeom prst="rect">
            <a:avLst/>
          </a:prstGeom>
        </p:spPr>
      </p:pic>
      <p:sp>
        <p:nvSpPr>
          <p:cNvPr id="6" name="TextBox 5"/>
          <p:cNvSpPr txBox="1"/>
          <p:nvPr/>
        </p:nvSpPr>
        <p:spPr>
          <a:xfrm>
            <a:off x="6984427" y="5048250"/>
            <a:ext cx="3953968" cy="369332"/>
          </a:xfrm>
          <a:prstGeom prst="rect">
            <a:avLst/>
          </a:prstGeom>
          <a:noFill/>
        </p:spPr>
        <p:txBody>
          <a:bodyPr wrap="none" rtlCol="0">
            <a:spAutoFit/>
          </a:bodyPr>
          <a:lstStyle/>
          <a:p>
            <a:pPr algn="ctr"/>
            <a:r>
              <a:rPr lang="en-US" b="1" dirty="0"/>
              <a:t>Daily Precession of the Ascending Node</a:t>
            </a:r>
          </a:p>
        </p:txBody>
      </p:sp>
      <p:sp>
        <p:nvSpPr>
          <p:cNvPr id="2" name="Slide Number Placeholder 1"/>
          <p:cNvSpPr>
            <a:spLocks noGrp="1"/>
          </p:cNvSpPr>
          <p:nvPr>
            <p:ph type="sldNum" sz="quarter" idx="12"/>
          </p:nvPr>
        </p:nvSpPr>
        <p:spPr/>
        <p:txBody>
          <a:bodyPr/>
          <a:lstStyle/>
          <a:p>
            <a:fld id="{2091D9BF-489A-4E72-8F93-6159E0B5D9A7}" type="slidenum">
              <a:rPr lang="en-US" smtClean="0"/>
              <a:t>29</a:t>
            </a:fld>
            <a:endParaRPr lang="en-US"/>
          </a:p>
        </p:txBody>
      </p:sp>
    </p:spTree>
    <p:extLst>
      <p:ext uri="{BB962C8B-B14F-4D97-AF65-F5344CB8AC3E}">
        <p14:creationId xmlns:p14="http://schemas.microsoft.com/office/powerpoint/2010/main" val="130517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403260" y="925286"/>
                <a:ext cx="6207065" cy="5509200"/>
              </a:xfrm>
              <a:prstGeom prst="rect">
                <a:avLst/>
              </a:prstGeom>
              <a:noFill/>
            </p:spPr>
            <p:txBody>
              <a:bodyPr wrap="square" rtlCol="0">
                <a:spAutoFit/>
              </a:bodyPr>
              <a:lstStyle/>
              <a:p>
                <a:r>
                  <a:rPr lang="en-US" sz="3200" dirty="0">
                    <a:cs typeface="Times New Roman" panose="02020603050405020304" pitchFamily="18" charset="0"/>
                  </a:rPr>
                  <a:t>Assuming a circular orbit </a:t>
                </a:r>
                <a14:m>
                  <m:oMath xmlns:m="http://schemas.openxmlformats.org/officeDocument/2006/math">
                    <m:d>
                      <m:dPr>
                        <m:ctrlPr>
                          <a:rPr lang="en-US" sz="3200" i="1" dirty="0" smtClean="0">
                            <a:latin typeface="Cambria Math" panose="02040503050406030204" pitchFamily="18" charset="0"/>
                            <a:cs typeface="Times New Roman" panose="02020603050405020304" pitchFamily="18" charset="0"/>
                          </a:rPr>
                        </m:ctrlPr>
                      </m:dPr>
                      <m:e>
                        <m:r>
                          <a:rPr lang="en-US" sz="3200" b="0" i="1" dirty="0" smtClean="0">
                            <a:solidFill>
                              <a:srgbClr val="7030A0"/>
                            </a:solidFill>
                            <a:latin typeface="Cambria Math" panose="02040503050406030204" pitchFamily="18" charset="0"/>
                            <a:cs typeface="Times New Roman" panose="02020603050405020304" pitchFamily="18" charset="0"/>
                          </a:rPr>
                          <m:t>𝑒</m:t>
                        </m:r>
                        <m:r>
                          <a:rPr lang="en-US" sz="3200" b="0" i="1" dirty="0" smtClean="0">
                            <a:solidFill>
                              <a:srgbClr val="7030A0"/>
                            </a:solidFill>
                            <a:latin typeface="Cambria Math" panose="02040503050406030204" pitchFamily="18" charset="0"/>
                            <a:cs typeface="Times New Roman" panose="02020603050405020304" pitchFamily="18" charset="0"/>
                          </a:rPr>
                          <m:t>=0</m:t>
                        </m:r>
                      </m:e>
                    </m:d>
                    <m:r>
                      <a:rPr lang="en-US" sz="3200" b="0" i="1" dirty="0" smtClean="0">
                        <a:latin typeface="Cambria Math" panose="02040503050406030204" pitchFamily="18" charset="0"/>
                        <a:cs typeface="Times New Roman" panose="02020603050405020304" pitchFamily="18" charset="0"/>
                      </a:rPr>
                      <m:t>,</m:t>
                    </m:r>
                  </m:oMath>
                </a14:m>
                <a:r>
                  <a:rPr lang="en-US" sz="3200" dirty="0">
                    <a:cs typeface="Times New Roman" panose="02020603050405020304" pitchFamily="18" charset="0"/>
                  </a:rPr>
                  <a:t> we see that combinations of </a:t>
                </a:r>
                <a14:m>
                  <m:oMath xmlns:m="http://schemas.openxmlformats.org/officeDocument/2006/math">
                    <m:r>
                      <a:rPr lang="en-US" sz="3200" b="0" i="1" dirty="0" smtClean="0">
                        <a:latin typeface="Cambria Math" panose="02040503050406030204" pitchFamily="18" charset="0"/>
                        <a:cs typeface="Times New Roman" panose="02020603050405020304" pitchFamily="18" charset="0"/>
                      </a:rPr>
                      <m:t>𝑖</m:t>
                    </m:r>
                  </m:oMath>
                </a14:m>
                <a:r>
                  <a:rPr lang="en-US" sz="3200" dirty="0">
                    <a:cs typeface="Times New Roman" panose="02020603050405020304" pitchFamily="18" charset="0"/>
                  </a:rPr>
                  <a:t> and </a:t>
                </a:r>
                <a14:m>
                  <m:oMath xmlns:m="http://schemas.openxmlformats.org/officeDocument/2006/math">
                    <m:r>
                      <a:rPr lang="en-US" sz="3200" b="0" i="1" dirty="0" smtClean="0">
                        <a:latin typeface="Cambria Math" panose="02040503050406030204" pitchFamily="18" charset="0"/>
                        <a:cs typeface="Times New Roman" panose="02020603050405020304" pitchFamily="18" charset="0"/>
                      </a:rPr>
                      <m:t>𝑎</m:t>
                    </m:r>
                  </m:oMath>
                </a14:m>
                <a:r>
                  <a:rPr lang="en-US" sz="3200" dirty="0">
                    <a:cs typeface="Times New Roman" panose="02020603050405020304" pitchFamily="18" charset="0"/>
                  </a:rPr>
                  <a:t> may be used to specify the desired orbit.</a:t>
                </a:r>
              </a:p>
              <a:p>
                <a:endParaRPr lang="en-US" sz="3200" dirty="0">
                  <a:cs typeface="Times New Roman" panose="02020603050405020304" pitchFamily="18" charset="0"/>
                </a:endParaRPr>
              </a:p>
              <a:p>
                <a:endParaRPr lang="en-US" sz="3200" dirty="0">
                  <a:cs typeface="Times New Roman" panose="02020603050405020304" pitchFamily="18" charset="0"/>
                </a:endParaRPr>
              </a:p>
              <a:p>
                <a:endParaRPr lang="en-US" sz="3200" dirty="0">
                  <a:cs typeface="Times New Roman" panose="02020603050405020304" pitchFamily="18" charset="0"/>
                </a:endParaRPr>
              </a:p>
              <a:p>
                <a:endParaRPr lang="en-US" sz="3200" dirty="0">
                  <a:cs typeface="Times New Roman" panose="02020603050405020304" pitchFamily="18" charset="0"/>
                </a:endParaRPr>
              </a:p>
              <a:p>
                <a:r>
                  <a:rPr lang="en-US" sz="3200" dirty="0">
                    <a:cs typeface="Times New Roman" panose="02020603050405020304" pitchFamily="18" charset="0"/>
                  </a:rPr>
                  <a:t>One such combination is </a:t>
                </a:r>
                <a14:m>
                  <m:oMath xmlns:m="http://schemas.openxmlformats.org/officeDocument/2006/math">
                    <m:r>
                      <a:rPr lang="en-US" sz="3200" b="0" i="1" smtClean="0">
                        <a:solidFill>
                          <a:srgbClr val="FF0000"/>
                        </a:solidFill>
                        <a:latin typeface="Cambria Math" panose="02040503050406030204" pitchFamily="18" charset="0"/>
                        <a:cs typeface="Times New Roman" panose="02020603050405020304" pitchFamily="18" charset="0"/>
                      </a:rPr>
                      <m:t>𝑖</m:t>
                    </m:r>
                    <m:r>
                      <a:rPr lang="en-US" sz="3200" b="0" i="1" smtClean="0">
                        <a:solidFill>
                          <a:srgbClr val="FF0000"/>
                        </a:solidFill>
                        <a:latin typeface="Cambria Math" panose="02040503050406030204" pitchFamily="18" charset="0"/>
                        <a:cs typeface="Times New Roman" panose="02020603050405020304" pitchFamily="18" charset="0"/>
                      </a:rPr>
                      <m:t>=98.2°</m:t>
                    </m:r>
                  </m:oMath>
                </a14:m>
                <a:br>
                  <a:rPr lang="en-US" sz="3200" dirty="0">
                    <a:solidFill>
                      <a:srgbClr val="FF0000"/>
                    </a:solidFill>
                    <a:cs typeface="Times New Roman" panose="02020603050405020304" pitchFamily="18" charset="0"/>
                  </a:rPr>
                </a:br>
                <a:r>
                  <a:rPr lang="en-US" sz="3200" dirty="0">
                    <a:cs typeface="Times New Roman" panose="02020603050405020304" pitchFamily="18" charset="0"/>
                  </a:rPr>
                  <a:t>and </a:t>
                </a:r>
                <a14:m>
                  <m:oMath xmlns:m="http://schemas.openxmlformats.org/officeDocument/2006/math">
                    <m:r>
                      <a:rPr lang="en-US" sz="3200" b="0" i="1" smtClean="0">
                        <a:solidFill>
                          <a:srgbClr val="00B050"/>
                        </a:solidFill>
                        <a:latin typeface="Cambria Math" panose="02040503050406030204" pitchFamily="18" charset="0"/>
                        <a:cs typeface="Times New Roman" panose="02020603050405020304" pitchFamily="18" charset="0"/>
                      </a:rPr>
                      <m:t>𝑎</m:t>
                    </m:r>
                    <m:r>
                      <a:rPr lang="en-US" sz="3200" b="0" i="1" smtClean="0">
                        <a:solidFill>
                          <a:srgbClr val="00B050"/>
                        </a:solidFill>
                        <a:latin typeface="Cambria Math" panose="02040503050406030204" pitchFamily="18" charset="0"/>
                        <a:cs typeface="Times New Roman" panose="02020603050405020304" pitchFamily="18" charset="0"/>
                      </a:rPr>
                      <m:t>=7083 </m:t>
                    </m:r>
                    <m:r>
                      <a:rPr lang="en-US" sz="3200" b="0" i="1" smtClean="0">
                        <a:solidFill>
                          <a:srgbClr val="00B050"/>
                        </a:solidFill>
                        <a:latin typeface="Cambria Math" panose="02040503050406030204" pitchFamily="18" charset="0"/>
                        <a:cs typeface="Times New Roman" panose="02020603050405020304" pitchFamily="18" charset="0"/>
                      </a:rPr>
                      <m:t>𝑘𝑚</m:t>
                    </m:r>
                    <m:r>
                      <a:rPr lang="en-US" sz="3200" b="0" i="1" smtClean="0">
                        <a:solidFill>
                          <a:srgbClr val="00B050"/>
                        </a:solidFill>
                        <a:latin typeface="Cambria Math" panose="02040503050406030204" pitchFamily="18" charset="0"/>
                        <a:cs typeface="Times New Roman" panose="02020603050405020304" pitchFamily="18" charset="0"/>
                      </a:rPr>
                      <m:t> </m:t>
                    </m:r>
                    <m:d>
                      <m:dPr>
                        <m:ctrlPr>
                          <a:rPr lang="en-US" sz="3200" b="0" i="1" smtClean="0">
                            <a:latin typeface="Cambria Math" panose="02040503050406030204" pitchFamily="18" charset="0"/>
                            <a:cs typeface="Times New Roman" panose="02020603050405020304" pitchFamily="18" charset="0"/>
                          </a:rPr>
                        </m:ctrlPr>
                      </m:dPr>
                      <m:e>
                        <m:r>
                          <a:rPr lang="en-US" sz="3200" b="0" i="1" smtClean="0">
                            <a:latin typeface="Cambria Math" panose="02040503050406030204" pitchFamily="18" charset="0"/>
                            <a:cs typeface="Times New Roman" panose="02020603050405020304" pitchFamily="18" charset="0"/>
                          </a:rPr>
                          <m:t>𝑎𝑙𝑡𝑖𝑡𝑢𝑑𝑒</m:t>
                        </m:r>
                        <m:r>
                          <a:rPr lang="en-US" sz="3200" b="0" i="1" smtClean="0">
                            <a:latin typeface="Cambria Math" panose="02040503050406030204" pitchFamily="18" charset="0"/>
                            <a:cs typeface="Times New Roman" panose="02020603050405020304" pitchFamily="18" charset="0"/>
                          </a:rPr>
                          <m:t>= 705 </m:t>
                        </m:r>
                        <m:r>
                          <a:rPr lang="en-US" sz="3200" b="0" i="1" smtClean="0">
                            <a:latin typeface="Cambria Math" panose="02040503050406030204" pitchFamily="18" charset="0"/>
                            <a:cs typeface="Times New Roman" panose="02020603050405020304" pitchFamily="18" charset="0"/>
                          </a:rPr>
                          <m:t>𝑘𝑚</m:t>
                        </m:r>
                      </m:e>
                    </m:d>
                  </m:oMath>
                </a14:m>
                <a:endParaRPr lang="en-US" sz="3200" dirty="0">
                  <a:cs typeface="Times New Roman" panose="020206030504050203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403260" y="925286"/>
                <a:ext cx="6207065" cy="5509200"/>
              </a:xfrm>
              <a:prstGeom prst="rect">
                <a:avLst/>
              </a:prstGeom>
              <a:blipFill>
                <a:blip r:embed="rId2"/>
                <a:stretch>
                  <a:fillRect l="-2456" t="-1327"/>
                </a:stretch>
              </a:blipFill>
            </p:spPr>
            <p:txBody>
              <a:bodyPr/>
              <a:lstStyle/>
              <a:p>
                <a:r>
                  <a:rPr lang="en-US">
                    <a:noFill/>
                  </a:rPr>
                  <a:t> </a:t>
                </a:r>
              </a:p>
            </p:txBody>
          </p:sp>
        </mc:Fallback>
      </mc:AlternateContent>
      <p:sp>
        <p:nvSpPr>
          <p:cNvPr id="3" name="TextBox 2"/>
          <p:cNvSpPr txBox="1"/>
          <p:nvPr/>
        </p:nvSpPr>
        <p:spPr>
          <a:xfrm>
            <a:off x="566928" y="320040"/>
            <a:ext cx="5814797" cy="1077218"/>
          </a:xfrm>
          <a:prstGeom prst="rect">
            <a:avLst/>
          </a:prstGeom>
          <a:noFill/>
        </p:spPr>
        <p:txBody>
          <a:bodyPr wrap="none" rtlCol="0">
            <a:spAutoFit/>
          </a:bodyPr>
          <a:lstStyle/>
          <a:p>
            <a:r>
              <a:rPr lang="en-US" sz="3200" b="1" dirty="0"/>
              <a:t>Example:  Sun Synchronous Orbit</a:t>
            </a:r>
          </a:p>
          <a:p>
            <a:endParaRPr lang="en-US" sz="3200" dirty="0"/>
          </a:p>
        </p:txBody>
      </p:sp>
      <mc:AlternateContent xmlns:mc="http://schemas.openxmlformats.org/markup-compatibility/2006">
        <mc:Choice xmlns:a14="http://schemas.microsoft.com/office/drawing/2010/main" Requires="a14">
          <p:sp>
            <p:nvSpPr>
              <p:cNvPr id="4" name="TextBox 3"/>
              <p:cNvSpPr txBox="1"/>
              <p:nvPr/>
            </p:nvSpPr>
            <p:spPr>
              <a:xfrm>
                <a:off x="1324698" y="2998516"/>
                <a:ext cx="3451394" cy="115012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3200" b="0" i="1" smtClean="0">
                              <a:latin typeface="Cambria Math" panose="02040503050406030204" pitchFamily="18" charset="0"/>
                            </a:rPr>
                          </m:ctrlPr>
                        </m:accPr>
                        <m:e>
                          <m:r>
                            <m:rPr>
                              <m:sty m:val="p"/>
                            </m:rPr>
                            <a:rPr lang="el-GR" sz="3200" b="0" i="1" smtClean="0">
                              <a:latin typeface="Cambria Math"/>
                              <a:ea typeface="Cambria Math"/>
                            </a:rPr>
                            <m:t>Ω</m:t>
                          </m:r>
                        </m:e>
                      </m:acc>
                      <m:r>
                        <a:rPr lang="en-US" sz="3200" b="0" i="1" smtClean="0">
                          <a:latin typeface="Cambria Math"/>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m:t>
                          </m:r>
                          <m:r>
                            <a:rPr lang="en-US" sz="3200" b="0" i="1" smtClean="0">
                              <a:latin typeface="Cambria Math"/>
                            </a:rPr>
                            <m:t>3</m:t>
                          </m:r>
                          <m:sSub>
                            <m:sSubPr>
                              <m:ctrlPr>
                                <a:rPr lang="en-US" sz="3200" b="0" i="1" smtClean="0">
                                  <a:latin typeface="Cambria Math" panose="02040503050406030204" pitchFamily="18" charset="0"/>
                                </a:rPr>
                              </m:ctrlPr>
                            </m:sSubPr>
                            <m:e>
                              <m:r>
                                <a:rPr lang="en-US" sz="3200" b="0" i="1" smtClean="0">
                                  <a:latin typeface="Cambria Math"/>
                                </a:rPr>
                                <m:t>𝐽</m:t>
                              </m:r>
                            </m:e>
                            <m:sub>
                              <m:r>
                                <a:rPr lang="en-US" sz="3200" b="0" i="1" smtClean="0">
                                  <a:latin typeface="Cambria Math"/>
                                </a:rPr>
                                <m:t>2</m:t>
                              </m:r>
                            </m:sub>
                          </m:sSub>
                          <m:r>
                            <a:rPr lang="en-US" sz="3200" b="0" i="1" smtClean="0">
                              <a:latin typeface="Cambria Math"/>
                            </a:rPr>
                            <m:t>𝑛</m:t>
                          </m:r>
                          <m:sSubSup>
                            <m:sSubSupPr>
                              <m:ctrlPr>
                                <a:rPr lang="en-US" sz="3200" i="1">
                                  <a:latin typeface="Cambria Math" panose="02040503050406030204" pitchFamily="18" charset="0"/>
                                </a:rPr>
                              </m:ctrlPr>
                            </m:sSubSupPr>
                            <m:e>
                              <m:r>
                                <a:rPr lang="en-US" sz="3200" i="1">
                                  <a:latin typeface="Cambria Math"/>
                                </a:rPr>
                                <m:t>𝑟</m:t>
                              </m:r>
                            </m:e>
                            <m:sub>
                              <m:r>
                                <a:rPr lang="en-US" sz="3200" i="1">
                                  <a:latin typeface="Cambria Math"/>
                                </a:rPr>
                                <m:t>𝑒</m:t>
                              </m:r>
                            </m:sub>
                            <m:sup>
                              <m:r>
                                <a:rPr lang="en-US" sz="3200" i="1">
                                  <a:latin typeface="Cambria Math" panose="02040503050406030204" pitchFamily="18" charset="0"/>
                                </a:rPr>
                                <m:t>2</m:t>
                              </m:r>
                            </m:sup>
                          </m:sSubSup>
                          <m:func>
                            <m:funcPr>
                              <m:ctrlPr>
                                <a:rPr lang="en-US" sz="3200" b="0" i="1" smtClean="0">
                                  <a:latin typeface="Cambria Math" panose="02040503050406030204" pitchFamily="18" charset="0"/>
                                </a:rPr>
                              </m:ctrlPr>
                            </m:funcPr>
                            <m:fName>
                              <m:r>
                                <m:rPr>
                                  <m:sty m:val="p"/>
                                </m:rPr>
                                <a:rPr lang="en-US" sz="3200" b="0" i="0" smtClean="0">
                                  <a:latin typeface="Cambria Math"/>
                                </a:rPr>
                                <m:t>cos</m:t>
                              </m:r>
                            </m:fName>
                            <m:e>
                              <m:r>
                                <a:rPr lang="en-US" sz="3200" b="0" i="1" smtClean="0">
                                  <a:solidFill>
                                    <a:srgbClr val="FF0000"/>
                                  </a:solidFill>
                                  <a:latin typeface="Cambria Math"/>
                                </a:rPr>
                                <m:t>𝑖</m:t>
                              </m:r>
                            </m:e>
                          </m:func>
                        </m:num>
                        <m:den>
                          <m:r>
                            <a:rPr lang="en-US" sz="3200" b="0" i="1" smtClean="0">
                              <a:latin typeface="Cambria Math"/>
                            </a:rPr>
                            <m:t>2</m:t>
                          </m:r>
                          <m:sSup>
                            <m:sSupPr>
                              <m:ctrlPr>
                                <a:rPr lang="en-US" sz="3200" b="0" i="1" smtClean="0">
                                  <a:solidFill>
                                    <a:srgbClr val="00B050"/>
                                  </a:solidFill>
                                  <a:latin typeface="Cambria Math" panose="02040503050406030204" pitchFamily="18" charset="0"/>
                                </a:rPr>
                              </m:ctrlPr>
                            </m:sSupPr>
                            <m:e>
                              <m:r>
                                <a:rPr lang="en-US" sz="3200" b="0" i="1" smtClean="0">
                                  <a:solidFill>
                                    <a:srgbClr val="00B050"/>
                                  </a:solidFill>
                                  <a:latin typeface="Cambria Math"/>
                                </a:rPr>
                                <m:t>𝑎</m:t>
                              </m:r>
                            </m:e>
                            <m:sup>
                              <m:r>
                                <a:rPr lang="en-US" sz="3200" b="0" i="1" smtClean="0">
                                  <a:solidFill>
                                    <a:srgbClr val="00B050"/>
                                  </a:solidFill>
                                  <a:latin typeface="Cambria Math"/>
                                </a:rPr>
                                <m:t>2</m:t>
                              </m:r>
                            </m:sup>
                          </m:sSup>
                          <m:sSup>
                            <m:sSupPr>
                              <m:ctrlPr>
                                <a:rPr lang="en-US" sz="3200" b="0" i="1" smtClean="0">
                                  <a:latin typeface="Cambria Math" panose="02040503050406030204" pitchFamily="18" charset="0"/>
                                </a:rPr>
                              </m:ctrlPr>
                            </m:sSupPr>
                            <m:e>
                              <m:d>
                                <m:dPr>
                                  <m:ctrlPr>
                                    <a:rPr lang="en-US" sz="3200" b="0" i="1" smtClean="0">
                                      <a:latin typeface="Cambria Math" panose="02040503050406030204" pitchFamily="18" charset="0"/>
                                    </a:rPr>
                                  </m:ctrlPr>
                                </m:dPr>
                                <m:e>
                                  <m:r>
                                    <a:rPr lang="en-US" sz="3200" b="0" i="1" smtClean="0">
                                      <a:latin typeface="Cambria Math"/>
                                    </a:rPr>
                                    <m:t>1−</m:t>
                                  </m:r>
                                  <m:sSup>
                                    <m:sSupPr>
                                      <m:ctrlPr>
                                        <a:rPr lang="en-US" sz="3200" b="0" i="1" smtClean="0">
                                          <a:solidFill>
                                            <a:srgbClr val="7030A0"/>
                                          </a:solidFill>
                                          <a:latin typeface="Cambria Math" panose="02040503050406030204" pitchFamily="18" charset="0"/>
                                        </a:rPr>
                                      </m:ctrlPr>
                                    </m:sSupPr>
                                    <m:e>
                                      <m:r>
                                        <a:rPr lang="en-US" sz="3200" b="0" i="1" smtClean="0">
                                          <a:solidFill>
                                            <a:srgbClr val="7030A0"/>
                                          </a:solidFill>
                                          <a:latin typeface="Cambria Math"/>
                                        </a:rPr>
                                        <m:t>𝑒</m:t>
                                      </m:r>
                                    </m:e>
                                    <m:sup>
                                      <m:r>
                                        <a:rPr lang="en-US" sz="3200" b="0" i="1" smtClean="0">
                                          <a:solidFill>
                                            <a:srgbClr val="7030A0"/>
                                          </a:solidFill>
                                          <a:latin typeface="Cambria Math"/>
                                        </a:rPr>
                                        <m:t>2</m:t>
                                      </m:r>
                                    </m:sup>
                                  </m:sSup>
                                </m:e>
                              </m:d>
                            </m:e>
                            <m:sup>
                              <m:r>
                                <a:rPr lang="en-US" sz="3200" b="0" i="1" smtClean="0">
                                  <a:latin typeface="Cambria Math"/>
                                </a:rPr>
                                <m:t>2</m:t>
                              </m:r>
                            </m:sup>
                          </m:sSup>
                        </m:den>
                      </m:f>
                    </m:oMath>
                  </m:oMathPara>
                </a14:m>
                <a:endParaRPr lang="en-US" sz="3200" dirty="0"/>
              </a:p>
            </p:txBody>
          </p:sp>
        </mc:Choice>
        <mc:Fallback>
          <p:sp>
            <p:nvSpPr>
              <p:cNvPr id="4" name="TextBox 3"/>
              <p:cNvSpPr txBox="1">
                <a:spLocks noRot="1" noChangeAspect="1" noMove="1" noResize="1" noEditPoints="1" noAdjustHandles="1" noChangeArrowheads="1" noChangeShapeType="1" noTextEdit="1"/>
              </p:cNvSpPr>
              <p:nvPr/>
            </p:nvSpPr>
            <p:spPr>
              <a:xfrm>
                <a:off x="1324698" y="2998516"/>
                <a:ext cx="3451394" cy="115012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10231405" y="5513623"/>
                <a:ext cx="1520353" cy="5074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chemeClr val="bg1"/>
                          </a:solidFill>
                          <a:latin typeface="Cambria Math" panose="02040503050406030204" pitchFamily="18" charset="0"/>
                          <a:ea typeface="Cambria Math" panose="02040503050406030204" pitchFamily="18" charset="0"/>
                        </a:rPr>
                        <m:t>𝟎</m:t>
                      </m:r>
                      <m:r>
                        <a:rPr lang="en-US" b="1" i="1" smtClean="0">
                          <a:solidFill>
                            <a:schemeClr val="bg1"/>
                          </a:solidFill>
                          <a:latin typeface="Cambria Math" panose="02040503050406030204" pitchFamily="18" charset="0"/>
                          <a:ea typeface="Cambria Math" panose="02040503050406030204" pitchFamily="18" charset="0"/>
                        </a:rPr>
                        <m:t>.</m:t>
                      </m:r>
                      <m:r>
                        <a:rPr lang="en-US" b="1" i="1" smtClean="0">
                          <a:solidFill>
                            <a:schemeClr val="bg1"/>
                          </a:solidFill>
                          <a:latin typeface="Cambria Math" panose="02040503050406030204" pitchFamily="18" charset="0"/>
                          <a:ea typeface="Cambria Math" panose="02040503050406030204" pitchFamily="18" charset="0"/>
                        </a:rPr>
                        <m:t>𝟗𝟖𝟔</m:t>
                      </m:r>
                      <m:f>
                        <m:fPr>
                          <m:type m:val="skw"/>
                          <m:ctrlPr>
                            <a:rPr lang="en-US" b="1" i="1">
                              <a:solidFill>
                                <a:schemeClr val="bg1"/>
                              </a:solidFill>
                              <a:latin typeface="Cambria Math" panose="02040503050406030204" pitchFamily="18" charset="0"/>
                              <a:ea typeface="Cambria Math" panose="02040503050406030204" pitchFamily="18" charset="0"/>
                            </a:rPr>
                          </m:ctrlPr>
                        </m:fPr>
                        <m:num>
                          <m:r>
                            <a:rPr lang="en-US" b="1" i="1">
                              <a:solidFill>
                                <a:schemeClr val="bg1"/>
                              </a:solidFill>
                              <a:latin typeface="Cambria Math" panose="02040503050406030204" pitchFamily="18" charset="0"/>
                              <a:ea typeface="Cambria Math" panose="02040503050406030204" pitchFamily="18" charset="0"/>
                            </a:rPr>
                            <m:t>°</m:t>
                          </m:r>
                        </m:num>
                        <m:den>
                          <m:r>
                            <a:rPr lang="en-US" b="1" i="1">
                              <a:solidFill>
                                <a:schemeClr val="bg1"/>
                              </a:solidFill>
                              <a:latin typeface="Cambria Math" panose="02040503050406030204" pitchFamily="18" charset="0"/>
                              <a:ea typeface="Cambria Math" panose="02040503050406030204" pitchFamily="18" charset="0"/>
                            </a:rPr>
                            <m:t>𝒅𝒂𝒚</m:t>
                          </m:r>
                        </m:den>
                      </m:f>
                    </m:oMath>
                  </m:oMathPara>
                </a14:m>
                <a:endParaRPr lang="en-US" b="1" dirty="0">
                  <a:solidFill>
                    <a:schemeClr val="bg1"/>
                  </a:solidFill>
                </a:endParaRPr>
              </a:p>
            </p:txBody>
          </p:sp>
        </mc:Choice>
        <mc:Fallback xmlns="">
          <p:sp>
            <p:nvSpPr>
              <p:cNvPr id="15" name="Rectangle 14"/>
              <p:cNvSpPr>
                <a:spLocks noRot="1" noChangeAspect="1" noMove="1" noResize="1" noEditPoints="1" noAdjustHandles="1" noChangeArrowheads="1" noChangeShapeType="1" noTextEdit="1"/>
              </p:cNvSpPr>
              <p:nvPr/>
            </p:nvSpPr>
            <p:spPr>
              <a:xfrm>
                <a:off x="10231405" y="5513623"/>
                <a:ext cx="1520353" cy="507447"/>
              </a:xfrm>
              <a:prstGeom prst="rect">
                <a:avLst/>
              </a:prstGeom>
              <a:blipFill>
                <a:blip r:embed="rId6"/>
                <a:stretch>
                  <a:fillRect t="-102381" r="-23200" b="-157143"/>
                </a:stretch>
              </a:blipFill>
            </p:spPr>
            <p:txBody>
              <a:bodyPr/>
              <a:lstStyle/>
              <a:p>
                <a:r>
                  <a:rPr lang="en-US">
                    <a:noFill/>
                  </a:rPr>
                  <a:t> </a:t>
                </a:r>
              </a:p>
            </p:txBody>
          </p:sp>
        </mc:Fallback>
      </mc:AlternateContent>
      <p:pic>
        <p:nvPicPr>
          <p:cNvPr id="25" name="Picture 24"/>
          <p:cNvPicPr>
            <a:picLocks noChangeAspect="1"/>
          </p:cNvPicPr>
          <p:nvPr/>
        </p:nvPicPr>
        <p:blipFill>
          <a:blip r:embed="rId7"/>
          <a:stretch>
            <a:fillRect/>
          </a:stretch>
        </p:blipFill>
        <p:spPr>
          <a:xfrm>
            <a:off x="6610325" y="1746416"/>
            <a:ext cx="5172344" cy="3815443"/>
          </a:xfrm>
          <a:prstGeom prst="rect">
            <a:avLst/>
          </a:prstGeom>
        </p:spPr>
      </p:pic>
      <p:sp>
        <p:nvSpPr>
          <p:cNvPr id="7" name="TextBox 6"/>
          <p:cNvSpPr txBox="1"/>
          <p:nvPr/>
        </p:nvSpPr>
        <p:spPr>
          <a:xfrm>
            <a:off x="6984427" y="5048250"/>
            <a:ext cx="3953968" cy="369332"/>
          </a:xfrm>
          <a:prstGeom prst="rect">
            <a:avLst/>
          </a:prstGeom>
          <a:noFill/>
        </p:spPr>
        <p:txBody>
          <a:bodyPr wrap="none" rtlCol="0">
            <a:spAutoFit/>
          </a:bodyPr>
          <a:lstStyle/>
          <a:p>
            <a:pPr algn="ctr"/>
            <a:r>
              <a:rPr lang="en-US" b="1" dirty="0"/>
              <a:t>Daily Precession of the Ascending Node</a:t>
            </a:r>
          </a:p>
        </p:txBody>
      </p:sp>
      <p:sp>
        <p:nvSpPr>
          <p:cNvPr id="2" name="Slide Number Placeholder 1"/>
          <p:cNvSpPr>
            <a:spLocks noGrp="1"/>
          </p:cNvSpPr>
          <p:nvPr>
            <p:ph type="sldNum" sz="quarter" idx="12"/>
          </p:nvPr>
        </p:nvSpPr>
        <p:spPr/>
        <p:txBody>
          <a:bodyPr/>
          <a:lstStyle/>
          <a:p>
            <a:fld id="{2091D9BF-489A-4E72-8F93-6159E0B5D9A7}" type="slidenum">
              <a:rPr lang="en-US" smtClean="0"/>
              <a:t>30</a:t>
            </a:fld>
            <a:endParaRPr lang="en-US"/>
          </a:p>
        </p:txBody>
      </p:sp>
    </p:spTree>
    <p:extLst>
      <p:ext uri="{BB962C8B-B14F-4D97-AF65-F5344CB8AC3E}">
        <p14:creationId xmlns:p14="http://schemas.microsoft.com/office/powerpoint/2010/main" val="2194740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8144" t="19629" r="56439" b="23791"/>
          <a:stretch/>
        </p:blipFill>
        <p:spPr>
          <a:xfrm>
            <a:off x="5905178" y="1416308"/>
            <a:ext cx="5577840" cy="4206240"/>
          </a:xfrm>
          <a:prstGeom prst="rect">
            <a:avLst/>
          </a:prstGeom>
        </p:spPr>
      </p:pic>
      <p:pic>
        <p:nvPicPr>
          <p:cNvPr id="5" name="Picture 4"/>
          <p:cNvPicPr>
            <a:picLocks noChangeAspect="1"/>
          </p:cNvPicPr>
          <p:nvPr/>
        </p:nvPicPr>
        <p:blipFill rotWithShape="1">
          <a:blip r:embed="rId3"/>
          <a:srcRect l="18055" t="19219" r="56459" b="23176"/>
          <a:stretch/>
        </p:blipFill>
        <p:spPr>
          <a:xfrm>
            <a:off x="5888089" y="1378208"/>
            <a:ext cx="5593080" cy="4282440"/>
          </a:xfrm>
          <a:prstGeom prst="rect">
            <a:avLst/>
          </a:prstGeom>
        </p:spPr>
      </p:pic>
      <p:pic>
        <p:nvPicPr>
          <p:cNvPr id="6" name="Picture 5"/>
          <p:cNvPicPr>
            <a:picLocks noChangeAspect="1"/>
          </p:cNvPicPr>
          <p:nvPr/>
        </p:nvPicPr>
        <p:blipFill rotWithShape="1">
          <a:blip r:embed="rId4"/>
          <a:srcRect l="18264" t="19629" r="56389" b="23791"/>
          <a:stretch/>
        </p:blipFill>
        <p:spPr>
          <a:xfrm>
            <a:off x="5931130" y="1416308"/>
            <a:ext cx="5562600" cy="4206240"/>
          </a:xfrm>
          <a:prstGeom prst="rect">
            <a:avLst/>
          </a:prstGeom>
        </p:spPr>
      </p:pic>
      <p:pic>
        <p:nvPicPr>
          <p:cNvPr id="7" name="Picture 6"/>
          <p:cNvPicPr>
            <a:picLocks noChangeAspect="1"/>
          </p:cNvPicPr>
          <p:nvPr/>
        </p:nvPicPr>
        <p:blipFill rotWithShape="1">
          <a:blip r:embed="rId5"/>
          <a:srcRect l="18125" t="19629" r="56389" b="22970"/>
          <a:stretch/>
        </p:blipFill>
        <p:spPr>
          <a:xfrm>
            <a:off x="5909540" y="1416308"/>
            <a:ext cx="5593080" cy="4267200"/>
          </a:xfrm>
          <a:prstGeom prst="rect">
            <a:avLst/>
          </a:prstGeom>
        </p:spPr>
      </p:pic>
      <p:sp>
        <p:nvSpPr>
          <p:cNvPr id="3" name="TextBox 2"/>
          <p:cNvSpPr txBox="1"/>
          <p:nvPr/>
        </p:nvSpPr>
        <p:spPr>
          <a:xfrm>
            <a:off x="566928" y="320040"/>
            <a:ext cx="7533281" cy="1077218"/>
          </a:xfrm>
          <a:prstGeom prst="rect">
            <a:avLst/>
          </a:prstGeom>
          <a:noFill/>
        </p:spPr>
        <p:txBody>
          <a:bodyPr wrap="none" rtlCol="0">
            <a:spAutoFit/>
          </a:bodyPr>
          <a:lstStyle/>
          <a:p>
            <a:r>
              <a:rPr lang="en-US" sz="3200" b="1" dirty="0"/>
              <a:t>Perturbations:  Precession of the Periapsis  </a:t>
            </a:r>
          </a:p>
          <a:p>
            <a:endParaRPr lang="en-US" sz="3200" dirty="0"/>
          </a:p>
        </p:txBody>
      </p:sp>
      <p:pic>
        <p:nvPicPr>
          <p:cNvPr id="8" name="Picture 7"/>
          <p:cNvPicPr>
            <a:picLocks noChangeAspect="1"/>
          </p:cNvPicPr>
          <p:nvPr/>
        </p:nvPicPr>
        <p:blipFill rotWithShape="1">
          <a:blip r:embed="rId6"/>
          <a:srcRect l="18125" t="19424" r="56459" b="23791"/>
          <a:stretch/>
        </p:blipFill>
        <p:spPr>
          <a:xfrm>
            <a:off x="5910092" y="1397258"/>
            <a:ext cx="5577840" cy="4221480"/>
          </a:xfrm>
          <a:prstGeom prst="rect">
            <a:avLst/>
          </a:prstGeom>
        </p:spPr>
      </p:pic>
      <mc:AlternateContent xmlns:mc="http://schemas.openxmlformats.org/markup-compatibility/2006" xmlns:a14="http://schemas.microsoft.com/office/drawing/2010/main">
        <mc:Choice Requires="a14">
          <p:sp>
            <p:nvSpPr>
              <p:cNvPr id="9" name="Left Arrow 8"/>
              <p:cNvSpPr/>
              <p:nvPr/>
            </p:nvSpPr>
            <p:spPr>
              <a:xfrm>
                <a:off x="9016536" y="1007552"/>
                <a:ext cx="931334" cy="58299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𝝎</m:t>
                          </m:r>
                        </m:e>
                      </m:acc>
                    </m:oMath>
                  </m:oMathPara>
                </a14:m>
                <a:endParaRPr lang="en-US" b="1" dirty="0"/>
              </a:p>
            </p:txBody>
          </p:sp>
        </mc:Choice>
        <mc:Fallback xmlns="">
          <p:sp>
            <p:nvSpPr>
              <p:cNvPr id="9" name="Left Arrow 8"/>
              <p:cNvSpPr>
                <a:spLocks noRot="1" noChangeAspect="1" noMove="1" noResize="1" noEditPoints="1" noAdjustHandles="1" noChangeArrowheads="1" noChangeShapeType="1" noTextEdit="1"/>
              </p:cNvSpPr>
              <p:nvPr/>
            </p:nvSpPr>
            <p:spPr>
              <a:xfrm>
                <a:off x="9016536" y="1007552"/>
                <a:ext cx="931334" cy="582998"/>
              </a:xfrm>
              <a:prstGeom prst="leftArrow">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566928" y="1025276"/>
                <a:ext cx="5186172" cy="4464940"/>
              </a:xfrm>
              <a:prstGeom prst="rect">
                <a:avLst/>
              </a:prstGeom>
              <a:noFill/>
            </p:spPr>
            <p:txBody>
              <a:bodyPr wrap="square" rtlCol="0">
                <a:spAutoFit/>
              </a:bodyPr>
              <a:lstStyle/>
              <a:p>
                <a:r>
                  <a:rPr lang="en-US" sz="2800" dirty="0"/>
                  <a:t>The </a:t>
                </a:r>
                <a:r>
                  <a:rPr lang="en-US" sz="2800" dirty="0" err="1"/>
                  <a:t>oblateness</a:t>
                </a:r>
                <a:r>
                  <a:rPr lang="en-US" sz="2800" dirty="0"/>
                  <a:t> perturbation also causes the periapsis and </a:t>
                </a:r>
                <a:r>
                  <a:rPr lang="en-US" sz="2800" dirty="0" err="1"/>
                  <a:t>apoapsis</a:t>
                </a:r>
                <a:r>
                  <a:rPr lang="en-US" sz="2800" dirty="0"/>
                  <a:t> to </a:t>
                </a:r>
                <a:r>
                  <a:rPr lang="en-US" sz="2800" dirty="0" err="1"/>
                  <a:t>precess</a:t>
                </a:r>
                <a:r>
                  <a:rPr lang="en-US" sz="2800" dirty="0"/>
                  <a:t> at the rate:</a:t>
                </a:r>
              </a:p>
              <a:p>
                <a:endParaRPr lang="en-US" sz="2800" dirty="0"/>
              </a:p>
              <a:p>
                <a:pPr/>
                <a14:m>
                  <m:oMathPara xmlns:m="http://schemas.openxmlformats.org/officeDocument/2006/math">
                    <m:oMathParaPr>
                      <m:jc m:val="left"/>
                    </m:oMathParaPr>
                    <m:oMath xmlns:m="http://schemas.openxmlformats.org/officeDocument/2006/math">
                      <m:acc>
                        <m:accPr>
                          <m:chr m:val="̇"/>
                          <m:ctrlPr>
                            <a:rPr lang="en-US" sz="2800" i="1">
                              <a:latin typeface="Cambria Math" panose="02040503050406030204" pitchFamily="18" charset="0"/>
                            </a:rPr>
                          </m:ctrlPr>
                        </m:accPr>
                        <m:e>
                          <m:r>
                            <a:rPr lang="el-GR" sz="2800" i="1">
                              <a:latin typeface="Cambria Math"/>
                              <a:ea typeface="Cambria Math"/>
                            </a:rPr>
                            <m:t>𝜔</m:t>
                          </m:r>
                        </m:e>
                      </m:acc>
                      <m:r>
                        <a:rPr lang="en-US" sz="2800" i="1">
                          <a:latin typeface="Cambria Math"/>
                        </a:rPr>
                        <m:t>=</m:t>
                      </m:r>
                      <m:f>
                        <m:fPr>
                          <m:ctrlPr>
                            <a:rPr lang="en-US" sz="2800" i="1">
                              <a:latin typeface="Cambria Math" panose="02040503050406030204" pitchFamily="18" charset="0"/>
                            </a:rPr>
                          </m:ctrlPr>
                        </m:fPr>
                        <m:num>
                          <m:r>
                            <a:rPr lang="en-US" sz="2800" i="1">
                              <a:latin typeface="Cambria Math"/>
                            </a:rPr>
                            <m:t>3</m:t>
                          </m:r>
                          <m:sSub>
                            <m:sSubPr>
                              <m:ctrlPr>
                                <a:rPr lang="en-US" sz="2800" i="1">
                                  <a:latin typeface="Cambria Math" panose="02040503050406030204" pitchFamily="18" charset="0"/>
                                </a:rPr>
                              </m:ctrlPr>
                            </m:sSubPr>
                            <m:e>
                              <m:r>
                                <a:rPr lang="en-US" sz="2800" i="1">
                                  <a:latin typeface="Cambria Math"/>
                                </a:rPr>
                                <m:t>𝐽</m:t>
                              </m:r>
                            </m:e>
                            <m:sub>
                              <m:r>
                                <a:rPr lang="en-US" sz="2800" i="1">
                                  <a:latin typeface="Cambria Math"/>
                                </a:rPr>
                                <m:t>2</m:t>
                              </m:r>
                            </m:sub>
                          </m:sSub>
                          <m:r>
                            <a:rPr lang="en-US" sz="2800" i="1">
                              <a:latin typeface="Cambria Math"/>
                            </a:rPr>
                            <m:t>𝑛</m:t>
                          </m:r>
                          <m:sSubSup>
                            <m:sSubSupPr>
                              <m:ctrlPr>
                                <a:rPr lang="en-US" sz="2800" i="1">
                                  <a:latin typeface="Cambria Math" panose="02040503050406030204" pitchFamily="18" charset="0"/>
                                </a:rPr>
                              </m:ctrlPr>
                            </m:sSubSupPr>
                            <m:e>
                              <m:r>
                                <a:rPr lang="en-US" sz="2800" i="1">
                                  <a:latin typeface="Cambria Math"/>
                                </a:rPr>
                                <m:t>𝑟</m:t>
                              </m:r>
                            </m:e>
                            <m:sub>
                              <m:r>
                                <a:rPr lang="en-US" sz="2800" i="1">
                                  <a:latin typeface="Cambria Math"/>
                                </a:rPr>
                                <m:t>𝑒</m:t>
                              </m:r>
                            </m:sub>
                            <m:sup>
                              <m:r>
                                <a:rPr lang="en-US" sz="2800" i="1">
                                  <a:latin typeface="Cambria Math" panose="02040503050406030204" pitchFamily="18" charset="0"/>
                                </a:rPr>
                                <m:t>2</m:t>
                              </m:r>
                            </m:sup>
                          </m:sSubSup>
                        </m:num>
                        <m:den>
                          <m:r>
                            <a:rPr lang="en-US" sz="2800" i="1">
                              <a:latin typeface="Cambria Math"/>
                            </a:rPr>
                            <m:t>4</m:t>
                          </m:r>
                          <m:sSup>
                            <m:sSupPr>
                              <m:ctrlPr>
                                <a:rPr lang="en-US" sz="2800" i="1">
                                  <a:latin typeface="Cambria Math" panose="02040503050406030204" pitchFamily="18" charset="0"/>
                                </a:rPr>
                              </m:ctrlPr>
                            </m:sSupPr>
                            <m:e>
                              <m:r>
                                <a:rPr lang="en-US" sz="2800" i="1">
                                  <a:latin typeface="Cambria Math"/>
                                </a:rPr>
                                <m:t>𝑎</m:t>
                              </m:r>
                            </m:e>
                            <m:sup>
                              <m:r>
                                <a:rPr lang="en-US" sz="2800" i="1">
                                  <a:latin typeface="Cambria Math"/>
                                </a:rPr>
                                <m:t>2</m:t>
                              </m:r>
                            </m:sup>
                          </m:sSup>
                          <m:sSup>
                            <m:sSupPr>
                              <m:ctrlPr>
                                <a:rPr lang="en-US" sz="2800" i="1">
                                  <a:latin typeface="Cambria Math" panose="02040503050406030204" pitchFamily="18" charset="0"/>
                                </a:rPr>
                              </m:ctrlPr>
                            </m:sSupPr>
                            <m:e>
                              <m:d>
                                <m:dPr>
                                  <m:ctrlPr>
                                    <a:rPr lang="en-US" sz="2800" i="1">
                                      <a:latin typeface="Cambria Math" panose="02040503050406030204" pitchFamily="18" charset="0"/>
                                    </a:rPr>
                                  </m:ctrlPr>
                                </m:dPr>
                                <m:e>
                                  <m:r>
                                    <a:rPr lang="en-US" sz="2800" i="1">
                                      <a:latin typeface="Cambria Math"/>
                                    </a:rPr>
                                    <m:t>1−</m:t>
                                  </m:r>
                                  <m:sSup>
                                    <m:sSupPr>
                                      <m:ctrlPr>
                                        <a:rPr lang="en-US" sz="2800" i="1">
                                          <a:latin typeface="Cambria Math" panose="02040503050406030204" pitchFamily="18" charset="0"/>
                                        </a:rPr>
                                      </m:ctrlPr>
                                    </m:sSupPr>
                                    <m:e>
                                      <m:r>
                                        <a:rPr lang="en-US" sz="2800" i="1">
                                          <a:latin typeface="Cambria Math"/>
                                        </a:rPr>
                                        <m:t>𝑒</m:t>
                                      </m:r>
                                    </m:e>
                                    <m:sup>
                                      <m:r>
                                        <a:rPr lang="en-US" sz="2800" i="1">
                                          <a:latin typeface="Cambria Math"/>
                                        </a:rPr>
                                        <m:t>2</m:t>
                                      </m:r>
                                    </m:sup>
                                  </m:sSup>
                                </m:e>
                              </m:d>
                            </m:e>
                            <m:sup>
                              <m:r>
                                <a:rPr lang="en-US" sz="2800" i="1">
                                  <a:latin typeface="Cambria Math"/>
                                </a:rPr>
                                <m:t>2</m:t>
                              </m:r>
                            </m:sup>
                          </m:sSup>
                        </m:den>
                      </m:f>
                      <m:d>
                        <m:dPr>
                          <m:ctrlPr>
                            <a:rPr lang="en-US" sz="2800" i="1" smtClean="0">
                              <a:solidFill>
                                <a:schemeClr val="tx1"/>
                              </a:solidFill>
                              <a:latin typeface="Cambria Math" panose="02040503050406030204" pitchFamily="18" charset="0"/>
                            </a:rPr>
                          </m:ctrlPr>
                        </m:dPr>
                        <m:e>
                          <m:r>
                            <a:rPr lang="en-US" sz="2800" i="1">
                              <a:solidFill>
                                <a:schemeClr val="tx1"/>
                              </a:solidFill>
                              <a:latin typeface="Cambria Math"/>
                            </a:rPr>
                            <m:t>4−5</m:t>
                          </m:r>
                          <m:func>
                            <m:funcPr>
                              <m:ctrlPr>
                                <a:rPr lang="en-US" sz="2800" i="1">
                                  <a:solidFill>
                                    <a:schemeClr val="tx1"/>
                                  </a:solidFill>
                                  <a:latin typeface="Cambria Math" panose="02040503050406030204" pitchFamily="18" charset="0"/>
                                </a:rPr>
                              </m:ctrlPr>
                            </m:funcPr>
                            <m:fName>
                              <m:sSup>
                                <m:sSupPr>
                                  <m:ctrlPr>
                                    <a:rPr lang="en-US" sz="2800" i="1">
                                      <a:solidFill>
                                        <a:schemeClr val="tx1"/>
                                      </a:solidFill>
                                      <a:latin typeface="Cambria Math" panose="02040503050406030204" pitchFamily="18" charset="0"/>
                                    </a:rPr>
                                  </m:ctrlPr>
                                </m:sSupPr>
                                <m:e>
                                  <m:r>
                                    <m:rPr>
                                      <m:sty m:val="p"/>
                                    </m:rPr>
                                    <a:rPr lang="en-US" sz="2800">
                                      <a:solidFill>
                                        <a:schemeClr val="tx1"/>
                                      </a:solidFill>
                                      <a:latin typeface="Cambria Math"/>
                                    </a:rPr>
                                    <m:t>sin</m:t>
                                  </m:r>
                                </m:e>
                                <m:sup>
                                  <m:r>
                                    <a:rPr lang="en-US" sz="2800" i="1">
                                      <a:solidFill>
                                        <a:schemeClr val="tx1"/>
                                      </a:solidFill>
                                      <a:latin typeface="Cambria Math"/>
                                    </a:rPr>
                                    <m:t>2</m:t>
                                  </m:r>
                                </m:sup>
                              </m:sSup>
                            </m:fName>
                            <m:e>
                              <m:r>
                                <a:rPr lang="en-US" sz="2800" i="1">
                                  <a:solidFill>
                                    <a:schemeClr val="tx1"/>
                                  </a:solidFill>
                                  <a:latin typeface="Cambria Math"/>
                                </a:rPr>
                                <m:t>𝑖</m:t>
                              </m:r>
                            </m:e>
                          </m:func>
                        </m:e>
                      </m:d>
                    </m:oMath>
                  </m:oMathPara>
                </a14:m>
                <a:endParaRPr lang="en-US" sz="2800" dirty="0"/>
              </a:p>
              <a:p>
                <a:endParaRPr lang="en-US" sz="2800" dirty="0"/>
              </a:p>
              <a:p>
                <a:r>
                  <a:rPr lang="en-US" sz="2800" dirty="0"/>
                  <a:t>Precession is positive when    </a:t>
                </a:r>
                <a14:m>
                  <m:oMath xmlns:m="http://schemas.openxmlformats.org/officeDocument/2006/math">
                    <m:d>
                      <m:dPr>
                        <m:ctrlPr>
                          <a:rPr lang="en-US" sz="2800" i="1">
                            <a:latin typeface="Cambria Math" panose="02040503050406030204" pitchFamily="18" charset="0"/>
                          </a:rPr>
                        </m:ctrlPr>
                      </m:dPr>
                      <m:e>
                        <m:r>
                          <a:rPr lang="en-US" sz="2800" i="1">
                            <a:latin typeface="Cambria Math"/>
                          </a:rPr>
                          <m:t>4−5</m:t>
                        </m:r>
                        <m:func>
                          <m:funcPr>
                            <m:ctrlPr>
                              <a:rPr lang="en-US" sz="2800" i="1">
                                <a:latin typeface="Cambria Math" panose="02040503050406030204" pitchFamily="18" charset="0"/>
                              </a:rPr>
                            </m:ctrlPr>
                          </m:funcPr>
                          <m:fName>
                            <m:sSup>
                              <m:sSupPr>
                                <m:ctrlPr>
                                  <a:rPr lang="en-US" sz="2800" i="1">
                                    <a:latin typeface="Cambria Math" panose="02040503050406030204" pitchFamily="18" charset="0"/>
                                  </a:rPr>
                                </m:ctrlPr>
                              </m:sSupPr>
                              <m:e>
                                <m:r>
                                  <m:rPr>
                                    <m:sty m:val="p"/>
                                  </m:rPr>
                                  <a:rPr lang="en-US" sz="2800">
                                    <a:latin typeface="Cambria Math"/>
                                  </a:rPr>
                                  <m:t>sin</m:t>
                                </m:r>
                              </m:e>
                              <m:sup>
                                <m:r>
                                  <a:rPr lang="en-US" sz="2800" i="1">
                                    <a:latin typeface="Cambria Math"/>
                                  </a:rPr>
                                  <m:t>2</m:t>
                                </m:r>
                              </m:sup>
                            </m:sSup>
                          </m:fName>
                          <m:e>
                            <m:r>
                              <a:rPr lang="en-US" sz="2800" i="1">
                                <a:latin typeface="Cambria Math"/>
                              </a:rPr>
                              <m:t>𝑖</m:t>
                            </m:r>
                          </m:e>
                        </m:func>
                      </m:e>
                    </m:d>
                    <m:r>
                      <a:rPr lang="en-US" sz="2800" i="1">
                        <a:latin typeface="Cambria Math" panose="02040503050406030204" pitchFamily="18" charset="0"/>
                        <a:ea typeface="Cambria Math" panose="02040503050406030204" pitchFamily="18" charset="0"/>
                      </a:rPr>
                      <m:t>&lt;</m:t>
                    </m:r>
                    <m:r>
                      <a:rPr lang="en-US" sz="2800" b="0" i="1" smtClean="0">
                        <a:latin typeface="Cambria Math" panose="02040503050406030204" pitchFamily="18" charset="0"/>
                        <a:ea typeface="Cambria Math" panose="02040503050406030204" pitchFamily="18" charset="0"/>
                      </a:rPr>
                      <m:t>0</m:t>
                    </m:r>
                  </m:oMath>
                </a14:m>
                <a:r>
                  <a:rPr lang="en-US" sz="2800" dirty="0"/>
                  <a:t> and negative when </a:t>
                </a:r>
                <a14:m>
                  <m:oMath xmlns:m="http://schemas.openxmlformats.org/officeDocument/2006/math">
                    <m:d>
                      <m:dPr>
                        <m:ctrlPr>
                          <a:rPr lang="en-US" sz="2800" i="1">
                            <a:latin typeface="Cambria Math" panose="02040503050406030204" pitchFamily="18" charset="0"/>
                          </a:rPr>
                        </m:ctrlPr>
                      </m:dPr>
                      <m:e>
                        <m:r>
                          <a:rPr lang="en-US" sz="2800" i="1">
                            <a:latin typeface="Cambria Math"/>
                          </a:rPr>
                          <m:t>4−5</m:t>
                        </m:r>
                        <m:func>
                          <m:funcPr>
                            <m:ctrlPr>
                              <a:rPr lang="en-US" sz="2800" i="1">
                                <a:latin typeface="Cambria Math" panose="02040503050406030204" pitchFamily="18" charset="0"/>
                              </a:rPr>
                            </m:ctrlPr>
                          </m:funcPr>
                          <m:fName>
                            <m:sSup>
                              <m:sSupPr>
                                <m:ctrlPr>
                                  <a:rPr lang="en-US" sz="2800" i="1">
                                    <a:latin typeface="Cambria Math" panose="02040503050406030204" pitchFamily="18" charset="0"/>
                                  </a:rPr>
                                </m:ctrlPr>
                              </m:sSupPr>
                              <m:e>
                                <m:r>
                                  <m:rPr>
                                    <m:sty m:val="p"/>
                                  </m:rPr>
                                  <a:rPr lang="en-US" sz="2800">
                                    <a:latin typeface="Cambria Math"/>
                                  </a:rPr>
                                  <m:t>sin</m:t>
                                </m:r>
                              </m:e>
                              <m:sup>
                                <m:r>
                                  <a:rPr lang="en-US" sz="2800" i="1">
                                    <a:latin typeface="Cambria Math"/>
                                  </a:rPr>
                                  <m:t>2</m:t>
                                </m:r>
                              </m:sup>
                            </m:sSup>
                          </m:fName>
                          <m:e>
                            <m:r>
                              <a:rPr lang="en-US" sz="2800" i="1">
                                <a:latin typeface="Cambria Math"/>
                              </a:rPr>
                              <m:t>𝑖</m:t>
                            </m:r>
                          </m:e>
                        </m:func>
                      </m:e>
                    </m:d>
                  </m:oMath>
                </a14:m>
                <a:r>
                  <a:rPr lang="en-US" sz="2800" dirty="0"/>
                  <a:t> </a:t>
                </a:r>
                <a14:m>
                  <m:oMath xmlns:m="http://schemas.openxmlformats.org/officeDocument/2006/math">
                    <m:r>
                      <a:rPr lang="en-US" sz="2800" i="1" smtClean="0">
                        <a:latin typeface="Cambria Math" panose="02040503050406030204" pitchFamily="18" charset="0"/>
                        <a:ea typeface="Cambria Math" panose="02040503050406030204" pitchFamily="18" charset="0"/>
                      </a:rPr>
                      <m:t>&gt;</m:t>
                    </m:r>
                    <m:r>
                      <a:rPr lang="en-US" sz="2800" i="1">
                        <a:latin typeface="Cambria Math" panose="02040503050406030204" pitchFamily="18" charset="0"/>
                        <a:ea typeface="Cambria Math" panose="02040503050406030204" pitchFamily="18" charset="0"/>
                      </a:rPr>
                      <m:t>0</m:t>
                    </m:r>
                  </m:oMath>
                </a14:m>
                <a:r>
                  <a:rPr lang="en-US" sz="2800" dirty="0"/>
                  <a:t> .</a:t>
                </a:r>
              </a:p>
            </p:txBody>
          </p:sp>
        </mc:Choice>
        <mc:Fallback>
          <p:sp>
            <p:nvSpPr>
              <p:cNvPr id="12" name="TextBox 11"/>
              <p:cNvSpPr txBox="1">
                <a:spLocks noRot="1" noChangeAspect="1" noMove="1" noResize="1" noEditPoints="1" noAdjustHandles="1" noChangeArrowheads="1" noChangeShapeType="1" noTextEdit="1"/>
              </p:cNvSpPr>
              <p:nvPr/>
            </p:nvSpPr>
            <p:spPr>
              <a:xfrm>
                <a:off x="566928" y="1025276"/>
                <a:ext cx="5186172" cy="4464940"/>
              </a:xfrm>
              <a:prstGeom prst="rect">
                <a:avLst/>
              </a:prstGeom>
              <a:blipFill>
                <a:blip r:embed="rId8"/>
                <a:stretch>
                  <a:fillRect l="-2350" t="-1228" b="-2865"/>
                </a:stretch>
              </a:blipFill>
            </p:spPr>
            <p:txBody>
              <a:bodyPr/>
              <a:lstStyle/>
              <a:p>
                <a:r>
                  <a:rPr lang="en-US">
                    <a:noFill/>
                  </a:rPr>
                  <a:t> </a:t>
                </a:r>
              </a:p>
            </p:txBody>
          </p:sp>
        </mc:Fallback>
      </mc:AlternateContent>
      <p:sp>
        <p:nvSpPr>
          <p:cNvPr id="10" name="TextBox 9"/>
          <p:cNvSpPr txBox="1"/>
          <p:nvPr/>
        </p:nvSpPr>
        <p:spPr>
          <a:xfrm>
            <a:off x="7380229" y="5637788"/>
            <a:ext cx="3272627" cy="369332"/>
          </a:xfrm>
          <a:prstGeom prst="rect">
            <a:avLst/>
          </a:prstGeom>
          <a:noFill/>
        </p:spPr>
        <p:txBody>
          <a:bodyPr wrap="none" rtlCol="0">
            <a:spAutoFit/>
          </a:bodyPr>
          <a:lstStyle/>
          <a:p>
            <a:pPr algn="ctr"/>
            <a:r>
              <a:rPr lang="en-US" b="1" dirty="0"/>
              <a:t>Precession of the Orbit Periapsis</a:t>
            </a:r>
          </a:p>
        </p:txBody>
      </p:sp>
      <p:sp>
        <p:nvSpPr>
          <p:cNvPr id="2" name="Slide Number Placeholder 1"/>
          <p:cNvSpPr>
            <a:spLocks noGrp="1"/>
          </p:cNvSpPr>
          <p:nvPr>
            <p:ph type="sldNum" sz="quarter" idx="12"/>
          </p:nvPr>
        </p:nvSpPr>
        <p:spPr/>
        <p:txBody>
          <a:bodyPr/>
          <a:lstStyle/>
          <a:p>
            <a:fld id="{2091D9BF-489A-4E72-8F93-6159E0B5D9A7}" type="slidenum">
              <a:rPr lang="en-US" smtClean="0"/>
              <a:t>31</a:t>
            </a:fld>
            <a:endParaRPr lang="en-US"/>
          </a:p>
        </p:txBody>
      </p:sp>
    </p:spTree>
    <p:extLst>
      <p:ext uri="{BB962C8B-B14F-4D97-AF65-F5344CB8AC3E}">
        <p14:creationId xmlns:p14="http://schemas.microsoft.com/office/powerpoint/2010/main" val="69667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3000"/>
                                        <p:tgtEl>
                                          <p:spTgt spid="8"/>
                                        </p:tgtEl>
                                      </p:cBhvr>
                                    </p:animEffect>
                                    <p:set>
                                      <p:cBhvr>
                                        <p:cTn id="11" dur="1" fill="hold">
                                          <p:stCondLst>
                                            <p:cond delay="2999"/>
                                          </p:stCondLst>
                                        </p:cTn>
                                        <p:tgtEl>
                                          <p:spTgt spid="8"/>
                                        </p:tgtEl>
                                        <p:attrNameLst>
                                          <p:attrName>style.visibility</p:attrName>
                                        </p:attrNameLst>
                                      </p:cBhvr>
                                      <p:to>
                                        <p:strVal val="hidden"/>
                                      </p:to>
                                    </p:set>
                                  </p:childTnLst>
                                </p:cTn>
                              </p:par>
                            </p:childTnLst>
                          </p:cTn>
                        </p:par>
                        <p:par>
                          <p:cTn id="12" fill="hold">
                            <p:stCondLst>
                              <p:cond delay="3500"/>
                            </p:stCondLst>
                            <p:childTnLst>
                              <p:par>
                                <p:cTn id="13" presetID="10" presetClass="exit" presetSubtype="0" fill="hold" nodeType="afterEffect">
                                  <p:stCondLst>
                                    <p:cond delay="0"/>
                                  </p:stCondLst>
                                  <p:childTnLst>
                                    <p:animEffect transition="out" filter="fade">
                                      <p:cBhvr>
                                        <p:cTn id="14" dur="3000"/>
                                        <p:tgtEl>
                                          <p:spTgt spid="7"/>
                                        </p:tgtEl>
                                      </p:cBhvr>
                                    </p:animEffect>
                                    <p:set>
                                      <p:cBhvr>
                                        <p:cTn id="15" dur="1" fill="hold">
                                          <p:stCondLst>
                                            <p:cond delay="2999"/>
                                          </p:stCondLst>
                                        </p:cTn>
                                        <p:tgtEl>
                                          <p:spTgt spid="7"/>
                                        </p:tgtEl>
                                        <p:attrNameLst>
                                          <p:attrName>style.visibility</p:attrName>
                                        </p:attrNameLst>
                                      </p:cBhvr>
                                      <p:to>
                                        <p:strVal val="hidden"/>
                                      </p:to>
                                    </p:set>
                                  </p:childTnLst>
                                </p:cTn>
                              </p:par>
                            </p:childTnLst>
                          </p:cTn>
                        </p:par>
                        <p:par>
                          <p:cTn id="16" fill="hold">
                            <p:stCondLst>
                              <p:cond delay="6500"/>
                            </p:stCondLst>
                            <p:childTnLst>
                              <p:par>
                                <p:cTn id="17" presetID="10" presetClass="exit" presetSubtype="0" fill="hold" nodeType="afterEffect">
                                  <p:stCondLst>
                                    <p:cond delay="0"/>
                                  </p:stCondLst>
                                  <p:childTnLst>
                                    <p:animEffect transition="out" filter="fade">
                                      <p:cBhvr>
                                        <p:cTn id="18" dur="3000"/>
                                        <p:tgtEl>
                                          <p:spTgt spid="6"/>
                                        </p:tgtEl>
                                      </p:cBhvr>
                                    </p:animEffect>
                                    <p:set>
                                      <p:cBhvr>
                                        <p:cTn id="19" dur="1" fill="hold">
                                          <p:stCondLst>
                                            <p:cond delay="2999"/>
                                          </p:stCondLst>
                                        </p:cTn>
                                        <p:tgtEl>
                                          <p:spTgt spid="6"/>
                                        </p:tgtEl>
                                        <p:attrNameLst>
                                          <p:attrName>style.visibility</p:attrName>
                                        </p:attrNameLst>
                                      </p:cBhvr>
                                      <p:to>
                                        <p:strVal val="hidden"/>
                                      </p:to>
                                    </p:set>
                                  </p:childTnLst>
                                </p:cTn>
                              </p:par>
                            </p:childTnLst>
                          </p:cTn>
                        </p:par>
                        <p:par>
                          <p:cTn id="20" fill="hold">
                            <p:stCondLst>
                              <p:cond delay="9500"/>
                            </p:stCondLst>
                            <p:childTnLst>
                              <p:par>
                                <p:cTn id="21" presetID="10" presetClass="exit" presetSubtype="0" fill="hold" nodeType="afterEffect">
                                  <p:stCondLst>
                                    <p:cond delay="0"/>
                                  </p:stCondLst>
                                  <p:childTnLst>
                                    <p:animEffect transition="out" filter="fade">
                                      <p:cBhvr>
                                        <p:cTn id="22" dur="3000"/>
                                        <p:tgtEl>
                                          <p:spTgt spid="5"/>
                                        </p:tgtEl>
                                      </p:cBhvr>
                                    </p:animEffect>
                                    <p:set>
                                      <p:cBhvr>
                                        <p:cTn id="23" dur="1" fill="hold">
                                          <p:stCondLst>
                                            <p:cond delay="2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4301370" cy="1077218"/>
          </a:xfrm>
          <a:prstGeom prst="rect">
            <a:avLst/>
          </a:prstGeom>
          <a:noFill/>
        </p:spPr>
        <p:txBody>
          <a:bodyPr wrap="none" rtlCol="0">
            <a:spAutoFit/>
          </a:bodyPr>
          <a:lstStyle/>
          <a:p>
            <a:r>
              <a:rPr lang="en-US" sz="3200" b="1" dirty="0"/>
              <a:t>Example:  </a:t>
            </a:r>
            <a:r>
              <a:rPr lang="en-US" sz="3200" b="1" dirty="0" err="1"/>
              <a:t>Molniya</a:t>
            </a:r>
            <a:r>
              <a:rPr lang="en-US" sz="3200" b="1" dirty="0"/>
              <a:t> Orbit</a:t>
            </a:r>
          </a:p>
          <a:p>
            <a:endParaRPr lang="en-US" sz="3200" dirty="0"/>
          </a:p>
        </p:txBody>
      </p:sp>
      <p:sp>
        <p:nvSpPr>
          <p:cNvPr id="2" name="TextBox 1"/>
          <p:cNvSpPr txBox="1"/>
          <p:nvPr/>
        </p:nvSpPr>
        <p:spPr>
          <a:xfrm>
            <a:off x="566928" y="870857"/>
            <a:ext cx="11407358" cy="5509200"/>
          </a:xfrm>
          <a:prstGeom prst="rect">
            <a:avLst/>
          </a:prstGeom>
          <a:noFill/>
        </p:spPr>
        <p:txBody>
          <a:bodyPr wrap="square" rtlCol="0">
            <a:spAutoFit/>
          </a:bodyPr>
          <a:lstStyle/>
          <a:p>
            <a:r>
              <a:rPr lang="en-US" sz="3200" dirty="0">
                <a:cs typeface="Times New Roman" panose="02020603050405020304" pitchFamily="18" charset="0"/>
              </a:rPr>
              <a:t>Communication satellites in geostationary orbits over the equator are of little use to those living at higher latitudes because they appear low in the sky;</a:t>
            </a:r>
          </a:p>
          <a:p>
            <a:endParaRPr lang="en-US" sz="3200" dirty="0">
              <a:cs typeface="Times New Roman" panose="02020603050405020304" pitchFamily="18" charset="0"/>
            </a:endParaRPr>
          </a:p>
          <a:p>
            <a:r>
              <a:rPr lang="en-US" sz="3200" dirty="0">
                <a:cs typeface="Times New Roman" panose="02020603050405020304" pitchFamily="18" charset="0"/>
              </a:rPr>
              <a:t>A satellite orbiting at a higher inclination is desired;</a:t>
            </a:r>
          </a:p>
          <a:p>
            <a:endParaRPr lang="en-US" sz="3200" dirty="0">
              <a:cs typeface="Times New Roman" panose="02020603050405020304" pitchFamily="18" charset="0"/>
            </a:endParaRPr>
          </a:p>
          <a:p>
            <a:r>
              <a:rPr lang="en-US" sz="3200" dirty="0">
                <a:cs typeface="Times New Roman" panose="02020603050405020304" pitchFamily="18" charset="0"/>
              </a:rPr>
              <a:t>However, it won’t appear to remain over the same point on the ground;</a:t>
            </a:r>
          </a:p>
          <a:p>
            <a:endParaRPr lang="en-US" sz="3200" dirty="0">
              <a:cs typeface="Times New Roman" panose="02020603050405020304" pitchFamily="18" charset="0"/>
            </a:endParaRPr>
          </a:p>
          <a:p>
            <a:r>
              <a:rPr lang="en-US" sz="3200" dirty="0">
                <a:cs typeface="Times New Roman" panose="02020603050405020304" pitchFamily="18" charset="0"/>
              </a:rPr>
              <a:t>A </a:t>
            </a:r>
            <a:r>
              <a:rPr lang="en-US" sz="3200" dirty="0" err="1">
                <a:cs typeface="Times New Roman" panose="02020603050405020304" pitchFamily="18" charset="0"/>
              </a:rPr>
              <a:t>Molniya</a:t>
            </a:r>
            <a:r>
              <a:rPr lang="en-US" sz="3200" dirty="0">
                <a:cs typeface="Times New Roman" panose="02020603050405020304" pitchFamily="18" charset="0"/>
              </a:rPr>
              <a:t> orbit may be used to cause the spacecraft to dwell at nearly the same point for long periods of time.</a:t>
            </a:r>
          </a:p>
        </p:txBody>
      </p:sp>
      <p:sp>
        <p:nvSpPr>
          <p:cNvPr id="4" name="Slide Number Placeholder 3"/>
          <p:cNvSpPr>
            <a:spLocks noGrp="1"/>
          </p:cNvSpPr>
          <p:nvPr>
            <p:ph type="sldNum" sz="quarter" idx="12"/>
          </p:nvPr>
        </p:nvSpPr>
        <p:spPr/>
        <p:txBody>
          <a:bodyPr/>
          <a:lstStyle/>
          <a:p>
            <a:fld id="{2091D9BF-489A-4E72-8F93-6159E0B5D9A7}" type="slidenum">
              <a:rPr lang="en-US" smtClean="0"/>
              <a:t>32</a:t>
            </a:fld>
            <a:endParaRPr lang="en-US"/>
          </a:p>
        </p:txBody>
      </p:sp>
    </p:spTree>
    <p:extLst>
      <p:ext uri="{BB962C8B-B14F-4D97-AF65-F5344CB8AC3E}">
        <p14:creationId xmlns:p14="http://schemas.microsoft.com/office/powerpoint/2010/main" val="1548773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4301370" cy="1077218"/>
          </a:xfrm>
          <a:prstGeom prst="rect">
            <a:avLst/>
          </a:prstGeom>
          <a:noFill/>
        </p:spPr>
        <p:txBody>
          <a:bodyPr wrap="none" rtlCol="0">
            <a:spAutoFit/>
          </a:bodyPr>
          <a:lstStyle/>
          <a:p>
            <a:r>
              <a:rPr lang="en-US" sz="3200" b="1" dirty="0"/>
              <a:t>Example:  </a:t>
            </a:r>
            <a:r>
              <a:rPr lang="en-US" sz="3200" b="1" dirty="0" err="1"/>
              <a:t>Molniya</a:t>
            </a:r>
            <a:r>
              <a:rPr lang="en-US" sz="3200" b="1" dirty="0"/>
              <a:t> Orbit</a:t>
            </a:r>
          </a:p>
          <a:p>
            <a:endParaRPr lang="en-US" sz="3200" dirty="0"/>
          </a:p>
        </p:txBody>
      </p:sp>
      <mc:AlternateContent xmlns:mc="http://schemas.openxmlformats.org/markup-compatibility/2006">
        <mc:Choice xmlns:a14="http://schemas.microsoft.com/office/drawing/2010/main" Requires="a14">
          <p:sp>
            <p:nvSpPr>
              <p:cNvPr id="2" name="TextBox 1"/>
              <p:cNvSpPr txBox="1"/>
              <p:nvPr/>
            </p:nvSpPr>
            <p:spPr>
              <a:xfrm>
                <a:off x="566928" y="816429"/>
                <a:ext cx="10993701" cy="5904309"/>
              </a:xfrm>
              <a:prstGeom prst="rect">
                <a:avLst/>
              </a:prstGeom>
              <a:noFill/>
            </p:spPr>
            <p:txBody>
              <a:bodyPr wrap="square" rtlCol="0">
                <a:spAutoFit/>
              </a:bodyPr>
              <a:lstStyle/>
              <a:p>
                <a:r>
                  <a:rPr lang="en-US" sz="3200" dirty="0">
                    <a:cs typeface="Times New Roman" panose="02020603050405020304" pitchFamily="18" charset="0"/>
                  </a:rPr>
                  <a:t>In order to “lock” the location of the </a:t>
                </a:r>
                <a:r>
                  <a:rPr lang="en-US" sz="3200" dirty="0" err="1">
                    <a:cs typeface="Times New Roman" panose="02020603050405020304" pitchFamily="18" charset="0"/>
                  </a:rPr>
                  <a:t>apoapsis</a:t>
                </a:r>
                <a:r>
                  <a:rPr lang="en-US" sz="3200" dirty="0">
                    <a:cs typeface="Times New Roman" panose="02020603050405020304" pitchFamily="18" charset="0"/>
                  </a:rPr>
                  <a:t> and periapsis in place, we desire an orbit where the rate of movement of the periapsis goes to zero:</a:t>
                </a:r>
              </a:p>
              <a:p>
                <a:endParaRPr lang="en-US" sz="2800" dirty="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f>
                        <m:fPr>
                          <m:ctrlPr>
                            <a:rPr lang="en-US" sz="3200" i="1">
                              <a:latin typeface="Cambria Math" panose="02040503050406030204" pitchFamily="18" charset="0"/>
                            </a:rPr>
                          </m:ctrlPr>
                        </m:fPr>
                        <m:num>
                          <m:r>
                            <a:rPr lang="en-US" sz="3200" i="1">
                              <a:latin typeface="Cambria Math" panose="02040503050406030204" pitchFamily="18" charset="0"/>
                            </a:rPr>
                            <m:t>𝑑</m:t>
                          </m:r>
                          <m:r>
                            <a:rPr lang="en-US" sz="3200" i="1">
                              <a:latin typeface="Cambria Math" panose="02040503050406030204" pitchFamily="18" charset="0"/>
                              <a:ea typeface="Cambria Math"/>
                            </a:rPr>
                            <m:t>𝜔</m:t>
                          </m:r>
                        </m:num>
                        <m:den>
                          <m:r>
                            <a:rPr lang="en-US" sz="3200" i="1">
                              <a:latin typeface="Cambria Math" panose="02040503050406030204" pitchFamily="18" charset="0"/>
                            </a:rPr>
                            <m:t>𝑑𝑡</m:t>
                          </m:r>
                        </m:den>
                      </m:f>
                      <m:r>
                        <a:rPr lang="en-US" sz="3200" i="1">
                          <a:latin typeface="Cambria Math" panose="02040503050406030204" pitchFamily="18" charset="0"/>
                        </a:rPr>
                        <m:t>=</m:t>
                      </m:r>
                      <m:acc>
                        <m:accPr>
                          <m:chr m:val="̇"/>
                          <m:ctrlPr>
                            <a:rPr lang="en-US" sz="3200" i="1">
                              <a:latin typeface="Cambria Math" panose="02040503050406030204" pitchFamily="18" charset="0"/>
                            </a:rPr>
                          </m:ctrlPr>
                        </m:accPr>
                        <m:e>
                          <m:r>
                            <a:rPr lang="el-GR" sz="3200" i="1">
                              <a:latin typeface="Cambria Math" panose="02040503050406030204" pitchFamily="18" charset="0"/>
                              <a:ea typeface="Cambria Math"/>
                            </a:rPr>
                            <m:t>𝜔</m:t>
                          </m:r>
                        </m:e>
                      </m:acc>
                      <m:r>
                        <a:rPr lang="en-US" sz="3200" i="1">
                          <a:latin typeface="Cambria Math" panose="02040503050406030204" pitchFamily="18" charset="0"/>
                        </a:rPr>
                        <m:t>=</m:t>
                      </m:r>
                      <m:f>
                        <m:fPr>
                          <m:ctrlPr>
                            <a:rPr lang="en-US" sz="3200" i="1">
                              <a:latin typeface="Cambria Math" panose="02040503050406030204" pitchFamily="18" charset="0"/>
                            </a:rPr>
                          </m:ctrlPr>
                        </m:fPr>
                        <m:num>
                          <m:r>
                            <a:rPr lang="en-US" sz="3200" i="1">
                              <a:latin typeface="Cambria Math" panose="02040503050406030204" pitchFamily="18" charset="0"/>
                            </a:rPr>
                            <m:t>3</m:t>
                          </m:r>
                          <m:sSub>
                            <m:sSubPr>
                              <m:ctrlPr>
                                <a:rPr lang="en-US" sz="3200" i="1">
                                  <a:latin typeface="Cambria Math" panose="02040503050406030204" pitchFamily="18" charset="0"/>
                                </a:rPr>
                              </m:ctrlPr>
                            </m:sSubPr>
                            <m:e>
                              <m:r>
                                <a:rPr lang="en-US" sz="3200" i="1">
                                  <a:latin typeface="Cambria Math" panose="02040503050406030204" pitchFamily="18" charset="0"/>
                                </a:rPr>
                                <m:t>𝐽</m:t>
                              </m:r>
                            </m:e>
                            <m:sub>
                              <m:r>
                                <a:rPr lang="en-US" sz="3200" i="1">
                                  <a:latin typeface="Cambria Math" panose="02040503050406030204" pitchFamily="18" charset="0"/>
                                </a:rPr>
                                <m:t>2</m:t>
                              </m:r>
                            </m:sub>
                          </m:sSub>
                          <m:r>
                            <a:rPr lang="en-US" sz="3200" i="1">
                              <a:latin typeface="Cambria Math" panose="02040503050406030204" pitchFamily="18" charset="0"/>
                            </a:rPr>
                            <m:t>𝑛</m:t>
                          </m:r>
                          <m:sSubSup>
                            <m:sSubSupPr>
                              <m:ctrlPr>
                                <a:rPr lang="en-US" sz="3200" i="1">
                                  <a:latin typeface="Cambria Math" panose="02040503050406030204" pitchFamily="18" charset="0"/>
                                </a:rPr>
                              </m:ctrlPr>
                            </m:sSubSupPr>
                            <m:e>
                              <m:r>
                                <a:rPr lang="en-US" sz="3200" i="1">
                                  <a:latin typeface="Cambria Math" panose="02040503050406030204" pitchFamily="18" charset="0"/>
                                </a:rPr>
                                <m:t>𝑟</m:t>
                              </m:r>
                            </m:e>
                            <m:sub>
                              <m:r>
                                <a:rPr lang="en-US" sz="3200" i="1">
                                  <a:latin typeface="Cambria Math" panose="02040503050406030204" pitchFamily="18" charset="0"/>
                                </a:rPr>
                                <m:t>𝑒</m:t>
                              </m:r>
                            </m:sub>
                            <m:sup>
                              <m:r>
                                <a:rPr lang="en-US" sz="3200" i="1">
                                  <a:latin typeface="Cambria Math" panose="02040503050406030204" pitchFamily="18" charset="0"/>
                                </a:rPr>
                                <m:t>2</m:t>
                              </m:r>
                            </m:sup>
                          </m:sSubSup>
                        </m:num>
                        <m:den>
                          <m:r>
                            <a:rPr lang="en-US" sz="3200" i="1">
                              <a:latin typeface="Cambria Math" panose="02040503050406030204" pitchFamily="18" charset="0"/>
                            </a:rPr>
                            <m:t>4</m:t>
                          </m:r>
                          <m:sSup>
                            <m:sSupPr>
                              <m:ctrlPr>
                                <a:rPr lang="en-US" sz="3200" i="1">
                                  <a:latin typeface="Cambria Math" panose="02040503050406030204" pitchFamily="18" charset="0"/>
                                </a:rPr>
                              </m:ctrlPr>
                            </m:sSupPr>
                            <m:e>
                              <m:r>
                                <a:rPr lang="en-US" sz="3200" i="1">
                                  <a:latin typeface="Cambria Math" panose="02040503050406030204" pitchFamily="18" charset="0"/>
                                </a:rPr>
                                <m:t>𝑎</m:t>
                              </m:r>
                            </m:e>
                            <m:sup>
                              <m:r>
                                <a:rPr lang="en-US" sz="3200" i="1">
                                  <a:latin typeface="Cambria Math" panose="02040503050406030204" pitchFamily="18" charset="0"/>
                                </a:rPr>
                                <m:t>2</m:t>
                              </m:r>
                            </m:sup>
                          </m:sSup>
                          <m:sSup>
                            <m:sSupPr>
                              <m:ctrlPr>
                                <a:rPr lang="en-US" sz="3200" i="1">
                                  <a:latin typeface="Cambria Math" panose="02040503050406030204" pitchFamily="18" charset="0"/>
                                </a:rPr>
                              </m:ctrlPr>
                            </m:sSupPr>
                            <m:e>
                              <m:d>
                                <m:dPr>
                                  <m:ctrlPr>
                                    <a:rPr lang="en-US" sz="3200" i="1">
                                      <a:latin typeface="Cambria Math" panose="02040503050406030204" pitchFamily="18" charset="0"/>
                                    </a:rPr>
                                  </m:ctrlPr>
                                </m:dPr>
                                <m:e>
                                  <m:r>
                                    <a:rPr lang="en-US" sz="3200" i="1">
                                      <a:latin typeface="Cambria Math" panose="02040503050406030204" pitchFamily="18" charset="0"/>
                                    </a:rPr>
                                    <m:t>1−</m:t>
                                  </m:r>
                                  <m:sSup>
                                    <m:sSupPr>
                                      <m:ctrlPr>
                                        <a:rPr lang="en-US" sz="3200" i="1">
                                          <a:latin typeface="Cambria Math" panose="02040503050406030204" pitchFamily="18" charset="0"/>
                                        </a:rPr>
                                      </m:ctrlPr>
                                    </m:sSupPr>
                                    <m:e>
                                      <m:r>
                                        <a:rPr lang="en-US" sz="3200" i="1">
                                          <a:latin typeface="Cambria Math" panose="02040503050406030204" pitchFamily="18" charset="0"/>
                                        </a:rPr>
                                        <m:t>𝑒</m:t>
                                      </m:r>
                                    </m:e>
                                    <m:sup>
                                      <m:r>
                                        <a:rPr lang="en-US" sz="3200" i="1">
                                          <a:latin typeface="Cambria Math" panose="02040503050406030204" pitchFamily="18" charset="0"/>
                                        </a:rPr>
                                        <m:t>2</m:t>
                                      </m:r>
                                    </m:sup>
                                  </m:sSup>
                                </m:e>
                              </m:d>
                            </m:e>
                            <m:sup>
                              <m:r>
                                <a:rPr lang="en-US" sz="3200" i="1">
                                  <a:latin typeface="Cambria Math" panose="02040503050406030204" pitchFamily="18" charset="0"/>
                                </a:rPr>
                                <m:t>2</m:t>
                              </m:r>
                            </m:sup>
                          </m:sSup>
                        </m:den>
                      </m:f>
                      <m:d>
                        <m:dPr>
                          <m:ctrlPr>
                            <a:rPr lang="en-US" sz="3200" i="1" smtClean="0">
                              <a:solidFill>
                                <a:srgbClr val="7030A0"/>
                              </a:solidFill>
                              <a:latin typeface="Cambria Math" panose="02040503050406030204" pitchFamily="18" charset="0"/>
                            </a:rPr>
                          </m:ctrlPr>
                        </m:dPr>
                        <m:e>
                          <m:r>
                            <a:rPr lang="en-US" sz="3200" i="1">
                              <a:solidFill>
                                <a:srgbClr val="7030A0"/>
                              </a:solidFill>
                              <a:latin typeface="Cambria Math" panose="02040503050406030204" pitchFamily="18" charset="0"/>
                            </a:rPr>
                            <m:t>4−5</m:t>
                          </m:r>
                          <m:func>
                            <m:funcPr>
                              <m:ctrlPr>
                                <a:rPr lang="en-US" sz="3200" i="1">
                                  <a:solidFill>
                                    <a:srgbClr val="7030A0"/>
                                  </a:solidFill>
                                  <a:latin typeface="Cambria Math" panose="02040503050406030204" pitchFamily="18" charset="0"/>
                                </a:rPr>
                              </m:ctrlPr>
                            </m:funcPr>
                            <m:fName>
                              <m:sSup>
                                <m:sSupPr>
                                  <m:ctrlPr>
                                    <a:rPr lang="en-US" sz="3200" i="1">
                                      <a:solidFill>
                                        <a:srgbClr val="7030A0"/>
                                      </a:solidFill>
                                      <a:latin typeface="Cambria Math" panose="02040503050406030204" pitchFamily="18" charset="0"/>
                                    </a:rPr>
                                  </m:ctrlPr>
                                </m:sSupPr>
                                <m:e>
                                  <m:r>
                                    <m:rPr>
                                      <m:sty m:val="p"/>
                                    </m:rPr>
                                    <a:rPr lang="en-US" sz="3200">
                                      <a:solidFill>
                                        <a:srgbClr val="7030A0"/>
                                      </a:solidFill>
                                      <a:latin typeface="Cambria Math" panose="02040503050406030204" pitchFamily="18" charset="0"/>
                                    </a:rPr>
                                    <m:t>sin</m:t>
                                  </m:r>
                                </m:e>
                                <m:sup>
                                  <m:r>
                                    <a:rPr lang="en-US" sz="3200" i="1">
                                      <a:solidFill>
                                        <a:srgbClr val="7030A0"/>
                                      </a:solidFill>
                                      <a:latin typeface="Cambria Math" panose="02040503050406030204" pitchFamily="18" charset="0"/>
                                    </a:rPr>
                                    <m:t>2</m:t>
                                  </m:r>
                                </m:sup>
                              </m:sSup>
                            </m:fName>
                            <m:e>
                              <m:r>
                                <a:rPr lang="en-US" sz="3200" i="1">
                                  <a:solidFill>
                                    <a:srgbClr val="7030A0"/>
                                  </a:solidFill>
                                  <a:latin typeface="Cambria Math" panose="02040503050406030204" pitchFamily="18" charset="0"/>
                                </a:rPr>
                                <m:t>𝑖</m:t>
                              </m:r>
                            </m:e>
                          </m:func>
                        </m:e>
                      </m:d>
                      <m:r>
                        <a:rPr lang="en-US" sz="3200" b="0" i="1" smtClean="0">
                          <a:latin typeface="Cambria Math" panose="02040503050406030204" pitchFamily="18" charset="0"/>
                        </a:rPr>
                        <m:t>=0</m:t>
                      </m:r>
                    </m:oMath>
                  </m:oMathPara>
                </a14:m>
                <a:endParaRPr lang="en-US" sz="3200" dirty="0">
                  <a:cs typeface="Times New Roman" panose="02020603050405020304" pitchFamily="18" charset="0"/>
                </a:endParaRPr>
              </a:p>
              <a:p>
                <a:endParaRPr lang="en-US" sz="2800" dirty="0">
                  <a:cs typeface="Times New Roman" panose="02020603050405020304" pitchFamily="18" charset="0"/>
                </a:endParaRPr>
              </a:p>
              <a:p>
                <a:r>
                  <a:rPr lang="en-US" sz="3200" dirty="0">
                    <a:cs typeface="Times New Roman" panose="02020603050405020304" pitchFamily="18" charset="0"/>
                  </a:rPr>
                  <a:t>We see from the equation that this happens when:</a:t>
                </a:r>
              </a:p>
              <a:p>
                <a:endParaRPr lang="en-US" sz="2800" dirty="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d>
                        <m:dPr>
                          <m:ctrlPr>
                            <a:rPr lang="en-US" sz="3200" i="1" smtClean="0">
                              <a:solidFill>
                                <a:schemeClr val="tx1"/>
                              </a:solidFill>
                              <a:latin typeface="Cambria Math" panose="02040503050406030204" pitchFamily="18" charset="0"/>
                            </a:rPr>
                          </m:ctrlPr>
                        </m:dPr>
                        <m:e>
                          <m:r>
                            <a:rPr lang="en-US" sz="3200" i="1">
                              <a:solidFill>
                                <a:schemeClr val="tx1"/>
                              </a:solidFill>
                              <a:latin typeface="Cambria Math" panose="02040503050406030204" pitchFamily="18" charset="0"/>
                            </a:rPr>
                            <m:t>4−5</m:t>
                          </m:r>
                          <m:func>
                            <m:funcPr>
                              <m:ctrlPr>
                                <a:rPr lang="en-US" sz="3200" i="1">
                                  <a:solidFill>
                                    <a:schemeClr val="tx1"/>
                                  </a:solidFill>
                                  <a:latin typeface="Cambria Math" panose="02040503050406030204" pitchFamily="18" charset="0"/>
                                </a:rPr>
                              </m:ctrlPr>
                            </m:funcPr>
                            <m:fName>
                              <m:sSup>
                                <m:sSupPr>
                                  <m:ctrlPr>
                                    <a:rPr lang="en-US" sz="3200" i="1">
                                      <a:solidFill>
                                        <a:schemeClr val="tx1"/>
                                      </a:solidFill>
                                      <a:latin typeface="Cambria Math" panose="02040503050406030204" pitchFamily="18" charset="0"/>
                                    </a:rPr>
                                  </m:ctrlPr>
                                </m:sSupPr>
                                <m:e>
                                  <m:r>
                                    <m:rPr>
                                      <m:sty m:val="p"/>
                                    </m:rPr>
                                    <a:rPr lang="en-US" sz="3200">
                                      <a:solidFill>
                                        <a:schemeClr val="tx1"/>
                                      </a:solidFill>
                                      <a:latin typeface="Cambria Math" panose="02040503050406030204" pitchFamily="18" charset="0"/>
                                    </a:rPr>
                                    <m:t>sin</m:t>
                                  </m:r>
                                </m:e>
                                <m:sup>
                                  <m:r>
                                    <a:rPr lang="en-US" sz="3200" i="1">
                                      <a:solidFill>
                                        <a:schemeClr val="tx1"/>
                                      </a:solidFill>
                                      <a:latin typeface="Cambria Math" panose="02040503050406030204" pitchFamily="18" charset="0"/>
                                    </a:rPr>
                                    <m:t>2</m:t>
                                  </m:r>
                                </m:sup>
                              </m:sSup>
                            </m:fName>
                            <m:e>
                              <m:r>
                                <a:rPr lang="en-US" sz="3200" i="1" smtClean="0">
                                  <a:solidFill>
                                    <a:srgbClr val="FF0000"/>
                                  </a:solidFill>
                                  <a:latin typeface="Cambria Math" panose="02040503050406030204" pitchFamily="18" charset="0"/>
                                </a:rPr>
                                <m:t>𝑖</m:t>
                              </m:r>
                            </m:e>
                          </m:func>
                        </m:e>
                      </m:d>
                      <m:r>
                        <a:rPr lang="en-US" sz="3200" i="1">
                          <a:solidFill>
                            <a:schemeClr val="tx1"/>
                          </a:solidFill>
                          <a:latin typeface="Cambria Math" panose="02040503050406030204" pitchFamily="18" charset="0"/>
                        </a:rPr>
                        <m:t>=0</m:t>
                      </m:r>
                    </m:oMath>
                  </m:oMathPara>
                </a14:m>
                <a:endParaRPr lang="en-US" sz="3200" dirty="0">
                  <a:solidFill>
                    <a:schemeClr val="tx1"/>
                  </a:solidFill>
                  <a:cs typeface="Times New Roman" panose="02020603050405020304" pitchFamily="18" charset="0"/>
                </a:endParaRPr>
              </a:p>
              <a:p>
                <a:endParaRPr lang="en-US" sz="2800" dirty="0">
                  <a:cs typeface="Times New Roman" panose="02020603050405020304" pitchFamily="18" charset="0"/>
                </a:endParaRPr>
              </a:p>
              <a:p>
                <a:r>
                  <a:rPr lang="en-US" sz="3200" dirty="0">
                    <a:cs typeface="Times New Roman" panose="02020603050405020304" pitchFamily="18" charset="0"/>
                  </a:rPr>
                  <a:t>This is true when the inclination is</a:t>
                </a:r>
                <a14:m>
                  <m:oMath xmlns:m="http://schemas.openxmlformats.org/officeDocument/2006/math">
                    <m:r>
                      <a:rPr lang="en-US" sz="3200" b="0" i="0" smtClean="0">
                        <a:latin typeface="Cambria Math" panose="02040503050406030204" pitchFamily="18" charset="0"/>
                      </a:rPr>
                      <m:t> </m:t>
                    </m:r>
                    <m:r>
                      <a:rPr lang="en-US" sz="3200" i="1" smtClean="0">
                        <a:solidFill>
                          <a:srgbClr val="FF0000"/>
                        </a:solidFill>
                        <a:latin typeface="Cambria Math" panose="02040503050406030204" pitchFamily="18" charset="0"/>
                      </a:rPr>
                      <m:t>𝑖</m:t>
                    </m:r>
                    <m:r>
                      <a:rPr lang="en-US" sz="3200" b="0" i="1" smtClean="0">
                        <a:solidFill>
                          <a:srgbClr val="FF0000"/>
                        </a:solidFill>
                        <a:latin typeface="Cambria Math" panose="02040503050406030204" pitchFamily="18" charset="0"/>
                      </a:rPr>
                      <m:t>=63.4</m:t>
                    </m:r>
                    <m:r>
                      <a:rPr lang="en-US" sz="3200" b="0" i="1" smtClean="0">
                        <a:solidFill>
                          <a:srgbClr val="FF0000"/>
                        </a:solidFill>
                        <a:latin typeface="Cambria Math" panose="02040503050406030204" pitchFamily="18" charset="0"/>
                        <a:ea typeface="Cambria Math" panose="02040503050406030204" pitchFamily="18" charset="0"/>
                      </a:rPr>
                      <m:t>°</m:t>
                    </m:r>
                  </m:oMath>
                </a14:m>
                <a:endParaRPr lang="en-US" sz="3200" dirty="0">
                  <a:solidFill>
                    <a:srgbClr val="FF0000"/>
                  </a:solidFill>
                  <a:cs typeface="Times New Roman" panose="02020603050405020304" pitchFamily="18" charset="0"/>
                </a:endParaRPr>
              </a:p>
            </p:txBody>
          </p:sp>
        </mc:Choice>
        <mc:Fallback>
          <p:sp>
            <p:nvSpPr>
              <p:cNvPr id="2" name="TextBox 1"/>
              <p:cNvSpPr txBox="1">
                <a:spLocks noRot="1" noChangeAspect="1" noMove="1" noResize="1" noEditPoints="1" noAdjustHandles="1" noChangeArrowheads="1" noChangeShapeType="1" noTextEdit="1"/>
              </p:cNvSpPr>
              <p:nvPr/>
            </p:nvSpPr>
            <p:spPr>
              <a:xfrm>
                <a:off x="566928" y="816429"/>
                <a:ext cx="10993701" cy="5904309"/>
              </a:xfrm>
              <a:prstGeom prst="rect">
                <a:avLst/>
              </a:prstGeom>
              <a:blipFill>
                <a:blip r:embed="rId2"/>
                <a:stretch>
                  <a:fillRect l="-1387" t="-1343" b="-124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2091D9BF-489A-4E72-8F93-6159E0B5D9A7}" type="slidenum">
              <a:rPr lang="en-US" smtClean="0"/>
              <a:t>33</a:t>
            </a:fld>
            <a:endParaRPr lang="en-US"/>
          </a:p>
        </p:txBody>
      </p:sp>
    </p:spTree>
    <p:extLst>
      <p:ext uri="{BB962C8B-B14F-4D97-AF65-F5344CB8AC3E}">
        <p14:creationId xmlns:p14="http://schemas.microsoft.com/office/powerpoint/2010/main" val="1904437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4301370" cy="1077218"/>
          </a:xfrm>
          <a:prstGeom prst="rect">
            <a:avLst/>
          </a:prstGeom>
          <a:noFill/>
        </p:spPr>
        <p:txBody>
          <a:bodyPr wrap="none" rtlCol="0">
            <a:spAutoFit/>
          </a:bodyPr>
          <a:lstStyle/>
          <a:p>
            <a:r>
              <a:rPr lang="en-US" sz="3200" b="1" dirty="0"/>
              <a:t>Example:  </a:t>
            </a:r>
            <a:r>
              <a:rPr lang="en-US" sz="3200" b="1" dirty="0" err="1"/>
              <a:t>Molniya</a:t>
            </a:r>
            <a:r>
              <a:rPr lang="en-US" sz="3200" b="1" dirty="0"/>
              <a:t> Orbit</a:t>
            </a:r>
          </a:p>
          <a:p>
            <a:endParaRPr lang="en-US" sz="3200" dirty="0"/>
          </a:p>
        </p:txBody>
      </p:sp>
      <p:sp>
        <p:nvSpPr>
          <p:cNvPr id="2" name="TextBox 1"/>
          <p:cNvSpPr txBox="1"/>
          <p:nvPr/>
        </p:nvSpPr>
        <p:spPr>
          <a:xfrm>
            <a:off x="566929" y="905255"/>
            <a:ext cx="4681727" cy="5509200"/>
          </a:xfrm>
          <a:prstGeom prst="rect">
            <a:avLst/>
          </a:prstGeom>
          <a:noFill/>
        </p:spPr>
        <p:txBody>
          <a:bodyPr wrap="square" rtlCol="0">
            <a:spAutoFit/>
          </a:bodyPr>
          <a:lstStyle/>
          <a:p>
            <a:r>
              <a:rPr lang="en-US" sz="3200" dirty="0">
                <a:cs typeface="Times New Roman" panose="02020603050405020304" pitchFamily="18" charset="0"/>
              </a:rPr>
              <a:t>The spacecraft spends much of its orbit at high altitude, at high latitude, moving slowly -- appearing nearly stationary when near </a:t>
            </a:r>
            <a:r>
              <a:rPr lang="en-US" sz="3200" dirty="0" err="1">
                <a:cs typeface="Times New Roman" panose="02020603050405020304" pitchFamily="18" charset="0"/>
              </a:rPr>
              <a:t>apoapsis</a:t>
            </a:r>
            <a:r>
              <a:rPr lang="en-US" sz="3200" dirty="0">
                <a:cs typeface="Times New Roman" panose="02020603050405020304" pitchFamily="18" charset="0"/>
              </a:rPr>
              <a:t>;</a:t>
            </a:r>
          </a:p>
          <a:p>
            <a:endParaRPr lang="en-US" sz="3200" dirty="0">
              <a:cs typeface="Times New Roman" panose="02020603050405020304" pitchFamily="18" charset="0"/>
            </a:endParaRPr>
          </a:p>
          <a:p>
            <a:r>
              <a:rPr lang="en-US" sz="3200" dirty="0">
                <a:cs typeface="Times New Roman" panose="02020603050405020304" pitchFamily="18" charset="0"/>
              </a:rPr>
              <a:t>Orbit is designed so that </a:t>
            </a:r>
            <a:r>
              <a:rPr lang="en-US" sz="3200" dirty="0" err="1">
                <a:cs typeface="Times New Roman" panose="02020603050405020304" pitchFamily="18" charset="0"/>
              </a:rPr>
              <a:t>apoapsis</a:t>
            </a:r>
            <a:r>
              <a:rPr lang="en-US" sz="3200" dirty="0">
                <a:cs typeface="Times New Roman" panose="02020603050405020304" pitchFamily="18" charset="0"/>
              </a:rPr>
              <a:t> stays “locked” into the same position over time.</a:t>
            </a:r>
          </a:p>
        </p:txBody>
      </p:sp>
      <p:sp>
        <p:nvSpPr>
          <p:cNvPr id="5" name="TextBox 4"/>
          <p:cNvSpPr txBox="1"/>
          <p:nvPr/>
        </p:nvSpPr>
        <p:spPr>
          <a:xfrm>
            <a:off x="6605796" y="5732818"/>
            <a:ext cx="4009608" cy="646331"/>
          </a:xfrm>
          <a:prstGeom prst="rect">
            <a:avLst/>
          </a:prstGeom>
          <a:noFill/>
        </p:spPr>
        <p:txBody>
          <a:bodyPr wrap="square" rtlCol="0">
            <a:spAutoFit/>
          </a:bodyPr>
          <a:lstStyle/>
          <a:p>
            <a:pPr algn="ctr"/>
            <a:r>
              <a:rPr lang="en-US" b="1" dirty="0" err="1"/>
              <a:t>Molniya</a:t>
            </a:r>
            <a:r>
              <a:rPr lang="en-US" b="1" dirty="0"/>
              <a:t> Type Orbit (Time points in red are 10 minutes apart)</a:t>
            </a:r>
          </a:p>
        </p:txBody>
      </p:sp>
      <p:pic>
        <p:nvPicPr>
          <p:cNvPr id="6" name="Molniya Orbit">
            <a:hlinkClick r:id="" action="ppaction://media"/>
          </p:cNvPr>
          <p:cNvPicPr>
            <a:picLocks noChangeAspect="1"/>
          </p:cNvPicPr>
          <p:nvPr>
            <a:videoFile r:link="rId1"/>
            <p:extLst>
              <p:ext uri="{DAA4B4D4-6D71-4841-9C94-3DE7FCFB9230}">
                <p14:media xmlns:p14="http://schemas.microsoft.com/office/powerpoint/2010/main" r:embed="rId2">
                  <p14:trim st="28040" end="4381.2494"/>
                </p14:media>
              </p:ext>
            </p:extLst>
          </p:nvPr>
        </p:nvPicPr>
        <p:blipFill rotWithShape="1">
          <a:blip r:embed="rId4"/>
          <a:srcRect l="36875" t="20417" r="26953" b="30278"/>
          <a:stretch>
            <a:fillRect/>
          </a:stretch>
        </p:blipFill>
        <p:spPr>
          <a:xfrm>
            <a:off x="5491993" y="985811"/>
            <a:ext cx="6237214" cy="4782313"/>
          </a:xfrm>
          <a:prstGeom prst="rect">
            <a:avLst/>
          </a:prstGeom>
        </p:spPr>
      </p:pic>
      <p:sp>
        <p:nvSpPr>
          <p:cNvPr id="7" name="Slide Number Placeholder 6"/>
          <p:cNvSpPr>
            <a:spLocks noGrp="1"/>
          </p:cNvSpPr>
          <p:nvPr>
            <p:ph type="sldNum" sz="quarter" idx="12"/>
          </p:nvPr>
        </p:nvSpPr>
        <p:spPr/>
        <p:txBody>
          <a:bodyPr/>
          <a:lstStyle/>
          <a:p>
            <a:fld id="{2091D9BF-489A-4E72-8F93-6159E0B5D9A7}" type="slidenum">
              <a:rPr lang="en-US" smtClean="0"/>
              <a:t>34</a:t>
            </a:fld>
            <a:endParaRPr lang="en-US" dirty="0"/>
          </a:p>
        </p:txBody>
      </p:sp>
    </p:spTree>
    <p:extLst>
      <p:ext uri="{BB962C8B-B14F-4D97-AF65-F5344CB8AC3E}">
        <p14:creationId xmlns:p14="http://schemas.microsoft.com/office/powerpoint/2010/main" val="103087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7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895909" cy="1077218"/>
          </a:xfrm>
          <a:prstGeom prst="rect">
            <a:avLst/>
          </a:prstGeom>
          <a:noFill/>
        </p:spPr>
        <p:txBody>
          <a:bodyPr wrap="none" rtlCol="0">
            <a:spAutoFit/>
          </a:bodyPr>
          <a:lstStyle/>
          <a:p>
            <a:r>
              <a:rPr lang="en-US" sz="3200" b="1" dirty="0"/>
              <a:t>Other Orbits:  Gravity Assist Orbit</a:t>
            </a:r>
          </a:p>
          <a:p>
            <a:endParaRPr lang="en-US" sz="32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0825" y="1028967"/>
            <a:ext cx="3619550" cy="4976140"/>
          </a:xfrm>
          <a:prstGeom prst="rect">
            <a:avLst/>
          </a:prstGeom>
        </p:spPr>
      </p:pic>
      <p:sp>
        <p:nvSpPr>
          <p:cNvPr id="4" name="TextBox 3"/>
          <p:cNvSpPr txBox="1"/>
          <p:nvPr/>
        </p:nvSpPr>
        <p:spPr>
          <a:xfrm>
            <a:off x="406317" y="6009847"/>
            <a:ext cx="6043706" cy="523220"/>
          </a:xfrm>
          <a:prstGeom prst="rect">
            <a:avLst/>
          </a:prstGeom>
          <a:noFill/>
        </p:spPr>
        <p:txBody>
          <a:bodyPr wrap="none" rtlCol="0">
            <a:spAutoFit/>
          </a:bodyPr>
          <a:lstStyle/>
          <a:p>
            <a:r>
              <a:rPr lang="en-US" sz="1400" dirty="0"/>
              <a:t>Image Credit:  NASA/JPL/Caltech</a:t>
            </a:r>
          </a:p>
          <a:p>
            <a:r>
              <a:rPr lang="en-US" sz="1400" dirty="0"/>
              <a:t>https://www.jpl.nasa.gov/images/juno/earthflyby/JunoCruiseTraj_20130815.jpg</a:t>
            </a:r>
          </a:p>
        </p:txBody>
      </p:sp>
      <p:sp>
        <p:nvSpPr>
          <p:cNvPr id="5" name="TextBox 4"/>
          <p:cNvSpPr txBox="1"/>
          <p:nvPr/>
        </p:nvSpPr>
        <p:spPr>
          <a:xfrm>
            <a:off x="566928" y="1028967"/>
            <a:ext cx="5632703" cy="3046988"/>
          </a:xfrm>
          <a:prstGeom prst="rect">
            <a:avLst/>
          </a:prstGeom>
          <a:noFill/>
        </p:spPr>
        <p:txBody>
          <a:bodyPr wrap="square" rtlCol="0">
            <a:spAutoFit/>
          </a:bodyPr>
          <a:lstStyle/>
          <a:p>
            <a:r>
              <a:rPr lang="en-US" sz="3200" dirty="0">
                <a:cs typeface="Times New Roman" panose="02020603050405020304" pitchFamily="18" charset="0"/>
              </a:rPr>
              <a:t>Spacecraft orbits may be redirected using gravity assist maneuvers where a close fly-by of a planet is be used to change the direction of and orbit and add energy to it.</a:t>
            </a:r>
          </a:p>
        </p:txBody>
      </p:sp>
      <p:sp>
        <p:nvSpPr>
          <p:cNvPr id="6" name="TextBox 5"/>
          <p:cNvSpPr txBox="1"/>
          <p:nvPr/>
        </p:nvSpPr>
        <p:spPr>
          <a:xfrm>
            <a:off x="7287438" y="6005107"/>
            <a:ext cx="2691378" cy="369332"/>
          </a:xfrm>
          <a:prstGeom prst="rect">
            <a:avLst/>
          </a:prstGeom>
          <a:noFill/>
        </p:spPr>
        <p:txBody>
          <a:bodyPr wrap="none" rtlCol="0">
            <a:spAutoFit/>
          </a:bodyPr>
          <a:lstStyle/>
          <a:p>
            <a:pPr algn="ctr"/>
            <a:r>
              <a:rPr lang="en-US" b="1" dirty="0"/>
              <a:t>Juno Spacecraft Trajectory</a:t>
            </a:r>
          </a:p>
        </p:txBody>
      </p:sp>
      <p:sp>
        <p:nvSpPr>
          <p:cNvPr id="7" name="Slide Number Placeholder 6"/>
          <p:cNvSpPr>
            <a:spLocks noGrp="1"/>
          </p:cNvSpPr>
          <p:nvPr>
            <p:ph type="sldNum" sz="quarter" idx="12"/>
          </p:nvPr>
        </p:nvSpPr>
        <p:spPr/>
        <p:txBody>
          <a:bodyPr/>
          <a:lstStyle/>
          <a:p>
            <a:fld id="{2091D9BF-489A-4E72-8F93-6159E0B5D9A7}" type="slidenum">
              <a:rPr lang="en-US" smtClean="0"/>
              <a:t>35</a:t>
            </a:fld>
            <a:endParaRPr lang="en-US"/>
          </a:p>
        </p:txBody>
      </p:sp>
    </p:spTree>
    <p:extLst>
      <p:ext uri="{BB962C8B-B14F-4D97-AF65-F5344CB8AC3E}">
        <p14:creationId xmlns:p14="http://schemas.microsoft.com/office/powerpoint/2010/main" val="327928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6476327" y="812753"/>
            <a:ext cx="5136735" cy="5136735"/>
            <a:chOff x="5082956" y="1084903"/>
            <a:chExt cx="5136735" cy="5136735"/>
          </a:xfrm>
        </p:grpSpPr>
        <p:pic>
          <p:nvPicPr>
            <p:cNvPr id="30" name="Picture 29"/>
            <p:cNvPicPr>
              <a:picLocks noChangeAspect="1"/>
            </p:cNvPicPr>
            <p:nvPr/>
          </p:nvPicPr>
          <p:blipFill>
            <a:blip r:embed="rId2"/>
            <a:stretch>
              <a:fillRect/>
            </a:stretch>
          </p:blipFill>
          <p:spPr>
            <a:xfrm>
              <a:off x="6077007" y="2133597"/>
              <a:ext cx="4001166" cy="3058888"/>
            </a:xfrm>
            <a:prstGeom prst="rect">
              <a:avLst/>
            </a:prstGeom>
          </p:spPr>
        </p:pic>
        <p:sp>
          <p:nvSpPr>
            <p:cNvPr id="31" name="Oval 30"/>
            <p:cNvSpPr>
              <a:spLocks noChangeAspect="1"/>
            </p:cNvSpPr>
            <p:nvPr/>
          </p:nvSpPr>
          <p:spPr>
            <a:xfrm>
              <a:off x="5082956" y="1084903"/>
              <a:ext cx="5136735" cy="51367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27" name="TextBox 26"/>
              <p:cNvSpPr txBox="1"/>
              <p:nvPr/>
            </p:nvSpPr>
            <p:spPr>
              <a:xfrm>
                <a:off x="9614472" y="1647954"/>
                <a:ext cx="35747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B050"/>
                          </a:solidFill>
                          <a:latin typeface="Cambria Math" panose="02040503050406030204" pitchFamily="18" charset="0"/>
                        </a:rPr>
                        <m:t>𝑳</m:t>
                      </m:r>
                      <m:r>
                        <a:rPr lang="en-US" sz="2000" b="1" i="1" smtClean="0">
                          <a:solidFill>
                            <a:srgbClr val="00B050"/>
                          </a:solidFill>
                          <a:latin typeface="Cambria Math" panose="02040503050406030204" pitchFamily="18" charset="0"/>
                        </a:rPr>
                        <m:t>𝟒</m:t>
                      </m:r>
                    </m:oMath>
                  </m:oMathPara>
                </a14:m>
                <a:endParaRPr lang="en-US" sz="2000" b="1" dirty="0">
                  <a:solidFill>
                    <a:srgbClr val="00B050"/>
                  </a:solidFill>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9614472" y="1647954"/>
                <a:ext cx="357470" cy="307777"/>
              </a:xfrm>
              <a:prstGeom prst="rect">
                <a:avLst/>
              </a:prstGeom>
              <a:blipFill>
                <a:blip r:embed="rId3"/>
                <a:stretch>
                  <a:fillRect l="-15254" r="-16949"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9951103" y="3398171"/>
                <a:ext cx="35747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FF0000"/>
                          </a:solidFill>
                          <a:latin typeface="Cambria Math" panose="02040503050406030204" pitchFamily="18" charset="0"/>
                        </a:rPr>
                        <m:t>𝑳</m:t>
                      </m:r>
                      <m:r>
                        <a:rPr lang="en-US" sz="2000" b="1" i="1" smtClean="0">
                          <a:solidFill>
                            <a:srgbClr val="FF0000"/>
                          </a:solidFill>
                          <a:latin typeface="Cambria Math" panose="02040503050406030204" pitchFamily="18" charset="0"/>
                        </a:rPr>
                        <m:t>𝟏</m:t>
                      </m:r>
                    </m:oMath>
                  </m:oMathPara>
                </a14:m>
                <a:endParaRPr lang="en-US" sz="2000" b="1" dirty="0">
                  <a:solidFill>
                    <a:srgbClr val="FF0000"/>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9951103" y="3398171"/>
                <a:ext cx="357470" cy="307777"/>
              </a:xfrm>
              <a:prstGeom prst="rect">
                <a:avLst/>
              </a:prstGeom>
              <a:blipFill>
                <a:blip r:embed="rId4"/>
                <a:stretch>
                  <a:fillRect l="-15254" r="-16949"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11493525" y="3244283"/>
                <a:ext cx="35747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FF0000"/>
                          </a:solidFill>
                          <a:latin typeface="Cambria Math" panose="02040503050406030204" pitchFamily="18" charset="0"/>
                        </a:rPr>
                        <m:t>𝑳</m:t>
                      </m:r>
                      <m:r>
                        <a:rPr lang="en-US" sz="2000" b="1" i="1" smtClean="0">
                          <a:solidFill>
                            <a:srgbClr val="FF0000"/>
                          </a:solidFill>
                          <a:latin typeface="Cambria Math" panose="02040503050406030204" pitchFamily="18" charset="0"/>
                        </a:rPr>
                        <m:t>𝟐</m:t>
                      </m:r>
                    </m:oMath>
                  </m:oMathPara>
                </a14:m>
                <a:endParaRPr lang="en-US" sz="2000" b="1"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11493525" y="3244283"/>
                <a:ext cx="357470" cy="307777"/>
              </a:xfrm>
              <a:prstGeom prst="rect">
                <a:avLst/>
              </a:prstGeom>
              <a:blipFill>
                <a:blip r:embed="rId5"/>
                <a:stretch>
                  <a:fillRect l="-15254" r="-16949"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7111766" y="3227231"/>
                <a:ext cx="35747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FF0000"/>
                          </a:solidFill>
                          <a:latin typeface="Cambria Math" panose="02040503050406030204" pitchFamily="18" charset="0"/>
                        </a:rPr>
                        <m:t>𝑳</m:t>
                      </m:r>
                      <m:r>
                        <a:rPr lang="en-US" sz="2000" b="1" i="1" smtClean="0">
                          <a:solidFill>
                            <a:srgbClr val="FF0000"/>
                          </a:solidFill>
                          <a:latin typeface="Cambria Math" panose="02040503050406030204" pitchFamily="18" charset="0"/>
                        </a:rPr>
                        <m:t>𝟑</m:t>
                      </m:r>
                    </m:oMath>
                  </m:oMathPara>
                </a14:m>
                <a:endParaRPr lang="en-US" sz="2000" b="1"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7111766" y="3227231"/>
                <a:ext cx="357470" cy="307777"/>
              </a:xfrm>
              <a:prstGeom prst="rect">
                <a:avLst/>
              </a:prstGeom>
              <a:blipFill>
                <a:blip r:embed="rId6"/>
                <a:stretch>
                  <a:fillRect l="-17241" r="-17241"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9614472" y="4766446"/>
                <a:ext cx="35747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solidFill>
                            <a:srgbClr val="00B050"/>
                          </a:solidFill>
                          <a:latin typeface="Cambria Math" panose="02040503050406030204" pitchFamily="18" charset="0"/>
                        </a:rPr>
                        <m:t>𝑳</m:t>
                      </m:r>
                      <m:r>
                        <a:rPr lang="en-US" sz="2000" b="1" i="1" smtClean="0">
                          <a:solidFill>
                            <a:srgbClr val="00B050"/>
                          </a:solidFill>
                          <a:latin typeface="Cambria Math" panose="02040503050406030204" pitchFamily="18" charset="0"/>
                        </a:rPr>
                        <m:t>𝟓</m:t>
                      </m:r>
                    </m:oMath>
                  </m:oMathPara>
                </a14:m>
                <a:endParaRPr lang="en-US" sz="2000" b="1" dirty="0">
                  <a:solidFill>
                    <a:srgbClr val="00B050"/>
                  </a:solidFill>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9614472" y="4766446"/>
                <a:ext cx="357470" cy="307777"/>
              </a:xfrm>
              <a:prstGeom prst="rect">
                <a:avLst/>
              </a:prstGeom>
              <a:blipFill>
                <a:blip r:embed="rId7"/>
                <a:stretch>
                  <a:fillRect l="-16949" r="-16949"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566928" y="1093647"/>
                <a:ext cx="6103178" cy="5016758"/>
              </a:xfrm>
              <a:prstGeom prst="rect">
                <a:avLst/>
              </a:prstGeom>
              <a:noFill/>
            </p:spPr>
            <p:txBody>
              <a:bodyPr wrap="square" rtlCol="0">
                <a:spAutoFit/>
              </a:bodyPr>
              <a:lstStyle/>
              <a:p>
                <a:r>
                  <a:rPr lang="en-US" sz="3200" dirty="0">
                    <a:cs typeface="Times New Roman" panose="02020603050405020304" pitchFamily="18" charset="0"/>
                  </a:rPr>
                  <a:t>When two large masses, </a:t>
                </a:r>
                <a14:m>
                  <m:oMath xmlns:m="http://schemas.openxmlformats.org/officeDocument/2006/math">
                    <m:r>
                      <a:rPr lang="en-US" sz="3200" i="1" dirty="0" smtClean="0">
                        <a:latin typeface="Cambria Math" panose="02040503050406030204" pitchFamily="18" charset="0"/>
                        <a:cs typeface="Times New Roman" panose="02020603050405020304" pitchFamily="18" charset="0"/>
                      </a:rPr>
                      <m:t>𝑚</m:t>
                    </m:r>
                    <m:r>
                      <a:rPr lang="en-US" sz="3200" i="1" dirty="0" smtClean="0">
                        <a:latin typeface="Cambria Math" panose="02040503050406030204" pitchFamily="18" charset="0"/>
                        <a:cs typeface="Times New Roman" panose="02020603050405020304" pitchFamily="18" charset="0"/>
                      </a:rPr>
                      <m:t>1</m:t>
                    </m:r>
                  </m:oMath>
                </a14:m>
                <a:r>
                  <a:rPr lang="en-US" sz="3200" dirty="0">
                    <a:cs typeface="Times New Roman" panose="02020603050405020304" pitchFamily="18" charset="0"/>
                  </a:rPr>
                  <a:t> and </a:t>
                </a:r>
                <a14:m>
                  <m:oMath xmlns:m="http://schemas.openxmlformats.org/officeDocument/2006/math">
                    <m:r>
                      <a:rPr lang="en-US" sz="3200" i="1" dirty="0" smtClean="0">
                        <a:latin typeface="Cambria Math" panose="02040503050406030204" pitchFamily="18" charset="0"/>
                        <a:cs typeface="Times New Roman" panose="02020603050405020304" pitchFamily="18" charset="0"/>
                      </a:rPr>
                      <m:t>𝑚</m:t>
                    </m:r>
                    <m:r>
                      <a:rPr lang="en-US" sz="3200" i="1" dirty="0" smtClean="0">
                        <a:latin typeface="Cambria Math" panose="02040503050406030204" pitchFamily="18" charset="0"/>
                        <a:cs typeface="Times New Roman" panose="02020603050405020304" pitchFamily="18" charset="0"/>
                      </a:rPr>
                      <m:t>2</m:t>
                    </m:r>
                  </m:oMath>
                </a14:m>
                <a:r>
                  <a:rPr lang="en-US" sz="3200" dirty="0">
                    <a:cs typeface="Times New Roman" panose="02020603050405020304" pitchFamily="18" charset="0"/>
                  </a:rPr>
                  <a:t>, are orbiting one another, regions in space can serve as gravitational nodes where spacecraft or other celestial bodies can collect – these are called Lagrange points;</a:t>
                </a:r>
              </a:p>
              <a:p>
                <a:endParaRPr lang="en-US" sz="3200" dirty="0">
                  <a:cs typeface="Times New Roman" panose="02020603050405020304" pitchFamily="18" charset="0"/>
                </a:endParaRPr>
              </a:p>
              <a:p>
                <a14:m>
                  <m:oMath xmlns:m="http://schemas.openxmlformats.org/officeDocument/2006/math">
                    <m:r>
                      <a:rPr lang="en-US" sz="3200" i="1" dirty="0" smtClean="0">
                        <a:solidFill>
                          <a:srgbClr val="FF0000"/>
                        </a:solidFill>
                        <a:latin typeface="Cambria Math" panose="02040503050406030204" pitchFamily="18" charset="0"/>
                        <a:cs typeface="Times New Roman" panose="02020603050405020304" pitchFamily="18" charset="0"/>
                      </a:rPr>
                      <m:t>𝐿</m:t>
                    </m:r>
                    <m:r>
                      <a:rPr lang="en-US" sz="3200" i="1" dirty="0" smtClean="0">
                        <a:solidFill>
                          <a:srgbClr val="FF0000"/>
                        </a:solidFill>
                        <a:latin typeface="Cambria Math" panose="02040503050406030204" pitchFamily="18" charset="0"/>
                        <a:cs typeface="Times New Roman" panose="02020603050405020304" pitchFamily="18" charset="0"/>
                      </a:rPr>
                      <m:t>1</m:t>
                    </m:r>
                  </m:oMath>
                </a14:m>
                <a:r>
                  <a:rPr lang="en-US" sz="3200" dirty="0">
                    <a:cs typeface="Times New Roman" panose="02020603050405020304" pitchFamily="18" charset="0"/>
                  </a:rPr>
                  <a:t>, </a:t>
                </a:r>
                <a14:m>
                  <m:oMath xmlns:m="http://schemas.openxmlformats.org/officeDocument/2006/math">
                    <m:r>
                      <a:rPr lang="en-US" sz="3200" i="1" dirty="0" smtClean="0">
                        <a:solidFill>
                          <a:srgbClr val="FF0000"/>
                        </a:solidFill>
                        <a:latin typeface="Cambria Math" panose="02040503050406030204" pitchFamily="18" charset="0"/>
                        <a:cs typeface="Times New Roman" panose="02020603050405020304" pitchFamily="18" charset="0"/>
                      </a:rPr>
                      <m:t>𝐿</m:t>
                    </m:r>
                    <m:r>
                      <a:rPr lang="en-US" sz="3200" i="1" dirty="0" smtClean="0">
                        <a:solidFill>
                          <a:srgbClr val="FF0000"/>
                        </a:solidFill>
                        <a:latin typeface="Cambria Math" panose="02040503050406030204" pitchFamily="18" charset="0"/>
                        <a:cs typeface="Times New Roman" panose="02020603050405020304" pitchFamily="18" charset="0"/>
                      </a:rPr>
                      <m:t>2</m:t>
                    </m:r>
                  </m:oMath>
                </a14:m>
                <a:r>
                  <a:rPr lang="en-US" sz="3200" dirty="0">
                    <a:cs typeface="Times New Roman" panose="02020603050405020304" pitchFamily="18" charset="0"/>
                  </a:rPr>
                  <a:t> and </a:t>
                </a:r>
                <a14:m>
                  <m:oMath xmlns:m="http://schemas.openxmlformats.org/officeDocument/2006/math">
                    <m:r>
                      <a:rPr lang="en-US" sz="3200" i="1" dirty="0" smtClean="0">
                        <a:solidFill>
                          <a:srgbClr val="FF0000"/>
                        </a:solidFill>
                        <a:latin typeface="Cambria Math" panose="02040503050406030204" pitchFamily="18" charset="0"/>
                        <a:cs typeface="Times New Roman" panose="02020603050405020304" pitchFamily="18" charset="0"/>
                      </a:rPr>
                      <m:t>𝐿</m:t>
                    </m:r>
                    <m:r>
                      <a:rPr lang="en-US" sz="3200" i="1" dirty="0" smtClean="0">
                        <a:solidFill>
                          <a:srgbClr val="FF0000"/>
                        </a:solidFill>
                        <a:latin typeface="Cambria Math" panose="02040503050406030204" pitchFamily="18" charset="0"/>
                        <a:cs typeface="Times New Roman" panose="02020603050405020304" pitchFamily="18" charset="0"/>
                      </a:rPr>
                      <m:t>3</m:t>
                    </m:r>
                  </m:oMath>
                </a14:m>
                <a:r>
                  <a:rPr lang="en-US" sz="3200" dirty="0">
                    <a:cs typeface="Times New Roman" panose="02020603050405020304" pitchFamily="18" charset="0"/>
                  </a:rPr>
                  <a:t> and unstable.</a:t>
                </a:r>
              </a:p>
              <a:p>
                <a14:m>
                  <m:oMath xmlns:m="http://schemas.openxmlformats.org/officeDocument/2006/math">
                    <m:r>
                      <a:rPr lang="en-US" sz="3200" i="1" dirty="0" smtClean="0">
                        <a:solidFill>
                          <a:srgbClr val="00B050"/>
                        </a:solidFill>
                        <a:latin typeface="Cambria Math" panose="02040503050406030204" pitchFamily="18" charset="0"/>
                        <a:cs typeface="Times New Roman" panose="02020603050405020304" pitchFamily="18" charset="0"/>
                      </a:rPr>
                      <m:t>𝐿</m:t>
                    </m:r>
                    <m:r>
                      <a:rPr lang="en-US" sz="3200" i="1" dirty="0" smtClean="0">
                        <a:solidFill>
                          <a:srgbClr val="00B050"/>
                        </a:solidFill>
                        <a:latin typeface="Cambria Math" panose="02040503050406030204" pitchFamily="18" charset="0"/>
                        <a:cs typeface="Times New Roman" panose="02020603050405020304" pitchFamily="18" charset="0"/>
                      </a:rPr>
                      <m:t>4</m:t>
                    </m:r>
                  </m:oMath>
                </a14:m>
                <a:r>
                  <a:rPr lang="en-US" sz="3200" dirty="0">
                    <a:cs typeface="Times New Roman" panose="02020603050405020304" pitchFamily="18" charset="0"/>
                  </a:rPr>
                  <a:t> and </a:t>
                </a:r>
                <a14:m>
                  <m:oMath xmlns:m="http://schemas.openxmlformats.org/officeDocument/2006/math">
                    <m:r>
                      <a:rPr lang="en-US" sz="3200" i="1" dirty="0" smtClean="0">
                        <a:solidFill>
                          <a:srgbClr val="00B050"/>
                        </a:solidFill>
                        <a:latin typeface="Cambria Math" panose="02040503050406030204" pitchFamily="18" charset="0"/>
                        <a:cs typeface="Times New Roman" panose="02020603050405020304" pitchFamily="18" charset="0"/>
                      </a:rPr>
                      <m:t>𝐿</m:t>
                    </m:r>
                    <m:r>
                      <a:rPr lang="en-US" sz="3200" i="1" dirty="0" smtClean="0">
                        <a:solidFill>
                          <a:srgbClr val="00B050"/>
                        </a:solidFill>
                        <a:latin typeface="Cambria Math" panose="02040503050406030204" pitchFamily="18" charset="0"/>
                        <a:cs typeface="Times New Roman" panose="02020603050405020304" pitchFamily="18" charset="0"/>
                      </a:rPr>
                      <m:t>5</m:t>
                    </m:r>
                  </m:oMath>
                </a14:m>
                <a:r>
                  <a:rPr lang="en-US" sz="3200" dirty="0">
                    <a:cs typeface="Times New Roman" panose="02020603050405020304" pitchFamily="18" charset="0"/>
                  </a:rPr>
                  <a:t> are stable.</a:t>
                </a:r>
              </a:p>
            </p:txBody>
          </p:sp>
        </mc:Choice>
        <mc:Fallback xmlns="">
          <p:sp>
            <p:nvSpPr>
              <p:cNvPr id="37" name="TextBox 36"/>
              <p:cNvSpPr txBox="1">
                <a:spLocks noRot="1" noChangeAspect="1" noMove="1" noResize="1" noEditPoints="1" noAdjustHandles="1" noChangeArrowheads="1" noChangeShapeType="1" noTextEdit="1"/>
              </p:cNvSpPr>
              <p:nvPr/>
            </p:nvSpPr>
            <p:spPr>
              <a:xfrm>
                <a:off x="566928" y="1093647"/>
                <a:ext cx="6103178" cy="5016758"/>
              </a:xfrm>
              <a:prstGeom prst="rect">
                <a:avLst/>
              </a:prstGeom>
              <a:blipFill>
                <a:blip r:embed="rId8"/>
                <a:stretch>
                  <a:fillRect l="-2498" t="-1458" r="-1598" b="-31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8820273" y="3227230"/>
                <a:ext cx="44884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𝒎</m:t>
                      </m:r>
                      <m:r>
                        <a:rPr lang="en-US" sz="2000" b="1" i="1" smtClean="0">
                          <a:latin typeface="Cambria Math" panose="02040503050406030204" pitchFamily="18" charset="0"/>
                        </a:rPr>
                        <m:t>𝟏</m:t>
                      </m:r>
                    </m:oMath>
                  </m:oMathPara>
                </a14:m>
                <a:endParaRPr lang="en-US" sz="2000" b="1" dirty="0"/>
              </a:p>
            </p:txBody>
          </p:sp>
        </mc:Choice>
        <mc:Fallback xmlns="">
          <p:sp>
            <p:nvSpPr>
              <p:cNvPr id="38" name="TextBox 37"/>
              <p:cNvSpPr txBox="1">
                <a:spLocks noRot="1" noChangeAspect="1" noMove="1" noResize="1" noEditPoints="1" noAdjustHandles="1" noChangeArrowheads="1" noChangeShapeType="1" noTextEdit="1"/>
              </p:cNvSpPr>
              <p:nvPr/>
            </p:nvSpPr>
            <p:spPr>
              <a:xfrm>
                <a:off x="8820273" y="3227230"/>
                <a:ext cx="448841" cy="307777"/>
              </a:xfrm>
              <a:prstGeom prst="rect">
                <a:avLst/>
              </a:prstGeom>
              <a:blipFill>
                <a:blip r:embed="rId9"/>
                <a:stretch>
                  <a:fillRect l="-13514" r="-12162"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p:cNvSpPr txBox="1"/>
              <p:nvPr/>
            </p:nvSpPr>
            <p:spPr>
              <a:xfrm>
                <a:off x="10581043" y="3001986"/>
                <a:ext cx="44884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𝒎</m:t>
                      </m:r>
                      <m:r>
                        <a:rPr lang="en-US" sz="2000" b="1" i="1" smtClean="0">
                          <a:latin typeface="Cambria Math" panose="02040503050406030204" pitchFamily="18" charset="0"/>
                        </a:rPr>
                        <m:t>𝟐</m:t>
                      </m:r>
                    </m:oMath>
                  </m:oMathPara>
                </a14:m>
                <a:endParaRPr lang="en-US" sz="2000" b="1" dirty="0"/>
              </a:p>
            </p:txBody>
          </p:sp>
        </mc:Choice>
        <mc:Fallback xmlns="">
          <p:sp>
            <p:nvSpPr>
              <p:cNvPr id="39" name="TextBox 38"/>
              <p:cNvSpPr txBox="1">
                <a:spLocks noRot="1" noChangeAspect="1" noMove="1" noResize="1" noEditPoints="1" noAdjustHandles="1" noChangeArrowheads="1" noChangeShapeType="1" noTextEdit="1"/>
              </p:cNvSpPr>
              <p:nvPr/>
            </p:nvSpPr>
            <p:spPr>
              <a:xfrm>
                <a:off x="10581043" y="3001986"/>
                <a:ext cx="448841" cy="307777"/>
              </a:xfrm>
              <a:prstGeom prst="rect">
                <a:avLst/>
              </a:prstGeom>
              <a:blipFill>
                <a:blip r:embed="rId10"/>
                <a:stretch>
                  <a:fillRect l="-13699" r="-13699"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8820482" y="3227243"/>
                <a:ext cx="44884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𝒎</m:t>
                      </m:r>
                      <m:r>
                        <a:rPr lang="en-US" sz="2000" b="1" i="1" smtClean="0">
                          <a:latin typeface="Cambria Math" panose="02040503050406030204" pitchFamily="18" charset="0"/>
                        </a:rPr>
                        <m:t>𝟏</m:t>
                      </m:r>
                    </m:oMath>
                  </m:oMathPara>
                </a14:m>
                <a:endParaRPr lang="en-US" sz="2000" b="1" dirty="0"/>
              </a:p>
            </p:txBody>
          </p:sp>
        </mc:Choice>
        <mc:Fallback xmlns="">
          <p:sp>
            <p:nvSpPr>
              <p:cNvPr id="40" name="TextBox 39"/>
              <p:cNvSpPr txBox="1">
                <a:spLocks noRot="1" noChangeAspect="1" noMove="1" noResize="1" noEditPoints="1" noAdjustHandles="1" noChangeArrowheads="1" noChangeShapeType="1" noTextEdit="1"/>
              </p:cNvSpPr>
              <p:nvPr/>
            </p:nvSpPr>
            <p:spPr>
              <a:xfrm>
                <a:off x="8820482" y="3227243"/>
                <a:ext cx="448841" cy="307777"/>
              </a:xfrm>
              <a:prstGeom prst="rect">
                <a:avLst/>
              </a:prstGeom>
              <a:blipFill>
                <a:blip r:embed="rId11"/>
                <a:stretch>
                  <a:fillRect l="-13514" r="-12162"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10581252" y="3001999"/>
                <a:ext cx="44884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𝒎</m:t>
                      </m:r>
                      <m:r>
                        <a:rPr lang="en-US" sz="2000" b="1" i="1" smtClean="0">
                          <a:latin typeface="Cambria Math" panose="02040503050406030204" pitchFamily="18" charset="0"/>
                        </a:rPr>
                        <m:t>𝟐</m:t>
                      </m:r>
                    </m:oMath>
                  </m:oMathPara>
                </a14:m>
                <a:endParaRPr lang="en-US" sz="2000" b="1" dirty="0"/>
              </a:p>
            </p:txBody>
          </p:sp>
        </mc:Choice>
        <mc:Fallback xmlns="">
          <p:sp>
            <p:nvSpPr>
              <p:cNvPr id="41" name="TextBox 40"/>
              <p:cNvSpPr txBox="1">
                <a:spLocks noRot="1" noChangeAspect="1" noMove="1" noResize="1" noEditPoints="1" noAdjustHandles="1" noChangeArrowheads="1" noChangeShapeType="1" noTextEdit="1"/>
              </p:cNvSpPr>
              <p:nvPr/>
            </p:nvSpPr>
            <p:spPr>
              <a:xfrm>
                <a:off x="10581252" y="3001999"/>
                <a:ext cx="448841" cy="307777"/>
              </a:xfrm>
              <a:prstGeom prst="rect">
                <a:avLst/>
              </a:prstGeom>
              <a:blipFill>
                <a:blip r:embed="rId12"/>
                <a:stretch>
                  <a:fillRect l="-13699" r="-13699" b="-5882"/>
                </a:stretch>
              </a:blipFill>
            </p:spPr>
            <p:txBody>
              <a:bodyPr/>
              <a:lstStyle/>
              <a:p>
                <a:r>
                  <a:rPr lang="en-US">
                    <a:noFill/>
                  </a:rPr>
                  <a:t> </a:t>
                </a:r>
              </a:p>
            </p:txBody>
          </p:sp>
        </mc:Fallback>
      </mc:AlternateContent>
      <p:sp>
        <p:nvSpPr>
          <p:cNvPr id="42" name="TextBox 41"/>
          <p:cNvSpPr txBox="1"/>
          <p:nvPr/>
        </p:nvSpPr>
        <p:spPr>
          <a:xfrm>
            <a:off x="7458298" y="5925739"/>
            <a:ext cx="3621632" cy="369332"/>
          </a:xfrm>
          <a:prstGeom prst="rect">
            <a:avLst/>
          </a:prstGeom>
          <a:noFill/>
        </p:spPr>
        <p:txBody>
          <a:bodyPr wrap="none" rtlCol="0">
            <a:spAutoFit/>
          </a:bodyPr>
          <a:lstStyle/>
          <a:p>
            <a:pPr algn="ctr"/>
            <a:r>
              <a:rPr lang="en-US" b="1" dirty="0"/>
              <a:t>Dynamics of the Three-Body System</a:t>
            </a:r>
          </a:p>
        </p:txBody>
      </p:sp>
      <p:sp>
        <p:nvSpPr>
          <p:cNvPr id="43" name="Slide Number Placeholder 42"/>
          <p:cNvSpPr>
            <a:spLocks noGrp="1"/>
          </p:cNvSpPr>
          <p:nvPr>
            <p:ph type="sldNum" sz="quarter" idx="12"/>
          </p:nvPr>
        </p:nvSpPr>
        <p:spPr/>
        <p:txBody>
          <a:bodyPr/>
          <a:lstStyle/>
          <a:p>
            <a:fld id="{2091D9BF-489A-4E72-8F93-6159E0B5D9A7}" type="slidenum">
              <a:rPr lang="en-US" smtClean="0"/>
              <a:t>36</a:t>
            </a:fld>
            <a:endParaRPr lang="en-US"/>
          </a:p>
        </p:txBody>
      </p:sp>
      <p:sp>
        <p:nvSpPr>
          <p:cNvPr id="3" name="TextBox 2"/>
          <p:cNvSpPr txBox="1"/>
          <p:nvPr/>
        </p:nvSpPr>
        <p:spPr>
          <a:xfrm>
            <a:off x="566928" y="320040"/>
            <a:ext cx="8560741" cy="1077218"/>
          </a:xfrm>
          <a:prstGeom prst="rect">
            <a:avLst/>
          </a:prstGeom>
          <a:noFill/>
        </p:spPr>
        <p:txBody>
          <a:bodyPr wrap="none" rtlCol="0">
            <a:spAutoFit/>
          </a:bodyPr>
          <a:lstStyle/>
          <a:p>
            <a:r>
              <a:rPr lang="en-US" sz="3200" b="1" dirty="0"/>
              <a:t>Other Orbits: The Restricted Three-Body Problem</a:t>
            </a:r>
          </a:p>
          <a:p>
            <a:endParaRPr lang="en-US" sz="3200" dirty="0"/>
          </a:p>
        </p:txBody>
      </p:sp>
    </p:spTree>
    <p:extLst>
      <p:ext uri="{BB962C8B-B14F-4D97-AF65-F5344CB8AC3E}">
        <p14:creationId xmlns:p14="http://schemas.microsoft.com/office/powerpoint/2010/main" val="57277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2000"/>
                                  </p:stCondLst>
                                  <p:childTnLst>
                                    <p:animEffect transition="out" filter="fade">
                                      <p:cBhvr>
                                        <p:cTn id="6" dur="500"/>
                                        <p:tgtEl>
                                          <p:spTgt spid="38"/>
                                        </p:tgtEl>
                                      </p:cBhvr>
                                    </p:animEffect>
                                    <p:set>
                                      <p:cBhvr>
                                        <p:cTn id="7" dur="1" fill="hold">
                                          <p:stCondLst>
                                            <p:cond delay="499"/>
                                          </p:stCondLst>
                                        </p:cTn>
                                        <p:tgtEl>
                                          <p:spTgt spid="38"/>
                                        </p:tgtEl>
                                        <p:attrNameLst>
                                          <p:attrName>style.visibility</p:attrName>
                                        </p:attrNameLst>
                                      </p:cBhvr>
                                      <p:to>
                                        <p:strVal val="hidden"/>
                                      </p:to>
                                    </p:set>
                                  </p:childTnLst>
                                </p:cTn>
                              </p:par>
                              <p:par>
                                <p:cTn id="8" presetID="10" presetClass="exit" presetSubtype="0" fill="hold" grpId="0" nodeType="withEffect">
                                  <p:stCondLst>
                                    <p:cond delay="2000"/>
                                  </p:stCondLst>
                                  <p:childTnLst>
                                    <p:animEffect transition="out" filter="fade">
                                      <p:cBhvr>
                                        <p:cTn id="9" dur="500"/>
                                        <p:tgtEl>
                                          <p:spTgt spid="39"/>
                                        </p:tgtEl>
                                      </p:cBhvr>
                                    </p:animEffect>
                                    <p:set>
                                      <p:cBhvr>
                                        <p:cTn id="10" dur="1" fill="hold">
                                          <p:stCondLst>
                                            <p:cond delay="499"/>
                                          </p:stCondLst>
                                        </p:cTn>
                                        <p:tgtEl>
                                          <p:spTgt spid="39"/>
                                        </p:tgtEl>
                                        <p:attrNameLst>
                                          <p:attrName>style.visibility</p:attrName>
                                        </p:attrNameLst>
                                      </p:cBhvr>
                                      <p:to>
                                        <p:strVal val="hidden"/>
                                      </p:to>
                                    </p:set>
                                  </p:childTnLst>
                                </p:cTn>
                              </p:par>
                            </p:childTnLst>
                          </p:cTn>
                        </p:par>
                        <p:par>
                          <p:cTn id="11" fill="hold">
                            <p:stCondLst>
                              <p:cond delay="2500"/>
                            </p:stCondLst>
                            <p:childTnLst>
                              <p:par>
                                <p:cTn id="12" presetID="8" presetClass="emph" presetSubtype="0" fill="hold" nodeType="afterEffect">
                                  <p:stCondLst>
                                    <p:cond delay="0"/>
                                  </p:stCondLst>
                                  <p:childTnLst>
                                    <p:animRot by="-43200000">
                                      <p:cBhvr>
                                        <p:cTn id="13" dur="20000" fill="hold"/>
                                        <p:tgtEl>
                                          <p:spTgt spid="32"/>
                                        </p:tgtEl>
                                        <p:attrNameLst>
                                          <p:attrName>r</p:attrName>
                                        </p:attrNameLst>
                                      </p:cBhvr>
                                    </p:animRot>
                                  </p:childTnLst>
                                </p:cTn>
                              </p:par>
                            </p:childTnLst>
                          </p:cTn>
                        </p:par>
                        <p:par>
                          <p:cTn id="14" fill="hold">
                            <p:stCondLst>
                              <p:cond delay="225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ntr" presetSubtype="0" fill="hold" nodeType="withEffect">
                                  <p:stCondLst>
                                    <p:cond delay="0"/>
                                  </p:stCondLst>
                                  <p:childTnLst>
                                    <p:set>
                                      <p:cBhvr>
                                        <p:cTn id="25" dur="1" fill="hold">
                                          <p:stCondLst>
                                            <p:cond delay="0"/>
                                          </p:stCondLst>
                                        </p:cTn>
                                        <p:tgtEl>
                                          <p:spTgt spid="37">
                                            <p:txEl>
                                              <p:pRg st="2" end="2"/>
                                            </p:txEl>
                                          </p:spTgt>
                                        </p:tgtEl>
                                        <p:attrNameLst>
                                          <p:attrName>style.visibility</p:attrName>
                                        </p:attrNameLst>
                                      </p:cBhvr>
                                      <p:to>
                                        <p:strVal val="visible"/>
                                      </p:to>
                                    </p:set>
                                    <p:animEffect transition="in" filter="fade">
                                      <p:cBhvr>
                                        <p:cTn id="26" dur="500"/>
                                        <p:tgtEl>
                                          <p:spTgt spid="37">
                                            <p:txEl>
                                              <p:pRg st="2" end="2"/>
                                            </p:txEl>
                                          </p:spTgt>
                                        </p:tgtEl>
                                      </p:cBhvr>
                                    </p:animEffect>
                                  </p:childTnLst>
                                </p:cTn>
                              </p:par>
                            </p:childTnLst>
                          </p:cTn>
                        </p:par>
                        <p:par>
                          <p:cTn id="27" fill="hold">
                            <p:stCondLst>
                              <p:cond delay="23000"/>
                            </p:stCondLst>
                            <p:childTnLst>
                              <p:par>
                                <p:cTn id="28" presetID="10" presetClass="entr" presetSubtype="0" fill="hold" grpId="0" nodeType="afterEffect">
                                  <p:stCondLst>
                                    <p:cond delay="200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10" presetClass="entr" presetSubtype="0" fill="hold" nodeType="withEffect">
                                  <p:stCondLst>
                                    <p:cond delay="2000"/>
                                  </p:stCondLst>
                                  <p:childTnLst>
                                    <p:set>
                                      <p:cBhvr>
                                        <p:cTn id="35" dur="1" fill="hold">
                                          <p:stCondLst>
                                            <p:cond delay="0"/>
                                          </p:stCondLst>
                                        </p:cTn>
                                        <p:tgtEl>
                                          <p:spTgt spid="37">
                                            <p:txEl>
                                              <p:pRg st="3" end="3"/>
                                            </p:txEl>
                                          </p:spTgt>
                                        </p:tgtEl>
                                        <p:attrNameLst>
                                          <p:attrName>style.visibility</p:attrName>
                                        </p:attrNameLst>
                                      </p:cBhvr>
                                      <p:to>
                                        <p:strVal val="visible"/>
                                      </p:to>
                                    </p:set>
                                    <p:animEffect transition="in" filter="fade">
                                      <p:cBhvr>
                                        <p:cTn id="36" dur="500"/>
                                        <p:tgtEl>
                                          <p:spTgt spid="37">
                                            <p:txEl>
                                              <p:pRg st="3" end="3"/>
                                            </p:txEl>
                                          </p:spTgt>
                                        </p:tgtEl>
                                      </p:cBhvr>
                                    </p:animEffect>
                                  </p:childTnLst>
                                </p:cTn>
                              </p:par>
                            </p:childTnLst>
                          </p:cTn>
                        </p:par>
                        <p:par>
                          <p:cTn id="37" fill="hold">
                            <p:stCondLst>
                              <p:cond delay="25500"/>
                            </p:stCondLst>
                            <p:childTnLst>
                              <p:par>
                                <p:cTn id="38" presetID="10" presetClass="entr" presetSubtype="0" fill="hold" grpId="1" nodeType="afterEffect">
                                  <p:stCondLst>
                                    <p:cond delay="10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1" nodeType="withEffect">
                                  <p:stCondLst>
                                    <p:cond delay="10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4" grpId="0"/>
      <p:bldP spid="25" grpId="0"/>
      <p:bldP spid="26" grpId="0"/>
      <p:bldP spid="28" grpId="0"/>
      <p:bldP spid="38" grpId="0"/>
      <p:bldP spid="39" grpId="0"/>
      <p:bldP spid="40" grpId="1"/>
      <p:bldP spid="41"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638275" cy="1077218"/>
          </a:xfrm>
          <a:prstGeom prst="rect">
            <a:avLst/>
          </a:prstGeom>
          <a:noFill/>
        </p:spPr>
        <p:txBody>
          <a:bodyPr wrap="none" rtlCol="0">
            <a:spAutoFit/>
          </a:bodyPr>
          <a:lstStyle/>
          <a:p>
            <a:r>
              <a:rPr lang="en-US" sz="3200" b="1" dirty="0"/>
              <a:t>Other Orbits: Three-Body Orbits</a:t>
            </a:r>
          </a:p>
          <a:p>
            <a:endParaRPr lang="en-US" sz="3200" dirty="0"/>
          </a:p>
        </p:txBody>
      </p:sp>
      <p:sp>
        <p:nvSpPr>
          <p:cNvPr id="4" name="TextBox 3"/>
          <p:cNvSpPr txBox="1"/>
          <p:nvPr/>
        </p:nvSpPr>
        <p:spPr>
          <a:xfrm>
            <a:off x="149122" y="6107844"/>
            <a:ext cx="4654864" cy="523220"/>
          </a:xfrm>
          <a:prstGeom prst="rect">
            <a:avLst/>
          </a:prstGeom>
          <a:noFill/>
        </p:spPr>
        <p:txBody>
          <a:bodyPr wrap="none" rtlCol="0">
            <a:spAutoFit/>
          </a:bodyPr>
          <a:lstStyle/>
          <a:p>
            <a:r>
              <a:rPr lang="en-US" sz="1400" dirty="0"/>
              <a:t>Animation Credit:  CAS/Petr </a:t>
            </a:r>
            <a:r>
              <a:rPr lang="en-US" sz="1400" dirty="0" err="1"/>
              <a:t>Scheirich</a:t>
            </a:r>
            <a:r>
              <a:rPr lang="en-US" sz="1400" dirty="0"/>
              <a:t>.  Used with permission.</a:t>
            </a:r>
          </a:p>
          <a:p>
            <a:r>
              <a:rPr lang="en-US" sz="1400" dirty="0"/>
              <a:t>Source:  https://en.wikipedia.org/wiki/Jupiter_trojan</a:t>
            </a:r>
          </a:p>
        </p:txBody>
      </p:sp>
      <p:pic>
        <p:nvPicPr>
          <p:cNvPr id="5" name="trojans_nolabel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99300" y="1097280"/>
            <a:ext cx="4641232" cy="4641232"/>
          </a:xfrm>
          <a:prstGeom prst="rect">
            <a:avLst/>
          </a:prstGeom>
        </p:spPr>
      </p:pic>
      <p:sp>
        <p:nvSpPr>
          <p:cNvPr id="6" name="TextBox 5"/>
          <p:cNvSpPr txBox="1"/>
          <p:nvPr/>
        </p:nvSpPr>
        <p:spPr>
          <a:xfrm>
            <a:off x="566927" y="1008016"/>
            <a:ext cx="5638275" cy="5016758"/>
          </a:xfrm>
          <a:prstGeom prst="rect">
            <a:avLst/>
          </a:prstGeom>
          <a:noFill/>
        </p:spPr>
        <p:txBody>
          <a:bodyPr wrap="square" rtlCol="0">
            <a:spAutoFit/>
          </a:bodyPr>
          <a:lstStyle/>
          <a:p>
            <a:r>
              <a:rPr lang="en-US" sz="3200" dirty="0">
                <a:cs typeface="Times New Roman" panose="02020603050405020304" pitchFamily="18" charset="0"/>
              </a:rPr>
              <a:t>In 1772, using three-body assumptions, Joseph-Louis Lagrange believed that, because the L4 and L5 points are stable, asteroids might be trapped near these points;</a:t>
            </a:r>
          </a:p>
          <a:p>
            <a:endParaRPr lang="en-US" sz="3200" dirty="0">
              <a:cs typeface="Times New Roman" panose="02020603050405020304" pitchFamily="18" charset="0"/>
            </a:endParaRPr>
          </a:p>
          <a:p>
            <a:r>
              <a:rPr lang="en-US" sz="3200" dirty="0">
                <a:cs typeface="Times New Roman" panose="02020603050405020304" pitchFamily="18" charset="0"/>
              </a:rPr>
              <a:t>The first confirmed observation of a Jupiter Trojan was made by Max Wolf in 1906.</a:t>
            </a:r>
          </a:p>
        </p:txBody>
      </p:sp>
      <p:sp>
        <p:nvSpPr>
          <p:cNvPr id="7" name="TextBox 6"/>
          <p:cNvSpPr txBox="1"/>
          <p:nvPr/>
        </p:nvSpPr>
        <p:spPr>
          <a:xfrm>
            <a:off x="7676200" y="5738512"/>
            <a:ext cx="2586221" cy="369332"/>
          </a:xfrm>
          <a:prstGeom prst="rect">
            <a:avLst/>
          </a:prstGeom>
          <a:noFill/>
        </p:spPr>
        <p:txBody>
          <a:bodyPr wrap="none" rtlCol="0">
            <a:spAutoFit/>
          </a:bodyPr>
          <a:lstStyle/>
          <a:p>
            <a:pPr algn="ctr"/>
            <a:r>
              <a:rPr lang="en-US" b="1" dirty="0"/>
              <a:t>Jupiter’s Trojan Asteroids</a:t>
            </a:r>
          </a:p>
        </p:txBody>
      </p:sp>
      <p:sp>
        <p:nvSpPr>
          <p:cNvPr id="8" name="Slide Number Placeholder 7"/>
          <p:cNvSpPr>
            <a:spLocks noGrp="1"/>
          </p:cNvSpPr>
          <p:nvPr>
            <p:ph type="sldNum" sz="quarter" idx="12"/>
          </p:nvPr>
        </p:nvSpPr>
        <p:spPr/>
        <p:txBody>
          <a:bodyPr/>
          <a:lstStyle/>
          <a:p>
            <a:fld id="{2091D9BF-489A-4E72-8F93-6159E0B5D9A7}" type="slidenum">
              <a:rPr lang="en-US" smtClean="0"/>
              <a:t>37</a:t>
            </a:fld>
            <a:endParaRPr lang="en-US"/>
          </a:p>
        </p:txBody>
      </p:sp>
    </p:spTree>
    <p:extLst>
      <p:ext uri="{BB962C8B-B14F-4D97-AF65-F5344CB8AC3E}">
        <p14:creationId xmlns:p14="http://schemas.microsoft.com/office/powerpoint/2010/main" val="373123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731249" cy="1077218"/>
          </a:xfrm>
          <a:prstGeom prst="rect">
            <a:avLst/>
          </a:prstGeom>
          <a:noFill/>
        </p:spPr>
        <p:txBody>
          <a:bodyPr wrap="none" rtlCol="0">
            <a:spAutoFit/>
          </a:bodyPr>
          <a:lstStyle/>
          <a:p>
            <a:r>
              <a:rPr lang="en-US" sz="3200" b="1" dirty="0"/>
              <a:t>Other Orbits:  Three-Body Orbits</a:t>
            </a:r>
          </a:p>
          <a:p>
            <a:endParaRPr lang="en-US" sz="32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6688" y="1067319"/>
            <a:ext cx="6669270" cy="4451738"/>
          </a:xfrm>
          <a:prstGeom prst="rect">
            <a:avLst/>
          </a:prstGeom>
        </p:spPr>
      </p:pic>
      <p:sp>
        <p:nvSpPr>
          <p:cNvPr id="4" name="TextBox 3"/>
          <p:cNvSpPr txBox="1"/>
          <p:nvPr/>
        </p:nvSpPr>
        <p:spPr>
          <a:xfrm>
            <a:off x="232802" y="5947518"/>
            <a:ext cx="5862631" cy="523220"/>
          </a:xfrm>
          <a:prstGeom prst="rect">
            <a:avLst/>
          </a:prstGeom>
          <a:noFill/>
        </p:spPr>
        <p:txBody>
          <a:bodyPr wrap="none" rtlCol="0">
            <a:spAutoFit/>
          </a:bodyPr>
          <a:lstStyle/>
          <a:p>
            <a:r>
              <a:rPr lang="en-US" sz="1400" dirty="0"/>
              <a:t>Image Credit:  NASA</a:t>
            </a:r>
          </a:p>
          <a:p>
            <a:r>
              <a:rPr lang="en-US" sz="1400" dirty="0"/>
              <a:t>https://www.nasa.gov/images/content/463480main_lagrange_point_lg_1.jpg</a:t>
            </a:r>
          </a:p>
        </p:txBody>
      </p:sp>
      <p:sp>
        <p:nvSpPr>
          <p:cNvPr id="5" name="TextBox 4"/>
          <p:cNvSpPr txBox="1"/>
          <p:nvPr/>
        </p:nvSpPr>
        <p:spPr>
          <a:xfrm>
            <a:off x="566928" y="1067319"/>
            <a:ext cx="4190129" cy="3539430"/>
          </a:xfrm>
          <a:prstGeom prst="rect">
            <a:avLst/>
          </a:prstGeom>
          <a:noFill/>
        </p:spPr>
        <p:txBody>
          <a:bodyPr wrap="square" rtlCol="0">
            <a:spAutoFit/>
          </a:bodyPr>
          <a:lstStyle/>
          <a:p>
            <a:r>
              <a:rPr lang="en-US" sz="3200" dirty="0">
                <a:cs typeface="Times New Roman" panose="02020603050405020304" pitchFamily="18" charset="0"/>
              </a:rPr>
              <a:t>Lagrange points are also used for spacecraft;</a:t>
            </a:r>
          </a:p>
          <a:p>
            <a:endParaRPr lang="en-US" sz="3200" dirty="0">
              <a:cs typeface="Times New Roman" panose="02020603050405020304" pitchFamily="18" charset="0"/>
            </a:endParaRPr>
          </a:p>
          <a:p>
            <a:r>
              <a:rPr lang="en-US" sz="3200" dirty="0">
                <a:cs typeface="Times New Roman" panose="02020603050405020304" pitchFamily="18" charset="0"/>
              </a:rPr>
              <a:t>The James Webb Space Telescope (JWST) will be located at the Earth-Moon L2 point.</a:t>
            </a:r>
          </a:p>
        </p:txBody>
      </p:sp>
      <p:sp>
        <p:nvSpPr>
          <p:cNvPr id="6" name="TextBox 5"/>
          <p:cNvSpPr txBox="1"/>
          <p:nvPr/>
        </p:nvSpPr>
        <p:spPr>
          <a:xfrm>
            <a:off x="6589893" y="5519057"/>
            <a:ext cx="3882859" cy="369332"/>
          </a:xfrm>
          <a:prstGeom prst="rect">
            <a:avLst/>
          </a:prstGeom>
          <a:noFill/>
        </p:spPr>
        <p:txBody>
          <a:bodyPr wrap="none" rtlCol="0">
            <a:spAutoFit/>
          </a:bodyPr>
          <a:lstStyle/>
          <a:p>
            <a:pPr algn="ctr"/>
            <a:r>
              <a:rPr lang="en-US" b="1" dirty="0"/>
              <a:t>JWST Orbit at the Earth-Moon L2 Point</a:t>
            </a:r>
          </a:p>
        </p:txBody>
      </p:sp>
      <p:sp>
        <p:nvSpPr>
          <p:cNvPr id="7" name="Slide Number Placeholder 6"/>
          <p:cNvSpPr>
            <a:spLocks noGrp="1"/>
          </p:cNvSpPr>
          <p:nvPr>
            <p:ph type="sldNum" sz="quarter" idx="12"/>
          </p:nvPr>
        </p:nvSpPr>
        <p:spPr/>
        <p:txBody>
          <a:bodyPr/>
          <a:lstStyle/>
          <a:p>
            <a:fld id="{2091D9BF-489A-4E72-8F93-6159E0B5D9A7}" type="slidenum">
              <a:rPr lang="en-US" smtClean="0"/>
              <a:t>38</a:t>
            </a:fld>
            <a:endParaRPr lang="en-US"/>
          </a:p>
        </p:txBody>
      </p:sp>
    </p:spTree>
    <p:extLst>
      <p:ext uri="{BB962C8B-B14F-4D97-AF65-F5344CB8AC3E}">
        <p14:creationId xmlns:p14="http://schemas.microsoft.com/office/powerpoint/2010/main" val="3633150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66928" y="320040"/>
            <a:ext cx="5731249" cy="1077218"/>
          </a:xfrm>
          <a:prstGeom prst="rect">
            <a:avLst/>
          </a:prstGeom>
          <a:noFill/>
        </p:spPr>
        <p:txBody>
          <a:bodyPr wrap="none" rtlCol="0">
            <a:spAutoFit/>
          </a:bodyPr>
          <a:lstStyle/>
          <a:p>
            <a:r>
              <a:rPr lang="en-US" sz="3200" b="1" dirty="0"/>
              <a:t>Other Orbits:  Three-Body Orbits</a:t>
            </a:r>
          </a:p>
          <a:p>
            <a:endParaRPr lang="en-US" sz="3200" dirty="0"/>
          </a:p>
        </p:txBody>
      </p:sp>
      <p:sp>
        <p:nvSpPr>
          <p:cNvPr id="4" name="TextBox 3"/>
          <p:cNvSpPr txBox="1"/>
          <p:nvPr/>
        </p:nvSpPr>
        <p:spPr>
          <a:xfrm>
            <a:off x="232802" y="5947518"/>
            <a:ext cx="2664832" cy="738664"/>
          </a:xfrm>
          <a:prstGeom prst="rect">
            <a:avLst/>
          </a:prstGeom>
          <a:noFill/>
        </p:spPr>
        <p:txBody>
          <a:bodyPr wrap="none" rtlCol="0">
            <a:spAutoFit/>
          </a:bodyPr>
          <a:lstStyle/>
          <a:p>
            <a:r>
              <a:rPr lang="en-US" sz="1400" dirty="0"/>
              <a:t>Image Credit:  NOAA</a:t>
            </a:r>
          </a:p>
          <a:p>
            <a:r>
              <a:rPr lang="en-US" sz="1400" dirty="0"/>
              <a:t>Video Credit:  DSCOVR: EPIC Team</a:t>
            </a:r>
          </a:p>
          <a:p>
            <a:endParaRPr lang="en-US" sz="1400" dirty="0"/>
          </a:p>
        </p:txBody>
      </p:sp>
      <p:sp>
        <p:nvSpPr>
          <p:cNvPr id="5" name="TextBox 4"/>
          <p:cNvSpPr txBox="1"/>
          <p:nvPr/>
        </p:nvSpPr>
        <p:spPr>
          <a:xfrm>
            <a:off x="566929" y="1190894"/>
            <a:ext cx="2330705" cy="3046988"/>
          </a:xfrm>
          <a:prstGeom prst="rect">
            <a:avLst/>
          </a:prstGeom>
          <a:noFill/>
        </p:spPr>
        <p:txBody>
          <a:bodyPr wrap="square" rtlCol="0">
            <a:spAutoFit/>
          </a:bodyPr>
          <a:lstStyle/>
          <a:p>
            <a:r>
              <a:rPr lang="en-US" sz="3200" dirty="0">
                <a:cs typeface="Times New Roman" panose="02020603050405020304" pitchFamily="18" charset="0"/>
              </a:rPr>
              <a:t>The DSCOVR spacecraft is located at the Sun-Earth L1 point.</a:t>
            </a:r>
          </a:p>
        </p:txBody>
      </p:sp>
      <p:sp>
        <p:nvSpPr>
          <p:cNvPr id="7" name="Slide Number Placeholder 6"/>
          <p:cNvSpPr>
            <a:spLocks noGrp="1"/>
          </p:cNvSpPr>
          <p:nvPr>
            <p:ph type="sldNum" sz="quarter" idx="12"/>
          </p:nvPr>
        </p:nvSpPr>
        <p:spPr/>
        <p:txBody>
          <a:bodyPr/>
          <a:lstStyle/>
          <a:p>
            <a:fld id="{2091D9BF-489A-4E72-8F93-6159E0B5D9A7}" type="slidenum">
              <a:rPr lang="en-US" smtClean="0"/>
              <a:t>39</a:t>
            </a:fld>
            <a:endParaRPr lang="en-US"/>
          </a:p>
        </p:txBody>
      </p:sp>
      <p:pic>
        <p:nvPicPr>
          <p:cNvPr id="8" name="lunar_transit_2016_07_0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225278" y="1278636"/>
            <a:ext cx="3777996" cy="377799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15639" y="1278636"/>
            <a:ext cx="4889555" cy="3777996"/>
          </a:xfrm>
          <a:prstGeom prst="rect">
            <a:avLst/>
          </a:prstGeom>
        </p:spPr>
      </p:pic>
      <p:sp>
        <p:nvSpPr>
          <p:cNvPr id="10" name="TextBox 9"/>
          <p:cNvSpPr txBox="1"/>
          <p:nvPr/>
        </p:nvSpPr>
        <p:spPr>
          <a:xfrm>
            <a:off x="8581358" y="5056632"/>
            <a:ext cx="3065836" cy="923330"/>
          </a:xfrm>
          <a:prstGeom prst="rect">
            <a:avLst/>
          </a:prstGeom>
          <a:noFill/>
        </p:spPr>
        <p:txBody>
          <a:bodyPr wrap="square" rtlCol="0">
            <a:spAutoFit/>
          </a:bodyPr>
          <a:lstStyle/>
          <a:p>
            <a:pPr algn="ctr"/>
            <a:r>
              <a:rPr lang="en-US" b="1" dirty="0"/>
              <a:t>The Earth-Moon System as Seen from the DSCOVR Spacecraft</a:t>
            </a:r>
          </a:p>
        </p:txBody>
      </p:sp>
      <p:sp>
        <p:nvSpPr>
          <p:cNvPr id="11" name="TextBox 10"/>
          <p:cNvSpPr txBox="1"/>
          <p:nvPr/>
        </p:nvSpPr>
        <p:spPr>
          <a:xfrm>
            <a:off x="3432552" y="5056632"/>
            <a:ext cx="4312416" cy="646331"/>
          </a:xfrm>
          <a:prstGeom prst="rect">
            <a:avLst/>
          </a:prstGeom>
          <a:noFill/>
        </p:spPr>
        <p:txBody>
          <a:bodyPr wrap="square" rtlCol="0">
            <a:spAutoFit/>
          </a:bodyPr>
          <a:lstStyle/>
          <a:p>
            <a:pPr algn="ctr"/>
            <a:r>
              <a:rPr lang="en-US" b="1" dirty="0"/>
              <a:t>DSCOVR Spacecraft at the Sun-Earth L1 Point</a:t>
            </a:r>
          </a:p>
        </p:txBody>
      </p:sp>
    </p:spTree>
    <p:extLst>
      <p:ext uri="{BB962C8B-B14F-4D97-AF65-F5344CB8AC3E}">
        <p14:creationId xmlns:p14="http://schemas.microsoft.com/office/powerpoint/2010/main" val="44367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8"/>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92412" y="3042557"/>
            <a:ext cx="3015342" cy="707886"/>
          </a:xfrm>
          <a:prstGeom prst="rect">
            <a:avLst/>
          </a:prstGeom>
          <a:noFill/>
        </p:spPr>
        <p:txBody>
          <a:bodyPr wrap="square" rtlCol="0">
            <a:spAutoFit/>
          </a:bodyPr>
          <a:lstStyle/>
          <a:p>
            <a:pPr algn="ctr">
              <a:spcAft>
                <a:spcPts val="1800"/>
              </a:spcAft>
            </a:pPr>
            <a:r>
              <a:rPr lang="en-US" sz="4000" b="1" dirty="0"/>
              <a:t>Questions?</a:t>
            </a:r>
          </a:p>
        </p:txBody>
      </p:sp>
      <p:sp>
        <p:nvSpPr>
          <p:cNvPr id="2" name="Slide Number Placeholder 1"/>
          <p:cNvSpPr>
            <a:spLocks noGrp="1"/>
          </p:cNvSpPr>
          <p:nvPr>
            <p:ph type="sldNum" sz="quarter" idx="12"/>
          </p:nvPr>
        </p:nvSpPr>
        <p:spPr/>
        <p:txBody>
          <a:bodyPr/>
          <a:lstStyle/>
          <a:p>
            <a:fld id="{2091D9BF-489A-4E72-8F93-6159E0B5D9A7}" type="slidenum">
              <a:rPr lang="en-US" smtClean="0"/>
              <a:t>40</a:t>
            </a:fld>
            <a:endParaRPr lang="en-US"/>
          </a:p>
        </p:txBody>
      </p:sp>
    </p:spTree>
    <p:extLst>
      <p:ext uri="{BB962C8B-B14F-4D97-AF65-F5344CB8AC3E}">
        <p14:creationId xmlns:p14="http://schemas.microsoft.com/office/powerpoint/2010/main" val="23452220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1336</TotalTime>
  <Words>2440</Words>
  <Application>Microsoft Office PowerPoint</Application>
  <PresentationFormat>Widescreen</PresentationFormat>
  <Paragraphs>374</Paragraphs>
  <Slides>40</Slides>
  <Notes>0</Notes>
  <HiddenSlides>0</HiddenSlides>
  <MMClips>14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Rickman, Steven L. (JSC-C104)</dc:creator>
  <cp:lastModifiedBy>Rickman, Steven L. (JSC-C104)</cp:lastModifiedBy>
  <cp:revision>211</cp:revision>
  <dcterms:created xsi:type="dcterms:W3CDTF">2018-12-17T14:12:46Z</dcterms:created>
  <dcterms:modified xsi:type="dcterms:W3CDTF">2021-05-27T10:52:05Z</dcterms:modified>
</cp:coreProperties>
</file>