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458" r:id="rId3"/>
    <p:sldId id="459" r:id="rId4"/>
    <p:sldId id="258" r:id="rId5"/>
    <p:sldId id="257" r:id="rId6"/>
    <p:sldId id="259" r:id="rId7"/>
    <p:sldId id="261" r:id="rId8"/>
    <p:sldId id="262" r:id="rId9"/>
    <p:sldId id="460" r:id="rId10"/>
    <p:sldId id="461" r:id="rId11"/>
    <p:sldId id="462" r:id="rId12"/>
    <p:sldId id="463" r:id="rId13"/>
    <p:sldId id="274" r:id="rId14"/>
    <p:sldId id="275" r:id="rId15"/>
    <p:sldId id="284" r:id="rId16"/>
    <p:sldId id="321" r:id="rId17"/>
    <p:sldId id="466" r:id="rId18"/>
    <p:sldId id="464" r:id="rId19"/>
    <p:sldId id="320" r:id="rId20"/>
    <p:sldId id="467" r:id="rId21"/>
    <p:sldId id="470" r:id="rId22"/>
    <p:sldId id="471" r:id="rId23"/>
    <p:sldId id="287" r:id="rId24"/>
    <p:sldId id="468" r:id="rId25"/>
    <p:sldId id="260" r:id="rId26"/>
    <p:sldId id="273" r:id="rId27"/>
    <p:sldId id="469" r:id="rId28"/>
    <p:sldId id="477" r:id="rId29"/>
    <p:sldId id="413" r:id="rId30"/>
    <p:sldId id="478" r:id="rId31"/>
    <p:sldId id="431" r:id="rId32"/>
    <p:sldId id="434" r:id="rId33"/>
    <p:sldId id="479" r:id="rId34"/>
    <p:sldId id="474" r:id="rId35"/>
    <p:sldId id="480" r:id="rId36"/>
    <p:sldId id="442" r:id="rId37"/>
    <p:sldId id="443" r:id="rId38"/>
    <p:sldId id="444" r:id="rId39"/>
    <p:sldId id="445" r:id="rId40"/>
    <p:sldId id="472" r:id="rId41"/>
    <p:sldId id="447" r:id="rId42"/>
    <p:sldId id="448" r:id="rId43"/>
    <p:sldId id="476" r:id="rId44"/>
    <p:sldId id="475" r:id="rId45"/>
    <p:sldId id="440" r:id="rId46"/>
    <p:sldId id="457" r:id="rId47"/>
    <p:sldId id="473" r:id="rId48"/>
    <p:sldId id="481" r:id="rId49"/>
    <p:sldId id="482" r:id="rId50"/>
    <p:sldId id="483" r:id="rId51"/>
    <p:sldId id="484" r:id="rId52"/>
    <p:sldId id="417" r:id="rId53"/>
    <p:sldId id="485" r:id="rId54"/>
    <p:sldId id="486" r:id="rId55"/>
    <p:sldId id="487" r:id="rId56"/>
    <p:sldId id="488" r:id="rId57"/>
    <p:sldId id="465" r:id="rId58"/>
    <p:sldId id="489" r:id="rId59"/>
    <p:sldId id="490"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503" r:id="rId73"/>
    <p:sldId id="504" r:id="rId74"/>
    <p:sldId id="505" r:id="rId75"/>
    <p:sldId id="506" r:id="rId76"/>
    <p:sldId id="507" r:id="rId77"/>
    <p:sldId id="508" r:id="rId78"/>
    <p:sldId id="509" r:id="rId79"/>
    <p:sldId id="31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4660"/>
  </p:normalViewPr>
  <p:slideViewPr>
    <p:cSldViewPr snapToGrid="0">
      <p:cViewPr varScale="1">
        <p:scale>
          <a:sx n="105" d="100"/>
          <a:sy n="105" d="100"/>
        </p:scale>
        <p:origin x="371" y="91"/>
      </p:cViewPr>
      <p:guideLst/>
    </p:cSldViewPr>
  </p:slideViewPr>
  <p:notesTextViewPr>
    <p:cViewPr>
      <p:scale>
        <a:sx n="1" d="1"/>
        <a:sy n="1" d="1"/>
      </p:scale>
      <p:origin x="0" y="0"/>
    </p:cViewPr>
  </p:notesTextViewPr>
  <p:notesViewPr>
    <p:cSldViewPr snapToGrid="0">
      <p:cViewPr varScale="1">
        <p:scale>
          <a:sx n="66" d="100"/>
          <a:sy n="66" d="100"/>
        </p:scale>
        <p:origin x="23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AA2689-2569-4EE1-829F-FA66BD2E7B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C20920-90C0-4E04-AE13-98AA03F93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1351D-D458-4148-9EB7-5A052CDB1DB6}" type="datetimeFigureOut">
              <a:rPr lang="en-US" smtClean="0"/>
              <a:t>5/28/2021</a:t>
            </a:fld>
            <a:endParaRPr lang="en-US"/>
          </a:p>
        </p:txBody>
      </p:sp>
      <p:sp>
        <p:nvSpPr>
          <p:cNvPr id="4" name="Footer Placeholder 3">
            <a:extLst>
              <a:ext uri="{FF2B5EF4-FFF2-40B4-BE49-F238E27FC236}">
                <a16:creationId xmlns:a16="http://schemas.microsoft.com/office/drawing/2014/main" id="{ACAE77B4-18A1-4FDD-A3B4-C1D9A185E7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6369F0-AED5-47C1-A6B9-1C88A8AD8F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D1C6F2-A9C2-449B-BEEF-C24482EB0BD3}" type="slidenum">
              <a:rPr lang="en-US" smtClean="0"/>
              <a:t>‹#›</a:t>
            </a:fld>
            <a:endParaRPr lang="en-US"/>
          </a:p>
        </p:txBody>
      </p:sp>
    </p:spTree>
    <p:extLst>
      <p:ext uri="{BB962C8B-B14F-4D97-AF65-F5344CB8AC3E}">
        <p14:creationId xmlns:p14="http://schemas.microsoft.com/office/powerpoint/2010/main" val="4957264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ESC Logo1.jpg">
            <a:extLst>
              <a:ext uri="{FF2B5EF4-FFF2-40B4-BE49-F238E27FC236}">
                <a16:creationId xmlns:a16="http://schemas.microsoft.com/office/drawing/2014/main" id="{AE31B4C1-A5B9-484C-8DF6-67A28C1F0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8749" y="34426"/>
            <a:ext cx="1590102" cy="1557225"/>
          </a:xfrm>
          <a:prstGeom prst="rect">
            <a:avLst/>
          </a:prstGeom>
        </p:spPr>
      </p:pic>
      <p:pic>
        <p:nvPicPr>
          <p:cNvPr id="8" name="Picture 7" descr="Icon&#10;&#10;Description automatically generated">
            <a:extLst>
              <a:ext uri="{FF2B5EF4-FFF2-40B4-BE49-F238E27FC236}">
                <a16:creationId xmlns:a16="http://schemas.microsoft.com/office/drawing/2014/main" id="{106705BB-974D-4782-861B-4A1423D94E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49" y="136525"/>
            <a:ext cx="1620943" cy="1338426"/>
          </a:xfrm>
          <a:prstGeom prst="rect">
            <a:avLst/>
          </a:prstGeom>
        </p:spPr>
      </p:pic>
      <p:sp>
        <p:nvSpPr>
          <p:cNvPr id="2" name="Title 1">
            <a:extLst>
              <a:ext uri="{FF2B5EF4-FFF2-40B4-BE49-F238E27FC236}">
                <a16:creationId xmlns:a16="http://schemas.microsoft.com/office/drawing/2014/main" id="{DFA89921-5C03-4890-B7BD-439A9B765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D4933-8723-462C-8258-7E1F7770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19C83-EA7E-4977-80C9-9FF3B2B21BAB}"/>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5" name="Footer Placeholder 4">
            <a:extLst>
              <a:ext uri="{FF2B5EF4-FFF2-40B4-BE49-F238E27FC236}">
                <a16:creationId xmlns:a16="http://schemas.microsoft.com/office/drawing/2014/main" id="{E6C462B0-4792-4A9E-B468-0E284AABA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F1141-0FF9-4FA2-A080-5703FCE8A047}"/>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41229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NESC Logo1.jpg">
            <a:extLst>
              <a:ext uri="{FF2B5EF4-FFF2-40B4-BE49-F238E27FC236}">
                <a16:creationId xmlns:a16="http://schemas.microsoft.com/office/drawing/2014/main" id="{0546936D-7E0C-40A7-A20A-87C76F75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8" name="Picture 7" descr="Icon&#10;&#10;Description automatically generated">
            <a:extLst>
              <a:ext uri="{FF2B5EF4-FFF2-40B4-BE49-F238E27FC236}">
                <a16:creationId xmlns:a16="http://schemas.microsoft.com/office/drawing/2014/main" id="{11EEE051-428E-4B1D-AD97-A6A4A2AE0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
        <p:nvSpPr>
          <p:cNvPr id="2" name="Title 1">
            <a:extLst>
              <a:ext uri="{FF2B5EF4-FFF2-40B4-BE49-F238E27FC236}">
                <a16:creationId xmlns:a16="http://schemas.microsoft.com/office/drawing/2014/main" id="{E2855666-4617-4884-B3AB-C09791616D94}"/>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28D1A688-842F-4D95-87CA-B4FF0A911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2E191CD-C9B2-44A3-BC74-BE892F2EA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r>
              <a:rPr lang="en-US"/>
              <a:t>20 May 2021</a:t>
            </a:r>
            <a:endParaRPr lang="en-US" dirty="0"/>
          </a:p>
        </p:txBody>
      </p:sp>
      <p:sp>
        <p:nvSpPr>
          <p:cNvPr id="10" name="Footer Placeholder 4">
            <a:extLst>
              <a:ext uri="{FF2B5EF4-FFF2-40B4-BE49-F238E27FC236}">
                <a16:creationId xmlns:a16="http://schemas.microsoft.com/office/drawing/2014/main" id="{361A333A-7BFB-432C-B385-28238177E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r>
              <a:rPr lang="en-US"/>
              <a:t>6th Trilateral Safety and Mission Assurance Conference </a:t>
            </a:r>
            <a:endParaRPr lang="en-US" dirty="0"/>
          </a:p>
        </p:txBody>
      </p:sp>
      <p:sp>
        <p:nvSpPr>
          <p:cNvPr id="11" name="Slide Number Placeholder 5">
            <a:extLst>
              <a:ext uri="{FF2B5EF4-FFF2-40B4-BE49-F238E27FC236}">
                <a16:creationId xmlns:a16="http://schemas.microsoft.com/office/drawing/2014/main" id="{0F0B2648-F7D8-42FE-B4AE-C9DE0CBBF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5006C3F0-C608-420F-BAB0-DB48AA92AC3D}" type="slidenum">
              <a:rPr lang="en-US" smtClean="0"/>
              <a:pPr/>
              <a:t>‹#›</a:t>
            </a:fld>
            <a:endParaRPr lang="en-US" dirty="0"/>
          </a:p>
        </p:txBody>
      </p:sp>
    </p:spTree>
    <p:extLst>
      <p:ext uri="{BB962C8B-B14F-4D97-AF65-F5344CB8AC3E}">
        <p14:creationId xmlns:p14="http://schemas.microsoft.com/office/powerpoint/2010/main" val="112042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FCB6-236E-45C9-856D-D3C816C99633}"/>
              </a:ext>
            </a:extLst>
          </p:cNvPr>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7DA6E02-722A-4E22-8BA9-4D3829F11A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78EF4-6371-449E-A0CA-24802E2D4C84}"/>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5" name="Footer Placeholder 4">
            <a:extLst>
              <a:ext uri="{FF2B5EF4-FFF2-40B4-BE49-F238E27FC236}">
                <a16:creationId xmlns:a16="http://schemas.microsoft.com/office/drawing/2014/main" id="{95C012F2-6B50-45AE-953C-43539E4B2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C6FDE-4E8B-42F8-89D7-45A809A738F1}"/>
              </a:ext>
            </a:extLst>
          </p:cNvPr>
          <p:cNvSpPr>
            <a:spLocks noGrp="1"/>
          </p:cNvSpPr>
          <p:nvPr>
            <p:ph type="sldNum" sz="quarter" idx="12"/>
          </p:nvPr>
        </p:nvSpPr>
        <p:spPr/>
        <p:txBody>
          <a:bodyPr/>
          <a:lstStyle/>
          <a:p>
            <a:fld id="{5006C3F0-C608-420F-BAB0-DB48AA92AC3D}" type="slidenum">
              <a:rPr lang="en-US" smtClean="0"/>
              <a:t>‹#›</a:t>
            </a:fld>
            <a:endParaRPr lang="en-US"/>
          </a:p>
        </p:txBody>
      </p:sp>
      <p:pic>
        <p:nvPicPr>
          <p:cNvPr id="7" name="Picture 6" descr="NESC Logo1.jpg">
            <a:extLst>
              <a:ext uri="{FF2B5EF4-FFF2-40B4-BE49-F238E27FC236}">
                <a16:creationId xmlns:a16="http://schemas.microsoft.com/office/drawing/2014/main" id="{88263742-C71F-4B64-8A2D-AD5BFBB734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8" name="Picture 7" descr="Icon&#10;&#10;Description automatically generated">
            <a:extLst>
              <a:ext uri="{FF2B5EF4-FFF2-40B4-BE49-F238E27FC236}">
                <a16:creationId xmlns:a16="http://schemas.microsoft.com/office/drawing/2014/main" id="{98AF9188-DA9A-4F09-BF10-A9F011DBEC6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Tree>
    <p:extLst>
      <p:ext uri="{BB962C8B-B14F-4D97-AF65-F5344CB8AC3E}">
        <p14:creationId xmlns:p14="http://schemas.microsoft.com/office/powerpoint/2010/main" val="116763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NESC Logo1.jpg">
            <a:extLst>
              <a:ext uri="{FF2B5EF4-FFF2-40B4-BE49-F238E27FC236}">
                <a16:creationId xmlns:a16="http://schemas.microsoft.com/office/drawing/2014/main" id="{98F625C0-6EC7-407F-8E82-86B7E8A717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9" name="Picture 8" descr="Icon&#10;&#10;Description automatically generated">
            <a:extLst>
              <a:ext uri="{FF2B5EF4-FFF2-40B4-BE49-F238E27FC236}">
                <a16:creationId xmlns:a16="http://schemas.microsoft.com/office/drawing/2014/main" id="{A454BCC8-BCF5-4FE6-85FD-05F342AAE5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
        <p:nvSpPr>
          <p:cNvPr id="2" name="Title 1">
            <a:extLst>
              <a:ext uri="{FF2B5EF4-FFF2-40B4-BE49-F238E27FC236}">
                <a16:creationId xmlns:a16="http://schemas.microsoft.com/office/drawing/2014/main" id="{8B832F7B-919F-4906-B8EC-9AC82F6D26AE}"/>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798C3226-7E17-4A6A-8D8F-722850C3C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EE2DA-E580-4F00-8D7A-2204F77DE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C2B63-ED63-4803-A744-231DDB345B87}"/>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6" name="Footer Placeholder 5">
            <a:extLst>
              <a:ext uri="{FF2B5EF4-FFF2-40B4-BE49-F238E27FC236}">
                <a16:creationId xmlns:a16="http://schemas.microsoft.com/office/drawing/2014/main" id="{D5115D9F-5E10-4A2B-87E4-15477E91B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3C73A-2158-43D3-8354-30557A8BB2B2}"/>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16913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NESC Logo1.jpg">
            <a:extLst>
              <a:ext uri="{FF2B5EF4-FFF2-40B4-BE49-F238E27FC236}">
                <a16:creationId xmlns:a16="http://schemas.microsoft.com/office/drawing/2014/main" id="{2CDA8443-49A6-4B49-BDB7-B6EF5D8F3F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11" name="Picture 10" descr="Icon&#10;&#10;Description automatically generated">
            <a:extLst>
              <a:ext uri="{FF2B5EF4-FFF2-40B4-BE49-F238E27FC236}">
                <a16:creationId xmlns:a16="http://schemas.microsoft.com/office/drawing/2014/main" id="{E041757F-C3CB-47C5-85A8-E1311A25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
        <p:nvSpPr>
          <p:cNvPr id="2" name="Title 1">
            <a:extLst>
              <a:ext uri="{FF2B5EF4-FFF2-40B4-BE49-F238E27FC236}">
                <a16:creationId xmlns:a16="http://schemas.microsoft.com/office/drawing/2014/main" id="{A0D1BE37-A7E4-403B-BD97-B8A114D785BC}"/>
              </a:ext>
            </a:extLst>
          </p:cNvPr>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AD65A52E-96FE-40BA-88E2-4BCA7ADDD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C1406-7451-40F7-B218-6E82D13AF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4A2F8F-2053-429C-860C-3B011AD76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D8BBD-8CE1-4BF4-92AD-FDEFF66603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E8397-E79E-4AD5-BF9D-7756B5944275}"/>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8" name="Footer Placeholder 7">
            <a:extLst>
              <a:ext uri="{FF2B5EF4-FFF2-40B4-BE49-F238E27FC236}">
                <a16:creationId xmlns:a16="http://schemas.microsoft.com/office/drawing/2014/main" id="{CBEB734A-0AD5-45BB-9C52-AFBD1A3C5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CD92E0-573C-48AF-96CF-E967422BBA9F}"/>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401533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6E12-9624-4A29-8A5F-ED0CE82AA728}"/>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5DA19F74-07E3-46E1-8838-54C10668AA91}"/>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4" name="Footer Placeholder 3">
            <a:extLst>
              <a:ext uri="{FF2B5EF4-FFF2-40B4-BE49-F238E27FC236}">
                <a16:creationId xmlns:a16="http://schemas.microsoft.com/office/drawing/2014/main" id="{36394CDC-6B45-4783-ABC3-D873224D81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780FB-F4FE-4C62-8D47-D6DD9FC6161A}"/>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374850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NESC Logo1.jpg">
            <a:extLst>
              <a:ext uri="{FF2B5EF4-FFF2-40B4-BE49-F238E27FC236}">
                <a16:creationId xmlns:a16="http://schemas.microsoft.com/office/drawing/2014/main" id="{4C2AA7B9-49D9-4CBF-88C5-526709D3A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9" name="Picture 8" descr="Icon&#10;&#10;Description automatically generated">
            <a:extLst>
              <a:ext uri="{FF2B5EF4-FFF2-40B4-BE49-F238E27FC236}">
                <a16:creationId xmlns:a16="http://schemas.microsoft.com/office/drawing/2014/main" id="{CBDEDEB9-35A0-4B8E-B1F6-17E876843C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
        <p:nvSpPr>
          <p:cNvPr id="2" name="Title 1">
            <a:extLst>
              <a:ext uri="{FF2B5EF4-FFF2-40B4-BE49-F238E27FC236}">
                <a16:creationId xmlns:a16="http://schemas.microsoft.com/office/drawing/2014/main" id="{CF9CD2AF-4AB2-4D84-B89F-517002350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2D1B4-5A6D-4CDC-B496-595FE602B5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0D8B6-B756-416E-839A-70503C272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8C44B-FF90-4752-8988-496F40E30F4C}"/>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6" name="Footer Placeholder 5">
            <a:extLst>
              <a:ext uri="{FF2B5EF4-FFF2-40B4-BE49-F238E27FC236}">
                <a16:creationId xmlns:a16="http://schemas.microsoft.com/office/drawing/2014/main" id="{1FED5BF6-6DB5-4A73-B582-2D952EE05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26322-1A66-4250-A76B-06B2228E2D73}"/>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19166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NESC Logo1.jpg">
            <a:extLst>
              <a:ext uri="{FF2B5EF4-FFF2-40B4-BE49-F238E27FC236}">
                <a16:creationId xmlns:a16="http://schemas.microsoft.com/office/drawing/2014/main" id="{9A4D0FF7-1641-4A74-962F-E869FA302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396" y="34427"/>
            <a:ext cx="1097604" cy="1074910"/>
          </a:xfrm>
          <a:prstGeom prst="rect">
            <a:avLst/>
          </a:prstGeom>
        </p:spPr>
      </p:pic>
      <p:pic>
        <p:nvPicPr>
          <p:cNvPr id="9" name="Picture 8" descr="Icon&#10;&#10;Description automatically generated">
            <a:extLst>
              <a:ext uri="{FF2B5EF4-FFF2-40B4-BE49-F238E27FC236}">
                <a16:creationId xmlns:a16="http://schemas.microsoft.com/office/drawing/2014/main" id="{0BAF6B47-90A2-4A8B-AA43-EE950F4949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93332"/>
            <a:ext cx="1159125" cy="957099"/>
          </a:xfrm>
          <a:prstGeom prst="rect">
            <a:avLst/>
          </a:prstGeom>
        </p:spPr>
      </p:pic>
      <p:sp>
        <p:nvSpPr>
          <p:cNvPr id="2" name="Title 1">
            <a:extLst>
              <a:ext uri="{FF2B5EF4-FFF2-40B4-BE49-F238E27FC236}">
                <a16:creationId xmlns:a16="http://schemas.microsoft.com/office/drawing/2014/main" id="{DA95CA90-8AE9-4319-A9F8-74457CECD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C96D9F-7DBF-4DA1-90A5-EF5EEA7DA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3B6443-CE74-40EF-90FD-A8D63B818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25963-0FBC-40A8-93C2-7B89F67462AE}"/>
              </a:ext>
            </a:extLst>
          </p:cNvPr>
          <p:cNvSpPr>
            <a:spLocks noGrp="1"/>
          </p:cNvSpPr>
          <p:nvPr>
            <p:ph type="dt" sz="half" idx="10"/>
          </p:nvPr>
        </p:nvSpPr>
        <p:spPr/>
        <p:txBody>
          <a:bodyPr/>
          <a:lstStyle/>
          <a:p>
            <a:fld id="{4465F9E8-ACAF-439D-AEC3-541806C79DBE}" type="datetimeFigureOut">
              <a:rPr lang="en-US" smtClean="0"/>
              <a:t>5/28/2021</a:t>
            </a:fld>
            <a:endParaRPr lang="en-US"/>
          </a:p>
        </p:txBody>
      </p:sp>
      <p:sp>
        <p:nvSpPr>
          <p:cNvPr id="6" name="Footer Placeholder 5">
            <a:extLst>
              <a:ext uri="{FF2B5EF4-FFF2-40B4-BE49-F238E27FC236}">
                <a16:creationId xmlns:a16="http://schemas.microsoft.com/office/drawing/2014/main" id="{887AB9CE-2DD7-4D16-AAB5-15F217343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817C2-EB3F-4F6F-B0FA-DE421C9F2E9F}"/>
              </a:ext>
            </a:extLst>
          </p:cNvPr>
          <p:cNvSpPr>
            <a:spLocks noGrp="1"/>
          </p:cNvSpPr>
          <p:nvPr>
            <p:ph type="sldNum" sz="quarter" idx="12"/>
          </p:nvPr>
        </p:nvSpPr>
        <p:spPr/>
        <p:txBody>
          <a:bodyPr/>
          <a:lstStyle/>
          <a:p>
            <a:fld id="{5006C3F0-C608-420F-BAB0-DB48AA92AC3D}" type="slidenum">
              <a:rPr lang="en-US" smtClean="0"/>
              <a:t>‹#›</a:t>
            </a:fld>
            <a:endParaRPr lang="en-US"/>
          </a:p>
        </p:txBody>
      </p:sp>
    </p:spTree>
    <p:extLst>
      <p:ext uri="{BB962C8B-B14F-4D97-AF65-F5344CB8AC3E}">
        <p14:creationId xmlns:p14="http://schemas.microsoft.com/office/powerpoint/2010/main" val="322475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075AE-FB05-485C-B74F-70D660F3A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048E8A-08F2-497C-9F9C-9D16CC099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DBD44F-A5B9-4501-BDDB-DF0CB01B2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r>
              <a:rPr lang="en-US"/>
              <a:t>20 May 2021</a:t>
            </a:r>
            <a:endParaRPr lang="en-US" dirty="0"/>
          </a:p>
        </p:txBody>
      </p:sp>
      <p:sp>
        <p:nvSpPr>
          <p:cNvPr id="5" name="Footer Placeholder 4">
            <a:extLst>
              <a:ext uri="{FF2B5EF4-FFF2-40B4-BE49-F238E27FC236}">
                <a16:creationId xmlns:a16="http://schemas.microsoft.com/office/drawing/2014/main" id="{422B8581-A40F-47BE-9627-A519677A4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r>
              <a:rPr lang="en-US"/>
              <a:t>6th Trilateral Safety and Mission Assurance Conference </a:t>
            </a:r>
            <a:endParaRPr lang="en-US" dirty="0"/>
          </a:p>
        </p:txBody>
      </p:sp>
      <p:sp>
        <p:nvSpPr>
          <p:cNvPr id="6" name="Slide Number Placeholder 5">
            <a:extLst>
              <a:ext uri="{FF2B5EF4-FFF2-40B4-BE49-F238E27FC236}">
                <a16:creationId xmlns:a16="http://schemas.microsoft.com/office/drawing/2014/main" id="{A3777032-E25C-4FCA-9A29-46FEDFB4D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5006C3F0-C608-420F-BAB0-DB48AA92AC3D}" type="slidenum">
              <a:rPr lang="en-US" smtClean="0"/>
              <a:pPr/>
              <a:t>‹#›</a:t>
            </a:fld>
            <a:endParaRPr lang="en-US" dirty="0"/>
          </a:p>
        </p:txBody>
      </p:sp>
    </p:spTree>
    <p:extLst>
      <p:ext uri="{BB962C8B-B14F-4D97-AF65-F5344CB8AC3E}">
        <p14:creationId xmlns:p14="http://schemas.microsoft.com/office/powerpoint/2010/main" val="88076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9.emf"/><Relationship Id="rId4" Type="http://schemas.openxmlformats.org/officeDocument/2006/relationships/image" Target="../media/image38.emf"/></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87F3-37EE-4F9C-9451-BE1178F06ECB}"/>
              </a:ext>
            </a:extLst>
          </p:cNvPr>
          <p:cNvSpPr>
            <a:spLocks noGrp="1"/>
          </p:cNvSpPr>
          <p:nvPr>
            <p:ph type="ctrTitle"/>
          </p:nvPr>
        </p:nvSpPr>
        <p:spPr>
          <a:xfrm>
            <a:off x="1524000" y="1122363"/>
            <a:ext cx="9144000" cy="1685573"/>
          </a:xfrm>
        </p:spPr>
        <p:txBody>
          <a:bodyPr>
            <a:normAutofit fontScale="90000"/>
          </a:bodyPr>
          <a:lstStyle/>
          <a:p>
            <a:r>
              <a:rPr lang="en-US" dirty="0"/>
              <a:t>Additive Manufacturing Design, Process and Quality Controls</a:t>
            </a:r>
          </a:p>
        </p:txBody>
      </p:sp>
      <p:sp>
        <p:nvSpPr>
          <p:cNvPr id="3" name="Subtitle 2">
            <a:extLst>
              <a:ext uri="{FF2B5EF4-FFF2-40B4-BE49-F238E27FC236}">
                <a16:creationId xmlns:a16="http://schemas.microsoft.com/office/drawing/2014/main" id="{84055B2D-5BB1-489D-9102-299499C6A4F1}"/>
              </a:ext>
            </a:extLst>
          </p:cNvPr>
          <p:cNvSpPr>
            <a:spLocks noGrp="1"/>
          </p:cNvSpPr>
          <p:nvPr>
            <p:ph type="subTitle" idx="1"/>
          </p:nvPr>
        </p:nvSpPr>
        <p:spPr>
          <a:xfrm>
            <a:off x="885824" y="3609975"/>
            <a:ext cx="4937819" cy="2011620"/>
          </a:xfrm>
        </p:spPr>
        <p:txBody>
          <a:bodyPr>
            <a:normAutofit fontScale="92500" lnSpcReduction="20000"/>
          </a:bodyPr>
          <a:lstStyle/>
          <a:p>
            <a:r>
              <a:rPr lang="en-US" dirty="0">
                <a:solidFill>
                  <a:prstClr val="black"/>
                </a:solidFill>
                <a:latin typeface="Arial" pitchFamily="34" charset="0"/>
                <a:cs typeface="Arial" pitchFamily="34" charset="0"/>
              </a:rPr>
              <a:t>Doug Wells </a:t>
            </a:r>
          </a:p>
          <a:p>
            <a:r>
              <a:rPr lang="en-US" sz="1600" dirty="0">
                <a:solidFill>
                  <a:prstClr val="black"/>
                </a:solidFill>
                <a:latin typeface="Arial" pitchFamily="34" charset="0"/>
                <a:cs typeface="Arial" pitchFamily="34" charset="0"/>
              </a:rPr>
              <a:t>MSFC Structural Materials Engineer, </a:t>
            </a:r>
          </a:p>
          <a:p>
            <a:r>
              <a:rPr lang="en-US" sz="1600" dirty="0">
                <a:solidFill>
                  <a:prstClr val="black"/>
                </a:solidFill>
                <a:latin typeface="Arial" pitchFamily="34" charset="0"/>
                <a:cs typeface="Arial" pitchFamily="34" charset="0"/>
              </a:rPr>
              <a:t>Technical Specialist – Damage Tolerance</a:t>
            </a:r>
          </a:p>
          <a:p>
            <a:endParaRPr lang="en-US" dirty="0">
              <a:solidFill>
                <a:prstClr val="black"/>
              </a:solidFill>
              <a:latin typeface="Arial" pitchFamily="34" charset="0"/>
              <a:cs typeface="Arial" pitchFamily="34" charset="0"/>
            </a:endParaRPr>
          </a:p>
          <a:p>
            <a:r>
              <a:rPr lang="en-US" dirty="0">
                <a:solidFill>
                  <a:prstClr val="black"/>
                </a:solidFill>
                <a:latin typeface="Arial" pitchFamily="34" charset="0"/>
                <a:cs typeface="Arial" pitchFamily="34" charset="0"/>
              </a:rPr>
              <a:t>Andrew Glendening</a:t>
            </a:r>
          </a:p>
          <a:p>
            <a:r>
              <a:rPr lang="en-US" sz="1600" dirty="0">
                <a:solidFill>
                  <a:prstClr val="black"/>
                </a:solidFill>
                <a:latin typeface="Arial" pitchFamily="34" charset="0"/>
                <a:cs typeface="Arial" pitchFamily="34" charset="0"/>
              </a:rPr>
              <a:t>GSFC Materials and Processes Assurance</a:t>
            </a:r>
          </a:p>
          <a:p>
            <a:endParaRPr lang="en-US" sz="1600" dirty="0">
              <a:solidFill>
                <a:prstClr val="black"/>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55247325-83AF-4C7E-9BFC-ADA4BEBDE40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
        <p:nvSpPr>
          <p:cNvPr id="6" name="Subtitle 2">
            <a:extLst>
              <a:ext uri="{FF2B5EF4-FFF2-40B4-BE49-F238E27FC236}">
                <a16:creationId xmlns:a16="http://schemas.microsoft.com/office/drawing/2014/main" id="{5E8F76BA-5B81-469A-BE5B-A564939B24FF}"/>
              </a:ext>
            </a:extLst>
          </p:cNvPr>
          <p:cNvSpPr txBox="1">
            <a:spLocks/>
          </p:cNvSpPr>
          <p:nvPr/>
        </p:nvSpPr>
        <p:spPr>
          <a:xfrm>
            <a:off x="6181724" y="3609975"/>
            <a:ext cx="4937819" cy="2011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prstClr val="black"/>
                </a:solidFill>
                <a:latin typeface="Arial" pitchFamily="34" charset="0"/>
                <a:cs typeface="Arial" pitchFamily="34" charset="0"/>
              </a:rPr>
              <a:t>Sam Cordner </a:t>
            </a:r>
          </a:p>
          <a:p>
            <a:r>
              <a:rPr lang="en-US" sz="1400" dirty="0">
                <a:solidFill>
                  <a:prstClr val="black"/>
                </a:solidFill>
                <a:latin typeface="Arial" pitchFamily="34" charset="0"/>
                <a:cs typeface="Arial" pitchFamily="34" charset="0"/>
              </a:rPr>
              <a:t>MSFC Materials Engineer</a:t>
            </a:r>
          </a:p>
          <a:p>
            <a:endParaRPr lang="en-US" sz="2000" dirty="0">
              <a:solidFill>
                <a:prstClr val="black"/>
              </a:solidFill>
              <a:latin typeface="Arial" pitchFamily="34" charset="0"/>
              <a:cs typeface="Arial" pitchFamily="34" charset="0"/>
            </a:endParaRPr>
          </a:p>
          <a:p>
            <a:r>
              <a:rPr lang="en-US" sz="2000" dirty="0">
                <a:solidFill>
                  <a:prstClr val="black"/>
                </a:solidFill>
                <a:latin typeface="Arial" pitchFamily="34" charset="0"/>
                <a:cs typeface="Arial" pitchFamily="34" charset="0"/>
              </a:rPr>
              <a:t>Rick Russell </a:t>
            </a:r>
          </a:p>
          <a:p>
            <a:r>
              <a:rPr lang="en-US" sz="1600" dirty="0">
                <a:solidFill>
                  <a:prstClr val="black"/>
                </a:solidFill>
                <a:latin typeface="Arial" pitchFamily="34" charset="0"/>
                <a:cs typeface="Arial" pitchFamily="34" charset="0"/>
              </a:rPr>
              <a:t>NASA Technical Fellow for Materials</a:t>
            </a:r>
          </a:p>
        </p:txBody>
      </p:sp>
    </p:spTree>
    <p:extLst>
      <p:ext uri="{BB962C8B-B14F-4D97-AF65-F5344CB8AC3E}">
        <p14:creationId xmlns:p14="http://schemas.microsoft.com/office/powerpoint/2010/main" val="295302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4934-08AC-41EC-B742-D233C3162730}"/>
              </a:ext>
            </a:extLst>
          </p:cNvPr>
          <p:cNvSpPr>
            <a:spLocks noGrp="1"/>
          </p:cNvSpPr>
          <p:nvPr>
            <p:ph type="title"/>
          </p:nvPr>
        </p:nvSpPr>
        <p:spPr/>
        <p:txBody>
          <a:bodyPr/>
          <a:lstStyle/>
          <a:p>
            <a:r>
              <a:rPr lang="en-US" dirty="0"/>
              <a:t>Negligible Consequence of Failure</a:t>
            </a:r>
          </a:p>
        </p:txBody>
      </p:sp>
      <p:sp>
        <p:nvSpPr>
          <p:cNvPr id="3" name="Content Placeholder 2">
            <a:extLst>
              <a:ext uri="{FF2B5EF4-FFF2-40B4-BE49-F238E27FC236}">
                <a16:creationId xmlns:a16="http://schemas.microsoft.com/office/drawing/2014/main" id="{A0321AE0-F669-4F9F-A157-7617F0479358}"/>
              </a:ext>
            </a:extLst>
          </p:cNvPr>
          <p:cNvSpPr>
            <a:spLocks noGrp="1"/>
          </p:cNvSpPr>
          <p:nvPr>
            <p:ph idx="1"/>
          </p:nvPr>
        </p:nvSpPr>
        <p:spPr>
          <a:xfrm>
            <a:off x="838200" y="4038599"/>
            <a:ext cx="10515600" cy="2138363"/>
          </a:xfrm>
        </p:spPr>
        <p:txBody>
          <a:bodyPr/>
          <a:lstStyle/>
          <a:p>
            <a:pPr lvl="0"/>
            <a:r>
              <a:rPr lang="en-US" dirty="0"/>
              <a:t>Parts not designated Class A or Class C </a:t>
            </a:r>
            <a:r>
              <a:rPr lang="en-US" b="1" dirty="0"/>
              <a:t>shall</a:t>
            </a:r>
            <a:r>
              <a:rPr lang="en-US" dirty="0"/>
              <a:t> be designated as Class B. </a:t>
            </a:r>
          </a:p>
          <a:p>
            <a:r>
              <a:rPr lang="en-US" dirty="0"/>
              <a:t>Class B parts </a:t>
            </a:r>
            <a:r>
              <a:rPr lang="en-US" b="1" dirty="0"/>
              <a:t>shall</a:t>
            </a:r>
            <a:r>
              <a:rPr lang="en-US" dirty="0"/>
              <a:t> not:</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p:txBody>
      </p:sp>
      <p:grpSp>
        <p:nvGrpSpPr>
          <p:cNvPr id="7" name="Group 6">
            <a:extLst>
              <a:ext uri="{FF2B5EF4-FFF2-40B4-BE49-F238E27FC236}">
                <a16:creationId xmlns:a16="http://schemas.microsoft.com/office/drawing/2014/main" id="{6055333F-22FC-4F3E-BFE7-DFE95666E90D}"/>
              </a:ext>
            </a:extLst>
          </p:cNvPr>
          <p:cNvGrpSpPr/>
          <p:nvPr/>
        </p:nvGrpSpPr>
        <p:grpSpPr>
          <a:xfrm>
            <a:off x="1784859" y="1452880"/>
            <a:ext cx="4006342" cy="2225826"/>
            <a:chOff x="794258" y="959370"/>
            <a:chExt cx="5425249" cy="3014136"/>
          </a:xfrm>
        </p:grpSpPr>
        <p:pic>
          <p:nvPicPr>
            <p:cNvPr id="4" name="Picture 3">
              <a:extLst>
                <a:ext uri="{FF2B5EF4-FFF2-40B4-BE49-F238E27FC236}">
                  <a16:creationId xmlns:a16="http://schemas.microsoft.com/office/drawing/2014/main" id="{B9755C58-DA07-4EB6-AFB8-0B2C445E7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258" y="1297042"/>
              <a:ext cx="4893266" cy="2676464"/>
            </a:xfrm>
            <a:prstGeom prst="rect">
              <a:avLst/>
            </a:prstGeom>
          </p:spPr>
        </p:pic>
        <p:sp>
          <p:nvSpPr>
            <p:cNvPr id="5" name="Oval 4">
              <a:extLst>
                <a:ext uri="{FF2B5EF4-FFF2-40B4-BE49-F238E27FC236}">
                  <a16:creationId xmlns:a16="http://schemas.microsoft.com/office/drawing/2014/main" id="{278C0DE4-86CC-419D-B46B-59054EAA8209}"/>
                </a:ext>
              </a:extLst>
            </p:cNvPr>
            <p:cNvSpPr/>
            <p:nvPr/>
          </p:nvSpPr>
          <p:spPr>
            <a:xfrm>
              <a:off x="2143760" y="959370"/>
              <a:ext cx="4075747" cy="2037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8CB200E-2FD7-4344-B798-72A0253EF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554" y="1452880"/>
            <a:ext cx="5626032" cy="2347595"/>
          </a:xfrm>
          <a:prstGeom prst="rect">
            <a:avLst/>
          </a:prstGeom>
        </p:spPr>
      </p:pic>
      <p:sp>
        <p:nvSpPr>
          <p:cNvPr id="8" name="Rectangle 7">
            <a:extLst>
              <a:ext uri="{FF2B5EF4-FFF2-40B4-BE49-F238E27FC236}">
                <a16:creationId xmlns:a16="http://schemas.microsoft.com/office/drawing/2014/main" id="{0CA0EFAB-5584-48FB-829C-CD72A6B137EC}"/>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76328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4934-08AC-41EC-B742-D233C3162730}"/>
              </a:ext>
            </a:extLst>
          </p:cNvPr>
          <p:cNvSpPr>
            <a:spLocks noGrp="1"/>
          </p:cNvSpPr>
          <p:nvPr>
            <p:ph type="title"/>
          </p:nvPr>
        </p:nvSpPr>
        <p:spPr/>
        <p:txBody>
          <a:bodyPr/>
          <a:lstStyle/>
          <a:p>
            <a:r>
              <a:rPr lang="en-US" dirty="0"/>
              <a:t>Negligible Consequence of Failure</a:t>
            </a:r>
          </a:p>
        </p:txBody>
      </p:sp>
      <p:sp>
        <p:nvSpPr>
          <p:cNvPr id="3" name="Content Placeholder 2">
            <a:extLst>
              <a:ext uri="{FF2B5EF4-FFF2-40B4-BE49-F238E27FC236}">
                <a16:creationId xmlns:a16="http://schemas.microsoft.com/office/drawing/2014/main" id="{A0321AE0-F669-4F9F-A157-7617F0479358}"/>
              </a:ext>
            </a:extLst>
          </p:cNvPr>
          <p:cNvSpPr>
            <a:spLocks noGrp="1"/>
          </p:cNvSpPr>
          <p:nvPr>
            <p:ph idx="1"/>
          </p:nvPr>
        </p:nvSpPr>
        <p:spPr>
          <a:xfrm>
            <a:off x="838200" y="1690689"/>
            <a:ext cx="10515600" cy="4486274"/>
          </a:xfrm>
        </p:spPr>
        <p:txBody>
          <a:bodyPr>
            <a:normAutofit fontScale="85000" lnSpcReduction="20000"/>
          </a:bodyPr>
          <a:lstStyle/>
          <a:p>
            <a:pPr lvl="0"/>
            <a:r>
              <a:rPr lang="en-US" dirty="0"/>
              <a:t>A part </a:t>
            </a:r>
            <a:r>
              <a:rPr lang="en-US" b="1" dirty="0"/>
              <a:t>shall</a:t>
            </a:r>
            <a:r>
              <a:rPr lang="en-US" dirty="0"/>
              <a:t> be designated as Class C, Negligible Consequence of Failure, provided that </a:t>
            </a:r>
            <a:r>
              <a:rPr lang="en-US" u="sng" dirty="0"/>
              <a:t>ALL</a:t>
            </a:r>
            <a:r>
              <a:rPr lang="en-US" dirty="0"/>
              <a:t> of the following criteria are satisfied:</a:t>
            </a:r>
          </a:p>
          <a:p>
            <a:pPr lvl="1"/>
            <a:r>
              <a:rPr lang="en-US" dirty="0"/>
              <a:t>Failure of part does not lead to any form of hazardous condition.</a:t>
            </a:r>
          </a:p>
          <a:p>
            <a:pPr lvl="1"/>
            <a:r>
              <a:rPr lang="en-US" dirty="0"/>
              <a:t>Failure of part does not eliminate a critical redundancy. </a:t>
            </a:r>
          </a:p>
          <a:p>
            <a:pPr lvl="1"/>
            <a:r>
              <a:rPr lang="en-US" dirty="0"/>
              <a:t>Part does not serve as primary or secondary containment.</a:t>
            </a:r>
          </a:p>
          <a:p>
            <a:pPr lvl="1"/>
            <a:r>
              <a:rPr lang="en-US" dirty="0"/>
              <a:t>Part does not serve as redundant structures for fail-safe criteria per NASA-STD-5019, Fracture Control Requirements for Spaceflight Hardware.</a:t>
            </a:r>
          </a:p>
          <a:p>
            <a:pPr lvl="1"/>
            <a:r>
              <a:rPr lang="en-US" dirty="0"/>
              <a:t>Part is not designated “Non-Hazardous Leak Before Burst” per NASA-STD-5019.</a:t>
            </a:r>
          </a:p>
          <a:p>
            <a:pPr lvl="1"/>
            <a:r>
              <a:rPr lang="en-US" dirty="0"/>
              <a:t>Failure of part does not cause debris or contamination concerns, as defined by the Non-Fracture Critical Low-Release Mass classification per NASA-STD-5019, NASA-STD-6016, and/or other project/program requirements.</a:t>
            </a:r>
          </a:p>
          <a:p>
            <a:pPr lvl="1"/>
            <a:r>
              <a:rPr lang="en-US" dirty="0"/>
              <a:t>Failure of part causes only minor inconvenience to crew or operations.</a:t>
            </a:r>
          </a:p>
          <a:p>
            <a:pPr lvl="1"/>
            <a:r>
              <a:rPr lang="en-US" dirty="0"/>
              <a:t>Failure of part does not alter structural margins or related evaluations on other hardware.</a:t>
            </a:r>
          </a:p>
          <a:p>
            <a:pPr lvl="1"/>
            <a:r>
              <a:rPr lang="en-US" dirty="0"/>
              <a:t>Failure of part does not adversely affect other systems or operations.</a:t>
            </a:r>
          </a:p>
          <a:p>
            <a:pPr lvl="1"/>
            <a:r>
              <a:rPr lang="en-US" dirty="0"/>
              <a:t>Failure of part does not affect minimum mission operations.</a:t>
            </a:r>
          </a:p>
        </p:txBody>
      </p:sp>
      <p:sp>
        <p:nvSpPr>
          <p:cNvPr id="8" name="Left Brace 7">
            <a:extLst>
              <a:ext uri="{FF2B5EF4-FFF2-40B4-BE49-F238E27FC236}">
                <a16:creationId xmlns:a16="http://schemas.microsoft.com/office/drawing/2014/main" id="{BDEC2855-DFFD-4FED-9A05-EA4AB726808A}"/>
              </a:ext>
            </a:extLst>
          </p:cNvPr>
          <p:cNvSpPr/>
          <p:nvPr/>
        </p:nvSpPr>
        <p:spPr>
          <a:xfrm>
            <a:off x="894844" y="2505581"/>
            <a:ext cx="480802" cy="2856489"/>
          </a:xfrm>
          <a:prstGeom prst="leftBrace">
            <a:avLst>
              <a:gd name="adj1" fmla="val 63873"/>
              <a:gd name="adj2" fmla="val 4807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A06B8D64-8273-40FE-9058-F97DC3B8DD0D}"/>
              </a:ext>
            </a:extLst>
          </p:cNvPr>
          <p:cNvPicPr>
            <a:picLocks noChangeAspect="1"/>
          </p:cNvPicPr>
          <p:nvPr/>
        </p:nvPicPr>
        <p:blipFill>
          <a:blip r:embed="rId2"/>
          <a:stretch>
            <a:fillRect/>
          </a:stretch>
        </p:blipFill>
        <p:spPr>
          <a:xfrm>
            <a:off x="182091" y="3476505"/>
            <a:ext cx="712753" cy="914640"/>
          </a:xfrm>
          <a:prstGeom prst="rect">
            <a:avLst/>
          </a:prstGeom>
        </p:spPr>
      </p:pic>
      <p:sp>
        <p:nvSpPr>
          <p:cNvPr id="6" name="Rectangle 5">
            <a:extLst>
              <a:ext uri="{FF2B5EF4-FFF2-40B4-BE49-F238E27FC236}">
                <a16:creationId xmlns:a16="http://schemas.microsoft.com/office/drawing/2014/main" id="{5F57B1DD-CF1E-42C8-A2CD-F7CFB784C96F}"/>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94485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F6E8-D536-4FB4-AA85-B32849438D85}"/>
              </a:ext>
            </a:extLst>
          </p:cNvPr>
          <p:cNvSpPr>
            <a:spLocks noGrp="1"/>
          </p:cNvSpPr>
          <p:nvPr>
            <p:ph type="title"/>
          </p:nvPr>
        </p:nvSpPr>
        <p:spPr/>
        <p:txBody>
          <a:bodyPr/>
          <a:lstStyle/>
          <a:p>
            <a:r>
              <a:rPr lang="en-US" dirty="0"/>
              <a:t>Secondary Classification</a:t>
            </a:r>
          </a:p>
        </p:txBody>
      </p:sp>
      <p:sp>
        <p:nvSpPr>
          <p:cNvPr id="3" name="Content Placeholder 2">
            <a:extLst>
              <a:ext uri="{FF2B5EF4-FFF2-40B4-BE49-F238E27FC236}">
                <a16:creationId xmlns:a16="http://schemas.microsoft.com/office/drawing/2014/main" id="{197E592F-805B-4B0E-ACCA-94CE3B7BAB93}"/>
              </a:ext>
            </a:extLst>
          </p:cNvPr>
          <p:cNvSpPr>
            <a:spLocks noGrp="1"/>
          </p:cNvSpPr>
          <p:nvPr>
            <p:ph idx="1"/>
          </p:nvPr>
        </p:nvSpPr>
        <p:spPr>
          <a:xfrm>
            <a:off x="838200" y="1825625"/>
            <a:ext cx="10515600" cy="1111784"/>
          </a:xfrm>
        </p:spPr>
        <p:txBody>
          <a:bodyPr/>
          <a:lstStyle/>
          <a:p>
            <a:r>
              <a:rPr lang="en-US" dirty="0"/>
              <a:t>Secondary classification is for Class A and B parts only and is primarily used to determine appropriate levels of process control.</a:t>
            </a:r>
          </a:p>
          <a:p>
            <a:pPr marL="0" indent="0">
              <a:buNone/>
            </a:pPr>
            <a:endParaRPr lang="en-US" dirty="0"/>
          </a:p>
        </p:txBody>
      </p:sp>
      <p:pic>
        <p:nvPicPr>
          <p:cNvPr id="6" name="Picture 5">
            <a:extLst>
              <a:ext uri="{FF2B5EF4-FFF2-40B4-BE49-F238E27FC236}">
                <a16:creationId xmlns:a16="http://schemas.microsoft.com/office/drawing/2014/main" id="{525CDAEC-0638-47B7-9366-D6AB75DF0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603" y="2742873"/>
            <a:ext cx="6270794" cy="3429929"/>
          </a:xfrm>
          <a:prstGeom prst="rect">
            <a:avLst/>
          </a:prstGeom>
        </p:spPr>
      </p:pic>
      <p:sp>
        <p:nvSpPr>
          <p:cNvPr id="8" name="Rectangle: Rounded Corners 7">
            <a:extLst>
              <a:ext uri="{FF2B5EF4-FFF2-40B4-BE49-F238E27FC236}">
                <a16:creationId xmlns:a16="http://schemas.microsoft.com/office/drawing/2014/main" id="{58AA0701-35DE-4208-95D3-0A3D367FC978}"/>
              </a:ext>
            </a:extLst>
          </p:cNvPr>
          <p:cNvSpPr/>
          <p:nvPr/>
        </p:nvSpPr>
        <p:spPr>
          <a:xfrm>
            <a:off x="3050698" y="4450619"/>
            <a:ext cx="5000878" cy="18773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7EEA39-9CF8-4405-8EC2-8F881AE87E1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6349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9943D-4B1D-4CF7-91E3-1684218F4D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97790" y="200525"/>
            <a:ext cx="5196420" cy="5985808"/>
          </a:xfrm>
          <a:prstGeom prst="rect">
            <a:avLst/>
          </a:prstGeom>
          <a:noFill/>
        </p:spPr>
      </p:pic>
      <p:sp>
        <p:nvSpPr>
          <p:cNvPr id="3" name="Rectangle 2">
            <a:extLst>
              <a:ext uri="{FF2B5EF4-FFF2-40B4-BE49-F238E27FC236}">
                <a16:creationId xmlns:a16="http://schemas.microsoft.com/office/drawing/2014/main" id="{2E3FB330-CD2A-4462-B428-3CD906A3F66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3527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3002-B20D-48F3-80A0-059C308AC456}"/>
              </a:ext>
            </a:extLst>
          </p:cNvPr>
          <p:cNvSpPr>
            <a:spLocks noGrp="1"/>
          </p:cNvSpPr>
          <p:nvPr>
            <p:ph type="title"/>
          </p:nvPr>
        </p:nvSpPr>
        <p:spPr/>
        <p:txBody>
          <a:bodyPr/>
          <a:lstStyle/>
          <a:p>
            <a:r>
              <a:rPr lang="en-US" dirty="0"/>
              <a:t>Deliverables</a:t>
            </a:r>
          </a:p>
        </p:txBody>
      </p:sp>
      <p:sp>
        <p:nvSpPr>
          <p:cNvPr id="15" name="Content Placeholder 14">
            <a:extLst>
              <a:ext uri="{FF2B5EF4-FFF2-40B4-BE49-F238E27FC236}">
                <a16:creationId xmlns:a16="http://schemas.microsoft.com/office/drawing/2014/main" id="{3E3046FC-5B63-4F68-8C5D-9A1EC7008014}"/>
              </a:ext>
            </a:extLst>
          </p:cNvPr>
          <p:cNvSpPr>
            <a:spLocks noGrp="1"/>
          </p:cNvSpPr>
          <p:nvPr>
            <p:ph idx="1"/>
          </p:nvPr>
        </p:nvSpPr>
        <p:spPr>
          <a:xfrm>
            <a:off x="838200" y="1825625"/>
            <a:ext cx="6581140" cy="4351338"/>
          </a:xfrm>
        </p:spPr>
        <p:txBody>
          <a:bodyPr>
            <a:normAutofit lnSpcReduction="10000"/>
          </a:bodyPr>
          <a:lstStyle/>
          <a:p>
            <a:r>
              <a:rPr lang="en-US" dirty="0"/>
              <a:t>There are only three deliverables:</a:t>
            </a:r>
          </a:p>
          <a:p>
            <a:pPr lvl="1"/>
            <a:r>
              <a:rPr lang="en-US" dirty="0"/>
              <a:t>Additive Manufacturing Control Plan (AMCP)</a:t>
            </a:r>
          </a:p>
          <a:p>
            <a:pPr lvl="1"/>
            <a:r>
              <a:rPr lang="en-US" dirty="0"/>
              <a:t>Material Property Suite (MPS) via an MUA</a:t>
            </a:r>
          </a:p>
          <a:p>
            <a:pPr lvl="1"/>
            <a:r>
              <a:rPr lang="en-US" dirty="0"/>
              <a:t>Part Production Plan (PPP)</a:t>
            </a:r>
          </a:p>
          <a:p>
            <a:endParaRPr lang="en-US" dirty="0"/>
          </a:p>
          <a:p>
            <a:r>
              <a:rPr lang="en-US" dirty="0"/>
              <a:t>In many/most cases NASA is expected to be invited to the Additive Manufacturing Readiness Review (AMRR)</a:t>
            </a:r>
          </a:p>
          <a:p>
            <a:pPr lvl="1"/>
            <a:r>
              <a:rPr lang="en-US" dirty="0"/>
              <a:t>NASA’s attendance is only required for Class A1 or </a:t>
            </a:r>
            <a:r>
              <a:rPr lang="en-US" dirty="0" err="1"/>
              <a:t>A2</a:t>
            </a:r>
            <a:r>
              <a:rPr lang="en-US" dirty="0"/>
              <a:t> Parts</a:t>
            </a:r>
          </a:p>
          <a:p>
            <a:pPr lvl="1"/>
            <a:r>
              <a:rPr lang="en-US" dirty="0"/>
              <a:t>NASA Approval is NOT required</a:t>
            </a:r>
          </a:p>
        </p:txBody>
      </p:sp>
      <p:pic>
        <p:nvPicPr>
          <p:cNvPr id="4" name="Picture 3">
            <a:extLst>
              <a:ext uri="{FF2B5EF4-FFF2-40B4-BE49-F238E27FC236}">
                <a16:creationId xmlns:a16="http://schemas.microsoft.com/office/drawing/2014/main" id="{E79D1CF2-6A15-458C-925E-2FA9D82C01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6985" y="1690688"/>
            <a:ext cx="3519170" cy="4855184"/>
          </a:xfrm>
          <a:prstGeom prst="rect">
            <a:avLst/>
          </a:prstGeom>
          <a:noFill/>
          <a:ln>
            <a:noFill/>
          </a:ln>
        </p:spPr>
      </p:pic>
      <p:sp>
        <p:nvSpPr>
          <p:cNvPr id="11" name="Oval 10">
            <a:extLst>
              <a:ext uri="{FF2B5EF4-FFF2-40B4-BE49-F238E27FC236}">
                <a16:creationId xmlns:a16="http://schemas.microsoft.com/office/drawing/2014/main" id="{5DED4AAD-B59D-4791-B5A7-6D60F533F764}"/>
              </a:ext>
            </a:extLst>
          </p:cNvPr>
          <p:cNvSpPr/>
          <p:nvPr/>
        </p:nvSpPr>
        <p:spPr>
          <a:xfrm>
            <a:off x="7626985" y="1690688"/>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722AE6F7-7695-4AD1-86BE-7E8FC0F6F048}"/>
              </a:ext>
            </a:extLst>
          </p:cNvPr>
          <p:cNvSpPr/>
          <p:nvPr/>
        </p:nvSpPr>
        <p:spPr>
          <a:xfrm>
            <a:off x="9966325" y="4194480"/>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510C2A0A-BD14-487C-8EAA-9124F0C1CC4F}"/>
              </a:ext>
            </a:extLst>
          </p:cNvPr>
          <p:cNvSpPr/>
          <p:nvPr/>
        </p:nvSpPr>
        <p:spPr>
          <a:xfrm>
            <a:off x="8076565" y="3682988"/>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BB26CE70-3025-4DB9-B065-410580A95981}"/>
              </a:ext>
            </a:extLst>
          </p:cNvPr>
          <p:cNvSpPr/>
          <p:nvPr/>
        </p:nvSpPr>
        <p:spPr>
          <a:xfrm>
            <a:off x="8420100" y="4942046"/>
            <a:ext cx="785495" cy="51149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D0AAA2AE-E3FA-421B-9264-9CC025746CAF}"/>
              </a:ext>
            </a:extLst>
          </p:cNvPr>
          <p:cNvSpPr/>
          <p:nvPr/>
        </p:nvSpPr>
        <p:spPr>
          <a:xfrm>
            <a:off x="2038852"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15543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1A79-5441-4DA4-B237-DB91BE8BC5EE}"/>
              </a:ext>
            </a:extLst>
          </p:cNvPr>
          <p:cNvSpPr>
            <a:spLocks noGrp="1"/>
          </p:cNvSpPr>
          <p:nvPr>
            <p:ph type="title"/>
          </p:nvPr>
        </p:nvSpPr>
        <p:spPr/>
        <p:txBody>
          <a:bodyPr/>
          <a:lstStyle/>
          <a:p>
            <a:r>
              <a:rPr lang="en-US" dirty="0"/>
              <a:t>Building a Foundation</a:t>
            </a:r>
          </a:p>
        </p:txBody>
      </p:sp>
      <p:sp>
        <p:nvSpPr>
          <p:cNvPr id="3" name="Content Placeholder 2">
            <a:extLst>
              <a:ext uri="{FF2B5EF4-FFF2-40B4-BE49-F238E27FC236}">
                <a16:creationId xmlns:a16="http://schemas.microsoft.com/office/drawing/2014/main" id="{FAAF75D0-A88B-4555-8C39-066A8341D9F1}"/>
              </a:ext>
            </a:extLst>
          </p:cNvPr>
          <p:cNvSpPr>
            <a:spLocks noGrp="1"/>
          </p:cNvSpPr>
          <p:nvPr>
            <p:ph idx="1"/>
          </p:nvPr>
        </p:nvSpPr>
        <p:spPr>
          <a:xfrm>
            <a:off x="838200" y="1825625"/>
            <a:ext cx="5939589" cy="4351338"/>
          </a:xfrm>
        </p:spPr>
        <p:txBody>
          <a:bodyPr>
            <a:normAutofit fontScale="85000" lnSpcReduction="20000"/>
          </a:bodyPr>
          <a:lstStyle/>
          <a:p>
            <a:r>
              <a:rPr lang="en-US" b="1" dirty="0">
                <a:solidFill>
                  <a:srgbClr val="000000"/>
                </a:solidFill>
                <a:latin typeface="Arial" panose="020B0604020202020204" pitchFamily="34" charset="0"/>
              </a:rPr>
              <a:t>Planning for AM certification does NOT start with a part</a:t>
            </a:r>
          </a:p>
          <a:p>
            <a:pPr marL="342900" indent="-342900"/>
            <a:r>
              <a:rPr lang="en-US" sz="2400" dirty="0"/>
              <a:t>AM Control Plan should define how the foundation for certification is structured and how it operates</a:t>
            </a:r>
          </a:p>
          <a:p>
            <a:pPr marL="800100" lvl="1" indent="-342900"/>
            <a:r>
              <a:rPr lang="en-US" dirty="0"/>
              <a:t>Equipment and Facility Controls</a:t>
            </a:r>
          </a:p>
          <a:p>
            <a:pPr marL="800100" lvl="1" indent="-342900"/>
            <a:r>
              <a:rPr lang="en-US" dirty="0"/>
              <a:t>Personnel Training</a:t>
            </a:r>
          </a:p>
          <a:p>
            <a:pPr marL="800100" lvl="1" indent="-342900"/>
            <a:r>
              <a:rPr lang="en-US" dirty="0"/>
              <a:t>Process/Machine Qualification</a:t>
            </a:r>
          </a:p>
          <a:p>
            <a:pPr marL="800100" lvl="1" indent="-342900"/>
            <a:r>
              <a:rPr lang="en-US" dirty="0"/>
              <a:t>Material Properties</a:t>
            </a:r>
          </a:p>
          <a:p>
            <a:pPr marL="800100" lvl="1" indent="-342900"/>
            <a:r>
              <a:rPr lang="en-US" dirty="0"/>
              <a:t>Statistical Process Controls</a:t>
            </a:r>
          </a:p>
          <a:p>
            <a:pPr marL="342900" indent="-342900"/>
            <a:r>
              <a:rPr lang="en-US" dirty="0"/>
              <a:t>Building this foundation can take </a:t>
            </a:r>
            <a:r>
              <a:rPr lang="en-US" u="sng" dirty="0"/>
              <a:t>years</a:t>
            </a:r>
          </a:p>
          <a:p>
            <a:pPr marL="342900" indent="-342900"/>
            <a:r>
              <a:rPr lang="en-US" dirty="0"/>
              <a:t>For most programs, flying a Class A or B part will require a pre-existing foundation, the schedule won’t let you start from scratch.</a:t>
            </a:r>
          </a:p>
          <a:p>
            <a:endParaRPr lang="en-US" dirty="0"/>
          </a:p>
        </p:txBody>
      </p:sp>
      <p:grpSp>
        <p:nvGrpSpPr>
          <p:cNvPr id="4" name="Group 3">
            <a:extLst>
              <a:ext uri="{FF2B5EF4-FFF2-40B4-BE49-F238E27FC236}">
                <a16:creationId xmlns:a16="http://schemas.microsoft.com/office/drawing/2014/main" id="{6E0ADC7A-5E83-4484-98D6-83F179649C64}"/>
              </a:ext>
            </a:extLst>
          </p:cNvPr>
          <p:cNvGrpSpPr/>
          <p:nvPr/>
        </p:nvGrpSpPr>
        <p:grpSpPr>
          <a:xfrm>
            <a:off x="6965576" y="1716966"/>
            <a:ext cx="4941001" cy="4352926"/>
            <a:chOff x="6406267" y="2417124"/>
            <a:chExt cx="4941001" cy="4352926"/>
          </a:xfrm>
        </p:grpSpPr>
        <p:pic>
          <p:nvPicPr>
            <p:cNvPr id="5" name="Picture 4">
              <a:extLst>
                <a:ext uri="{FF2B5EF4-FFF2-40B4-BE49-F238E27FC236}">
                  <a16:creationId xmlns:a16="http://schemas.microsoft.com/office/drawing/2014/main" id="{4019DCB3-F902-42F4-AC5D-BB5A4DC95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267" y="2417124"/>
              <a:ext cx="2027903" cy="1524000"/>
            </a:xfrm>
            <a:prstGeom prst="rect">
              <a:avLst/>
            </a:prstGeom>
            <a:ln>
              <a:solidFill>
                <a:srgbClr val="321E00"/>
              </a:solidFill>
            </a:ln>
          </p:spPr>
        </p:pic>
        <p:pic>
          <p:nvPicPr>
            <p:cNvPr id="6" name="Picture 5">
              <a:extLst>
                <a:ext uri="{FF2B5EF4-FFF2-40B4-BE49-F238E27FC236}">
                  <a16:creationId xmlns:a16="http://schemas.microsoft.com/office/drawing/2014/main" id="{D50172B9-000D-4612-B4F4-501C13AEA7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9466" y="2417125"/>
              <a:ext cx="2197802" cy="1532641"/>
            </a:xfrm>
            <a:prstGeom prst="rect">
              <a:avLst/>
            </a:prstGeom>
            <a:ln>
              <a:solidFill>
                <a:srgbClr val="321E00"/>
              </a:solidFill>
            </a:ln>
          </p:spPr>
        </p:pic>
        <p:pic>
          <p:nvPicPr>
            <p:cNvPr id="7" name="Picture 6">
              <a:extLst>
                <a:ext uri="{FF2B5EF4-FFF2-40B4-BE49-F238E27FC236}">
                  <a16:creationId xmlns:a16="http://schemas.microsoft.com/office/drawing/2014/main" id="{FAE1EE46-D9D3-4C97-BE8C-FC4208584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267" y="4017325"/>
              <a:ext cx="2486025" cy="2752725"/>
            </a:xfrm>
            <a:prstGeom prst="rect">
              <a:avLst/>
            </a:prstGeom>
          </p:spPr>
        </p:pic>
        <p:sp>
          <p:nvSpPr>
            <p:cNvPr id="8" name="&quot;No&quot; Symbol 10">
              <a:extLst>
                <a:ext uri="{FF2B5EF4-FFF2-40B4-BE49-F238E27FC236}">
                  <a16:creationId xmlns:a16="http://schemas.microsoft.com/office/drawing/2014/main" id="{B49C1EDA-8154-4E52-82A2-823161F18233}"/>
                </a:ext>
              </a:extLst>
            </p:cNvPr>
            <p:cNvSpPr/>
            <p:nvPr/>
          </p:nvSpPr>
          <p:spPr bwMode="auto">
            <a:xfrm>
              <a:off x="8539866" y="2950524"/>
              <a:ext cx="457200" cy="457200"/>
            </a:xfrm>
            <a:prstGeom prst="noSmoking">
              <a:avLst/>
            </a:prstGeom>
            <a:solidFill>
              <a:srgbClr val="FF0000"/>
            </a:solidFill>
            <a:ln w="9525" cap="flat" cmpd="sng" algn="ctr">
              <a:solidFill>
                <a:srgbClr val="321E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FontTx/>
                <a:buChar char="•"/>
              </a:pPr>
              <a:endParaRPr lang="en-US" sz="2800" b="1" baseline="-25000">
                <a:latin typeface="Arial" charset="0"/>
              </a:endParaRPr>
            </a:p>
          </p:txBody>
        </p:sp>
        <p:pic>
          <p:nvPicPr>
            <p:cNvPr id="9" name="Picture 8">
              <a:extLst>
                <a:ext uri="{FF2B5EF4-FFF2-40B4-BE49-F238E27FC236}">
                  <a16:creationId xmlns:a16="http://schemas.microsoft.com/office/drawing/2014/main" id="{AD008A21-F672-44AF-AB0E-FA6178A2B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866" y="5007924"/>
              <a:ext cx="979714" cy="979714"/>
            </a:xfrm>
            <a:prstGeom prst="rect">
              <a:avLst/>
            </a:prstGeom>
          </p:spPr>
        </p:pic>
      </p:grpSp>
      <p:sp>
        <p:nvSpPr>
          <p:cNvPr id="10" name="Rectangle 9">
            <a:extLst>
              <a:ext uri="{FF2B5EF4-FFF2-40B4-BE49-F238E27FC236}">
                <a16:creationId xmlns:a16="http://schemas.microsoft.com/office/drawing/2014/main" id="{90BDB164-FE7D-47A9-837D-1806F36EDFE3}"/>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65495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3002-B20D-48F3-80A0-059C308AC456}"/>
              </a:ext>
            </a:extLst>
          </p:cNvPr>
          <p:cNvSpPr>
            <a:spLocks noGrp="1"/>
          </p:cNvSpPr>
          <p:nvPr>
            <p:ph type="title"/>
          </p:nvPr>
        </p:nvSpPr>
        <p:spPr/>
        <p:txBody>
          <a:bodyPr/>
          <a:lstStyle/>
          <a:p>
            <a:r>
              <a:rPr lang="en-US" dirty="0"/>
              <a:t>Summary of Methodology</a:t>
            </a:r>
          </a:p>
        </p:txBody>
      </p:sp>
      <p:pic>
        <p:nvPicPr>
          <p:cNvPr id="4" name="Picture 3">
            <a:extLst>
              <a:ext uri="{FF2B5EF4-FFF2-40B4-BE49-F238E27FC236}">
                <a16:creationId xmlns:a16="http://schemas.microsoft.com/office/drawing/2014/main" id="{E79D1CF2-6A15-458C-925E-2FA9D82C01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505" y="1690688"/>
            <a:ext cx="3519170" cy="4855184"/>
          </a:xfrm>
          <a:prstGeom prst="rect">
            <a:avLst/>
          </a:prstGeom>
          <a:noFill/>
          <a:ln>
            <a:noFill/>
          </a:ln>
        </p:spPr>
      </p:pic>
      <p:pic>
        <p:nvPicPr>
          <p:cNvPr id="5" name="Picture 4">
            <a:extLst>
              <a:ext uri="{FF2B5EF4-FFF2-40B4-BE49-F238E27FC236}">
                <a16:creationId xmlns:a16="http://schemas.microsoft.com/office/drawing/2014/main" id="{6148F95F-4D38-42B6-85AA-5B986FDAF885}"/>
              </a:ext>
            </a:extLst>
          </p:cNvPr>
          <p:cNvPicPr/>
          <p:nvPr/>
        </p:nvPicPr>
        <p:blipFill rotWithShape="1">
          <a:blip r:embed="rId2">
            <a:extLst>
              <a:ext uri="{28A0092B-C50C-407E-A947-70E740481C1C}">
                <a14:useLocalDpi xmlns:a14="http://schemas.microsoft.com/office/drawing/2010/main" val="0"/>
              </a:ext>
            </a:extLst>
          </a:blip>
          <a:srcRect b="48027"/>
          <a:stretch/>
        </p:blipFill>
        <p:spPr bwMode="auto">
          <a:xfrm>
            <a:off x="4668114" y="1762877"/>
            <a:ext cx="6596594" cy="4729998"/>
          </a:xfrm>
          <a:prstGeom prst="rect">
            <a:avLst/>
          </a:prstGeom>
          <a:noFill/>
          <a:ln w="28575">
            <a:solidFill>
              <a:srgbClr val="FF0000"/>
            </a:solidFill>
          </a:ln>
        </p:spPr>
      </p:pic>
      <p:sp>
        <p:nvSpPr>
          <p:cNvPr id="6" name="Rectangle 5">
            <a:extLst>
              <a:ext uri="{FF2B5EF4-FFF2-40B4-BE49-F238E27FC236}">
                <a16:creationId xmlns:a16="http://schemas.microsoft.com/office/drawing/2014/main" id="{17B2CDAA-E58B-4150-A224-ABD0730CBDBC}"/>
              </a:ext>
            </a:extLst>
          </p:cNvPr>
          <p:cNvSpPr/>
          <p:nvPr/>
        </p:nvSpPr>
        <p:spPr>
          <a:xfrm>
            <a:off x="738505" y="1690688"/>
            <a:ext cx="3519170" cy="2557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148624B-254D-4474-A022-A71C273E04A7}"/>
              </a:ext>
            </a:extLst>
          </p:cNvPr>
          <p:cNvCxnSpPr>
            <a:cxnSpLocks/>
          </p:cNvCxnSpPr>
          <p:nvPr/>
        </p:nvCxnSpPr>
        <p:spPr>
          <a:xfrm>
            <a:off x="4257675" y="2975811"/>
            <a:ext cx="37835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0C0617-0B2D-4546-A12A-56623ABB8364}"/>
              </a:ext>
            </a:extLst>
          </p:cNvPr>
          <p:cNvSpPr/>
          <p:nvPr/>
        </p:nvSpPr>
        <p:spPr>
          <a:xfrm>
            <a:off x="3301933" y="6488668"/>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93640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D9A2-ADF6-4489-BF89-8656A38F6C0A}"/>
              </a:ext>
            </a:extLst>
          </p:cNvPr>
          <p:cNvSpPr>
            <a:spLocks noGrp="1"/>
          </p:cNvSpPr>
          <p:nvPr>
            <p:ph type="title"/>
          </p:nvPr>
        </p:nvSpPr>
        <p:spPr/>
        <p:txBody>
          <a:bodyPr/>
          <a:lstStyle/>
          <a:p>
            <a:r>
              <a:rPr lang="en-US" dirty="0"/>
              <a:t>Qualified Material Process (QMP)</a:t>
            </a:r>
          </a:p>
        </p:txBody>
      </p:sp>
      <p:sp>
        <p:nvSpPr>
          <p:cNvPr id="3" name="Content Placeholder 2">
            <a:extLst>
              <a:ext uri="{FF2B5EF4-FFF2-40B4-BE49-F238E27FC236}">
                <a16:creationId xmlns:a16="http://schemas.microsoft.com/office/drawing/2014/main" id="{58F83555-BCD0-480A-8748-A580057CF6CB}"/>
              </a:ext>
            </a:extLst>
          </p:cNvPr>
          <p:cNvSpPr>
            <a:spLocks noGrp="1"/>
          </p:cNvSpPr>
          <p:nvPr>
            <p:ph idx="1"/>
          </p:nvPr>
        </p:nvSpPr>
        <p:spPr>
          <a:xfrm>
            <a:off x="838200" y="1825625"/>
            <a:ext cx="4615832" cy="4351338"/>
          </a:xfrm>
        </p:spPr>
        <p:txBody>
          <a:bodyPr>
            <a:normAutofit fontScale="92500" lnSpcReduction="10000"/>
          </a:bodyPr>
          <a:lstStyle/>
          <a:p>
            <a:pPr lvl="0"/>
            <a:r>
              <a:rPr lang="en-US" sz="2400" dirty="0">
                <a:solidFill>
                  <a:prstClr val="black"/>
                </a:solidFill>
                <a:latin typeface="Calibri (body)"/>
              </a:rPr>
              <a:t>Begins as a C</a:t>
            </a:r>
            <a:r>
              <a:rPr lang="en-US" sz="2400" u="sng" dirty="0">
                <a:solidFill>
                  <a:prstClr val="black"/>
                </a:solidFill>
                <a:latin typeface="Calibri (body)"/>
              </a:rPr>
              <a:t>andidate</a:t>
            </a:r>
            <a:r>
              <a:rPr lang="en-US" sz="2400" dirty="0">
                <a:solidFill>
                  <a:prstClr val="black"/>
                </a:solidFill>
                <a:latin typeface="Calibri (body)"/>
              </a:rPr>
              <a:t> QMP</a:t>
            </a:r>
          </a:p>
          <a:p>
            <a:pPr lvl="0"/>
            <a:r>
              <a:rPr lang="en-US" sz="2400" dirty="0">
                <a:solidFill>
                  <a:prstClr val="black"/>
                </a:solidFill>
                <a:latin typeface="Calibri (body)"/>
              </a:rPr>
              <a:t>Defines aspects of the basic, </a:t>
            </a:r>
            <a:r>
              <a:rPr lang="en-US" sz="2400" i="1" u="sng" dirty="0">
                <a:solidFill>
                  <a:prstClr val="black"/>
                </a:solidFill>
                <a:latin typeface="Calibri (body)"/>
              </a:rPr>
              <a:t>part agnostic</a:t>
            </a:r>
            <a:r>
              <a:rPr lang="en-US" sz="2400" dirty="0">
                <a:solidFill>
                  <a:prstClr val="black"/>
                </a:solidFill>
                <a:latin typeface="Calibri (body)"/>
              </a:rPr>
              <a:t>, fixed AM process:</a:t>
            </a:r>
          </a:p>
          <a:p>
            <a:pPr marL="461963" lvl="1" indent="-227013"/>
            <a:r>
              <a:rPr lang="en-US" dirty="0">
                <a:solidFill>
                  <a:prstClr val="black"/>
                </a:solidFill>
                <a:latin typeface="Calibri (body)"/>
              </a:rPr>
              <a:t>Feedstock</a:t>
            </a:r>
          </a:p>
          <a:p>
            <a:pPr marL="461963" lvl="1" indent="-227013"/>
            <a:r>
              <a:rPr lang="en-US" dirty="0">
                <a:solidFill>
                  <a:prstClr val="black"/>
                </a:solidFill>
                <a:latin typeface="Calibri (body)"/>
              </a:rPr>
              <a:t>Fusion Process</a:t>
            </a:r>
          </a:p>
          <a:p>
            <a:pPr marL="461963" lvl="1" indent="-227013"/>
            <a:r>
              <a:rPr lang="en-US" dirty="0">
                <a:solidFill>
                  <a:prstClr val="black"/>
                </a:solidFill>
                <a:latin typeface="Calibri (body)"/>
              </a:rPr>
              <a:t>Thermal Process</a:t>
            </a:r>
          </a:p>
          <a:p>
            <a:pPr marL="461963" lvl="1" indent="-227013"/>
            <a:endParaRPr lang="en-US" dirty="0">
              <a:solidFill>
                <a:prstClr val="black"/>
              </a:solidFill>
              <a:latin typeface="Calibri (body)"/>
            </a:endParaRPr>
          </a:p>
          <a:p>
            <a:pPr lvl="0"/>
            <a:r>
              <a:rPr lang="en-US" sz="2400" dirty="0">
                <a:solidFill>
                  <a:prstClr val="black"/>
                </a:solidFill>
                <a:latin typeface="Calibri (body)"/>
              </a:rPr>
              <a:t>Enabling Concept</a:t>
            </a:r>
          </a:p>
          <a:p>
            <a:pPr marL="461963" lvl="1" indent="-227013"/>
            <a:r>
              <a:rPr lang="en-US" sz="2200" dirty="0">
                <a:solidFill>
                  <a:prstClr val="black"/>
                </a:solidFill>
                <a:latin typeface="Calibri (body)"/>
              </a:rPr>
              <a:t>Machine qualification and re-qualification,  </a:t>
            </a:r>
            <a:r>
              <a:rPr lang="en-US" sz="2200" i="1" dirty="0">
                <a:solidFill>
                  <a:prstClr val="black"/>
                </a:solidFill>
                <a:latin typeface="Calibri (body)"/>
              </a:rPr>
              <a:t>monitored by…</a:t>
            </a:r>
          </a:p>
          <a:p>
            <a:pPr marL="461963" lvl="1" indent="-227013"/>
            <a:r>
              <a:rPr lang="en-US" sz="2200" dirty="0">
                <a:solidFill>
                  <a:prstClr val="black"/>
                </a:solidFill>
                <a:latin typeface="Calibri (body)"/>
              </a:rPr>
              <a:t>Process control metrics, SPC, </a:t>
            </a:r>
            <a:r>
              <a:rPr lang="en-US" sz="2200" i="1" dirty="0">
                <a:solidFill>
                  <a:prstClr val="black"/>
                </a:solidFill>
                <a:latin typeface="Calibri (body)"/>
              </a:rPr>
              <a:t>all feeding into…</a:t>
            </a:r>
          </a:p>
          <a:p>
            <a:pPr marL="461963" lvl="1" indent="-227013"/>
            <a:r>
              <a:rPr lang="en-US" sz="2200" dirty="0">
                <a:solidFill>
                  <a:prstClr val="black"/>
                </a:solidFill>
                <a:latin typeface="Calibri (body)"/>
              </a:rPr>
              <a:t>Design values</a:t>
            </a:r>
          </a:p>
          <a:p>
            <a:endParaRPr lang="en-US" dirty="0"/>
          </a:p>
        </p:txBody>
      </p:sp>
      <p:grpSp>
        <p:nvGrpSpPr>
          <p:cNvPr id="4" name="Group 3">
            <a:extLst>
              <a:ext uri="{FF2B5EF4-FFF2-40B4-BE49-F238E27FC236}">
                <a16:creationId xmlns:a16="http://schemas.microsoft.com/office/drawing/2014/main" id="{E38C888D-04BD-4AEC-B7E2-FD654A1F44F6}"/>
              </a:ext>
            </a:extLst>
          </p:cNvPr>
          <p:cNvGrpSpPr/>
          <p:nvPr/>
        </p:nvGrpSpPr>
        <p:grpSpPr>
          <a:xfrm>
            <a:off x="5454032" y="1547568"/>
            <a:ext cx="6213166" cy="4907451"/>
            <a:chOff x="231487" y="642310"/>
            <a:chExt cx="6213166" cy="4907451"/>
          </a:xfrm>
        </p:grpSpPr>
        <p:grpSp>
          <p:nvGrpSpPr>
            <p:cNvPr id="5" name="Group 4">
              <a:extLst>
                <a:ext uri="{FF2B5EF4-FFF2-40B4-BE49-F238E27FC236}">
                  <a16:creationId xmlns:a16="http://schemas.microsoft.com/office/drawing/2014/main" id="{6F622B60-2547-4FAA-9FFF-874A57945CA2}"/>
                </a:ext>
              </a:extLst>
            </p:cNvPr>
            <p:cNvGrpSpPr/>
            <p:nvPr/>
          </p:nvGrpSpPr>
          <p:grpSpPr>
            <a:xfrm>
              <a:off x="231487" y="773307"/>
              <a:ext cx="6213166" cy="4776454"/>
              <a:chOff x="231487" y="773307"/>
              <a:chExt cx="6213166" cy="4776454"/>
            </a:xfrm>
          </p:grpSpPr>
          <p:cxnSp>
            <p:nvCxnSpPr>
              <p:cNvPr id="12" name="Straight Connector 11">
                <a:extLst>
                  <a:ext uri="{FF2B5EF4-FFF2-40B4-BE49-F238E27FC236}">
                    <a16:creationId xmlns:a16="http://schemas.microsoft.com/office/drawing/2014/main" id="{E1CAD0E9-5431-4DF1-8980-D9333F47CA2C}"/>
                  </a:ext>
                </a:extLst>
              </p:cNvPr>
              <p:cNvCxnSpPr/>
              <p:nvPr/>
            </p:nvCxnSpPr>
            <p:spPr>
              <a:xfrm flipV="1">
                <a:off x="231487" y="4741427"/>
                <a:ext cx="6213166" cy="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Flowchart: Document 12">
                <a:extLst>
                  <a:ext uri="{FF2B5EF4-FFF2-40B4-BE49-F238E27FC236}">
                    <a16:creationId xmlns:a16="http://schemas.microsoft.com/office/drawing/2014/main" id="{9A2A02A6-856D-4264-94F8-451B04EA5196}"/>
                  </a:ext>
                </a:extLst>
              </p:cNvPr>
              <p:cNvSpPr/>
              <p:nvPr/>
            </p:nvSpPr>
            <p:spPr>
              <a:xfrm>
                <a:off x="4912667" y="286244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14" name="Flowchart: Document 13">
                <a:extLst>
                  <a:ext uri="{FF2B5EF4-FFF2-40B4-BE49-F238E27FC236}">
                    <a16:creationId xmlns:a16="http://schemas.microsoft.com/office/drawing/2014/main" id="{0F40CA61-2E23-46E0-9AC8-79D4F465AE63}"/>
                  </a:ext>
                </a:extLst>
              </p:cNvPr>
              <p:cNvSpPr/>
              <p:nvPr/>
            </p:nvSpPr>
            <p:spPr>
              <a:xfrm>
                <a:off x="3559896" y="286361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15" name="Flowchart: Document 14">
                <a:extLst>
                  <a:ext uri="{FF2B5EF4-FFF2-40B4-BE49-F238E27FC236}">
                    <a16:creationId xmlns:a16="http://schemas.microsoft.com/office/drawing/2014/main" id="{D99E1F40-1043-40AF-8E51-43A24C825362}"/>
                  </a:ext>
                </a:extLst>
              </p:cNvPr>
              <p:cNvSpPr/>
              <p:nvPr/>
            </p:nvSpPr>
            <p:spPr>
              <a:xfrm>
                <a:off x="2455466" y="2864895"/>
                <a:ext cx="979527"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16" name="TextBox 15">
                <a:extLst>
                  <a:ext uri="{FF2B5EF4-FFF2-40B4-BE49-F238E27FC236}">
                    <a16:creationId xmlns:a16="http://schemas.microsoft.com/office/drawing/2014/main" id="{BAC09893-1AB4-4A59-BDA6-2731F15BBF45}"/>
                  </a:ext>
                </a:extLst>
              </p:cNvPr>
              <p:cNvSpPr txBox="1"/>
              <p:nvPr/>
            </p:nvSpPr>
            <p:spPr>
              <a:xfrm rot="16200000">
                <a:off x="-652925" y="2434607"/>
                <a:ext cx="270247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Foundational Process Controls</a:t>
                </a:r>
              </a:p>
            </p:txBody>
          </p:sp>
          <p:grpSp>
            <p:nvGrpSpPr>
              <p:cNvPr id="17" name="Group 16">
                <a:extLst>
                  <a:ext uri="{FF2B5EF4-FFF2-40B4-BE49-F238E27FC236}">
                    <a16:creationId xmlns:a16="http://schemas.microsoft.com/office/drawing/2014/main" id="{931E6588-918E-4A6C-82CB-88C196E17D82}"/>
                  </a:ext>
                </a:extLst>
              </p:cNvPr>
              <p:cNvGrpSpPr/>
              <p:nvPr/>
            </p:nvGrpSpPr>
            <p:grpSpPr>
              <a:xfrm>
                <a:off x="1495686" y="3527351"/>
                <a:ext cx="3713643" cy="1388509"/>
                <a:chOff x="1520038" y="3928820"/>
                <a:chExt cx="3713643" cy="1388509"/>
              </a:xfrm>
            </p:grpSpPr>
            <p:cxnSp>
              <p:nvCxnSpPr>
                <p:cNvPr id="69" name="Straight Connector 68">
                  <a:extLst>
                    <a:ext uri="{FF2B5EF4-FFF2-40B4-BE49-F238E27FC236}">
                      <a16:creationId xmlns:a16="http://schemas.microsoft.com/office/drawing/2014/main" id="{334ACD23-65A4-4F82-A873-0F202B9A910F}"/>
                    </a:ext>
                  </a:extLst>
                </p:cNvPr>
                <p:cNvCxnSpPr/>
                <p:nvPr/>
              </p:nvCxnSpPr>
              <p:spPr>
                <a:xfrm>
                  <a:off x="2773788" y="5064141"/>
                  <a:ext cx="0" cy="253188"/>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B41A0E1-7842-4BEB-9E2D-569A6AD1D5B9}"/>
                    </a:ext>
                  </a:extLst>
                </p:cNvPr>
                <p:cNvCxnSpPr/>
                <p:nvPr/>
              </p:nvCxnSpPr>
              <p:spPr>
                <a:xfrm>
                  <a:off x="5230678" y="3928820"/>
                  <a:ext cx="3003" cy="136677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3C2989-7178-4AC0-AE43-7447C7F51917}"/>
                    </a:ext>
                  </a:extLst>
                </p:cNvPr>
                <p:cNvCxnSpPr/>
                <p:nvPr/>
              </p:nvCxnSpPr>
              <p:spPr>
                <a:xfrm flipV="1">
                  <a:off x="4417959" y="4194789"/>
                  <a:ext cx="813091" cy="13931"/>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Flowchart: Multidocument 71">
                  <a:extLst>
                    <a:ext uri="{FF2B5EF4-FFF2-40B4-BE49-F238E27FC236}">
                      <a16:creationId xmlns:a16="http://schemas.microsoft.com/office/drawing/2014/main" id="{F7B8DE19-9E62-4635-BC29-00454297FC26}"/>
                    </a:ext>
                  </a:extLst>
                </p:cNvPr>
                <p:cNvSpPr/>
                <p:nvPr/>
              </p:nvSpPr>
              <p:spPr>
                <a:xfrm>
                  <a:off x="1520038" y="4152449"/>
                  <a:ext cx="713824" cy="816088"/>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MPS</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cxnSp>
              <p:nvCxnSpPr>
                <p:cNvPr id="73" name="Straight Connector 72">
                  <a:extLst>
                    <a:ext uri="{FF2B5EF4-FFF2-40B4-BE49-F238E27FC236}">
                      <a16:creationId xmlns:a16="http://schemas.microsoft.com/office/drawing/2014/main" id="{7DF4653A-57A1-4BEC-B410-F6736E6B0ADB}"/>
                    </a:ext>
                  </a:extLst>
                </p:cNvPr>
                <p:cNvCxnSpPr/>
                <p:nvPr/>
              </p:nvCxnSpPr>
              <p:spPr>
                <a:xfrm>
                  <a:off x="3267214" y="4208830"/>
                  <a:ext cx="314315"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36E348C-B5B0-4CAB-9E97-F5A22B1424BE}"/>
                    </a:ext>
                  </a:extLst>
                </p:cNvPr>
                <p:cNvCxnSpPr/>
                <p:nvPr/>
              </p:nvCxnSpPr>
              <p:spPr>
                <a:xfrm>
                  <a:off x="2233863" y="4366968"/>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60D28C59-4C9C-41A4-A93C-D1DDA576BD13}"/>
                    </a:ext>
                  </a:extLst>
                </p:cNvPr>
                <p:cNvGrpSpPr/>
                <p:nvPr/>
              </p:nvGrpSpPr>
              <p:grpSpPr>
                <a:xfrm>
                  <a:off x="3581528" y="3951390"/>
                  <a:ext cx="906100" cy="484822"/>
                  <a:chOff x="3918313" y="4497967"/>
                  <a:chExt cx="1057057" cy="547789"/>
                </a:xfrm>
              </p:grpSpPr>
              <p:sp>
                <p:nvSpPr>
                  <p:cNvPr id="79" name="Flowchart: Document 78">
                    <a:extLst>
                      <a:ext uri="{FF2B5EF4-FFF2-40B4-BE49-F238E27FC236}">
                        <a16:creationId xmlns:a16="http://schemas.microsoft.com/office/drawing/2014/main" id="{E8D4E45B-4CC3-4ABC-A970-DFAA659C003F}"/>
                      </a:ext>
                    </a:extLst>
                  </p:cNvPr>
                  <p:cNvSpPr/>
                  <p:nvPr/>
                </p:nvSpPr>
                <p:spPr>
                  <a:xfrm>
                    <a:off x="3918313" y="4587090"/>
                    <a:ext cx="975780"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SPC Criteria</a:t>
                    </a:r>
                  </a:p>
                </p:txBody>
              </p:sp>
              <p:sp>
                <p:nvSpPr>
                  <p:cNvPr id="80" name="Isosceles Triangle 79">
                    <a:extLst>
                      <a:ext uri="{FF2B5EF4-FFF2-40B4-BE49-F238E27FC236}">
                        <a16:creationId xmlns:a16="http://schemas.microsoft.com/office/drawing/2014/main" id="{F7747968-04C5-49E4-B541-51E52ADD276E}"/>
                      </a:ext>
                    </a:extLst>
                  </p:cNvPr>
                  <p:cNvSpPr/>
                  <p:nvPr/>
                </p:nvSpPr>
                <p:spPr>
                  <a:xfrm>
                    <a:off x="4794724" y="4497967"/>
                    <a:ext cx="180646" cy="155729"/>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6" name="Flowchart: Multidocument 75">
                  <a:extLst>
                    <a:ext uri="{FF2B5EF4-FFF2-40B4-BE49-F238E27FC236}">
                      <a16:creationId xmlns:a16="http://schemas.microsoft.com/office/drawing/2014/main" id="{CBA0931C-4554-4DC5-83C5-4CC90476680D}"/>
                    </a:ext>
                  </a:extLst>
                </p:cNvPr>
                <p:cNvSpPr/>
                <p:nvPr/>
              </p:nvSpPr>
              <p:spPr>
                <a:xfrm>
                  <a:off x="2559441" y="4031950"/>
                  <a:ext cx="707773" cy="5104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PCRD</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sp>
              <p:nvSpPr>
                <p:cNvPr id="77" name="Flowchart: Document 76">
                  <a:extLst>
                    <a:ext uri="{FF2B5EF4-FFF2-40B4-BE49-F238E27FC236}">
                      <a16:creationId xmlns:a16="http://schemas.microsoft.com/office/drawing/2014/main" id="{40BF5498-57A4-4D8F-89C5-C6A314C77B10}"/>
                    </a:ext>
                  </a:extLst>
                </p:cNvPr>
                <p:cNvSpPr/>
                <p:nvPr/>
              </p:nvSpPr>
              <p:spPr>
                <a:xfrm>
                  <a:off x="2559442" y="4606686"/>
                  <a:ext cx="707773"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a:t>
                  </a:r>
                </a:p>
                <a:p>
                  <a:pPr algn="ctr"/>
                  <a:r>
                    <a:rPr lang="en-US" sz="1000" dirty="0">
                      <a:solidFill>
                        <a:schemeClr val="tx1"/>
                      </a:solidFill>
                      <a:latin typeface="Times New Roman" panose="02020603050405020304" pitchFamily="18" charset="0"/>
                      <a:cs typeface="Times New Roman" panose="02020603050405020304" pitchFamily="18" charset="0"/>
                    </a:rPr>
                    <a:t>Properties</a:t>
                  </a:r>
                </a:p>
              </p:txBody>
            </p:sp>
            <p:cxnSp>
              <p:nvCxnSpPr>
                <p:cNvPr id="78" name="Straight Connector 77">
                  <a:extLst>
                    <a:ext uri="{FF2B5EF4-FFF2-40B4-BE49-F238E27FC236}">
                      <a16:creationId xmlns:a16="http://schemas.microsoft.com/office/drawing/2014/main" id="{EDB062BD-79E6-4403-8523-85694428834B}"/>
                    </a:ext>
                  </a:extLst>
                </p:cNvPr>
                <p:cNvCxnSpPr/>
                <p:nvPr/>
              </p:nvCxnSpPr>
              <p:spPr>
                <a:xfrm>
                  <a:off x="2233863" y="4655469"/>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Flowchart: Document 17">
                <a:extLst>
                  <a:ext uri="{FF2B5EF4-FFF2-40B4-BE49-F238E27FC236}">
                    <a16:creationId xmlns:a16="http://schemas.microsoft.com/office/drawing/2014/main" id="{ECCB1400-2190-451E-8A9F-CCE42129E106}"/>
                  </a:ext>
                </a:extLst>
              </p:cNvPr>
              <p:cNvSpPr/>
              <p:nvPr/>
            </p:nvSpPr>
            <p:spPr>
              <a:xfrm>
                <a:off x="4835774" y="4941208"/>
                <a:ext cx="720310" cy="520290"/>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PPP</a:t>
                </a:r>
              </a:p>
            </p:txBody>
          </p:sp>
          <p:sp>
            <p:nvSpPr>
              <p:cNvPr id="19" name="Flowchart: Document 18">
                <a:extLst>
                  <a:ext uri="{FF2B5EF4-FFF2-40B4-BE49-F238E27FC236}">
                    <a16:creationId xmlns:a16="http://schemas.microsoft.com/office/drawing/2014/main" id="{5358DE0A-11AC-45D2-877D-926D00FA7842}"/>
                  </a:ext>
                </a:extLst>
              </p:cNvPr>
              <p:cNvSpPr/>
              <p:nvPr/>
            </p:nvSpPr>
            <p:spPr>
              <a:xfrm>
                <a:off x="4806536" y="4919472"/>
                <a:ext cx="778786" cy="578967"/>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20" name="Flowchart: Document 19">
                <a:extLst>
                  <a:ext uri="{FF2B5EF4-FFF2-40B4-BE49-F238E27FC236}">
                    <a16:creationId xmlns:a16="http://schemas.microsoft.com/office/drawing/2014/main" id="{55A6A061-4691-49FC-A097-D07D0C3AD049}"/>
                  </a:ext>
                </a:extLst>
              </p:cNvPr>
              <p:cNvSpPr/>
              <p:nvPr/>
            </p:nvSpPr>
            <p:spPr>
              <a:xfrm>
                <a:off x="1952845" y="4953823"/>
                <a:ext cx="875027" cy="59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 Process</a:t>
                </a:r>
              </a:p>
            </p:txBody>
          </p:sp>
          <p:grpSp>
            <p:nvGrpSpPr>
              <p:cNvPr id="21" name="Group 20">
                <a:extLst>
                  <a:ext uri="{FF2B5EF4-FFF2-40B4-BE49-F238E27FC236}">
                    <a16:creationId xmlns:a16="http://schemas.microsoft.com/office/drawing/2014/main" id="{A212DB10-D6FD-49AD-96C9-931EAEEC84BB}"/>
                  </a:ext>
                </a:extLst>
              </p:cNvPr>
              <p:cNvGrpSpPr/>
              <p:nvPr/>
            </p:nvGrpSpPr>
            <p:grpSpPr>
              <a:xfrm>
                <a:off x="1255645" y="843945"/>
                <a:ext cx="4718794" cy="2747513"/>
                <a:chOff x="1315429" y="1363865"/>
                <a:chExt cx="4718794" cy="2747513"/>
              </a:xfrm>
            </p:grpSpPr>
            <p:grpSp>
              <p:nvGrpSpPr>
                <p:cNvPr id="32" name="Group 31">
                  <a:extLst>
                    <a:ext uri="{FF2B5EF4-FFF2-40B4-BE49-F238E27FC236}">
                      <a16:creationId xmlns:a16="http://schemas.microsoft.com/office/drawing/2014/main" id="{F3288294-569B-4D52-935E-C155CA469928}"/>
                    </a:ext>
                  </a:extLst>
                </p:cNvPr>
                <p:cNvGrpSpPr/>
                <p:nvPr/>
              </p:nvGrpSpPr>
              <p:grpSpPr>
                <a:xfrm>
                  <a:off x="4067088" y="1630583"/>
                  <a:ext cx="1699901" cy="1271710"/>
                  <a:chOff x="4067088" y="1630583"/>
                  <a:chExt cx="1699901" cy="1271710"/>
                </a:xfrm>
              </p:grpSpPr>
              <p:grpSp>
                <p:nvGrpSpPr>
                  <p:cNvPr id="60" name="Group 59">
                    <a:extLst>
                      <a:ext uri="{FF2B5EF4-FFF2-40B4-BE49-F238E27FC236}">
                        <a16:creationId xmlns:a16="http://schemas.microsoft.com/office/drawing/2014/main" id="{6C01A20D-AAF1-4EF3-A1E9-D2FBE14B9DF5}"/>
                      </a:ext>
                    </a:extLst>
                  </p:cNvPr>
                  <p:cNvGrpSpPr/>
                  <p:nvPr/>
                </p:nvGrpSpPr>
                <p:grpSpPr>
                  <a:xfrm>
                    <a:off x="4067088" y="1630583"/>
                    <a:ext cx="1699901" cy="572331"/>
                    <a:chOff x="4067088" y="1630583"/>
                    <a:chExt cx="1699901" cy="572331"/>
                  </a:xfrm>
                </p:grpSpPr>
                <p:sp>
                  <p:nvSpPr>
                    <p:cNvPr id="66" name="Flowchart: Document 65">
                      <a:extLst>
                        <a:ext uri="{FF2B5EF4-FFF2-40B4-BE49-F238E27FC236}">
                          <a16:creationId xmlns:a16="http://schemas.microsoft.com/office/drawing/2014/main" id="{7A8581ED-5D4F-4977-A265-C125E9743231}"/>
                        </a:ext>
                      </a:extLst>
                    </p:cNvPr>
                    <p:cNvSpPr/>
                    <p:nvPr/>
                  </p:nvSpPr>
                  <p:spPr>
                    <a:xfrm>
                      <a:off x="4067088" y="1680533"/>
                      <a:ext cx="513389" cy="26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ECP</a:t>
                      </a:r>
                    </a:p>
                  </p:txBody>
                </p:sp>
                <p:sp>
                  <p:nvSpPr>
                    <p:cNvPr id="67" name="Flowchart: Alternate Process 66">
                      <a:extLst>
                        <a:ext uri="{FF2B5EF4-FFF2-40B4-BE49-F238E27FC236}">
                          <a16:creationId xmlns:a16="http://schemas.microsoft.com/office/drawing/2014/main" id="{5977F67A-2879-451D-A723-BF55CB65D353}"/>
                        </a:ext>
                      </a:extLst>
                    </p:cNvPr>
                    <p:cNvSpPr/>
                    <p:nvPr/>
                  </p:nvSpPr>
                  <p:spPr>
                    <a:xfrm>
                      <a:off x="4797736" y="1630583"/>
                      <a:ext cx="969253" cy="572331"/>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Qualification Maintenance Calibration</a:t>
                      </a:r>
                    </a:p>
                  </p:txBody>
                </p:sp>
                <p:cxnSp>
                  <p:nvCxnSpPr>
                    <p:cNvPr id="68" name="Straight Connector 67">
                      <a:extLst>
                        <a:ext uri="{FF2B5EF4-FFF2-40B4-BE49-F238E27FC236}">
                          <a16:creationId xmlns:a16="http://schemas.microsoft.com/office/drawing/2014/main" id="{B14A4189-EF13-47B0-AC08-6F70A3CD48CE}"/>
                        </a:ext>
                      </a:extLst>
                    </p:cNvPr>
                    <p:cNvCxnSpPr>
                      <a:stCxn id="66" idx="3"/>
                    </p:cNvCxnSpPr>
                    <p:nvPr/>
                  </p:nvCxnSpPr>
                  <p:spPr>
                    <a:xfrm flipV="1">
                      <a:off x="4580477" y="1803909"/>
                      <a:ext cx="217259" cy="959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CC05C2A3-158A-4703-91B8-946F0D28194E}"/>
                      </a:ext>
                    </a:extLst>
                  </p:cNvPr>
                  <p:cNvGrpSpPr/>
                  <p:nvPr/>
                </p:nvGrpSpPr>
                <p:grpSpPr>
                  <a:xfrm>
                    <a:off x="4067088" y="2356161"/>
                    <a:ext cx="1695665" cy="546132"/>
                    <a:chOff x="4067088" y="2293406"/>
                    <a:chExt cx="1695665" cy="546132"/>
                  </a:xfrm>
                </p:grpSpPr>
                <p:sp>
                  <p:nvSpPr>
                    <p:cNvPr id="62" name="Flowchart: Document 61">
                      <a:extLst>
                        <a:ext uri="{FF2B5EF4-FFF2-40B4-BE49-F238E27FC236}">
                          <a16:creationId xmlns:a16="http://schemas.microsoft.com/office/drawing/2014/main" id="{6DE5C732-451D-4791-8BD7-0FD13A73B21B}"/>
                        </a:ext>
                      </a:extLst>
                    </p:cNvPr>
                    <p:cNvSpPr/>
                    <p:nvPr/>
                  </p:nvSpPr>
                  <p:spPr>
                    <a:xfrm>
                      <a:off x="4067088" y="2349467"/>
                      <a:ext cx="730648" cy="490071"/>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 Plan</a:t>
                      </a:r>
                    </a:p>
                  </p:txBody>
                </p:sp>
                <p:sp>
                  <p:nvSpPr>
                    <p:cNvPr id="63" name="Flowchart: Alternate Process 62">
                      <a:extLst>
                        <a:ext uri="{FF2B5EF4-FFF2-40B4-BE49-F238E27FC236}">
                          <a16:creationId xmlns:a16="http://schemas.microsoft.com/office/drawing/2014/main" id="{3B7FBCC6-9D9F-4A4F-99A2-388715CAA1A6}"/>
                        </a:ext>
                      </a:extLst>
                    </p:cNvPr>
                    <p:cNvSpPr/>
                    <p:nvPr/>
                  </p:nvSpPr>
                  <p:spPr>
                    <a:xfrm>
                      <a:off x="5033404" y="2364294"/>
                      <a:ext cx="679741" cy="23856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a:t>
                      </a:r>
                    </a:p>
                  </p:txBody>
                </p:sp>
                <p:cxnSp>
                  <p:nvCxnSpPr>
                    <p:cNvPr id="64" name="Straight Connector 63">
                      <a:extLst>
                        <a:ext uri="{FF2B5EF4-FFF2-40B4-BE49-F238E27FC236}">
                          <a16:creationId xmlns:a16="http://schemas.microsoft.com/office/drawing/2014/main" id="{2661C96A-66B5-42D4-B297-F7345C53A8B8}"/>
                        </a:ext>
                      </a:extLst>
                    </p:cNvPr>
                    <p:cNvCxnSpPr/>
                    <p:nvPr/>
                  </p:nvCxnSpPr>
                  <p:spPr>
                    <a:xfrm flipV="1">
                      <a:off x="4797736" y="2479984"/>
                      <a:ext cx="244982" cy="1081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Isosceles Triangle 64">
                      <a:extLst>
                        <a:ext uri="{FF2B5EF4-FFF2-40B4-BE49-F238E27FC236}">
                          <a16:creationId xmlns:a16="http://schemas.microsoft.com/office/drawing/2014/main" id="{D24E2652-B507-4832-A5D9-18BF8E8A85C3}"/>
                        </a:ext>
                      </a:extLst>
                    </p:cNvPr>
                    <p:cNvSpPr/>
                    <p:nvPr/>
                  </p:nvSpPr>
                  <p:spPr>
                    <a:xfrm>
                      <a:off x="5615059" y="2293406"/>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Isosceles Triangle 32">
                  <a:extLst>
                    <a:ext uri="{FF2B5EF4-FFF2-40B4-BE49-F238E27FC236}">
                      <a16:creationId xmlns:a16="http://schemas.microsoft.com/office/drawing/2014/main" id="{FA677EC6-6C29-425C-8F58-F0E21D2E029E}"/>
                    </a:ext>
                  </a:extLst>
                </p:cNvPr>
                <p:cNvSpPr/>
                <p:nvPr/>
              </p:nvSpPr>
              <p:spPr>
                <a:xfrm>
                  <a:off x="5666450" y="1562701"/>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lowchart: Document 33">
                  <a:extLst>
                    <a:ext uri="{FF2B5EF4-FFF2-40B4-BE49-F238E27FC236}">
                      <a16:creationId xmlns:a16="http://schemas.microsoft.com/office/drawing/2014/main" id="{DD0CBFDB-8450-482E-95C1-C4D32686938C}"/>
                    </a:ext>
                  </a:extLst>
                </p:cNvPr>
                <p:cNvSpPr/>
                <p:nvPr/>
              </p:nvSpPr>
              <p:spPr>
                <a:xfrm>
                  <a:off x="2631217" y="1651529"/>
                  <a:ext cx="912064" cy="60761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Times New Roman" panose="02020603050405020304" pitchFamily="18" charset="0"/>
                      <a:cs typeface="Times New Roman" panose="02020603050405020304" pitchFamily="18" charset="0"/>
                    </a:rPr>
                    <a:t>Definition of</a:t>
                  </a:r>
                </a:p>
                <a:p>
                  <a:pPr algn="ctr"/>
                  <a:r>
                    <a:rPr lang="en-US" sz="1000" dirty="0">
                      <a:solidFill>
                        <a:schemeClr val="tx1"/>
                      </a:solidFill>
                      <a:latin typeface="Times New Roman" panose="02020603050405020304" pitchFamily="18" charset="0"/>
                      <a:cs typeface="Times New Roman" panose="02020603050405020304" pitchFamily="18" charset="0"/>
                    </a:rPr>
                    <a:t>Material Process</a:t>
                  </a:r>
                </a:p>
              </p:txBody>
            </p:sp>
            <p:grpSp>
              <p:nvGrpSpPr>
                <p:cNvPr id="35" name="Group 34">
                  <a:extLst>
                    <a:ext uri="{FF2B5EF4-FFF2-40B4-BE49-F238E27FC236}">
                      <a16:creationId xmlns:a16="http://schemas.microsoft.com/office/drawing/2014/main" id="{CF7576C4-E4EC-4373-B172-40A404E2757A}"/>
                    </a:ext>
                  </a:extLst>
                </p:cNvPr>
                <p:cNvGrpSpPr/>
                <p:nvPr/>
              </p:nvGrpSpPr>
              <p:grpSpPr>
                <a:xfrm>
                  <a:off x="2682779" y="3195925"/>
                  <a:ext cx="3159276" cy="376267"/>
                  <a:chOff x="2251673" y="3058706"/>
                  <a:chExt cx="3159276" cy="376267"/>
                </a:xfrm>
              </p:grpSpPr>
              <p:sp>
                <p:nvSpPr>
                  <p:cNvPr id="54" name="TextBox 53">
                    <a:extLst>
                      <a:ext uri="{FF2B5EF4-FFF2-40B4-BE49-F238E27FC236}">
                        <a16:creationId xmlns:a16="http://schemas.microsoft.com/office/drawing/2014/main" id="{A5F5E0BC-9D34-45B0-8987-58F7509DB483}"/>
                      </a:ext>
                    </a:extLst>
                  </p:cNvPr>
                  <p:cNvSpPr txBox="1"/>
                  <p:nvPr/>
                </p:nvSpPr>
                <p:spPr>
                  <a:xfrm>
                    <a:off x="2251673" y="3060640"/>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2</a:t>
                    </a:r>
                  </a:p>
                </p:txBody>
              </p:sp>
              <p:sp>
                <p:nvSpPr>
                  <p:cNvPr id="55" name="TextBox 54">
                    <a:extLst>
                      <a:ext uri="{FF2B5EF4-FFF2-40B4-BE49-F238E27FC236}">
                        <a16:creationId xmlns:a16="http://schemas.microsoft.com/office/drawing/2014/main" id="{F54C3ADE-1585-46F6-9BC9-56E83B1FC7BD}"/>
                      </a:ext>
                    </a:extLst>
                  </p:cNvPr>
                  <p:cNvSpPr txBox="1"/>
                  <p:nvPr/>
                </p:nvSpPr>
                <p:spPr>
                  <a:xfrm>
                    <a:off x="3397071" y="3062499"/>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3</a:t>
                    </a:r>
                  </a:p>
                </p:txBody>
              </p:sp>
              <p:sp>
                <p:nvSpPr>
                  <p:cNvPr id="56" name="TextBox 55">
                    <a:extLst>
                      <a:ext uri="{FF2B5EF4-FFF2-40B4-BE49-F238E27FC236}">
                        <a16:creationId xmlns:a16="http://schemas.microsoft.com/office/drawing/2014/main" id="{C6A46BCE-4AA1-4DF3-AC17-64DD4D5B12C2}"/>
                      </a:ext>
                    </a:extLst>
                  </p:cNvPr>
                  <p:cNvSpPr txBox="1"/>
                  <p:nvPr/>
                </p:nvSpPr>
                <p:spPr>
                  <a:xfrm>
                    <a:off x="4698895" y="3058706"/>
                    <a:ext cx="71205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“n”</a:t>
                    </a:r>
                  </a:p>
                </p:txBody>
              </p:sp>
              <p:grpSp>
                <p:nvGrpSpPr>
                  <p:cNvPr id="57" name="Group 56">
                    <a:extLst>
                      <a:ext uri="{FF2B5EF4-FFF2-40B4-BE49-F238E27FC236}">
                        <a16:creationId xmlns:a16="http://schemas.microsoft.com/office/drawing/2014/main" id="{F05CE19F-FE87-4F19-A9AA-4B546D7CCE5E}"/>
                      </a:ext>
                    </a:extLst>
                  </p:cNvPr>
                  <p:cNvGrpSpPr/>
                  <p:nvPr/>
                </p:nvGrpSpPr>
                <p:grpSpPr>
                  <a:xfrm>
                    <a:off x="4244662" y="3384369"/>
                    <a:ext cx="198898" cy="50604"/>
                    <a:chOff x="4246130" y="3536769"/>
                    <a:chExt cx="198898" cy="50604"/>
                  </a:xfrm>
                </p:grpSpPr>
                <p:sp>
                  <p:nvSpPr>
                    <p:cNvPr id="58" name="Oval 57">
                      <a:extLst>
                        <a:ext uri="{FF2B5EF4-FFF2-40B4-BE49-F238E27FC236}">
                          <a16:creationId xmlns:a16="http://schemas.microsoft.com/office/drawing/2014/main" id="{CA8FE839-DCC7-488E-A705-2EFE7E776DA2}"/>
                        </a:ext>
                      </a:extLst>
                    </p:cNvPr>
                    <p:cNvSpPr/>
                    <p:nvPr/>
                  </p:nvSpPr>
                  <p:spPr>
                    <a:xfrm>
                      <a:off x="4246130"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id="{4A3338DC-EA80-4992-A11A-E09CA4726B3B}"/>
                        </a:ext>
                      </a:extLst>
                    </p:cNvPr>
                    <p:cNvSpPr/>
                    <p:nvPr/>
                  </p:nvSpPr>
                  <p:spPr>
                    <a:xfrm>
                      <a:off x="4399309"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sp>
              <p:nvSpPr>
                <p:cNvPr id="36" name="Rounded Rectangle 86">
                  <a:extLst>
                    <a:ext uri="{FF2B5EF4-FFF2-40B4-BE49-F238E27FC236}">
                      <a16:creationId xmlns:a16="http://schemas.microsoft.com/office/drawing/2014/main" id="{542C3F98-92E9-4294-B53A-816BC3B09949}"/>
                    </a:ext>
                  </a:extLst>
                </p:cNvPr>
                <p:cNvSpPr/>
                <p:nvPr/>
              </p:nvSpPr>
              <p:spPr>
                <a:xfrm flipV="1">
                  <a:off x="5109957" y="4038954"/>
                  <a:ext cx="574662" cy="724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lowchart: Decision 36">
                  <a:extLst>
                    <a:ext uri="{FF2B5EF4-FFF2-40B4-BE49-F238E27FC236}">
                      <a16:creationId xmlns:a16="http://schemas.microsoft.com/office/drawing/2014/main" id="{EDD1E693-A750-4FA4-8239-4A5C07F12A4B}"/>
                    </a:ext>
                  </a:extLst>
                </p:cNvPr>
                <p:cNvSpPr/>
                <p:nvPr/>
              </p:nvSpPr>
              <p:spPr>
                <a:xfrm>
                  <a:off x="2439118" y="2404327"/>
                  <a:ext cx="1304496" cy="642091"/>
                </a:xfrm>
                <a:prstGeom prst="flowChartDecision">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 of Material Process </a:t>
                  </a:r>
                </a:p>
              </p:txBody>
            </p:sp>
            <p:sp>
              <p:nvSpPr>
                <p:cNvPr id="38" name="Isosceles Triangle 37">
                  <a:extLst>
                    <a:ext uri="{FF2B5EF4-FFF2-40B4-BE49-F238E27FC236}">
                      <a16:creationId xmlns:a16="http://schemas.microsoft.com/office/drawing/2014/main" id="{CFBE3070-131A-46BE-B2BC-F49EBBBFD7D0}"/>
                    </a:ext>
                  </a:extLst>
                </p:cNvPr>
                <p:cNvSpPr/>
                <p:nvPr/>
              </p:nvSpPr>
              <p:spPr>
                <a:xfrm>
                  <a:off x="4540720" y="3270880"/>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Isosceles Triangle 38">
                  <a:extLst>
                    <a:ext uri="{FF2B5EF4-FFF2-40B4-BE49-F238E27FC236}">
                      <a16:creationId xmlns:a16="http://schemas.microsoft.com/office/drawing/2014/main" id="{E6B00D2E-9679-460C-8A47-611CDBA8A733}"/>
                    </a:ext>
                  </a:extLst>
                </p:cNvPr>
                <p:cNvSpPr/>
                <p:nvPr/>
              </p:nvSpPr>
              <p:spPr>
                <a:xfrm>
                  <a:off x="5886529"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5A8BBAE9-2FBF-4A62-A7E3-79D76619621D}"/>
                    </a:ext>
                  </a:extLst>
                </p:cNvPr>
                <p:cNvGrpSpPr/>
                <p:nvPr/>
              </p:nvGrpSpPr>
              <p:grpSpPr>
                <a:xfrm>
                  <a:off x="1406479" y="1363865"/>
                  <a:ext cx="1224738" cy="1199163"/>
                  <a:chOff x="1507082" y="1464514"/>
                  <a:chExt cx="1224738" cy="1199163"/>
                </a:xfrm>
              </p:grpSpPr>
              <p:sp>
                <p:nvSpPr>
                  <p:cNvPr id="49" name="Flowchart: Document 48">
                    <a:extLst>
                      <a:ext uri="{FF2B5EF4-FFF2-40B4-BE49-F238E27FC236}">
                        <a16:creationId xmlns:a16="http://schemas.microsoft.com/office/drawing/2014/main" id="{0AF9F162-03B1-4153-A48B-A25B26FC79EB}"/>
                      </a:ext>
                    </a:extLst>
                  </p:cNvPr>
                  <p:cNvSpPr/>
                  <p:nvPr/>
                </p:nvSpPr>
                <p:spPr>
                  <a:xfrm>
                    <a:off x="1514270" y="146451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Feedstock</a:t>
                    </a:r>
                  </a:p>
                  <a:p>
                    <a:pPr algn="ctr"/>
                    <a:r>
                      <a:rPr lang="en-US" sz="900" dirty="0">
                        <a:solidFill>
                          <a:schemeClr val="tx1"/>
                        </a:solidFill>
                        <a:latin typeface="Times New Roman" panose="02020603050405020304" pitchFamily="18" charset="0"/>
                        <a:cs typeface="Times New Roman" panose="02020603050405020304" pitchFamily="18" charset="0"/>
                      </a:rPr>
                      <a:t>Specification</a:t>
                    </a:r>
                  </a:p>
                </p:txBody>
              </p:sp>
              <p:sp>
                <p:nvSpPr>
                  <p:cNvPr id="50" name="Flowchart: Document 49">
                    <a:extLst>
                      <a:ext uri="{FF2B5EF4-FFF2-40B4-BE49-F238E27FC236}">
                        <a16:creationId xmlns:a16="http://schemas.microsoft.com/office/drawing/2014/main" id="{9F5EC969-566F-4B12-867E-F9CD8B28321B}"/>
                      </a:ext>
                    </a:extLst>
                  </p:cNvPr>
                  <p:cNvSpPr/>
                  <p:nvPr/>
                </p:nvSpPr>
                <p:spPr>
                  <a:xfrm>
                    <a:off x="1512381" y="1873889"/>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AM Process</a:t>
                    </a:r>
                  </a:p>
                </p:txBody>
              </p:sp>
              <p:sp>
                <p:nvSpPr>
                  <p:cNvPr id="51" name="Flowchart: Document 50">
                    <a:extLst>
                      <a:ext uri="{FF2B5EF4-FFF2-40B4-BE49-F238E27FC236}">
                        <a16:creationId xmlns:a16="http://schemas.microsoft.com/office/drawing/2014/main" id="{F485E785-F036-400A-BECD-61DF609BDCE2}"/>
                      </a:ext>
                    </a:extLst>
                  </p:cNvPr>
                  <p:cNvSpPr/>
                  <p:nvPr/>
                </p:nvSpPr>
                <p:spPr>
                  <a:xfrm>
                    <a:off x="1507082" y="229458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Post-AM Process</a:t>
                    </a:r>
                  </a:p>
                </p:txBody>
              </p:sp>
              <p:cxnSp>
                <p:nvCxnSpPr>
                  <p:cNvPr id="52" name="Elbow Connector 20">
                    <a:extLst>
                      <a:ext uri="{FF2B5EF4-FFF2-40B4-BE49-F238E27FC236}">
                        <a16:creationId xmlns:a16="http://schemas.microsoft.com/office/drawing/2014/main" id="{C7C5ECFE-E6E1-49E0-B287-C297852A9D53}"/>
                      </a:ext>
                    </a:extLst>
                  </p:cNvPr>
                  <p:cNvCxnSpPr>
                    <a:stCxn id="51" idx="3"/>
                    <a:endCxn id="49" idx="3"/>
                  </p:cNvCxnSpPr>
                  <p:nvPr/>
                </p:nvCxnSpPr>
                <p:spPr>
                  <a:xfrm flipV="1">
                    <a:off x="2306003" y="1649061"/>
                    <a:ext cx="7188" cy="830070"/>
                  </a:xfrm>
                  <a:prstGeom prst="bentConnector3">
                    <a:avLst>
                      <a:gd name="adj1" fmla="val 1937507"/>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E95BBB-51AB-4EBE-8B24-5E272E649A1E}"/>
                      </a:ext>
                    </a:extLst>
                  </p:cNvPr>
                  <p:cNvCxnSpPr>
                    <a:stCxn id="50" idx="3"/>
                    <a:endCxn id="34" idx="1"/>
                  </p:cNvCxnSpPr>
                  <p:nvPr/>
                </p:nvCxnSpPr>
                <p:spPr>
                  <a:xfrm flipV="1">
                    <a:off x="2311302" y="2055987"/>
                    <a:ext cx="420518" cy="2449"/>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628121F-657E-42C1-ACAE-F5444501E3FD}"/>
                    </a:ext>
                  </a:extLst>
                </p:cNvPr>
                <p:cNvGrpSpPr/>
                <p:nvPr/>
              </p:nvGrpSpPr>
              <p:grpSpPr>
                <a:xfrm>
                  <a:off x="1315429" y="2744199"/>
                  <a:ext cx="1058388" cy="585096"/>
                  <a:chOff x="1315429" y="2810239"/>
                  <a:chExt cx="1058388" cy="585096"/>
                </a:xfrm>
              </p:grpSpPr>
              <p:sp>
                <p:nvSpPr>
                  <p:cNvPr id="46" name="Flowchart: Document 45">
                    <a:extLst>
                      <a:ext uri="{FF2B5EF4-FFF2-40B4-BE49-F238E27FC236}">
                        <a16:creationId xmlns:a16="http://schemas.microsoft.com/office/drawing/2014/main" id="{E6189E95-3635-4242-B7ED-A08582ACA930}"/>
                      </a:ext>
                    </a:extLst>
                  </p:cNvPr>
                  <p:cNvSpPr/>
                  <p:nvPr/>
                </p:nvSpPr>
                <p:spPr>
                  <a:xfrm>
                    <a:off x="1315429" y="3000775"/>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QMP-A, B or C</a:t>
                    </a:r>
                  </a:p>
                </p:txBody>
              </p:sp>
              <p:sp>
                <p:nvSpPr>
                  <p:cNvPr id="47" name="TextBox 46">
                    <a:extLst>
                      <a:ext uri="{FF2B5EF4-FFF2-40B4-BE49-F238E27FC236}">
                        <a16:creationId xmlns:a16="http://schemas.microsoft.com/office/drawing/2014/main" id="{BF563CBE-F26E-4422-BFC6-609BC56D2F16}"/>
                      </a:ext>
                    </a:extLst>
                  </p:cNvPr>
                  <p:cNvSpPr txBox="1"/>
                  <p:nvPr/>
                </p:nvSpPr>
                <p:spPr>
                  <a:xfrm>
                    <a:off x="1485277" y="2810239"/>
                    <a:ext cx="623889"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1</a:t>
                    </a:r>
                  </a:p>
                </p:txBody>
              </p:sp>
              <p:sp>
                <p:nvSpPr>
                  <p:cNvPr id="48" name="Isosceles Triangle 47">
                    <a:extLst>
                      <a:ext uri="{FF2B5EF4-FFF2-40B4-BE49-F238E27FC236}">
                        <a16:creationId xmlns:a16="http://schemas.microsoft.com/office/drawing/2014/main" id="{94002CFE-CA72-4F37-8200-DE0B046D904F}"/>
                      </a:ext>
                    </a:extLst>
                  </p:cNvPr>
                  <p:cNvSpPr/>
                  <p:nvPr/>
                </p:nvSpPr>
                <p:spPr>
                  <a:xfrm>
                    <a:off x="2226123" y="2959787"/>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2" name="Straight Arrow Connector 41">
                  <a:extLst>
                    <a:ext uri="{FF2B5EF4-FFF2-40B4-BE49-F238E27FC236}">
                      <a16:creationId xmlns:a16="http://schemas.microsoft.com/office/drawing/2014/main" id="{3E3C14A8-B32A-404C-9DA8-3F91C0CD9171}"/>
                    </a:ext>
                  </a:extLst>
                </p:cNvPr>
                <p:cNvCxnSpPr>
                  <a:stCxn id="34" idx="2"/>
                  <a:endCxn id="37" idx="0"/>
                </p:cNvCxnSpPr>
                <p:nvPr/>
              </p:nvCxnSpPr>
              <p:spPr>
                <a:xfrm>
                  <a:off x="3087249" y="2218977"/>
                  <a:ext cx="4117" cy="18535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87">
                  <a:extLst>
                    <a:ext uri="{FF2B5EF4-FFF2-40B4-BE49-F238E27FC236}">
                      <a16:creationId xmlns:a16="http://schemas.microsoft.com/office/drawing/2014/main" id="{FE066BD6-B7BF-4195-AA5B-F95100F4FB7D}"/>
                    </a:ext>
                  </a:extLst>
                </p:cNvPr>
                <p:cNvCxnSpPr>
                  <a:stCxn id="37" idx="2"/>
                  <a:endCxn id="46" idx="3"/>
                </p:cNvCxnSpPr>
                <p:nvPr/>
              </p:nvCxnSpPr>
              <p:spPr>
                <a:xfrm rot="5400000">
                  <a:off x="2662944" y="2703592"/>
                  <a:ext cx="85597" cy="771248"/>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93">
                  <a:extLst>
                    <a:ext uri="{FF2B5EF4-FFF2-40B4-BE49-F238E27FC236}">
                      <a16:creationId xmlns:a16="http://schemas.microsoft.com/office/drawing/2014/main" id="{F8D6514E-169C-41C1-9AA8-50C5407E02B9}"/>
                    </a:ext>
                  </a:extLst>
                </p:cNvPr>
                <p:cNvCxnSpPr>
                  <a:stCxn id="46" idx="2"/>
                </p:cNvCxnSpPr>
                <p:nvPr/>
              </p:nvCxnSpPr>
              <p:spPr>
                <a:xfrm rot="16200000" flipH="1">
                  <a:off x="2032504" y="3088480"/>
                  <a:ext cx="264597" cy="694056"/>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Isosceles Triangle 44">
                  <a:extLst>
                    <a:ext uri="{FF2B5EF4-FFF2-40B4-BE49-F238E27FC236}">
                      <a16:creationId xmlns:a16="http://schemas.microsoft.com/office/drawing/2014/main" id="{4AD0F554-EDEF-4263-B9EE-8671F8519931}"/>
                    </a:ext>
                  </a:extLst>
                </p:cNvPr>
                <p:cNvSpPr/>
                <p:nvPr/>
              </p:nvSpPr>
              <p:spPr>
                <a:xfrm>
                  <a:off x="3411166"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Flowchart: Alternate Process 21">
                <a:extLst>
                  <a:ext uri="{FF2B5EF4-FFF2-40B4-BE49-F238E27FC236}">
                    <a16:creationId xmlns:a16="http://schemas.microsoft.com/office/drawing/2014/main" id="{99E7340F-E9D7-4942-BD15-EDB55595F51F}"/>
                  </a:ext>
                </a:extLst>
              </p:cNvPr>
              <p:cNvSpPr/>
              <p:nvPr/>
            </p:nvSpPr>
            <p:spPr>
              <a:xfrm>
                <a:off x="1258787" y="3110666"/>
                <a:ext cx="862853" cy="328723"/>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Registration</a:t>
                </a:r>
              </a:p>
              <a:p>
                <a:pPr algn="ctr"/>
                <a:r>
                  <a:rPr lang="en-US" sz="1000" dirty="0">
                    <a:solidFill>
                      <a:schemeClr val="tx1"/>
                    </a:solidFill>
                    <a:latin typeface="Times New Roman" panose="02020603050405020304" pitchFamily="18" charset="0"/>
                    <a:cs typeface="Times New Roman" panose="02020603050405020304" pitchFamily="18" charset="0"/>
                  </a:rPr>
                  <a:t>(A or B)</a:t>
                </a:r>
              </a:p>
            </p:txBody>
          </p:sp>
          <p:cxnSp>
            <p:nvCxnSpPr>
              <p:cNvPr id="23" name="Straight Arrow Connector 22">
                <a:extLst>
                  <a:ext uri="{FF2B5EF4-FFF2-40B4-BE49-F238E27FC236}">
                    <a16:creationId xmlns:a16="http://schemas.microsoft.com/office/drawing/2014/main" id="{54D6499F-2727-4CFE-9DE8-476C727EAA64}"/>
                  </a:ext>
                </a:extLst>
              </p:cNvPr>
              <p:cNvCxnSpPr/>
              <p:nvPr/>
            </p:nvCxnSpPr>
            <p:spPr>
              <a:xfrm>
                <a:off x="1512571" y="2794440"/>
                <a:ext cx="0" cy="302795"/>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5B21FB-2973-4E7B-97D8-B66392B5D885}"/>
                  </a:ext>
                </a:extLst>
              </p:cNvPr>
              <p:cNvCxnSpPr>
                <a:stCxn id="22" idx="2"/>
              </p:cNvCxnSpPr>
              <p:nvPr/>
            </p:nvCxnSpPr>
            <p:spPr>
              <a:xfrm flipH="1">
                <a:off x="1681328" y="3439389"/>
                <a:ext cx="8886" cy="442413"/>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145">
                <a:extLst>
                  <a:ext uri="{FF2B5EF4-FFF2-40B4-BE49-F238E27FC236}">
                    <a16:creationId xmlns:a16="http://schemas.microsoft.com/office/drawing/2014/main" id="{F13BDB5E-4238-4358-9CBA-B74D31BC7B91}"/>
                  </a:ext>
                </a:extLst>
              </p:cNvPr>
              <p:cNvSpPr/>
              <p:nvPr/>
            </p:nvSpPr>
            <p:spPr>
              <a:xfrm>
                <a:off x="3854545" y="999421"/>
                <a:ext cx="2008371" cy="148838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9B017C1-231B-4CE6-A003-146F7166BC6F}"/>
                  </a:ext>
                </a:extLst>
              </p:cNvPr>
              <p:cNvSpPr txBox="1"/>
              <p:nvPr/>
            </p:nvSpPr>
            <p:spPr>
              <a:xfrm>
                <a:off x="4130527" y="773307"/>
                <a:ext cx="13019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NASA-STD-6033</a:t>
                </a:r>
              </a:p>
            </p:txBody>
          </p:sp>
          <p:cxnSp>
            <p:nvCxnSpPr>
              <p:cNvPr id="27" name="Straight Arrow Connector 26">
                <a:extLst>
                  <a:ext uri="{FF2B5EF4-FFF2-40B4-BE49-F238E27FC236}">
                    <a16:creationId xmlns:a16="http://schemas.microsoft.com/office/drawing/2014/main" id="{8801F17A-6E38-401A-8A0B-A5BA8A4E52CA}"/>
                  </a:ext>
                </a:extLst>
              </p:cNvPr>
              <p:cNvCxnSpPr/>
              <p:nvPr/>
            </p:nvCxnSpPr>
            <p:spPr>
              <a:xfrm flipH="1">
                <a:off x="2119932" y="3343900"/>
                <a:ext cx="3083174" cy="2122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D3C9607-DA45-4B97-886D-524F3733CEF2}"/>
                  </a:ext>
                </a:extLst>
              </p:cNvPr>
              <p:cNvCxnSpPr/>
              <p:nvPr/>
            </p:nvCxnSpPr>
            <p:spPr>
              <a:xfrm flipV="1">
                <a:off x="5207648"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4473C18-0B9B-4600-AD11-1F5FE99B69FF}"/>
                  </a:ext>
                </a:extLst>
              </p:cNvPr>
              <p:cNvCxnSpPr/>
              <p:nvPr/>
            </p:nvCxnSpPr>
            <p:spPr>
              <a:xfrm flipV="1">
                <a:off x="3764261"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03CF4A-FCC6-49F0-8AF1-9B916E73BB29}"/>
                  </a:ext>
                </a:extLst>
              </p:cNvPr>
              <p:cNvCxnSpPr/>
              <p:nvPr/>
            </p:nvCxnSpPr>
            <p:spPr>
              <a:xfrm flipV="1">
                <a:off x="2649973" y="326111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Alternate Process 30">
                <a:extLst>
                  <a:ext uri="{FF2B5EF4-FFF2-40B4-BE49-F238E27FC236}">
                    <a16:creationId xmlns:a16="http://schemas.microsoft.com/office/drawing/2014/main" id="{38696281-53C1-4D26-8FFE-5B23C2D396E7}"/>
                  </a:ext>
                </a:extLst>
              </p:cNvPr>
              <p:cNvSpPr/>
              <p:nvPr/>
            </p:nvSpPr>
            <p:spPr>
              <a:xfrm>
                <a:off x="1024810" y="816742"/>
                <a:ext cx="5126825" cy="2740375"/>
              </a:xfrm>
              <a:prstGeom prst="flowChartAlternateProcess">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Times New Roman" panose="02020603050405020304" pitchFamily="18" charset="0"/>
                  <a:cs typeface="Times New Roman" panose="02020603050405020304" pitchFamily="18" charset="0"/>
                </a:endParaRPr>
              </a:p>
            </p:txBody>
          </p:sp>
        </p:grpSp>
        <p:cxnSp>
          <p:nvCxnSpPr>
            <p:cNvPr id="6" name="Straight Connector 5">
              <a:extLst>
                <a:ext uri="{FF2B5EF4-FFF2-40B4-BE49-F238E27FC236}">
                  <a16:creationId xmlns:a16="http://schemas.microsoft.com/office/drawing/2014/main" id="{8E01C2E7-DDF5-426C-B1C3-BA76BD6A3A6B}"/>
                </a:ext>
              </a:extLst>
            </p:cNvPr>
            <p:cNvCxnSpPr>
              <a:cxnSpLocks/>
            </p:cNvCxnSpPr>
            <p:nvPr/>
          </p:nvCxnSpPr>
          <p:spPr>
            <a:xfrm>
              <a:off x="942972" y="642310"/>
              <a:ext cx="0" cy="29148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37568C-1587-4EB8-8801-2820781E2281}"/>
                </a:ext>
              </a:extLst>
            </p:cNvPr>
            <p:cNvCxnSpPr>
              <a:cxnSpLocks/>
            </p:cNvCxnSpPr>
            <p:nvPr/>
          </p:nvCxnSpPr>
          <p:spPr>
            <a:xfrm flipV="1">
              <a:off x="942972" y="3513635"/>
              <a:ext cx="5161361" cy="45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5FF98D-65F9-4707-96CB-152BEA67B3FC}"/>
                </a:ext>
              </a:extLst>
            </p:cNvPr>
            <p:cNvCxnSpPr>
              <a:cxnSpLocks/>
            </p:cNvCxnSpPr>
            <p:nvPr/>
          </p:nvCxnSpPr>
          <p:spPr>
            <a:xfrm>
              <a:off x="942972" y="642310"/>
              <a:ext cx="2821289" cy="8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4FD1499-8164-45FA-B421-2AC99B04B548}"/>
                </a:ext>
              </a:extLst>
            </p:cNvPr>
            <p:cNvCxnSpPr>
              <a:cxnSpLocks/>
            </p:cNvCxnSpPr>
            <p:nvPr/>
          </p:nvCxnSpPr>
          <p:spPr>
            <a:xfrm flipH="1">
              <a:off x="3752011" y="642310"/>
              <a:ext cx="12250" cy="2033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3B42A3-E3BB-4CAC-AC86-CC437C543E94}"/>
                </a:ext>
              </a:extLst>
            </p:cNvPr>
            <p:cNvCxnSpPr>
              <a:cxnSpLocks/>
            </p:cNvCxnSpPr>
            <p:nvPr/>
          </p:nvCxnSpPr>
          <p:spPr>
            <a:xfrm flipV="1">
              <a:off x="6104333" y="2690530"/>
              <a:ext cx="0" cy="8231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527D30-2A67-4AF5-B1F1-BB8306E59E53}"/>
                </a:ext>
              </a:extLst>
            </p:cNvPr>
            <p:cNvCxnSpPr>
              <a:cxnSpLocks/>
            </p:cNvCxnSpPr>
            <p:nvPr/>
          </p:nvCxnSpPr>
          <p:spPr>
            <a:xfrm flipH="1">
              <a:off x="3744748" y="2690530"/>
              <a:ext cx="23813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 name="Rectangle 81">
            <a:extLst>
              <a:ext uri="{FF2B5EF4-FFF2-40B4-BE49-F238E27FC236}">
                <a16:creationId xmlns:a16="http://schemas.microsoft.com/office/drawing/2014/main" id="{A7AFDE7F-DE7E-4590-86E3-15FFFD131640}"/>
              </a:ext>
            </a:extLst>
          </p:cNvPr>
          <p:cNvSpPr/>
          <p:nvPr/>
        </p:nvSpPr>
        <p:spPr>
          <a:xfrm>
            <a:off x="1257101"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05780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5023-2609-45FC-8EA1-4D8D0D4F0254}"/>
              </a:ext>
            </a:extLst>
          </p:cNvPr>
          <p:cNvSpPr>
            <a:spLocks noGrp="1"/>
          </p:cNvSpPr>
          <p:nvPr>
            <p:ph type="title"/>
          </p:nvPr>
        </p:nvSpPr>
        <p:spPr/>
        <p:txBody>
          <a:bodyPr/>
          <a:lstStyle/>
          <a:p>
            <a:r>
              <a:rPr lang="en-US" dirty="0"/>
              <a:t>Material Properties</a:t>
            </a:r>
          </a:p>
        </p:txBody>
      </p:sp>
      <p:sp>
        <p:nvSpPr>
          <p:cNvPr id="3" name="Content Placeholder 2">
            <a:extLst>
              <a:ext uri="{FF2B5EF4-FFF2-40B4-BE49-F238E27FC236}">
                <a16:creationId xmlns:a16="http://schemas.microsoft.com/office/drawing/2014/main" id="{155C0F5C-FF34-4484-9B45-9701561B9892}"/>
              </a:ext>
            </a:extLst>
          </p:cNvPr>
          <p:cNvSpPr>
            <a:spLocks noGrp="1"/>
          </p:cNvSpPr>
          <p:nvPr>
            <p:ph idx="1"/>
          </p:nvPr>
        </p:nvSpPr>
        <p:spPr>
          <a:xfrm>
            <a:off x="838200" y="1825625"/>
            <a:ext cx="4700494" cy="4351338"/>
          </a:xfrm>
        </p:spPr>
        <p:txBody>
          <a:bodyPr>
            <a:normAutofit/>
          </a:bodyPr>
          <a:lstStyle/>
          <a:p>
            <a:pPr marL="0" indent="0">
              <a:buNone/>
            </a:pPr>
            <a:r>
              <a:rPr lang="en-US" dirty="0"/>
              <a:t>The </a:t>
            </a:r>
            <a:r>
              <a:rPr lang="en-US" u="sng" dirty="0"/>
              <a:t>M</a:t>
            </a:r>
            <a:r>
              <a:rPr lang="en-US" dirty="0"/>
              <a:t>aterial </a:t>
            </a:r>
            <a:r>
              <a:rPr lang="en-US" u="sng" dirty="0"/>
              <a:t>P</a:t>
            </a:r>
            <a:r>
              <a:rPr lang="en-US" dirty="0"/>
              <a:t>roperty </a:t>
            </a:r>
            <a:r>
              <a:rPr lang="en-US" u="sng" dirty="0"/>
              <a:t>S</a:t>
            </a:r>
            <a:r>
              <a:rPr lang="en-US" dirty="0"/>
              <a:t>uite (MPS) consists of four inter-related entities:</a:t>
            </a:r>
          </a:p>
          <a:p>
            <a:pPr marL="742950" indent="-742950">
              <a:buFont typeface="+mj-lt"/>
              <a:buAutoNum type="arabicPeriod"/>
            </a:pPr>
            <a:r>
              <a:rPr lang="en-US" sz="2400" dirty="0"/>
              <a:t>Data Repository</a:t>
            </a:r>
          </a:p>
          <a:p>
            <a:pPr marL="742950" indent="-742950">
              <a:buFont typeface="+mj-lt"/>
              <a:buAutoNum type="arabicPeriod"/>
            </a:pPr>
            <a:r>
              <a:rPr lang="en-US" sz="2400" dirty="0"/>
              <a:t>Design Values</a:t>
            </a:r>
          </a:p>
          <a:p>
            <a:pPr marL="742950" indent="-742950">
              <a:buFont typeface="+mj-lt"/>
              <a:buAutoNum type="arabicPeriod"/>
            </a:pPr>
            <a:r>
              <a:rPr lang="en-US" sz="2400" dirty="0"/>
              <a:t>Process Control Reference Distribution (PCRD)</a:t>
            </a:r>
          </a:p>
          <a:p>
            <a:pPr marL="742950" indent="-742950">
              <a:buFont typeface="+mj-lt"/>
              <a:buAutoNum type="arabicPeriod"/>
            </a:pPr>
            <a:r>
              <a:rPr lang="en-US" sz="2400" dirty="0"/>
              <a:t>SPC acceptance criteria for witness testing</a:t>
            </a:r>
          </a:p>
          <a:p>
            <a:endParaRPr lang="en-US" dirty="0"/>
          </a:p>
        </p:txBody>
      </p:sp>
      <p:grpSp>
        <p:nvGrpSpPr>
          <p:cNvPr id="4" name="Group 3">
            <a:extLst>
              <a:ext uri="{FF2B5EF4-FFF2-40B4-BE49-F238E27FC236}">
                <a16:creationId xmlns:a16="http://schemas.microsoft.com/office/drawing/2014/main" id="{BED439EC-837B-47A6-ACF6-D079D468DCF9}"/>
              </a:ext>
            </a:extLst>
          </p:cNvPr>
          <p:cNvGrpSpPr/>
          <p:nvPr/>
        </p:nvGrpSpPr>
        <p:grpSpPr>
          <a:xfrm>
            <a:off x="5418865" y="1613067"/>
            <a:ext cx="6213166" cy="4776454"/>
            <a:chOff x="231487" y="773307"/>
            <a:chExt cx="6213166" cy="4776454"/>
          </a:xfrm>
        </p:grpSpPr>
        <p:grpSp>
          <p:nvGrpSpPr>
            <p:cNvPr id="5" name="Group 4">
              <a:extLst>
                <a:ext uri="{FF2B5EF4-FFF2-40B4-BE49-F238E27FC236}">
                  <a16:creationId xmlns:a16="http://schemas.microsoft.com/office/drawing/2014/main" id="{A0C734A6-112D-4B65-BFF4-ED3A50C5BE63}"/>
                </a:ext>
              </a:extLst>
            </p:cNvPr>
            <p:cNvGrpSpPr/>
            <p:nvPr/>
          </p:nvGrpSpPr>
          <p:grpSpPr>
            <a:xfrm>
              <a:off x="231487" y="773307"/>
              <a:ext cx="6213166" cy="4776454"/>
              <a:chOff x="231487" y="773307"/>
              <a:chExt cx="6213166" cy="4776454"/>
            </a:xfrm>
          </p:grpSpPr>
          <p:cxnSp>
            <p:nvCxnSpPr>
              <p:cNvPr id="7" name="Straight Connector 6">
                <a:extLst>
                  <a:ext uri="{FF2B5EF4-FFF2-40B4-BE49-F238E27FC236}">
                    <a16:creationId xmlns:a16="http://schemas.microsoft.com/office/drawing/2014/main" id="{B6EEFACE-B1E3-4D9D-89C2-38E4275C9FBC}"/>
                  </a:ext>
                </a:extLst>
              </p:cNvPr>
              <p:cNvCxnSpPr/>
              <p:nvPr/>
            </p:nvCxnSpPr>
            <p:spPr>
              <a:xfrm flipV="1">
                <a:off x="231487" y="4741427"/>
                <a:ext cx="6213166" cy="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Flowchart: Document 7">
                <a:extLst>
                  <a:ext uri="{FF2B5EF4-FFF2-40B4-BE49-F238E27FC236}">
                    <a16:creationId xmlns:a16="http://schemas.microsoft.com/office/drawing/2014/main" id="{F2BEDF3D-B2EB-41C4-A85E-D018D1D7C6CE}"/>
                  </a:ext>
                </a:extLst>
              </p:cNvPr>
              <p:cNvSpPr/>
              <p:nvPr/>
            </p:nvSpPr>
            <p:spPr>
              <a:xfrm>
                <a:off x="4912667" y="286244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9" name="Flowchart: Document 8">
                <a:extLst>
                  <a:ext uri="{FF2B5EF4-FFF2-40B4-BE49-F238E27FC236}">
                    <a16:creationId xmlns:a16="http://schemas.microsoft.com/office/drawing/2014/main" id="{8AD24FB6-B465-4C52-9873-58DB19DD91DE}"/>
                  </a:ext>
                </a:extLst>
              </p:cNvPr>
              <p:cNvSpPr/>
              <p:nvPr/>
            </p:nvSpPr>
            <p:spPr>
              <a:xfrm>
                <a:off x="3559896" y="286361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10" name="Flowchart: Document 9">
                <a:extLst>
                  <a:ext uri="{FF2B5EF4-FFF2-40B4-BE49-F238E27FC236}">
                    <a16:creationId xmlns:a16="http://schemas.microsoft.com/office/drawing/2014/main" id="{6DE83A21-F268-4AF9-883D-57E05016A060}"/>
                  </a:ext>
                </a:extLst>
              </p:cNvPr>
              <p:cNvSpPr/>
              <p:nvPr/>
            </p:nvSpPr>
            <p:spPr>
              <a:xfrm>
                <a:off x="2455466" y="2864895"/>
                <a:ext cx="979527"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11" name="TextBox 10">
                <a:extLst>
                  <a:ext uri="{FF2B5EF4-FFF2-40B4-BE49-F238E27FC236}">
                    <a16:creationId xmlns:a16="http://schemas.microsoft.com/office/drawing/2014/main" id="{72C750C4-B011-4B10-BEB1-4B1C7B92BC0A}"/>
                  </a:ext>
                </a:extLst>
              </p:cNvPr>
              <p:cNvSpPr txBox="1"/>
              <p:nvPr/>
            </p:nvSpPr>
            <p:spPr>
              <a:xfrm rot="16200000">
                <a:off x="-652925" y="2434607"/>
                <a:ext cx="270247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Foundational Process Controls</a:t>
                </a:r>
              </a:p>
            </p:txBody>
          </p:sp>
          <p:grpSp>
            <p:nvGrpSpPr>
              <p:cNvPr id="12" name="Group 11">
                <a:extLst>
                  <a:ext uri="{FF2B5EF4-FFF2-40B4-BE49-F238E27FC236}">
                    <a16:creationId xmlns:a16="http://schemas.microsoft.com/office/drawing/2014/main" id="{1A78D918-95FF-4A4C-AF9C-28BC7E95B6A6}"/>
                  </a:ext>
                </a:extLst>
              </p:cNvPr>
              <p:cNvGrpSpPr/>
              <p:nvPr/>
            </p:nvGrpSpPr>
            <p:grpSpPr>
              <a:xfrm>
                <a:off x="1495686" y="3527351"/>
                <a:ext cx="3713643" cy="1388509"/>
                <a:chOff x="1520038" y="3928820"/>
                <a:chExt cx="3713643" cy="1388509"/>
              </a:xfrm>
            </p:grpSpPr>
            <p:cxnSp>
              <p:nvCxnSpPr>
                <p:cNvPr id="64" name="Straight Connector 63">
                  <a:extLst>
                    <a:ext uri="{FF2B5EF4-FFF2-40B4-BE49-F238E27FC236}">
                      <a16:creationId xmlns:a16="http://schemas.microsoft.com/office/drawing/2014/main" id="{2B5C2119-E0B9-4490-854D-78FFDBD3FDEC}"/>
                    </a:ext>
                  </a:extLst>
                </p:cNvPr>
                <p:cNvCxnSpPr/>
                <p:nvPr/>
              </p:nvCxnSpPr>
              <p:spPr>
                <a:xfrm>
                  <a:off x="2773788" y="5064141"/>
                  <a:ext cx="0" cy="253188"/>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5710D97-E27F-42C4-9149-2E0ABBFA210A}"/>
                    </a:ext>
                  </a:extLst>
                </p:cNvPr>
                <p:cNvCxnSpPr/>
                <p:nvPr/>
              </p:nvCxnSpPr>
              <p:spPr>
                <a:xfrm>
                  <a:off x="5230678" y="3928820"/>
                  <a:ext cx="3003" cy="136677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035A78-D29D-47A7-B0E1-E2FB2A72AFAC}"/>
                    </a:ext>
                  </a:extLst>
                </p:cNvPr>
                <p:cNvCxnSpPr/>
                <p:nvPr/>
              </p:nvCxnSpPr>
              <p:spPr>
                <a:xfrm flipV="1">
                  <a:off x="4417959" y="4194789"/>
                  <a:ext cx="813091" cy="13931"/>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Flowchart: Multidocument 66">
                  <a:extLst>
                    <a:ext uri="{FF2B5EF4-FFF2-40B4-BE49-F238E27FC236}">
                      <a16:creationId xmlns:a16="http://schemas.microsoft.com/office/drawing/2014/main" id="{4D376FA5-EBE6-4D6A-90E2-6583F5C7B91B}"/>
                    </a:ext>
                  </a:extLst>
                </p:cNvPr>
                <p:cNvSpPr/>
                <p:nvPr/>
              </p:nvSpPr>
              <p:spPr>
                <a:xfrm>
                  <a:off x="1520038" y="4152449"/>
                  <a:ext cx="713824" cy="816088"/>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MPS</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cxnSp>
              <p:nvCxnSpPr>
                <p:cNvPr id="68" name="Straight Connector 67">
                  <a:extLst>
                    <a:ext uri="{FF2B5EF4-FFF2-40B4-BE49-F238E27FC236}">
                      <a16:creationId xmlns:a16="http://schemas.microsoft.com/office/drawing/2014/main" id="{6C0FB603-5D47-4B94-BC98-4D587B6AF24B}"/>
                    </a:ext>
                  </a:extLst>
                </p:cNvPr>
                <p:cNvCxnSpPr/>
                <p:nvPr/>
              </p:nvCxnSpPr>
              <p:spPr>
                <a:xfrm>
                  <a:off x="3267214" y="4208830"/>
                  <a:ext cx="314315"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7389A4-9C8F-406E-A885-0C89A707620B}"/>
                    </a:ext>
                  </a:extLst>
                </p:cNvPr>
                <p:cNvCxnSpPr/>
                <p:nvPr/>
              </p:nvCxnSpPr>
              <p:spPr>
                <a:xfrm>
                  <a:off x="2233863" y="4366968"/>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743B864C-BE40-4A3D-A9BC-FE2281B7E619}"/>
                    </a:ext>
                  </a:extLst>
                </p:cNvPr>
                <p:cNvGrpSpPr/>
                <p:nvPr/>
              </p:nvGrpSpPr>
              <p:grpSpPr>
                <a:xfrm>
                  <a:off x="3581528" y="3951390"/>
                  <a:ext cx="906100" cy="484822"/>
                  <a:chOff x="3918313" y="4497967"/>
                  <a:chExt cx="1057057" cy="547789"/>
                </a:xfrm>
              </p:grpSpPr>
              <p:sp>
                <p:nvSpPr>
                  <p:cNvPr id="74" name="Flowchart: Document 73">
                    <a:extLst>
                      <a:ext uri="{FF2B5EF4-FFF2-40B4-BE49-F238E27FC236}">
                        <a16:creationId xmlns:a16="http://schemas.microsoft.com/office/drawing/2014/main" id="{1B2399C4-6AAF-41AE-BA26-DC29EAA0843F}"/>
                      </a:ext>
                    </a:extLst>
                  </p:cNvPr>
                  <p:cNvSpPr/>
                  <p:nvPr/>
                </p:nvSpPr>
                <p:spPr>
                  <a:xfrm>
                    <a:off x="3918313" y="4587090"/>
                    <a:ext cx="975780"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SPC Criteria</a:t>
                    </a:r>
                  </a:p>
                </p:txBody>
              </p:sp>
              <p:sp>
                <p:nvSpPr>
                  <p:cNvPr id="75" name="Isosceles Triangle 74">
                    <a:extLst>
                      <a:ext uri="{FF2B5EF4-FFF2-40B4-BE49-F238E27FC236}">
                        <a16:creationId xmlns:a16="http://schemas.microsoft.com/office/drawing/2014/main" id="{1A0A1B75-7B14-429F-81E8-5EAFB2FA28EE}"/>
                      </a:ext>
                    </a:extLst>
                  </p:cNvPr>
                  <p:cNvSpPr/>
                  <p:nvPr/>
                </p:nvSpPr>
                <p:spPr>
                  <a:xfrm>
                    <a:off x="4794724" y="4497967"/>
                    <a:ext cx="180646" cy="155729"/>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Flowchart: Multidocument 70">
                  <a:extLst>
                    <a:ext uri="{FF2B5EF4-FFF2-40B4-BE49-F238E27FC236}">
                      <a16:creationId xmlns:a16="http://schemas.microsoft.com/office/drawing/2014/main" id="{1CD0665E-CCFF-43FF-9A2E-F9857CBACEC1}"/>
                    </a:ext>
                  </a:extLst>
                </p:cNvPr>
                <p:cNvSpPr/>
                <p:nvPr/>
              </p:nvSpPr>
              <p:spPr>
                <a:xfrm>
                  <a:off x="2559441" y="4031950"/>
                  <a:ext cx="707773" cy="5104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PCRD</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sp>
              <p:nvSpPr>
                <p:cNvPr id="72" name="Flowchart: Document 71">
                  <a:extLst>
                    <a:ext uri="{FF2B5EF4-FFF2-40B4-BE49-F238E27FC236}">
                      <a16:creationId xmlns:a16="http://schemas.microsoft.com/office/drawing/2014/main" id="{55F5D5BB-4824-455D-AE87-23114A38D777}"/>
                    </a:ext>
                  </a:extLst>
                </p:cNvPr>
                <p:cNvSpPr/>
                <p:nvPr/>
              </p:nvSpPr>
              <p:spPr>
                <a:xfrm>
                  <a:off x="2559442" y="4606686"/>
                  <a:ext cx="707773"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a:t>
                  </a:r>
                </a:p>
                <a:p>
                  <a:pPr algn="ctr"/>
                  <a:r>
                    <a:rPr lang="en-US" sz="1000" dirty="0">
                      <a:solidFill>
                        <a:schemeClr val="tx1"/>
                      </a:solidFill>
                      <a:latin typeface="Times New Roman" panose="02020603050405020304" pitchFamily="18" charset="0"/>
                      <a:cs typeface="Times New Roman" panose="02020603050405020304" pitchFamily="18" charset="0"/>
                    </a:rPr>
                    <a:t>Properties</a:t>
                  </a:r>
                </a:p>
              </p:txBody>
            </p:sp>
            <p:cxnSp>
              <p:nvCxnSpPr>
                <p:cNvPr id="73" name="Straight Connector 72">
                  <a:extLst>
                    <a:ext uri="{FF2B5EF4-FFF2-40B4-BE49-F238E27FC236}">
                      <a16:creationId xmlns:a16="http://schemas.microsoft.com/office/drawing/2014/main" id="{B5DBDCF4-6414-4F37-A731-172CE514610E}"/>
                    </a:ext>
                  </a:extLst>
                </p:cNvPr>
                <p:cNvCxnSpPr/>
                <p:nvPr/>
              </p:nvCxnSpPr>
              <p:spPr>
                <a:xfrm>
                  <a:off x="2233863" y="4655469"/>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Flowchart: Document 12">
                <a:extLst>
                  <a:ext uri="{FF2B5EF4-FFF2-40B4-BE49-F238E27FC236}">
                    <a16:creationId xmlns:a16="http://schemas.microsoft.com/office/drawing/2014/main" id="{98E7FB8F-BF47-40A2-A1AD-42B1924F5E7B}"/>
                  </a:ext>
                </a:extLst>
              </p:cNvPr>
              <p:cNvSpPr/>
              <p:nvPr/>
            </p:nvSpPr>
            <p:spPr>
              <a:xfrm>
                <a:off x="4835774" y="4941208"/>
                <a:ext cx="720310" cy="520290"/>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PPP</a:t>
                </a:r>
              </a:p>
            </p:txBody>
          </p:sp>
          <p:sp>
            <p:nvSpPr>
              <p:cNvPr id="14" name="Flowchart: Document 13">
                <a:extLst>
                  <a:ext uri="{FF2B5EF4-FFF2-40B4-BE49-F238E27FC236}">
                    <a16:creationId xmlns:a16="http://schemas.microsoft.com/office/drawing/2014/main" id="{D9B8E5F6-605F-4BCB-8DD7-A9442248B1EF}"/>
                  </a:ext>
                </a:extLst>
              </p:cNvPr>
              <p:cNvSpPr/>
              <p:nvPr/>
            </p:nvSpPr>
            <p:spPr>
              <a:xfrm>
                <a:off x="4806536" y="4919472"/>
                <a:ext cx="778786" cy="578967"/>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15" name="Flowchart: Document 14">
                <a:extLst>
                  <a:ext uri="{FF2B5EF4-FFF2-40B4-BE49-F238E27FC236}">
                    <a16:creationId xmlns:a16="http://schemas.microsoft.com/office/drawing/2014/main" id="{44D31DF0-4FF1-4A3D-9C75-FE8B6232BAFF}"/>
                  </a:ext>
                </a:extLst>
              </p:cNvPr>
              <p:cNvSpPr/>
              <p:nvPr/>
            </p:nvSpPr>
            <p:spPr>
              <a:xfrm>
                <a:off x="1952845" y="4953823"/>
                <a:ext cx="875027" cy="59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 Process</a:t>
                </a:r>
              </a:p>
            </p:txBody>
          </p:sp>
          <p:grpSp>
            <p:nvGrpSpPr>
              <p:cNvPr id="16" name="Group 15">
                <a:extLst>
                  <a:ext uri="{FF2B5EF4-FFF2-40B4-BE49-F238E27FC236}">
                    <a16:creationId xmlns:a16="http://schemas.microsoft.com/office/drawing/2014/main" id="{33B65E95-BE41-46C1-AD5E-C6F17C968095}"/>
                  </a:ext>
                </a:extLst>
              </p:cNvPr>
              <p:cNvGrpSpPr/>
              <p:nvPr/>
            </p:nvGrpSpPr>
            <p:grpSpPr>
              <a:xfrm>
                <a:off x="1255645" y="843945"/>
                <a:ext cx="4718794" cy="2747513"/>
                <a:chOff x="1315429" y="1363865"/>
                <a:chExt cx="4718794" cy="2747513"/>
              </a:xfrm>
            </p:grpSpPr>
            <p:grpSp>
              <p:nvGrpSpPr>
                <p:cNvPr id="27" name="Group 26">
                  <a:extLst>
                    <a:ext uri="{FF2B5EF4-FFF2-40B4-BE49-F238E27FC236}">
                      <a16:creationId xmlns:a16="http://schemas.microsoft.com/office/drawing/2014/main" id="{056D4985-C8AE-4FDF-B039-4826476D4102}"/>
                    </a:ext>
                  </a:extLst>
                </p:cNvPr>
                <p:cNvGrpSpPr/>
                <p:nvPr/>
              </p:nvGrpSpPr>
              <p:grpSpPr>
                <a:xfrm>
                  <a:off x="4067088" y="1630583"/>
                  <a:ext cx="1699901" cy="1271710"/>
                  <a:chOff x="4067088" y="1630583"/>
                  <a:chExt cx="1699901" cy="1271710"/>
                </a:xfrm>
              </p:grpSpPr>
              <p:grpSp>
                <p:nvGrpSpPr>
                  <p:cNvPr id="55" name="Group 54">
                    <a:extLst>
                      <a:ext uri="{FF2B5EF4-FFF2-40B4-BE49-F238E27FC236}">
                        <a16:creationId xmlns:a16="http://schemas.microsoft.com/office/drawing/2014/main" id="{A85BCE03-F394-4AA7-90DE-518086DE845D}"/>
                      </a:ext>
                    </a:extLst>
                  </p:cNvPr>
                  <p:cNvGrpSpPr/>
                  <p:nvPr/>
                </p:nvGrpSpPr>
                <p:grpSpPr>
                  <a:xfrm>
                    <a:off x="4067088" y="1630583"/>
                    <a:ext cx="1699901" cy="572331"/>
                    <a:chOff x="4067088" y="1630583"/>
                    <a:chExt cx="1699901" cy="572331"/>
                  </a:xfrm>
                </p:grpSpPr>
                <p:sp>
                  <p:nvSpPr>
                    <p:cNvPr id="61" name="Flowchart: Document 60">
                      <a:extLst>
                        <a:ext uri="{FF2B5EF4-FFF2-40B4-BE49-F238E27FC236}">
                          <a16:creationId xmlns:a16="http://schemas.microsoft.com/office/drawing/2014/main" id="{2CC6C40D-C471-4410-8165-77EF16802B70}"/>
                        </a:ext>
                      </a:extLst>
                    </p:cNvPr>
                    <p:cNvSpPr/>
                    <p:nvPr/>
                  </p:nvSpPr>
                  <p:spPr>
                    <a:xfrm>
                      <a:off x="4067088" y="1680533"/>
                      <a:ext cx="513389" cy="26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ECP</a:t>
                      </a:r>
                    </a:p>
                  </p:txBody>
                </p:sp>
                <p:sp>
                  <p:nvSpPr>
                    <p:cNvPr id="62" name="Flowchart: Alternate Process 61">
                      <a:extLst>
                        <a:ext uri="{FF2B5EF4-FFF2-40B4-BE49-F238E27FC236}">
                          <a16:creationId xmlns:a16="http://schemas.microsoft.com/office/drawing/2014/main" id="{936785F0-FA8D-4EFD-BAF9-FBDA261E7FC5}"/>
                        </a:ext>
                      </a:extLst>
                    </p:cNvPr>
                    <p:cNvSpPr/>
                    <p:nvPr/>
                  </p:nvSpPr>
                  <p:spPr>
                    <a:xfrm>
                      <a:off x="4797736" y="1630583"/>
                      <a:ext cx="969253" cy="572331"/>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Qualification Maintenance Calibration</a:t>
                      </a:r>
                    </a:p>
                  </p:txBody>
                </p:sp>
                <p:cxnSp>
                  <p:nvCxnSpPr>
                    <p:cNvPr id="63" name="Straight Connector 62">
                      <a:extLst>
                        <a:ext uri="{FF2B5EF4-FFF2-40B4-BE49-F238E27FC236}">
                          <a16:creationId xmlns:a16="http://schemas.microsoft.com/office/drawing/2014/main" id="{8978402A-F175-4C80-9F02-FAE9F6E8A778}"/>
                        </a:ext>
                      </a:extLst>
                    </p:cNvPr>
                    <p:cNvCxnSpPr>
                      <a:stCxn id="61" idx="3"/>
                    </p:cNvCxnSpPr>
                    <p:nvPr/>
                  </p:nvCxnSpPr>
                  <p:spPr>
                    <a:xfrm flipV="1">
                      <a:off x="4580477" y="1803909"/>
                      <a:ext cx="217259" cy="959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ED323E6-41F8-41CC-B6CC-292A2ADEDA32}"/>
                      </a:ext>
                    </a:extLst>
                  </p:cNvPr>
                  <p:cNvGrpSpPr/>
                  <p:nvPr/>
                </p:nvGrpSpPr>
                <p:grpSpPr>
                  <a:xfrm>
                    <a:off x="4067088" y="2356161"/>
                    <a:ext cx="1695665" cy="546132"/>
                    <a:chOff x="4067088" y="2293406"/>
                    <a:chExt cx="1695665" cy="546132"/>
                  </a:xfrm>
                </p:grpSpPr>
                <p:sp>
                  <p:nvSpPr>
                    <p:cNvPr id="57" name="Flowchart: Document 56">
                      <a:extLst>
                        <a:ext uri="{FF2B5EF4-FFF2-40B4-BE49-F238E27FC236}">
                          <a16:creationId xmlns:a16="http://schemas.microsoft.com/office/drawing/2014/main" id="{84EDBF21-B4F3-4C82-BC09-5B8D4E6D42D5}"/>
                        </a:ext>
                      </a:extLst>
                    </p:cNvPr>
                    <p:cNvSpPr/>
                    <p:nvPr/>
                  </p:nvSpPr>
                  <p:spPr>
                    <a:xfrm>
                      <a:off x="4067088" y="2349467"/>
                      <a:ext cx="730648" cy="490071"/>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 Plan</a:t>
                      </a:r>
                    </a:p>
                  </p:txBody>
                </p:sp>
                <p:sp>
                  <p:nvSpPr>
                    <p:cNvPr id="58" name="Flowchart: Alternate Process 57">
                      <a:extLst>
                        <a:ext uri="{FF2B5EF4-FFF2-40B4-BE49-F238E27FC236}">
                          <a16:creationId xmlns:a16="http://schemas.microsoft.com/office/drawing/2014/main" id="{17D273DF-28A8-4913-9AC2-927BDB9CCEAA}"/>
                        </a:ext>
                      </a:extLst>
                    </p:cNvPr>
                    <p:cNvSpPr/>
                    <p:nvPr/>
                  </p:nvSpPr>
                  <p:spPr>
                    <a:xfrm>
                      <a:off x="5033404" y="2364294"/>
                      <a:ext cx="679741" cy="23856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a:t>
                      </a:r>
                    </a:p>
                  </p:txBody>
                </p:sp>
                <p:cxnSp>
                  <p:nvCxnSpPr>
                    <p:cNvPr id="59" name="Straight Connector 58">
                      <a:extLst>
                        <a:ext uri="{FF2B5EF4-FFF2-40B4-BE49-F238E27FC236}">
                          <a16:creationId xmlns:a16="http://schemas.microsoft.com/office/drawing/2014/main" id="{6F1BE742-6A29-416B-A4DE-8516A3B3959D}"/>
                        </a:ext>
                      </a:extLst>
                    </p:cNvPr>
                    <p:cNvCxnSpPr/>
                    <p:nvPr/>
                  </p:nvCxnSpPr>
                  <p:spPr>
                    <a:xfrm flipV="1">
                      <a:off x="4797736" y="2479984"/>
                      <a:ext cx="244982" cy="1081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51ED3E59-6465-4AEA-9531-73441459488E}"/>
                        </a:ext>
                      </a:extLst>
                    </p:cNvPr>
                    <p:cNvSpPr/>
                    <p:nvPr/>
                  </p:nvSpPr>
                  <p:spPr>
                    <a:xfrm>
                      <a:off x="5615059" y="2293406"/>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8" name="Isosceles Triangle 27">
                  <a:extLst>
                    <a:ext uri="{FF2B5EF4-FFF2-40B4-BE49-F238E27FC236}">
                      <a16:creationId xmlns:a16="http://schemas.microsoft.com/office/drawing/2014/main" id="{6474CF9F-093B-4221-B8DD-FFB50D369AE8}"/>
                    </a:ext>
                  </a:extLst>
                </p:cNvPr>
                <p:cNvSpPr/>
                <p:nvPr/>
              </p:nvSpPr>
              <p:spPr>
                <a:xfrm>
                  <a:off x="5666450" y="1562701"/>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lowchart: Document 28">
                  <a:extLst>
                    <a:ext uri="{FF2B5EF4-FFF2-40B4-BE49-F238E27FC236}">
                      <a16:creationId xmlns:a16="http://schemas.microsoft.com/office/drawing/2014/main" id="{211DF80D-C066-46D7-B937-A5E9066F12D2}"/>
                    </a:ext>
                  </a:extLst>
                </p:cNvPr>
                <p:cNvSpPr/>
                <p:nvPr/>
              </p:nvSpPr>
              <p:spPr>
                <a:xfrm>
                  <a:off x="2631217" y="1651529"/>
                  <a:ext cx="912064" cy="60761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Times New Roman" panose="02020603050405020304" pitchFamily="18" charset="0"/>
                      <a:cs typeface="Times New Roman" panose="02020603050405020304" pitchFamily="18" charset="0"/>
                    </a:rPr>
                    <a:t>Definition of</a:t>
                  </a:r>
                </a:p>
                <a:p>
                  <a:pPr algn="ctr"/>
                  <a:r>
                    <a:rPr lang="en-US" sz="1000" dirty="0">
                      <a:solidFill>
                        <a:schemeClr val="tx1"/>
                      </a:solidFill>
                      <a:latin typeface="Times New Roman" panose="02020603050405020304" pitchFamily="18" charset="0"/>
                      <a:cs typeface="Times New Roman" panose="02020603050405020304" pitchFamily="18" charset="0"/>
                    </a:rPr>
                    <a:t>Material Process</a:t>
                  </a:r>
                </a:p>
              </p:txBody>
            </p:sp>
            <p:grpSp>
              <p:nvGrpSpPr>
                <p:cNvPr id="30" name="Group 29">
                  <a:extLst>
                    <a:ext uri="{FF2B5EF4-FFF2-40B4-BE49-F238E27FC236}">
                      <a16:creationId xmlns:a16="http://schemas.microsoft.com/office/drawing/2014/main" id="{9762E18C-CC05-4F52-92F9-6E84C6ACEA1D}"/>
                    </a:ext>
                  </a:extLst>
                </p:cNvPr>
                <p:cNvGrpSpPr/>
                <p:nvPr/>
              </p:nvGrpSpPr>
              <p:grpSpPr>
                <a:xfrm>
                  <a:off x="2682779" y="3195925"/>
                  <a:ext cx="3159276" cy="376267"/>
                  <a:chOff x="2251673" y="3058706"/>
                  <a:chExt cx="3159276" cy="376267"/>
                </a:xfrm>
              </p:grpSpPr>
              <p:sp>
                <p:nvSpPr>
                  <p:cNvPr id="49" name="TextBox 48">
                    <a:extLst>
                      <a:ext uri="{FF2B5EF4-FFF2-40B4-BE49-F238E27FC236}">
                        <a16:creationId xmlns:a16="http://schemas.microsoft.com/office/drawing/2014/main" id="{F5555694-9A71-4518-92A2-CFEECC324E27}"/>
                      </a:ext>
                    </a:extLst>
                  </p:cNvPr>
                  <p:cNvSpPr txBox="1"/>
                  <p:nvPr/>
                </p:nvSpPr>
                <p:spPr>
                  <a:xfrm>
                    <a:off x="2251673" y="3060640"/>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2</a:t>
                    </a:r>
                  </a:p>
                </p:txBody>
              </p:sp>
              <p:sp>
                <p:nvSpPr>
                  <p:cNvPr id="50" name="TextBox 49">
                    <a:extLst>
                      <a:ext uri="{FF2B5EF4-FFF2-40B4-BE49-F238E27FC236}">
                        <a16:creationId xmlns:a16="http://schemas.microsoft.com/office/drawing/2014/main" id="{321F37B0-9990-4496-B952-0F569651B6F8}"/>
                      </a:ext>
                    </a:extLst>
                  </p:cNvPr>
                  <p:cNvSpPr txBox="1"/>
                  <p:nvPr/>
                </p:nvSpPr>
                <p:spPr>
                  <a:xfrm>
                    <a:off x="3397071" y="3062499"/>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3</a:t>
                    </a:r>
                  </a:p>
                </p:txBody>
              </p:sp>
              <p:sp>
                <p:nvSpPr>
                  <p:cNvPr id="51" name="TextBox 50">
                    <a:extLst>
                      <a:ext uri="{FF2B5EF4-FFF2-40B4-BE49-F238E27FC236}">
                        <a16:creationId xmlns:a16="http://schemas.microsoft.com/office/drawing/2014/main" id="{774ADBDB-F682-4CC7-ACD9-5CD5C2A7C1E3}"/>
                      </a:ext>
                    </a:extLst>
                  </p:cNvPr>
                  <p:cNvSpPr txBox="1"/>
                  <p:nvPr/>
                </p:nvSpPr>
                <p:spPr>
                  <a:xfrm>
                    <a:off x="4698895" y="3058706"/>
                    <a:ext cx="71205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“n”</a:t>
                    </a:r>
                  </a:p>
                </p:txBody>
              </p:sp>
              <p:grpSp>
                <p:nvGrpSpPr>
                  <p:cNvPr id="52" name="Group 51">
                    <a:extLst>
                      <a:ext uri="{FF2B5EF4-FFF2-40B4-BE49-F238E27FC236}">
                        <a16:creationId xmlns:a16="http://schemas.microsoft.com/office/drawing/2014/main" id="{C2FD7D0A-715F-4DE2-8EEB-0F037F8EA5E7}"/>
                      </a:ext>
                    </a:extLst>
                  </p:cNvPr>
                  <p:cNvGrpSpPr/>
                  <p:nvPr/>
                </p:nvGrpSpPr>
                <p:grpSpPr>
                  <a:xfrm>
                    <a:off x="4244662" y="3384369"/>
                    <a:ext cx="198898" cy="50604"/>
                    <a:chOff x="4246130" y="3536769"/>
                    <a:chExt cx="198898" cy="50604"/>
                  </a:xfrm>
                </p:grpSpPr>
                <p:sp>
                  <p:nvSpPr>
                    <p:cNvPr id="53" name="Oval 52">
                      <a:extLst>
                        <a:ext uri="{FF2B5EF4-FFF2-40B4-BE49-F238E27FC236}">
                          <a16:creationId xmlns:a16="http://schemas.microsoft.com/office/drawing/2014/main" id="{0829F648-4C1B-45D0-9293-8A8DD4841506}"/>
                        </a:ext>
                      </a:extLst>
                    </p:cNvPr>
                    <p:cNvSpPr/>
                    <p:nvPr/>
                  </p:nvSpPr>
                  <p:spPr>
                    <a:xfrm>
                      <a:off x="4246130"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7554B907-B83C-46D9-B97C-E74DD32BB53F}"/>
                        </a:ext>
                      </a:extLst>
                    </p:cNvPr>
                    <p:cNvSpPr/>
                    <p:nvPr/>
                  </p:nvSpPr>
                  <p:spPr>
                    <a:xfrm>
                      <a:off x="4399309"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sp>
              <p:nvSpPr>
                <p:cNvPr id="31" name="Rounded Rectangle 86">
                  <a:extLst>
                    <a:ext uri="{FF2B5EF4-FFF2-40B4-BE49-F238E27FC236}">
                      <a16:creationId xmlns:a16="http://schemas.microsoft.com/office/drawing/2014/main" id="{EF99F651-6F6C-45B9-8886-04B1D4CA9E2B}"/>
                    </a:ext>
                  </a:extLst>
                </p:cNvPr>
                <p:cNvSpPr/>
                <p:nvPr/>
              </p:nvSpPr>
              <p:spPr>
                <a:xfrm flipV="1">
                  <a:off x="5109957" y="4038954"/>
                  <a:ext cx="574662" cy="724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lowchart: Decision 31">
                  <a:extLst>
                    <a:ext uri="{FF2B5EF4-FFF2-40B4-BE49-F238E27FC236}">
                      <a16:creationId xmlns:a16="http://schemas.microsoft.com/office/drawing/2014/main" id="{117800B8-3584-48C5-9A7B-859C3B6596ED}"/>
                    </a:ext>
                  </a:extLst>
                </p:cNvPr>
                <p:cNvSpPr/>
                <p:nvPr/>
              </p:nvSpPr>
              <p:spPr>
                <a:xfrm>
                  <a:off x="2439118" y="2404327"/>
                  <a:ext cx="1304496" cy="642091"/>
                </a:xfrm>
                <a:prstGeom prst="flowChartDecision">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 of Material Process </a:t>
                  </a:r>
                </a:p>
              </p:txBody>
            </p:sp>
            <p:sp>
              <p:nvSpPr>
                <p:cNvPr id="33" name="Isosceles Triangle 32">
                  <a:extLst>
                    <a:ext uri="{FF2B5EF4-FFF2-40B4-BE49-F238E27FC236}">
                      <a16:creationId xmlns:a16="http://schemas.microsoft.com/office/drawing/2014/main" id="{6376AA66-3567-422A-A9BC-AF13F5F69432}"/>
                    </a:ext>
                  </a:extLst>
                </p:cNvPr>
                <p:cNvSpPr/>
                <p:nvPr/>
              </p:nvSpPr>
              <p:spPr>
                <a:xfrm>
                  <a:off x="4540720" y="3270880"/>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Isosceles Triangle 33">
                  <a:extLst>
                    <a:ext uri="{FF2B5EF4-FFF2-40B4-BE49-F238E27FC236}">
                      <a16:creationId xmlns:a16="http://schemas.microsoft.com/office/drawing/2014/main" id="{518234FC-B823-4DDF-A8BA-932E3752CEEE}"/>
                    </a:ext>
                  </a:extLst>
                </p:cNvPr>
                <p:cNvSpPr/>
                <p:nvPr/>
              </p:nvSpPr>
              <p:spPr>
                <a:xfrm>
                  <a:off x="5886529"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a:extLst>
                    <a:ext uri="{FF2B5EF4-FFF2-40B4-BE49-F238E27FC236}">
                      <a16:creationId xmlns:a16="http://schemas.microsoft.com/office/drawing/2014/main" id="{51C4F5D5-482F-448C-8A6A-77496AC767DB}"/>
                    </a:ext>
                  </a:extLst>
                </p:cNvPr>
                <p:cNvGrpSpPr/>
                <p:nvPr/>
              </p:nvGrpSpPr>
              <p:grpSpPr>
                <a:xfrm>
                  <a:off x="1406479" y="1363865"/>
                  <a:ext cx="1224738" cy="1199163"/>
                  <a:chOff x="1507082" y="1464514"/>
                  <a:chExt cx="1224738" cy="1199163"/>
                </a:xfrm>
              </p:grpSpPr>
              <p:sp>
                <p:nvSpPr>
                  <p:cNvPr id="44" name="Flowchart: Document 43">
                    <a:extLst>
                      <a:ext uri="{FF2B5EF4-FFF2-40B4-BE49-F238E27FC236}">
                        <a16:creationId xmlns:a16="http://schemas.microsoft.com/office/drawing/2014/main" id="{B23152AF-1540-4804-AA5E-4BC7BA40981C}"/>
                      </a:ext>
                    </a:extLst>
                  </p:cNvPr>
                  <p:cNvSpPr/>
                  <p:nvPr/>
                </p:nvSpPr>
                <p:spPr>
                  <a:xfrm>
                    <a:off x="1514270" y="146451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Feedstock</a:t>
                    </a:r>
                  </a:p>
                  <a:p>
                    <a:pPr algn="ctr"/>
                    <a:r>
                      <a:rPr lang="en-US" sz="900" dirty="0">
                        <a:solidFill>
                          <a:schemeClr val="tx1"/>
                        </a:solidFill>
                        <a:latin typeface="Times New Roman" panose="02020603050405020304" pitchFamily="18" charset="0"/>
                        <a:cs typeface="Times New Roman" panose="02020603050405020304" pitchFamily="18" charset="0"/>
                      </a:rPr>
                      <a:t>Specification</a:t>
                    </a:r>
                  </a:p>
                </p:txBody>
              </p:sp>
              <p:sp>
                <p:nvSpPr>
                  <p:cNvPr id="45" name="Flowchart: Document 44">
                    <a:extLst>
                      <a:ext uri="{FF2B5EF4-FFF2-40B4-BE49-F238E27FC236}">
                        <a16:creationId xmlns:a16="http://schemas.microsoft.com/office/drawing/2014/main" id="{640C65AC-3D66-41D0-801F-E66D4E5B8906}"/>
                      </a:ext>
                    </a:extLst>
                  </p:cNvPr>
                  <p:cNvSpPr/>
                  <p:nvPr/>
                </p:nvSpPr>
                <p:spPr>
                  <a:xfrm>
                    <a:off x="1512381" y="1873889"/>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AM Process</a:t>
                    </a:r>
                  </a:p>
                </p:txBody>
              </p:sp>
              <p:sp>
                <p:nvSpPr>
                  <p:cNvPr id="46" name="Flowchart: Document 45">
                    <a:extLst>
                      <a:ext uri="{FF2B5EF4-FFF2-40B4-BE49-F238E27FC236}">
                        <a16:creationId xmlns:a16="http://schemas.microsoft.com/office/drawing/2014/main" id="{1104B6FF-218D-41A6-9469-9B469F57F2C4}"/>
                      </a:ext>
                    </a:extLst>
                  </p:cNvPr>
                  <p:cNvSpPr/>
                  <p:nvPr/>
                </p:nvSpPr>
                <p:spPr>
                  <a:xfrm>
                    <a:off x="1507082" y="229458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Post-AM Process</a:t>
                    </a:r>
                  </a:p>
                </p:txBody>
              </p:sp>
              <p:cxnSp>
                <p:nvCxnSpPr>
                  <p:cNvPr id="47" name="Elbow Connector 20">
                    <a:extLst>
                      <a:ext uri="{FF2B5EF4-FFF2-40B4-BE49-F238E27FC236}">
                        <a16:creationId xmlns:a16="http://schemas.microsoft.com/office/drawing/2014/main" id="{67E9F1AC-B79C-4261-A588-269B1B41477A}"/>
                      </a:ext>
                    </a:extLst>
                  </p:cNvPr>
                  <p:cNvCxnSpPr>
                    <a:stCxn id="46" idx="3"/>
                    <a:endCxn id="44" idx="3"/>
                  </p:cNvCxnSpPr>
                  <p:nvPr/>
                </p:nvCxnSpPr>
                <p:spPr>
                  <a:xfrm flipV="1">
                    <a:off x="2306003" y="1649061"/>
                    <a:ext cx="7188" cy="830070"/>
                  </a:xfrm>
                  <a:prstGeom prst="bentConnector3">
                    <a:avLst>
                      <a:gd name="adj1" fmla="val 1937507"/>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A199AE-36BE-4B27-BEDA-346BD283B178}"/>
                      </a:ext>
                    </a:extLst>
                  </p:cNvPr>
                  <p:cNvCxnSpPr>
                    <a:stCxn id="45" idx="3"/>
                    <a:endCxn id="29" idx="1"/>
                  </p:cNvCxnSpPr>
                  <p:nvPr/>
                </p:nvCxnSpPr>
                <p:spPr>
                  <a:xfrm flipV="1">
                    <a:off x="2311302" y="2055987"/>
                    <a:ext cx="420518" cy="2449"/>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5B54BEF-150D-480D-B50B-1CCBE0066432}"/>
                    </a:ext>
                  </a:extLst>
                </p:cNvPr>
                <p:cNvGrpSpPr/>
                <p:nvPr/>
              </p:nvGrpSpPr>
              <p:grpSpPr>
                <a:xfrm>
                  <a:off x="1315429" y="2744199"/>
                  <a:ext cx="1058388" cy="585096"/>
                  <a:chOff x="1315429" y="2810239"/>
                  <a:chExt cx="1058388" cy="585096"/>
                </a:xfrm>
              </p:grpSpPr>
              <p:sp>
                <p:nvSpPr>
                  <p:cNvPr id="41" name="Flowchart: Document 40">
                    <a:extLst>
                      <a:ext uri="{FF2B5EF4-FFF2-40B4-BE49-F238E27FC236}">
                        <a16:creationId xmlns:a16="http://schemas.microsoft.com/office/drawing/2014/main" id="{42EF682C-02C0-4756-9032-97C3D30324EA}"/>
                      </a:ext>
                    </a:extLst>
                  </p:cNvPr>
                  <p:cNvSpPr/>
                  <p:nvPr/>
                </p:nvSpPr>
                <p:spPr>
                  <a:xfrm>
                    <a:off x="1315429" y="3000775"/>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QMP-A, B or C</a:t>
                    </a:r>
                  </a:p>
                </p:txBody>
              </p:sp>
              <p:sp>
                <p:nvSpPr>
                  <p:cNvPr id="42" name="TextBox 41">
                    <a:extLst>
                      <a:ext uri="{FF2B5EF4-FFF2-40B4-BE49-F238E27FC236}">
                        <a16:creationId xmlns:a16="http://schemas.microsoft.com/office/drawing/2014/main" id="{BC355BA2-0A39-43A9-A55B-33642ADD18C4}"/>
                      </a:ext>
                    </a:extLst>
                  </p:cNvPr>
                  <p:cNvSpPr txBox="1"/>
                  <p:nvPr/>
                </p:nvSpPr>
                <p:spPr>
                  <a:xfrm>
                    <a:off x="1485277" y="2810239"/>
                    <a:ext cx="623889"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1</a:t>
                    </a:r>
                  </a:p>
                </p:txBody>
              </p:sp>
              <p:sp>
                <p:nvSpPr>
                  <p:cNvPr id="43" name="Isosceles Triangle 42">
                    <a:extLst>
                      <a:ext uri="{FF2B5EF4-FFF2-40B4-BE49-F238E27FC236}">
                        <a16:creationId xmlns:a16="http://schemas.microsoft.com/office/drawing/2014/main" id="{87B8BB22-17BD-4FB7-AD73-AF1F82B9879B}"/>
                      </a:ext>
                    </a:extLst>
                  </p:cNvPr>
                  <p:cNvSpPr/>
                  <p:nvPr/>
                </p:nvSpPr>
                <p:spPr>
                  <a:xfrm>
                    <a:off x="2226123" y="2959787"/>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7" name="Straight Arrow Connector 36">
                  <a:extLst>
                    <a:ext uri="{FF2B5EF4-FFF2-40B4-BE49-F238E27FC236}">
                      <a16:creationId xmlns:a16="http://schemas.microsoft.com/office/drawing/2014/main" id="{D97FEBF7-C316-45FA-8940-9F880F025FD9}"/>
                    </a:ext>
                  </a:extLst>
                </p:cNvPr>
                <p:cNvCxnSpPr>
                  <a:stCxn id="29" idx="2"/>
                  <a:endCxn id="32" idx="0"/>
                </p:cNvCxnSpPr>
                <p:nvPr/>
              </p:nvCxnSpPr>
              <p:spPr>
                <a:xfrm>
                  <a:off x="3087249" y="2218977"/>
                  <a:ext cx="4117" cy="18535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87">
                  <a:extLst>
                    <a:ext uri="{FF2B5EF4-FFF2-40B4-BE49-F238E27FC236}">
                      <a16:creationId xmlns:a16="http://schemas.microsoft.com/office/drawing/2014/main" id="{DA78F930-21F1-4361-BB39-36914C5BC2C5}"/>
                    </a:ext>
                  </a:extLst>
                </p:cNvPr>
                <p:cNvCxnSpPr>
                  <a:stCxn id="32" idx="2"/>
                  <a:endCxn id="41" idx="3"/>
                </p:cNvCxnSpPr>
                <p:nvPr/>
              </p:nvCxnSpPr>
              <p:spPr>
                <a:xfrm rot="5400000">
                  <a:off x="2662944" y="2703592"/>
                  <a:ext cx="85597" cy="771248"/>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93">
                  <a:extLst>
                    <a:ext uri="{FF2B5EF4-FFF2-40B4-BE49-F238E27FC236}">
                      <a16:creationId xmlns:a16="http://schemas.microsoft.com/office/drawing/2014/main" id="{FAB0BEBF-35AE-4114-B753-5D7275D352BB}"/>
                    </a:ext>
                  </a:extLst>
                </p:cNvPr>
                <p:cNvCxnSpPr>
                  <a:stCxn id="41" idx="2"/>
                </p:cNvCxnSpPr>
                <p:nvPr/>
              </p:nvCxnSpPr>
              <p:spPr>
                <a:xfrm rot="16200000" flipH="1">
                  <a:off x="2032504" y="3088480"/>
                  <a:ext cx="264597" cy="694056"/>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AD414145-CA29-475F-BFAE-B475692A12FA}"/>
                    </a:ext>
                  </a:extLst>
                </p:cNvPr>
                <p:cNvSpPr/>
                <p:nvPr/>
              </p:nvSpPr>
              <p:spPr>
                <a:xfrm>
                  <a:off x="3411166"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Flowchart: Alternate Process 16">
                <a:extLst>
                  <a:ext uri="{FF2B5EF4-FFF2-40B4-BE49-F238E27FC236}">
                    <a16:creationId xmlns:a16="http://schemas.microsoft.com/office/drawing/2014/main" id="{351399FC-A0A2-4DD5-A576-206DBB6BFB64}"/>
                  </a:ext>
                </a:extLst>
              </p:cNvPr>
              <p:cNvSpPr/>
              <p:nvPr/>
            </p:nvSpPr>
            <p:spPr>
              <a:xfrm>
                <a:off x="1258787" y="3110666"/>
                <a:ext cx="862853" cy="328723"/>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Registration</a:t>
                </a:r>
              </a:p>
              <a:p>
                <a:pPr algn="ctr"/>
                <a:r>
                  <a:rPr lang="en-US" sz="1000" dirty="0">
                    <a:solidFill>
                      <a:schemeClr val="tx1"/>
                    </a:solidFill>
                    <a:latin typeface="Times New Roman" panose="02020603050405020304" pitchFamily="18" charset="0"/>
                    <a:cs typeface="Times New Roman" panose="02020603050405020304" pitchFamily="18" charset="0"/>
                  </a:rPr>
                  <a:t>(A or B)</a:t>
                </a:r>
              </a:p>
            </p:txBody>
          </p:sp>
          <p:cxnSp>
            <p:nvCxnSpPr>
              <p:cNvPr id="18" name="Straight Arrow Connector 17">
                <a:extLst>
                  <a:ext uri="{FF2B5EF4-FFF2-40B4-BE49-F238E27FC236}">
                    <a16:creationId xmlns:a16="http://schemas.microsoft.com/office/drawing/2014/main" id="{ABFB3216-3AE2-406C-8CCE-1196694F6E62}"/>
                  </a:ext>
                </a:extLst>
              </p:cNvPr>
              <p:cNvCxnSpPr/>
              <p:nvPr/>
            </p:nvCxnSpPr>
            <p:spPr>
              <a:xfrm>
                <a:off x="1512571" y="2794440"/>
                <a:ext cx="0" cy="302795"/>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F583B96-EC16-4730-9550-92109E6BEEA7}"/>
                  </a:ext>
                </a:extLst>
              </p:cNvPr>
              <p:cNvCxnSpPr>
                <a:stCxn id="17" idx="2"/>
              </p:cNvCxnSpPr>
              <p:nvPr/>
            </p:nvCxnSpPr>
            <p:spPr>
              <a:xfrm flipH="1">
                <a:off x="1681328" y="3439389"/>
                <a:ext cx="8886" cy="442413"/>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45">
                <a:extLst>
                  <a:ext uri="{FF2B5EF4-FFF2-40B4-BE49-F238E27FC236}">
                    <a16:creationId xmlns:a16="http://schemas.microsoft.com/office/drawing/2014/main" id="{5C6B5B9F-B137-409C-90C9-64C92A1A0B0F}"/>
                  </a:ext>
                </a:extLst>
              </p:cNvPr>
              <p:cNvSpPr/>
              <p:nvPr/>
            </p:nvSpPr>
            <p:spPr>
              <a:xfrm>
                <a:off x="3854545" y="999421"/>
                <a:ext cx="2008371" cy="148838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6C02FF-5256-43A6-8A10-E3754E2A9848}"/>
                  </a:ext>
                </a:extLst>
              </p:cNvPr>
              <p:cNvSpPr txBox="1"/>
              <p:nvPr/>
            </p:nvSpPr>
            <p:spPr>
              <a:xfrm>
                <a:off x="4130527" y="773307"/>
                <a:ext cx="13019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NASA-STD-6033</a:t>
                </a:r>
              </a:p>
            </p:txBody>
          </p:sp>
          <p:cxnSp>
            <p:nvCxnSpPr>
              <p:cNvPr id="22" name="Straight Arrow Connector 21">
                <a:extLst>
                  <a:ext uri="{FF2B5EF4-FFF2-40B4-BE49-F238E27FC236}">
                    <a16:creationId xmlns:a16="http://schemas.microsoft.com/office/drawing/2014/main" id="{427F5B7E-1CB0-46FF-88AE-69E6BC79F6B8}"/>
                  </a:ext>
                </a:extLst>
              </p:cNvPr>
              <p:cNvCxnSpPr/>
              <p:nvPr/>
            </p:nvCxnSpPr>
            <p:spPr>
              <a:xfrm flipH="1">
                <a:off x="2119932" y="3343900"/>
                <a:ext cx="3083174" cy="2122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FAB871-1C84-4112-B26A-EB1BBDBBF11A}"/>
                  </a:ext>
                </a:extLst>
              </p:cNvPr>
              <p:cNvCxnSpPr/>
              <p:nvPr/>
            </p:nvCxnSpPr>
            <p:spPr>
              <a:xfrm flipV="1">
                <a:off x="5207648"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0314B2-9678-4FE1-BC84-6EFFE5D4DB24}"/>
                  </a:ext>
                </a:extLst>
              </p:cNvPr>
              <p:cNvCxnSpPr/>
              <p:nvPr/>
            </p:nvCxnSpPr>
            <p:spPr>
              <a:xfrm flipV="1">
                <a:off x="3764261"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26BF69E-04B7-4CBE-88BB-C9C39F2C216E}"/>
                  </a:ext>
                </a:extLst>
              </p:cNvPr>
              <p:cNvCxnSpPr/>
              <p:nvPr/>
            </p:nvCxnSpPr>
            <p:spPr>
              <a:xfrm flipV="1">
                <a:off x="2649973" y="326111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Flowchart: Alternate Process 25">
                <a:extLst>
                  <a:ext uri="{FF2B5EF4-FFF2-40B4-BE49-F238E27FC236}">
                    <a16:creationId xmlns:a16="http://schemas.microsoft.com/office/drawing/2014/main" id="{E994DA08-C790-4554-A252-D8286D76017A}"/>
                  </a:ext>
                </a:extLst>
              </p:cNvPr>
              <p:cNvSpPr/>
              <p:nvPr/>
            </p:nvSpPr>
            <p:spPr>
              <a:xfrm>
                <a:off x="1024810" y="816742"/>
                <a:ext cx="5126825" cy="2740375"/>
              </a:xfrm>
              <a:prstGeom prst="flowChartAlternateProcess">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Times New Roman" panose="02020603050405020304" pitchFamily="18" charset="0"/>
                  <a:cs typeface="Times New Roman" panose="02020603050405020304" pitchFamily="18" charset="0"/>
                </a:endParaRPr>
              </a:p>
            </p:txBody>
          </p:sp>
        </p:grpSp>
        <p:sp>
          <p:nvSpPr>
            <p:cNvPr id="6" name="Rounded Rectangle 5">
              <a:extLst>
                <a:ext uri="{FF2B5EF4-FFF2-40B4-BE49-F238E27FC236}">
                  <a16:creationId xmlns:a16="http://schemas.microsoft.com/office/drawing/2014/main" id="{8F8CC936-FDFA-4957-AABA-569679C710B1}"/>
                </a:ext>
              </a:extLst>
            </p:cNvPr>
            <p:cNvSpPr/>
            <p:nvPr/>
          </p:nvSpPr>
          <p:spPr>
            <a:xfrm>
              <a:off x="1233165" y="3416362"/>
              <a:ext cx="3655478" cy="15374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569A7A66-6F42-4825-A21E-13BADA4F3948}"/>
              </a:ext>
            </a:extLst>
          </p:cNvPr>
          <p:cNvSpPr/>
          <p:nvPr/>
        </p:nvSpPr>
        <p:spPr>
          <a:xfrm>
            <a:off x="1257101"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407946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19</a:t>
            </a:fld>
            <a:endParaRPr lang="en-US" dirty="0"/>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1685"/>
            <a:ext cx="7429500" cy="4877164"/>
          </a:xfrm>
          <a:prstGeom prst="rect">
            <a:avLst/>
          </a:prstGeom>
        </p:spPr>
      </p:pic>
      <p:cxnSp>
        <p:nvCxnSpPr>
          <p:cNvPr id="10" name="Straight Arrow Connector 9"/>
          <p:cNvCxnSpPr/>
          <p:nvPr/>
        </p:nvCxnSpPr>
        <p:spPr>
          <a:xfrm flipH="1">
            <a:off x="6877050" y="1524000"/>
            <a:ext cx="962025" cy="428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10525" y="1304925"/>
            <a:ext cx="3000375" cy="923330"/>
          </a:xfrm>
          <a:prstGeom prst="rect">
            <a:avLst/>
          </a:prstGeom>
          <a:noFill/>
        </p:spPr>
        <p:txBody>
          <a:bodyPr wrap="square" rtlCol="0">
            <a:spAutoFit/>
          </a:bodyPr>
          <a:lstStyle/>
          <a:p>
            <a:r>
              <a:rPr lang="en-US" dirty="0"/>
              <a:t>This is the last point where a NASA approval is required prior to the delivery of a part</a:t>
            </a:r>
          </a:p>
        </p:txBody>
      </p:sp>
      <p:sp>
        <p:nvSpPr>
          <p:cNvPr id="12" name="Rounded Rectangle 11"/>
          <p:cNvSpPr/>
          <p:nvPr/>
        </p:nvSpPr>
        <p:spPr>
          <a:xfrm>
            <a:off x="2619375" y="1524000"/>
            <a:ext cx="4638675" cy="1085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2533650" y="3324225"/>
            <a:ext cx="1485900" cy="59055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8010525" y="3144768"/>
            <a:ext cx="3543301" cy="646331"/>
          </a:xfrm>
          <a:prstGeom prst="rect">
            <a:avLst/>
          </a:prstGeom>
          <a:noFill/>
        </p:spPr>
        <p:txBody>
          <a:bodyPr wrap="square" rtlCol="0">
            <a:spAutoFit/>
          </a:bodyPr>
          <a:lstStyle/>
          <a:p>
            <a:r>
              <a:rPr lang="en-US" dirty="0"/>
              <a:t>In most cases, we do want to be invited to the readiness review</a:t>
            </a:r>
          </a:p>
        </p:txBody>
      </p:sp>
      <p:cxnSp>
        <p:nvCxnSpPr>
          <p:cNvPr id="24" name="Straight Arrow Connector 23"/>
          <p:cNvCxnSpPr/>
          <p:nvPr/>
        </p:nvCxnSpPr>
        <p:spPr>
          <a:xfrm flipH="1">
            <a:off x="3867150" y="3467100"/>
            <a:ext cx="414337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694E663-C051-48F8-84FE-82D1B22DFB4A}"/>
              </a:ext>
            </a:extLst>
          </p:cNvPr>
          <p:cNvSpPr/>
          <p:nvPr/>
        </p:nvSpPr>
        <p:spPr>
          <a:xfrm>
            <a:off x="1257101"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82344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6524-753F-4EDB-A28C-B16F4917C51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160306D-4782-4848-87A3-02ED1E3EEDA0}"/>
              </a:ext>
            </a:extLst>
          </p:cNvPr>
          <p:cNvSpPr>
            <a:spLocks noGrp="1"/>
          </p:cNvSpPr>
          <p:nvPr>
            <p:ph idx="1"/>
          </p:nvPr>
        </p:nvSpPr>
        <p:spPr>
          <a:xfrm>
            <a:off x="838200" y="1690688"/>
            <a:ext cx="10515600" cy="4351338"/>
          </a:xfrm>
        </p:spPr>
        <p:txBody>
          <a:bodyPr>
            <a:normAutofit/>
          </a:bodyPr>
          <a:lstStyle/>
          <a:p>
            <a:r>
              <a:rPr lang="en-US" dirty="0"/>
              <a:t>Introductory Session</a:t>
            </a:r>
          </a:p>
          <a:p>
            <a:r>
              <a:rPr lang="en-US" dirty="0"/>
              <a:t>Breakout Sessions</a:t>
            </a:r>
          </a:p>
          <a:p>
            <a:pPr lvl="1"/>
            <a:r>
              <a:rPr lang="en-US" dirty="0"/>
              <a:t>Qualified Material Process and Material Property Suite for Additive Manufacturing</a:t>
            </a:r>
          </a:p>
          <a:p>
            <a:pPr lvl="2"/>
            <a:r>
              <a:rPr lang="en-US" dirty="0"/>
              <a:t>Doug Wells - MSFC</a:t>
            </a:r>
          </a:p>
          <a:p>
            <a:pPr lvl="2"/>
            <a:r>
              <a:rPr lang="en-US" dirty="0"/>
              <a:t>Sam Cordner - MSFC</a:t>
            </a:r>
          </a:p>
          <a:p>
            <a:pPr lvl="1"/>
            <a:r>
              <a:rPr lang="en-US" dirty="0"/>
              <a:t>Considerations for Quality Audits of Additive Manufacturing Suppliers </a:t>
            </a:r>
          </a:p>
          <a:p>
            <a:pPr lvl="2"/>
            <a:r>
              <a:rPr lang="en-US" dirty="0"/>
              <a:t>Andrew Glendening – GSFC</a:t>
            </a:r>
          </a:p>
          <a:p>
            <a:pPr lvl="2"/>
            <a:r>
              <a:rPr lang="en-US" dirty="0"/>
              <a:t>Jeannette Plante – HQ/OSMA</a:t>
            </a:r>
          </a:p>
          <a:p>
            <a:pPr lvl="1"/>
            <a:endParaRPr lang="en-US" dirty="0"/>
          </a:p>
        </p:txBody>
      </p:sp>
      <p:sp>
        <p:nvSpPr>
          <p:cNvPr id="4" name="Rectangle 3">
            <a:extLst>
              <a:ext uri="{FF2B5EF4-FFF2-40B4-BE49-F238E27FC236}">
                <a16:creationId xmlns:a16="http://schemas.microsoft.com/office/drawing/2014/main" id="{84CE8D3B-794E-47EA-A12B-3BA2DC5BD495}"/>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01207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17FB-7943-4C63-9F1B-8D1318162761}"/>
              </a:ext>
            </a:extLst>
          </p:cNvPr>
          <p:cNvSpPr>
            <a:spLocks noGrp="1"/>
          </p:cNvSpPr>
          <p:nvPr>
            <p:ph type="title"/>
          </p:nvPr>
        </p:nvSpPr>
        <p:spPr/>
        <p:txBody>
          <a:bodyPr/>
          <a:lstStyle/>
          <a:p>
            <a:r>
              <a:rPr lang="en-US"/>
              <a:t>Part Production Plan</a:t>
            </a:r>
            <a:endParaRPr lang="en-US" dirty="0"/>
          </a:p>
        </p:txBody>
      </p:sp>
      <p:sp>
        <p:nvSpPr>
          <p:cNvPr id="3" name="Content Placeholder 2">
            <a:extLst>
              <a:ext uri="{FF2B5EF4-FFF2-40B4-BE49-F238E27FC236}">
                <a16:creationId xmlns:a16="http://schemas.microsoft.com/office/drawing/2014/main" id="{6369D68D-74FE-407A-B114-B8E123D6CE9D}"/>
              </a:ext>
            </a:extLst>
          </p:cNvPr>
          <p:cNvSpPr>
            <a:spLocks noGrp="1"/>
          </p:cNvSpPr>
          <p:nvPr>
            <p:ph idx="1"/>
          </p:nvPr>
        </p:nvSpPr>
        <p:spPr>
          <a:xfrm>
            <a:off x="838200" y="1825625"/>
            <a:ext cx="5105400" cy="4351338"/>
          </a:xfrm>
        </p:spPr>
        <p:txBody>
          <a:bodyPr>
            <a:normAutofit fontScale="70000" lnSpcReduction="20000"/>
          </a:bodyPr>
          <a:lstStyle/>
          <a:p>
            <a:pPr marL="342900" indent="-342900">
              <a:lnSpc>
                <a:spcPct val="120000"/>
              </a:lnSpc>
            </a:pPr>
            <a:r>
              <a:rPr lang="en-US" altLang="en-US" sz="2400" kern="0" dirty="0"/>
              <a:t>AM parts do not yet have a common industry standard of practice </a:t>
            </a:r>
          </a:p>
          <a:p>
            <a:pPr marL="742950" lvl="1" indent="-285750">
              <a:lnSpc>
                <a:spcPct val="120000"/>
              </a:lnSpc>
            </a:pPr>
            <a:r>
              <a:rPr lang="en-US" altLang="en-US" kern="0" dirty="0"/>
              <a:t>Challenge to integrate all required aspects of AM design requirements through drawing content</a:t>
            </a:r>
          </a:p>
          <a:p>
            <a:pPr marL="742950" lvl="1" indent="-285750">
              <a:lnSpc>
                <a:spcPct val="120000"/>
              </a:lnSpc>
            </a:pPr>
            <a:r>
              <a:rPr lang="en-US" altLang="en-US" kern="0" dirty="0"/>
              <a:t>Requires many aspects to be integrated</a:t>
            </a:r>
          </a:p>
          <a:p>
            <a:pPr marL="1200150" lvl="2" indent="-285750">
              <a:lnSpc>
                <a:spcPct val="120000"/>
              </a:lnSpc>
            </a:pPr>
            <a:r>
              <a:rPr lang="en-US" altLang="en-US" kern="0" dirty="0"/>
              <a:t>Build layout</a:t>
            </a:r>
          </a:p>
          <a:p>
            <a:pPr marL="1200150" lvl="2" indent="-285750">
              <a:lnSpc>
                <a:spcPct val="120000"/>
              </a:lnSpc>
            </a:pPr>
            <a:r>
              <a:rPr lang="en-US" altLang="en-US" kern="0" dirty="0"/>
              <a:t>Specification of qualified process ID </a:t>
            </a:r>
          </a:p>
          <a:p>
            <a:pPr marL="1200150" lvl="2" indent="-285750">
              <a:lnSpc>
                <a:spcPct val="120000"/>
              </a:lnSpc>
            </a:pPr>
            <a:r>
              <a:rPr lang="en-US" altLang="en-US" kern="0" dirty="0"/>
              <a:t>Witness test and acceptance</a:t>
            </a:r>
          </a:p>
          <a:p>
            <a:pPr marL="1200150" lvl="2" indent="-285750">
              <a:lnSpc>
                <a:spcPct val="120000"/>
              </a:lnSpc>
            </a:pPr>
            <a:r>
              <a:rPr lang="en-US" altLang="en-US" kern="0" dirty="0"/>
              <a:t>Post processing details</a:t>
            </a:r>
          </a:p>
          <a:p>
            <a:pPr marL="1200150" lvl="2" indent="-285750">
              <a:lnSpc>
                <a:spcPct val="120000"/>
              </a:lnSpc>
            </a:pPr>
            <a:r>
              <a:rPr lang="en-US" altLang="en-US" i="1" u="sng" kern="0" dirty="0"/>
              <a:t>Inspection requirements and limitations</a:t>
            </a:r>
          </a:p>
          <a:p>
            <a:pPr marL="342900" indent="-342900">
              <a:lnSpc>
                <a:spcPct val="120000"/>
              </a:lnSpc>
            </a:pPr>
            <a:r>
              <a:rPr lang="en-US" altLang="en-US" sz="2400" kern="0" dirty="0"/>
              <a:t>Requiring a AM Part Production Plan as a drawing companion is currently the best option</a:t>
            </a:r>
          </a:p>
          <a:p>
            <a:endParaRPr lang="en-US" dirty="0"/>
          </a:p>
        </p:txBody>
      </p:sp>
      <p:pic>
        <p:nvPicPr>
          <p:cNvPr id="4" name="Content Placeholder 5">
            <a:extLst>
              <a:ext uri="{FF2B5EF4-FFF2-40B4-BE49-F238E27FC236}">
                <a16:creationId xmlns:a16="http://schemas.microsoft.com/office/drawing/2014/main" id="{E8D3B61B-2BAF-41E6-AAE3-D56052FA2CAF}"/>
              </a:ext>
            </a:extLst>
          </p:cNvPr>
          <p:cNvPicPr>
            <a:picLocks noChangeAspect="1"/>
          </p:cNvPicPr>
          <p:nvPr/>
        </p:nvPicPr>
        <p:blipFill>
          <a:blip r:embed="rId2"/>
          <a:stretch>
            <a:fillRect/>
          </a:stretch>
        </p:blipFill>
        <p:spPr>
          <a:xfrm>
            <a:off x="5943600" y="1273115"/>
            <a:ext cx="6086643" cy="4903848"/>
          </a:xfrm>
          <a:prstGeom prst="rect">
            <a:avLst/>
          </a:prstGeom>
        </p:spPr>
      </p:pic>
      <p:sp>
        <p:nvSpPr>
          <p:cNvPr id="5" name="Rectangle 4">
            <a:extLst>
              <a:ext uri="{FF2B5EF4-FFF2-40B4-BE49-F238E27FC236}">
                <a16:creationId xmlns:a16="http://schemas.microsoft.com/office/drawing/2014/main" id="{83233573-4AB0-4AB2-807E-5AD80CD1B2DA}"/>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46575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5851-C245-431B-A899-5114AE4C0F03}"/>
              </a:ext>
            </a:extLst>
          </p:cNvPr>
          <p:cNvSpPr>
            <a:spLocks noGrp="1"/>
          </p:cNvSpPr>
          <p:nvPr>
            <p:ph type="title"/>
          </p:nvPr>
        </p:nvSpPr>
        <p:spPr/>
        <p:txBody>
          <a:bodyPr/>
          <a:lstStyle/>
          <a:p>
            <a:r>
              <a:rPr lang="en-US" dirty="0"/>
              <a:t>Part Production Plan</a:t>
            </a:r>
          </a:p>
        </p:txBody>
      </p:sp>
      <p:sp>
        <p:nvSpPr>
          <p:cNvPr id="3" name="Content Placeholder 2">
            <a:extLst>
              <a:ext uri="{FF2B5EF4-FFF2-40B4-BE49-F238E27FC236}">
                <a16:creationId xmlns:a16="http://schemas.microsoft.com/office/drawing/2014/main" id="{3425B2B9-6303-48E9-8AAC-C6445B2637C8}"/>
              </a:ext>
            </a:extLst>
          </p:cNvPr>
          <p:cNvSpPr>
            <a:spLocks noGrp="1"/>
          </p:cNvSpPr>
          <p:nvPr>
            <p:ph idx="1"/>
          </p:nvPr>
        </p:nvSpPr>
        <p:spPr/>
        <p:txBody>
          <a:bodyPr>
            <a:normAutofit fontScale="85000" lnSpcReduction="10000"/>
          </a:bodyPr>
          <a:lstStyle/>
          <a:p>
            <a:r>
              <a:rPr lang="en-US" dirty="0"/>
              <a:t>Part-Specific Information</a:t>
            </a:r>
          </a:p>
          <a:p>
            <a:pPr lvl="1"/>
            <a:r>
              <a:rPr lang="en-US" dirty="0"/>
              <a:t>Drawing number and part name.</a:t>
            </a:r>
          </a:p>
          <a:p>
            <a:pPr lvl="1"/>
            <a:r>
              <a:rPr lang="en-US" dirty="0"/>
              <a:t>Illustrations and/or CAD model views (with scale).</a:t>
            </a:r>
          </a:p>
          <a:p>
            <a:pPr lvl="1"/>
            <a:r>
              <a:rPr lang="en-US" dirty="0"/>
              <a:t>The purpose of the part in context to the system.</a:t>
            </a:r>
          </a:p>
          <a:p>
            <a:pPr lvl="1"/>
            <a:r>
              <a:rPr lang="en-US" dirty="0"/>
              <a:t>The operational environments (e.g., temperatures, fluids, radiation, etc.). </a:t>
            </a:r>
          </a:p>
          <a:p>
            <a:pPr lvl="1"/>
            <a:r>
              <a:rPr lang="en-US" dirty="0"/>
              <a:t>Referenced build file name contained in the digital thread.</a:t>
            </a:r>
          </a:p>
          <a:p>
            <a:pPr lvl="1"/>
            <a:r>
              <a:rPr lang="en-US" dirty="0"/>
              <a:t>Material (including material specifications, if applicable):</a:t>
            </a:r>
          </a:p>
          <a:p>
            <a:pPr lvl="1"/>
            <a:r>
              <a:rPr lang="en-US" dirty="0"/>
              <a:t>Identification of the QMP specified for production.</a:t>
            </a:r>
          </a:p>
          <a:p>
            <a:pPr lvl="1"/>
            <a:r>
              <a:rPr lang="en-US" dirty="0"/>
              <a:t>Identification of a specific MPS for the associated material used for part assessment, including influence factors, if applicable.</a:t>
            </a:r>
          </a:p>
          <a:p>
            <a:pPr lvl="1"/>
            <a:r>
              <a:rPr lang="en-US" dirty="0"/>
              <a:t>Serialization, part marking, and methodology for tracking individual parts, if applicable.</a:t>
            </a:r>
          </a:p>
          <a:p>
            <a:pPr lvl="1"/>
            <a:r>
              <a:rPr lang="en-US" dirty="0"/>
              <a:t>Cleanliness, if special considerations or requirements apply (e.g., oxygen service, optical surfaces, delicate electronics, etc.). </a:t>
            </a:r>
          </a:p>
          <a:p>
            <a:pPr lvl="1"/>
            <a:r>
              <a:rPr lang="en-US" dirty="0"/>
              <a:t>Qualification plan, when applicable.</a:t>
            </a:r>
          </a:p>
          <a:p>
            <a:pPr lvl="1"/>
            <a:endParaRPr lang="en-US" dirty="0"/>
          </a:p>
        </p:txBody>
      </p:sp>
      <p:sp>
        <p:nvSpPr>
          <p:cNvPr id="4" name="Rectangle 3">
            <a:extLst>
              <a:ext uri="{FF2B5EF4-FFF2-40B4-BE49-F238E27FC236}">
                <a16:creationId xmlns:a16="http://schemas.microsoft.com/office/drawing/2014/main" id="{0E460B27-00E5-406D-B1F6-F53987EC4D6D}"/>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22230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5851-C245-431B-A899-5114AE4C0F03}"/>
              </a:ext>
            </a:extLst>
          </p:cNvPr>
          <p:cNvSpPr>
            <a:spLocks noGrp="1"/>
          </p:cNvSpPr>
          <p:nvPr>
            <p:ph type="title"/>
          </p:nvPr>
        </p:nvSpPr>
        <p:spPr/>
        <p:txBody>
          <a:bodyPr/>
          <a:lstStyle/>
          <a:p>
            <a:r>
              <a:rPr lang="en-US" dirty="0"/>
              <a:t>Part Production Plan, cont.</a:t>
            </a:r>
          </a:p>
        </p:txBody>
      </p:sp>
      <p:sp>
        <p:nvSpPr>
          <p:cNvPr id="3" name="Content Placeholder 2">
            <a:extLst>
              <a:ext uri="{FF2B5EF4-FFF2-40B4-BE49-F238E27FC236}">
                <a16:creationId xmlns:a16="http://schemas.microsoft.com/office/drawing/2014/main" id="{3425B2B9-6303-48E9-8AAC-C6445B2637C8}"/>
              </a:ext>
            </a:extLst>
          </p:cNvPr>
          <p:cNvSpPr>
            <a:spLocks noGrp="1"/>
          </p:cNvSpPr>
          <p:nvPr>
            <p:ph idx="1"/>
          </p:nvPr>
        </p:nvSpPr>
        <p:spPr/>
        <p:txBody>
          <a:bodyPr>
            <a:normAutofit fontScale="85000" lnSpcReduction="20000"/>
          </a:bodyPr>
          <a:lstStyle/>
          <a:p>
            <a:r>
              <a:rPr lang="en-US" dirty="0"/>
              <a:t>Part Classification and Associated Rationale</a:t>
            </a:r>
          </a:p>
          <a:p>
            <a:r>
              <a:rPr lang="en-US" dirty="0"/>
              <a:t>Integrated Structural Integrity Rationale</a:t>
            </a:r>
          </a:p>
          <a:p>
            <a:pPr lvl="1"/>
            <a:r>
              <a:rPr lang="en-US" dirty="0"/>
              <a:t>Provides justification of part integrity commensurate with its consequences of failure and associated requirements</a:t>
            </a:r>
          </a:p>
          <a:p>
            <a:r>
              <a:rPr lang="en-US" dirty="0"/>
              <a:t>AM Part Production Summary</a:t>
            </a:r>
          </a:p>
          <a:p>
            <a:r>
              <a:rPr lang="en-US" dirty="0"/>
              <a:t>Witness Testing</a:t>
            </a:r>
          </a:p>
          <a:p>
            <a:r>
              <a:rPr lang="en-US" dirty="0"/>
              <a:t>Planned Interruptions</a:t>
            </a:r>
          </a:p>
          <a:p>
            <a:r>
              <a:rPr lang="en-US" dirty="0"/>
              <a:t>Post-Build Operations Requiring Specific Controls</a:t>
            </a:r>
          </a:p>
          <a:p>
            <a:r>
              <a:rPr lang="en-US" dirty="0"/>
              <a:t>Preproduction Article Requirements</a:t>
            </a:r>
          </a:p>
          <a:p>
            <a:r>
              <a:rPr lang="en-US" dirty="0"/>
              <a:t>End Item Data Package Information</a:t>
            </a:r>
          </a:p>
          <a:p>
            <a:r>
              <a:rPr lang="en-US" dirty="0"/>
              <a:t>How you’re going to revise the PPP</a:t>
            </a:r>
          </a:p>
          <a:p>
            <a:r>
              <a:rPr lang="en-US" dirty="0"/>
              <a:t>How you’re going to requalify a revised PPP</a:t>
            </a:r>
          </a:p>
        </p:txBody>
      </p:sp>
      <p:sp>
        <p:nvSpPr>
          <p:cNvPr id="4" name="Rectangle 3">
            <a:extLst>
              <a:ext uri="{FF2B5EF4-FFF2-40B4-BE49-F238E27FC236}">
                <a16:creationId xmlns:a16="http://schemas.microsoft.com/office/drawing/2014/main" id="{967BF0B7-6158-41D0-9626-3727999442AF}"/>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0363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Part Production</a:t>
            </a:r>
          </a:p>
        </p:txBody>
      </p:sp>
      <p:sp>
        <p:nvSpPr>
          <p:cNvPr id="3" name="Content Placeholder 2"/>
          <p:cNvSpPr>
            <a:spLocks noGrp="1"/>
          </p:cNvSpPr>
          <p:nvPr>
            <p:ph idx="1"/>
          </p:nvPr>
        </p:nvSpPr>
        <p:spPr>
          <a:xfrm>
            <a:off x="838200" y="1647825"/>
            <a:ext cx="5972175" cy="4529138"/>
          </a:xfrm>
        </p:spPr>
        <p:txBody>
          <a:bodyPr>
            <a:normAutofit fontScale="70000" lnSpcReduction="20000"/>
          </a:bodyPr>
          <a:lstStyle/>
          <a:p>
            <a:r>
              <a:rPr lang="en-US" b="1" dirty="0"/>
              <a:t>Follow the plan, always, with no short-cuts</a:t>
            </a:r>
          </a:p>
          <a:p>
            <a:r>
              <a:rPr lang="en-US" dirty="0"/>
              <a:t>Do not change a Qualified Part Process without re-qualification</a:t>
            </a:r>
          </a:p>
          <a:p>
            <a:r>
              <a:rPr lang="en-US" dirty="0"/>
              <a:t>Efficiency in process monitoring is critical to minimize the inevitable disruption</a:t>
            </a:r>
          </a:p>
          <a:p>
            <a:pPr lvl="1"/>
            <a:r>
              <a:rPr lang="en-US" dirty="0"/>
              <a:t>Witness tests can take considerable time to complete</a:t>
            </a:r>
          </a:p>
          <a:p>
            <a:pPr lvl="1"/>
            <a:r>
              <a:rPr lang="en-US" dirty="0"/>
              <a:t>Track the performance of each machine using all available metrics by control chart</a:t>
            </a:r>
          </a:p>
          <a:p>
            <a:pPr lvl="1"/>
            <a:r>
              <a:rPr lang="en-US" dirty="0"/>
              <a:t>In-process monitoring may provide early warning of changes in machine performance</a:t>
            </a:r>
          </a:p>
          <a:p>
            <a:r>
              <a:rPr lang="en-US" dirty="0"/>
              <a:t>Emphasize the importance of inspection for every part</a:t>
            </a:r>
          </a:p>
          <a:p>
            <a:pPr lvl="1"/>
            <a:r>
              <a:rPr lang="en-US" dirty="0"/>
              <a:t>Not just </a:t>
            </a:r>
            <a:r>
              <a:rPr lang="en-US" dirty="0" err="1"/>
              <a:t>NDE</a:t>
            </a:r>
            <a:r>
              <a:rPr lang="en-US" dirty="0"/>
              <a:t>, but visual inspection of as-built conditions</a:t>
            </a:r>
          </a:p>
          <a:p>
            <a:pPr lvl="1"/>
            <a:r>
              <a:rPr lang="en-US" dirty="0"/>
              <a:t>Watch for changes in part appearance – colors, support structure issues, witness lines/shifts</a:t>
            </a:r>
          </a:p>
          <a:p>
            <a:r>
              <a:rPr lang="en-US" dirty="0"/>
              <a:t>Consider systemic implications for all non-conformances</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23</a:t>
            </a:fld>
            <a:endParaRPr lang="en-US" dirty="0"/>
          </a:p>
        </p:txBody>
      </p:sp>
      <p:pic>
        <p:nvPicPr>
          <p:cNvPr id="7"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0684" t="1" b="-928"/>
          <a:stretch/>
        </p:blipFill>
        <p:spPr>
          <a:xfrm>
            <a:off x="6774608" y="1647825"/>
            <a:ext cx="5303092" cy="3933825"/>
          </a:xfrm>
          <a:prstGeom prst="rect">
            <a:avLst/>
          </a:prstGeom>
        </p:spPr>
      </p:pic>
      <p:sp>
        <p:nvSpPr>
          <p:cNvPr id="8" name="Rounded Rectangle 7"/>
          <p:cNvSpPr/>
          <p:nvPr/>
        </p:nvSpPr>
        <p:spPr>
          <a:xfrm>
            <a:off x="6686550" y="2286000"/>
            <a:ext cx="5391150" cy="3600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FD36B057-7174-4EA2-B482-E43A8F801C3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23445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0586-F201-42D4-AC5C-3D2742C75C1C}"/>
              </a:ext>
            </a:extLst>
          </p:cNvPr>
          <p:cNvSpPr>
            <a:spLocks noGrp="1"/>
          </p:cNvSpPr>
          <p:nvPr>
            <p:ph type="title"/>
          </p:nvPr>
        </p:nvSpPr>
        <p:spPr/>
        <p:txBody>
          <a:bodyPr/>
          <a:lstStyle/>
          <a:p>
            <a:r>
              <a:rPr lang="en-US" dirty="0"/>
              <a:t>Qualified AM Part Process</a:t>
            </a:r>
          </a:p>
        </p:txBody>
      </p:sp>
      <p:sp>
        <p:nvSpPr>
          <p:cNvPr id="3" name="Content Placeholder 2">
            <a:extLst>
              <a:ext uri="{FF2B5EF4-FFF2-40B4-BE49-F238E27FC236}">
                <a16:creationId xmlns:a16="http://schemas.microsoft.com/office/drawing/2014/main" id="{507166CC-1F9E-408B-B106-7321E8744B2F}"/>
              </a:ext>
            </a:extLst>
          </p:cNvPr>
          <p:cNvSpPr>
            <a:spLocks noGrp="1"/>
          </p:cNvSpPr>
          <p:nvPr>
            <p:ph idx="1"/>
          </p:nvPr>
        </p:nvSpPr>
        <p:spPr>
          <a:xfrm>
            <a:off x="838200" y="1825625"/>
            <a:ext cx="5076825" cy="3935904"/>
          </a:xfrm>
        </p:spPr>
        <p:txBody>
          <a:bodyPr>
            <a:normAutofit fontScale="70000" lnSpcReduction="20000"/>
          </a:bodyPr>
          <a:lstStyle/>
          <a:p>
            <a:pPr marL="457200" indent="-457200">
              <a:lnSpc>
                <a:spcPct val="120000"/>
              </a:lnSpc>
              <a:buAutoNum type="arabicPeriod"/>
            </a:pPr>
            <a:r>
              <a:rPr lang="en-US" altLang="en-US" sz="2400" kern="0" dirty="0"/>
              <a:t>Agreed upon and approved AM Part Production Plan</a:t>
            </a:r>
          </a:p>
          <a:p>
            <a:pPr marL="457200" indent="-457200">
              <a:lnSpc>
                <a:spcPct val="120000"/>
              </a:lnSpc>
              <a:buAutoNum type="arabicPeriod"/>
            </a:pPr>
            <a:r>
              <a:rPr lang="en-US" altLang="en-US" sz="2400" kern="0" dirty="0"/>
              <a:t>Pre-production article evaluation</a:t>
            </a:r>
          </a:p>
          <a:p>
            <a:pPr marL="457200" indent="-457200">
              <a:lnSpc>
                <a:spcPct val="120000"/>
              </a:lnSpc>
              <a:buFont typeface="+mj-lt"/>
              <a:buAutoNum type="arabicPeriod"/>
            </a:pPr>
            <a:r>
              <a:rPr lang="en-US" altLang="en-US" sz="2400" kern="0" dirty="0"/>
              <a:t>AM Manufacturing Readiness Review</a:t>
            </a:r>
            <a:endParaRPr lang="en-US" altLang="en-US" sz="1200" kern="0" dirty="0"/>
          </a:p>
          <a:p>
            <a:pPr marL="857250" lvl="1" indent="-457200">
              <a:lnSpc>
                <a:spcPct val="120000"/>
              </a:lnSpc>
            </a:pPr>
            <a:r>
              <a:rPr lang="en-US" altLang="en-US" sz="2000" kern="0" dirty="0"/>
              <a:t>All stakeholders agree AM part development is successful and complete for qualification or production articles to be produced</a:t>
            </a:r>
          </a:p>
          <a:p>
            <a:pPr marL="857250" lvl="1" indent="-457200">
              <a:lnSpc>
                <a:spcPct val="120000"/>
              </a:lnSpc>
            </a:pPr>
            <a:r>
              <a:rPr lang="en-US" altLang="en-US" sz="2000" kern="0" dirty="0"/>
              <a:t>Demarcates the point in time when changes to AM part definition (digital files, engineering instructions, </a:t>
            </a:r>
            <a:r>
              <a:rPr lang="en-US" altLang="en-US" sz="2000" kern="0" dirty="0" err="1"/>
              <a:t>etc</a:t>
            </a:r>
            <a:r>
              <a:rPr lang="en-US" altLang="en-US" sz="2000" kern="0" dirty="0"/>
              <a:t>) are locked.  NO MORE CHANGES</a:t>
            </a:r>
          </a:p>
          <a:p>
            <a:pPr marL="857250" lvl="1" indent="-457200">
              <a:lnSpc>
                <a:spcPct val="120000"/>
              </a:lnSpc>
            </a:pPr>
            <a:r>
              <a:rPr lang="en-US" altLang="en-US" sz="2000" kern="0" dirty="0"/>
              <a:t>Qualified Part Process (QPP) state is documented in the Quality Management System </a:t>
            </a:r>
          </a:p>
          <a:p>
            <a:pPr marL="457200" indent="-457200">
              <a:lnSpc>
                <a:spcPct val="120000"/>
              </a:lnSpc>
              <a:buFont typeface="+mj-lt"/>
              <a:buAutoNum type="arabicPeriod"/>
            </a:pPr>
            <a:r>
              <a:rPr lang="en-US" altLang="en-US" sz="2400" kern="0" dirty="0"/>
              <a:t>Produce to the Plan and STICK TO THE PLAN</a:t>
            </a:r>
            <a:endParaRPr lang="en-US" dirty="0"/>
          </a:p>
          <a:p>
            <a:endParaRPr lang="en-US" dirty="0"/>
          </a:p>
        </p:txBody>
      </p:sp>
      <p:pic>
        <p:nvPicPr>
          <p:cNvPr id="4" name="Picture 3">
            <a:extLst>
              <a:ext uri="{FF2B5EF4-FFF2-40B4-BE49-F238E27FC236}">
                <a16:creationId xmlns:a16="http://schemas.microsoft.com/office/drawing/2014/main" id="{7FEE8C3B-ABB3-4B0F-8A6B-4CA48B29A8C6}"/>
              </a:ext>
            </a:extLst>
          </p:cNvPr>
          <p:cNvPicPr>
            <a:picLocks noChangeAspect="1"/>
          </p:cNvPicPr>
          <p:nvPr/>
        </p:nvPicPr>
        <p:blipFill>
          <a:blip r:embed="rId2"/>
          <a:stretch>
            <a:fillRect/>
          </a:stretch>
        </p:blipFill>
        <p:spPr>
          <a:xfrm>
            <a:off x="6096000" y="1639065"/>
            <a:ext cx="5928360" cy="3852016"/>
          </a:xfrm>
          <a:prstGeom prst="rect">
            <a:avLst/>
          </a:prstGeom>
        </p:spPr>
      </p:pic>
      <p:sp>
        <p:nvSpPr>
          <p:cNvPr id="5" name="TextBox 4">
            <a:extLst>
              <a:ext uri="{FF2B5EF4-FFF2-40B4-BE49-F238E27FC236}">
                <a16:creationId xmlns:a16="http://schemas.microsoft.com/office/drawing/2014/main" id="{D4A5C407-520F-4909-B302-8499EE823B1C}"/>
              </a:ext>
            </a:extLst>
          </p:cNvPr>
          <p:cNvSpPr txBox="1"/>
          <p:nvPr/>
        </p:nvSpPr>
        <p:spPr>
          <a:xfrm>
            <a:off x="1761343" y="5653743"/>
            <a:ext cx="9134552" cy="523220"/>
          </a:xfrm>
          <a:prstGeom prst="rect">
            <a:avLst/>
          </a:prstGeom>
          <a:noFill/>
        </p:spPr>
        <p:txBody>
          <a:bodyPr wrap="none" rtlCol="0">
            <a:spAutoFit/>
          </a:bodyPr>
          <a:lstStyle/>
          <a:p>
            <a:r>
              <a:rPr lang="en-US" sz="2800" i="1" u="sng" dirty="0"/>
              <a:t>Locked Process Is the QPP! Must be documented in the QMS!</a:t>
            </a:r>
          </a:p>
        </p:txBody>
      </p:sp>
      <p:sp>
        <p:nvSpPr>
          <p:cNvPr id="6" name="Rectangle 5">
            <a:extLst>
              <a:ext uri="{FF2B5EF4-FFF2-40B4-BE49-F238E27FC236}">
                <a16:creationId xmlns:a16="http://schemas.microsoft.com/office/drawing/2014/main" id="{000D2A15-A941-4C69-86D6-8230A84F4B64}"/>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5058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BA9-8091-405B-A89B-2DF9B3B81A77}"/>
              </a:ext>
            </a:extLst>
          </p:cNvPr>
          <p:cNvSpPr>
            <a:spLocks noGrp="1"/>
          </p:cNvSpPr>
          <p:nvPr>
            <p:ph type="title"/>
          </p:nvPr>
        </p:nvSpPr>
        <p:spPr/>
        <p:txBody>
          <a:bodyPr/>
          <a:lstStyle/>
          <a:p>
            <a:r>
              <a:rPr lang="en-US" b="1" dirty="0"/>
              <a:t>AM Qualification:  Governing Principles</a:t>
            </a:r>
            <a:endParaRPr lang="en-US" dirty="0"/>
          </a:p>
        </p:txBody>
      </p:sp>
      <p:sp>
        <p:nvSpPr>
          <p:cNvPr id="3" name="Content Placeholder 2">
            <a:extLst>
              <a:ext uri="{FF2B5EF4-FFF2-40B4-BE49-F238E27FC236}">
                <a16:creationId xmlns:a16="http://schemas.microsoft.com/office/drawing/2014/main" id="{CF4DFB3A-25FB-4401-8CC3-6D8BA6398A36}"/>
              </a:ext>
            </a:extLst>
          </p:cNvPr>
          <p:cNvSpPr>
            <a:spLocks noGrp="1"/>
          </p:cNvSpPr>
          <p:nvPr>
            <p:ph idx="1"/>
          </p:nvPr>
        </p:nvSpPr>
        <p:spPr>
          <a:xfrm>
            <a:off x="838200" y="2718906"/>
            <a:ext cx="4543926" cy="3634269"/>
          </a:xfrm>
        </p:spPr>
        <p:txBody>
          <a:bodyPr>
            <a:normAutofit fontScale="85000" lnSpcReduction="10000"/>
          </a:bodyPr>
          <a:lstStyle/>
          <a:p>
            <a:pPr>
              <a:lnSpc>
                <a:spcPct val="100000"/>
              </a:lnSpc>
              <a:spcBef>
                <a:spcPts val="0"/>
              </a:spcBef>
            </a:pPr>
            <a:r>
              <a:rPr lang="en-US" altLang="en-US" sz="2400" dirty="0">
                <a:cs typeface="Levenim MT" panose="02010502060101010101" pitchFamily="2" charset="-79"/>
              </a:rPr>
              <a:t>Have a plan</a:t>
            </a:r>
          </a:p>
          <a:p>
            <a:pPr>
              <a:lnSpc>
                <a:spcPct val="100000"/>
              </a:lnSpc>
              <a:spcBef>
                <a:spcPts val="0"/>
              </a:spcBef>
            </a:pPr>
            <a:r>
              <a:rPr lang="en-US" altLang="en-US" sz="2400" dirty="0">
                <a:cs typeface="Levenim MT" panose="02010502060101010101" pitchFamily="2" charset="-79"/>
              </a:rPr>
              <a:t>Integrate a Quality Management System</a:t>
            </a:r>
          </a:p>
          <a:p>
            <a:pPr>
              <a:lnSpc>
                <a:spcPct val="100000"/>
              </a:lnSpc>
              <a:spcBef>
                <a:spcPts val="0"/>
              </a:spcBef>
            </a:pPr>
            <a:r>
              <a:rPr lang="en-US" altLang="en-US" sz="2400" dirty="0">
                <a:cs typeface="Levenim MT" panose="02010502060101010101" pitchFamily="2" charset="-79"/>
              </a:rPr>
              <a:t>Build a foundation</a:t>
            </a:r>
          </a:p>
          <a:p>
            <a:pPr lvl="1">
              <a:lnSpc>
                <a:spcPct val="100000"/>
              </a:lnSpc>
              <a:spcBef>
                <a:spcPts val="0"/>
              </a:spcBef>
            </a:pPr>
            <a:r>
              <a:rPr lang="en-US" altLang="en-US" sz="2000" dirty="0">
                <a:cs typeface="Levenim MT" panose="02010502060101010101" pitchFamily="2" charset="-79"/>
              </a:rPr>
              <a:t>Equipment and Facility</a:t>
            </a:r>
          </a:p>
          <a:p>
            <a:pPr lvl="1">
              <a:lnSpc>
                <a:spcPct val="100000"/>
              </a:lnSpc>
              <a:spcBef>
                <a:spcPts val="0"/>
              </a:spcBef>
            </a:pPr>
            <a:r>
              <a:rPr lang="en-US" altLang="en-US" sz="2000" dirty="0">
                <a:cs typeface="Levenim MT" panose="02010502060101010101" pitchFamily="2" charset="-79"/>
              </a:rPr>
              <a:t>Training</a:t>
            </a:r>
          </a:p>
          <a:p>
            <a:pPr lvl="1">
              <a:lnSpc>
                <a:spcPct val="100000"/>
              </a:lnSpc>
              <a:spcBef>
                <a:spcPts val="0"/>
              </a:spcBef>
            </a:pPr>
            <a:r>
              <a:rPr lang="en-US" altLang="en-US" sz="2000" dirty="0">
                <a:cs typeface="Levenim MT" panose="02010502060101010101" pitchFamily="2" charset="-79"/>
              </a:rPr>
              <a:t>Process and machine qualification</a:t>
            </a:r>
          </a:p>
          <a:p>
            <a:pPr lvl="1">
              <a:lnSpc>
                <a:spcPct val="100000"/>
              </a:lnSpc>
              <a:spcBef>
                <a:spcPts val="0"/>
              </a:spcBef>
            </a:pPr>
            <a:r>
              <a:rPr lang="en-US" altLang="en-US" sz="2000" dirty="0">
                <a:cs typeface="Levenim MT" panose="02010502060101010101" pitchFamily="2" charset="-79"/>
              </a:rPr>
              <a:t>Material Properties / SPC</a:t>
            </a:r>
          </a:p>
          <a:p>
            <a:pPr>
              <a:lnSpc>
                <a:spcPct val="100000"/>
              </a:lnSpc>
              <a:spcBef>
                <a:spcPts val="0"/>
              </a:spcBef>
            </a:pPr>
            <a:r>
              <a:rPr lang="en-US" altLang="en-US" sz="2400" dirty="0">
                <a:cs typeface="Levenim MT" panose="02010502060101010101" pitchFamily="2" charset="-79"/>
              </a:rPr>
              <a:t>Plan each Part </a:t>
            </a:r>
          </a:p>
          <a:p>
            <a:pPr marL="690563" indent="-233363">
              <a:lnSpc>
                <a:spcPct val="100000"/>
              </a:lnSpc>
              <a:spcBef>
                <a:spcPts val="0"/>
              </a:spcBef>
            </a:pPr>
            <a:r>
              <a:rPr lang="en-US" altLang="en-US" sz="2000" dirty="0">
                <a:cs typeface="Levenim MT" panose="02010502060101010101" pitchFamily="2" charset="-79"/>
              </a:rPr>
              <a:t>Design, classification, Pre-production articles</a:t>
            </a:r>
          </a:p>
          <a:p>
            <a:pPr lvl="1">
              <a:lnSpc>
                <a:spcPct val="100000"/>
              </a:lnSpc>
              <a:spcBef>
                <a:spcPts val="0"/>
              </a:spcBef>
            </a:pPr>
            <a:r>
              <a:rPr lang="en-US" altLang="en-US" sz="2000" dirty="0">
                <a:cs typeface="Levenim MT" panose="02010502060101010101" pitchFamily="2" charset="-79"/>
              </a:rPr>
              <a:t>Qualify and lock the part production process</a:t>
            </a:r>
          </a:p>
          <a:p>
            <a:pPr>
              <a:lnSpc>
                <a:spcPct val="100000"/>
              </a:lnSpc>
              <a:spcBef>
                <a:spcPts val="0"/>
              </a:spcBef>
            </a:pPr>
            <a:r>
              <a:rPr lang="en-US" altLang="en-US" sz="2400" dirty="0">
                <a:cs typeface="Levenim MT" panose="02010502060101010101" pitchFamily="2" charset="-79"/>
              </a:rPr>
              <a:t>Produce to the plan – </a:t>
            </a:r>
            <a:r>
              <a:rPr lang="en-US" altLang="en-US" sz="2400" b="1" u="sng" dirty="0">
                <a:cs typeface="Levenim MT" panose="02010502060101010101" pitchFamily="2" charset="-79"/>
              </a:rPr>
              <a:t>Stick to the plan </a:t>
            </a:r>
          </a:p>
          <a:p>
            <a:endParaRPr lang="en-US" dirty="0"/>
          </a:p>
        </p:txBody>
      </p:sp>
      <p:pic>
        <p:nvPicPr>
          <p:cNvPr id="5" name="Picture 4">
            <a:extLst>
              <a:ext uri="{FF2B5EF4-FFF2-40B4-BE49-F238E27FC236}">
                <a16:creationId xmlns:a16="http://schemas.microsoft.com/office/drawing/2014/main" id="{263A7448-BC59-4578-A695-27399D078A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15682" y="3111045"/>
            <a:ext cx="6462551" cy="2899252"/>
          </a:xfrm>
          <a:prstGeom prst="rect">
            <a:avLst/>
          </a:prstGeom>
        </p:spPr>
      </p:pic>
      <p:sp>
        <p:nvSpPr>
          <p:cNvPr id="6" name="Rectangle 5">
            <a:extLst>
              <a:ext uri="{FF2B5EF4-FFF2-40B4-BE49-F238E27FC236}">
                <a16:creationId xmlns:a16="http://schemas.microsoft.com/office/drawing/2014/main" id="{5F2ECD99-3CA5-4620-BBC7-A8802D0FA7AA}"/>
              </a:ext>
            </a:extLst>
          </p:cNvPr>
          <p:cNvSpPr/>
          <p:nvPr/>
        </p:nvSpPr>
        <p:spPr>
          <a:xfrm>
            <a:off x="2828925" y="1543200"/>
            <a:ext cx="7452542" cy="1175706"/>
          </a:xfrm>
          <a:prstGeom prst="rect">
            <a:avLst/>
          </a:prstGeom>
          <a:ln>
            <a:solidFill>
              <a:schemeClr val="tx1"/>
            </a:solidFill>
          </a:ln>
        </p:spPr>
        <p:txBody>
          <a:bodyPr wrap="square">
            <a:spAutoFit/>
          </a:bodyPr>
          <a:lstStyle/>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Understanding</a:t>
            </a:r>
            <a:r>
              <a:rPr lang="en-US" altLang="en-US" sz="2000" dirty="0">
                <a:latin typeface="Calibri" panose="020F0502020204030204" pitchFamily="34" charset="0"/>
                <a:cs typeface="Levenim MT" panose="02010502060101010101" pitchFamily="2" charset="-79"/>
              </a:rPr>
              <a:t> and </a:t>
            </a:r>
            <a:r>
              <a:rPr lang="en-US" altLang="en-US" sz="2000" i="1" u="sng" dirty="0">
                <a:latin typeface="Calibri" panose="020F0502020204030204" pitchFamily="34" charset="0"/>
                <a:cs typeface="Levenim MT" panose="02010502060101010101" pitchFamily="2" charset="-79"/>
              </a:rPr>
              <a:t>Appreciation</a:t>
            </a:r>
            <a:r>
              <a:rPr lang="en-US" altLang="en-US" sz="2000" dirty="0">
                <a:latin typeface="Calibri" panose="020F0502020204030204" pitchFamily="34" charset="0"/>
                <a:cs typeface="Levenim MT" panose="02010502060101010101" pitchFamily="2" charset="-79"/>
              </a:rPr>
              <a:t> of the AM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Integration</a:t>
            </a:r>
            <a:r>
              <a:rPr lang="en-US" altLang="en-US" sz="2000" dirty="0">
                <a:latin typeface="Calibri" panose="020F0502020204030204" pitchFamily="34" charset="0"/>
                <a:cs typeface="Levenim MT" panose="02010502060101010101" pitchFamily="2" charset="-79"/>
              </a:rPr>
              <a:t> across technical disciplines and throughout the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Discipline</a:t>
            </a:r>
            <a:r>
              <a:rPr lang="en-US" altLang="en-US" sz="2000" dirty="0">
                <a:latin typeface="Calibri" panose="020F0502020204030204" pitchFamily="34" charset="0"/>
                <a:cs typeface="Levenim MT" panose="02010502060101010101" pitchFamily="2" charset="-79"/>
              </a:rPr>
              <a:t> to define and follow the plan</a:t>
            </a:r>
          </a:p>
        </p:txBody>
      </p:sp>
      <p:sp>
        <p:nvSpPr>
          <p:cNvPr id="7" name="Rectangle 6">
            <a:extLst>
              <a:ext uri="{FF2B5EF4-FFF2-40B4-BE49-F238E27FC236}">
                <a16:creationId xmlns:a16="http://schemas.microsoft.com/office/drawing/2014/main" id="{B1BF049B-8CA6-485E-B453-A87AFE64996C}"/>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28750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EA0A-7EC6-4277-8B95-73BF646D3F39}"/>
              </a:ext>
            </a:extLst>
          </p:cNvPr>
          <p:cNvSpPr>
            <a:spLocks noGrp="1"/>
          </p:cNvSpPr>
          <p:nvPr>
            <p:ph type="title"/>
          </p:nvPr>
        </p:nvSpPr>
        <p:spPr/>
        <p:txBody>
          <a:bodyPr/>
          <a:lstStyle/>
          <a:p>
            <a:r>
              <a:rPr lang="en-US" b="1" dirty="0"/>
              <a:t>Certification and Qualification</a:t>
            </a:r>
          </a:p>
        </p:txBody>
      </p:sp>
      <p:sp>
        <p:nvSpPr>
          <p:cNvPr id="3" name="Content Placeholder 2">
            <a:extLst>
              <a:ext uri="{FF2B5EF4-FFF2-40B4-BE49-F238E27FC236}">
                <a16:creationId xmlns:a16="http://schemas.microsoft.com/office/drawing/2014/main" id="{0FD9B543-BFF8-4D4C-897E-562382C624BF}"/>
              </a:ext>
            </a:extLst>
          </p:cNvPr>
          <p:cNvSpPr>
            <a:spLocks noGrp="1"/>
          </p:cNvSpPr>
          <p:nvPr>
            <p:ph idx="1"/>
          </p:nvPr>
        </p:nvSpPr>
        <p:spPr/>
        <p:txBody>
          <a:bodyPr>
            <a:normAutofit fontScale="92500" lnSpcReduction="20000"/>
          </a:bodyPr>
          <a:lstStyle/>
          <a:p>
            <a:r>
              <a:rPr lang="en-US" dirty="0"/>
              <a:t>There is </a:t>
            </a:r>
            <a:r>
              <a:rPr lang="en-US" b="1" u="sng" dirty="0"/>
              <a:t>NO</a:t>
            </a:r>
            <a:r>
              <a:rPr lang="en-US" dirty="0"/>
              <a:t> centralized Certification or Qualification body at NASA.</a:t>
            </a:r>
          </a:p>
          <a:p>
            <a:endParaRPr lang="en-US" dirty="0"/>
          </a:p>
          <a:p>
            <a:r>
              <a:rPr lang="en-US" dirty="0"/>
              <a:t>Each individual Program/Project will be responsible for “Qualifying*” AM Processes and “Certifying” AM Flight Hardware.</a:t>
            </a:r>
          </a:p>
          <a:p>
            <a:pPr lvl="1"/>
            <a:r>
              <a:rPr lang="en-US" dirty="0"/>
              <a:t>*or accepting another projects “qualification”</a:t>
            </a:r>
          </a:p>
          <a:p>
            <a:endParaRPr lang="en-US" dirty="0"/>
          </a:p>
          <a:p>
            <a:r>
              <a:rPr lang="en-US" dirty="0"/>
              <a:t>NASA’s Engineering and Safety Center (NESC) is standing up an Intra-Agency team representing all major centers to coordinate these efforts.</a:t>
            </a:r>
          </a:p>
          <a:p>
            <a:endParaRPr lang="en-US" dirty="0"/>
          </a:p>
          <a:p>
            <a:r>
              <a:rPr lang="en-US" dirty="0"/>
              <a:t>The hope is that by maintaining a single “NASA AM Ecosystem”, the non-recurring engineering costs associated with each new using program or project will be dramatically reduced.</a:t>
            </a:r>
          </a:p>
          <a:p>
            <a:endParaRPr lang="en-US" dirty="0"/>
          </a:p>
          <a:p>
            <a:endParaRPr lang="en-US" dirty="0"/>
          </a:p>
        </p:txBody>
      </p:sp>
      <p:sp>
        <p:nvSpPr>
          <p:cNvPr id="4" name="Rectangle 3">
            <a:extLst>
              <a:ext uri="{FF2B5EF4-FFF2-40B4-BE49-F238E27FC236}">
                <a16:creationId xmlns:a16="http://schemas.microsoft.com/office/drawing/2014/main" id="{3F634A0B-D062-49A5-B1E8-965493333D5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106636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8B2D9-B1D3-4988-82AA-CBB0FF9E1559}"/>
              </a:ext>
            </a:extLst>
          </p:cNvPr>
          <p:cNvSpPr>
            <a:spLocks noGrp="1"/>
          </p:cNvSpPr>
          <p:nvPr>
            <p:ph type="ctrTitle"/>
          </p:nvPr>
        </p:nvSpPr>
        <p:spPr/>
        <p:txBody>
          <a:bodyPr/>
          <a:lstStyle/>
          <a:p>
            <a:r>
              <a:rPr lang="en-US" dirty="0"/>
              <a:t>Breakout Sessions</a:t>
            </a:r>
          </a:p>
        </p:txBody>
      </p:sp>
      <p:sp>
        <p:nvSpPr>
          <p:cNvPr id="5" name="Subtitle 4">
            <a:extLst>
              <a:ext uri="{FF2B5EF4-FFF2-40B4-BE49-F238E27FC236}">
                <a16:creationId xmlns:a16="http://schemas.microsoft.com/office/drawing/2014/main" id="{B75FBD3B-BD2E-429D-A117-F5EA3A832988}"/>
              </a:ext>
            </a:extLst>
          </p:cNvPr>
          <p:cNvSpPr>
            <a:spLocks noGrp="1"/>
          </p:cNvSpPr>
          <p:nvPr>
            <p:ph type="subTitle" idx="1"/>
          </p:nvPr>
        </p:nvSpPr>
        <p:spPr/>
        <p:txBody>
          <a:bodyPr>
            <a:normAutofit/>
          </a:bodyPr>
          <a:lstStyle/>
          <a:p>
            <a:endParaRPr lang="en-US" dirty="0"/>
          </a:p>
          <a:p>
            <a:r>
              <a:rPr lang="en-US" dirty="0"/>
              <a:t>Please bring your questions!</a:t>
            </a:r>
          </a:p>
        </p:txBody>
      </p:sp>
    </p:spTree>
    <p:extLst>
      <p:ext uri="{BB962C8B-B14F-4D97-AF65-F5344CB8AC3E}">
        <p14:creationId xmlns:p14="http://schemas.microsoft.com/office/powerpoint/2010/main" val="171052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8B2D9-B1D3-4988-82AA-CBB0FF9E1559}"/>
              </a:ext>
            </a:extLst>
          </p:cNvPr>
          <p:cNvSpPr>
            <a:spLocks noGrp="1"/>
          </p:cNvSpPr>
          <p:nvPr>
            <p:ph type="ctrTitle"/>
          </p:nvPr>
        </p:nvSpPr>
        <p:spPr>
          <a:xfrm>
            <a:off x="1524000" y="1122363"/>
            <a:ext cx="9144000" cy="1548009"/>
          </a:xfrm>
        </p:spPr>
        <p:txBody>
          <a:bodyPr/>
          <a:lstStyle/>
          <a:p>
            <a:r>
              <a:rPr lang="en-US" dirty="0"/>
              <a:t>Breakout Session 1</a:t>
            </a:r>
          </a:p>
        </p:txBody>
      </p:sp>
      <p:sp>
        <p:nvSpPr>
          <p:cNvPr id="5" name="Subtitle 4">
            <a:extLst>
              <a:ext uri="{FF2B5EF4-FFF2-40B4-BE49-F238E27FC236}">
                <a16:creationId xmlns:a16="http://schemas.microsoft.com/office/drawing/2014/main" id="{B75FBD3B-BD2E-429D-A117-F5EA3A832988}"/>
              </a:ext>
            </a:extLst>
          </p:cNvPr>
          <p:cNvSpPr>
            <a:spLocks noGrp="1"/>
          </p:cNvSpPr>
          <p:nvPr>
            <p:ph type="subTitle" idx="1"/>
          </p:nvPr>
        </p:nvSpPr>
        <p:spPr>
          <a:xfrm>
            <a:off x="1524000" y="2913133"/>
            <a:ext cx="9144000" cy="2344667"/>
          </a:xfrm>
        </p:spPr>
        <p:txBody>
          <a:bodyPr>
            <a:normAutofit/>
          </a:bodyPr>
          <a:lstStyle/>
          <a:p>
            <a:pPr lvl="1"/>
            <a:r>
              <a:rPr lang="en-US" sz="3200" b="1" dirty="0"/>
              <a:t>Qualified Material Process and Material Property Suite for Additive Manufacturing</a:t>
            </a:r>
          </a:p>
          <a:p>
            <a:pPr lvl="1"/>
            <a:endParaRPr lang="en-US" sz="3200" b="1" dirty="0"/>
          </a:p>
          <a:p>
            <a:pPr lvl="1"/>
            <a:r>
              <a:rPr lang="en-US" sz="3200" b="1" dirty="0"/>
              <a:t>Bring Your Questions!</a:t>
            </a:r>
          </a:p>
        </p:txBody>
      </p:sp>
      <p:sp>
        <p:nvSpPr>
          <p:cNvPr id="6" name="Subtitle 2">
            <a:extLst>
              <a:ext uri="{FF2B5EF4-FFF2-40B4-BE49-F238E27FC236}">
                <a16:creationId xmlns:a16="http://schemas.microsoft.com/office/drawing/2014/main" id="{2FF42AFD-F64F-400A-BC0B-04596FFF276E}"/>
              </a:ext>
            </a:extLst>
          </p:cNvPr>
          <p:cNvSpPr txBox="1">
            <a:spLocks/>
          </p:cNvSpPr>
          <p:nvPr/>
        </p:nvSpPr>
        <p:spPr>
          <a:xfrm>
            <a:off x="165633" y="5257800"/>
            <a:ext cx="5491870" cy="1033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latin typeface="Arial" pitchFamily="34" charset="0"/>
                <a:cs typeface="Arial" pitchFamily="34" charset="0"/>
              </a:rPr>
              <a:t>Sam Cordner</a:t>
            </a:r>
          </a:p>
          <a:p>
            <a:r>
              <a:rPr lang="en-US" sz="1600" dirty="0">
                <a:solidFill>
                  <a:prstClr val="black"/>
                </a:solidFill>
                <a:latin typeface="Arial" pitchFamily="34" charset="0"/>
                <a:cs typeface="Arial" pitchFamily="34" charset="0"/>
              </a:rPr>
              <a:t>MSFC Materials Engineer</a:t>
            </a:r>
          </a:p>
        </p:txBody>
      </p:sp>
      <p:sp>
        <p:nvSpPr>
          <p:cNvPr id="7" name="Subtitle 2">
            <a:extLst>
              <a:ext uri="{FF2B5EF4-FFF2-40B4-BE49-F238E27FC236}">
                <a16:creationId xmlns:a16="http://schemas.microsoft.com/office/drawing/2014/main" id="{D2784D8F-1C05-486E-900C-6C4B9F65EB6E}"/>
              </a:ext>
            </a:extLst>
          </p:cNvPr>
          <p:cNvSpPr txBox="1">
            <a:spLocks/>
          </p:cNvSpPr>
          <p:nvPr/>
        </p:nvSpPr>
        <p:spPr>
          <a:xfrm>
            <a:off x="5737254" y="5257800"/>
            <a:ext cx="5491870" cy="10334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latin typeface="Arial" pitchFamily="34" charset="0"/>
                <a:cs typeface="Arial" pitchFamily="34" charset="0"/>
              </a:rPr>
              <a:t>Doug Wells</a:t>
            </a:r>
          </a:p>
          <a:p>
            <a:pPr fontAlgn="base"/>
            <a:r>
              <a:rPr lang="en-US" sz="1600" dirty="0">
                <a:latin typeface="Arial" panose="020B0604020202020204" pitchFamily="34" charset="0"/>
                <a:cs typeface="Arial" panose="020B0604020202020204" pitchFamily="34" charset="0"/>
              </a:rPr>
              <a:t>MSFC Structural Materials Engineer, </a:t>
            </a:r>
          </a:p>
          <a:p>
            <a:pPr fontAlgn="base"/>
            <a:r>
              <a:rPr lang="en-US" sz="1600" dirty="0">
                <a:latin typeface="Arial" panose="020B0604020202020204" pitchFamily="34" charset="0"/>
                <a:cs typeface="Arial" panose="020B0604020202020204" pitchFamily="34" charset="0"/>
              </a:rPr>
              <a:t>Technical Specialist – Damage Tolerance</a:t>
            </a:r>
          </a:p>
          <a:p>
            <a:endParaRPr lang="en-US" sz="1600" dirty="0">
              <a:solidFill>
                <a:prstClr val="black"/>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850B04E3-8CBF-4655-8462-59ECFA9F407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720557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46"/>
            <a:ext cx="10515600" cy="1325563"/>
          </a:xfrm>
        </p:spPr>
        <p:txBody>
          <a:bodyPr/>
          <a:lstStyle/>
          <a:p>
            <a:r>
              <a:rPr lang="en-US" b="1" dirty="0"/>
              <a:t>AM Certification:  Governing Principles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29</a:t>
            </a:fld>
            <a:endParaRPr lang="en-US"/>
          </a:p>
        </p:txBody>
      </p:sp>
      <p:sp>
        <p:nvSpPr>
          <p:cNvPr id="5" name="Rectangle 4"/>
          <p:cNvSpPr/>
          <p:nvPr/>
        </p:nvSpPr>
        <p:spPr>
          <a:xfrm>
            <a:off x="2413255" y="1197536"/>
            <a:ext cx="6807200" cy="1200329"/>
          </a:xfrm>
          <a:prstGeom prst="rect">
            <a:avLst/>
          </a:prstGeom>
          <a:ln>
            <a:solidFill>
              <a:schemeClr val="tx1"/>
            </a:solidFill>
          </a:ln>
        </p:spPr>
        <p:txBody>
          <a:bodyPr wrap="square">
            <a:spAutoFit/>
          </a:bodyPr>
          <a:lstStyle/>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Understanding</a:t>
            </a:r>
            <a:r>
              <a:rPr lang="en-US" altLang="en-US" sz="2000" dirty="0">
                <a:latin typeface="Calibri" panose="020F0502020204030204" pitchFamily="34" charset="0"/>
                <a:cs typeface="Levenim MT" panose="02010502060101010101" pitchFamily="2" charset="-79"/>
              </a:rPr>
              <a:t> and </a:t>
            </a:r>
            <a:r>
              <a:rPr lang="en-US" altLang="en-US" sz="2000" i="1" u="sng" dirty="0">
                <a:latin typeface="Calibri" panose="020F0502020204030204" pitchFamily="34" charset="0"/>
                <a:cs typeface="Levenim MT" panose="02010502060101010101" pitchFamily="2" charset="-79"/>
              </a:rPr>
              <a:t>Appreciation</a:t>
            </a:r>
            <a:r>
              <a:rPr lang="en-US" altLang="en-US" sz="2000" dirty="0">
                <a:latin typeface="Calibri" panose="020F0502020204030204" pitchFamily="34" charset="0"/>
                <a:cs typeface="Levenim MT" panose="02010502060101010101" pitchFamily="2" charset="-79"/>
              </a:rPr>
              <a:t> of the AM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Integration</a:t>
            </a:r>
            <a:r>
              <a:rPr lang="en-US" altLang="en-US" sz="2000" dirty="0">
                <a:latin typeface="Calibri" panose="020F0502020204030204" pitchFamily="34" charset="0"/>
                <a:cs typeface="Levenim MT" panose="02010502060101010101" pitchFamily="2" charset="-79"/>
              </a:rPr>
              <a:t> across disciplines and throughout the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Discipline</a:t>
            </a:r>
            <a:r>
              <a:rPr lang="en-US" altLang="en-US" sz="2000" dirty="0">
                <a:latin typeface="Calibri" panose="020F0502020204030204" pitchFamily="34" charset="0"/>
                <a:cs typeface="Levenim MT" panose="02010502060101010101" pitchFamily="2" charset="-79"/>
              </a:rPr>
              <a:t> to define and follow the plan</a:t>
            </a:r>
          </a:p>
        </p:txBody>
      </p:sp>
      <p:pic>
        <p:nvPicPr>
          <p:cNvPr id="7" name="Picture 6"/>
          <p:cNvPicPr>
            <a:picLocks noChangeAspect="1"/>
          </p:cNvPicPr>
          <p:nvPr/>
        </p:nvPicPr>
        <p:blipFill>
          <a:blip r:embed="rId2"/>
          <a:stretch>
            <a:fillRect/>
          </a:stretch>
        </p:blipFill>
        <p:spPr>
          <a:xfrm>
            <a:off x="2770595" y="2462173"/>
            <a:ext cx="7834652" cy="3514809"/>
          </a:xfrm>
          <a:prstGeom prst="rect">
            <a:avLst/>
          </a:prstGeom>
        </p:spPr>
      </p:pic>
      <p:sp>
        <p:nvSpPr>
          <p:cNvPr id="8" name="Rectangle 7"/>
          <p:cNvSpPr/>
          <p:nvPr/>
        </p:nvSpPr>
        <p:spPr>
          <a:xfrm>
            <a:off x="3333631" y="6229550"/>
            <a:ext cx="4966447" cy="400110"/>
          </a:xfrm>
          <a:prstGeom prst="rect">
            <a:avLst/>
          </a:prstGeom>
          <a:solidFill>
            <a:srgbClr val="00B0F0"/>
          </a:solidFill>
        </p:spPr>
        <p:txBody>
          <a:bodyPr wrap="square">
            <a:spAutoFit/>
          </a:bodyPr>
          <a:lstStyle/>
          <a:p>
            <a:r>
              <a:rPr lang="en-US" sz="2000" dirty="0">
                <a:solidFill>
                  <a:srgbClr val="FFFFFF"/>
                </a:solidFill>
              </a:rPr>
              <a:t>Control what you do :: Evaluate what you get</a:t>
            </a:r>
          </a:p>
        </p:txBody>
      </p:sp>
    </p:spTree>
    <p:extLst>
      <p:ext uri="{BB962C8B-B14F-4D97-AF65-F5344CB8AC3E}">
        <p14:creationId xmlns:p14="http://schemas.microsoft.com/office/powerpoint/2010/main" val="274122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8B2D9-B1D3-4988-82AA-CBB0FF9E1559}"/>
              </a:ext>
            </a:extLst>
          </p:cNvPr>
          <p:cNvSpPr>
            <a:spLocks noGrp="1"/>
          </p:cNvSpPr>
          <p:nvPr>
            <p:ph type="ctrTitle"/>
          </p:nvPr>
        </p:nvSpPr>
        <p:spPr/>
        <p:txBody>
          <a:bodyPr/>
          <a:lstStyle/>
          <a:p>
            <a:r>
              <a:rPr lang="en-US" dirty="0"/>
              <a:t>Introductory Session</a:t>
            </a:r>
          </a:p>
        </p:txBody>
      </p:sp>
      <p:sp>
        <p:nvSpPr>
          <p:cNvPr id="5" name="Subtitle 4">
            <a:extLst>
              <a:ext uri="{FF2B5EF4-FFF2-40B4-BE49-F238E27FC236}">
                <a16:creationId xmlns:a16="http://schemas.microsoft.com/office/drawing/2014/main" id="{B75FBD3B-BD2E-429D-A117-F5EA3A832988}"/>
              </a:ext>
            </a:extLst>
          </p:cNvPr>
          <p:cNvSpPr>
            <a:spLocks noGrp="1"/>
          </p:cNvSpPr>
          <p:nvPr>
            <p:ph type="subTitle" idx="1"/>
          </p:nvPr>
        </p:nvSpPr>
        <p:spPr/>
        <p:txBody>
          <a:bodyPr>
            <a:normAutofit lnSpcReduction="10000"/>
          </a:bodyPr>
          <a:lstStyle/>
          <a:p>
            <a:r>
              <a:rPr lang="en-US" dirty="0"/>
              <a:t>No Verbal Q&amp;A Until Breakout Sessions</a:t>
            </a:r>
          </a:p>
          <a:p>
            <a:endParaRPr lang="en-US" dirty="0"/>
          </a:p>
          <a:p>
            <a:r>
              <a:rPr lang="en-US" dirty="0"/>
              <a:t>Please take note of any questions you might have so you can ask them in the breakout sessions</a:t>
            </a:r>
          </a:p>
        </p:txBody>
      </p:sp>
      <p:sp>
        <p:nvSpPr>
          <p:cNvPr id="6" name="Rectangle 5">
            <a:extLst>
              <a:ext uri="{FF2B5EF4-FFF2-40B4-BE49-F238E27FC236}">
                <a16:creationId xmlns:a16="http://schemas.microsoft.com/office/drawing/2014/main" id="{65A34E0E-1063-4115-B264-44B244A2E0B2}"/>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892246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30</a:t>
            </a:fld>
            <a:endParaRPr lang="en-US"/>
          </a:p>
        </p:txBody>
      </p:sp>
      <p:pic>
        <p:nvPicPr>
          <p:cNvPr id="6" name="Picture 5">
            <a:extLst>
              <a:ext uri="{FF2B5EF4-FFF2-40B4-BE49-F238E27FC236}">
                <a16:creationId xmlns:a16="http://schemas.microsoft.com/office/drawing/2014/main" id="{28D7F662-8A8F-406B-AAB1-DE0D8301E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92" y="1241552"/>
            <a:ext cx="9150096" cy="5004816"/>
          </a:xfrm>
          <a:prstGeom prst="rect">
            <a:avLst/>
          </a:prstGeom>
        </p:spPr>
      </p:pic>
      <p:sp>
        <p:nvSpPr>
          <p:cNvPr id="5" name="Rectangle 4">
            <a:extLst>
              <a:ext uri="{FF2B5EF4-FFF2-40B4-BE49-F238E27FC236}">
                <a16:creationId xmlns:a16="http://schemas.microsoft.com/office/drawing/2014/main" id="{5F4324D6-C14C-4C72-923F-AD85B2BDE62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129013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Foundation</a:t>
            </a:r>
          </a:p>
        </p:txBody>
      </p:sp>
      <p:sp>
        <p:nvSpPr>
          <p:cNvPr id="3" name="Content Placeholder 2"/>
          <p:cNvSpPr>
            <a:spLocks noGrp="1"/>
          </p:cNvSpPr>
          <p:nvPr>
            <p:ph idx="1"/>
          </p:nvPr>
        </p:nvSpPr>
        <p:spPr>
          <a:xfrm>
            <a:off x="407895" y="1718554"/>
            <a:ext cx="6557681" cy="4351338"/>
          </a:xfrm>
        </p:spPr>
        <p:txBody>
          <a:bodyPr/>
          <a:lstStyle/>
          <a:p>
            <a:r>
              <a:rPr lang="en-US" b="1" dirty="0">
                <a:solidFill>
                  <a:srgbClr val="000000"/>
                </a:solidFill>
                <a:latin typeface="Arial" panose="020B0604020202020204" pitchFamily="34" charset="0"/>
              </a:rPr>
              <a:t>Planning for AM certification does NOT start with a part</a:t>
            </a:r>
          </a:p>
          <a:p>
            <a:pPr marL="342900" indent="-342900"/>
            <a:r>
              <a:rPr lang="en-US" sz="2400" dirty="0"/>
              <a:t>AM Control Plan should define how the foundation for certification is structured and how it operates</a:t>
            </a:r>
          </a:p>
          <a:p>
            <a:pPr marL="800100" lvl="1" indent="-342900"/>
            <a:r>
              <a:rPr lang="en-US" dirty="0"/>
              <a:t>Equipment and Facility Controls</a:t>
            </a:r>
          </a:p>
          <a:p>
            <a:pPr marL="800100" lvl="1" indent="-342900"/>
            <a:r>
              <a:rPr lang="en-US" dirty="0"/>
              <a:t>Personnel Training</a:t>
            </a:r>
          </a:p>
          <a:p>
            <a:pPr marL="800100" lvl="1" indent="-342900"/>
            <a:r>
              <a:rPr lang="en-US" dirty="0"/>
              <a:t>Process/Machine Qualification</a:t>
            </a:r>
          </a:p>
          <a:p>
            <a:pPr marL="800100" lvl="1" indent="-342900"/>
            <a:r>
              <a:rPr lang="en-US" dirty="0"/>
              <a:t>Material Properties</a:t>
            </a:r>
          </a:p>
          <a:p>
            <a:pPr marL="800100" lvl="1" indent="-342900"/>
            <a:r>
              <a:rPr lang="en-US" dirty="0"/>
              <a:t>Statistical Process Controls</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31</a:t>
            </a:fld>
            <a:endParaRPr lang="en-US"/>
          </a:p>
        </p:txBody>
      </p:sp>
      <p:grpSp>
        <p:nvGrpSpPr>
          <p:cNvPr id="5" name="Group 4"/>
          <p:cNvGrpSpPr/>
          <p:nvPr/>
        </p:nvGrpSpPr>
        <p:grpSpPr>
          <a:xfrm>
            <a:off x="6965576" y="1716966"/>
            <a:ext cx="4941001" cy="4352926"/>
            <a:chOff x="6406267" y="2417124"/>
            <a:chExt cx="4941001" cy="435292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267" y="2417124"/>
              <a:ext cx="2027903" cy="1524000"/>
            </a:xfrm>
            <a:prstGeom prst="rect">
              <a:avLst/>
            </a:prstGeom>
            <a:ln>
              <a:solidFill>
                <a:srgbClr val="321E0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33" t="6331" r="12746" b="1531"/>
            <a:stretch/>
          </p:blipFill>
          <p:spPr>
            <a:xfrm>
              <a:off x="9149466" y="2417125"/>
              <a:ext cx="2197802" cy="1532641"/>
            </a:xfrm>
            <a:prstGeom prst="rect">
              <a:avLst/>
            </a:prstGeom>
            <a:ln>
              <a:solidFill>
                <a:srgbClr val="321E0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267" y="4017325"/>
              <a:ext cx="2486025" cy="2752725"/>
            </a:xfrm>
            <a:prstGeom prst="rect">
              <a:avLst/>
            </a:prstGeom>
          </p:spPr>
        </p:pic>
        <p:sp>
          <p:nvSpPr>
            <p:cNvPr id="9" name="&quot;No&quot; Symbol 8"/>
            <p:cNvSpPr/>
            <p:nvPr/>
          </p:nvSpPr>
          <p:spPr bwMode="auto">
            <a:xfrm>
              <a:off x="8539866" y="2950524"/>
              <a:ext cx="457200" cy="457200"/>
            </a:xfrm>
            <a:prstGeom prst="noSmoking">
              <a:avLst/>
            </a:prstGeom>
            <a:solidFill>
              <a:srgbClr val="FF0000"/>
            </a:solidFill>
            <a:ln w="9525" cap="flat" cmpd="sng" algn="ctr">
              <a:solidFill>
                <a:srgbClr val="321E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FontTx/>
                <a:buChar char="•"/>
              </a:pPr>
              <a:endParaRPr lang="en-US" sz="2800" b="1" baseline="-25000">
                <a:latin typeface="Arial"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866" y="5007924"/>
              <a:ext cx="979714" cy="979714"/>
            </a:xfrm>
            <a:prstGeom prst="rect">
              <a:avLst/>
            </a:prstGeom>
          </p:spPr>
        </p:pic>
      </p:grpSp>
      <p:sp>
        <p:nvSpPr>
          <p:cNvPr id="11" name="Rectangle 10">
            <a:extLst>
              <a:ext uri="{FF2B5EF4-FFF2-40B4-BE49-F238E27FC236}">
                <a16:creationId xmlns:a16="http://schemas.microsoft.com/office/drawing/2014/main" id="{8EB614ED-4778-4720-95D6-529ED241DD24}"/>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48347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957769"/>
          </a:xfrm>
        </p:spPr>
        <p:txBody>
          <a:bodyPr/>
          <a:lstStyle/>
          <a:p>
            <a:r>
              <a:rPr lang="en-US" b="1" dirty="0"/>
              <a:t>Qualified Material Process (QMP)</a:t>
            </a:r>
          </a:p>
        </p:txBody>
      </p:sp>
      <p:sp>
        <p:nvSpPr>
          <p:cNvPr id="3" name="Content Placeholder 2"/>
          <p:cNvSpPr>
            <a:spLocks noGrp="1"/>
          </p:cNvSpPr>
          <p:nvPr>
            <p:ph idx="1"/>
          </p:nvPr>
        </p:nvSpPr>
        <p:spPr>
          <a:xfrm>
            <a:off x="151303" y="912337"/>
            <a:ext cx="5238760" cy="4351338"/>
          </a:xfrm>
        </p:spPr>
        <p:txBody>
          <a:bodyPr>
            <a:normAutofit lnSpcReduction="10000"/>
          </a:bodyPr>
          <a:lstStyle/>
          <a:p>
            <a:pPr lvl="0"/>
            <a:r>
              <a:rPr lang="en-US" sz="2400" dirty="0">
                <a:solidFill>
                  <a:prstClr val="black"/>
                </a:solidFill>
                <a:latin typeface="Calibri (body)"/>
              </a:rPr>
              <a:t>Begins as a C</a:t>
            </a:r>
            <a:r>
              <a:rPr lang="en-US" sz="2400" u="sng" dirty="0">
                <a:solidFill>
                  <a:prstClr val="black"/>
                </a:solidFill>
                <a:latin typeface="Calibri (body)"/>
              </a:rPr>
              <a:t>andidate</a:t>
            </a:r>
            <a:r>
              <a:rPr lang="en-US" sz="2400" dirty="0">
                <a:solidFill>
                  <a:prstClr val="black"/>
                </a:solidFill>
                <a:latin typeface="Calibri (body)"/>
              </a:rPr>
              <a:t> QMP</a:t>
            </a:r>
          </a:p>
          <a:p>
            <a:pPr lvl="0"/>
            <a:r>
              <a:rPr lang="en-US" sz="2400" dirty="0">
                <a:solidFill>
                  <a:prstClr val="black"/>
                </a:solidFill>
                <a:latin typeface="Calibri (body)"/>
              </a:rPr>
              <a:t>Defines aspects of the basic, </a:t>
            </a:r>
            <a:r>
              <a:rPr lang="en-US" sz="2400" i="1" u="sng" dirty="0">
                <a:solidFill>
                  <a:prstClr val="black"/>
                </a:solidFill>
                <a:latin typeface="Calibri (body)"/>
              </a:rPr>
              <a:t>part agnostic</a:t>
            </a:r>
            <a:r>
              <a:rPr lang="en-US" sz="2400" dirty="0">
                <a:solidFill>
                  <a:prstClr val="black"/>
                </a:solidFill>
                <a:latin typeface="Calibri (body)"/>
              </a:rPr>
              <a:t>, fixed AM process:</a:t>
            </a:r>
          </a:p>
          <a:p>
            <a:pPr marL="461963" lvl="1" indent="-227013"/>
            <a:r>
              <a:rPr lang="en-US" dirty="0">
                <a:solidFill>
                  <a:prstClr val="black"/>
                </a:solidFill>
                <a:latin typeface="Calibri (body)"/>
              </a:rPr>
              <a:t>Feedstock</a:t>
            </a:r>
          </a:p>
          <a:p>
            <a:pPr marL="461963" lvl="1" indent="-227013"/>
            <a:r>
              <a:rPr lang="en-US" dirty="0">
                <a:solidFill>
                  <a:prstClr val="black"/>
                </a:solidFill>
                <a:latin typeface="Calibri (body)"/>
              </a:rPr>
              <a:t>Fusion Process</a:t>
            </a:r>
          </a:p>
          <a:p>
            <a:pPr marL="461963" lvl="1" indent="-227013"/>
            <a:r>
              <a:rPr lang="en-US" dirty="0">
                <a:solidFill>
                  <a:prstClr val="black"/>
                </a:solidFill>
                <a:latin typeface="Calibri (body)"/>
              </a:rPr>
              <a:t>Thermal Process</a:t>
            </a:r>
          </a:p>
          <a:p>
            <a:pPr lvl="0"/>
            <a:r>
              <a:rPr lang="en-US" sz="2400" dirty="0">
                <a:solidFill>
                  <a:prstClr val="black"/>
                </a:solidFill>
                <a:latin typeface="Calibri (body)"/>
              </a:rPr>
              <a:t>Enabling Concept</a:t>
            </a:r>
          </a:p>
          <a:p>
            <a:pPr marL="461963" lvl="1" indent="-227013"/>
            <a:r>
              <a:rPr lang="en-US" sz="2200" dirty="0">
                <a:solidFill>
                  <a:prstClr val="black"/>
                </a:solidFill>
                <a:latin typeface="Calibri (body)"/>
              </a:rPr>
              <a:t>Machine qualification and re-qualification,  </a:t>
            </a:r>
            <a:r>
              <a:rPr lang="en-US" sz="2200" i="1" dirty="0">
                <a:solidFill>
                  <a:prstClr val="black"/>
                </a:solidFill>
                <a:latin typeface="Calibri (body)"/>
              </a:rPr>
              <a:t>monitored by…</a:t>
            </a:r>
          </a:p>
          <a:p>
            <a:pPr marL="461963" lvl="1" indent="-227013"/>
            <a:r>
              <a:rPr lang="en-US" sz="2200" dirty="0">
                <a:solidFill>
                  <a:prstClr val="black"/>
                </a:solidFill>
                <a:latin typeface="Calibri (body)"/>
              </a:rPr>
              <a:t>Process control metrics, SPC, </a:t>
            </a:r>
            <a:r>
              <a:rPr lang="en-US" sz="2200" i="1" dirty="0">
                <a:solidFill>
                  <a:prstClr val="black"/>
                </a:solidFill>
                <a:latin typeface="Calibri (body)"/>
              </a:rPr>
              <a:t>all feeding into…</a:t>
            </a:r>
          </a:p>
          <a:p>
            <a:pPr marL="461963" lvl="1" indent="-227013"/>
            <a:r>
              <a:rPr lang="en-US" sz="2200" dirty="0">
                <a:solidFill>
                  <a:prstClr val="black"/>
                </a:solidFill>
                <a:latin typeface="Calibri (body)"/>
              </a:rPr>
              <a:t>Design values</a:t>
            </a:r>
          </a:p>
          <a:p>
            <a:pPr marL="461963" lvl="1" indent="-227013"/>
            <a:endParaRPr lang="en-US" dirty="0">
              <a:solidFill>
                <a:prstClr val="black"/>
              </a:solidFill>
              <a:latin typeface="Calibri (body)"/>
            </a:endParaRP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32</a:t>
            </a:fld>
            <a:endParaRPr lang="en-US"/>
          </a:p>
        </p:txBody>
      </p:sp>
      <p:grpSp>
        <p:nvGrpSpPr>
          <p:cNvPr id="12" name="Group 11">
            <a:extLst>
              <a:ext uri="{FF2B5EF4-FFF2-40B4-BE49-F238E27FC236}">
                <a16:creationId xmlns:a16="http://schemas.microsoft.com/office/drawing/2014/main" id="{15E57F01-40AB-46CE-BDA9-4FC2EF3EA13B}"/>
              </a:ext>
            </a:extLst>
          </p:cNvPr>
          <p:cNvGrpSpPr/>
          <p:nvPr/>
        </p:nvGrpSpPr>
        <p:grpSpPr>
          <a:xfrm>
            <a:off x="4835571" y="1448899"/>
            <a:ext cx="6213166" cy="4907451"/>
            <a:chOff x="231487" y="642310"/>
            <a:chExt cx="6213166" cy="4907451"/>
          </a:xfrm>
        </p:grpSpPr>
        <p:grpSp>
          <p:nvGrpSpPr>
            <p:cNvPr id="14" name="Group 13">
              <a:extLst>
                <a:ext uri="{FF2B5EF4-FFF2-40B4-BE49-F238E27FC236}">
                  <a16:creationId xmlns:a16="http://schemas.microsoft.com/office/drawing/2014/main" id="{AF1CD584-F072-44C0-B4AF-1FC94BE1DC38}"/>
                </a:ext>
              </a:extLst>
            </p:cNvPr>
            <p:cNvGrpSpPr/>
            <p:nvPr/>
          </p:nvGrpSpPr>
          <p:grpSpPr>
            <a:xfrm>
              <a:off x="231487" y="773307"/>
              <a:ext cx="6213166" cy="4776454"/>
              <a:chOff x="231487" y="773307"/>
              <a:chExt cx="6213166" cy="4776454"/>
            </a:xfrm>
          </p:grpSpPr>
          <p:cxnSp>
            <p:nvCxnSpPr>
              <p:cNvPr id="23" name="Straight Connector 22">
                <a:extLst>
                  <a:ext uri="{FF2B5EF4-FFF2-40B4-BE49-F238E27FC236}">
                    <a16:creationId xmlns:a16="http://schemas.microsoft.com/office/drawing/2014/main" id="{C94A69D7-F6A5-4F52-A76D-CBB03EAB84A7}"/>
                  </a:ext>
                </a:extLst>
              </p:cNvPr>
              <p:cNvCxnSpPr/>
              <p:nvPr/>
            </p:nvCxnSpPr>
            <p:spPr>
              <a:xfrm flipV="1">
                <a:off x="231487" y="4741427"/>
                <a:ext cx="6213166" cy="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Flowchart: Document 23">
                <a:extLst>
                  <a:ext uri="{FF2B5EF4-FFF2-40B4-BE49-F238E27FC236}">
                    <a16:creationId xmlns:a16="http://schemas.microsoft.com/office/drawing/2014/main" id="{EE586066-1BF8-4705-85DC-6A86B89139F5}"/>
                  </a:ext>
                </a:extLst>
              </p:cNvPr>
              <p:cNvSpPr/>
              <p:nvPr/>
            </p:nvSpPr>
            <p:spPr>
              <a:xfrm>
                <a:off x="4912667" y="286244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5" name="Flowchart: Document 24">
                <a:extLst>
                  <a:ext uri="{FF2B5EF4-FFF2-40B4-BE49-F238E27FC236}">
                    <a16:creationId xmlns:a16="http://schemas.microsoft.com/office/drawing/2014/main" id="{ED3A8C21-272C-4A77-A695-1D05B1C25A38}"/>
                  </a:ext>
                </a:extLst>
              </p:cNvPr>
              <p:cNvSpPr/>
              <p:nvPr/>
            </p:nvSpPr>
            <p:spPr>
              <a:xfrm>
                <a:off x="3559896" y="286361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6" name="Flowchart: Document 25">
                <a:extLst>
                  <a:ext uri="{FF2B5EF4-FFF2-40B4-BE49-F238E27FC236}">
                    <a16:creationId xmlns:a16="http://schemas.microsoft.com/office/drawing/2014/main" id="{1AE173FC-67A2-485A-A334-6EF2AC75168F}"/>
                  </a:ext>
                </a:extLst>
              </p:cNvPr>
              <p:cNvSpPr/>
              <p:nvPr/>
            </p:nvSpPr>
            <p:spPr>
              <a:xfrm>
                <a:off x="2455466" y="2864895"/>
                <a:ext cx="979527"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7" name="TextBox 26">
                <a:extLst>
                  <a:ext uri="{FF2B5EF4-FFF2-40B4-BE49-F238E27FC236}">
                    <a16:creationId xmlns:a16="http://schemas.microsoft.com/office/drawing/2014/main" id="{638A30C1-115F-4E9B-9294-950E344F457B}"/>
                  </a:ext>
                </a:extLst>
              </p:cNvPr>
              <p:cNvSpPr txBox="1"/>
              <p:nvPr/>
            </p:nvSpPr>
            <p:spPr>
              <a:xfrm rot="16200000">
                <a:off x="-652925" y="2434607"/>
                <a:ext cx="270247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Foundational Process Controls</a:t>
                </a:r>
              </a:p>
            </p:txBody>
          </p:sp>
          <p:grpSp>
            <p:nvGrpSpPr>
              <p:cNvPr id="28" name="Group 27">
                <a:extLst>
                  <a:ext uri="{FF2B5EF4-FFF2-40B4-BE49-F238E27FC236}">
                    <a16:creationId xmlns:a16="http://schemas.microsoft.com/office/drawing/2014/main" id="{D0A6F964-DA11-477F-83D0-95F7FD177B0A}"/>
                  </a:ext>
                </a:extLst>
              </p:cNvPr>
              <p:cNvGrpSpPr/>
              <p:nvPr/>
            </p:nvGrpSpPr>
            <p:grpSpPr>
              <a:xfrm>
                <a:off x="1495686" y="3527351"/>
                <a:ext cx="3713643" cy="1388509"/>
                <a:chOff x="1520038" y="3928820"/>
                <a:chExt cx="3713643" cy="1388509"/>
              </a:xfrm>
            </p:grpSpPr>
            <p:cxnSp>
              <p:nvCxnSpPr>
                <p:cNvPr id="80" name="Straight Connector 79">
                  <a:extLst>
                    <a:ext uri="{FF2B5EF4-FFF2-40B4-BE49-F238E27FC236}">
                      <a16:creationId xmlns:a16="http://schemas.microsoft.com/office/drawing/2014/main" id="{506FCC7A-B540-4163-B90F-6901158269F8}"/>
                    </a:ext>
                  </a:extLst>
                </p:cNvPr>
                <p:cNvCxnSpPr/>
                <p:nvPr/>
              </p:nvCxnSpPr>
              <p:spPr>
                <a:xfrm>
                  <a:off x="2773788" y="5064141"/>
                  <a:ext cx="0" cy="253188"/>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22528EC-D235-4F52-BC2F-B1A6A7790C4F}"/>
                    </a:ext>
                  </a:extLst>
                </p:cNvPr>
                <p:cNvCxnSpPr/>
                <p:nvPr/>
              </p:nvCxnSpPr>
              <p:spPr>
                <a:xfrm>
                  <a:off x="5230678" y="3928820"/>
                  <a:ext cx="3003" cy="136677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9FC1FEC-6751-409C-A337-B3E46509095C}"/>
                    </a:ext>
                  </a:extLst>
                </p:cNvPr>
                <p:cNvCxnSpPr/>
                <p:nvPr/>
              </p:nvCxnSpPr>
              <p:spPr>
                <a:xfrm flipV="1">
                  <a:off x="4417959" y="4194789"/>
                  <a:ext cx="813091" cy="13931"/>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Flowchart: Multidocument 82">
                  <a:extLst>
                    <a:ext uri="{FF2B5EF4-FFF2-40B4-BE49-F238E27FC236}">
                      <a16:creationId xmlns:a16="http://schemas.microsoft.com/office/drawing/2014/main" id="{C07C47D7-91E2-416C-AF40-0D6F24637A8A}"/>
                    </a:ext>
                  </a:extLst>
                </p:cNvPr>
                <p:cNvSpPr/>
                <p:nvPr/>
              </p:nvSpPr>
              <p:spPr>
                <a:xfrm>
                  <a:off x="1520038" y="4152449"/>
                  <a:ext cx="713824" cy="816088"/>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MPS</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cxnSp>
              <p:nvCxnSpPr>
                <p:cNvPr id="84" name="Straight Connector 83">
                  <a:extLst>
                    <a:ext uri="{FF2B5EF4-FFF2-40B4-BE49-F238E27FC236}">
                      <a16:creationId xmlns:a16="http://schemas.microsoft.com/office/drawing/2014/main" id="{8D088F16-3530-460A-A00D-CF82BE809F33}"/>
                    </a:ext>
                  </a:extLst>
                </p:cNvPr>
                <p:cNvCxnSpPr/>
                <p:nvPr/>
              </p:nvCxnSpPr>
              <p:spPr>
                <a:xfrm>
                  <a:off x="3267214" y="4208830"/>
                  <a:ext cx="314315"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41328-5214-4CCF-818E-A846363A1555}"/>
                    </a:ext>
                  </a:extLst>
                </p:cNvPr>
                <p:cNvCxnSpPr/>
                <p:nvPr/>
              </p:nvCxnSpPr>
              <p:spPr>
                <a:xfrm>
                  <a:off x="2233863" y="4366968"/>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77DC3510-19F8-4090-A4BA-494F7D2850A9}"/>
                    </a:ext>
                  </a:extLst>
                </p:cNvPr>
                <p:cNvGrpSpPr/>
                <p:nvPr/>
              </p:nvGrpSpPr>
              <p:grpSpPr>
                <a:xfrm>
                  <a:off x="3581528" y="3951390"/>
                  <a:ext cx="906100" cy="484822"/>
                  <a:chOff x="3918313" y="4497967"/>
                  <a:chExt cx="1057057" cy="547789"/>
                </a:xfrm>
              </p:grpSpPr>
              <p:sp>
                <p:nvSpPr>
                  <p:cNvPr id="90" name="Flowchart: Document 89">
                    <a:extLst>
                      <a:ext uri="{FF2B5EF4-FFF2-40B4-BE49-F238E27FC236}">
                        <a16:creationId xmlns:a16="http://schemas.microsoft.com/office/drawing/2014/main" id="{47D4290E-16F8-40DA-AFA3-3869709B361F}"/>
                      </a:ext>
                    </a:extLst>
                  </p:cNvPr>
                  <p:cNvSpPr/>
                  <p:nvPr/>
                </p:nvSpPr>
                <p:spPr>
                  <a:xfrm>
                    <a:off x="3918313" y="4587090"/>
                    <a:ext cx="975780"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SPC Criteria</a:t>
                    </a:r>
                  </a:p>
                </p:txBody>
              </p:sp>
              <p:sp>
                <p:nvSpPr>
                  <p:cNvPr id="91" name="Isosceles Triangle 90">
                    <a:extLst>
                      <a:ext uri="{FF2B5EF4-FFF2-40B4-BE49-F238E27FC236}">
                        <a16:creationId xmlns:a16="http://schemas.microsoft.com/office/drawing/2014/main" id="{3A28BDB8-4423-49D6-83E9-20D03A675FB3}"/>
                      </a:ext>
                    </a:extLst>
                  </p:cNvPr>
                  <p:cNvSpPr/>
                  <p:nvPr/>
                </p:nvSpPr>
                <p:spPr>
                  <a:xfrm>
                    <a:off x="4794724" y="4497967"/>
                    <a:ext cx="180646" cy="155729"/>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7" name="Flowchart: Multidocument 86">
                  <a:extLst>
                    <a:ext uri="{FF2B5EF4-FFF2-40B4-BE49-F238E27FC236}">
                      <a16:creationId xmlns:a16="http://schemas.microsoft.com/office/drawing/2014/main" id="{1A20937D-E076-491E-86DF-F0BAD554C330}"/>
                    </a:ext>
                  </a:extLst>
                </p:cNvPr>
                <p:cNvSpPr/>
                <p:nvPr/>
              </p:nvSpPr>
              <p:spPr>
                <a:xfrm>
                  <a:off x="2559441" y="4031950"/>
                  <a:ext cx="707773" cy="5104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PCRD</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sp>
              <p:nvSpPr>
                <p:cNvPr id="88" name="Flowchart: Document 87">
                  <a:extLst>
                    <a:ext uri="{FF2B5EF4-FFF2-40B4-BE49-F238E27FC236}">
                      <a16:creationId xmlns:a16="http://schemas.microsoft.com/office/drawing/2014/main" id="{6B55CBD9-441E-4372-81E2-BC2FEBDCABD6}"/>
                    </a:ext>
                  </a:extLst>
                </p:cNvPr>
                <p:cNvSpPr/>
                <p:nvPr/>
              </p:nvSpPr>
              <p:spPr>
                <a:xfrm>
                  <a:off x="2559442" y="4606686"/>
                  <a:ext cx="707773"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a:t>
                  </a:r>
                </a:p>
                <a:p>
                  <a:pPr algn="ctr"/>
                  <a:r>
                    <a:rPr lang="en-US" sz="1000" dirty="0">
                      <a:solidFill>
                        <a:schemeClr val="tx1"/>
                      </a:solidFill>
                      <a:latin typeface="Times New Roman" panose="02020603050405020304" pitchFamily="18" charset="0"/>
                      <a:cs typeface="Times New Roman" panose="02020603050405020304" pitchFamily="18" charset="0"/>
                    </a:rPr>
                    <a:t>Properties</a:t>
                  </a:r>
                </a:p>
              </p:txBody>
            </p:sp>
            <p:cxnSp>
              <p:nvCxnSpPr>
                <p:cNvPr id="89" name="Straight Connector 88">
                  <a:extLst>
                    <a:ext uri="{FF2B5EF4-FFF2-40B4-BE49-F238E27FC236}">
                      <a16:creationId xmlns:a16="http://schemas.microsoft.com/office/drawing/2014/main" id="{BDA025D8-036B-42FD-9779-9352E8D83DB2}"/>
                    </a:ext>
                  </a:extLst>
                </p:cNvPr>
                <p:cNvCxnSpPr/>
                <p:nvPr/>
              </p:nvCxnSpPr>
              <p:spPr>
                <a:xfrm>
                  <a:off x="2233863" y="4655469"/>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Flowchart: Document 28">
                <a:extLst>
                  <a:ext uri="{FF2B5EF4-FFF2-40B4-BE49-F238E27FC236}">
                    <a16:creationId xmlns:a16="http://schemas.microsoft.com/office/drawing/2014/main" id="{48CCC548-424F-4831-AA66-5CE1629F6D96}"/>
                  </a:ext>
                </a:extLst>
              </p:cNvPr>
              <p:cNvSpPr/>
              <p:nvPr/>
            </p:nvSpPr>
            <p:spPr>
              <a:xfrm>
                <a:off x="4835774" y="4941208"/>
                <a:ext cx="720310" cy="520290"/>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PPP</a:t>
                </a:r>
              </a:p>
            </p:txBody>
          </p:sp>
          <p:sp>
            <p:nvSpPr>
              <p:cNvPr id="30" name="Flowchart: Document 29">
                <a:extLst>
                  <a:ext uri="{FF2B5EF4-FFF2-40B4-BE49-F238E27FC236}">
                    <a16:creationId xmlns:a16="http://schemas.microsoft.com/office/drawing/2014/main" id="{037948A0-2283-419D-A678-72249F189855}"/>
                  </a:ext>
                </a:extLst>
              </p:cNvPr>
              <p:cNvSpPr/>
              <p:nvPr/>
            </p:nvSpPr>
            <p:spPr>
              <a:xfrm>
                <a:off x="4806536" y="4919472"/>
                <a:ext cx="778786" cy="578967"/>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31" name="Flowchart: Document 30">
                <a:extLst>
                  <a:ext uri="{FF2B5EF4-FFF2-40B4-BE49-F238E27FC236}">
                    <a16:creationId xmlns:a16="http://schemas.microsoft.com/office/drawing/2014/main" id="{103806EC-F1DF-40A8-9CC1-DBC374D06DC8}"/>
                  </a:ext>
                </a:extLst>
              </p:cNvPr>
              <p:cNvSpPr/>
              <p:nvPr/>
            </p:nvSpPr>
            <p:spPr>
              <a:xfrm>
                <a:off x="1952845" y="4953823"/>
                <a:ext cx="875027" cy="59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 Process</a:t>
                </a:r>
              </a:p>
            </p:txBody>
          </p:sp>
          <p:grpSp>
            <p:nvGrpSpPr>
              <p:cNvPr id="32" name="Group 31">
                <a:extLst>
                  <a:ext uri="{FF2B5EF4-FFF2-40B4-BE49-F238E27FC236}">
                    <a16:creationId xmlns:a16="http://schemas.microsoft.com/office/drawing/2014/main" id="{0F429EBE-033E-4CD8-B5E0-AF1278D4418D}"/>
                  </a:ext>
                </a:extLst>
              </p:cNvPr>
              <p:cNvGrpSpPr/>
              <p:nvPr/>
            </p:nvGrpSpPr>
            <p:grpSpPr>
              <a:xfrm>
                <a:off x="1255645" y="843945"/>
                <a:ext cx="4718794" cy="2747513"/>
                <a:chOff x="1315429" y="1363865"/>
                <a:chExt cx="4718794" cy="2747513"/>
              </a:xfrm>
            </p:grpSpPr>
            <p:grpSp>
              <p:nvGrpSpPr>
                <p:cNvPr id="43" name="Group 42">
                  <a:extLst>
                    <a:ext uri="{FF2B5EF4-FFF2-40B4-BE49-F238E27FC236}">
                      <a16:creationId xmlns:a16="http://schemas.microsoft.com/office/drawing/2014/main" id="{23963685-9910-45E2-9C56-C7FC4072DA25}"/>
                    </a:ext>
                  </a:extLst>
                </p:cNvPr>
                <p:cNvGrpSpPr/>
                <p:nvPr/>
              </p:nvGrpSpPr>
              <p:grpSpPr>
                <a:xfrm>
                  <a:off x="4067088" y="1630583"/>
                  <a:ext cx="1699901" cy="1271710"/>
                  <a:chOff x="4067088" y="1630583"/>
                  <a:chExt cx="1699901" cy="1271710"/>
                </a:xfrm>
              </p:grpSpPr>
              <p:grpSp>
                <p:nvGrpSpPr>
                  <p:cNvPr id="71" name="Group 70">
                    <a:extLst>
                      <a:ext uri="{FF2B5EF4-FFF2-40B4-BE49-F238E27FC236}">
                        <a16:creationId xmlns:a16="http://schemas.microsoft.com/office/drawing/2014/main" id="{52F4F6B4-A232-4270-BFFA-737BF53BDD2F}"/>
                      </a:ext>
                    </a:extLst>
                  </p:cNvPr>
                  <p:cNvGrpSpPr/>
                  <p:nvPr/>
                </p:nvGrpSpPr>
                <p:grpSpPr>
                  <a:xfrm>
                    <a:off x="4067088" y="1630583"/>
                    <a:ext cx="1699901" cy="572331"/>
                    <a:chOff x="4067088" y="1630583"/>
                    <a:chExt cx="1699901" cy="572331"/>
                  </a:xfrm>
                </p:grpSpPr>
                <p:sp>
                  <p:nvSpPr>
                    <p:cNvPr id="77" name="Flowchart: Document 76">
                      <a:extLst>
                        <a:ext uri="{FF2B5EF4-FFF2-40B4-BE49-F238E27FC236}">
                          <a16:creationId xmlns:a16="http://schemas.microsoft.com/office/drawing/2014/main" id="{33B94608-6898-4DD8-BBAA-986A0AA6269C}"/>
                        </a:ext>
                      </a:extLst>
                    </p:cNvPr>
                    <p:cNvSpPr/>
                    <p:nvPr/>
                  </p:nvSpPr>
                  <p:spPr>
                    <a:xfrm>
                      <a:off x="4067088" y="1680533"/>
                      <a:ext cx="513389" cy="26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ECP</a:t>
                      </a:r>
                    </a:p>
                  </p:txBody>
                </p:sp>
                <p:sp>
                  <p:nvSpPr>
                    <p:cNvPr id="78" name="Flowchart: Alternate Process 77">
                      <a:extLst>
                        <a:ext uri="{FF2B5EF4-FFF2-40B4-BE49-F238E27FC236}">
                          <a16:creationId xmlns:a16="http://schemas.microsoft.com/office/drawing/2014/main" id="{50F1394C-DF19-4D65-95D2-56DBB75341D6}"/>
                        </a:ext>
                      </a:extLst>
                    </p:cNvPr>
                    <p:cNvSpPr/>
                    <p:nvPr/>
                  </p:nvSpPr>
                  <p:spPr>
                    <a:xfrm>
                      <a:off x="4797736" y="1630583"/>
                      <a:ext cx="969253" cy="572331"/>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Qualification Maintenance Calibration</a:t>
                      </a:r>
                    </a:p>
                  </p:txBody>
                </p:sp>
                <p:cxnSp>
                  <p:nvCxnSpPr>
                    <p:cNvPr id="79" name="Straight Connector 78">
                      <a:extLst>
                        <a:ext uri="{FF2B5EF4-FFF2-40B4-BE49-F238E27FC236}">
                          <a16:creationId xmlns:a16="http://schemas.microsoft.com/office/drawing/2014/main" id="{2E753ADD-68A3-4B87-A4F3-63A82FD57950}"/>
                        </a:ext>
                      </a:extLst>
                    </p:cNvPr>
                    <p:cNvCxnSpPr>
                      <a:stCxn id="77" idx="3"/>
                    </p:cNvCxnSpPr>
                    <p:nvPr/>
                  </p:nvCxnSpPr>
                  <p:spPr>
                    <a:xfrm flipV="1">
                      <a:off x="4580477" y="1803909"/>
                      <a:ext cx="217259" cy="959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7FDD770-B019-4898-B2EE-33EEA2E93B81}"/>
                      </a:ext>
                    </a:extLst>
                  </p:cNvPr>
                  <p:cNvGrpSpPr/>
                  <p:nvPr/>
                </p:nvGrpSpPr>
                <p:grpSpPr>
                  <a:xfrm>
                    <a:off x="4067088" y="2356161"/>
                    <a:ext cx="1695665" cy="546132"/>
                    <a:chOff x="4067088" y="2293406"/>
                    <a:chExt cx="1695665" cy="546132"/>
                  </a:xfrm>
                </p:grpSpPr>
                <p:sp>
                  <p:nvSpPr>
                    <p:cNvPr id="73" name="Flowchart: Document 72">
                      <a:extLst>
                        <a:ext uri="{FF2B5EF4-FFF2-40B4-BE49-F238E27FC236}">
                          <a16:creationId xmlns:a16="http://schemas.microsoft.com/office/drawing/2014/main" id="{F6E853E0-98DA-4968-9DF0-1A9DC1234E5F}"/>
                        </a:ext>
                      </a:extLst>
                    </p:cNvPr>
                    <p:cNvSpPr/>
                    <p:nvPr/>
                  </p:nvSpPr>
                  <p:spPr>
                    <a:xfrm>
                      <a:off x="4067088" y="2349467"/>
                      <a:ext cx="730648" cy="490071"/>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 Plan</a:t>
                      </a:r>
                    </a:p>
                  </p:txBody>
                </p:sp>
                <p:sp>
                  <p:nvSpPr>
                    <p:cNvPr id="74" name="Flowchart: Alternate Process 73">
                      <a:extLst>
                        <a:ext uri="{FF2B5EF4-FFF2-40B4-BE49-F238E27FC236}">
                          <a16:creationId xmlns:a16="http://schemas.microsoft.com/office/drawing/2014/main" id="{AEEC73B7-2F08-4292-BDC6-B7A84F0ADFF6}"/>
                        </a:ext>
                      </a:extLst>
                    </p:cNvPr>
                    <p:cNvSpPr/>
                    <p:nvPr/>
                  </p:nvSpPr>
                  <p:spPr>
                    <a:xfrm>
                      <a:off x="5033404" y="2364294"/>
                      <a:ext cx="679741" cy="23856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a:t>
                      </a:r>
                    </a:p>
                  </p:txBody>
                </p:sp>
                <p:cxnSp>
                  <p:nvCxnSpPr>
                    <p:cNvPr id="75" name="Straight Connector 74">
                      <a:extLst>
                        <a:ext uri="{FF2B5EF4-FFF2-40B4-BE49-F238E27FC236}">
                          <a16:creationId xmlns:a16="http://schemas.microsoft.com/office/drawing/2014/main" id="{E65F36FB-56A8-4978-B027-A68D69E2EE92}"/>
                        </a:ext>
                      </a:extLst>
                    </p:cNvPr>
                    <p:cNvCxnSpPr/>
                    <p:nvPr/>
                  </p:nvCxnSpPr>
                  <p:spPr>
                    <a:xfrm flipV="1">
                      <a:off x="4797736" y="2479984"/>
                      <a:ext cx="244982" cy="1081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16B95C74-BCE9-45FC-B48D-59DA77DC9EDD}"/>
                        </a:ext>
                      </a:extLst>
                    </p:cNvPr>
                    <p:cNvSpPr/>
                    <p:nvPr/>
                  </p:nvSpPr>
                  <p:spPr>
                    <a:xfrm>
                      <a:off x="5615059" y="2293406"/>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4" name="Isosceles Triangle 43">
                  <a:extLst>
                    <a:ext uri="{FF2B5EF4-FFF2-40B4-BE49-F238E27FC236}">
                      <a16:creationId xmlns:a16="http://schemas.microsoft.com/office/drawing/2014/main" id="{9F19D5D1-03CC-45C2-8DBE-33241D778691}"/>
                    </a:ext>
                  </a:extLst>
                </p:cNvPr>
                <p:cNvSpPr/>
                <p:nvPr/>
              </p:nvSpPr>
              <p:spPr>
                <a:xfrm>
                  <a:off x="5666450" y="1562701"/>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Document 44">
                  <a:extLst>
                    <a:ext uri="{FF2B5EF4-FFF2-40B4-BE49-F238E27FC236}">
                      <a16:creationId xmlns:a16="http://schemas.microsoft.com/office/drawing/2014/main" id="{335A6961-E81B-4533-8939-CA0D0C96B85E}"/>
                    </a:ext>
                  </a:extLst>
                </p:cNvPr>
                <p:cNvSpPr/>
                <p:nvPr/>
              </p:nvSpPr>
              <p:spPr>
                <a:xfrm>
                  <a:off x="2631217" y="1651529"/>
                  <a:ext cx="912064" cy="60761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Times New Roman" panose="02020603050405020304" pitchFamily="18" charset="0"/>
                      <a:cs typeface="Times New Roman" panose="02020603050405020304" pitchFamily="18" charset="0"/>
                    </a:rPr>
                    <a:t>Definition of</a:t>
                  </a:r>
                </a:p>
                <a:p>
                  <a:pPr algn="ctr"/>
                  <a:r>
                    <a:rPr lang="en-US" sz="1000" dirty="0">
                      <a:solidFill>
                        <a:schemeClr val="tx1"/>
                      </a:solidFill>
                      <a:latin typeface="Times New Roman" panose="02020603050405020304" pitchFamily="18" charset="0"/>
                      <a:cs typeface="Times New Roman" panose="02020603050405020304" pitchFamily="18" charset="0"/>
                    </a:rPr>
                    <a:t>Material Process</a:t>
                  </a:r>
                </a:p>
              </p:txBody>
            </p:sp>
            <p:grpSp>
              <p:nvGrpSpPr>
                <p:cNvPr id="46" name="Group 45">
                  <a:extLst>
                    <a:ext uri="{FF2B5EF4-FFF2-40B4-BE49-F238E27FC236}">
                      <a16:creationId xmlns:a16="http://schemas.microsoft.com/office/drawing/2014/main" id="{D99973EC-37D1-481C-B41D-C440BB539E10}"/>
                    </a:ext>
                  </a:extLst>
                </p:cNvPr>
                <p:cNvGrpSpPr/>
                <p:nvPr/>
              </p:nvGrpSpPr>
              <p:grpSpPr>
                <a:xfrm>
                  <a:off x="2682779" y="3195925"/>
                  <a:ext cx="3159276" cy="376267"/>
                  <a:chOff x="2251673" y="3058706"/>
                  <a:chExt cx="3159276" cy="376267"/>
                </a:xfrm>
              </p:grpSpPr>
              <p:sp>
                <p:nvSpPr>
                  <p:cNvPr id="65" name="TextBox 64">
                    <a:extLst>
                      <a:ext uri="{FF2B5EF4-FFF2-40B4-BE49-F238E27FC236}">
                        <a16:creationId xmlns:a16="http://schemas.microsoft.com/office/drawing/2014/main" id="{4B461698-B9E7-4E4C-B791-7B3616BEA4C1}"/>
                      </a:ext>
                    </a:extLst>
                  </p:cNvPr>
                  <p:cNvSpPr txBox="1"/>
                  <p:nvPr/>
                </p:nvSpPr>
                <p:spPr>
                  <a:xfrm>
                    <a:off x="2251673" y="3060640"/>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2</a:t>
                    </a:r>
                  </a:p>
                </p:txBody>
              </p:sp>
              <p:sp>
                <p:nvSpPr>
                  <p:cNvPr id="66" name="TextBox 65">
                    <a:extLst>
                      <a:ext uri="{FF2B5EF4-FFF2-40B4-BE49-F238E27FC236}">
                        <a16:creationId xmlns:a16="http://schemas.microsoft.com/office/drawing/2014/main" id="{5434C437-56BF-4647-BFB0-1F6C414D66C3}"/>
                      </a:ext>
                    </a:extLst>
                  </p:cNvPr>
                  <p:cNvSpPr txBox="1"/>
                  <p:nvPr/>
                </p:nvSpPr>
                <p:spPr>
                  <a:xfrm>
                    <a:off x="3397071" y="3062499"/>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3</a:t>
                    </a:r>
                  </a:p>
                </p:txBody>
              </p:sp>
              <p:sp>
                <p:nvSpPr>
                  <p:cNvPr id="67" name="TextBox 66">
                    <a:extLst>
                      <a:ext uri="{FF2B5EF4-FFF2-40B4-BE49-F238E27FC236}">
                        <a16:creationId xmlns:a16="http://schemas.microsoft.com/office/drawing/2014/main" id="{9F9D160E-4177-4680-AE7C-EB07D284592B}"/>
                      </a:ext>
                    </a:extLst>
                  </p:cNvPr>
                  <p:cNvSpPr txBox="1"/>
                  <p:nvPr/>
                </p:nvSpPr>
                <p:spPr>
                  <a:xfrm>
                    <a:off x="4698895" y="3058706"/>
                    <a:ext cx="71205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“n”</a:t>
                    </a:r>
                  </a:p>
                </p:txBody>
              </p:sp>
              <p:grpSp>
                <p:nvGrpSpPr>
                  <p:cNvPr id="68" name="Group 67">
                    <a:extLst>
                      <a:ext uri="{FF2B5EF4-FFF2-40B4-BE49-F238E27FC236}">
                        <a16:creationId xmlns:a16="http://schemas.microsoft.com/office/drawing/2014/main" id="{C58CDC0B-34C2-4434-917F-0EC01B3D8307}"/>
                      </a:ext>
                    </a:extLst>
                  </p:cNvPr>
                  <p:cNvGrpSpPr/>
                  <p:nvPr/>
                </p:nvGrpSpPr>
                <p:grpSpPr>
                  <a:xfrm>
                    <a:off x="4244662" y="3384369"/>
                    <a:ext cx="198898" cy="50604"/>
                    <a:chOff x="4246130" y="3536769"/>
                    <a:chExt cx="198898" cy="50604"/>
                  </a:xfrm>
                </p:grpSpPr>
                <p:sp>
                  <p:nvSpPr>
                    <p:cNvPr id="69" name="Oval 68">
                      <a:extLst>
                        <a:ext uri="{FF2B5EF4-FFF2-40B4-BE49-F238E27FC236}">
                          <a16:creationId xmlns:a16="http://schemas.microsoft.com/office/drawing/2014/main" id="{840B6F1D-5733-4D10-BFF1-2BA8651827B5}"/>
                        </a:ext>
                      </a:extLst>
                    </p:cNvPr>
                    <p:cNvSpPr/>
                    <p:nvPr/>
                  </p:nvSpPr>
                  <p:spPr>
                    <a:xfrm>
                      <a:off x="4246130"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a16="http://schemas.microsoft.com/office/drawing/2014/main" id="{9D360574-78E2-4F0E-A92A-818CC3274918}"/>
                        </a:ext>
                      </a:extLst>
                    </p:cNvPr>
                    <p:cNvSpPr/>
                    <p:nvPr/>
                  </p:nvSpPr>
                  <p:spPr>
                    <a:xfrm>
                      <a:off x="4399309"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sp>
              <p:nvSpPr>
                <p:cNvPr id="47" name="Rounded Rectangle 86">
                  <a:extLst>
                    <a:ext uri="{FF2B5EF4-FFF2-40B4-BE49-F238E27FC236}">
                      <a16:creationId xmlns:a16="http://schemas.microsoft.com/office/drawing/2014/main" id="{484F64C3-58D7-477E-936D-AFD24D1E443C}"/>
                    </a:ext>
                  </a:extLst>
                </p:cNvPr>
                <p:cNvSpPr/>
                <p:nvPr/>
              </p:nvSpPr>
              <p:spPr>
                <a:xfrm flipV="1">
                  <a:off x="5109957" y="4038954"/>
                  <a:ext cx="574662" cy="724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lowchart: Decision 47">
                  <a:extLst>
                    <a:ext uri="{FF2B5EF4-FFF2-40B4-BE49-F238E27FC236}">
                      <a16:creationId xmlns:a16="http://schemas.microsoft.com/office/drawing/2014/main" id="{A3C2430D-7C43-4D76-97A5-BD0582C8CA94}"/>
                    </a:ext>
                  </a:extLst>
                </p:cNvPr>
                <p:cNvSpPr/>
                <p:nvPr/>
              </p:nvSpPr>
              <p:spPr>
                <a:xfrm>
                  <a:off x="2439118" y="2404327"/>
                  <a:ext cx="1304496" cy="642091"/>
                </a:xfrm>
                <a:prstGeom prst="flowChartDecision">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 of Material Process </a:t>
                  </a:r>
                </a:p>
              </p:txBody>
            </p:sp>
            <p:sp>
              <p:nvSpPr>
                <p:cNvPr id="49" name="Isosceles Triangle 48">
                  <a:extLst>
                    <a:ext uri="{FF2B5EF4-FFF2-40B4-BE49-F238E27FC236}">
                      <a16:creationId xmlns:a16="http://schemas.microsoft.com/office/drawing/2014/main" id="{AB1D7F47-BD95-44D9-BCDF-24C693C6F29B}"/>
                    </a:ext>
                  </a:extLst>
                </p:cNvPr>
                <p:cNvSpPr/>
                <p:nvPr/>
              </p:nvSpPr>
              <p:spPr>
                <a:xfrm>
                  <a:off x="4540720" y="3270880"/>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Isosceles Triangle 49">
                  <a:extLst>
                    <a:ext uri="{FF2B5EF4-FFF2-40B4-BE49-F238E27FC236}">
                      <a16:creationId xmlns:a16="http://schemas.microsoft.com/office/drawing/2014/main" id="{4451F9F7-2F18-439E-8DF2-FF0984E45447}"/>
                    </a:ext>
                  </a:extLst>
                </p:cNvPr>
                <p:cNvSpPr/>
                <p:nvPr/>
              </p:nvSpPr>
              <p:spPr>
                <a:xfrm>
                  <a:off x="5886529"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a:extLst>
                    <a:ext uri="{FF2B5EF4-FFF2-40B4-BE49-F238E27FC236}">
                      <a16:creationId xmlns:a16="http://schemas.microsoft.com/office/drawing/2014/main" id="{CEEC12F0-8074-42C1-B80A-82CE74445E88}"/>
                    </a:ext>
                  </a:extLst>
                </p:cNvPr>
                <p:cNvGrpSpPr/>
                <p:nvPr/>
              </p:nvGrpSpPr>
              <p:grpSpPr>
                <a:xfrm>
                  <a:off x="1406479" y="1363865"/>
                  <a:ext cx="1224738" cy="1199163"/>
                  <a:chOff x="1507082" y="1464514"/>
                  <a:chExt cx="1224738" cy="1199163"/>
                </a:xfrm>
              </p:grpSpPr>
              <p:sp>
                <p:nvSpPr>
                  <p:cNvPr id="60" name="Flowchart: Document 59">
                    <a:extLst>
                      <a:ext uri="{FF2B5EF4-FFF2-40B4-BE49-F238E27FC236}">
                        <a16:creationId xmlns:a16="http://schemas.microsoft.com/office/drawing/2014/main" id="{FCF88B6D-1EE8-4429-A776-4663CA7C493D}"/>
                      </a:ext>
                    </a:extLst>
                  </p:cNvPr>
                  <p:cNvSpPr/>
                  <p:nvPr/>
                </p:nvSpPr>
                <p:spPr>
                  <a:xfrm>
                    <a:off x="1514270" y="146451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Feedstock</a:t>
                    </a:r>
                  </a:p>
                  <a:p>
                    <a:pPr algn="ctr"/>
                    <a:r>
                      <a:rPr lang="en-US" sz="900" dirty="0">
                        <a:solidFill>
                          <a:schemeClr val="tx1"/>
                        </a:solidFill>
                        <a:latin typeface="Times New Roman" panose="02020603050405020304" pitchFamily="18" charset="0"/>
                        <a:cs typeface="Times New Roman" panose="02020603050405020304" pitchFamily="18" charset="0"/>
                      </a:rPr>
                      <a:t>Specification</a:t>
                    </a:r>
                  </a:p>
                </p:txBody>
              </p:sp>
              <p:sp>
                <p:nvSpPr>
                  <p:cNvPr id="61" name="Flowchart: Document 60">
                    <a:extLst>
                      <a:ext uri="{FF2B5EF4-FFF2-40B4-BE49-F238E27FC236}">
                        <a16:creationId xmlns:a16="http://schemas.microsoft.com/office/drawing/2014/main" id="{BF27D359-CD49-4B1D-A036-6DA5A091B565}"/>
                      </a:ext>
                    </a:extLst>
                  </p:cNvPr>
                  <p:cNvSpPr/>
                  <p:nvPr/>
                </p:nvSpPr>
                <p:spPr>
                  <a:xfrm>
                    <a:off x="1512381" y="1873889"/>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AM Process</a:t>
                    </a:r>
                  </a:p>
                </p:txBody>
              </p:sp>
              <p:sp>
                <p:nvSpPr>
                  <p:cNvPr id="62" name="Flowchart: Document 61">
                    <a:extLst>
                      <a:ext uri="{FF2B5EF4-FFF2-40B4-BE49-F238E27FC236}">
                        <a16:creationId xmlns:a16="http://schemas.microsoft.com/office/drawing/2014/main" id="{354B3CDA-E318-40C0-8BB3-B0594D496E35}"/>
                      </a:ext>
                    </a:extLst>
                  </p:cNvPr>
                  <p:cNvSpPr/>
                  <p:nvPr/>
                </p:nvSpPr>
                <p:spPr>
                  <a:xfrm>
                    <a:off x="1507082" y="229458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Post-AM Process</a:t>
                    </a:r>
                  </a:p>
                </p:txBody>
              </p:sp>
              <p:cxnSp>
                <p:nvCxnSpPr>
                  <p:cNvPr id="63" name="Elbow Connector 20">
                    <a:extLst>
                      <a:ext uri="{FF2B5EF4-FFF2-40B4-BE49-F238E27FC236}">
                        <a16:creationId xmlns:a16="http://schemas.microsoft.com/office/drawing/2014/main" id="{5CD747DD-73A5-489C-96E6-E140434D4C73}"/>
                      </a:ext>
                    </a:extLst>
                  </p:cNvPr>
                  <p:cNvCxnSpPr>
                    <a:stCxn id="62" idx="3"/>
                    <a:endCxn id="60" idx="3"/>
                  </p:cNvCxnSpPr>
                  <p:nvPr/>
                </p:nvCxnSpPr>
                <p:spPr>
                  <a:xfrm flipV="1">
                    <a:off x="2306003" y="1649061"/>
                    <a:ext cx="7188" cy="830070"/>
                  </a:xfrm>
                  <a:prstGeom prst="bentConnector3">
                    <a:avLst>
                      <a:gd name="adj1" fmla="val 1937507"/>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5B94BB-8591-4FE2-9D29-02CF5B56E627}"/>
                      </a:ext>
                    </a:extLst>
                  </p:cNvPr>
                  <p:cNvCxnSpPr>
                    <a:stCxn id="61" idx="3"/>
                    <a:endCxn id="45" idx="1"/>
                  </p:cNvCxnSpPr>
                  <p:nvPr/>
                </p:nvCxnSpPr>
                <p:spPr>
                  <a:xfrm flipV="1">
                    <a:off x="2311302" y="2055987"/>
                    <a:ext cx="420518" cy="2449"/>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16842FBF-11E1-46E7-8269-FAAE3BBAE88E}"/>
                    </a:ext>
                  </a:extLst>
                </p:cNvPr>
                <p:cNvGrpSpPr/>
                <p:nvPr/>
              </p:nvGrpSpPr>
              <p:grpSpPr>
                <a:xfrm>
                  <a:off x="1315429" y="2744199"/>
                  <a:ext cx="1058388" cy="585096"/>
                  <a:chOff x="1315429" y="2810239"/>
                  <a:chExt cx="1058388" cy="585096"/>
                </a:xfrm>
              </p:grpSpPr>
              <p:sp>
                <p:nvSpPr>
                  <p:cNvPr id="57" name="Flowchart: Document 56">
                    <a:extLst>
                      <a:ext uri="{FF2B5EF4-FFF2-40B4-BE49-F238E27FC236}">
                        <a16:creationId xmlns:a16="http://schemas.microsoft.com/office/drawing/2014/main" id="{982A79FB-4502-45D8-B684-5F013D3F8311}"/>
                      </a:ext>
                    </a:extLst>
                  </p:cNvPr>
                  <p:cNvSpPr/>
                  <p:nvPr/>
                </p:nvSpPr>
                <p:spPr>
                  <a:xfrm>
                    <a:off x="1315429" y="3000775"/>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QMP-A, B or C</a:t>
                    </a:r>
                  </a:p>
                </p:txBody>
              </p:sp>
              <p:sp>
                <p:nvSpPr>
                  <p:cNvPr id="58" name="TextBox 57">
                    <a:extLst>
                      <a:ext uri="{FF2B5EF4-FFF2-40B4-BE49-F238E27FC236}">
                        <a16:creationId xmlns:a16="http://schemas.microsoft.com/office/drawing/2014/main" id="{82DEE1AC-7B44-4D7D-8D06-D71C9E095B26}"/>
                      </a:ext>
                    </a:extLst>
                  </p:cNvPr>
                  <p:cNvSpPr txBox="1"/>
                  <p:nvPr/>
                </p:nvSpPr>
                <p:spPr>
                  <a:xfrm>
                    <a:off x="1485277" y="2810239"/>
                    <a:ext cx="623889"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1</a:t>
                    </a:r>
                  </a:p>
                </p:txBody>
              </p:sp>
              <p:sp>
                <p:nvSpPr>
                  <p:cNvPr id="59" name="Isosceles Triangle 58">
                    <a:extLst>
                      <a:ext uri="{FF2B5EF4-FFF2-40B4-BE49-F238E27FC236}">
                        <a16:creationId xmlns:a16="http://schemas.microsoft.com/office/drawing/2014/main" id="{8B1FC951-3BAF-489D-9B59-F002988BD5BB}"/>
                      </a:ext>
                    </a:extLst>
                  </p:cNvPr>
                  <p:cNvSpPr/>
                  <p:nvPr/>
                </p:nvSpPr>
                <p:spPr>
                  <a:xfrm>
                    <a:off x="2226123" y="2959787"/>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3" name="Straight Arrow Connector 52">
                  <a:extLst>
                    <a:ext uri="{FF2B5EF4-FFF2-40B4-BE49-F238E27FC236}">
                      <a16:creationId xmlns:a16="http://schemas.microsoft.com/office/drawing/2014/main" id="{C85ABCA4-6425-40F0-B9DD-BA99CC8DFFC7}"/>
                    </a:ext>
                  </a:extLst>
                </p:cNvPr>
                <p:cNvCxnSpPr>
                  <a:stCxn id="45" idx="2"/>
                  <a:endCxn id="48" idx="0"/>
                </p:cNvCxnSpPr>
                <p:nvPr/>
              </p:nvCxnSpPr>
              <p:spPr>
                <a:xfrm>
                  <a:off x="3087249" y="2218977"/>
                  <a:ext cx="4117" cy="18535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87">
                  <a:extLst>
                    <a:ext uri="{FF2B5EF4-FFF2-40B4-BE49-F238E27FC236}">
                      <a16:creationId xmlns:a16="http://schemas.microsoft.com/office/drawing/2014/main" id="{CE16581C-1C78-45F9-B09F-B5CF827D687B}"/>
                    </a:ext>
                  </a:extLst>
                </p:cNvPr>
                <p:cNvCxnSpPr>
                  <a:stCxn id="48" idx="2"/>
                  <a:endCxn id="57" idx="3"/>
                </p:cNvCxnSpPr>
                <p:nvPr/>
              </p:nvCxnSpPr>
              <p:spPr>
                <a:xfrm rot="5400000">
                  <a:off x="2662944" y="2703592"/>
                  <a:ext cx="85597" cy="771248"/>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93">
                  <a:extLst>
                    <a:ext uri="{FF2B5EF4-FFF2-40B4-BE49-F238E27FC236}">
                      <a16:creationId xmlns:a16="http://schemas.microsoft.com/office/drawing/2014/main" id="{CFF29453-3145-472D-A5DA-2168A13BC87E}"/>
                    </a:ext>
                  </a:extLst>
                </p:cNvPr>
                <p:cNvCxnSpPr>
                  <a:stCxn id="57" idx="2"/>
                </p:cNvCxnSpPr>
                <p:nvPr/>
              </p:nvCxnSpPr>
              <p:spPr>
                <a:xfrm rot="16200000" flipH="1">
                  <a:off x="2032504" y="3088480"/>
                  <a:ext cx="264597" cy="694056"/>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A583B48F-53EA-4411-B417-013EE4E99E68}"/>
                    </a:ext>
                  </a:extLst>
                </p:cNvPr>
                <p:cNvSpPr/>
                <p:nvPr/>
              </p:nvSpPr>
              <p:spPr>
                <a:xfrm>
                  <a:off x="3411166"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Flowchart: Alternate Process 32">
                <a:extLst>
                  <a:ext uri="{FF2B5EF4-FFF2-40B4-BE49-F238E27FC236}">
                    <a16:creationId xmlns:a16="http://schemas.microsoft.com/office/drawing/2014/main" id="{FE3D5779-25E8-4619-8440-1BC4B77107B4}"/>
                  </a:ext>
                </a:extLst>
              </p:cNvPr>
              <p:cNvSpPr/>
              <p:nvPr/>
            </p:nvSpPr>
            <p:spPr>
              <a:xfrm>
                <a:off x="1258787" y="3110666"/>
                <a:ext cx="862853" cy="328723"/>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Registration</a:t>
                </a:r>
              </a:p>
              <a:p>
                <a:pPr algn="ctr"/>
                <a:r>
                  <a:rPr lang="en-US" sz="1000" dirty="0">
                    <a:solidFill>
                      <a:schemeClr val="tx1"/>
                    </a:solidFill>
                    <a:latin typeface="Times New Roman" panose="02020603050405020304" pitchFamily="18" charset="0"/>
                    <a:cs typeface="Times New Roman" panose="02020603050405020304" pitchFamily="18" charset="0"/>
                  </a:rPr>
                  <a:t>(A or B)</a:t>
                </a:r>
              </a:p>
            </p:txBody>
          </p:sp>
          <p:cxnSp>
            <p:nvCxnSpPr>
              <p:cNvPr id="34" name="Straight Arrow Connector 33">
                <a:extLst>
                  <a:ext uri="{FF2B5EF4-FFF2-40B4-BE49-F238E27FC236}">
                    <a16:creationId xmlns:a16="http://schemas.microsoft.com/office/drawing/2014/main" id="{DCD66677-DA63-4081-A9ED-E6C430C0B3A3}"/>
                  </a:ext>
                </a:extLst>
              </p:cNvPr>
              <p:cNvCxnSpPr/>
              <p:nvPr/>
            </p:nvCxnSpPr>
            <p:spPr>
              <a:xfrm>
                <a:off x="1512571" y="2794440"/>
                <a:ext cx="0" cy="302795"/>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CDAA269-E8A2-42D8-A414-FAAF35F723B1}"/>
                  </a:ext>
                </a:extLst>
              </p:cNvPr>
              <p:cNvCxnSpPr>
                <a:stCxn id="33" idx="2"/>
              </p:cNvCxnSpPr>
              <p:nvPr/>
            </p:nvCxnSpPr>
            <p:spPr>
              <a:xfrm flipH="1">
                <a:off x="1681328" y="3439389"/>
                <a:ext cx="8886" cy="442413"/>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145">
                <a:extLst>
                  <a:ext uri="{FF2B5EF4-FFF2-40B4-BE49-F238E27FC236}">
                    <a16:creationId xmlns:a16="http://schemas.microsoft.com/office/drawing/2014/main" id="{FF858240-87B3-42B7-AD41-8BB543A0446C}"/>
                  </a:ext>
                </a:extLst>
              </p:cNvPr>
              <p:cNvSpPr/>
              <p:nvPr/>
            </p:nvSpPr>
            <p:spPr>
              <a:xfrm>
                <a:off x="3854545" y="999421"/>
                <a:ext cx="2008371" cy="148838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FE5DC4F-9807-435D-A369-A68BC1BDD22C}"/>
                  </a:ext>
                </a:extLst>
              </p:cNvPr>
              <p:cNvSpPr txBox="1"/>
              <p:nvPr/>
            </p:nvSpPr>
            <p:spPr>
              <a:xfrm>
                <a:off x="4130527" y="773307"/>
                <a:ext cx="13019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NASA-STD-6033</a:t>
                </a:r>
              </a:p>
            </p:txBody>
          </p:sp>
          <p:cxnSp>
            <p:nvCxnSpPr>
              <p:cNvPr id="38" name="Straight Arrow Connector 37">
                <a:extLst>
                  <a:ext uri="{FF2B5EF4-FFF2-40B4-BE49-F238E27FC236}">
                    <a16:creationId xmlns:a16="http://schemas.microsoft.com/office/drawing/2014/main" id="{0F5D1F3F-E62F-40F4-B0F5-68A342AC9752}"/>
                  </a:ext>
                </a:extLst>
              </p:cNvPr>
              <p:cNvCxnSpPr/>
              <p:nvPr/>
            </p:nvCxnSpPr>
            <p:spPr>
              <a:xfrm flipH="1">
                <a:off x="2119932" y="3343900"/>
                <a:ext cx="3083174" cy="2122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63E473-7B6E-485A-A65E-9CD66E147123}"/>
                  </a:ext>
                </a:extLst>
              </p:cNvPr>
              <p:cNvCxnSpPr/>
              <p:nvPr/>
            </p:nvCxnSpPr>
            <p:spPr>
              <a:xfrm flipV="1">
                <a:off x="5207648"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59A1EA-F782-4C63-9C5F-2391EC9470CF}"/>
                  </a:ext>
                </a:extLst>
              </p:cNvPr>
              <p:cNvCxnSpPr/>
              <p:nvPr/>
            </p:nvCxnSpPr>
            <p:spPr>
              <a:xfrm flipV="1">
                <a:off x="3764261"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7A91CE-396B-48BE-9D3E-92D606B09706}"/>
                  </a:ext>
                </a:extLst>
              </p:cNvPr>
              <p:cNvCxnSpPr/>
              <p:nvPr/>
            </p:nvCxnSpPr>
            <p:spPr>
              <a:xfrm flipV="1">
                <a:off x="2649973" y="326111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09F857A-8413-4FC4-A896-5BD22CE19760}"/>
                  </a:ext>
                </a:extLst>
              </p:cNvPr>
              <p:cNvSpPr/>
              <p:nvPr/>
            </p:nvSpPr>
            <p:spPr>
              <a:xfrm>
                <a:off x="1024810" y="816742"/>
                <a:ext cx="5126825" cy="2740375"/>
              </a:xfrm>
              <a:prstGeom prst="flowChartAlternateProcess">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Times New Roman" panose="02020603050405020304" pitchFamily="18" charset="0"/>
                  <a:cs typeface="Times New Roman" panose="02020603050405020304" pitchFamily="18" charset="0"/>
                </a:endParaRPr>
              </a:p>
            </p:txBody>
          </p:sp>
        </p:grpSp>
        <p:cxnSp>
          <p:nvCxnSpPr>
            <p:cNvPr id="16" name="Straight Connector 15">
              <a:extLst>
                <a:ext uri="{FF2B5EF4-FFF2-40B4-BE49-F238E27FC236}">
                  <a16:creationId xmlns:a16="http://schemas.microsoft.com/office/drawing/2014/main" id="{2C29D756-BD2E-4E57-AAF2-A84A40BD2CB2}"/>
                </a:ext>
              </a:extLst>
            </p:cNvPr>
            <p:cNvCxnSpPr>
              <a:cxnSpLocks/>
            </p:cNvCxnSpPr>
            <p:nvPr/>
          </p:nvCxnSpPr>
          <p:spPr>
            <a:xfrm>
              <a:off x="942972" y="642310"/>
              <a:ext cx="0" cy="3137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ECD190-8429-495C-ADE5-36A0D844C8E8}"/>
                </a:ext>
              </a:extLst>
            </p:cNvPr>
            <p:cNvCxnSpPr>
              <a:cxnSpLocks/>
            </p:cNvCxnSpPr>
            <p:nvPr/>
          </p:nvCxnSpPr>
          <p:spPr>
            <a:xfrm flipV="1">
              <a:off x="942972" y="3748492"/>
              <a:ext cx="5161361" cy="45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9C42E-86C6-4BD2-9EAC-1501DD3F5E4A}"/>
                </a:ext>
              </a:extLst>
            </p:cNvPr>
            <p:cNvCxnSpPr>
              <a:cxnSpLocks/>
            </p:cNvCxnSpPr>
            <p:nvPr/>
          </p:nvCxnSpPr>
          <p:spPr>
            <a:xfrm>
              <a:off x="942972" y="642310"/>
              <a:ext cx="2821289" cy="8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E345C3-E681-4E17-8FF0-339412B22387}"/>
                </a:ext>
              </a:extLst>
            </p:cNvPr>
            <p:cNvCxnSpPr>
              <a:cxnSpLocks/>
            </p:cNvCxnSpPr>
            <p:nvPr/>
          </p:nvCxnSpPr>
          <p:spPr>
            <a:xfrm flipH="1">
              <a:off x="3752011" y="642310"/>
              <a:ext cx="12250" cy="2033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D73B12-9A7F-4232-9D56-1739032EC490}"/>
                </a:ext>
              </a:extLst>
            </p:cNvPr>
            <p:cNvCxnSpPr/>
            <p:nvPr/>
          </p:nvCxnSpPr>
          <p:spPr>
            <a:xfrm flipV="1">
              <a:off x="6104333" y="2690530"/>
              <a:ext cx="0" cy="10715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B234F0-70CC-41CD-9C87-444B36DFBE2C}"/>
                </a:ext>
              </a:extLst>
            </p:cNvPr>
            <p:cNvCxnSpPr>
              <a:cxnSpLocks/>
            </p:cNvCxnSpPr>
            <p:nvPr/>
          </p:nvCxnSpPr>
          <p:spPr>
            <a:xfrm flipH="1">
              <a:off x="3744748" y="2690530"/>
              <a:ext cx="23813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CC8BAFC-0C7B-4987-A0EE-C0CB54C0F723}"/>
              </a:ext>
            </a:extLst>
          </p:cNvPr>
          <p:cNvPicPr>
            <a:picLocks noChangeAspect="1"/>
          </p:cNvPicPr>
          <p:nvPr/>
        </p:nvPicPr>
        <p:blipFill>
          <a:blip r:embed="rId2"/>
          <a:stretch>
            <a:fillRect/>
          </a:stretch>
        </p:blipFill>
        <p:spPr>
          <a:xfrm>
            <a:off x="1242478" y="5056586"/>
            <a:ext cx="3675569" cy="1646185"/>
          </a:xfrm>
          <a:prstGeom prst="rect">
            <a:avLst/>
          </a:prstGeom>
        </p:spPr>
      </p:pic>
      <p:sp>
        <p:nvSpPr>
          <p:cNvPr id="92" name="Rectangle 91">
            <a:extLst>
              <a:ext uri="{FF2B5EF4-FFF2-40B4-BE49-F238E27FC236}">
                <a16:creationId xmlns:a16="http://schemas.microsoft.com/office/drawing/2014/main" id="{E14F719B-AD4B-4F8E-8200-1D06FDEDF50D}"/>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419905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5BF8-9DB2-4B5E-AD18-D16AB705862B}"/>
              </a:ext>
            </a:extLst>
          </p:cNvPr>
          <p:cNvSpPr>
            <a:spLocks noGrp="1"/>
          </p:cNvSpPr>
          <p:nvPr>
            <p:ph type="title"/>
          </p:nvPr>
        </p:nvSpPr>
        <p:spPr/>
        <p:txBody>
          <a:bodyPr/>
          <a:lstStyle/>
          <a:p>
            <a:r>
              <a:rPr lang="en-US" b="1" dirty="0"/>
              <a:t>The QMP becomes the Foundation!</a:t>
            </a:r>
          </a:p>
        </p:txBody>
      </p:sp>
      <p:sp>
        <p:nvSpPr>
          <p:cNvPr id="4" name="Slide Number Placeholder 3">
            <a:extLst>
              <a:ext uri="{FF2B5EF4-FFF2-40B4-BE49-F238E27FC236}">
                <a16:creationId xmlns:a16="http://schemas.microsoft.com/office/drawing/2014/main" id="{ABDD537F-20BD-442F-8D54-D697542D07B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33</a:t>
            </a:fld>
            <a:endParaRPr lang="en-US"/>
          </a:p>
        </p:txBody>
      </p:sp>
      <p:pic>
        <p:nvPicPr>
          <p:cNvPr id="5" name="Picture 4">
            <a:extLst>
              <a:ext uri="{FF2B5EF4-FFF2-40B4-BE49-F238E27FC236}">
                <a16:creationId xmlns:a16="http://schemas.microsoft.com/office/drawing/2014/main" id="{F954AEA2-BE9A-496A-8955-4D5EF36EA8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8624" y="1809172"/>
            <a:ext cx="5634751" cy="4354660"/>
          </a:xfrm>
          <a:prstGeom prst="rect">
            <a:avLst/>
          </a:prstGeom>
          <a:noFill/>
        </p:spPr>
      </p:pic>
      <p:sp>
        <p:nvSpPr>
          <p:cNvPr id="6" name="Rectangle 5">
            <a:extLst>
              <a:ext uri="{FF2B5EF4-FFF2-40B4-BE49-F238E27FC236}">
                <a16:creationId xmlns:a16="http://schemas.microsoft.com/office/drawing/2014/main" id="{F9E0004B-6AF7-4B51-8C34-209197EBDE0E}"/>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95710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QMP</a:t>
            </a:r>
            <a:r>
              <a:rPr lang="en-US" dirty="0"/>
              <a:t> Tables</a:t>
            </a:r>
          </a:p>
        </p:txBody>
      </p:sp>
      <p:pic>
        <p:nvPicPr>
          <p:cNvPr id="5" name="Content Placeholder 4"/>
          <p:cNvPicPr>
            <a:picLocks noGrp="1" noChangeAspect="1"/>
          </p:cNvPicPr>
          <p:nvPr>
            <p:ph idx="1"/>
          </p:nvPr>
        </p:nvPicPr>
        <p:blipFill>
          <a:blip r:embed="rId2"/>
          <a:stretch>
            <a:fillRect/>
          </a:stretch>
        </p:blipFill>
        <p:spPr>
          <a:xfrm>
            <a:off x="3096316" y="1377694"/>
            <a:ext cx="5800548" cy="4978656"/>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34</a:t>
            </a:fld>
            <a:endParaRPr lang="en-US"/>
          </a:p>
        </p:txBody>
      </p:sp>
      <p:sp>
        <p:nvSpPr>
          <p:cNvPr id="6" name="Rectangle 5">
            <a:extLst>
              <a:ext uri="{FF2B5EF4-FFF2-40B4-BE49-F238E27FC236}">
                <a16:creationId xmlns:a16="http://schemas.microsoft.com/office/drawing/2014/main" id="{DD117B0F-192D-4F74-80F8-CF70FAC8F64A}"/>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76229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853587"/>
          </a:xfrm>
        </p:spPr>
        <p:txBody>
          <a:bodyPr/>
          <a:lstStyle/>
          <a:p>
            <a:r>
              <a:rPr lang="en-US" b="1" dirty="0"/>
              <a:t>Material Properties</a:t>
            </a:r>
          </a:p>
        </p:txBody>
      </p:sp>
      <p:sp>
        <p:nvSpPr>
          <p:cNvPr id="3" name="Content Placeholder 2"/>
          <p:cNvSpPr>
            <a:spLocks noGrp="1"/>
          </p:cNvSpPr>
          <p:nvPr>
            <p:ph idx="1"/>
          </p:nvPr>
        </p:nvSpPr>
        <p:spPr>
          <a:xfrm>
            <a:off x="938076" y="1584974"/>
            <a:ext cx="4709160" cy="4351338"/>
          </a:xfrm>
        </p:spPr>
        <p:txBody>
          <a:bodyPr/>
          <a:lstStyle/>
          <a:p>
            <a:pPr marL="0" indent="0">
              <a:buNone/>
            </a:pPr>
            <a:r>
              <a:rPr lang="en-US" dirty="0"/>
              <a:t>The </a:t>
            </a:r>
            <a:r>
              <a:rPr lang="en-US" u="sng" dirty="0"/>
              <a:t>M</a:t>
            </a:r>
            <a:r>
              <a:rPr lang="en-US" dirty="0"/>
              <a:t>aterial </a:t>
            </a:r>
            <a:r>
              <a:rPr lang="en-US" u="sng" dirty="0"/>
              <a:t>P</a:t>
            </a:r>
            <a:r>
              <a:rPr lang="en-US" dirty="0"/>
              <a:t>roperty </a:t>
            </a:r>
            <a:r>
              <a:rPr lang="en-US" u="sng" dirty="0"/>
              <a:t>S</a:t>
            </a:r>
            <a:r>
              <a:rPr lang="en-US" dirty="0"/>
              <a:t>uite (MPS) consists of four inter-related entities:</a:t>
            </a:r>
          </a:p>
          <a:p>
            <a:pPr marL="742950" indent="-742950">
              <a:buFont typeface="+mj-lt"/>
              <a:buAutoNum type="arabicPeriod"/>
            </a:pPr>
            <a:r>
              <a:rPr lang="en-US" dirty="0"/>
              <a:t>Data Repository</a:t>
            </a:r>
          </a:p>
          <a:p>
            <a:pPr marL="742950" indent="-742950">
              <a:buFont typeface="+mj-lt"/>
              <a:buAutoNum type="arabicPeriod"/>
            </a:pPr>
            <a:r>
              <a:rPr lang="en-US" dirty="0"/>
              <a:t>Design Values</a:t>
            </a:r>
          </a:p>
          <a:p>
            <a:pPr marL="742950" indent="-742950">
              <a:buFont typeface="+mj-lt"/>
              <a:buAutoNum type="arabicPeriod"/>
            </a:pPr>
            <a:r>
              <a:rPr lang="en-US" dirty="0"/>
              <a:t>Process Control Reference Distribution (PCRD)</a:t>
            </a:r>
          </a:p>
          <a:p>
            <a:pPr marL="742950" indent="-742950">
              <a:buFont typeface="+mj-lt"/>
              <a:buAutoNum type="arabicPeriod"/>
            </a:pPr>
            <a:r>
              <a:rPr lang="en-US" dirty="0"/>
              <a:t>SPC acceptance criteria for witness testing</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35</a:t>
            </a:fld>
            <a:endParaRPr lang="en-US"/>
          </a:p>
        </p:txBody>
      </p:sp>
      <p:pic>
        <p:nvPicPr>
          <p:cNvPr id="84" name="Picture 83">
            <a:extLst>
              <a:ext uri="{FF2B5EF4-FFF2-40B4-BE49-F238E27FC236}">
                <a16:creationId xmlns:a16="http://schemas.microsoft.com/office/drawing/2014/main" id="{8B6613F6-3339-423F-B971-C243A9E539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37846" y="1448624"/>
            <a:ext cx="4626601" cy="3821605"/>
          </a:xfrm>
          <a:prstGeom prst="rect">
            <a:avLst/>
          </a:prstGeom>
          <a:noFill/>
        </p:spPr>
      </p:pic>
      <p:sp>
        <p:nvSpPr>
          <p:cNvPr id="6" name="Rectangle 5">
            <a:extLst>
              <a:ext uri="{FF2B5EF4-FFF2-40B4-BE49-F238E27FC236}">
                <a16:creationId xmlns:a16="http://schemas.microsoft.com/office/drawing/2014/main" id="{778278E3-9B86-4248-A5AA-BA6BBAEDF89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145270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4"/>
            <a:ext cx="10515600" cy="1049914"/>
          </a:xfrm>
        </p:spPr>
        <p:txBody>
          <a:bodyPr/>
          <a:lstStyle/>
          <a:p>
            <a:r>
              <a:rPr lang="en-US" b="1" dirty="0"/>
              <a:t>Material Properties</a:t>
            </a:r>
            <a:endParaRPr lang="en-US" dirty="0"/>
          </a:p>
        </p:txBody>
      </p:sp>
      <p:sp>
        <p:nvSpPr>
          <p:cNvPr id="3" name="Content Placeholder 2"/>
          <p:cNvSpPr>
            <a:spLocks noGrp="1"/>
          </p:cNvSpPr>
          <p:nvPr>
            <p:ph idx="1"/>
          </p:nvPr>
        </p:nvSpPr>
        <p:spPr>
          <a:xfrm>
            <a:off x="838200" y="1156448"/>
            <a:ext cx="10515600" cy="2074022"/>
          </a:xfrm>
        </p:spPr>
        <p:txBody>
          <a:bodyPr>
            <a:normAutofit/>
          </a:bodyPr>
          <a:lstStyle/>
          <a:p>
            <a:pPr>
              <a:lnSpc>
                <a:spcPct val="120000"/>
              </a:lnSpc>
            </a:pPr>
            <a:r>
              <a:rPr lang="en-US" altLang="en-US" sz="2400" kern="0" dirty="0"/>
              <a:t>Material properties and design values in additive manufacturing require modifications to the approach typical of traditional metallic materials, with requirements more similar to that used in composites CMH-17</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36</a:t>
            </a:fld>
            <a:endParaRPr lang="en-US"/>
          </a:p>
        </p:txBody>
      </p:sp>
      <p:grpSp>
        <p:nvGrpSpPr>
          <p:cNvPr id="5" name="Group 4"/>
          <p:cNvGrpSpPr/>
          <p:nvPr/>
        </p:nvGrpSpPr>
        <p:grpSpPr>
          <a:xfrm>
            <a:off x="7866689" y="2611453"/>
            <a:ext cx="4231022" cy="3744897"/>
            <a:chOff x="6190711" y="2388093"/>
            <a:chExt cx="5450222" cy="4354497"/>
          </a:xfrm>
        </p:grpSpPr>
        <p:pic>
          <p:nvPicPr>
            <p:cNvPr id="6" name="Picture 5"/>
            <p:cNvPicPr>
              <a:picLocks noChangeAspect="1"/>
            </p:cNvPicPr>
            <p:nvPr/>
          </p:nvPicPr>
          <p:blipFill>
            <a:blip r:embed="rId2"/>
            <a:stretch>
              <a:fillRect/>
            </a:stretch>
          </p:blipFill>
          <p:spPr>
            <a:xfrm>
              <a:off x="6190711" y="3080551"/>
              <a:ext cx="2230723" cy="2060741"/>
            </a:xfrm>
            <a:prstGeom prst="rect">
              <a:avLst/>
            </a:prstGeom>
            <a:ln>
              <a:solidFill>
                <a:srgbClr val="321E00"/>
              </a:solidFill>
            </a:ln>
          </p:spPr>
        </p:pic>
        <p:pic>
          <p:nvPicPr>
            <p:cNvPr id="7" name="Picture 6"/>
            <p:cNvPicPr>
              <a:picLocks noChangeAspect="1"/>
            </p:cNvPicPr>
            <p:nvPr/>
          </p:nvPicPr>
          <p:blipFill>
            <a:blip r:embed="rId3"/>
            <a:stretch>
              <a:fillRect/>
            </a:stretch>
          </p:blipFill>
          <p:spPr>
            <a:xfrm>
              <a:off x="9493192" y="2388093"/>
              <a:ext cx="2147741" cy="2925192"/>
            </a:xfrm>
            <a:prstGeom prst="rect">
              <a:avLst/>
            </a:prstGeom>
            <a:ln>
              <a:solidFill>
                <a:srgbClr val="321E00"/>
              </a:solidFill>
            </a:ln>
          </p:spPr>
        </p:pic>
        <p:pic>
          <p:nvPicPr>
            <p:cNvPr id="8" name="Picture 7"/>
            <p:cNvPicPr>
              <a:picLocks noChangeAspect="1"/>
            </p:cNvPicPr>
            <p:nvPr/>
          </p:nvPicPr>
          <p:blipFill>
            <a:blip r:embed="rId4"/>
            <a:stretch>
              <a:fillRect/>
            </a:stretch>
          </p:blipFill>
          <p:spPr>
            <a:xfrm>
              <a:off x="7205061" y="4145872"/>
              <a:ext cx="2882931" cy="1431800"/>
            </a:xfrm>
            <a:prstGeom prst="rect">
              <a:avLst/>
            </a:prstGeom>
            <a:ln>
              <a:solidFill>
                <a:srgbClr val="321E00"/>
              </a:solidFill>
            </a:ln>
          </p:spPr>
        </p:pic>
        <p:pic>
          <p:nvPicPr>
            <p:cNvPr id="9" name="Picture 8"/>
            <p:cNvPicPr>
              <a:picLocks noChangeAspect="1"/>
            </p:cNvPicPr>
            <p:nvPr/>
          </p:nvPicPr>
          <p:blipFill>
            <a:blip r:embed="rId5"/>
            <a:stretch>
              <a:fillRect/>
            </a:stretch>
          </p:blipFill>
          <p:spPr>
            <a:xfrm>
              <a:off x="8398276" y="5169820"/>
              <a:ext cx="2695379" cy="1572770"/>
            </a:xfrm>
            <a:prstGeom prst="rect">
              <a:avLst/>
            </a:prstGeom>
            <a:ln>
              <a:solidFill>
                <a:srgbClr val="321E00"/>
              </a:solidFill>
            </a:ln>
          </p:spPr>
        </p:pic>
      </p:grpSp>
      <p:sp>
        <p:nvSpPr>
          <p:cNvPr id="10" name="Rectangle 3"/>
          <p:cNvSpPr txBox="1">
            <a:spLocks noChangeArrowheads="1"/>
          </p:cNvSpPr>
          <p:nvPr/>
        </p:nvSpPr>
        <p:spPr>
          <a:xfrm>
            <a:off x="614968" y="2611453"/>
            <a:ext cx="6858000" cy="3579907"/>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a:lnSpc>
                <a:spcPct val="120000"/>
              </a:lnSpc>
            </a:pPr>
            <a:r>
              <a:rPr lang="en-US" altLang="en-US" sz="2400" b="0" kern="0" baseline="0" dirty="0">
                <a:solidFill>
                  <a:schemeClr val="tx1"/>
                </a:solidFill>
              </a:rPr>
              <a:t>Important distinctions arise due to the </a:t>
            </a:r>
            <a:r>
              <a:rPr lang="en-US" altLang="en-US" sz="2400" b="0" u="sng" kern="0" baseline="0" dirty="0">
                <a:solidFill>
                  <a:schemeClr val="tx1"/>
                </a:solidFill>
              </a:rPr>
              <a:t>sensitive nature </a:t>
            </a:r>
            <a:r>
              <a:rPr lang="en-US" altLang="en-US" sz="2400" b="0" kern="0" baseline="0" dirty="0">
                <a:solidFill>
                  <a:schemeClr val="tx1"/>
                </a:solidFill>
              </a:rPr>
              <a:t>of the process and </a:t>
            </a:r>
            <a:r>
              <a:rPr lang="en-US" altLang="en-US" sz="2400" b="0" u="sng" kern="0" baseline="0" dirty="0">
                <a:solidFill>
                  <a:schemeClr val="tx1"/>
                </a:solidFill>
              </a:rPr>
              <a:t>individualistic aspect </a:t>
            </a:r>
            <a:r>
              <a:rPr lang="en-US" altLang="en-US" sz="2400" b="0" kern="0" baseline="0" dirty="0">
                <a:solidFill>
                  <a:schemeClr val="tx1"/>
                </a:solidFill>
              </a:rPr>
              <a:t>of AM machines. </a:t>
            </a:r>
            <a:r>
              <a:rPr lang="en-US" altLang="en-US" sz="2400" b="0" i="1" kern="0" baseline="0" dirty="0">
                <a:solidFill>
                  <a:schemeClr val="tx1"/>
                </a:solidFill>
              </a:rPr>
              <a:t>Each machine is a foundry!</a:t>
            </a:r>
          </a:p>
          <a:p>
            <a:pPr>
              <a:lnSpc>
                <a:spcPct val="120000"/>
              </a:lnSpc>
            </a:pPr>
            <a:r>
              <a:rPr lang="en-US" altLang="en-US" sz="2400" b="0" kern="0" baseline="0" dirty="0">
                <a:solidFill>
                  <a:schemeClr val="tx1"/>
                </a:solidFill>
              </a:rPr>
              <a:t>Traditional supplier roles and responsibilities shift with the AM machine making the final material product form and part.  (Casting analogy)</a:t>
            </a:r>
          </a:p>
          <a:p>
            <a:pPr lvl="1">
              <a:lnSpc>
                <a:spcPct val="120000"/>
              </a:lnSpc>
            </a:pPr>
            <a:r>
              <a:rPr lang="en-US" altLang="en-US" kern="0" baseline="0" dirty="0">
                <a:solidFill>
                  <a:schemeClr val="tx1"/>
                </a:solidFill>
              </a:rPr>
              <a:t>AM Process Vendor is responsible for material integrity</a:t>
            </a:r>
          </a:p>
          <a:p>
            <a:pPr>
              <a:lnSpc>
                <a:spcPct val="120000"/>
              </a:lnSpc>
            </a:pPr>
            <a:endParaRPr lang="en-US" altLang="en-US" sz="2400" b="0" kern="0" baseline="0" dirty="0">
              <a:solidFill>
                <a:schemeClr val="tx1"/>
              </a:solidFill>
            </a:endParaRPr>
          </a:p>
        </p:txBody>
      </p:sp>
      <p:sp>
        <p:nvSpPr>
          <p:cNvPr id="11" name="Rectangle 10">
            <a:extLst>
              <a:ext uri="{FF2B5EF4-FFF2-40B4-BE49-F238E27FC236}">
                <a16:creationId xmlns:a16="http://schemas.microsoft.com/office/drawing/2014/main" id="{6FB43C59-8DCB-42F1-952F-CCD367208914}"/>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51906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4"/>
            <a:ext cx="10515600" cy="1023020"/>
          </a:xfrm>
        </p:spPr>
        <p:txBody>
          <a:bodyPr/>
          <a:lstStyle/>
          <a:p>
            <a:r>
              <a:rPr lang="en-US" b="1" dirty="0"/>
              <a:t>Material Properties – Data Repository</a:t>
            </a:r>
          </a:p>
        </p:txBody>
      </p:sp>
      <p:sp>
        <p:nvSpPr>
          <p:cNvPr id="3" name="Content Placeholder 2"/>
          <p:cNvSpPr>
            <a:spLocks noGrp="1"/>
          </p:cNvSpPr>
          <p:nvPr>
            <p:ph idx="1"/>
          </p:nvPr>
        </p:nvSpPr>
        <p:spPr>
          <a:xfrm>
            <a:off x="419100" y="2820707"/>
            <a:ext cx="10515600" cy="4351338"/>
          </a:xfrm>
        </p:spPr>
        <p:txBody>
          <a:bodyPr/>
          <a:lstStyle/>
          <a:p>
            <a:r>
              <a:rPr lang="en-US" dirty="0"/>
              <a:t>Includes data from</a:t>
            </a:r>
          </a:p>
          <a:p>
            <a:pPr marL="744538" lvl="1" indent="-287338"/>
            <a:r>
              <a:rPr lang="en-US" sz="2800" dirty="0"/>
              <a:t>Qualification testing</a:t>
            </a:r>
          </a:p>
          <a:p>
            <a:pPr marL="744538" lvl="1" indent="-287338"/>
            <a:r>
              <a:rPr lang="en-US" sz="2800" dirty="0"/>
              <a:t>Material Characterization</a:t>
            </a:r>
          </a:p>
          <a:p>
            <a:pPr marL="744538" lvl="1" indent="-287338"/>
            <a:r>
              <a:rPr lang="en-US" sz="2800" dirty="0"/>
              <a:t>Pre-production Article Evaluations</a:t>
            </a:r>
          </a:p>
          <a:p>
            <a:r>
              <a:rPr lang="en-US" dirty="0"/>
              <a:t>Contains all data needed for</a:t>
            </a:r>
          </a:p>
          <a:p>
            <a:pPr marL="744538" lvl="1" indent="-287338"/>
            <a:r>
              <a:rPr lang="en-US" sz="2800" dirty="0"/>
              <a:t>Setting Design Values</a:t>
            </a:r>
          </a:p>
          <a:p>
            <a:pPr marL="744538" lvl="1" indent="-287338"/>
            <a:r>
              <a:rPr lang="en-US" sz="2800" dirty="0"/>
              <a:t>Property equivalence evaluations and QMP Registration</a:t>
            </a:r>
          </a:p>
          <a:p>
            <a:pPr marL="744538" lvl="1" indent="-287338"/>
            <a:r>
              <a:rPr lang="en-US" sz="2800" dirty="0"/>
              <a:t>Setting the Process Control Reference Distribution</a:t>
            </a:r>
          </a:p>
          <a:p>
            <a:pPr marL="287338" indent="-287338"/>
            <a:endParaRPr lang="en-US"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37</a:t>
            </a:fld>
            <a:endParaRPr lang="en-US"/>
          </a:p>
        </p:txBody>
      </p:sp>
      <p:sp>
        <p:nvSpPr>
          <p:cNvPr id="5" name="Left Brace 4"/>
          <p:cNvSpPr/>
          <p:nvPr/>
        </p:nvSpPr>
        <p:spPr>
          <a:xfrm flipH="1">
            <a:off x="6096000" y="3138626"/>
            <a:ext cx="591794" cy="1444313"/>
          </a:xfrm>
          <a:prstGeom prst="leftBrace">
            <a:avLst>
              <a:gd name="adj1" fmla="val 53667"/>
              <a:gd name="adj2" fmla="val 312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000522" y="2985041"/>
            <a:ext cx="4058355" cy="1384995"/>
          </a:xfrm>
          <a:prstGeom prst="rect">
            <a:avLst/>
          </a:prstGeom>
          <a:noFill/>
        </p:spPr>
        <p:txBody>
          <a:bodyPr wrap="none" rtlCol="0">
            <a:spAutoFit/>
          </a:bodyPr>
          <a:lstStyle/>
          <a:p>
            <a:r>
              <a:rPr lang="en-US" sz="2800" dirty="0">
                <a:latin typeface="+mj-lt"/>
              </a:rPr>
              <a:t>Grouping of data</a:t>
            </a:r>
          </a:p>
          <a:p>
            <a:r>
              <a:rPr lang="en-US" sz="1600" dirty="0">
                <a:latin typeface="+mj-lt"/>
              </a:rPr>
              <a:t>Group data by</a:t>
            </a:r>
          </a:p>
          <a:p>
            <a:pPr marL="228600" indent="-228600">
              <a:buFont typeface="Arial" panose="020B0604020202020204" pitchFamily="34" charset="0"/>
              <a:buChar char="•"/>
            </a:pPr>
            <a:r>
              <a:rPr lang="en-US" sz="2000" dirty="0">
                <a:latin typeface="+mj-lt"/>
              </a:rPr>
              <a:t>QMP = Material/process/heat treat</a:t>
            </a:r>
          </a:p>
          <a:p>
            <a:pPr marL="228600" indent="-228600">
              <a:buFont typeface="Arial" panose="020B0604020202020204" pitchFamily="34" charset="0"/>
              <a:buChar char="•"/>
            </a:pPr>
            <a:r>
              <a:rPr lang="en-US" sz="2000" dirty="0">
                <a:latin typeface="+mj-lt"/>
              </a:rPr>
              <a:t>“Combinable” conditions for design</a:t>
            </a:r>
          </a:p>
        </p:txBody>
      </p:sp>
      <p:grpSp>
        <p:nvGrpSpPr>
          <p:cNvPr id="9" name="Group 8"/>
          <p:cNvGrpSpPr/>
          <p:nvPr/>
        </p:nvGrpSpPr>
        <p:grpSpPr>
          <a:xfrm>
            <a:off x="2821080" y="1008596"/>
            <a:ext cx="7009527" cy="1852011"/>
            <a:chOff x="1859543" y="1670892"/>
            <a:chExt cx="7696940" cy="2308194"/>
          </a:xfrm>
        </p:grpSpPr>
        <p:sp>
          <p:nvSpPr>
            <p:cNvPr id="10" name="Rounded Rectangle 9"/>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5" name="Picture 14"/>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
        <p:nvSpPr>
          <p:cNvPr id="16" name="Rectangle 15">
            <a:extLst>
              <a:ext uri="{FF2B5EF4-FFF2-40B4-BE49-F238E27FC236}">
                <a16:creationId xmlns:a16="http://schemas.microsoft.com/office/drawing/2014/main" id="{3A4EE760-DE7B-4114-95A5-6853506C983D}"/>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77479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Properties – Design Values</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38</a:t>
            </a:fld>
            <a:endParaRPr lang="en-US"/>
          </a:p>
        </p:txBody>
      </p:sp>
      <p:grpSp>
        <p:nvGrpSpPr>
          <p:cNvPr id="5" name="Group 4"/>
          <p:cNvGrpSpPr/>
          <p:nvPr/>
        </p:nvGrpSpPr>
        <p:grpSpPr>
          <a:xfrm>
            <a:off x="2207614" y="1474629"/>
            <a:ext cx="7696940" cy="2308194"/>
            <a:chOff x="1859543" y="1670892"/>
            <a:chExt cx="7696940" cy="2308194"/>
          </a:xfrm>
        </p:grpSpPr>
        <p:sp>
          <p:nvSpPr>
            <p:cNvPr id="6" name="Rounded Rectangle 5"/>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
        <p:nvSpPr>
          <p:cNvPr id="12" name="TextBox 11"/>
          <p:cNvSpPr txBox="1"/>
          <p:nvPr/>
        </p:nvSpPr>
        <p:spPr>
          <a:xfrm>
            <a:off x="3803784" y="3943937"/>
            <a:ext cx="7550016" cy="2369880"/>
          </a:xfrm>
          <a:prstGeom prst="rect">
            <a:avLst/>
          </a:prstGeom>
          <a:noFill/>
        </p:spPr>
        <p:txBody>
          <a:bodyPr wrap="none" rtlCol="0">
            <a:spAutoFit/>
          </a:bodyPr>
          <a:lstStyle/>
          <a:p>
            <a:r>
              <a:rPr lang="en-US" sz="3600" dirty="0">
                <a:latin typeface="+mj-lt"/>
              </a:rPr>
              <a:t>Design Values</a:t>
            </a:r>
          </a:p>
          <a:p>
            <a:pPr marL="287338" indent="-287338">
              <a:buFont typeface="Arial" panose="020B0604020202020204" pitchFamily="34" charset="0"/>
              <a:buChar char="•"/>
            </a:pPr>
            <a:r>
              <a:rPr lang="en-US" sz="2800" dirty="0">
                <a:latin typeface="+mj-lt"/>
              </a:rPr>
              <a:t>Statistically substantiated</a:t>
            </a:r>
          </a:p>
          <a:p>
            <a:pPr marL="287338" indent="-287338">
              <a:buFont typeface="Arial" panose="020B0604020202020204" pitchFamily="34" charset="0"/>
              <a:buChar char="•"/>
            </a:pPr>
            <a:r>
              <a:rPr lang="en-US" sz="2800" dirty="0">
                <a:latin typeface="+mj-lt"/>
              </a:rPr>
              <a:t>Applicable sources of variability included</a:t>
            </a:r>
          </a:p>
          <a:p>
            <a:pPr marL="287338" indent="-287338">
              <a:buFont typeface="Arial" panose="020B0604020202020204" pitchFamily="34" charset="0"/>
              <a:buChar char="•"/>
            </a:pPr>
            <a:r>
              <a:rPr lang="en-US" sz="2800" dirty="0">
                <a:latin typeface="+mj-lt"/>
              </a:rPr>
              <a:t>Utilizes all appropriate data sources in Repository</a:t>
            </a:r>
          </a:p>
          <a:p>
            <a:pPr marL="287338" indent="-287338">
              <a:buFont typeface="Arial" panose="020B0604020202020204" pitchFamily="34" charset="0"/>
              <a:buChar char="•"/>
            </a:pPr>
            <a:r>
              <a:rPr lang="en-US" sz="2800" dirty="0">
                <a:latin typeface="+mj-lt"/>
              </a:rPr>
              <a:t>May include additional margin for safety</a:t>
            </a:r>
          </a:p>
        </p:txBody>
      </p:sp>
      <p:grpSp>
        <p:nvGrpSpPr>
          <p:cNvPr id="13" name="Group 12"/>
          <p:cNvGrpSpPr/>
          <p:nvPr/>
        </p:nvGrpSpPr>
        <p:grpSpPr>
          <a:xfrm>
            <a:off x="641374" y="3194843"/>
            <a:ext cx="3009530" cy="3009530"/>
            <a:chOff x="8124548" y="3357239"/>
            <a:chExt cx="3009530" cy="3009530"/>
          </a:xfrm>
        </p:grpSpPr>
        <p:sp>
          <p:nvSpPr>
            <p:cNvPr id="14" name="Oval 1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138821" y="5535772"/>
              <a:ext cx="1015021" cy="830997"/>
            </a:xfrm>
            <a:prstGeom prst="rect">
              <a:avLst/>
            </a:prstGeom>
            <a:noFill/>
          </p:spPr>
          <p:txBody>
            <a:bodyPr wrap="none" rtlCol="0">
              <a:spAutoFit/>
            </a:bodyPr>
            <a:lstStyle/>
            <a:p>
              <a:r>
                <a:rPr lang="en-US" sz="2400" dirty="0">
                  <a:latin typeface="+mj-lt"/>
                </a:rPr>
                <a:t>Design</a:t>
              </a:r>
            </a:p>
            <a:p>
              <a:r>
                <a:rPr lang="en-US" sz="2400" dirty="0">
                  <a:latin typeface="+mj-lt"/>
                </a:rPr>
                <a:t>Values</a:t>
              </a:r>
            </a:p>
          </p:txBody>
        </p:sp>
        <p:grpSp>
          <p:nvGrpSpPr>
            <p:cNvPr id="16" name="Group 15"/>
            <p:cNvGrpSpPr/>
            <p:nvPr/>
          </p:nvGrpSpPr>
          <p:grpSpPr>
            <a:xfrm>
              <a:off x="8414657" y="3733799"/>
              <a:ext cx="2456543" cy="1631407"/>
              <a:chOff x="7043057" y="3094089"/>
              <a:chExt cx="3853543" cy="2682598"/>
            </a:xfrm>
          </p:grpSpPr>
          <p:sp>
            <p:nvSpPr>
              <p:cNvPr id="19" name="Freeform 18"/>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41080" y="3945219"/>
              <a:ext cx="0" cy="1505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146139" y="3448019"/>
            <a:ext cx="0" cy="1855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98583" y="5210037"/>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23" name="TextBox 22"/>
          <p:cNvSpPr txBox="1"/>
          <p:nvPr/>
        </p:nvSpPr>
        <p:spPr>
          <a:xfrm>
            <a:off x="970191" y="5271592"/>
            <a:ext cx="395749" cy="307777"/>
          </a:xfrm>
          <a:prstGeom prst="rect">
            <a:avLst/>
          </a:prstGeom>
          <a:noFill/>
        </p:spPr>
        <p:txBody>
          <a:bodyPr wrap="none" rtlCol="0">
            <a:spAutoFit/>
          </a:bodyPr>
          <a:lstStyle/>
          <a:p>
            <a:r>
              <a:rPr lang="en-US" sz="1400" dirty="0"/>
              <a:t>DV</a:t>
            </a:r>
          </a:p>
        </p:txBody>
      </p:sp>
      <p:sp>
        <p:nvSpPr>
          <p:cNvPr id="24" name="Rectangle 23">
            <a:extLst>
              <a:ext uri="{FF2B5EF4-FFF2-40B4-BE49-F238E27FC236}">
                <a16:creationId xmlns:a16="http://schemas.microsoft.com/office/drawing/2014/main" id="{FBB66D02-A719-4FAD-B9D2-5A90ED73A4D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620958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1087267"/>
          </a:xfrm>
        </p:spPr>
        <p:txBody>
          <a:bodyPr/>
          <a:lstStyle/>
          <a:p>
            <a:r>
              <a:rPr lang="en-US" b="1" dirty="0"/>
              <a:t>Material Properties – PCRD</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39</a:t>
            </a:fld>
            <a:endParaRPr lang="en-US"/>
          </a:p>
        </p:txBody>
      </p:sp>
      <p:grpSp>
        <p:nvGrpSpPr>
          <p:cNvPr id="5" name="Group 4"/>
          <p:cNvGrpSpPr/>
          <p:nvPr/>
        </p:nvGrpSpPr>
        <p:grpSpPr>
          <a:xfrm>
            <a:off x="2070376" y="1193800"/>
            <a:ext cx="7696940" cy="2308194"/>
            <a:chOff x="1859543" y="1670892"/>
            <a:chExt cx="7696940" cy="2308194"/>
          </a:xfrm>
        </p:grpSpPr>
        <p:sp>
          <p:nvSpPr>
            <p:cNvPr id="6" name="Rounded Rectangle 5"/>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
        <p:nvSpPr>
          <p:cNvPr id="12" name="TextBox 11"/>
          <p:cNvSpPr txBox="1"/>
          <p:nvPr/>
        </p:nvSpPr>
        <p:spPr>
          <a:xfrm>
            <a:off x="330678" y="3614001"/>
            <a:ext cx="7552269" cy="2800767"/>
          </a:xfrm>
          <a:prstGeom prst="rect">
            <a:avLst/>
          </a:prstGeom>
          <a:noFill/>
        </p:spPr>
        <p:txBody>
          <a:bodyPr wrap="square" rtlCol="0">
            <a:spAutoFit/>
          </a:bodyPr>
          <a:lstStyle/>
          <a:p>
            <a:r>
              <a:rPr lang="en-US" sz="3600" u="sng" dirty="0">
                <a:latin typeface="+mj-lt"/>
              </a:rPr>
              <a:t>P</a:t>
            </a:r>
            <a:r>
              <a:rPr lang="en-US" sz="3600" dirty="0">
                <a:latin typeface="+mj-lt"/>
              </a:rPr>
              <a:t>rocess </a:t>
            </a:r>
            <a:r>
              <a:rPr lang="en-US" sz="3600" u="sng" dirty="0">
                <a:latin typeface="+mj-lt"/>
              </a:rPr>
              <a:t>C</a:t>
            </a:r>
            <a:r>
              <a:rPr lang="en-US" sz="3600" dirty="0">
                <a:latin typeface="+mj-lt"/>
              </a:rPr>
              <a:t>ontrol </a:t>
            </a:r>
            <a:r>
              <a:rPr lang="en-US" sz="3600" u="sng" dirty="0">
                <a:latin typeface="+mj-lt"/>
              </a:rPr>
              <a:t>R</a:t>
            </a:r>
            <a:r>
              <a:rPr lang="en-US" sz="3600" dirty="0">
                <a:latin typeface="+mj-lt"/>
              </a:rPr>
              <a:t>eference </a:t>
            </a:r>
            <a:r>
              <a:rPr lang="en-US" sz="3600" u="sng" dirty="0">
                <a:latin typeface="+mj-lt"/>
              </a:rPr>
              <a:t>D</a:t>
            </a:r>
            <a:r>
              <a:rPr lang="en-US" sz="3600" dirty="0">
                <a:latin typeface="+mj-lt"/>
              </a:rPr>
              <a:t>istribution</a:t>
            </a:r>
          </a:p>
          <a:p>
            <a:pPr marL="287338" indent="-287338">
              <a:buFont typeface="Arial" panose="020B0604020202020204" pitchFamily="34" charset="0"/>
              <a:buChar char="•"/>
            </a:pPr>
            <a:r>
              <a:rPr lang="en-US" sz="2800" dirty="0">
                <a:latin typeface="+mj-lt"/>
              </a:rPr>
              <a:t>Statistically describes nominal witness behavior of a machine</a:t>
            </a:r>
          </a:p>
          <a:p>
            <a:pPr marL="287338" indent="-287338">
              <a:buFont typeface="Arial" panose="020B0604020202020204" pitchFamily="34" charset="0"/>
              <a:buChar char="•"/>
            </a:pPr>
            <a:r>
              <a:rPr lang="en-US" sz="2800" dirty="0">
                <a:latin typeface="+mj-lt"/>
              </a:rPr>
              <a:t>Utilizes all appropriate sources of </a:t>
            </a:r>
            <a:r>
              <a:rPr lang="en-US" sz="2800" i="1" dirty="0">
                <a:latin typeface="+mj-lt"/>
              </a:rPr>
              <a:t>witness coupon data</a:t>
            </a:r>
            <a:r>
              <a:rPr lang="en-US" sz="2800" dirty="0">
                <a:latin typeface="+mj-lt"/>
              </a:rPr>
              <a:t> in Repository</a:t>
            </a:r>
          </a:p>
          <a:p>
            <a:pPr marL="287338" indent="-287338">
              <a:buFont typeface="Arial" panose="020B0604020202020204" pitchFamily="34" charset="0"/>
              <a:buChar char="•"/>
            </a:pPr>
            <a:r>
              <a:rPr lang="en-US" sz="2800" dirty="0">
                <a:latin typeface="+mj-lt"/>
              </a:rPr>
              <a:t>Used to set acceptance criteria for witness tests</a:t>
            </a:r>
          </a:p>
        </p:txBody>
      </p:sp>
      <p:grpSp>
        <p:nvGrpSpPr>
          <p:cNvPr id="13" name="Group 12"/>
          <p:cNvGrpSpPr/>
          <p:nvPr/>
        </p:nvGrpSpPr>
        <p:grpSpPr>
          <a:xfrm>
            <a:off x="8344270" y="2880147"/>
            <a:ext cx="3009530" cy="3009530"/>
            <a:chOff x="8124548" y="3357239"/>
            <a:chExt cx="3009530" cy="3009530"/>
          </a:xfrm>
        </p:grpSpPr>
        <p:grpSp>
          <p:nvGrpSpPr>
            <p:cNvPr id="14" name="Group 13"/>
            <p:cNvGrpSpPr/>
            <p:nvPr/>
          </p:nvGrpSpPr>
          <p:grpSpPr>
            <a:xfrm>
              <a:off x="8124548" y="3357239"/>
              <a:ext cx="3009530" cy="3009530"/>
              <a:chOff x="8124548" y="3357239"/>
              <a:chExt cx="3009530" cy="3009530"/>
            </a:xfrm>
          </p:grpSpPr>
          <p:sp>
            <p:nvSpPr>
              <p:cNvPr id="17" name="Oval 16"/>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215021" y="5734975"/>
                <a:ext cx="857927" cy="461665"/>
              </a:xfrm>
              <a:prstGeom prst="rect">
                <a:avLst/>
              </a:prstGeom>
              <a:noFill/>
            </p:spPr>
            <p:txBody>
              <a:bodyPr wrap="none" rtlCol="0">
                <a:spAutoFit/>
              </a:bodyPr>
              <a:lstStyle/>
              <a:p>
                <a:r>
                  <a:rPr lang="en-US" sz="2400" dirty="0">
                    <a:latin typeface="+mj-lt"/>
                  </a:rPr>
                  <a:t>PCRD</a:t>
                </a:r>
              </a:p>
            </p:txBody>
          </p:sp>
          <p:grpSp>
            <p:nvGrpSpPr>
              <p:cNvPr id="19" name="Group 18"/>
              <p:cNvGrpSpPr/>
              <p:nvPr/>
            </p:nvGrpSpPr>
            <p:grpSpPr>
              <a:xfrm>
                <a:off x="8414657" y="3733799"/>
                <a:ext cx="2456543" cy="1631407"/>
                <a:chOff x="7043057" y="3094089"/>
                <a:chExt cx="3853543" cy="2682598"/>
              </a:xfrm>
            </p:grpSpPr>
            <p:sp>
              <p:nvSpPr>
                <p:cNvPr id="23" name="Freeform 22"/>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653694" y="5146040"/>
                <a:ext cx="396240" cy="101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9482666" y="5376333"/>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16" name="TextBox 15"/>
            <p:cNvSpPr txBox="1"/>
            <p:nvPr/>
          </p:nvSpPr>
          <p:spPr>
            <a:xfrm>
              <a:off x="9694333" y="4817533"/>
              <a:ext cx="324128" cy="369332"/>
            </a:xfrm>
            <a:prstGeom prst="rect">
              <a:avLst/>
            </a:prstGeom>
            <a:noFill/>
          </p:spPr>
          <p:txBody>
            <a:bodyPr wrap="none" rtlCol="0">
              <a:spAutoFit/>
            </a:bodyPr>
            <a:lstStyle/>
            <a:p>
              <a:r>
                <a:rPr lang="en-US" dirty="0">
                  <a:latin typeface="Symbol" panose="05050102010706020507" pitchFamily="18" charset="2"/>
                </a:rPr>
                <a:t>s</a:t>
              </a:r>
            </a:p>
          </p:txBody>
        </p:sp>
      </p:grpSp>
      <p:sp>
        <p:nvSpPr>
          <p:cNvPr id="25" name="Rectangle 24">
            <a:extLst>
              <a:ext uri="{FF2B5EF4-FFF2-40B4-BE49-F238E27FC236}">
                <a16:creationId xmlns:a16="http://schemas.microsoft.com/office/drawing/2014/main" id="{73796213-458E-4062-AFDC-A074E851A10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75203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AB0F-9DB1-4ED9-B4AB-441CCBFD7589}"/>
              </a:ext>
            </a:extLst>
          </p:cNvPr>
          <p:cNvSpPr>
            <a:spLocks noGrp="1"/>
          </p:cNvSpPr>
          <p:nvPr>
            <p:ph type="title"/>
          </p:nvPr>
        </p:nvSpPr>
        <p:spPr/>
        <p:txBody>
          <a:bodyPr/>
          <a:lstStyle/>
          <a:p>
            <a:pPr algn="ctr"/>
            <a:r>
              <a:rPr lang="en-US" dirty="0"/>
              <a:t>Additive Manufacturing:  The Future is Now!!</a:t>
            </a:r>
          </a:p>
        </p:txBody>
      </p:sp>
      <p:sp>
        <p:nvSpPr>
          <p:cNvPr id="4" name="Slide Number Placeholder 3">
            <a:extLst>
              <a:ext uri="{FF2B5EF4-FFF2-40B4-BE49-F238E27FC236}">
                <a16:creationId xmlns:a16="http://schemas.microsoft.com/office/drawing/2014/main" id="{9E325309-0D6B-4E13-B1B8-259FBE7D536E}"/>
              </a:ext>
            </a:extLst>
          </p:cNvPr>
          <p:cNvSpPr>
            <a:spLocks noGrp="1"/>
          </p:cNvSpPr>
          <p:nvPr>
            <p:ph type="sldNum" sz="quarter" idx="4"/>
          </p:nvPr>
        </p:nvSpPr>
        <p:spPr>
          <a:xfrm>
            <a:off x="8610600" y="6387029"/>
            <a:ext cx="2512706" cy="334446"/>
          </a:xfrm>
        </p:spPr>
        <p:txBody>
          <a:bodyPr/>
          <a:lstStyle/>
          <a:p>
            <a:fld id="{3ACF1BEE-6F89-438A-890D-386550F99E2E}" type="slidenum">
              <a:rPr lang="en-US" smtClean="0"/>
              <a:t>4</a:t>
            </a:fld>
            <a:endParaRPr lang="en-US"/>
          </a:p>
        </p:txBody>
      </p:sp>
      <p:pic>
        <p:nvPicPr>
          <p:cNvPr id="5" name="Picture 4" descr="A picture containing stack&#10;&#10;Description automatically generated">
            <a:extLst>
              <a:ext uri="{FF2B5EF4-FFF2-40B4-BE49-F238E27FC236}">
                <a16:creationId xmlns:a16="http://schemas.microsoft.com/office/drawing/2014/main" id="{2F0B4F6C-E315-42F4-B2DF-26BAD83837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38991" y="3970020"/>
            <a:ext cx="1365028" cy="1798320"/>
          </a:xfrm>
          <a:prstGeom prst="rect">
            <a:avLst/>
          </a:prstGeom>
        </p:spPr>
      </p:pic>
      <p:pic>
        <p:nvPicPr>
          <p:cNvPr id="6" name="Picture 5" descr="A picture containing satellite, transport&#10;&#10;Description automatically generated">
            <a:extLst>
              <a:ext uri="{FF2B5EF4-FFF2-40B4-BE49-F238E27FC236}">
                <a16:creationId xmlns:a16="http://schemas.microsoft.com/office/drawing/2014/main" id="{3D6E8E27-93D2-47E5-BCB3-4821DFFF55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19179" y="4412599"/>
            <a:ext cx="3241521" cy="1631016"/>
          </a:xfrm>
          <a:prstGeom prst="rect">
            <a:avLst/>
          </a:prstGeom>
        </p:spPr>
      </p:pic>
      <p:pic>
        <p:nvPicPr>
          <p:cNvPr id="7" name="Picture 6">
            <a:extLst>
              <a:ext uri="{FF2B5EF4-FFF2-40B4-BE49-F238E27FC236}">
                <a16:creationId xmlns:a16="http://schemas.microsoft.com/office/drawing/2014/main" id="{DF585D4E-0394-411C-A5B4-E64F008AA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4623" y="1881188"/>
            <a:ext cx="3502754" cy="1631016"/>
          </a:xfrm>
          <a:prstGeom prst="rect">
            <a:avLst/>
          </a:prstGeom>
        </p:spPr>
      </p:pic>
      <p:pic>
        <p:nvPicPr>
          <p:cNvPr id="8" name="Picture 7" descr="A picture containing sky, outdoor, transport, rocket&#10;&#10;Description automatically generated">
            <a:extLst>
              <a:ext uri="{FF2B5EF4-FFF2-40B4-BE49-F238E27FC236}">
                <a16:creationId xmlns:a16="http://schemas.microsoft.com/office/drawing/2014/main" id="{5F60B4F7-6C14-415E-8019-A0135DF11B7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54008" y="1690688"/>
            <a:ext cx="1524000" cy="4352927"/>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DA4D34A5-4061-4BBB-8D16-9D45B32D417A}"/>
              </a:ext>
            </a:extLst>
          </p:cNvPr>
          <p:cNvPicPr>
            <a:picLocks noChangeAspect="1"/>
          </p:cNvPicPr>
          <p:nvPr/>
        </p:nvPicPr>
        <p:blipFill rotWithShape="1">
          <a:blip r:embed="rId6">
            <a:extLst>
              <a:ext uri="{28A0092B-C50C-407E-A947-70E740481C1C}">
                <a14:useLocalDpi xmlns:a14="http://schemas.microsoft.com/office/drawing/2010/main" val="0"/>
              </a:ext>
            </a:extLst>
          </a:blip>
          <a:srcRect b="16561"/>
          <a:stretch/>
        </p:blipFill>
        <p:spPr>
          <a:xfrm>
            <a:off x="9235911" y="1915437"/>
            <a:ext cx="2340195" cy="3303926"/>
          </a:xfrm>
          <a:prstGeom prst="rect">
            <a:avLst/>
          </a:prstGeom>
        </p:spPr>
      </p:pic>
      <p:sp>
        <p:nvSpPr>
          <p:cNvPr id="10" name="Rectangle 9">
            <a:extLst>
              <a:ext uri="{FF2B5EF4-FFF2-40B4-BE49-F238E27FC236}">
                <a16:creationId xmlns:a16="http://schemas.microsoft.com/office/drawing/2014/main" id="{E46B8F8D-6181-4A57-A66E-6F0F3BE60D4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740941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884067"/>
          </a:xfrm>
        </p:spPr>
        <p:txBody>
          <a:bodyPr/>
          <a:lstStyle/>
          <a:p>
            <a:r>
              <a:rPr lang="en-US" b="1" dirty="0"/>
              <a:t>Material Properties – SPC</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40</a:t>
            </a:fld>
            <a:endParaRPr lang="en-US"/>
          </a:p>
        </p:txBody>
      </p:sp>
      <p:pic>
        <p:nvPicPr>
          <p:cNvPr id="5" name="Picture 4"/>
          <p:cNvPicPr>
            <a:picLocks noChangeAspect="1"/>
          </p:cNvPicPr>
          <p:nvPr/>
        </p:nvPicPr>
        <p:blipFill>
          <a:blip r:embed="rId2"/>
          <a:stretch>
            <a:fillRect/>
          </a:stretch>
        </p:blipFill>
        <p:spPr>
          <a:xfrm>
            <a:off x="7014726" y="1950721"/>
            <a:ext cx="4872474" cy="3590809"/>
          </a:xfrm>
          <a:prstGeom prst="rect">
            <a:avLst/>
          </a:prstGeom>
        </p:spPr>
      </p:pic>
      <p:sp>
        <p:nvSpPr>
          <p:cNvPr id="6" name="Rectangle 3"/>
          <p:cNvSpPr txBox="1">
            <a:spLocks noChangeArrowheads="1"/>
          </p:cNvSpPr>
          <p:nvPr/>
        </p:nvSpPr>
        <p:spPr>
          <a:xfrm>
            <a:off x="304800" y="1043420"/>
            <a:ext cx="11582400" cy="762000"/>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marL="0" indent="0">
              <a:lnSpc>
                <a:spcPct val="120000"/>
              </a:lnSpc>
              <a:buNone/>
            </a:pPr>
            <a:r>
              <a:rPr lang="en-US" altLang="en-US" sz="2400" kern="0" baseline="0" dirty="0">
                <a:solidFill>
                  <a:schemeClr val="tx1"/>
                </a:solidFill>
              </a:rPr>
              <a:t>Statistical process controls are important in sustaining certification rationale</a:t>
            </a:r>
          </a:p>
        </p:txBody>
      </p:sp>
      <p:sp>
        <p:nvSpPr>
          <p:cNvPr id="7" name="Rectangle 3"/>
          <p:cNvSpPr txBox="1">
            <a:spLocks noChangeArrowheads="1"/>
          </p:cNvSpPr>
          <p:nvPr/>
        </p:nvSpPr>
        <p:spPr>
          <a:xfrm>
            <a:off x="304800" y="1805420"/>
            <a:ext cx="7086600" cy="4495800"/>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a:lnSpc>
                <a:spcPct val="120000"/>
              </a:lnSpc>
            </a:pPr>
            <a:r>
              <a:rPr lang="en-US" altLang="en-US" sz="2400" b="0" i="1" kern="0" baseline="0" dirty="0">
                <a:solidFill>
                  <a:schemeClr val="tx1"/>
                </a:solidFill>
              </a:rPr>
              <a:t>Statistical equivalency evaluations </a:t>
            </a:r>
            <a:r>
              <a:rPr lang="en-US" altLang="en-US" sz="2400" b="0" kern="0" baseline="0" dirty="0">
                <a:solidFill>
                  <a:schemeClr val="tx1"/>
                </a:solidFill>
              </a:rPr>
              <a:t>substantiate design values and process stability build-to-build</a:t>
            </a:r>
          </a:p>
          <a:p>
            <a:pPr marL="914400" lvl="1" indent="-457200">
              <a:lnSpc>
                <a:spcPct val="120000"/>
              </a:lnSpc>
              <a:buFont typeface="+mj-lt"/>
              <a:buAutoNum type="alphaLcParenR"/>
            </a:pPr>
            <a:r>
              <a:rPr lang="en-US" altLang="en-US" sz="2000" b="0" kern="0" baseline="0" dirty="0">
                <a:solidFill>
                  <a:schemeClr val="tx1"/>
                </a:solidFill>
              </a:rPr>
              <a:t>Process qualification</a:t>
            </a:r>
          </a:p>
          <a:p>
            <a:pPr marL="914400" lvl="1" indent="-457200">
              <a:lnSpc>
                <a:spcPct val="120000"/>
              </a:lnSpc>
              <a:buFont typeface="+mj-lt"/>
              <a:buAutoNum type="alphaLcParenR"/>
            </a:pPr>
            <a:r>
              <a:rPr lang="en-US" altLang="en-US" sz="2000" b="0" kern="0" baseline="0" dirty="0">
                <a:solidFill>
                  <a:schemeClr val="tx1"/>
                </a:solidFill>
              </a:rPr>
              <a:t>Witness testing</a:t>
            </a:r>
          </a:p>
          <a:p>
            <a:pPr marL="914400" lvl="1" indent="-457200">
              <a:lnSpc>
                <a:spcPct val="120000"/>
              </a:lnSpc>
              <a:buFont typeface="+mj-lt"/>
              <a:buAutoNum type="alphaLcParenR"/>
            </a:pPr>
            <a:r>
              <a:rPr lang="en-US" altLang="en-US" sz="2000" b="0" kern="0" baseline="0" dirty="0">
                <a:solidFill>
                  <a:schemeClr val="tx1"/>
                </a:solidFill>
              </a:rPr>
              <a:t>Integration to existing material data sets</a:t>
            </a:r>
          </a:p>
          <a:p>
            <a:pPr marL="914400" lvl="1" indent="-457200">
              <a:lnSpc>
                <a:spcPct val="120000"/>
              </a:lnSpc>
              <a:buFont typeface="+mj-lt"/>
              <a:buAutoNum type="alphaLcParenR"/>
            </a:pPr>
            <a:r>
              <a:rPr lang="en-US" altLang="en-US" sz="2000" b="0" kern="0" baseline="0" dirty="0">
                <a:solidFill>
                  <a:schemeClr val="tx1"/>
                </a:solidFill>
              </a:rPr>
              <a:t>Pre-production article evaluations</a:t>
            </a:r>
          </a:p>
          <a:p>
            <a:pPr marL="400050">
              <a:lnSpc>
                <a:spcPct val="120000"/>
              </a:lnSpc>
            </a:pPr>
            <a:r>
              <a:rPr lang="en-US" altLang="en-US" sz="2400" b="0" kern="0" baseline="0" dirty="0">
                <a:solidFill>
                  <a:schemeClr val="tx1"/>
                </a:solidFill>
              </a:rPr>
              <a:t>Equivalency of material performance is an anchor to the structural integrity rationale for additively manufactured parts</a:t>
            </a:r>
          </a:p>
        </p:txBody>
      </p:sp>
      <p:sp>
        <p:nvSpPr>
          <p:cNvPr id="8" name="TextBox 7"/>
          <p:cNvSpPr txBox="1"/>
          <p:nvPr/>
        </p:nvSpPr>
        <p:spPr>
          <a:xfrm>
            <a:off x="2064658" y="6079209"/>
            <a:ext cx="7183890" cy="369332"/>
          </a:xfrm>
          <a:prstGeom prst="rect">
            <a:avLst/>
          </a:prstGeom>
          <a:noFill/>
        </p:spPr>
        <p:txBody>
          <a:bodyPr wrap="none" rtlCol="0">
            <a:spAutoFit/>
          </a:bodyPr>
          <a:lstStyle/>
          <a:p>
            <a:r>
              <a:rPr lang="en-US" dirty="0">
                <a:solidFill>
                  <a:srgbClr val="FF0000"/>
                </a:solidFill>
              </a:rPr>
              <a:t>The dark and scary place most manufacturers are NOT used to operating….</a:t>
            </a:r>
          </a:p>
        </p:txBody>
      </p:sp>
      <p:sp>
        <p:nvSpPr>
          <p:cNvPr id="9" name="Rectangle 8">
            <a:extLst>
              <a:ext uri="{FF2B5EF4-FFF2-40B4-BE49-F238E27FC236}">
                <a16:creationId xmlns:a16="http://schemas.microsoft.com/office/drawing/2014/main" id="{6120E9CF-49D7-4B28-9B77-76414CCE94E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569353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960267"/>
          </a:xfrm>
        </p:spPr>
        <p:txBody>
          <a:bodyPr/>
          <a:lstStyle/>
          <a:p>
            <a:r>
              <a:rPr lang="en-US" b="1" dirty="0"/>
              <a:t>Material Properties Suite</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41</a:t>
            </a:fld>
            <a:endParaRPr lang="en-US"/>
          </a:p>
        </p:txBody>
      </p:sp>
      <p:sp>
        <p:nvSpPr>
          <p:cNvPr id="6" name="TextBox 5"/>
          <p:cNvSpPr txBox="1"/>
          <p:nvPr/>
        </p:nvSpPr>
        <p:spPr>
          <a:xfrm>
            <a:off x="270932" y="1066800"/>
            <a:ext cx="5071536" cy="2492990"/>
          </a:xfrm>
          <a:prstGeom prst="rect">
            <a:avLst/>
          </a:prstGeom>
          <a:noFill/>
        </p:spPr>
        <p:txBody>
          <a:bodyPr wrap="square" rtlCol="0">
            <a:spAutoFit/>
          </a:bodyPr>
          <a:lstStyle/>
          <a:p>
            <a:r>
              <a:rPr lang="en-US" sz="3600" u="sng" dirty="0">
                <a:latin typeface="+mj-lt"/>
              </a:rPr>
              <a:t>S</a:t>
            </a:r>
            <a:r>
              <a:rPr lang="en-US" sz="3600" dirty="0">
                <a:latin typeface="+mj-lt"/>
              </a:rPr>
              <a:t>tatistical </a:t>
            </a:r>
            <a:r>
              <a:rPr lang="en-US" sz="3600" u="sng" dirty="0">
                <a:latin typeface="+mj-lt"/>
              </a:rPr>
              <a:t>P</a:t>
            </a:r>
            <a:r>
              <a:rPr lang="en-US" sz="3600" dirty="0">
                <a:latin typeface="+mj-lt"/>
              </a:rPr>
              <a:t>rocess </a:t>
            </a:r>
            <a:r>
              <a:rPr lang="en-US" sz="3600" u="sng" dirty="0">
                <a:latin typeface="+mj-lt"/>
              </a:rPr>
              <a:t>C</a:t>
            </a:r>
            <a:r>
              <a:rPr lang="en-US" sz="3600" dirty="0">
                <a:latin typeface="+mj-lt"/>
              </a:rPr>
              <a:t>ontrol </a:t>
            </a:r>
          </a:p>
          <a:p>
            <a:r>
              <a:rPr lang="en-US" sz="3600" dirty="0">
                <a:latin typeface="+mj-lt"/>
              </a:rPr>
              <a:t>Acceptance Criteria</a:t>
            </a:r>
          </a:p>
          <a:p>
            <a:pPr marL="287338" indent="-287338">
              <a:buFont typeface="Arial" panose="020B0604020202020204" pitchFamily="34" charset="0"/>
              <a:buChar char="•"/>
            </a:pPr>
            <a:r>
              <a:rPr lang="en-US" sz="2800" dirty="0">
                <a:latin typeface="+mj-lt"/>
              </a:rPr>
              <a:t>Derived from PCRD</a:t>
            </a:r>
          </a:p>
          <a:p>
            <a:pPr marL="287338" indent="-287338">
              <a:buFont typeface="Arial" panose="020B0604020202020204" pitchFamily="34" charset="0"/>
              <a:buChar char="•"/>
            </a:pPr>
            <a:r>
              <a:rPr lang="en-US" sz="2800" dirty="0">
                <a:latin typeface="+mj-lt"/>
              </a:rPr>
              <a:t>Acceptance criteria for </a:t>
            </a:r>
          </a:p>
          <a:p>
            <a:pPr indent="287338"/>
            <a:r>
              <a:rPr lang="en-US" sz="2800" dirty="0">
                <a:latin typeface="+mj-lt"/>
              </a:rPr>
              <a:t>witness tests</a:t>
            </a:r>
          </a:p>
        </p:txBody>
      </p:sp>
      <p:grpSp>
        <p:nvGrpSpPr>
          <p:cNvPr id="7" name="Group 6"/>
          <p:cNvGrpSpPr/>
          <p:nvPr/>
        </p:nvGrpSpPr>
        <p:grpSpPr>
          <a:xfrm>
            <a:off x="5561026" y="1066800"/>
            <a:ext cx="5574216" cy="1406798"/>
            <a:chOff x="1859543" y="1670892"/>
            <a:chExt cx="7696940" cy="2308194"/>
          </a:xfrm>
        </p:grpSpPr>
        <p:sp>
          <p:nvSpPr>
            <p:cNvPr id="8" name="Rounded Rectangle 7"/>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3" name="Picture 12"/>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grpSp>
        <p:nvGrpSpPr>
          <p:cNvPr id="15" name="Group 14"/>
          <p:cNvGrpSpPr/>
          <p:nvPr/>
        </p:nvGrpSpPr>
        <p:grpSpPr>
          <a:xfrm>
            <a:off x="8511302" y="3537102"/>
            <a:ext cx="3009530" cy="3009530"/>
            <a:chOff x="8124548" y="3357239"/>
            <a:chExt cx="3009530" cy="3009530"/>
          </a:xfrm>
        </p:grpSpPr>
        <p:grpSp>
          <p:nvGrpSpPr>
            <p:cNvPr id="31" name="Group 30"/>
            <p:cNvGrpSpPr/>
            <p:nvPr/>
          </p:nvGrpSpPr>
          <p:grpSpPr>
            <a:xfrm>
              <a:off x="8124548" y="3357239"/>
              <a:ext cx="3009530" cy="3009530"/>
              <a:chOff x="8124548" y="3357239"/>
              <a:chExt cx="3009530" cy="3009530"/>
            </a:xfrm>
          </p:grpSpPr>
          <p:sp>
            <p:nvSpPr>
              <p:cNvPr id="34" name="Oval 3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9215021" y="5734975"/>
                <a:ext cx="857927" cy="461665"/>
              </a:xfrm>
              <a:prstGeom prst="rect">
                <a:avLst/>
              </a:prstGeom>
              <a:noFill/>
            </p:spPr>
            <p:txBody>
              <a:bodyPr wrap="none" rtlCol="0">
                <a:spAutoFit/>
              </a:bodyPr>
              <a:lstStyle/>
              <a:p>
                <a:r>
                  <a:rPr lang="en-US" sz="2400" dirty="0">
                    <a:latin typeface="+mj-lt"/>
                  </a:rPr>
                  <a:t>PCRD</a:t>
                </a:r>
              </a:p>
            </p:txBody>
          </p:sp>
          <p:grpSp>
            <p:nvGrpSpPr>
              <p:cNvPr id="36" name="Group 35"/>
              <p:cNvGrpSpPr/>
              <p:nvPr/>
            </p:nvGrpSpPr>
            <p:grpSpPr>
              <a:xfrm>
                <a:off x="8414657" y="3733799"/>
                <a:ext cx="2456543" cy="1631407"/>
                <a:chOff x="7043057" y="3094089"/>
                <a:chExt cx="3853543" cy="2682598"/>
              </a:xfrm>
            </p:grpSpPr>
            <p:sp>
              <p:nvSpPr>
                <p:cNvPr id="40" name="Freeform 39"/>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653694" y="5146040"/>
                <a:ext cx="396240" cy="101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9482666" y="5376333"/>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33" name="TextBox 32"/>
            <p:cNvSpPr txBox="1"/>
            <p:nvPr/>
          </p:nvSpPr>
          <p:spPr>
            <a:xfrm>
              <a:off x="9694333" y="4817533"/>
              <a:ext cx="324128" cy="369332"/>
            </a:xfrm>
            <a:prstGeom prst="rect">
              <a:avLst/>
            </a:prstGeom>
            <a:noFill/>
          </p:spPr>
          <p:txBody>
            <a:bodyPr wrap="none" rtlCol="0">
              <a:spAutoFit/>
            </a:bodyPr>
            <a:lstStyle/>
            <a:p>
              <a:r>
                <a:rPr lang="en-US" dirty="0">
                  <a:latin typeface="Symbol" panose="05050102010706020507" pitchFamily="18" charset="2"/>
                </a:rPr>
                <a:t>s</a:t>
              </a:r>
            </a:p>
          </p:txBody>
        </p:sp>
      </p:grpSp>
      <p:sp>
        <p:nvSpPr>
          <p:cNvPr id="16" name="Rounded Rectangle 15"/>
          <p:cNvSpPr/>
          <p:nvPr/>
        </p:nvSpPr>
        <p:spPr>
          <a:xfrm>
            <a:off x="4746640" y="4228771"/>
            <a:ext cx="2902998" cy="143579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SPC Acceptance Criteria for Witness Testing</a:t>
            </a:r>
          </a:p>
        </p:txBody>
      </p:sp>
      <p:sp>
        <p:nvSpPr>
          <p:cNvPr id="17" name="Right Arrow 16"/>
          <p:cNvSpPr/>
          <p:nvPr/>
        </p:nvSpPr>
        <p:spPr>
          <a:xfrm flipH="1">
            <a:off x="7733494" y="4673600"/>
            <a:ext cx="514930" cy="523159"/>
          </a:xfrm>
          <a:prstGeom prst="rightArrow">
            <a:avLst>
              <a:gd name="adj1" fmla="val 41177"/>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94805" y="3559790"/>
            <a:ext cx="3009530" cy="3017386"/>
            <a:chOff x="8124548" y="3357239"/>
            <a:chExt cx="3009530" cy="3017386"/>
          </a:xfrm>
        </p:grpSpPr>
        <p:sp>
          <p:nvSpPr>
            <p:cNvPr id="24" name="Oval 2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138821" y="5543628"/>
              <a:ext cx="1015021" cy="830997"/>
            </a:xfrm>
            <a:prstGeom prst="rect">
              <a:avLst/>
            </a:prstGeom>
            <a:noFill/>
          </p:spPr>
          <p:txBody>
            <a:bodyPr wrap="none" rtlCol="0">
              <a:spAutoFit/>
            </a:bodyPr>
            <a:lstStyle/>
            <a:p>
              <a:r>
                <a:rPr lang="en-US" sz="2400" dirty="0">
                  <a:latin typeface="+mj-lt"/>
                </a:rPr>
                <a:t>Design</a:t>
              </a:r>
            </a:p>
            <a:p>
              <a:r>
                <a:rPr lang="en-US" sz="2400" dirty="0">
                  <a:latin typeface="+mj-lt"/>
                </a:rPr>
                <a:t>Values</a:t>
              </a:r>
            </a:p>
          </p:txBody>
        </p:sp>
        <p:grpSp>
          <p:nvGrpSpPr>
            <p:cNvPr id="26" name="Group 25"/>
            <p:cNvGrpSpPr/>
            <p:nvPr/>
          </p:nvGrpSpPr>
          <p:grpSpPr>
            <a:xfrm>
              <a:off x="8414657" y="3733799"/>
              <a:ext cx="2456543" cy="1631407"/>
              <a:chOff x="7043057" y="3094089"/>
              <a:chExt cx="3853543" cy="2682598"/>
            </a:xfrm>
          </p:grpSpPr>
          <p:sp>
            <p:nvSpPr>
              <p:cNvPr id="29" name="Freeform 28"/>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ight Arrow 18"/>
          <p:cNvSpPr/>
          <p:nvPr/>
        </p:nvSpPr>
        <p:spPr>
          <a:xfrm>
            <a:off x="3748269" y="4729366"/>
            <a:ext cx="935342" cy="467394"/>
          </a:xfrm>
          <a:prstGeom prst="rightArrow">
            <a:avLst>
              <a:gd name="adj1" fmla="val 41177"/>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3778308" y="4619217"/>
            <a:ext cx="687691" cy="68769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a:off x="1187700" y="4158949"/>
            <a:ext cx="0" cy="1505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99985" y="5647718"/>
            <a:ext cx="395749" cy="307777"/>
          </a:xfrm>
          <a:prstGeom prst="rect">
            <a:avLst/>
          </a:prstGeom>
          <a:noFill/>
        </p:spPr>
        <p:txBody>
          <a:bodyPr wrap="none" rtlCol="0">
            <a:spAutoFit/>
          </a:bodyPr>
          <a:lstStyle/>
          <a:p>
            <a:r>
              <a:rPr lang="en-US" sz="1400" dirty="0"/>
              <a:t>DV</a:t>
            </a:r>
          </a:p>
        </p:txBody>
      </p:sp>
      <p:sp>
        <p:nvSpPr>
          <p:cNvPr id="23" name="TextBox 22"/>
          <p:cNvSpPr txBox="1"/>
          <p:nvPr/>
        </p:nvSpPr>
        <p:spPr>
          <a:xfrm>
            <a:off x="2028377" y="5586163"/>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42" name="Rectangle 41">
            <a:extLst>
              <a:ext uri="{FF2B5EF4-FFF2-40B4-BE49-F238E27FC236}">
                <a16:creationId xmlns:a16="http://schemas.microsoft.com/office/drawing/2014/main" id="{C736DFCD-E278-49AD-BE78-DD98142E7568}"/>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44556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1214267"/>
          </a:xfrm>
        </p:spPr>
        <p:txBody>
          <a:bodyPr>
            <a:normAutofit fontScale="90000"/>
          </a:bodyPr>
          <a:lstStyle/>
          <a:p>
            <a:r>
              <a:rPr lang="en-US" b="1" dirty="0"/>
              <a:t>Material Properties Suite – PCRD and SPC Criteria</a:t>
            </a:r>
            <a:endParaRPr lang="en-US" dirty="0"/>
          </a:p>
        </p:txBody>
      </p:sp>
      <p:sp>
        <p:nvSpPr>
          <p:cNvPr id="3" name="Content Placeholder 2"/>
          <p:cNvSpPr>
            <a:spLocks noGrp="1"/>
          </p:cNvSpPr>
          <p:nvPr>
            <p:ph idx="1"/>
          </p:nvPr>
        </p:nvSpPr>
        <p:spPr>
          <a:xfrm>
            <a:off x="0" y="1320799"/>
            <a:ext cx="5613400" cy="5400675"/>
          </a:xfrm>
        </p:spPr>
        <p:txBody>
          <a:bodyPr>
            <a:normAutofit/>
          </a:bodyPr>
          <a:lstStyle/>
          <a:p>
            <a:pPr marL="230188" indent="-230188"/>
            <a:r>
              <a:rPr lang="en-US" dirty="0"/>
              <a:t>Witness test acceptance is </a:t>
            </a:r>
            <a:r>
              <a:rPr lang="en-US" b="1" dirty="0">
                <a:solidFill>
                  <a:srgbClr val="FF0000"/>
                </a:solidFill>
              </a:rPr>
              <a:t>not</a:t>
            </a:r>
            <a:r>
              <a:rPr lang="en-US" dirty="0"/>
              <a:t> intended to be based upon design values or “specification minimums”</a:t>
            </a:r>
          </a:p>
          <a:p>
            <a:pPr marL="230188" indent="-230188"/>
            <a:r>
              <a:rPr lang="en-US" dirty="0"/>
              <a:t>Acceptance is based on witness tests reflecting properties in the MPS used to develop design values</a:t>
            </a:r>
          </a:p>
          <a:p>
            <a:pPr marL="230188" indent="-230188"/>
            <a:r>
              <a:rPr lang="en-US" dirty="0"/>
              <a:t>Suggested approach</a:t>
            </a:r>
          </a:p>
          <a:p>
            <a:pPr marL="687388" lvl="1" indent="-230188"/>
            <a:r>
              <a:rPr lang="en-US" sz="2800" dirty="0"/>
              <a:t>Acceptance range on mean value</a:t>
            </a:r>
          </a:p>
          <a:p>
            <a:pPr marL="687388" lvl="1" indent="-230188"/>
            <a:r>
              <a:rPr lang="en-US" sz="2800" dirty="0"/>
              <a:t>Acceptance range on variability (e.g., standard deviation)</a:t>
            </a:r>
          </a:p>
          <a:p>
            <a:pPr marL="687388" lvl="1" indent="-230188"/>
            <a:r>
              <a:rPr lang="en-US" sz="2800" dirty="0"/>
              <a:t>Limit on lowest single value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42</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97987" y="1320798"/>
            <a:ext cx="6694013" cy="4394202"/>
          </a:xfrm>
          <a:prstGeom prst="rect">
            <a:avLst/>
          </a:prstGeom>
          <a:solidFill>
            <a:schemeClr val="bg1"/>
          </a:solidFill>
          <a:ln w="28575">
            <a:solidFill>
              <a:schemeClr val="accent1"/>
            </a:solidFill>
          </a:ln>
        </p:spPr>
      </p:pic>
      <p:sp>
        <p:nvSpPr>
          <p:cNvPr id="6" name="Rectangle 5">
            <a:extLst>
              <a:ext uri="{FF2B5EF4-FFF2-40B4-BE49-F238E27FC236}">
                <a16:creationId xmlns:a16="http://schemas.microsoft.com/office/drawing/2014/main" id="{1CAF7082-753D-405F-AD71-7E06B5B637C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05488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Registering a </a:t>
            </a:r>
            <a:r>
              <a:rPr lang="en-US" dirty="0" err="1"/>
              <a:t>QMP</a:t>
            </a:r>
            <a:r>
              <a:rPr lang="en-US" dirty="0"/>
              <a:t> to an MPS</a:t>
            </a:r>
          </a:p>
        </p:txBody>
      </p:sp>
      <p:pic>
        <p:nvPicPr>
          <p:cNvPr id="5" name="Content Placeholder 4"/>
          <p:cNvPicPr>
            <a:picLocks noGrp="1" noChangeAspect="1"/>
          </p:cNvPicPr>
          <p:nvPr>
            <p:ph idx="1"/>
          </p:nvPr>
        </p:nvPicPr>
        <p:blipFill>
          <a:blip r:embed="rId2"/>
          <a:stretch>
            <a:fillRect/>
          </a:stretch>
        </p:blipFill>
        <p:spPr>
          <a:xfrm>
            <a:off x="3301933" y="1423821"/>
            <a:ext cx="5253192" cy="4741599"/>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43</a:t>
            </a:fld>
            <a:endParaRPr lang="en-US"/>
          </a:p>
        </p:txBody>
      </p:sp>
      <p:sp>
        <p:nvSpPr>
          <p:cNvPr id="6" name="Rectangle 5">
            <a:extLst>
              <a:ext uri="{FF2B5EF4-FFF2-40B4-BE49-F238E27FC236}">
                <a16:creationId xmlns:a16="http://schemas.microsoft.com/office/drawing/2014/main" id="{27DE2F6E-F00C-40AB-96FD-C365174BD8D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550662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Bootstrapping a </a:t>
            </a:r>
            <a:r>
              <a:rPr lang="en-US" dirty="0" err="1"/>
              <a:t>QMP</a:t>
            </a:r>
            <a:r>
              <a:rPr lang="en-US" dirty="0"/>
              <a:t> and MPS</a:t>
            </a:r>
          </a:p>
        </p:txBody>
      </p:sp>
      <p:sp>
        <p:nvSpPr>
          <p:cNvPr id="3" name="Content Placeholder 2"/>
          <p:cNvSpPr>
            <a:spLocks noGrp="1"/>
          </p:cNvSpPr>
          <p:nvPr>
            <p:ph idx="1"/>
          </p:nvPr>
        </p:nvSpPr>
        <p:spPr/>
        <p:txBody>
          <a:bodyPr/>
          <a:lstStyle/>
          <a:p>
            <a:r>
              <a:rPr lang="en-US" i="1" dirty="0"/>
              <a:t>When new AM processes are first established, an MPS may not yet exist to conduct the registration process. In such cases, the material test data generated to produce the </a:t>
            </a:r>
            <a:r>
              <a:rPr lang="en-US" i="1" dirty="0" err="1"/>
              <a:t>QMP</a:t>
            </a:r>
            <a:r>
              <a:rPr lang="en-US" i="1" dirty="0"/>
              <a:t> are also used to generate the initial MPS (i.e., bootstrapping), and the </a:t>
            </a:r>
            <a:r>
              <a:rPr lang="en-US" i="1" dirty="0" err="1"/>
              <a:t>QMP</a:t>
            </a:r>
            <a:r>
              <a:rPr lang="en-US" i="1" dirty="0"/>
              <a:t> is registered to the new MPS by default. </a:t>
            </a:r>
          </a:p>
          <a:p>
            <a:r>
              <a:rPr lang="en-US" i="1" dirty="0"/>
              <a:t>Additional data generated from the </a:t>
            </a:r>
            <a:r>
              <a:rPr lang="en-US" i="1" dirty="0" err="1"/>
              <a:t>QMP</a:t>
            </a:r>
            <a:r>
              <a:rPr lang="en-US" i="1" dirty="0"/>
              <a:t> are used to populate preliminary MPS </a:t>
            </a:r>
            <a:r>
              <a:rPr lang="en-US" i="1" dirty="0" err="1"/>
              <a:t>PCRDs</a:t>
            </a:r>
            <a:r>
              <a:rPr lang="en-US" i="1" dirty="0"/>
              <a:t> and other material properties to enable registration of additional </a:t>
            </a:r>
            <a:r>
              <a:rPr lang="en-US" i="1" dirty="0" err="1"/>
              <a:t>QMPs</a:t>
            </a:r>
            <a:r>
              <a:rPr lang="en-US" i="1" dirty="0"/>
              <a:t>. </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44</a:t>
            </a:fld>
            <a:endParaRPr lang="en-US"/>
          </a:p>
        </p:txBody>
      </p:sp>
      <p:sp>
        <p:nvSpPr>
          <p:cNvPr id="5" name="Rectangle 4">
            <a:extLst>
              <a:ext uri="{FF2B5EF4-FFF2-40B4-BE49-F238E27FC236}">
                <a16:creationId xmlns:a16="http://schemas.microsoft.com/office/drawing/2014/main" id="{EB5674C3-9333-4C1E-86B7-D7F30BA97AE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979793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Foundation Complete!!</a:t>
            </a:r>
          </a:p>
        </p:txBody>
      </p:sp>
      <p:sp>
        <p:nvSpPr>
          <p:cNvPr id="3" name="Content Placeholder 2"/>
          <p:cNvSpPr>
            <a:spLocks noGrp="1"/>
          </p:cNvSpPr>
          <p:nvPr>
            <p:ph idx="1"/>
          </p:nvPr>
        </p:nvSpPr>
        <p:spPr>
          <a:xfrm>
            <a:off x="660400" y="1291095"/>
            <a:ext cx="10515600" cy="4351338"/>
          </a:xfrm>
        </p:spPr>
        <p:txBody>
          <a:bodyPr>
            <a:normAutofit/>
          </a:bodyPr>
          <a:lstStyle/>
          <a:p>
            <a:pPr marL="0" indent="0">
              <a:lnSpc>
                <a:spcPct val="120000"/>
              </a:lnSpc>
              <a:buNone/>
            </a:pPr>
            <a:r>
              <a:rPr lang="en-US" altLang="en-US" sz="3200" kern="0" dirty="0"/>
              <a:t>A basis to begin designing AM parts with certification intent is feasible once the foundation is laid.</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45</a:t>
            </a:fld>
            <a:endParaRPr lang="en-US"/>
          </a:p>
        </p:txBody>
      </p:sp>
      <p:pic>
        <p:nvPicPr>
          <p:cNvPr id="5" name="Picture 4"/>
          <p:cNvPicPr>
            <a:picLocks noChangeAspect="1"/>
          </p:cNvPicPr>
          <p:nvPr/>
        </p:nvPicPr>
        <p:blipFill>
          <a:blip r:embed="rId2"/>
          <a:stretch>
            <a:fillRect/>
          </a:stretch>
        </p:blipFill>
        <p:spPr>
          <a:xfrm>
            <a:off x="6350001" y="2146013"/>
            <a:ext cx="5379645" cy="3996195"/>
          </a:xfrm>
          <a:prstGeom prst="rect">
            <a:avLst/>
          </a:prstGeom>
        </p:spPr>
      </p:pic>
      <p:sp>
        <p:nvSpPr>
          <p:cNvPr id="6" name="Rectangle 5"/>
          <p:cNvSpPr/>
          <p:nvPr/>
        </p:nvSpPr>
        <p:spPr>
          <a:xfrm>
            <a:off x="660400" y="2916081"/>
            <a:ext cx="6096000" cy="2456057"/>
          </a:xfrm>
          <a:prstGeom prst="rect">
            <a:avLst/>
          </a:prstGeom>
        </p:spPr>
        <p:txBody>
          <a:bodyPr>
            <a:spAutoFit/>
          </a:bodyPr>
          <a:lstStyle/>
          <a:p>
            <a:pPr>
              <a:lnSpc>
                <a:spcPct val="120000"/>
              </a:lnSpc>
            </a:pPr>
            <a:r>
              <a:rPr lang="en-US" altLang="en-US" sz="3200" kern="0" dirty="0"/>
              <a:t>Foundation is now ready to support AM part development in an environment with suitable rigor to establish certification</a:t>
            </a:r>
            <a:r>
              <a:rPr lang="en-US" altLang="en-US" kern="0" dirty="0"/>
              <a:t>. </a:t>
            </a:r>
          </a:p>
        </p:txBody>
      </p:sp>
      <p:sp>
        <p:nvSpPr>
          <p:cNvPr id="7" name="Rectangle 6">
            <a:extLst>
              <a:ext uri="{FF2B5EF4-FFF2-40B4-BE49-F238E27FC236}">
                <a16:creationId xmlns:a16="http://schemas.microsoft.com/office/drawing/2014/main" id="{AB546CE6-BAB1-4D6E-921B-55F74C79A388}"/>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0803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p>
        </p:txBody>
      </p:sp>
      <p:sp>
        <p:nvSpPr>
          <p:cNvPr id="3" name="Content Placeholder 2"/>
          <p:cNvSpPr>
            <a:spLocks noGrp="1"/>
          </p:cNvSpPr>
          <p:nvPr>
            <p:ph idx="1"/>
          </p:nvPr>
        </p:nvSpPr>
        <p:spPr>
          <a:xfrm>
            <a:off x="838200" y="1322705"/>
            <a:ext cx="10515600" cy="4351338"/>
          </a:xfrm>
        </p:spPr>
        <p:txBody>
          <a:bodyPr>
            <a:normAutofit/>
          </a:bodyPr>
          <a:lstStyle/>
          <a:p>
            <a:pPr marL="457200" indent="-457200">
              <a:lnSpc>
                <a:spcPct val="120000"/>
              </a:lnSpc>
              <a:buFont typeface="+mj-lt"/>
              <a:buAutoNum type="arabicPeriod"/>
            </a:pPr>
            <a:r>
              <a:rPr lang="en-US" altLang="en-US" sz="2400" kern="0" dirty="0" err="1"/>
              <a:t>QMP’s</a:t>
            </a:r>
            <a:r>
              <a:rPr lang="en-US" altLang="en-US" sz="2400" kern="0" dirty="0"/>
              <a:t> define the material state for one machine</a:t>
            </a:r>
          </a:p>
          <a:p>
            <a:pPr marL="457200" indent="-457200">
              <a:lnSpc>
                <a:spcPct val="120000"/>
              </a:lnSpc>
              <a:buFont typeface="+mj-lt"/>
              <a:buAutoNum type="arabicPeriod"/>
            </a:pPr>
            <a:r>
              <a:rPr lang="en-US" altLang="en-US" sz="2400" kern="0" dirty="0"/>
              <a:t>MPS define the overall material property. It can be broken up in different ways depending on needs</a:t>
            </a:r>
            <a:endParaRPr lang="en-US" altLang="en-US" dirty="0"/>
          </a:p>
          <a:p>
            <a:pPr marL="457200" indent="-457200">
              <a:lnSpc>
                <a:spcPct val="120000"/>
              </a:lnSpc>
              <a:buFont typeface="+mj-lt"/>
              <a:buAutoNum type="arabicPeriod"/>
            </a:pPr>
            <a:r>
              <a:rPr lang="en-US" altLang="en-US" sz="2400" kern="0" dirty="0" err="1"/>
              <a:t>QMP</a:t>
            </a:r>
            <a:r>
              <a:rPr lang="en-US" altLang="en-US" sz="2400" kern="0" dirty="0"/>
              <a:t> and MPS are the foundations for material control and material design values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46</a:t>
            </a:fld>
            <a:endParaRPr lang="en-US"/>
          </a:p>
        </p:txBody>
      </p:sp>
      <p:sp>
        <p:nvSpPr>
          <p:cNvPr id="5" name="TextBox 4"/>
          <p:cNvSpPr txBox="1"/>
          <p:nvPr/>
        </p:nvSpPr>
        <p:spPr>
          <a:xfrm>
            <a:off x="2356482" y="5771575"/>
            <a:ext cx="7479035" cy="584775"/>
          </a:xfrm>
          <a:prstGeom prst="rect">
            <a:avLst/>
          </a:prstGeom>
          <a:noFill/>
        </p:spPr>
        <p:txBody>
          <a:bodyPr wrap="none" rtlCol="0">
            <a:spAutoFit/>
          </a:bodyPr>
          <a:lstStyle/>
          <a:p>
            <a:r>
              <a:rPr lang="en-US" sz="3200" dirty="0"/>
              <a:t>Control what you do::Evaluate what you get</a:t>
            </a:r>
          </a:p>
        </p:txBody>
      </p:sp>
      <p:sp>
        <p:nvSpPr>
          <p:cNvPr id="6" name="Rectangle 5">
            <a:extLst>
              <a:ext uri="{FF2B5EF4-FFF2-40B4-BE49-F238E27FC236}">
                <a16:creationId xmlns:a16="http://schemas.microsoft.com/office/drawing/2014/main" id="{31162FD7-FC8C-44CF-92FE-73F4E1A4F89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5443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t>Back Up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47</a:t>
            </a:fld>
            <a:endParaRPr lang="en-US"/>
          </a:p>
        </p:txBody>
      </p:sp>
      <p:sp>
        <p:nvSpPr>
          <p:cNvPr id="5" name="Rectangle 4">
            <a:extLst>
              <a:ext uri="{FF2B5EF4-FFF2-40B4-BE49-F238E27FC236}">
                <a16:creationId xmlns:a16="http://schemas.microsoft.com/office/drawing/2014/main" id="{0E6A3599-3BB6-4147-B248-8C46E16D04D0}"/>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315201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14</a:t>
            </a:r>
          </a:p>
        </p:txBody>
      </p:sp>
      <p:pic>
        <p:nvPicPr>
          <p:cNvPr id="5" name="Content Placeholder 4"/>
          <p:cNvPicPr>
            <a:picLocks noGrp="1" noChangeAspect="1"/>
          </p:cNvPicPr>
          <p:nvPr>
            <p:ph idx="1"/>
          </p:nvPr>
        </p:nvPicPr>
        <p:blipFill>
          <a:blip r:embed="rId2"/>
          <a:stretch>
            <a:fillRect/>
          </a:stretch>
        </p:blipFill>
        <p:spPr>
          <a:xfrm>
            <a:off x="3301932" y="1355366"/>
            <a:ext cx="5588133" cy="4685120"/>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48</a:t>
            </a:fld>
            <a:endParaRPr lang="en-US"/>
          </a:p>
        </p:txBody>
      </p:sp>
      <p:sp>
        <p:nvSpPr>
          <p:cNvPr id="6" name="Rectangle 5">
            <a:extLst>
              <a:ext uri="{FF2B5EF4-FFF2-40B4-BE49-F238E27FC236}">
                <a16:creationId xmlns:a16="http://schemas.microsoft.com/office/drawing/2014/main" id="{59D39F5B-4B49-4A4D-86F4-256144507174}"/>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074471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15</a:t>
            </a:r>
          </a:p>
        </p:txBody>
      </p:sp>
      <p:pic>
        <p:nvPicPr>
          <p:cNvPr id="5" name="Content Placeholder 4"/>
          <p:cNvPicPr>
            <a:picLocks noGrp="1" noChangeAspect="1"/>
          </p:cNvPicPr>
          <p:nvPr>
            <p:ph idx="1"/>
          </p:nvPr>
        </p:nvPicPr>
        <p:blipFill>
          <a:blip r:embed="rId2"/>
          <a:stretch>
            <a:fillRect/>
          </a:stretch>
        </p:blipFill>
        <p:spPr>
          <a:xfrm>
            <a:off x="2659562" y="1291403"/>
            <a:ext cx="6872875" cy="4680302"/>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49</a:t>
            </a:fld>
            <a:endParaRPr lang="en-US"/>
          </a:p>
        </p:txBody>
      </p:sp>
      <p:sp>
        <p:nvSpPr>
          <p:cNvPr id="6" name="Rectangle 5">
            <a:extLst>
              <a:ext uri="{FF2B5EF4-FFF2-40B4-BE49-F238E27FC236}">
                <a16:creationId xmlns:a16="http://schemas.microsoft.com/office/drawing/2014/main" id="{C1D2AA19-11CE-400F-9CF0-DC335B06A815}"/>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414301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DAE6-C48D-46FC-BDA2-6C3F49360951}"/>
              </a:ext>
            </a:extLst>
          </p:cNvPr>
          <p:cNvSpPr>
            <a:spLocks noGrp="1"/>
          </p:cNvSpPr>
          <p:nvPr>
            <p:ph type="title"/>
          </p:nvPr>
        </p:nvSpPr>
        <p:spPr/>
        <p:txBody>
          <a:bodyPr/>
          <a:lstStyle/>
          <a:p>
            <a:r>
              <a:rPr lang="en-US" altLang="en-US" b="1" dirty="0">
                <a:cs typeface="Times New Roman" panose="02020603050405020304" pitchFamily="18" charset="0"/>
              </a:rPr>
              <a:t>NASA’s motivation for AM Standards</a:t>
            </a:r>
            <a:endParaRPr lang="en-US" dirty="0"/>
          </a:p>
        </p:txBody>
      </p:sp>
      <p:sp>
        <p:nvSpPr>
          <p:cNvPr id="3" name="Content Placeholder 2">
            <a:extLst>
              <a:ext uri="{FF2B5EF4-FFF2-40B4-BE49-F238E27FC236}">
                <a16:creationId xmlns:a16="http://schemas.microsoft.com/office/drawing/2014/main" id="{BA9BBCA6-B2F2-4883-89C5-8B326DA50AE5}"/>
              </a:ext>
            </a:extLst>
          </p:cNvPr>
          <p:cNvSpPr>
            <a:spLocks noGrp="1"/>
          </p:cNvSpPr>
          <p:nvPr>
            <p:ph idx="1"/>
          </p:nvPr>
        </p:nvSpPr>
        <p:spPr>
          <a:xfrm>
            <a:off x="838200" y="1825625"/>
            <a:ext cx="10515600" cy="1819618"/>
          </a:xfrm>
        </p:spPr>
        <p:txBody>
          <a:bodyPr/>
          <a:lstStyle/>
          <a:p>
            <a:r>
              <a:rPr lang="en-US" dirty="0"/>
              <a:t>AM parts are already being use for NASA programs in critical applications</a:t>
            </a:r>
          </a:p>
          <a:p>
            <a:r>
              <a:rPr lang="en-US" dirty="0"/>
              <a:t>Human exploration of space, especially deep space, requires </a:t>
            </a:r>
            <a:r>
              <a:rPr lang="en-US" u="sng" dirty="0"/>
              <a:t>extreme</a:t>
            </a:r>
            <a:r>
              <a:rPr lang="en-US" dirty="0"/>
              <a:t> reliability</a:t>
            </a:r>
          </a:p>
          <a:p>
            <a:endParaRPr lang="en-US" dirty="0"/>
          </a:p>
        </p:txBody>
      </p:sp>
      <p:grpSp>
        <p:nvGrpSpPr>
          <p:cNvPr id="26" name="Group 25">
            <a:extLst>
              <a:ext uri="{FF2B5EF4-FFF2-40B4-BE49-F238E27FC236}">
                <a16:creationId xmlns:a16="http://schemas.microsoft.com/office/drawing/2014/main" id="{BE522F54-E15C-447D-A444-9DF10E421A53}"/>
              </a:ext>
            </a:extLst>
          </p:cNvPr>
          <p:cNvGrpSpPr/>
          <p:nvPr/>
        </p:nvGrpSpPr>
        <p:grpSpPr>
          <a:xfrm>
            <a:off x="9285248" y="3780180"/>
            <a:ext cx="2172720" cy="2914160"/>
            <a:chOff x="9668307" y="4280613"/>
            <a:chExt cx="1723651" cy="2311846"/>
          </a:xfrm>
        </p:grpSpPr>
        <p:pic>
          <p:nvPicPr>
            <p:cNvPr id="13" name="Picture 12">
              <a:extLst>
                <a:ext uri="{FF2B5EF4-FFF2-40B4-BE49-F238E27FC236}">
                  <a16:creationId xmlns:a16="http://schemas.microsoft.com/office/drawing/2014/main" id="{A03E2D3A-EBDA-4B3B-84FC-AD68E100A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307" y="4280613"/>
              <a:ext cx="1723340" cy="969379"/>
            </a:xfrm>
            <a:prstGeom prst="rect">
              <a:avLst/>
            </a:prstGeom>
          </p:spPr>
        </p:pic>
        <p:pic>
          <p:nvPicPr>
            <p:cNvPr id="14" name="Picture 13">
              <a:extLst>
                <a:ext uri="{FF2B5EF4-FFF2-40B4-BE49-F238E27FC236}">
                  <a16:creationId xmlns:a16="http://schemas.microsoft.com/office/drawing/2014/main" id="{9758C5DA-8482-4242-BAEC-87BC57B99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307" y="5342127"/>
              <a:ext cx="1723651" cy="1250332"/>
            </a:xfrm>
            <a:prstGeom prst="rect">
              <a:avLst/>
            </a:prstGeom>
          </p:spPr>
        </p:pic>
      </p:grpSp>
      <p:graphicFrame>
        <p:nvGraphicFramePr>
          <p:cNvPr id="24" name="Table 24">
            <a:extLst>
              <a:ext uri="{FF2B5EF4-FFF2-40B4-BE49-F238E27FC236}">
                <a16:creationId xmlns:a16="http://schemas.microsoft.com/office/drawing/2014/main" id="{C2398258-62C3-414B-B991-BE736EF7FD4F}"/>
              </a:ext>
            </a:extLst>
          </p:cNvPr>
          <p:cNvGraphicFramePr>
            <a:graphicFrameLocks noGrp="1"/>
          </p:cNvGraphicFramePr>
          <p:nvPr>
            <p:extLst>
              <p:ext uri="{D42A27DB-BD31-4B8C-83A1-F6EECF244321}">
                <p14:modId xmlns:p14="http://schemas.microsoft.com/office/powerpoint/2010/main" val="3857711039"/>
              </p:ext>
            </p:extLst>
          </p:nvPr>
        </p:nvGraphicFramePr>
        <p:xfrm>
          <a:off x="3039762" y="4196234"/>
          <a:ext cx="6042454" cy="1981200"/>
        </p:xfrm>
        <a:graphic>
          <a:graphicData uri="http://schemas.openxmlformats.org/drawingml/2006/table">
            <a:tbl>
              <a:tblPr firstRow="1" bandRow="1">
                <a:tableStyleId>{5C22544A-7EE6-4342-B048-85BDC9FD1C3A}</a:tableStyleId>
              </a:tblPr>
              <a:tblGrid>
                <a:gridCol w="2355904">
                  <a:extLst>
                    <a:ext uri="{9D8B030D-6E8A-4147-A177-3AD203B41FA5}">
                      <a16:colId xmlns:a16="http://schemas.microsoft.com/office/drawing/2014/main" val="313614971"/>
                    </a:ext>
                  </a:extLst>
                </a:gridCol>
                <a:gridCol w="507997">
                  <a:extLst>
                    <a:ext uri="{9D8B030D-6E8A-4147-A177-3AD203B41FA5}">
                      <a16:colId xmlns:a16="http://schemas.microsoft.com/office/drawing/2014/main" val="4132749510"/>
                    </a:ext>
                  </a:extLst>
                </a:gridCol>
                <a:gridCol w="3178553">
                  <a:extLst>
                    <a:ext uri="{9D8B030D-6E8A-4147-A177-3AD203B41FA5}">
                      <a16:colId xmlns:a16="http://schemas.microsoft.com/office/drawing/2014/main" val="868488916"/>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Low Earth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Deep Space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076024"/>
                  </a:ext>
                </a:extLst>
              </a:tr>
              <a:tr h="0">
                <a:tc>
                  <a:txBody>
                    <a:bodyPr/>
                    <a:lstStyle/>
                    <a:p>
                      <a:pPr algn="r"/>
                      <a:r>
                        <a:rPr lang="en-US" sz="2000" b="0" dirty="0">
                          <a:solidFill>
                            <a:schemeClr val="tx1"/>
                          </a:solidFill>
                        </a:rPr>
                        <a:t>400 km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vs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400,000 - 400,000,000+ km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0128109"/>
                  </a:ext>
                </a:extLst>
              </a:tr>
              <a:tr h="370840">
                <a:tc>
                  <a:txBody>
                    <a:bodyPr/>
                    <a:lstStyle/>
                    <a:p>
                      <a:pPr algn="r"/>
                      <a:r>
                        <a:rPr lang="en-US" sz="2000" b="0" dirty="0">
                          <a:solidFill>
                            <a:schemeClr val="tx1"/>
                          </a:solidFill>
                        </a:rPr>
                        <a:t>15-30 year life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vs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50 to 100+ years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149483"/>
                  </a:ext>
                </a:extLst>
              </a:tr>
              <a:tr h="370840">
                <a:tc>
                  <a:txBody>
                    <a:bodyPr/>
                    <a:lstStyle/>
                    <a:p>
                      <a:pPr algn="r"/>
                      <a:r>
                        <a:rPr lang="en-US" sz="2000" b="0" dirty="0">
                          <a:solidFill>
                            <a:schemeClr val="tx1"/>
                          </a:solidFill>
                        </a:rPr>
                        <a:t>Replacement Parts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vs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Limited Replacement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001692"/>
                  </a:ext>
                </a:extLst>
              </a:tr>
              <a:tr h="370840">
                <a:tc>
                  <a:txBody>
                    <a:bodyPr/>
                    <a:lstStyle/>
                    <a:p>
                      <a:pPr algn="r"/>
                      <a:r>
                        <a:rPr lang="en-US" sz="2000" b="0" dirty="0">
                          <a:solidFill>
                            <a:schemeClr val="tx1"/>
                          </a:solidFill>
                        </a:rPr>
                        <a:t>Nearby Safe Haven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vs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000" b="0" dirty="0">
                          <a:solidFill>
                            <a:schemeClr val="tx1"/>
                          </a:solidFill>
                        </a:rPr>
                        <a:t>Largely on your own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918065"/>
                  </a:ext>
                </a:extLst>
              </a:tr>
            </a:tbl>
          </a:graphicData>
        </a:graphic>
      </p:graphicFrame>
      <p:grpSp>
        <p:nvGrpSpPr>
          <p:cNvPr id="27" name="Group 26">
            <a:extLst>
              <a:ext uri="{FF2B5EF4-FFF2-40B4-BE49-F238E27FC236}">
                <a16:creationId xmlns:a16="http://schemas.microsoft.com/office/drawing/2014/main" id="{D4349720-6346-4F0B-824D-A41EB158AAE4}"/>
              </a:ext>
            </a:extLst>
          </p:cNvPr>
          <p:cNvGrpSpPr/>
          <p:nvPr/>
        </p:nvGrpSpPr>
        <p:grpSpPr>
          <a:xfrm>
            <a:off x="648996" y="3780180"/>
            <a:ext cx="2180702" cy="2914160"/>
            <a:chOff x="1032055" y="4280613"/>
            <a:chExt cx="1729983" cy="2311846"/>
          </a:xfrm>
        </p:grpSpPr>
        <p:pic>
          <p:nvPicPr>
            <p:cNvPr id="5" name="Picture 4">
              <a:extLst>
                <a:ext uri="{FF2B5EF4-FFF2-40B4-BE49-F238E27FC236}">
                  <a16:creationId xmlns:a16="http://schemas.microsoft.com/office/drawing/2014/main" id="{8222C752-82F9-4E00-A878-2379FB681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049" y="5627779"/>
              <a:ext cx="1714989" cy="964680"/>
            </a:xfrm>
            <a:prstGeom prst="rect">
              <a:avLst/>
            </a:prstGeom>
          </p:spPr>
        </p:pic>
        <p:pic>
          <p:nvPicPr>
            <p:cNvPr id="6" name="Picture 5">
              <a:extLst>
                <a:ext uri="{FF2B5EF4-FFF2-40B4-BE49-F238E27FC236}">
                  <a16:creationId xmlns:a16="http://schemas.microsoft.com/office/drawing/2014/main" id="{F50029CE-40DA-4313-AA18-76F3EAF9D8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055" y="4280613"/>
              <a:ext cx="1729983" cy="1297486"/>
            </a:xfrm>
            <a:prstGeom prst="rect">
              <a:avLst/>
            </a:prstGeom>
          </p:spPr>
        </p:pic>
      </p:grpSp>
      <p:sp>
        <p:nvSpPr>
          <p:cNvPr id="11" name="Rectangle 10">
            <a:extLst>
              <a:ext uri="{FF2B5EF4-FFF2-40B4-BE49-F238E27FC236}">
                <a16:creationId xmlns:a16="http://schemas.microsoft.com/office/drawing/2014/main" id="{F4506C6E-7CFF-4D09-938F-B823F6D7A30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503849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16</a:t>
            </a:r>
          </a:p>
        </p:txBody>
      </p:sp>
      <p:pic>
        <p:nvPicPr>
          <p:cNvPr id="5" name="Content Placeholder 4"/>
          <p:cNvPicPr>
            <a:picLocks noGrp="1" noChangeAspect="1"/>
          </p:cNvPicPr>
          <p:nvPr>
            <p:ph idx="1"/>
          </p:nvPr>
        </p:nvPicPr>
        <p:blipFill>
          <a:blip r:embed="rId2"/>
          <a:stretch>
            <a:fillRect/>
          </a:stretch>
        </p:blipFill>
        <p:spPr>
          <a:xfrm>
            <a:off x="3026583" y="1219442"/>
            <a:ext cx="6138833" cy="4879424"/>
          </a:xfrm>
          <a:prstGeom prst="rect">
            <a:avLst/>
          </a:pr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50</a:t>
            </a:fld>
            <a:endParaRPr lang="en-US"/>
          </a:p>
        </p:txBody>
      </p:sp>
      <p:sp>
        <p:nvSpPr>
          <p:cNvPr id="6" name="Rectangle 5">
            <a:extLst>
              <a:ext uri="{FF2B5EF4-FFF2-40B4-BE49-F238E27FC236}">
                <a16:creationId xmlns:a16="http://schemas.microsoft.com/office/drawing/2014/main" id="{7248A933-7FEF-4925-B934-77C2D249CCB8}"/>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693970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18" y="1065904"/>
            <a:ext cx="4723151" cy="2231933"/>
          </a:xfrm>
        </p:spPr>
        <p:txBody>
          <a:bodyPr/>
          <a:lstStyle/>
          <a:p>
            <a:r>
              <a:rPr lang="en-US" dirty="0"/>
              <a:t>Summary of Methodology</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51</a:t>
            </a:fld>
            <a:endParaRPr lang="en-US"/>
          </a:p>
        </p:txBody>
      </p:sp>
      <p:pic>
        <p:nvPicPr>
          <p:cNvPr id="7" name="Picture 6">
            <a:extLst>
              <a:ext uri="{FF2B5EF4-FFF2-40B4-BE49-F238E27FC236}">
                <a16:creationId xmlns:a16="http://schemas.microsoft.com/office/drawing/2014/main" id="{63AEFB9E-DF21-49D7-B5AF-DF8988D9C058}"/>
              </a:ext>
            </a:extLst>
          </p:cNvPr>
          <p:cNvPicPr>
            <a:picLocks noChangeAspect="1"/>
          </p:cNvPicPr>
          <p:nvPr/>
        </p:nvPicPr>
        <p:blipFill>
          <a:blip r:embed="rId2"/>
          <a:stretch>
            <a:fillRect/>
          </a:stretch>
        </p:blipFill>
        <p:spPr>
          <a:xfrm>
            <a:off x="5953535" y="0"/>
            <a:ext cx="4969224" cy="6858000"/>
          </a:xfrm>
          <a:prstGeom prst="rect">
            <a:avLst/>
          </a:prstGeom>
        </p:spPr>
      </p:pic>
      <p:sp>
        <p:nvSpPr>
          <p:cNvPr id="5" name="Rectangle 4">
            <a:extLst>
              <a:ext uri="{FF2B5EF4-FFF2-40B4-BE49-F238E27FC236}">
                <a16:creationId xmlns:a16="http://schemas.microsoft.com/office/drawing/2014/main" id="{B7995F6D-F400-4514-A0A9-FC78EECD2B9F}"/>
              </a:ext>
            </a:extLst>
          </p:cNvPr>
          <p:cNvSpPr/>
          <p:nvPr/>
        </p:nvSpPr>
        <p:spPr>
          <a:xfrm>
            <a:off x="507867"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235425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Applicability</a:t>
            </a:r>
          </a:p>
        </p:txBody>
      </p:sp>
      <p:sp>
        <p:nvSpPr>
          <p:cNvPr id="11" name="Content Placeholder 10"/>
          <p:cNvSpPr>
            <a:spLocks noGrp="1"/>
          </p:cNvSpPr>
          <p:nvPr>
            <p:ph idx="1"/>
          </p:nvPr>
        </p:nvSpPr>
        <p:spPr>
          <a:xfrm>
            <a:off x="1042219" y="4904057"/>
            <a:ext cx="10107562" cy="1452293"/>
          </a:xfrm>
          <a:ln w="57150">
            <a:solidFill>
              <a:srgbClr val="FF0000"/>
            </a:solidFill>
          </a:ln>
        </p:spPr>
        <p:txBody>
          <a:bodyPr>
            <a:normAutofit fontScale="92500" lnSpcReduction="10000"/>
          </a:bodyPr>
          <a:lstStyle/>
          <a:p>
            <a:pPr marL="0" indent="0">
              <a:buNone/>
            </a:pPr>
            <a:r>
              <a:rPr lang="en-US" u="sng" dirty="0"/>
              <a:t>Adaptive technologies</a:t>
            </a:r>
            <a:r>
              <a:rPr lang="en-US" dirty="0"/>
              <a:t>—where process parameters change based on active feedback during the manufacturing process—are not allowed without a tailored, point-design methodology.</a:t>
            </a:r>
          </a:p>
          <a:p>
            <a:pPr lvl="1"/>
            <a:r>
              <a:rPr lang="en-US" dirty="0"/>
              <a:t>e.g. Electron beam powder bed fusion (E-PBF)</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52</a:t>
            </a:fld>
            <a:endParaRPr lang="en-US"/>
          </a:p>
        </p:txBody>
      </p:sp>
      <p:pic>
        <p:nvPicPr>
          <p:cNvPr id="10" name="Picture 9"/>
          <p:cNvPicPr>
            <a:picLocks noChangeAspect="1"/>
          </p:cNvPicPr>
          <p:nvPr/>
        </p:nvPicPr>
        <p:blipFill>
          <a:blip r:embed="rId2"/>
          <a:stretch>
            <a:fillRect/>
          </a:stretch>
        </p:blipFill>
        <p:spPr>
          <a:xfrm>
            <a:off x="2256326" y="1195393"/>
            <a:ext cx="6998033" cy="3467605"/>
          </a:xfrm>
          <a:prstGeom prst="rect">
            <a:avLst/>
          </a:prstGeom>
        </p:spPr>
      </p:pic>
      <p:sp>
        <p:nvSpPr>
          <p:cNvPr id="6" name="Rectangle 5">
            <a:extLst>
              <a:ext uri="{FF2B5EF4-FFF2-40B4-BE49-F238E27FC236}">
                <a16:creationId xmlns:a16="http://schemas.microsoft.com/office/drawing/2014/main" id="{AA0DDB15-AE82-44C7-BCDA-E90597488C2A}"/>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970054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4A776E-F929-4451-A404-E30EE2453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418" y="1223512"/>
            <a:ext cx="3864864" cy="2316480"/>
          </a:xfrm>
          <a:prstGeom prst="rect">
            <a:avLst/>
          </a:prstGeom>
        </p:spPr>
      </p:pic>
      <p:pic>
        <p:nvPicPr>
          <p:cNvPr id="7" name="Picture 6">
            <a:extLst>
              <a:ext uri="{FF2B5EF4-FFF2-40B4-BE49-F238E27FC236}">
                <a16:creationId xmlns:a16="http://schemas.microsoft.com/office/drawing/2014/main" id="{663E1780-2732-40E8-8C62-5371E94BC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490" y="2918807"/>
            <a:ext cx="4893266" cy="2676464"/>
          </a:xfrm>
          <a:prstGeom prst="rect">
            <a:avLst/>
          </a:prstGeom>
        </p:spPr>
      </p:pic>
      <p:sp>
        <p:nvSpPr>
          <p:cNvPr id="2" name="Title 1"/>
          <p:cNvSpPr>
            <a:spLocks noGrp="1"/>
          </p:cNvSpPr>
          <p:nvPr>
            <p:ph type="title"/>
          </p:nvPr>
        </p:nvSpPr>
        <p:spPr>
          <a:xfrm>
            <a:off x="838200" y="106533"/>
            <a:ext cx="10515600" cy="899307"/>
          </a:xfrm>
        </p:spPr>
        <p:txBody>
          <a:bodyPr/>
          <a:lstStyle/>
          <a:p>
            <a:r>
              <a:rPr lang="en-US" b="1" dirty="0"/>
              <a:t>High Consequence of Failure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53</a:t>
            </a:fld>
            <a:endParaRPr lang="en-US"/>
          </a:p>
        </p:txBody>
      </p:sp>
      <p:sp>
        <p:nvSpPr>
          <p:cNvPr id="6" name="Content Placeholder 5"/>
          <p:cNvSpPr>
            <a:spLocks noGrp="1"/>
          </p:cNvSpPr>
          <p:nvPr>
            <p:ph idx="1"/>
          </p:nvPr>
        </p:nvSpPr>
        <p:spPr>
          <a:xfrm>
            <a:off x="789181" y="1381290"/>
            <a:ext cx="4978731" cy="4351338"/>
          </a:xfrm>
        </p:spPr>
        <p:txBody>
          <a:bodyPr>
            <a:normAutofit lnSpcReduction="10000"/>
          </a:bodyPr>
          <a:lstStyle/>
          <a:p>
            <a:pPr lvl="0"/>
            <a:r>
              <a:rPr lang="en-US" dirty="0"/>
              <a:t>A part </a:t>
            </a:r>
            <a:r>
              <a:rPr lang="en-US" b="1" dirty="0"/>
              <a:t>shall</a:t>
            </a:r>
            <a:r>
              <a:rPr lang="en-US" dirty="0"/>
              <a:t> be designated as Class A, High Consequence of Failure, if failure of the part leads to a catastrophic hazard or the part is defined as Mission Critical Hardware by the Program Office.</a:t>
            </a:r>
          </a:p>
          <a:p>
            <a:r>
              <a:rPr lang="en-US" dirty="0"/>
              <a:t>Class A parts </a:t>
            </a:r>
            <a:r>
              <a:rPr lang="en-US" b="1" dirty="0"/>
              <a:t>shall</a:t>
            </a:r>
            <a:r>
              <a:rPr lang="en-US" dirty="0"/>
              <a:t> not:</a:t>
            </a:r>
          </a:p>
          <a:p>
            <a:pPr lvl="1" fontAlgn="base"/>
            <a:r>
              <a:rPr lang="en-US" dirty="0">
                <a:effectLst>
                  <a:glow>
                    <a:srgbClr val="000000"/>
                  </a:glow>
                  <a:outerShdw sx="0" sy="0">
                    <a:srgbClr val="000000"/>
                  </a:outerShdw>
                  <a:reflection stA="0" endPos="0" fadeDir="0" sx="0" sy="0"/>
                </a:effectLst>
              </a:rPr>
              <a:t>Be made from polymeric materials</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pPr lvl="1"/>
            <a:endParaRPr lang="en-US" dirty="0"/>
          </a:p>
          <a:p>
            <a:endParaRPr lang="en-US" dirty="0"/>
          </a:p>
        </p:txBody>
      </p:sp>
      <p:sp>
        <p:nvSpPr>
          <p:cNvPr id="3" name="Oval 2"/>
          <p:cNvSpPr/>
          <p:nvPr/>
        </p:nvSpPr>
        <p:spPr>
          <a:xfrm rot="19823735">
            <a:off x="7466192" y="3152726"/>
            <a:ext cx="2417263" cy="795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743239-6ECD-4056-97FA-067B692A766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400463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679D04-DA0B-4D5D-A315-C548BB34BB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258" y="1297042"/>
            <a:ext cx="4893266" cy="2676464"/>
          </a:xfrm>
          <a:prstGeom prst="rect">
            <a:avLst/>
          </a:prstGeom>
        </p:spPr>
      </p:pic>
      <p:sp>
        <p:nvSpPr>
          <p:cNvPr id="2" name="Title 1"/>
          <p:cNvSpPr>
            <a:spLocks noGrp="1"/>
          </p:cNvSpPr>
          <p:nvPr>
            <p:ph type="title"/>
          </p:nvPr>
        </p:nvSpPr>
        <p:spPr>
          <a:xfrm>
            <a:off x="838200" y="106533"/>
            <a:ext cx="10515600" cy="835533"/>
          </a:xfrm>
        </p:spPr>
        <p:txBody>
          <a:bodyPr/>
          <a:lstStyle/>
          <a:p>
            <a:r>
              <a:rPr lang="en-US" b="1" dirty="0"/>
              <a:t>Negligible Consequence of Failure</a:t>
            </a:r>
          </a:p>
        </p:txBody>
      </p:sp>
      <p:sp>
        <p:nvSpPr>
          <p:cNvPr id="3" name="Content Placeholder 2"/>
          <p:cNvSpPr>
            <a:spLocks noGrp="1"/>
          </p:cNvSpPr>
          <p:nvPr>
            <p:ph idx="1"/>
          </p:nvPr>
        </p:nvSpPr>
        <p:spPr>
          <a:xfrm>
            <a:off x="943131" y="4222726"/>
            <a:ext cx="10515600" cy="2401601"/>
          </a:xfrm>
        </p:spPr>
        <p:txBody>
          <a:bodyPr/>
          <a:lstStyle/>
          <a:p>
            <a:pPr lvl="0"/>
            <a:r>
              <a:rPr lang="en-US" dirty="0"/>
              <a:t>Parts not designated Class A or Class C </a:t>
            </a:r>
            <a:r>
              <a:rPr lang="en-US" b="1" dirty="0"/>
              <a:t>shall</a:t>
            </a:r>
            <a:r>
              <a:rPr lang="en-US" dirty="0"/>
              <a:t> be designated as Class B. </a:t>
            </a:r>
          </a:p>
          <a:p>
            <a:r>
              <a:rPr lang="en-US" dirty="0"/>
              <a:t>Class B parts </a:t>
            </a:r>
            <a:r>
              <a:rPr lang="en-US" b="1" dirty="0"/>
              <a:t>shall</a:t>
            </a:r>
            <a:r>
              <a:rPr lang="en-US" dirty="0"/>
              <a:t> not:</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endParaRPr lang="en-US"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54</a:t>
            </a:fld>
            <a:endParaRPr lang="en-US"/>
          </a:p>
        </p:txBody>
      </p:sp>
      <p:sp>
        <p:nvSpPr>
          <p:cNvPr id="17" name="Oval 16"/>
          <p:cNvSpPr/>
          <p:nvPr/>
        </p:nvSpPr>
        <p:spPr>
          <a:xfrm>
            <a:off x="2143760" y="959370"/>
            <a:ext cx="4075747" cy="2037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F9DCA7E-9908-4B45-B315-7720A724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118" y="1452880"/>
            <a:ext cx="5169468" cy="2157083"/>
          </a:xfrm>
          <a:prstGeom prst="rect">
            <a:avLst/>
          </a:prstGeom>
        </p:spPr>
      </p:pic>
      <p:sp>
        <p:nvSpPr>
          <p:cNvPr id="8" name="Rectangle 7">
            <a:extLst>
              <a:ext uri="{FF2B5EF4-FFF2-40B4-BE49-F238E27FC236}">
                <a16:creationId xmlns:a16="http://schemas.microsoft.com/office/drawing/2014/main" id="{4FA3FF0B-075C-4DEB-A728-C1037D1933F0}"/>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69365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558261"/>
          </a:xfrm>
        </p:spPr>
        <p:txBody>
          <a:bodyPr>
            <a:normAutofit fontScale="90000"/>
          </a:bodyPr>
          <a:lstStyle/>
          <a:p>
            <a:r>
              <a:rPr lang="en-US" b="1" dirty="0"/>
              <a:t>Negligible Consequence of Failure</a:t>
            </a:r>
          </a:p>
        </p:txBody>
      </p:sp>
      <p:sp>
        <p:nvSpPr>
          <p:cNvPr id="3" name="Content Placeholder 2"/>
          <p:cNvSpPr>
            <a:spLocks noGrp="1"/>
          </p:cNvSpPr>
          <p:nvPr>
            <p:ph idx="1"/>
          </p:nvPr>
        </p:nvSpPr>
        <p:spPr>
          <a:xfrm>
            <a:off x="216440" y="1296754"/>
            <a:ext cx="6134931" cy="5266606"/>
          </a:xfrm>
        </p:spPr>
        <p:txBody>
          <a:bodyPr>
            <a:normAutofit fontScale="70000" lnSpcReduction="20000"/>
          </a:bodyPr>
          <a:lstStyle/>
          <a:p>
            <a:pPr lvl="0"/>
            <a:r>
              <a:rPr lang="en-US" dirty="0"/>
              <a:t>A part </a:t>
            </a:r>
            <a:r>
              <a:rPr lang="en-US" b="1" dirty="0"/>
              <a:t>shall</a:t>
            </a:r>
            <a:r>
              <a:rPr lang="en-US" dirty="0"/>
              <a:t> be designated as Class C, Negligible Consequence of Failure, provided that </a:t>
            </a:r>
            <a:r>
              <a:rPr lang="en-US" u="sng" dirty="0"/>
              <a:t>ALL</a:t>
            </a:r>
            <a:r>
              <a:rPr lang="en-US" dirty="0"/>
              <a:t> of the following criteria (see the next slide) are satisfied:</a:t>
            </a:r>
          </a:p>
          <a:p>
            <a:pPr lvl="1"/>
            <a:r>
              <a:rPr lang="en-US" dirty="0"/>
              <a:t>Failure of part does not lead to any form of hazardous or unsafe condition.</a:t>
            </a:r>
          </a:p>
          <a:p>
            <a:pPr lvl="1"/>
            <a:r>
              <a:rPr lang="en-US" dirty="0"/>
              <a:t>Failure of part does not eliminate a critical redundancy. </a:t>
            </a:r>
          </a:p>
          <a:p>
            <a:pPr lvl="1"/>
            <a:r>
              <a:rPr lang="en-US" dirty="0"/>
              <a:t>Part does not serve as primary or secondary containment.</a:t>
            </a:r>
          </a:p>
          <a:p>
            <a:pPr lvl="1"/>
            <a:r>
              <a:rPr lang="en-US" dirty="0"/>
              <a:t>Part does not serve as redundant structures for fail-safe criteria per NASA-STD-5019.</a:t>
            </a:r>
          </a:p>
          <a:p>
            <a:pPr lvl="1"/>
            <a:r>
              <a:rPr lang="en-US" dirty="0"/>
              <a:t>Part is not designated “Non-Hazardous Leak Before Burst” per NASA-STD-5019.</a:t>
            </a:r>
          </a:p>
          <a:p>
            <a:pPr lvl="1"/>
            <a:r>
              <a:rPr lang="en-US" dirty="0"/>
              <a:t>Failure of part does not cause debris or contamination concerns per NASA-STD-6016</a:t>
            </a:r>
            <a:r>
              <a:rPr lang="en-US" sz="1000" dirty="0"/>
              <a:t> </a:t>
            </a:r>
            <a:r>
              <a:rPr lang="en-US" dirty="0"/>
              <a:t>.</a:t>
            </a:r>
          </a:p>
          <a:p>
            <a:pPr lvl="1"/>
            <a:r>
              <a:rPr lang="en-US" dirty="0"/>
              <a:t>Part meets requirements for off-gassing, flammability, and compatibility requirements as described in NASA-STD-6016.</a:t>
            </a:r>
          </a:p>
          <a:p>
            <a:pPr lvl="1"/>
            <a:r>
              <a:rPr lang="en-US" dirty="0"/>
              <a:t>Failure of part causes only minor inconvenience to crew or operations.</a:t>
            </a:r>
          </a:p>
          <a:p>
            <a:pPr lvl="1"/>
            <a:r>
              <a:rPr lang="en-US" dirty="0"/>
              <a:t>Failure of part does not alter structural margins or related evaluations on other hardware.</a:t>
            </a:r>
          </a:p>
          <a:p>
            <a:pPr lvl="1"/>
            <a:r>
              <a:rPr lang="en-US" dirty="0"/>
              <a:t>Failure of part does not adversely affect other systems or operations.</a:t>
            </a:r>
          </a:p>
          <a:p>
            <a:pPr lvl="1"/>
            <a:r>
              <a:rPr lang="en-US" dirty="0"/>
              <a:t>Failure of part does not affect minimum mission operations.</a:t>
            </a:r>
          </a:p>
          <a:p>
            <a:pPr lvl="1"/>
            <a:endParaRPr lang="en-US" dirty="0"/>
          </a:p>
          <a:p>
            <a:pPr lvl="0"/>
            <a:endParaRPr lang="en-US"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55</a:t>
            </a:fld>
            <a:endParaRPr lang="en-US"/>
          </a:p>
        </p:txBody>
      </p:sp>
      <p:pic>
        <p:nvPicPr>
          <p:cNvPr id="19" name="Picture 18">
            <a:extLst>
              <a:ext uri="{FF2B5EF4-FFF2-40B4-BE49-F238E27FC236}">
                <a16:creationId xmlns:a16="http://schemas.microsoft.com/office/drawing/2014/main" id="{50693EE5-A9E7-47BD-9B28-64D945B8B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429" y="878372"/>
            <a:ext cx="4893266" cy="2676464"/>
          </a:xfrm>
          <a:prstGeom prst="rect">
            <a:avLst/>
          </a:prstGeom>
        </p:spPr>
      </p:pic>
      <p:sp>
        <p:nvSpPr>
          <p:cNvPr id="17" name="Oval 16"/>
          <p:cNvSpPr/>
          <p:nvPr/>
        </p:nvSpPr>
        <p:spPr>
          <a:xfrm>
            <a:off x="8044346" y="650481"/>
            <a:ext cx="3875707" cy="1783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CB57E9C-B981-4EB6-825B-32EFD1378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78" y="3877051"/>
            <a:ext cx="5169468" cy="2157083"/>
          </a:xfrm>
          <a:prstGeom prst="rect">
            <a:avLst/>
          </a:prstGeom>
        </p:spPr>
      </p:pic>
      <p:sp>
        <p:nvSpPr>
          <p:cNvPr id="8" name="Rectangle 7">
            <a:extLst>
              <a:ext uri="{FF2B5EF4-FFF2-40B4-BE49-F238E27FC236}">
                <a16:creationId xmlns:a16="http://schemas.microsoft.com/office/drawing/2014/main" id="{85D075E8-3D56-4B31-8D8C-C9ED9A2B51D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96844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7364-A3A5-4D89-958A-36F49B0DE01A}"/>
              </a:ext>
            </a:extLst>
          </p:cNvPr>
          <p:cNvSpPr>
            <a:spLocks noGrp="1"/>
          </p:cNvSpPr>
          <p:nvPr>
            <p:ph type="title"/>
          </p:nvPr>
        </p:nvSpPr>
        <p:spPr/>
        <p:txBody>
          <a:bodyPr/>
          <a:lstStyle/>
          <a:p>
            <a:r>
              <a:rPr lang="en-US" b="1" dirty="0"/>
              <a:t>Exempt Parts</a:t>
            </a:r>
            <a:endParaRPr lang="en-US" dirty="0"/>
          </a:p>
        </p:txBody>
      </p:sp>
      <p:sp>
        <p:nvSpPr>
          <p:cNvPr id="3" name="Content Placeholder 2">
            <a:extLst>
              <a:ext uri="{FF2B5EF4-FFF2-40B4-BE49-F238E27FC236}">
                <a16:creationId xmlns:a16="http://schemas.microsoft.com/office/drawing/2014/main" id="{4A4B1B9F-2E2D-4203-AED4-38912A2DA9BC}"/>
              </a:ext>
            </a:extLst>
          </p:cNvPr>
          <p:cNvSpPr>
            <a:spLocks noGrp="1"/>
          </p:cNvSpPr>
          <p:nvPr>
            <p:ph idx="1"/>
          </p:nvPr>
        </p:nvSpPr>
        <p:spPr/>
        <p:txBody>
          <a:bodyPr>
            <a:normAutofit fontScale="92500"/>
          </a:bodyPr>
          <a:lstStyle/>
          <a:p>
            <a:pPr lvl="0"/>
            <a:r>
              <a:rPr lang="en-US" dirty="0"/>
              <a:t>A part </a:t>
            </a:r>
            <a:r>
              <a:rPr lang="en-US" b="1" dirty="0"/>
              <a:t>shall</a:t>
            </a:r>
            <a:r>
              <a:rPr lang="en-US" dirty="0"/>
              <a:t> be designated as Exempt provided that all of the following criteria are satisfied, and it meets all criteria for Class C, which exempts it from all other requirements in this NASA Technical Standard:</a:t>
            </a:r>
          </a:p>
          <a:p>
            <a:pPr marL="0" indent="0">
              <a:buNone/>
            </a:pPr>
            <a:r>
              <a:rPr lang="en-US" dirty="0"/>
              <a:t> </a:t>
            </a:r>
          </a:p>
          <a:p>
            <a:pPr lvl="1"/>
            <a:r>
              <a:rPr lang="en-US" dirty="0"/>
              <a:t>The part does not require any form of structural assessment.</a:t>
            </a:r>
          </a:p>
          <a:p>
            <a:pPr marL="457200" lvl="1" indent="0">
              <a:buNone/>
            </a:pPr>
            <a:r>
              <a:rPr lang="en-US" dirty="0"/>
              <a:t> </a:t>
            </a:r>
          </a:p>
          <a:p>
            <a:pPr lvl="1"/>
            <a:r>
              <a:rPr lang="en-US" dirty="0"/>
              <a:t>The part does not permanently interface to, or attach to, the launch vehicle, spacecraft, habitable module, or any subsystems thereof.</a:t>
            </a:r>
          </a:p>
          <a:p>
            <a:pPr marL="457200" lvl="1" indent="0">
              <a:buNone/>
            </a:pPr>
            <a:endParaRPr lang="en-US" dirty="0"/>
          </a:p>
          <a:p>
            <a:pPr lvl="1"/>
            <a:r>
              <a:rPr lang="en-US" dirty="0"/>
              <a:t>Except for use in habitable crew spaces, the part does not provide any functionality or serve any purpose to the launch vehicle, spacecraft, or any subsystems thereof.</a:t>
            </a:r>
          </a:p>
          <a:p>
            <a:endParaRPr lang="en-US" dirty="0"/>
          </a:p>
        </p:txBody>
      </p:sp>
      <p:sp>
        <p:nvSpPr>
          <p:cNvPr id="4" name="Slide Number Placeholder 3">
            <a:extLst>
              <a:ext uri="{FF2B5EF4-FFF2-40B4-BE49-F238E27FC236}">
                <a16:creationId xmlns:a16="http://schemas.microsoft.com/office/drawing/2014/main" id="{594E8771-53DC-416C-8F2B-F49237FF398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56</a:t>
            </a:fld>
            <a:endParaRPr lang="en-US"/>
          </a:p>
        </p:txBody>
      </p:sp>
      <p:sp>
        <p:nvSpPr>
          <p:cNvPr id="5" name="Rectangle 4">
            <a:extLst>
              <a:ext uri="{FF2B5EF4-FFF2-40B4-BE49-F238E27FC236}">
                <a16:creationId xmlns:a16="http://schemas.microsoft.com/office/drawing/2014/main" id="{796F585B-CCA3-4D84-961A-79B9AB55E400}"/>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882707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F17BC7C1-AD88-4EE4-ACA7-E4843FB278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206" y="1989424"/>
            <a:ext cx="4438606" cy="2427779"/>
          </a:xfrm>
          <a:prstGeom prst="rect">
            <a:avLst/>
          </a:prstGeom>
        </p:spPr>
      </p:pic>
      <p:sp>
        <p:nvSpPr>
          <p:cNvPr id="2" name="Title 1"/>
          <p:cNvSpPr>
            <a:spLocks noGrp="1"/>
          </p:cNvSpPr>
          <p:nvPr>
            <p:ph type="title"/>
          </p:nvPr>
        </p:nvSpPr>
        <p:spPr/>
        <p:txBody>
          <a:bodyPr/>
          <a:lstStyle/>
          <a:p>
            <a:r>
              <a:rPr lang="en-US" b="1" dirty="0"/>
              <a:t>Secondary Classification</a:t>
            </a:r>
          </a:p>
        </p:txBody>
      </p:sp>
      <p:sp>
        <p:nvSpPr>
          <p:cNvPr id="3" name="Content Placeholder 2"/>
          <p:cNvSpPr>
            <a:spLocks noGrp="1"/>
          </p:cNvSpPr>
          <p:nvPr>
            <p:ph idx="1"/>
          </p:nvPr>
        </p:nvSpPr>
        <p:spPr>
          <a:xfrm>
            <a:off x="838200" y="1259174"/>
            <a:ext cx="10515600" cy="4524260"/>
          </a:xfrm>
        </p:spPr>
        <p:txBody>
          <a:bodyPr/>
          <a:lstStyle/>
          <a:p>
            <a:r>
              <a:rPr lang="en-US" dirty="0"/>
              <a:t>Secondary classification is for Class A and B parts only and is used to determine appropriate levels of process control</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57</a:t>
            </a:fld>
            <a:endParaRPr lang="en-US"/>
          </a:p>
        </p:txBody>
      </p:sp>
      <p:grpSp>
        <p:nvGrpSpPr>
          <p:cNvPr id="5" name="Group 4"/>
          <p:cNvGrpSpPr/>
          <p:nvPr/>
        </p:nvGrpSpPr>
        <p:grpSpPr>
          <a:xfrm>
            <a:off x="981267" y="3168421"/>
            <a:ext cx="7030996" cy="3142618"/>
            <a:chOff x="771404" y="3075226"/>
            <a:chExt cx="7030996" cy="3142618"/>
          </a:xfrm>
        </p:grpSpPr>
        <p:sp>
          <p:nvSpPr>
            <p:cNvPr id="6" name="Flowchart: Process 5"/>
            <p:cNvSpPr/>
            <p:nvPr/>
          </p:nvSpPr>
          <p:spPr>
            <a:xfrm>
              <a:off x="2204235" y="3075226"/>
              <a:ext cx="780763" cy="523111"/>
            </a:xfrm>
            <a:prstGeom prst="flowChartProcess">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a:t>
              </a:r>
            </a:p>
          </p:txBody>
        </p:sp>
        <p:sp>
          <p:nvSpPr>
            <p:cNvPr id="7" name="Flowchart: Process 6"/>
            <p:cNvSpPr/>
            <p:nvPr/>
          </p:nvSpPr>
          <p:spPr>
            <a:xfrm>
              <a:off x="5747656" y="3095791"/>
              <a:ext cx="780763" cy="523111"/>
            </a:xfrm>
            <a:prstGeom prst="flowChartProcess">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t>
              </a:r>
            </a:p>
          </p:txBody>
        </p:sp>
        <p:sp>
          <p:nvSpPr>
            <p:cNvPr id="8" name="Flowchart: Decision 7"/>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9" name="Flowchart: Decision 8"/>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0" name="Flowchart: Decision 9"/>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1" name="Flowchart: Decision 10"/>
            <p:cNvSpPr/>
            <p:nvPr/>
          </p:nvSpPr>
          <p:spPr>
            <a:xfrm>
              <a:off x="5458152"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2" name="Flowchart: Decision 11"/>
            <p:cNvSpPr/>
            <p:nvPr/>
          </p:nvSpPr>
          <p:spPr>
            <a:xfrm>
              <a:off x="4704020" y="4799827"/>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3" name="Flowchart: Process 12"/>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4" name="Flowchart: Process 13"/>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5" name="Flowchart: Process 14"/>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6" name="Flowchart: Process 15"/>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sp>
          <p:nvSpPr>
            <p:cNvPr id="17" name="Flowchart: Process 16"/>
            <p:cNvSpPr/>
            <p:nvPr/>
          </p:nvSpPr>
          <p:spPr>
            <a:xfrm>
              <a:off x="5464128" y="571802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B2</a:t>
              </a:r>
            </a:p>
          </p:txBody>
        </p:sp>
        <p:sp>
          <p:nvSpPr>
            <p:cNvPr id="18" name="Flowchart: Process 17"/>
            <p:cNvSpPr/>
            <p:nvPr/>
          </p:nvSpPr>
          <p:spPr>
            <a:xfrm>
              <a:off x="4420491"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B1</a:t>
              </a:r>
            </a:p>
          </p:txBody>
        </p:sp>
        <p:cxnSp>
          <p:nvCxnSpPr>
            <p:cNvPr id="19" name="Straight Connector 18"/>
            <p:cNvCxnSpPr>
              <a:stCxn id="6" idx="2"/>
              <a:endCxn id="8" idx="0"/>
            </p:cNvCxnSpPr>
            <p:nvPr/>
          </p:nvCxnSpPr>
          <p:spPr>
            <a:xfrm flipH="1">
              <a:off x="2589903" y="3598337"/>
              <a:ext cx="4713" cy="409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9"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3"/>
              <a:endCxn id="10"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1"/>
              <a:endCxn id="16"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15"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3"/>
              <a:endCxn id="14"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11" idx="0"/>
            </p:cNvCxnSpPr>
            <p:nvPr/>
          </p:nvCxnSpPr>
          <p:spPr>
            <a:xfrm>
              <a:off x="6138038" y="3618902"/>
              <a:ext cx="0" cy="38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1"/>
              <a:endCxn id="12" idx="0"/>
            </p:cNvCxnSpPr>
            <p:nvPr/>
          </p:nvCxnSpPr>
          <p:spPr>
            <a:xfrm rot="10800000" flipV="1">
              <a:off x="5197367" y="4425361"/>
              <a:ext cx="260785" cy="3744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1"/>
              <a:endCxn id="18" idx="0"/>
            </p:cNvCxnSpPr>
            <p:nvPr/>
          </p:nvCxnSpPr>
          <p:spPr>
            <a:xfrm>
              <a:off x="4704020" y="5131836"/>
              <a:ext cx="0" cy="588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3"/>
              <a:endCxn id="17" idx="0"/>
            </p:cNvCxnSpPr>
            <p:nvPr/>
          </p:nvCxnSpPr>
          <p:spPr>
            <a:xfrm>
              <a:off x="5690714" y="5131836"/>
              <a:ext cx="56943" cy="58619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31" name="TextBox 30"/>
            <p:cNvSpPr txBox="1"/>
            <p:nvPr/>
          </p:nvSpPr>
          <p:spPr>
            <a:xfrm>
              <a:off x="5066196" y="4080451"/>
              <a:ext cx="444352" cy="261610"/>
            </a:xfrm>
            <a:prstGeom prst="rect">
              <a:avLst/>
            </a:prstGeom>
            <a:noFill/>
          </p:spPr>
          <p:txBody>
            <a:bodyPr wrap="none" rtlCol="0">
              <a:spAutoFit/>
            </a:bodyPr>
            <a:lstStyle/>
            <a:p>
              <a:r>
                <a:rPr lang="en-US" sz="1100" dirty="0">
                  <a:solidFill>
                    <a:srgbClr val="0070C0"/>
                  </a:solidFill>
                </a:rPr>
                <a:t>High</a:t>
              </a:r>
            </a:p>
          </p:txBody>
        </p:sp>
        <p:sp>
          <p:nvSpPr>
            <p:cNvPr id="32" name="TextBox 31"/>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33" name="TextBox 32"/>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34" name="TextBox 33"/>
            <p:cNvSpPr txBox="1"/>
            <p:nvPr/>
          </p:nvSpPr>
          <p:spPr>
            <a:xfrm>
              <a:off x="4339561" y="4782200"/>
              <a:ext cx="444352" cy="261610"/>
            </a:xfrm>
            <a:prstGeom prst="rect">
              <a:avLst/>
            </a:prstGeom>
            <a:noFill/>
          </p:spPr>
          <p:txBody>
            <a:bodyPr wrap="none" rtlCol="0">
              <a:spAutoFit/>
            </a:bodyPr>
            <a:lstStyle/>
            <a:p>
              <a:r>
                <a:rPr lang="en-US" sz="1100" dirty="0">
                  <a:solidFill>
                    <a:srgbClr val="0070C0"/>
                  </a:solidFill>
                </a:rPr>
                <a:t>High</a:t>
              </a:r>
            </a:p>
          </p:txBody>
        </p:sp>
        <p:sp>
          <p:nvSpPr>
            <p:cNvPr id="35" name="TextBox 34"/>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36" name="TextBox 35"/>
            <p:cNvSpPr txBox="1"/>
            <p:nvPr/>
          </p:nvSpPr>
          <p:spPr>
            <a:xfrm>
              <a:off x="6724474" y="4080451"/>
              <a:ext cx="418704" cy="261610"/>
            </a:xfrm>
            <a:prstGeom prst="rect">
              <a:avLst/>
            </a:prstGeom>
            <a:noFill/>
          </p:spPr>
          <p:txBody>
            <a:bodyPr wrap="none" rtlCol="0">
              <a:spAutoFit/>
            </a:bodyPr>
            <a:lstStyle/>
            <a:p>
              <a:r>
                <a:rPr lang="en-US" sz="1100" dirty="0">
                  <a:solidFill>
                    <a:srgbClr val="0070C0"/>
                  </a:solidFill>
                </a:rPr>
                <a:t>Low</a:t>
              </a:r>
            </a:p>
          </p:txBody>
        </p:sp>
        <p:sp>
          <p:nvSpPr>
            <p:cNvPr id="37" name="TextBox 36"/>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8" name="TextBox 37"/>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sp>
          <p:nvSpPr>
            <p:cNvPr id="39" name="TextBox 38"/>
            <p:cNvSpPr txBox="1"/>
            <p:nvPr/>
          </p:nvSpPr>
          <p:spPr>
            <a:xfrm>
              <a:off x="5574960" y="4796937"/>
              <a:ext cx="418704" cy="261610"/>
            </a:xfrm>
            <a:prstGeom prst="rect">
              <a:avLst/>
            </a:prstGeom>
            <a:noFill/>
          </p:spPr>
          <p:txBody>
            <a:bodyPr wrap="none" rtlCol="0">
              <a:spAutoFit/>
            </a:bodyPr>
            <a:lstStyle/>
            <a:p>
              <a:r>
                <a:rPr lang="en-US" sz="1100" dirty="0">
                  <a:solidFill>
                    <a:srgbClr val="0070C0"/>
                  </a:solidFill>
                </a:rPr>
                <a:t>Low</a:t>
              </a:r>
            </a:p>
          </p:txBody>
        </p:sp>
        <p:sp>
          <p:nvSpPr>
            <p:cNvPr id="40" name="Flowchart: Decision 39"/>
            <p:cNvSpPr/>
            <p:nvPr/>
          </p:nvSpPr>
          <p:spPr>
            <a:xfrm>
              <a:off x="6487010" y="4843338"/>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41" name="Flowchart: Process 40"/>
            <p:cNvSpPr/>
            <p:nvPr/>
          </p:nvSpPr>
          <p:spPr>
            <a:xfrm>
              <a:off x="7235343" y="5720532"/>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B4</a:t>
              </a:r>
            </a:p>
          </p:txBody>
        </p:sp>
        <p:sp>
          <p:nvSpPr>
            <p:cNvPr id="42" name="Flowchart: Process 41"/>
            <p:cNvSpPr/>
            <p:nvPr/>
          </p:nvSpPr>
          <p:spPr>
            <a:xfrm>
              <a:off x="6203481" y="5720532"/>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B3</a:t>
              </a:r>
            </a:p>
          </p:txBody>
        </p:sp>
        <p:cxnSp>
          <p:nvCxnSpPr>
            <p:cNvPr id="43" name="Elbow Connector 42"/>
            <p:cNvCxnSpPr>
              <a:endCxn id="40" idx="0"/>
            </p:cNvCxnSpPr>
            <p:nvPr/>
          </p:nvCxnSpPr>
          <p:spPr>
            <a:xfrm>
              <a:off x="6832975" y="4425911"/>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1"/>
              <a:endCxn id="42" idx="0"/>
            </p:cNvCxnSpPr>
            <p:nvPr/>
          </p:nvCxnSpPr>
          <p:spPr>
            <a:xfrm>
              <a:off x="6487010" y="5175348"/>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0" idx="3"/>
              <a:endCxn id="41" idx="0"/>
            </p:cNvCxnSpPr>
            <p:nvPr/>
          </p:nvCxnSpPr>
          <p:spPr>
            <a:xfrm>
              <a:off x="7473703" y="5175348"/>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92770" y="4877068"/>
              <a:ext cx="444352" cy="261610"/>
            </a:xfrm>
            <a:prstGeom prst="rect">
              <a:avLst/>
            </a:prstGeom>
            <a:noFill/>
          </p:spPr>
          <p:txBody>
            <a:bodyPr wrap="none" rtlCol="0">
              <a:spAutoFit/>
            </a:bodyPr>
            <a:lstStyle/>
            <a:p>
              <a:r>
                <a:rPr lang="en-US" sz="1100" dirty="0">
                  <a:solidFill>
                    <a:srgbClr val="0070C0"/>
                  </a:solidFill>
                </a:rPr>
                <a:t>High</a:t>
              </a:r>
            </a:p>
          </p:txBody>
        </p:sp>
        <p:sp>
          <p:nvSpPr>
            <p:cNvPr id="47" name="TextBox 46"/>
            <p:cNvSpPr txBox="1"/>
            <p:nvPr/>
          </p:nvSpPr>
          <p:spPr>
            <a:xfrm>
              <a:off x="7319063" y="4824654"/>
              <a:ext cx="418704" cy="261610"/>
            </a:xfrm>
            <a:prstGeom prst="rect">
              <a:avLst/>
            </a:prstGeom>
            <a:noFill/>
          </p:spPr>
          <p:txBody>
            <a:bodyPr wrap="none" rtlCol="0">
              <a:spAutoFit/>
            </a:bodyPr>
            <a:lstStyle/>
            <a:p>
              <a:r>
                <a:rPr lang="en-US" sz="1100" dirty="0">
                  <a:solidFill>
                    <a:srgbClr val="0070C0"/>
                  </a:solidFill>
                </a:rPr>
                <a:t>Low</a:t>
              </a:r>
            </a:p>
          </p:txBody>
        </p:sp>
      </p:grpSp>
      <p:sp>
        <p:nvSpPr>
          <p:cNvPr id="49" name="Oval 48"/>
          <p:cNvSpPr/>
          <p:nvPr/>
        </p:nvSpPr>
        <p:spPr>
          <a:xfrm>
            <a:off x="7255712" y="2562321"/>
            <a:ext cx="4184844" cy="2258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A5A0950-8EEC-4ADF-BDC0-05CB885E1E4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779617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2" y="45093"/>
            <a:ext cx="10515600" cy="1325563"/>
          </a:xfrm>
        </p:spPr>
        <p:txBody>
          <a:bodyPr/>
          <a:lstStyle/>
          <a:p>
            <a:r>
              <a:rPr lang="en-US" b="1" dirty="0"/>
              <a:t>Structural Demand - Metals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58</a:t>
            </a:fld>
            <a:endParaRPr lang="en-US"/>
          </a:p>
        </p:txBody>
      </p:sp>
      <p:grpSp>
        <p:nvGrpSpPr>
          <p:cNvPr id="32" name="Group 31"/>
          <p:cNvGrpSpPr/>
          <p:nvPr/>
        </p:nvGrpSpPr>
        <p:grpSpPr>
          <a:xfrm>
            <a:off x="8564380" y="1599573"/>
            <a:ext cx="3467809" cy="2294649"/>
            <a:chOff x="8564380" y="1599573"/>
            <a:chExt cx="3467809" cy="2294649"/>
          </a:xfrm>
        </p:grpSpPr>
        <p:grpSp>
          <p:nvGrpSpPr>
            <p:cNvPr id="11" name="Group 10"/>
            <p:cNvGrpSpPr/>
            <p:nvPr/>
          </p:nvGrpSpPr>
          <p:grpSpPr>
            <a:xfrm>
              <a:off x="8564380" y="1684861"/>
              <a:ext cx="3467809" cy="2209361"/>
              <a:chOff x="771404" y="4007934"/>
              <a:chExt cx="3467809" cy="2209361"/>
            </a:xfrm>
          </p:grpSpPr>
          <p:sp>
            <p:nvSpPr>
              <p:cNvPr id="12" name="Flowchart: Decision 11"/>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3" name="Flowchart: Decision 12"/>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4" name="Flowchart: Decision 13"/>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5" name="Flowchart: Process 14"/>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6" name="Flowchart: Process 15"/>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7" name="Flowchart: Process 16"/>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8" name="Flowchart: Process 17"/>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9" name="Elbow Connector 18"/>
              <p:cNvCxnSpPr>
                <a:stCxn id="12" idx="1"/>
                <a:endCxn id="13"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3"/>
                <a:endCxn id="14"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 idx="1"/>
                <a:endCxn id="18"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1"/>
                <a:endCxn id="17"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3"/>
                <a:endCxn id="16"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7" name="TextBox 26"/>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8" name="TextBox 27"/>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9" name="TextBox 28"/>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0" name="TextBox 29"/>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31" name="Oval 30"/>
            <p:cNvSpPr/>
            <p:nvPr/>
          </p:nvSpPr>
          <p:spPr>
            <a:xfrm>
              <a:off x="9583129" y="1599573"/>
              <a:ext cx="1534876" cy="986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4" name="Table 33">
            <a:extLst>
              <a:ext uri="{FF2B5EF4-FFF2-40B4-BE49-F238E27FC236}">
                <a16:creationId xmlns:a16="http://schemas.microsoft.com/office/drawing/2014/main" id="{2257B765-7006-4A7A-9756-165D119F912B}"/>
              </a:ext>
            </a:extLst>
          </p:cNvPr>
          <p:cNvGraphicFramePr>
            <a:graphicFrameLocks noGrp="1"/>
          </p:cNvGraphicFramePr>
          <p:nvPr/>
        </p:nvGraphicFramePr>
        <p:xfrm>
          <a:off x="682860" y="1599573"/>
          <a:ext cx="7392180" cy="3907588"/>
        </p:xfrm>
        <a:graphic>
          <a:graphicData uri="http://schemas.openxmlformats.org/drawingml/2006/table">
            <a:tbl>
              <a:tblPr firstRow="1" firstCol="1" bandRow="1"/>
              <a:tblGrid>
                <a:gridCol w="2745667">
                  <a:extLst>
                    <a:ext uri="{9D8B030D-6E8A-4147-A177-3AD203B41FA5}">
                      <a16:colId xmlns:a16="http://schemas.microsoft.com/office/drawing/2014/main" val="1589437784"/>
                    </a:ext>
                  </a:extLst>
                </a:gridCol>
                <a:gridCol w="4646513">
                  <a:extLst>
                    <a:ext uri="{9D8B030D-6E8A-4147-A177-3AD203B41FA5}">
                      <a16:colId xmlns:a16="http://schemas.microsoft.com/office/drawing/2014/main" val="2503920345"/>
                    </a:ext>
                  </a:extLst>
                </a:gridCol>
              </a:tblGrid>
              <a:tr h="278111">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Property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Criteria for Low Structural Demand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35978937"/>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Defined or bounded 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284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Environmental degradation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Only due to temperature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7342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40367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Yield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48155"/>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Point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Local plastic strain &lt; 0.005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277097"/>
                  </a:ext>
                </a:extLst>
              </a:tr>
              <a:tr h="576274">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High cycle fatigue, improved surfaces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80%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848976"/>
                  </a:ext>
                </a:extLst>
              </a:tr>
              <a:tr h="576274">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High cycle fatigue, as-built surfaces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60%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71902"/>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Low cycle fatigue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predicted cyclic plastic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52499"/>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Fracture mechanics life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20x life factor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858187"/>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predicted 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98971"/>
                  </a:ext>
                </a:extLst>
              </a:tr>
              <a:tr h="252041">
                <a:tc gridSpan="2">
                  <a:txBody>
                    <a:bodyPr/>
                    <a:lstStyle/>
                    <a:p>
                      <a:pPr marL="0" marR="0">
                        <a:lnSpc>
                          <a:spcPct val="107000"/>
                        </a:lnSpc>
                        <a:spcBef>
                          <a:spcPts val="0"/>
                        </a:spcBef>
                        <a:spcAft>
                          <a:spcPts val="0"/>
                        </a:spcAft>
                      </a:pP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Margin = [</a:t>
                      </a:r>
                      <a:r>
                        <a:rPr lang="en-US" sz="1000" i="1" dirty="0" err="1">
                          <a:effectLst/>
                          <a:latin typeface="Symbol" panose="05050102010706020507" pitchFamily="18" charset="2"/>
                          <a:ea typeface="Times New Roman" panose="02020603050405020304" pitchFamily="18" charset="0"/>
                          <a:cs typeface="Times New Roman" panose="02020603050405020304" pitchFamily="18" charset="0"/>
                        </a:rPr>
                        <a:t>s</a:t>
                      </a:r>
                      <a:r>
                        <a:rPr lang="en-US" sz="1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design</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i="1" dirty="0" err="1">
                          <a:effectLst/>
                          <a:latin typeface="Symbol" panose="05050102010706020507" pitchFamily="18" charset="2"/>
                          <a:ea typeface="Times New Roman" panose="02020603050405020304" pitchFamily="18" charset="0"/>
                          <a:cs typeface="Times New Roman" panose="02020603050405020304" pitchFamily="18" charset="0"/>
                        </a:rPr>
                        <a:t>s</a:t>
                      </a:r>
                      <a:r>
                        <a:rPr lang="en-US" sz="1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operation</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safety factor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114898867"/>
                  </a:ext>
                </a:extLst>
              </a:tr>
            </a:tbl>
          </a:graphicData>
        </a:graphic>
      </p:graphicFrame>
      <p:sp>
        <p:nvSpPr>
          <p:cNvPr id="33" name="Rectangle 32">
            <a:extLst>
              <a:ext uri="{FF2B5EF4-FFF2-40B4-BE49-F238E27FC236}">
                <a16:creationId xmlns:a16="http://schemas.microsoft.com/office/drawing/2014/main" id="{04860299-B961-40A2-B6F7-F32FB0DEBFE1}"/>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631425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Structural Demand - Polymers</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59</a:t>
            </a:fld>
            <a:endParaRPr lang="en-US"/>
          </a:p>
        </p:txBody>
      </p:sp>
      <p:grpSp>
        <p:nvGrpSpPr>
          <p:cNvPr id="9" name="Group 8"/>
          <p:cNvGrpSpPr/>
          <p:nvPr/>
        </p:nvGrpSpPr>
        <p:grpSpPr>
          <a:xfrm>
            <a:off x="8564380" y="1599573"/>
            <a:ext cx="3467809" cy="2294649"/>
            <a:chOff x="8564380" y="1599573"/>
            <a:chExt cx="3467809" cy="2294649"/>
          </a:xfrm>
        </p:grpSpPr>
        <p:grpSp>
          <p:nvGrpSpPr>
            <p:cNvPr id="10" name="Group 9"/>
            <p:cNvGrpSpPr/>
            <p:nvPr/>
          </p:nvGrpSpPr>
          <p:grpSpPr>
            <a:xfrm>
              <a:off x="8564380" y="1684861"/>
              <a:ext cx="3467809" cy="2209361"/>
              <a:chOff x="771404" y="4007934"/>
              <a:chExt cx="3467809" cy="2209361"/>
            </a:xfrm>
          </p:grpSpPr>
          <p:sp>
            <p:nvSpPr>
              <p:cNvPr id="12" name="Flowchart: Decision 11"/>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3" name="Flowchart: Decision 12"/>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4" name="Flowchart: Decision 13"/>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5" name="Flowchart: Process 14"/>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6" name="Flowchart: Process 15"/>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7" name="Flowchart: Process 16"/>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8" name="Flowchart: Process 17"/>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9" name="Elbow Connector 18"/>
              <p:cNvCxnSpPr>
                <a:stCxn id="12" idx="1"/>
                <a:endCxn id="13"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3"/>
                <a:endCxn id="14"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 idx="1"/>
                <a:endCxn id="18"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1"/>
                <a:endCxn id="17"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3"/>
                <a:endCxn id="16"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7" name="TextBox 26"/>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8" name="TextBox 27"/>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9" name="TextBox 28"/>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0" name="TextBox 29"/>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11" name="Oval 10"/>
            <p:cNvSpPr/>
            <p:nvPr/>
          </p:nvSpPr>
          <p:spPr>
            <a:xfrm>
              <a:off x="9583129" y="1599573"/>
              <a:ext cx="1534876" cy="986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3" name="Table 32">
            <a:extLst>
              <a:ext uri="{FF2B5EF4-FFF2-40B4-BE49-F238E27FC236}">
                <a16:creationId xmlns:a16="http://schemas.microsoft.com/office/drawing/2014/main" id="{A32BA7AA-B672-4AAA-89F1-79638A29CD24}"/>
              </a:ext>
            </a:extLst>
          </p:cNvPr>
          <p:cNvGraphicFramePr>
            <a:graphicFrameLocks noGrp="1"/>
          </p:cNvGraphicFramePr>
          <p:nvPr/>
        </p:nvGraphicFramePr>
        <p:xfrm>
          <a:off x="498376" y="1396781"/>
          <a:ext cx="6938744" cy="3490176"/>
        </p:xfrm>
        <a:graphic>
          <a:graphicData uri="http://schemas.openxmlformats.org/drawingml/2006/table">
            <a:tbl>
              <a:tblPr firstRow="1" firstCol="1" bandRow="1"/>
              <a:tblGrid>
                <a:gridCol w="3135779">
                  <a:extLst>
                    <a:ext uri="{9D8B030D-6E8A-4147-A177-3AD203B41FA5}">
                      <a16:colId xmlns:a16="http://schemas.microsoft.com/office/drawing/2014/main" val="1384197953"/>
                    </a:ext>
                  </a:extLst>
                </a:gridCol>
                <a:gridCol w="3802965">
                  <a:extLst>
                    <a:ext uri="{9D8B030D-6E8A-4147-A177-3AD203B41FA5}">
                      <a16:colId xmlns:a16="http://schemas.microsoft.com/office/drawing/2014/main" val="2790636978"/>
                    </a:ext>
                  </a:extLst>
                </a:gridCol>
              </a:tblGrid>
              <a:tr h="245505">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Analysis Input/Material Property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Criteria for Low Structural Demand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652811"/>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All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663170627"/>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Defined or bounded 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840074"/>
                  </a:ext>
                </a:extLst>
              </a:tr>
              <a:tr h="771919">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Environmental Degradation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Only due to temperature and moisture, if specific environmental performance data exist.  Design environment temperature does not cross the </a:t>
                      </a:r>
                      <a:r>
                        <a:rPr lang="en-US" sz="1100" i="1">
                          <a:effectLst/>
                          <a:latin typeface="Times New Roman" panose="02020603050405020304" pitchFamily="18" charset="0"/>
                          <a:ea typeface="Times New Roman" panose="02020603050405020304" pitchFamily="18" charset="0"/>
                          <a:cs typeface="Times New Roman" panose="02020603050405020304" pitchFamily="18" charset="0"/>
                        </a:rPr>
                        <a:t>Tg</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774566"/>
                  </a:ext>
                </a:extLst>
              </a:tr>
              <a:tr h="508712">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Fatigue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50%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345308"/>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Sustained stress/creep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sustained stress</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and no predicted 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172887"/>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with elongation at failure ≥ 3% in application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856528035"/>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724759"/>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Yield strength</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787762"/>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with elongation at failure &lt; 3% in application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336390507"/>
                  </a:ext>
                </a:extLst>
              </a:tr>
              <a:tr h="245505">
                <a:tc>
                  <a:txBody>
                    <a:bodyPr/>
                    <a:lstStyle/>
                    <a:p>
                      <a:pPr marL="164465"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r>
                        <a:rPr lang="en-US" sz="1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 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61910"/>
                  </a:ext>
                </a:extLst>
              </a:tr>
            </a:tbl>
          </a:graphicData>
        </a:graphic>
      </p:graphicFrame>
      <p:sp>
        <p:nvSpPr>
          <p:cNvPr id="34" name="Rectangle 2">
            <a:extLst>
              <a:ext uri="{FF2B5EF4-FFF2-40B4-BE49-F238E27FC236}">
                <a16:creationId xmlns:a16="http://schemas.microsoft.com/office/drawing/2014/main" id="{C7932473-E88E-48B2-9E13-9336F098118E}"/>
              </a:ext>
            </a:extLst>
          </p:cNvPr>
          <p:cNvSpPr>
            <a:spLocks noChangeArrowheads="1"/>
          </p:cNvSpPr>
          <p:nvPr/>
        </p:nvSpPr>
        <p:spPr bwMode="auto">
          <a:xfrm>
            <a:off x="498376" y="4953387"/>
            <a:ext cx="69387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Includes assembly stress (tight snap fit connections, shrink fits, fastener preloads) and operational stress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Yield strength defined by secant modulus to specified strain, by specified offset strain, or as otherwise defined by structural assessment requirements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Ultimate strength assessed against local maximum principal stress at stress concentrations (brittle material design rules) for low ductility materials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Margin = [</a:t>
            </a:r>
            <a:r>
              <a:rPr kumimoji="0" lang="en-US" altLang="en-US" sz="1000" b="0" i="1"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s</a:t>
            </a:r>
            <a:r>
              <a:rPr kumimoji="0" lang="en-US" altLang="en-US" sz="1000" b="0" i="0" u="none" strike="noStrike" cap="none" normalizeH="0" baseline="-30000" dirty="0" err="1">
                <a:ln>
                  <a:noFill/>
                </a:ln>
                <a:solidFill>
                  <a:schemeClr val="tx1"/>
                </a:solidFill>
                <a:effectLst/>
                <a:ea typeface="Times New Roman" panose="02020603050405020304" pitchFamily="18" charset="0"/>
              </a:rPr>
              <a:t>design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1"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s</a:t>
            </a:r>
            <a:r>
              <a:rPr kumimoji="0" lang="en-US" altLang="en-US" sz="1000" b="0" i="0" u="none" strike="noStrike" cap="none" normalizeH="0" baseline="-30000" dirty="0" err="1">
                <a:ln>
                  <a:noFill/>
                </a:ln>
                <a:solidFill>
                  <a:schemeClr val="tx1"/>
                </a:solidFill>
                <a:effectLst/>
                <a:ea typeface="Times New Roman" panose="02020603050405020304" pitchFamily="18" charset="0"/>
              </a:rPr>
              <a:t>operation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safety factor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A1FB05DB-449D-4573-93AF-AD4B70F6139A}"/>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96369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53B8-D43C-4162-B58D-E2CA36848309}"/>
              </a:ext>
            </a:extLst>
          </p:cNvPr>
          <p:cNvSpPr>
            <a:spLocks noGrp="1"/>
          </p:cNvSpPr>
          <p:nvPr>
            <p:ph type="title"/>
          </p:nvPr>
        </p:nvSpPr>
        <p:spPr/>
        <p:txBody>
          <a:bodyPr/>
          <a:lstStyle/>
          <a:p>
            <a:r>
              <a:rPr lang="en-US" dirty="0"/>
              <a:t>The New Standards – April 2021</a:t>
            </a:r>
          </a:p>
        </p:txBody>
      </p:sp>
      <p:sp>
        <p:nvSpPr>
          <p:cNvPr id="6" name="TextBox 5">
            <a:extLst>
              <a:ext uri="{FF2B5EF4-FFF2-40B4-BE49-F238E27FC236}">
                <a16:creationId xmlns:a16="http://schemas.microsoft.com/office/drawing/2014/main" id="{580C3DC0-3D8A-49A2-A886-2EA7B06009FC}"/>
              </a:ext>
            </a:extLst>
          </p:cNvPr>
          <p:cNvSpPr txBox="1"/>
          <p:nvPr/>
        </p:nvSpPr>
        <p:spPr>
          <a:xfrm>
            <a:off x="5153765" y="3603119"/>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FF5F8619-1E69-43C4-B1F4-467570466C8E}"/>
              </a:ext>
            </a:extLst>
          </p:cNvPr>
          <p:cNvGrpSpPr/>
          <p:nvPr/>
        </p:nvGrpSpPr>
        <p:grpSpPr>
          <a:xfrm>
            <a:off x="4815883" y="2884556"/>
            <a:ext cx="2359474" cy="3061672"/>
            <a:chOff x="4815883" y="2884556"/>
            <a:chExt cx="2359474" cy="3061672"/>
          </a:xfrm>
        </p:grpSpPr>
        <p:sp>
          <p:nvSpPr>
            <p:cNvPr id="4" name="Rectangle 3">
              <a:extLst>
                <a:ext uri="{FF2B5EF4-FFF2-40B4-BE49-F238E27FC236}">
                  <a16:creationId xmlns:a16="http://schemas.microsoft.com/office/drawing/2014/main" id="{1884F768-0CA9-4297-BFEB-052AB5E54C65}"/>
                </a:ext>
              </a:extLst>
            </p:cNvPr>
            <p:cNvSpPr/>
            <p:nvPr/>
          </p:nvSpPr>
          <p:spPr>
            <a:xfrm>
              <a:off x="4815883" y="2884556"/>
              <a:ext cx="2359474" cy="3061672"/>
            </a:xfrm>
            <a:prstGeom prst="rect">
              <a:avLst/>
            </a:prstGeom>
            <a:solidFill>
              <a:schemeClr val="bg1"/>
            </a:solidFill>
            <a:ln>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774AA9-FB8B-4B6A-BD93-9D3374C67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409" y="2918175"/>
              <a:ext cx="629183" cy="614082"/>
            </a:xfrm>
            <a:prstGeom prst="rect">
              <a:avLst/>
            </a:prstGeom>
          </p:spPr>
        </p:pic>
        <p:sp>
          <p:nvSpPr>
            <p:cNvPr id="7" name="TextBox 6">
              <a:extLst>
                <a:ext uri="{FF2B5EF4-FFF2-40B4-BE49-F238E27FC236}">
                  <a16:creationId xmlns:a16="http://schemas.microsoft.com/office/drawing/2014/main" id="{6C8A4339-AD62-4FDF-84F5-3FC42158F80C}"/>
                </a:ext>
              </a:extLst>
            </p:cNvPr>
            <p:cNvSpPr txBox="1"/>
            <p:nvPr/>
          </p:nvSpPr>
          <p:spPr>
            <a:xfrm>
              <a:off x="5025226" y="3676727"/>
              <a:ext cx="1849867" cy="1384995"/>
            </a:xfrm>
            <a:prstGeom prst="rect">
              <a:avLst/>
            </a:prstGeom>
            <a:noFill/>
          </p:spPr>
          <p:txBody>
            <a:bodyPr wrap="square" rtlCol="0">
              <a:spAutoFit/>
            </a:bodyPr>
            <a:lstStyle/>
            <a:p>
              <a:pPr algn="ctr"/>
              <a:r>
                <a:rPr lang="en-US" dirty="0"/>
                <a:t>Appendix B</a:t>
              </a:r>
            </a:p>
            <a:p>
              <a:pPr algn="ctr"/>
              <a:endParaRPr lang="en-US" sz="1600" dirty="0"/>
            </a:p>
            <a:p>
              <a:pPr algn="ctr"/>
              <a:r>
                <a:rPr lang="en-US" sz="1600" dirty="0"/>
                <a:t>Non-crewed Tailoring Guidelines </a:t>
              </a:r>
              <a:r>
                <a:rPr lang="en-US" dirty="0"/>
                <a:t>	</a:t>
              </a:r>
            </a:p>
          </p:txBody>
        </p:sp>
      </p:grpSp>
      <p:sp>
        <p:nvSpPr>
          <p:cNvPr id="15" name="Rectangle 14">
            <a:extLst>
              <a:ext uri="{FF2B5EF4-FFF2-40B4-BE49-F238E27FC236}">
                <a16:creationId xmlns:a16="http://schemas.microsoft.com/office/drawing/2014/main" id="{402F0F18-1D65-4C5B-9B65-7AA09CE57BD6}"/>
              </a:ext>
            </a:extLst>
          </p:cNvPr>
          <p:cNvSpPr/>
          <p:nvPr/>
        </p:nvSpPr>
        <p:spPr>
          <a:xfrm>
            <a:off x="2161193" y="1898164"/>
            <a:ext cx="2359474" cy="3061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DAA454F-5831-48FC-AD76-822F7862F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766" y="1926739"/>
            <a:ext cx="629183" cy="614082"/>
          </a:xfrm>
          <a:prstGeom prst="rect">
            <a:avLst/>
          </a:prstGeom>
        </p:spPr>
      </p:pic>
      <p:sp>
        <p:nvSpPr>
          <p:cNvPr id="18" name="TextBox 17">
            <a:extLst>
              <a:ext uri="{FF2B5EF4-FFF2-40B4-BE49-F238E27FC236}">
                <a16:creationId xmlns:a16="http://schemas.microsoft.com/office/drawing/2014/main" id="{9FF278BE-7146-4E9C-BE10-4CAD3F216A8F}"/>
              </a:ext>
            </a:extLst>
          </p:cNvPr>
          <p:cNvSpPr txBox="1"/>
          <p:nvPr/>
        </p:nvSpPr>
        <p:spPr>
          <a:xfrm>
            <a:off x="2161193" y="2659953"/>
            <a:ext cx="2354425" cy="1446550"/>
          </a:xfrm>
          <a:prstGeom prst="rect">
            <a:avLst/>
          </a:prstGeom>
          <a:noFill/>
        </p:spPr>
        <p:txBody>
          <a:bodyPr wrap="square" rtlCol="0">
            <a:spAutoFit/>
          </a:bodyPr>
          <a:lstStyle/>
          <a:p>
            <a:pPr algn="ctr"/>
            <a:r>
              <a:rPr lang="en-US" sz="2400" dirty="0"/>
              <a:t>NASA-STD-6030</a:t>
            </a:r>
          </a:p>
          <a:p>
            <a:pPr algn="ctr"/>
            <a:endParaRPr lang="en-US" sz="1600" dirty="0"/>
          </a:p>
          <a:p>
            <a:pPr algn="ctr"/>
            <a:r>
              <a:rPr lang="en-US" sz="1600" dirty="0"/>
              <a:t>Additive Manufacturing Requirements for Spaceflight Systems</a:t>
            </a:r>
          </a:p>
        </p:txBody>
      </p:sp>
      <p:sp>
        <p:nvSpPr>
          <p:cNvPr id="27" name="TextBox 26">
            <a:extLst>
              <a:ext uri="{FF2B5EF4-FFF2-40B4-BE49-F238E27FC236}">
                <a16:creationId xmlns:a16="http://schemas.microsoft.com/office/drawing/2014/main" id="{BAE23AD5-DB54-44ED-B646-FE7336F7923A}"/>
              </a:ext>
            </a:extLst>
          </p:cNvPr>
          <p:cNvSpPr txBox="1"/>
          <p:nvPr/>
        </p:nvSpPr>
        <p:spPr>
          <a:xfrm>
            <a:off x="7760386" y="2865770"/>
            <a:ext cx="1849867" cy="1354217"/>
          </a:xfrm>
          <a:prstGeom prst="rect">
            <a:avLst/>
          </a:prstGeom>
          <a:noFill/>
        </p:spPr>
        <p:txBody>
          <a:bodyPr wrap="square" rtlCol="0">
            <a:spAutoFit/>
          </a:bodyPr>
          <a:lstStyle/>
          <a:p>
            <a:pPr algn="ctr"/>
            <a:r>
              <a:rPr lang="en-US" dirty="0"/>
              <a:t>NASA-STD-6030</a:t>
            </a:r>
          </a:p>
          <a:p>
            <a:pPr algn="ctr"/>
            <a:r>
              <a:rPr lang="en-US" sz="1600" dirty="0"/>
              <a:t>Additive Manufacturing Requirements for Spaceflight Systems</a:t>
            </a:r>
          </a:p>
        </p:txBody>
      </p:sp>
      <p:cxnSp>
        <p:nvCxnSpPr>
          <p:cNvPr id="19" name="Straight Arrow Connector 18">
            <a:extLst>
              <a:ext uri="{FF2B5EF4-FFF2-40B4-BE49-F238E27FC236}">
                <a16:creationId xmlns:a16="http://schemas.microsoft.com/office/drawing/2014/main" id="{2873AF6B-6EEB-41F4-80B7-C329038539A9}"/>
              </a:ext>
            </a:extLst>
          </p:cNvPr>
          <p:cNvCxnSpPr/>
          <p:nvPr/>
        </p:nvCxnSpPr>
        <p:spPr>
          <a:xfrm flipH="1">
            <a:off x="5959646" y="2333596"/>
            <a:ext cx="965" cy="5449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BBE178-82A9-4AA7-A37B-3EFEA7F6D151}"/>
              </a:ext>
            </a:extLst>
          </p:cNvPr>
          <p:cNvCxnSpPr/>
          <p:nvPr/>
        </p:nvCxnSpPr>
        <p:spPr>
          <a:xfrm>
            <a:off x="4533025" y="2352912"/>
            <a:ext cx="142661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391CE00-6F4D-441F-8877-4FD078992367}"/>
              </a:ext>
            </a:extLst>
          </p:cNvPr>
          <p:cNvSpPr/>
          <p:nvPr/>
        </p:nvSpPr>
        <p:spPr>
          <a:xfrm>
            <a:off x="7470574" y="1898164"/>
            <a:ext cx="2359474" cy="306167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23" name="Picture 22">
            <a:extLst>
              <a:ext uri="{FF2B5EF4-FFF2-40B4-BE49-F238E27FC236}">
                <a16:creationId xmlns:a16="http://schemas.microsoft.com/office/drawing/2014/main" id="{59B82984-2B90-4420-A5BC-E348907F1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8182" y="1925317"/>
            <a:ext cx="629183" cy="614082"/>
          </a:xfrm>
          <a:prstGeom prst="rect">
            <a:avLst/>
          </a:prstGeom>
        </p:spPr>
      </p:pic>
      <p:sp>
        <p:nvSpPr>
          <p:cNvPr id="28" name="Rectangle 27">
            <a:extLst>
              <a:ext uri="{FF2B5EF4-FFF2-40B4-BE49-F238E27FC236}">
                <a16:creationId xmlns:a16="http://schemas.microsoft.com/office/drawing/2014/main" id="{D871443E-A141-400C-9A27-EB50C7B405F5}"/>
              </a:ext>
            </a:extLst>
          </p:cNvPr>
          <p:cNvSpPr/>
          <p:nvPr/>
        </p:nvSpPr>
        <p:spPr>
          <a:xfrm>
            <a:off x="7483760" y="2659953"/>
            <a:ext cx="2374356" cy="1723549"/>
          </a:xfrm>
          <a:prstGeom prst="rect">
            <a:avLst/>
          </a:prstGeom>
        </p:spPr>
        <p:txBody>
          <a:bodyPr wrap="square">
            <a:spAutoFit/>
          </a:bodyPr>
          <a:lstStyle/>
          <a:p>
            <a:pPr algn="ctr"/>
            <a:r>
              <a:rPr lang="en-US" sz="2400" dirty="0"/>
              <a:t>NASA-STD-6033</a:t>
            </a:r>
          </a:p>
          <a:p>
            <a:pPr algn="ctr"/>
            <a:endParaRPr lang="en-US" dirty="0"/>
          </a:p>
          <a:p>
            <a:pPr algn="ctr"/>
            <a:r>
              <a:rPr lang="en-US" sz="1600" dirty="0"/>
              <a:t>Additive Manufacturing Requirements for Equipment and Facility Control</a:t>
            </a:r>
          </a:p>
        </p:txBody>
      </p:sp>
      <p:sp>
        <p:nvSpPr>
          <p:cNvPr id="17" name="Rectangle 16">
            <a:extLst>
              <a:ext uri="{FF2B5EF4-FFF2-40B4-BE49-F238E27FC236}">
                <a16:creationId xmlns:a16="http://schemas.microsoft.com/office/drawing/2014/main" id="{B2D41A89-C46C-4356-9544-F02EA44752F5}"/>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213607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90" y="0"/>
            <a:ext cx="10515600" cy="1325563"/>
          </a:xfrm>
        </p:spPr>
        <p:txBody>
          <a:bodyPr/>
          <a:lstStyle/>
          <a:p>
            <a:r>
              <a:rPr lang="en-US" b="1" dirty="0"/>
              <a:t>AM Risk</a:t>
            </a:r>
          </a:p>
        </p:txBody>
      </p:sp>
      <p:sp>
        <p:nvSpPr>
          <p:cNvPr id="3" name="Content Placeholder 2"/>
          <p:cNvSpPr>
            <a:spLocks noGrp="1"/>
          </p:cNvSpPr>
          <p:nvPr>
            <p:ph idx="1"/>
          </p:nvPr>
        </p:nvSpPr>
        <p:spPr>
          <a:xfrm>
            <a:off x="383965" y="1142968"/>
            <a:ext cx="8919360" cy="1444371"/>
          </a:xfrm>
        </p:spPr>
        <p:txBody>
          <a:bodyPr/>
          <a:lstStyle/>
          <a:p>
            <a:r>
              <a:rPr lang="en-US" dirty="0"/>
              <a:t>Additive Manufacturing Risk determination will be unique to each material and type of process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60</a:t>
            </a:fld>
            <a:endParaRPr lang="en-US"/>
          </a:p>
        </p:txBody>
      </p:sp>
      <p:sp>
        <p:nvSpPr>
          <p:cNvPr id="6" name="Rectangle 5"/>
          <p:cNvSpPr/>
          <p:nvPr/>
        </p:nvSpPr>
        <p:spPr>
          <a:xfrm>
            <a:off x="653061" y="6198255"/>
            <a:ext cx="7198330" cy="523220"/>
          </a:xfrm>
          <a:prstGeom prst="rect">
            <a:avLst/>
          </a:prstGeom>
        </p:spPr>
        <p:txBody>
          <a:bodyPr wrap="none">
            <a:spAutoFit/>
          </a:bodyPr>
          <a:lstStyle/>
          <a:p>
            <a:r>
              <a:rPr lang="en-US" sz="2800" dirty="0"/>
              <a:t>AM risk = </a:t>
            </a:r>
            <a:r>
              <a:rPr lang="en-US" sz="2800" dirty="0">
                <a:solidFill>
                  <a:srgbClr val="FF6600"/>
                </a:solidFill>
              </a:rPr>
              <a:t>HIGH</a:t>
            </a:r>
            <a:r>
              <a:rPr lang="en-US" sz="2800" dirty="0"/>
              <a:t>, if cumulative AM Risk score &gt;=5</a:t>
            </a:r>
          </a:p>
        </p:txBody>
      </p:sp>
      <p:grpSp>
        <p:nvGrpSpPr>
          <p:cNvPr id="8" name="Group 7"/>
          <p:cNvGrpSpPr/>
          <p:nvPr/>
        </p:nvGrpSpPr>
        <p:grpSpPr>
          <a:xfrm>
            <a:off x="8623459" y="1157803"/>
            <a:ext cx="3467809" cy="2209361"/>
            <a:chOff x="771404" y="4007934"/>
            <a:chExt cx="3467809" cy="2209361"/>
          </a:xfrm>
        </p:grpSpPr>
        <p:sp>
          <p:nvSpPr>
            <p:cNvPr id="10" name="Flowchart: Decision 9"/>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1" name="Flowchart: Decision 10"/>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2" name="Flowchart: Decision 11"/>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3" name="Flowchart: Process 12"/>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4" name="Flowchart: Process 13"/>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5" name="Flowchart: Process 14"/>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6" name="Flowchart: Process 15"/>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7" name="Elbow Connector 16"/>
            <p:cNvCxnSpPr>
              <a:stCxn id="10" idx="1"/>
              <a:endCxn id="11"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0" idx="3"/>
              <a:endCxn id="12"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1"/>
              <a:endCxn id="16"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1"/>
              <a:endCxn id="15"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3"/>
              <a:endCxn id="14"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4" name="TextBox 23"/>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5" name="TextBox 24"/>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7" name="TextBox 26"/>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28" name="TextBox 27"/>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9" name="Oval 8"/>
          <p:cNvSpPr/>
          <p:nvPr/>
        </p:nvSpPr>
        <p:spPr>
          <a:xfrm>
            <a:off x="8962672" y="1925757"/>
            <a:ext cx="1206816" cy="809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A6C29DAC-1776-4572-909E-974E120048FF}"/>
              </a:ext>
            </a:extLst>
          </p:cNvPr>
          <p:cNvGraphicFramePr>
            <a:graphicFrameLocks noGrp="1"/>
          </p:cNvGraphicFramePr>
          <p:nvPr/>
        </p:nvGraphicFramePr>
        <p:xfrm>
          <a:off x="653061" y="2031998"/>
          <a:ext cx="6648194" cy="4163313"/>
        </p:xfrm>
        <a:graphic>
          <a:graphicData uri="http://schemas.openxmlformats.org/drawingml/2006/table">
            <a:tbl>
              <a:tblPr firstRow="1" firstCol="1" bandRow="1"/>
              <a:tblGrid>
                <a:gridCol w="3291185">
                  <a:extLst>
                    <a:ext uri="{9D8B030D-6E8A-4147-A177-3AD203B41FA5}">
                      <a16:colId xmlns:a16="http://schemas.microsoft.com/office/drawing/2014/main" val="3555383691"/>
                    </a:ext>
                  </a:extLst>
                </a:gridCol>
                <a:gridCol w="635564">
                  <a:extLst>
                    <a:ext uri="{9D8B030D-6E8A-4147-A177-3AD203B41FA5}">
                      <a16:colId xmlns:a16="http://schemas.microsoft.com/office/drawing/2014/main" val="1006071670"/>
                    </a:ext>
                  </a:extLst>
                </a:gridCol>
                <a:gridCol w="532441">
                  <a:extLst>
                    <a:ext uri="{9D8B030D-6E8A-4147-A177-3AD203B41FA5}">
                      <a16:colId xmlns:a16="http://schemas.microsoft.com/office/drawing/2014/main" val="3921144460"/>
                    </a:ext>
                  </a:extLst>
                </a:gridCol>
                <a:gridCol w="739420">
                  <a:extLst>
                    <a:ext uri="{9D8B030D-6E8A-4147-A177-3AD203B41FA5}">
                      <a16:colId xmlns:a16="http://schemas.microsoft.com/office/drawing/2014/main" val="3669562382"/>
                    </a:ext>
                  </a:extLst>
                </a:gridCol>
                <a:gridCol w="460766">
                  <a:extLst>
                    <a:ext uri="{9D8B030D-6E8A-4147-A177-3AD203B41FA5}">
                      <a16:colId xmlns:a16="http://schemas.microsoft.com/office/drawing/2014/main" val="2946687023"/>
                    </a:ext>
                  </a:extLst>
                </a:gridCol>
                <a:gridCol w="446138">
                  <a:extLst>
                    <a:ext uri="{9D8B030D-6E8A-4147-A177-3AD203B41FA5}">
                      <a16:colId xmlns:a16="http://schemas.microsoft.com/office/drawing/2014/main" val="3753145591"/>
                    </a:ext>
                  </a:extLst>
                </a:gridCol>
                <a:gridCol w="542680">
                  <a:extLst>
                    <a:ext uri="{9D8B030D-6E8A-4147-A177-3AD203B41FA5}">
                      <a16:colId xmlns:a16="http://schemas.microsoft.com/office/drawing/2014/main" val="1886048787"/>
                    </a:ext>
                  </a:extLst>
                </a:gridCol>
              </a:tblGrid>
              <a:tr h="230211">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Metallic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Polymer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9127716"/>
                  </a:ext>
                </a:extLst>
              </a:tr>
              <a:tr h="230211">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 For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54497364"/>
                  </a:ext>
                </a:extLst>
              </a:tr>
              <a:tr h="230211">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Additive Manufacturing Risk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77358660"/>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surfaces and volumes can be reliably inspected, or the design permits adequate proof testing based on stress state?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93360"/>
                  </a:ext>
                </a:extLst>
              </a:tr>
              <a:tr h="460422">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As-built surface can be fully removed on all fatigue-critical surfaces?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69232"/>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Surfaces interfacing with support structures are fully accessible and the as-built surface removed?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819000"/>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Structural walls or protrusions are the equivalent of ≥ 8 trace, (e.g., melt pool, bead, scan path) widths in cross section?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82646"/>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Structural walls or protrusions are the equivalent of ≥ 2 trace, (e.g., melt pool, bead, scan path) widths in cross section?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75723"/>
                  </a:ext>
                </a:extLst>
              </a:tr>
              <a:tr h="42608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 regions of the part do not require support structure?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03991"/>
                  </a:ext>
                </a:extLst>
              </a:tr>
            </a:tbl>
          </a:graphicData>
        </a:graphic>
      </p:graphicFrame>
      <p:sp>
        <p:nvSpPr>
          <p:cNvPr id="29" name="Rectangle 1">
            <a:extLst>
              <a:ext uri="{FF2B5EF4-FFF2-40B4-BE49-F238E27FC236}">
                <a16:creationId xmlns:a16="http://schemas.microsoft.com/office/drawing/2014/main" id="{6AEBEFB6-3367-4E33-8DAC-A447C5F12DCA}"/>
              </a:ext>
            </a:extLst>
          </p:cNvPr>
          <p:cNvSpPr>
            <a:spLocks noChangeArrowheads="1"/>
          </p:cNvSpPr>
          <p:nvPr/>
        </p:nvSpPr>
        <p:spPr bwMode="auto">
          <a:xfrm>
            <a:off x="653061" y="2031205"/>
            <a:ext cx="14042390" cy="56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9">
            <a:extLst>
              <a:ext uri="{FF2B5EF4-FFF2-40B4-BE49-F238E27FC236}">
                <a16:creationId xmlns:a16="http://schemas.microsoft.com/office/drawing/2014/main" id="{029181F9-29CD-4EBF-B51E-A2C361D3A1C3}"/>
              </a:ext>
            </a:extLst>
          </p:cNvPr>
          <p:cNvSpPr/>
          <p:nvPr/>
        </p:nvSpPr>
        <p:spPr>
          <a:xfrm>
            <a:off x="7674256" y="6408107"/>
            <a:ext cx="3515706" cy="261610"/>
          </a:xfrm>
          <a:prstGeom prst="rect">
            <a:avLst/>
          </a:prstGeom>
        </p:spPr>
        <p:txBody>
          <a:bodyPr wrap="none">
            <a:spAutoFit/>
          </a:bodyPr>
          <a:lstStyle/>
          <a:p>
            <a:r>
              <a:rPr lang="en-US" sz="1100" i="1" dirty="0"/>
              <a:t>Public Use - Quality Leadership Forum 2021 - 27 May 2021</a:t>
            </a:r>
          </a:p>
        </p:txBody>
      </p:sp>
    </p:spTree>
    <p:extLst>
      <p:ext uri="{BB962C8B-B14F-4D97-AF65-F5344CB8AC3E}">
        <p14:creationId xmlns:p14="http://schemas.microsoft.com/office/powerpoint/2010/main" val="898236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8B2D9-B1D3-4988-82AA-CBB0FF9E1559}"/>
              </a:ext>
            </a:extLst>
          </p:cNvPr>
          <p:cNvSpPr>
            <a:spLocks noGrp="1"/>
          </p:cNvSpPr>
          <p:nvPr>
            <p:ph type="ctrTitle"/>
          </p:nvPr>
        </p:nvSpPr>
        <p:spPr>
          <a:xfrm>
            <a:off x="1524000" y="1122363"/>
            <a:ext cx="9144000" cy="1548009"/>
          </a:xfrm>
        </p:spPr>
        <p:txBody>
          <a:bodyPr/>
          <a:lstStyle/>
          <a:p>
            <a:r>
              <a:rPr lang="en-US" dirty="0"/>
              <a:t>Breakout Session 2</a:t>
            </a:r>
          </a:p>
        </p:txBody>
      </p:sp>
      <p:sp>
        <p:nvSpPr>
          <p:cNvPr id="5" name="Subtitle 4">
            <a:extLst>
              <a:ext uri="{FF2B5EF4-FFF2-40B4-BE49-F238E27FC236}">
                <a16:creationId xmlns:a16="http://schemas.microsoft.com/office/drawing/2014/main" id="{B75FBD3B-BD2E-429D-A117-F5EA3A832988}"/>
              </a:ext>
            </a:extLst>
          </p:cNvPr>
          <p:cNvSpPr>
            <a:spLocks noGrp="1"/>
          </p:cNvSpPr>
          <p:nvPr>
            <p:ph type="subTitle" idx="1"/>
          </p:nvPr>
        </p:nvSpPr>
        <p:spPr>
          <a:xfrm>
            <a:off x="1524000" y="2913133"/>
            <a:ext cx="9144000" cy="2344667"/>
          </a:xfrm>
        </p:spPr>
        <p:txBody>
          <a:bodyPr>
            <a:normAutofit/>
          </a:bodyPr>
          <a:lstStyle/>
          <a:p>
            <a:pPr lvl="1"/>
            <a:r>
              <a:rPr lang="en-US" sz="3200" b="1" dirty="0"/>
              <a:t>Considerations for Quality Audits of Additive Manufacturing Suppliers </a:t>
            </a:r>
          </a:p>
          <a:p>
            <a:pPr lvl="1"/>
            <a:endParaRPr lang="en-US" sz="3200" b="1" dirty="0"/>
          </a:p>
          <a:p>
            <a:pPr lvl="1"/>
            <a:r>
              <a:rPr lang="en-US" sz="3200" b="1" dirty="0"/>
              <a:t>Bring Your Questions!</a:t>
            </a:r>
          </a:p>
        </p:txBody>
      </p:sp>
      <p:sp>
        <p:nvSpPr>
          <p:cNvPr id="6" name="Subtitle 2">
            <a:extLst>
              <a:ext uri="{FF2B5EF4-FFF2-40B4-BE49-F238E27FC236}">
                <a16:creationId xmlns:a16="http://schemas.microsoft.com/office/drawing/2014/main" id="{2FF42AFD-F64F-400A-BC0B-04596FFF276E}"/>
              </a:ext>
            </a:extLst>
          </p:cNvPr>
          <p:cNvSpPr txBox="1">
            <a:spLocks/>
          </p:cNvSpPr>
          <p:nvPr/>
        </p:nvSpPr>
        <p:spPr>
          <a:xfrm>
            <a:off x="165633" y="5257800"/>
            <a:ext cx="5491870" cy="1033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latin typeface="Arial" pitchFamily="34" charset="0"/>
                <a:cs typeface="Arial" pitchFamily="34" charset="0"/>
              </a:rPr>
              <a:t>Andrew Glendening</a:t>
            </a:r>
          </a:p>
          <a:p>
            <a:r>
              <a:rPr lang="en-US" sz="1600" dirty="0">
                <a:solidFill>
                  <a:prstClr val="black"/>
                </a:solidFill>
                <a:latin typeface="Arial" pitchFamily="34" charset="0"/>
                <a:cs typeface="Arial" pitchFamily="34" charset="0"/>
              </a:rPr>
              <a:t>GSFC Materials and Processes Assurance</a:t>
            </a:r>
          </a:p>
          <a:p>
            <a:endParaRPr lang="en-US" sz="1600" dirty="0">
              <a:solidFill>
                <a:prstClr val="black"/>
              </a:solidFill>
              <a:latin typeface="Arial" pitchFamily="34" charset="0"/>
              <a:cs typeface="Arial" pitchFamily="34" charset="0"/>
            </a:endParaRPr>
          </a:p>
        </p:txBody>
      </p:sp>
      <p:sp>
        <p:nvSpPr>
          <p:cNvPr id="7" name="Subtitle 2">
            <a:extLst>
              <a:ext uri="{FF2B5EF4-FFF2-40B4-BE49-F238E27FC236}">
                <a16:creationId xmlns:a16="http://schemas.microsoft.com/office/drawing/2014/main" id="{D2784D8F-1C05-486E-900C-6C4B9F65EB6E}"/>
              </a:ext>
            </a:extLst>
          </p:cNvPr>
          <p:cNvSpPr txBox="1">
            <a:spLocks/>
          </p:cNvSpPr>
          <p:nvPr/>
        </p:nvSpPr>
        <p:spPr>
          <a:xfrm>
            <a:off x="5737254" y="5257800"/>
            <a:ext cx="5491870" cy="1033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prstClr val="black"/>
                </a:solidFill>
                <a:latin typeface="Arial" pitchFamily="34" charset="0"/>
                <a:cs typeface="Arial" pitchFamily="34" charset="0"/>
              </a:rPr>
              <a:t>Jeannette Plante</a:t>
            </a:r>
          </a:p>
          <a:p>
            <a:pPr fontAlgn="base"/>
            <a:r>
              <a:rPr lang="en-US" sz="1600" dirty="0"/>
              <a:t>NASA Quality Engineering Technical Fellow</a:t>
            </a:r>
          </a:p>
          <a:p>
            <a:endParaRPr lang="en-US" sz="1600" dirty="0">
              <a:solidFill>
                <a:prstClr val="black"/>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850B04E3-8CBF-4655-8462-59ECFA9F407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41735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4FFC-03AD-4598-AA20-939CBCB8F0BD}"/>
              </a:ext>
            </a:extLst>
          </p:cNvPr>
          <p:cNvSpPr>
            <a:spLocks noGrp="1"/>
          </p:cNvSpPr>
          <p:nvPr>
            <p:ph type="title"/>
          </p:nvPr>
        </p:nvSpPr>
        <p:spPr/>
        <p:txBody>
          <a:bodyPr/>
          <a:lstStyle/>
          <a:p>
            <a:r>
              <a:rPr lang="en-US" dirty="0"/>
              <a:t>High Consequence of Failure</a:t>
            </a:r>
          </a:p>
        </p:txBody>
      </p:sp>
      <p:sp>
        <p:nvSpPr>
          <p:cNvPr id="3" name="Content Placeholder 2">
            <a:extLst>
              <a:ext uri="{FF2B5EF4-FFF2-40B4-BE49-F238E27FC236}">
                <a16:creationId xmlns:a16="http://schemas.microsoft.com/office/drawing/2014/main" id="{1D8E549B-72F7-4CB8-BFB1-C60BCBBAD821}"/>
              </a:ext>
            </a:extLst>
          </p:cNvPr>
          <p:cNvSpPr>
            <a:spLocks noGrp="1"/>
          </p:cNvSpPr>
          <p:nvPr>
            <p:ph idx="1"/>
          </p:nvPr>
        </p:nvSpPr>
        <p:spPr>
          <a:xfrm>
            <a:off x="838199" y="1825625"/>
            <a:ext cx="4576369" cy="4351338"/>
          </a:xfrm>
        </p:spPr>
        <p:txBody>
          <a:bodyPr>
            <a:normAutofit fontScale="92500" lnSpcReduction="10000"/>
          </a:bodyPr>
          <a:lstStyle/>
          <a:p>
            <a:r>
              <a:rPr lang="en-US" dirty="0"/>
              <a:t>A part </a:t>
            </a:r>
            <a:r>
              <a:rPr lang="en-US" b="1" dirty="0"/>
              <a:t>shall</a:t>
            </a:r>
            <a:r>
              <a:rPr lang="en-US" dirty="0"/>
              <a:t> be designated as Class A, High Consequence of Failure, if failure of the part leads to a </a:t>
            </a:r>
            <a:r>
              <a:rPr lang="en-US" b="1" dirty="0">
                <a:solidFill>
                  <a:srgbClr val="FF0000"/>
                </a:solidFill>
              </a:rPr>
              <a:t>catastrophic</a:t>
            </a:r>
            <a:r>
              <a:rPr lang="en-US" b="1" dirty="0"/>
              <a:t>, </a:t>
            </a:r>
            <a:r>
              <a:rPr lang="en-US" b="1" dirty="0">
                <a:solidFill>
                  <a:schemeClr val="accent1">
                    <a:lumMod val="75000"/>
                  </a:schemeClr>
                </a:solidFill>
              </a:rPr>
              <a:t>critical</a:t>
            </a:r>
            <a:r>
              <a:rPr lang="en-US" b="1" dirty="0"/>
              <a:t>, or </a:t>
            </a:r>
            <a:r>
              <a:rPr lang="en-US" b="1" dirty="0">
                <a:solidFill>
                  <a:schemeClr val="accent4">
                    <a:lumMod val="75000"/>
                  </a:schemeClr>
                </a:solidFill>
              </a:rPr>
              <a:t>safety hazard </a:t>
            </a:r>
            <a:r>
              <a:rPr lang="en-US" dirty="0"/>
              <a:t>and/or the part is </a:t>
            </a:r>
            <a:r>
              <a:rPr lang="en-US" b="1" dirty="0">
                <a:solidFill>
                  <a:srgbClr val="00B050"/>
                </a:solidFill>
              </a:rPr>
              <a:t>defined as mission critical by the program or project</a:t>
            </a:r>
            <a:r>
              <a:rPr lang="en-US" dirty="0"/>
              <a:t>.</a:t>
            </a:r>
            <a:endParaRPr lang="en-US" dirty="0">
              <a:solidFill>
                <a:srgbClr val="FF0000"/>
              </a:solidFill>
            </a:endParaRPr>
          </a:p>
          <a:p>
            <a:r>
              <a:rPr lang="en-US" dirty="0"/>
              <a:t>Class A parts </a:t>
            </a:r>
            <a:r>
              <a:rPr lang="en-US" b="1" dirty="0"/>
              <a:t>shall not</a:t>
            </a:r>
            <a:r>
              <a:rPr lang="en-US" dirty="0"/>
              <a:t>:</a:t>
            </a:r>
          </a:p>
          <a:p>
            <a:pPr lvl="1" fontAlgn="base"/>
            <a:r>
              <a:rPr lang="en-US" dirty="0">
                <a:effectLst>
                  <a:glow>
                    <a:srgbClr val="000000"/>
                  </a:glow>
                  <a:outerShdw sx="0" sy="0">
                    <a:srgbClr val="000000"/>
                  </a:outerShdw>
                  <a:reflection stA="0" endPos="0" fadeDir="0" sx="0" sy="0"/>
                </a:effectLst>
              </a:rPr>
              <a:t>Be made from polymeric materials</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endParaRPr lang="en-US" dirty="0"/>
          </a:p>
        </p:txBody>
      </p:sp>
      <p:grpSp>
        <p:nvGrpSpPr>
          <p:cNvPr id="6" name="Group 5">
            <a:extLst>
              <a:ext uri="{FF2B5EF4-FFF2-40B4-BE49-F238E27FC236}">
                <a16:creationId xmlns:a16="http://schemas.microsoft.com/office/drawing/2014/main" id="{A2D712F7-6FBA-4196-9E75-579F801788A8}"/>
              </a:ext>
            </a:extLst>
          </p:cNvPr>
          <p:cNvGrpSpPr/>
          <p:nvPr/>
        </p:nvGrpSpPr>
        <p:grpSpPr>
          <a:xfrm>
            <a:off x="5414569" y="1825624"/>
            <a:ext cx="6135587" cy="3355975"/>
            <a:chOff x="6885490" y="2918807"/>
            <a:chExt cx="4893266" cy="2676464"/>
          </a:xfrm>
        </p:grpSpPr>
        <p:pic>
          <p:nvPicPr>
            <p:cNvPr id="7" name="Picture 6">
              <a:extLst>
                <a:ext uri="{FF2B5EF4-FFF2-40B4-BE49-F238E27FC236}">
                  <a16:creationId xmlns:a16="http://schemas.microsoft.com/office/drawing/2014/main" id="{114C5C1E-F5BE-4A60-A6D6-099EEC56A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5490" y="2918807"/>
              <a:ext cx="4893266" cy="2676464"/>
            </a:xfrm>
            <a:prstGeom prst="rect">
              <a:avLst/>
            </a:prstGeom>
          </p:spPr>
        </p:pic>
        <p:sp>
          <p:nvSpPr>
            <p:cNvPr id="8" name="Oval 7">
              <a:extLst>
                <a:ext uri="{FF2B5EF4-FFF2-40B4-BE49-F238E27FC236}">
                  <a16:creationId xmlns:a16="http://schemas.microsoft.com/office/drawing/2014/main" id="{F6258E88-6CF0-4C55-9133-147DB3552A35}"/>
                </a:ext>
              </a:extLst>
            </p:cNvPr>
            <p:cNvSpPr/>
            <p:nvPr/>
          </p:nvSpPr>
          <p:spPr>
            <a:xfrm rot="19823735">
              <a:off x="7466192" y="3152726"/>
              <a:ext cx="2417263" cy="795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Left Brace 8">
            <a:extLst>
              <a:ext uri="{FF2B5EF4-FFF2-40B4-BE49-F238E27FC236}">
                <a16:creationId xmlns:a16="http://schemas.microsoft.com/office/drawing/2014/main" id="{0F0797FB-4A38-46E8-BE49-DFABDAA82671}"/>
              </a:ext>
            </a:extLst>
          </p:cNvPr>
          <p:cNvSpPr/>
          <p:nvPr/>
        </p:nvSpPr>
        <p:spPr>
          <a:xfrm>
            <a:off x="867192" y="3503611"/>
            <a:ext cx="178238" cy="914640"/>
          </a:xfrm>
          <a:prstGeom prst="leftBrace">
            <a:avLst>
              <a:gd name="adj1" fmla="val 63873"/>
              <a:gd name="adj2" fmla="val 4807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32364E5F-B4C6-4C68-A159-B3014F5673B5}"/>
              </a:ext>
            </a:extLst>
          </p:cNvPr>
          <p:cNvPicPr>
            <a:picLocks noChangeAspect="1"/>
          </p:cNvPicPr>
          <p:nvPr/>
        </p:nvPicPr>
        <p:blipFill>
          <a:blip r:embed="rId3"/>
          <a:stretch>
            <a:fillRect/>
          </a:stretch>
        </p:blipFill>
        <p:spPr>
          <a:xfrm>
            <a:off x="85661" y="3503611"/>
            <a:ext cx="712753" cy="914640"/>
          </a:xfrm>
          <a:prstGeom prst="rect">
            <a:avLst/>
          </a:prstGeom>
        </p:spPr>
      </p:pic>
      <p:sp>
        <p:nvSpPr>
          <p:cNvPr id="11" name="Rectangle 10">
            <a:extLst>
              <a:ext uri="{FF2B5EF4-FFF2-40B4-BE49-F238E27FC236}">
                <a16:creationId xmlns:a16="http://schemas.microsoft.com/office/drawing/2014/main" id="{D98A1C22-60B7-45E6-A301-DAB00FF6D41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206302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4934-08AC-41EC-B742-D233C3162730}"/>
              </a:ext>
            </a:extLst>
          </p:cNvPr>
          <p:cNvSpPr>
            <a:spLocks noGrp="1"/>
          </p:cNvSpPr>
          <p:nvPr>
            <p:ph type="title"/>
          </p:nvPr>
        </p:nvSpPr>
        <p:spPr/>
        <p:txBody>
          <a:bodyPr/>
          <a:lstStyle/>
          <a:p>
            <a:r>
              <a:rPr lang="en-US" dirty="0"/>
              <a:t>Negligible Consequence of Failure</a:t>
            </a:r>
          </a:p>
        </p:txBody>
      </p:sp>
      <p:sp>
        <p:nvSpPr>
          <p:cNvPr id="3" name="Content Placeholder 2">
            <a:extLst>
              <a:ext uri="{FF2B5EF4-FFF2-40B4-BE49-F238E27FC236}">
                <a16:creationId xmlns:a16="http://schemas.microsoft.com/office/drawing/2014/main" id="{A0321AE0-F669-4F9F-A157-7617F0479358}"/>
              </a:ext>
            </a:extLst>
          </p:cNvPr>
          <p:cNvSpPr>
            <a:spLocks noGrp="1"/>
          </p:cNvSpPr>
          <p:nvPr>
            <p:ph idx="1"/>
          </p:nvPr>
        </p:nvSpPr>
        <p:spPr>
          <a:xfrm>
            <a:off x="838200" y="1690689"/>
            <a:ext cx="5068330" cy="4486274"/>
          </a:xfrm>
        </p:spPr>
        <p:txBody>
          <a:bodyPr>
            <a:normAutofit fontScale="55000" lnSpcReduction="20000"/>
          </a:bodyPr>
          <a:lstStyle/>
          <a:p>
            <a:pPr lvl="0"/>
            <a:r>
              <a:rPr lang="en-US" dirty="0"/>
              <a:t>A part </a:t>
            </a:r>
            <a:r>
              <a:rPr lang="en-US" b="1" dirty="0"/>
              <a:t>shall</a:t>
            </a:r>
            <a:r>
              <a:rPr lang="en-US" dirty="0"/>
              <a:t> be designated as Class C, Negligible Consequence of Failure, provided that </a:t>
            </a:r>
            <a:r>
              <a:rPr lang="en-US" u="sng" dirty="0"/>
              <a:t>ALL</a:t>
            </a:r>
            <a:r>
              <a:rPr lang="en-US" dirty="0"/>
              <a:t> of the following criteria are satisfied:</a:t>
            </a:r>
          </a:p>
          <a:p>
            <a:pPr lvl="1"/>
            <a:r>
              <a:rPr lang="en-US" dirty="0"/>
              <a:t>Failure of part does not lead to any form of hazardous condition.</a:t>
            </a:r>
          </a:p>
          <a:p>
            <a:pPr lvl="1"/>
            <a:r>
              <a:rPr lang="en-US" dirty="0"/>
              <a:t>Failure of part does not eliminate a critical redundancy. </a:t>
            </a:r>
          </a:p>
          <a:p>
            <a:pPr lvl="1"/>
            <a:r>
              <a:rPr lang="en-US" dirty="0"/>
              <a:t>Part does not serve as primary or secondary containment.</a:t>
            </a:r>
          </a:p>
          <a:p>
            <a:pPr lvl="1"/>
            <a:r>
              <a:rPr lang="en-US" dirty="0"/>
              <a:t>Part does not serve as redundant structures for fail-safe criteria per NASA-STD-5019, Fracture Control Requirements for Spaceflight Hardware.</a:t>
            </a:r>
          </a:p>
          <a:p>
            <a:pPr lvl="1"/>
            <a:r>
              <a:rPr lang="en-US" dirty="0"/>
              <a:t>Part is not designated “Non-Hazardous Leak Before Burst” per NASA-STD-5019.</a:t>
            </a:r>
          </a:p>
          <a:p>
            <a:pPr lvl="1"/>
            <a:r>
              <a:rPr lang="en-US" dirty="0"/>
              <a:t>Failure of part does not cause debris or contamination concerns, as defined by the Non-Fracture Critical Low-Release Mass classification per NASA-STD-5019, NASA-STD-6016, and/or other project/program requirements.</a:t>
            </a:r>
          </a:p>
          <a:p>
            <a:pPr lvl="1"/>
            <a:r>
              <a:rPr lang="en-US" dirty="0"/>
              <a:t>Failure of part causes only minor inconvenience to crew or operations.</a:t>
            </a:r>
          </a:p>
          <a:p>
            <a:pPr lvl="1"/>
            <a:r>
              <a:rPr lang="en-US" dirty="0"/>
              <a:t>Failure of part does not alter structural margins or related evaluations on other hardware.</a:t>
            </a:r>
          </a:p>
          <a:p>
            <a:pPr lvl="1"/>
            <a:r>
              <a:rPr lang="en-US" dirty="0"/>
              <a:t>Failure of part does not adversely affect other systems or operations.</a:t>
            </a:r>
          </a:p>
          <a:p>
            <a:pPr lvl="1"/>
            <a:r>
              <a:rPr lang="en-US" dirty="0"/>
              <a:t>Failure of part does not affect minimum mission operations.</a:t>
            </a:r>
          </a:p>
        </p:txBody>
      </p:sp>
      <p:sp>
        <p:nvSpPr>
          <p:cNvPr id="8" name="Left Brace 7">
            <a:extLst>
              <a:ext uri="{FF2B5EF4-FFF2-40B4-BE49-F238E27FC236}">
                <a16:creationId xmlns:a16="http://schemas.microsoft.com/office/drawing/2014/main" id="{BDEC2855-DFFD-4FED-9A05-EA4AB726808A}"/>
              </a:ext>
            </a:extLst>
          </p:cNvPr>
          <p:cNvSpPr/>
          <p:nvPr/>
        </p:nvSpPr>
        <p:spPr>
          <a:xfrm>
            <a:off x="894844" y="2505581"/>
            <a:ext cx="480802" cy="2856489"/>
          </a:xfrm>
          <a:prstGeom prst="leftBrace">
            <a:avLst>
              <a:gd name="adj1" fmla="val 63873"/>
              <a:gd name="adj2" fmla="val 4807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A06B8D64-8273-40FE-9058-F97DC3B8DD0D}"/>
              </a:ext>
            </a:extLst>
          </p:cNvPr>
          <p:cNvPicPr>
            <a:picLocks noChangeAspect="1"/>
          </p:cNvPicPr>
          <p:nvPr/>
        </p:nvPicPr>
        <p:blipFill>
          <a:blip r:embed="rId2"/>
          <a:stretch>
            <a:fillRect/>
          </a:stretch>
        </p:blipFill>
        <p:spPr>
          <a:xfrm>
            <a:off x="182091" y="3476505"/>
            <a:ext cx="712753" cy="914640"/>
          </a:xfrm>
          <a:prstGeom prst="rect">
            <a:avLst/>
          </a:prstGeom>
        </p:spPr>
      </p:pic>
      <p:pic>
        <p:nvPicPr>
          <p:cNvPr id="6" name="Picture 5">
            <a:extLst>
              <a:ext uri="{FF2B5EF4-FFF2-40B4-BE49-F238E27FC236}">
                <a16:creationId xmlns:a16="http://schemas.microsoft.com/office/drawing/2014/main" id="{5F41E075-6A30-4F19-95D7-1D1169AF6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08" y="1885367"/>
            <a:ext cx="5626032" cy="2347595"/>
          </a:xfrm>
          <a:prstGeom prst="rect">
            <a:avLst/>
          </a:prstGeom>
        </p:spPr>
      </p:pic>
      <p:sp>
        <p:nvSpPr>
          <p:cNvPr id="7" name="Rectangle 6">
            <a:extLst>
              <a:ext uri="{FF2B5EF4-FFF2-40B4-BE49-F238E27FC236}">
                <a16:creationId xmlns:a16="http://schemas.microsoft.com/office/drawing/2014/main" id="{865715B5-809D-4E80-95A3-24B0FFB4AF0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519362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DCC1-8C1A-4E2B-B902-11764BD3DDEE}"/>
              </a:ext>
            </a:extLst>
          </p:cNvPr>
          <p:cNvSpPr>
            <a:spLocks noGrp="1"/>
          </p:cNvSpPr>
          <p:nvPr>
            <p:ph type="title"/>
          </p:nvPr>
        </p:nvSpPr>
        <p:spPr/>
        <p:txBody>
          <a:bodyPr/>
          <a:lstStyle/>
          <a:p>
            <a:r>
              <a:rPr lang="en-US" dirty="0"/>
              <a:t>Cognizant Engineering Organization (CEO)</a:t>
            </a:r>
          </a:p>
        </p:txBody>
      </p:sp>
      <p:sp>
        <p:nvSpPr>
          <p:cNvPr id="3" name="Content Placeholder 2">
            <a:extLst>
              <a:ext uri="{FF2B5EF4-FFF2-40B4-BE49-F238E27FC236}">
                <a16:creationId xmlns:a16="http://schemas.microsoft.com/office/drawing/2014/main" id="{804309A8-5294-4D16-9C58-E0C6E9CFDD99}"/>
              </a:ext>
            </a:extLst>
          </p:cNvPr>
          <p:cNvSpPr>
            <a:spLocks noGrp="1"/>
          </p:cNvSpPr>
          <p:nvPr>
            <p:ph idx="1"/>
          </p:nvPr>
        </p:nvSpPr>
        <p:spPr/>
        <p:txBody>
          <a:bodyPr/>
          <a:lstStyle/>
          <a:p>
            <a:pPr marL="0" indent="0">
              <a:buNone/>
            </a:pPr>
            <a:r>
              <a:rPr lang="en-US" dirty="0"/>
              <a:t>NASA-STD-6030, Section 3.2:</a:t>
            </a:r>
          </a:p>
          <a:p>
            <a:pPr marL="0" indent="0">
              <a:buNone/>
            </a:pPr>
            <a:endParaRPr lang="en-US" i="1" u="sng" dirty="0"/>
          </a:p>
          <a:p>
            <a:pPr marL="0" indent="0">
              <a:buNone/>
            </a:pPr>
            <a:r>
              <a:rPr lang="en-US" i="1" u="sng" dirty="0"/>
              <a:t>Cognizant Engineering Organization</a:t>
            </a:r>
            <a:r>
              <a:rPr lang="en-US" i="1" dirty="0"/>
              <a:t>:  The organization responsible for establishing/maintaining the certified design state of the AM hardware and delivering AM hardware compliant with all levied requirements. The CEO will typically be a supplier to NASA, a subcontractor, or NASA</a:t>
            </a:r>
            <a:r>
              <a:rPr lang="en-US" dirty="0"/>
              <a:t>.</a:t>
            </a:r>
          </a:p>
          <a:p>
            <a:pPr marL="0" indent="0">
              <a:buNone/>
            </a:pPr>
            <a:endParaRPr lang="en-US" dirty="0"/>
          </a:p>
        </p:txBody>
      </p:sp>
      <p:sp>
        <p:nvSpPr>
          <p:cNvPr id="4" name="Rectangle 3">
            <a:extLst>
              <a:ext uri="{FF2B5EF4-FFF2-40B4-BE49-F238E27FC236}">
                <a16:creationId xmlns:a16="http://schemas.microsoft.com/office/drawing/2014/main" id="{E0A0C5D1-6F61-4FC0-9DB3-5A55690C85E8}"/>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960557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9943D-4B1D-4CF7-91E3-1684218F4D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97790" y="200525"/>
            <a:ext cx="5196420" cy="5985808"/>
          </a:xfrm>
          <a:prstGeom prst="rect">
            <a:avLst/>
          </a:prstGeom>
          <a:noFill/>
        </p:spPr>
      </p:pic>
      <p:sp>
        <p:nvSpPr>
          <p:cNvPr id="3" name="Rectangle 2">
            <a:extLst>
              <a:ext uri="{FF2B5EF4-FFF2-40B4-BE49-F238E27FC236}">
                <a16:creationId xmlns:a16="http://schemas.microsoft.com/office/drawing/2014/main" id="{2E3FB330-CD2A-4462-B428-3CD906A3F66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4136188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3002-B20D-48F3-80A0-059C308AC456}"/>
              </a:ext>
            </a:extLst>
          </p:cNvPr>
          <p:cNvSpPr>
            <a:spLocks noGrp="1"/>
          </p:cNvSpPr>
          <p:nvPr>
            <p:ph type="title"/>
          </p:nvPr>
        </p:nvSpPr>
        <p:spPr/>
        <p:txBody>
          <a:bodyPr/>
          <a:lstStyle/>
          <a:p>
            <a:r>
              <a:rPr lang="en-US" dirty="0"/>
              <a:t>Deliverables</a:t>
            </a:r>
          </a:p>
        </p:txBody>
      </p:sp>
      <p:sp>
        <p:nvSpPr>
          <p:cNvPr id="15" name="Content Placeholder 14">
            <a:extLst>
              <a:ext uri="{FF2B5EF4-FFF2-40B4-BE49-F238E27FC236}">
                <a16:creationId xmlns:a16="http://schemas.microsoft.com/office/drawing/2014/main" id="{3E3046FC-5B63-4F68-8C5D-9A1EC7008014}"/>
              </a:ext>
            </a:extLst>
          </p:cNvPr>
          <p:cNvSpPr>
            <a:spLocks noGrp="1"/>
          </p:cNvSpPr>
          <p:nvPr>
            <p:ph idx="1"/>
          </p:nvPr>
        </p:nvSpPr>
        <p:spPr>
          <a:xfrm>
            <a:off x="838200" y="1825625"/>
            <a:ext cx="6581140" cy="4351338"/>
          </a:xfrm>
        </p:spPr>
        <p:txBody>
          <a:bodyPr>
            <a:normAutofit fontScale="92500" lnSpcReduction="10000"/>
          </a:bodyPr>
          <a:lstStyle/>
          <a:p>
            <a:r>
              <a:rPr lang="en-US" dirty="0"/>
              <a:t>There are only three deliverables:</a:t>
            </a:r>
          </a:p>
          <a:p>
            <a:pPr lvl="1"/>
            <a:r>
              <a:rPr lang="en-US" dirty="0"/>
              <a:t>Additive Manufacturing Control Plan (AMCP)</a:t>
            </a:r>
          </a:p>
          <a:p>
            <a:pPr lvl="1"/>
            <a:r>
              <a:rPr lang="en-US" dirty="0"/>
              <a:t>Material Property Suite (MPS) via an MUA</a:t>
            </a:r>
          </a:p>
          <a:p>
            <a:pPr lvl="1"/>
            <a:r>
              <a:rPr lang="en-US" dirty="0"/>
              <a:t>Part Production Plan (PPP)</a:t>
            </a:r>
          </a:p>
          <a:p>
            <a:endParaRPr lang="en-US" dirty="0"/>
          </a:p>
          <a:p>
            <a:r>
              <a:rPr lang="en-US" dirty="0"/>
              <a:t>In many/most cases NASA is expected to be invited to the Additive Manufacturing Readiness Review (AMRR)</a:t>
            </a:r>
          </a:p>
          <a:p>
            <a:pPr lvl="1"/>
            <a:r>
              <a:rPr lang="en-US" dirty="0"/>
              <a:t>NASA’s attendance is only required for Class A1 or </a:t>
            </a:r>
            <a:r>
              <a:rPr lang="en-US" dirty="0" err="1"/>
              <a:t>A2</a:t>
            </a:r>
            <a:r>
              <a:rPr lang="en-US" dirty="0"/>
              <a:t> Parts</a:t>
            </a:r>
          </a:p>
          <a:p>
            <a:pPr lvl="1"/>
            <a:r>
              <a:rPr lang="en-US" dirty="0"/>
              <a:t>NASA’s approval is not required (unless a using project says it is)</a:t>
            </a:r>
          </a:p>
        </p:txBody>
      </p:sp>
      <p:pic>
        <p:nvPicPr>
          <p:cNvPr id="4" name="Picture 3">
            <a:extLst>
              <a:ext uri="{FF2B5EF4-FFF2-40B4-BE49-F238E27FC236}">
                <a16:creationId xmlns:a16="http://schemas.microsoft.com/office/drawing/2014/main" id="{E79D1CF2-6A15-458C-925E-2FA9D82C01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6985" y="1690688"/>
            <a:ext cx="3519170" cy="4855184"/>
          </a:xfrm>
          <a:prstGeom prst="rect">
            <a:avLst/>
          </a:prstGeom>
          <a:noFill/>
          <a:ln>
            <a:noFill/>
          </a:ln>
        </p:spPr>
      </p:pic>
      <p:sp>
        <p:nvSpPr>
          <p:cNvPr id="11" name="Oval 10">
            <a:extLst>
              <a:ext uri="{FF2B5EF4-FFF2-40B4-BE49-F238E27FC236}">
                <a16:creationId xmlns:a16="http://schemas.microsoft.com/office/drawing/2014/main" id="{5DED4AAD-B59D-4791-B5A7-6D60F533F764}"/>
              </a:ext>
            </a:extLst>
          </p:cNvPr>
          <p:cNvSpPr/>
          <p:nvPr/>
        </p:nvSpPr>
        <p:spPr>
          <a:xfrm>
            <a:off x="7626985" y="1690688"/>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722AE6F7-7695-4AD1-86BE-7E8FC0F6F048}"/>
              </a:ext>
            </a:extLst>
          </p:cNvPr>
          <p:cNvSpPr/>
          <p:nvPr/>
        </p:nvSpPr>
        <p:spPr>
          <a:xfrm>
            <a:off x="9966325" y="4194480"/>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510C2A0A-BD14-487C-8EAA-9124F0C1CC4F}"/>
              </a:ext>
            </a:extLst>
          </p:cNvPr>
          <p:cNvSpPr/>
          <p:nvPr/>
        </p:nvSpPr>
        <p:spPr>
          <a:xfrm>
            <a:off x="8076565" y="3682988"/>
            <a:ext cx="785495" cy="511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BB26CE70-3025-4DB9-B065-410580A95981}"/>
              </a:ext>
            </a:extLst>
          </p:cNvPr>
          <p:cNvSpPr/>
          <p:nvPr/>
        </p:nvSpPr>
        <p:spPr>
          <a:xfrm>
            <a:off x="8420100" y="4942046"/>
            <a:ext cx="785495" cy="51149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D0AAA2AE-E3FA-421B-9264-9CC025746CAF}"/>
              </a:ext>
            </a:extLst>
          </p:cNvPr>
          <p:cNvSpPr/>
          <p:nvPr/>
        </p:nvSpPr>
        <p:spPr>
          <a:xfrm>
            <a:off x="2038852"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722994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3002-B20D-48F3-80A0-059C308AC456}"/>
              </a:ext>
            </a:extLst>
          </p:cNvPr>
          <p:cNvSpPr>
            <a:spLocks noGrp="1"/>
          </p:cNvSpPr>
          <p:nvPr>
            <p:ph type="title"/>
          </p:nvPr>
        </p:nvSpPr>
        <p:spPr/>
        <p:txBody>
          <a:bodyPr/>
          <a:lstStyle/>
          <a:p>
            <a:r>
              <a:rPr lang="en-US" dirty="0"/>
              <a:t>Foundational Process Controls</a:t>
            </a:r>
          </a:p>
        </p:txBody>
      </p:sp>
      <p:pic>
        <p:nvPicPr>
          <p:cNvPr id="4" name="Picture 3">
            <a:extLst>
              <a:ext uri="{FF2B5EF4-FFF2-40B4-BE49-F238E27FC236}">
                <a16:creationId xmlns:a16="http://schemas.microsoft.com/office/drawing/2014/main" id="{E79D1CF2-6A15-458C-925E-2FA9D82C01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505" y="1690688"/>
            <a:ext cx="3519170" cy="4855184"/>
          </a:xfrm>
          <a:prstGeom prst="rect">
            <a:avLst/>
          </a:prstGeom>
          <a:noFill/>
          <a:ln>
            <a:noFill/>
          </a:ln>
        </p:spPr>
      </p:pic>
      <p:pic>
        <p:nvPicPr>
          <p:cNvPr id="5" name="Picture 4">
            <a:extLst>
              <a:ext uri="{FF2B5EF4-FFF2-40B4-BE49-F238E27FC236}">
                <a16:creationId xmlns:a16="http://schemas.microsoft.com/office/drawing/2014/main" id="{6148F95F-4D38-42B6-85AA-5B986FDAF885}"/>
              </a:ext>
            </a:extLst>
          </p:cNvPr>
          <p:cNvPicPr/>
          <p:nvPr/>
        </p:nvPicPr>
        <p:blipFill rotWithShape="1">
          <a:blip r:embed="rId2">
            <a:extLst>
              <a:ext uri="{28A0092B-C50C-407E-A947-70E740481C1C}">
                <a14:useLocalDpi xmlns:a14="http://schemas.microsoft.com/office/drawing/2010/main" val="0"/>
              </a:ext>
            </a:extLst>
          </a:blip>
          <a:srcRect b="48027"/>
          <a:stretch/>
        </p:blipFill>
        <p:spPr bwMode="auto">
          <a:xfrm>
            <a:off x="4668114" y="1762877"/>
            <a:ext cx="6596594" cy="4729998"/>
          </a:xfrm>
          <a:prstGeom prst="rect">
            <a:avLst/>
          </a:prstGeom>
          <a:noFill/>
          <a:ln w="28575">
            <a:solidFill>
              <a:schemeClr val="accent1"/>
            </a:solidFill>
          </a:ln>
        </p:spPr>
      </p:pic>
      <p:sp>
        <p:nvSpPr>
          <p:cNvPr id="6" name="Rectangle 5">
            <a:extLst>
              <a:ext uri="{FF2B5EF4-FFF2-40B4-BE49-F238E27FC236}">
                <a16:creationId xmlns:a16="http://schemas.microsoft.com/office/drawing/2014/main" id="{17B2CDAA-E58B-4150-A224-ABD0730CBDBC}"/>
              </a:ext>
            </a:extLst>
          </p:cNvPr>
          <p:cNvSpPr/>
          <p:nvPr/>
        </p:nvSpPr>
        <p:spPr>
          <a:xfrm>
            <a:off x="738505" y="1690688"/>
            <a:ext cx="3519170" cy="25574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148624B-254D-4474-A022-A71C273E04A7}"/>
              </a:ext>
            </a:extLst>
          </p:cNvPr>
          <p:cNvCxnSpPr>
            <a:cxnSpLocks/>
          </p:cNvCxnSpPr>
          <p:nvPr/>
        </p:nvCxnSpPr>
        <p:spPr>
          <a:xfrm>
            <a:off x="4257675" y="2975811"/>
            <a:ext cx="378355"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0C0617-0B2D-4546-A12A-56623ABB8364}"/>
              </a:ext>
            </a:extLst>
          </p:cNvPr>
          <p:cNvSpPr/>
          <p:nvPr/>
        </p:nvSpPr>
        <p:spPr>
          <a:xfrm>
            <a:off x="3301933" y="6488668"/>
            <a:ext cx="5588133" cy="369332"/>
          </a:xfrm>
          <a:prstGeom prst="rect">
            <a:avLst/>
          </a:prstGeom>
        </p:spPr>
        <p:txBody>
          <a:bodyPr wrap="none">
            <a:spAutoFit/>
          </a:bodyPr>
          <a:lstStyle/>
          <a:p>
            <a:r>
              <a:rPr lang="en-US" i="1" dirty="0"/>
              <a:t>Public Use - Quality Leadership Forum 2021 - 27 May 2021</a:t>
            </a:r>
          </a:p>
        </p:txBody>
      </p:sp>
      <p:sp>
        <p:nvSpPr>
          <p:cNvPr id="3" name="Oval 2">
            <a:extLst>
              <a:ext uri="{FF2B5EF4-FFF2-40B4-BE49-F238E27FC236}">
                <a16:creationId xmlns:a16="http://schemas.microsoft.com/office/drawing/2014/main" id="{E30563B0-81D3-49F0-947D-B7447C519042}"/>
              </a:ext>
            </a:extLst>
          </p:cNvPr>
          <p:cNvSpPr/>
          <p:nvPr/>
        </p:nvSpPr>
        <p:spPr>
          <a:xfrm>
            <a:off x="9578769" y="1690688"/>
            <a:ext cx="1767329" cy="899403"/>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0F5E4DB-2EE2-463F-870F-EDFEEB114F88}"/>
              </a:ext>
            </a:extLst>
          </p:cNvPr>
          <p:cNvSpPr/>
          <p:nvPr/>
        </p:nvSpPr>
        <p:spPr>
          <a:xfrm>
            <a:off x="8155200" y="2410879"/>
            <a:ext cx="2591023" cy="193454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D320F1-4629-4240-86F2-0DFDAA4E681E}"/>
              </a:ext>
            </a:extLst>
          </p:cNvPr>
          <p:cNvSpPr/>
          <p:nvPr/>
        </p:nvSpPr>
        <p:spPr>
          <a:xfrm>
            <a:off x="5681244" y="2378154"/>
            <a:ext cx="1024119" cy="59126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A4BFED-5C97-42C3-B119-8120BE184783}"/>
              </a:ext>
            </a:extLst>
          </p:cNvPr>
          <p:cNvSpPr/>
          <p:nvPr/>
        </p:nvSpPr>
        <p:spPr>
          <a:xfrm>
            <a:off x="5688598" y="3218606"/>
            <a:ext cx="1024119" cy="59126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9B56AEB-7426-4B2F-966D-17939149A934}"/>
              </a:ext>
            </a:extLst>
          </p:cNvPr>
          <p:cNvSpPr/>
          <p:nvPr/>
        </p:nvSpPr>
        <p:spPr>
          <a:xfrm>
            <a:off x="6845759" y="5330627"/>
            <a:ext cx="1024119" cy="59126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C77ACC-8730-4028-A1C3-6D5F0DEFFE31}"/>
              </a:ext>
            </a:extLst>
          </p:cNvPr>
          <p:cNvSpPr/>
          <p:nvPr/>
        </p:nvSpPr>
        <p:spPr>
          <a:xfrm>
            <a:off x="7966411" y="5228583"/>
            <a:ext cx="1024119" cy="59126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32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3002-B20D-48F3-80A0-059C308AC456}"/>
              </a:ext>
            </a:extLst>
          </p:cNvPr>
          <p:cNvSpPr>
            <a:spLocks noGrp="1"/>
          </p:cNvSpPr>
          <p:nvPr>
            <p:ph type="title"/>
          </p:nvPr>
        </p:nvSpPr>
        <p:spPr/>
        <p:txBody>
          <a:bodyPr/>
          <a:lstStyle/>
          <a:p>
            <a:r>
              <a:rPr lang="en-US" dirty="0"/>
              <a:t>Part Production Controls</a:t>
            </a:r>
          </a:p>
        </p:txBody>
      </p:sp>
      <p:pic>
        <p:nvPicPr>
          <p:cNvPr id="4" name="Picture 3">
            <a:extLst>
              <a:ext uri="{FF2B5EF4-FFF2-40B4-BE49-F238E27FC236}">
                <a16:creationId xmlns:a16="http://schemas.microsoft.com/office/drawing/2014/main" id="{E79D1CF2-6A15-458C-925E-2FA9D82C01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505" y="1690688"/>
            <a:ext cx="3519170" cy="4855184"/>
          </a:xfrm>
          <a:prstGeom prst="rect">
            <a:avLst/>
          </a:prstGeom>
          <a:noFill/>
          <a:ln>
            <a:noFill/>
          </a:ln>
        </p:spPr>
      </p:pic>
      <p:sp>
        <p:nvSpPr>
          <p:cNvPr id="6" name="Rectangle 5">
            <a:extLst>
              <a:ext uri="{FF2B5EF4-FFF2-40B4-BE49-F238E27FC236}">
                <a16:creationId xmlns:a16="http://schemas.microsoft.com/office/drawing/2014/main" id="{17B2CDAA-E58B-4150-A224-ABD0730CBDBC}"/>
              </a:ext>
            </a:extLst>
          </p:cNvPr>
          <p:cNvSpPr/>
          <p:nvPr/>
        </p:nvSpPr>
        <p:spPr>
          <a:xfrm>
            <a:off x="738505" y="4175490"/>
            <a:ext cx="3519170" cy="243553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148624B-254D-4474-A022-A71C273E04A7}"/>
              </a:ext>
            </a:extLst>
          </p:cNvPr>
          <p:cNvCxnSpPr>
            <a:cxnSpLocks/>
          </p:cNvCxnSpPr>
          <p:nvPr/>
        </p:nvCxnSpPr>
        <p:spPr>
          <a:xfrm>
            <a:off x="4257675" y="4610402"/>
            <a:ext cx="378355"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0C0617-0B2D-4546-A12A-56623ABB8364}"/>
              </a:ext>
            </a:extLst>
          </p:cNvPr>
          <p:cNvSpPr/>
          <p:nvPr/>
        </p:nvSpPr>
        <p:spPr>
          <a:xfrm>
            <a:off x="3301933" y="6488668"/>
            <a:ext cx="5588133" cy="369332"/>
          </a:xfrm>
          <a:prstGeom prst="rect">
            <a:avLst/>
          </a:prstGeom>
        </p:spPr>
        <p:txBody>
          <a:bodyPr wrap="none">
            <a:spAutoFit/>
          </a:bodyPr>
          <a:lstStyle/>
          <a:p>
            <a:r>
              <a:rPr lang="en-US" i="1" dirty="0"/>
              <a:t>Public Use - Quality Leadership Forum 2021 - 27 May 2021</a:t>
            </a:r>
          </a:p>
        </p:txBody>
      </p:sp>
      <p:grpSp>
        <p:nvGrpSpPr>
          <p:cNvPr id="11" name="Group 10">
            <a:extLst>
              <a:ext uri="{FF2B5EF4-FFF2-40B4-BE49-F238E27FC236}">
                <a16:creationId xmlns:a16="http://schemas.microsoft.com/office/drawing/2014/main" id="{8F744AAF-0C59-4A13-8D7A-649C16198E58}"/>
              </a:ext>
            </a:extLst>
          </p:cNvPr>
          <p:cNvGrpSpPr/>
          <p:nvPr/>
        </p:nvGrpSpPr>
        <p:grpSpPr>
          <a:xfrm>
            <a:off x="4644038" y="1521304"/>
            <a:ext cx="7177470" cy="4967355"/>
            <a:chOff x="5883691" y="3979933"/>
            <a:chExt cx="3519170" cy="2435533"/>
          </a:xfrm>
        </p:grpSpPr>
        <p:pic>
          <p:nvPicPr>
            <p:cNvPr id="9" name="Picture 8">
              <a:extLst>
                <a:ext uri="{FF2B5EF4-FFF2-40B4-BE49-F238E27FC236}">
                  <a16:creationId xmlns:a16="http://schemas.microsoft.com/office/drawing/2014/main" id="{84279B67-0D34-438F-8C76-194BC7891460}"/>
                </a:ext>
              </a:extLst>
            </p:cNvPr>
            <p:cNvPicPr/>
            <p:nvPr/>
          </p:nvPicPr>
          <p:blipFill rotWithShape="1">
            <a:blip r:embed="rId2">
              <a:extLst>
                <a:ext uri="{28A0092B-C50C-407E-A947-70E740481C1C}">
                  <a14:useLocalDpi xmlns:a14="http://schemas.microsoft.com/office/drawing/2010/main" val="0"/>
                </a:ext>
              </a:extLst>
            </a:blip>
            <a:srcRect t="51179"/>
            <a:stretch/>
          </p:blipFill>
          <p:spPr bwMode="auto">
            <a:xfrm>
              <a:off x="5883691" y="3979933"/>
              <a:ext cx="3519170" cy="2370382"/>
            </a:xfrm>
            <a:prstGeom prst="rect">
              <a:avLst/>
            </a:prstGeom>
            <a:noFill/>
            <a:ln>
              <a:solidFill>
                <a:srgbClr val="0070C0"/>
              </a:solidFill>
            </a:ln>
          </p:spPr>
        </p:pic>
        <p:sp>
          <p:nvSpPr>
            <p:cNvPr id="10" name="Rectangle 9">
              <a:extLst>
                <a:ext uri="{FF2B5EF4-FFF2-40B4-BE49-F238E27FC236}">
                  <a16:creationId xmlns:a16="http://schemas.microsoft.com/office/drawing/2014/main" id="{D4105A17-B764-4485-9230-10CE3B96374D}"/>
                </a:ext>
              </a:extLst>
            </p:cNvPr>
            <p:cNvSpPr/>
            <p:nvPr/>
          </p:nvSpPr>
          <p:spPr>
            <a:xfrm>
              <a:off x="5883691" y="3979933"/>
              <a:ext cx="3519170" cy="243553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740059BF-BDC7-44BE-BAAB-4F350829A03B}"/>
              </a:ext>
            </a:extLst>
          </p:cNvPr>
          <p:cNvSpPr/>
          <p:nvPr/>
        </p:nvSpPr>
        <p:spPr>
          <a:xfrm>
            <a:off x="9920835" y="2581359"/>
            <a:ext cx="1432965" cy="84764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493F08-B76C-481D-B6A9-4F40080E3E84}"/>
              </a:ext>
            </a:extLst>
          </p:cNvPr>
          <p:cNvSpPr/>
          <p:nvPr/>
        </p:nvSpPr>
        <p:spPr>
          <a:xfrm>
            <a:off x="9815639" y="3581160"/>
            <a:ext cx="1432965" cy="84764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FD7D61-5809-49E3-98D2-819DA5A26731}"/>
              </a:ext>
            </a:extLst>
          </p:cNvPr>
          <p:cNvSpPr/>
          <p:nvPr/>
        </p:nvSpPr>
        <p:spPr>
          <a:xfrm>
            <a:off x="8820319" y="4312900"/>
            <a:ext cx="2160573" cy="1325563"/>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6D90EB-B2E1-4AA1-B2E2-3C8E4CCA7165}"/>
              </a:ext>
            </a:extLst>
          </p:cNvPr>
          <p:cNvSpPr/>
          <p:nvPr/>
        </p:nvSpPr>
        <p:spPr>
          <a:xfrm>
            <a:off x="7307108" y="5203179"/>
            <a:ext cx="1537487" cy="85285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6B00B7-778B-44B8-B572-3FAD05263948}"/>
              </a:ext>
            </a:extLst>
          </p:cNvPr>
          <p:cNvSpPr/>
          <p:nvPr/>
        </p:nvSpPr>
        <p:spPr>
          <a:xfrm>
            <a:off x="5501909" y="4696678"/>
            <a:ext cx="1537487" cy="85285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161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8BAE0-0800-4C38-90E0-0034C48530B7}"/>
              </a:ext>
            </a:extLst>
          </p:cNvPr>
          <p:cNvSpPr>
            <a:spLocks noGrp="1"/>
          </p:cNvSpPr>
          <p:nvPr>
            <p:ph type="ctrTitle"/>
          </p:nvPr>
        </p:nvSpPr>
        <p:spPr/>
        <p:txBody>
          <a:bodyPr/>
          <a:lstStyle/>
          <a:p>
            <a:r>
              <a:rPr lang="en-US" dirty="0"/>
              <a:t>Quality Assurance’s Role</a:t>
            </a:r>
          </a:p>
        </p:txBody>
      </p:sp>
      <p:sp>
        <p:nvSpPr>
          <p:cNvPr id="5" name="Subtitle 4">
            <a:extLst>
              <a:ext uri="{FF2B5EF4-FFF2-40B4-BE49-F238E27FC236}">
                <a16:creationId xmlns:a16="http://schemas.microsoft.com/office/drawing/2014/main" id="{27C8ED8F-5537-4F52-B0BB-BB0AB316DDF3}"/>
              </a:ext>
            </a:extLst>
          </p:cNvPr>
          <p:cNvSpPr>
            <a:spLocks noGrp="1"/>
          </p:cNvSpPr>
          <p:nvPr>
            <p:ph type="subTitle" idx="1"/>
          </p:nvPr>
        </p:nvSpPr>
        <p:spPr/>
        <p:txBody>
          <a:bodyPr/>
          <a:lstStyle/>
          <a:p>
            <a:r>
              <a:rPr lang="en-US" dirty="0"/>
              <a:t>You don’t have to be a Materials Engineer…</a:t>
            </a:r>
          </a:p>
        </p:txBody>
      </p:sp>
      <p:sp>
        <p:nvSpPr>
          <p:cNvPr id="6" name="Rectangle 5">
            <a:extLst>
              <a:ext uri="{FF2B5EF4-FFF2-40B4-BE49-F238E27FC236}">
                <a16:creationId xmlns:a16="http://schemas.microsoft.com/office/drawing/2014/main" id="{CE47DBC1-25C0-4AD1-AC78-BEC38558240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67300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5834-3E43-4EAE-A5D5-87CE9FC6088A}"/>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24BB11F7-B1E3-4096-975B-E5F56B192C63}"/>
              </a:ext>
            </a:extLst>
          </p:cNvPr>
          <p:cNvSpPr>
            <a:spLocks noGrp="1"/>
          </p:cNvSpPr>
          <p:nvPr>
            <p:ph idx="1"/>
          </p:nvPr>
        </p:nvSpPr>
        <p:spPr>
          <a:xfrm>
            <a:off x="838200" y="5350597"/>
            <a:ext cx="10515600" cy="826365"/>
          </a:xfrm>
        </p:spPr>
        <p:txBody>
          <a:bodyPr>
            <a:normAutofit fontScale="70000" lnSpcReduction="20000"/>
          </a:bodyPr>
          <a:lstStyle/>
          <a:p>
            <a:r>
              <a:rPr lang="en-US" dirty="0"/>
              <a:t>Adaptive technologies, where the heat input can change during the manufacturing process, are not covered by NASA-STD-6030 </a:t>
            </a:r>
          </a:p>
          <a:p>
            <a:pPr lvl="1"/>
            <a:r>
              <a:rPr lang="en-US" dirty="0"/>
              <a:t>e.g., Electron beam powder bed fusion (E-PBF)</a:t>
            </a:r>
          </a:p>
          <a:p>
            <a:pPr marL="0" indent="0">
              <a:buNone/>
            </a:pPr>
            <a:endParaRPr lang="en-US" dirty="0"/>
          </a:p>
        </p:txBody>
      </p:sp>
      <p:graphicFrame>
        <p:nvGraphicFramePr>
          <p:cNvPr id="5" name="Table 4">
            <a:extLst>
              <a:ext uri="{FF2B5EF4-FFF2-40B4-BE49-F238E27FC236}">
                <a16:creationId xmlns:a16="http://schemas.microsoft.com/office/drawing/2014/main" id="{6955332F-0FF4-412A-839D-E33E9CABDFA5}"/>
              </a:ext>
            </a:extLst>
          </p:cNvPr>
          <p:cNvGraphicFramePr>
            <a:graphicFrameLocks noGrp="1"/>
          </p:cNvGraphicFramePr>
          <p:nvPr>
            <p:extLst>
              <p:ext uri="{D42A27DB-BD31-4B8C-83A1-F6EECF244321}">
                <p14:modId xmlns:p14="http://schemas.microsoft.com/office/powerpoint/2010/main" val="4221122083"/>
              </p:ext>
            </p:extLst>
          </p:nvPr>
        </p:nvGraphicFramePr>
        <p:xfrm>
          <a:off x="1403286" y="1539921"/>
          <a:ext cx="9134947" cy="3484440"/>
        </p:xfrm>
        <a:graphic>
          <a:graphicData uri="http://schemas.openxmlformats.org/drawingml/2006/table">
            <a:tbl>
              <a:tblPr firstRow="1" firstCol="1" bandRow="1"/>
              <a:tblGrid>
                <a:gridCol w="1104524">
                  <a:extLst>
                    <a:ext uri="{9D8B030D-6E8A-4147-A177-3AD203B41FA5}">
                      <a16:colId xmlns:a16="http://schemas.microsoft.com/office/drawing/2014/main" val="2043972266"/>
                    </a:ext>
                  </a:extLst>
                </a:gridCol>
                <a:gridCol w="2326740">
                  <a:extLst>
                    <a:ext uri="{9D8B030D-6E8A-4147-A177-3AD203B41FA5}">
                      <a16:colId xmlns:a16="http://schemas.microsoft.com/office/drawing/2014/main" val="1120033830"/>
                    </a:ext>
                  </a:extLst>
                </a:gridCol>
                <a:gridCol w="2448437">
                  <a:extLst>
                    <a:ext uri="{9D8B030D-6E8A-4147-A177-3AD203B41FA5}">
                      <a16:colId xmlns:a16="http://schemas.microsoft.com/office/drawing/2014/main" val="436550682"/>
                    </a:ext>
                  </a:extLst>
                </a:gridCol>
                <a:gridCol w="1085082">
                  <a:extLst>
                    <a:ext uri="{9D8B030D-6E8A-4147-A177-3AD203B41FA5}">
                      <a16:colId xmlns:a16="http://schemas.microsoft.com/office/drawing/2014/main" val="1050313511"/>
                    </a:ext>
                  </a:extLst>
                </a:gridCol>
                <a:gridCol w="1085082">
                  <a:extLst>
                    <a:ext uri="{9D8B030D-6E8A-4147-A177-3AD203B41FA5}">
                      <a16:colId xmlns:a16="http://schemas.microsoft.com/office/drawing/2014/main" val="4263943889"/>
                    </a:ext>
                  </a:extLst>
                </a:gridCol>
                <a:gridCol w="1085082">
                  <a:extLst>
                    <a:ext uri="{9D8B030D-6E8A-4147-A177-3AD203B41FA5}">
                      <a16:colId xmlns:a16="http://schemas.microsoft.com/office/drawing/2014/main" val="2902523744"/>
                    </a:ext>
                  </a:extLst>
                </a:gridCol>
              </a:tblGrid>
              <a:tr h="276218">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91217461"/>
                  </a:ext>
                </a:extLst>
              </a:tr>
              <a:tr h="511238">
                <a:tc>
                  <a:txBody>
                    <a:bodyPr/>
                    <a:lstStyle/>
                    <a:p>
                      <a:pPr marL="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Technology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  Form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16079417"/>
                  </a:ext>
                </a:extLst>
              </a:tr>
              <a:tr h="276218">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 Powder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423088"/>
                  </a:ext>
                </a:extLst>
              </a:tr>
              <a:tr h="276218">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 Wire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866333"/>
                  </a:ext>
                </a:extLst>
              </a:tr>
              <a:tr h="511238">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 Blown Powder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796690"/>
                  </a:ext>
                </a:extLst>
              </a:tr>
              <a:tr h="511238">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Polymers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Thermoplastic Powder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267464"/>
                  </a:ext>
                </a:extLst>
              </a:tr>
              <a:tr h="55243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Photopolymerization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Photopolymeric Thermoset Resin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502125"/>
                  </a:ext>
                </a:extLst>
              </a:tr>
              <a:tr h="550564">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Extrusion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Thermoplastic filament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791357"/>
                  </a:ext>
                </a:extLst>
              </a:tr>
            </a:tbl>
          </a:graphicData>
        </a:graphic>
      </p:graphicFrame>
      <p:sp>
        <p:nvSpPr>
          <p:cNvPr id="6" name="Rectangle 5">
            <a:extLst>
              <a:ext uri="{FF2B5EF4-FFF2-40B4-BE49-F238E27FC236}">
                <a16:creationId xmlns:a16="http://schemas.microsoft.com/office/drawing/2014/main" id="{9431497E-465C-488F-91C5-508E5160FB1E}"/>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168735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CAB7-05A5-4F95-BC2C-12425172E5B5}"/>
              </a:ext>
            </a:extLst>
          </p:cNvPr>
          <p:cNvSpPr>
            <a:spLocks noGrp="1"/>
          </p:cNvSpPr>
          <p:nvPr>
            <p:ph type="title"/>
          </p:nvPr>
        </p:nvSpPr>
        <p:spPr/>
        <p:txBody>
          <a:bodyPr/>
          <a:lstStyle/>
          <a:p>
            <a:r>
              <a:rPr lang="en-US" dirty="0"/>
              <a:t>Quality Assurance’s Role</a:t>
            </a:r>
          </a:p>
        </p:txBody>
      </p:sp>
      <p:sp>
        <p:nvSpPr>
          <p:cNvPr id="3" name="Content Placeholder 2">
            <a:extLst>
              <a:ext uri="{FF2B5EF4-FFF2-40B4-BE49-F238E27FC236}">
                <a16:creationId xmlns:a16="http://schemas.microsoft.com/office/drawing/2014/main" id="{753BA529-EEFC-453D-8931-848D03C01DDF}"/>
              </a:ext>
            </a:extLst>
          </p:cNvPr>
          <p:cNvSpPr>
            <a:spLocks noGrp="1"/>
          </p:cNvSpPr>
          <p:nvPr>
            <p:ph idx="1"/>
          </p:nvPr>
        </p:nvSpPr>
        <p:spPr>
          <a:xfrm>
            <a:off x="838200" y="1825625"/>
            <a:ext cx="10515600" cy="3575050"/>
          </a:xfrm>
        </p:spPr>
        <p:txBody>
          <a:bodyPr>
            <a:normAutofit fontScale="77500" lnSpcReduction="20000"/>
          </a:bodyPr>
          <a:lstStyle/>
          <a:p>
            <a:r>
              <a:rPr lang="en-US" dirty="0"/>
              <a:t>Foundational Process Controls are only as good as the Quality Program(s) in which they reside</a:t>
            </a:r>
          </a:p>
          <a:p>
            <a:pPr lvl="1"/>
            <a:r>
              <a:rPr lang="en-US" dirty="0"/>
              <a:t>Fully involved Quality Management Systems</a:t>
            </a:r>
          </a:p>
          <a:p>
            <a:pPr lvl="1"/>
            <a:r>
              <a:rPr lang="en-US" dirty="0"/>
              <a:t>Equipment and Facility Controls</a:t>
            </a:r>
          </a:p>
          <a:p>
            <a:pPr lvl="1"/>
            <a:r>
              <a:rPr lang="en-US" dirty="0"/>
              <a:t>Training</a:t>
            </a:r>
          </a:p>
          <a:p>
            <a:pPr lvl="1"/>
            <a:r>
              <a:rPr lang="en-US" dirty="0"/>
              <a:t>Process &amp; Machine Qualifications</a:t>
            </a:r>
          </a:p>
          <a:p>
            <a:pPr lvl="1"/>
            <a:r>
              <a:rPr lang="en-US" dirty="0"/>
              <a:t>Machine Maintenance</a:t>
            </a:r>
          </a:p>
          <a:p>
            <a:pPr lvl="1"/>
            <a:r>
              <a:rPr lang="en-US" dirty="0"/>
              <a:t>Statistical Process Control</a:t>
            </a:r>
          </a:p>
          <a:p>
            <a:pPr lvl="1"/>
            <a:r>
              <a:rPr lang="en-US" dirty="0"/>
              <a:t>Product and Performance Verification/Validation</a:t>
            </a:r>
          </a:p>
          <a:p>
            <a:pPr lvl="1"/>
            <a:r>
              <a:rPr lang="en-US" dirty="0" err="1"/>
              <a:t>etc</a:t>
            </a:r>
            <a:r>
              <a:rPr lang="en-US" dirty="0"/>
              <a:t>…</a:t>
            </a:r>
          </a:p>
          <a:p>
            <a:r>
              <a:rPr lang="en-US" dirty="0"/>
              <a:t>Part planning must confirm the foundation produces a good part consistently</a:t>
            </a:r>
          </a:p>
          <a:p>
            <a:r>
              <a:rPr lang="en-US" dirty="0"/>
              <a:t>Part production follows a fixed process with statistical process controls</a:t>
            </a:r>
          </a:p>
          <a:p>
            <a:endParaRPr lang="en-US" dirty="0"/>
          </a:p>
        </p:txBody>
      </p:sp>
      <p:sp>
        <p:nvSpPr>
          <p:cNvPr id="4" name="Rectangle 3">
            <a:extLst>
              <a:ext uri="{FF2B5EF4-FFF2-40B4-BE49-F238E27FC236}">
                <a16:creationId xmlns:a16="http://schemas.microsoft.com/office/drawing/2014/main" id="{7AD824BA-2015-447A-9FA8-EB472F180B62}"/>
              </a:ext>
            </a:extLst>
          </p:cNvPr>
          <p:cNvSpPr/>
          <p:nvPr/>
        </p:nvSpPr>
        <p:spPr>
          <a:xfrm>
            <a:off x="1340147" y="5537199"/>
            <a:ext cx="9511706" cy="707886"/>
          </a:xfrm>
          <a:prstGeom prst="rect">
            <a:avLst/>
          </a:prstGeom>
          <a:solidFill>
            <a:srgbClr val="0070C0"/>
          </a:solidFill>
          <a:ln>
            <a:solidFill>
              <a:srgbClr val="0070C0"/>
            </a:solidFill>
          </a:ln>
        </p:spPr>
        <p:txBody>
          <a:bodyPr wrap="none">
            <a:spAutoFit/>
          </a:bodyPr>
          <a:lstStyle/>
          <a:p>
            <a:r>
              <a:rPr lang="en-US" sz="4000" dirty="0">
                <a:solidFill>
                  <a:srgbClr val="FFFFFF"/>
                </a:solidFill>
              </a:rPr>
              <a:t>Control what you do :: Evaluate what you get</a:t>
            </a:r>
          </a:p>
        </p:txBody>
      </p:sp>
      <p:sp>
        <p:nvSpPr>
          <p:cNvPr id="5" name="Rectangle 4">
            <a:extLst>
              <a:ext uri="{FF2B5EF4-FFF2-40B4-BE49-F238E27FC236}">
                <a16:creationId xmlns:a16="http://schemas.microsoft.com/office/drawing/2014/main" id="{3EBF2F70-B1FB-4472-979A-F98A2748EBE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338897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198E-F306-475A-AE96-8311BB27B9AB}"/>
              </a:ext>
            </a:extLst>
          </p:cNvPr>
          <p:cNvSpPr>
            <a:spLocks noGrp="1"/>
          </p:cNvSpPr>
          <p:nvPr>
            <p:ph type="title"/>
          </p:nvPr>
        </p:nvSpPr>
        <p:spPr/>
        <p:txBody>
          <a:bodyPr/>
          <a:lstStyle/>
          <a:p>
            <a:r>
              <a:rPr lang="en-US" dirty="0"/>
              <a:t>Quality Management Systems</a:t>
            </a:r>
          </a:p>
        </p:txBody>
      </p:sp>
      <p:sp>
        <p:nvSpPr>
          <p:cNvPr id="3" name="Content Placeholder 2">
            <a:extLst>
              <a:ext uri="{FF2B5EF4-FFF2-40B4-BE49-F238E27FC236}">
                <a16:creationId xmlns:a16="http://schemas.microsoft.com/office/drawing/2014/main" id="{B9A2687B-A49F-40F4-9C6D-D6AD97B7315D}"/>
              </a:ext>
            </a:extLst>
          </p:cNvPr>
          <p:cNvSpPr>
            <a:spLocks noGrp="1"/>
          </p:cNvSpPr>
          <p:nvPr>
            <p:ph idx="1"/>
          </p:nvPr>
        </p:nvSpPr>
        <p:spPr/>
        <p:txBody>
          <a:bodyPr>
            <a:normAutofit/>
          </a:bodyPr>
          <a:lstStyle/>
          <a:p>
            <a:pPr marL="914400" lvl="2" indent="0">
              <a:buNone/>
            </a:pPr>
            <a:r>
              <a:rPr lang="en-US" b="1" i="1" dirty="0"/>
              <a:t>4.4.1 Quality Management Systems </a:t>
            </a:r>
            <a:r>
              <a:rPr lang="en-US" i="1" dirty="0"/>
              <a:t>– A QMS compliant to SAE AS9100, Quality Management Systems – Requirements for Aviation, Space, and Defense Organizations, or an alternate QMS approved by the CEO and NASA, documented or referenced in the AMCP, </a:t>
            </a:r>
            <a:r>
              <a:rPr lang="en-US" b="1" i="1" dirty="0"/>
              <a:t>shall</a:t>
            </a:r>
            <a:r>
              <a:rPr lang="en-US" i="1" dirty="0"/>
              <a:t> be in place for all entities involved in the design, production, and post-processing of AM hardware</a:t>
            </a:r>
          </a:p>
          <a:p>
            <a:pPr marL="457200" lvl="1" indent="0">
              <a:buNone/>
            </a:pPr>
            <a:endParaRPr lang="en-US" i="1" dirty="0"/>
          </a:p>
          <a:p>
            <a:pPr lvl="1"/>
            <a:r>
              <a:rPr lang="en-US" dirty="0"/>
              <a:t>Quality Management System/QMS is mentioned ~100 times in NASA-STD-6030</a:t>
            </a:r>
          </a:p>
          <a:p>
            <a:pPr lvl="1"/>
            <a:r>
              <a:rPr lang="en-US" dirty="0"/>
              <a:t>Having a well defined and executed QMS is </a:t>
            </a:r>
            <a:r>
              <a:rPr lang="en-US" i="1" dirty="0"/>
              <a:t>critical</a:t>
            </a:r>
            <a:r>
              <a:rPr lang="en-US" dirty="0"/>
              <a:t> for the production of high reliability spaceflight hardware.</a:t>
            </a:r>
          </a:p>
          <a:p>
            <a:pPr lvl="1"/>
            <a:r>
              <a:rPr lang="en-US" dirty="0"/>
              <a:t>Almost every work product mentioned in NASA-STD-6030 must be maintained under configuration/revision control</a:t>
            </a:r>
          </a:p>
          <a:p>
            <a:pPr lvl="1"/>
            <a:endParaRPr lang="en-US" dirty="0"/>
          </a:p>
        </p:txBody>
      </p:sp>
      <p:sp>
        <p:nvSpPr>
          <p:cNvPr id="4" name="Rectangle 3">
            <a:extLst>
              <a:ext uri="{FF2B5EF4-FFF2-40B4-BE49-F238E27FC236}">
                <a16:creationId xmlns:a16="http://schemas.microsoft.com/office/drawing/2014/main" id="{3D22D5F3-A48F-4E27-B41B-F9311C000730}"/>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632070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D1F-1954-49A2-966C-253D71A0C9EF}"/>
              </a:ext>
            </a:extLst>
          </p:cNvPr>
          <p:cNvSpPr>
            <a:spLocks noGrp="1"/>
          </p:cNvSpPr>
          <p:nvPr>
            <p:ph type="title"/>
          </p:nvPr>
        </p:nvSpPr>
        <p:spPr/>
        <p:txBody>
          <a:bodyPr/>
          <a:lstStyle/>
          <a:p>
            <a:r>
              <a:rPr lang="en-US" dirty="0"/>
              <a:t>Equipment and Facilities Control</a:t>
            </a:r>
          </a:p>
        </p:txBody>
      </p:sp>
      <p:sp>
        <p:nvSpPr>
          <p:cNvPr id="3" name="Content Placeholder 2">
            <a:extLst>
              <a:ext uri="{FF2B5EF4-FFF2-40B4-BE49-F238E27FC236}">
                <a16:creationId xmlns:a16="http://schemas.microsoft.com/office/drawing/2014/main" id="{553FADC6-2FCF-43B8-AD26-B13093292430}"/>
              </a:ext>
            </a:extLst>
          </p:cNvPr>
          <p:cNvSpPr>
            <a:spLocks noGrp="1"/>
          </p:cNvSpPr>
          <p:nvPr>
            <p:ph idx="1"/>
          </p:nvPr>
        </p:nvSpPr>
        <p:spPr/>
        <p:txBody>
          <a:bodyPr/>
          <a:lstStyle/>
          <a:p>
            <a:r>
              <a:rPr lang="en-US" dirty="0"/>
              <a:t>NASA-STD-6033</a:t>
            </a:r>
          </a:p>
          <a:p>
            <a:r>
              <a:rPr lang="en-US" dirty="0"/>
              <a:t>Feedstock Management</a:t>
            </a:r>
          </a:p>
          <a:p>
            <a:pPr lvl="1"/>
            <a:r>
              <a:rPr lang="en-US" dirty="0"/>
              <a:t>Similar to weld wire/powder</a:t>
            </a:r>
          </a:p>
          <a:p>
            <a:r>
              <a:rPr lang="en-US" dirty="0"/>
              <a:t>Digital Thread</a:t>
            </a:r>
          </a:p>
          <a:p>
            <a:pPr marL="457200" lvl="1" indent="0">
              <a:buNone/>
            </a:pPr>
            <a:r>
              <a:rPr lang="en-US" i="1" dirty="0"/>
              <a:t>The virtual medium in which data are stored and subsequently referenced through a part’s life cycle. This configuration-managed infrastructure contains and fingerprints the digital references for a part from foundational process controls through part production controls.</a:t>
            </a:r>
          </a:p>
          <a:p>
            <a:r>
              <a:rPr lang="en-US" dirty="0"/>
              <a:t>(Machine) Installation Controls</a:t>
            </a:r>
          </a:p>
        </p:txBody>
      </p:sp>
      <p:sp>
        <p:nvSpPr>
          <p:cNvPr id="4" name="Rectangle 3">
            <a:extLst>
              <a:ext uri="{FF2B5EF4-FFF2-40B4-BE49-F238E27FC236}">
                <a16:creationId xmlns:a16="http://schemas.microsoft.com/office/drawing/2014/main" id="{3321BF9D-E867-42FC-94D0-3FE62FB077A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808750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D1F-1954-49A2-966C-253D71A0C9EF}"/>
              </a:ext>
            </a:extLst>
          </p:cNvPr>
          <p:cNvSpPr>
            <a:spLocks noGrp="1"/>
          </p:cNvSpPr>
          <p:nvPr>
            <p:ph type="title"/>
          </p:nvPr>
        </p:nvSpPr>
        <p:spPr/>
        <p:txBody>
          <a:bodyPr/>
          <a:lstStyle/>
          <a:p>
            <a:r>
              <a:rPr lang="en-US" dirty="0"/>
              <a:t>Equipment and Facilities Control, cont.</a:t>
            </a:r>
          </a:p>
        </p:txBody>
      </p:sp>
      <p:sp>
        <p:nvSpPr>
          <p:cNvPr id="3" name="Content Placeholder 2">
            <a:extLst>
              <a:ext uri="{FF2B5EF4-FFF2-40B4-BE49-F238E27FC236}">
                <a16:creationId xmlns:a16="http://schemas.microsoft.com/office/drawing/2014/main" id="{553FADC6-2FCF-43B8-AD26-B13093292430}"/>
              </a:ext>
            </a:extLst>
          </p:cNvPr>
          <p:cNvSpPr>
            <a:spLocks noGrp="1"/>
          </p:cNvSpPr>
          <p:nvPr>
            <p:ph idx="1"/>
          </p:nvPr>
        </p:nvSpPr>
        <p:spPr/>
        <p:txBody>
          <a:bodyPr>
            <a:normAutofit fontScale="92500" lnSpcReduction="10000"/>
          </a:bodyPr>
          <a:lstStyle/>
          <a:p>
            <a:r>
              <a:rPr lang="en-US" dirty="0"/>
              <a:t>(Machine) Operational Controls</a:t>
            </a:r>
          </a:p>
          <a:p>
            <a:pPr lvl="1"/>
            <a:r>
              <a:rPr lang="en-US" dirty="0"/>
              <a:t>Operational Procedures and Checklists</a:t>
            </a:r>
          </a:p>
          <a:p>
            <a:pPr lvl="1"/>
            <a:r>
              <a:rPr lang="en-US" dirty="0"/>
              <a:t>In-Situ Monitoring</a:t>
            </a:r>
          </a:p>
          <a:p>
            <a:pPr lvl="1"/>
            <a:r>
              <a:rPr lang="en-US" dirty="0"/>
              <a:t>Configuration Management of AM Machines</a:t>
            </a:r>
          </a:p>
          <a:p>
            <a:pPr lvl="2"/>
            <a:r>
              <a:rPr lang="en-US" dirty="0"/>
              <a:t>Maintenance, calibration, and qualification events.</a:t>
            </a:r>
          </a:p>
          <a:p>
            <a:pPr lvl="2"/>
            <a:r>
              <a:rPr lang="en-US" dirty="0"/>
              <a:t>Machine manufacturer service calls.</a:t>
            </a:r>
          </a:p>
          <a:p>
            <a:pPr lvl="2"/>
            <a:r>
              <a:rPr lang="en-US" dirty="0"/>
              <a:t>Repairs or other changes to machine.</a:t>
            </a:r>
          </a:p>
          <a:p>
            <a:pPr lvl="2"/>
            <a:r>
              <a:rPr lang="en-US" dirty="0"/>
              <a:t>Changes to associated computers used in production of files for printing (e.g., changes in computer-aided design and slicing software).</a:t>
            </a:r>
          </a:p>
          <a:p>
            <a:pPr lvl="2"/>
            <a:r>
              <a:rPr lang="en-US" dirty="0"/>
              <a:t>Updates to software and firmware versions.</a:t>
            </a:r>
          </a:p>
          <a:p>
            <a:pPr lvl="1"/>
            <a:r>
              <a:rPr lang="en-US" dirty="0"/>
              <a:t>Maintenance</a:t>
            </a:r>
          </a:p>
          <a:p>
            <a:pPr lvl="1"/>
            <a:r>
              <a:rPr lang="en-US" dirty="0"/>
              <a:t>Associated Equipment</a:t>
            </a:r>
          </a:p>
          <a:p>
            <a:pPr lvl="1"/>
            <a:r>
              <a:rPr lang="en-US" dirty="0"/>
              <a:t>Calibration</a:t>
            </a:r>
          </a:p>
        </p:txBody>
      </p:sp>
      <p:sp>
        <p:nvSpPr>
          <p:cNvPr id="4" name="Rectangle 3">
            <a:extLst>
              <a:ext uri="{FF2B5EF4-FFF2-40B4-BE49-F238E27FC236}">
                <a16:creationId xmlns:a16="http://schemas.microsoft.com/office/drawing/2014/main" id="{FFB5ADD0-D2E8-48EC-9FD8-A827DC66AF1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255810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6966-1979-42E0-BBAE-06791C06AE15}"/>
              </a:ext>
            </a:extLst>
          </p:cNvPr>
          <p:cNvSpPr>
            <a:spLocks noGrp="1"/>
          </p:cNvSpPr>
          <p:nvPr>
            <p:ph type="title"/>
          </p:nvPr>
        </p:nvSpPr>
        <p:spPr/>
        <p:txBody>
          <a:bodyPr/>
          <a:lstStyle/>
          <a:p>
            <a:r>
              <a:rPr lang="en-US" dirty="0"/>
              <a:t>Equipment and Facilities Control, cont.</a:t>
            </a:r>
          </a:p>
        </p:txBody>
      </p:sp>
      <p:sp>
        <p:nvSpPr>
          <p:cNvPr id="3" name="Content Placeholder 2">
            <a:extLst>
              <a:ext uri="{FF2B5EF4-FFF2-40B4-BE49-F238E27FC236}">
                <a16:creationId xmlns:a16="http://schemas.microsoft.com/office/drawing/2014/main" id="{468D4C8E-CFF0-45A1-87F2-176BCE763213}"/>
              </a:ext>
            </a:extLst>
          </p:cNvPr>
          <p:cNvSpPr>
            <a:spLocks noGrp="1"/>
          </p:cNvSpPr>
          <p:nvPr>
            <p:ph idx="1"/>
          </p:nvPr>
        </p:nvSpPr>
        <p:spPr/>
        <p:txBody>
          <a:bodyPr/>
          <a:lstStyle/>
          <a:p>
            <a:r>
              <a:rPr lang="en-US" dirty="0"/>
              <a:t>AM Machine Qualification</a:t>
            </a:r>
          </a:p>
          <a:p>
            <a:pPr lvl="1"/>
            <a:r>
              <a:rPr lang="en-US" dirty="0"/>
              <a:t>AM Machine Qualification Status for Production</a:t>
            </a:r>
          </a:p>
          <a:p>
            <a:pPr lvl="1"/>
            <a:r>
              <a:rPr lang="en-US" dirty="0"/>
              <a:t>Establishing Initial Qualification</a:t>
            </a:r>
          </a:p>
          <a:p>
            <a:pPr lvl="1"/>
            <a:r>
              <a:rPr lang="en-US" dirty="0"/>
              <a:t>Reestablishing Qualification</a:t>
            </a:r>
          </a:p>
          <a:p>
            <a:r>
              <a:rPr lang="en-US" dirty="0"/>
              <a:t>Operator Certification</a:t>
            </a:r>
          </a:p>
          <a:p>
            <a:pPr lvl="1"/>
            <a:r>
              <a:rPr lang="en-US" dirty="0"/>
              <a:t>Training Program</a:t>
            </a:r>
          </a:p>
        </p:txBody>
      </p:sp>
      <p:sp>
        <p:nvSpPr>
          <p:cNvPr id="4" name="Rectangle 3">
            <a:extLst>
              <a:ext uri="{FF2B5EF4-FFF2-40B4-BE49-F238E27FC236}">
                <a16:creationId xmlns:a16="http://schemas.microsoft.com/office/drawing/2014/main" id="{5E11DCAD-8548-47FA-8EBD-11310DBCF44E}"/>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1650313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443D-CCBC-4F3D-B2B3-3733FE92D485}"/>
              </a:ext>
            </a:extLst>
          </p:cNvPr>
          <p:cNvSpPr>
            <a:spLocks noGrp="1"/>
          </p:cNvSpPr>
          <p:nvPr>
            <p:ph type="title"/>
          </p:nvPr>
        </p:nvSpPr>
        <p:spPr/>
        <p:txBody>
          <a:bodyPr/>
          <a:lstStyle/>
          <a:p>
            <a:r>
              <a:rPr lang="en-US" dirty="0"/>
              <a:t>Post Production</a:t>
            </a:r>
          </a:p>
        </p:txBody>
      </p:sp>
      <p:sp>
        <p:nvSpPr>
          <p:cNvPr id="3" name="Content Placeholder 2">
            <a:extLst>
              <a:ext uri="{FF2B5EF4-FFF2-40B4-BE49-F238E27FC236}">
                <a16:creationId xmlns:a16="http://schemas.microsoft.com/office/drawing/2014/main" id="{0E2C237B-8F19-49B9-8448-10E9D818AF0C}"/>
              </a:ext>
            </a:extLst>
          </p:cNvPr>
          <p:cNvSpPr>
            <a:spLocks noGrp="1"/>
          </p:cNvSpPr>
          <p:nvPr>
            <p:ph idx="1"/>
          </p:nvPr>
        </p:nvSpPr>
        <p:spPr/>
        <p:txBody>
          <a:bodyPr>
            <a:normAutofit lnSpcReduction="10000"/>
          </a:bodyPr>
          <a:lstStyle/>
          <a:p>
            <a:r>
              <a:rPr lang="en-US" dirty="0"/>
              <a:t>NASA-STD-6033 has requirements pertaining to the maintenance of </a:t>
            </a:r>
            <a:r>
              <a:rPr lang="en-US" i="1" dirty="0"/>
              <a:t>“Any associated equipment whose performance can impact the ability of the AM parts produced to meet the specified requirements”</a:t>
            </a:r>
          </a:p>
          <a:p>
            <a:endParaRPr lang="en-US" dirty="0"/>
          </a:p>
          <a:p>
            <a:r>
              <a:rPr lang="en-US" dirty="0"/>
              <a:t>However, there will likely be equipment, operations, and processes that fall outside of NASA-STD-6030 and NASA-STD-6033 that still require attention and scrutiny, e.g.,:</a:t>
            </a:r>
          </a:p>
          <a:p>
            <a:pPr lvl="1"/>
            <a:r>
              <a:rPr lang="en-US" dirty="0"/>
              <a:t>Nadcap™ accreditations (suggested, but not required)</a:t>
            </a:r>
          </a:p>
          <a:p>
            <a:pPr lvl="1"/>
            <a:r>
              <a:rPr lang="en-US" dirty="0"/>
              <a:t>Pyrometry (AMS 2750 for heat treatment, HIP, etc.)</a:t>
            </a:r>
          </a:p>
          <a:p>
            <a:pPr lvl="1"/>
            <a:r>
              <a:rPr lang="en-US" dirty="0"/>
              <a:t>Subtractive Machining</a:t>
            </a:r>
          </a:p>
          <a:p>
            <a:pPr lvl="1"/>
            <a:r>
              <a:rPr lang="en-US" dirty="0"/>
              <a:t>Surface Finishing (plating, painting, etc.)</a:t>
            </a:r>
          </a:p>
          <a:p>
            <a:pPr lvl="1"/>
            <a:endParaRPr lang="en-US" dirty="0"/>
          </a:p>
        </p:txBody>
      </p:sp>
      <p:sp>
        <p:nvSpPr>
          <p:cNvPr id="4" name="Rectangle 3">
            <a:extLst>
              <a:ext uri="{FF2B5EF4-FFF2-40B4-BE49-F238E27FC236}">
                <a16:creationId xmlns:a16="http://schemas.microsoft.com/office/drawing/2014/main" id="{F0F5151D-7E3B-4778-B3DE-29ED791EF480}"/>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484040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5D25-F850-4FD4-8AE8-78AAB18F06DF}"/>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6F34F80C-935C-4BC6-B440-2711D7C73CBE}"/>
              </a:ext>
            </a:extLst>
          </p:cNvPr>
          <p:cNvSpPr>
            <a:spLocks noGrp="1"/>
          </p:cNvSpPr>
          <p:nvPr>
            <p:ph idx="1"/>
          </p:nvPr>
        </p:nvSpPr>
        <p:spPr/>
        <p:txBody>
          <a:bodyPr>
            <a:normAutofit fontScale="77500" lnSpcReduction="20000"/>
          </a:bodyPr>
          <a:lstStyle/>
          <a:p>
            <a:r>
              <a:rPr lang="en-US" dirty="0"/>
              <a:t>The only production tests that NASA-STD-6030 defines in detail are witness tests</a:t>
            </a:r>
          </a:p>
          <a:p>
            <a:pPr lvl="1"/>
            <a:r>
              <a:rPr lang="en-US" dirty="0"/>
              <a:t>Tensile</a:t>
            </a:r>
          </a:p>
          <a:p>
            <a:pPr lvl="1"/>
            <a:r>
              <a:rPr lang="en-US" dirty="0"/>
              <a:t>Microstructural Evolution</a:t>
            </a:r>
          </a:p>
          <a:p>
            <a:pPr lvl="1"/>
            <a:r>
              <a:rPr lang="en-US" dirty="0"/>
              <a:t>Chemistry</a:t>
            </a:r>
          </a:p>
          <a:p>
            <a:pPr lvl="1"/>
            <a:r>
              <a:rPr lang="en-US" dirty="0"/>
              <a:t>Fatigue</a:t>
            </a:r>
          </a:p>
          <a:p>
            <a:pPr lvl="1"/>
            <a:r>
              <a:rPr lang="en-US" dirty="0"/>
              <a:t>Note: </a:t>
            </a:r>
          </a:p>
          <a:p>
            <a:pPr lvl="2"/>
            <a:r>
              <a:rPr lang="en-US" dirty="0"/>
              <a:t>The specific pass/fail criteria are </a:t>
            </a:r>
            <a:r>
              <a:rPr lang="en-US" u="sng" dirty="0"/>
              <a:t>all</a:t>
            </a:r>
            <a:r>
              <a:rPr lang="en-US" dirty="0"/>
              <a:t> manufacturer/CEO defined</a:t>
            </a:r>
          </a:p>
          <a:p>
            <a:pPr lvl="2"/>
            <a:r>
              <a:rPr lang="en-US" dirty="0"/>
              <a:t>The pass/fail criteria are related to, and controlled by, the MPS (the </a:t>
            </a:r>
            <a:r>
              <a:rPr lang="en-US" i="1" dirty="0"/>
              <a:t>other</a:t>
            </a:r>
            <a:r>
              <a:rPr lang="en-US" dirty="0"/>
              <a:t> breakout session)</a:t>
            </a:r>
          </a:p>
          <a:p>
            <a:pPr lvl="1"/>
            <a:endParaRPr lang="en-US" dirty="0"/>
          </a:p>
          <a:p>
            <a:r>
              <a:rPr lang="en-US" dirty="0"/>
              <a:t>But there are other tests and evaluations that, while NOT defined in detail in 6030/6033, still require formal documentation and implementation</a:t>
            </a:r>
          </a:p>
          <a:p>
            <a:pPr lvl="1"/>
            <a:r>
              <a:rPr lang="en-US" dirty="0"/>
              <a:t>Statistical Process Controls (defined by MPS)</a:t>
            </a:r>
          </a:p>
          <a:p>
            <a:pPr lvl="1"/>
            <a:r>
              <a:rPr lang="en-US" dirty="0"/>
              <a:t>Pre-Production Articles (defined for NASA in the PPP)</a:t>
            </a:r>
          </a:p>
          <a:p>
            <a:pPr lvl="1"/>
            <a:r>
              <a:rPr lang="en-US" dirty="0"/>
              <a:t>Proof Tests (defined for NASA in the PPP)</a:t>
            </a:r>
          </a:p>
          <a:p>
            <a:pPr lvl="1"/>
            <a:r>
              <a:rPr lang="en-US" dirty="0"/>
              <a:t>Qualification Tests (defined for NASA in the PPP)</a:t>
            </a:r>
          </a:p>
          <a:p>
            <a:pPr lvl="1"/>
            <a:r>
              <a:rPr lang="en-US" dirty="0"/>
              <a:t>Part Acceptance (defined for NASA in the PPP)</a:t>
            </a:r>
          </a:p>
        </p:txBody>
      </p:sp>
      <p:sp>
        <p:nvSpPr>
          <p:cNvPr id="4" name="Rectangle 3">
            <a:extLst>
              <a:ext uri="{FF2B5EF4-FFF2-40B4-BE49-F238E27FC236}">
                <a16:creationId xmlns:a16="http://schemas.microsoft.com/office/drawing/2014/main" id="{87E9CB10-639B-4A88-9958-5BC9CF99770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648782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EA0A-7EC6-4277-8B95-73BF646D3F39}"/>
              </a:ext>
            </a:extLst>
          </p:cNvPr>
          <p:cNvSpPr>
            <a:spLocks noGrp="1"/>
          </p:cNvSpPr>
          <p:nvPr>
            <p:ph type="title"/>
          </p:nvPr>
        </p:nvSpPr>
        <p:spPr/>
        <p:txBody>
          <a:bodyPr/>
          <a:lstStyle/>
          <a:p>
            <a:r>
              <a:rPr lang="en-US" b="1" dirty="0"/>
              <a:t>Certification and Qualification</a:t>
            </a:r>
          </a:p>
        </p:txBody>
      </p:sp>
      <p:sp>
        <p:nvSpPr>
          <p:cNvPr id="3" name="Content Placeholder 2">
            <a:extLst>
              <a:ext uri="{FF2B5EF4-FFF2-40B4-BE49-F238E27FC236}">
                <a16:creationId xmlns:a16="http://schemas.microsoft.com/office/drawing/2014/main" id="{0FD9B543-BFF8-4D4C-897E-562382C624BF}"/>
              </a:ext>
            </a:extLst>
          </p:cNvPr>
          <p:cNvSpPr>
            <a:spLocks noGrp="1"/>
          </p:cNvSpPr>
          <p:nvPr>
            <p:ph idx="1"/>
          </p:nvPr>
        </p:nvSpPr>
        <p:spPr/>
        <p:txBody>
          <a:bodyPr>
            <a:normAutofit fontScale="92500" lnSpcReduction="20000"/>
          </a:bodyPr>
          <a:lstStyle/>
          <a:p>
            <a:r>
              <a:rPr lang="en-US" dirty="0"/>
              <a:t>There is NO centralized Certification or Qualification body at NASA.</a:t>
            </a:r>
          </a:p>
          <a:p>
            <a:endParaRPr lang="en-US" dirty="0"/>
          </a:p>
          <a:p>
            <a:r>
              <a:rPr lang="en-US" dirty="0"/>
              <a:t>Each individual Program/Project will be responsible for “Qualifying*” AM Processes and “Certifying” AM Flight Hardware.</a:t>
            </a:r>
          </a:p>
          <a:p>
            <a:pPr lvl="1"/>
            <a:r>
              <a:rPr lang="en-US" dirty="0"/>
              <a:t>*or accepting another projects “qualification”</a:t>
            </a:r>
          </a:p>
          <a:p>
            <a:endParaRPr lang="en-US" dirty="0"/>
          </a:p>
          <a:p>
            <a:r>
              <a:rPr lang="en-US" dirty="0"/>
              <a:t>NASA’s Engineering and Safety Center (NESC) is standing up an Intra-Agency team representing all major centers to coordinate these efforts.</a:t>
            </a:r>
          </a:p>
          <a:p>
            <a:endParaRPr lang="en-US" dirty="0"/>
          </a:p>
          <a:p>
            <a:r>
              <a:rPr lang="en-US" dirty="0"/>
              <a:t>The hope is that by maintaining a single “NASA AM Ecosystem”, the non-recurring engineering costs associated with each new using program or project will be dramatically reduced.</a:t>
            </a:r>
          </a:p>
          <a:p>
            <a:endParaRPr lang="en-US" dirty="0"/>
          </a:p>
          <a:p>
            <a:endParaRPr lang="en-US" dirty="0"/>
          </a:p>
        </p:txBody>
      </p:sp>
      <p:sp>
        <p:nvSpPr>
          <p:cNvPr id="4" name="Rectangle 3">
            <a:extLst>
              <a:ext uri="{FF2B5EF4-FFF2-40B4-BE49-F238E27FC236}">
                <a16:creationId xmlns:a16="http://schemas.microsoft.com/office/drawing/2014/main" id="{3F634A0B-D062-49A5-B1E8-965493333D59}"/>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872047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p>
        </p:txBody>
      </p:sp>
      <p:sp>
        <p:nvSpPr>
          <p:cNvPr id="3" name="Content Placeholder 2"/>
          <p:cNvSpPr>
            <a:spLocks noGrp="1"/>
          </p:cNvSpPr>
          <p:nvPr>
            <p:ph idx="1"/>
          </p:nvPr>
        </p:nvSpPr>
        <p:spPr>
          <a:xfrm>
            <a:off x="838200" y="1322705"/>
            <a:ext cx="10515600" cy="4351338"/>
          </a:xfrm>
        </p:spPr>
        <p:txBody>
          <a:bodyPr>
            <a:normAutofit lnSpcReduction="10000"/>
          </a:bodyPr>
          <a:lstStyle/>
          <a:p>
            <a:pPr marL="457200" indent="-457200">
              <a:lnSpc>
                <a:spcPct val="120000"/>
              </a:lnSpc>
              <a:buAutoNum type="arabicPeriod"/>
            </a:pPr>
            <a:r>
              <a:rPr lang="en-US" altLang="en-US" sz="2400" kern="0" dirty="0"/>
              <a:t>Certification rationale is most heavily rooted in the foundational controls</a:t>
            </a:r>
          </a:p>
          <a:p>
            <a:pPr marL="857250" lvl="1" indent="-457200">
              <a:lnSpc>
                <a:spcPct val="120000"/>
              </a:lnSpc>
            </a:pPr>
            <a:r>
              <a:rPr lang="en-US" altLang="en-US" sz="2000" kern="0" dirty="0"/>
              <a:t>Having a Plan</a:t>
            </a:r>
          </a:p>
          <a:p>
            <a:pPr marL="857250" lvl="1" indent="-457200">
              <a:lnSpc>
                <a:spcPct val="120000"/>
              </a:lnSpc>
            </a:pPr>
            <a:r>
              <a:rPr lang="en-US" altLang="en-US" sz="2000" kern="0" dirty="0"/>
              <a:t>Fully involved Quality Management System(s)</a:t>
            </a:r>
          </a:p>
          <a:p>
            <a:pPr marL="857250" lvl="1" indent="-457200">
              <a:lnSpc>
                <a:spcPct val="120000"/>
              </a:lnSpc>
            </a:pPr>
            <a:r>
              <a:rPr lang="en-US" altLang="en-US" sz="2000" kern="0" dirty="0"/>
              <a:t>Equipment and Facility Controls</a:t>
            </a:r>
          </a:p>
          <a:p>
            <a:pPr marL="857250" lvl="1" indent="-457200">
              <a:lnSpc>
                <a:spcPct val="120000"/>
              </a:lnSpc>
            </a:pPr>
            <a:r>
              <a:rPr lang="en-US" altLang="en-US" sz="2000" kern="0" dirty="0"/>
              <a:t>Training</a:t>
            </a:r>
          </a:p>
          <a:p>
            <a:pPr marL="857250" lvl="1" indent="-457200">
              <a:lnSpc>
                <a:spcPct val="120000"/>
              </a:lnSpc>
            </a:pPr>
            <a:r>
              <a:rPr lang="en-US" altLang="en-US" sz="2000" kern="0" dirty="0"/>
              <a:t>Process/machine qualifications</a:t>
            </a:r>
          </a:p>
          <a:p>
            <a:pPr marL="857250" lvl="1" indent="-457200">
              <a:lnSpc>
                <a:spcPct val="120000"/>
              </a:lnSpc>
            </a:pPr>
            <a:r>
              <a:rPr lang="en-US" altLang="en-US" sz="2000" kern="0" dirty="0"/>
              <a:t>Material properties </a:t>
            </a:r>
          </a:p>
          <a:p>
            <a:pPr marL="857250" lvl="1" indent="-457200">
              <a:lnSpc>
                <a:spcPct val="120000"/>
              </a:lnSpc>
            </a:pPr>
            <a:r>
              <a:rPr lang="en-US" altLang="en-US" sz="2000" kern="0" dirty="0"/>
              <a:t>Statistical Process Control</a:t>
            </a:r>
          </a:p>
          <a:p>
            <a:pPr marL="457200" indent="-457200">
              <a:lnSpc>
                <a:spcPct val="120000"/>
              </a:lnSpc>
              <a:buFont typeface="+mj-lt"/>
              <a:buAutoNum type="arabicPeriod"/>
            </a:pPr>
            <a:r>
              <a:rPr lang="en-US" altLang="en-US" sz="2400" kern="0" dirty="0"/>
              <a:t>Part Planning must confirm the process produces a good part consistently</a:t>
            </a:r>
          </a:p>
          <a:p>
            <a:pPr marL="457200" indent="-457200">
              <a:lnSpc>
                <a:spcPct val="120000"/>
              </a:lnSpc>
              <a:buFont typeface="+mj-lt"/>
              <a:buAutoNum type="arabicPeriod"/>
            </a:pPr>
            <a:r>
              <a:rPr lang="en-US" altLang="en-US" sz="2400" kern="0" dirty="0"/>
              <a:t>Part production follows a fixed process with statistical process controls</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78</a:t>
            </a:fld>
            <a:endParaRPr lang="en-US"/>
          </a:p>
        </p:txBody>
      </p:sp>
      <p:sp>
        <p:nvSpPr>
          <p:cNvPr id="6" name="Rectangle 5">
            <a:extLst>
              <a:ext uri="{FF2B5EF4-FFF2-40B4-BE49-F238E27FC236}">
                <a16:creationId xmlns:a16="http://schemas.microsoft.com/office/drawing/2014/main" id="{403222C3-4E39-4BB8-8881-0390924714D5}"/>
              </a:ext>
            </a:extLst>
          </p:cNvPr>
          <p:cNvSpPr/>
          <p:nvPr/>
        </p:nvSpPr>
        <p:spPr>
          <a:xfrm>
            <a:off x="2263508" y="5771575"/>
            <a:ext cx="7664983" cy="584775"/>
          </a:xfrm>
          <a:prstGeom prst="rect">
            <a:avLst/>
          </a:prstGeom>
          <a:solidFill>
            <a:srgbClr val="0070C0"/>
          </a:solidFill>
          <a:ln>
            <a:solidFill>
              <a:srgbClr val="0070C0"/>
            </a:solidFill>
          </a:ln>
        </p:spPr>
        <p:txBody>
          <a:bodyPr wrap="none">
            <a:spAutoFit/>
          </a:bodyPr>
          <a:lstStyle/>
          <a:p>
            <a:r>
              <a:rPr lang="en-US" sz="3200" dirty="0">
                <a:solidFill>
                  <a:srgbClr val="FFFFFF"/>
                </a:solidFill>
              </a:rPr>
              <a:t>Control what you do :: Evaluate what you get</a:t>
            </a:r>
          </a:p>
        </p:txBody>
      </p:sp>
      <p:sp>
        <p:nvSpPr>
          <p:cNvPr id="7" name="Rectangle 6">
            <a:extLst>
              <a:ext uri="{FF2B5EF4-FFF2-40B4-BE49-F238E27FC236}">
                <a16:creationId xmlns:a16="http://schemas.microsoft.com/office/drawing/2014/main" id="{4905D949-5350-43CF-9BF1-7F6529943E56}"/>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3647002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t>
            </a:r>
          </a:p>
        </p:txBody>
      </p:sp>
      <p:sp>
        <p:nvSpPr>
          <p:cNvPr id="3" name="Content Placeholder 2"/>
          <p:cNvSpPr>
            <a:spLocks noGrp="1"/>
          </p:cNvSpPr>
          <p:nvPr>
            <p:ph idx="1"/>
          </p:nvPr>
        </p:nvSpPr>
        <p:spPr/>
        <p:txBody>
          <a:bodyPr/>
          <a:lstStyle/>
          <a:p>
            <a:r>
              <a:rPr lang="en-US" dirty="0"/>
              <a:t>This presentation is:</a:t>
            </a:r>
          </a:p>
          <a:p>
            <a:pPr lvl="1"/>
            <a:r>
              <a:rPr lang="en-US" dirty="0"/>
              <a:t>Reference NF 1676L ID:</a:t>
            </a:r>
          </a:p>
          <a:p>
            <a:pPr lvl="1"/>
            <a:r>
              <a:rPr lang="en-US" dirty="0"/>
              <a:t>Distribution:  Public</a:t>
            </a:r>
          </a:p>
          <a:p>
            <a:pPr lvl="1"/>
            <a:r>
              <a:rPr lang="en-US" dirty="0"/>
              <a:t>Approve Date: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F1BEE-6F89-438A-890D-386550F99E2E}" type="slidenum">
              <a:rPr lang="en-US" smtClean="0"/>
              <a:pPr/>
              <a:t>79</a:t>
            </a:fld>
            <a:endParaRPr lang="en-US" dirty="0"/>
          </a:p>
        </p:txBody>
      </p:sp>
      <p:sp>
        <p:nvSpPr>
          <p:cNvPr id="5" name="Rectangle 4">
            <a:extLst>
              <a:ext uri="{FF2B5EF4-FFF2-40B4-BE49-F238E27FC236}">
                <a16:creationId xmlns:a16="http://schemas.microsoft.com/office/drawing/2014/main" id="{75FA89D2-AA45-4B77-BD5B-356AA4FB85D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
        <p:nvSpPr>
          <p:cNvPr id="6" name="Rectangle 5">
            <a:extLst>
              <a:ext uri="{FF2B5EF4-FFF2-40B4-BE49-F238E27FC236}">
                <a16:creationId xmlns:a16="http://schemas.microsoft.com/office/drawing/2014/main" id="{EE1E9ECE-6000-49D5-A29A-250A074ED3A5}"/>
              </a:ext>
            </a:extLst>
          </p:cNvPr>
          <p:cNvSpPr/>
          <p:nvPr/>
        </p:nvSpPr>
        <p:spPr>
          <a:xfrm rot="20267081">
            <a:off x="1909447" y="2967335"/>
            <a:ext cx="837312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Check STRIVES for Approvals</a:t>
            </a:r>
          </a:p>
        </p:txBody>
      </p:sp>
    </p:spTree>
    <p:extLst>
      <p:ext uri="{BB962C8B-B14F-4D97-AF65-F5344CB8AC3E}">
        <p14:creationId xmlns:p14="http://schemas.microsoft.com/office/powerpoint/2010/main" val="322535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1B43-1699-42D9-8465-A422A2543760}"/>
              </a:ext>
            </a:extLst>
          </p:cNvPr>
          <p:cNvSpPr>
            <a:spLocks noGrp="1"/>
          </p:cNvSpPr>
          <p:nvPr>
            <p:ph type="title"/>
          </p:nvPr>
        </p:nvSpPr>
        <p:spPr/>
        <p:txBody>
          <a:bodyPr/>
          <a:lstStyle/>
          <a:p>
            <a:r>
              <a:rPr lang="en-US" dirty="0"/>
              <a:t>Classification</a:t>
            </a:r>
          </a:p>
        </p:txBody>
      </p:sp>
      <p:pic>
        <p:nvPicPr>
          <p:cNvPr id="5" name="Picture 4">
            <a:extLst>
              <a:ext uri="{FF2B5EF4-FFF2-40B4-BE49-F238E27FC236}">
                <a16:creationId xmlns:a16="http://schemas.microsoft.com/office/drawing/2014/main" id="{815E5855-EDB3-427E-B915-3A36E432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699" y="1808934"/>
            <a:ext cx="8292602" cy="4535794"/>
          </a:xfrm>
          <a:prstGeom prst="rect">
            <a:avLst/>
          </a:prstGeom>
        </p:spPr>
      </p:pic>
      <p:sp>
        <p:nvSpPr>
          <p:cNvPr id="6" name="Rectangle 5">
            <a:extLst>
              <a:ext uri="{FF2B5EF4-FFF2-40B4-BE49-F238E27FC236}">
                <a16:creationId xmlns:a16="http://schemas.microsoft.com/office/drawing/2014/main" id="{51EE10BB-2579-4291-BD61-060E6FF4BC75}"/>
              </a:ext>
            </a:extLst>
          </p:cNvPr>
          <p:cNvSpPr/>
          <p:nvPr/>
        </p:nvSpPr>
        <p:spPr>
          <a:xfrm>
            <a:off x="1695450" y="1619250"/>
            <a:ext cx="9134475" cy="2524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0E78CA52-9F7B-4028-B36C-0A4E6DC53A33}"/>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01823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4FFC-03AD-4598-AA20-939CBCB8F0BD}"/>
              </a:ext>
            </a:extLst>
          </p:cNvPr>
          <p:cNvSpPr>
            <a:spLocks noGrp="1"/>
          </p:cNvSpPr>
          <p:nvPr>
            <p:ph type="title"/>
          </p:nvPr>
        </p:nvSpPr>
        <p:spPr/>
        <p:txBody>
          <a:bodyPr/>
          <a:lstStyle/>
          <a:p>
            <a:r>
              <a:rPr lang="en-US" dirty="0"/>
              <a:t>High Consequence of Failure</a:t>
            </a:r>
          </a:p>
        </p:txBody>
      </p:sp>
      <p:sp>
        <p:nvSpPr>
          <p:cNvPr id="3" name="Content Placeholder 2">
            <a:extLst>
              <a:ext uri="{FF2B5EF4-FFF2-40B4-BE49-F238E27FC236}">
                <a16:creationId xmlns:a16="http://schemas.microsoft.com/office/drawing/2014/main" id="{1D8E549B-72F7-4CB8-BFB1-C60BCBBAD821}"/>
              </a:ext>
            </a:extLst>
          </p:cNvPr>
          <p:cNvSpPr>
            <a:spLocks noGrp="1"/>
          </p:cNvSpPr>
          <p:nvPr>
            <p:ph idx="1"/>
          </p:nvPr>
        </p:nvSpPr>
        <p:spPr>
          <a:xfrm>
            <a:off x="838199" y="1825625"/>
            <a:ext cx="4576369" cy="4351338"/>
          </a:xfrm>
        </p:spPr>
        <p:txBody>
          <a:bodyPr>
            <a:normAutofit fontScale="92500" lnSpcReduction="10000"/>
          </a:bodyPr>
          <a:lstStyle/>
          <a:p>
            <a:r>
              <a:rPr lang="en-US" dirty="0"/>
              <a:t>A part </a:t>
            </a:r>
            <a:r>
              <a:rPr lang="en-US" b="1" dirty="0"/>
              <a:t>shall</a:t>
            </a:r>
            <a:r>
              <a:rPr lang="en-US" dirty="0"/>
              <a:t> be designated as Class A, High Consequence of Failure, if failure of the part leads to a </a:t>
            </a:r>
            <a:r>
              <a:rPr lang="en-US" b="1" dirty="0">
                <a:solidFill>
                  <a:srgbClr val="FF0000"/>
                </a:solidFill>
              </a:rPr>
              <a:t>catastrophic</a:t>
            </a:r>
            <a:r>
              <a:rPr lang="en-US" b="1" dirty="0"/>
              <a:t>, </a:t>
            </a:r>
            <a:r>
              <a:rPr lang="en-US" b="1" dirty="0">
                <a:solidFill>
                  <a:schemeClr val="accent1">
                    <a:lumMod val="75000"/>
                  </a:schemeClr>
                </a:solidFill>
              </a:rPr>
              <a:t>critical</a:t>
            </a:r>
            <a:r>
              <a:rPr lang="en-US" b="1" dirty="0"/>
              <a:t>, or </a:t>
            </a:r>
            <a:r>
              <a:rPr lang="en-US" b="1" dirty="0">
                <a:solidFill>
                  <a:schemeClr val="accent4">
                    <a:lumMod val="75000"/>
                  </a:schemeClr>
                </a:solidFill>
              </a:rPr>
              <a:t>safety hazard </a:t>
            </a:r>
            <a:r>
              <a:rPr lang="en-US" dirty="0"/>
              <a:t>and/or the part is </a:t>
            </a:r>
            <a:r>
              <a:rPr lang="en-US" b="1" dirty="0">
                <a:solidFill>
                  <a:srgbClr val="00B050"/>
                </a:solidFill>
              </a:rPr>
              <a:t>defined as mission critical by the program or project</a:t>
            </a:r>
            <a:r>
              <a:rPr lang="en-US" dirty="0"/>
              <a:t>.</a:t>
            </a:r>
            <a:endParaRPr lang="en-US" dirty="0">
              <a:solidFill>
                <a:srgbClr val="FF0000"/>
              </a:solidFill>
            </a:endParaRPr>
          </a:p>
          <a:p>
            <a:r>
              <a:rPr lang="en-US" dirty="0"/>
              <a:t>Class A parts </a:t>
            </a:r>
            <a:r>
              <a:rPr lang="en-US" b="1" dirty="0"/>
              <a:t>shall not</a:t>
            </a:r>
            <a:r>
              <a:rPr lang="en-US" dirty="0"/>
              <a:t>:</a:t>
            </a:r>
          </a:p>
          <a:p>
            <a:pPr lvl="1" fontAlgn="base"/>
            <a:r>
              <a:rPr lang="en-US" dirty="0">
                <a:effectLst>
                  <a:glow>
                    <a:srgbClr val="000000"/>
                  </a:glow>
                  <a:outerShdw sx="0" sy="0">
                    <a:srgbClr val="000000"/>
                  </a:outerShdw>
                  <a:reflection stA="0" endPos="0" fadeDir="0" sx="0" sy="0"/>
                </a:effectLst>
              </a:rPr>
              <a:t>Be made from polymeric materials</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endParaRPr lang="en-US" dirty="0"/>
          </a:p>
        </p:txBody>
      </p:sp>
      <p:grpSp>
        <p:nvGrpSpPr>
          <p:cNvPr id="6" name="Group 5">
            <a:extLst>
              <a:ext uri="{FF2B5EF4-FFF2-40B4-BE49-F238E27FC236}">
                <a16:creationId xmlns:a16="http://schemas.microsoft.com/office/drawing/2014/main" id="{A2D712F7-6FBA-4196-9E75-579F801788A8}"/>
              </a:ext>
            </a:extLst>
          </p:cNvPr>
          <p:cNvGrpSpPr/>
          <p:nvPr/>
        </p:nvGrpSpPr>
        <p:grpSpPr>
          <a:xfrm>
            <a:off x="5414569" y="1825624"/>
            <a:ext cx="6135587" cy="3355975"/>
            <a:chOff x="6885490" y="2918807"/>
            <a:chExt cx="4893266" cy="2676464"/>
          </a:xfrm>
        </p:grpSpPr>
        <p:pic>
          <p:nvPicPr>
            <p:cNvPr id="7" name="Picture 6">
              <a:extLst>
                <a:ext uri="{FF2B5EF4-FFF2-40B4-BE49-F238E27FC236}">
                  <a16:creationId xmlns:a16="http://schemas.microsoft.com/office/drawing/2014/main" id="{114C5C1E-F5BE-4A60-A6D6-099EEC56A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5490" y="2918807"/>
              <a:ext cx="4893266" cy="2676464"/>
            </a:xfrm>
            <a:prstGeom prst="rect">
              <a:avLst/>
            </a:prstGeom>
          </p:spPr>
        </p:pic>
        <p:sp>
          <p:nvSpPr>
            <p:cNvPr id="8" name="Oval 7">
              <a:extLst>
                <a:ext uri="{FF2B5EF4-FFF2-40B4-BE49-F238E27FC236}">
                  <a16:creationId xmlns:a16="http://schemas.microsoft.com/office/drawing/2014/main" id="{F6258E88-6CF0-4C55-9133-147DB3552A35}"/>
                </a:ext>
              </a:extLst>
            </p:cNvPr>
            <p:cNvSpPr/>
            <p:nvPr/>
          </p:nvSpPr>
          <p:spPr>
            <a:xfrm rot="19823735">
              <a:off x="7466192" y="3152726"/>
              <a:ext cx="2417263" cy="795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Left Brace 8">
            <a:extLst>
              <a:ext uri="{FF2B5EF4-FFF2-40B4-BE49-F238E27FC236}">
                <a16:creationId xmlns:a16="http://schemas.microsoft.com/office/drawing/2014/main" id="{0F0797FB-4A38-46E8-BE49-DFABDAA82671}"/>
              </a:ext>
            </a:extLst>
          </p:cNvPr>
          <p:cNvSpPr/>
          <p:nvPr/>
        </p:nvSpPr>
        <p:spPr>
          <a:xfrm>
            <a:off x="867192" y="3503611"/>
            <a:ext cx="178238" cy="914640"/>
          </a:xfrm>
          <a:prstGeom prst="leftBrace">
            <a:avLst>
              <a:gd name="adj1" fmla="val 63873"/>
              <a:gd name="adj2" fmla="val 4807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32364E5F-B4C6-4C68-A159-B3014F5673B5}"/>
              </a:ext>
            </a:extLst>
          </p:cNvPr>
          <p:cNvPicPr>
            <a:picLocks noChangeAspect="1"/>
          </p:cNvPicPr>
          <p:nvPr/>
        </p:nvPicPr>
        <p:blipFill>
          <a:blip r:embed="rId3"/>
          <a:stretch>
            <a:fillRect/>
          </a:stretch>
        </p:blipFill>
        <p:spPr>
          <a:xfrm>
            <a:off x="85661" y="3503611"/>
            <a:ext cx="712753" cy="914640"/>
          </a:xfrm>
          <a:prstGeom prst="rect">
            <a:avLst/>
          </a:prstGeom>
        </p:spPr>
      </p:pic>
      <p:sp>
        <p:nvSpPr>
          <p:cNvPr id="11" name="Rectangle 10">
            <a:extLst>
              <a:ext uri="{FF2B5EF4-FFF2-40B4-BE49-F238E27FC236}">
                <a16:creationId xmlns:a16="http://schemas.microsoft.com/office/drawing/2014/main" id="{BB0A0A66-E15A-458C-8808-A28F70ED1697}"/>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1640587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M Presentation Template 2021 04 16.potx" id="{EB29FED1-E803-4C29-83C7-380CB075AFF0}" vid="{699F6C8B-EEA5-4F0D-B06A-D18FC402EB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 Presentation Template 2021 04 16</Template>
  <TotalTime>1484</TotalTime>
  <Words>5523</Words>
  <Application>Microsoft Office PowerPoint</Application>
  <PresentationFormat>Widescreen</PresentationFormat>
  <Paragraphs>944</Paragraphs>
  <Slides>79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Calibri (body)</vt:lpstr>
      <vt:lpstr>Calibri Light</vt:lpstr>
      <vt:lpstr>Levenim MT</vt:lpstr>
      <vt:lpstr>Symbol</vt:lpstr>
      <vt:lpstr>Times New Roman</vt:lpstr>
      <vt:lpstr>Office Theme</vt:lpstr>
      <vt:lpstr>Additive Manufacturing Design, Process and Quality Controls</vt:lpstr>
      <vt:lpstr>Outline</vt:lpstr>
      <vt:lpstr>Introductory Session</vt:lpstr>
      <vt:lpstr>Additive Manufacturing:  The Future is Now!!</vt:lpstr>
      <vt:lpstr>NASA’s motivation for AM Standards</vt:lpstr>
      <vt:lpstr>The New Standards – April 2021</vt:lpstr>
      <vt:lpstr>Applicability</vt:lpstr>
      <vt:lpstr>Classification</vt:lpstr>
      <vt:lpstr>High Consequence of Failure</vt:lpstr>
      <vt:lpstr>Negligible Consequence of Failure</vt:lpstr>
      <vt:lpstr>Negligible Consequence of Failure</vt:lpstr>
      <vt:lpstr>Secondary Classification</vt:lpstr>
      <vt:lpstr>PowerPoint Presentation</vt:lpstr>
      <vt:lpstr>Deliverables</vt:lpstr>
      <vt:lpstr>Building a Foundation</vt:lpstr>
      <vt:lpstr>Summary of Methodology</vt:lpstr>
      <vt:lpstr>Qualified Material Process (QMP)</vt:lpstr>
      <vt:lpstr>Material Properties</vt:lpstr>
      <vt:lpstr>Design Process</vt:lpstr>
      <vt:lpstr>Part Production Plan</vt:lpstr>
      <vt:lpstr>Part Production Plan</vt:lpstr>
      <vt:lpstr>Part Production Plan, cont.</vt:lpstr>
      <vt:lpstr>AM Part Production</vt:lpstr>
      <vt:lpstr>Qualified AM Part Process</vt:lpstr>
      <vt:lpstr>AM Qualification:  Governing Principles</vt:lpstr>
      <vt:lpstr>Certification and Qualification</vt:lpstr>
      <vt:lpstr>Breakout Sessions</vt:lpstr>
      <vt:lpstr>Breakout Session 1</vt:lpstr>
      <vt:lpstr>AM Certification:  Governing Principles</vt:lpstr>
      <vt:lpstr>Classification</vt:lpstr>
      <vt:lpstr>Building a Foundation</vt:lpstr>
      <vt:lpstr>Qualified Material Process (QMP)</vt:lpstr>
      <vt:lpstr>The QMP becomes the Foundation!</vt:lpstr>
      <vt:lpstr>QMP Tables</vt:lpstr>
      <vt:lpstr>Material Properties</vt:lpstr>
      <vt:lpstr>Material Properties</vt:lpstr>
      <vt:lpstr>Material Properties – Data Repository</vt:lpstr>
      <vt:lpstr>Material Properties – Design Values</vt:lpstr>
      <vt:lpstr>Material Properties – PCRD</vt:lpstr>
      <vt:lpstr>Material Properties – SPC</vt:lpstr>
      <vt:lpstr>Material Properties Suite</vt:lpstr>
      <vt:lpstr>Material Properties Suite – PCRD and SPC Criteria</vt:lpstr>
      <vt:lpstr>Registering a QMP to an MPS</vt:lpstr>
      <vt:lpstr>Bootstrapping a QMP and MPS</vt:lpstr>
      <vt:lpstr>Foundation Complete!!</vt:lpstr>
      <vt:lpstr>Conclusions</vt:lpstr>
      <vt:lpstr>PowerPoint Presentation</vt:lpstr>
      <vt:lpstr>Table 14</vt:lpstr>
      <vt:lpstr>Table 15</vt:lpstr>
      <vt:lpstr>Table 16</vt:lpstr>
      <vt:lpstr>Summary of Methodology</vt:lpstr>
      <vt:lpstr>Applicability</vt:lpstr>
      <vt:lpstr>High Consequence of Failure</vt:lpstr>
      <vt:lpstr>Negligible Consequence of Failure</vt:lpstr>
      <vt:lpstr>Negligible Consequence of Failure</vt:lpstr>
      <vt:lpstr>Exempt Parts</vt:lpstr>
      <vt:lpstr>Secondary Classification</vt:lpstr>
      <vt:lpstr>Structural Demand - Metals</vt:lpstr>
      <vt:lpstr>Structural Demand - Polymers</vt:lpstr>
      <vt:lpstr>AM Risk</vt:lpstr>
      <vt:lpstr>Breakout Session 2</vt:lpstr>
      <vt:lpstr>High Consequence of Failure</vt:lpstr>
      <vt:lpstr>Negligible Consequence of Failure</vt:lpstr>
      <vt:lpstr>Cognizant Engineering Organization (CEO)</vt:lpstr>
      <vt:lpstr>PowerPoint Presentation</vt:lpstr>
      <vt:lpstr>Deliverables</vt:lpstr>
      <vt:lpstr>Foundational Process Controls</vt:lpstr>
      <vt:lpstr>Part Production Controls</vt:lpstr>
      <vt:lpstr>Quality Assurance’s Role</vt:lpstr>
      <vt:lpstr>Quality Assurance’s Role</vt:lpstr>
      <vt:lpstr>Quality Management Systems</vt:lpstr>
      <vt:lpstr>Equipment and Facilities Control</vt:lpstr>
      <vt:lpstr>Equipment and Facilities Control, cont.</vt:lpstr>
      <vt:lpstr>Equipment and Facilities Control, cont.</vt:lpstr>
      <vt:lpstr>Post Production</vt:lpstr>
      <vt:lpstr>Testing</vt:lpstr>
      <vt:lpstr>Certification and Qualification</vt:lpstr>
      <vt:lpstr>Conclusions</vt:lpstr>
      <vt:lpstr>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Glendening, Andrew L. (GSFC-3730)</dc:creator>
  <cp:lastModifiedBy>Skinner, Stacy M. (MSFC-EE04)[Hanks Hanks and Associates LLC]</cp:lastModifiedBy>
  <cp:revision>61</cp:revision>
  <dcterms:created xsi:type="dcterms:W3CDTF">2021-04-16T13:50:18Z</dcterms:created>
  <dcterms:modified xsi:type="dcterms:W3CDTF">2021-05-28T13:35:44Z</dcterms:modified>
</cp:coreProperties>
</file>