
<file path=[Content_Types].xml><?xml version="1.0" encoding="utf-8"?>
<Types xmlns="http://schemas.openxmlformats.org/package/2006/content-types">
  <Default Extension="emf" ContentType="image/x-emf"/>
  <Default Extension="jpeg" ContentType="image/jpeg"/>
  <Default Extension="jpg" ContentType="image/jpeg"/>
  <Default Extension="pdf" ContentType="application/pdf"/>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2"/>
  </p:notesMasterIdLst>
  <p:sldIdLst>
    <p:sldId id="284" r:id="rId5"/>
    <p:sldId id="292" r:id="rId6"/>
    <p:sldId id="476" r:id="rId7"/>
    <p:sldId id="488" r:id="rId8"/>
    <p:sldId id="4834" r:id="rId9"/>
    <p:sldId id="4852" r:id="rId10"/>
    <p:sldId id="3248" r:id="rId11"/>
  </p:sldIdLst>
  <p:sldSz cx="12192000" cy="6858000"/>
  <p:notesSz cx="6858000" cy="24288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2" pos="3840" userDrawn="1">
          <p15:clr>
            <a:srgbClr val="A4A3A4"/>
          </p15:clr>
        </p15:guide>
        <p15:guide id="3" orient="horz" pos="216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66092"/>
    <a:srgbClr val="90C74B"/>
    <a:srgbClr val="DB3238"/>
    <a:srgbClr val="66B5D7"/>
    <a:srgbClr val="1698CD"/>
    <a:srgbClr val="E2AB08"/>
    <a:srgbClr val="EE7D31"/>
    <a:srgbClr val="00BAD9"/>
    <a:srgbClr val="8AC450"/>
    <a:srgbClr val="8BD5E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796" autoAdjust="0"/>
    <p:restoredTop sz="92245" autoAdjust="0"/>
  </p:normalViewPr>
  <p:slideViewPr>
    <p:cSldViewPr snapToGrid="0" snapToObjects="1">
      <p:cViewPr varScale="1">
        <p:scale>
          <a:sx n="61" d="100"/>
          <a:sy n="61" d="100"/>
        </p:scale>
        <p:origin x="892" y="44"/>
      </p:cViewPr>
      <p:guideLst>
        <p:guide pos="3840"/>
        <p:guide orient="horz" pos="2160"/>
      </p:guideLst>
    </p:cSldViewPr>
  </p:slideViewPr>
  <p:notesTextViewPr>
    <p:cViewPr>
      <p:scale>
        <a:sx n="1" d="1"/>
        <a:sy n="1" d="1"/>
      </p:scale>
      <p:origin x="0" y="0"/>
    </p:cViewPr>
  </p:notesTextViewPr>
  <p:sorterViewPr>
    <p:cViewPr varScale="1">
      <p:scale>
        <a:sx n="1" d="1"/>
        <a:sy n="1" d="1"/>
      </p:scale>
      <p:origin x="0" y="0"/>
    </p:cViewPr>
  </p:sorterViewPr>
  <p:notesViewPr>
    <p:cSldViewPr snapToGrid="0" snapToObjects="1">
      <p:cViewPr varScale="1">
        <p:scale>
          <a:sx n="258" d="100"/>
          <a:sy n="258" d="100"/>
        </p:scale>
        <p:origin x="144" y="124"/>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presProps" Target="presProp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theme" Target="theme/theme1.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68AED46-05A0-C046-9CBF-E64E462EE253}" type="datetimeFigureOut">
              <a:rPr lang="en-US" smtClean="0"/>
              <a:t>5/28/2021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2EBC336-E195-EC4D-842A-A6ECA01F58C8}" type="slidenum">
              <a:rPr lang="en-US" smtClean="0"/>
              <a:t>‹#›</a:t>
            </a:fld>
            <a:endParaRPr lang="en-US"/>
          </a:p>
        </p:txBody>
      </p:sp>
    </p:spTree>
    <p:extLst>
      <p:ext uri="{BB962C8B-B14F-4D97-AF65-F5344CB8AC3E}">
        <p14:creationId xmlns:p14="http://schemas.microsoft.com/office/powerpoint/2010/main" val="422571902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first “A” in NASA stands for “Aeronautics.” Our aeronautics researchers, engineers and pilots use world-class NASA facilities to keep U.S. aviation first in safety, efficiency and innovation.</a:t>
            </a:r>
          </a:p>
          <a:p>
            <a:endParaRPr lang="en-US" dirty="0"/>
          </a:p>
          <a:p>
            <a:r>
              <a:rPr lang="en-US" dirty="0"/>
              <a:t>We explore technologies that reduce aircraft noise and fuel use, get you gate-to-gate safely and on time, and transform aviation into an economic engine at all altitudes.</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2EBC336-E195-EC4D-842A-A6ECA01F58C8}"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59881775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dirty="0">
                <a:solidFill>
                  <a:schemeClr val="tx1">
                    <a:lumMod val="75000"/>
                    <a:lumOff val="25000"/>
                  </a:schemeClr>
                </a:solidFill>
              </a:rPr>
              <a:t>The</a:t>
            </a:r>
            <a:r>
              <a:rPr lang="en-US" sz="1200" b="0" i="0" baseline="0" dirty="0">
                <a:solidFill>
                  <a:schemeClr val="tx1">
                    <a:lumMod val="75000"/>
                    <a:lumOff val="25000"/>
                  </a:schemeClr>
                </a:solidFill>
              </a:rPr>
              <a:t> global aviation community has established the aggressive goals of a 50% reduction in carbon emissions by 2050, and possible net zero emissions by 2060 through these three means - what we fly, how we fly, and the fuels we use to fly. </a:t>
            </a:r>
            <a:r>
              <a:rPr lang="en-US" sz="1200" b="0" i="0" u="none" strike="noStrike" kern="1200" dirty="0">
                <a:solidFill>
                  <a:schemeClr val="tx1"/>
                </a:solidFill>
                <a:effectLst/>
                <a:latin typeface="+mn-lt"/>
                <a:ea typeface="+mn-ea"/>
                <a:cs typeface="+mn-cs"/>
              </a:rPr>
              <a:t>This 50% reduction from 2005 levels is a very aggressive goal, because fleet growth outpaced fleet efficiency improvements since 2005.  Even though the operational fleet has become 2% more efficient each year, the total amount of carbon emitted annually in 2018 (912 Mt) is 40% higher than it was in 2005 due to overall traffic growth.</a:t>
            </a:r>
            <a:endParaRPr lang="en-US" sz="1200" b="0" i="0" baseline="0" dirty="0">
              <a:solidFill>
                <a:schemeClr val="tx1">
                  <a:lumMod val="75000"/>
                  <a:lumOff val="25000"/>
                </a:schemeClr>
              </a:solidFill>
            </a:endParaRPr>
          </a:p>
          <a:p>
            <a:endParaRPr lang="en-US" sz="1200" b="0" i="0" baseline="0" dirty="0">
              <a:solidFill>
                <a:schemeClr val="tx1">
                  <a:lumMod val="75000"/>
                  <a:lumOff val="25000"/>
                </a:schemeClr>
              </a:solidFill>
            </a:endParaRPr>
          </a:p>
          <a:p>
            <a:r>
              <a:rPr lang="en-US" sz="1200" b="0" i="0" baseline="0" dirty="0">
                <a:solidFill>
                  <a:schemeClr val="tx1">
                    <a:lumMod val="75000"/>
                    <a:lumOff val="25000"/>
                  </a:schemeClr>
                </a:solidFill>
              </a:rPr>
              <a:t>These aggressive goals for overall carbon emissions are focused today on commercial aviation, as that is the predominant form of aviation today.  As new aviation sectors develop and flourish, they must do their part to contribute to the sustainability of aviation – they have to be green from the outset.</a:t>
            </a:r>
          </a:p>
          <a:p>
            <a:endParaRPr lang="en-US" sz="1200" b="0" i="0" baseline="0" dirty="0">
              <a:solidFill>
                <a:schemeClr val="tx1">
                  <a:lumMod val="75000"/>
                  <a:lumOff val="25000"/>
                </a:schemeClr>
              </a:solidFill>
            </a:endParaRPr>
          </a:p>
          <a:p>
            <a:r>
              <a:rPr lang="en-US" sz="1200" b="0" i="0" baseline="0" dirty="0">
                <a:solidFill>
                  <a:schemeClr val="tx1">
                    <a:lumMod val="75000"/>
                    <a:lumOff val="25000"/>
                  </a:schemeClr>
                </a:solidFill>
              </a:rPr>
              <a:t>NASA’s primary contribution and largest investment is in R&amp;D of technologies for low emissions and low noise aircraft.  </a:t>
            </a:r>
          </a:p>
          <a:p>
            <a:r>
              <a:rPr lang="en-US" sz="1200" b="0" i="0" baseline="0" dirty="0">
                <a:solidFill>
                  <a:schemeClr val="tx1">
                    <a:lumMod val="75000"/>
                    <a:lumOff val="25000"/>
                  </a:schemeClr>
                </a:solidFill>
              </a:rPr>
              <a:t>NASA plays a primary role with significant investment in R&amp;D of operational concepts and technologies deployed by the FAA and on aircraft flight decks.  NASA does not have research related to airport infrastructure.</a:t>
            </a:r>
          </a:p>
          <a:p>
            <a:r>
              <a:rPr lang="en-US" sz="1200" b="0" i="0" baseline="0" dirty="0">
                <a:solidFill>
                  <a:schemeClr val="tx1">
                    <a:lumMod val="75000"/>
                    <a:lumOff val="25000"/>
                  </a:schemeClr>
                </a:solidFill>
              </a:rPr>
              <a:t>NASA plays a supporting role in characterizing the environmental impact of sustainable aviation fuels, and possibly via use in NASA flight research operations. </a:t>
            </a:r>
          </a:p>
          <a:p>
            <a:endParaRPr lang="en-US" sz="1200" b="0" i="0" baseline="0" dirty="0">
              <a:solidFill>
                <a:schemeClr val="tx1">
                  <a:lumMod val="75000"/>
                  <a:lumOff val="25000"/>
                </a:schemeClr>
              </a:solidFill>
            </a:endParaRPr>
          </a:p>
          <a:p>
            <a:r>
              <a:rPr lang="en-US" sz="1200" b="0" i="0" baseline="0" dirty="0">
                <a:solidFill>
                  <a:schemeClr val="tx1">
                    <a:lumMod val="75000"/>
                    <a:lumOff val="25000"/>
                  </a:schemeClr>
                </a:solidFill>
              </a:rPr>
              <a:t>The aviation community also has stated a role for market based measures such as carbon offsets, where NASA has no role to play.</a:t>
            </a:r>
          </a:p>
        </p:txBody>
      </p:sp>
      <p:sp>
        <p:nvSpPr>
          <p:cNvPr id="4" name="Slide Number Placeholder 3"/>
          <p:cNvSpPr>
            <a:spLocks noGrp="1"/>
          </p:cNvSpPr>
          <p:nvPr>
            <p:ph type="sldNum" sz="quarter" idx="5"/>
          </p:nvPr>
        </p:nvSpPr>
        <p:spPr/>
        <p:txBody>
          <a:bodyPr/>
          <a:lstStyle/>
          <a:p>
            <a:fld id="{A335028F-6C2B-1F46-9570-F1AC6099187A}" type="slidenum">
              <a:rPr lang="en-US" smtClean="0"/>
              <a:t>2</a:t>
            </a:fld>
            <a:endParaRPr lang="en-US"/>
          </a:p>
        </p:txBody>
      </p:sp>
    </p:spTree>
    <p:extLst>
      <p:ext uri="{BB962C8B-B14F-4D97-AF65-F5344CB8AC3E}">
        <p14:creationId xmlns:p14="http://schemas.microsoft.com/office/powerpoint/2010/main" val="417143339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NASA has</a:t>
            </a:r>
            <a:r>
              <a:rPr lang="en-US" baseline="0" dirty="0"/>
              <a:t> identified f</a:t>
            </a:r>
            <a:r>
              <a:rPr lang="en-US" dirty="0"/>
              <a:t>our priority subsonic</a:t>
            </a:r>
            <a:r>
              <a:rPr lang="en-US" baseline="0" dirty="0"/>
              <a:t> transport technologies that can have the greatest impact on the future sustainability of commercial aircraft fleet.  </a:t>
            </a:r>
          </a:p>
          <a:p>
            <a:endParaRPr lang="en-US" baseline="0" dirty="0"/>
          </a:p>
          <a:p>
            <a:r>
              <a:rPr lang="en-US" dirty="0"/>
              <a:t>These priority</a:t>
            </a:r>
            <a:r>
              <a:rPr lang="en-US" baseline="0" dirty="0"/>
              <a:t> technology areas were identified through research over the last twelve years, starting with </a:t>
            </a:r>
            <a:r>
              <a:rPr lang="en-US" dirty="0"/>
              <a:t>Advanced Concept Studies in 2008 targeting aircraft with a 2030-35 entry into service.</a:t>
            </a:r>
            <a:r>
              <a:rPr lang="en-US" baseline="0" dirty="0"/>
              <a:t> </a:t>
            </a:r>
          </a:p>
          <a:p>
            <a:endParaRPr lang="en-US" baseline="0" dirty="0"/>
          </a:p>
          <a:p>
            <a:pPr marL="0" indent="0">
              <a:buFont typeface="Arial" panose="020B0604020202020204" pitchFamily="34" charset="0"/>
              <a:buNone/>
            </a:pPr>
            <a:r>
              <a:rPr lang="en-US" baseline="0" dirty="0"/>
              <a:t>NASA established aggressive goals </a:t>
            </a:r>
            <a:r>
              <a:rPr lang="en-US" dirty="0"/>
              <a:t>targeting noise, emissions, and fuel burn,</a:t>
            </a:r>
            <a:r>
              <a:rPr lang="en-US" baseline="0" dirty="0"/>
              <a:t> and worked with industry and academia t</a:t>
            </a:r>
            <a:r>
              <a:rPr lang="en-US" dirty="0"/>
              <a:t>o identify and drive innovation</a:t>
            </a:r>
            <a:r>
              <a:rPr lang="en-US" baseline="0" dirty="0"/>
              <a:t> that can meet those goals.  Over the years we’ve winnowed the most promising areas for NASA research to these four areas:  </a:t>
            </a:r>
          </a:p>
          <a:p>
            <a:pPr marL="0" indent="0">
              <a:buFont typeface="Arial" panose="020B0604020202020204" pitchFamily="34" charset="0"/>
              <a:buNone/>
            </a:pPr>
            <a:endParaRPr lang="en-US" baseline="0" dirty="0"/>
          </a:p>
          <a:p>
            <a:pPr marL="171450" indent="-171450">
              <a:buFont typeface="Arial" panose="020B0604020202020204" pitchFamily="34" charset="0"/>
              <a:buChar char="•"/>
            </a:pPr>
            <a:r>
              <a:rPr lang="en-US" b="1" baseline="0" dirty="0"/>
              <a:t>New vehicle level technologies </a:t>
            </a:r>
            <a:r>
              <a:rPr lang="en-US" baseline="0" dirty="0"/>
              <a:t>such as the Transonic Truss Braced Wing can bring a 5-10% fuel burn benefit. </a:t>
            </a:r>
          </a:p>
          <a:p>
            <a:pPr marL="171450" indent="-171450">
              <a:buFont typeface="Arial" panose="020B0604020202020204" pitchFamily="34" charset="0"/>
              <a:buChar char="•"/>
            </a:pPr>
            <a:r>
              <a:rPr lang="en-US" b="1" baseline="0" dirty="0"/>
              <a:t>Small core gas turbine engines </a:t>
            </a:r>
            <a:r>
              <a:rPr lang="en-US" baseline="0" dirty="0"/>
              <a:t>can also yield ad 5-10% fuel burn benefit, and also serve as a critical enabling technology for future hybrid electric systems. </a:t>
            </a:r>
          </a:p>
          <a:p>
            <a:pPr marL="171450" indent="-171450">
              <a:buFont typeface="Arial" panose="020B0604020202020204" pitchFamily="34" charset="0"/>
              <a:buChar char="•"/>
            </a:pPr>
            <a:r>
              <a:rPr lang="en-US" b="1" baseline="0" dirty="0"/>
              <a:t>Electrified Aircraft Propulsion </a:t>
            </a:r>
            <a:r>
              <a:rPr lang="en-US" baseline="0" dirty="0"/>
              <a:t>can yield another 5% fuel burn benefit and provide other efficiencies such as maintenance </a:t>
            </a:r>
          </a:p>
          <a:p>
            <a:pPr marL="171450" indent="-171450">
              <a:buFont typeface="Arial" panose="020B0604020202020204" pitchFamily="34" charset="0"/>
              <a:buChar char="•"/>
            </a:pPr>
            <a:r>
              <a:rPr lang="en-US" b="1" baseline="0" dirty="0"/>
              <a:t>High rate composite manufacturing </a:t>
            </a:r>
            <a:r>
              <a:rPr lang="en-US" baseline="0" dirty="0"/>
              <a:t>– 4 to 6 times faster than current production rates – can reduce the weight of new aircraft, reducing fuel consumption, and opens up the design space to new types of structures and vehicles.</a:t>
            </a:r>
          </a:p>
          <a:p>
            <a:pPr marL="171450" indent="-171450">
              <a:buFont typeface="Arial" panose="020B0604020202020204" pitchFamily="34" charset="0"/>
              <a:buChar char="•"/>
            </a:pPr>
            <a:endParaRPr lang="en-US" baseline="0" dirty="0"/>
          </a:p>
          <a:p>
            <a:pPr marL="0" indent="0">
              <a:buFont typeface="Arial" panose="020B0604020202020204" pitchFamily="34" charset="0"/>
              <a:buNone/>
            </a:pPr>
            <a:r>
              <a:rPr lang="en-US" baseline="0" dirty="0"/>
              <a:t>NASA has continued to mature these technologies from fundamental concepts and technologies through ground and flight tests, complemented by the Federal Aviation Administration's CLEEN research programs and continued industry innovation.  </a:t>
            </a:r>
          </a:p>
          <a:p>
            <a:pPr marL="171450" indent="-171450">
              <a:buFont typeface="Arial" panose="020B0604020202020204" pitchFamily="34" charset="0"/>
              <a:buChar char="•"/>
            </a:pPr>
            <a:endParaRPr lang="en-US" baseline="0" dirty="0"/>
          </a:p>
          <a:p>
            <a:pPr marL="0" indent="0">
              <a:buFont typeface="Arial" panose="020B0604020202020204" pitchFamily="34" charset="0"/>
              <a:buNone/>
            </a:pPr>
            <a:r>
              <a:rPr lang="en-US" baseline="0" dirty="0"/>
              <a:t>We are now at the beginning of the next new “S” curve for the next 50 years of commercial transports.  The promise of these priority technologies needs to be validated by the mid- to late-2020s so that they can form the foundation of the next generation of vehicles to enter service in the early 2030s.</a:t>
            </a:r>
          </a:p>
        </p:txBody>
      </p:sp>
      <p:sp>
        <p:nvSpPr>
          <p:cNvPr id="4" name="Slide Number Placeholder 3"/>
          <p:cNvSpPr>
            <a:spLocks noGrp="1"/>
          </p:cNvSpPr>
          <p:nvPr>
            <p:ph type="sldNum" sz="quarter" idx="10"/>
          </p:nvPr>
        </p:nvSpPr>
        <p:spPr/>
        <p:txBody>
          <a:bodyPr/>
          <a:lstStyle/>
          <a:p>
            <a:fld id="{82EBC336-E195-EC4D-842A-A6ECA01F58C8}" type="slidenum">
              <a:rPr lang="en-US" smtClean="0"/>
              <a:t>3</a:t>
            </a:fld>
            <a:endParaRPr lang="en-US"/>
          </a:p>
        </p:txBody>
      </p:sp>
    </p:spTree>
    <p:extLst>
      <p:ext uri="{BB962C8B-B14F-4D97-AF65-F5344CB8AC3E}">
        <p14:creationId xmlns:p14="http://schemas.microsoft.com/office/powerpoint/2010/main" val="244017661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 slide</a:t>
            </a:r>
          </a:p>
          <a:p>
            <a:endParaRPr lang="en-US" dirty="0"/>
          </a:p>
          <a:p>
            <a:r>
              <a:rPr lang="en-US" dirty="0"/>
              <a:t>This graphic</a:t>
            </a:r>
            <a:r>
              <a:rPr lang="en-US" baseline="0" dirty="0"/>
              <a:t> shows how NASA intends to mature these technologies over the next several years, culminating in core demonstrations in time for industry to make decisions about future products.  </a:t>
            </a:r>
          </a:p>
          <a:p>
            <a:endParaRPr lang="en-US" baseline="0" dirty="0"/>
          </a:p>
          <a:p>
            <a:r>
              <a:rPr lang="en-US" baseline="0" dirty="0"/>
              <a:t>NASA has initiated discussions with industry to explore their views of the value and need to bring these technologies to flight in an integrated manner.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335028F-6C2B-1F46-9570-F1AC6099187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152458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ts val="1600"/>
              </a:spcBef>
            </a:pPr>
            <a:r>
              <a:rPr lang="en-US" dirty="0"/>
              <a:t>NASA has developed the</a:t>
            </a:r>
            <a:r>
              <a:rPr lang="en-US" baseline="0" dirty="0"/>
              <a:t> concepts and tools that have enabled dramatic improvements in operational efficiency of the national air transportation system. </a:t>
            </a:r>
          </a:p>
          <a:p>
            <a:pPr>
              <a:spcBef>
                <a:spcPts val="1600"/>
              </a:spcBef>
            </a:pPr>
            <a:r>
              <a:rPr lang="en-US" dirty="0"/>
              <a:t> </a:t>
            </a:r>
          </a:p>
          <a:p>
            <a:pPr>
              <a:spcBef>
                <a:spcPts val="1600"/>
              </a:spcBef>
            </a:pPr>
            <a:r>
              <a:rPr lang="en-US" dirty="0"/>
              <a:t>NASA</a:t>
            </a:r>
            <a:r>
              <a:rPr lang="en-US" baseline="0" dirty="0"/>
              <a:t> tools have enabled the shift to trajectory based operations, characterized by efficiency and proactive planning across the entire flight route and optimized fleet operations.  </a:t>
            </a:r>
          </a:p>
          <a:p>
            <a:pPr>
              <a:spcBef>
                <a:spcPts val="1600"/>
              </a:spcBef>
            </a:pPr>
            <a:endParaRPr lang="en-US" dirty="0"/>
          </a:p>
          <a:p>
            <a:pPr>
              <a:spcBef>
                <a:spcPts val="1600"/>
              </a:spcBef>
            </a:pPr>
            <a:r>
              <a:rPr lang="en-US" dirty="0"/>
              <a:t>NASA is</a:t>
            </a:r>
            <a:r>
              <a:rPr lang="en-US" baseline="0" dirty="0"/>
              <a:t> now enabling the next evolution of Airspace management to a collaborative model based on a service oriented architecture, and eventually a highly-automated system that seamlessly manages complexity, scalability, and dynamic adaptation of a diverse set of users.   </a:t>
            </a:r>
          </a:p>
          <a:p>
            <a:pPr>
              <a:spcBef>
                <a:spcPts val="1600"/>
              </a:spcBef>
            </a:pPr>
            <a:endParaRPr lang="en-US" baseline="0" dirty="0"/>
          </a:p>
          <a:p>
            <a:pPr>
              <a:spcBef>
                <a:spcPts val="1600"/>
              </a:spcBef>
            </a:pPr>
            <a:endParaRPr lang="en-US" baseline="0" dirty="0"/>
          </a:p>
          <a:p>
            <a:pPr>
              <a:spcBef>
                <a:spcPts val="1600"/>
              </a:spcBef>
            </a:pPr>
            <a:r>
              <a:rPr lang="en-US" dirty="0"/>
              <a:t>Attributes of</a:t>
            </a:r>
            <a:r>
              <a:rPr lang="en-US" baseline="0" dirty="0"/>
              <a:t> future system:</a:t>
            </a:r>
            <a:endParaRPr lang="en-US" dirty="0"/>
          </a:p>
          <a:p>
            <a:pPr marL="285750" indent="-285750">
              <a:spcBef>
                <a:spcPts val="1600"/>
              </a:spcBef>
              <a:buFont typeface="Arial" panose="020B0604020202020204" pitchFamily="34" charset="0"/>
              <a:buChar char="•"/>
            </a:pPr>
            <a:r>
              <a:rPr lang="en-US" dirty="0"/>
              <a:t>Scalable</a:t>
            </a:r>
          </a:p>
          <a:p>
            <a:pPr marL="285750" indent="-285750">
              <a:buFont typeface="Arial" panose="020B0604020202020204" pitchFamily="34" charset="0"/>
              <a:buChar char="•"/>
            </a:pPr>
            <a:r>
              <a:rPr lang="en-US" dirty="0"/>
              <a:t>Accessible to all</a:t>
            </a:r>
          </a:p>
          <a:p>
            <a:pPr marL="285750" indent="-285750">
              <a:buFont typeface="Arial" panose="020B0604020202020204" pitchFamily="34" charset="0"/>
              <a:buChar char="•"/>
            </a:pPr>
            <a:r>
              <a:rPr lang="en-US" dirty="0"/>
              <a:t>Integrated safety</a:t>
            </a:r>
          </a:p>
          <a:p>
            <a:pPr marL="285750" indent="-285750">
              <a:buFont typeface="Arial" panose="020B0604020202020204" pitchFamily="34" charset="0"/>
              <a:buChar char="•"/>
            </a:pPr>
            <a:r>
              <a:rPr lang="en-US" dirty="0"/>
              <a:t>Environmentally friendly</a:t>
            </a:r>
          </a:p>
          <a:p>
            <a:pPr marL="285750" indent="-285750">
              <a:buFont typeface="Arial" panose="020B0604020202020204" pitchFamily="34" charset="0"/>
              <a:buChar char="•"/>
            </a:pPr>
            <a:r>
              <a:rPr lang="en-US" dirty="0"/>
              <a:t>Robust and resilient</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2EBC336-E195-EC4D-842A-A6ECA01F58C8}"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94758695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sz="1200" dirty="0">
                <a:solidFill>
                  <a:schemeClr val="bg1"/>
                </a:solidFill>
                <a:latin typeface="Arial" panose="020B0604020202020204" pitchFamily="34" charset="0"/>
                <a:cs typeface="Arial" panose="020B0604020202020204" pitchFamily="34" charset="0"/>
              </a:rPr>
              <a:t>Increased operational efficiency at the vehicle, fleet, and system-wide levels reducing fuel burn, CO</a:t>
            </a:r>
            <a:r>
              <a:rPr lang="en-US" sz="1200" baseline="-25000" dirty="0">
                <a:solidFill>
                  <a:schemeClr val="bg1"/>
                </a:solidFill>
                <a:latin typeface="Arial" panose="020B0604020202020204" pitchFamily="34" charset="0"/>
                <a:cs typeface="Arial" panose="020B0604020202020204" pitchFamily="34" charset="0"/>
              </a:rPr>
              <a:t>2</a:t>
            </a:r>
            <a:r>
              <a:rPr lang="en-US" sz="1200" dirty="0">
                <a:solidFill>
                  <a:schemeClr val="bg1"/>
                </a:solidFill>
                <a:latin typeface="Arial" panose="020B0604020202020204" pitchFamily="34" charset="0"/>
                <a:cs typeface="Arial" panose="020B0604020202020204" pitchFamily="34" charset="0"/>
              </a:rPr>
              <a:t> emissions, contrail formation and ozone impact. Integrated ground and flight-based technologies for trajectory optimization through every phase of flight.</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2EBC336-E195-EC4D-842A-A6ECA01F58C8}"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37023149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324831FD-5957-481A-9FB3-C462A9317358}" type="slidenum">
              <a:rPr lang="en-US" smtClean="0">
                <a:solidFill>
                  <a:prstClr val="black"/>
                </a:solidFill>
              </a:rPr>
              <a:pPr>
                <a:defRPr/>
              </a:pPr>
              <a:t>7</a:t>
            </a:fld>
            <a:endParaRPr lang="en-US">
              <a:solidFill>
                <a:prstClr val="black"/>
              </a:solidFill>
            </a:endParaRPr>
          </a:p>
        </p:txBody>
      </p:sp>
    </p:spTree>
    <p:extLst>
      <p:ext uri="{BB962C8B-B14F-4D97-AF65-F5344CB8AC3E}">
        <p14:creationId xmlns:p14="http://schemas.microsoft.com/office/powerpoint/2010/main" val="120282620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D466D3-461F-CB46-B4A3-30179798665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EF05D2C1-DD7C-5540-BFC6-A985B1311DF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054D4FB1-C9B3-344E-A935-C137A813DDA0}"/>
              </a:ext>
            </a:extLst>
          </p:cNvPr>
          <p:cNvSpPr>
            <a:spLocks noGrp="1"/>
          </p:cNvSpPr>
          <p:nvPr>
            <p:ph type="dt" sz="half" idx="10"/>
          </p:nvPr>
        </p:nvSpPr>
        <p:spPr>
          <a:xfrm>
            <a:off x="152400" y="6492874"/>
            <a:ext cx="1040673" cy="365125"/>
          </a:xfrm>
          <a:prstGeom prst="rect">
            <a:avLst/>
          </a:prstGeom>
        </p:spPr>
        <p:txBody>
          <a:bodyPr/>
          <a:lstStyle>
            <a:lvl1pPr>
              <a:defRPr sz="800"/>
            </a:lvl1pPr>
          </a:lstStyle>
          <a:p>
            <a:r>
              <a:rPr lang="en-US"/>
              <a:t>www.nasa.gov   |</a:t>
            </a:r>
          </a:p>
        </p:txBody>
      </p:sp>
      <p:sp>
        <p:nvSpPr>
          <p:cNvPr id="6" name="Slide Number Placeholder 5">
            <a:extLst>
              <a:ext uri="{FF2B5EF4-FFF2-40B4-BE49-F238E27FC236}">
                <a16:creationId xmlns:a16="http://schemas.microsoft.com/office/drawing/2014/main" id="{13AE8F2C-D7BA-DB4E-86F3-68660113FE63}"/>
              </a:ext>
            </a:extLst>
          </p:cNvPr>
          <p:cNvSpPr>
            <a:spLocks noGrp="1"/>
          </p:cNvSpPr>
          <p:nvPr>
            <p:ph type="sldNum" sz="quarter" idx="12"/>
          </p:nvPr>
        </p:nvSpPr>
        <p:spPr>
          <a:xfrm>
            <a:off x="1064393" y="6492875"/>
            <a:ext cx="321645" cy="365125"/>
          </a:xfrm>
          <a:prstGeom prst="rect">
            <a:avLst/>
          </a:prstGeom>
        </p:spPr>
        <p:txBody>
          <a:bodyPr/>
          <a:lstStyle>
            <a:lvl1pPr>
              <a:defRPr sz="800"/>
            </a:lvl1pPr>
          </a:lstStyle>
          <a:p>
            <a:fld id="{B8AA1CF0-2751-9942-BBAA-4C77DDDF2B1B}" type="slidenum">
              <a:rPr lang="en-US" smtClean="0"/>
              <a:pPr/>
              <a:t>‹#›</a:t>
            </a:fld>
            <a:endParaRPr lang="en-US"/>
          </a:p>
        </p:txBody>
      </p:sp>
    </p:spTree>
    <p:extLst>
      <p:ext uri="{BB962C8B-B14F-4D97-AF65-F5344CB8AC3E}">
        <p14:creationId xmlns:p14="http://schemas.microsoft.com/office/powerpoint/2010/main" val="32642571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6C009E-3A74-6844-8FA1-4337D2C4247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AD93792-103B-4143-B74B-70D4D9BA887D}"/>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a:extLst>
              <a:ext uri="{FF2B5EF4-FFF2-40B4-BE49-F238E27FC236}">
                <a16:creationId xmlns:a16="http://schemas.microsoft.com/office/drawing/2014/main" id="{BA9E9C1C-29C9-9249-AC8B-79D821828998}"/>
              </a:ext>
            </a:extLst>
          </p:cNvPr>
          <p:cNvSpPr>
            <a:spLocks noGrp="1"/>
          </p:cNvSpPr>
          <p:nvPr>
            <p:ph type="dt" sz="half" idx="10"/>
          </p:nvPr>
        </p:nvSpPr>
        <p:spPr>
          <a:xfrm>
            <a:off x="152400" y="6492874"/>
            <a:ext cx="1040673" cy="365125"/>
          </a:xfrm>
          <a:prstGeom prst="rect">
            <a:avLst/>
          </a:prstGeom>
        </p:spPr>
        <p:txBody>
          <a:bodyPr/>
          <a:lstStyle>
            <a:lvl1pPr>
              <a:defRPr sz="800"/>
            </a:lvl1pPr>
          </a:lstStyle>
          <a:p>
            <a:r>
              <a:rPr lang="en-US"/>
              <a:t>www.nasa.gov   |</a:t>
            </a:r>
          </a:p>
        </p:txBody>
      </p:sp>
      <p:sp>
        <p:nvSpPr>
          <p:cNvPr id="8" name="Slide Number Placeholder 5">
            <a:extLst>
              <a:ext uri="{FF2B5EF4-FFF2-40B4-BE49-F238E27FC236}">
                <a16:creationId xmlns:a16="http://schemas.microsoft.com/office/drawing/2014/main" id="{7AF6E193-495B-F844-87C4-FF212B838164}"/>
              </a:ext>
            </a:extLst>
          </p:cNvPr>
          <p:cNvSpPr>
            <a:spLocks noGrp="1"/>
          </p:cNvSpPr>
          <p:nvPr>
            <p:ph type="sldNum" sz="quarter" idx="12"/>
          </p:nvPr>
        </p:nvSpPr>
        <p:spPr>
          <a:xfrm>
            <a:off x="1064393" y="6492875"/>
            <a:ext cx="321645" cy="365125"/>
          </a:xfrm>
          <a:prstGeom prst="rect">
            <a:avLst/>
          </a:prstGeom>
        </p:spPr>
        <p:txBody>
          <a:bodyPr/>
          <a:lstStyle>
            <a:lvl1pPr>
              <a:defRPr sz="800"/>
            </a:lvl1pPr>
          </a:lstStyle>
          <a:p>
            <a:fld id="{B8AA1CF0-2751-9942-BBAA-4C77DDDF2B1B}" type="slidenum">
              <a:rPr lang="en-US" smtClean="0"/>
              <a:pPr/>
              <a:t>‹#›</a:t>
            </a:fld>
            <a:endParaRPr lang="en-US"/>
          </a:p>
        </p:txBody>
      </p:sp>
    </p:spTree>
    <p:extLst>
      <p:ext uri="{BB962C8B-B14F-4D97-AF65-F5344CB8AC3E}">
        <p14:creationId xmlns:p14="http://schemas.microsoft.com/office/powerpoint/2010/main" val="33760417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943091-E475-394A-9AEC-10DF821313C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68E29B53-A988-564A-BB2B-0F0BE78E6CB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7" name="Date Placeholder 3">
            <a:extLst>
              <a:ext uri="{FF2B5EF4-FFF2-40B4-BE49-F238E27FC236}">
                <a16:creationId xmlns:a16="http://schemas.microsoft.com/office/drawing/2014/main" id="{97952FA1-FBFC-9E43-9F88-0AE3778934F8}"/>
              </a:ext>
            </a:extLst>
          </p:cNvPr>
          <p:cNvSpPr>
            <a:spLocks noGrp="1"/>
          </p:cNvSpPr>
          <p:nvPr>
            <p:ph type="dt" sz="half" idx="10"/>
          </p:nvPr>
        </p:nvSpPr>
        <p:spPr>
          <a:xfrm>
            <a:off x="152400" y="6492874"/>
            <a:ext cx="1040673" cy="365125"/>
          </a:xfrm>
          <a:prstGeom prst="rect">
            <a:avLst/>
          </a:prstGeom>
        </p:spPr>
        <p:txBody>
          <a:bodyPr/>
          <a:lstStyle>
            <a:lvl1pPr>
              <a:defRPr sz="800"/>
            </a:lvl1pPr>
          </a:lstStyle>
          <a:p>
            <a:r>
              <a:rPr lang="en-US"/>
              <a:t>www.nasa.gov   |</a:t>
            </a:r>
          </a:p>
        </p:txBody>
      </p:sp>
      <p:sp>
        <p:nvSpPr>
          <p:cNvPr id="8" name="Slide Number Placeholder 5">
            <a:extLst>
              <a:ext uri="{FF2B5EF4-FFF2-40B4-BE49-F238E27FC236}">
                <a16:creationId xmlns:a16="http://schemas.microsoft.com/office/drawing/2014/main" id="{FF11BB8F-A213-0946-B931-DF1149956C91}"/>
              </a:ext>
            </a:extLst>
          </p:cNvPr>
          <p:cNvSpPr>
            <a:spLocks noGrp="1"/>
          </p:cNvSpPr>
          <p:nvPr>
            <p:ph type="sldNum" sz="quarter" idx="12"/>
          </p:nvPr>
        </p:nvSpPr>
        <p:spPr>
          <a:xfrm>
            <a:off x="1064393" y="6492875"/>
            <a:ext cx="321645" cy="365125"/>
          </a:xfrm>
          <a:prstGeom prst="rect">
            <a:avLst/>
          </a:prstGeom>
        </p:spPr>
        <p:txBody>
          <a:bodyPr/>
          <a:lstStyle>
            <a:lvl1pPr>
              <a:defRPr sz="800"/>
            </a:lvl1pPr>
          </a:lstStyle>
          <a:p>
            <a:fld id="{B8AA1CF0-2751-9942-BBAA-4C77DDDF2B1B}" type="slidenum">
              <a:rPr lang="en-US" smtClean="0"/>
              <a:pPr/>
              <a:t>‹#›</a:t>
            </a:fld>
            <a:endParaRPr lang="en-US"/>
          </a:p>
        </p:txBody>
      </p:sp>
    </p:spTree>
    <p:extLst>
      <p:ext uri="{BB962C8B-B14F-4D97-AF65-F5344CB8AC3E}">
        <p14:creationId xmlns:p14="http://schemas.microsoft.com/office/powerpoint/2010/main" val="24567733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E69531-47F6-804B-9491-1444C431EBB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C451F25-6F84-C943-BAA4-AFC5302FF14A}"/>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3E13F90C-DEEE-BD4D-B14D-5A05EE7179D5}"/>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Date Placeholder 3">
            <a:extLst>
              <a:ext uri="{FF2B5EF4-FFF2-40B4-BE49-F238E27FC236}">
                <a16:creationId xmlns:a16="http://schemas.microsoft.com/office/drawing/2014/main" id="{71599D1F-8392-834E-86E4-5E1135503307}"/>
              </a:ext>
            </a:extLst>
          </p:cNvPr>
          <p:cNvSpPr>
            <a:spLocks noGrp="1"/>
          </p:cNvSpPr>
          <p:nvPr>
            <p:ph type="dt" sz="half" idx="10"/>
          </p:nvPr>
        </p:nvSpPr>
        <p:spPr>
          <a:xfrm>
            <a:off x="152400" y="6492874"/>
            <a:ext cx="1040673" cy="365125"/>
          </a:xfrm>
          <a:prstGeom prst="rect">
            <a:avLst/>
          </a:prstGeom>
        </p:spPr>
        <p:txBody>
          <a:bodyPr/>
          <a:lstStyle>
            <a:lvl1pPr>
              <a:defRPr sz="800"/>
            </a:lvl1pPr>
          </a:lstStyle>
          <a:p>
            <a:r>
              <a:rPr lang="en-US"/>
              <a:t>www.nasa.gov   |</a:t>
            </a:r>
          </a:p>
        </p:txBody>
      </p:sp>
      <p:sp>
        <p:nvSpPr>
          <p:cNvPr id="9" name="Slide Number Placeholder 5">
            <a:extLst>
              <a:ext uri="{FF2B5EF4-FFF2-40B4-BE49-F238E27FC236}">
                <a16:creationId xmlns:a16="http://schemas.microsoft.com/office/drawing/2014/main" id="{61075E6D-2E71-5543-8954-D885DC689726}"/>
              </a:ext>
            </a:extLst>
          </p:cNvPr>
          <p:cNvSpPr>
            <a:spLocks noGrp="1"/>
          </p:cNvSpPr>
          <p:nvPr>
            <p:ph type="sldNum" sz="quarter" idx="12"/>
          </p:nvPr>
        </p:nvSpPr>
        <p:spPr>
          <a:xfrm>
            <a:off x="1064393" y="6492875"/>
            <a:ext cx="321645" cy="365125"/>
          </a:xfrm>
          <a:prstGeom prst="rect">
            <a:avLst/>
          </a:prstGeom>
        </p:spPr>
        <p:txBody>
          <a:bodyPr/>
          <a:lstStyle>
            <a:lvl1pPr>
              <a:defRPr sz="800"/>
            </a:lvl1pPr>
          </a:lstStyle>
          <a:p>
            <a:fld id="{B8AA1CF0-2751-9942-BBAA-4C77DDDF2B1B}" type="slidenum">
              <a:rPr lang="en-US" smtClean="0"/>
              <a:pPr/>
              <a:t>‹#›</a:t>
            </a:fld>
            <a:endParaRPr lang="en-US"/>
          </a:p>
        </p:txBody>
      </p:sp>
    </p:spTree>
    <p:extLst>
      <p:ext uri="{BB962C8B-B14F-4D97-AF65-F5344CB8AC3E}">
        <p14:creationId xmlns:p14="http://schemas.microsoft.com/office/powerpoint/2010/main" val="349518867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B6257C-3777-7341-9337-968A6DC49BE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FCD10B4B-DADD-0045-95C8-911D1701439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5302BE94-CCB2-B245-8D2C-11FB3C85EBB2}"/>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D6A47940-F509-DE47-B976-03D95017896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F969A6BA-C898-D44D-9759-21C800026FB2}"/>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Date Placeholder 3">
            <a:extLst>
              <a:ext uri="{FF2B5EF4-FFF2-40B4-BE49-F238E27FC236}">
                <a16:creationId xmlns:a16="http://schemas.microsoft.com/office/drawing/2014/main" id="{59EAA8EF-0634-FE4E-A221-EC4A03E6C794}"/>
              </a:ext>
            </a:extLst>
          </p:cNvPr>
          <p:cNvSpPr>
            <a:spLocks noGrp="1"/>
          </p:cNvSpPr>
          <p:nvPr>
            <p:ph type="dt" sz="half" idx="10"/>
          </p:nvPr>
        </p:nvSpPr>
        <p:spPr>
          <a:xfrm>
            <a:off x="152400" y="6492874"/>
            <a:ext cx="1040673" cy="365125"/>
          </a:xfrm>
          <a:prstGeom prst="rect">
            <a:avLst/>
          </a:prstGeom>
        </p:spPr>
        <p:txBody>
          <a:bodyPr/>
          <a:lstStyle>
            <a:lvl1pPr>
              <a:defRPr sz="800"/>
            </a:lvl1pPr>
          </a:lstStyle>
          <a:p>
            <a:r>
              <a:rPr lang="en-US"/>
              <a:t>www.nasa.gov   |</a:t>
            </a:r>
          </a:p>
        </p:txBody>
      </p:sp>
      <p:sp>
        <p:nvSpPr>
          <p:cNvPr id="11" name="Slide Number Placeholder 5">
            <a:extLst>
              <a:ext uri="{FF2B5EF4-FFF2-40B4-BE49-F238E27FC236}">
                <a16:creationId xmlns:a16="http://schemas.microsoft.com/office/drawing/2014/main" id="{EA8A90C9-CCDF-3744-B9D1-F6AA62FE11A3}"/>
              </a:ext>
            </a:extLst>
          </p:cNvPr>
          <p:cNvSpPr>
            <a:spLocks noGrp="1"/>
          </p:cNvSpPr>
          <p:nvPr>
            <p:ph type="sldNum" sz="quarter" idx="12"/>
          </p:nvPr>
        </p:nvSpPr>
        <p:spPr>
          <a:xfrm>
            <a:off x="1064393" y="6492875"/>
            <a:ext cx="321645" cy="365125"/>
          </a:xfrm>
          <a:prstGeom prst="rect">
            <a:avLst/>
          </a:prstGeom>
        </p:spPr>
        <p:txBody>
          <a:bodyPr/>
          <a:lstStyle>
            <a:lvl1pPr>
              <a:defRPr sz="800"/>
            </a:lvl1pPr>
          </a:lstStyle>
          <a:p>
            <a:fld id="{B8AA1CF0-2751-9942-BBAA-4C77DDDF2B1B}" type="slidenum">
              <a:rPr lang="en-US" smtClean="0"/>
              <a:pPr/>
              <a:t>‹#›</a:t>
            </a:fld>
            <a:endParaRPr lang="en-US"/>
          </a:p>
        </p:txBody>
      </p:sp>
    </p:spTree>
    <p:extLst>
      <p:ext uri="{BB962C8B-B14F-4D97-AF65-F5344CB8AC3E}">
        <p14:creationId xmlns:p14="http://schemas.microsoft.com/office/powerpoint/2010/main" val="41197223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078BC0-B5B0-DE44-9D94-3DBD2B4675FF}"/>
              </a:ext>
            </a:extLst>
          </p:cNvPr>
          <p:cNvSpPr>
            <a:spLocks noGrp="1"/>
          </p:cNvSpPr>
          <p:nvPr>
            <p:ph type="title"/>
          </p:nvPr>
        </p:nvSpPr>
        <p:spPr/>
        <p:txBody>
          <a:bodyPr/>
          <a:lstStyle/>
          <a:p>
            <a:r>
              <a:rPr lang="en-US"/>
              <a:t>Click to edit Master title style</a:t>
            </a:r>
          </a:p>
        </p:txBody>
      </p:sp>
      <p:sp>
        <p:nvSpPr>
          <p:cNvPr id="6" name="Date Placeholder 3">
            <a:extLst>
              <a:ext uri="{FF2B5EF4-FFF2-40B4-BE49-F238E27FC236}">
                <a16:creationId xmlns:a16="http://schemas.microsoft.com/office/drawing/2014/main" id="{3CBAAD36-4E34-6C43-A50F-6025101E9E85}"/>
              </a:ext>
            </a:extLst>
          </p:cNvPr>
          <p:cNvSpPr>
            <a:spLocks noGrp="1"/>
          </p:cNvSpPr>
          <p:nvPr>
            <p:ph type="dt" sz="half" idx="10"/>
          </p:nvPr>
        </p:nvSpPr>
        <p:spPr>
          <a:xfrm>
            <a:off x="152400" y="6492874"/>
            <a:ext cx="1040673" cy="365125"/>
          </a:xfrm>
          <a:prstGeom prst="rect">
            <a:avLst/>
          </a:prstGeom>
        </p:spPr>
        <p:txBody>
          <a:bodyPr/>
          <a:lstStyle>
            <a:lvl1pPr>
              <a:defRPr sz="800"/>
            </a:lvl1pPr>
          </a:lstStyle>
          <a:p>
            <a:r>
              <a:rPr lang="en-US"/>
              <a:t>www.nasa.gov   |</a:t>
            </a:r>
          </a:p>
        </p:txBody>
      </p:sp>
      <p:sp>
        <p:nvSpPr>
          <p:cNvPr id="7" name="Slide Number Placeholder 5">
            <a:extLst>
              <a:ext uri="{FF2B5EF4-FFF2-40B4-BE49-F238E27FC236}">
                <a16:creationId xmlns:a16="http://schemas.microsoft.com/office/drawing/2014/main" id="{2A3106F6-194E-DF49-AE93-2357499DBD76}"/>
              </a:ext>
            </a:extLst>
          </p:cNvPr>
          <p:cNvSpPr>
            <a:spLocks noGrp="1"/>
          </p:cNvSpPr>
          <p:nvPr>
            <p:ph type="sldNum" sz="quarter" idx="12"/>
          </p:nvPr>
        </p:nvSpPr>
        <p:spPr>
          <a:xfrm>
            <a:off x="1064393" y="6492875"/>
            <a:ext cx="321645" cy="365125"/>
          </a:xfrm>
          <a:prstGeom prst="rect">
            <a:avLst/>
          </a:prstGeom>
        </p:spPr>
        <p:txBody>
          <a:bodyPr/>
          <a:lstStyle>
            <a:lvl1pPr>
              <a:defRPr sz="800"/>
            </a:lvl1pPr>
          </a:lstStyle>
          <a:p>
            <a:fld id="{B8AA1CF0-2751-9942-BBAA-4C77DDDF2B1B}" type="slidenum">
              <a:rPr lang="en-US" smtClean="0"/>
              <a:pPr/>
              <a:t>‹#›</a:t>
            </a:fld>
            <a:endParaRPr lang="en-US"/>
          </a:p>
        </p:txBody>
      </p:sp>
    </p:spTree>
    <p:extLst>
      <p:ext uri="{BB962C8B-B14F-4D97-AF65-F5344CB8AC3E}">
        <p14:creationId xmlns:p14="http://schemas.microsoft.com/office/powerpoint/2010/main" val="8350534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3">
            <a:extLst>
              <a:ext uri="{FF2B5EF4-FFF2-40B4-BE49-F238E27FC236}">
                <a16:creationId xmlns:a16="http://schemas.microsoft.com/office/drawing/2014/main" id="{F96A0A04-0E75-1E4C-9173-B819CD51D12A}"/>
              </a:ext>
            </a:extLst>
          </p:cNvPr>
          <p:cNvSpPr>
            <a:spLocks noGrp="1"/>
          </p:cNvSpPr>
          <p:nvPr>
            <p:ph type="dt" sz="half" idx="10"/>
          </p:nvPr>
        </p:nvSpPr>
        <p:spPr>
          <a:xfrm>
            <a:off x="152400" y="6492874"/>
            <a:ext cx="1040673" cy="365125"/>
          </a:xfrm>
          <a:prstGeom prst="rect">
            <a:avLst/>
          </a:prstGeom>
        </p:spPr>
        <p:txBody>
          <a:bodyPr/>
          <a:lstStyle>
            <a:lvl1pPr>
              <a:defRPr sz="800"/>
            </a:lvl1pPr>
          </a:lstStyle>
          <a:p>
            <a:r>
              <a:rPr lang="en-US"/>
              <a:t>www.nasa.gov   |</a:t>
            </a:r>
          </a:p>
        </p:txBody>
      </p:sp>
      <p:sp>
        <p:nvSpPr>
          <p:cNvPr id="6" name="Slide Number Placeholder 5">
            <a:extLst>
              <a:ext uri="{FF2B5EF4-FFF2-40B4-BE49-F238E27FC236}">
                <a16:creationId xmlns:a16="http://schemas.microsoft.com/office/drawing/2014/main" id="{B59A6A14-CE49-434D-9B84-6AB53C79FE02}"/>
              </a:ext>
            </a:extLst>
          </p:cNvPr>
          <p:cNvSpPr>
            <a:spLocks noGrp="1"/>
          </p:cNvSpPr>
          <p:nvPr>
            <p:ph type="sldNum" sz="quarter" idx="12"/>
          </p:nvPr>
        </p:nvSpPr>
        <p:spPr>
          <a:xfrm>
            <a:off x="1064393" y="6492875"/>
            <a:ext cx="321645" cy="365125"/>
          </a:xfrm>
          <a:prstGeom prst="rect">
            <a:avLst/>
          </a:prstGeom>
        </p:spPr>
        <p:txBody>
          <a:bodyPr/>
          <a:lstStyle>
            <a:lvl1pPr>
              <a:defRPr sz="800"/>
            </a:lvl1pPr>
          </a:lstStyle>
          <a:p>
            <a:fld id="{B8AA1CF0-2751-9942-BBAA-4C77DDDF2B1B}" type="slidenum">
              <a:rPr lang="en-US" smtClean="0"/>
              <a:pPr/>
              <a:t>‹#›</a:t>
            </a:fld>
            <a:endParaRPr lang="en-US"/>
          </a:p>
        </p:txBody>
      </p:sp>
    </p:spTree>
    <p:extLst>
      <p:ext uri="{BB962C8B-B14F-4D97-AF65-F5344CB8AC3E}">
        <p14:creationId xmlns:p14="http://schemas.microsoft.com/office/powerpoint/2010/main" val="32756080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49C71A-952F-434B-9FC0-5CF0F80734F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749D3649-0EC5-C14C-BF79-FCA89318526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9535EE34-93FE-AF4C-A7E0-1E2B964221C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Tree>
    <p:extLst>
      <p:ext uri="{BB962C8B-B14F-4D97-AF65-F5344CB8AC3E}">
        <p14:creationId xmlns:p14="http://schemas.microsoft.com/office/powerpoint/2010/main" val="23255548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D56E34-11C8-6C43-AB18-BE91464AE27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EAA52C49-80F2-174D-BC84-DBC20EF9A3C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66B9C256-43D8-4E45-A829-5B5A248DBCF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8" name="Date Placeholder 3">
            <a:extLst>
              <a:ext uri="{FF2B5EF4-FFF2-40B4-BE49-F238E27FC236}">
                <a16:creationId xmlns:a16="http://schemas.microsoft.com/office/drawing/2014/main" id="{1FC496AB-3232-2545-B390-F2CDEF4AF822}"/>
              </a:ext>
            </a:extLst>
          </p:cNvPr>
          <p:cNvSpPr>
            <a:spLocks noGrp="1"/>
          </p:cNvSpPr>
          <p:nvPr>
            <p:ph type="dt" sz="half" idx="10"/>
          </p:nvPr>
        </p:nvSpPr>
        <p:spPr>
          <a:xfrm>
            <a:off x="152400" y="6492874"/>
            <a:ext cx="1040673" cy="365125"/>
          </a:xfrm>
          <a:prstGeom prst="rect">
            <a:avLst/>
          </a:prstGeom>
        </p:spPr>
        <p:txBody>
          <a:bodyPr/>
          <a:lstStyle>
            <a:lvl1pPr>
              <a:defRPr sz="800"/>
            </a:lvl1pPr>
          </a:lstStyle>
          <a:p>
            <a:r>
              <a:rPr lang="en-US"/>
              <a:t>www.nasa.gov   |</a:t>
            </a:r>
          </a:p>
        </p:txBody>
      </p:sp>
      <p:sp>
        <p:nvSpPr>
          <p:cNvPr id="9" name="Slide Number Placeholder 5">
            <a:extLst>
              <a:ext uri="{FF2B5EF4-FFF2-40B4-BE49-F238E27FC236}">
                <a16:creationId xmlns:a16="http://schemas.microsoft.com/office/drawing/2014/main" id="{80FB07F7-890F-ED4A-A852-2AE31B44C775}"/>
              </a:ext>
            </a:extLst>
          </p:cNvPr>
          <p:cNvSpPr>
            <a:spLocks noGrp="1"/>
          </p:cNvSpPr>
          <p:nvPr>
            <p:ph type="sldNum" sz="quarter" idx="12"/>
          </p:nvPr>
        </p:nvSpPr>
        <p:spPr>
          <a:xfrm>
            <a:off x="1064393" y="6492875"/>
            <a:ext cx="321645" cy="365125"/>
          </a:xfrm>
          <a:prstGeom prst="rect">
            <a:avLst/>
          </a:prstGeom>
        </p:spPr>
        <p:txBody>
          <a:bodyPr/>
          <a:lstStyle>
            <a:lvl1pPr>
              <a:defRPr sz="800"/>
            </a:lvl1pPr>
          </a:lstStyle>
          <a:p>
            <a:fld id="{B8AA1CF0-2751-9942-BBAA-4C77DDDF2B1B}" type="slidenum">
              <a:rPr lang="en-US" smtClean="0"/>
              <a:pPr/>
              <a:t>‹#›</a:t>
            </a:fld>
            <a:endParaRPr lang="en-US"/>
          </a:p>
        </p:txBody>
      </p:sp>
    </p:spTree>
    <p:extLst>
      <p:ext uri="{BB962C8B-B14F-4D97-AF65-F5344CB8AC3E}">
        <p14:creationId xmlns:p14="http://schemas.microsoft.com/office/powerpoint/2010/main" val="218037536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6D7689-25AD-4645-9508-C3D7B2545407}"/>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435E3EA4-3E7A-524B-B7EC-4441CEA0428B}"/>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a:extLst>
              <a:ext uri="{FF2B5EF4-FFF2-40B4-BE49-F238E27FC236}">
                <a16:creationId xmlns:a16="http://schemas.microsoft.com/office/drawing/2014/main" id="{54A2BA75-E655-B241-A2EE-A0C05FD81F7F}"/>
              </a:ext>
            </a:extLst>
          </p:cNvPr>
          <p:cNvSpPr>
            <a:spLocks noGrp="1"/>
          </p:cNvSpPr>
          <p:nvPr>
            <p:ph type="dt" sz="half" idx="10"/>
          </p:nvPr>
        </p:nvSpPr>
        <p:spPr>
          <a:xfrm>
            <a:off x="152400" y="6492874"/>
            <a:ext cx="1040673" cy="365125"/>
          </a:xfrm>
          <a:prstGeom prst="rect">
            <a:avLst/>
          </a:prstGeom>
        </p:spPr>
        <p:txBody>
          <a:bodyPr/>
          <a:lstStyle>
            <a:lvl1pPr>
              <a:defRPr sz="800"/>
            </a:lvl1pPr>
          </a:lstStyle>
          <a:p>
            <a:r>
              <a:rPr lang="en-US"/>
              <a:t>www.nasa.gov   |</a:t>
            </a:r>
          </a:p>
        </p:txBody>
      </p:sp>
      <p:sp>
        <p:nvSpPr>
          <p:cNvPr id="8" name="Slide Number Placeholder 5">
            <a:extLst>
              <a:ext uri="{FF2B5EF4-FFF2-40B4-BE49-F238E27FC236}">
                <a16:creationId xmlns:a16="http://schemas.microsoft.com/office/drawing/2014/main" id="{B4CB8FB6-57C0-5748-AA1E-9F5876A2FC70}"/>
              </a:ext>
            </a:extLst>
          </p:cNvPr>
          <p:cNvSpPr>
            <a:spLocks noGrp="1"/>
          </p:cNvSpPr>
          <p:nvPr>
            <p:ph type="sldNum" sz="quarter" idx="12"/>
          </p:nvPr>
        </p:nvSpPr>
        <p:spPr>
          <a:xfrm>
            <a:off x="1064393" y="6492875"/>
            <a:ext cx="321645" cy="365125"/>
          </a:xfrm>
          <a:prstGeom prst="rect">
            <a:avLst/>
          </a:prstGeom>
        </p:spPr>
        <p:txBody>
          <a:bodyPr/>
          <a:lstStyle>
            <a:lvl1pPr>
              <a:defRPr sz="800"/>
            </a:lvl1pPr>
          </a:lstStyle>
          <a:p>
            <a:fld id="{B8AA1CF0-2751-9942-BBAA-4C77DDDF2B1B}" type="slidenum">
              <a:rPr lang="en-US" smtClean="0"/>
              <a:pPr/>
              <a:t>‹#›</a:t>
            </a:fld>
            <a:endParaRPr lang="en-US"/>
          </a:p>
        </p:txBody>
      </p:sp>
    </p:spTree>
    <p:extLst>
      <p:ext uri="{BB962C8B-B14F-4D97-AF65-F5344CB8AC3E}">
        <p14:creationId xmlns:p14="http://schemas.microsoft.com/office/powerpoint/2010/main" val="162378678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473CD65-1CE2-8C48-A685-E656B4FEF2A5}"/>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7F62F109-B826-3043-81C9-4EDF213E7A17}"/>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a:extLst>
              <a:ext uri="{FF2B5EF4-FFF2-40B4-BE49-F238E27FC236}">
                <a16:creationId xmlns:a16="http://schemas.microsoft.com/office/drawing/2014/main" id="{620D353A-AFA9-D44B-97B2-B212C7796847}"/>
              </a:ext>
            </a:extLst>
          </p:cNvPr>
          <p:cNvSpPr>
            <a:spLocks noGrp="1"/>
          </p:cNvSpPr>
          <p:nvPr>
            <p:ph type="dt" sz="half" idx="10"/>
          </p:nvPr>
        </p:nvSpPr>
        <p:spPr>
          <a:xfrm>
            <a:off x="152400" y="6492874"/>
            <a:ext cx="1040673" cy="365125"/>
          </a:xfrm>
          <a:prstGeom prst="rect">
            <a:avLst/>
          </a:prstGeom>
        </p:spPr>
        <p:txBody>
          <a:bodyPr/>
          <a:lstStyle>
            <a:lvl1pPr>
              <a:defRPr sz="800"/>
            </a:lvl1pPr>
          </a:lstStyle>
          <a:p>
            <a:r>
              <a:rPr lang="en-US"/>
              <a:t>www.nasa.gov   |</a:t>
            </a:r>
          </a:p>
        </p:txBody>
      </p:sp>
      <p:sp>
        <p:nvSpPr>
          <p:cNvPr id="8" name="Slide Number Placeholder 5">
            <a:extLst>
              <a:ext uri="{FF2B5EF4-FFF2-40B4-BE49-F238E27FC236}">
                <a16:creationId xmlns:a16="http://schemas.microsoft.com/office/drawing/2014/main" id="{632778EB-32B4-9647-B68C-76263A35637F}"/>
              </a:ext>
            </a:extLst>
          </p:cNvPr>
          <p:cNvSpPr>
            <a:spLocks noGrp="1"/>
          </p:cNvSpPr>
          <p:nvPr>
            <p:ph type="sldNum" sz="quarter" idx="12"/>
          </p:nvPr>
        </p:nvSpPr>
        <p:spPr>
          <a:xfrm>
            <a:off x="1064393" y="6492875"/>
            <a:ext cx="321645" cy="365125"/>
          </a:xfrm>
          <a:prstGeom prst="rect">
            <a:avLst/>
          </a:prstGeom>
        </p:spPr>
        <p:txBody>
          <a:bodyPr/>
          <a:lstStyle>
            <a:lvl1pPr>
              <a:defRPr sz="800"/>
            </a:lvl1pPr>
          </a:lstStyle>
          <a:p>
            <a:fld id="{B8AA1CF0-2751-9942-BBAA-4C77DDDF2B1B}" type="slidenum">
              <a:rPr lang="en-US" smtClean="0"/>
              <a:pPr/>
              <a:t>‹#›</a:t>
            </a:fld>
            <a:endParaRPr lang="en-US"/>
          </a:p>
        </p:txBody>
      </p:sp>
    </p:spTree>
    <p:extLst>
      <p:ext uri="{BB962C8B-B14F-4D97-AF65-F5344CB8AC3E}">
        <p14:creationId xmlns:p14="http://schemas.microsoft.com/office/powerpoint/2010/main" val="183394679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03E30D40-1687-914D-853E-2382B44A197F}"/>
              </a:ext>
            </a:extLst>
          </p:cNvPr>
          <p:cNvSpPr/>
          <p:nvPr userDrawn="1"/>
        </p:nvSpPr>
        <p:spPr>
          <a:xfrm>
            <a:off x="11019296" y="123986"/>
            <a:ext cx="1038386" cy="94539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71443821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 1 column" userDrawn="1">
  <p:cSld name="Title + 1 column">
    <p:bg>
      <p:bgRef idx="1001">
        <a:schemeClr val="bg1"/>
      </p:bgRef>
    </p:bg>
    <p:spTree>
      <p:nvGrpSpPr>
        <p:cNvPr id="1" name="Shape 94"/>
        <p:cNvGrpSpPr/>
        <p:nvPr/>
      </p:nvGrpSpPr>
      <p:grpSpPr>
        <a:xfrm>
          <a:off x="0" y="0"/>
          <a:ext cx="0" cy="0"/>
          <a:chOff x="0" y="0"/>
          <a:chExt cx="0" cy="0"/>
        </a:xfrm>
      </p:grpSpPr>
      <p:sp>
        <p:nvSpPr>
          <p:cNvPr id="96" name="Google Shape;96;p5"/>
          <p:cNvSpPr txBox="1">
            <a:spLocks noGrp="1"/>
          </p:cNvSpPr>
          <p:nvPr>
            <p:ph type="body" idx="1"/>
          </p:nvPr>
        </p:nvSpPr>
        <p:spPr>
          <a:xfrm>
            <a:off x="2310267" y="3006833"/>
            <a:ext cx="6592400" cy="2213200"/>
          </a:xfrm>
          <a:prstGeom prst="rect">
            <a:avLst/>
          </a:prstGeom>
        </p:spPr>
        <p:txBody>
          <a:bodyPr spcFirstLastPara="1" wrap="square" lIns="91425" tIns="91425" rIns="91425" bIns="91425" anchor="t" anchorCtr="0"/>
          <a:lstStyle>
            <a:lvl1pPr marL="609585" lvl="0" indent="-423323">
              <a:spcBef>
                <a:spcPts val="800"/>
              </a:spcBef>
              <a:spcAft>
                <a:spcPts val="0"/>
              </a:spcAft>
              <a:buSzPts val="1400"/>
              <a:buFont typeface="Muli"/>
              <a:buChar char="◇"/>
              <a:defRPr>
                <a:latin typeface="Muli"/>
                <a:ea typeface="Muli"/>
                <a:cs typeface="Muli"/>
                <a:sym typeface="Muli"/>
              </a:defRPr>
            </a:lvl1pPr>
            <a:lvl2pPr marL="1219170" lvl="1" indent="-423323">
              <a:spcBef>
                <a:spcPts val="0"/>
              </a:spcBef>
              <a:spcAft>
                <a:spcPts val="0"/>
              </a:spcAft>
              <a:buSzPts val="1400"/>
              <a:buFont typeface="Muli"/>
              <a:buChar char="￭"/>
              <a:defRPr>
                <a:latin typeface="Muli"/>
                <a:ea typeface="Muli"/>
                <a:cs typeface="Muli"/>
                <a:sym typeface="Muli"/>
              </a:defRPr>
            </a:lvl2pPr>
            <a:lvl3pPr marL="1828754" lvl="2" indent="-423323">
              <a:spcBef>
                <a:spcPts val="0"/>
              </a:spcBef>
              <a:spcAft>
                <a:spcPts val="0"/>
              </a:spcAft>
              <a:buSzPts val="1400"/>
              <a:buFont typeface="Muli"/>
              <a:buChar char="￮"/>
              <a:defRPr>
                <a:latin typeface="Muli"/>
                <a:ea typeface="Muli"/>
                <a:cs typeface="Muli"/>
                <a:sym typeface="Muli"/>
              </a:defRPr>
            </a:lvl3pPr>
            <a:lvl4pPr marL="2438339" lvl="3" indent="-423323">
              <a:spcBef>
                <a:spcPts val="0"/>
              </a:spcBef>
              <a:spcAft>
                <a:spcPts val="0"/>
              </a:spcAft>
              <a:buSzPts val="1400"/>
              <a:buFont typeface="Muli"/>
              <a:buChar char="●"/>
              <a:defRPr>
                <a:latin typeface="Muli"/>
                <a:ea typeface="Muli"/>
                <a:cs typeface="Muli"/>
                <a:sym typeface="Muli"/>
              </a:defRPr>
            </a:lvl4pPr>
            <a:lvl5pPr marL="3047924" lvl="4" indent="-423323">
              <a:spcBef>
                <a:spcPts val="0"/>
              </a:spcBef>
              <a:spcAft>
                <a:spcPts val="0"/>
              </a:spcAft>
              <a:buSzPts val="1400"/>
              <a:buFont typeface="Muli"/>
              <a:buChar char="○"/>
              <a:defRPr>
                <a:latin typeface="Muli"/>
                <a:ea typeface="Muli"/>
                <a:cs typeface="Muli"/>
                <a:sym typeface="Muli"/>
              </a:defRPr>
            </a:lvl5pPr>
            <a:lvl6pPr marL="3657509" lvl="5" indent="-423323">
              <a:spcBef>
                <a:spcPts val="0"/>
              </a:spcBef>
              <a:spcAft>
                <a:spcPts val="0"/>
              </a:spcAft>
              <a:buSzPts val="1400"/>
              <a:buFont typeface="Muli"/>
              <a:buChar char="■"/>
              <a:defRPr>
                <a:latin typeface="Muli"/>
                <a:ea typeface="Muli"/>
                <a:cs typeface="Muli"/>
                <a:sym typeface="Muli"/>
              </a:defRPr>
            </a:lvl6pPr>
            <a:lvl7pPr marL="4267093" lvl="6" indent="-423323">
              <a:spcBef>
                <a:spcPts val="0"/>
              </a:spcBef>
              <a:spcAft>
                <a:spcPts val="0"/>
              </a:spcAft>
              <a:buSzPts val="1400"/>
              <a:buFont typeface="Muli"/>
              <a:buChar char="●"/>
              <a:defRPr>
                <a:latin typeface="Muli"/>
                <a:ea typeface="Muli"/>
                <a:cs typeface="Muli"/>
                <a:sym typeface="Muli"/>
              </a:defRPr>
            </a:lvl7pPr>
            <a:lvl8pPr marL="4876678" lvl="7" indent="-423323">
              <a:spcBef>
                <a:spcPts val="0"/>
              </a:spcBef>
              <a:spcAft>
                <a:spcPts val="0"/>
              </a:spcAft>
              <a:buSzPts val="1400"/>
              <a:buFont typeface="Muli"/>
              <a:buChar char="○"/>
              <a:defRPr>
                <a:latin typeface="Muli"/>
                <a:ea typeface="Muli"/>
                <a:cs typeface="Muli"/>
                <a:sym typeface="Muli"/>
              </a:defRPr>
            </a:lvl8pPr>
            <a:lvl9pPr marL="5486263" lvl="8" indent="-423323">
              <a:spcBef>
                <a:spcPts val="0"/>
              </a:spcBef>
              <a:spcAft>
                <a:spcPts val="0"/>
              </a:spcAft>
              <a:buSzPts val="1400"/>
              <a:buFont typeface="Muli"/>
              <a:buChar char="■"/>
              <a:defRPr>
                <a:latin typeface="Muli"/>
                <a:ea typeface="Muli"/>
                <a:cs typeface="Muli"/>
                <a:sym typeface="Muli"/>
              </a:defRPr>
            </a:lvl9pPr>
          </a:lstStyle>
          <a:p>
            <a:endParaRPr dirty="0"/>
          </a:p>
        </p:txBody>
      </p:sp>
      <p:sp>
        <p:nvSpPr>
          <p:cNvPr id="2" name="Title 1">
            <a:extLst>
              <a:ext uri="{FF2B5EF4-FFF2-40B4-BE49-F238E27FC236}">
                <a16:creationId xmlns:a16="http://schemas.microsoft.com/office/drawing/2014/main" id="{D487E666-D5FB-124D-A4B9-5631928C5E52}"/>
              </a:ext>
            </a:extLst>
          </p:cNvPr>
          <p:cNvSpPr>
            <a:spLocks noGrp="1"/>
          </p:cNvSpPr>
          <p:nvPr>
            <p:ph type="title"/>
          </p:nvPr>
        </p:nvSpPr>
        <p:spPr>
          <a:xfrm>
            <a:off x="2310267" y="2314133"/>
            <a:ext cx="6592400" cy="860400"/>
          </a:xfrm>
        </p:spPr>
        <p:txBody>
          <a:bodyPr/>
          <a:lstStyle/>
          <a:p>
            <a:r>
              <a:rPr lang="en-US" dirty="0"/>
              <a:t>Click to edit Master title style</a:t>
            </a:r>
          </a:p>
        </p:txBody>
      </p:sp>
    </p:spTree>
    <p:extLst>
      <p:ext uri="{BB962C8B-B14F-4D97-AF65-F5344CB8AC3E}">
        <p14:creationId xmlns:p14="http://schemas.microsoft.com/office/powerpoint/2010/main" val="778965352"/>
      </p:ext>
    </p:extLst>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CC2C666-6EE6-2C40-821F-2BB1011D21B1}"/>
              </a:ext>
            </a:extLst>
          </p:cNvPr>
          <p:cNvSpPr>
            <a:spLocks noGrp="1"/>
          </p:cNvSpPr>
          <p:nvPr>
            <p:ph type="title"/>
          </p:nvPr>
        </p:nvSpPr>
        <p:spPr>
          <a:xfrm>
            <a:off x="218755" y="269677"/>
            <a:ext cx="10701291" cy="522898"/>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798123E8-04A7-5941-AEF1-5F03E3277A59}"/>
              </a:ext>
            </a:extLst>
          </p:cNvPr>
          <p:cNvSpPr>
            <a:spLocks noGrp="1"/>
          </p:cNvSpPr>
          <p:nvPr>
            <p:ph type="body" idx="1"/>
          </p:nvPr>
        </p:nvSpPr>
        <p:spPr>
          <a:xfrm>
            <a:off x="218755" y="1195754"/>
            <a:ext cx="11699795" cy="4840532"/>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a:extLst>
              <a:ext uri="{FF2B5EF4-FFF2-40B4-BE49-F238E27FC236}">
                <a16:creationId xmlns:a16="http://schemas.microsoft.com/office/drawing/2014/main" id="{451D20EB-A632-4F41-9CC0-A0ECDED1E982}"/>
              </a:ext>
            </a:extLst>
          </p:cNvPr>
          <p:cNvSpPr>
            <a:spLocks noGrp="1"/>
          </p:cNvSpPr>
          <p:nvPr>
            <p:ph type="dt" sz="half" idx="2"/>
          </p:nvPr>
        </p:nvSpPr>
        <p:spPr>
          <a:xfrm>
            <a:off x="152400" y="6492874"/>
            <a:ext cx="1040673" cy="365125"/>
          </a:xfrm>
          <a:prstGeom prst="rect">
            <a:avLst/>
          </a:prstGeom>
        </p:spPr>
        <p:txBody>
          <a:bodyPr/>
          <a:lstStyle>
            <a:lvl1pPr>
              <a:defRPr sz="800"/>
            </a:lvl1pPr>
          </a:lstStyle>
          <a:p>
            <a:r>
              <a:rPr lang="en-US"/>
              <a:t>www.nasa.gov   |</a:t>
            </a:r>
          </a:p>
        </p:txBody>
      </p:sp>
      <p:sp>
        <p:nvSpPr>
          <p:cNvPr id="8" name="Slide Number Placeholder 5">
            <a:extLst>
              <a:ext uri="{FF2B5EF4-FFF2-40B4-BE49-F238E27FC236}">
                <a16:creationId xmlns:a16="http://schemas.microsoft.com/office/drawing/2014/main" id="{86B74469-C80C-744F-9974-DD32EF84D588}"/>
              </a:ext>
            </a:extLst>
          </p:cNvPr>
          <p:cNvSpPr>
            <a:spLocks noGrp="1"/>
          </p:cNvSpPr>
          <p:nvPr>
            <p:ph type="sldNum" sz="quarter" idx="4"/>
          </p:nvPr>
        </p:nvSpPr>
        <p:spPr>
          <a:xfrm>
            <a:off x="1064393" y="6492875"/>
            <a:ext cx="321645" cy="365125"/>
          </a:xfrm>
          <a:prstGeom prst="rect">
            <a:avLst/>
          </a:prstGeom>
        </p:spPr>
        <p:txBody>
          <a:bodyPr/>
          <a:lstStyle>
            <a:lvl1pPr>
              <a:defRPr sz="800"/>
            </a:lvl1pPr>
          </a:lstStyle>
          <a:p>
            <a:fld id="{B8AA1CF0-2751-9942-BBAA-4C77DDDF2B1B}" type="slidenum">
              <a:rPr lang="en-US" smtClean="0"/>
              <a:pPr/>
              <a:t>‹#›</a:t>
            </a:fld>
            <a:endParaRPr lang="en-US"/>
          </a:p>
        </p:txBody>
      </p:sp>
      <p:pic>
        <p:nvPicPr>
          <p:cNvPr id="10" name="Picture 9" descr="NASA logo">
            <a:extLst>
              <a:ext uri="{FF2B5EF4-FFF2-40B4-BE49-F238E27FC236}">
                <a16:creationId xmlns:a16="http://schemas.microsoft.com/office/drawing/2014/main" id="{23A6013E-B384-B54B-8702-404DDBF73229}"/>
              </a:ext>
            </a:extLst>
          </p:cNvPr>
          <p:cNvPicPr>
            <a:picLocks noChangeAspect="1"/>
          </p:cNvPicPr>
          <p:nvPr userDrawn="1"/>
        </p:nvPicPr>
        <p:blipFill>
          <a:blip r:embed="rId15" cstate="print">
            <a:extLst>
              <a:ext uri="{28A0092B-C50C-407E-A947-70E740481C1C}">
                <a14:useLocalDpi xmlns:a14="http://schemas.microsoft.com/office/drawing/2010/main"/>
              </a:ext>
            </a:extLst>
          </a:blip>
          <a:stretch>
            <a:fillRect/>
          </a:stretch>
        </p:blipFill>
        <p:spPr>
          <a:xfrm>
            <a:off x="11193032" y="261762"/>
            <a:ext cx="737199" cy="609607"/>
          </a:xfrm>
          <a:prstGeom prst="rect">
            <a:avLst/>
          </a:prstGeom>
        </p:spPr>
      </p:pic>
    </p:spTree>
    <p:extLst>
      <p:ext uri="{BB962C8B-B14F-4D97-AF65-F5344CB8AC3E}">
        <p14:creationId xmlns:p14="http://schemas.microsoft.com/office/powerpoint/2010/main" val="84842777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7" r:id="rId12"/>
    <p:sldLayoutId id="2147483668" r:id="rId13"/>
  </p:sldLayoutIdLst>
  <p:hf hdr="0" ftr="0"/>
  <p:txStyles>
    <p:titleStyle>
      <a:lvl1pPr algn="l" defTabSz="914400" rtl="0" eaLnBrk="1" latinLnBrk="0" hangingPunct="1">
        <a:lnSpc>
          <a:spcPct val="90000"/>
        </a:lnSpc>
        <a:spcBef>
          <a:spcPct val="0"/>
        </a:spcBef>
        <a:buNone/>
        <a:defRPr sz="2800" kern="1200">
          <a:solidFill>
            <a:srgbClr val="1698CD"/>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1800" kern="1200">
          <a:solidFill>
            <a:schemeClr val="tx1">
              <a:lumMod val="75000"/>
              <a:lumOff val="2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75000"/>
              <a:lumOff val="2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75000"/>
              <a:lumOff val="2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75000"/>
              <a:lumOff val="2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6.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emf"/><Relationship Id="rId9" Type="http://schemas.openxmlformats.org/officeDocument/2006/relationships/image" Target="../media/image9.png"/></Relationships>
</file>

<file path=ppt/slides/_rels/slide3.xml.rels><?xml version="1.0" encoding="UTF-8" standalone="yes"?>
<Relationships xmlns="http://schemas.openxmlformats.org/package/2006/relationships"><Relationship Id="rId8" Type="http://schemas.openxmlformats.org/officeDocument/2006/relationships/image" Target="../media/image14.jpg"/><Relationship Id="rId3" Type="http://schemas.openxmlformats.org/officeDocument/2006/relationships/image" Target="../media/image10.jpeg"/><Relationship Id="rId7"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6.xml"/><Relationship Id="rId6" Type="http://schemas.openxmlformats.org/officeDocument/2006/relationships/image" Target="../media/image13.tiff"/><Relationship Id="rId5" Type="http://schemas.openxmlformats.org/officeDocument/2006/relationships/image" Target="../media/image12.emf"/><Relationship Id="rId4" Type="http://schemas.openxmlformats.org/officeDocument/2006/relationships/image" Target="../media/image11.tiff"/></Relationships>
</file>

<file path=ppt/slides/_rels/slide4.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15.emf"/><Relationship Id="rId7" Type="http://schemas.openxmlformats.org/officeDocument/2006/relationships/image" Target="../media/image17.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2.emf"/><Relationship Id="rId5" Type="http://schemas.openxmlformats.org/officeDocument/2006/relationships/image" Target="../media/image16.jpeg"/><Relationship Id="rId4" Type="http://schemas.openxmlformats.org/officeDocument/2006/relationships/image" Target="../media/image11.tiff"/></Relationships>
</file>

<file path=ppt/slides/_rels/slide5.xml.rels><?xml version="1.0" encoding="UTF-8" standalone="yes"?>
<Relationships xmlns="http://schemas.openxmlformats.org/package/2006/relationships"><Relationship Id="rId8" Type="http://schemas.openxmlformats.org/officeDocument/2006/relationships/image" Target="../media/image21.png"/><Relationship Id="rId13" Type="http://schemas.openxmlformats.org/officeDocument/2006/relationships/image" Target="../media/image26.png"/><Relationship Id="rId3" Type="http://schemas.openxmlformats.org/officeDocument/2006/relationships/image" Target="../media/image1.pdf"/><Relationship Id="rId7" Type="http://schemas.openxmlformats.org/officeDocument/2006/relationships/image" Target="../media/image6.pdf"/><Relationship Id="rId12" Type="http://schemas.openxmlformats.org/officeDocument/2006/relationships/image" Target="../media/image25.pn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20.png"/><Relationship Id="rId11" Type="http://schemas.openxmlformats.org/officeDocument/2006/relationships/image" Target="../media/image24.png"/><Relationship Id="rId5" Type="http://schemas.openxmlformats.org/officeDocument/2006/relationships/image" Target="../media/image3.pdf"/><Relationship Id="rId10" Type="http://schemas.openxmlformats.org/officeDocument/2006/relationships/image" Target="../media/image23.png"/><Relationship Id="rId4" Type="http://schemas.openxmlformats.org/officeDocument/2006/relationships/image" Target="../media/image19.png"/><Relationship Id="rId9" Type="http://schemas.openxmlformats.org/officeDocument/2006/relationships/image" Target="../media/image22.png"/><Relationship Id="rId14" Type="http://schemas.openxmlformats.org/officeDocument/2006/relationships/image" Target="../media/image1.png"/></Relationships>
</file>

<file path=ppt/slides/_rels/slide6.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6.xml"/><Relationship Id="rId1" Type="http://schemas.openxmlformats.org/officeDocument/2006/relationships/slideLayout" Target="../slideLayouts/slideLayout6.xml"/><Relationship Id="rId4" Type="http://schemas.openxmlformats.org/officeDocument/2006/relationships/image" Target="../media/image28.jpeg"/></Relationships>
</file>

<file path=ppt/slides/_rels/slide7.xml.rels><?xml version="1.0" encoding="UTF-8" standalone="yes"?>
<Relationships xmlns="http://schemas.openxmlformats.org/package/2006/relationships"><Relationship Id="rId3" Type="http://schemas.openxmlformats.org/officeDocument/2006/relationships/image" Target="../media/image29.emf"/><Relationship Id="rId2" Type="http://schemas.openxmlformats.org/officeDocument/2006/relationships/notesSlide" Target="../notesSlides/notesSlide7.xml"/><Relationship Id="rId1" Type="http://schemas.openxmlformats.org/officeDocument/2006/relationships/slideLayout" Target="../slideLayouts/slideLayout13.xml"/><Relationship Id="rId5" Type="http://schemas.openxmlformats.org/officeDocument/2006/relationships/image" Target="../media/image31.png"/><Relationship Id="rId4" Type="http://schemas.openxmlformats.org/officeDocument/2006/relationships/image" Target="../media/image30.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CFAD8E13-399B-B449-91B0-A8B13ECF34A1}"/>
              </a:ext>
            </a:extLst>
          </p:cNvPr>
          <p:cNvPicPr>
            <a:picLocks noChangeAspect="1"/>
          </p:cNvPicPr>
          <p:nvPr/>
        </p:nvPicPr>
        <p:blipFill>
          <a:blip r:embed="rId3" cstate="print">
            <a:extLst>
              <a:ext uri="{28A0092B-C50C-407E-A947-70E740481C1C}">
                <a14:useLocalDpi xmlns:a14="http://schemas.microsoft.com/office/drawing/2010/main"/>
              </a:ext>
            </a:extLst>
          </a:blip>
          <a:srcRect/>
          <a:stretch/>
        </p:blipFill>
        <p:spPr>
          <a:xfrm>
            <a:off x="1" y="3067"/>
            <a:ext cx="12192002" cy="6858001"/>
          </a:xfrm>
          <a:prstGeom prst="rect">
            <a:avLst/>
          </a:prstGeom>
        </p:spPr>
      </p:pic>
      <p:sp>
        <p:nvSpPr>
          <p:cNvPr id="4" name="TextBox 5">
            <a:extLst>
              <a:ext uri="{FF2B5EF4-FFF2-40B4-BE49-F238E27FC236}">
                <a16:creationId xmlns:a16="http://schemas.microsoft.com/office/drawing/2014/main" id="{DB00F424-9721-144E-959A-2CBFBA554B27}"/>
              </a:ext>
            </a:extLst>
          </p:cNvPr>
          <p:cNvSpPr txBox="1">
            <a:spLocks noChangeArrowheads="1"/>
          </p:cNvSpPr>
          <p:nvPr/>
        </p:nvSpPr>
        <p:spPr bwMode="auto">
          <a:xfrm>
            <a:off x="227704" y="5306852"/>
            <a:ext cx="8974662" cy="1692771"/>
          </a:xfrm>
          <a:prstGeom prst="rect">
            <a:avLst/>
          </a:prstGeom>
          <a:noFill/>
          <a:ln w="9525">
            <a:noFill/>
            <a:miter lim="800000"/>
            <a:headEnd/>
            <a:tailEnd/>
          </a:ln>
        </p:spPr>
        <p:txBody>
          <a:bodyPr wrap="square">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srgbClr val="FFFFFF"/>
                </a:solidFill>
                <a:effectLst/>
                <a:uLnTx/>
                <a:uFillTx/>
                <a:latin typeface="Helvetica" charset="0"/>
                <a:ea typeface="Helvetica" charset="0"/>
                <a:cs typeface="Helvetica" charset="0"/>
              </a:rPr>
              <a:t>Sustainable Aircraft and Operations Technology Development</a:t>
            </a:r>
            <a:endParaRPr kumimoji="0" lang="en-US" sz="2400" b="0" i="0" u="none" strike="noStrike" kern="1200" cap="none" spc="0" normalizeH="0" baseline="0" noProof="0" dirty="0">
              <a:ln>
                <a:noFill/>
              </a:ln>
              <a:solidFill>
                <a:srgbClr val="FFFFFF"/>
              </a:solidFill>
              <a:effectLst/>
              <a:uLnTx/>
              <a:uFillTx/>
              <a:latin typeface="Helvetica" charset="0"/>
              <a:ea typeface="Helvetica" charset="0"/>
              <a:cs typeface="Helvetica" charset="0"/>
            </a:endParaRPr>
          </a:p>
          <a:p>
            <a:r>
              <a:rPr lang="en-US" sz="1400">
                <a:solidFill>
                  <a:schemeClr val="bg1"/>
                </a:solidFill>
                <a:latin typeface="Helvetica" charset="0"/>
                <a:ea typeface="Helvetica" charset="0"/>
                <a:cs typeface="Helvetica" charset="0"/>
              </a:rPr>
              <a:t>Dr. Jimmy Kenyon</a:t>
            </a:r>
          </a:p>
          <a:p>
            <a:r>
              <a:rPr lang="en-US" sz="1400">
                <a:solidFill>
                  <a:schemeClr val="bg1"/>
                </a:solidFill>
                <a:latin typeface="Helvetica" charset="0"/>
                <a:ea typeface="Helvetica" charset="0"/>
                <a:cs typeface="Helvetica" charset="0"/>
              </a:rPr>
              <a:t>Director, Advanced Air Vehicles Program </a:t>
            </a:r>
          </a:p>
          <a:p>
            <a:r>
              <a:rPr lang="en-US" sz="1400">
                <a:solidFill>
                  <a:schemeClr val="bg1"/>
                </a:solidFill>
                <a:latin typeface="Helvetica" charset="0"/>
                <a:ea typeface="Helvetica" charset="0"/>
                <a:cs typeface="Helvetica" charset="0"/>
              </a:rPr>
              <a:t>Aeronautics Research Mission Directorate</a:t>
            </a:r>
          </a:p>
          <a:p>
            <a:endParaRPr lang="en-US" sz="1200">
              <a:solidFill>
                <a:schemeClr val="bg1"/>
              </a:solidFill>
              <a:latin typeface="Helvetica" charset="0"/>
              <a:ea typeface="Helvetica" charset="0"/>
              <a:cs typeface="Helvetica" charset="0"/>
            </a:endParaRPr>
          </a:p>
          <a:p>
            <a:r>
              <a:rPr lang="en-US" sz="1200">
                <a:solidFill>
                  <a:schemeClr val="bg1"/>
                </a:solidFill>
                <a:latin typeface="Helvetica" charset="0"/>
                <a:ea typeface="Helvetica" charset="0"/>
                <a:cs typeface="Helvetica" charset="0"/>
              </a:rPr>
              <a:t>June 6, 2021</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FFFFFF"/>
              </a:solidFill>
              <a:effectLst/>
              <a:uLnTx/>
              <a:uFillTx/>
              <a:latin typeface="Helvetica" charset="0"/>
              <a:ea typeface="Helvetica" charset="0"/>
              <a:cs typeface="Helvetica" charset="0"/>
            </a:endParaRPr>
          </a:p>
        </p:txBody>
      </p:sp>
      <p:pic>
        <p:nvPicPr>
          <p:cNvPr id="5" name="Picture 4">
            <a:extLst>
              <a:ext uri="{FF2B5EF4-FFF2-40B4-BE49-F238E27FC236}">
                <a16:creationId xmlns:a16="http://schemas.microsoft.com/office/drawing/2014/main" id="{02B4DDA3-B341-8D4D-9ABD-7032CFEF9DF8}"/>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11193032" y="261762"/>
            <a:ext cx="737199" cy="609607"/>
          </a:xfrm>
          <a:prstGeom prst="rect">
            <a:avLst/>
          </a:prstGeom>
        </p:spPr>
      </p:pic>
    </p:spTree>
    <p:extLst>
      <p:ext uri="{BB962C8B-B14F-4D97-AF65-F5344CB8AC3E}">
        <p14:creationId xmlns:p14="http://schemas.microsoft.com/office/powerpoint/2010/main" val="36707950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8C72A2-E85E-1340-A20D-0AC4F24959B4}"/>
              </a:ext>
            </a:extLst>
          </p:cNvPr>
          <p:cNvSpPr>
            <a:spLocks noGrp="1"/>
          </p:cNvSpPr>
          <p:nvPr>
            <p:ph type="title"/>
          </p:nvPr>
        </p:nvSpPr>
        <p:spPr/>
        <p:txBody>
          <a:bodyPr/>
          <a:lstStyle/>
          <a:p>
            <a:r>
              <a:rPr lang="en-US" dirty="0"/>
              <a:t>Aviation Industry Pillars for a Sustainable Future</a:t>
            </a:r>
          </a:p>
        </p:txBody>
      </p:sp>
      <p:grpSp>
        <p:nvGrpSpPr>
          <p:cNvPr id="8" name="Group 7">
            <a:extLst>
              <a:ext uri="{FF2B5EF4-FFF2-40B4-BE49-F238E27FC236}">
                <a16:creationId xmlns:a16="http://schemas.microsoft.com/office/drawing/2014/main" id="{24EEA2A9-17CF-304E-8C4F-7C1E000790EC}"/>
              </a:ext>
            </a:extLst>
          </p:cNvPr>
          <p:cNvGrpSpPr/>
          <p:nvPr/>
        </p:nvGrpSpPr>
        <p:grpSpPr>
          <a:xfrm>
            <a:off x="761224" y="2063909"/>
            <a:ext cx="10657050" cy="3748447"/>
            <a:chOff x="773350" y="1961535"/>
            <a:chExt cx="10601289" cy="3728834"/>
          </a:xfrm>
        </p:grpSpPr>
        <p:grpSp>
          <p:nvGrpSpPr>
            <p:cNvPr id="6" name="Group 5">
              <a:extLst>
                <a:ext uri="{FF2B5EF4-FFF2-40B4-BE49-F238E27FC236}">
                  <a16:creationId xmlns:a16="http://schemas.microsoft.com/office/drawing/2014/main" id="{C9B99A94-B232-D24F-979F-57133D190836}"/>
                </a:ext>
              </a:extLst>
            </p:cNvPr>
            <p:cNvGrpSpPr/>
            <p:nvPr/>
          </p:nvGrpSpPr>
          <p:grpSpPr>
            <a:xfrm>
              <a:off x="773350" y="1961535"/>
              <a:ext cx="3154051" cy="3728834"/>
              <a:chOff x="-57102" y="1537813"/>
              <a:chExt cx="3247737" cy="3839593"/>
            </a:xfrm>
          </p:grpSpPr>
          <p:sp>
            <p:nvSpPr>
              <p:cNvPr id="51" name="Oval 50">
                <a:extLst>
                  <a:ext uri="{FF2B5EF4-FFF2-40B4-BE49-F238E27FC236}">
                    <a16:creationId xmlns:a16="http://schemas.microsoft.com/office/drawing/2014/main" id="{7ACA1F53-EBDA-F24A-8965-0FB0FE4A9F9B}"/>
                  </a:ext>
                </a:extLst>
              </p:cNvPr>
              <p:cNvSpPr/>
              <p:nvPr/>
            </p:nvSpPr>
            <p:spPr bwMode="auto">
              <a:xfrm>
                <a:off x="-29276" y="1537813"/>
                <a:ext cx="3219911" cy="3219911"/>
              </a:xfrm>
              <a:prstGeom prst="ellipse">
                <a:avLst/>
              </a:prstGeom>
              <a:noFill/>
              <a:ln w="76200" cap="flat" cmpd="sng" algn="ctr">
                <a:solidFill>
                  <a:srgbClr val="90C74B"/>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000" b="0" i="0" u="none" strike="noStrike" kern="1200" cap="none" spc="0" normalizeH="0" baseline="0" noProof="0">
                  <a:ln>
                    <a:noFill/>
                  </a:ln>
                  <a:solidFill>
                    <a:srgbClr val="000000"/>
                  </a:solidFill>
                  <a:effectLst/>
                  <a:uLnTx/>
                  <a:uFillTx/>
                  <a:latin typeface="Arial Black" pitchFamily="-108" charset="0"/>
                  <a:ea typeface="ＭＳ Ｐゴシック" pitchFamily="-108" charset="-128"/>
                  <a:cs typeface="ＭＳ Ｐゴシック" pitchFamily="-108" charset="-128"/>
                </a:endParaRPr>
              </a:p>
            </p:txBody>
          </p:sp>
          <p:pic>
            <p:nvPicPr>
              <p:cNvPr id="52" name="Picture 51" descr="A rocket flying in the sky&#10;&#10;Description automatically generated with low confidence">
                <a:extLst>
                  <a:ext uri="{FF2B5EF4-FFF2-40B4-BE49-F238E27FC236}">
                    <a16:creationId xmlns:a16="http://schemas.microsoft.com/office/drawing/2014/main" id="{CE6EAD90-32B1-1745-962B-53C72F8F8ABE}"/>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43211" y="2412413"/>
                <a:ext cx="3130191" cy="1297244"/>
              </a:xfrm>
              <a:prstGeom prst="rect">
                <a:avLst/>
              </a:prstGeom>
            </p:spPr>
          </p:pic>
          <p:pic>
            <p:nvPicPr>
              <p:cNvPr id="53" name="Picture 52">
                <a:extLst>
                  <a:ext uri="{FF2B5EF4-FFF2-40B4-BE49-F238E27FC236}">
                    <a16:creationId xmlns:a16="http://schemas.microsoft.com/office/drawing/2014/main" id="{43E3200A-3A28-8D44-B51A-BC74860E176B}"/>
                  </a:ext>
                </a:extLst>
              </p:cNvPr>
              <p:cNvPicPr>
                <a:picLocks noChangeAspect="1"/>
              </p:cNvPicPr>
              <p:nvPr/>
            </p:nvPicPr>
            <p:blipFill>
              <a:blip r:embed="rId4"/>
              <a:stretch>
                <a:fillRect/>
              </a:stretch>
            </p:blipFill>
            <p:spPr>
              <a:xfrm>
                <a:off x="722171" y="2219454"/>
                <a:ext cx="1715783" cy="332087"/>
              </a:xfrm>
              <a:prstGeom prst="rect">
                <a:avLst/>
              </a:prstGeom>
            </p:spPr>
          </p:pic>
          <p:sp>
            <p:nvSpPr>
              <p:cNvPr id="54" name="TextBox 53">
                <a:extLst>
                  <a:ext uri="{FF2B5EF4-FFF2-40B4-BE49-F238E27FC236}">
                    <a16:creationId xmlns:a16="http://schemas.microsoft.com/office/drawing/2014/main" id="{EDEAE877-97C1-FF45-96AE-9E35D7C9D72A}"/>
                  </a:ext>
                </a:extLst>
              </p:cNvPr>
              <p:cNvSpPr txBox="1"/>
              <p:nvPr/>
            </p:nvSpPr>
            <p:spPr>
              <a:xfrm>
                <a:off x="-57102" y="4915741"/>
                <a:ext cx="3247737" cy="461665"/>
              </a:xfrm>
              <a:prstGeom prst="rect">
                <a:avLst/>
              </a:prstGeom>
              <a:noFill/>
            </p:spPr>
            <p:txBody>
              <a:bodyPr wrap="square" rtlCol="0">
                <a:spAutoFit/>
              </a:bodyPr>
              <a:lstStyle/>
              <a:p>
                <a:pPr algn="ctr"/>
                <a:r>
                  <a:rPr lang="en-US" sz="2400" dirty="0">
                    <a:solidFill>
                      <a:srgbClr val="90C74B"/>
                    </a:solidFill>
                  </a:rPr>
                  <a:t>NASA = Primary Role</a:t>
                </a:r>
              </a:p>
            </p:txBody>
          </p:sp>
        </p:grpSp>
        <p:grpSp>
          <p:nvGrpSpPr>
            <p:cNvPr id="5" name="Group 4">
              <a:extLst>
                <a:ext uri="{FF2B5EF4-FFF2-40B4-BE49-F238E27FC236}">
                  <a16:creationId xmlns:a16="http://schemas.microsoft.com/office/drawing/2014/main" id="{B67983D1-A63F-A044-B57B-FDF5E953C883}"/>
                </a:ext>
              </a:extLst>
            </p:cNvPr>
            <p:cNvGrpSpPr/>
            <p:nvPr/>
          </p:nvGrpSpPr>
          <p:grpSpPr>
            <a:xfrm>
              <a:off x="4260861" y="1961535"/>
              <a:ext cx="3636759" cy="3701670"/>
              <a:chOff x="4102653" y="1537813"/>
              <a:chExt cx="3744783" cy="3811622"/>
            </a:xfrm>
          </p:grpSpPr>
          <p:sp>
            <p:nvSpPr>
              <p:cNvPr id="57" name="Oval 56">
                <a:extLst>
                  <a:ext uri="{FF2B5EF4-FFF2-40B4-BE49-F238E27FC236}">
                    <a16:creationId xmlns:a16="http://schemas.microsoft.com/office/drawing/2014/main" id="{E0E0611B-5EB8-CA42-A482-ACC31388DE60}"/>
                  </a:ext>
                </a:extLst>
              </p:cNvPr>
              <p:cNvSpPr/>
              <p:nvPr/>
            </p:nvSpPr>
            <p:spPr bwMode="auto">
              <a:xfrm>
                <a:off x="4367058" y="1537813"/>
                <a:ext cx="3219911" cy="3219911"/>
              </a:xfrm>
              <a:prstGeom prst="ellipse">
                <a:avLst/>
              </a:prstGeom>
              <a:noFill/>
              <a:ln w="76200" cap="flat" cmpd="sng" algn="ctr">
                <a:solidFill>
                  <a:srgbClr val="DB3238"/>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000" b="0" i="0" u="none" strike="noStrike" kern="1200" cap="none" spc="0" normalizeH="0" baseline="0" noProof="0">
                  <a:ln>
                    <a:noFill/>
                  </a:ln>
                  <a:solidFill>
                    <a:srgbClr val="000000"/>
                  </a:solidFill>
                  <a:effectLst/>
                  <a:uLnTx/>
                  <a:uFillTx/>
                  <a:latin typeface="Arial Black" pitchFamily="-108" charset="0"/>
                  <a:ea typeface="ＭＳ Ｐゴシック" pitchFamily="-108" charset="-128"/>
                  <a:cs typeface="ＭＳ Ｐゴシック" pitchFamily="-108" charset="-128"/>
                </a:endParaRPr>
              </a:p>
            </p:txBody>
          </p:sp>
          <p:pic>
            <p:nvPicPr>
              <p:cNvPr id="58" name="Picture 57">
                <a:extLst>
                  <a:ext uri="{FF2B5EF4-FFF2-40B4-BE49-F238E27FC236}">
                    <a16:creationId xmlns:a16="http://schemas.microsoft.com/office/drawing/2014/main" id="{6FB07E0D-D864-E747-BB62-C56499F02EA4}"/>
                  </a:ext>
                </a:extLst>
              </p:cNvPr>
              <p:cNvPicPr>
                <a:picLocks noChangeAspect="1"/>
              </p:cNvPicPr>
              <p:nvPr/>
            </p:nvPicPr>
            <p:blipFill>
              <a:blip r:embed="rId5"/>
              <a:stretch>
                <a:fillRect/>
              </a:stretch>
            </p:blipFill>
            <p:spPr>
              <a:xfrm>
                <a:off x="5215119" y="1913726"/>
                <a:ext cx="1634872" cy="635415"/>
              </a:xfrm>
              <a:prstGeom prst="rect">
                <a:avLst/>
              </a:prstGeom>
            </p:spPr>
          </p:pic>
          <p:sp>
            <p:nvSpPr>
              <p:cNvPr id="59" name="TextBox 58">
                <a:extLst>
                  <a:ext uri="{FF2B5EF4-FFF2-40B4-BE49-F238E27FC236}">
                    <a16:creationId xmlns:a16="http://schemas.microsoft.com/office/drawing/2014/main" id="{BE3F4AFC-CFF3-A244-B889-C9C287C1FC88}"/>
                  </a:ext>
                </a:extLst>
              </p:cNvPr>
              <p:cNvSpPr txBox="1"/>
              <p:nvPr/>
            </p:nvSpPr>
            <p:spPr>
              <a:xfrm>
                <a:off x="4102653" y="4876544"/>
                <a:ext cx="3744783" cy="472891"/>
              </a:xfrm>
              <a:prstGeom prst="rect">
                <a:avLst/>
              </a:prstGeom>
              <a:noFill/>
            </p:spPr>
            <p:txBody>
              <a:bodyPr wrap="square" rtlCol="0">
                <a:spAutoFit/>
              </a:bodyPr>
              <a:lstStyle/>
              <a:p>
                <a:pPr algn="ctr"/>
                <a:r>
                  <a:rPr lang="en-US" sz="2400" dirty="0">
                    <a:solidFill>
                      <a:srgbClr val="DB3238"/>
                    </a:solidFill>
                  </a:rPr>
                  <a:t>NASA = Supporting Role</a:t>
                </a:r>
              </a:p>
            </p:txBody>
          </p:sp>
          <p:pic>
            <p:nvPicPr>
              <p:cNvPr id="60" name="Picture 59" descr="A picture containing text, bottle, vessel&#10;&#10;Description automatically generated">
                <a:extLst>
                  <a:ext uri="{FF2B5EF4-FFF2-40B4-BE49-F238E27FC236}">
                    <a16:creationId xmlns:a16="http://schemas.microsoft.com/office/drawing/2014/main" id="{9D02D56E-DC37-4F4F-8C30-830D724B16D6}"/>
                  </a:ext>
                </a:extLst>
              </p:cNvPr>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5245490" y="2573700"/>
                <a:ext cx="1493418" cy="2213771"/>
              </a:xfrm>
              <a:prstGeom prst="rect">
                <a:avLst/>
              </a:prstGeom>
            </p:spPr>
          </p:pic>
        </p:grpSp>
        <p:grpSp>
          <p:nvGrpSpPr>
            <p:cNvPr id="3" name="Group 2">
              <a:extLst>
                <a:ext uri="{FF2B5EF4-FFF2-40B4-BE49-F238E27FC236}">
                  <a16:creationId xmlns:a16="http://schemas.microsoft.com/office/drawing/2014/main" id="{4E286467-FACB-3C4B-B4A6-FC0DBF16C9F4}"/>
                </a:ext>
              </a:extLst>
            </p:cNvPr>
            <p:cNvGrpSpPr/>
            <p:nvPr/>
          </p:nvGrpSpPr>
          <p:grpSpPr>
            <a:xfrm>
              <a:off x="8247608" y="1961535"/>
              <a:ext cx="3127031" cy="3725342"/>
              <a:chOff x="8818252" y="1537813"/>
              <a:chExt cx="3219914" cy="3835997"/>
            </a:xfrm>
          </p:grpSpPr>
          <p:pic>
            <p:nvPicPr>
              <p:cNvPr id="64" name="Picture 63">
                <a:extLst>
                  <a:ext uri="{FF2B5EF4-FFF2-40B4-BE49-F238E27FC236}">
                    <a16:creationId xmlns:a16="http://schemas.microsoft.com/office/drawing/2014/main" id="{ADB6B432-160C-654A-828D-0CDB6F9FDF5A}"/>
                  </a:ext>
                </a:extLst>
              </p:cNvPr>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9406902" y="2515050"/>
                <a:ext cx="1969932" cy="1311459"/>
              </a:xfrm>
              <a:prstGeom prst="rect">
                <a:avLst/>
              </a:prstGeom>
            </p:spPr>
          </p:pic>
          <p:pic>
            <p:nvPicPr>
              <p:cNvPr id="67" name="Picture 66" descr="A picture containing building, tower&#10;&#10;Description automatically generated">
                <a:extLst>
                  <a:ext uri="{FF2B5EF4-FFF2-40B4-BE49-F238E27FC236}">
                    <a16:creationId xmlns:a16="http://schemas.microsoft.com/office/drawing/2014/main" id="{4FB607FF-35A6-4745-91E7-23F0745EFE85}"/>
                  </a:ext>
                </a:extLst>
              </p:cNvPr>
              <p:cNvPicPr>
                <a:picLocks noChangeAspect="1"/>
              </p:cNvPicPr>
              <p:nvPr/>
            </p:nvPicPr>
            <p:blipFill rotWithShape="1">
              <a:blip r:embed="rId8" cstate="print">
                <a:extLst>
                  <a:ext uri="{28A0092B-C50C-407E-A947-70E740481C1C}">
                    <a14:useLocalDpi xmlns:a14="http://schemas.microsoft.com/office/drawing/2010/main"/>
                  </a:ext>
                </a:extLst>
              </a:blip>
              <a:srcRect/>
              <a:stretch/>
            </p:blipFill>
            <p:spPr>
              <a:xfrm>
                <a:off x="9825934" y="3328391"/>
                <a:ext cx="1217929" cy="1453519"/>
              </a:xfrm>
              <a:prstGeom prst="rect">
                <a:avLst/>
              </a:prstGeom>
            </p:spPr>
          </p:pic>
          <p:sp>
            <p:nvSpPr>
              <p:cNvPr id="68" name="Oval 67">
                <a:extLst>
                  <a:ext uri="{FF2B5EF4-FFF2-40B4-BE49-F238E27FC236}">
                    <a16:creationId xmlns:a16="http://schemas.microsoft.com/office/drawing/2014/main" id="{AD1E680B-E45E-8A41-904E-32EDF3C088EB}"/>
                  </a:ext>
                </a:extLst>
              </p:cNvPr>
              <p:cNvSpPr/>
              <p:nvPr/>
            </p:nvSpPr>
            <p:spPr bwMode="auto">
              <a:xfrm>
                <a:off x="8818252" y="1537813"/>
                <a:ext cx="3219911" cy="3219911"/>
              </a:xfrm>
              <a:prstGeom prst="ellipse">
                <a:avLst/>
              </a:prstGeom>
              <a:noFill/>
              <a:ln w="76200" cap="flat" cmpd="sng" algn="ctr">
                <a:solidFill>
                  <a:srgbClr val="66B5D6"/>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000" b="0" i="0" u="none" strike="noStrike" kern="1200" cap="none" spc="0" normalizeH="0" baseline="0" noProof="0">
                  <a:ln>
                    <a:noFill/>
                  </a:ln>
                  <a:solidFill>
                    <a:srgbClr val="000000"/>
                  </a:solidFill>
                  <a:effectLst/>
                  <a:uLnTx/>
                  <a:uFillTx/>
                  <a:latin typeface="Arial Black" pitchFamily="-108" charset="0"/>
                  <a:ea typeface="ＭＳ Ｐゴシック" pitchFamily="-108" charset="-128"/>
                  <a:cs typeface="ＭＳ Ｐゴシック" pitchFamily="-108" charset="-128"/>
                </a:endParaRPr>
              </a:p>
            </p:txBody>
          </p:sp>
          <p:sp>
            <p:nvSpPr>
              <p:cNvPr id="69" name="TextBox 68">
                <a:extLst>
                  <a:ext uri="{FF2B5EF4-FFF2-40B4-BE49-F238E27FC236}">
                    <a16:creationId xmlns:a16="http://schemas.microsoft.com/office/drawing/2014/main" id="{1756B7E7-C642-A042-B7DF-1EA01C92999D}"/>
                  </a:ext>
                </a:extLst>
              </p:cNvPr>
              <p:cNvSpPr txBox="1"/>
              <p:nvPr/>
            </p:nvSpPr>
            <p:spPr>
              <a:xfrm>
                <a:off x="8818253" y="4912145"/>
                <a:ext cx="3219913" cy="461665"/>
              </a:xfrm>
              <a:prstGeom prst="rect">
                <a:avLst/>
              </a:prstGeom>
              <a:noFill/>
            </p:spPr>
            <p:txBody>
              <a:bodyPr wrap="square" rtlCol="0">
                <a:spAutoFit/>
              </a:bodyPr>
              <a:lstStyle/>
              <a:p>
                <a:pPr algn="ctr"/>
                <a:r>
                  <a:rPr lang="en-US" sz="2400" dirty="0">
                    <a:solidFill>
                      <a:srgbClr val="66B5D7"/>
                    </a:solidFill>
                  </a:rPr>
                  <a:t>NASA = Primary Role</a:t>
                </a:r>
              </a:p>
            </p:txBody>
          </p:sp>
          <p:pic>
            <p:nvPicPr>
              <p:cNvPr id="63" name="Picture 62">
                <a:extLst>
                  <a:ext uri="{FF2B5EF4-FFF2-40B4-BE49-F238E27FC236}">
                    <a16:creationId xmlns:a16="http://schemas.microsoft.com/office/drawing/2014/main" id="{B28ADEDF-8AA9-7149-AAEF-9AC49E0E361C}"/>
                  </a:ext>
                </a:extLst>
              </p:cNvPr>
              <p:cNvPicPr>
                <a:picLocks noChangeAspect="1"/>
              </p:cNvPicPr>
              <p:nvPr/>
            </p:nvPicPr>
            <p:blipFill>
              <a:blip r:embed="rId9" cstate="print">
                <a:extLst>
                  <a:ext uri="{28A0092B-C50C-407E-A947-70E740481C1C}">
                    <a14:useLocalDpi xmlns:a14="http://schemas.microsoft.com/office/drawing/2010/main"/>
                  </a:ext>
                </a:extLst>
              </a:blip>
              <a:stretch>
                <a:fillRect/>
              </a:stretch>
            </p:blipFill>
            <p:spPr>
              <a:xfrm>
                <a:off x="9710643" y="1913726"/>
                <a:ext cx="1435127" cy="500626"/>
              </a:xfrm>
              <a:prstGeom prst="rect">
                <a:avLst/>
              </a:prstGeom>
            </p:spPr>
          </p:pic>
        </p:grpSp>
      </p:grpSp>
      <p:sp>
        <p:nvSpPr>
          <p:cNvPr id="19" name="Date Placeholder 3">
            <a:extLst>
              <a:ext uri="{FF2B5EF4-FFF2-40B4-BE49-F238E27FC236}">
                <a16:creationId xmlns:a16="http://schemas.microsoft.com/office/drawing/2014/main" id="{E35121DF-79B0-7D49-8A7A-1FA4E253C006}"/>
              </a:ext>
            </a:extLst>
          </p:cNvPr>
          <p:cNvSpPr>
            <a:spLocks noGrp="1"/>
          </p:cNvSpPr>
          <p:nvPr>
            <p:ph type="dt" sz="half" idx="10"/>
          </p:nvPr>
        </p:nvSpPr>
        <p:spPr>
          <a:xfrm>
            <a:off x="152400" y="6492874"/>
            <a:ext cx="1040673" cy="365125"/>
          </a:xfrm>
        </p:spPr>
        <p:txBody>
          <a:bodyPr/>
          <a:lstStyle/>
          <a:p>
            <a:r>
              <a:rPr lang="en-US">
                <a:solidFill>
                  <a:schemeClr val="bg1"/>
                </a:solidFill>
              </a:rPr>
              <a:t>www.nasa.gov   |</a:t>
            </a:r>
          </a:p>
        </p:txBody>
      </p:sp>
      <p:sp>
        <p:nvSpPr>
          <p:cNvPr id="20" name="Slide Number Placeholder 4">
            <a:extLst>
              <a:ext uri="{FF2B5EF4-FFF2-40B4-BE49-F238E27FC236}">
                <a16:creationId xmlns:a16="http://schemas.microsoft.com/office/drawing/2014/main" id="{666324F6-13AB-F94F-BDEB-CB583EAC9588}"/>
              </a:ext>
            </a:extLst>
          </p:cNvPr>
          <p:cNvSpPr>
            <a:spLocks noGrp="1"/>
          </p:cNvSpPr>
          <p:nvPr>
            <p:ph type="sldNum" sz="quarter" idx="12"/>
          </p:nvPr>
        </p:nvSpPr>
        <p:spPr>
          <a:xfrm>
            <a:off x="1064393" y="6492875"/>
            <a:ext cx="321645" cy="365125"/>
          </a:xfrm>
        </p:spPr>
        <p:txBody>
          <a:bodyPr/>
          <a:lstStyle/>
          <a:p>
            <a:fld id="{B8AA1CF0-2751-9942-BBAA-4C77DDDF2B1B}" type="slidenum">
              <a:rPr lang="en-US" smtClean="0">
                <a:solidFill>
                  <a:schemeClr val="bg1"/>
                </a:solidFill>
              </a:rPr>
              <a:pPr/>
              <a:t>2</a:t>
            </a:fld>
            <a:endParaRPr lang="en-US">
              <a:solidFill>
                <a:schemeClr val="bg1"/>
              </a:solidFill>
            </a:endParaRPr>
          </a:p>
        </p:txBody>
      </p:sp>
      <p:sp>
        <p:nvSpPr>
          <p:cNvPr id="24" name="Rectangle 23">
            <a:extLst>
              <a:ext uri="{FF2B5EF4-FFF2-40B4-BE49-F238E27FC236}">
                <a16:creationId xmlns:a16="http://schemas.microsoft.com/office/drawing/2014/main" id="{1E1240AE-E911-CE4A-A3A6-44C9FDED573F}"/>
              </a:ext>
            </a:extLst>
          </p:cNvPr>
          <p:cNvSpPr/>
          <p:nvPr/>
        </p:nvSpPr>
        <p:spPr>
          <a:xfrm>
            <a:off x="218755" y="737061"/>
            <a:ext cx="10592759" cy="646331"/>
          </a:xfrm>
          <a:prstGeom prst="rect">
            <a:avLst/>
          </a:prstGeom>
        </p:spPr>
        <p:txBody>
          <a:bodyPr wrap="square">
            <a:spAutoFit/>
          </a:bodyPr>
          <a:lstStyle/>
          <a:p>
            <a:r>
              <a:rPr lang="en-US" b="1" dirty="0">
                <a:solidFill>
                  <a:schemeClr val="tx1">
                    <a:lumMod val="75000"/>
                    <a:lumOff val="25000"/>
                  </a:schemeClr>
                </a:solidFill>
              </a:rPr>
              <a:t>Global Aviation Industry’s GOAL: 50% reduction in carbon emissions by 2050 relative to 2005 </a:t>
            </a:r>
            <a:r>
              <a:rPr lang="en-US" dirty="0">
                <a:solidFill>
                  <a:schemeClr val="tx1">
                    <a:lumMod val="75000"/>
                    <a:lumOff val="25000"/>
                  </a:schemeClr>
                </a:solidFill>
              </a:rPr>
              <a:t>and </a:t>
            </a:r>
            <a:r>
              <a:rPr lang="en-US" b="1" dirty="0">
                <a:solidFill>
                  <a:schemeClr val="tx1">
                    <a:lumMod val="75000"/>
                    <a:lumOff val="25000"/>
                  </a:schemeClr>
                </a:solidFill>
              </a:rPr>
              <a:t>possible net zero emissions by 2060 through these three means</a:t>
            </a:r>
          </a:p>
        </p:txBody>
      </p:sp>
    </p:spTree>
    <p:extLst>
      <p:ext uri="{BB962C8B-B14F-4D97-AF65-F5344CB8AC3E}">
        <p14:creationId xmlns:p14="http://schemas.microsoft.com/office/powerpoint/2010/main" val="21992020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Picture 26" descr="A white airplane in the sky&#10;&#10;Description automatically generated with low confidence">
            <a:extLst>
              <a:ext uri="{FF2B5EF4-FFF2-40B4-BE49-F238E27FC236}">
                <a16:creationId xmlns:a16="http://schemas.microsoft.com/office/drawing/2014/main" id="{7683267D-A703-F344-A79D-EDD8395BBBD1}"/>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0" y="0"/>
            <a:ext cx="12203310" cy="6858000"/>
          </a:xfrm>
          <a:prstGeom prst="rect">
            <a:avLst/>
          </a:prstGeom>
        </p:spPr>
      </p:pic>
      <p:sp>
        <p:nvSpPr>
          <p:cNvPr id="2" name="Title 1">
            <a:extLst>
              <a:ext uri="{FF2B5EF4-FFF2-40B4-BE49-F238E27FC236}">
                <a16:creationId xmlns:a16="http://schemas.microsoft.com/office/drawing/2014/main" id="{DBAFFB19-4EC9-2F44-965C-EE6F92D4EA83}"/>
              </a:ext>
            </a:extLst>
          </p:cNvPr>
          <p:cNvSpPr>
            <a:spLocks noGrp="1"/>
          </p:cNvSpPr>
          <p:nvPr>
            <p:ph type="title"/>
          </p:nvPr>
        </p:nvSpPr>
        <p:spPr/>
        <p:txBody>
          <a:bodyPr/>
          <a:lstStyle/>
          <a:p>
            <a:r>
              <a:rPr lang="en-US" dirty="0">
                <a:solidFill>
                  <a:schemeClr val="bg1"/>
                </a:solidFill>
              </a:rPr>
              <a:t>Subsonic Transport Technologies</a:t>
            </a:r>
          </a:p>
        </p:txBody>
      </p:sp>
      <p:sp>
        <p:nvSpPr>
          <p:cNvPr id="3" name="Date Placeholder 2">
            <a:extLst>
              <a:ext uri="{FF2B5EF4-FFF2-40B4-BE49-F238E27FC236}">
                <a16:creationId xmlns:a16="http://schemas.microsoft.com/office/drawing/2014/main" id="{552F744E-7B0F-EC4D-982A-DC2D9FD6CD33}"/>
              </a:ext>
            </a:extLst>
          </p:cNvPr>
          <p:cNvSpPr>
            <a:spLocks noGrp="1"/>
          </p:cNvSpPr>
          <p:nvPr>
            <p:ph type="dt" sz="half" idx="10"/>
          </p:nvPr>
        </p:nvSpPr>
        <p:spPr/>
        <p:txBody>
          <a:bodyPr/>
          <a:lstStyle/>
          <a:p>
            <a:r>
              <a:rPr lang="en-US">
                <a:solidFill>
                  <a:schemeClr val="tx1">
                    <a:lumMod val="85000"/>
                    <a:lumOff val="15000"/>
                  </a:schemeClr>
                </a:solidFill>
              </a:rPr>
              <a:t>www.nasa.gov   |</a:t>
            </a:r>
          </a:p>
        </p:txBody>
      </p:sp>
      <p:sp>
        <p:nvSpPr>
          <p:cNvPr id="4" name="Slide Number Placeholder 3">
            <a:extLst>
              <a:ext uri="{FF2B5EF4-FFF2-40B4-BE49-F238E27FC236}">
                <a16:creationId xmlns:a16="http://schemas.microsoft.com/office/drawing/2014/main" id="{A3129677-15A6-3B41-BF35-16A1582618D9}"/>
              </a:ext>
            </a:extLst>
          </p:cNvPr>
          <p:cNvSpPr>
            <a:spLocks noGrp="1"/>
          </p:cNvSpPr>
          <p:nvPr>
            <p:ph type="sldNum" sz="quarter" idx="12"/>
          </p:nvPr>
        </p:nvSpPr>
        <p:spPr/>
        <p:txBody>
          <a:bodyPr/>
          <a:lstStyle/>
          <a:p>
            <a:fld id="{B8AA1CF0-2751-9942-BBAA-4C77DDDF2B1B}" type="slidenum">
              <a:rPr lang="en-US" smtClean="0">
                <a:solidFill>
                  <a:schemeClr val="tx1">
                    <a:lumMod val="85000"/>
                    <a:lumOff val="15000"/>
                  </a:schemeClr>
                </a:solidFill>
              </a:rPr>
              <a:pPr/>
              <a:t>3</a:t>
            </a:fld>
            <a:endParaRPr lang="en-US">
              <a:solidFill>
                <a:schemeClr val="tx1">
                  <a:lumMod val="85000"/>
                  <a:lumOff val="15000"/>
                </a:schemeClr>
              </a:solidFill>
            </a:endParaRPr>
          </a:p>
        </p:txBody>
      </p:sp>
      <p:grpSp>
        <p:nvGrpSpPr>
          <p:cNvPr id="8" name="Group 7">
            <a:extLst>
              <a:ext uri="{FF2B5EF4-FFF2-40B4-BE49-F238E27FC236}">
                <a16:creationId xmlns:a16="http://schemas.microsoft.com/office/drawing/2014/main" id="{199D66EB-CDAD-DC47-B564-16D84797F798}"/>
              </a:ext>
            </a:extLst>
          </p:cNvPr>
          <p:cNvGrpSpPr/>
          <p:nvPr/>
        </p:nvGrpSpPr>
        <p:grpSpPr>
          <a:xfrm>
            <a:off x="6441909" y="4292381"/>
            <a:ext cx="2551286" cy="1878548"/>
            <a:chOff x="6441909" y="4292381"/>
            <a:chExt cx="2551286" cy="1878548"/>
          </a:xfrm>
        </p:grpSpPr>
        <p:pic>
          <p:nvPicPr>
            <p:cNvPr id="10" name="Picture 9">
              <a:extLst>
                <a:ext uri="{FF2B5EF4-FFF2-40B4-BE49-F238E27FC236}">
                  <a16:creationId xmlns:a16="http://schemas.microsoft.com/office/drawing/2014/main" id="{25F31603-0132-6A42-B63D-151E5D6E0453}"/>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6529214" y="4292381"/>
              <a:ext cx="2329142" cy="1454587"/>
            </a:xfrm>
            <a:prstGeom prst="rect">
              <a:avLst/>
            </a:prstGeom>
            <a:ln w="12700">
              <a:solidFill>
                <a:schemeClr val="bg1"/>
              </a:solidFill>
            </a:ln>
          </p:spPr>
        </p:pic>
        <p:sp>
          <p:nvSpPr>
            <p:cNvPr id="12" name="TextBox 11">
              <a:extLst>
                <a:ext uri="{FF2B5EF4-FFF2-40B4-BE49-F238E27FC236}">
                  <a16:creationId xmlns:a16="http://schemas.microsoft.com/office/drawing/2014/main" id="{111146B9-8681-F94E-9A71-93AF7A96676D}"/>
                </a:ext>
              </a:extLst>
            </p:cNvPr>
            <p:cNvSpPr txBox="1"/>
            <p:nvPr/>
          </p:nvSpPr>
          <p:spPr>
            <a:xfrm>
              <a:off x="6441909" y="5770819"/>
              <a:ext cx="2551286" cy="400110"/>
            </a:xfrm>
            <a:prstGeom prst="rect">
              <a:avLst/>
            </a:prstGeom>
          </p:spPr>
          <p:txBody>
            <a:bodyPr wrap="square" rtlCol="0">
              <a:spAutoFit/>
            </a:bodyPr>
            <a:lstStyle>
              <a:defPPr>
                <a:defRPr lang="en-US"/>
              </a:defPPr>
              <a:lvl1pPr marR="0" lvl="0" indent="0" algn="ctr" fontAlgn="auto">
                <a:lnSpc>
                  <a:spcPct val="100000"/>
                </a:lnSpc>
                <a:spcBef>
                  <a:spcPts val="0"/>
                </a:spcBef>
                <a:spcAft>
                  <a:spcPts val="0"/>
                </a:spcAft>
                <a:buClrTx/>
                <a:buSzTx/>
                <a:buFontTx/>
                <a:buNone/>
                <a:tabLst/>
                <a:defRPr kumimoji="0" sz="1400" b="1" i="0" u="none" strike="noStrike" cap="none" spc="0" normalizeH="0" baseline="0">
                  <a:ln>
                    <a:noFill/>
                  </a:ln>
                  <a:solidFill>
                    <a:srgbClr val="002060"/>
                  </a:solidFill>
                  <a:effectLst/>
                  <a:uLnTx/>
                  <a:uFillTx/>
                  <a:latin typeface="Arial" panose="020B0604020202020204" pitchFamily="34" charset="0"/>
                  <a:cs typeface="Arial" panose="020B0604020202020204" pitchFamily="34" charset="0"/>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srgbClr val="002060"/>
                  </a:solidFill>
                  <a:effectLst/>
                  <a:uLnTx/>
                  <a:uFillTx/>
                  <a:latin typeface="Arial" panose="020B0604020202020204" pitchFamily="34" charset="0"/>
                  <a:ea typeface="ＭＳ Ｐゴシック"/>
                  <a:cs typeface="Arial" panose="020B0604020202020204" pitchFamily="34" charset="0"/>
                </a:rPr>
                <a:t>Electrified Aircraft Propulsion</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srgbClr val="002060"/>
                  </a:solidFill>
                  <a:effectLst/>
                  <a:uLnTx/>
                  <a:uFillTx/>
                  <a:latin typeface="Arial" panose="020B0604020202020204" pitchFamily="34" charset="0"/>
                  <a:ea typeface="ＭＳ Ｐゴシック"/>
                  <a:cs typeface="Arial" panose="020B0604020202020204" pitchFamily="34" charset="0"/>
                </a:rPr>
                <a:t>~5% fuel burn and maintenance benefit</a:t>
              </a:r>
            </a:p>
          </p:txBody>
        </p:sp>
      </p:grpSp>
      <p:grpSp>
        <p:nvGrpSpPr>
          <p:cNvPr id="16" name="Group 15">
            <a:extLst>
              <a:ext uri="{FF2B5EF4-FFF2-40B4-BE49-F238E27FC236}">
                <a16:creationId xmlns:a16="http://schemas.microsoft.com/office/drawing/2014/main" id="{08E84FFB-5554-384F-8AFA-E13CF9C9A656}"/>
              </a:ext>
            </a:extLst>
          </p:cNvPr>
          <p:cNvGrpSpPr/>
          <p:nvPr/>
        </p:nvGrpSpPr>
        <p:grpSpPr>
          <a:xfrm>
            <a:off x="9528621" y="4307743"/>
            <a:ext cx="2551285" cy="1863186"/>
            <a:chOff x="9528621" y="4307743"/>
            <a:chExt cx="2551285" cy="1863186"/>
          </a:xfrm>
        </p:grpSpPr>
        <p:pic>
          <p:nvPicPr>
            <p:cNvPr id="11" name="Picture 10">
              <a:extLst>
                <a:ext uri="{FF2B5EF4-FFF2-40B4-BE49-F238E27FC236}">
                  <a16:creationId xmlns:a16="http://schemas.microsoft.com/office/drawing/2014/main" id="{2A7819C4-3AA0-0C47-B926-6AF6696C6270}"/>
                </a:ext>
              </a:extLst>
            </p:cNvPr>
            <p:cNvPicPr>
              <a:picLocks noChangeAspect="1"/>
            </p:cNvPicPr>
            <p:nvPr/>
          </p:nvPicPr>
          <p:blipFill rotWithShape="1">
            <a:blip r:embed="rId5" cstate="screen">
              <a:lum/>
              <a:extLst>
                <a:ext uri="{28A0092B-C50C-407E-A947-70E740481C1C}">
                  <a14:useLocalDpi xmlns:a14="http://schemas.microsoft.com/office/drawing/2010/main"/>
                </a:ext>
              </a:extLst>
            </a:blip>
            <a:srcRect l="6760" t="16212" r="12078" b="16927"/>
            <a:stretch/>
          </p:blipFill>
          <p:spPr>
            <a:xfrm>
              <a:off x="9635284" y="4307743"/>
              <a:ext cx="2337961" cy="1439225"/>
            </a:xfrm>
            <a:prstGeom prst="rect">
              <a:avLst/>
            </a:prstGeom>
            <a:ln w="12700">
              <a:solidFill>
                <a:schemeClr val="bg1"/>
              </a:solidFill>
            </a:ln>
          </p:spPr>
        </p:pic>
        <p:sp>
          <p:nvSpPr>
            <p:cNvPr id="13" name="TextBox 12">
              <a:extLst>
                <a:ext uri="{FF2B5EF4-FFF2-40B4-BE49-F238E27FC236}">
                  <a16:creationId xmlns:a16="http://schemas.microsoft.com/office/drawing/2014/main" id="{4670979A-7A12-8E49-B454-51D26830D457}"/>
                </a:ext>
              </a:extLst>
            </p:cNvPr>
            <p:cNvSpPr txBox="1"/>
            <p:nvPr/>
          </p:nvSpPr>
          <p:spPr>
            <a:xfrm>
              <a:off x="9528621" y="5770819"/>
              <a:ext cx="2551285" cy="400110"/>
            </a:xfrm>
            <a:prstGeom prst="rect">
              <a:avLst/>
            </a:prstGeom>
          </p:spPr>
          <p:txBody>
            <a:bodyPr wrap="square" rtlCol="0">
              <a:spAutoFit/>
            </a:bodyPr>
            <a:lstStyle>
              <a:defPPr>
                <a:defRPr lang="en-US"/>
              </a:defPPr>
              <a:lvl1pPr marR="0" lvl="0" indent="0" algn="ctr" fontAlgn="auto">
                <a:lnSpc>
                  <a:spcPct val="100000"/>
                </a:lnSpc>
                <a:spcBef>
                  <a:spcPts val="0"/>
                </a:spcBef>
                <a:spcAft>
                  <a:spcPts val="0"/>
                </a:spcAft>
                <a:buClrTx/>
                <a:buSzTx/>
                <a:buFontTx/>
                <a:buNone/>
                <a:tabLst/>
                <a:defRPr kumimoji="0" sz="1400" b="1" i="0" u="none" strike="noStrike" cap="none" spc="0" normalizeH="0" baseline="0">
                  <a:ln>
                    <a:noFill/>
                  </a:ln>
                  <a:solidFill>
                    <a:srgbClr val="002060"/>
                  </a:solidFill>
                  <a:effectLst/>
                  <a:uLnTx/>
                  <a:uFillTx/>
                  <a:latin typeface="Arial" panose="020B0604020202020204" pitchFamily="34" charset="0"/>
                  <a:cs typeface="Arial" panose="020B0604020202020204" pitchFamily="34" charset="0"/>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srgbClr val="002060"/>
                  </a:solidFill>
                  <a:effectLst/>
                  <a:uLnTx/>
                  <a:uFillTx/>
                  <a:latin typeface="Arial" panose="020B0604020202020204" pitchFamily="34" charset="0"/>
                  <a:ea typeface="ＭＳ Ｐゴシック"/>
                  <a:cs typeface="Arial" panose="020B0604020202020204" pitchFamily="34" charset="0"/>
                </a:rPr>
                <a:t>High-Rate Composite Manufacturing</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srgbClr val="002060"/>
                  </a:solidFill>
                  <a:effectLst/>
                  <a:uLnTx/>
                  <a:uFillTx/>
                  <a:latin typeface="Arial" panose="020B0604020202020204" pitchFamily="34" charset="0"/>
                  <a:ea typeface="ＭＳ Ｐゴシック"/>
                  <a:cs typeface="Arial" panose="020B0604020202020204" pitchFamily="34" charset="0"/>
                </a:rPr>
                <a:t>4x-6x manufacturing rate increase</a:t>
              </a:r>
            </a:p>
          </p:txBody>
        </p:sp>
      </p:grpSp>
      <p:grpSp>
        <p:nvGrpSpPr>
          <p:cNvPr id="5" name="Group 4">
            <a:extLst>
              <a:ext uri="{FF2B5EF4-FFF2-40B4-BE49-F238E27FC236}">
                <a16:creationId xmlns:a16="http://schemas.microsoft.com/office/drawing/2014/main" id="{95D3BC49-150F-AC4F-94AE-285E594FF20A}"/>
              </a:ext>
            </a:extLst>
          </p:cNvPr>
          <p:cNvGrpSpPr/>
          <p:nvPr/>
        </p:nvGrpSpPr>
        <p:grpSpPr>
          <a:xfrm>
            <a:off x="218755" y="4307743"/>
            <a:ext cx="2398316" cy="1863186"/>
            <a:chOff x="218755" y="4307743"/>
            <a:chExt cx="2398316" cy="1863186"/>
          </a:xfrm>
        </p:grpSpPr>
        <p:pic>
          <p:nvPicPr>
            <p:cNvPr id="9" name="Picture 8">
              <a:extLst>
                <a:ext uri="{FF2B5EF4-FFF2-40B4-BE49-F238E27FC236}">
                  <a16:creationId xmlns:a16="http://schemas.microsoft.com/office/drawing/2014/main" id="{BD4E90E7-C39E-0B46-AD44-2F466031ACDE}"/>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218755" y="4307743"/>
              <a:ext cx="2398316" cy="1454586"/>
            </a:xfrm>
            <a:prstGeom prst="rect">
              <a:avLst/>
            </a:prstGeom>
            <a:noFill/>
            <a:ln w="12700">
              <a:solidFill>
                <a:schemeClr val="bg1"/>
              </a:solidFill>
            </a:ln>
          </p:spPr>
        </p:pic>
        <p:sp>
          <p:nvSpPr>
            <p:cNvPr id="15" name="TextBox 14">
              <a:extLst>
                <a:ext uri="{FF2B5EF4-FFF2-40B4-BE49-F238E27FC236}">
                  <a16:creationId xmlns:a16="http://schemas.microsoft.com/office/drawing/2014/main" id="{128EDE22-944D-F34A-8895-F0E493987981}"/>
                </a:ext>
              </a:extLst>
            </p:cNvPr>
            <p:cNvSpPr txBox="1"/>
            <p:nvPr/>
          </p:nvSpPr>
          <p:spPr>
            <a:xfrm>
              <a:off x="218755" y="5770819"/>
              <a:ext cx="2398315" cy="400110"/>
            </a:xfrm>
            <a:prstGeom prst="rect">
              <a:avLst/>
            </a:prstGeom>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srgbClr val="002060"/>
                  </a:solidFill>
                  <a:effectLst/>
                  <a:uLnTx/>
                  <a:uFillTx/>
                  <a:latin typeface="Arial" panose="020B0604020202020204" pitchFamily="34" charset="0"/>
                  <a:ea typeface="ＭＳ Ｐゴシック"/>
                  <a:cs typeface="Arial" panose="020B0604020202020204" pitchFamily="34" charset="0"/>
                </a:rPr>
                <a:t>Transonic Truss-Braced Wing</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srgbClr val="002060"/>
                  </a:solidFill>
                  <a:effectLst/>
                  <a:uLnTx/>
                  <a:uFillTx/>
                  <a:latin typeface="Arial" panose="020B0604020202020204" pitchFamily="34" charset="0"/>
                  <a:ea typeface="ＭＳ Ｐゴシック"/>
                  <a:cs typeface="Arial" panose="020B0604020202020204" pitchFamily="34" charset="0"/>
                </a:rPr>
                <a:t>5-10% fuel burn benefit</a:t>
              </a:r>
            </a:p>
          </p:txBody>
        </p:sp>
      </p:grpSp>
      <p:pic>
        <p:nvPicPr>
          <p:cNvPr id="20" name="Picture 19">
            <a:extLst>
              <a:ext uri="{FF2B5EF4-FFF2-40B4-BE49-F238E27FC236}">
                <a16:creationId xmlns:a16="http://schemas.microsoft.com/office/drawing/2014/main" id="{0DC33388-F93A-084A-A429-F95D248B7464}"/>
              </a:ext>
            </a:extLst>
          </p:cNvPr>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11193032" y="261762"/>
            <a:ext cx="737199" cy="609607"/>
          </a:xfrm>
          <a:prstGeom prst="rect">
            <a:avLst/>
          </a:prstGeom>
        </p:spPr>
      </p:pic>
      <p:sp>
        <p:nvSpPr>
          <p:cNvPr id="21" name="TextBox 20">
            <a:extLst>
              <a:ext uri="{FF2B5EF4-FFF2-40B4-BE49-F238E27FC236}">
                <a16:creationId xmlns:a16="http://schemas.microsoft.com/office/drawing/2014/main" id="{8731CCC8-9554-754B-BDA4-AAB9429847BA}"/>
              </a:ext>
            </a:extLst>
          </p:cNvPr>
          <p:cNvSpPr txBox="1"/>
          <p:nvPr/>
        </p:nvSpPr>
        <p:spPr>
          <a:xfrm>
            <a:off x="209991" y="716954"/>
            <a:ext cx="10585828" cy="361637"/>
          </a:xfrm>
          <a:prstGeom prst="rect">
            <a:avLst/>
          </a:prstGeom>
          <a:noFill/>
        </p:spPr>
        <p:txBody>
          <a:bodyPr wrap="square" rtlCol="0">
            <a:spAutoFit/>
          </a:bodyPr>
          <a:lstStyle/>
          <a:p>
            <a:r>
              <a:rPr lang="en-US" sz="1750" dirty="0">
                <a:solidFill>
                  <a:schemeClr val="bg1"/>
                </a:solidFill>
              </a:rPr>
              <a:t>Ensure U.S. industry is the first to establish the new “S Curve” for the next 50 years of transports</a:t>
            </a:r>
          </a:p>
        </p:txBody>
      </p:sp>
      <p:grpSp>
        <p:nvGrpSpPr>
          <p:cNvPr id="22" name="Group 21">
            <a:extLst>
              <a:ext uri="{FF2B5EF4-FFF2-40B4-BE49-F238E27FC236}">
                <a16:creationId xmlns:a16="http://schemas.microsoft.com/office/drawing/2014/main" id="{1685C011-D583-D649-8E5F-FC0B312D8C09}"/>
              </a:ext>
            </a:extLst>
          </p:cNvPr>
          <p:cNvGrpSpPr/>
          <p:nvPr/>
        </p:nvGrpSpPr>
        <p:grpSpPr>
          <a:xfrm>
            <a:off x="3393998" y="4287172"/>
            <a:ext cx="2423291" cy="1883757"/>
            <a:chOff x="3393998" y="4287172"/>
            <a:chExt cx="2423291" cy="1883757"/>
          </a:xfrm>
        </p:grpSpPr>
        <p:pic>
          <p:nvPicPr>
            <p:cNvPr id="23" name="Picture 22">
              <a:extLst>
                <a:ext uri="{FF2B5EF4-FFF2-40B4-BE49-F238E27FC236}">
                  <a16:creationId xmlns:a16="http://schemas.microsoft.com/office/drawing/2014/main" id="{40CC47DB-6B3C-D840-A592-083FFCE4A35C}"/>
                </a:ext>
              </a:extLst>
            </p:cNvPr>
            <p:cNvPicPr>
              <a:picLocks noChangeAspect="1"/>
            </p:cNvPicPr>
            <p:nvPr/>
          </p:nvPicPr>
          <p:blipFill>
            <a:blip r:embed="rId8"/>
            <a:stretch>
              <a:fillRect/>
            </a:stretch>
          </p:blipFill>
          <p:spPr>
            <a:xfrm>
              <a:off x="3393998" y="4287172"/>
              <a:ext cx="2423291" cy="1483647"/>
            </a:xfrm>
            <a:prstGeom prst="rect">
              <a:avLst/>
            </a:prstGeom>
            <a:ln w="12700">
              <a:solidFill>
                <a:schemeClr val="bg1"/>
              </a:solidFill>
            </a:ln>
          </p:spPr>
        </p:pic>
        <p:sp>
          <p:nvSpPr>
            <p:cNvPr id="24" name="TextBox 23">
              <a:extLst>
                <a:ext uri="{FF2B5EF4-FFF2-40B4-BE49-F238E27FC236}">
                  <a16:creationId xmlns:a16="http://schemas.microsoft.com/office/drawing/2014/main" id="{854F3358-D54E-9A48-9FC7-BA7E7892DE68}"/>
                </a:ext>
              </a:extLst>
            </p:cNvPr>
            <p:cNvSpPr txBox="1"/>
            <p:nvPr/>
          </p:nvSpPr>
          <p:spPr>
            <a:xfrm>
              <a:off x="3394000" y="5770819"/>
              <a:ext cx="2356093" cy="400110"/>
            </a:xfrm>
            <a:prstGeom prst="rect">
              <a:avLst/>
            </a:prstGeom>
          </p:spPr>
          <p:txBody>
            <a:bodyPr wrap="square" rtlCol="0">
              <a:spAutoFit/>
            </a:bodyPr>
            <a:lstStyle>
              <a:defPPr>
                <a:defRPr lang="en-US"/>
              </a:defPPr>
              <a:lvl1pPr marR="0" lvl="0" indent="0" algn="ctr" fontAlgn="auto">
                <a:lnSpc>
                  <a:spcPct val="100000"/>
                </a:lnSpc>
                <a:spcBef>
                  <a:spcPts val="0"/>
                </a:spcBef>
                <a:spcAft>
                  <a:spcPts val="0"/>
                </a:spcAft>
                <a:buClrTx/>
                <a:buSzTx/>
                <a:buFontTx/>
                <a:buNone/>
                <a:tabLst/>
                <a:defRPr kumimoji="0" sz="1400" b="1" i="0" u="none" strike="noStrike" cap="none" spc="0" normalizeH="0" baseline="0">
                  <a:ln>
                    <a:noFill/>
                  </a:ln>
                  <a:solidFill>
                    <a:srgbClr val="002060"/>
                  </a:solidFill>
                  <a:effectLst/>
                  <a:uLnTx/>
                  <a:uFillTx/>
                  <a:latin typeface="Arial" panose="020B0604020202020204" pitchFamily="34" charset="0"/>
                  <a:cs typeface="Arial" panose="020B0604020202020204" pitchFamily="34" charset="0"/>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srgbClr val="002060"/>
                  </a:solidFill>
                  <a:effectLst/>
                  <a:uLnTx/>
                  <a:uFillTx/>
                  <a:latin typeface="Arial" panose="020B0604020202020204" pitchFamily="34" charset="0"/>
                  <a:ea typeface="ＭＳ Ｐゴシック"/>
                  <a:cs typeface="Arial" panose="020B0604020202020204" pitchFamily="34" charset="0"/>
                </a:rPr>
                <a:t>Small Core Gas Turbine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srgbClr val="002060"/>
                  </a:solidFill>
                  <a:effectLst/>
                  <a:uLnTx/>
                  <a:uFillTx/>
                  <a:latin typeface="Arial" panose="020B0604020202020204" pitchFamily="34" charset="0"/>
                  <a:ea typeface="ＭＳ Ｐゴシック"/>
                  <a:cs typeface="Arial" panose="020B0604020202020204" pitchFamily="34" charset="0"/>
                </a:rPr>
                <a:t>5-10% fuel burn benefit</a:t>
              </a:r>
            </a:p>
          </p:txBody>
        </p:sp>
      </p:grpSp>
    </p:spTree>
    <p:extLst>
      <p:ext uri="{BB962C8B-B14F-4D97-AF65-F5344CB8AC3E}">
        <p14:creationId xmlns:p14="http://schemas.microsoft.com/office/powerpoint/2010/main" val="8453465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a:extLst>
              <a:ext uri="{FF2B5EF4-FFF2-40B4-BE49-F238E27FC236}">
                <a16:creationId xmlns:a16="http://schemas.microsoft.com/office/drawing/2014/main" id="{62B35BEB-D045-F94B-917D-E18EEED5DDF6}"/>
              </a:ext>
            </a:extLst>
          </p:cNvPr>
          <p:cNvSpPr>
            <a:spLocks noGrp="1"/>
          </p:cNvSpPr>
          <p:nvPr>
            <p:ph type="title"/>
          </p:nvPr>
        </p:nvSpPr>
        <p:spPr/>
        <p:txBody>
          <a:bodyPr/>
          <a:lstStyle/>
          <a:p>
            <a:r>
              <a:rPr lang="en-US" dirty="0"/>
              <a:t>Subsonic Transports: Integrated Technology Development</a:t>
            </a:r>
          </a:p>
        </p:txBody>
      </p:sp>
      <p:pic>
        <p:nvPicPr>
          <p:cNvPr id="197" name="Picture 196">
            <a:extLst>
              <a:ext uri="{FF2B5EF4-FFF2-40B4-BE49-F238E27FC236}">
                <a16:creationId xmlns:a16="http://schemas.microsoft.com/office/drawing/2014/main" id="{44DDF145-AA77-574E-9FAD-B36CE96E10F0}"/>
              </a:ext>
            </a:extLst>
          </p:cNvPr>
          <p:cNvPicPr>
            <a:picLocks noChangeAspect="1"/>
          </p:cNvPicPr>
          <p:nvPr/>
        </p:nvPicPr>
        <p:blipFill>
          <a:blip r:embed="rId3"/>
          <a:stretch>
            <a:fillRect/>
          </a:stretch>
        </p:blipFill>
        <p:spPr>
          <a:xfrm>
            <a:off x="1574809" y="953286"/>
            <a:ext cx="9363529" cy="5592475"/>
          </a:xfrm>
          <a:prstGeom prst="rect">
            <a:avLst/>
          </a:prstGeom>
        </p:spPr>
      </p:pic>
      <p:sp>
        <p:nvSpPr>
          <p:cNvPr id="198" name="Rectangle 197">
            <a:extLst>
              <a:ext uri="{FF2B5EF4-FFF2-40B4-BE49-F238E27FC236}">
                <a16:creationId xmlns:a16="http://schemas.microsoft.com/office/drawing/2014/main" id="{FE540CBC-F7A9-A040-9FAA-917A6FB5DD60}"/>
              </a:ext>
            </a:extLst>
          </p:cNvPr>
          <p:cNvSpPr/>
          <p:nvPr/>
        </p:nvSpPr>
        <p:spPr bwMode="auto">
          <a:xfrm>
            <a:off x="6276195" y="1173392"/>
            <a:ext cx="3710196" cy="5048981"/>
          </a:xfrm>
          <a:prstGeom prst="rect">
            <a:avLst/>
          </a:prstGeom>
          <a:solidFill>
            <a:schemeClr val="bg1">
              <a:lumMod val="85000"/>
              <a:alpha val="36078"/>
            </a:schemeClr>
          </a:solidFill>
          <a:ln w="9525" cap="flat" cmpd="sng" algn="ctr">
            <a:noFill/>
            <a:prstDash val="solid"/>
            <a:round/>
            <a:headEnd type="none" w="med" len="med"/>
            <a:tailEnd type="none" w="med" len="med"/>
          </a:ln>
          <a:effectLst/>
        </p:spPr>
        <p:txBody>
          <a:bodyPr vert="horz" wrap="square" lIns="68580" tIns="34290" rIns="68580" bIns="34290" numCol="1" rtlCol="0" anchor="t" anchorCtr="0" compatLnSpc="1">
            <a:prstTxWarp prst="textNoShape">
              <a:avLst/>
            </a:prstTxWarp>
          </a:bodyPr>
          <a:lstStyle/>
          <a:p>
            <a:pPr marL="0" marR="0" lvl="0" indent="0" algn="l" defTabSz="685800" rtl="0" eaLnBrk="0" fontAlgn="base" latinLnBrk="0" hangingPunct="0">
              <a:lnSpc>
                <a:spcPct val="100000"/>
              </a:lnSpc>
              <a:spcBef>
                <a:spcPct val="0"/>
              </a:spcBef>
              <a:spcAft>
                <a:spcPct val="0"/>
              </a:spcAft>
              <a:buClrTx/>
              <a:buSzTx/>
              <a:buFontTx/>
              <a:buNone/>
              <a:tabLst/>
              <a:defRPr/>
            </a:pPr>
            <a:endParaRPr kumimoji="0" lang="en-US" sz="750" b="0" i="0" u="none" strike="noStrike" kern="1200" cap="none" spc="0" normalizeH="0" baseline="0" noProof="0">
              <a:ln>
                <a:noFill/>
              </a:ln>
              <a:solidFill>
                <a:prstClr val="black"/>
              </a:solidFill>
              <a:effectLst/>
              <a:uLnTx/>
              <a:uFillTx/>
              <a:latin typeface="Arial Black" pitchFamily="-108" charset="0"/>
              <a:ea typeface="ＭＳ Ｐゴシック"/>
            </a:endParaRPr>
          </a:p>
        </p:txBody>
      </p:sp>
      <p:sp>
        <p:nvSpPr>
          <p:cNvPr id="203" name="TextBox 202">
            <a:extLst>
              <a:ext uri="{FF2B5EF4-FFF2-40B4-BE49-F238E27FC236}">
                <a16:creationId xmlns:a16="http://schemas.microsoft.com/office/drawing/2014/main" id="{B4E11BF0-5FDC-1246-9530-85BB55FCCAB9}"/>
              </a:ext>
            </a:extLst>
          </p:cNvPr>
          <p:cNvSpPr txBox="1"/>
          <p:nvPr/>
        </p:nvSpPr>
        <p:spPr>
          <a:xfrm>
            <a:off x="10970032" y="2116840"/>
            <a:ext cx="1115630" cy="1169551"/>
          </a:xfrm>
          <a:prstGeom prst="rect">
            <a:avLst/>
          </a:prstGeom>
          <a:solidFill>
            <a:srgbClr val="FFFFFF"/>
          </a:solid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8AC450"/>
                </a:solidFill>
                <a:effectLst/>
                <a:uLnTx/>
                <a:uFillTx/>
                <a:latin typeface="Arial" panose="020B0604020202020204" pitchFamily="34" charset="0"/>
                <a:ea typeface="ＭＳ Ｐゴシック"/>
                <a:cs typeface="Arial" panose="020B0604020202020204" pitchFamily="34" charset="0"/>
              </a:rPr>
              <a:t>Leverage</a:t>
            </a:r>
            <a:br>
              <a:rPr kumimoji="0" lang="en-US" sz="1400" b="1" i="0" u="none" strike="noStrike" kern="1200" cap="none" spc="0" normalizeH="0" baseline="0" noProof="0" dirty="0">
                <a:ln>
                  <a:noFill/>
                </a:ln>
                <a:solidFill>
                  <a:srgbClr val="8AC450"/>
                </a:solidFill>
                <a:effectLst/>
                <a:uLnTx/>
                <a:uFillTx/>
                <a:latin typeface="Arial" panose="020B0604020202020204" pitchFamily="34" charset="0"/>
                <a:ea typeface="ＭＳ Ｐゴシック"/>
                <a:cs typeface="Arial" panose="020B0604020202020204" pitchFamily="34" charset="0"/>
              </a:rPr>
            </a:br>
            <a:r>
              <a:rPr kumimoji="0" lang="en-US" sz="1400" b="1" i="0" u="none" strike="noStrike" kern="1200" cap="none" spc="0" normalizeH="0" baseline="0" noProof="0" dirty="0">
                <a:ln>
                  <a:noFill/>
                </a:ln>
                <a:solidFill>
                  <a:srgbClr val="8AC450"/>
                </a:solidFill>
                <a:effectLst/>
                <a:uLnTx/>
                <a:uFillTx/>
                <a:latin typeface="Arial" panose="020B0604020202020204" pitchFamily="34" charset="0"/>
                <a:ea typeface="ＭＳ Ｐゴシック"/>
                <a:cs typeface="Arial" panose="020B0604020202020204" pitchFamily="34" charset="0"/>
              </a:rPr>
              <a:t>the Asset –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8AC450"/>
                </a:solidFill>
                <a:effectLst/>
                <a:uLnTx/>
                <a:uFillTx/>
                <a:latin typeface="Arial" panose="020B0604020202020204" pitchFamily="34" charset="0"/>
                <a:ea typeface="ＭＳ Ｐゴシック"/>
                <a:cs typeface="Arial" panose="020B0604020202020204" pitchFamily="34" charset="0"/>
              </a:rPr>
              <a:t>Future Spirals</a:t>
            </a:r>
          </a:p>
        </p:txBody>
      </p:sp>
      <p:grpSp>
        <p:nvGrpSpPr>
          <p:cNvPr id="205" name="Group 204">
            <a:extLst>
              <a:ext uri="{FF2B5EF4-FFF2-40B4-BE49-F238E27FC236}">
                <a16:creationId xmlns:a16="http://schemas.microsoft.com/office/drawing/2014/main" id="{B22EC2EB-9C39-3440-B9C9-8FB89264DB29}"/>
              </a:ext>
            </a:extLst>
          </p:cNvPr>
          <p:cNvGrpSpPr/>
          <p:nvPr/>
        </p:nvGrpSpPr>
        <p:grpSpPr>
          <a:xfrm>
            <a:off x="10998271" y="4250310"/>
            <a:ext cx="943859" cy="588884"/>
            <a:chOff x="10805701" y="5352320"/>
            <a:chExt cx="1258478" cy="785178"/>
          </a:xfrm>
        </p:grpSpPr>
        <p:sp>
          <p:nvSpPr>
            <p:cNvPr id="206" name="TextBox 205">
              <a:extLst>
                <a:ext uri="{FF2B5EF4-FFF2-40B4-BE49-F238E27FC236}">
                  <a16:creationId xmlns:a16="http://schemas.microsoft.com/office/drawing/2014/main" id="{82EDF491-92B7-8E4B-8546-616BB31D3BD7}"/>
                </a:ext>
              </a:extLst>
            </p:cNvPr>
            <p:cNvSpPr txBox="1"/>
            <p:nvPr/>
          </p:nvSpPr>
          <p:spPr>
            <a:xfrm>
              <a:off x="10805701" y="5352320"/>
              <a:ext cx="1258478" cy="769441"/>
            </a:xfrm>
            <a:prstGeom prst="rect">
              <a:avLst/>
            </a:prstGeom>
            <a:solidFill>
              <a:srgbClr val="FFFFFF"/>
            </a:solid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0" cap="none" spc="0" normalizeH="0" baseline="0" noProof="0" dirty="0">
                  <a:ln>
                    <a:noFill/>
                  </a:ln>
                  <a:solidFill>
                    <a:prstClr val="black"/>
                  </a:solidFill>
                  <a:effectLst/>
                  <a:uLnTx/>
                  <a:uFillTx/>
                  <a:ea typeface="ＭＳ Ｐゴシック"/>
                </a:rPr>
                <a:t>Planned</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50" b="1" i="0" u="none" strike="noStrike" kern="0" cap="none" spc="0" normalizeH="0" baseline="0" noProof="0" dirty="0">
                <a:ln>
                  <a:noFill/>
                </a:ln>
                <a:solidFill>
                  <a:prstClr val="black"/>
                </a:solidFill>
                <a:effectLst/>
                <a:uLnTx/>
                <a:uFillTx/>
                <a:ea typeface="ＭＳ Ｐゴシック"/>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0" cap="none" spc="0" normalizeH="0" baseline="0" noProof="0" dirty="0">
                  <a:ln>
                    <a:noFill/>
                  </a:ln>
                  <a:solidFill>
                    <a:prstClr val="black"/>
                  </a:solidFill>
                  <a:effectLst/>
                  <a:uLnTx/>
                  <a:uFillTx/>
                  <a:ea typeface="ＭＳ Ｐゴシック"/>
                </a:rPr>
                <a:t>Notional</a:t>
              </a:r>
            </a:p>
          </p:txBody>
        </p:sp>
        <p:cxnSp>
          <p:nvCxnSpPr>
            <p:cNvPr id="207" name="Straight Connector 206">
              <a:extLst>
                <a:ext uri="{FF2B5EF4-FFF2-40B4-BE49-F238E27FC236}">
                  <a16:creationId xmlns:a16="http://schemas.microsoft.com/office/drawing/2014/main" id="{BEF55F79-4539-1D4D-A832-5397E504B661}"/>
                </a:ext>
              </a:extLst>
            </p:cNvPr>
            <p:cNvCxnSpPr>
              <a:cxnSpLocks/>
            </p:cNvCxnSpPr>
            <p:nvPr/>
          </p:nvCxnSpPr>
          <p:spPr>
            <a:xfrm>
              <a:off x="10934858" y="6137498"/>
              <a:ext cx="970518" cy="0"/>
            </a:xfrm>
            <a:prstGeom prst="line">
              <a:avLst/>
            </a:prstGeom>
            <a:noFill/>
            <a:ln w="41275" cap="flat" cmpd="sng" algn="ctr">
              <a:solidFill>
                <a:sysClr val="windowText" lastClr="000000"/>
              </a:solidFill>
              <a:prstDash val="sysDot"/>
              <a:tailEnd type="none"/>
            </a:ln>
            <a:effectLst/>
          </p:spPr>
        </p:cxnSp>
        <p:cxnSp>
          <p:nvCxnSpPr>
            <p:cNvPr id="208" name="Straight Connector 207">
              <a:extLst>
                <a:ext uri="{FF2B5EF4-FFF2-40B4-BE49-F238E27FC236}">
                  <a16:creationId xmlns:a16="http://schemas.microsoft.com/office/drawing/2014/main" id="{E7DEB835-5859-B044-8E54-62EC1F71BA27}"/>
                </a:ext>
              </a:extLst>
            </p:cNvPr>
            <p:cNvCxnSpPr>
              <a:cxnSpLocks/>
            </p:cNvCxnSpPr>
            <p:nvPr/>
          </p:nvCxnSpPr>
          <p:spPr>
            <a:xfrm>
              <a:off x="10899537" y="5717508"/>
              <a:ext cx="1005840" cy="0"/>
            </a:xfrm>
            <a:prstGeom prst="line">
              <a:avLst/>
            </a:prstGeom>
            <a:noFill/>
            <a:ln w="41275" cap="flat" cmpd="sng" algn="ctr">
              <a:solidFill>
                <a:sysClr val="windowText" lastClr="000000"/>
              </a:solidFill>
              <a:prstDash val="solid"/>
              <a:tailEnd type="none"/>
            </a:ln>
            <a:effectLst/>
          </p:spPr>
        </p:cxnSp>
      </p:grpSp>
      <p:sp>
        <p:nvSpPr>
          <p:cNvPr id="213" name="TextBox 212">
            <a:extLst>
              <a:ext uri="{FF2B5EF4-FFF2-40B4-BE49-F238E27FC236}">
                <a16:creationId xmlns:a16="http://schemas.microsoft.com/office/drawing/2014/main" id="{AB6055C8-74B2-564E-97F0-53911F350845}"/>
              </a:ext>
            </a:extLst>
          </p:cNvPr>
          <p:cNvSpPr txBox="1"/>
          <p:nvPr/>
        </p:nvSpPr>
        <p:spPr>
          <a:xfrm>
            <a:off x="1412735" y="2266342"/>
            <a:ext cx="3537245" cy="307777"/>
          </a:xfrm>
          <a:prstGeom prst="rect">
            <a:avLst/>
          </a:prstGeom>
          <a:noFill/>
          <a:ln>
            <a:no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8AC450"/>
                </a:solidFill>
                <a:effectLst/>
                <a:uLnTx/>
                <a:uFillTx/>
                <a:ea typeface="ＭＳ Ｐゴシック"/>
              </a:rPr>
              <a:t>Sustainable Flight Demonstrator (SFD) </a:t>
            </a:r>
          </a:p>
        </p:txBody>
      </p:sp>
      <p:sp>
        <p:nvSpPr>
          <p:cNvPr id="215" name="TextBox 214">
            <a:extLst>
              <a:ext uri="{FF2B5EF4-FFF2-40B4-BE49-F238E27FC236}">
                <a16:creationId xmlns:a16="http://schemas.microsoft.com/office/drawing/2014/main" id="{B1456E68-A642-8143-A255-96D9ADDF19B4}"/>
              </a:ext>
            </a:extLst>
          </p:cNvPr>
          <p:cNvSpPr txBox="1"/>
          <p:nvPr/>
        </p:nvSpPr>
        <p:spPr>
          <a:xfrm>
            <a:off x="1412735" y="1589474"/>
            <a:ext cx="2176308"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0000">
                    <a:lumMod val="50000"/>
                    <a:lumOff val="50000"/>
                  </a:srgbClr>
                </a:solidFill>
                <a:effectLst/>
                <a:uLnTx/>
                <a:uFillTx/>
                <a:ea typeface="ＭＳ Ｐゴシック"/>
              </a:rPr>
              <a:t>Model Based Systems Analysis &amp; Engineering</a:t>
            </a:r>
          </a:p>
        </p:txBody>
      </p:sp>
      <p:cxnSp>
        <p:nvCxnSpPr>
          <p:cNvPr id="220" name="Straight Arrow Connector 219">
            <a:extLst>
              <a:ext uri="{FF2B5EF4-FFF2-40B4-BE49-F238E27FC236}">
                <a16:creationId xmlns:a16="http://schemas.microsoft.com/office/drawing/2014/main" id="{BA8A22C2-3278-D74A-9094-4EBC3D060FF5}"/>
              </a:ext>
            </a:extLst>
          </p:cNvPr>
          <p:cNvCxnSpPr>
            <a:cxnSpLocks/>
          </p:cNvCxnSpPr>
          <p:nvPr/>
        </p:nvCxnSpPr>
        <p:spPr bwMode="auto">
          <a:xfrm flipV="1">
            <a:off x="6261863" y="1475975"/>
            <a:ext cx="3761104" cy="1"/>
          </a:xfrm>
          <a:prstGeom prst="straightConnector1">
            <a:avLst/>
          </a:prstGeom>
          <a:solidFill>
            <a:srgbClr val="4F81BD"/>
          </a:solidFill>
          <a:ln w="76200" cap="flat" cmpd="sng" algn="ctr">
            <a:solidFill>
              <a:srgbClr val="C0504D">
                <a:lumMod val="60000"/>
                <a:lumOff val="40000"/>
              </a:srgbClr>
            </a:solidFill>
            <a:prstDash val="solid"/>
            <a:round/>
            <a:headEnd type="triangle" w="sm" len="med"/>
            <a:tailEnd type="triangle" w="sm" len="med"/>
          </a:ln>
          <a:effectLst/>
        </p:spPr>
      </p:cxnSp>
      <p:cxnSp>
        <p:nvCxnSpPr>
          <p:cNvPr id="221" name="Straight Connector 220">
            <a:extLst>
              <a:ext uri="{FF2B5EF4-FFF2-40B4-BE49-F238E27FC236}">
                <a16:creationId xmlns:a16="http://schemas.microsoft.com/office/drawing/2014/main" id="{25164817-D837-5D40-AD02-7994CADED4D1}"/>
              </a:ext>
            </a:extLst>
          </p:cNvPr>
          <p:cNvCxnSpPr>
            <a:cxnSpLocks/>
          </p:cNvCxnSpPr>
          <p:nvPr/>
        </p:nvCxnSpPr>
        <p:spPr>
          <a:xfrm>
            <a:off x="3226871" y="1851084"/>
            <a:ext cx="6819369" cy="0"/>
          </a:xfrm>
          <a:prstGeom prst="line">
            <a:avLst/>
          </a:prstGeom>
          <a:noFill/>
          <a:ln w="41275" cap="flat" cmpd="sng" algn="ctr">
            <a:solidFill>
              <a:schemeClr val="tx1">
                <a:lumMod val="50000"/>
                <a:lumOff val="50000"/>
              </a:schemeClr>
            </a:solidFill>
            <a:prstDash val="sysDot"/>
          </a:ln>
          <a:effectLst/>
        </p:spPr>
      </p:cxnSp>
      <p:cxnSp>
        <p:nvCxnSpPr>
          <p:cNvPr id="223" name="Straight Connector 222">
            <a:extLst>
              <a:ext uri="{FF2B5EF4-FFF2-40B4-BE49-F238E27FC236}">
                <a16:creationId xmlns:a16="http://schemas.microsoft.com/office/drawing/2014/main" id="{4D8ECB44-EE62-7C48-A482-F943D144B234}"/>
              </a:ext>
            </a:extLst>
          </p:cNvPr>
          <p:cNvCxnSpPr>
            <a:cxnSpLocks/>
          </p:cNvCxnSpPr>
          <p:nvPr/>
        </p:nvCxnSpPr>
        <p:spPr>
          <a:xfrm>
            <a:off x="1574809" y="2893205"/>
            <a:ext cx="5627871" cy="0"/>
          </a:xfrm>
          <a:prstGeom prst="line">
            <a:avLst/>
          </a:prstGeom>
          <a:noFill/>
          <a:ln w="41275" cap="flat" cmpd="sng" algn="ctr">
            <a:solidFill>
              <a:srgbClr val="92D050"/>
            </a:solidFill>
            <a:prstDash val="solid"/>
          </a:ln>
          <a:effectLst/>
        </p:spPr>
      </p:cxnSp>
      <p:sp>
        <p:nvSpPr>
          <p:cNvPr id="224" name="TextBox 223">
            <a:extLst>
              <a:ext uri="{FF2B5EF4-FFF2-40B4-BE49-F238E27FC236}">
                <a16:creationId xmlns:a16="http://schemas.microsoft.com/office/drawing/2014/main" id="{8C060187-ABDE-0443-918F-E4DC7526D138}"/>
              </a:ext>
            </a:extLst>
          </p:cNvPr>
          <p:cNvSpPr txBox="1"/>
          <p:nvPr/>
        </p:nvSpPr>
        <p:spPr>
          <a:xfrm>
            <a:off x="1412735" y="2922833"/>
            <a:ext cx="3372013"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8AC450"/>
                </a:solidFill>
                <a:effectLst/>
                <a:uLnTx/>
                <a:uFillTx/>
                <a:ea typeface="ＭＳ Ｐゴシック"/>
              </a:rPr>
              <a:t>AATT - Transonic Truss Braced Wing </a:t>
            </a:r>
          </a:p>
        </p:txBody>
      </p:sp>
      <p:sp>
        <p:nvSpPr>
          <p:cNvPr id="226" name="TextBox 225">
            <a:extLst>
              <a:ext uri="{FF2B5EF4-FFF2-40B4-BE49-F238E27FC236}">
                <a16:creationId xmlns:a16="http://schemas.microsoft.com/office/drawing/2014/main" id="{925C7FEA-5615-FD4A-9210-4E7174F2B0D6}"/>
              </a:ext>
            </a:extLst>
          </p:cNvPr>
          <p:cNvSpPr txBox="1"/>
          <p:nvPr/>
        </p:nvSpPr>
        <p:spPr>
          <a:xfrm>
            <a:off x="1412735" y="3380323"/>
            <a:ext cx="3492152" cy="73866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E4AD06"/>
                </a:solidFill>
                <a:effectLst/>
                <a:uLnTx/>
                <a:uFillTx/>
                <a:ea typeface="ＭＳ Ｐゴシック"/>
              </a:rPr>
              <a:t>Hi-Rate Composite Aircraft Manufacturing</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E4AD06"/>
                </a:solidFill>
                <a:effectLst/>
                <a:uLnTx/>
                <a:uFillTx/>
                <a:ea typeface="ＭＳ Ｐゴシック"/>
              </a:rPr>
              <a:t>(</a:t>
            </a:r>
            <a:r>
              <a:rPr kumimoji="0" lang="en-US" sz="1400" b="1" i="0" u="none" strike="noStrike" kern="1200" cap="none" spc="0" normalizeH="0" baseline="0" noProof="0" dirty="0" err="1">
                <a:ln>
                  <a:noFill/>
                </a:ln>
                <a:solidFill>
                  <a:srgbClr val="E4AD06"/>
                </a:solidFill>
                <a:effectLst/>
                <a:uLnTx/>
                <a:uFillTx/>
                <a:ea typeface="ＭＳ Ｐゴシック"/>
              </a:rPr>
              <a:t>HiCAM</a:t>
            </a:r>
            <a:r>
              <a:rPr kumimoji="0" lang="en-US" sz="1400" b="1" i="0" u="none" strike="noStrike" kern="1200" cap="none" spc="0" normalizeH="0" baseline="0" noProof="0" dirty="0">
                <a:ln>
                  <a:noFill/>
                </a:ln>
                <a:solidFill>
                  <a:srgbClr val="E4AD06"/>
                </a:solidFill>
                <a:effectLst/>
                <a:uLnTx/>
                <a:uFillTx/>
                <a:ea typeface="ＭＳ Ｐゴシック"/>
              </a:rPr>
              <a:t>) </a:t>
            </a:r>
          </a:p>
        </p:txBody>
      </p:sp>
      <p:sp>
        <p:nvSpPr>
          <p:cNvPr id="228" name="TextBox 227">
            <a:extLst>
              <a:ext uri="{FF2B5EF4-FFF2-40B4-BE49-F238E27FC236}">
                <a16:creationId xmlns:a16="http://schemas.microsoft.com/office/drawing/2014/main" id="{39D3A970-9F50-7B43-BA97-95DD3BE96ABC}"/>
              </a:ext>
            </a:extLst>
          </p:cNvPr>
          <p:cNvSpPr txBox="1"/>
          <p:nvPr/>
        </p:nvSpPr>
        <p:spPr>
          <a:xfrm>
            <a:off x="1412735" y="4250310"/>
            <a:ext cx="2622595"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EE7D31"/>
                </a:solidFill>
                <a:effectLst/>
                <a:uLnTx/>
                <a:uFillTx/>
                <a:ea typeface="ＭＳ Ｐゴシック"/>
              </a:rPr>
              <a:t>Hybrid Thermally Efficient Core (</a:t>
            </a:r>
            <a:r>
              <a:rPr kumimoji="0" lang="en-US" sz="1400" b="1" i="0" u="none" strike="noStrike" kern="1200" cap="none" spc="0" normalizeH="0" baseline="0" noProof="0" dirty="0" err="1">
                <a:ln>
                  <a:noFill/>
                </a:ln>
                <a:solidFill>
                  <a:srgbClr val="EE7D31"/>
                </a:solidFill>
                <a:effectLst/>
                <a:uLnTx/>
                <a:uFillTx/>
                <a:ea typeface="ＭＳ Ｐゴシック"/>
              </a:rPr>
              <a:t>HyTEC</a:t>
            </a:r>
            <a:r>
              <a:rPr kumimoji="0" lang="en-US" sz="1400" b="1" i="0" u="none" strike="noStrike" kern="1200" cap="none" spc="0" normalizeH="0" baseline="0" noProof="0" dirty="0">
                <a:ln>
                  <a:noFill/>
                </a:ln>
                <a:solidFill>
                  <a:srgbClr val="EE7D31"/>
                </a:solidFill>
                <a:effectLst/>
                <a:uLnTx/>
                <a:uFillTx/>
                <a:ea typeface="ＭＳ Ｐゴシック"/>
              </a:rPr>
              <a:t>)</a:t>
            </a:r>
          </a:p>
        </p:txBody>
      </p:sp>
      <p:cxnSp>
        <p:nvCxnSpPr>
          <p:cNvPr id="229" name="Straight Connector 228">
            <a:extLst>
              <a:ext uri="{FF2B5EF4-FFF2-40B4-BE49-F238E27FC236}">
                <a16:creationId xmlns:a16="http://schemas.microsoft.com/office/drawing/2014/main" id="{4DAC512B-8F2E-C84F-94A2-D4D19E43E90E}"/>
              </a:ext>
            </a:extLst>
          </p:cNvPr>
          <p:cNvCxnSpPr>
            <a:cxnSpLocks/>
          </p:cNvCxnSpPr>
          <p:nvPr/>
        </p:nvCxnSpPr>
        <p:spPr>
          <a:xfrm>
            <a:off x="1574809" y="5706909"/>
            <a:ext cx="3754988" cy="3614"/>
          </a:xfrm>
          <a:prstGeom prst="line">
            <a:avLst/>
          </a:prstGeom>
          <a:noFill/>
          <a:ln w="41275" cap="flat" cmpd="sng" algn="ctr">
            <a:solidFill>
              <a:srgbClr val="00BAD9"/>
            </a:solidFill>
            <a:prstDash val="solid"/>
          </a:ln>
          <a:effectLst/>
        </p:spPr>
      </p:cxnSp>
      <p:sp>
        <p:nvSpPr>
          <p:cNvPr id="230" name="TextBox 229">
            <a:extLst>
              <a:ext uri="{FF2B5EF4-FFF2-40B4-BE49-F238E27FC236}">
                <a16:creationId xmlns:a16="http://schemas.microsoft.com/office/drawing/2014/main" id="{62857134-9BA7-E140-861B-86D765D7AD83}"/>
              </a:ext>
            </a:extLst>
          </p:cNvPr>
          <p:cNvSpPr txBox="1"/>
          <p:nvPr/>
        </p:nvSpPr>
        <p:spPr>
          <a:xfrm>
            <a:off x="1412735" y="5710523"/>
            <a:ext cx="3338606"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BAD9"/>
                </a:solidFill>
                <a:effectLst/>
                <a:uLnTx/>
                <a:uFillTx/>
                <a:ea typeface="ＭＳ Ｐゴシック"/>
              </a:rPr>
              <a:t>AATT - Electrified Aircraft Propulsion</a:t>
            </a:r>
          </a:p>
        </p:txBody>
      </p:sp>
      <p:pic>
        <p:nvPicPr>
          <p:cNvPr id="231" name="Picture 230">
            <a:extLst>
              <a:ext uri="{FF2B5EF4-FFF2-40B4-BE49-F238E27FC236}">
                <a16:creationId xmlns:a16="http://schemas.microsoft.com/office/drawing/2014/main" id="{DDD28706-8B6D-F747-96C1-F797A1713636}"/>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134411" y="5220060"/>
            <a:ext cx="1248163" cy="779498"/>
          </a:xfrm>
          <a:prstGeom prst="rect">
            <a:avLst/>
          </a:prstGeom>
        </p:spPr>
      </p:pic>
      <p:pic>
        <p:nvPicPr>
          <p:cNvPr id="232" name="Picture 231">
            <a:extLst>
              <a:ext uri="{FF2B5EF4-FFF2-40B4-BE49-F238E27FC236}">
                <a16:creationId xmlns:a16="http://schemas.microsoft.com/office/drawing/2014/main" id="{01655F9A-E7B0-0C4C-A93A-3688CA605B9A}"/>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142672" y="4237357"/>
            <a:ext cx="1230269" cy="821963"/>
          </a:xfrm>
          <a:prstGeom prst="rect">
            <a:avLst/>
          </a:prstGeom>
        </p:spPr>
      </p:pic>
      <p:pic>
        <p:nvPicPr>
          <p:cNvPr id="233" name="Picture 232">
            <a:extLst>
              <a:ext uri="{FF2B5EF4-FFF2-40B4-BE49-F238E27FC236}">
                <a16:creationId xmlns:a16="http://schemas.microsoft.com/office/drawing/2014/main" id="{D35CD457-46E3-DF4C-8897-0AAFE552700A}"/>
              </a:ext>
            </a:extLst>
          </p:cNvPr>
          <p:cNvPicPr>
            <a:picLocks noChangeAspect="1"/>
          </p:cNvPicPr>
          <p:nvPr/>
        </p:nvPicPr>
        <p:blipFill rotWithShape="1">
          <a:blip r:embed="rId6" cstate="print">
            <a:lum/>
            <a:extLst>
              <a:ext uri="{28A0092B-C50C-407E-A947-70E740481C1C}">
                <a14:useLocalDpi xmlns:a14="http://schemas.microsoft.com/office/drawing/2010/main"/>
              </a:ext>
            </a:extLst>
          </a:blip>
          <a:srcRect t="8413" r="4764" b="10837"/>
          <a:stretch/>
        </p:blipFill>
        <p:spPr>
          <a:xfrm>
            <a:off x="143937" y="3319576"/>
            <a:ext cx="1230269" cy="779499"/>
          </a:xfrm>
          <a:prstGeom prst="rect">
            <a:avLst/>
          </a:prstGeom>
          <a:ln w="50800">
            <a:noFill/>
          </a:ln>
        </p:spPr>
      </p:pic>
      <p:pic>
        <p:nvPicPr>
          <p:cNvPr id="234" name="Picture 233">
            <a:extLst>
              <a:ext uri="{FF2B5EF4-FFF2-40B4-BE49-F238E27FC236}">
                <a16:creationId xmlns:a16="http://schemas.microsoft.com/office/drawing/2014/main" id="{0C69FF02-8374-7648-9148-AD779A53DA34}"/>
              </a:ext>
            </a:extLst>
          </p:cNvPr>
          <p:cNvPicPr>
            <a:picLocks noChangeAspect="1"/>
          </p:cNvPicPr>
          <p:nvPr/>
        </p:nvPicPr>
        <p:blipFill rotWithShape="1">
          <a:blip r:embed="rId7" cstate="print">
            <a:extLst>
              <a:ext uri="{28A0092B-C50C-407E-A947-70E740481C1C}">
                <a14:useLocalDpi xmlns:a14="http://schemas.microsoft.com/office/drawing/2010/main"/>
              </a:ext>
            </a:extLst>
          </a:blip>
          <a:srcRect/>
          <a:stretch/>
        </p:blipFill>
        <p:spPr>
          <a:xfrm>
            <a:off x="139133" y="2359471"/>
            <a:ext cx="1237026" cy="828093"/>
          </a:xfrm>
          <a:prstGeom prst="rect">
            <a:avLst/>
          </a:prstGeom>
        </p:spPr>
      </p:pic>
      <p:sp>
        <p:nvSpPr>
          <p:cNvPr id="202" name="TextBox 201">
            <a:extLst>
              <a:ext uri="{FF2B5EF4-FFF2-40B4-BE49-F238E27FC236}">
                <a16:creationId xmlns:a16="http://schemas.microsoft.com/office/drawing/2014/main" id="{A41B85B0-1824-9C4E-B6BD-6E4C35429E1A}"/>
              </a:ext>
            </a:extLst>
          </p:cNvPr>
          <p:cNvSpPr txBox="1"/>
          <p:nvPr/>
        </p:nvSpPr>
        <p:spPr>
          <a:xfrm>
            <a:off x="6901597" y="1197907"/>
            <a:ext cx="2520177" cy="297517"/>
          </a:xfrm>
          <a:prstGeom prst="rect">
            <a:avLst/>
          </a:prstGeom>
          <a:noFill/>
        </p:spPr>
        <p:txBody>
          <a:bodyPr wrap="square" rtlCol="0">
            <a:spAutoFit/>
          </a:bodyPr>
          <a:lstStyle/>
          <a:p>
            <a:pPr marL="0" marR="0" lvl="0" indent="0" algn="ctr" defTabSz="914400" rtl="0" eaLnBrk="1" fontAlgn="auto" latinLnBrk="0" hangingPunct="1">
              <a:lnSpc>
                <a:spcPts val="16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C0504D">
                    <a:lumMod val="75000"/>
                  </a:srgbClr>
                </a:solidFill>
                <a:effectLst/>
                <a:uLnTx/>
                <a:uFillTx/>
                <a:latin typeface="Arial" panose="020B0604020202020204" pitchFamily="34" charset="0"/>
                <a:ea typeface="ＭＳ Ｐゴシック"/>
                <a:cs typeface="Arial" panose="020B0604020202020204" pitchFamily="34" charset="0"/>
              </a:rPr>
              <a:t>Technology Readiness Target</a:t>
            </a:r>
          </a:p>
        </p:txBody>
      </p:sp>
      <p:cxnSp>
        <p:nvCxnSpPr>
          <p:cNvPr id="58" name="Straight Connector 57">
            <a:extLst>
              <a:ext uri="{FF2B5EF4-FFF2-40B4-BE49-F238E27FC236}">
                <a16:creationId xmlns:a16="http://schemas.microsoft.com/office/drawing/2014/main" id="{2FD6BA54-FB71-C342-828E-6630215D2D0A}"/>
              </a:ext>
            </a:extLst>
          </p:cNvPr>
          <p:cNvCxnSpPr>
            <a:cxnSpLocks/>
          </p:cNvCxnSpPr>
          <p:nvPr/>
        </p:nvCxnSpPr>
        <p:spPr>
          <a:xfrm>
            <a:off x="2117723" y="5476533"/>
            <a:ext cx="5084957" cy="0"/>
          </a:xfrm>
          <a:prstGeom prst="line">
            <a:avLst/>
          </a:prstGeom>
          <a:noFill/>
          <a:ln w="41275" cap="flat" cmpd="sng" algn="ctr">
            <a:solidFill>
              <a:srgbClr val="00BAD9"/>
            </a:solidFill>
            <a:prstDash val="solid"/>
          </a:ln>
          <a:effectLst/>
        </p:spPr>
      </p:cxnSp>
      <p:sp>
        <p:nvSpPr>
          <p:cNvPr id="59" name="TextBox 58">
            <a:extLst>
              <a:ext uri="{FF2B5EF4-FFF2-40B4-BE49-F238E27FC236}">
                <a16:creationId xmlns:a16="http://schemas.microsoft.com/office/drawing/2014/main" id="{321B63B1-1707-9749-8F5D-0F84D2C7D893}"/>
              </a:ext>
            </a:extLst>
          </p:cNvPr>
          <p:cNvSpPr txBox="1"/>
          <p:nvPr/>
        </p:nvSpPr>
        <p:spPr>
          <a:xfrm>
            <a:off x="1412735" y="5104781"/>
            <a:ext cx="4509236"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BAD9"/>
                </a:solidFill>
                <a:effectLst/>
                <a:uLnTx/>
                <a:uFillTx/>
                <a:ea typeface="ＭＳ Ｐゴシック"/>
              </a:rPr>
              <a:t>Electrified Powertrain Flight Demonstration (EPFD)</a:t>
            </a:r>
          </a:p>
        </p:txBody>
      </p:sp>
      <p:sp>
        <p:nvSpPr>
          <p:cNvPr id="63" name="Shape 62">
            <a:extLst>
              <a:ext uri="{FF2B5EF4-FFF2-40B4-BE49-F238E27FC236}">
                <a16:creationId xmlns:a16="http://schemas.microsoft.com/office/drawing/2014/main" id="{32038EF6-8871-254A-BE64-3F6C3BCDD635}"/>
              </a:ext>
            </a:extLst>
          </p:cNvPr>
          <p:cNvSpPr/>
          <p:nvPr/>
        </p:nvSpPr>
        <p:spPr>
          <a:xfrm rot="16200000" flipV="1">
            <a:off x="5838424" y="2634779"/>
            <a:ext cx="4430500" cy="3541439"/>
          </a:xfrm>
          <a:prstGeom prst="swooshArrow">
            <a:avLst>
              <a:gd name="adj1" fmla="val 28779"/>
              <a:gd name="adj2" fmla="val 43276"/>
            </a:avLst>
          </a:prstGeom>
          <a:solidFill>
            <a:srgbClr val="0070C0">
              <a:alpha val="9804"/>
            </a:srgbClr>
          </a:solidFill>
          <a:ln>
            <a:noFill/>
          </a:ln>
          <a:effectLst/>
        </p:spPr>
      </p:sp>
      <p:sp>
        <p:nvSpPr>
          <p:cNvPr id="211" name="Up Arrow Callout 210">
            <a:extLst>
              <a:ext uri="{FF2B5EF4-FFF2-40B4-BE49-F238E27FC236}">
                <a16:creationId xmlns:a16="http://schemas.microsoft.com/office/drawing/2014/main" id="{AD7B7685-9E6F-F843-9B6A-E97B64A90AE5}"/>
              </a:ext>
            </a:extLst>
          </p:cNvPr>
          <p:cNvSpPr/>
          <p:nvPr/>
        </p:nvSpPr>
        <p:spPr>
          <a:xfrm>
            <a:off x="6276194" y="5934445"/>
            <a:ext cx="3710196" cy="829904"/>
          </a:xfrm>
          <a:prstGeom prst="upArrowCallout">
            <a:avLst>
              <a:gd name="adj1" fmla="val 41124"/>
              <a:gd name="adj2" fmla="val 34406"/>
              <a:gd name="adj3" fmla="val 25000"/>
              <a:gd name="adj4" fmla="val 64977"/>
            </a:avLst>
          </a:prstGeom>
          <a:solidFill>
            <a:srgbClr val="0070C0"/>
          </a:solidFill>
          <a:ln w="9525"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prstClr val="white"/>
                </a:solidFill>
                <a:effectLst/>
                <a:uLnTx/>
                <a:uFillTx/>
                <a:latin typeface="Arial" panose="020B0604020202020204" pitchFamily="34" charset="0"/>
                <a:ea typeface="ＭＳ Ｐゴシック"/>
                <a:cs typeface="Arial" panose="020B0604020202020204" pitchFamily="34" charset="0"/>
              </a:rPr>
              <a:t>Achieve TRL 6 in time for Industry Product Decision-Making</a:t>
            </a:r>
          </a:p>
        </p:txBody>
      </p:sp>
      <p:sp>
        <p:nvSpPr>
          <p:cNvPr id="45" name="Oval 44">
            <a:extLst>
              <a:ext uri="{FF2B5EF4-FFF2-40B4-BE49-F238E27FC236}">
                <a16:creationId xmlns:a16="http://schemas.microsoft.com/office/drawing/2014/main" id="{0F0E3948-9D13-FA46-9B95-22086961B9A1}"/>
              </a:ext>
            </a:extLst>
          </p:cNvPr>
          <p:cNvSpPr/>
          <p:nvPr/>
        </p:nvSpPr>
        <p:spPr bwMode="auto">
          <a:xfrm>
            <a:off x="6608471" y="5357610"/>
            <a:ext cx="239985" cy="234347"/>
          </a:xfrm>
          <a:prstGeom prst="ellipse">
            <a:avLst/>
          </a:prstGeom>
          <a:solidFill>
            <a:schemeClr val="bg1"/>
          </a:solidFill>
          <a:ln w="12700" cap="flat" cmpd="sng" algn="ctr">
            <a:solidFill>
              <a:srgbClr val="00BAD9"/>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000" b="0" i="0" u="none" strike="noStrike" kern="1200" cap="none" spc="0" normalizeH="0" baseline="0" noProof="0">
              <a:ln>
                <a:noFill/>
              </a:ln>
              <a:solidFill>
                <a:srgbClr val="000000"/>
              </a:solidFill>
              <a:effectLst/>
              <a:uLnTx/>
              <a:uFillTx/>
              <a:latin typeface="Arial Black" pitchFamily="-108" charset="0"/>
              <a:ea typeface="ＭＳ Ｐゴシック" pitchFamily="-108" charset="-128"/>
              <a:cs typeface="ＭＳ Ｐゴシック" pitchFamily="-108" charset="-128"/>
            </a:endParaRPr>
          </a:p>
        </p:txBody>
      </p:sp>
      <p:sp>
        <p:nvSpPr>
          <p:cNvPr id="46" name="Oval 45">
            <a:extLst>
              <a:ext uri="{FF2B5EF4-FFF2-40B4-BE49-F238E27FC236}">
                <a16:creationId xmlns:a16="http://schemas.microsoft.com/office/drawing/2014/main" id="{BBF8E6F7-7CA0-C144-A5D7-62719E4C6288}"/>
              </a:ext>
            </a:extLst>
          </p:cNvPr>
          <p:cNvSpPr/>
          <p:nvPr/>
        </p:nvSpPr>
        <p:spPr bwMode="auto">
          <a:xfrm>
            <a:off x="5758445" y="5357610"/>
            <a:ext cx="239985" cy="234347"/>
          </a:xfrm>
          <a:prstGeom prst="ellipse">
            <a:avLst/>
          </a:prstGeom>
          <a:solidFill>
            <a:schemeClr val="bg1"/>
          </a:solidFill>
          <a:ln w="12700" cap="flat" cmpd="sng" algn="ctr">
            <a:solidFill>
              <a:srgbClr val="00BAD9"/>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000" b="0" i="0" u="none" strike="noStrike" kern="1200" cap="none" spc="0" normalizeH="0" baseline="0" noProof="0">
              <a:ln>
                <a:noFill/>
              </a:ln>
              <a:solidFill>
                <a:srgbClr val="000000"/>
              </a:solidFill>
              <a:effectLst/>
              <a:uLnTx/>
              <a:uFillTx/>
              <a:latin typeface="Arial Black" pitchFamily="-108" charset="0"/>
              <a:ea typeface="ＭＳ Ｐゴシック" pitchFamily="-108" charset="-128"/>
              <a:cs typeface="ＭＳ Ｐゴシック" pitchFamily="-108" charset="-128"/>
            </a:endParaRPr>
          </a:p>
        </p:txBody>
      </p:sp>
      <p:sp>
        <p:nvSpPr>
          <p:cNvPr id="47" name="TextBox 46">
            <a:extLst>
              <a:ext uri="{FF2B5EF4-FFF2-40B4-BE49-F238E27FC236}">
                <a16:creationId xmlns:a16="http://schemas.microsoft.com/office/drawing/2014/main" id="{1182E2FB-14CF-6C49-A767-6BB841AFB8F9}"/>
              </a:ext>
            </a:extLst>
          </p:cNvPr>
          <p:cNvSpPr txBox="1"/>
          <p:nvPr/>
        </p:nvSpPr>
        <p:spPr>
          <a:xfrm>
            <a:off x="7430278" y="2190194"/>
            <a:ext cx="1339427" cy="307777"/>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8AC450"/>
                </a:solidFill>
                <a:effectLst/>
                <a:uLnTx/>
                <a:uFillTx/>
                <a:latin typeface="Arial" panose="020B0604020202020204" pitchFamily="34" charset="0"/>
                <a:ea typeface="ＭＳ Ｐゴシック"/>
                <a:cs typeface="Arial" panose="020B0604020202020204" pitchFamily="34" charset="0"/>
              </a:rPr>
              <a:t>Flight Test</a:t>
            </a:r>
          </a:p>
        </p:txBody>
      </p:sp>
      <p:sp>
        <p:nvSpPr>
          <p:cNvPr id="48" name="TextBox 47">
            <a:extLst>
              <a:ext uri="{FF2B5EF4-FFF2-40B4-BE49-F238E27FC236}">
                <a16:creationId xmlns:a16="http://schemas.microsoft.com/office/drawing/2014/main" id="{39E27D49-8C25-5846-8101-9FEDEEA72321}"/>
              </a:ext>
            </a:extLst>
          </p:cNvPr>
          <p:cNvSpPr txBox="1"/>
          <p:nvPr/>
        </p:nvSpPr>
        <p:spPr>
          <a:xfrm>
            <a:off x="6459399" y="3372104"/>
            <a:ext cx="2842064" cy="307777"/>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err="1">
                <a:ln>
                  <a:noFill/>
                </a:ln>
                <a:solidFill>
                  <a:srgbClr val="E4AD06"/>
                </a:solidFill>
                <a:effectLst/>
                <a:uLnTx/>
                <a:uFillTx/>
                <a:latin typeface="Arial" panose="020B0604020202020204" pitchFamily="34" charset="0"/>
                <a:ea typeface="ＭＳ Ｐゴシック"/>
                <a:cs typeface="Arial" panose="020B0604020202020204" pitchFamily="34" charset="0"/>
              </a:rPr>
              <a:t>Mfg</a:t>
            </a:r>
            <a:r>
              <a:rPr kumimoji="0" lang="en-US" sz="1400" b="1" i="0" u="none" strike="noStrike" kern="1200" cap="none" spc="0" normalizeH="0" baseline="0" noProof="0" dirty="0">
                <a:ln>
                  <a:noFill/>
                </a:ln>
                <a:solidFill>
                  <a:srgbClr val="E4AD06"/>
                </a:solidFill>
                <a:effectLst/>
                <a:uLnTx/>
                <a:uFillTx/>
                <a:latin typeface="Arial" panose="020B0604020202020204" pitchFamily="34" charset="0"/>
                <a:ea typeface="ＭＳ Ｐゴシック"/>
                <a:cs typeface="Arial" panose="020B0604020202020204" pitchFamily="34" charset="0"/>
              </a:rPr>
              <a:t> Demo &amp; Structural Test</a:t>
            </a:r>
          </a:p>
        </p:txBody>
      </p:sp>
      <p:sp>
        <p:nvSpPr>
          <p:cNvPr id="49" name="TextBox 48">
            <a:extLst>
              <a:ext uri="{FF2B5EF4-FFF2-40B4-BE49-F238E27FC236}">
                <a16:creationId xmlns:a16="http://schemas.microsoft.com/office/drawing/2014/main" id="{5EF859E3-6E94-914B-9D27-65AF86FD7959}"/>
              </a:ext>
            </a:extLst>
          </p:cNvPr>
          <p:cNvSpPr txBox="1"/>
          <p:nvPr/>
        </p:nvSpPr>
        <p:spPr>
          <a:xfrm>
            <a:off x="6122207" y="4193849"/>
            <a:ext cx="2494419" cy="307777"/>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EE7D31"/>
                </a:solidFill>
                <a:effectLst/>
                <a:uLnTx/>
                <a:uFillTx/>
                <a:latin typeface="Arial" panose="020B0604020202020204" pitchFamily="34" charset="0"/>
                <a:ea typeface="ＭＳ Ｐゴシック"/>
                <a:cs typeface="Arial" panose="020B0604020202020204" pitchFamily="34" charset="0"/>
              </a:rPr>
              <a:t>Core Demonstration &amp; Test</a:t>
            </a:r>
          </a:p>
        </p:txBody>
      </p:sp>
      <p:sp>
        <p:nvSpPr>
          <p:cNvPr id="50" name="TextBox 49">
            <a:extLst>
              <a:ext uri="{FF2B5EF4-FFF2-40B4-BE49-F238E27FC236}">
                <a16:creationId xmlns:a16="http://schemas.microsoft.com/office/drawing/2014/main" id="{791627E3-94EC-F14B-B214-3A1EC366B7A6}"/>
              </a:ext>
            </a:extLst>
          </p:cNvPr>
          <p:cNvSpPr txBox="1"/>
          <p:nvPr/>
        </p:nvSpPr>
        <p:spPr>
          <a:xfrm>
            <a:off x="5671806" y="5089809"/>
            <a:ext cx="1339427" cy="307777"/>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BAD9"/>
                </a:solidFill>
                <a:effectLst/>
                <a:uLnTx/>
                <a:uFillTx/>
                <a:latin typeface="Arial" panose="020B0604020202020204" pitchFamily="34" charset="0"/>
                <a:ea typeface="ＭＳ Ｐゴシック"/>
                <a:cs typeface="Arial" panose="020B0604020202020204" pitchFamily="34" charset="0"/>
              </a:rPr>
              <a:t>Flight Test</a:t>
            </a:r>
          </a:p>
        </p:txBody>
      </p:sp>
      <p:cxnSp>
        <p:nvCxnSpPr>
          <p:cNvPr id="212" name="Straight Connector 211">
            <a:extLst>
              <a:ext uri="{FF2B5EF4-FFF2-40B4-BE49-F238E27FC236}">
                <a16:creationId xmlns:a16="http://schemas.microsoft.com/office/drawing/2014/main" id="{2D22D2D3-2067-4C4C-AD84-1B4F40E8B599}"/>
              </a:ext>
            </a:extLst>
          </p:cNvPr>
          <p:cNvCxnSpPr>
            <a:cxnSpLocks/>
          </p:cNvCxnSpPr>
          <p:nvPr/>
        </p:nvCxnSpPr>
        <p:spPr>
          <a:xfrm>
            <a:off x="9526300" y="2593717"/>
            <a:ext cx="1412038" cy="0"/>
          </a:xfrm>
          <a:prstGeom prst="line">
            <a:avLst/>
          </a:prstGeom>
          <a:noFill/>
          <a:ln w="41275" cap="flat" cmpd="sng" algn="ctr">
            <a:solidFill>
              <a:srgbClr val="92D050"/>
            </a:solidFill>
            <a:prstDash val="sysDot"/>
            <a:tailEnd type="triangle"/>
          </a:ln>
          <a:effectLst/>
        </p:spPr>
      </p:cxnSp>
      <p:cxnSp>
        <p:nvCxnSpPr>
          <p:cNvPr id="225" name="Straight Connector 224">
            <a:extLst>
              <a:ext uri="{FF2B5EF4-FFF2-40B4-BE49-F238E27FC236}">
                <a16:creationId xmlns:a16="http://schemas.microsoft.com/office/drawing/2014/main" id="{74E142E5-4209-384B-8DED-61E39F0BB4F0}"/>
              </a:ext>
            </a:extLst>
          </p:cNvPr>
          <p:cNvCxnSpPr>
            <a:cxnSpLocks/>
          </p:cNvCxnSpPr>
          <p:nvPr/>
        </p:nvCxnSpPr>
        <p:spPr>
          <a:xfrm>
            <a:off x="2848181" y="3767519"/>
            <a:ext cx="5848893" cy="0"/>
          </a:xfrm>
          <a:prstGeom prst="line">
            <a:avLst/>
          </a:prstGeom>
          <a:noFill/>
          <a:ln w="41275" cap="flat" cmpd="sng" algn="ctr">
            <a:solidFill>
              <a:srgbClr val="E4AD06"/>
            </a:solidFill>
            <a:prstDash val="solid"/>
          </a:ln>
          <a:effectLst/>
        </p:spPr>
      </p:cxnSp>
      <p:cxnSp>
        <p:nvCxnSpPr>
          <p:cNvPr id="227" name="Straight Connector 226">
            <a:extLst>
              <a:ext uri="{FF2B5EF4-FFF2-40B4-BE49-F238E27FC236}">
                <a16:creationId xmlns:a16="http://schemas.microsoft.com/office/drawing/2014/main" id="{24934A13-B18B-B243-932A-A3C24875164F}"/>
              </a:ext>
            </a:extLst>
          </p:cNvPr>
          <p:cNvCxnSpPr>
            <a:cxnSpLocks/>
          </p:cNvCxnSpPr>
          <p:nvPr/>
        </p:nvCxnSpPr>
        <p:spPr>
          <a:xfrm>
            <a:off x="2848181" y="4598037"/>
            <a:ext cx="5283111" cy="0"/>
          </a:xfrm>
          <a:prstGeom prst="line">
            <a:avLst/>
          </a:prstGeom>
          <a:noFill/>
          <a:ln w="41275" cap="flat" cmpd="sng" algn="ctr">
            <a:solidFill>
              <a:srgbClr val="EE7D31"/>
            </a:solidFill>
            <a:prstDash val="solid"/>
          </a:ln>
          <a:effectLst/>
        </p:spPr>
      </p:cxnSp>
      <p:sp>
        <p:nvSpPr>
          <p:cNvPr id="40" name="Oval 39">
            <a:extLst>
              <a:ext uri="{FF2B5EF4-FFF2-40B4-BE49-F238E27FC236}">
                <a16:creationId xmlns:a16="http://schemas.microsoft.com/office/drawing/2014/main" id="{35BC7EDB-0C84-0D46-A615-144A83DF461E}"/>
              </a:ext>
            </a:extLst>
          </p:cNvPr>
          <p:cNvSpPr/>
          <p:nvPr/>
        </p:nvSpPr>
        <p:spPr bwMode="auto">
          <a:xfrm>
            <a:off x="7931532" y="3646963"/>
            <a:ext cx="239985" cy="234347"/>
          </a:xfrm>
          <a:prstGeom prst="ellipse">
            <a:avLst/>
          </a:prstGeom>
          <a:solidFill>
            <a:schemeClr val="bg1"/>
          </a:solidFill>
          <a:ln w="12700" cap="flat" cmpd="sng" algn="ctr">
            <a:solidFill>
              <a:srgbClr val="E2AB08"/>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000" b="0" i="0" u="none" strike="noStrike" kern="1200" cap="none" spc="0" normalizeH="0" baseline="0" noProof="0">
              <a:ln>
                <a:noFill/>
              </a:ln>
              <a:solidFill>
                <a:srgbClr val="000000"/>
              </a:solidFill>
              <a:effectLst/>
              <a:uLnTx/>
              <a:uFillTx/>
              <a:latin typeface="Arial Black" pitchFamily="-108" charset="0"/>
              <a:ea typeface="ＭＳ Ｐゴシック" pitchFamily="-108" charset="-128"/>
              <a:cs typeface="ＭＳ Ｐゴシック" pitchFamily="-108" charset="-128"/>
            </a:endParaRPr>
          </a:p>
        </p:txBody>
      </p:sp>
      <p:sp>
        <p:nvSpPr>
          <p:cNvPr id="41" name="Oval 40">
            <a:extLst>
              <a:ext uri="{FF2B5EF4-FFF2-40B4-BE49-F238E27FC236}">
                <a16:creationId xmlns:a16="http://schemas.microsoft.com/office/drawing/2014/main" id="{84802EE3-88E7-0549-8098-00A2AE5B89D5}"/>
              </a:ext>
            </a:extLst>
          </p:cNvPr>
          <p:cNvSpPr/>
          <p:nvPr/>
        </p:nvSpPr>
        <p:spPr bwMode="auto">
          <a:xfrm>
            <a:off x="7563236" y="4468920"/>
            <a:ext cx="239985" cy="234347"/>
          </a:xfrm>
          <a:prstGeom prst="ellipse">
            <a:avLst/>
          </a:prstGeom>
          <a:solidFill>
            <a:schemeClr val="bg1"/>
          </a:solidFill>
          <a:ln w="12700" cap="flat" cmpd="sng" algn="ctr">
            <a:solidFill>
              <a:srgbClr val="EE7D3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000" b="0" i="0" u="none" strike="noStrike" kern="1200" cap="none" spc="0" normalizeH="0" baseline="0" noProof="0">
              <a:ln>
                <a:noFill/>
              </a:ln>
              <a:solidFill>
                <a:srgbClr val="000000"/>
              </a:solidFill>
              <a:effectLst/>
              <a:uLnTx/>
              <a:uFillTx/>
              <a:latin typeface="Arial Black" pitchFamily="-108" charset="0"/>
              <a:ea typeface="ＭＳ Ｐゴシック" pitchFamily="-108" charset="-128"/>
              <a:cs typeface="ＭＳ Ｐゴシック" pitchFamily="-108" charset="-128"/>
            </a:endParaRPr>
          </a:p>
        </p:txBody>
      </p:sp>
      <p:cxnSp>
        <p:nvCxnSpPr>
          <p:cNvPr id="42" name="Straight Connector 41">
            <a:extLst>
              <a:ext uri="{FF2B5EF4-FFF2-40B4-BE49-F238E27FC236}">
                <a16:creationId xmlns:a16="http://schemas.microsoft.com/office/drawing/2014/main" id="{DC1CACAF-578C-0F40-AB94-2605E3593483}"/>
              </a:ext>
            </a:extLst>
          </p:cNvPr>
          <p:cNvCxnSpPr>
            <a:cxnSpLocks/>
          </p:cNvCxnSpPr>
          <p:nvPr/>
        </p:nvCxnSpPr>
        <p:spPr>
          <a:xfrm flipV="1">
            <a:off x="3470159" y="2590828"/>
            <a:ext cx="5979751" cy="5024"/>
          </a:xfrm>
          <a:prstGeom prst="line">
            <a:avLst/>
          </a:prstGeom>
          <a:noFill/>
          <a:ln w="41275" cap="flat" cmpd="sng" algn="ctr">
            <a:solidFill>
              <a:srgbClr val="92D050"/>
            </a:solidFill>
            <a:prstDash val="sysDot"/>
          </a:ln>
          <a:effectLst/>
        </p:spPr>
      </p:cxnSp>
      <p:sp>
        <p:nvSpPr>
          <p:cNvPr id="2" name="Oval 1">
            <a:extLst>
              <a:ext uri="{FF2B5EF4-FFF2-40B4-BE49-F238E27FC236}">
                <a16:creationId xmlns:a16="http://schemas.microsoft.com/office/drawing/2014/main" id="{79FCEC5A-D481-8F47-AC68-11C320B57157}"/>
              </a:ext>
            </a:extLst>
          </p:cNvPr>
          <p:cNvSpPr/>
          <p:nvPr/>
        </p:nvSpPr>
        <p:spPr bwMode="auto">
          <a:xfrm>
            <a:off x="7953341" y="2501927"/>
            <a:ext cx="239985" cy="234347"/>
          </a:xfrm>
          <a:prstGeom prst="ellipse">
            <a:avLst/>
          </a:prstGeom>
          <a:solidFill>
            <a:schemeClr val="bg1"/>
          </a:solidFill>
          <a:ln w="12700" cap="flat" cmpd="sng" algn="ctr">
            <a:solidFill>
              <a:srgbClr val="92D05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000" b="0" i="0" u="none" strike="noStrike" kern="1200" cap="none" spc="0" normalizeH="0" baseline="0" noProof="0">
              <a:ln>
                <a:noFill/>
              </a:ln>
              <a:solidFill>
                <a:srgbClr val="000000"/>
              </a:solidFill>
              <a:effectLst/>
              <a:uLnTx/>
              <a:uFillTx/>
              <a:latin typeface="Arial Black" pitchFamily="-108" charset="0"/>
              <a:ea typeface="ＭＳ Ｐゴシック" pitchFamily="-108" charset="-128"/>
              <a:cs typeface="ＭＳ Ｐゴシック" pitchFamily="-108" charset="-128"/>
            </a:endParaRPr>
          </a:p>
        </p:txBody>
      </p:sp>
      <p:pic>
        <p:nvPicPr>
          <p:cNvPr id="44" name="Picture 43">
            <a:extLst>
              <a:ext uri="{FF2B5EF4-FFF2-40B4-BE49-F238E27FC236}">
                <a16:creationId xmlns:a16="http://schemas.microsoft.com/office/drawing/2014/main" id="{685823B2-F778-9943-9EB3-A13BE9E2BF64}"/>
              </a:ext>
            </a:extLst>
          </p:cNvPr>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a:off x="9421774" y="1422272"/>
            <a:ext cx="1560257" cy="607053"/>
          </a:xfrm>
          <a:prstGeom prst="rect">
            <a:avLst/>
          </a:prstGeom>
        </p:spPr>
      </p:pic>
      <p:sp>
        <p:nvSpPr>
          <p:cNvPr id="64" name="Date Placeholder 3">
            <a:extLst>
              <a:ext uri="{FF2B5EF4-FFF2-40B4-BE49-F238E27FC236}">
                <a16:creationId xmlns:a16="http://schemas.microsoft.com/office/drawing/2014/main" id="{9C8E9415-42FF-0A4A-827F-04CEA8FCC0A1}"/>
              </a:ext>
            </a:extLst>
          </p:cNvPr>
          <p:cNvSpPr>
            <a:spLocks noGrp="1"/>
          </p:cNvSpPr>
          <p:nvPr>
            <p:ph type="dt" sz="half" idx="10"/>
          </p:nvPr>
        </p:nvSpPr>
        <p:spPr>
          <a:xfrm>
            <a:off x="152400" y="6492874"/>
            <a:ext cx="1040673" cy="365125"/>
          </a:xfrm>
        </p:spPr>
        <p:txBody>
          <a:bodyPr/>
          <a:lstStyle/>
          <a:p>
            <a:r>
              <a:rPr lang="en-US"/>
              <a:t>www.nasa.gov   |</a:t>
            </a:r>
          </a:p>
        </p:txBody>
      </p:sp>
      <p:sp>
        <p:nvSpPr>
          <p:cNvPr id="66" name="Slide Number Placeholder 4">
            <a:extLst>
              <a:ext uri="{FF2B5EF4-FFF2-40B4-BE49-F238E27FC236}">
                <a16:creationId xmlns:a16="http://schemas.microsoft.com/office/drawing/2014/main" id="{9019EF2D-58F8-FC4D-89FC-9109B95C06B9}"/>
              </a:ext>
            </a:extLst>
          </p:cNvPr>
          <p:cNvSpPr>
            <a:spLocks noGrp="1"/>
          </p:cNvSpPr>
          <p:nvPr>
            <p:ph type="sldNum" sz="quarter" idx="12"/>
          </p:nvPr>
        </p:nvSpPr>
        <p:spPr>
          <a:xfrm>
            <a:off x="1064393" y="6492875"/>
            <a:ext cx="321645" cy="365125"/>
          </a:xfrm>
        </p:spPr>
        <p:txBody>
          <a:bodyPr/>
          <a:lstStyle/>
          <a:p>
            <a:fld id="{B8AA1CF0-2751-9942-BBAA-4C77DDDF2B1B}" type="slidenum">
              <a:rPr lang="en-US" smtClean="0"/>
              <a:pPr/>
              <a:t>4</a:t>
            </a:fld>
            <a:endParaRPr lang="en-US"/>
          </a:p>
        </p:txBody>
      </p:sp>
      <p:cxnSp>
        <p:nvCxnSpPr>
          <p:cNvPr id="53" name="Straight Connector 52">
            <a:extLst>
              <a:ext uri="{FF2B5EF4-FFF2-40B4-BE49-F238E27FC236}">
                <a16:creationId xmlns:a16="http://schemas.microsoft.com/office/drawing/2014/main" id="{2324C2C7-BBC2-4826-88A6-0DB39EC76FCC}"/>
              </a:ext>
            </a:extLst>
          </p:cNvPr>
          <p:cNvCxnSpPr>
            <a:cxnSpLocks/>
          </p:cNvCxnSpPr>
          <p:nvPr/>
        </p:nvCxnSpPr>
        <p:spPr>
          <a:xfrm>
            <a:off x="7202680" y="2901124"/>
            <a:ext cx="2812610" cy="6696"/>
          </a:xfrm>
          <a:prstGeom prst="line">
            <a:avLst/>
          </a:prstGeom>
          <a:noFill/>
          <a:ln w="41275" cap="flat" cmpd="sng" algn="ctr">
            <a:solidFill>
              <a:srgbClr val="92D050"/>
            </a:solidFill>
            <a:prstDash val="sysDot"/>
          </a:ln>
          <a:effectLst/>
        </p:spPr>
      </p:cxnSp>
      <p:sp>
        <p:nvSpPr>
          <p:cNvPr id="51" name="Oval 50">
            <a:extLst>
              <a:ext uri="{FF2B5EF4-FFF2-40B4-BE49-F238E27FC236}">
                <a16:creationId xmlns:a16="http://schemas.microsoft.com/office/drawing/2014/main" id="{76F065DF-7A3E-4161-A2AD-4FB8B28F3358}"/>
              </a:ext>
            </a:extLst>
          </p:cNvPr>
          <p:cNvSpPr/>
          <p:nvPr/>
        </p:nvSpPr>
        <p:spPr bwMode="auto">
          <a:xfrm>
            <a:off x="7089446" y="2798767"/>
            <a:ext cx="239985" cy="234347"/>
          </a:xfrm>
          <a:prstGeom prst="ellipse">
            <a:avLst/>
          </a:prstGeom>
          <a:solidFill>
            <a:schemeClr val="bg1"/>
          </a:solidFill>
          <a:ln w="12700" cap="flat" cmpd="sng" algn="ctr">
            <a:solidFill>
              <a:srgbClr val="92D05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000" b="0" i="0" u="none" strike="noStrike" kern="1200" cap="none" spc="0" normalizeH="0" baseline="0" noProof="0">
              <a:ln>
                <a:noFill/>
              </a:ln>
              <a:solidFill>
                <a:srgbClr val="000000"/>
              </a:solidFill>
              <a:effectLst/>
              <a:uLnTx/>
              <a:uFillTx/>
              <a:latin typeface="Arial Black" pitchFamily="-108" charset="0"/>
              <a:ea typeface="ＭＳ Ｐゴシック" pitchFamily="-108" charset="-128"/>
              <a:cs typeface="ＭＳ Ｐゴシック" pitchFamily="-108" charset="-128"/>
            </a:endParaRPr>
          </a:p>
        </p:txBody>
      </p:sp>
      <p:cxnSp>
        <p:nvCxnSpPr>
          <p:cNvPr id="54" name="Straight Connector 53">
            <a:extLst>
              <a:ext uri="{FF2B5EF4-FFF2-40B4-BE49-F238E27FC236}">
                <a16:creationId xmlns:a16="http://schemas.microsoft.com/office/drawing/2014/main" id="{5BB6F7D8-B49E-41F1-8E6D-FF04A207F627}"/>
              </a:ext>
            </a:extLst>
          </p:cNvPr>
          <p:cNvCxnSpPr>
            <a:cxnSpLocks/>
          </p:cNvCxnSpPr>
          <p:nvPr/>
        </p:nvCxnSpPr>
        <p:spPr>
          <a:xfrm>
            <a:off x="5323849" y="5706909"/>
            <a:ext cx="4662542" cy="3614"/>
          </a:xfrm>
          <a:prstGeom prst="line">
            <a:avLst/>
          </a:prstGeom>
          <a:noFill/>
          <a:ln w="41275" cap="flat" cmpd="sng" algn="ctr">
            <a:solidFill>
              <a:srgbClr val="00BAD9"/>
            </a:solidFill>
            <a:prstDash val="sysDot"/>
          </a:ln>
          <a:effectLst/>
        </p:spPr>
      </p:cxnSp>
      <p:sp>
        <p:nvSpPr>
          <p:cNvPr id="52" name="Oval 51">
            <a:extLst>
              <a:ext uri="{FF2B5EF4-FFF2-40B4-BE49-F238E27FC236}">
                <a16:creationId xmlns:a16="http://schemas.microsoft.com/office/drawing/2014/main" id="{8CAE419B-8329-4FD1-A578-131D494C6439}"/>
              </a:ext>
            </a:extLst>
          </p:cNvPr>
          <p:cNvSpPr/>
          <p:nvPr/>
        </p:nvSpPr>
        <p:spPr bwMode="auto">
          <a:xfrm>
            <a:off x="5209805" y="5591290"/>
            <a:ext cx="239985" cy="234347"/>
          </a:xfrm>
          <a:prstGeom prst="ellipse">
            <a:avLst/>
          </a:prstGeom>
          <a:solidFill>
            <a:schemeClr val="bg1"/>
          </a:solidFill>
          <a:ln w="12700" cap="flat" cmpd="sng" algn="ctr">
            <a:solidFill>
              <a:srgbClr val="00BAD9"/>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000" b="0" i="0" u="none" strike="noStrike" kern="1200" cap="none" spc="0" normalizeH="0" baseline="0" noProof="0">
              <a:ln>
                <a:noFill/>
              </a:ln>
              <a:solidFill>
                <a:srgbClr val="000000"/>
              </a:solidFill>
              <a:effectLst/>
              <a:uLnTx/>
              <a:uFillTx/>
              <a:latin typeface="Arial Black" pitchFamily="-108" charset="0"/>
              <a:ea typeface="ＭＳ Ｐゴシック" pitchFamily="-108" charset="-128"/>
              <a:cs typeface="ＭＳ Ｐゴシック" pitchFamily="-108" charset="-128"/>
            </a:endParaRPr>
          </a:p>
        </p:txBody>
      </p:sp>
      <p:sp>
        <p:nvSpPr>
          <p:cNvPr id="55" name="TextBox 54">
            <a:extLst>
              <a:ext uri="{FF2B5EF4-FFF2-40B4-BE49-F238E27FC236}">
                <a16:creationId xmlns:a16="http://schemas.microsoft.com/office/drawing/2014/main" id="{69782F5B-5CBE-4029-9043-F00C36E97BE1}"/>
              </a:ext>
            </a:extLst>
          </p:cNvPr>
          <p:cNvSpPr txBox="1"/>
          <p:nvPr/>
        </p:nvSpPr>
        <p:spPr>
          <a:xfrm>
            <a:off x="6459399" y="3014176"/>
            <a:ext cx="1469125" cy="307777"/>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8AC450"/>
                </a:solidFill>
                <a:effectLst/>
                <a:uLnTx/>
                <a:uFillTx/>
                <a:latin typeface="Arial" panose="020B0604020202020204" pitchFamily="34" charset="0"/>
                <a:ea typeface="ＭＳ Ｐゴシック"/>
                <a:cs typeface="Arial" panose="020B0604020202020204" pitchFamily="34" charset="0"/>
              </a:rPr>
              <a:t>TC Completion</a:t>
            </a:r>
          </a:p>
        </p:txBody>
      </p:sp>
      <p:sp>
        <p:nvSpPr>
          <p:cNvPr id="56" name="TextBox 55">
            <a:extLst>
              <a:ext uri="{FF2B5EF4-FFF2-40B4-BE49-F238E27FC236}">
                <a16:creationId xmlns:a16="http://schemas.microsoft.com/office/drawing/2014/main" id="{E5AEC631-58F0-4486-A387-042DC6CB68F6}"/>
              </a:ext>
            </a:extLst>
          </p:cNvPr>
          <p:cNvSpPr txBox="1"/>
          <p:nvPr/>
        </p:nvSpPr>
        <p:spPr>
          <a:xfrm>
            <a:off x="4765673" y="5843740"/>
            <a:ext cx="1450588" cy="307777"/>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BAD9"/>
                </a:solidFill>
                <a:effectLst/>
                <a:uLnTx/>
                <a:uFillTx/>
                <a:latin typeface="Arial" panose="020B0604020202020204" pitchFamily="34" charset="0"/>
                <a:ea typeface="ＭＳ Ｐゴシック"/>
                <a:cs typeface="Arial" panose="020B0604020202020204" pitchFamily="34" charset="0"/>
              </a:rPr>
              <a:t>TC Completion</a:t>
            </a:r>
          </a:p>
        </p:txBody>
      </p:sp>
    </p:spTree>
    <p:extLst>
      <p:ext uri="{BB962C8B-B14F-4D97-AF65-F5344CB8AC3E}">
        <p14:creationId xmlns:p14="http://schemas.microsoft.com/office/powerpoint/2010/main" val="6640275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60383BEE-C128-F040-8EA4-BF866D017145}"/>
              </a:ext>
            </a:extLst>
          </p:cNvPr>
          <p:cNvPicPr>
            <a:picLocks noChangeAspect="1" noChangeArrowheads="1"/>
          </p:cNvPicPr>
          <p:nvPr/>
        </p:nvPicPr>
        <mc:AlternateContent xmlns:mc="http://schemas.openxmlformats.org/markup-compatibility/2006">
          <mc:Choice xmlns="" xmlns:mv="urn:schemas-microsoft-com:mac:vml" xmlns:ma="http://schemas.microsoft.com/office/mac/drawingml/2008/main" Requires="ma">
            <p:blipFill>
              <a:blip r:embed="rId3"/>
              <a:srcRect/>
              <a:stretch>
                <a:fillRect/>
              </a:stretch>
            </p:blipFill>
          </mc:Choice>
          <mc:Fallback>
            <p:blipFill>
              <a:blip r:embed="rId4"/>
              <a:srcRect/>
              <a:stretch>
                <a:fillRect/>
              </a:stretch>
            </p:blipFill>
          </mc:Fallback>
        </mc:AlternateContent>
        <p:spPr bwMode="auto">
          <a:xfrm>
            <a:off x="2046514" y="0"/>
            <a:ext cx="10145486" cy="6858000"/>
          </a:xfrm>
          <a:prstGeom prst="rect">
            <a:avLst/>
          </a:prstGeom>
          <a:noFill/>
          <a:ln w="9525">
            <a:noFill/>
            <a:miter lim="800000"/>
            <a:headEnd/>
            <a:tailEnd/>
          </a:ln>
          <a:effectLst/>
        </p:spPr>
      </p:pic>
      <p:pic>
        <p:nvPicPr>
          <p:cNvPr id="8" name="Picture 6">
            <a:extLst>
              <a:ext uri="{FF2B5EF4-FFF2-40B4-BE49-F238E27FC236}">
                <a16:creationId xmlns:a16="http://schemas.microsoft.com/office/drawing/2014/main" id="{41D3B41A-D8F0-D54C-AAE8-657BCA23CDD3}"/>
              </a:ext>
            </a:extLst>
          </p:cNvPr>
          <p:cNvPicPr>
            <a:picLocks noChangeAspect="1" noChangeArrowheads="1"/>
          </p:cNvPicPr>
          <p:nvPr/>
        </p:nvPicPr>
        <mc:AlternateContent xmlns:mc="http://schemas.openxmlformats.org/markup-compatibility/2006">
          <mc:Choice xmlns="" xmlns:mv="urn:schemas-microsoft-com:mac:vml" xmlns:ma="http://schemas.microsoft.com/office/mac/drawingml/2008/main" Requires="ma">
            <p:blipFill>
              <a:blip r:embed="rId5"/>
              <a:srcRect/>
              <a:stretch>
                <a:fillRect/>
              </a:stretch>
            </p:blipFill>
          </mc:Choice>
          <mc:Fallback>
            <p:blipFill>
              <a:blip r:embed="rId6"/>
              <a:srcRect/>
              <a:stretch>
                <a:fillRect/>
              </a:stretch>
            </p:blipFill>
          </mc:Fallback>
        </mc:AlternateContent>
        <p:spPr bwMode="auto">
          <a:xfrm>
            <a:off x="2063266" y="1155695"/>
            <a:ext cx="10128734" cy="4807840"/>
          </a:xfrm>
          <a:prstGeom prst="rect">
            <a:avLst/>
          </a:prstGeom>
          <a:noFill/>
          <a:ln w="9525">
            <a:noFill/>
            <a:miter lim="800000"/>
            <a:headEnd/>
            <a:tailEnd/>
          </a:ln>
          <a:effectLst/>
        </p:spPr>
      </p:pic>
      <p:sp>
        <p:nvSpPr>
          <p:cNvPr id="37" name="Rounded Rectangle 36">
            <a:extLst>
              <a:ext uri="{FF2B5EF4-FFF2-40B4-BE49-F238E27FC236}">
                <a16:creationId xmlns:a16="http://schemas.microsoft.com/office/drawing/2014/main" id="{37E6831F-47B8-4A4A-9EB8-4CD4BF92DF89}"/>
              </a:ext>
            </a:extLst>
          </p:cNvPr>
          <p:cNvSpPr/>
          <p:nvPr/>
        </p:nvSpPr>
        <p:spPr>
          <a:xfrm>
            <a:off x="4262087" y="5274603"/>
            <a:ext cx="7449274" cy="354727"/>
          </a:xfrm>
          <a:prstGeom prst="roundRect">
            <a:avLst/>
          </a:prstGeom>
          <a:gradFill flip="none" rotWithShape="1">
            <a:gsLst>
              <a:gs pos="54000">
                <a:srgbClr val="2D2D8A">
                  <a:lumMod val="20000"/>
                  <a:lumOff val="80000"/>
                </a:srgbClr>
              </a:gs>
              <a:gs pos="1000">
                <a:srgbClr val="FFFFFF"/>
              </a:gs>
              <a:gs pos="97000">
                <a:srgbClr val="2D2D8A">
                  <a:lumMod val="40000"/>
                  <a:lumOff val="60000"/>
                </a:srgbClr>
              </a:gs>
            </a:gsLst>
            <a:lin ang="0" scaled="1"/>
            <a:tileRect/>
          </a:gradFill>
          <a:ln w="25400" cap="rnd" cmpd="sng" algn="ctr">
            <a:noFill/>
            <a:prstDash val="solid"/>
            <a:roun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Helvetica"/>
              <a:ea typeface="ＭＳ Ｐゴシック"/>
              <a:cs typeface="+mn-cs"/>
            </a:endParaRPr>
          </a:p>
        </p:txBody>
      </p:sp>
      <p:sp>
        <p:nvSpPr>
          <p:cNvPr id="33" name="Rectangle 32">
            <a:extLst>
              <a:ext uri="{FF2B5EF4-FFF2-40B4-BE49-F238E27FC236}">
                <a16:creationId xmlns:a16="http://schemas.microsoft.com/office/drawing/2014/main" id="{B453FAD0-1345-BD42-BEAD-6746200A37E5}"/>
              </a:ext>
            </a:extLst>
          </p:cNvPr>
          <p:cNvSpPr/>
          <p:nvPr/>
        </p:nvSpPr>
        <p:spPr>
          <a:xfrm>
            <a:off x="0" y="-1"/>
            <a:ext cx="2046514" cy="6857999"/>
          </a:xfrm>
          <a:prstGeom prst="rect">
            <a:avLst/>
          </a:prstGeom>
          <a:solidFill>
            <a:srgbClr val="00BA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FFFFFF"/>
                </a:solidFill>
                <a:effectLst/>
                <a:uLnTx/>
                <a:uFillTx/>
                <a:latin typeface="Arial"/>
                <a:ea typeface="+mn-ea"/>
                <a:cs typeface="+mn-cs"/>
              </a:rPr>
              <a:t>Evolution of Airspace Operations and Safety</a:t>
            </a:r>
          </a:p>
        </p:txBody>
      </p:sp>
      <p:sp>
        <p:nvSpPr>
          <p:cNvPr id="3" name="Date Placeholder 2">
            <a:extLst>
              <a:ext uri="{FF2B5EF4-FFF2-40B4-BE49-F238E27FC236}">
                <a16:creationId xmlns:a16="http://schemas.microsoft.com/office/drawing/2014/main" id="{D7FB4A6A-1074-A14E-9260-066C527E9B26}"/>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rgbClr val="FFFFFF"/>
                </a:solidFill>
                <a:effectLst/>
                <a:uLnTx/>
                <a:uFillTx/>
                <a:latin typeface="Arial"/>
                <a:ea typeface="+mn-ea"/>
                <a:cs typeface="+mn-cs"/>
              </a:rPr>
              <a:t>www.nasa.gov   |</a:t>
            </a:r>
          </a:p>
        </p:txBody>
      </p:sp>
      <p:sp>
        <p:nvSpPr>
          <p:cNvPr id="4" name="Slide Number Placeholder 3">
            <a:extLst>
              <a:ext uri="{FF2B5EF4-FFF2-40B4-BE49-F238E27FC236}">
                <a16:creationId xmlns:a16="http://schemas.microsoft.com/office/drawing/2014/main" id="{7F4F0E20-D43A-D748-A46E-78940C405132}"/>
              </a:ext>
            </a:extLst>
          </p:cNvPr>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B8AA1CF0-2751-9942-BBAA-4C77DDDF2B1B}" type="slidenum">
              <a:rPr kumimoji="0" lang="en-US" sz="800" b="0" i="0" u="none" strike="noStrike" kern="1200" cap="none" spc="0" normalizeH="0" baseline="0" noProof="0" smtClean="0">
                <a:ln>
                  <a:noFill/>
                </a:ln>
                <a:solidFill>
                  <a:srgbClr val="FFFFFF"/>
                </a:solidFill>
                <a:effectLst/>
                <a:uLnTx/>
                <a:uFillTx/>
                <a:latin typeface="Arial"/>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5</a:t>
            </a:fld>
            <a:endParaRPr kumimoji="0" lang="en-US" sz="800" b="0" i="0" u="none" strike="noStrike" kern="1200" cap="none" spc="0" normalizeH="0" baseline="0" noProof="0">
              <a:ln>
                <a:noFill/>
              </a:ln>
              <a:solidFill>
                <a:srgbClr val="FFFFFF"/>
              </a:solidFill>
              <a:effectLst/>
              <a:uLnTx/>
              <a:uFillTx/>
              <a:latin typeface="Arial"/>
              <a:ea typeface="+mn-ea"/>
              <a:cs typeface="+mn-cs"/>
            </a:endParaRPr>
          </a:p>
        </p:txBody>
      </p:sp>
      <p:sp>
        <p:nvSpPr>
          <p:cNvPr id="7" name="Title 36">
            <a:extLst>
              <a:ext uri="{FF2B5EF4-FFF2-40B4-BE49-F238E27FC236}">
                <a16:creationId xmlns:a16="http://schemas.microsoft.com/office/drawing/2014/main" id="{9665F0BA-5893-6344-941F-4F39B3921E15}"/>
              </a:ext>
            </a:extLst>
          </p:cNvPr>
          <p:cNvSpPr txBox="1">
            <a:spLocks/>
          </p:cNvSpPr>
          <p:nvPr/>
        </p:nvSpPr>
        <p:spPr>
          <a:xfrm rot="16200000">
            <a:off x="1846578" y="3753832"/>
            <a:ext cx="1240981" cy="352426"/>
          </a:xfrm>
          <a:prstGeom prst="rect">
            <a:avLst/>
          </a:prstGeom>
        </p:spPr>
        <p:txBody>
          <a:bodyPr lIns="70211" tIns="35106" rIns="70211" bIns="35106"/>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1300" b="0" i="0" u="none" strike="noStrike" kern="1200" cap="none" spc="0" normalizeH="0" baseline="0" noProof="0" dirty="0">
                <a:ln>
                  <a:noFill/>
                </a:ln>
                <a:solidFill>
                  <a:srgbClr val="000000">
                    <a:lumMod val="85000"/>
                    <a:lumOff val="15000"/>
                  </a:srgbClr>
                </a:solidFill>
                <a:effectLst/>
                <a:uLnTx/>
                <a:uFillTx/>
                <a:latin typeface="Arial" panose="020B0604020202020204" pitchFamily="34" charset="0"/>
                <a:ea typeface="+mn-ea"/>
                <a:cs typeface="Arial" panose="020B0604020202020204" pitchFamily="34" charset="0"/>
              </a:rPr>
              <a:t>S-curves</a:t>
            </a:r>
          </a:p>
        </p:txBody>
      </p:sp>
      <p:cxnSp>
        <p:nvCxnSpPr>
          <p:cNvPr id="10" name="Straight Connector 9">
            <a:extLst>
              <a:ext uri="{FF2B5EF4-FFF2-40B4-BE49-F238E27FC236}">
                <a16:creationId xmlns:a16="http://schemas.microsoft.com/office/drawing/2014/main" id="{365A632A-F110-7743-992B-9A1A4188DBFC}"/>
              </a:ext>
            </a:extLst>
          </p:cNvPr>
          <p:cNvCxnSpPr/>
          <p:nvPr/>
        </p:nvCxnSpPr>
        <p:spPr>
          <a:xfrm flipH="1">
            <a:off x="8797083" y="2022443"/>
            <a:ext cx="22110" cy="4704551"/>
          </a:xfrm>
          <a:prstGeom prst="line">
            <a:avLst/>
          </a:prstGeom>
          <a:ln w="12700" cap="flat" cmpd="sng" algn="ctr">
            <a:solidFill>
              <a:schemeClr val="bg2">
                <a:lumMod val="50000"/>
              </a:schemeClr>
            </a:solidFill>
            <a:prstDash val="dot"/>
            <a:miter lim="800000"/>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11" name="Straight Connector 10">
            <a:extLst>
              <a:ext uri="{FF2B5EF4-FFF2-40B4-BE49-F238E27FC236}">
                <a16:creationId xmlns:a16="http://schemas.microsoft.com/office/drawing/2014/main" id="{58A32D1F-BB79-8E48-9D3C-AA912118DEF5}"/>
              </a:ext>
            </a:extLst>
          </p:cNvPr>
          <p:cNvCxnSpPr/>
          <p:nvPr/>
        </p:nvCxnSpPr>
        <p:spPr>
          <a:xfrm>
            <a:off x="5712713" y="2143710"/>
            <a:ext cx="55071" cy="4560429"/>
          </a:xfrm>
          <a:prstGeom prst="line">
            <a:avLst/>
          </a:prstGeom>
          <a:ln w="12700" cap="flat" cmpd="sng" algn="ctr">
            <a:solidFill>
              <a:schemeClr val="bg2">
                <a:lumMod val="50000"/>
              </a:schemeClr>
            </a:solidFill>
            <a:prstDash val="dot"/>
            <a:miter lim="800000"/>
            <a:headEnd type="none" w="med" len="med"/>
            <a:tailEnd type="none" w="med" len="med"/>
          </a:ln>
        </p:spPr>
        <p:style>
          <a:lnRef idx="2">
            <a:schemeClr val="accent1"/>
          </a:lnRef>
          <a:fillRef idx="0">
            <a:schemeClr val="accent1"/>
          </a:fillRef>
          <a:effectRef idx="1">
            <a:schemeClr val="accent1"/>
          </a:effectRef>
          <a:fontRef idx="minor">
            <a:schemeClr val="tx1"/>
          </a:fontRef>
        </p:style>
      </p:cxnSp>
      <p:pic>
        <p:nvPicPr>
          <p:cNvPr id="12" name="Picture 8">
            <a:extLst>
              <a:ext uri="{FF2B5EF4-FFF2-40B4-BE49-F238E27FC236}">
                <a16:creationId xmlns:a16="http://schemas.microsoft.com/office/drawing/2014/main" id="{A93B72A1-9278-5440-B859-AD30D673DB07}"/>
              </a:ext>
            </a:extLst>
          </p:cNvPr>
          <p:cNvPicPr>
            <a:picLocks noChangeAspect="1" noChangeArrowheads="1"/>
          </p:cNvPicPr>
          <p:nvPr/>
        </p:nvPicPr>
        <mc:AlternateContent xmlns:mc="http://schemas.openxmlformats.org/markup-compatibility/2006">
          <mc:Choice xmlns="" xmlns:mv="urn:schemas-microsoft-com:mac:vml" xmlns:ma="http://schemas.microsoft.com/office/mac/drawingml/2008/main" Requires="ma">
            <p:blipFill>
              <a:blip r:embed="rId7"/>
              <a:srcRect/>
              <a:stretch>
                <a:fillRect/>
              </a:stretch>
            </p:blipFill>
          </mc:Choice>
          <mc:Fallback>
            <p:blipFill>
              <a:blip r:embed="rId8"/>
              <a:srcRect/>
              <a:stretch>
                <a:fillRect/>
              </a:stretch>
            </p:blipFill>
          </mc:Fallback>
        </mc:AlternateContent>
        <p:spPr bwMode="auto">
          <a:xfrm>
            <a:off x="6141239" y="2504823"/>
            <a:ext cx="2124820" cy="2020347"/>
          </a:xfrm>
          <a:prstGeom prst="rect">
            <a:avLst/>
          </a:prstGeom>
          <a:noFill/>
          <a:ln w="9525">
            <a:noFill/>
            <a:miter lim="800000"/>
            <a:headEnd/>
            <a:tailEnd/>
          </a:ln>
          <a:effectLst/>
        </p:spPr>
      </p:pic>
      <p:sp>
        <p:nvSpPr>
          <p:cNvPr id="13" name="Title 36">
            <a:extLst>
              <a:ext uri="{FF2B5EF4-FFF2-40B4-BE49-F238E27FC236}">
                <a16:creationId xmlns:a16="http://schemas.microsoft.com/office/drawing/2014/main" id="{A8215B86-460B-FD43-82FE-A75648ABD8EA}"/>
              </a:ext>
            </a:extLst>
          </p:cNvPr>
          <p:cNvSpPr txBox="1">
            <a:spLocks/>
          </p:cNvSpPr>
          <p:nvPr/>
        </p:nvSpPr>
        <p:spPr>
          <a:xfrm rot="21120417">
            <a:off x="2719009" y="2421632"/>
            <a:ext cx="3353452" cy="411499"/>
          </a:xfrm>
          <a:prstGeom prst="rect">
            <a:avLst/>
          </a:prstGeom>
        </p:spPr>
        <p:txBody>
          <a:bodyPr lIns="70211" tIns="35106" rIns="70211" bIns="35106"/>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400" b="0" i="1" u="none" strike="noStrike" kern="1200" cap="none" spc="0" normalizeH="0" baseline="0" noProof="0" dirty="0">
                <a:ln>
                  <a:noFill/>
                </a:ln>
                <a:solidFill>
                  <a:srgbClr val="2F5597"/>
                </a:solidFill>
                <a:effectLst/>
                <a:uLnTx/>
                <a:uFillTx/>
                <a:latin typeface="Arial" panose="020B0604020202020204" pitchFamily="34" charset="0"/>
                <a:ea typeface="+mn-ea"/>
                <a:cs typeface="Arial" panose="020B0604020202020204" pitchFamily="34" charset="0"/>
              </a:rPr>
              <a:t> + Efficiency and proactive planning</a:t>
            </a:r>
          </a:p>
        </p:txBody>
      </p:sp>
      <p:sp>
        <p:nvSpPr>
          <p:cNvPr id="14" name="Title 36">
            <a:extLst>
              <a:ext uri="{FF2B5EF4-FFF2-40B4-BE49-F238E27FC236}">
                <a16:creationId xmlns:a16="http://schemas.microsoft.com/office/drawing/2014/main" id="{B1AB1BDF-B221-FB41-B8C9-DDAC916C6DEC}"/>
              </a:ext>
            </a:extLst>
          </p:cNvPr>
          <p:cNvSpPr txBox="1">
            <a:spLocks/>
          </p:cNvSpPr>
          <p:nvPr/>
        </p:nvSpPr>
        <p:spPr>
          <a:xfrm rot="21115346">
            <a:off x="9152974" y="1260807"/>
            <a:ext cx="2221602" cy="711458"/>
          </a:xfrm>
          <a:prstGeom prst="rect">
            <a:avLst/>
          </a:prstGeom>
        </p:spPr>
        <p:txBody>
          <a:bodyPr lIns="70211" tIns="35106" rIns="70211" bIns="35106"/>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400" b="0" i="1" u="none" strike="noStrike" kern="1200" cap="none" spc="0" normalizeH="0" baseline="0" noProof="0" dirty="0">
                <a:ln>
                  <a:noFill/>
                </a:ln>
                <a:solidFill>
                  <a:srgbClr val="4472C4">
                    <a:lumMod val="75000"/>
                  </a:srgbClr>
                </a:solidFill>
                <a:effectLst/>
                <a:uLnTx/>
                <a:uFillTx/>
                <a:latin typeface="Arial" panose="020B0604020202020204" pitchFamily="34" charset="0"/>
                <a:ea typeface="+mn-ea"/>
                <a:cs typeface="Arial" panose="020B0604020202020204" pitchFamily="34" charset="0"/>
              </a:rPr>
              <a:t> + Complexity, scalability, </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400" b="0" i="1" u="none" strike="noStrike" kern="1200" cap="none" spc="0" normalizeH="0" baseline="0" noProof="0" dirty="0">
                <a:ln>
                  <a:noFill/>
                </a:ln>
                <a:solidFill>
                  <a:srgbClr val="4472C4">
                    <a:lumMod val="75000"/>
                  </a:srgbClr>
                </a:solidFill>
                <a:effectLst/>
                <a:uLnTx/>
                <a:uFillTx/>
                <a:latin typeface="Arial" panose="020B0604020202020204" pitchFamily="34" charset="0"/>
                <a:ea typeface="+mn-ea"/>
                <a:cs typeface="Arial" panose="020B0604020202020204" pitchFamily="34" charset="0"/>
              </a:rPr>
              <a:t>   and dynamic adaptation</a:t>
            </a:r>
          </a:p>
        </p:txBody>
      </p:sp>
      <p:pic>
        <p:nvPicPr>
          <p:cNvPr id="15" name="Picture 19">
            <a:extLst>
              <a:ext uri="{FF2B5EF4-FFF2-40B4-BE49-F238E27FC236}">
                <a16:creationId xmlns:a16="http://schemas.microsoft.com/office/drawing/2014/main" id="{ED9D6072-1091-ED43-B433-4A8ED4208E24}"/>
              </a:ext>
            </a:extLst>
          </p:cNvPr>
          <p:cNvPicPr>
            <a:picLocks noChangeAspect="1" noChangeArrowheads="1"/>
          </p:cNvPicPr>
          <p:nvPr/>
        </p:nvPicPr>
        <p:blipFill>
          <a:blip r:embed="rId9">
            <a:duotone>
              <a:prstClr val="black"/>
              <a:schemeClr val="accent5">
                <a:tint val="45000"/>
                <a:satMod val="400000"/>
              </a:schemeClr>
            </a:duotone>
            <a:extLst>
              <a:ext uri="{28A0092B-C50C-407E-A947-70E740481C1C}">
                <a14:useLocalDpi xmlns:a14="http://schemas.microsoft.com/office/drawing/2010/main"/>
              </a:ext>
            </a:extLst>
          </a:blip>
          <a:srcRect/>
          <a:stretch>
            <a:fillRect/>
          </a:stretch>
        </p:blipFill>
        <p:spPr bwMode="auto">
          <a:xfrm>
            <a:off x="2542436" y="1078272"/>
            <a:ext cx="254906" cy="52106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20">
            <a:extLst>
              <a:ext uri="{FF2B5EF4-FFF2-40B4-BE49-F238E27FC236}">
                <a16:creationId xmlns:a16="http://schemas.microsoft.com/office/drawing/2014/main" id="{2617CF8E-2F0D-354F-9E9B-5546555798ED}"/>
              </a:ext>
            </a:extLst>
          </p:cNvPr>
          <p:cNvPicPr>
            <a:picLocks noChangeAspect="1" noChangeArrowheads="1"/>
          </p:cNvPicPr>
          <p:nvPr/>
        </p:nvPicPr>
        <p:blipFill>
          <a:blip r:embed="rId10" cstate="print">
            <a:duotone>
              <a:prstClr val="black"/>
              <a:schemeClr val="accent5">
                <a:tint val="45000"/>
                <a:satMod val="400000"/>
              </a:schemeClr>
            </a:duotone>
            <a:extLst>
              <a:ext uri="{28A0092B-C50C-407E-A947-70E740481C1C}">
                <a14:useLocalDpi xmlns:a14="http://schemas.microsoft.com/office/drawing/2010/main"/>
              </a:ext>
            </a:extLst>
          </a:blip>
          <a:srcRect/>
          <a:stretch>
            <a:fillRect/>
          </a:stretch>
        </p:blipFill>
        <p:spPr bwMode="auto">
          <a:xfrm>
            <a:off x="2643283" y="6137719"/>
            <a:ext cx="9072698" cy="2363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Title 36">
            <a:extLst>
              <a:ext uri="{FF2B5EF4-FFF2-40B4-BE49-F238E27FC236}">
                <a16:creationId xmlns:a16="http://schemas.microsoft.com/office/drawing/2014/main" id="{601B20C6-B8BE-4D44-9771-D5F567C96B1F}"/>
              </a:ext>
            </a:extLst>
          </p:cNvPr>
          <p:cNvSpPr txBox="1">
            <a:spLocks/>
          </p:cNvSpPr>
          <p:nvPr/>
        </p:nvSpPr>
        <p:spPr>
          <a:xfrm>
            <a:off x="2857423" y="6297739"/>
            <a:ext cx="2762250" cy="375921"/>
          </a:xfrm>
          <a:prstGeom prst="rect">
            <a:avLst/>
          </a:prstGeom>
        </p:spPr>
        <p:txBody>
          <a:bodyPr lIns="70211" tIns="35106" rIns="70211" bIns="35106"/>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lumMod val="85000"/>
                    <a:lumOff val="15000"/>
                  </a:srgbClr>
                </a:solidFill>
                <a:effectLst/>
                <a:uLnTx/>
                <a:uFillTx/>
                <a:latin typeface="Arial" panose="020B0604020202020204" pitchFamily="34" charset="0"/>
                <a:ea typeface="+mn-ea"/>
                <a:cs typeface="Arial" panose="020B0604020202020204" pitchFamily="34" charset="0"/>
              </a:rPr>
              <a:t>(Today)</a:t>
            </a:r>
          </a:p>
          <a:p>
            <a:pPr marL="0" marR="0" lvl="0" indent="0" algn="ctr" defTabSz="914400" rtl="0" eaLnBrk="1" fontAlgn="auto" latinLnBrk="0" hangingPunct="1">
              <a:lnSpc>
                <a:spcPct val="9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000000">
                  <a:lumMod val="85000"/>
                  <a:lumOff val="15000"/>
                </a:srgbClr>
              </a:solidFill>
              <a:effectLst/>
              <a:uLnTx/>
              <a:uFillTx/>
              <a:latin typeface="Arial"/>
              <a:ea typeface="+mn-ea"/>
              <a:cs typeface="+mn-cs"/>
            </a:endParaRPr>
          </a:p>
        </p:txBody>
      </p:sp>
      <p:sp>
        <p:nvSpPr>
          <p:cNvPr id="18" name="Title 36">
            <a:extLst>
              <a:ext uri="{FF2B5EF4-FFF2-40B4-BE49-F238E27FC236}">
                <a16:creationId xmlns:a16="http://schemas.microsoft.com/office/drawing/2014/main" id="{1DB4D57C-B286-6B45-8539-3663EAF0AA02}"/>
              </a:ext>
            </a:extLst>
          </p:cNvPr>
          <p:cNvSpPr txBox="1">
            <a:spLocks/>
          </p:cNvSpPr>
          <p:nvPr/>
        </p:nvSpPr>
        <p:spPr>
          <a:xfrm>
            <a:off x="5836584" y="6297736"/>
            <a:ext cx="2688168" cy="386080"/>
          </a:xfrm>
          <a:prstGeom prst="rect">
            <a:avLst/>
          </a:prstGeom>
        </p:spPr>
        <p:txBody>
          <a:bodyPr lIns="70211" tIns="35106" rIns="70211" bIns="35106"/>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lumMod val="85000"/>
                    <a:lumOff val="15000"/>
                  </a:srgbClr>
                </a:solidFill>
                <a:effectLst/>
                <a:uLnTx/>
                <a:uFillTx/>
                <a:latin typeface="Arial" panose="020B0604020202020204" pitchFamily="34" charset="0"/>
                <a:ea typeface="+mn-ea"/>
                <a:cs typeface="Arial" panose="020B0604020202020204" pitchFamily="34" charset="0"/>
              </a:rPr>
              <a:t>(~2035)</a:t>
            </a:r>
          </a:p>
        </p:txBody>
      </p:sp>
      <p:sp>
        <p:nvSpPr>
          <p:cNvPr id="19" name="Title 36">
            <a:extLst>
              <a:ext uri="{FF2B5EF4-FFF2-40B4-BE49-F238E27FC236}">
                <a16:creationId xmlns:a16="http://schemas.microsoft.com/office/drawing/2014/main" id="{C291C00F-AC60-BD47-9731-2B501E1ACF39}"/>
              </a:ext>
            </a:extLst>
          </p:cNvPr>
          <p:cNvSpPr txBox="1">
            <a:spLocks/>
          </p:cNvSpPr>
          <p:nvPr/>
        </p:nvSpPr>
        <p:spPr>
          <a:xfrm>
            <a:off x="9639655" y="6297736"/>
            <a:ext cx="1143000" cy="386080"/>
          </a:xfrm>
          <a:prstGeom prst="rect">
            <a:avLst/>
          </a:prstGeom>
        </p:spPr>
        <p:txBody>
          <a:bodyPr lIns="70211" tIns="35106" rIns="70211" bIns="35106"/>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lumMod val="85000"/>
                    <a:lumOff val="15000"/>
                  </a:srgbClr>
                </a:solidFill>
                <a:effectLst/>
                <a:uLnTx/>
                <a:uFillTx/>
                <a:latin typeface="Arial" panose="020B0604020202020204" pitchFamily="34" charset="0"/>
                <a:ea typeface="+mn-ea"/>
                <a:cs typeface="Arial" panose="020B0604020202020204" pitchFamily="34" charset="0"/>
              </a:rPr>
              <a:t>(~2045)</a:t>
            </a:r>
          </a:p>
        </p:txBody>
      </p:sp>
      <p:pic>
        <p:nvPicPr>
          <p:cNvPr id="20" name="Picture 2">
            <a:extLst>
              <a:ext uri="{FF2B5EF4-FFF2-40B4-BE49-F238E27FC236}">
                <a16:creationId xmlns:a16="http://schemas.microsoft.com/office/drawing/2014/main" id="{E37BEE36-67F3-464A-995B-5122F46BEB0D}"/>
              </a:ext>
            </a:extLst>
          </p:cNvPr>
          <p:cNvPicPr>
            <a:picLocks noChangeAspect="1" noChangeArrowheads="1"/>
          </p:cNvPicPr>
          <p:nvPr/>
        </p:nvPicPr>
        <p:blipFill>
          <a:blip r:embed="rId11">
            <a:extLst>
              <a:ext uri="{28A0092B-C50C-407E-A947-70E740481C1C}">
                <a14:useLocalDpi xmlns:a14="http://schemas.microsoft.com/office/drawing/2010/main"/>
              </a:ext>
            </a:extLst>
          </a:blip>
          <a:srcRect/>
          <a:stretch>
            <a:fillRect/>
          </a:stretch>
        </p:blipFill>
        <p:spPr bwMode="auto">
          <a:xfrm>
            <a:off x="9162247" y="1837073"/>
            <a:ext cx="2086550" cy="20351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4">
            <a:extLst>
              <a:ext uri="{FF2B5EF4-FFF2-40B4-BE49-F238E27FC236}">
                <a16:creationId xmlns:a16="http://schemas.microsoft.com/office/drawing/2014/main" id="{082572E0-F14A-BB40-8498-CF1E26BE6C1D}"/>
              </a:ext>
            </a:extLst>
          </p:cNvPr>
          <p:cNvPicPr>
            <a:picLocks noChangeAspect="1" noChangeArrowheads="1"/>
          </p:cNvPicPr>
          <p:nvPr/>
        </p:nvPicPr>
        <p:blipFill>
          <a:blip r:embed="rId12">
            <a:extLst>
              <a:ext uri="{28A0092B-C50C-407E-A947-70E740481C1C}">
                <a14:useLocalDpi xmlns:a14="http://schemas.microsoft.com/office/drawing/2010/main"/>
              </a:ext>
            </a:extLst>
          </a:blip>
          <a:srcRect/>
          <a:stretch>
            <a:fillRect/>
          </a:stretch>
        </p:blipFill>
        <p:spPr bwMode="auto">
          <a:xfrm>
            <a:off x="3139204" y="2901916"/>
            <a:ext cx="2064023" cy="18750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Picture 29">
            <a:extLst>
              <a:ext uri="{FF2B5EF4-FFF2-40B4-BE49-F238E27FC236}">
                <a16:creationId xmlns:a16="http://schemas.microsoft.com/office/drawing/2014/main" id="{A7C17F41-575A-B64D-BC6C-EBC481D67867}"/>
              </a:ext>
            </a:extLst>
          </p:cNvPr>
          <p:cNvPicPr>
            <a:picLocks noChangeAspect="1" noChangeArrowheads="1"/>
          </p:cNvPicPr>
          <p:nvPr/>
        </p:nvPicPr>
        <p:blipFill>
          <a:blip r:embed="rId13">
            <a:extLst>
              <a:ext uri="{28A0092B-C50C-407E-A947-70E740481C1C}">
                <a14:useLocalDpi xmlns:a14="http://schemas.microsoft.com/office/drawing/2010/main"/>
              </a:ext>
            </a:extLst>
          </a:blip>
          <a:srcRect/>
          <a:stretch>
            <a:fillRect/>
          </a:stretch>
        </p:blipFill>
        <p:spPr bwMode="auto">
          <a:xfrm>
            <a:off x="5778521" y="3860805"/>
            <a:ext cx="2639651" cy="971971"/>
          </a:xfrm>
          <a:prstGeom prst="rect">
            <a:avLst/>
          </a:prstGeom>
          <a:noFill/>
          <a:ln>
            <a:noFill/>
          </a:ln>
          <a:effectLst>
            <a:outerShdw blurRad="50800" dist="38100" dir="2700000">
              <a:srgbClr val="000000">
                <a:alpha val="43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Rectangle 22">
            <a:extLst>
              <a:ext uri="{FF2B5EF4-FFF2-40B4-BE49-F238E27FC236}">
                <a16:creationId xmlns:a16="http://schemas.microsoft.com/office/drawing/2014/main" id="{DC4DB04D-67E0-574C-92C6-89395850622D}"/>
              </a:ext>
            </a:extLst>
          </p:cNvPr>
          <p:cNvSpPr/>
          <p:nvPr/>
        </p:nvSpPr>
        <p:spPr>
          <a:xfrm>
            <a:off x="6935303" y="4454102"/>
            <a:ext cx="1840904" cy="378674"/>
          </a:xfrm>
          <a:prstGeom prst="rect">
            <a:avLst/>
          </a:prstGeom>
        </p:spPr>
        <p:txBody>
          <a:bodyPr wrap="square" lIns="70211" tIns="35106" rIns="70211" bIns="35106">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595959"/>
                </a:solidFill>
                <a:effectLst/>
                <a:uLnTx/>
                <a:uFillTx/>
                <a:latin typeface="Arial" panose="020B0604020202020204" pitchFamily="34" charset="0"/>
                <a:ea typeface="+mn-ea"/>
                <a:cs typeface="Arial" panose="020B0604020202020204" pitchFamily="34" charset="0"/>
              </a:rPr>
              <a:t>Collaborative</a:t>
            </a:r>
            <a:endParaRPr kumimoji="0" lang="en-US" sz="2000" b="1" i="0" u="none" strike="noStrike" kern="1200" cap="none" spc="0" normalizeH="0" baseline="0" noProof="0" dirty="0">
              <a:ln>
                <a:noFill/>
              </a:ln>
              <a:solidFill>
                <a:srgbClr val="595959"/>
              </a:solidFill>
              <a:effectLst/>
              <a:uLnTx/>
              <a:uFillTx/>
              <a:latin typeface="Arial" panose="020B0604020202020204" pitchFamily="34" charset="0"/>
              <a:ea typeface="ＭＳ Ｐゴシック" charset="-128"/>
              <a:cs typeface="Arial" panose="020B0604020202020204" pitchFamily="34" charset="0"/>
            </a:endParaRPr>
          </a:p>
        </p:txBody>
      </p:sp>
      <p:sp>
        <p:nvSpPr>
          <p:cNvPr id="24" name="Title 36">
            <a:extLst>
              <a:ext uri="{FF2B5EF4-FFF2-40B4-BE49-F238E27FC236}">
                <a16:creationId xmlns:a16="http://schemas.microsoft.com/office/drawing/2014/main" id="{E04129C1-4749-124C-BB4D-31051545C624}"/>
              </a:ext>
            </a:extLst>
          </p:cNvPr>
          <p:cNvSpPr txBox="1">
            <a:spLocks/>
          </p:cNvSpPr>
          <p:nvPr/>
        </p:nvSpPr>
        <p:spPr>
          <a:xfrm rot="20927148">
            <a:off x="5871991" y="1719658"/>
            <a:ext cx="2997657" cy="690880"/>
          </a:xfrm>
          <a:prstGeom prst="rect">
            <a:avLst/>
          </a:prstGeom>
        </p:spPr>
        <p:txBody>
          <a:bodyPr lIns="70211" tIns="35106" rIns="70211" bIns="35106"/>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400" b="0" i="1" u="none" strike="noStrike" kern="1200" cap="none" spc="0" normalizeH="0" baseline="0" noProof="0" dirty="0">
                <a:ln>
                  <a:noFill/>
                </a:ln>
                <a:solidFill>
                  <a:srgbClr val="2F5597"/>
                </a:solidFill>
                <a:effectLst/>
                <a:uLnTx/>
                <a:uFillTx/>
                <a:latin typeface="Arial" panose="020B0604020202020204" pitchFamily="34" charset="0"/>
                <a:ea typeface="+mn-ea"/>
                <a:cs typeface="Arial" panose="020B0604020202020204" pitchFamily="34" charset="0"/>
              </a:rPr>
              <a:t> + Service-oriented architecture for     tailored missions-oriented services</a:t>
            </a:r>
          </a:p>
        </p:txBody>
      </p:sp>
      <p:pic>
        <p:nvPicPr>
          <p:cNvPr id="25" name="Picture 29">
            <a:extLst>
              <a:ext uri="{FF2B5EF4-FFF2-40B4-BE49-F238E27FC236}">
                <a16:creationId xmlns:a16="http://schemas.microsoft.com/office/drawing/2014/main" id="{3E717324-5EF3-434B-8B77-4F6C2F459ED1}"/>
              </a:ext>
            </a:extLst>
          </p:cNvPr>
          <p:cNvPicPr>
            <a:picLocks noChangeAspect="1" noChangeArrowheads="1"/>
          </p:cNvPicPr>
          <p:nvPr/>
        </p:nvPicPr>
        <p:blipFill>
          <a:blip r:embed="rId13">
            <a:extLst>
              <a:ext uri="{28A0092B-C50C-407E-A947-70E740481C1C}">
                <a14:useLocalDpi xmlns:a14="http://schemas.microsoft.com/office/drawing/2010/main"/>
              </a:ext>
            </a:extLst>
          </a:blip>
          <a:srcRect/>
          <a:stretch>
            <a:fillRect/>
          </a:stretch>
        </p:blipFill>
        <p:spPr bwMode="auto">
          <a:xfrm>
            <a:off x="8988057" y="3055843"/>
            <a:ext cx="2639651" cy="971971"/>
          </a:xfrm>
          <a:prstGeom prst="rect">
            <a:avLst/>
          </a:prstGeom>
          <a:noFill/>
          <a:ln>
            <a:noFill/>
          </a:ln>
          <a:effectLst>
            <a:outerShdw blurRad="50800" dist="38100" dir="2700000">
              <a:srgbClr val="000000">
                <a:alpha val="43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 name="Rectangle 83">
            <a:extLst>
              <a:ext uri="{FF2B5EF4-FFF2-40B4-BE49-F238E27FC236}">
                <a16:creationId xmlns:a16="http://schemas.microsoft.com/office/drawing/2014/main" id="{79D9BD53-B337-6E41-991B-4FDAA8A7120D}"/>
              </a:ext>
            </a:extLst>
          </p:cNvPr>
          <p:cNvSpPr>
            <a:spLocks noChangeArrowheads="1"/>
          </p:cNvSpPr>
          <p:nvPr/>
        </p:nvSpPr>
        <p:spPr bwMode="auto">
          <a:xfrm>
            <a:off x="9223005" y="4013143"/>
            <a:ext cx="2362196" cy="3786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70211" tIns="35106" rIns="70211" bIns="35106">
            <a:spAutoFit/>
          </a:bodyPr>
          <a:lstStyle>
            <a:lvl1pPr>
              <a:defRPr>
                <a:solidFill>
                  <a:schemeClr val="tx1"/>
                </a:solidFill>
                <a:latin typeface="Arial" panose="020B0604020202020204" pitchFamily="34" charset="0"/>
                <a:ea typeface="ＭＳ Ｐゴシック" panose="020B0600070205080204" pitchFamily="34" charset="-128"/>
              </a:defRPr>
            </a:lvl1pPr>
            <a:lvl2pPr marL="37931725" indent="-37474525">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en-US" sz="2000" b="1" i="0" u="none" strike="noStrike" kern="1200" cap="none" spc="0" normalizeH="0" baseline="0" noProof="0" dirty="0">
                <a:ln>
                  <a:noFill/>
                </a:ln>
                <a:solidFill>
                  <a:srgbClr val="595959"/>
                </a:solidFill>
                <a:effectLst/>
                <a:uLnTx/>
                <a:uFillTx/>
                <a:latin typeface="Arial" panose="020B0604020202020204" pitchFamily="34" charset="0"/>
                <a:ea typeface="ＭＳ Ｐゴシック" panose="020B0600070205080204" pitchFamily="34" charset="-128"/>
                <a:cs typeface="Arial" panose="020B0604020202020204" pitchFamily="34" charset="0"/>
              </a:rPr>
              <a:t>Highly-Automated</a:t>
            </a:r>
          </a:p>
        </p:txBody>
      </p:sp>
      <p:sp>
        <p:nvSpPr>
          <p:cNvPr id="27" name="Title 36">
            <a:extLst>
              <a:ext uri="{FF2B5EF4-FFF2-40B4-BE49-F238E27FC236}">
                <a16:creationId xmlns:a16="http://schemas.microsoft.com/office/drawing/2014/main" id="{6E7A52B6-337D-DE41-BAF2-F17927F3E1F7}"/>
              </a:ext>
            </a:extLst>
          </p:cNvPr>
          <p:cNvSpPr txBox="1">
            <a:spLocks/>
          </p:cNvSpPr>
          <p:nvPr/>
        </p:nvSpPr>
        <p:spPr>
          <a:xfrm>
            <a:off x="7701531" y="5318762"/>
            <a:ext cx="3099031" cy="295406"/>
          </a:xfrm>
          <a:prstGeom prst="rect">
            <a:avLst/>
          </a:prstGeom>
        </p:spPr>
        <p:txBody>
          <a:bodyPr lIns="70211" tIns="35106" rIns="70211" bIns="35106"/>
          <a:lstStyle/>
          <a:p>
            <a:pPr marL="0" marR="0" lvl="0" indent="0" algn="r" defTabSz="914400" rtl="0" eaLnBrk="1" fontAlgn="auto" latinLnBrk="0" hangingPunct="1">
              <a:lnSpc>
                <a:spcPct val="90000"/>
              </a:lnSpc>
              <a:spcBef>
                <a:spcPts val="0"/>
              </a:spcBef>
              <a:spcAft>
                <a:spcPts val="0"/>
              </a:spcAft>
              <a:buClrTx/>
              <a:buSzTx/>
              <a:buFontTx/>
              <a:buNone/>
              <a:tabLst/>
              <a:defRPr/>
            </a:pPr>
            <a:r>
              <a:rPr kumimoji="0" lang="en-US" sz="1500" b="0" i="1" u="none" strike="noStrike" kern="1200" cap="none" spc="0" normalizeH="0" baseline="0" noProof="0" dirty="0">
                <a:ln>
                  <a:noFill/>
                </a:ln>
                <a:solidFill>
                  <a:srgbClr val="404040"/>
                </a:solidFill>
                <a:effectLst/>
                <a:uLnTx/>
                <a:uFillTx/>
                <a:latin typeface="Arial" panose="020B0604020202020204" pitchFamily="34" charset="0"/>
                <a:ea typeface="+mn-ea"/>
                <a:cs typeface="Arial" panose="020B0604020202020204" pitchFamily="34" charset="0"/>
              </a:rPr>
              <a:t>Digital Transformation of ATM</a:t>
            </a:r>
          </a:p>
        </p:txBody>
      </p:sp>
      <p:pic>
        <p:nvPicPr>
          <p:cNvPr id="28" name="Picture 27">
            <a:extLst>
              <a:ext uri="{FF2B5EF4-FFF2-40B4-BE49-F238E27FC236}">
                <a16:creationId xmlns:a16="http://schemas.microsoft.com/office/drawing/2014/main" id="{D92DF907-A4D7-1B43-AE21-5B9A67281B43}"/>
              </a:ext>
            </a:extLst>
          </p:cNvPr>
          <p:cNvPicPr>
            <a:picLocks noChangeAspect="1" noChangeArrowheads="1"/>
          </p:cNvPicPr>
          <p:nvPr/>
        </p:nvPicPr>
        <p:blipFill>
          <a:blip r:embed="rId13">
            <a:extLst>
              <a:ext uri="{28A0092B-C50C-407E-A947-70E740481C1C}">
                <a14:useLocalDpi xmlns:a14="http://schemas.microsoft.com/office/drawing/2010/main"/>
              </a:ext>
            </a:extLst>
          </a:blip>
          <a:srcRect/>
          <a:stretch>
            <a:fillRect/>
          </a:stretch>
        </p:blipFill>
        <p:spPr bwMode="auto">
          <a:xfrm>
            <a:off x="2885948" y="4687372"/>
            <a:ext cx="2639651" cy="971971"/>
          </a:xfrm>
          <a:prstGeom prst="rect">
            <a:avLst/>
          </a:prstGeom>
          <a:noFill/>
          <a:ln>
            <a:noFill/>
          </a:ln>
          <a:effectLst>
            <a:outerShdw blurRad="50800" dist="38100" dir="2700000">
              <a:srgbClr val="000000">
                <a:alpha val="43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 name="Rectangle 28">
            <a:extLst>
              <a:ext uri="{FF2B5EF4-FFF2-40B4-BE49-F238E27FC236}">
                <a16:creationId xmlns:a16="http://schemas.microsoft.com/office/drawing/2014/main" id="{5AEA7467-4C81-D84F-9D65-EA75E94CCA9A}"/>
              </a:ext>
            </a:extLst>
          </p:cNvPr>
          <p:cNvSpPr/>
          <p:nvPr/>
        </p:nvSpPr>
        <p:spPr>
          <a:xfrm>
            <a:off x="2844348" y="4677453"/>
            <a:ext cx="1562100" cy="378674"/>
          </a:xfrm>
          <a:prstGeom prst="rect">
            <a:avLst/>
          </a:prstGeom>
        </p:spPr>
        <p:txBody>
          <a:bodyPr lIns="70211" tIns="35106" rIns="70211" bIns="35106">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595959"/>
                </a:solidFill>
                <a:effectLst/>
                <a:uLnTx/>
                <a:uFillTx/>
                <a:latin typeface="Arial" panose="020B0604020202020204" pitchFamily="34" charset="0"/>
                <a:ea typeface="+mn-ea"/>
                <a:cs typeface="Arial" panose="020B0604020202020204" pitchFamily="34" charset="0"/>
              </a:rPr>
              <a:t>Trajectory</a:t>
            </a:r>
          </a:p>
        </p:txBody>
      </p:sp>
      <p:sp>
        <p:nvSpPr>
          <p:cNvPr id="30" name="Rectangle 29">
            <a:extLst>
              <a:ext uri="{FF2B5EF4-FFF2-40B4-BE49-F238E27FC236}">
                <a16:creationId xmlns:a16="http://schemas.microsoft.com/office/drawing/2014/main" id="{A2DB6FF3-B83D-234F-9B1D-4D6FA8F2A316}"/>
              </a:ext>
            </a:extLst>
          </p:cNvPr>
          <p:cNvSpPr/>
          <p:nvPr/>
        </p:nvSpPr>
        <p:spPr>
          <a:xfrm>
            <a:off x="2877407" y="5697395"/>
            <a:ext cx="2710926" cy="471007"/>
          </a:xfrm>
          <a:prstGeom prst="rect">
            <a:avLst/>
          </a:prstGeom>
        </p:spPr>
        <p:txBody>
          <a:bodyPr wrap="square" lIns="70211" tIns="35106" rIns="70211" bIns="35106">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00" b="0" i="1" u="none" strike="noStrike" kern="1200" cap="none" spc="0" normalizeH="0" baseline="0" noProof="0" dirty="0">
                <a:ln>
                  <a:noFill/>
                </a:ln>
                <a:solidFill>
                  <a:srgbClr val="4472C4">
                    <a:lumMod val="75000"/>
                  </a:srgbClr>
                </a:solidFill>
                <a:effectLst/>
                <a:uLnTx/>
                <a:uFillTx/>
                <a:latin typeface="Arial"/>
                <a:ea typeface="+mn-ea"/>
                <a:cs typeface="Arial" panose="020B0604020202020204" pitchFamily="34" charset="0"/>
              </a:rPr>
              <a:t>Automated in-time safety monitoring and alerting services</a:t>
            </a:r>
            <a:endParaRPr kumimoji="0" lang="en-US" sz="1300" b="0" i="1" u="none" strike="noStrike" kern="1200" cap="none" spc="0" normalizeH="0" baseline="0" noProof="0" dirty="0">
              <a:ln>
                <a:noFill/>
              </a:ln>
              <a:solidFill>
                <a:srgbClr val="4472C4">
                  <a:lumMod val="75000"/>
                </a:srgbClr>
              </a:solidFill>
              <a:effectLst/>
              <a:uLnTx/>
              <a:uFillTx/>
              <a:latin typeface="Arial"/>
              <a:ea typeface="ＭＳ Ｐゴシック" charset="-128"/>
              <a:cs typeface="Arial" panose="020B0604020202020204" pitchFamily="34" charset="0"/>
            </a:endParaRPr>
          </a:p>
        </p:txBody>
      </p:sp>
      <p:sp>
        <p:nvSpPr>
          <p:cNvPr id="31" name="Rectangle 30">
            <a:extLst>
              <a:ext uri="{FF2B5EF4-FFF2-40B4-BE49-F238E27FC236}">
                <a16:creationId xmlns:a16="http://schemas.microsoft.com/office/drawing/2014/main" id="{E22E884C-F4C5-6F48-82BB-0BAD3E9DA928}"/>
              </a:ext>
            </a:extLst>
          </p:cNvPr>
          <p:cNvSpPr/>
          <p:nvPr/>
        </p:nvSpPr>
        <p:spPr>
          <a:xfrm>
            <a:off x="5860824" y="5697395"/>
            <a:ext cx="2666102" cy="471007"/>
          </a:xfrm>
          <a:prstGeom prst="rect">
            <a:avLst/>
          </a:prstGeom>
        </p:spPr>
        <p:txBody>
          <a:bodyPr wrap="square" lIns="70211" tIns="35106" rIns="70211" bIns="35106">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00" b="0" i="1" u="none" strike="noStrike" kern="1200" cap="none" spc="0" normalizeH="0" baseline="0" noProof="0" dirty="0">
                <a:ln>
                  <a:noFill/>
                </a:ln>
                <a:solidFill>
                  <a:srgbClr val="4472C4">
                    <a:lumMod val="75000"/>
                  </a:srgbClr>
                </a:solidFill>
                <a:effectLst/>
                <a:uLnTx/>
                <a:uFillTx/>
                <a:latin typeface="Arial"/>
                <a:ea typeface="+mn-ea"/>
                <a:cs typeface="Arial" panose="020B0604020202020204" pitchFamily="34" charset="0"/>
              </a:rPr>
              <a:t>Integrated predictive risk mitigation across domains</a:t>
            </a:r>
            <a:endParaRPr kumimoji="0" lang="en-US" sz="1300" b="0" i="1" u="none" strike="noStrike" kern="1200" cap="none" spc="0" normalizeH="0" baseline="0" noProof="0" dirty="0">
              <a:ln>
                <a:noFill/>
              </a:ln>
              <a:solidFill>
                <a:srgbClr val="4472C4">
                  <a:lumMod val="75000"/>
                </a:srgbClr>
              </a:solidFill>
              <a:effectLst/>
              <a:uLnTx/>
              <a:uFillTx/>
              <a:latin typeface="Arial"/>
              <a:ea typeface="ＭＳ Ｐゴシック" charset="-128"/>
              <a:cs typeface="Arial" panose="020B0604020202020204" pitchFamily="34" charset="0"/>
            </a:endParaRPr>
          </a:p>
        </p:txBody>
      </p:sp>
      <p:sp>
        <p:nvSpPr>
          <p:cNvPr id="32" name="Rectangle 31">
            <a:extLst>
              <a:ext uri="{FF2B5EF4-FFF2-40B4-BE49-F238E27FC236}">
                <a16:creationId xmlns:a16="http://schemas.microsoft.com/office/drawing/2014/main" id="{9DC3A195-EBEC-C64A-BE54-063C2923F9A5}"/>
              </a:ext>
            </a:extLst>
          </p:cNvPr>
          <p:cNvSpPr/>
          <p:nvPr/>
        </p:nvSpPr>
        <p:spPr>
          <a:xfrm>
            <a:off x="8839946" y="5697395"/>
            <a:ext cx="2853924" cy="471007"/>
          </a:xfrm>
          <a:prstGeom prst="rect">
            <a:avLst/>
          </a:prstGeom>
        </p:spPr>
        <p:txBody>
          <a:bodyPr wrap="square" lIns="70211" tIns="35106" rIns="70211" bIns="35106">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00" b="0" i="1" u="none" strike="noStrike" kern="1200" cap="none" spc="0" normalizeH="0" baseline="0" noProof="0" dirty="0">
                <a:ln>
                  <a:noFill/>
                </a:ln>
                <a:solidFill>
                  <a:srgbClr val="4472C4">
                    <a:lumMod val="75000"/>
                  </a:srgbClr>
                </a:solidFill>
                <a:effectLst/>
                <a:uLnTx/>
                <a:uFillTx/>
                <a:latin typeface="Arial"/>
                <a:ea typeface="+mn-ea"/>
                <a:cs typeface="Arial" panose="020B0604020202020204" pitchFamily="34" charset="0"/>
              </a:rPr>
              <a:t>Automatically-assured adaptive </a:t>
            </a:r>
            <a:br>
              <a:rPr kumimoji="0" lang="en-US" sz="1300" b="0" i="1" u="none" strike="noStrike" kern="1200" cap="none" spc="0" normalizeH="0" baseline="0" noProof="0" dirty="0">
                <a:ln>
                  <a:noFill/>
                </a:ln>
                <a:solidFill>
                  <a:srgbClr val="4472C4">
                    <a:lumMod val="75000"/>
                  </a:srgbClr>
                </a:solidFill>
                <a:effectLst/>
                <a:uLnTx/>
                <a:uFillTx/>
                <a:latin typeface="Arial"/>
                <a:ea typeface="+mn-ea"/>
                <a:cs typeface="Arial" panose="020B0604020202020204" pitchFamily="34" charset="0"/>
              </a:rPr>
            </a:br>
            <a:r>
              <a:rPr kumimoji="0" lang="en-US" sz="1300" b="0" i="1" u="none" strike="noStrike" kern="1200" cap="none" spc="0" normalizeH="0" baseline="0" noProof="0" dirty="0">
                <a:ln>
                  <a:noFill/>
                </a:ln>
                <a:solidFill>
                  <a:srgbClr val="4472C4">
                    <a:lumMod val="75000"/>
                  </a:srgbClr>
                </a:solidFill>
                <a:effectLst/>
                <a:uLnTx/>
                <a:uFillTx/>
                <a:latin typeface="Arial"/>
                <a:ea typeface="+mn-ea"/>
                <a:cs typeface="Arial" panose="020B0604020202020204" pitchFamily="34" charset="0"/>
              </a:rPr>
              <a:t>in-time safety management</a:t>
            </a:r>
            <a:endParaRPr kumimoji="0" lang="en-US" sz="1300" b="0" i="1" u="none" strike="noStrike" kern="1200" cap="none" spc="0" normalizeH="0" baseline="0" noProof="0" dirty="0">
              <a:ln>
                <a:noFill/>
              </a:ln>
              <a:solidFill>
                <a:srgbClr val="4472C4">
                  <a:lumMod val="75000"/>
                </a:srgbClr>
              </a:solidFill>
              <a:effectLst/>
              <a:uLnTx/>
              <a:uFillTx/>
              <a:latin typeface="Arial"/>
              <a:ea typeface="ＭＳ Ｐゴシック" charset="-128"/>
              <a:cs typeface="Arial" panose="020B0604020202020204" pitchFamily="34" charset="0"/>
            </a:endParaRPr>
          </a:p>
        </p:txBody>
      </p:sp>
      <p:pic>
        <p:nvPicPr>
          <p:cNvPr id="34" name="Picture 33">
            <a:extLst>
              <a:ext uri="{FF2B5EF4-FFF2-40B4-BE49-F238E27FC236}">
                <a16:creationId xmlns:a16="http://schemas.microsoft.com/office/drawing/2014/main" id="{71C8EDCF-61B2-6741-9AF3-436B1B499F51}"/>
              </a:ext>
            </a:extLst>
          </p:cNvPr>
          <p:cNvPicPr>
            <a:picLocks noChangeAspect="1"/>
          </p:cNvPicPr>
          <p:nvPr/>
        </p:nvPicPr>
        <p:blipFill>
          <a:blip r:embed="rId14" cstate="print">
            <a:extLst>
              <a:ext uri="{28A0092B-C50C-407E-A947-70E740481C1C}">
                <a14:useLocalDpi xmlns:a14="http://schemas.microsoft.com/office/drawing/2010/main"/>
              </a:ext>
            </a:extLst>
          </a:blip>
          <a:stretch>
            <a:fillRect/>
          </a:stretch>
        </p:blipFill>
        <p:spPr>
          <a:xfrm>
            <a:off x="11193032" y="261762"/>
            <a:ext cx="737199" cy="609607"/>
          </a:xfrm>
          <a:prstGeom prst="rect">
            <a:avLst/>
          </a:prstGeom>
        </p:spPr>
      </p:pic>
    </p:spTree>
    <p:extLst>
      <p:ext uri="{BB962C8B-B14F-4D97-AF65-F5344CB8AC3E}">
        <p14:creationId xmlns:p14="http://schemas.microsoft.com/office/powerpoint/2010/main" val="33598654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6490B3-7181-AE42-B76E-2E2E0078AD79}"/>
              </a:ext>
            </a:extLst>
          </p:cNvPr>
          <p:cNvSpPr>
            <a:spLocks noGrp="1"/>
          </p:cNvSpPr>
          <p:nvPr>
            <p:ph type="title"/>
          </p:nvPr>
        </p:nvSpPr>
        <p:spPr/>
        <p:txBody>
          <a:bodyPr/>
          <a:lstStyle/>
          <a:p>
            <a:r>
              <a:rPr lang="en-US" dirty="0"/>
              <a:t>NASA’s Vision for Sustainable Aviation Operations</a:t>
            </a:r>
          </a:p>
        </p:txBody>
      </p:sp>
      <p:sp>
        <p:nvSpPr>
          <p:cNvPr id="3" name="Date Placeholder 2">
            <a:extLst>
              <a:ext uri="{FF2B5EF4-FFF2-40B4-BE49-F238E27FC236}">
                <a16:creationId xmlns:a16="http://schemas.microsoft.com/office/drawing/2014/main" id="{4CA0D9F8-68D7-6F4B-A4B9-290FCB76F399}"/>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rgbClr val="000000"/>
                </a:solidFill>
                <a:effectLst/>
                <a:uLnTx/>
                <a:uFillTx/>
                <a:latin typeface="Arial"/>
                <a:ea typeface="+mn-ea"/>
                <a:cs typeface="+mn-cs"/>
              </a:rPr>
              <a:t>www.nasa.gov   |</a:t>
            </a:r>
          </a:p>
        </p:txBody>
      </p:sp>
      <p:sp>
        <p:nvSpPr>
          <p:cNvPr id="4" name="Slide Number Placeholder 3">
            <a:extLst>
              <a:ext uri="{FF2B5EF4-FFF2-40B4-BE49-F238E27FC236}">
                <a16:creationId xmlns:a16="http://schemas.microsoft.com/office/drawing/2014/main" id="{9DFDEA9D-5AAD-334F-9C0D-AD01F2D1E632}"/>
              </a:ext>
            </a:extLst>
          </p:cNvPr>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B8AA1CF0-2751-9942-BBAA-4C77DDDF2B1B}" type="slidenum">
              <a:rPr kumimoji="0" lang="en-US" sz="800" b="0" i="0" u="none" strike="noStrike" kern="1200" cap="none" spc="0" normalizeH="0" baseline="0" noProof="0" smtClean="0">
                <a:ln>
                  <a:noFill/>
                </a:ln>
                <a:solidFill>
                  <a:srgbClr val="000000"/>
                </a:solidFill>
                <a:effectLst/>
                <a:uLnTx/>
                <a:uFillTx/>
                <a:latin typeface="Arial"/>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6</a:t>
            </a:fld>
            <a:endParaRPr kumimoji="0" lang="en-US" sz="800" b="0" i="0" u="none" strike="noStrike" kern="1200" cap="none" spc="0" normalizeH="0" baseline="0" noProof="0">
              <a:ln>
                <a:noFill/>
              </a:ln>
              <a:solidFill>
                <a:srgbClr val="000000"/>
              </a:solidFill>
              <a:effectLst/>
              <a:uLnTx/>
              <a:uFillTx/>
              <a:latin typeface="Arial"/>
              <a:ea typeface="+mn-ea"/>
              <a:cs typeface="+mn-cs"/>
            </a:endParaRPr>
          </a:p>
        </p:txBody>
      </p:sp>
      <p:sp>
        <p:nvSpPr>
          <p:cNvPr id="45" name="Rectangle 44" descr="&quot;&quot;">
            <a:extLst>
              <a:ext uri="{FF2B5EF4-FFF2-40B4-BE49-F238E27FC236}">
                <a16:creationId xmlns:a16="http://schemas.microsoft.com/office/drawing/2014/main" id="{DD108EF7-FC3E-1140-A9D8-320DA317A8B8}"/>
              </a:ext>
            </a:extLst>
          </p:cNvPr>
          <p:cNvSpPr/>
          <p:nvPr/>
        </p:nvSpPr>
        <p:spPr>
          <a:xfrm>
            <a:off x="8426796" y="1334320"/>
            <a:ext cx="3765204" cy="4290368"/>
          </a:xfrm>
          <a:prstGeom prst="rect">
            <a:avLst/>
          </a:prstGeom>
          <a:solidFill>
            <a:srgbClr val="00BA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37" name="Rectangle 36">
            <a:extLst>
              <a:ext uri="{FF2B5EF4-FFF2-40B4-BE49-F238E27FC236}">
                <a16:creationId xmlns:a16="http://schemas.microsoft.com/office/drawing/2014/main" id="{63B2217A-5C2E-5F49-B983-97551667A46B}"/>
              </a:ext>
            </a:extLst>
          </p:cNvPr>
          <p:cNvSpPr/>
          <p:nvPr/>
        </p:nvSpPr>
        <p:spPr>
          <a:xfrm>
            <a:off x="8694815" y="1909817"/>
            <a:ext cx="3244310" cy="3139321"/>
          </a:xfrm>
          <a:prstGeom prst="rect">
            <a:avLst/>
          </a:prstGeom>
        </p:spPr>
        <p:txBody>
          <a:bodyPr wrap="square">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FFFFFF"/>
                </a:solidFill>
                <a:effectLst/>
                <a:uLnTx/>
                <a:uFillTx/>
                <a:latin typeface="Arial"/>
                <a:ea typeface="+mn-ea"/>
                <a:cs typeface="+mn-cs"/>
              </a:rPr>
              <a:t>Integrated trajectories optimized for environmental benefit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FFFFFF"/>
                </a:solidFill>
                <a:effectLst/>
                <a:uLnTx/>
                <a:uFillTx/>
                <a:latin typeface="Arial"/>
                <a:ea typeface="+mn-ea"/>
                <a:cs typeface="+mn-cs"/>
              </a:rPr>
              <a:t>Advanced flight deck capabilities to operate on those trajectories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FFFFFF"/>
                </a:solidFill>
                <a:effectLst/>
                <a:uLnTx/>
                <a:uFillTx/>
                <a:latin typeface="Arial"/>
                <a:ea typeface="+mn-ea"/>
                <a:cs typeface="+mn-cs"/>
              </a:rPr>
              <a:t>Tailored services that support safe integration of all diverse operations</a:t>
            </a:r>
          </a:p>
        </p:txBody>
      </p:sp>
      <p:pic>
        <p:nvPicPr>
          <p:cNvPr id="6" name="Picture 5">
            <a:extLst>
              <a:ext uri="{FF2B5EF4-FFF2-40B4-BE49-F238E27FC236}">
                <a16:creationId xmlns:a16="http://schemas.microsoft.com/office/drawing/2014/main" id="{376D8CEC-91C8-9E40-9223-E1999718FFAC}"/>
              </a:ext>
            </a:extLst>
          </p:cNvPr>
          <p:cNvPicPr>
            <a:picLocks noChangeAspect="1"/>
          </p:cNvPicPr>
          <p:nvPr/>
        </p:nvPicPr>
        <p:blipFill rotWithShape="1">
          <a:blip r:embed="rId3">
            <a:extLst>
              <a:ext uri="{28A0092B-C50C-407E-A947-70E740481C1C}">
                <a14:useLocalDpi xmlns:a14="http://schemas.microsoft.com/office/drawing/2010/main" val="0"/>
              </a:ext>
            </a:extLst>
          </a:blip>
          <a:srcRect l="2665" r="3593"/>
          <a:stretch/>
        </p:blipFill>
        <p:spPr>
          <a:xfrm>
            <a:off x="0" y="1334320"/>
            <a:ext cx="5362575" cy="4290368"/>
          </a:xfrm>
          <a:prstGeom prst="rect">
            <a:avLst/>
          </a:prstGeom>
        </p:spPr>
      </p:pic>
      <p:pic>
        <p:nvPicPr>
          <p:cNvPr id="35" name="Picture 34">
            <a:extLst>
              <a:ext uri="{FF2B5EF4-FFF2-40B4-BE49-F238E27FC236}">
                <a16:creationId xmlns:a16="http://schemas.microsoft.com/office/drawing/2014/main" id="{FF8B20A8-195D-0C4F-999D-BEEAFEE1471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453719" y="1334320"/>
            <a:ext cx="2890040" cy="4290368"/>
          </a:xfrm>
          <a:prstGeom prst="rect">
            <a:avLst/>
          </a:prstGeom>
        </p:spPr>
      </p:pic>
    </p:spTree>
    <p:extLst>
      <p:ext uri="{BB962C8B-B14F-4D97-AF65-F5344CB8AC3E}">
        <p14:creationId xmlns:p14="http://schemas.microsoft.com/office/powerpoint/2010/main" val="11666061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12" descr="NASA insigniaCMYK"/>
          <p:cNvPicPr preferRelativeResize="0">
            <a:picLocks noChangeAspect="1" noChangeArrowheads="1"/>
          </p:cNvPicPr>
          <p:nvPr/>
        </p:nvPicPr>
        <p:blipFill>
          <a:blip r:embed="rId3" cstate="print"/>
          <a:srcRect/>
          <a:stretch>
            <a:fillRect/>
          </a:stretch>
        </p:blipFill>
        <p:spPr bwMode="auto">
          <a:xfrm>
            <a:off x="4267200" y="2590800"/>
            <a:ext cx="3826280" cy="2971803"/>
          </a:xfrm>
          <a:prstGeom prst="rect">
            <a:avLst/>
          </a:prstGeom>
          <a:noFill/>
          <a:ln w="9525">
            <a:noFill/>
            <a:miter lim="800000"/>
            <a:headEnd/>
            <a:tailEnd/>
          </a:ln>
        </p:spPr>
      </p:pic>
      <p:pic>
        <p:nvPicPr>
          <p:cNvPr id="3" name="Picture 2">
            <a:extLst>
              <a:ext uri="{FF2B5EF4-FFF2-40B4-BE49-F238E27FC236}">
                <a16:creationId xmlns:a16="http://schemas.microsoft.com/office/drawing/2014/main" id="{E5668C93-46CF-B849-A7F5-8E398624B554}"/>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1" y="-1907"/>
            <a:ext cx="12191999" cy="6858000"/>
          </a:xfrm>
          <a:prstGeom prst="rect">
            <a:avLst/>
          </a:prstGeom>
        </p:spPr>
      </p:pic>
      <p:pic>
        <p:nvPicPr>
          <p:cNvPr id="6" name="Picture 2">
            <a:extLst>
              <a:ext uri="{FF2B5EF4-FFF2-40B4-BE49-F238E27FC236}">
                <a16:creationId xmlns:a16="http://schemas.microsoft.com/office/drawing/2014/main" id="{AF9CC8D1-CB8B-C044-9479-E8BA3D81DBD3}"/>
              </a:ext>
            </a:extLst>
          </p:cNvPr>
          <p:cNvPicPr>
            <a:picLocks noChangeAspect="1"/>
          </p:cNvPicPr>
          <p:nvPr/>
        </p:nvPicPr>
        <p:blipFill>
          <a:blip r:embed="rId5" cstate="email">
            <a:extLst>
              <a:ext uri="{28A0092B-C50C-407E-A947-70E740481C1C}">
                <a14:useLocalDpi xmlns:a14="http://schemas.microsoft.com/office/drawing/2010/main"/>
              </a:ext>
            </a:extLst>
          </a:blip>
          <a:srcRect/>
          <a:stretch>
            <a:fillRect/>
          </a:stretch>
        </p:blipFill>
        <p:spPr bwMode="auto">
          <a:xfrm>
            <a:off x="5057955" y="2654479"/>
            <a:ext cx="1627517" cy="13481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142538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Office Theme">
  <a:themeElements>
    <a:clrScheme name="White Link 1">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Arial">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resenter xmlns="1f6f5500-dc3f-453d-9ea0-8826c78aa93b" xsi:nil="true"/>
    <Date xmlns="1f6f5500-dc3f-453d-9ea0-8826c78aa93b" xsi:nil="true"/>
    <Audience xmlns="1f6f5500-dc3f-453d-9ea0-8826c78aa93b">NASA</Audienc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6DA55B87BDB5474D9C42F00F3DEA10AE" ma:contentTypeVersion="4" ma:contentTypeDescription="Create a new document." ma:contentTypeScope="" ma:versionID="0d5360f685c94a8d29045a7b1f72207c">
  <xsd:schema xmlns:xsd="http://www.w3.org/2001/XMLSchema" xmlns:xs="http://www.w3.org/2001/XMLSchema" xmlns:p="http://schemas.microsoft.com/office/2006/metadata/properties" xmlns:ns2="a49ca034-ba83-45d6-9fd8-8ac7ee3b8d68" xmlns:ns3="1f6f5500-dc3f-453d-9ea0-8826c78aa93b" targetNamespace="http://schemas.microsoft.com/office/2006/metadata/properties" ma:root="true" ma:fieldsID="fea0b881d5a7b57692e521981491e3d6" ns2:_="" ns3:_="">
    <xsd:import namespace="a49ca034-ba83-45d6-9fd8-8ac7ee3b8d68"/>
    <xsd:import namespace="1f6f5500-dc3f-453d-9ea0-8826c78aa93b"/>
    <xsd:element name="properties">
      <xsd:complexType>
        <xsd:sequence>
          <xsd:element name="documentManagement">
            <xsd:complexType>
              <xsd:all>
                <xsd:element ref="ns2:SharedWithUsers" minOccurs="0"/>
                <xsd:element ref="ns3:Date" minOccurs="0"/>
                <xsd:element ref="ns3:Audience" minOccurs="0"/>
                <xsd:element ref="ns3:Presente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49ca034-ba83-45d6-9fd8-8ac7ee3b8d68"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1f6f5500-dc3f-453d-9ea0-8826c78aa93b" elementFormDefault="qualified">
    <xsd:import namespace="http://schemas.microsoft.com/office/2006/documentManagement/types"/>
    <xsd:import namespace="http://schemas.microsoft.com/office/infopath/2007/PartnerControls"/>
    <xsd:element name="Date" ma:index="9" nillable="true" ma:displayName="Date" ma:description="Year and Month presentation was given, in format YYYY MM" ma:internalName="Date">
      <xsd:simpleType>
        <xsd:restriction base="dms:Text">
          <xsd:maxLength value="255"/>
        </xsd:restriction>
      </xsd:simpleType>
    </xsd:element>
    <xsd:element name="Audience" ma:index="10" nillable="true" ma:displayName="Audience" ma:default="NASA" ma:description="Original audience for presentation" ma:format="Dropdown" ma:internalName="Audience">
      <xsd:simpleType>
        <xsd:union memberTypes="dms:Text">
          <xsd:simpleType>
            <xsd:restriction base="dms:Choice">
              <xsd:enumeration value="NASA"/>
              <xsd:enumeration value="Congress"/>
              <xsd:enumeration value="OMB"/>
              <xsd:enumeration value="NAC"/>
              <xsd:enumeration value="ASEB"/>
              <xsd:enumeration value="AIAA"/>
              <xsd:enumeration value="National Academies of Science"/>
              <xsd:enumeration value="ICAO"/>
              <xsd:enumeration value="IFAR"/>
            </xsd:restriction>
          </xsd:simpleType>
        </xsd:union>
      </xsd:simpleType>
    </xsd:element>
    <xsd:element name="Presenter" ma:index="11" nillable="true" ma:displayName="Presenter" ma:description="Name of person who presented the briefing" ma:internalName="Presenter">
      <xsd:simpleType>
        <xsd:restriction base="dms:Text">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11ABB0A-3B89-46DE-A08F-E28C99BF4D10}">
  <ds:schemaRefs>
    <ds:schemaRef ds:uri="http://schemas.microsoft.com/sharepoint/v3/contenttype/forms"/>
  </ds:schemaRefs>
</ds:datastoreItem>
</file>

<file path=customXml/itemProps2.xml><?xml version="1.0" encoding="utf-8"?>
<ds:datastoreItem xmlns:ds="http://schemas.openxmlformats.org/officeDocument/2006/customXml" ds:itemID="{E0C838CE-35D5-466F-8FCF-6B364C57E88C}">
  <ds:schemaRefs>
    <ds:schemaRef ds:uri="http://schemas.openxmlformats.org/package/2006/metadata/core-properties"/>
    <ds:schemaRef ds:uri="http://purl.org/dc/terms/"/>
    <ds:schemaRef ds:uri="a3f7648c-ef34-4383-9913-3e4132c38d7f"/>
    <ds:schemaRef ds:uri="http://schemas.microsoft.com/office/infopath/2007/PartnerControls"/>
    <ds:schemaRef ds:uri="http://schemas.microsoft.com/office/2006/documentManagement/types"/>
    <ds:schemaRef ds:uri="http://schemas.microsoft.com/office/2006/metadata/properties"/>
    <ds:schemaRef ds:uri="http://purl.org/dc/elements/1.1/"/>
    <ds:schemaRef ds:uri="c852713b-0caa-4ac0-ba75-048f00e27b76"/>
    <ds:schemaRef ds:uri="http://www.w3.org/XML/1998/namespace"/>
    <ds:schemaRef ds:uri="http://purl.org/dc/dcmitype/"/>
    <ds:schemaRef ds:uri="1f6f5500-dc3f-453d-9ea0-8826c78aa93b"/>
  </ds:schemaRefs>
</ds:datastoreItem>
</file>

<file path=customXml/itemProps3.xml><?xml version="1.0" encoding="utf-8"?>
<ds:datastoreItem xmlns:ds="http://schemas.openxmlformats.org/officeDocument/2006/customXml" ds:itemID="{D381203F-C04A-4623-8ADB-E2EE54A86D1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49ca034-ba83-45d6-9fd8-8ac7ee3b8d68"/>
    <ds:schemaRef ds:uri="1f6f5500-dc3f-453d-9ea0-8826c78aa93b"/>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12684</TotalTime>
  <Words>1208</Words>
  <Application>Microsoft Office PowerPoint</Application>
  <PresentationFormat>Widescreen</PresentationFormat>
  <Paragraphs>127</Paragraphs>
  <Slides>7</Slides>
  <Notes>7</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7</vt:i4>
      </vt:variant>
    </vt:vector>
  </HeadingPairs>
  <TitlesOfParts>
    <vt:vector size="13" baseType="lpstr">
      <vt:lpstr>Arial</vt:lpstr>
      <vt:lpstr>Arial Black</vt:lpstr>
      <vt:lpstr>Calibri</vt:lpstr>
      <vt:lpstr>Helvetica</vt:lpstr>
      <vt:lpstr>Muli</vt:lpstr>
      <vt:lpstr>Office Theme</vt:lpstr>
      <vt:lpstr>PowerPoint Presentation</vt:lpstr>
      <vt:lpstr>Aviation Industry Pillars for a Sustainable Future</vt:lpstr>
      <vt:lpstr>Subsonic Transport Technologies</vt:lpstr>
      <vt:lpstr>Subsonic Transports: Integrated Technology Development</vt:lpstr>
      <vt:lpstr>PowerPoint Presentation</vt:lpstr>
      <vt:lpstr>NASA’s Vision for Sustainable Aviation Operations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Office User</dc:creator>
  <cp:lastModifiedBy>Boylan, Kristy A. (HQ-EA000)[SAIC]</cp:lastModifiedBy>
  <cp:revision>327</cp:revision>
  <cp:lastPrinted>2019-02-27T14:11:14Z</cp:lastPrinted>
  <dcterms:created xsi:type="dcterms:W3CDTF">2019-02-06T14:32:22Z</dcterms:created>
  <dcterms:modified xsi:type="dcterms:W3CDTF">2021-05-28T20:53:04Z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0x0101006DA55B87BDB5474D9C42F00F3DEA10AE</vt:lpwstr>
  </property>
</Properties>
</file>