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60" r:id="rId2"/>
  </p:sldMasterIdLst>
  <p:notesMasterIdLst>
    <p:notesMasterId r:id="rId12"/>
  </p:notesMasterIdLst>
  <p:sldIdLst>
    <p:sldId id="409" r:id="rId3"/>
    <p:sldId id="411" r:id="rId4"/>
    <p:sldId id="421" r:id="rId5"/>
    <p:sldId id="412" r:id="rId6"/>
    <p:sldId id="413" r:id="rId7"/>
    <p:sldId id="414" r:id="rId8"/>
    <p:sldId id="415" r:id="rId9"/>
    <p:sldId id="416" r:id="rId10"/>
    <p:sldId id="420" r:id="rId1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A3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4" autoAdjust="0"/>
    <p:restoredTop sz="95320" autoAdjust="0"/>
  </p:normalViewPr>
  <p:slideViewPr>
    <p:cSldViewPr snapToGrid="0">
      <p:cViewPr varScale="1">
        <p:scale>
          <a:sx n="83" d="100"/>
          <a:sy n="83" d="100"/>
        </p:scale>
        <p:origin x="16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86D435CA-E447-4527-91D8-A4F2FCC02316}" type="datetimeFigureOut">
              <a:rPr lang="en-US" smtClean="0"/>
              <a:t>5/26/2021</a:t>
            </a:fld>
            <a:endParaRPr lang="en-US" dirty="0"/>
          </a:p>
        </p:txBody>
      </p:sp>
      <p:sp>
        <p:nvSpPr>
          <p:cNvPr id="4" name="Slide Image Placeholder 3"/>
          <p:cNvSpPr>
            <a:spLocks noGrp="1" noRot="1" noChangeAspect="1"/>
          </p:cNvSpPr>
          <p:nvPr>
            <p:ph type="sldImg" idx="2"/>
          </p:nvPr>
        </p:nvSpPr>
        <p:spPr>
          <a:xfrm>
            <a:off x="1350963" y="1162050"/>
            <a:ext cx="4181475"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0296F74E-09F2-43E8-B1B3-B1BD583EEBD5}" type="slidenum">
              <a:rPr lang="en-US" smtClean="0"/>
              <a:t>‹#›</a:t>
            </a:fld>
            <a:endParaRPr lang="en-US" dirty="0"/>
          </a:p>
        </p:txBody>
      </p:sp>
    </p:spTree>
    <p:extLst>
      <p:ext uri="{BB962C8B-B14F-4D97-AF65-F5344CB8AC3E}">
        <p14:creationId xmlns:p14="http://schemas.microsoft.com/office/powerpoint/2010/main" val="1576305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4"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4" descr="Macintosh HD:Users:kagammage:Documents:Customer work:JOBS ON REVIEW:B1999-simms:Diversity_templates:PowerPoint:Meatball_CMYK_1inch.gi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999413" y="188913"/>
            <a:ext cx="874712"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9"/>
          <p:cNvCxnSpPr>
            <a:cxnSpLocks noChangeShapeType="1"/>
          </p:cNvCxnSpPr>
          <p:nvPr userDrawn="1"/>
        </p:nvCxnSpPr>
        <p:spPr bwMode="auto">
          <a:xfrm>
            <a:off x="5202238" y="0"/>
            <a:ext cx="9144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7" name="Text Box 10"/>
          <p:cNvSpPr txBox="1">
            <a:spLocks noChangeArrowheads="1"/>
          </p:cNvSpPr>
          <p:nvPr userDrawn="1"/>
        </p:nvSpPr>
        <p:spPr bwMode="auto">
          <a:xfrm>
            <a:off x="314325" y="447675"/>
            <a:ext cx="2573338"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Arial" charset="0"/>
                <a:ea typeface="ヒラギノ角ゴ Pro W3" charset="0"/>
              </a:rPr>
              <a:t>National Aeronautics and Space Administration</a:t>
            </a:r>
          </a:p>
        </p:txBody>
      </p:sp>
      <p:pic>
        <p:nvPicPr>
          <p:cNvPr id="8" name="Picture 1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66750" y="5334000"/>
            <a:ext cx="216693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49" name="Rectangle 61"/>
          <p:cNvSpPr>
            <a:spLocks noGrp="1" noChangeArrowheads="1"/>
          </p:cNvSpPr>
          <p:nvPr>
            <p:ph type="ctrTitle" sz="quarter"/>
          </p:nvPr>
        </p:nvSpPr>
        <p:spPr>
          <a:xfrm>
            <a:off x="638325" y="915255"/>
            <a:ext cx="5604865" cy="1497013"/>
          </a:xfrm>
          <a:noFill/>
        </p:spPr>
        <p:txBody>
          <a:bodyPr/>
          <a:lstStyle>
            <a:lvl1pPr>
              <a:defRPr sz="2800">
                <a:solidFill>
                  <a:schemeClr val="accent1"/>
                </a:solidFill>
              </a:defRPr>
            </a:lvl1pPr>
          </a:lstStyle>
          <a:p>
            <a:r>
              <a:rPr lang="en-US" dirty="0"/>
              <a:t>Click to edit Master title style</a:t>
            </a:r>
          </a:p>
        </p:txBody>
      </p:sp>
      <p:sp>
        <p:nvSpPr>
          <p:cNvPr id="12350" name="Rectangle 62"/>
          <p:cNvSpPr>
            <a:spLocks noGrp="1" noChangeArrowheads="1"/>
          </p:cNvSpPr>
          <p:nvPr>
            <p:ph type="subTitle" sz="quarter" idx="1"/>
          </p:nvPr>
        </p:nvSpPr>
        <p:spPr>
          <a:xfrm>
            <a:off x="638325" y="2571579"/>
            <a:ext cx="5015521" cy="743685"/>
          </a:xfrm>
        </p:spPr>
        <p:txBody>
          <a:bodyPr/>
          <a:lstStyle>
            <a:lvl1pPr marL="0" indent="0">
              <a:spcBef>
                <a:spcPts val="0"/>
              </a:spcBef>
              <a:spcAft>
                <a:spcPts val="0"/>
              </a:spcAft>
              <a:buFontTx/>
              <a:buNone/>
              <a:defRPr sz="1800">
                <a:solidFill>
                  <a:srgbClr val="FFFFFF"/>
                </a:solidFill>
              </a:defRPr>
            </a:lvl1pPr>
          </a:lstStyle>
          <a:p>
            <a:r>
              <a:rPr lang="en-US" dirty="0"/>
              <a:t>Click to edit Master subtitle style</a:t>
            </a:r>
          </a:p>
        </p:txBody>
      </p:sp>
    </p:spTree>
    <p:extLst>
      <p:ext uri="{BB962C8B-B14F-4D97-AF65-F5344CB8AC3E}">
        <p14:creationId xmlns:p14="http://schemas.microsoft.com/office/powerpoint/2010/main" val="126381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1702937" y="70740"/>
            <a:ext cx="6317823" cy="854052"/>
          </a:xfrm>
        </p:spPr>
        <p:txBody>
          <a:bodyPr/>
          <a:lstStyle/>
          <a:p>
            <a:r>
              <a:rPr lang="en-US"/>
              <a:t>Click to edit Master title style</a:t>
            </a:r>
          </a:p>
        </p:txBody>
      </p:sp>
    </p:spTree>
    <p:extLst>
      <p:ext uri="{BB962C8B-B14F-4D97-AF65-F5344CB8AC3E}">
        <p14:creationId xmlns:p14="http://schemas.microsoft.com/office/powerpoint/2010/main" val="323832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0718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itle 3"/>
          <p:cNvSpPr>
            <a:spLocks noGrp="1"/>
          </p:cNvSpPr>
          <p:nvPr>
            <p:ph type="title"/>
          </p:nvPr>
        </p:nvSpPr>
        <p:spPr>
          <a:xfrm>
            <a:off x="1702937" y="70740"/>
            <a:ext cx="6317823" cy="854052"/>
          </a:xfrm>
        </p:spPr>
        <p:txBody>
          <a:bodyPr/>
          <a:lstStyle/>
          <a:p>
            <a:r>
              <a:rPr lang="en-US"/>
              <a:t>Click to edit Master title style</a:t>
            </a:r>
          </a:p>
        </p:txBody>
      </p:sp>
    </p:spTree>
    <p:extLst>
      <p:ext uri="{BB962C8B-B14F-4D97-AF65-F5344CB8AC3E}">
        <p14:creationId xmlns:p14="http://schemas.microsoft.com/office/powerpoint/2010/main" val="198916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31803" y="1186544"/>
            <a:ext cx="8270875" cy="52634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37348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31803" y="1186544"/>
            <a:ext cx="8270875" cy="52634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168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31803" y="1186544"/>
            <a:ext cx="8270875" cy="52634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5213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31803" y="1186544"/>
            <a:ext cx="8270875" cy="52634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2197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31803" y="1186544"/>
            <a:ext cx="8270875" cy="52634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41733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5.png"/><Relationship Id="rId5" Type="http://schemas.openxmlformats.org/officeDocument/2006/relationships/slideLayout" Target="../slideLayouts/slideLayout6.xml"/><Relationship Id="rId10" Type="http://schemas.openxmlformats.org/officeDocument/2006/relationships/image" Target="../media/image1.pn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02937" y="70740"/>
            <a:ext cx="6317823" cy="8540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31800" y="1186544"/>
            <a:ext cx="8270875" cy="5263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41" name="Text Box 17"/>
          <p:cNvSpPr txBox="1">
            <a:spLocks noChangeArrowheads="1"/>
          </p:cNvSpPr>
          <p:nvPr/>
        </p:nvSpPr>
        <p:spPr bwMode="auto">
          <a:xfrm>
            <a:off x="8629948" y="6575425"/>
            <a:ext cx="341397" cy="246221"/>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fld id="{2FC06184-9FF0-F144-A174-4585763E84E2}" type="slidenum">
              <a:rPr kumimoji="0" lang="en-US" sz="1000" b="0" i="0" u="none" strike="noStrike" kern="1200" cap="none" spc="0" normalizeH="0" baseline="0" noProof="0" smtClean="0">
                <a:ln>
                  <a:noFill/>
                </a:ln>
                <a:solidFill>
                  <a:srgbClr val="000000"/>
                </a:solidFill>
                <a:effectLst/>
                <a:uLnTx/>
                <a:uFillTx/>
                <a:latin typeface="Times New Roman" pitchFamily="18" charset="0"/>
                <a:ea typeface="ヒラギノ角ゴ Pro W3" pitchFamily="-106" charset="-128"/>
                <a:cs typeface="Times New Roman" pitchFamily="18"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Times New Roman" pitchFamily="18" charset="0"/>
              <a:ea typeface="ヒラギノ角ゴ Pro W3" pitchFamily="-106" charset="-128"/>
              <a:cs typeface="Times New Roman" pitchFamily="18" charset="0"/>
            </a:endParaRPr>
          </a:p>
        </p:txBody>
      </p:sp>
      <p:sp>
        <p:nvSpPr>
          <p:cNvPr id="7" name="TextBox 6"/>
          <p:cNvSpPr txBox="1"/>
          <p:nvPr/>
        </p:nvSpPr>
        <p:spPr>
          <a:xfrm>
            <a:off x="158666" y="6544716"/>
            <a:ext cx="233108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ts val="0"/>
              </a:spcBef>
              <a:spcAft>
                <a:spcPct val="0"/>
              </a:spcAft>
              <a:buClr>
                <a:srgbClr val="000000"/>
              </a:buClr>
              <a:buSzTx/>
              <a:buFontTx/>
              <a:buNone/>
              <a:tabLst/>
              <a:defRPr/>
            </a:pPr>
            <a:r>
              <a:rPr kumimoji="0" lang="en-US" sz="1200" b="0" i="0" u="none" strike="noStrike" kern="0" cap="none" spc="-100" normalizeH="0" baseline="0" noProof="0" dirty="0">
                <a:ln>
                  <a:noFill/>
                </a:ln>
                <a:solidFill>
                  <a:srgbClr val="000000"/>
                </a:solidFill>
                <a:effectLst/>
                <a:uLnTx/>
                <a:uFillTx/>
                <a:latin typeface="Times New Roman" pitchFamily="18" charset="0"/>
                <a:ea typeface="ヒラギノ角ゴ Pro W3" pitchFamily="-106" charset="-128"/>
                <a:cs typeface="Times New Roman" pitchFamily="18" charset="0"/>
              </a:rPr>
              <a:t>TIRS-2 Pre-Ship Review  –  Aug 12 , 2019</a:t>
            </a:r>
          </a:p>
        </p:txBody>
      </p:sp>
      <p:sp>
        <p:nvSpPr>
          <p:cNvPr id="12" name="Line 18"/>
          <p:cNvSpPr>
            <a:spLocks noChangeShapeType="1"/>
          </p:cNvSpPr>
          <p:nvPr/>
        </p:nvSpPr>
        <p:spPr bwMode="auto">
          <a:xfrm flipV="1">
            <a:off x="0" y="1013413"/>
            <a:ext cx="9144000" cy="0"/>
          </a:xfrm>
          <a:prstGeom prst="line">
            <a:avLst/>
          </a:prstGeom>
          <a:noFill/>
          <a:ln w="50800">
            <a:solidFill>
              <a:srgbClr val="0033CC"/>
            </a:solidFill>
            <a:round/>
            <a:headEnd/>
            <a:tailEnd/>
          </a:ln>
        </p:spPr>
        <p:txBody>
          <a:bodyPr wrap="none" anchor="ctr"/>
          <a:lstStyle/>
          <a:p>
            <a:pPr marL="0" marR="0" lvl="0" indent="0" algn="l" defTabSz="914400" rtl="0" eaLnBrk="0" fontAlgn="base" latinLnBrk="0" hangingPunct="0">
              <a:lnSpc>
                <a:spcPct val="100000"/>
              </a:lnSpc>
              <a:spcBef>
                <a:spcPct val="20000"/>
              </a:spcBef>
              <a:spcAft>
                <a:spcPct val="0"/>
              </a:spcAft>
              <a:buClr>
                <a:srgbClr val="000000"/>
              </a:buClr>
              <a:buSzTx/>
              <a:buFontTx/>
              <a:buChar char="–"/>
              <a:tabLst/>
              <a:defRPr/>
            </a:pPr>
            <a:endParaRPr kumimoji="0" lang="en-US" sz="800" b="0" i="0" u="none" strike="noStrike" kern="1200" cap="none" spc="0" normalizeH="0" baseline="0" noProof="0" dirty="0">
              <a:ln>
                <a:noFill/>
              </a:ln>
              <a:solidFill>
                <a:srgbClr val="000000"/>
              </a:solidFill>
              <a:effectLst/>
              <a:uLnTx/>
              <a:uFillTx/>
              <a:latin typeface="Arial" charset="0"/>
              <a:ea typeface="ＭＳ Ｐゴシック" pitchFamily="24" charset="-128"/>
            </a:endParaRPr>
          </a:p>
        </p:txBody>
      </p:sp>
      <p:pic>
        <p:nvPicPr>
          <p:cNvPr id="9" name="Picture 64" descr="Macintosh HD:Users:kagammage:Documents:Customer work:JOBS ON REVIEW:B1999-simms:Diversity_templates:PowerPoint:Meatball_CMYK_1inch.gif"/>
          <p:cNvPicPr>
            <a:picLocks noChangeAspect="1" noChangeArrowheads="1"/>
          </p:cNvPicPr>
          <p:nvPr userDrawn="1"/>
        </p:nvPicPr>
        <p:blipFill>
          <a:blip r:embed="rId3" cstate="print"/>
          <a:srcRect/>
          <a:stretch>
            <a:fillRect/>
          </a:stretch>
        </p:blipFill>
        <p:spPr bwMode="auto">
          <a:xfrm>
            <a:off x="8020761" y="21906"/>
            <a:ext cx="1123239" cy="915307"/>
          </a:xfrm>
          <a:prstGeom prst="rect">
            <a:avLst/>
          </a:prstGeom>
          <a:noFill/>
          <a:ln w="9525">
            <a:noFill/>
            <a:miter lim="800000"/>
            <a:headEnd/>
            <a:tailEnd/>
          </a:ln>
        </p:spPr>
      </p:pic>
      <p:sp>
        <p:nvSpPr>
          <p:cNvPr id="10" name="TextBox 9"/>
          <p:cNvSpPr txBox="1"/>
          <p:nvPr userDrawn="1"/>
        </p:nvSpPr>
        <p:spPr>
          <a:xfrm>
            <a:off x="3389117" y="6544647"/>
            <a:ext cx="231505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ts val="0"/>
              </a:spcBef>
              <a:spcAft>
                <a:spcPct val="0"/>
              </a:spcAft>
              <a:buClr>
                <a:srgbClr val="000000"/>
              </a:buClr>
              <a:buSzTx/>
              <a:buFontTx/>
              <a:buNone/>
              <a:tabLst/>
              <a:defRPr/>
            </a:pPr>
            <a:r>
              <a:rPr kumimoji="0" lang="en-US" sz="1200" b="0" i="0" u="none" strike="noStrike" kern="0" cap="none" spc="-100" normalizeH="0" baseline="0" noProof="0" dirty="0">
                <a:ln>
                  <a:noFill/>
                </a:ln>
                <a:solidFill>
                  <a:srgbClr val="000000"/>
                </a:solidFill>
                <a:effectLst/>
                <a:uLnTx/>
                <a:uFillTx/>
                <a:latin typeface="Times New Roman" pitchFamily="18" charset="0"/>
                <a:ea typeface="ヒラギノ角ゴ Pro W3" pitchFamily="-106" charset="-128"/>
                <a:cs typeface="Times New Roman" pitchFamily="18" charset="0"/>
              </a:rPr>
              <a:t>Pre-Decisional – NASA Internal Use Only</a:t>
            </a:r>
          </a:p>
        </p:txBody>
      </p:sp>
      <p:pic>
        <p:nvPicPr>
          <p:cNvPr id="13" name="Picture 7"/>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057" y="56340"/>
            <a:ext cx="1652170" cy="901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854363"/>
      </p:ext>
    </p:extLst>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2800" b="1">
          <a:solidFill>
            <a:schemeClr val="tx1"/>
          </a:solidFill>
          <a:latin typeface="Times New Roman" pitchFamily="18" charset="0"/>
          <a:ea typeface="+mj-ea"/>
          <a:cs typeface="Times New Roman" pitchFamily="18" charset="0"/>
        </a:defRPr>
      </a:lvl1pPr>
      <a:lvl2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2pPr>
      <a:lvl3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3pPr>
      <a:lvl4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4pPr>
      <a:lvl5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5pPr>
      <a:lvl6pPr marL="457200"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6pPr>
      <a:lvl7pPr marL="914400"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7pPr>
      <a:lvl8pPr marL="1371600"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8pPr>
      <a:lvl9pPr marL="1828800"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9pPr>
    </p:titleStyle>
    <p:bodyStyle>
      <a:lvl1pPr marL="169863" indent="-169863" algn="l" rtl="0" eaLnBrk="0" fontAlgn="base" hangingPunct="0">
        <a:spcBef>
          <a:spcPct val="20000"/>
        </a:spcBef>
        <a:spcAft>
          <a:spcPct val="0"/>
        </a:spcAft>
        <a:buClr>
          <a:schemeClr val="tx1"/>
        </a:buClr>
        <a:buChar char="•"/>
        <a:defRPr sz="2400">
          <a:solidFill>
            <a:schemeClr val="tx1"/>
          </a:solidFill>
          <a:latin typeface="Times New Roman" pitchFamily="18" charset="0"/>
          <a:ea typeface="+mn-ea"/>
          <a:cs typeface="Times New Roman" pitchFamily="18" charset="0"/>
        </a:defRPr>
      </a:lvl1pPr>
      <a:lvl2pPr marL="454025" indent="-169863" algn="l" rtl="0" eaLnBrk="0" fontAlgn="base" hangingPunct="0">
        <a:spcBef>
          <a:spcPct val="20000"/>
        </a:spcBef>
        <a:spcAft>
          <a:spcPct val="0"/>
        </a:spcAft>
        <a:buClr>
          <a:schemeClr val="tx1"/>
        </a:buClr>
        <a:buChar char="–"/>
        <a:defRPr sz="1800">
          <a:solidFill>
            <a:schemeClr val="tx1"/>
          </a:solidFill>
          <a:latin typeface="Times New Roman" pitchFamily="18" charset="0"/>
          <a:ea typeface="+mn-ea"/>
          <a:cs typeface="Times New Roman" pitchFamily="18" charset="0"/>
        </a:defRPr>
      </a:lvl2pPr>
      <a:lvl3pPr marL="744538" indent="-176213"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3pPr>
      <a:lvl4pPr marL="1033463" indent="-174625"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4pPr>
      <a:lvl5pPr marL="1371600" indent="-169863"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5pPr>
      <a:lvl6pPr marL="1828800" indent="-169863" algn="l" rtl="0" fontAlgn="base">
        <a:spcBef>
          <a:spcPct val="20000"/>
        </a:spcBef>
        <a:spcAft>
          <a:spcPct val="0"/>
        </a:spcAft>
        <a:buClr>
          <a:schemeClr val="tx1"/>
        </a:buClr>
        <a:buChar char="»"/>
        <a:defRPr sz="1400">
          <a:solidFill>
            <a:schemeClr val="tx1"/>
          </a:solidFill>
          <a:latin typeface="+mn-lt"/>
          <a:ea typeface="+mn-ea"/>
          <a:cs typeface="+mn-cs"/>
        </a:defRPr>
      </a:lvl6pPr>
      <a:lvl7pPr marL="2286000" indent="-169863" algn="l" rtl="0" fontAlgn="base">
        <a:spcBef>
          <a:spcPct val="20000"/>
        </a:spcBef>
        <a:spcAft>
          <a:spcPct val="0"/>
        </a:spcAft>
        <a:buClr>
          <a:schemeClr val="tx1"/>
        </a:buClr>
        <a:buChar char="»"/>
        <a:defRPr sz="1400">
          <a:solidFill>
            <a:schemeClr val="tx1"/>
          </a:solidFill>
          <a:latin typeface="+mn-lt"/>
          <a:ea typeface="+mn-ea"/>
          <a:cs typeface="+mn-cs"/>
        </a:defRPr>
      </a:lvl7pPr>
      <a:lvl8pPr marL="2743200" indent="-169863" algn="l" rtl="0" fontAlgn="base">
        <a:spcBef>
          <a:spcPct val="20000"/>
        </a:spcBef>
        <a:spcAft>
          <a:spcPct val="0"/>
        </a:spcAft>
        <a:buClr>
          <a:schemeClr val="tx1"/>
        </a:buClr>
        <a:buChar char="»"/>
        <a:defRPr sz="1400">
          <a:solidFill>
            <a:schemeClr val="tx1"/>
          </a:solidFill>
          <a:latin typeface="+mn-lt"/>
          <a:ea typeface="+mn-ea"/>
          <a:cs typeface="+mn-cs"/>
        </a:defRPr>
      </a:lvl8pPr>
      <a:lvl9pPr marL="3200400" indent="-169863" algn="l" rtl="0" fontAlgn="base">
        <a:spcBef>
          <a:spcPct val="20000"/>
        </a:spcBef>
        <a:spcAft>
          <a:spcPct val="0"/>
        </a:spcAft>
        <a:buClr>
          <a:schemeClr val="tx1"/>
        </a:buClr>
        <a:buChar char="»"/>
        <a:defRPr sz="14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02937" y="70740"/>
            <a:ext cx="6317823" cy="85405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31803" y="1186544"/>
            <a:ext cx="8270875" cy="5263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41" name="Text Box 17"/>
          <p:cNvSpPr txBox="1">
            <a:spLocks noChangeArrowheads="1"/>
          </p:cNvSpPr>
          <p:nvPr/>
        </p:nvSpPr>
        <p:spPr bwMode="auto">
          <a:xfrm>
            <a:off x="8629949" y="6575431"/>
            <a:ext cx="335348" cy="246221"/>
          </a:xfrm>
          <a:prstGeom prst="rect">
            <a:avLst/>
          </a:prstGeom>
          <a:noFill/>
          <a:ln w="9525">
            <a:noFill/>
            <a:miter lim="800000"/>
            <a:headEnd/>
            <a:tailEnd/>
          </a:ln>
        </p:spPr>
        <p:txBody>
          <a:bodyPr wrap="none">
            <a:spAutoFit/>
          </a:bodyPr>
          <a:lstStyle/>
          <a:p>
            <a:pPr>
              <a:spcBef>
                <a:spcPct val="0"/>
              </a:spcBef>
              <a:buClrTx/>
              <a:buFontTx/>
              <a:buNone/>
            </a:pPr>
            <a:fld id="{2FC06184-9FF0-F144-A174-4585763E84E2}" type="slidenum">
              <a:rPr lang="en-US" sz="1000" smtClean="0">
                <a:solidFill>
                  <a:schemeClr val="accent6"/>
                </a:solidFill>
                <a:latin typeface="Times New Roman" pitchFamily="18" charset="0"/>
                <a:cs typeface="Times New Roman" pitchFamily="18" charset="0"/>
              </a:rPr>
              <a:pPr>
                <a:spcBef>
                  <a:spcPct val="0"/>
                </a:spcBef>
                <a:buClrTx/>
                <a:buFontTx/>
                <a:buNone/>
              </a:pPr>
              <a:t>‹#›</a:t>
            </a:fld>
            <a:endParaRPr lang="en-US" sz="1000" dirty="0">
              <a:solidFill>
                <a:schemeClr val="accent6"/>
              </a:solidFill>
              <a:latin typeface="Times New Roman" pitchFamily="18" charset="0"/>
              <a:cs typeface="Times New Roman" pitchFamily="18" charset="0"/>
            </a:endParaRPr>
          </a:p>
        </p:txBody>
      </p:sp>
      <p:sp>
        <p:nvSpPr>
          <p:cNvPr id="7" name="TextBox 6"/>
          <p:cNvSpPr txBox="1"/>
          <p:nvPr/>
        </p:nvSpPr>
        <p:spPr>
          <a:xfrm>
            <a:off x="158669" y="6544721"/>
            <a:ext cx="671979" cy="276999"/>
          </a:xfrm>
          <a:prstGeom prst="rect">
            <a:avLst/>
          </a:prstGeom>
          <a:noFill/>
        </p:spPr>
        <p:txBody>
          <a:bodyPr wrap="none" rtlCol="0">
            <a:spAutoFit/>
          </a:bodyPr>
          <a:lstStyle/>
          <a:p>
            <a:pPr>
              <a:spcBef>
                <a:spcPts val="0"/>
              </a:spcBef>
              <a:buNone/>
            </a:pPr>
            <a:r>
              <a:rPr lang="en-US" sz="1200" i="0" kern="0" spc="-100" baseline="0" dirty="0" smtClean="0">
                <a:solidFill>
                  <a:schemeClr val="accent6"/>
                </a:solidFill>
                <a:latin typeface="Times New Roman" pitchFamily="18" charset="0"/>
                <a:cs typeface="Times New Roman" pitchFamily="18" charset="0"/>
              </a:rPr>
              <a:t>July 2021</a:t>
            </a:r>
            <a:endParaRPr lang="en-US" sz="1200" kern="0" spc="-100" baseline="0" dirty="0">
              <a:solidFill>
                <a:schemeClr val="accent6"/>
              </a:solidFill>
              <a:latin typeface="Times New Roman" pitchFamily="18" charset="0"/>
              <a:cs typeface="Times New Roman" pitchFamily="18" charset="0"/>
            </a:endParaRPr>
          </a:p>
        </p:txBody>
      </p:sp>
      <p:sp>
        <p:nvSpPr>
          <p:cNvPr id="12" name="Line 18"/>
          <p:cNvSpPr>
            <a:spLocks noChangeShapeType="1"/>
          </p:cNvSpPr>
          <p:nvPr/>
        </p:nvSpPr>
        <p:spPr bwMode="auto">
          <a:xfrm flipV="1">
            <a:off x="0" y="1013413"/>
            <a:ext cx="9144000" cy="0"/>
          </a:xfrm>
          <a:prstGeom prst="line">
            <a:avLst/>
          </a:prstGeom>
          <a:noFill/>
          <a:ln w="50800">
            <a:solidFill>
              <a:srgbClr val="0033CC"/>
            </a:solidFill>
            <a:round/>
            <a:headEnd/>
            <a:tailEnd/>
          </a:ln>
        </p:spPr>
        <p:txBody>
          <a:bodyPr wrap="none" anchor="ctr"/>
          <a:lstStyle/>
          <a:p>
            <a:pPr>
              <a:buClr>
                <a:srgbClr val="000000"/>
              </a:buClr>
            </a:pPr>
            <a:endParaRPr lang="en-US" sz="800" dirty="0">
              <a:solidFill>
                <a:srgbClr val="000000"/>
              </a:solidFill>
              <a:latin typeface="Arial" charset="0"/>
              <a:ea typeface="ＭＳ Ｐゴシック" pitchFamily="24" charset="-128"/>
            </a:endParaRPr>
          </a:p>
        </p:txBody>
      </p:sp>
      <p:pic>
        <p:nvPicPr>
          <p:cNvPr id="9" name="Picture 64" descr="Macintosh HD:Users:kagammage:Documents:Customer work:JOBS ON REVIEW:B1999-simms:Diversity_templates:PowerPoint:Meatball_CMYK_1inch.gif"/>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8020763" y="21909"/>
            <a:ext cx="1123239" cy="915307"/>
          </a:xfrm>
          <a:prstGeom prst="rect">
            <a:avLst/>
          </a:prstGeom>
          <a:noFill/>
          <a:ln w="9525">
            <a:noFill/>
            <a:miter lim="800000"/>
            <a:headEnd/>
            <a:tailEnd/>
          </a:ln>
        </p:spPr>
      </p:pic>
      <p:pic>
        <p:nvPicPr>
          <p:cNvPr id="13" name="Picture 7"/>
          <p:cNvPicPr>
            <a:picLocks noChangeAspect="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24057" y="56340"/>
            <a:ext cx="1652170" cy="9018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p:cNvSpPr txBox="1"/>
          <p:nvPr userDrawn="1"/>
        </p:nvSpPr>
        <p:spPr>
          <a:xfrm>
            <a:off x="2271048" y="6516852"/>
            <a:ext cx="5181600" cy="276999"/>
          </a:xfrm>
          <a:prstGeom prst="rect">
            <a:avLst/>
          </a:prstGeom>
          <a:noFill/>
        </p:spPr>
        <p:txBody>
          <a:bodyPr wrap="square" rtlCol="0">
            <a:spAutoFit/>
          </a:bodyPr>
          <a:lstStyle/>
          <a:p>
            <a:pPr algn="ctr"/>
            <a:r>
              <a:rPr lang="en-US" sz="1200" dirty="0" smtClean="0">
                <a:solidFill>
                  <a:schemeClr val="accent6"/>
                </a:solidFill>
                <a:latin typeface="Times New Roman" panose="02020603050405020304" pitchFamily="18" charset="0"/>
                <a:cs typeface="Times New Roman" panose="02020603050405020304" pitchFamily="18" charset="0"/>
              </a:rPr>
              <a:t>Thermal Performance Comparison and Lessons Learned for TIRS 1 &amp; 2</a:t>
            </a:r>
            <a:endParaRPr lang="en-US" sz="1200" dirty="0">
              <a:solidFill>
                <a:schemeClr val="accent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5859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8" r:id="rId5"/>
    <p:sldLayoutId id="2147483669" r:id="rId6"/>
    <p:sldLayoutId id="2147483670" r:id="rId7"/>
    <p:sldLayoutId id="2147483671" r:id="rId8"/>
  </p:sldLayoutIdLst>
  <p:hf sldNum="0" hdr="0" dt="0"/>
  <p:txStyles>
    <p:titleStyle>
      <a:lvl1pPr algn="ctr" rtl="0" eaLnBrk="0" fontAlgn="base" hangingPunct="0">
        <a:spcBef>
          <a:spcPct val="0"/>
        </a:spcBef>
        <a:spcAft>
          <a:spcPct val="0"/>
        </a:spcAft>
        <a:defRPr sz="2800" b="1">
          <a:solidFill>
            <a:schemeClr val="tx1"/>
          </a:solidFill>
          <a:latin typeface="Times New Roman" pitchFamily="18" charset="0"/>
          <a:ea typeface="+mj-ea"/>
          <a:cs typeface="Times New Roman" pitchFamily="18" charset="0"/>
        </a:defRPr>
      </a:lvl1pPr>
      <a:lvl2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2pPr>
      <a:lvl3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3pPr>
      <a:lvl4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4pPr>
      <a:lvl5pPr algn="l" rtl="0" eaLnBrk="0" fontAlgn="base" hangingPunct="0">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5pPr>
      <a:lvl6pPr marL="457189"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6pPr>
      <a:lvl7pPr marL="914377"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7pPr>
      <a:lvl8pPr marL="1371566"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8pPr>
      <a:lvl9pPr marL="1828754" algn="l" rtl="0" fontAlgn="base">
        <a:spcBef>
          <a:spcPct val="0"/>
        </a:spcBef>
        <a:spcAft>
          <a:spcPct val="0"/>
        </a:spcAft>
        <a:defRPr sz="2800">
          <a:solidFill>
            <a:schemeClr val="tx1"/>
          </a:solidFill>
          <a:latin typeface="Palatino" pitchFamily="-123" charset="0"/>
          <a:ea typeface="ヒラギノ角ゴ Pro W3" pitchFamily="-123" charset="-128"/>
          <a:cs typeface="ヒラギノ角ゴ Pro W3" pitchFamily="-123" charset="-128"/>
        </a:defRPr>
      </a:lvl9pPr>
    </p:titleStyle>
    <p:bodyStyle>
      <a:lvl1pPr marL="169858" indent="-169858" algn="l" rtl="0" eaLnBrk="0" fontAlgn="base" hangingPunct="0">
        <a:spcBef>
          <a:spcPct val="20000"/>
        </a:spcBef>
        <a:spcAft>
          <a:spcPct val="0"/>
        </a:spcAft>
        <a:buClr>
          <a:schemeClr val="tx1"/>
        </a:buClr>
        <a:buChar char="•"/>
        <a:defRPr sz="2400">
          <a:solidFill>
            <a:schemeClr val="tx1"/>
          </a:solidFill>
          <a:latin typeface="Times New Roman" pitchFamily="18" charset="0"/>
          <a:ea typeface="+mn-ea"/>
          <a:cs typeface="Times New Roman" pitchFamily="18" charset="0"/>
        </a:defRPr>
      </a:lvl1pPr>
      <a:lvl2pPr marL="454014" indent="-169858" algn="l" rtl="0" eaLnBrk="0" fontAlgn="base" hangingPunct="0">
        <a:spcBef>
          <a:spcPct val="20000"/>
        </a:spcBef>
        <a:spcAft>
          <a:spcPct val="0"/>
        </a:spcAft>
        <a:buClr>
          <a:schemeClr val="tx1"/>
        </a:buClr>
        <a:buChar char="–"/>
        <a:defRPr sz="1800">
          <a:solidFill>
            <a:schemeClr val="tx1"/>
          </a:solidFill>
          <a:latin typeface="Times New Roman" pitchFamily="18" charset="0"/>
          <a:ea typeface="+mn-ea"/>
          <a:cs typeface="Times New Roman" pitchFamily="18" charset="0"/>
        </a:defRPr>
      </a:lvl2pPr>
      <a:lvl3pPr marL="744520" indent="-176209"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3pPr>
      <a:lvl4pPr marL="1033437" indent="-174621"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4pPr>
      <a:lvl5pPr marL="1371566" indent="-169858"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5pPr>
      <a:lvl6pPr marL="1828754" indent="-169858" algn="l" rtl="0" fontAlgn="base">
        <a:spcBef>
          <a:spcPct val="20000"/>
        </a:spcBef>
        <a:spcAft>
          <a:spcPct val="0"/>
        </a:spcAft>
        <a:buClr>
          <a:schemeClr val="tx1"/>
        </a:buClr>
        <a:buChar char="»"/>
        <a:defRPr sz="1400">
          <a:solidFill>
            <a:schemeClr val="tx1"/>
          </a:solidFill>
          <a:latin typeface="+mn-lt"/>
          <a:ea typeface="+mn-ea"/>
          <a:cs typeface="+mn-cs"/>
        </a:defRPr>
      </a:lvl6pPr>
      <a:lvl7pPr marL="2285943" indent="-169858" algn="l" rtl="0" fontAlgn="base">
        <a:spcBef>
          <a:spcPct val="20000"/>
        </a:spcBef>
        <a:spcAft>
          <a:spcPct val="0"/>
        </a:spcAft>
        <a:buClr>
          <a:schemeClr val="tx1"/>
        </a:buClr>
        <a:buChar char="»"/>
        <a:defRPr sz="1400">
          <a:solidFill>
            <a:schemeClr val="tx1"/>
          </a:solidFill>
          <a:latin typeface="+mn-lt"/>
          <a:ea typeface="+mn-ea"/>
          <a:cs typeface="+mn-cs"/>
        </a:defRPr>
      </a:lvl7pPr>
      <a:lvl8pPr marL="2743131" indent="-169858" algn="l" rtl="0" fontAlgn="base">
        <a:spcBef>
          <a:spcPct val="20000"/>
        </a:spcBef>
        <a:spcAft>
          <a:spcPct val="0"/>
        </a:spcAft>
        <a:buClr>
          <a:schemeClr val="tx1"/>
        </a:buClr>
        <a:buChar char="»"/>
        <a:defRPr sz="1400">
          <a:solidFill>
            <a:schemeClr val="tx1"/>
          </a:solidFill>
          <a:latin typeface="+mn-lt"/>
          <a:ea typeface="+mn-ea"/>
          <a:cs typeface="+mn-cs"/>
        </a:defRPr>
      </a:lvl8pPr>
      <a:lvl9pPr marL="3200320" indent="-169858" algn="l" rtl="0" fontAlgn="base">
        <a:spcBef>
          <a:spcPct val="20000"/>
        </a:spcBef>
        <a:spcAft>
          <a:spcPct val="0"/>
        </a:spcAft>
        <a:buClr>
          <a:schemeClr val="tx1"/>
        </a:buClr>
        <a:buChar char="»"/>
        <a:defRPr sz="14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638325" y="915255"/>
            <a:ext cx="6104220" cy="1497013"/>
          </a:xfrm>
        </p:spPr>
        <p:txBody>
          <a:bodyPr/>
          <a:lstStyle/>
          <a:p>
            <a:r>
              <a:rPr lang="en-US" dirty="0"/>
              <a:t>Thermal Performance Comparison and Lessons Learned for the Thermal Infrared Sensor Instruments 1 &amp; </a:t>
            </a:r>
            <a:r>
              <a:rPr lang="en-US" dirty="0" smtClean="0"/>
              <a:t>2</a:t>
            </a:r>
            <a:endParaRPr lang="en-US" dirty="0"/>
          </a:p>
        </p:txBody>
      </p:sp>
      <p:sp>
        <p:nvSpPr>
          <p:cNvPr id="3" name="Subtitle 2"/>
          <p:cNvSpPr>
            <a:spLocks noGrp="1"/>
          </p:cNvSpPr>
          <p:nvPr>
            <p:ph type="subTitle" sz="quarter" idx="1"/>
          </p:nvPr>
        </p:nvSpPr>
        <p:spPr>
          <a:xfrm>
            <a:off x="638325" y="2710125"/>
            <a:ext cx="5015521" cy="743685"/>
          </a:xfrm>
        </p:spPr>
        <p:txBody>
          <a:bodyPr/>
          <a:lstStyle/>
          <a:p>
            <a:r>
              <a:rPr lang="en-US" sz="1600" dirty="0"/>
              <a:t>Veronica Otero (</a:t>
            </a:r>
            <a:r>
              <a:rPr lang="en-US" sz="1600" dirty="0" smtClean="0"/>
              <a:t>NASA / GSFC</a:t>
            </a:r>
            <a:r>
              <a:rPr lang="en-US" sz="1600" dirty="0"/>
              <a:t>)</a:t>
            </a:r>
          </a:p>
          <a:p>
            <a:r>
              <a:rPr lang="en-US" sz="1600" dirty="0"/>
              <a:t>Dave Neuberger </a:t>
            </a:r>
            <a:r>
              <a:rPr lang="en-US" sz="1600" dirty="0" smtClean="0"/>
              <a:t>(Lentech, Inc)</a:t>
            </a:r>
            <a:endParaRPr lang="en-US" sz="1600" dirty="0"/>
          </a:p>
        </p:txBody>
      </p:sp>
      <p:sp>
        <p:nvSpPr>
          <p:cNvPr id="4" name="TextBox 3"/>
          <p:cNvSpPr txBox="1"/>
          <p:nvPr/>
        </p:nvSpPr>
        <p:spPr>
          <a:xfrm>
            <a:off x="2628331" y="6000634"/>
            <a:ext cx="5109949" cy="738664"/>
          </a:xfrm>
          <a:prstGeom prst="rect">
            <a:avLst/>
          </a:prstGeom>
          <a:noFill/>
        </p:spPr>
        <p:txBody>
          <a:bodyPr wrap="square" rtlCol="0">
            <a:spAutoFit/>
          </a:bodyPr>
          <a:lstStyle/>
          <a:p>
            <a:pPr lvl="0" algn="ctr">
              <a:spcBef>
                <a:spcPct val="0"/>
              </a:spcBef>
              <a:defRPr/>
            </a:pPr>
            <a:r>
              <a:rPr lang="en-US" sz="1400" b="1" i="1" dirty="0" smtClean="0">
                <a:solidFill>
                  <a:schemeClr val="bg1"/>
                </a:solidFill>
              </a:rPr>
              <a:t>43rd International Conference on Environmental Systems</a:t>
            </a:r>
          </a:p>
          <a:p>
            <a:pPr lvl="0" algn="ctr">
              <a:spcBef>
                <a:spcPct val="0"/>
              </a:spcBef>
              <a:defRPr/>
            </a:pPr>
            <a:r>
              <a:rPr lang="en-US" sz="1400" b="1" i="1" dirty="0" smtClean="0">
                <a:solidFill>
                  <a:schemeClr val="bg1"/>
                </a:solidFill>
              </a:rPr>
              <a:t>July 12-14, 2021</a:t>
            </a:r>
          </a:p>
          <a:p>
            <a:pPr lvl="0" algn="ctr">
              <a:spcBef>
                <a:spcPct val="0"/>
              </a:spcBef>
              <a:defRPr/>
            </a:pPr>
            <a:r>
              <a:rPr lang="en-US" sz="1400" b="1" i="1" dirty="0" smtClean="0">
                <a:solidFill>
                  <a:schemeClr val="bg1"/>
                </a:solidFill>
              </a:rPr>
              <a:t>Virtual</a:t>
            </a:r>
          </a:p>
        </p:txBody>
      </p:sp>
    </p:spTree>
    <p:extLst>
      <p:ext uri="{BB962C8B-B14F-4D97-AF65-F5344CB8AC3E}">
        <p14:creationId xmlns:p14="http://schemas.microsoft.com/office/powerpoint/2010/main" val="2377076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0678" y="1051560"/>
            <a:ext cx="9003322" cy="5398454"/>
          </a:xfrm>
        </p:spPr>
        <p:txBody>
          <a:bodyPr/>
          <a:lstStyle/>
          <a:p>
            <a:r>
              <a:rPr lang="en-US" sz="1800" dirty="0" smtClean="0"/>
              <a:t>The </a:t>
            </a:r>
            <a:r>
              <a:rPr lang="en-US" sz="1800" dirty="0"/>
              <a:t>Landsat program, a joint NASA/USGS effort, is the longest continuously operated Earth satellite program since its first successful launch in 1972. Since then, there have been a total of eight satellite </a:t>
            </a:r>
            <a:r>
              <a:rPr lang="en-US" sz="1800" dirty="0" smtClean="0"/>
              <a:t>launches.</a:t>
            </a:r>
          </a:p>
          <a:p>
            <a:r>
              <a:rPr lang="en-US" sz="1800" dirty="0" smtClean="0"/>
              <a:t>Landsat-8 </a:t>
            </a:r>
            <a:r>
              <a:rPr lang="en-US" sz="1800" dirty="0"/>
              <a:t>was launched in February 2013 and continues to successfully operate </a:t>
            </a:r>
            <a:r>
              <a:rPr lang="en-US" sz="1800" dirty="0" smtClean="0"/>
              <a:t>on-orbit.</a:t>
            </a:r>
          </a:p>
          <a:p>
            <a:pPr lvl="1"/>
            <a:r>
              <a:rPr lang="en-US" sz="1400" dirty="0"/>
              <a:t>The Landsat-8 mission was initially baselined with only one instrument, the Operational Land Imager (OLI) </a:t>
            </a:r>
            <a:r>
              <a:rPr lang="en-US" sz="1400" dirty="0" smtClean="0"/>
              <a:t>instrument.</a:t>
            </a:r>
          </a:p>
          <a:p>
            <a:pPr lvl="1"/>
            <a:r>
              <a:rPr lang="en-US" sz="1400" dirty="0" smtClean="0"/>
              <a:t>The </a:t>
            </a:r>
            <a:r>
              <a:rPr lang="en-US" sz="1400" dirty="0"/>
              <a:t>Thermal Infrared Sensor (TIRS) instrument was added late in </a:t>
            </a:r>
            <a:r>
              <a:rPr lang="en-US" sz="1400" dirty="0" smtClean="0"/>
              <a:t>development, which constrained the development </a:t>
            </a:r>
            <a:r>
              <a:rPr lang="en-US" sz="1400" dirty="0"/>
              <a:t>effort </a:t>
            </a:r>
            <a:r>
              <a:rPr lang="en-US" sz="1400" dirty="0" smtClean="0"/>
              <a:t>to </a:t>
            </a:r>
            <a:r>
              <a:rPr lang="en-US" sz="1400" dirty="0"/>
              <a:t>3 years and the instrument was designated Class C (in a Class B mission) to allow for a quicker delivery and higher risk posture. The short development time led to early long-lead procurements (as early as PDR), a compressed design phase, and an aggressive integration and test campaign in order to meet delivery.</a:t>
            </a:r>
            <a:endParaRPr lang="en-US" sz="1400" dirty="0" smtClean="0"/>
          </a:p>
          <a:p>
            <a:r>
              <a:rPr lang="en-US" sz="1800" dirty="0" smtClean="0"/>
              <a:t>Landsat-9 is </a:t>
            </a:r>
            <a:r>
              <a:rPr lang="en-US" sz="1800" dirty="0"/>
              <a:t>scheduled to launch in September of 2021.</a:t>
            </a:r>
          </a:p>
          <a:p>
            <a:pPr lvl="1"/>
            <a:r>
              <a:rPr lang="en-US" sz="1400" dirty="0" smtClean="0"/>
              <a:t>The </a:t>
            </a:r>
            <a:r>
              <a:rPr lang="en-US" sz="1400" dirty="0"/>
              <a:t>Landsat-9 mission was established as a full Class-B mission with the constraint to keep the design as similar to Landsat-8 as possible to minimize costs. The GSFC development effort made use of the existing TIRS design, documentation, and spare hardware where </a:t>
            </a:r>
            <a:r>
              <a:rPr lang="en-US" sz="1400" dirty="0" smtClean="0"/>
              <a:t>possible. </a:t>
            </a:r>
            <a:r>
              <a:rPr lang="en-US" sz="1400" dirty="0"/>
              <a:t>The TIRS-2 instrument therefore has a similar overall thermal control system design as that of TIRS-1, which allows for a unique opportunity to perform detailed thermal performance comparisons between the two instrument development </a:t>
            </a:r>
            <a:r>
              <a:rPr lang="en-US" sz="1400" dirty="0" smtClean="0"/>
              <a:t>efforts.</a:t>
            </a:r>
          </a:p>
          <a:p>
            <a:r>
              <a:rPr lang="en-US" sz="1800" dirty="0" smtClean="0"/>
              <a:t>This </a:t>
            </a:r>
            <a:r>
              <a:rPr lang="en-US" sz="1800" dirty="0"/>
              <a:t>paper discusses the key thermal design differences between the two instruments, the </a:t>
            </a:r>
            <a:r>
              <a:rPr lang="en-US" sz="1800" dirty="0" smtClean="0"/>
              <a:t>comprehensive </a:t>
            </a:r>
            <a:r>
              <a:rPr lang="en-US" sz="1800" dirty="0"/>
              <a:t>ground </a:t>
            </a:r>
            <a:r>
              <a:rPr lang="en-US" sz="1800" dirty="0" smtClean="0"/>
              <a:t>test </a:t>
            </a:r>
            <a:r>
              <a:rPr lang="en-US" sz="1800" dirty="0"/>
              <a:t>program </a:t>
            </a:r>
            <a:r>
              <a:rPr lang="en-US" sz="1800" dirty="0" smtClean="0"/>
              <a:t>for </a:t>
            </a:r>
            <a:r>
              <a:rPr lang="en-US" sz="1800" dirty="0"/>
              <a:t>the main instrument </a:t>
            </a:r>
            <a:r>
              <a:rPr lang="en-US" sz="1800" dirty="0" smtClean="0"/>
              <a:t>subsystems </a:t>
            </a:r>
            <a:r>
              <a:rPr lang="en-US" sz="1800" dirty="0"/>
              <a:t>(including </a:t>
            </a:r>
            <a:r>
              <a:rPr lang="en-US" sz="1800" dirty="0" smtClean="0"/>
              <a:t>challenges and lessons learned), </a:t>
            </a:r>
            <a:r>
              <a:rPr lang="en-US" sz="1800" dirty="0"/>
              <a:t>and a look at TIRS-1 on-orbit data to continue thermal performance </a:t>
            </a:r>
            <a:r>
              <a:rPr lang="en-US" sz="1800" dirty="0" smtClean="0"/>
              <a:t>trending.</a:t>
            </a:r>
          </a:p>
          <a:p>
            <a:pPr marL="0" indent="0">
              <a:buNone/>
            </a:pPr>
            <a:r>
              <a:rPr lang="en-US" sz="1800" dirty="0">
                <a:solidFill>
                  <a:srgbClr val="0070C0"/>
                </a:solidFill>
              </a:rPr>
              <a:t>Please </a:t>
            </a:r>
            <a:r>
              <a:rPr lang="en-US" sz="1800" dirty="0" smtClean="0">
                <a:solidFill>
                  <a:srgbClr val="0070C0"/>
                </a:solidFill>
              </a:rPr>
              <a:t>refer to paper ICES-2021-166 for details not included in this condensed </a:t>
            </a:r>
            <a:r>
              <a:rPr lang="en-US" sz="1800" dirty="0" smtClean="0">
                <a:solidFill>
                  <a:srgbClr val="0070C0"/>
                </a:solidFill>
              </a:rPr>
              <a:t>presentation</a:t>
            </a:r>
            <a:endParaRPr lang="en-US" sz="1800" dirty="0">
              <a:solidFill>
                <a:srgbClr val="0070C0"/>
              </a:solidFill>
            </a:endParaRPr>
          </a:p>
        </p:txBody>
      </p:sp>
      <p:sp>
        <p:nvSpPr>
          <p:cNvPr id="3" name="Title 2"/>
          <p:cNvSpPr>
            <a:spLocks noGrp="1"/>
          </p:cNvSpPr>
          <p:nvPr>
            <p:ph type="title"/>
          </p:nvPr>
        </p:nvSpPr>
        <p:spPr/>
        <p:txBody>
          <a:bodyPr/>
          <a:lstStyle/>
          <a:p>
            <a:r>
              <a:rPr lang="en-US" dirty="0" smtClean="0"/>
              <a:t>Introduction to Landsat Program / TIRS Instrument</a:t>
            </a:r>
            <a:endParaRPr lang="en-US" dirty="0"/>
          </a:p>
        </p:txBody>
      </p:sp>
    </p:spTree>
    <p:extLst>
      <p:ext uri="{BB962C8B-B14F-4D97-AF65-F5344CB8AC3E}">
        <p14:creationId xmlns:p14="http://schemas.microsoft.com/office/powerpoint/2010/main" val="2610266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8590" y="1023730"/>
            <a:ext cx="8789669" cy="5426284"/>
          </a:xfrm>
        </p:spPr>
        <p:txBody>
          <a:bodyPr/>
          <a:lstStyle/>
          <a:p>
            <a:r>
              <a:rPr lang="en-US" sz="2000" dirty="0"/>
              <a:t>The overall thermal control system design between the TIRS-1 and TIRS-2 instruments remained </a:t>
            </a:r>
            <a:r>
              <a:rPr lang="en-US" sz="2000" dirty="0" smtClean="0"/>
              <a:t>similar. However, two </a:t>
            </a:r>
            <a:r>
              <a:rPr lang="en-US" sz="2000" dirty="0"/>
              <a:t>primary drivers </a:t>
            </a:r>
            <a:r>
              <a:rPr lang="en-US" sz="2000" dirty="0" smtClean="0"/>
              <a:t>led to changes </a:t>
            </a:r>
            <a:r>
              <a:rPr lang="en-US" sz="2000" dirty="0"/>
              <a:t>that were </a:t>
            </a:r>
            <a:r>
              <a:rPr lang="en-US" sz="2000" dirty="0" smtClean="0"/>
              <a:t>implemented on TIRS-2.</a:t>
            </a:r>
          </a:p>
          <a:p>
            <a:pPr lvl="1"/>
            <a:r>
              <a:rPr lang="en-US" dirty="0" smtClean="0"/>
              <a:t>Modifications </a:t>
            </a:r>
            <a:r>
              <a:rPr lang="en-US" dirty="0"/>
              <a:t>to higher-level </a:t>
            </a:r>
            <a:r>
              <a:rPr lang="en-US" dirty="0" smtClean="0"/>
              <a:t>requirements</a:t>
            </a:r>
          </a:p>
          <a:p>
            <a:pPr marL="911211" lvl="2" indent="-342900">
              <a:buFont typeface="+mj-lt"/>
              <a:buAutoNum type="arabicPeriod"/>
            </a:pPr>
            <a:r>
              <a:rPr lang="en-US" dirty="0" smtClean="0"/>
              <a:t>TIRS </a:t>
            </a:r>
            <a:r>
              <a:rPr lang="en-US" dirty="0"/>
              <a:t>instrument class level was raised from a class C to a class </a:t>
            </a:r>
            <a:r>
              <a:rPr lang="en-US" dirty="0" smtClean="0"/>
              <a:t>B</a:t>
            </a:r>
          </a:p>
          <a:p>
            <a:pPr marL="1142978" lvl="3" indent="-285750"/>
            <a:r>
              <a:rPr lang="en-US" dirty="0" smtClean="0"/>
              <a:t>Increased </a:t>
            </a:r>
            <a:r>
              <a:rPr lang="en-US" dirty="0"/>
              <a:t>design </a:t>
            </a:r>
            <a:r>
              <a:rPr lang="en-US" dirty="0" smtClean="0"/>
              <a:t>redundancy </a:t>
            </a:r>
            <a:r>
              <a:rPr lang="en-US" dirty="0"/>
              <a:t>required changes to the operational heater scheme</a:t>
            </a:r>
            <a:endParaRPr lang="en-US" dirty="0" smtClean="0"/>
          </a:p>
          <a:p>
            <a:pPr marL="911211" lvl="2" indent="-342900">
              <a:buFont typeface="+mj-lt"/>
              <a:buAutoNum type="arabicPeriod"/>
            </a:pPr>
            <a:r>
              <a:rPr lang="en-US" dirty="0" smtClean="0"/>
              <a:t>New </a:t>
            </a:r>
            <a:r>
              <a:rPr lang="en-US" dirty="0"/>
              <a:t>Landsat spacecraft </a:t>
            </a:r>
            <a:r>
              <a:rPr lang="en-US" dirty="0" err="1"/>
              <a:t>safehold</a:t>
            </a:r>
            <a:r>
              <a:rPr lang="en-US" dirty="0"/>
              <a:t> orientations were </a:t>
            </a:r>
            <a:r>
              <a:rPr lang="en-US" dirty="0" smtClean="0"/>
              <a:t>included</a:t>
            </a:r>
          </a:p>
          <a:p>
            <a:pPr marL="1142978" lvl="3" indent="-285750"/>
            <a:r>
              <a:rPr lang="en-US" dirty="0" smtClean="0"/>
              <a:t>Resulted in increase in sizing and quantity of survival heater circuits</a:t>
            </a:r>
          </a:p>
          <a:p>
            <a:pPr marL="911211" lvl="2" indent="-342900">
              <a:buFont typeface="+mj-lt"/>
              <a:buAutoNum type="arabicPeriod"/>
            </a:pPr>
            <a:r>
              <a:rPr lang="en-US" dirty="0" smtClean="0"/>
              <a:t>Micrometeoroid </a:t>
            </a:r>
            <a:r>
              <a:rPr lang="en-US" dirty="0"/>
              <a:t>requirements were adjusted </a:t>
            </a:r>
            <a:r>
              <a:rPr lang="en-US" dirty="0" smtClean="0"/>
              <a:t>(tightened)</a:t>
            </a:r>
          </a:p>
          <a:p>
            <a:pPr marL="1142978" lvl="3" indent="-285750"/>
            <a:r>
              <a:rPr lang="en-US" dirty="0" smtClean="0"/>
              <a:t>Led </a:t>
            </a:r>
            <a:r>
              <a:rPr lang="en-US" dirty="0"/>
              <a:t>to additional shielding in strategic areas negotiated between the Landsat-9 Program Office and TIRS-2 systems </a:t>
            </a:r>
            <a:r>
              <a:rPr lang="en-US" dirty="0" smtClean="0"/>
              <a:t>engineering, including the addition of high-density Kevlar in select MLI blankets to protect harnessing and electronics</a:t>
            </a:r>
          </a:p>
          <a:p>
            <a:pPr marL="911211" lvl="2" indent="-342900">
              <a:buFont typeface="+mj-lt"/>
              <a:buAutoNum type="arabicPeriod"/>
            </a:pPr>
            <a:r>
              <a:rPr lang="en-US" dirty="0" smtClean="0"/>
              <a:t>Surface </a:t>
            </a:r>
            <a:r>
              <a:rPr lang="en-US" dirty="0"/>
              <a:t>charging requirements were tightened based on historical </a:t>
            </a:r>
            <a:r>
              <a:rPr lang="en-US" dirty="0" smtClean="0"/>
              <a:t>data</a:t>
            </a:r>
          </a:p>
          <a:p>
            <a:pPr marL="1142978" lvl="3" indent="-285750"/>
            <a:r>
              <a:rPr lang="en-US" dirty="0" smtClean="0"/>
              <a:t>Resulted in thermal </a:t>
            </a:r>
            <a:r>
              <a:rPr lang="en-US" dirty="0"/>
              <a:t>blanket and coatings changes</a:t>
            </a:r>
            <a:endParaRPr lang="en-US" dirty="0" smtClean="0"/>
          </a:p>
          <a:p>
            <a:pPr lvl="1"/>
            <a:r>
              <a:rPr lang="en-US" dirty="0" smtClean="0"/>
              <a:t>Implementation of key </a:t>
            </a:r>
            <a:r>
              <a:rPr lang="en-US" dirty="0"/>
              <a:t>lessons learned from the TIRS-1 </a:t>
            </a:r>
            <a:r>
              <a:rPr lang="en-US" dirty="0" smtClean="0"/>
              <a:t>program</a:t>
            </a:r>
          </a:p>
          <a:p>
            <a:pPr marL="911211" lvl="2" indent="-342900">
              <a:buFont typeface="+mj-lt"/>
              <a:buAutoNum type="arabicPeriod"/>
            </a:pPr>
            <a:r>
              <a:rPr lang="en-US" dirty="0" smtClean="0"/>
              <a:t>Removed </a:t>
            </a:r>
            <a:r>
              <a:rPr lang="en-US" dirty="0"/>
              <a:t>decontamination heaters which were not as effective as nearby operational heaters in achieving temperature criteria during </a:t>
            </a:r>
            <a:r>
              <a:rPr lang="en-US" dirty="0" err="1"/>
              <a:t>dryout</a:t>
            </a:r>
            <a:r>
              <a:rPr lang="en-US" dirty="0"/>
              <a:t> and de-ice phases of the </a:t>
            </a:r>
            <a:r>
              <a:rPr lang="en-US" dirty="0" smtClean="0"/>
              <a:t>mission</a:t>
            </a:r>
          </a:p>
          <a:p>
            <a:pPr marL="911211" lvl="2" indent="-342900">
              <a:buFont typeface="+mj-lt"/>
              <a:buAutoNum type="arabicPeriod"/>
            </a:pPr>
            <a:r>
              <a:rPr lang="en-US" dirty="0"/>
              <a:t>R</a:t>
            </a:r>
            <a:r>
              <a:rPr lang="en-US" dirty="0" smtClean="0"/>
              <a:t>e-distributed </a:t>
            </a:r>
            <a:r>
              <a:rPr lang="en-US" dirty="0"/>
              <a:t>radiator area from the </a:t>
            </a:r>
            <a:r>
              <a:rPr lang="en-US" dirty="0" err="1"/>
              <a:t>Cryocooler</a:t>
            </a:r>
            <a:r>
              <a:rPr lang="en-US" dirty="0"/>
              <a:t> subsystem, which had excess margin, to the Telescope subsystem which had less </a:t>
            </a:r>
            <a:r>
              <a:rPr lang="en-US" dirty="0" smtClean="0"/>
              <a:t>margin</a:t>
            </a:r>
            <a:endParaRPr lang="en-US" dirty="0"/>
          </a:p>
        </p:txBody>
      </p:sp>
      <p:sp>
        <p:nvSpPr>
          <p:cNvPr id="3" name="Title 2"/>
          <p:cNvSpPr>
            <a:spLocks noGrp="1"/>
          </p:cNvSpPr>
          <p:nvPr>
            <p:ph type="title"/>
          </p:nvPr>
        </p:nvSpPr>
        <p:spPr/>
        <p:txBody>
          <a:bodyPr/>
          <a:lstStyle/>
          <a:p>
            <a:r>
              <a:rPr lang="en-US" dirty="0"/>
              <a:t>Primary Design Changes </a:t>
            </a:r>
            <a:r>
              <a:rPr lang="en-US" dirty="0" smtClean="0"/>
              <a:t/>
            </a:r>
            <a:br>
              <a:rPr lang="en-US" dirty="0" smtClean="0"/>
            </a:br>
            <a:r>
              <a:rPr lang="en-US" dirty="0" smtClean="0"/>
              <a:t>From </a:t>
            </a:r>
            <a:r>
              <a:rPr lang="en-US" dirty="0"/>
              <a:t>TIRS-1 to </a:t>
            </a:r>
            <a:r>
              <a:rPr lang="en-US" dirty="0" smtClean="0"/>
              <a:t>TIRS-2</a:t>
            </a:r>
            <a:endParaRPr lang="en-US" dirty="0"/>
          </a:p>
        </p:txBody>
      </p:sp>
    </p:spTree>
    <p:extLst>
      <p:ext uri="{BB962C8B-B14F-4D97-AF65-F5344CB8AC3E}">
        <p14:creationId xmlns:p14="http://schemas.microsoft.com/office/powerpoint/2010/main" val="1416567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3508" y="1135734"/>
            <a:ext cx="8831466" cy="1149152"/>
          </a:xfrm>
        </p:spPr>
        <p:txBody>
          <a:bodyPr/>
          <a:lstStyle/>
          <a:p>
            <a:r>
              <a:rPr lang="en-US" sz="1600" dirty="0"/>
              <a:t>The TIRS-2 Instrument completed a comprehensive testing campaign to verify design changes since TIRS-1 and confirm successful </a:t>
            </a:r>
            <a:r>
              <a:rPr lang="en-US" sz="1600" dirty="0" smtClean="0"/>
              <a:t>overall </a:t>
            </a:r>
            <a:r>
              <a:rPr lang="en-US" sz="1600" dirty="0"/>
              <a:t>performance of the instrument after </a:t>
            </a:r>
            <a:r>
              <a:rPr lang="en-US" sz="1600" dirty="0" smtClean="0"/>
              <a:t>assembly</a:t>
            </a:r>
          </a:p>
          <a:p>
            <a:r>
              <a:rPr lang="en-US" sz="1600" dirty="0"/>
              <a:t>TIRS-2 followed the Goddard </a:t>
            </a:r>
            <a:r>
              <a:rPr lang="en-US" sz="1600" dirty="0" err="1"/>
              <a:t>protoflight</a:t>
            </a:r>
            <a:r>
              <a:rPr lang="en-US" sz="1600" dirty="0"/>
              <a:t> qualification testing standards for a Class B mission</a:t>
            </a:r>
          </a:p>
        </p:txBody>
      </p:sp>
      <p:sp>
        <p:nvSpPr>
          <p:cNvPr id="3" name="Title 2"/>
          <p:cNvSpPr>
            <a:spLocks noGrp="1"/>
          </p:cNvSpPr>
          <p:nvPr>
            <p:ph type="title"/>
          </p:nvPr>
        </p:nvSpPr>
        <p:spPr/>
        <p:txBody>
          <a:bodyPr/>
          <a:lstStyle/>
          <a:p>
            <a:r>
              <a:rPr lang="en-US" dirty="0" smtClean="0"/>
              <a:t>Ground Test / Verification Process</a:t>
            </a:r>
            <a:endParaRPr lang="en-US" dirty="0"/>
          </a:p>
        </p:txBody>
      </p:sp>
      <p:pic>
        <p:nvPicPr>
          <p:cNvPr id="4" name="Picture 3"/>
          <p:cNvPicPr/>
          <p:nvPr/>
        </p:nvPicPr>
        <p:blipFill rotWithShape="1">
          <a:blip r:embed="rId2"/>
          <a:srcRect l="5611" b="5587"/>
          <a:stretch/>
        </p:blipFill>
        <p:spPr bwMode="auto">
          <a:xfrm>
            <a:off x="1699588" y="2224157"/>
            <a:ext cx="6281530" cy="3742434"/>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482544" y="5592599"/>
            <a:ext cx="2832652" cy="830997"/>
          </a:xfrm>
          <a:prstGeom prst="rect">
            <a:avLst/>
          </a:prstGeom>
          <a:noFill/>
        </p:spPr>
        <p:txBody>
          <a:bodyPr wrap="square" rtlCol="0">
            <a:spAutoFit/>
          </a:bodyPr>
          <a:lstStyle/>
          <a:p>
            <a:pPr>
              <a:spcBef>
                <a:spcPts val="0"/>
              </a:spcBef>
              <a:buNone/>
            </a:pPr>
            <a:r>
              <a:rPr lang="en-US" sz="1200" dirty="0">
                <a:latin typeface="Times New Roman" panose="02020603050405020304" pitchFamily="18" charset="0"/>
                <a:cs typeface="Times New Roman" panose="02020603050405020304" pitchFamily="18" charset="0"/>
              </a:rPr>
              <a:t>Most components began the qualification campaign at lower levels, which resulted in about 18 component level thermal vacuum tests</a:t>
            </a:r>
            <a:endParaRPr lang="en-US" sz="1200" b="1" dirty="0" smtClean="0">
              <a:latin typeface="Times New Roman" panose="02020603050405020304" pitchFamily="18" charset="0"/>
              <a:cs typeface="Times New Roman" panose="02020603050405020304" pitchFamily="18" charset="0"/>
            </a:endParaRPr>
          </a:p>
        </p:txBody>
      </p:sp>
      <p:sp>
        <p:nvSpPr>
          <p:cNvPr id="6" name="Bent Arrow 5"/>
          <p:cNvSpPr/>
          <p:nvPr/>
        </p:nvSpPr>
        <p:spPr bwMode="auto">
          <a:xfrm rot="10800000" flipH="1">
            <a:off x="3816622" y="5158021"/>
            <a:ext cx="526774" cy="1004240"/>
          </a:xfrm>
          <a:prstGeom prst="bentArrow">
            <a:avLst>
              <a:gd name="adj1" fmla="val 12755"/>
              <a:gd name="adj2" fmla="val 25000"/>
              <a:gd name="adj3" fmla="val 25000"/>
              <a:gd name="adj4" fmla="val 43750"/>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3" charset="0"/>
              <a:ea typeface="ヒラギノ角ゴ Pro W3" pitchFamily="-123" charset="-128"/>
              <a:cs typeface="ヒラギノ角ゴ Pro W3" pitchFamily="-123" charset="-128"/>
            </a:endParaRPr>
          </a:p>
        </p:txBody>
      </p:sp>
      <p:sp>
        <p:nvSpPr>
          <p:cNvPr id="8" name="TextBox 7"/>
          <p:cNvSpPr txBox="1"/>
          <p:nvPr/>
        </p:nvSpPr>
        <p:spPr>
          <a:xfrm>
            <a:off x="153508" y="5366427"/>
            <a:ext cx="1699591" cy="1015663"/>
          </a:xfrm>
          <a:prstGeom prst="rect">
            <a:avLst/>
          </a:prstGeom>
          <a:noFill/>
        </p:spPr>
        <p:txBody>
          <a:bodyPr wrap="square" rtlCol="0">
            <a:spAutoFit/>
          </a:bodyPr>
          <a:lstStyle/>
          <a:p>
            <a:pPr>
              <a:spcBef>
                <a:spcPts val="0"/>
              </a:spcBef>
              <a:buNone/>
            </a:pPr>
            <a:r>
              <a:rPr lang="en-US" sz="1200" dirty="0">
                <a:latin typeface="Times New Roman" panose="02020603050405020304" pitchFamily="18" charset="0"/>
                <a:cs typeface="Times New Roman" panose="02020603050405020304" pitchFamily="18" charset="0"/>
              </a:rPr>
              <a:t>A selection of spare hardware was re-evaluated for possible use on TIRS-2 early in the development phase</a:t>
            </a:r>
            <a:endParaRPr lang="en-US" sz="1200" b="1" dirty="0" smtClean="0">
              <a:latin typeface="Times New Roman" panose="02020603050405020304" pitchFamily="18" charset="0"/>
              <a:cs typeface="Times New Roman" panose="02020603050405020304" pitchFamily="18" charset="0"/>
            </a:endParaRPr>
          </a:p>
        </p:txBody>
      </p:sp>
      <p:sp>
        <p:nvSpPr>
          <p:cNvPr id="9" name="Bent Arrow 8"/>
          <p:cNvSpPr/>
          <p:nvPr/>
        </p:nvSpPr>
        <p:spPr bwMode="auto">
          <a:xfrm rot="16200000" flipH="1">
            <a:off x="778162" y="4626121"/>
            <a:ext cx="476372" cy="1004240"/>
          </a:xfrm>
          <a:prstGeom prst="bentArrow">
            <a:avLst>
              <a:gd name="adj1" fmla="val 12755"/>
              <a:gd name="adj2" fmla="val 25000"/>
              <a:gd name="adj3" fmla="val 25000"/>
              <a:gd name="adj4" fmla="val 43750"/>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3" charset="0"/>
              <a:ea typeface="ヒラギノ角ゴ Pro W3" pitchFamily="-123" charset="-128"/>
              <a:cs typeface="ヒラギノ角ゴ Pro W3" pitchFamily="-123" charset="-128"/>
            </a:endParaRPr>
          </a:p>
        </p:txBody>
      </p:sp>
      <p:sp>
        <p:nvSpPr>
          <p:cNvPr id="10" name="TextBox 9"/>
          <p:cNvSpPr txBox="1"/>
          <p:nvPr/>
        </p:nvSpPr>
        <p:spPr>
          <a:xfrm>
            <a:off x="0" y="2653319"/>
            <a:ext cx="2832652" cy="1938992"/>
          </a:xfrm>
          <a:prstGeom prst="rect">
            <a:avLst/>
          </a:prstGeom>
          <a:noFill/>
        </p:spPr>
        <p:txBody>
          <a:bodyPr wrap="square" rtlCol="0">
            <a:spAutoFit/>
          </a:bodyPr>
          <a:lstStyle/>
          <a:p>
            <a:pPr>
              <a:spcBef>
                <a:spcPts val="0"/>
              </a:spcBef>
              <a:buNone/>
            </a:pPr>
            <a:r>
              <a:rPr lang="en-US" sz="1200" dirty="0">
                <a:latin typeface="Times New Roman" panose="02020603050405020304" pitchFamily="18" charset="0"/>
                <a:cs typeface="Times New Roman" panose="02020603050405020304" pitchFamily="18" charset="0"/>
              </a:rPr>
              <a:t>S</a:t>
            </a:r>
            <a:r>
              <a:rPr lang="en-US" sz="1200" dirty="0" smtClean="0">
                <a:latin typeface="Times New Roman" panose="02020603050405020304" pitchFamily="18" charset="0"/>
                <a:cs typeface="Times New Roman" panose="02020603050405020304" pitchFamily="18" charset="0"/>
              </a:rPr>
              <a:t>everal </a:t>
            </a:r>
            <a:r>
              <a:rPr lang="en-US" sz="1200" dirty="0">
                <a:latin typeface="Times New Roman" panose="02020603050405020304" pitchFamily="18" charset="0"/>
                <a:cs typeface="Times New Roman" panose="02020603050405020304" pitchFamily="18" charset="0"/>
              </a:rPr>
              <a:t>subsystem level tests were completed for areas with unique complexities requiring early risk </a:t>
            </a:r>
            <a:r>
              <a:rPr lang="en-US" sz="1200" dirty="0" smtClean="0">
                <a:latin typeface="Times New Roman" panose="02020603050405020304" pitchFamily="18" charset="0"/>
                <a:cs typeface="Times New Roman" panose="02020603050405020304" pitchFamily="18" charset="0"/>
              </a:rPr>
              <a:t>mitigation</a:t>
            </a:r>
          </a:p>
          <a:p>
            <a:pPr marL="171450" indent="-171450">
              <a:spcBef>
                <a:spcPts val="0"/>
              </a:spcBef>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Scene </a:t>
            </a:r>
            <a:r>
              <a:rPr lang="en-US" sz="1200" dirty="0">
                <a:latin typeface="Times New Roman" panose="02020603050405020304" pitchFamily="18" charset="0"/>
                <a:cs typeface="Times New Roman" panose="02020603050405020304" pitchFamily="18" charset="0"/>
              </a:rPr>
              <a:t>Select </a:t>
            </a:r>
            <a:r>
              <a:rPr lang="en-US" sz="1200" dirty="0" smtClean="0">
                <a:latin typeface="Times New Roman" panose="02020603050405020304" pitchFamily="18" charset="0"/>
                <a:cs typeface="Times New Roman" panose="02020603050405020304" pitchFamily="18" charset="0"/>
              </a:rPr>
              <a:t>Mechanism</a:t>
            </a:r>
          </a:p>
          <a:p>
            <a:pPr marL="171450" indent="-171450">
              <a:spcBef>
                <a:spcPts val="0"/>
              </a:spcBef>
              <a:buFont typeface="Arial" panose="020B0604020202020204" pitchFamily="34" charset="0"/>
              <a:buChar char="•"/>
            </a:pPr>
            <a:r>
              <a:rPr lang="en-US" sz="1200" dirty="0" err="1" smtClean="0">
                <a:latin typeface="Times New Roman" panose="02020603050405020304" pitchFamily="18" charset="0"/>
                <a:cs typeface="Times New Roman" panose="02020603050405020304" pitchFamily="18" charset="0"/>
              </a:rPr>
              <a:t>Earthshield</a:t>
            </a:r>
            <a:r>
              <a:rPr lang="en-US" sz="1200" dirty="0" smtClean="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Cold </a:t>
            </a:r>
            <a:r>
              <a:rPr lang="en-US" sz="1200" dirty="0" smtClean="0">
                <a:latin typeface="Times New Roman" panose="02020603050405020304" pitchFamily="18" charset="0"/>
                <a:cs typeface="Times New Roman" panose="02020603050405020304" pitchFamily="18" charset="0"/>
              </a:rPr>
              <a:t>Deployment</a:t>
            </a:r>
          </a:p>
          <a:p>
            <a:pPr marL="171450" indent="-171450">
              <a:spcBef>
                <a:spcPts val="0"/>
              </a:spcBef>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Radiator thermal balance test</a:t>
            </a:r>
          </a:p>
          <a:p>
            <a:pPr marL="171450" indent="-171450">
              <a:spcBef>
                <a:spcPts val="0"/>
              </a:spcBef>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Early </a:t>
            </a:r>
            <a:r>
              <a:rPr lang="en-US" sz="1200" dirty="0">
                <a:latin typeface="Times New Roman" panose="02020603050405020304" pitchFamily="18" charset="0"/>
                <a:cs typeface="Times New Roman" panose="02020603050405020304" pitchFamily="18" charset="0"/>
              </a:rPr>
              <a:t>science verification </a:t>
            </a:r>
            <a:r>
              <a:rPr lang="en-US" sz="1200" dirty="0" smtClean="0">
                <a:latin typeface="Times New Roman" panose="02020603050405020304" pitchFamily="18" charset="0"/>
                <a:cs typeface="Times New Roman" panose="02020603050405020304" pitchFamily="18" charset="0"/>
              </a:rPr>
              <a:t>tests, TIPCE </a:t>
            </a:r>
            <a:r>
              <a:rPr lang="en-US" sz="1200" dirty="0">
                <a:latin typeface="Times New Roman" panose="02020603050405020304" pitchFamily="18" charset="0"/>
                <a:cs typeface="Times New Roman" panose="02020603050405020304" pitchFamily="18" charset="0"/>
              </a:rPr>
              <a:t>(TIRS Instrument Performance and </a:t>
            </a:r>
            <a:r>
              <a:rPr lang="en-US" sz="1200" dirty="0" err="1">
                <a:latin typeface="Times New Roman" panose="02020603050405020304" pitchFamily="18" charset="0"/>
                <a:cs typeface="Times New Roman" panose="02020603050405020304" pitchFamily="18" charset="0"/>
              </a:rPr>
              <a:t>Cryosubsystem</a:t>
            </a:r>
            <a:r>
              <a:rPr lang="en-US" sz="1200" dirty="0">
                <a:latin typeface="Times New Roman" panose="02020603050405020304" pitchFamily="18" charset="0"/>
                <a:cs typeface="Times New Roman" panose="02020603050405020304" pitchFamily="18" charset="0"/>
              </a:rPr>
              <a:t> Evaluation)</a:t>
            </a:r>
            <a:endParaRPr lang="en-US" sz="1200" b="1" dirty="0" smtClean="0">
              <a:latin typeface="Times New Roman" panose="02020603050405020304" pitchFamily="18" charset="0"/>
              <a:cs typeface="Times New Roman" panose="02020603050405020304" pitchFamily="18" charset="0"/>
            </a:endParaRPr>
          </a:p>
        </p:txBody>
      </p:sp>
      <p:sp>
        <p:nvSpPr>
          <p:cNvPr id="11" name="Bent Arrow 10"/>
          <p:cNvSpPr/>
          <p:nvPr/>
        </p:nvSpPr>
        <p:spPr bwMode="auto">
          <a:xfrm flipH="1">
            <a:off x="2584173" y="3110948"/>
            <a:ext cx="1082820" cy="376502"/>
          </a:xfrm>
          <a:prstGeom prst="bentArrow">
            <a:avLst>
              <a:gd name="adj1" fmla="val 12755"/>
              <a:gd name="adj2" fmla="val 25000"/>
              <a:gd name="adj3" fmla="val 25000"/>
              <a:gd name="adj4" fmla="val 43750"/>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3" charset="0"/>
              <a:ea typeface="ヒラギノ角ゴ Pro W3" pitchFamily="-123" charset="-128"/>
              <a:cs typeface="ヒラギノ角ゴ Pro W3" pitchFamily="-123" charset="-128"/>
            </a:endParaRPr>
          </a:p>
        </p:txBody>
      </p:sp>
      <p:sp>
        <p:nvSpPr>
          <p:cNvPr id="12" name="TextBox 11"/>
          <p:cNvSpPr txBox="1"/>
          <p:nvPr/>
        </p:nvSpPr>
        <p:spPr>
          <a:xfrm>
            <a:off x="6957272" y="2357990"/>
            <a:ext cx="1960222" cy="461665"/>
          </a:xfrm>
          <a:prstGeom prst="rect">
            <a:avLst/>
          </a:prstGeom>
          <a:noFill/>
        </p:spPr>
        <p:txBody>
          <a:bodyPr wrap="square" rtlCol="0">
            <a:spAutoFit/>
          </a:bodyPr>
          <a:lstStyle/>
          <a:p>
            <a:pPr>
              <a:spcBef>
                <a:spcPts val="0"/>
              </a:spcBef>
              <a:buNone/>
            </a:pPr>
            <a:r>
              <a:rPr lang="en-US" sz="1200" dirty="0">
                <a:latin typeface="Times New Roman" panose="02020603050405020304" pitchFamily="18" charset="0"/>
                <a:cs typeface="Times New Roman" panose="02020603050405020304" pitchFamily="18" charset="0"/>
              </a:rPr>
              <a:t>Two instrument level tests </a:t>
            </a:r>
            <a:r>
              <a:rPr lang="en-US" sz="1200" dirty="0" smtClean="0">
                <a:latin typeface="Times New Roman" panose="02020603050405020304" pitchFamily="18" charset="0"/>
                <a:cs typeface="Times New Roman" panose="02020603050405020304" pitchFamily="18" charset="0"/>
              </a:rPr>
              <a:t>(pre and post dynamics)</a:t>
            </a:r>
            <a:endParaRPr lang="en-US" sz="1200" b="1" dirty="0" smtClean="0">
              <a:latin typeface="Times New Roman" panose="02020603050405020304" pitchFamily="18" charset="0"/>
              <a:cs typeface="Times New Roman" panose="02020603050405020304" pitchFamily="18" charset="0"/>
            </a:endParaRPr>
          </a:p>
        </p:txBody>
      </p:sp>
      <p:sp>
        <p:nvSpPr>
          <p:cNvPr id="14" name="Bent Arrow 13"/>
          <p:cNvSpPr/>
          <p:nvPr/>
        </p:nvSpPr>
        <p:spPr bwMode="auto">
          <a:xfrm>
            <a:off x="5806949" y="2506935"/>
            <a:ext cx="1133065" cy="381963"/>
          </a:xfrm>
          <a:prstGeom prst="bentArrow">
            <a:avLst>
              <a:gd name="adj1" fmla="val 12755"/>
              <a:gd name="adj2" fmla="val 25000"/>
              <a:gd name="adj3" fmla="val 25000"/>
              <a:gd name="adj4" fmla="val 43750"/>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3" charset="0"/>
              <a:ea typeface="ヒラギノ角ゴ Pro W3" pitchFamily="-123" charset="-128"/>
              <a:cs typeface="ヒラギノ角ゴ Pro W3" pitchFamily="-123" charset="-128"/>
            </a:endParaRPr>
          </a:p>
        </p:txBody>
      </p:sp>
      <p:sp>
        <p:nvSpPr>
          <p:cNvPr id="15" name="Left Brace 14"/>
          <p:cNvSpPr/>
          <p:nvPr/>
        </p:nvSpPr>
        <p:spPr bwMode="auto">
          <a:xfrm rot="5400000">
            <a:off x="5340751" y="2229807"/>
            <a:ext cx="211783" cy="1391478"/>
          </a:xfrm>
          <a:prstGeom prst="leftBrace">
            <a:avLst/>
          </a:prstGeom>
          <a:noFill/>
          <a:ln w="9525" cap="flat" cmpd="sng" algn="ctr">
            <a:solidFill>
              <a:schemeClr val="tx1"/>
            </a:solidFill>
            <a:prstDash val="solid"/>
            <a:round/>
            <a:headEnd type="none" w="med" len="med"/>
            <a:tailEnd type="none" w="med" len="med"/>
          </a:ln>
          <a:effectLst/>
        </p:spPr>
        <p:txBody>
          <a:bodyPr rtlCol="0" anchor="ctr"/>
          <a:lstStyle/>
          <a:p>
            <a:pPr algn="ctr"/>
            <a:endParaRPr lang="en-US"/>
          </a:p>
        </p:txBody>
      </p:sp>
    </p:spTree>
    <p:extLst>
      <p:ext uri="{BB962C8B-B14F-4D97-AF65-F5344CB8AC3E}">
        <p14:creationId xmlns:p14="http://schemas.microsoft.com/office/powerpoint/2010/main" val="2889628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08185"/>
            <a:ext cx="4959927" cy="4598288"/>
          </a:xfrm>
        </p:spPr>
        <p:txBody>
          <a:bodyPr/>
          <a:lstStyle/>
          <a:p>
            <a:r>
              <a:rPr lang="en-US" sz="1400" dirty="0" smtClean="0"/>
              <a:t>The TIRS-2 telescope is connected to an independent radiator via a conductive path as shown here</a:t>
            </a:r>
          </a:p>
          <a:p>
            <a:r>
              <a:rPr lang="en-US" sz="1400" dirty="0" smtClean="0"/>
              <a:t>Temperature gradients along the conductive path contribute to the </a:t>
            </a:r>
            <a:r>
              <a:rPr lang="en-US" sz="1400" dirty="0" smtClean="0"/>
              <a:t>overall performance </a:t>
            </a:r>
            <a:r>
              <a:rPr lang="en-US" sz="1400" dirty="0" smtClean="0"/>
              <a:t>of the </a:t>
            </a:r>
            <a:r>
              <a:rPr lang="en-US" sz="1400" dirty="0" smtClean="0"/>
              <a:t>radiator; gradients </a:t>
            </a:r>
            <a:r>
              <a:rPr lang="en-US" sz="1400" dirty="0" smtClean="0"/>
              <a:t>along the radiator are dependent on the performance of the embedded dual-bore ethane heat pipes</a:t>
            </a:r>
          </a:p>
          <a:p>
            <a:r>
              <a:rPr lang="en-US" sz="1400" dirty="0"/>
              <a:t>Thermal performance of the telescope radiator system was verified at various stages in development, </a:t>
            </a:r>
            <a:r>
              <a:rPr lang="en-US" sz="1400" dirty="0" smtClean="0"/>
              <a:t>including:</a:t>
            </a:r>
          </a:p>
          <a:p>
            <a:pPr lvl="1"/>
            <a:r>
              <a:rPr lang="en-US" sz="1050" dirty="0" smtClean="0"/>
              <a:t>Radiator TV/TB test (horizontal heat pipe configuration)</a:t>
            </a:r>
          </a:p>
          <a:p>
            <a:pPr lvl="1"/>
            <a:r>
              <a:rPr lang="en-US" sz="1050" dirty="0" smtClean="0"/>
              <a:t>Instrument level TV/TB test (vertical heat pipe configuration)</a:t>
            </a:r>
          </a:p>
          <a:p>
            <a:pPr lvl="1"/>
            <a:r>
              <a:rPr lang="en-US" sz="1050" dirty="0" smtClean="0"/>
              <a:t>Observatory TV/TB test (horizontal heat pipe configuration)</a:t>
            </a:r>
          </a:p>
          <a:p>
            <a:r>
              <a:rPr lang="en-US" sz="1400" dirty="0" smtClean="0"/>
              <a:t>In a </a:t>
            </a:r>
            <a:r>
              <a:rPr lang="en-US" sz="1400" dirty="0"/>
              <a:t>horizontal configuration </a:t>
            </a:r>
            <a:r>
              <a:rPr lang="en-US" sz="1400" dirty="0" smtClean="0"/>
              <a:t>(with heat pipes level with respect to gravity) the temperature gradient was </a:t>
            </a:r>
            <a:r>
              <a:rPr lang="en-US" sz="1400" dirty="0" smtClean="0"/>
              <a:t>measured at </a:t>
            </a:r>
            <a:r>
              <a:rPr lang="en-US" sz="1400" dirty="0"/>
              <a:t>0.3-1.4 </a:t>
            </a:r>
            <a:r>
              <a:rPr lang="en-US" sz="1400" dirty="0" smtClean="0"/>
              <a:t>K</a:t>
            </a:r>
          </a:p>
          <a:p>
            <a:r>
              <a:rPr lang="en-US" sz="1400" dirty="0" smtClean="0"/>
              <a:t>In a </a:t>
            </a:r>
            <a:r>
              <a:rPr lang="en-US" sz="1400" dirty="0"/>
              <a:t>vertical </a:t>
            </a:r>
            <a:r>
              <a:rPr lang="en-US" sz="1400" dirty="0" smtClean="0"/>
              <a:t>configuration (with heat pipes ~90deg with respect to gravity) </a:t>
            </a:r>
            <a:r>
              <a:rPr lang="en-US" sz="1400" dirty="0"/>
              <a:t>the </a:t>
            </a:r>
            <a:r>
              <a:rPr lang="en-US" sz="1400" dirty="0" smtClean="0"/>
              <a:t>temperature gradient was </a:t>
            </a:r>
            <a:r>
              <a:rPr lang="en-US" sz="1400" dirty="0" smtClean="0"/>
              <a:t>measured at </a:t>
            </a:r>
            <a:r>
              <a:rPr lang="en-US" sz="1400" dirty="0" smtClean="0"/>
              <a:t>7-10.4 K</a:t>
            </a:r>
          </a:p>
          <a:p>
            <a:r>
              <a:rPr lang="en-US" sz="1400" dirty="0" smtClean="0"/>
              <a:t>The </a:t>
            </a:r>
            <a:r>
              <a:rPr lang="en-US" sz="1400" dirty="0" smtClean="0"/>
              <a:t>difference </a:t>
            </a:r>
            <a:r>
              <a:rPr lang="en-US" sz="1400" dirty="0"/>
              <a:t>in temperature gradient </a:t>
            </a:r>
            <a:r>
              <a:rPr lang="en-US" sz="1400" dirty="0" smtClean="0"/>
              <a:t>for the two configurations was </a:t>
            </a:r>
            <a:r>
              <a:rPr lang="en-US" sz="1400" dirty="0"/>
              <a:t>in part driven </a:t>
            </a:r>
            <a:r>
              <a:rPr lang="en-US" sz="1400" dirty="0" smtClean="0"/>
              <a:t>primarily by </a:t>
            </a:r>
            <a:r>
              <a:rPr lang="en-US" sz="1400" dirty="0"/>
              <a:t>heat pipe </a:t>
            </a:r>
            <a:r>
              <a:rPr lang="en-US" sz="1400" dirty="0" smtClean="0"/>
              <a:t>orientation</a:t>
            </a:r>
          </a:p>
          <a:p>
            <a:r>
              <a:rPr lang="en-US" sz="1400" dirty="0" smtClean="0"/>
              <a:t>Thermal balance testing had to take into consideration this variation in thermal system performance</a:t>
            </a:r>
            <a:endParaRPr lang="en-US" sz="1400" dirty="0" smtClean="0"/>
          </a:p>
        </p:txBody>
      </p:sp>
      <p:sp>
        <p:nvSpPr>
          <p:cNvPr id="3" name="Title 2"/>
          <p:cNvSpPr>
            <a:spLocks noGrp="1"/>
          </p:cNvSpPr>
          <p:nvPr>
            <p:ph type="title"/>
          </p:nvPr>
        </p:nvSpPr>
        <p:spPr>
          <a:xfrm>
            <a:off x="1542473" y="70740"/>
            <a:ext cx="6604000" cy="854052"/>
          </a:xfrm>
        </p:spPr>
        <p:txBody>
          <a:bodyPr/>
          <a:lstStyle/>
          <a:p>
            <a:r>
              <a:rPr lang="en-US" dirty="0" smtClean="0"/>
              <a:t>Verification Process </a:t>
            </a:r>
            <a:r>
              <a:rPr lang="en-US" dirty="0" smtClean="0"/>
              <a:t>- </a:t>
            </a:r>
            <a:r>
              <a:rPr lang="en-US" dirty="0"/>
              <a:t>Telescope Radiator &amp; Embedded Ethane Heat Pipes</a:t>
            </a:r>
          </a:p>
        </p:txBody>
      </p:sp>
      <p:pic>
        <p:nvPicPr>
          <p:cNvPr id="4" name="Picture 3"/>
          <p:cNvPicPr/>
          <p:nvPr/>
        </p:nvPicPr>
        <p:blipFill>
          <a:blip r:embed="rId2"/>
          <a:stretch>
            <a:fillRect/>
          </a:stretch>
        </p:blipFill>
        <p:spPr>
          <a:xfrm>
            <a:off x="4857403" y="1851763"/>
            <a:ext cx="4286597" cy="3218930"/>
          </a:xfrm>
          <a:prstGeom prst="rect">
            <a:avLst/>
          </a:prstGeom>
        </p:spPr>
      </p:pic>
      <p:sp>
        <p:nvSpPr>
          <p:cNvPr id="5" name="TextBox 4"/>
          <p:cNvSpPr txBox="1"/>
          <p:nvPr/>
        </p:nvSpPr>
        <p:spPr>
          <a:xfrm>
            <a:off x="5111403" y="1266845"/>
            <a:ext cx="3881120" cy="646331"/>
          </a:xfrm>
          <a:prstGeom prst="rect">
            <a:avLst/>
          </a:prstGeom>
          <a:noFill/>
        </p:spPr>
        <p:txBody>
          <a:bodyPr wrap="square" rtlCol="0">
            <a:spAutoFit/>
          </a:bodyPr>
          <a:lstStyle/>
          <a:p>
            <a:pPr>
              <a:spcBef>
                <a:spcPts val="0"/>
              </a:spcBef>
              <a:buNone/>
            </a:pPr>
            <a:r>
              <a:rPr lang="en-US" sz="1200" b="1" dirty="0"/>
              <a:t>Telescope Stage End-to-End Thermal Verification. </a:t>
            </a:r>
            <a:r>
              <a:rPr lang="en-US" sz="1200" b="1" i="1" dirty="0"/>
              <a:t>Conductance path from telescope outer </a:t>
            </a:r>
            <a:r>
              <a:rPr lang="en-US" sz="1200" b="1" i="1" dirty="0" err="1"/>
              <a:t>cryoshell</a:t>
            </a:r>
            <a:r>
              <a:rPr lang="en-US" sz="1200" b="1" i="1" dirty="0"/>
              <a:t> to dedicated radiator.</a:t>
            </a:r>
            <a:endParaRPr lang="en-US" sz="900" b="1" dirty="0" smtClean="0">
              <a:latin typeface="Arial" pitchFamily="34" charset="0"/>
              <a:cs typeface="Arial" pitchFamily="34" charset="0"/>
            </a:endParaRPr>
          </a:p>
        </p:txBody>
      </p:sp>
      <p:sp>
        <p:nvSpPr>
          <p:cNvPr id="7" name="TextBox 6"/>
          <p:cNvSpPr txBox="1"/>
          <p:nvPr/>
        </p:nvSpPr>
        <p:spPr>
          <a:xfrm>
            <a:off x="0" y="5718601"/>
            <a:ext cx="9144000" cy="738664"/>
          </a:xfrm>
          <a:prstGeom prst="rect">
            <a:avLst/>
          </a:prstGeom>
          <a:noFill/>
        </p:spPr>
        <p:txBody>
          <a:bodyPr wrap="square" rtlCol="0">
            <a:spAutoFit/>
          </a:bodyPr>
          <a:lstStyle/>
          <a:p>
            <a:r>
              <a:rPr lang="en-US" sz="1400" b="1" dirty="0">
                <a:solidFill>
                  <a:srgbClr val="0070C0"/>
                </a:solidFill>
              </a:rPr>
              <a:t>Lesson Learned: </a:t>
            </a:r>
            <a:r>
              <a:rPr lang="en-US" sz="1400" b="1" dirty="0" smtClean="0">
                <a:solidFill>
                  <a:srgbClr val="0070C0"/>
                </a:solidFill>
              </a:rPr>
              <a:t>Susceptibility of ethane heat </a:t>
            </a:r>
            <a:r>
              <a:rPr lang="en-US" sz="1400" b="1" dirty="0">
                <a:solidFill>
                  <a:srgbClr val="0070C0"/>
                </a:solidFill>
              </a:rPr>
              <a:t>pipe orientation </a:t>
            </a:r>
            <a:r>
              <a:rPr lang="en-US" sz="1400" b="1" dirty="0" smtClean="0">
                <a:solidFill>
                  <a:srgbClr val="0070C0"/>
                </a:solidFill>
              </a:rPr>
              <a:t>needs to be taken into consideration, and impact to the thermal performance </a:t>
            </a:r>
            <a:r>
              <a:rPr lang="en-US" sz="1400" b="1" dirty="0" smtClean="0">
                <a:solidFill>
                  <a:srgbClr val="0070C0"/>
                </a:solidFill>
              </a:rPr>
              <a:t>of the system (including </a:t>
            </a:r>
            <a:r>
              <a:rPr lang="en-US" sz="1400" b="1" dirty="0" smtClean="0">
                <a:solidFill>
                  <a:srgbClr val="0070C0"/>
                </a:solidFill>
              </a:rPr>
              <a:t>increased </a:t>
            </a:r>
            <a:r>
              <a:rPr lang="en-US" sz="1400" b="1" dirty="0" smtClean="0">
                <a:solidFill>
                  <a:srgbClr val="0070C0"/>
                </a:solidFill>
              </a:rPr>
              <a:t>temperature gradients) </a:t>
            </a:r>
            <a:r>
              <a:rPr lang="en-US" sz="1400" b="1" dirty="0" smtClean="0">
                <a:solidFill>
                  <a:srgbClr val="0070C0"/>
                </a:solidFill>
              </a:rPr>
              <a:t>should be characterized via </a:t>
            </a:r>
            <a:r>
              <a:rPr lang="en-US" sz="1400" b="1" dirty="0">
                <a:solidFill>
                  <a:srgbClr val="0070C0"/>
                </a:solidFill>
              </a:rPr>
              <a:t>dedicated testing. </a:t>
            </a:r>
            <a:endParaRPr lang="en-US" sz="1400" b="1" dirty="0">
              <a:solidFill>
                <a:srgbClr val="FF0000"/>
              </a:solidFill>
            </a:endParaRPr>
          </a:p>
        </p:txBody>
      </p:sp>
    </p:spTree>
    <p:extLst>
      <p:ext uri="{BB962C8B-B14F-4D97-AF65-F5344CB8AC3E}">
        <p14:creationId xmlns:p14="http://schemas.microsoft.com/office/powerpoint/2010/main" val="2972007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30247"/>
            <a:ext cx="6474691" cy="3342461"/>
          </a:xfrm>
        </p:spPr>
        <p:txBody>
          <a:bodyPr/>
          <a:lstStyle/>
          <a:p>
            <a:r>
              <a:rPr lang="en-US" sz="1400" dirty="0"/>
              <a:t>TIRS-2 cryogenic subsystem is cooled to operating temperatures with the use of a two-stage </a:t>
            </a:r>
            <a:r>
              <a:rPr lang="en-US" sz="1400" dirty="0" err="1"/>
              <a:t>stirling</a:t>
            </a:r>
            <a:r>
              <a:rPr lang="en-US" sz="1400" dirty="0"/>
              <a:t> </a:t>
            </a:r>
            <a:r>
              <a:rPr lang="en-US" sz="1400" dirty="0" err="1" smtClean="0"/>
              <a:t>cryocooler</a:t>
            </a:r>
            <a:endParaRPr lang="en-US" sz="1400" dirty="0" smtClean="0"/>
          </a:p>
          <a:p>
            <a:r>
              <a:rPr lang="en-US" sz="1400" dirty="0" smtClean="0"/>
              <a:t>The large </a:t>
            </a:r>
            <a:r>
              <a:rPr lang="en-US" sz="1400" dirty="0"/>
              <a:t>amount of </a:t>
            </a:r>
            <a:r>
              <a:rPr lang="en-US" sz="1400" dirty="0" err="1" smtClean="0"/>
              <a:t>cryocooler</a:t>
            </a:r>
            <a:r>
              <a:rPr lang="en-US" sz="1400" dirty="0" smtClean="0"/>
              <a:t> power </a:t>
            </a:r>
            <a:r>
              <a:rPr lang="en-US" sz="1400" dirty="0"/>
              <a:t>dissipation requires a dedicated radiator </a:t>
            </a:r>
            <a:r>
              <a:rPr lang="en-US" sz="1400" dirty="0" smtClean="0"/>
              <a:t>connected via </a:t>
            </a:r>
            <a:r>
              <a:rPr lang="en-US" sz="1400" dirty="0"/>
              <a:t>three long transport ammonia heat </a:t>
            </a:r>
            <a:r>
              <a:rPr lang="en-US" sz="1400" dirty="0" smtClean="0"/>
              <a:t>pipes, which </a:t>
            </a:r>
            <a:r>
              <a:rPr lang="en-US" sz="1400" dirty="0" smtClean="0"/>
              <a:t>connect midway to </a:t>
            </a:r>
            <a:r>
              <a:rPr lang="en-US" sz="1400" dirty="0" smtClean="0"/>
              <a:t>six </a:t>
            </a:r>
            <a:r>
              <a:rPr lang="en-US" sz="1400" dirty="0" smtClean="0"/>
              <a:t>radiator embedded </a:t>
            </a:r>
            <a:r>
              <a:rPr lang="en-US" sz="1400" dirty="0"/>
              <a:t>ammonia heat </a:t>
            </a:r>
            <a:r>
              <a:rPr lang="en-US" sz="1400" dirty="0" smtClean="0"/>
              <a:t>pipes. This is a unique &amp; undesirable test configuration.</a:t>
            </a:r>
            <a:endParaRPr lang="en-US" sz="1400" dirty="0" smtClean="0"/>
          </a:p>
          <a:p>
            <a:r>
              <a:rPr lang="en-US" sz="1400" dirty="0" smtClean="0"/>
              <a:t>Thermal </a:t>
            </a:r>
            <a:r>
              <a:rPr lang="en-US" sz="1400" dirty="0"/>
              <a:t>performance of the telescope radiator system was verified at various stages in development, including:</a:t>
            </a:r>
          </a:p>
          <a:p>
            <a:pPr lvl="1"/>
            <a:r>
              <a:rPr lang="en-US" sz="1050" dirty="0" smtClean="0"/>
              <a:t>Radiator </a:t>
            </a:r>
            <a:r>
              <a:rPr lang="en-US" sz="1050" dirty="0"/>
              <a:t>TV/TB test (horizontal heat pipe configuration)</a:t>
            </a:r>
          </a:p>
          <a:p>
            <a:pPr lvl="1"/>
            <a:r>
              <a:rPr lang="en-US" sz="1050" dirty="0"/>
              <a:t>Ambient tests at various heat loads with IR </a:t>
            </a:r>
            <a:r>
              <a:rPr lang="en-US" sz="1050" dirty="0" smtClean="0"/>
              <a:t>camera (vertical heat pipe configuration)</a:t>
            </a:r>
            <a:endParaRPr lang="en-US" sz="1050" dirty="0"/>
          </a:p>
          <a:p>
            <a:pPr lvl="1"/>
            <a:r>
              <a:rPr lang="en-US" sz="1050" dirty="0" smtClean="0"/>
              <a:t>Instrument </a:t>
            </a:r>
            <a:r>
              <a:rPr lang="en-US" sz="1050" dirty="0"/>
              <a:t>level TV/TB test (vertical heat pipe configuration)</a:t>
            </a:r>
          </a:p>
          <a:p>
            <a:pPr lvl="1"/>
            <a:r>
              <a:rPr lang="en-US" sz="1050" dirty="0"/>
              <a:t>Observatory TV/TB test (horizontal heat pipe configuration)</a:t>
            </a:r>
          </a:p>
          <a:p>
            <a:r>
              <a:rPr lang="en-US" sz="1400" dirty="0" smtClean="0"/>
              <a:t>The v</a:t>
            </a:r>
            <a:r>
              <a:rPr lang="en-US" sz="1400" dirty="0" smtClean="0"/>
              <a:t>ertical testing configuration</a:t>
            </a:r>
            <a:r>
              <a:rPr lang="en-US" sz="1400" dirty="0"/>
              <a:t> </a:t>
            </a:r>
            <a:r>
              <a:rPr lang="en-US" sz="1400" dirty="0" smtClean="0"/>
              <a:t>requires</a:t>
            </a:r>
            <a:r>
              <a:rPr lang="en-US" sz="1400" dirty="0" smtClean="0"/>
              <a:t> </a:t>
            </a:r>
            <a:r>
              <a:rPr lang="en-US" sz="1400" dirty="0" smtClean="0"/>
              <a:t>a GSE </a:t>
            </a:r>
            <a:r>
              <a:rPr lang="en-US" sz="1400" dirty="0"/>
              <a:t>heater </a:t>
            </a:r>
            <a:r>
              <a:rPr lang="en-US" sz="1400" dirty="0" smtClean="0"/>
              <a:t>to </a:t>
            </a:r>
            <a:r>
              <a:rPr lang="en-US" sz="1400" dirty="0"/>
              <a:t>heat the pool of liquid at the bottom of the heat pipes in order to begin circulating fluid along their full lengths prior to turning the </a:t>
            </a:r>
            <a:r>
              <a:rPr lang="en-US" sz="1400" dirty="0" err="1"/>
              <a:t>cryocooler</a:t>
            </a:r>
            <a:r>
              <a:rPr lang="en-US" sz="1400" dirty="0"/>
              <a:t> on </a:t>
            </a:r>
            <a:r>
              <a:rPr lang="en-US" sz="1400" dirty="0" smtClean="0"/>
              <a:t>since this heat enters the radiator midway.</a:t>
            </a:r>
          </a:p>
        </p:txBody>
      </p:sp>
      <p:sp>
        <p:nvSpPr>
          <p:cNvPr id="3" name="Title 2"/>
          <p:cNvSpPr>
            <a:spLocks noGrp="1"/>
          </p:cNvSpPr>
          <p:nvPr>
            <p:ph type="title"/>
          </p:nvPr>
        </p:nvSpPr>
        <p:spPr>
          <a:xfrm>
            <a:off x="1560945" y="70740"/>
            <a:ext cx="6594764" cy="854052"/>
          </a:xfrm>
        </p:spPr>
        <p:txBody>
          <a:bodyPr/>
          <a:lstStyle/>
          <a:p>
            <a:r>
              <a:rPr lang="en-US" dirty="0" smtClean="0"/>
              <a:t>Verification Process - </a:t>
            </a:r>
            <a:r>
              <a:rPr lang="en-US" dirty="0" err="1"/>
              <a:t>Cryocooler</a:t>
            </a:r>
            <a:r>
              <a:rPr lang="en-US" dirty="0"/>
              <a:t> Radiator and Ammonia Heat Pipes</a:t>
            </a:r>
          </a:p>
        </p:txBody>
      </p:sp>
      <p:pic>
        <p:nvPicPr>
          <p:cNvPr id="7" name="Picture 6"/>
          <p:cNvPicPr/>
          <p:nvPr/>
        </p:nvPicPr>
        <p:blipFill>
          <a:blip r:embed="rId2"/>
          <a:stretch>
            <a:fillRect/>
          </a:stretch>
        </p:blipFill>
        <p:spPr>
          <a:xfrm>
            <a:off x="6466704" y="1469066"/>
            <a:ext cx="2665158" cy="2918996"/>
          </a:xfrm>
          <a:prstGeom prst="rect">
            <a:avLst/>
          </a:prstGeom>
        </p:spPr>
      </p:pic>
      <p:sp>
        <p:nvSpPr>
          <p:cNvPr id="9" name="TextBox 8"/>
          <p:cNvSpPr txBox="1"/>
          <p:nvPr/>
        </p:nvSpPr>
        <p:spPr>
          <a:xfrm>
            <a:off x="1" y="5837119"/>
            <a:ext cx="9115766" cy="738664"/>
          </a:xfrm>
          <a:prstGeom prst="rect">
            <a:avLst/>
          </a:prstGeom>
          <a:noFill/>
        </p:spPr>
        <p:txBody>
          <a:bodyPr wrap="square" rtlCol="0">
            <a:spAutoFit/>
          </a:bodyPr>
          <a:lstStyle/>
          <a:p>
            <a:r>
              <a:rPr lang="en-US" sz="1400" b="1" dirty="0">
                <a:solidFill>
                  <a:srgbClr val="0070C0"/>
                </a:solidFill>
              </a:rPr>
              <a:t>Lesson Learned: </a:t>
            </a:r>
            <a:r>
              <a:rPr lang="en-US" sz="1400" b="1" dirty="0" smtClean="0">
                <a:solidFill>
                  <a:srgbClr val="0070C0"/>
                </a:solidFill>
              </a:rPr>
              <a:t>In circumstances where heat pipe orientation is not optimal in ground testing, it is worth the time and effort to characterize (quantify) the effects on the thermal performance of the system via dedicated testing. A configuration where heat is applied midway into heat pipes requires special attention.</a:t>
            </a:r>
            <a:endParaRPr lang="en-US" sz="1400" b="1" dirty="0">
              <a:solidFill>
                <a:srgbClr val="0070C0"/>
              </a:solidFill>
            </a:endParaRPr>
          </a:p>
        </p:txBody>
      </p:sp>
      <p:sp>
        <p:nvSpPr>
          <p:cNvPr id="10" name="Content Placeholder 1"/>
          <p:cNvSpPr txBox="1">
            <a:spLocks/>
          </p:cNvSpPr>
          <p:nvPr/>
        </p:nvSpPr>
        <p:spPr bwMode="auto">
          <a:xfrm>
            <a:off x="0" y="4294278"/>
            <a:ext cx="9144000" cy="16447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169858" indent="-169858" algn="l" rtl="0" eaLnBrk="0" fontAlgn="base" hangingPunct="0">
              <a:spcBef>
                <a:spcPct val="20000"/>
              </a:spcBef>
              <a:spcAft>
                <a:spcPct val="0"/>
              </a:spcAft>
              <a:buClr>
                <a:schemeClr val="tx1"/>
              </a:buClr>
              <a:buChar char="•"/>
              <a:defRPr sz="2400">
                <a:solidFill>
                  <a:schemeClr val="tx1"/>
                </a:solidFill>
                <a:latin typeface="Times New Roman" pitchFamily="18" charset="0"/>
                <a:ea typeface="+mn-ea"/>
                <a:cs typeface="Times New Roman" pitchFamily="18" charset="0"/>
              </a:defRPr>
            </a:lvl1pPr>
            <a:lvl2pPr marL="454014" indent="-169858" algn="l" rtl="0" eaLnBrk="0" fontAlgn="base" hangingPunct="0">
              <a:spcBef>
                <a:spcPct val="20000"/>
              </a:spcBef>
              <a:spcAft>
                <a:spcPct val="0"/>
              </a:spcAft>
              <a:buClr>
                <a:schemeClr val="tx1"/>
              </a:buClr>
              <a:buChar char="–"/>
              <a:defRPr sz="1800">
                <a:solidFill>
                  <a:schemeClr val="tx1"/>
                </a:solidFill>
                <a:latin typeface="Times New Roman" pitchFamily="18" charset="0"/>
                <a:ea typeface="+mn-ea"/>
                <a:cs typeface="Times New Roman" pitchFamily="18" charset="0"/>
              </a:defRPr>
            </a:lvl2pPr>
            <a:lvl3pPr marL="744520" indent="-176209"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3pPr>
            <a:lvl4pPr marL="1033437" indent="-174621"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4pPr>
            <a:lvl5pPr marL="1371566" indent="-169858" algn="l" rtl="0" eaLnBrk="0" fontAlgn="base" hangingPunct="0">
              <a:spcBef>
                <a:spcPct val="20000"/>
              </a:spcBef>
              <a:spcAft>
                <a:spcPct val="0"/>
              </a:spcAft>
              <a:buClr>
                <a:schemeClr val="tx1"/>
              </a:buClr>
              <a:buChar char="»"/>
              <a:defRPr sz="1600">
                <a:solidFill>
                  <a:schemeClr val="tx1"/>
                </a:solidFill>
                <a:latin typeface="Times New Roman" pitchFamily="18" charset="0"/>
                <a:ea typeface="+mn-ea"/>
                <a:cs typeface="Times New Roman" pitchFamily="18" charset="0"/>
              </a:defRPr>
            </a:lvl5pPr>
            <a:lvl6pPr marL="1828754" indent="-169858" algn="l" rtl="0" fontAlgn="base">
              <a:spcBef>
                <a:spcPct val="20000"/>
              </a:spcBef>
              <a:spcAft>
                <a:spcPct val="0"/>
              </a:spcAft>
              <a:buClr>
                <a:schemeClr val="tx1"/>
              </a:buClr>
              <a:buChar char="»"/>
              <a:defRPr sz="1400">
                <a:solidFill>
                  <a:schemeClr val="tx1"/>
                </a:solidFill>
                <a:latin typeface="+mn-lt"/>
                <a:ea typeface="+mn-ea"/>
                <a:cs typeface="+mn-cs"/>
              </a:defRPr>
            </a:lvl6pPr>
            <a:lvl7pPr marL="2285943" indent="-169858" algn="l" rtl="0" fontAlgn="base">
              <a:spcBef>
                <a:spcPct val="20000"/>
              </a:spcBef>
              <a:spcAft>
                <a:spcPct val="0"/>
              </a:spcAft>
              <a:buClr>
                <a:schemeClr val="tx1"/>
              </a:buClr>
              <a:buChar char="»"/>
              <a:defRPr sz="1400">
                <a:solidFill>
                  <a:schemeClr val="tx1"/>
                </a:solidFill>
                <a:latin typeface="+mn-lt"/>
                <a:ea typeface="+mn-ea"/>
                <a:cs typeface="+mn-cs"/>
              </a:defRPr>
            </a:lvl7pPr>
            <a:lvl8pPr marL="2743131" indent="-169858" algn="l" rtl="0" fontAlgn="base">
              <a:spcBef>
                <a:spcPct val="20000"/>
              </a:spcBef>
              <a:spcAft>
                <a:spcPct val="0"/>
              </a:spcAft>
              <a:buClr>
                <a:schemeClr val="tx1"/>
              </a:buClr>
              <a:buChar char="»"/>
              <a:defRPr sz="1400">
                <a:solidFill>
                  <a:schemeClr val="tx1"/>
                </a:solidFill>
                <a:latin typeface="+mn-lt"/>
                <a:ea typeface="+mn-ea"/>
                <a:cs typeface="+mn-cs"/>
              </a:defRPr>
            </a:lvl8pPr>
            <a:lvl9pPr marL="3200320" indent="-169858" algn="l" rtl="0" fontAlgn="base">
              <a:spcBef>
                <a:spcPct val="20000"/>
              </a:spcBef>
              <a:spcAft>
                <a:spcPct val="0"/>
              </a:spcAft>
              <a:buClr>
                <a:schemeClr val="tx1"/>
              </a:buClr>
              <a:buChar char="»"/>
              <a:defRPr sz="1400">
                <a:solidFill>
                  <a:schemeClr val="tx1"/>
                </a:solidFill>
                <a:latin typeface="+mn-lt"/>
                <a:ea typeface="+mn-ea"/>
                <a:cs typeface="+mn-cs"/>
              </a:defRPr>
            </a:lvl9pPr>
          </a:lstStyle>
          <a:p>
            <a:r>
              <a:rPr lang="en-US" sz="1400" kern="0" dirty="0" smtClean="0"/>
              <a:t>Ambient tests were performed early on to understand the impacts of the GSE heaters on the flight hardware performance during startup and for various operational heat loads. Furthermore, in an effort to reduce the additional non-flight heat into the system, it was important to determine the minimum GSE heater power required to keep the heat pipes active in reflux mode to efficiently dissipate up to 140W of </a:t>
            </a:r>
            <a:r>
              <a:rPr lang="en-US" sz="1400" kern="0" dirty="0" err="1" smtClean="0"/>
              <a:t>cryocooler</a:t>
            </a:r>
            <a:r>
              <a:rPr lang="en-US" sz="1400" kern="0" dirty="0" smtClean="0"/>
              <a:t> TMU power dissipation</a:t>
            </a:r>
          </a:p>
          <a:p>
            <a:r>
              <a:rPr lang="en-US" sz="1400" kern="0" dirty="0" smtClean="0"/>
              <a:t>The test results indicated that a minimum of about 20W was necessary to maintain these heat pipes active with sufficient evaporation in order to be able to reject about 140W of </a:t>
            </a:r>
            <a:r>
              <a:rPr lang="en-US" sz="1400" kern="0" dirty="0" err="1" smtClean="0"/>
              <a:t>cryocooler</a:t>
            </a:r>
            <a:r>
              <a:rPr lang="en-US" sz="1400" kern="0" dirty="0" smtClean="0"/>
              <a:t> TMU power while still maintaining temperatures at </a:t>
            </a:r>
            <a:r>
              <a:rPr lang="en-US" sz="1400" kern="0" dirty="0" smtClean="0"/>
              <a:t>a desired </a:t>
            </a:r>
            <a:r>
              <a:rPr lang="en-US" sz="1400" kern="0" dirty="0" smtClean="0"/>
              <a:t>range of -30C to +10C (-5C nominal goal).</a:t>
            </a:r>
            <a:endParaRPr lang="en-US" sz="1400" kern="0" dirty="0"/>
          </a:p>
        </p:txBody>
      </p:sp>
      <p:sp>
        <p:nvSpPr>
          <p:cNvPr id="11" name="TextBox 10"/>
          <p:cNvSpPr txBox="1"/>
          <p:nvPr/>
        </p:nvSpPr>
        <p:spPr>
          <a:xfrm>
            <a:off x="6328164" y="1041573"/>
            <a:ext cx="2787602" cy="461665"/>
          </a:xfrm>
          <a:prstGeom prst="rect">
            <a:avLst/>
          </a:prstGeom>
          <a:noFill/>
        </p:spPr>
        <p:txBody>
          <a:bodyPr wrap="square" rtlCol="0">
            <a:spAutoFit/>
          </a:bodyPr>
          <a:lstStyle/>
          <a:p>
            <a:pPr algn="ctr">
              <a:spcBef>
                <a:spcPts val="0"/>
              </a:spcBef>
              <a:buNone/>
            </a:pPr>
            <a:r>
              <a:rPr lang="en-US" sz="1200" b="1" dirty="0" err="1" smtClean="0"/>
              <a:t>Cryocooler</a:t>
            </a:r>
            <a:r>
              <a:rPr lang="en-US" sz="1200" b="1" dirty="0" smtClean="0"/>
              <a:t> Radiator Vertical Test Heat Pipe Orientation</a:t>
            </a:r>
            <a:endParaRPr lang="en-US" sz="900" b="1" dirty="0" smtClean="0">
              <a:latin typeface="Arial" pitchFamily="34" charset="0"/>
              <a:cs typeface="Arial" pitchFamily="34" charset="0"/>
            </a:endParaRPr>
          </a:p>
        </p:txBody>
      </p:sp>
    </p:spTree>
    <p:extLst>
      <p:ext uri="{BB962C8B-B14F-4D97-AF65-F5344CB8AC3E}">
        <p14:creationId xmlns:p14="http://schemas.microsoft.com/office/powerpoint/2010/main" val="543144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48328"/>
            <a:ext cx="5362575" cy="3913552"/>
          </a:xfrm>
        </p:spPr>
        <p:txBody>
          <a:bodyPr/>
          <a:lstStyle/>
          <a:p>
            <a:r>
              <a:rPr lang="en-US" sz="1400" dirty="0"/>
              <a:t>The cryogenic subsystem </a:t>
            </a:r>
            <a:r>
              <a:rPr lang="en-US" sz="1400" dirty="0" smtClean="0"/>
              <a:t>consists </a:t>
            </a:r>
            <a:r>
              <a:rPr lang="en-US" sz="1400" dirty="0"/>
              <a:t>of a Focal Plane Assembly (FPA) that is cooled by a two-stage </a:t>
            </a:r>
            <a:r>
              <a:rPr lang="en-US" sz="1400" dirty="0" err="1"/>
              <a:t>cryocooler</a:t>
            </a:r>
            <a:r>
              <a:rPr lang="en-US" sz="1400" dirty="0"/>
              <a:t> connected via a thermal heat strap.  The warmer first stage of the </a:t>
            </a:r>
            <a:r>
              <a:rPr lang="en-US" sz="1400" dirty="0" err="1"/>
              <a:t>cryocooler</a:t>
            </a:r>
            <a:r>
              <a:rPr lang="en-US" sz="1400" dirty="0"/>
              <a:t> connects to a radiative shell which surrounds the colder second stage.  The warm stage itself is surrounded by the passively cooled telescope stage</a:t>
            </a:r>
            <a:r>
              <a:rPr lang="en-US" sz="1400" dirty="0" smtClean="0"/>
              <a:t>.</a:t>
            </a:r>
          </a:p>
          <a:p>
            <a:r>
              <a:rPr lang="en-US" sz="1400" dirty="0"/>
              <a:t>Since the design was proven during the TIRS-1 verification process, </a:t>
            </a:r>
            <a:r>
              <a:rPr lang="en-US" sz="1400" dirty="0" smtClean="0"/>
              <a:t>the focus for TIRS-2 was on verification of workmanship during assembly of the flight hardware</a:t>
            </a:r>
          </a:p>
          <a:p>
            <a:r>
              <a:rPr lang="en-US" sz="1400" dirty="0"/>
              <a:t>Thermal performance of the </a:t>
            </a:r>
            <a:r>
              <a:rPr lang="en-US" sz="1400" dirty="0" smtClean="0"/>
              <a:t>system </a:t>
            </a:r>
            <a:r>
              <a:rPr lang="en-US" sz="1400" dirty="0"/>
              <a:t>was verified at various stages in development, including:</a:t>
            </a:r>
          </a:p>
          <a:p>
            <a:pPr lvl="1"/>
            <a:r>
              <a:rPr lang="en-US" sz="1200" dirty="0" smtClean="0"/>
              <a:t>TIPCE testing campaign - </a:t>
            </a:r>
            <a:r>
              <a:rPr lang="en-US" sz="1200" dirty="0"/>
              <a:t>intended for early science verifications, </a:t>
            </a:r>
            <a:r>
              <a:rPr lang="en-US" sz="1200" dirty="0" smtClean="0"/>
              <a:t>provided </a:t>
            </a:r>
            <a:r>
              <a:rPr lang="en-US" sz="1200" dirty="0"/>
              <a:t>a great opportunity to </a:t>
            </a:r>
            <a:r>
              <a:rPr lang="en-US" sz="1200" dirty="0" smtClean="0"/>
              <a:t>gain </a:t>
            </a:r>
            <a:r>
              <a:rPr lang="en-US" sz="1200" dirty="0"/>
              <a:t>thermal data prior to instrument TV/TB test</a:t>
            </a:r>
          </a:p>
          <a:p>
            <a:pPr lvl="1"/>
            <a:r>
              <a:rPr lang="en-US" sz="1200" dirty="0"/>
              <a:t>Instrument level TV/TB </a:t>
            </a:r>
            <a:r>
              <a:rPr lang="en-US" sz="1200" dirty="0" smtClean="0"/>
              <a:t>test</a:t>
            </a:r>
            <a:endParaRPr lang="en-US" sz="1200" dirty="0"/>
          </a:p>
          <a:p>
            <a:pPr lvl="1"/>
            <a:r>
              <a:rPr lang="en-US" sz="1200" dirty="0"/>
              <a:t>Observatory TV/TB </a:t>
            </a:r>
            <a:r>
              <a:rPr lang="en-US" sz="1200" dirty="0" smtClean="0"/>
              <a:t>test</a:t>
            </a:r>
            <a:endParaRPr lang="en-US" sz="1200" dirty="0"/>
          </a:p>
          <a:p>
            <a:r>
              <a:rPr lang="en-US" sz="1400" dirty="0" smtClean="0"/>
              <a:t>Several thermal balance points were completed throughout the TIRS-2 testing campaign, where cold and warm stage heat loads were very much in line with model estimates and TIRS-1 data. </a:t>
            </a:r>
          </a:p>
        </p:txBody>
      </p:sp>
      <p:sp>
        <p:nvSpPr>
          <p:cNvPr id="3" name="Title 2"/>
          <p:cNvSpPr>
            <a:spLocks noGrp="1"/>
          </p:cNvSpPr>
          <p:nvPr>
            <p:ph type="title"/>
          </p:nvPr>
        </p:nvSpPr>
        <p:spPr/>
        <p:txBody>
          <a:bodyPr/>
          <a:lstStyle/>
          <a:p>
            <a:r>
              <a:rPr lang="en-US" dirty="0" smtClean="0"/>
              <a:t>Verification Process - </a:t>
            </a:r>
            <a:r>
              <a:rPr lang="en-US" dirty="0"/>
              <a:t>Cryogenic Subsystem (Cold &amp; Warm Stages)</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2575" y="2288516"/>
            <a:ext cx="3781425" cy="2389505"/>
          </a:xfrm>
          <a:prstGeom prst="rect">
            <a:avLst/>
          </a:prstGeom>
          <a:noFill/>
          <a:ln>
            <a:noFill/>
          </a:ln>
        </p:spPr>
      </p:pic>
      <p:sp>
        <p:nvSpPr>
          <p:cNvPr id="10" name="TextBox 9"/>
          <p:cNvSpPr txBox="1"/>
          <p:nvPr/>
        </p:nvSpPr>
        <p:spPr>
          <a:xfrm>
            <a:off x="5437630" y="1340432"/>
            <a:ext cx="3631314" cy="830997"/>
          </a:xfrm>
          <a:prstGeom prst="rect">
            <a:avLst/>
          </a:prstGeom>
          <a:noFill/>
        </p:spPr>
        <p:txBody>
          <a:bodyPr wrap="square" rtlCol="0">
            <a:spAutoFit/>
          </a:bodyPr>
          <a:lstStyle/>
          <a:p>
            <a:pPr algn="ctr">
              <a:spcBef>
                <a:spcPts val="0"/>
              </a:spcBef>
              <a:buNone/>
            </a:pPr>
            <a:r>
              <a:rPr lang="en-US" sz="1200" b="1" dirty="0">
                <a:cs typeface="Arial" pitchFamily="34" charset="0"/>
              </a:rPr>
              <a:t>Cryogenic Subsystem Design</a:t>
            </a:r>
          </a:p>
          <a:p>
            <a:pPr algn="ctr">
              <a:spcBef>
                <a:spcPts val="0"/>
              </a:spcBef>
              <a:buNone/>
            </a:pPr>
            <a:r>
              <a:rPr lang="en-US" sz="1200" b="1" dirty="0">
                <a:cs typeface="Arial" pitchFamily="34" charset="0"/>
              </a:rPr>
              <a:t>Cryogenic Subsystem is comprised of a cold stage (~38K) and warm stage (~95K), surrounded by a telescope stage (~180K).</a:t>
            </a:r>
            <a:endParaRPr lang="en-US" sz="1200" b="1" dirty="0" smtClean="0">
              <a:cs typeface="Arial" pitchFamily="34" charset="0"/>
            </a:endParaRPr>
          </a:p>
        </p:txBody>
      </p:sp>
      <p:sp>
        <p:nvSpPr>
          <p:cNvPr id="12" name="TextBox 11"/>
          <p:cNvSpPr txBox="1"/>
          <p:nvPr/>
        </p:nvSpPr>
        <p:spPr>
          <a:xfrm>
            <a:off x="0" y="4786393"/>
            <a:ext cx="9144000" cy="1815882"/>
          </a:xfrm>
          <a:prstGeom prst="rect">
            <a:avLst/>
          </a:prstGeom>
          <a:noFill/>
        </p:spPr>
        <p:txBody>
          <a:bodyPr wrap="square" rtlCol="0">
            <a:spAutoFit/>
          </a:bodyPr>
          <a:lstStyle/>
          <a:p>
            <a:r>
              <a:rPr lang="en-US" sz="1400" b="1" dirty="0" smtClean="0">
                <a:solidFill>
                  <a:srgbClr val="0070C0"/>
                </a:solidFill>
              </a:rPr>
              <a:t>Lessons Learned:</a:t>
            </a:r>
          </a:p>
          <a:p>
            <a:pPr marL="285750" indent="-285750">
              <a:buFont typeface="Arial" panose="020B0604020202020204" pitchFamily="34" charset="0"/>
              <a:buChar char="•"/>
            </a:pPr>
            <a:r>
              <a:rPr lang="en-US" sz="1400" dirty="0" smtClean="0">
                <a:solidFill>
                  <a:srgbClr val="0070C0"/>
                </a:solidFill>
              </a:rPr>
              <a:t>Therma</a:t>
            </a:r>
            <a:r>
              <a:rPr lang="en-US" sz="1400" dirty="0" smtClean="0">
                <a:solidFill>
                  <a:srgbClr val="0070C0"/>
                </a:solidFill>
              </a:rPr>
              <a:t>l performance of a cryogenic system warrants early verification via dedicated flight-like testing</a:t>
            </a:r>
            <a:endParaRPr lang="en-US" sz="1400" dirty="0" smtClean="0">
              <a:solidFill>
                <a:srgbClr val="0070C0"/>
              </a:solidFill>
            </a:endParaRPr>
          </a:p>
          <a:p>
            <a:pPr marL="285750" indent="-285750">
              <a:buFont typeface="Arial" panose="020B0604020202020204" pitchFamily="34" charset="0"/>
              <a:buChar char="•"/>
            </a:pPr>
            <a:r>
              <a:rPr lang="en-US" sz="1400" dirty="0" smtClean="0">
                <a:solidFill>
                  <a:srgbClr val="0070C0"/>
                </a:solidFill>
              </a:rPr>
              <a:t>Use </a:t>
            </a:r>
            <a:r>
              <a:rPr lang="en-US" sz="1400" dirty="0" smtClean="0">
                <a:solidFill>
                  <a:srgbClr val="0070C0"/>
                </a:solidFill>
              </a:rPr>
              <a:t>of proper temperature sensors</a:t>
            </a:r>
            <a:r>
              <a:rPr lang="en-US" sz="1400" dirty="0">
                <a:solidFill>
                  <a:srgbClr val="0070C0"/>
                </a:solidFill>
              </a:rPr>
              <a:t> </a:t>
            </a:r>
            <a:r>
              <a:rPr lang="en-US" sz="1400" dirty="0" smtClean="0">
                <a:solidFill>
                  <a:srgbClr val="0070C0"/>
                </a:solidFill>
              </a:rPr>
              <a:t>(location and type) is critical for providing </a:t>
            </a:r>
            <a:r>
              <a:rPr lang="en-US" sz="1400" dirty="0">
                <a:solidFill>
                  <a:srgbClr val="0070C0"/>
                </a:solidFill>
              </a:rPr>
              <a:t>a way to measure parasitic loading into the cryogenic zones </a:t>
            </a:r>
            <a:r>
              <a:rPr lang="en-US" sz="1400" dirty="0" smtClean="0">
                <a:solidFill>
                  <a:srgbClr val="0070C0"/>
                </a:solidFill>
              </a:rPr>
              <a:t>during ground testing</a:t>
            </a:r>
          </a:p>
          <a:p>
            <a:pPr marL="285750" indent="-285750">
              <a:buFont typeface="Arial" panose="020B0604020202020204" pitchFamily="34" charset="0"/>
              <a:buChar char="•"/>
            </a:pPr>
            <a:r>
              <a:rPr lang="en-US" sz="1400" dirty="0" smtClean="0">
                <a:solidFill>
                  <a:srgbClr val="0070C0"/>
                </a:solidFill>
              </a:rPr>
              <a:t>Proper mounting </a:t>
            </a:r>
            <a:r>
              <a:rPr lang="en-US" sz="1400" dirty="0">
                <a:solidFill>
                  <a:srgbClr val="0070C0"/>
                </a:solidFill>
              </a:rPr>
              <a:t>and </a:t>
            </a:r>
            <a:r>
              <a:rPr lang="en-US" sz="1400" dirty="0" smtClean="0">
                <a:solidFill>
                  <a:srgbClr val="0070C0"/>
                </a:solidFill>
              </a:rPr>
              <a:t>heat sinking of leads will aid in minimizing </a:t>
            </a:r>
            <a:r>
              <a:rPr lang="en-US" sz="1400" dirty="0" err="1" smtClean="0">
                <a:solidFill>
                  <a:srgbClr val="0070C0"/>
                </a:solidFill>
              </a:rPr>
              <a:t>parasitics</a:t>
            </a:r>
            <a:endParaRPr lang="en-US" sz="1400" dirty="0" smtClean="0">
              <a:solidFill>
                <a:srgbClr val="0070C0"/>
              </a:solidFill>
            </a:endParaRPr>
          </a:p>
          <a:p>
            <a:pPr marL="285750" indent="-285750">
              <a:buFont typeface="Arial" panose="020B0604020202020204" pitchFamily="34" charset="0"/>
              <a:buChar char="•"/>
            </a:pPr>
            <a:r>
              <a:rPr lang="en-US" sz="1400" dirty="0" smtClean="0">
                <a:solidFill>
                  <a:srgbClr val="0070C0"/>
                </a:solidFill>
              </a:rPr>
              <a:t>A suitable </a:t>
            </a:r>
            <a:r>
              <a:rPr lang="en-US" sz="1400" dirty="0">
                <a:solidFill>
                  <a:srgbClr val="0070C0"/>
                </a:solidFill>
              </a:rPr>
              <a:t>data acquisition system </a:t>
            </a:r>
            <a:r>
              <a:rPr lang="en-US" sz="1400" dirty="0" smtClean="0">
                <a:solidFill>
                  <a:srgbClr val="0070C0"/>
                </a:solidFill>
              </a:rPr>
              <a:t>is important for data accuracy</a:t>
            </a:r>
          </a:p>
          <a:p>
            <a:pPr marL="285750" indent="-285750">
              <a:buFont typeface="Arial" panose="020B0604020202020204" pitchFamily="34" charset="0"/>
              <a:buChar char="•"/>
            </a:pPr>
            <a:r>
              <a:rPr lang="en-US" sz="1400" dirty="0" smtClean="0">
                <a:solidFill>
                  <a:srgbClr val="0070C0"/>
                </a:solidFill>
              </a:rPr>
              <a:t>Finally, </a:t>
            </a:r>
            <a:r>
              <a:rPr lang="en-US" sz="1400" dirty="0">
                <a:solidFill>
                  <a:srgbClr val="0070C0"/>
                </a:solidFill>
              </a:rPr>
              <a:t>with the use of a </a:t>
            </a:r>
            <a:r>
              <a:rPr lang="en-US" sz="1400" dirty="0" err="1">
                <a:solidFill>
                  <a:srgbClr val="0070C0"/>
                </a:solidFill>
              </a:rPr>
              <a:t>cryocooler</a:t>
            </a:r>
            <a:r>
              <a:rPr lang="en-US" sz="1400" dirty="0">
                <a:solidFill>
                  <a:srgbClr val="0070C0"/>
                </a:solidFill>
              </a:rPr>
              <a:t>, care must be taken during the performance mapping process to accurately characterize cold finger heat load vs </a:t>
            </a:r>
            <a:r>
              <a:rPr lang="en-US" sz="1400" dirty="0" err="1">
                <a:solidFill>
                  <a:srgbClr val="0070C0"/>
                </a:solidFill>
              </a:rPr>
              <a:t>cryocooler</a:t>
            </a:r>
            <a:r>
              <a:rPr lang="en-US" sz="1400" dirty="0">
                <a:solidFill>
                  <a:srgbClr val="0070C0"/>
                </a:solidFill>
              </a:rPr>
              <a:t> motor power</a:t>
            </a:r>
          </a:p>
        </p:txBody>
      </p:sp>
    </p:spTree>
    <p:extLst>
      <p:ext uri="{BB962C8B-B14F-4D97-AF65-F5344CB8AC3E}">
        <p14:creationId xmlns:p14="http://schemas.microsoft.com/office/powerpoint/2010/main" val="3460534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25" y="1186544"/>
            <a:ext cx="5228490" cy="4428810"/>
          </a:xfrm>
        </p:spPr>
        <p:txBody>
          <a:bodyPr/>
          <a:lstStyle/>
          <a:p>
            <a:r>
              <a:rPr lang="en-US" sz="1600" dirty="0" smtClean="0"/>
              <a:t>Unique opportunity to continue trending instrument performance for TIRS-1 throughout on-orbit operations</a:t>
            </a:r>
          </a:p>
          <a:p>
            <a:r>
              <a:rPr lang="en-US" sz="1600" dirty="0" smtClean="0"/>
              <a:t>Data </a:t>
            </a:r>
            <a:r>
              <a:rPr lang="en-US" sz="1600" dirty="0"/>
              <a:t>collected </a:t>
            </a:r>
            <a:r>
              <a:rPr lang="en-US" sz="1600" dirty="0" smtClean="0"/>
              <a:t>from </a:t>
            </a:r>
            <a:r>
              <a:rPr lang="en-US" sz="1600" dirty="0"/>
              <a:t>February 2013 (launch) to January </a:t>
            </a:r>
            <a:r>
              <a:rPr lang="en-US" sz="1600" dirty="0" smtClean="0"/>
              <a:t>2020</a:t>
            </a:r>
          </a:p>
          <a:p>
            <a:r>
              <a:rPr lang="en-US" sz="1600" dirty="0"/>
              <a:t>S</a:t>
            </a:r>
            <a:r>
              <a:rPr lang="en-US" sz="1600" dirty="0" smtClean="0"/>
              <a:t>ampling </a:t>
            </a:r>
            <a:r>
              <a:rPr lang="en-US" sz="1600" dirty="0"/>
              <a:t>period of 3 </a:t>
            </a:r>
            <a:r>
              <a:rPr lang="en-US" sz="1600" dirty="0" smtClean="0"/>
              <a:t>months, gathered </a:t>
            </a:r>
            <a:r>
              <a:rPr lang="en-US" sz="1600" dirty="0"/>
              <a:t>at noon for one </a:t>
            </a:r>
            <a:r>
              <a:rPr lang="en-US" sz="1600" dirty="0" smtClean="0"/>
              <a:t>orbit to track </a:t>
            </a:r>
            <a:r>
              <a:rPr lang="en-US" sz="1600" dirty="0"/>
              <a:t>orbital variations </a:t>
            </a:r>
            <a:r>
              <a:rPr lang="en-US" sz="1600" dirty="0" smtClean="0"/>
              <a:t>and performance </a:t>
            </a:r>
            <a:r>
              <a:rPr lang="en-US" sz="1600" dirty="0"/>
              <a:t>changes over the life of the </a:t>
            </a:r>
            <a:r>
              <a:rPr lang="en-US" sz="1600" dirty="0" smtClean="0"/>
              <a:t>mission</a:t>
            </a:r>
          </a:p>
          <a:p>
            <a:r>
              <a:rPr lang="en-US" sz="1600" dirty="0"/>
              <a:t>D</a:t>
            </a:r>
            <a:r>
              <a:rPr lang="en-US" sz="1600" dirty="0" smtClean="0"/>
              <a:t>ata </a:t>
            </a:r>
            <a:r>
              <a:rPr lang="en-US" sz="1600" dirty="0"/>
              <a:t>gathered included temperature data for key components, </a:t>
            </a:r>
            <a:r>
              <a:rPr lang="en-US" sz="1600" dirty="0" smtClean="0"/>
              <a:t>component </a:t>
            </a:r>
            <a:r>
              <a:rPr lang="en-US" sz="1600" dirty="0"/>
              <a:t>power dissipations, voltages, currents, and heater power </a:t>
            </a:r>
            <a:r>
              <a:rPr lang="en-US" sz="1600" dirty="0" smtClean="0"/>
              <a:t>data</a:t>
            </a:r>
          </a:p>
          <a:p>
            <a:r>
              <a:rPr lang="en-US" sz="1600" dirty="0" smtClean="0"/>
              <a:t>General findings of the assessment are as follows:</a:t>
            </a:r>
          </a:p>
          <a:p>
            <a:pPr marL="512756" lvl="1" indent="-228600">
              <a:buFont typeface="+mj-lt"/>
              <a:buAutoNum type="arabicPeriod"/>
            </a:pPr>
            <a:r>
              <a:rPr lang="en-US" sz="1400" dirty="0" smtClean="0"/>
              <a:t>Consistent </a:t>
            </a:r>
            <a:r>
              <a:rPr lang="en-US" sz="1400" dirty="0"/>
              <a:t>temperatures over </a:t>
            </a:r>
            <a:r>
              <a:rPr lang="en-US" sz="1400" dirty="0" smtClean="0"/>
              <a:t>time</a:t>
            </a:r>
          </a:p>
          <a:p>
            <a:pPr marL="512756" lvl="1" indent="-228600">
              <a:buFont typeface="+mj-lt"/>
              <a:buAutoNum type="arabicPeriod"/>
            </a:pPr>
            <a:r>
              <a:rPr lang="en-US" sz="1400" dirty="0" smtClean="0"/>
              <a:t>Constant </a:t>
            </a:r>
            <a:r>
              <a:rPr lang="en-US" sz="1400" dirty="0"/>
              <a:t>temperature gradients between thermal </a:t>
            </a:r>
            <a:r>
              <a:rPr lang="en-US" sz="1400" dirty="0" smtClean="0"/>
              <a:t>zones</a:t>
            </a:r>
          </a:p>
          <a:p>
            <a:pPr marL="512756" lvl="1" indent="-228600">
              <a:buFont typeface="+mj-lt"/>
              <a:buAutoNum type="arabicPeriod"/>
            </a:pPr>
            <a:r>
              <a:rPr lang="en-US" sz="1400" dirty="0" smtClean="0"/>
              <a:t>Constant </a:t>
            </a:r>
            <a:r>
              <a:rPr lang="en-US" sz="1400" dirty="0"/>
              <a:t>power </a:t>
            </a:r>
            <a:r>
              <a:rPr lang="en-US" sz="1400" dirty="0" smtClean="0"/>
              <a:t>consumption</a:t>
            </a:r>
          </a:p>
          <a:p>
            <a:pPr marL="512756" lvl="1" indent="-228600">
              <a:buFont typeface="+mj-lt"/>
              <a:buAutoNum type="arabicPeriod"/>
            </a:pPr>
            <a:r>
              <a:rPr lang="en-US" sz="1400" dirty="0" smtClean="0"/>
              <a:t>Overall</a:t>
            </a:r>
            <a:r>
              <a:rPr lang="en-US" sz="1400" dirty="0"/>
              <a:t>, the </a:t>
            </a:r>
            <a:r>
              <a:rPr lang="en-US" sz="1400" dirty="0" err="1"/>
              <a:t>parasitics</a:t>
            </a:r>
            <a:r>
              <a:rPr lang="en-US" sz="1400" dirty="0"/>
              <a:t> between stages </a:t>
            </a:r>
            <a:r>
              <a:rPr lang="en-US" sz="1400" dirty="0" smtClean="0"/>
              <a:t>was</a:t>
            </a:r>
            <a:r>
              <a:rPr lang="en-US" sz="1400" dirty="0" smtClean="0"/>
              <a:t> </a:t>
            </a:r>
            <a:r>
              <a:rPr lang="en-US" sz="1400" dirty="0"/>
              <a:t>constant and data </a:t>
            </a:r>
            <a:r>
              <a:rPr lang="en-US" sz="1400" dirty="0" smtClean="0"/>
              <a:t>did </a:t>
            </a:r>
            <a:r>
              <a:rPr lang="en-US" sz="1400" dirty="0"/>
              <a:t>not indicate an </a:t>
            </a:r>
            <a:r>
              <a:rPr lang="en-US" sz="1400" dirty="0" smtClean="0"/>
              <a:t>increase</a:t>
            </a:r>
          </a:p>
        </p:txBody>
      </p:sp>
      <p:sp>
        <p:nvSpPr>
          <p:cNvPr id="3" name="Title 2"/>
          <p:cNvSpPr>
            <a:spLocks noGrp="1"/>
          </p:cNvSpPr>
          <p:nvPr>
            <p:ph type="title"/>
          </p:nvPr>
        </p:nvSpPr>
        <p:spPr/>
        <p:txBody>
          <a:bodyPr/>
          <a:lstStyle/>
          <a:p>
            <a:r>
              <a:rPr lang="en-US" dirty="0"/>
              <a:t>TIRS-1 Data Trending – </a:t>
            </a:r>
            <a:r>
              <a:rPr lang="en-US" dirty="0" smtClean="0"/>
              <a:t/>
            </a:r>
            <a:br>
              <a:rPr lang="en-US" dirty="0" smtClean="0"/>
            </a:br>
            <a:r>
              <a:rPr lang="en-US" dirty="0" smtClean="0"/>
              <a:t>General Findings</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0214" y="2434836"/>
            <a:ext cx="3903785" cy="2430244"/>
          </a:xfrm>
          <a:prstGeom prst="rect">
            <a:avLst/>
          </a:prstGeom>
          <a:noFill/>
          <a:ln>
            <a:noFill/>
          </a:ln>
        </p:spPr>
      </p:pic>
      <p:sp>
        <p:nvSpPr>
          <p:cNvPr id="5" name="TextBox 4"/>
          <p:cNvSpPr txBox="1"/>
          <p:nvPr/>
        </p:nvSpPr>
        <p:spPr>
          <a:xfrm>
            <a:off x="5798305" y="1782929"/>
            <a:ext cx="3195017" cy="461665"/>
          </a:xfrm>
          <a:prstGeom prst="rect">
            <a:avLst/>
          </a:prstGeom>
          <a:noFill/>
        </p:spPr>
        <p:txBody>
          <a:bodyPr wrap="square" rtlCol="0">
            <a:spAutoFit/>
          </a:bodyPr>
          <a:lstStyle/>
          <a:p>
            <a:pPr algn="ctr">
              <a:spcBef>
                <a:spcPts val="0"/>
              </a:spcBef>
              <a:buNone/>
            </a:pPr>
            <a:r>
              <a:rPr lang="en-US" sz="1200" b="1" dirty="0" smtClean="0"/>
              <a:t>TIRS-1 On-Orbit Trending – Cryogenic Stage-to-Stage Temperature Gradients</a:t>
            </a:r>
            <a:endParaRPr lang="en-US" sz="900" b="1" dirty="0" smtClean="0">
              <a:latin typeface="Arial" pitchFamily="34" charset="0"/>
              <a:cs typeface="Arial" pitchFamily="34" charset="0"/>
            </a:endParaRPr>
          </a:p>
        </p:txBody>
      </p:sp>
      <p:sp>
        <p:nvSpPr>
          <p:cNvPr id="6" name="TextBox 5"/>
          <p:cNvSpPr txBox="1"/>
          <p:nvPr/>
        </p:nvSpPr>
        <p:spPr>
          <a:xfrm>
            <a:off x="808893" y="5698103"/>
            <a:ext cx="7549661" cy="584775"/>
          </a:xfrm>
          <a:prstGeom prst="rect">
            <a:avLst/>
          </a:prstGeom>
          <a:noFill/>
        </p:spPr>
        <p:txBody>
          <a:bodyPr wrap="square" rtlCol="0">
            <a:spAutoFit/>
          </a:bodyPr>
          <a:lstStyle/>
          <a:p>
            <a:pPr algn="ctr"/>
            <a:r>
              <a:rPr lang="en-US" sz="1600" b="1" dirty="0">
                <a:solidFill>
                  <a:srgbClr val="0070C0"/>
                </a:solidFill>
              </a:rPr>
              <a:t>Detailed findings </a:t>
            </a:r>
            <a:r>
              <a:rPr lang="en-US" sz="1600" b="1" dirty="0" smtClean="0">
                <a:solidFill>
                  <a:srgbClr val="0070C0"/>
                </a:solidFill>
              </a:rPr>
              <a:t>from </a:t>
            </a:r>
            <a:r>
              <a:rPr lang="en-US" sz="1600" b="1" dirty="0">
                <a:solidFill>
                  <a:srgbClr val="0070C0"/>
                </a:solidFill>
              </a:rPr>
              <a:t>the TIRS-1 data trending effort can be found in paper ICES-2021-166.</a:t>
            </a:r>
          </a:p>
        </p:txBody>
      </p:sp>
    </p:spTree>
    <p:extLst>
      <p:ext uri="{BB962C8B-B14F-4D97-AF65-F5344CB8AC3E}">
        <p14:creationId xmlns:p14="http://schemas.microsoft.com/office/powerpoint/2010/main" val="199139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73629" y="3238812"/>
            <a:ext cx="6317823" cy="854052"/>
          </a:xfrm>
        </p:spPr>
        <p:txBody>
          <a:bodyPr/>
          <a:lstStyle/>
          <a:p>
            <a:r>
              <a:rPr lang="en-US" dirty="0" smtClean="0"/>
              <a:t>Questions?</a:t>
            </a:r>
            <a:endParaRPr lang="en-US" dirty="0"/>
          </a:p>
        </p:txBody>
      </p:sp>
    </p:spTree>
    <p:extLst>
      <p:ext uri="{BB962C8B-B14F-4D97-AF65-F5344CB8AC3E}">
        <p14:creationId xmlns:p14="http://schemas.microsoft.com/office/powerpoint/2010/main" val="4110419641"/>
      </p:ext>
    </p:extLst>
  </p:cSld>
  <p:clrMapOvr>
    <a:masterClrMapping/>
  </p:clrMapOvr>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Palatino"/>
        <a:ea typeface="ヒラギノ角ゴ Pro W3"/>
        <a:cs typeface="ヒラギノ角ゴ Pro W3"/>
      </a:majorFont>
      <a:minorFont>
        <a:latin typeface="Palatino"/>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23" charset="0"/>
            <a:ea typeface="ヒラギノ角ゴ Pro W3" pitchFamily="-123" charset="-128"/>
            <a:cs typeface="ヒラギノ角ゴ Pro W3" pitchFamily="-123" charset="-128"/>
          </a:defRPr>
        </a:defPPr>
      </a:lstStyle>
    </a:spDef>
    <a:lnDef>
      <a:spPr bwMode="auto">
        <a:solidFill>
          <a:schemeClr val="accent1"/>
        </a:solidFill>
        <a:ln w="9525" cap="flat" cmpd="sng" algn="ctr">
          <a:solidFill>
            <a:schemeClr val="tx1"/>
          </a:solidFill>
          <a:prstDash val="solid"/>
          <a:round/>
          <a:headEnd type="none" w="med" len="med"/>
          <a:tailEnd type="none" w="med" len="med"/>
        </a:ln>
        <a:effectLst/>
      </a:spPr>
      <a:bodyPr/>
      <a:lstStyle/>
    </a:lnDef>
    <a:txDef>
      <a:spPr>
        <a:noFill/>
      </a:spPr>
      <a:bodyPr wrap="none" rtlCol="0">
        <a:spAutoFit/>
      </a:bodyPr>
      <a:lstStyle>
        <a:defPPr>
          <a:spcBef>
            <a:spcPts val="0"/>
          </a:spcBef>
          <a:buNone/>
          <a:defRPr sz="1100" b="1" dirty="0" smtClean="0">
            <a:latin typeface="Arial" pitchFamily="34" charset="0"/>
            <a:cs typeface="Arial"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Palatino"/>
        <a:ea typeface="ヒラギノ角ゴ Pro W3"/>
        <a:cs typeface="ヒラギノ角ゴ Pro W3"/>
      </a:majorFont>
      <a:minorFont>
        <a:latin typeface="Palatino"/>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23" charset="0"/>
            <a:ea typeface="ヒラギノ角ゴ Pro W3" pitchFamily="-123" charset="-128"/>
            <a:cs typeface="ヒラギノ角ゴ Pro W3" pitchFamily="-123" charset="-128"/>
          </a:defRPr>
        </a:defPPr>
      </a:lstStyle>
    </a:spDef>
    <a:lnDef>
      <a:spPr bwMode="auto">
        <a:solidFill>
          <a:schemeClr val="accent1"/>
        </a:solidFill>
        <a:ln w="9525" cap="flat" cmpd="sng" algn="ctr">
          <a:solidFill>
            <a:schemeClr val="tx1"/>
          </a:solidFill>
          <a:prstDash val="solid"/>
          <a:round/>
          <a:headEnd type="none" w="med" len="med"/>
          <a:tailEnd type="none" w="med" len="med"/>
        </a:ln>
        <a:effectLst/>
      </a:spPr>
      <a:bodyPr/>
      <a:lstStyle/>
    </a:lnDef>
    <a:txDef>
      <a:spPr>
        <a:noFill/>
      </a:spPr>
      <a:bodyPr wrap="none" rtlCol="0">
        <a:spAutoFit/>
      </a:bodyPr>
      <a:lstStyle>
        <a:defPPr>
          <a:spcBef>
            <a:spcPts val="0"/>
          </a:spcBef>
          <a:buNone/>
          <a:defRPr sz="1100" b="1" dirty="0" smtClean="0">
            <a:latin typeface="Arial" pitchFamily="34" charset="0"/>
            <a:cs typeface="Arial"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31066</TotalTime>
  <Words>1691</Words>
  <Application>Microsoft Office PowerPoint</Application>
  <PresentationFormat>On-screen Show (4:3)</PresentationFormat>
  <Paragraphs>95</Paragraphs>
  <Slides>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MS PGothic</vt:lpstr>
      <vt:lpstr>Arial</vt:lpstr>
      <vt:lpstr>Calibri</vt:lpstr>
      <vt:lpstr>Palatino</vt:lpstr>
      <vt:lpstr>Times New Roman</vt:lpstr>
      <vt:lpstr>ヒラギノ角ゴ Pro W3</vt:lpstr>
      <vt:lpstr>1_Blank Presentation</vt:lpstr>
      <vt:lpstr>Blank Presentation</vt:lpstr>
      <vt:lpstr>Thermal Performance Comparison and Lessons Learned for the Thermal Infrared Sensor Instruments 1 &amp; 2</vt:lpstr>
      <vt:lpstr>Introduction to Landsat Program / TIRS Instrument</vt:lpstr>
      <vt:lpstr>Primary Design Changes  From TIRS-1 to TIRS-2</vt:lpstr>
      <vt:lpstr>Ground Test / Verification Process</vt:lpstr>
      <vt:lpstr>Verification Process - Telescope Radiator &amp; Embedded Ethane Heat Pipes</vt:lpstr>
      <vt:lpstr>Verification Process - Cryocooler Radiator and Ammonia Heat Pipes</vt:lpstr>
      <vt:lpstr>Verification Process - Cryogenic Subsystem (Cold &amp; Warm Stages)</vt:lpstr>
      <vt:lpstr>TIRS-1 Data Trending –  General Findings</vt:lpstr>
      <vt:lpstr>Questions?</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Tonn, Synthia L. (GSFC-5920)</dc:creator>
  <cp:lastModifiedBy>Otero, Veronica (GSFC-5450)</cp:lastModifiedBy>
  <cp:revision>468</cp:revision>
  <cp:lastPrinted>2018-01-19T13:16:45Z</cp:lastPrinted>
  <dcterms:created xsi:type="dcterms:W3CDTF">2018-01-18T14:23:16Z</dcterms:created>
  <dcterms:modified xsi:type="dcterms:W3CDTF">2021-05-28T01:45:57Z</dcterms:modified>
</cp:coreProperties>
</file>