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305" r:id="rId5"/>
    <p:sldId id="304" r:id="rId6"/>
    <p:sldId id="293" r:id="rId7"/>
    <p:sldId id="307" r:id="rId8"/>
    <p:sldId id="309" r:id="rId9"/>
    <p:sldId id="312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rego, Melissa A. (JSC-EC711)" initials="BMA(" lastIdx="4" clrIdx="0">
    <p:extLst>
      <p:ext uri="{19B8F6BF-5375-455C-9EA6-DF929625EA0E}">
        <p15:presenceInfo xmlns:p15="http://schemas.microsoft.com/office/powerpoint/2012/main" userId="S::mborrego@ndc.nasa.gov::00c97821-4a1d-4c70-97df-34fe3ff72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1" autoAdjust="0"/>
    <p:restoredTop sz="94580" autoAdjust="0"/>
  </p:normalViewPr>
  <p:slideViewPr>
    <p:cSldViewPr snapToGrid="0" snapToObjects="1">
      <p:cViewPr varScale="1">
        <p:scale>
          <a:sx n="113" d="100"/>
          <a:sy n="113" d="100"/>
        </p:scale>
        <p:origin x="5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1T15:14:10.097" idx="1">
    <p:pos x="6012" y="3357"/>
    <p:text>I think this note is a leftover from something else?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319D-AC41-BE49-9785-F2937A46C2F8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0A20-7294-E942-9360-CDE88365A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3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32B8C-B3A9-9949-895E-7083058E962C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7305-3A56-974A-AC5F-3DB03A2F2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7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8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5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3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1523"/>
            <a:ext cx="8229600" cy="9944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044" y="2671909"/>
            <a:ext cx="3676020" cy="2444258"/>
          </a:xfrm>
        </p:spPr>
        <p:txBody>
          <a:bodyPr/>
          <a:lstStyle/>
          <a:p>
            <a:pPr lvl="0"/>
            <a:r>
              <a:rPr lang="en-US" dirty="0"/>
              <a:t>Insert figures and text as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48th International Conference on Environmental Systems July 2018, Albuquerque, NM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8813" y="6356350"/>
            <a:ext cx="947496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0840" y="2671909"/>
            <a:ext cx="3676020" cy="24442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figures and text as needed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6176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1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9D315-795C-7542-999D-52A4D789E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F3C27-4943-564D-8A89-1F71825A5A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5661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FCDD-A1DE-4F45-A285-980EAEABE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845D-E07A-D244-9C43-E5E2EC04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1201C-3BDC-4146-AD46-B0F426A3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DCAA-F6C3-3C4C-8CFC-36A8F8F9B7C8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5082-023E-A349-80D3-2F753DC4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80DA-F787-DB48-8B4F-1FDFA0B8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7ECC-EE62-CC45-BB82-6D92E58B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B703-DC5F-44AD-A64C-D527790F3C8D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E318-6F3D-4B5C-9D62-64EEB61B5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5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PRE-DECISIONAL,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2577" y="6356352"/>
            <a:ext cx="504223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8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_Content-Layout-2018-203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394F055-F925-4549-B9AC-1ABD6CA1879B}"/>
              </a:ext>
            </a:extLst>
          </p:cNvPr>
          <p:cNvSpPr/>
          <p:nvPr userDrawn="1"/>
        </p:nvSpPr>
        <p:spPr>
          <a:xfrm>
            <a:off x="5503246" y="912896"/>
            <a:ext cx="547403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Press. Rover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DF8AF5C-1BB9-3642-9F8D-52C6B978B4D4}"/>
              </a:ext>
            </a:extLst>
          </p:cNvPr>
          <p:cNvSpPr/>
          <p:nvPr userDrawn="1"/>
        </p:nvSpPr>
        <p:spPr>
          <a:xfrm>
            <a:off x="6084612" y="912896"/>
            <a:ext cx="547403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Surface Habitat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E5416-8F8C-3C48-85F8-E709F988F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275" y="553176"/>
            <a:ext cx="1279109" cy="1694875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1F07EC-5487-CC48-A9F6-F1A2ADF10119}"/>
              </a:ext>
            </a:extLst>
          </p:cNvPr>
          <p:cNvSpPr/>
          <p:nvPr userDrawn="1"/>
        </p:nvSpPr>
        <p:spPr>
          <a:xfrm>
            <a:off x="2360712" y="167244"/>
            <a:ext cx="1485329" cy="1457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35044-A7E4-864C-83DC-A5906D7D1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268" y="224649"/>
            <a:ext cx="1114988" cy="1445048"/>
          </a:xfrm>
          <a:prstGeom prst="ellipse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F3F272-443F-2E4E-889C-C646B24C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5" y="228600"/>
            <a:ext cx="8788086" cy="718575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E1F3D2-7979-084F-B4FC-E253F7342F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5068" y="5973764"/>
            <a:ext cx="5287482" cy="65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2pPr>
            <a:lvl3pPr marL="6858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3pPr>
            <a:lvl4pPr marL="10287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4pPr>
            <a:lvl5pPr marL="13716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0A3799-2059-FB42-AC4F-05C858617E23}"/>
              </a:ext>
            </a:extLst>
          </p:cNvPr>
          <p:cNvSpPr/>
          <p:nvPr userDrawn="1"/>
        </p:nvSpPr>
        <p:spPr>
          <a:xfrm>
            <a:off x="1368509" y="912895"/>
            <a:ext cx="548640" cy="45720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3E6369-3D6D-3844-85B3-7A7261581846}"/>
              </a:ext>
            </a:extLst>
          </p:cNvPr>
          <p:cNvSpPr/>
          <p:nvPr userDrawn="1"/>
        </p:nvSpPr>
        <p:spPr>
          <a:xfrm>
            <a:off x="3136428" y="912895"/>
            <a:ext cx="548640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I-Hab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7B094B-909F-D34C-ADC1-83E49F24C342}"/>
              </a:ext>
            </a:extLst>
          </p:cNvPr>
          <p:cNvSpPr/>
          <p:nvPr userDrawn="1"/>
        </p:nvSpPr>
        <p:spPr>
          <a:xfrm>
            <a:off x="2552491" y="912895"/>
            <a:ext cx="548640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HALO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992EA3-F3DE-BA45-83EA-17A40D743EB8}"/>
              </a:ext>
            </a:extLst>
          </p:cNvPr>
          <p:cNvSpPr/>
          <p:nvPr userDrawn="1"/>
        </p:nvSpPr>
        <p:spPr>
          <a:xfrm>
            <a:off x="3729737" y="912895"/>
            <a:ext cx="54864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Initial HLS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A02F5DC-A098-9744-8F57-429EF1FBD207}"/>
              </a:ext>
            </a:extLst>
          </p:cNvPr>
          <p:cNvSpPr/>
          <p:nvPr userDrawn="1"/>
        </p:nvSpPr>
        <p:spPr>
          <a:xfrm>
            <a:off x="4911618" y="912896"/>
            <a:ext cx="548640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Sustained HLS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E45D51-83CD-AE41-B142-2CF3474EB86E}"/>
              </a:ext>
            </a:extLst>
          </p:cNvPr>
          <p:cNvSpPr/>
          <p:nvPr userDrawn="1"/>
        </p:nvSpPr>
        <p:spPr>
          <a:xfrm>
            <a:off x="6673204" y="912896"/>
            <a:ext cx="548640" cy="44779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EHC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CE86A6A-FAA9-724C-9149-41D9098FC0F9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71450" y="1282674"/>
          <a:ext cx="8800511" cy="4660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788">
                  <a:extLst>
                    <a:ext uri="{9D8B030D-6E8A-4147-A177-3AD203B41FA5}">
                      <a16:colId xmlns:a16="http://schemas.microsoft.com/office/drawing/2014/main" val="548364954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538530217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675042671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955792224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427130703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110980034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97168582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42377817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167996505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928902050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03517484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630902220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4058453013"/>
                    </a:ext>
                  </a:extLst>
                </a:gridCol>
                <a:gridCol w="1133267">
                  <a:extLst>
                    <a:ext uri="{9D8B030D-6E8A-4147-A177-3AD203B41FA5}">
                      <a16:colId xmlns:a16="http://schemas.microsoft.com/office/drawing/2014/main" val="772925415"/>
                    </a:ext>
                  </a:extLst>
                </a:gridCol>
              </a:tblGrid>
              <a:tr h="4455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FY31</a:t>
                      </a:r>
                    </a:p>
                  </a:txBody>
                  <a:tcPr marL="68580" marR="68580" anchor="ctr">
                    <a:lnL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FY33+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57703"/>
                  </a:ext>
                </a:extLst>
              </a:tr>
              <a:tr h="421533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4947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10330AC-A16D-5E47-8541-0648E53386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167245"/>
            <a:ext cx="1291563" cy="1559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66EDE-8644-5944-BFCA-DA2827024A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115" y="1515215"/>
            <a:ext cx="1137401" cy="8530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D9CBD-CDC9-A843-8E62-27F3A90F24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37501">
            <a:off x="3756699" y="1508787"/>
            <a:ext cx="985279" cy="1336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C5881-625F-134E-A06E-CCA09DA62C25}"/>
              </a:ext>
            </a:extLst>
          </p:cNvPr>
          <p:cNvSpPr txBox="1"/>
          <p:nvPr userDrawn="1"/>
        </p:nvSpPr>
        <p:spPr>
          <a:xfrm>
            <a:off x="6224091" y="5595723"/>
            <a:ext cx="871082" cy="346249"/>
          </a:xfrm>
          <a:prstGeom prst="rect">
            <a:avLst/>
          </a:prstGeom>
          <a:solidFill>
            <a:srgbClr val="EE3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/>
                </a:solidFill>
                <a:latin typeface="Arial"/>
                <a:cs typeface="Arial"/>
              </a:rPr>
              <a:t>ISS Transition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26BA50-C5E6-0044-9AAF-624274D0EE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92" y="1275169"/>
            <a:ext cx="2381250" cy="1778000"/>
          </a:xfrm>
          <a:prstGeom prst="rect">
            <a:avLst/>
          </a:prstGeom>
          <a:effectLst>
            <a:glow rad="25400">
              <a:schemeClr val="bg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437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28">
          <p15:clr>
            <a:srgbClr val="FBAE40"/>
          </p15:clr>
        </p15:guide>
        <p15:guide id="2" pos="6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CDCDCF-DDB5-8D48-8316-E6F2C874F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326BB370-F0D2-F644-A3B2-F5D7C290B4A9}" type="datetime1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913"/>
            <a:ext cx="8229600" cy="1018440"/>
          </a:xfrm>
        </p:spPr>
        <p:txBody>
          <a:bodyPr>
            <a:normAutofit/>
          </a:bodyPr>
          <a:lstStyle>
            <a:lvl1pPr>
              <a:defRPr sz="28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044" y="1444238"/>
            <a:ext cx="8133756" cy="4900129"/>
          </a:xfrm>
        </p:spPr>
        <p:txBody>
          <a:bodyPr/>
          <a:lstStyle>
            <a:lvl1pPr marL="230188" indent="-230188">
              <a:buSzPct val="120000"/>
              <a:buFont typeface="Arial" panose="020B0604020202020204" pitchFamily="34" charset="0"/>
              <a:buChar char="•"/>
              <a:defRPr/>
            </a:lvl1pPr>
            <a:lvl2pPr marL="684213" indent="-227013">
              <a:buSzPct val="60000"/>
              <a:buFont typeface="Wingdings" panose="05000000000000000000" pitchFamily="2" charset="2"/>
              <a:buChar char="q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 dirty="0"/>
              <a:t>Enter appropriate text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xxx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304" y="6356350"/>
            <a:ext cx="94749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fld id="{DCD57FC4-C305-C246-BAEE-1D022AE99B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5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48th International Conference on Environmental Systems July 2018, Albuquerque, NM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2576" y="6356350"/>
            <a:ext cx="504223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766E6F-E922-994D-ABF4-E55A52741E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FC61-68BE-DF4B-8C20-C9F6D9B0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57735"/>
            <a:ext cx="6343650" cy="79083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3C6D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4B533E-3F26-DA4F-9BB4-6B62E16F227C}"/>
              </a:ext>
            </a:extLst>
          </p:cNvPr>
          <p:cNvGrpSpPr/>
          <p:nvPr userDrawn="1"/>
        </p:nvGrpSpPr>
        <p:grpSpPr>
          <a:xfrm>
            <a:off x="6449223" y="209247"/>
            <a:ext cx="2409027" cy="761999"/>
            <a:chOff x="8598964" y="209246"/>
            <a:chExt cx="3212036" cy="761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3354-8E48-B84A-B710-6F264C141B14}"/>
                </a:ext>
              </a:extLst>
            </p:cNvPr>
            <p:cNvGrpSpPr/>
            <p:nvPr userDrawn="1"/>
          </p:nvGrpSpPr>
          <p:grpSpPr>
            <a:xfrm>
              <a:off x="8598964" y="228295"/>
              <a:ext cx="2140806" cy="723900"/>
              <a:chOff x="8731250" y="422275"/>
              <a:chExt cx="2140806" cy="7239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ED51-D7F0-2247-A0D4-FCFEE02D2DE7}"/>
                  </a:ext>
                </a:extLst>
              </p:cNvPr>
              <p:cNvSpPr txBox="1"/>
              <p:nvPr userDrawn="1"/>
            </p:nvSpPr>
            <p:spPr>
              <a:xfrm>
                <a:off x="8731250" y="553393"/>
                <a:ext cx="202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Helvetica" pitchFamily="2" charset="0"/>
                  </a:rPr>
                  <a:t>National Aeronautics and Space Administration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635DD3-1849-434D-9ECA-925A7E7569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2056" y="422275"/>
                <a:ext cx="0" cy="723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6339E2-CEAE-CE49-8F49-89BB7B82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668" y="209246"/>
              <a:ext cx="922332" cy="76199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793016-7158-D644-B35B-1171C6243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3321050"/>
            <a:ext cx="4286250" cy="5993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1EA4F1-B4D9-E54C-A5F4-DA743177A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001" y="0"/>
            <a:ext cx="6954999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C3CDE7-D842-DE46-A42C-0D4BE058547F}"/>
              </a:ext>
            </a:extLst>
          </p:cNvPr>
          <p:cNvSpPr/>
          <p:nvPr userDrawn="1"/>
        </p:nvSpPr>
        <p:spPr>
          <a:xfrm>
            <a:off x="-8447" y="17774"/>
            <a:ext cx="458044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1000">
                <a:srgbClr val="000000"/>
              </a:gs>
              <a:gs pos="100000">
                <a:schemeClr val="tx1">
                  <a:alpha val="0"/>
                </a:schemeClr>
              </a:gs>
              <a:gs pos="80000">
                <a:schemeClr val="tx1">
                  <a:alpha val="3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52DE6-E47D-DD40-B02B-C2A3C14D1FED}"/>
              </a:ext>
            </a:extLst>
          </p:cNvPr>
          <p:cNvSpPr/>
          <p:nvPr userDrawn="1"/>
        </p:nvSpPr>
        <p:spPr>
          <a:xfrm flipH="1">
            <a:off x="5347387" y="-17774"/>
            <a:ext cx="3796613" cy="12159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1000">
                <a:srgbClr val="000000"/>
              </a:gs>
              <a:gs pos="100000">
                <a:schemeClr val="tx1">
                  <a:alpha val="0"/>
                </a:schemeClr>
              </a:gs>
              <a:gs pos="90001">
                <a:srgbClr val="000000">
                  <a:alpha val="0"/>
                </a:srgbClr>
              </a:gs>
              <a:gs pos="67000">
                <a:schemeClr val="tx1">
                  <a:alpha val="33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FC61-68BE-DF4B-8C20-C9F6D9B0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976183"/>
            <a:ext cx="3421277" cy="79083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4B533E-3F26-DA4F-9BB4-6B62E16F227C}"/>
              </a:ext>
            </a:extLst>
          </p:cNvPr>
          <p:cNvGrpSpPr/>
          <p:nvPr userDrawn="1"/>
        </p:nvGrpSpPr>
        <p:grpSpPr>
          <a:xfrm>
            <a:off x="6449223" y="209247"/>
            <a:ext cx="2409027" cy="761999"/>
            <a:chOff x="8598964" y="209246"/>
            <a:chExt cx="3212036" cy="761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3354-8E48-B84A-B710-6F264C141B14}"/>
                </a:ext>
              </a:extLst>
            </p:cNvPr>
            <p:cNvGrpSpPr/>
            <p:nvPr userDrawn="1"/>
          </p:nvGrpSpPr>
          <p:grpSpPr>
            <a:xfrm>
              <a:off x="8598964" y="228295"/>
              <a:ext cx="2140806" cy="723900"/>
              <a:chOff x="8731250" y="422275"/>
              <a:chExt cx="2140806" cy="7239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ED51-D7F0-2247-A0D4-FCFEE02D2DE7}"/>
                  </a:ext>
                </a:extLst>
              </p:cNvPr>
              <p:cNvSpPr txBox="1"/>
              <p:nvPr userDrawn="1"/>
            </p:nvSpPr>
            <p:spPr>
              <a:xfrm>
                <a:off x="8731250" y="553393"/>
                <a:ext cx="202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Helvetica" pitchFamily="2" charset="0"/>
                  </a:rPr>
                  <a:t>National Aeronautics and Space Administration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635DD3-1849-434D-9ECA-925A7E7569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2056" y="422275"/>
                <a:ext cx="0" cy="723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6339E2-CEAE-CE49-8F49-89BB7B82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668" y="209246"/>
              <a:ext cx="922332" cy="76199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793016-7158-D644-B35B-1171C6243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2146920"/>
            <a:ext cx="4286250" cy="5993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22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766E6F-E922-994D-ABF4-E55A52741E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6339E2-CEAE-CE49-8F49-89BB7B825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01" y="209247"/>
            <a:ext cx="691749" cy="76199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C58A945-F78F-BF44-BB28-F41CF7D0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43017"/>
            <a:ext cx="7594994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2709D73-8D6F-B140-A0D6-8C7782FA02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2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CAAF-CC33-3D41-8C63-C7B4BA2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3E0DD-11AB-034F-8C30-BE228345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0D188B-6450-C04F-B20B-B9B1429E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01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F020-BF91-2A4C-9C59-60C73DF2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8DB1-D0DF-2044-AF87-9835F768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600201"/>
            <a:ext cx="4136478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2C1F-2016-E34A-87A1-2A81FB43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772" y="1600201"/>
            <a:ext cx="4136478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2765-A390-3A4F-8F19-3611578D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4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F3C27-4943-564D-8A89-1F71825A5A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22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7285"/>
            <a:ext cx="8229600" cy="1521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Paper Title</a:t>
            </a:r>
            <a:br>
              <a:rPr lang="en-US" dirty="0"/>
            </a:br>
            <a:r>
              <a:rPr lang="en-US" sz="1800" dirty="0"/>
              <a:t>ICES Paper 20XX-XXX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1977" y="3079285"/>
            <a:ext cx="4490683" cy="219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Author 1 – Affiliation</a:t>
            </a:r>
          </a:p>
          <a:p>
            <a:pPr lvl="0"/>
            <a:r>
              <a:rPr lang="en-US" dirty="0"/>
              <a:t>Author 2 – Affiliation</a:t>
            </a:r>
          </a:p>
          <a:p>
            <a:pPr lvl="0"/>
            <a:r>
              <a:rPr lang="en-US" dirty="0"/>
              <a:t>Author 3 – Affiliation</a:t>
            </a:r>
          </a:p>
          <a:p>
            <a:pPr lvl="0"/>
            <a:r>
              <a:rPr lang="en-US" dirty="0"/>
              <a:t>Author 4 – Affiliation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1" y="6356350"/>
            <a:ext cx="37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48th International Conference on Environmental Systems July 2018, Albuquerque, NM 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023" y="6307239"/>
            <a:ext cx="500277" cy="500277"/>
          </a:xfrm>
          <a:prstGeom prst="rect">
            <a:avLst/>
          </a:prstGeom>
          <a:noFill/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124200" y="2088610"/>
            <a:ext cx="3077002" cy="547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4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49" r:id="rId3"/>
  </p:sldLayoutIdLst>
  <p:hf hd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C70B08-42A3-8348-AFCE-BBCAF6EF3F3A}"/>
              </a:ext>
            </a:extLst>
          </p:cNvPr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C3E8B-107C-9046-B3CB-E80EBB74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43017"/>
            <a:ext cx="7594994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C52A2-B882-5244-9C20-1270C2BC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0349-1365-6F44-B603-88E2FE40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1695" y="63724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BD3DF-90E0-BE41-ABA1-DB19F274F21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01" y="209247"/>
            <a:ext cx="69174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864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orient="horz" pos="144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orient="horz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52453" y="3512458"/>
            <a:ext cx="8334346" cy="252548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Melissa McKinley, James L. Broyan, Laura Shaw, Melissa Borrego, </a:t>
            </a:r>
            <a:r>
              <a:rPr lang="en-US" sz="2000" i="1" dirty="0"/>
              <a:t>NASA Johnson Space Center </a:t>
            </a:r>
            <a:endParaRPr lang="en-US" sz="2000" dirty="0"/>
          </a:p>
          <a:p>
            <a:pPr algn="ctr"/>
            <a:r>
              <a:rPr lang="en-US" sz="2000" dirty="0"/>
              <a:t>Donald L. Carter, </a:t>
            </a:r>
            <a:r>
              <a:rPr lang="en-US" sz="2000" i="1" dirty="0"/>
              <a:t>NASA Marshall Space Flight Center </a:t>
            </a:r>
            <a:endParaRPr lang="en-US" sz="2000" dirty="0"/>
          </a:p>
          <a:p>
            <a:pPr algn="ctr"/>
            <a:r>
              <a:rPr lang="en-US" sz="2000" dirty="0"/>
              <a:t>Jim Fuller, </a:t>
            </a:r>
            <a:r>
              <a:rPr lang="en-US" sz="2000" i="1" dirty="0"/>
              <a:t>Collins Aerospace</a:t>
            </a:r>
          </a:p>
          <a:p>
            <a:pPr algn="ctr"/>
            <a:endParaRPr lang="en-US" sz="2000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idx="4294967295"/>
          </p:nvPr>
        </p:nvSpPr>
        <p:spPr>
          <a:xfrm>
            <a:off x="352453" y="9142"/>
            <a:ext cx="8229600" cy="2908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NASA Universal Waste Management System and Toilet Integration Hardware Delivery and Planned Operation on ISS</a:t>
            </a:r>
            <a:br>
              <a:rPr lang="en-US" b="1" dirty="0"/>
            </a:br>
            <a:r>
              <a:rPr lang="en-US" sz="1800" dirty="0"/>
              <a:t>ICES Paper 2021-403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710" y="6356350"/>
            <a:ext cx="504223" cy="365125"/>
          </a:xfrm>
        </p:spPr>
        <p:txBody>
          <a:bodyPr/>
          <a:lstStyle/>
          <a:p>
            <a:fld id="{DCD57FC4-C305-C246-BAEE-1D022AE99BB3}" type="slidenum">
              <a:rPr lang="en-US" sz="1200" b="1"/>
              <a:pPr/>
              <a:t>2</a:t>
            </a:fld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6DE9AA-43D3-AF47-80EB-DA15EFE09DC4}"/>
              </a:ext>
            </a:extLst>
          </p:cNvPr>
          <p:cNvSpPr txBox="1">
            <a:spLocks/>
          </p:cNvSpPr>
          <p:nvPr/>
        </p:nvSpPr>
        <p:spPr>
          <a:xfrm>
            <a:off x="-5137" y="12791"/>
            <a:ext cx="9149137" cy="97305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Universal Waste Management System (UWMS)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23290" y="922530"/>
            <a:ext cx="5346416" cy="500566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Universal Waste Management System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ISS Unit – Toilet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Orion Unit – Waste Management System (WMS)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Toilet for exploration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Reduction in mass and volume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Toilet is 65% smaller and 40% lighter than current ISS toilet (WHC)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WMS is 61% smaller than Shuttle Toilet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ISS Toilet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Delivered June 2020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Installed May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Orion WMS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Delivered December 2019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Installed into Artemis-2 Vehicle March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F765562-CB8D-4849-85EA-121B0A4E8EFE}"/>
              </a:ext>
            </a:extLst>
          </p:cNvPr>
          <p:cNvCxnSpPr/>
          <p:nvPr/>
        </p:nvCxnSpPr>
        <p:spPr>
          <a:xfrm>
            <a:off x="0" y="8517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70A22-8461-49B0-B10F-E9E487A382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97787" y="922530"/>
            <a:ext cx="3592100" cy="2696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DB60F1-92CE-483D-94ED-3C8E6B76D8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706" y="3763084"/>
            <a:ext cx="3520181" cy="234678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F280534-F1FE-4829-BC43-51C2FEE6FD6B}"/>
              </a:ext>
            </a:extLst>
          </p:cNvPr>
          <p:cNvSpPr txBox="1"/>
          <p:nvPr/>
        </p:nvSpPr>
        <p:spPr>
          <a:xfrm>
            <a:off x="5632225" y="3531422"/>
            <a:ext cx="313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Orion UWMS installed in Artemis-2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C1603C-EADC-42AE-8C7F-63B8C792724F}"/>
              </a:ext>
            </a:extLst>
          </p:cNvPr>
          <p:cNvSpPr txBox="1"/>
          <p:nvPr/>
        </p:nvSpPr>
        <p:spPr>
          <a:xfrm>
            <a:off x="5632225" y="6048573"/>
            <a:ext cx="313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ISS UWMS installed in Node 3, ISS </a:t>
            </a:r>
          </a:p>
        </p:txBody>
      </p:sp>
    </p:spTree>
    <p:extLst>
      <p:ext uri="{BB962C8B-B14F-4D97-AF65-F5344CB8AC3E}">
        <p14:creationId xmlns:p14="http://schemas.microsoft.com/office/powerpoint/2010/main" val="38887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Fan Separator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044" y="1392868"/>
            <a:ext cx="4707325" cy="4775588"/>
          </a:xfrm>
          <a:solidFill>
            <a:srgbClr val="FFFFFF">
              <a:alpha val="50196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 Dual Fan Separator Design resulted in UWMS reduction in mass/volume</a:t>
            </a:r>
          </a:p>
          <a:p>
            <a:pPr lvl="1"/>
            <a:r>
              <a:rPr lang="en-US" dirty="0"/>
              <a:t>Compact design eliminated a set of fan/controller hardware needed for separate functions which reduced mass and volume</a:t>
            </a:r>
          </a:p>
          <a:p>
            <a:pPr lvl="2"/>
            <a:r>
              <a:rPr lang="en-US" dirty="0"/>
              <a:t>Combines previous toilet designs with separate fans for urine and feces collection into one unit</a:t>
            </a:r>
          </a:p>
          <a:p>
            <a:pPr lvl="1"/>
            <a:r>
              <a:rPr lang="en-US" dirty="0"/>
              <a:t>Single shaft and motor with two fans for entrainment of the waste and separation of liquid/gas functions</a:t>
            </a:r>
          </a:p>
          <a:p>
            <a:pPr lvl="1"/>
            <a:r>
              <a:rPr lang="en-US" dirty="0"/>
              <a:t>Removal of air key to successful recycling of urine on ISS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FA3F5-38E8-4715-A07B-2FD705D5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43" y="1877645"/>
            <a:ext cx="3282478" cy="3314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E299C-0A06-4766-9D63-66CD91FFF33F}"/>
              </a:ext>
            </a:extLst>
          </p:cNvPr>
          <p:cNvSpPr txBox="1"/>
          <p:nvPr/>
        </p:nvSpPr>
        <p:spPr>
          <a:xfrm>
            <a:off x="5479939" y="5288839"/>
            <a:ext cx="313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ISS UWMS Dual Fan Separator show in highlighted area</a:t>
            </a:r>
          </a:p>
        </p:txBody>
      </p:sp>
    </p:spTree>
    <p:extLst>
      <p:ext uri="{BB962C8B-B14F-4D97-AF65-F5344CB8AC3E}">
        <p14:creationId xmlns:p14="http://schemas.microsoft.com/office/powerpoint/2010/main" val="406408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Pretreat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448C06-9A30-4544-827D-F6850C0B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1118758"/>
            <a:ext cx="8616598" cy="488464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US" sz="2000" dirty="0"/>
              <a:t>ISS Unit – low pH and strong oxidizing chemicals used to prevent microbial and fungal growth</a:t>
            </a:r>
          </a:p>
          <a:p>
            <a:r>
              <a:rPr lang="en-US" sz="2000" dirty="0"/>
              <a:t>Dose pump dispenses metered volumes of concentrated pretreat and water for each urination</a:t>
            </a:r>
          </a:p>
          <a:p>
            <a:r>
              <a:rPr lang="en-US" sz="2000" dirty="0"/>
              <a:t>Conductivity Sensor measures solution to provide a warning of  incorrect pretreat concentration to protect downstream recycling systems</a:t>
            </a:r>
          </a:p>
          <a:p>
            <a:r>
              <a:rPr lang="en-US" sz="2000" dirty="0"/>
              <a:t>Full mixing is part of the design to ensure entire urination volume is treated</a:t>
            </a:r>
          </a:p>
          <a:p>
            <a:r>
              <a:rPr lang="en-US" sz="2000" dirty="0"/>
              <a:t>Orion unit – Oxone tablets from Shuttle design, urine is vented with no recycling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589D7-6C14-4479-9B3C-F58CDFAB74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812" y="4035307"/>
            <a:ext cx="5980694" cy="2822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605CE2-5AB7-4A48-86E9-70D1CD537C02}"/>
              </a:ext>
            </a:extLst>
          </p:cNvPr>
          <p:cNvSpPr txBox="1"/>
          <p:nvPr/>
        </p:nvSpPr>
        <p:spPr>
          <a:xfrm>
            <a:off x="6395933" y="5861361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UWMS with Dosing Assembly including Conductivity Sensor</a:t>
            </a:r>
          </a:p>
        </p:txBody>
      </p:sp>
    </p:spTree>
    <p:extLst>
      <p:ext uri="{BB962C8B-B14F-4D97-AF65-F5344CB8AC3E}">
        <p14:creationId xmlns:p14="http://schemas.microsoft.com/office/powerpoint/2010/main" val="5404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Designs for Urine Funnel and Commode Seat</a:t>
            </a:r>
            <a:endParaRPr lang="en-US" sz="20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02741" y="1197658"/>
            <a:ext cx="9041259" cy="4900129"/>
          </a:xfrm>
        </p:spPr>
        <p:txBody>
          <a:bodyPr>
            <a:normAutofit/>
          </a:bodyPr>
          <a:lstStyle/>
          <a:p>
            <a:r>
              <a:rPr lang="en-US" sz="1800" dirty="0"/>
              <a:t>Urine Funnels</a:t>
            </a:r>
          </a:p>
          <a:p>
            <a:pPr lvl="1"/>
            <a:r>
              <a:rPr lang="en-US" sz="1600" dirty="0"/>
              <a:t>NASA updated urine collection with a urine funnel design optimized for female crew.</a:t>
            </a:r>
          </a:p>
          <a:p>
            <a:pPr lvl="1"/>
            <a:r>
              <a:rPr lang="en-US" sz="1600" dirty="0"/>
              <a:t>Size and shape of funnel intended to improve simultaneous operations (urination and defecation) for female crew</a:t>
            </a:r>
          </a:p>
          <a:p>
            <a:pPr lvl="1"/>
            <a:r>
              <a:rPr lang="en-US" sz="1600" dirty="0"/>
              <a:t>Numerous Crew evaluation and feedback resulted in three designs</a:t>
            </a:r>
          </a:p>
          <a:p>
            <a:pPr lvl="1"/>
            <a:r>
              <a:rPr lang="en-US" sz="1600" dirty="0"/>
              <a:t>On-orbit evaluation with Waste and Hygiene Compartment (WHC) influenced design changes</a:t>
            </a:r>
          </a:p>
          <a:p>
            <a:r>
              <a:rPr lang="en-US" sz="1800" dirty="0"/>
              <a:t>Commode Seat	</a:t>
            </a:r>
          </a:p>
          <a:p>
            <a:pPr lvl="1"/>
            <a:r>
              <a:rPr lang="en-US" sz="1600" dirty="0"/>
              <a:t>Seat size and shape optimized to work with the urine funnel and to improve placement of female crew</a:t>
            </a:r>
          </a:p>
          <a:p>
            <a:pPr lvl="1"/>
            <a:r>
              <a:rPr lang="en-US" sz="1600" dirty="0"/>
              <a:t>Two sizes were flown for evaluation</a:t>
            </a:r>
          </a:p>
          <a:p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0A1C8-D960-4B0D-86A1-48219A251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248" y="4253058"/>
            <a:ext cx="4982633" cy="17468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CC312D-0207-40F6-917C-C65EEF8BC8FB}"/>
              </a:ext>
            </a:extLst>
          </p:cNvPr>
          <p:cNvSpPr txBox="1"/>
          <p:nvPr/>
        </p:nvSpPr>
        <p:spPr>
          <a:xfrm>
            <a:off x="3295878" y="6045579"/>
            <a:ext cx="308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Urine Funnels and Plug for Toilet</a:t>
            </a:r>
          </a:p>
        </p:txBody>
      </p:sp>
    </p:spTree>
    <p:extLst>
      <p:ext uri="{BB962C8B-B14F-4D97-AF65-F5344CB8AC3E}">
        <p14:creationId xmlns:p14="http://schemas.microsoft.com/office/powerpoint/2010/main" val="295014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" y="1177110"/>
            <a:ext cx="9144000" cy="5285335"/>
          </a:xfrm>
        </p:spPr>
        <p:txBody>
          <a:bodyPr>
            <a:noAutofit/>
          </a:bodyPr>
          <a:lstStyle/>
          <a:p>
            <a:r>
              <a:rPr lang="en-US" dirty="0"/>
              <a:t>UWMS ISS launched on NG-14 in 10/2020, installation started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12/2020</a:t>
            </a:r>
          </a:p>
          <a:p>
            <a:r>
              <a:rPr lang="en-US" dirty="0"/>
              <a:t>Issues with Dosing Assembly Seal Replacement</a:t>
            </a:r>
          </a:p>
          <a:p>
            <a:pPr lvl="1"/>
            <a:r>
              <a:rPr lang="en-US" sz="1800" dirty="0"/>
              <a:t>Discovered Conductivity Sensor improperly machined fittings</a:t>
            </a:r>
          </a:p>
          <a:p>
            <a:pPr lvl="1"/>
            <a:r>
              <a:rPr lang="en-US" sz="1800" dirty="0"/>
              <a:t>Installation would result in lack of two levels of containment for Tox 2 fluid, pretreat solution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Additional ground testing also showed issue with sensor operation</a:t>
            </a:r>
            <a:endParaRPr lang="en-US" dirty="0"/>
          </a:p>
          <a:p>
            <a:pPr lvl="1"/>
            <a:r>
              <a:rPr lang="en-US" sz="1800" dirty="0"/>
              <a:t>Noted to be inaccurate and decayed overtime</a:t>
            </a:r>
          </a:p>
          <a:p>
            <a:r>
              <a:rPr lang="en-US" sz="2000" dirty="0"/>
              <a:t>Installation was paused for evaluation</a:t>
            </a:r>
          </a:p>
          <a:p>
            <a:r>
              <a:rPr lang="en-US" sz="2000" dirty="0"/>
              <a:t>Approval given for installation in May 2021 in a “use as-is” configuration to evaluate sensor operation and seal integrity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On-orbit Installation Issues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2A846-71D1-4CAA-B2BB-2C4FA39BF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841" y="2825084"/>
            <a:ext cx="3779848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FBF35-98C7-4A38-AA07-367D61029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741" y="2825084"/>
            <a:ext cx="1774090" cy="1621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B7249C-66EB-4D71-AFA0-593DD95CFE5A}"/>
              </a:ext>
            </a:extLst>
          </p:cNvPr>
          <p:cNvSpPr txBox="1"/>
          <p:nvPr/>
        </p:nvSpPr>
        <p:spPr>
          <a:xfrm>
            <a:off x="359570" y="3106949"/>
            <a:ext cx="16681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Improperly machined and damaged fitting on Conductivity Sensor Outlet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A46C6-E8A6-47B3-9318-454D7238E785}"/>
              </a:ext>
            </a:extLst>
          </p:cNvPr>
          <p:cNvSpPr txBox="1"/>
          <p:nvPr/>
        </p:nvSpPr>
        <p:spPr>
          <a:xfrm>
            <a:off x="6545179" y="2845339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Orientation relative to mating cap</a:t>
            </a:r>
          </a:p>
        </p:txBody>
      </p:sp>
    </p:spTree>
    <p:extLst>
      <p:ext uri="{BB962C8B-B14F-4D97-AF65-F5344CB8AC3E}">
        <p14:creationId xmlns:p14="http://schemas.microsoft.com/office/powerpoint/2010/main" val="25835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9475" y="1306348"/>
            <a:ext cx="4916156" cy="5281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Deployed in ISS, Node 3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/>
              <a:t>2/2019</a:t>
            </a:r>
          </a:p>
          <a:p>
            <a:r>
              <a:rPr lang="en-US" dirty="0"/>
              <a:t>Provides privacy for existing WHC and adjacent space for Toilet</a:t>
            </a:r>
          </a:p>
          <a:p>
            <a:r>
              <a:rPr lang="en-US" dirty="0"/>
              <a:t>Port side removed pending installation of Toilet</a:t>
            </a:r>
          </a:p>
          <a:p>
            <a:r>
              <a:rPr lang="en-US" dirty="0"/>
              <a:t>Stall panels modular design provides flexibility to remove individual panels for maintenance activities</a:t>
            </a:r>
          </a:p>
          <a:p>
            <a:r>
              <a:rPr lang="en-US" dirty="0"/>
              <a:t>Stall knob repairs </a:t>
            </a:r>
          </a:p>
          <a:p>
            <a:pPr lvl="1"/>
            <a:r>
              <a:rPr lang="en-US" dirty="0"/>
              <a:t>Design issue if over rotated could result in release of internal components</a:t>
            </a:r>
          </a:p>
          <a:p>
            <a:pPr lvl="1"/>
            <a:r>
              <a:rPr lang="en-US" dirty="0"/>
              <a:t>Two knobs damaged due to over rotation</a:t>
            </a:r>
          </a:p>
          <a:p>
            <a:pPr lvl="1"/>
            <a:r>
              <a:rPr lang="en-US" dirty="0"/>
              <a:t>Modifications made and repair kits flown</a:t>
            </a:r>
          </a:p>
          <a:p>
            <a:pPr lvl="2"/>
            <a:r>
              <a:rPr lang="en-US" dirty="0"/>
              <a:t>Addition of fastener and anti-rotation ring </a:t>
            </a:r>
          </a:p>
          <a:p>
            <a:r>
              <a:rPr lang="en-US" dirty="0"/>
              <a:t>Crew made updates to on-orbit hardware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Toilet Integration Hardware - Stall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F1EE-9682-431A-8EA0-F436D39DF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76" y="3796542"/>
            <a:ext cx="3865199" cy="234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D06B7-C0E4-4E14-A899-5E2967233A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7" y="1136883"/>
            <a:ext cx="1773105" cy="2659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8016A-D753-4B0B-B79B-5E05712B8D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62"/>
          <a:stretch/>
        </p:blipFill>
        <p:spPr>
          <a:xfrm>
            <a:off x="2331046" y="1136883"/>
            <a:ext cx="1306006" cy="26596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4A0C89-45B3-496E-A5C4-72D30DB74641}"/>
              </a:ext>
            </a:extLst>
          </p:cNvPr>
          <p:cNvSpPr txBox="1"/>
          <p:nvPr/>
        </p:nvSpPr>
        <p:spPr>
          <a:xfrm>
            <a:off x="0" y="6108774"/>
            <a:ext cx="2804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1. Starboard Stall deployed in Node 3 ISS; 2. View of knobs installed;   3. Design modifications to knob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8C162-B3E7-4434-9EEC-A2E7A240B895}"/>
              </a:ext>
            </a:extLst>
          </p:cNvPr>
          <p:cNvSpPr txBox="1"/>
          <p:nvPr/>
        </p:nvSpPr>
        <p:spPr>
          <a:xfrm>
            <a:off x="-24324" y="358134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34335-3FB7-4B10-8240-5CC9B868ABA3}"/>
              </a:ext>
            </a:extLst>
          </p:cNvPr>
          <p:cNvSpPr txBox="1"/>
          <p:nvPr/>
        </p:nvSpPr>
        <p:spPr>
          <a:xfrm>
            <a:off x="1994095" y="357040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5130D0-7A4E-4C65-99AE-EB5C532913B7}"/>
              </a:ext>
            </a:extLst>
          </p:cNvPr>
          <p:cNvSpPr txBox="1"/>
          <p:nvPr/>
        </p:nvSpPr>
        <p:spPr>
          <a:xfrm>
            <a:off x="-100524" y="582988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54176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72900" y="1118757"/>
            <a:ext cx="5015550" cy="4900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Toilet Stall covered by Mesh Screen</a:t>
            </a:r>
          </a:p>
          <a:p>
            <a:pPr lvl="1"/>
            <a:r>
              <a:rPr lang="en-US" dirty="0"/>
              <a:t>Provides containment of any potential free fluid and particles while still allowing air flow</a:t>
            </a:r>
          </a:p>
          <a:p>
            <a:pPr lvl="1"/>
            <a:r>
              <a:rPr lang="en-US" dirty="0"/>
              <a:t>Stainless steel mesh with hole opening size of 2.38 mm (.1 in)</a:t>
            </a:r>
          </a:p>
          <a:p>
            <a:r>
              <a:rPr lang="en-US" dirty="0"/>
              <a:t>Crew reported damage at interface points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Snaps secure Mesh Screens to top Stall panels</a:t>
            </a:r>
          </a:p>
          <a:p>
            <a:r>
              <a:rPr lang="en-US" dirty="0"/>
              <a:t>Design updated to reinforce materials at the attachment points</a:t>
            </a:r>
          </a:p>
          <a:p>
            <a:r>
              <a:rPr lang="en-US" dirty="0"/>
              <a:t>Replacement Mesh Screens delivery in work.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 Mesh Screen 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32018-DFBF-4B26-8E5B-6A7040A9E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95" y="2278491"/>
            <a:ext cx="3551551" cy="2365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796910-3B9E-4F73-9365-2EC14D3109A8}"/>
              </a:ext>
            </a:extLst>
          </p:cNvPr>
          <p:cNvSpPr txBox="1"/>
          <p:nvPr/>
        </p:nvSpPr>
        <p:spPr>
          <a:xfrm>
            <a:off x="5749771" y="4802185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Mesh Frames installed on top of Toilet Stall panels</a:t>
            </a:r>
          </a:p>
        </p:txBody>
      </p:sp>
    </p:spTree>
    <p:extLst>
      <p:ext uri="{BB962C8B-B14F-4D97-AF65-F5344CB8AC3E}">
        <p14:creationId xmlns:p14="http://schemas.microsoft.com/office/powerpoint/2010/main" val="388173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553044" y="1187670"/>
            <a:ext cx="8133756" cy="5156698"/>
          </a:xfrm>
        </p:spPr>
        <p:txBody>
          <a:bodyPr>
            <a:normAutofit/>
          </a:bodyPr>
          <a:lstStyle/>
          <a:p>
            <a:r>
              <a:rPr lang="en-US" dirty="0"/>
              <a:t>Installation  completion targeting 6/8/21</a:t>
            </a:r>
          </a:p>
          <a:p>
            <a:r>
              <a:rPr lang="en-US" dirty="0"/>
              <a:t>Activation TBD</a:t>
            </a:r>
          </a:p>
          <a:p>
            <a:pPr lvl="1"/>
            <a:r>
              <a:rPr lang="en-US" dirty="0"/>
              <a:t>Spares evaluation </a:t>
            </a:r>
          </a:p>
          <a:p>
            <a:pPr lvl="1"/>
            <a:r>
              <a:rPr lang="en-US" dirty="0"/>
              <a:t>Evaluation of Conductivity Sensor Performance</a:t>
            </a:r>
          </a:p>
          <a:p>
            <a:r>
              <a:rPr lang="en-US" dirty="0"/>
              <a:t>Technology Demonstration planned 2021</a:t>
            </a:r>
          </a:p>
          <a:p>
            <a:pPr lvl="1"/>
            <a:r>
              <a:rPr lang="en-US" dirty="0"/>
              <a:t>Provides details on consumables usage</a:t>
            </a:r>
          </a:p>
          <a:p>
            <a:pPr lvl="1"/>
            <a:r>
              <a:rPr lang="en-US" dirty="0"/>
              <a:t>Ability of crew to perform simultaneous operations</a:t>
            </a:r>
          </a:p>
          <a:p>
            <a:pPr lvl="1"/>
            <a:r>
              <a:rPr lang="en-US" dirty="0"/>
              <a:t>Overall information on use of a compact toilet in micro-gravity</a:t>
            </a:r>
          </a:p>
          <a:p>
            <a:r>
              <a:rPr lang="en-US" dirty="0"/>
              <a:t>Informs exploration missions including Orion program milestones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Toilet Installation, Activation and Next Steps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826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874</Words>
  <Application>Microsoft Office PowerPoint</Application>
  <PresentationFormat>On-screen Show (4:3)</PresentationFormat>
  <Paragraphs>117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Helvetica</vt:lpstr>
      <vt:lpstr>Wingdings</vt:lpstr>
      <vt:lpstr>Title</vt:lpstr>
      <vt:lpstr>Custom Design</vt:lpstr>
      <vt:lpstr>NASA Universal Waste Management System and Toilet Integration Hardware Delivery and Planned Operation on ISS ICES Paper 2021-403</vt:lpstr>
      <vt:lpstr>PowerPoint Presentation</vt:lpstr>
      <vt:lpstr>Dual Fan Separator</vt:lpstr>
      <vt:lpstr>Urine Pretreat Systems</vt:lpstr>
      <vt:lpstr>Updated Designs for Urine Funnel and Commode Seat</vt:lpstr>
      <vt:lpstr>On-orbit Installation Issues</vt:lpstr>
      <vt:lpstr>Toilet Integration Hardware - Stall</vt:lpstr>
      <vt:lpstr>Stall Mesh Screen </vt:lpstr>
      <vt:lpstr>Toilet Installation, Activation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ICES</dc:creator>
  <cp:lastModifiedBy>McKinley, Melissa K (JSC-EC711)</cp:lastModifiedBy>
  <cp:revision>123</cp:revision>
  <cp:lastPrinted>2018-07-11T01:08:04Z</cp:lastPrinted>
  <dcterms:created xsi:type="dcterms:W3CDTF">2017-12-03T15:14:05Z</dcterms:created>
  <dcterms:modified xsi:type="dcterms:W3CDTF">2021-06-03T14:39:08Z</dcterms:modified>
</cp:coreProperties>
</file>