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4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2" r:id="rId4"/>
    <p:sldId id="305" r:id="rId5"/>
    <p:sldId id="304" r:id="rId6"/>
    <p:sldId id="293" r:id="rId7"/>
    <p:sldId id="307" r:id="rId8"/>
    <p:sldId id="309" r:id="rId9"/>
    <p:sldId id="312" r:id="rId10"/>
    <p:sldId id="311" r:id="rId11"/>
    <p:sldId id="310" r:id="rId12"/>
    <p:sldId id="313" r:id="rId13"/>
    <p:sldId id="314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rego, Melissa A. (JSC-EC711)" initials="BMA(" lastIdx="5" clrIdx="0">
    <p:extLst>
      <p:ext uri="{19B8F6BF-5375-455C-9EA6-DF929625EA0E}">
        <p15:presenceInfo xmlns:p15="http://schemas.microsoft.com/office/powerpoint/2012/main" userId="S::mborrego@ndc.nasa.gov::00c97821-4a1d-4c70-97df-34fe3ff72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1" autoAdjust="0"/>
    <p:restoredTop sz="94580" autoAdjust="0"/>
  </p:normalViewPr>
  <p:slideViewPr>
    <p:cSldViewPr snapToGrid="0" snapToObjects="1">
      <p:cViewPr varScale="1">
        <p:scale>
          <a:sx n="105" d="100"/>
          <a:sy n="105" d="100"/>
        </p:scale>
        <p:origin x="32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6319D-AC41-BE49-9785-F2937A46C2F8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50A20-7294-E942-9360-CDE88365A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30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32B8C-B3A9-9949-895E-7083058E962C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87305-3A56-974A-AC5F-3DB03A2F21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7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8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5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3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5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2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3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9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7305-3A56-974A-AC5F-3DB03A2F21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8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1523"/>
            <a:ext cx="8229600" cy="9944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044" y="2671909"/>
            <a:ext cx="3676020" cy="2444258"/>
          </a:xfrm>
        </p:spPr>
        <p:txBody>
          <a:bodyPr/>
          <a:lstStyle/>
          <a:p>
            <a:pPr lvl="0"/>
            <a:r>
              <a:rPr lang="en-US" dirty="0"/>
              <a:t>Insert figures and text as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48th International Conference on Environmental Systems July 2018, Albuquerque, NM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38813" y="6356350"/>
            <a:ext cx="947496" cy="365125"/>
          </a:xfrm>
          <a:prstGeom prst="rect">
            <a:avLst/>
          </a:prstGeom>
        </p:spPr>
        <p:txBody>
          <a:bodyPr/>
          <a:lstStyle/>
          <a:p>
            <a:fld id="{DCD57FC4-C305-C246-BAEE-1D022AE99B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0840" y="2671909"/>
            <a:ext cx="3676020" cy="24442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figures and text as needed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6176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1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6173-4484-1B4E-BBF8-CAC4E598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8A228-E0A0-ED44-BE84-9BCA48F9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398" y="6393422"/>
            <a:ext cx="2057400" cy="365125"/>
          </a:xfrm>
          <a:prstGeom prst="rect">
            <a:avLst/>
          </a:prstGeom>
        </p:spPr>
        <p:txBody>
          <a:bodyPr/>
          <a:lstStyle/>
          <a:p>
            <a:fld id="{A4BE8E4D-DBA3-BA46-99D0-4742288CED60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CEF7-1800-FD4D-A9E1-10A03EF5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9342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05D9A-6F84-854F-A822-3F6A08E6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39D315-795C-7542-999D-52A4D789E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6173-4484-1B4E-BBF8-CAC4E598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8A228-E0A0-ED44-BE84-9BCA48F9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398" y="6393422"/>
            <a:ext cx="2057400" cy="365125"/>
          </a:xfrm>
          <a:prstGeom prst="rect">
            <a:avLst/>
          </a:prstGeom>
        </p:spPr>
        <p:txBody>
          <a:bodyPr/>
          <a:lstStyle/>
          <a:p>
            <a:fld id="{A4BE8E4D-DBA3-BA46-99D0-4742288CED60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CEF7-1800-FD4D-A9E1-10A03EF5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9342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05D9A-6F84-854F-A822-3F6A08E6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F3C27-4943-564D-8A89-1F71825A5A7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5661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FCDD-A1DE-4F45-A285-980EAEABE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8845D-E07A-D244-9C43-E5E2EC04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1201C-3BDC-4146-AD46-B0F426A3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DCAA-F6C3-3C4C-8CFC-36A8F8F9B7C8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25082-023E-A349-80D3-2F753DC4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F80DA-F787-DB48-8B4F-1FDFA0B8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7ECC-EE62-CC45-BB82-6D92E58B6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9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B703-DC5F-44AD-A64C-D527790F3C8D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8E318-6F3D-4B5C-9D62-64EEB61B5E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5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PRE-DECISIONAL,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2577" y="6356352"/>
            <a:ext cx="504223" cy="365125"/>
          </a:xfrm>
          <a:prstGeom prst="rect">
            <a:avLst/>
          </a:prstGeom>
        </p:spPr>
        <p:txBody>
          <a:bodyPr/>
          <a:lstStyle/>
          <a:p>
            <a:fld id="{DCD57FC4-C305-C246-BAEE-1D022AE99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80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_Content-Layout-2018-203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394F055-F925-4549-B9AC-1ABD6CA1879B}"/>
              </a:ext>
            </a:extLst>
          </p:cNvPr>
          <p:cNvSpPr/>
          <p:nvPr userDrawn="1"/>
        </p:nvSpPr>
        <p:spPr>
          <a:xfrm>
            <a:off x="5503246" y="912896"/>
            <a:ext cx="547403" cy="45569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68580" rtlCol="0" anchor="t"/>
          <a:lstStyle/>
          <a:p>
            <a:pPr algn="ctr"/>
            <a:r>
              <a:rPr lang="en-US" sz="825" b="1" dirty="0">
                <a:solidFill>
                  <a:prstClr val="white"/>
                </a:solidFill>
                <a:latin typeface="Helvetica" pitchFamily="2" charset="0"/>
              </a:rPr>
              <a:t>Press. Rover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DF8AF5C-1BB9-3642-9F8D-52C6B978B4D4}"/>
              </a:ext>
            </a:extLst>
          </p:cNvPr>
          <p:cNvSpPr/>
          <p:nvPr userDrawn="1"/>
        </p:nvSpPr>
        <p:spPr>
          <a:xfrm>
            <a:off x="6084612" y="912896"/>
            <a:ext cx="547403" cy="45569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68580" rtlCol="0" anchor="t"/>
          <a:lstStyle/>
          <a:p>
            <a:pPr algn="ctr"/>
            <a:r>
              <a:rPr lang="en-US" sz="825" b="1" dirty="0">
                <a:solidFill>
                  <a:prstClr val="white"/>
                </a:solidFill>
                <a:latin typeface="Helvetica" pitchFamily="2" charset="0"/>
              </a:rPr>
              <a:t>Surface Habitat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E5416-8F8C-3C48-85F8-E709F988F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275" y="553176"/>
            <a:ext cx="1279109" cy="1694875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1F07EC-5487-CC48-A9F6-F1A2ADF10119}"/>
              </a:ext>
            </a:extLst>
          </p:cNvPr>
          <p:cNvSpPr/>
          <p:nvPr userDrawn="1"/>
        </p:nvSpPr>
        <p:spPr>
          <a:xfrm>
            <a:off x="2360712" y="167244"/>
            <a:ext cx="1485329" cy="14572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35044-A7E4-864C-83DC-A5906D7D1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268" y="224649"/>
            <a:ext cx="1114988" cy="1445048"/>
          </a:xfrm>
          <a:prstGeom prst="ellipse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pPr>
              <a:defRPr/>
            </a:pPr>
            <a:fld id="{A587C384-89D6-8141-B091-9776852F31EF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F3F272-443F-2E4E-889C-C646B24C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5" y="228600"/>
            <a:ext cx="8788086" cy="718575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E1F3D2-7979-084F-B4FC-E253F7342F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5068" y="5973764"/>
            <a:ext cx="5287482" cy="65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>
                <a:solidFill>
                  <a:schemeClr val="bg1"/>
                </a:solidFill>
                <a:latin typeface="Helvetica" pitchFamily="2" charset="0"/>
              </a:defRPr>
            </a:lvl1pPr>
            <a:lvl2pPr marL="342900" indent="0">
              <a:buNone/>
              <a:defRPr sz="900" b="0">
                <a:solidFill>
                  <a:schemeClr val="bg1"/>
                </a:solidFill>
                <a:latin typeface="Helvetica" pitchFamily="2" charset="0"/>
              </a:defRPr>
            </a:lvl2pPr>
            <a:lvl3pPr marL="685800" indent="0">
              <a:buNone/>
              <a:defRPr sz="900" b="0">
                <a:solidFill>
                  <a:schemeClr val="bg1"/>
                </a:solidFill>
                <a:latin typeface="Helvetica" pitchFamily="2" charset="0"/>
              </a:defRPr>
            </a:lvl3pPr>
            <a:lvl4pPr marL="1028700" indent="0">
              <a:buNone/>
              <a:defRPr sz="900" b="0">
                <a:solidFill>
                  <a:schemeClr val="bg1"/>
                </a:solidFill>
                <a:latin typeface="Helvetica" pitchFamily="2" charset="0"/>
              </a:defRPr>
            </a:lvl4pPr>
            <a:lvl5pPr marL="1371600" indent="0">
              <a:buNone/>
              <a:defRPr sz="900" b="0">
                <a:solidFill>
                  <a:schemeClr val="bg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F0A3799-2059-FB42-AC4F-05C858617E23}"/>
              </a:ext>
            </a:extLst>
          </p:cNvPr>
          <p:cNvSpPr/>
          <p:nvPr userDrawn="1"/>
        </p:nvSpPr>
        <p:spPr>
          <a:xfrm>
            <a:off x="1368509" y="912895"/>
            <a:ext cx="548640" cy="457200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8580" rIns="0" bIns="68580"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Orion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3E6369-3D6D-3844-85B3-7A7261581846}"/>
              </a:ext>
            </a:extLst>
          </p:cNvPr>
          <p:cNvSpPr/>
          <p:nvPr userDrawn="1"/>
        </p:nvSpPr>
        <p:spPr>
          <a:xfrm>
            <a:off x="3136428" y="912895"/>
            <a:ext cx="548640" cy="457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8580" rIns="0" bIns="68580"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I-Hab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77B094B-909F-D34C-ADC1-83E49F24C342}"/>
              </a:ext>
            </a:extLst>
          </p:cNvPr>
          <p:cNvSpPr/>
          <p:nvPr userDrawn="1"/>
        </p:nvSpPr>
        <p:spPr>
          <a:xfrm>
            <a:off x="2552491" y="912895"/>
            <a:ext cx="548640" cy="457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8580" rIns="0" bIns="68580" rtlCol="0" anchor="t"/>
          <a:lstStyle/>
          <a:p>
            <a:pPr algn="ctr"/>
            <a:r>
              <a:rPr lang="en-US" sz="825" b="1" dirty="0">
                <a:solidFill>
                  <a:prstClr val="white"/>
                </a:solidFill>
                <a:latin typeface="Helvetica" pitchFamily="2" charset="0"/>
              </a:rPr>
              <a:t>HALO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992EA3-F3DE-BA45-83EA-17A40D743EB8}"/>
              </a:ext>
            </a:extLst>
          </p:cNvPr>
          <p:cNvSpPr/>
          <p:nvPr userDrawn="1"/>
        </p:nvSpPr>
        <p:spPr>
          <a:xfrm>
            <a:off x="3729737" y="912895"/>
            <a:ext cx="548640" cy="4572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8580" rIns="0" bIns="68580"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Initial HLS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A02F5DC-A098-9744-8F57-429EF1FBD207}"/>
              </a:ext>
            </a:extLst>
          </p:cNvPr>
          <p:cNvSpPr/>
          <p:nvPr userDrawn="1"/>
        </p:nvSpPr>
        <p:spPr>
          <a:xfrm>
            <a:off x="4911618" y="912896"/>
            <a:ext cx="548640" cy="45569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68580" rtlCol="0" anchor="t"/>
          <a:lstStyle/>
          <a:p>
            <a:pPr algn="ctr"/>
            <a:r>
              <a:rPr lang="en-US" sz="825" b="1" dirty="0">
                <a:solidFill>
                  <a:prstClr val="white"/>
                </a:solidFill>
                <a:latin typeface="Helvetica" pitchFamily="2" charset="0"/>
              </a:rPr>
              <a:t>Sustained HLS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3E45D51-83CD-AE41-B142-2CF3474EB86E}"/>
              </a:ext>
            </a:extLst>
          </p:cNvPr>
          <p:cNvSpPr/>
          <p:nvPr userDrawn="1"/>
        </p:nvSpPr>
        <p:spPr>
          <a:xfrm>
            <a:off x="6673204" y="912896"/>
            <a:ext cx="548640" cy="447793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68580" rIns="0" bIns="68580" rtlCol="0" anchor="t"/>
          <a:lstStyle/>
          <a:p>
            <a:pPr algn="ctr"/>
            <a:r>
              <a:rPr lang="en-US" sz="825" b="1" dirty="0">
                <a:solidFill>
                  <a:prstClr val="white"/>
                </a:solidFill>
                <a:latin typeface="Helvetica" pitchFamily="2" charset="0"/>
              </a:rPr>
              <a:t>EHC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CE86A6A-FAA9-724C-9149-41D9098FC0F9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71450" y="1282674"/>
          <a:ext cx="8800511" cy="4660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788">
                  <a:extLst>
                    <a:ext uri="{9D8B030D-6E8A-4147-A177-3AD203B41FA5}">
                      <a16:colId xmlns:a16="http://schemas.microsoft.com/office/drawing/2014/main" val="548364954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3538530217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3675042671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3955792224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4271307032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1109800342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2971685822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2423778176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1679965056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928902050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2035174846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2630902220"/>
                    </a:ext>
                  </a:extLst>
                </a:gridCol>
                <a:gridCol w="589788">
                  <a:extLst>
                    <a:ext uri="{9D8B030D-6E8A-4147-A177-3AD203B41FA5}">
                      <a16:colId xmlns:a16="http://schemas.microsoft.com/office/drawing/2014/main" val="4058453013"/>
                    </a:ext>
                  </a:extLst>
                </a:gridCol>
                <a:gridCol w="1133267">
                  <a:extLst>
                    <a:ext uri="{9D8B030D-6E8A-4147-A177-3AD203B41FA5}">
                      <a16:colId xmlns:a16="http://schemas.microsoft.com/office/drawing/2014/main" val="772925415"/>
                    </a:ext>
                  </a:extLst>
                </a:gridCol>
              </a:tblGrid>
              <a:tr h="44559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FY20</a:t>
                      </a:r>
                    </a:p>
                  </a:txBody>
                  <a:tcPr marL="68580" marR="6858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FY21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FY24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FY25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FY26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FY27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FY28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FY29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FY30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E38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FY31</a:t>
                      </a:r>
                    </a:p>
                  </a:txBody>
                  <a:tcPr marL="68580" marR="68580" anchor="ctr">
                    <a:lnL w="57150" cap="flat" cmpd="sng" algn="ctr">
                      <a:solidFill>
                        <a:srgbClr val="EE38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FY32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Helvetica" pitchFamily="2" charset="0"/>
                          <a:cs typeface="Arial" panose="020B0604020202020204" pitchFamily="34" charset="0"/>
                        </a:rPr>
                        <a:t>FY33+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57703"/>
                  </a:ext>
                </a:extLst>
              </a:tr>
              <a:tr h="421533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E38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rgbClr val="EE38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Helvetica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494700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210330AC-A16D-5E47-8541-0648E53386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167245"/>
            <a:ext cx="1291563" cy="15598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066EDE-8644-5944-BFCA-DA2827024A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115" y="1515215"/>
            <a:ext cx="1137401" cy="8530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9D9CBD-CDC9-A843-8E62-27F3A90F244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37501">
            <a:off x="3756699" y="1508787"/>
            <a:ext cx="985279" cy="1336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CC5881-625F-134E-A06E-CCA09DA62C25}"/>
              </a:ext>
            </a:extLst>
          </p:cNvPr>
          <p:cNvSpPr txBox="1"/>
          <p:nvPr userDrawn="1"/>
        </p:nvSpPr>
        <p:spPr>
          <a:xfrm>
            <a:off x="6224091" y="5595723"/>
            <a:ext cx="871082" cy="346249"/>
          </a:xfrm>
          <a:prstGeom prst="rect">
            <a:avLst/>
          </a:prstGeom>
          <a:solidFill>
            <a:srgbClr val="EE3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bg1"/>
                </a:solidFill>
                <a:latin typeface="Arial"/>
                <a:cs typeface="Arial"/>
              </a:rPr>
              <a:t>ISS Transition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26BA50-C5E6-0044-9AAF-624274D0EE9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392" y="1275169"/>
            <a:ext cx="2381250" cy="1778000"/>
          </a:xfrm>
          <a:prstGeom prst="rect">
            <a:avLst/>
          </a:prstGeom>
          <a:effectLst>
            <a:glow rad="25400">
              <a:schemeClr val="bg1">
                <a:alpha val="1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437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28">
          <p15:clr>
            <a:srgbClr val="FBAE40"/>
          </p15:clr>
        </p15:guide>
        <p15:guide id="2" pos="6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1CDCDCF-DDB5-8D48-8316-E6F2C874F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326BB370-F0D2-F644-A3B2-F5D7C290B4A9}" type="datetime1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5CBF9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913"/>
            <a:ext cx="8229600" cy="1018440"/>
          </a:xfrm>
        </p:spPr>
        <p:txBody>
          <a:bodyPr>
            <a:normAutofit/>
          </a:bodyPr>
          <a:lstStyle>
            <a:lvl1pPr>
              <a:defRPr sz="2800" b="1" baseline="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044" y="1444238"/>
            <a:ext cx="8133756" cy="4900129"/>
          </a:xfrm>
        </p:spPr>
        <p:txBody>
          <a:bodyPr/>
          <a:lstStyle>
            <a:lvl1pPr marL="230188" indent="-230188">
              <a:buSzPct val="120000"/>
              <a:buFont typeface="Arial" panose="020B0604020202020204" pitchFamily="34" charset="0"/>
              <a:buChar char="•"/>
              <a:defRPr/>
            </a:lvl1pPr>
            <a:lvl2pPr marL="684213" indent="-227013">
              <a:buSzPct val="60000"/>
              <a:buFont typeface="Wingdings" panose="05000000000000000000" pitchFamily="2" charset="2"/>
              <a:buChar char="q"/>
              <a:defRPr sz="2000"/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 dirty="0"/>
              <a:t>Enter appropriate text</a:t>
            </a:r>
          </a:p>
          <a:p>
            <a:pPr lvl="1"/>
            <a:r>
              <a:rPr lang="en-US" dirty="0"/>
              <a:t>Xxx</a:t>
            </a:r>
          </a:p>
          <a:p>
            <a:pPr lvl="2"/>
            <a:r>
              <a:rPr lang="en-US" dirty="0"/>
              <a:t>xxx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9304" y="6356350"/>
            <a:ext cx="947496" cy="3651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fld id="{DCD57FC4-C305-C246-BAEE-1D022AE99B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65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48th International Conference on Environmental Systems July 2018, Albuquerque, NM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2576" y="6356350"/>
            <a:ext cx="504223" cy="365125"/>
          </a:xfrm>
          <a:prstGeom prst="rect">
            <a:avLst/>
          </a:prstGeom>
        </p:spPr>
        <p:txBody>
          <a:bodyPr/>
          <a:lstStyle/>
          <a:p>
            <a:fld id="{DCD57FC4-C305-C246-BAEE-1D022AE99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766E6F-E922-994D-ABF4-E55A52741E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0FC61-68BE-DF4B-8C20-C9F6D9B0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57735"/>
            <a:ext cx="6343650" cy="790834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3C6D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D59F-2079-DB4B-8E60-0D981E57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4B533E-3F26-DA4F-9BB4-6B62E16F227C}"/>
              </a:ext>
            </a:extLst>
          </p:cNvPr>
          <p:cNvGrpSpPr/>
          <p:nvPr userDrawn="1"/>
        </p:nvGrpSpPr>
        <p:grpSpPr>
          <a:xfrm>
            <a:off x="6449223" y="209247"/>
            <a:ext cx="2409027" cy="761999"/>
            <a:chOff x="8598964" y="209246"/>
            <a:chExt cx="3212036" cy="7619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633354-8E48-B84A-B710-6F264C141B14}"/>
                </a:ext>
              </a:extLst>
            </p:cNvPr>
            <p:cNvGrpSpPr/>
            <p:nvPr userDrawn="1"/>
          </p:nvGrpSpPr>
          <p:grpSpPr>
            <a:xfrm>
              <a:off x="8598964" y="228295"/>
              <a:ext cx="2140806" cy="723900"/>
              <a:chOff x="8731250" y="422275"/>
              <a:chExt cx="2140806" cy="72390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C4ED51-D7F0-2247-A0D4-FCFEE02D2DE7}"/>
                  </a:ext>
                </a:extLst>
              </p:cNvPr>
              <p:cNvSpPr txBox="1"/>
              <p:nvPr userDrawn="1"/>
            </p:nvSpPr>
            <p:spPr>
              <a:xfrm>
                <a:off x="8731250" y="553393"/>
                <a:ext cx="2025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Helvetica" pitchFamily="2" charset="0"/>
                  </a:rPr>
                  <a:t>National Aeronautics and Space Administration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B635DD3-1849-434D-9ECA-925A7E7569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2056" y="422275"/>
                <a:ext cx="0" cy="7239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6339E2-CEAE-CE49-8F49-89BB7B825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8668" y="209246"/>
              <a:ext cx="922332" cy="761999"/>
            </a:xfrm>
            <a:prstGeom prst="rect">
              <a:avLst/>
            </a:prstGeom>
          </p:spPr>
        </p:pic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793016-7158-D644-B35B-1171C62439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3321050"/>
            <a:ext cx="4286250" cy="59930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5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1EA4F1-B4D9-E54C-A5F4-DA743177A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001" y="0"/>
            <a:ext cx="6954999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3C3CDE7-D842-DE46-A42C-0D4BE058547F}"/>
              </a:ext>
            </a:extLst>
          </p:cNvPr>
          <p:cNvSpPr/>
          <p:nvPr userDrawn="1"/>
        </p:nvSpPr>
        <p:spPr>
          <a:xfrm>
            <a:off x="-8447" y="17774"/>
            <a:ext cx="458044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1000">
                <a:srgbClr val="000000"/>
              </a:gs>
              <a:gs pos="100000">
                <a:schemeClr val="tx1">
                  <a:alpha val="0"/>
                </a:schemeClr>
              </a:gs>
              <a:gs pos="80000">
                <a:schemeClr val="tx1">
                  <a:alpha val="3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752DE6-E47D-DD40-B02B-C2A3C14D1FED}"/>
              </a:ext>
            </a:extLst>
          </p:cNvPr>
          <p:cNvSpPr/>
          <p:nvPr userDrawn="1"/>
        </p:nvSpPr>
        <p:spPr>
          <a:xfrm flipH="1">
            <a:off x="5347387" y="-17774"/>
            <a:ext cx="3796613" cy="12159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1000">
                <a:srgbClr val="000000"/>
              </a:gs>
              <a:gs pos="100000">
                <a:schemeClr val="tx1">
                  <a:alpha val="0"/>
                </a:schemeClr>
              </a:gs>
              <a:gs pos="90001">
                <a:srgbClr val="000000">
                  <a:alpha val="0"/>
                </a:srgbClr>
              </a:gs>
              <a:gs pos="67000">
                <a:schemeClr val="tx1">
                  <a:alpha val="33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0FC61-68BE-DF4B-8C20-C9F6D9B0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976183"/>
            <a:ext cx="3421277" cy="790834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D59F-2079-DB4B-8E60-0D981E57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4B533E-3F26-DA4F-9BB4-6B62E16F227C}"/>
              </a:ext>
            </a:extLst>
          </p:cNvPr>
          <p:cNvGrpSpPr/>
          <p:nvPr userDrawn="1"/>
        </p:nvGrpSpPr>
        <p:grpSpPr>
          <a:xfrm>
            <a:off x="6449223" y="209247"/>
            <a:ext cx="2409027" cy="761999"/>
            <a:chOff x="8598964" y="209246"/>
            <a:chExt cx="3212036" cy="7619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633354-8E48-B84A-B710-6F264C141B14}"/>
                </a:ext>
              </a:extLst>
            </p:cNvPr>
            <p:cNvGrpSpPr/>
            <p:nvPr userDrawn="1"/>
          </p:nvGrpSpPr>
          <p:grpSpPr>
            <a:xfrm>
              <a:off x="8598964" y="228295"/>
              <a:ext cx="2140806" cy="723900"/>
              <a:chOff x="8731250" y="422275"/>
              <a:chExt cx="2140806" cy="72390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C4ED51-D7F0-2247-A0D4-FCFEE02D2DE7}"/>
                  </a:ext>
                </a:extLst>
              </p:cNvPr>
              <p:cNvSpPr txBox="1"/>
              <p:nvPr userDrawn="1"/>
            </p:nvSpPr>
            <p:spPr>
              <a:xfrm>
                <a:off x="8731250" y="553393"/>
                <a:ext cx="2025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dirty="0">
                    <a:solidFill>
                      <a:schemeClr val="bg1"/>
                    </a:solidFill>
                    <a:latin typeface="Helvetica" pitchFamily="2" charset="0"/>
                  </a:rPr>
                  <a:t>National Aeronautics and Space Administration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B635DD3-1849-434D-9ECA-925A7E7569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2056" y="422275"/>
                <a:ext cx="0" cy="7239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6339E2-CEAE-CE49-8F49-89BB7B825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8668" y="209246"/>
              <a:ext cx="922332" cy="761999"/>
            </a:xfrm>
            <a:prstGeom prst="rect">
              <a:avLst/>
            </a:prstGeom>
          </p:spPr>
        </p:pic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793016-7158-D644-B35B-1171C62439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2146920"/>
            <a:ext cx="4286250" cy="59930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5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22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766E6F-E922-994D-ABF4-E55A52741E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CD59F-2079-DB4B-8E60-0D981E57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6339E2-CEAE-CE49-8F49-89BB7B825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501" y="209247"/>
            <a:ext cx="691749" cy="76199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C58A945-F78F-BF44-BB28-F41CF7D0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43017"/>
            <a:ext cx="7594994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2709D73-8D6F-B140-A0D6-8C7782FA02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5750" y="1600201"/>
            <a:ext cx="8572500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726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CCAAF-CC33-3D41-8C63-C7B4BA2A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3E0DD-11AB-034F-8C30-BE228345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0D188B-6450-C04F-B20B-B9B1429E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0201"/>
            <a:ext cx="8572500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01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F020-BF91-2A4C-9C59-60C73DF2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8DB1-D0DF-2044-AF87-9835F768B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1600201"/>
            <a:ext cx="4136478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A2C1F-2016-E34A-87A1-2A81FB43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1772" y="1600201"/>
            <a:ext cx="4136478" cy="4576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62765-A390-3A4F-8F19-3611578D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4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6173-4484-1B4E-BBF8-CAC4E598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8A228-E0A0-ED44-BE84-9BCA48F9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398" y="6393422"/>
            <a:ext cx="2057400" cy="365125"/>
          </a:xfrm>
          <a:prstGeom prst="rect">
            <a:avLst/>
          </a:prstGeom>
        </p:spPr>
        <p:txBody>
          <a:bodyPr/>
          <a:lstStyle/>
          <a:p>
            <a:fld id="{A4BE8E4D-DBA3-BA46-99D0-4742288CED60}" type="datetimeFigureOut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CEF7-1800-FD4D-A9E1-10A03EF5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9342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05D9A-6F84-854F-A822-3F6A08E6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10E1-AC07-EB4F-8B72-16B61D414E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F3C27-4943-564D-8A89-1F71825A5A7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226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7285"/>
            <a:ext cx="8229600" cy="1521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Paper Title</a:t>
            </a:r>
            <a:br>
              <a:rPr lang="en-US" dirty="0"/>
            </a:br>
            <a:r>
              <a:rPr lang="en-US" sz="1800" dirty="0"/>
              <a:t>ICES Paper 20XX-XXX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1977" y="3079285"/>
            <a:ext cx="4490683" cy="219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Author 1 – Affiliation</a:t>
            </a:r>
          </a:p>
          <a:p>
            <a:pPr lvl="0"/>
            <a:r>
              <a:rPr lang="en-US" dirty="0"/>
              <a:t>Author 2 – Affiliation</a:t>
            </a:r>
          </a:p>
          <a:p>
            <a:pPr lvl="0"/>
            <a:r>
              <a:rPr lang="en-US" dirty="0"/>
              <a:t>Author 3 – Affiliation</a:t>
            </a:r>
          </a:p>
          <a:p>
            <a:pPr lvl="0"/>
            <a:r>
              <a:rPr lang="en-US" dirty="0"/>
              <a:t>Author 4 – Affiliation</a:t>
            </a:r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0721" y="6356350"/>
            <a:ext cx="3788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48th International Conference on Environmental Systems July 2018, Albuquerque, NM 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023" y="6307239"/>
            <a:ext cx="500277" cy="500277"/>
          </a:xfrm>
          <a:prstGeom prst="rect">
            <a:avLst/>
          </a:prstGeom>
          <a:noFill/>
        </p:spPr>
      </p:pic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3124200" y="2088610"/>
            <a:ext cx="3077002" cy="547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94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49" r:id="rId3"/>
  </p:sldLayoutIdLst>
  <p:hf hd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C70B08-42A3-8348-AFCE-BBCAF6EF3F3A}"/>
              </a:ext>
            </a:extLst>
          </p:cNvPr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C3E8B-107C-9046-B3CB-E80EBB74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43017"/>
            <a:ext cx="7594994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C52A2-B882-5244-9C20-1270C2BC8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600201"/>
            <a:ext cx="8572500" cy="457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E0349-1365-6F44-B603-88E2FE40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1695" y="637240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AC10E1-AC07-EB4F-8B72-16B61D414E6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BBD3DF-90E0-BE41-ABA1-DB19F274F21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501" y="209247"/>
            <a:ext cx="691749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7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176">
          <p15:clr>
            <a:srgbClr val="F26B43"/>
          </p15:clr>
        </p15:guide>
        <p15:guide id="6" orient="horz" pos="864">
          <p15:clr>
            <a:srgbClr val="F26B43"/>
          </p15:clr>
        </p15:guide>
        <p15:guide id="7" orient="horz" pos="1008">
          <p15:clr>
            <a:srgbClr val="F26B43"/>
          </p15:clr>
        </p15:guide>
        <p15:guide id="8" orient="horz" pos="144">
          <p15:clr>
            <a:srgbClr val="F26B43"/>
          </p15:clr>
        </p15:guide>
        <p15:guide id="9" orient="horz" pos="4032">
          <p15:clr>
            <a:srgbClr val="F26B43"/>
          </p15:clr>
        </p15:guide>
        <p15:guide id="10" orient="horz" pos="6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52453" y="3512458"/>
            <a:ext cx="8334346" cy="2525484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James L. Broyan, Laura Shaw, Melissa McKinley, Catlin Meyer, Michael K. Ewert, </a:t>
            </a:r>
            <a:r>
              <a:rPr lang="en-US" sz="2000" i="1" dirty="0"/>
              <a:t>NASA Johnson Space Center </a:t>
            </a:r>
            <a:endParaRPr lang="en-US" sz="2000" dirty="0"/>
          </a:p>
          <a:p>
            <a:pPr algn="ctr"/>
            <a:r>
              <a:rPr lang="en-US" sz="2000" dirty="0"/>
              <a:t>Walter F. Schneider, </a:t>
            </a:r>
            <a:r>
              <a:rPr lang="en-US" sz="2000" i="1" dirty="0"/>
              <a:t>NASA Marshall Space Flight Center </a:t>
            </a:r>
            <a:endParaRPr lang="en-US" sz="2000" dirty="0"/>
          </a:p>
          <a:p>
            <a:pPr algn="ctr"/>
            <a:r>
              <a:rPr lang="en-US" sz="2000" dirty="0"/>
              <a:t>Marit Meyer, Gary A. Ruff, NASA Glenn Research Center</a:t>
            </a:r>
          </a:p>
          <a:p>
            <a:pPr algn="ctr"/>
            <a:r>
              <a:rPr lang="en-US" sz="2000" dirty="0"/>
              <a:t>Andrew C. Owens, NASA Langley Research Center</a:t>
            </a:r>
          </a:p>
          <a:p>
            <a:pPr algn="ctr"/>
            <a:r>
              <a:rPr lang="en-US" sz="2000" dirty="0"/>
              <a:t>Robyn L. Gatens, </a:t>
            </a:r>
            <a:r>
              <a:rPr lang="en-US" sz="2000" i="1" dirty="0"/>
              <a:t>NASA Headquarters</a:t>
            </a:r>
          </a:p>
          <a:p>
            <a:pPr algn="ctr"/>
            <a:endParaRPr lang="en-US" sz="2000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idx="4294967295"/>
          </p:nvPr>
        </p:nvSpPr>
        <p:spPr>
          <a:xfrm>
            <a:off x="352453" y="9142"/>
            <a:ext cx="8229600" cy="2908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NASA Environmental Control and Life Support Technology Development and Maturation for Exploration: 2020 to 2021</a:t>
            </a:r>
            <a:br>
              <a:rPr lang="en-US" dirty="0"/>
            </a:br>
            <a:r>
              <a:rPr lang="en-US" sz="1800" dirty="0"/>
              <a:t>ICES Paper 2021-384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1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233004" y="1341182"/>
            <a:ext cx="8133756" cy="49001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Includes material flammability, detection, response, and clean-up</a:t>
            </a:r>
          </a:p>
          <a:p>
            <a:pPr lvl="1"/>
            <a:r>
              <a:rPr lang="en-US" dirty="0"/>
              <a:t>Target KPPs</a:t>
            </a:r>
          </a:p>
          <a:p>
            <a:pPr lvl="2"/>
            <a:r>
              <a:rPr lang="en-US" dirty="0"/>
              <a:t>Understand flame propagation in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g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elevated oxygen and reduced pressure</a:t>
            </a:r>
          </a:p>
          <a:p>
            <a:pPr lvl="2"/>
            <a:r>
              <a:rPr lang="en-US" dirty="0"/>
              <a:t>&lt;250 Pa pressure drop at 40cm/s for fire </a:t>
            </a:r>
            <a:br>
              <a:rPr lang="en-US" dirty="0"/>
            </a:br>
            <a:r>
              <a:rPr lang="en-US" dirty="0"/>
              <a:t>cleanup filters</a:t>
            </a:r>
          </a:p>
          <a:p>
            <a:pPr lvl="2"/>
            <a:r>
              <a:rPr lang="en-US" dirty="0"/>
              <a:t>Fire clean up capacity &gt;40% of filter volume available </a:t>
            </a:r>
            <a:br>
              <a:rPr lang="en-US" dirty="0"/>
            </a:br>
            <a:r>
              <a:rPr lang="en-US" dirty="0"/>
              <a:t>for water/soot/smoke retention</a:t>
            </a:r>
          </a:p>
          <a:p>
            <a:pPr lvl="1"/>
            <a:r>
              <a:rPr lang="en-US" dirty="0"/>
              <a:t>Technologies under development include: </a:t>
            </a:r>
          </a:p>
          <a:p>
            <a:pPr lvl="2"/>
            <a:r>
              <a:rPr lang="en-US" dirty="0"/>
              <a:t>Large-scale spacecraft fire scenario demonstration</a:t>
            </a:r>
          </a:p>
          <a:p>
            <a:pPr lvl="3"/>
            <a:r>
              <a:rPr lang="en-US" sz="1600" dirty="0"/>
              <a:t>Spacecraft Fire Experiment (Saffire) </a:t>
            </a:r>
          </a:p>
          <a:p>
            <a:pPr lvl="2"/>
            <a:r>
              <a:rPr lang="en-US" dirty="0"/>
              <a:t>Orion smoke eater clean up filter</a:t>
            </a:r>
          </a:p>
          <a:p>
            <a:pPr lvl="2"/>
            <a:r>
              <a:rPr lang="en-US" dirty="0"/>
              <a:t>Orion smoke detector  and combustion product monitor</a:t>
            </a:r>
          </a:p>
          <a:p>
            <a:pPr lvl="2"/>
            <a:r>
              <a:rPr lang="en-US" dirty="0"/>
              <a:t>Laptop battery fire characterization</a:t>
            </a:r>
          </a:p>
          <a:p>
            <a:pPr lvl="1"/>
            <a:r>
              <a:rPr lang="en-US" dirty="0"/>
              <a:t>Analysis and test validation with: </a:t>
            </a:r>
          </a:p>
          <a:p>
            <a:pPr lvl="2"/>
            <a:r>
              <a:rPr lang="en-US" dirty="0"/>
              <a:t>Departing Cygnus fire safety demonstrations</a:t>
            </a:r>
          </a:p>
          <a:p>
            <a:pPr lvl="2"/>
            <a:r>
              <a:rPr lang="en-US" dirty="0"/>
              <a:t>Future Blue Origin and Commercial Lunar Payloads </a:t>
            </a:r>
            <a:br>
              <a:rPr lang="en-US" dirty="0"/>
            </a:br>
            <a:r>
              <a:rPr lang="en-US" dirty="0"/>
              <a:t>Systems technology demonstrations</a:t>
            </a:r>
          </a:p>
          <a:p>
            <a:pPr lvl="1"/>
            <a:r>
              <a:rPr lang="en-US" dirty="0"/>
              <a:t>Infusion element targets: </a:t>
            </a:r>
          </a:p>
          <a:p>
            <a:pPr lvl="2"/>
            <a:r>
              <a:rPr lang="en-US" dirty="0"/>
              <a:t>All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 human elements</a:t>
            </a:r>
          </a:p>
          <a:p>
            <a:pPr lvl="2"/>
            <a:r>
              <a:rPr lang="en-US" dirty="0"/>
              <a:t>All partial gravity human elements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Safety Capability Area Status </a:t>
            </a:r>
            <a:endParaRPr lang="en-US" sz="2000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1096" y="322742"/>
            <a:ext cx="548640" cy="548640"/>
            <a:chOff x="1185396" y="4698372"/>
            <a:chExt cx="9144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47853E-FC11-B349-942E-8CDF9EFE34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5396" y="4698372"/>
              <a:ext cx="914400" cy="914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latin typeface="Helvetica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4AC910-1B54-FF4D-AEB0-7B668F157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4523" y="4757499"/>
              <a:ext cx="796146" cy="796146"/>
            </a:xfrm>
            <a:prstGeom prst="rect">
              <a:avLst/>
            </a:prstGeom>
          </p:spPr>
        </p:pic>
      </p:grpSp>
      <p:pic>
        <p:nvPicPr>
          <p:cNvPr id="11" name="Picture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815339" y="1630563"/>
            <a:ext cx="1628775" cy="239268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513275" y="3641291"/>
            <a:ext cx="217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Saffire V structured PMMA (flow bottom to top)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33386" y="5944407"/>
            <a:ext cx="2392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Combustion product monitor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D8ED87-E71D-A74C-96AE-F8375D4200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3385" y="4301067"/>
            <a:ext cx="2392681" cy="16381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Capability Area Status </a:t>
            </a:r>
            <a:endParaRPr lang="en-US" sz="2000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Trash Management (excludes feces and urine collection)</a:t>
            </a:r>
          </a:p>
          <a:p>
            <a:pPr lvl="1"/>
            <a:r>
              <a:rPr lang="en-US" dirty="0"/>
              <a:t>Target KPPs: </a:t>
            </a:r>
          </a:p>
          <a:p>
            <a:pPr lvl="2"/>
            <a:r>
              <a:rPr lang="en-US" dirty="0"/>
              <a:t>Increase trash density to &gt;400 kg/m</a:t>
            </a:r>
            <a:r>
              <a:rPr lang="en-US" baseline="30000" dirty="0"/>
              <a:t>3</a:t>
            </a:r>
            <a:endParaRPr lang="en-US" dirty="0"/>
          </a:p>
          <a:p>
            <a:pPr lvl="2"/>
            <a:r>
              <a:rPr lang="en-US" dirty="0"/>
              <a:t>&gt;90% O</a:t>
            </a:r>
            <a:r>
              <a:rPr lang="en-US" baseline="-25000" dirty="0"/>
              <a:t>2</a:t>
            </a:r>
            <a:r>
              <a:rPr lang="en-US" dirty="0"/>
              <a:t> recovery for partial gravity</a:t>
            </a:r>
          </a:p>
          <a:p>
            <a:pPr lvl="2"/>
            <a:r>
              <a:rPr lang="en-US" dirty="0"/>
              <a:t>Water activity &lt;0.6</a:t>
            </a:r>
          </a:p>
          <a:p>
            <a:pPr lvl="2"/>
            <a:r>
              <a:rPr lang="en-US" dirty="0"/>
              <a:t>Recover &gt;80% water content</a:t>
            </a:r>
          </a:p>
          <a:p>
            <a:pPr lvl="2"/>
            <a:r>
              <a:rPr lang="en-US" dirty="0"/>
              <a:t>Trash jettison for in-flight mass reduction</a:t>
            </a:r>
          </a:p>
          <a:p>
            <a:pPr lvl="1"/>
            <a:r>
              <a:rPr lang="en-US" dirty="0"/>
              <a:t>Technologies under development include: </a:t>
            </a:r>
          </a:p>
          <a:p>
            <a:pPr lvl="2"/>
            <a:r>
              <a:rPr lang="en-US" dirty="0"/>
              <a:t>Trash Processing and Compaction System</a:t>
            </a:r>
          </a:p>
          <a:p>
            <a:pPr lvl="2"/>
            <a:r>
              <a:rPr lang="en-US" dirty="0"/>
              <a:t>Trash to gas technologies </a:t>
            </a:r>
          </a:p>
          <a:p>
            <a:pPr lvl="1"/>
            <a:r>
              <a:rPr lang="en-US" dirty="0"/>
              <a:t>Analysis and test validation with: </a:t>
            </a:r>
          </a:p>
          <a:p>
            <a:pPr lvl="2"/>
            <a:r>
              <a:rPr lang="en-US" dirty="0"/>
              <a:t>ISS technology demonstrations</a:t>
            </a:r>
          </a:p>
          <a:p>
            <a:pPr lvl="2"/>
            <a:r>
              <a:rPr lang="en-US" dirty="0"/>
              <a:t>Departure mass analysis to support technology selection</a:t>
            </a:r>
            <a:br>
              <a:rPr lang="en-US" dirty="0"/>
            </a:br>
            <a:r>
              <a:rPr lang="en-US" dirty="0"/>
              <a:t>for Mars transit</a:t>
            </a:r>
          </a:p>
          <a:p>
            <a:pPr lvl="1"/>
            <a:r>
              <a:rPr lang="en-US" dirty="0"/>
              <a:t>Infusion element targets: </a:t>
            </a:r>
          </a:p>
          <a:p>
            <a:pPr lvl="2"/>
            <a:r>
              <a:rPr lang="en-US" dirty="0"/>
              <a:t>Mars transit </a:t>
            </a:r>
          </a:p>
          <a:p>
            <a:pPr lvl="2"/>
            <a:r>
              <a:rPr lang="en-US" dirty="0"/>
              <a:t>Mas surface for planetary protection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5500" y="322742"/>
            <a:ext cx="548640" cy="548640"/>
            <a:chOff x="3240064" y="4698372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167E3A-F297-0A48-A3AD-DB17F2E00D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40064" y="4698372"/>
              <a:ext cx="914400" cy="91440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latin typeface="Helvetica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D86206-3ADC-504F-890E-A6D55F32A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2657" y="4760965"/>
              <a:ext cx="789215" cy="789215"/>
            </a:xfrm>
            <a:prstGeom prst="rect">
              <a:avLst/>
            </a:prstGeom>
          </p:spPr>
        </p:pic>
      </p:grpSp>
      <p:pic>
        <p:nvPicPr>
          <p:cNvPr id="10" name="Picture 2" descr="C:\Users\jwfisher\Desktop\HMC FY2015\Pictures\HMC 9-11-2015.jpg">
            <a:extLst>
              <a:ext uri="{FF2B5EF4-FFF2-40B4-BE49-F238E27FC236}">
                <a16:creationId xmlns:a16="http://schemas.microsoft.com/office/drawing/2014/main" id="{D3293576-E8E9-0F49-896A-C6273B0F6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6206865" y="1993494"/>
            <a:ext cx="2263365" cy="190080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13C11D5-1793-A246-897D-3C9B48C01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3374" y="4443558"/>
            <a:ext cx="1591514" cy="142789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42790" y="5901912"/>
            <a:ext cx="2392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Compacted trash tile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2206" y="3881795"/>
            <a:ext cx="2392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TCPS risk reduction unit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0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EA4F1-B4D9-E54C-A5F4-DA743177AE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85" y="1408142"/>
            <a:ext cx="7742830" cy="5051344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Points</a:t>
            </a:r>
            <a:endParaRPr lang="en-US" sz="2000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solidFill>
            <a:srgbClr val="FFFFFF">
              <a:alpha val="69804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NASA is </a:t>
            </a:r>
            <a:r>
              <a:rPr lang="en-US" dirty="0" smtClean="0"/>
              <a:t>developing multiple </a:t>
            </a:r>
            <a:r>
              <a:rPr lang="en-US" dirty="0"/>
              <a:t>developing technologies </a:t>
            </a:r>
            <a:r>
              <a:rPr lang="en-US" dirty="0" smtClean="0"/>
              <a:t>to close exploration mission </a:t>
            </a:r>
            <a:r>
              <a:rPr lang="en-US" dirty="0"/>
              <a:t>gaps</a:t>
            </a:r>
          </a:p>
          <a:p>
            <a:r>
              <a:rPr lang="en-US" dirty="0"/>
              <a:t> Gaps and KPPs are being refined and public release is planned for late 2021</a:t>
            </a:r>
          </a:p>
          <a:p>
            <a:pPr lvl="1"/>
            <a:r>
              <a:rPr lang="en-US" dirty="0"/>
              <a:t>Will provide goals for on ramping innovative technologies</a:t>
            </a:r>
          </a:p>
          <a:p>
            <a:pPr lvl="1"/>
            <a:r>
              <a:rPr lang="en-US" dirty="0"/>
              <a:t>Will inform future technology decisions</a:t>
            </a:r>
          </a:p>
          <a:p>
            <a:r>
              <a:rPr lang="en-US" dirty="0"/>
              <a:t> Spares uncertainty analysis and departure mass analysis are significant factors in determining a technology's potential benefit for an exploration mission</a:t>
            </a:r>
          </a:p>
          <a:p>
            <a:pPr lvl="1"/>
            <a:r>
              <a:rPr lang="en-US" dirty="0"/>
              <a:t>Significant testing time in a relevant environment is required to offset the initial uncertainty of any new technology</a:t>
            </a:r>
          </a:p>
          <a:p>
            <a:r>
              <a:rPr lang="en-US" dirty="0"/>
              <a:t>Recommend using the paper’s references for detailed papers </a:t>
            </a:r>
            <a:r>
              <a:rPr lang="en-US" dirty="0" smtClean="0"/>
              <a:t>on </a:t>
            </a:r>
            <a:r>
              <a:rPr lang="en-US" dirty="0"/>
              <a:t>the ECLSS technologies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4B533E-3F26-DA4F-9BB4-6B62E16F227C}"/>
              </a:ext>
            </a:extLst>
          </p:cNvPr>
          <p:cNvGrpSpPr/>
          <p:nvPr/>
        </p:nvGrpSpPr>
        <p:grpSpPr>
          <a:xfrm>
            <a:off x="5931964" y="173263"/>
            <a:ext cx="3212036" cy="761999"/>
            <a:chOff x="8598964" y="209246"/>
            <a:chExt cx="3212036" cy="7619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633354-8E48-B84A-B710-6F264C141B14}"/>
                </a:ext>
              </a:extLst>
            </p:cNvPr>
            <p:cNvGrpSpPr/>
            <p:nvPr userDrawn="1"/>
          </p:nvGrpSpPr>
          <p:grpSpPr>
            <a:xfrm>
              <a:off x="8598964" y="228295"/>
              <a:ext cx="2140806" cy="723900"/>
              <a:chOff x="8731250" y="422275"/>
              <a:chExt cx="2140806" cy="7239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C4ED51-D7F0-2247-A0D4-FCFEE02D2DE7}"/>
                  </a:ext>
                </a:extLst>
              </p:cNvPr>
              <p:cNvSpPr txBox="1"/>
              <p:nvPr userDrawn="1"/>
            </p:nvSpPr>
            <p:spPr>
              <a:xfrm>
                <a:off x="8731250" y="553393"/>
                <a:ext cx="20256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>
                    <a:latin typeface="Helvetica" pitchFamily="2" charset="0"/>
                  </a:rPr>
                  <a:t>National Aeronautics and Space Administration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B635DD3-1849-434D-9ECA-925A7E7569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872056" y="422275"/>
                <a:ext cx="0" cy="7239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6339E2-CEAE-CE49-8F49-89BB7B825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8668" y="209246"/>
              <a:ext cx="922332" cy="761999"/>
            </a:xfrm>
            <a:prstGeom prst="rect">
              <a:avLst/>
            </a:prstGeom>
          </p:spPr>
        </p:pic>
      </p:grp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2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2" y="1037231"/>
            <a:ext cx="8743159" cy="483130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E40BC5-2D6B-C248-B593-DB644E0C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9743" y="5076968"/>
            <a:ext cx="209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z="1200" b="1" smtClean="0"/>
              <a:pPr/>
              <a:t>13</a:t>
            </a:fld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1208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435161" y="6328608"/>
            <a:ext cx="29664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b="1" dirty="0"/>
              <a:t>Discussed in this paper (ICES-2021-384)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b="1" dirty="0"/>
              <a:t>Additional papers at ICES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9159D3-7455-4744-A0F0-346BCCEE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710" y="6356350"/>
            <a:ext cx="504223" cy="365125"/>
          </a:xfrm>
        </p:spPr>
        <p:txBody>
          <a:bodyPr/>
          <a:lstStyle/>
          <a:p>
            <a:fld id="{DCD57FC4-C305-C246-BAEE-1D022AE99BB3}" type="slidenum">
              <a:rPr lang="en-US" sz="1200" b="1"/>
              <a:pPr/>
              <a:t>2</a:t>
            </a:fld>
            <a:endParaRPr lang="en-US" sz="12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6DE9AA-43D3-AF47-80EB-DA15EFE09DC4}"/>
              </a:ext>
            </a:extLst>
          </p:cNvPr>
          <p:cNvSpPr txBox="1">
            <a:spLocks/>
          </p:cNvSpPr>
          <p:nvPr/>
        </p:nvSpPr>
        <p:spPr>
          <a:xfrm>
            <a:off x="457200" y="12791"/>
            <a:ext cx="8229600" cy="97305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Habitation Systems Capabilities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9" y="3173641"/>
            <a:ext cx="8565622" cy="139000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89" y="4518086"/>
            <a:ext cx="8565622" cy="1883827"/>
          </a:xfrm>
          <a:prstGeom prst="rect">
            <a:avLst/>
          </a:prstGeom>
        </p:spPr>
      </p:pic>
      <p:sp>
        <p:nvSpPr>
          <p:cNvPr id="60" name="Content Placeholder 2"/>
          <p:cNvSpPr txBox="1">
            <a:spLocks/>
          </p:cNvSpPr>
          <p:nvPr/>
        </p:nvSpPr>
        <p:spPr>
          <a:xfrm>
            <a:off x="457200" y="922529"/>
            <a:ext cx="7827233" cy="533088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Broadly divided between vehicle systems (ECLSS) and crew health capabilities (CHP)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Strategic direction provided by a Systems Capability Leadership Team (ECLSS-CHP SCLT)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9 Capability areas and 39 capabilities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61" name="5-Point Star 60"/>
          <p:cNvSpPr/>
          <p:nvPr/>
        </p:nvSpPr>
        <p:spPr>
          <a:xfrm>
            <a:off x="2423160" y="3585989"/>
            <a:ext cx="137160" cy="137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5-Point Star 61"/>
          <p:cNvSpPr/>
          <p:nvPr/>
        </p:nvSpPr>
        <p:spPr>
          <a:xfrm>
            <a:off x="2145792" y="3720101"/>
            <a:ext cx="137160" cy="137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5-Point Star 62"/>
          <p:cNvSpPr/>
          <p:nvPr/>
        </p:nvSpPr>
        <p:spPr>
          <a:xfrm>
            <a:off x="2182368" y="3838973"/>
            <a:ext cx="137160" cy="137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5-Point Star 63"/>
          <p:cNvSpPr/>
          <p:nvPr/>
        </p:nvSpPr>
        <p:spPr>
          <a:xfrm>
            <a:off x="4030980" y="3875549"/>
            <a:ext cx="137160" cy="137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5-Point Star 64"/>
          <p:cNvSpPr/>
          <p:nvPr/>
        </p:nvSpPr>
        <p:spPr>
          <a:xfrm>
            <a:off x="6836664" y="3640124"/>
            <a:ext cx="137160" cy="137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5-Point Star 65"/>
          <p:cNvSpPr/>
          <p:nvPr/>
        </p:nvSpPr>
        <p:spPr>
          <a:xfrm>
            <a:off x="8344752" y="3980705"/>
            <a:ext cx="137160" cy="137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8413332" y="5099746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8565732" y="4859205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981138" y="4871157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1691282" y="5278229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82847" y="6606149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5-Point Star 78"/>
          <p:cNvSpPr/>
          <p:nvPr/>
        </p:nvSpPr>
        <p:spPr>
          <a:xfrm>
            <a:off x="6774181" y="3510872"/>
            <a:ext cx="137160" cy="137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5-Point Star 83"/>
          <p:cNvSpPr/>
          <p:nvPr/>
        </p:nvSpPr>
        <p:spPr>
          <a:xfrm>
            <a:off x="6703635" y="3892330"/>
            <a:ext cx="137160" cy="137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5-Point Star 84"/>
          <p:cNvSpPr/>
          <p:nvPr/>
        </p:nvSpPr>
        <p:spPr>
          <a:xfrm>
            <a:off x="457200" y="6386598"/>
            <a:ext cx="137160" cy="1371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F765562-CB8D-4849-85EA-121B0A4E8EFE}"/>
              </a:ext>
            </a:extLst>
          </p:cNvPr>
          <p:cNvCxnSpPr/>
          <p:nvPr/>
        </p:nvCxnSpPr>
        <p:spPr>
          <a:xfrm>
            <a:off x="0" y="8517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2678022" y="5032265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392920" y="5166316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6840795" y="3433734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8510346" y="4023359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189155" y="3907553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5142999" y="3780193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2342559" y="3889265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2308068" y="3767018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2570667" y="3634148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5068083" y="3654569"/>
            <a:ext cx="86868" cy="868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7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81" y="1324412"/>
            <a:ext cx="4578241" cy="504026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610" y="1283468"/>
            <a:ext cx="3316424" cy="51618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Drivers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3044" y="1444239"/>
            <a:ext cx="8133756" cy="4775588"/>
          </a:xfrm>
          <a:solidFill>
            <a:srgbClr val="FFFFFF">
              <a:alpha val="50196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Capability needs depend on key mission characteristics</a:t>
            </a:r>
          </a:p>
          <a:p>
            <a:pPr lvl="1"/>
            <a:r>
              <a:rPr lang="en-US" dirty="0"/>
              <a:t>Strength of gravity (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g, lunar, Martian)</a:t>
            </a:r>
          </a:p>
          <a:p>
            <a:pPr lvl="1"/>
            <a:r>
              <a:rPr lang="en-US" dirty="0"/>
              <a:t>Total length of the mission or combined missions of an element</a:t>
            </a:r>
          </a:p>
          <a:p>
            <a:pPr lvl="1"/>
            <a:r>
              <a:rPr lang="en-US" dirty="0"/>
              <a:t>Uncrewed periods (dormancy) between missions</a:t>
            </a:r>
          </a:p>
          <a:p>
            <a:r>
              <a:rPr lang="en-US" dirty="0"/>
              <a:t>Capability gaps are the difference between SOA and mission needs</a:t>
            </a:r>
          </a:p>
          <a:p>
            <a:pPr lvl="1"/>
            <a:r>
              <a:rPr lang="en-US" dirty="0"/>
              <a:t>Measured by key performance parameters</a:t>
            </a:r>
          </a:p>
          <a:p>
            <a:r>
              <a:rPr lang="en-US" dirty="0"/>
              <a:t>Technology solutions must meet </a:t>
            </a:r>
            <a:r>
              <a:rPr lang="en-US" dirty="0" smtClean="0"/>
              <a:t>Key Performance Parameters (KPPs) </a:t>
            </a:r>
            <a:r>
              <a:rPr lang="en-US" dirty="0"/>
              <a:t>and Probability of Success (POS) goals</a:t>
            </a:r>
          </a:p>
          <a:p>
            <a:pPr lvl="1"/>
            <a:r>
              <a:rPr lang="en-US" dirty="0"/>
              <a:t>Requires testing in appropriate environment and conditions</a:t>
            </a:r>
          </a:p>
          <a:p>
            <a:pPr lvl="1"/>
            <a:r>
              <a:rPr lang="en-US" dirty="0"/>
              <a:t>Requires sufficiently long testing duration to identify, understand, and mitigate failure modes as well as statistically establish component life</a:t>
            </a:r>
          </a:p>
          <a:p>
            <a:pPr lvl="2"/>
            <a:r>
              <a:rPr lang="en-US" dirty="0"/>
              <a:t>Inadequate test time requires an unsustainable number of spares to be carried to cover uncertainties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9159D3-7455-4744-A0F0-346BCCEE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8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Evolution and Validation </a:t>
            </a:r>
            <a:br>
              <a:rPr lang="en-US" dirty="0"/>
            </a:b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9159D3-7455-4744-A0F0-346BCCEE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0" y="1165954"/>
            <a:ext cx="9144000" cy="5138928"/>
            <a:chOff x="0" y="3048"/>
            <a:chExt cx="12192000" cy="6851904"/>
          </a:xfrm>
        </p:grpSpPr>
        <p:pic>
          <p:nvPicPr>
            <p:cNvPr id="34" name="Picture 33" descr="Timeline&#10;&#10;Description automatically generated with medium confidence">
              <a:extLst>
                <a:ext uri="{FF2B5EF4-FFF2-40B4-BE49-F238E27FC236}">
                  <a16:creationId xmlns:a16="http://schemas.microsoft.com/office/drawing/2014/main" id="{741B5DBB-36E1-8448-AFAE-832749DA4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48"/>
              <a:ext cx="12192000" cy="685190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1368306-38FE-7A47-9697-792930503F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3100" y="5592057"/>
              <a:ext cx="2272815" cy="1062318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2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 Management Capability Area Status </a:t>
            </a:r>
            <a:r>
              <a:rPr lang="en-US" sz="2000" dirty="0"/>
              <a:t>(1/2)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Carbon dioxide removal capability</a:t>
            </a:r>
          </a:p>
          <a:p>
            <a:pPr lvl="1"/>
            <a:r>
              <a:rPr lang="en-US" dirty="0"/>
              <a:t>Target KPPs: </a:t>
            </a:r>
          </a:p>
          <a:p>
            <a:pPr lvl="2"/>
            <a:r>
              <a:rPr lang="en-US" dirty="0"/>
              <a:t>1-hr average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u="sng" dirty="0"/>
              <a:t>&lt;</a:t>
            </a:r>
            <a:r>
              <a:rPr lang="en-US" dirty="0"/>
              <a:t>2000 ppm for 4 crew</a:t>
            </a:r>
          </a:p>
          <a:p>
            <a:pPr lvl="2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purity </a:t>
            </a:r>
            <a:r>
              <a:rPr lang="en-US" u="sng" dirty="0"/>
              <a:t>&gt;</a:t>
            </a:r>
            <a:r>
              <a:rPr lang="en-US" dirty="0"/>
              <a:t> 98%</a:t>
            </a:r>
          </a:p>
          <a:p>
            <a:pPr lvl="1"/>
            <a:r>
              <a:rPr lang="en-US" dirty="0"/>
              <a:t>Technologies under development include: </a:t>
            </a:r>
          </a:p>
          <a:p>
            <a:pPr lvl="2"/>
            <a:r>
              <a:rPr lang="en-US" dirty="0"/>
              <a:t>Thermal amines </a:t>
            </a:r>
          </a:p>
          <a:p>
            <a:pPr lvl="2"/>
            <a:r>
              <a:rPr lang="en-US" dirty="0"/>
              <a:t>Liquid amines</a:t>
            </a:r>
          </a:p>
          <a:p>
            <a:pPr lvl="2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deposition</a:t>
            </a:r>
          </a:p>
          <a:p>
            <a:pPr lvl="2"/>
            <a:r>
              <a:rPr lang="en-US" dirty="0"/>
              <a:t>Ionic liquids </a:t>
            </a:r>
          </a:p>
          <a:p>
            <a:pPr lvl="2"/>
            <a:r>
              <a:rPr lang="en-US" dirty="0"/>
              <a:t>Metal organic frameworks</a:t>
            </a:r>
          </a:p>
          <a:p>
            <a:pPr lvl="1"/>
            <a:r>
              <a:rPr lang="en-US" dirty="0"/>
              <a:t>Analysis and test validation with: </a:t>
            </a:r>
          </a:p>
          <a:p>
            <a:pPr lvl="2"/>
            <a:r>
              <a:rPr lang="en-US" dirty="0"/>
              <a:t>ISS technology demonstrations </a:t>
            </a:r>
          </a:p>
          <a:p>
            <a:pPr lvl="2"/>
            <a:r>
              <a:rPr lang="en-US" dirty="0"/>
              <a:t>Integrated ECLSS ground testing</a:t>
            </a:r>
          </a:p>
          <a:p>
            <a:pPr lvl="2"/>
            <a:r>
              <a:rPr lang="en-US" dirty="0"/>
              <a:t>Uncertainty analysis determines how long</a:t>
            </a:r>
            <a:br>
              <a:rPr lang="en-US" dirty="0"/>
            </a:br>
            <a:r>
              <a:rPr lang="en-US" dirty="0"/>
              <a:t>to test to achieve best reduction on spares mass</a:t>
            </a:r>
          </a:p>
          <a:p>
            <a:pPr lvl="1"/>
            <a:r>
              <a:rPr lang="en-US" dirty="0"/>
              <a:t>Infusion element targets: </a:t>
            </a:r>
          </a:p>
          <a:p>
            <a:pPr lvl="2"/>
            <a:r>
              <a:rPr lang="en-US" dirty="0"/>
              <a:t>Lunar surface</a:t>
            </a:r>
          </a:p>
          <a:p>
            <a:pPr lvl="2"/>
            <a:r>
              <a:rPr lang="en-US" dirty="0"/>
              <a:t>Mars transit and surface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9893" y="3566519"/>
            <a:ext cx="2467552" cy="223615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61096" y="322742"/>
            <a:ext cx="548640" cy="548640"/>
            <a:chOff x="1185396" y="2978039"/>
            <a:chExt cx="914400" cy="9144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1A8025-1096-0541-BB0A-78F2857E7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5396" y="2978039"/>
              <a:ext cx="914400" cy="914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latin typeface="Helvetica" pitchFamily="2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B98DFD3-B975-A541-BF25-D805D5D46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3803" y="3056446"/>
              <a:ext cx="757586" cy="75758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636" y="1283709"/>
            <a:ext cx="2525890" cy="168611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95162" y="5765094"/>
            <a:ext cx="259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Thermal Amine scrubber system installed in ISS Destiny module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9207" y="2918301"/>
            <a:ext cx="259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Thermal Amine scrubber system (ICES-2019-174)</a:t>
            </a: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4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Carbon dioxide reduction capability</a:t>
            </a:r>
          </a:p>
          <a:p>
            <a:pPr lvl="1"/>
            <a:r>
              <a:rPr lang="en-US" sz="1800" dirty="0"/>
              <a:t>Target KPPs: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&gt;75% O</a:t>
            </a:r>
            <a:r>
              <a:rPr lang="en-US" sz="1600" baseline="-25000" dirty="0"/>
              <a:t>2 </a:t>
            </a:r>
            <a:r>
              <a:rPr lang="en-US" sz="1600" dirty="0"/>
              <a:t>recovery for ug</a:t>
            </a:r>
          </a:p>
          <a:p>
            <a:pPr lvl="2"/>
            <a:r>
              <a:rPr lang="en-US" sz="1600" dirty="0"/>
              <a:t>&gt;90% O</a:t>
            </a:r>
            <a:r>
              <a:rPr lang="en-US" sz="1600" baseline="-25000" dirty="0"/>
              <a:t>2</a:t>
            </a:r>
            <a:r>
              <a:rPr lang="en-US" sz="1600" dirty="0"/>
              <a:t> recovery for partial gravity</a:t>
            </a:r>
          </a:p>
          <a:p>
            <a:pPr lvl="1"/>
            <a:r>
              <a:rPr lang="en-US" sz="1800" dirty="0"/>
              <a:t>Technologies under development include: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Sabatier improvements</a:t>
            </a:r>
          </a:p>
          <a:p>
            <a:pPr lvl="2"/>
            <a:r>
              <a:rPr lang="en-US" sz="1600" dirty="0"/>
              <a:t>Methane pyrolysis – carbon vapor deposition</a:t>
            </a:r>
          </a:p>
          <a:p>
            <a:pPr lvl="2"/>
            <a:r>
              <a:rPr lang="en-US" sz="1600" dirty="0"/>
              <a:t>Bosch</a:t>
            </a:r>
          </a:p>
          <a:p>
            <a:pPr lvl="2"/>
            <a:r>
              <a:rPr lang="en-US" sz="1600" dirty="0"/>
              <a:t>Plasma pyrolysis/hydrogen separation</a:t>
            </a:r>
          </a:p>
          <a:p>
            <a:pPr lvl="2"/>
            <a:r>
              <a:rPr lang="en-US" sz="1600" dirty="0"/>
              <a:t>Microfluidic electrochemical processes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Analysis and test validation with: </a:t>
            </a:r>
          </a:p>
          <a:p>
            <a:pPr lvl="2"/>
            <a:r>
              <a:rPr lang="en-US" sz="1600" dirty="0"/>
              <a:t>Ground testing will inform down select </a:t>
            </a:r>
          </a:p>
          <a:p>
            <a:pPr lvl="3"/>
            <a:r>
              <a:rPr lang="en-US" sz="1400" dirty="0"/>
              <a:t>Degree of closure combined with departure mass analysis</a:t>
            </a:r>
          </a:p>
          <a:p>
            <a:pPr lvl="2"/>
            <a:r>
              <a:rPr lang="en-US" sz="1600" dirty="0"/>
              <a:t>ISS technology demonstration</a:t>
            </a:r>
          </a:p>
          <a:p>
            <a:pPr lvl="1"/>
            <a:r>
              <a:rPr lang="en-US" sz="1800" dirty="0"/>
              <a:t>Infusion element targets: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Lunar surface</a:t>
            </a:r>
          </a:p>
          <a:p>
            <a:pPr lvl="2"/>
            <a:r>
              <a:rPr lang="en-US" sz="1600" dirty="0"/>
              <a:t>Mars transit and surface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 Management Capability Area Status </a:t>
            </a:r>
            <a:r>
              <a:rPr lang="en-US" sz="2000" dirty="0"/>
              <a:t>(2/2)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1096" y="322742"/>
            <a:ext cx="548640" cy="548640"/>
            <a:chOff x="1185396" y="2978039"/>
            <a:chExt cx="9144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1A8025-1096-0541-BB0A-78F2857E7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5396" y="2978039"/>
              <a:ext cx="914400" cy="914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latin typeface="Helvetica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98DFD3-B975-A541-BF25-D805D5D46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3803" y="3056446"/>
              <a:ext cx="757586" cy="75758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757" y="3560961"/>
            <a:ext cx="947610" cy="666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722" y="1799545"/>
            <a:ext cx="2955099" cy="15539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9936" y="4183700"/>
            <a:ext cx="2598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Methane pyrolysis reactor (top) and collection substrate fully loaded with carbon (bottom) </a:t>
            </a:r>
            <a:br>
              <a:rPr lang="en-US" sz="1400" b="1" dirty="0"/>
            </a:br>
            <a:r>
              <a:rPr lang="en-US" sz="1400" b="1" dirty="0"/>
              <a:t>(ICES-2019-103) 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8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Water recovery – Condensate &amp; urine processing, biocides, dispensing</a:t>
            </a:r>
          </a:p>
          <a:p>
            <a:pPr lvl="1"/>
            <a:r>
              <a:rPr lang="en-US" dirty="0"/>
              <a:t>Target KPPs: </a:t>
            </a:r>
          </a:p>
          <a:p>
            <a:pPr lvl="2"/>
            <a:r>
              <a:rPr lang="en-US" dirty="0"/>
              <a:t>&gt;96% water recovery from urine (including urine brine)</a:t>
            </a:r>
          </a:p>
          <a:p>
            <a:pPr lvl="2"/>
            <a:r>
              <a:rPr lang="en-US" dirty="0"/>
              <a:t>&gt;98% overall water recovery</a:t>
            </a:r>
          </a:p>
          <a:p>
            <a:pPr lvl="2"/>
            <a:r>
              <a:rPr lang="en-US" dirty="0"/>
              <a:t>Oxidize difficult contaminants ( &gt;92% of DMSD)</a:t>
            </a:r>
          </a:p>
          <a:p>
            <a:pPr lvl="2"/>
            <a:r>
              <a:rPr lang="en-US" dirty="0"/>
              <a:t>&gt;3 years for unplanned maintenance</a:t>
            </a:r>
          </a:p>
          <a:p>
            <a:pPr lvl="1"/>
            <a:r>
              <a:rPr lang="en-US" dirty="0"/>
              <a:t>Technologies under development include: </a:t>
            </a:r>
          </a:p>
          <a:p>
            <a:pPr lvl="2"/>
            <a:r>
              <a:rPr lang="en-US" dirty="0"/>
              <a:t>Brine processing assembly (BPA)</a:t>
            </a:r>
          </a:p>
          <a:p>
            <a:pPr lvl="2"/>
            <a:r>
              <a:rPr lang="en-US" dirty="0"/>
              <a:t>Urine &amp; water processors upgrades to improve life</a:t>
            </a:r>
          </a:p>
          <a:p>
            <a:pPr lvl="2"/>
            <a:r>
              <a:rPr lang="en-US" dirty="0"/>
              <a:t>Potable water biocide for dormancy – iodine and silver</a:t>
            </a:r>
          </a:p>
          <a:p>
            <a:pPr lvl="2"/>
            <a:r>
              <a:rPr lang="en-US" dirty="0"/>
              <a:t>Potable water dispensing for dormancy tolerance</a:t>
            </a:r>
          </a:p>
          <a:p>
            <a:pPr lvl="1"/>
            <a:r>
              <a:rPr lang="en-US" dirty="0"/>
              <a:t>Analysis and test validation with: </a:t>
            </a:r>
          </a:p>
          <a:p>
            <a:pPr lvl="2"/>
            <a:r>
              <a:rPr lang="en-US" dirty="0"/>
              <a:t>ISS technology demonstrations</a:t>
            </a:r>
          </a:p>
          <a:p>
            <a:pPr lvl="2"/>
            <a:r>
              <a:rPr lang="en-US" dirty="0"/>
              <a:t>Integrated ECLSS ground testing</a:t>
            </a:r>
          </a:p>
          <a:p>
            <a:pPr lvl="2"/>
            <a:r>
              <a:rPr lang="en-US" dirty="0"/>
              <a:t>Analysis determines how long to test to achieve best </a:t>
            </a:r>
            <a:br>
              <a:rPr lang="en-US" dirty="0"/>
            </a:br>
            <a:r>
              <a:rPr lang="en-US" dirty="0"/>
              <a:t>reduction on spares mass</a:t>
            </a:r>
          </a:p>
          <a:p>
            <a:pPr lvl="1"/>
            <a:r>
              <a:rPr lang="en-US" dirty="0"/>
              <a:t>Infusion element targets: </a:t>
            </a:r>
          </a:p>
          <a:p>
            <a:pPr lvl="2"/>
            <a:r>
              <a:rPr lang="en-US" dirty="0"/>
              <a:t>Gateway</a:t>
            </a:r>
          </a:p>
          <a:p>
            <a:pPr lvl="2"/>
            <a:r>
              <a:rPr lang="en-US" dirty="0"/>
              <a:t>Lunar surface</a:t>
            </a:r>
          </a:p>
          <a:p>
            <a:pPr lvl="2"/>
            <a:r>
              <a:rPr lang="en-US" dirty="0"/>
              <a:t>Mars transit and surface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Management Capability Area Status </a:t>
            </a:r>
            <a:endParaRPr lang="en-US" sz="2000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1096" y="322742"/>
            <a:ext cx="548640" cy="548640"/>
            <a:chOff x="1185396" y="2978039"/>
            <a:chExt cx="9144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1A8025-1096-0541-BB0A-78F2857E7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5396" y="2978039"/>
              <a:ext cx="914400" cy="914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latin typeface="Helvetica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98DFD3-B975-A541-BF25-D805D5D46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3803" y="3056446"/>
              <a:ext cx="757586" cy="757586"/>
            </a:xfrm>
            <a:prstGeom prst="rect">
              <a:avLst/>
            </a:prstGeom>
          </p:spPr>
        </p:pic>
      </p:grpSp>
      <p:pic>
        <p:nvPicPr>
          <p:cNvPr id="11" name="Picture 10" descr="https://io.jsc.nasa.gov/photos/12912/hires/jsc2020e044263_alt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7053" y="1949938"/>
            <a:ext cx="2418347" cy="174923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97053" y="3627159"/>
            <a:ext cx="259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BPA ready for shipment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64163D-488B-2348-A4E6-71B40EA9B9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053" y="3936277"/>
            <a:ext cx="2418347" cy="185290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406815" y="5809053"/>
            <a:ext cx="259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Upgraded UPA distillation assembly on ISS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6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Waste Management – urine &amp; feces collection, treatment (excludes trash)</a:t>
            </a:r>
          </a:p>
          <a:p>
            <a:pPr lvl="1"/>
            <a:r>
              <a:rPr lang="en-US" dirty="0"/>
              <a:t>Target KPPs: </a:t>
            </a:r>
          </a:p>
          <a:p>
            <a:pPr lvl="2"/>
            <a:r>
              <a:rPr lang="en-US" dirty="0"/>
              <a:t>Installed mass &lt;70 kg, installed volume &lt; 0.34 m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Consumable mass per defecation &lt;0.05</a:t>
            </a:r>
          </a:p>
          <a:p>
            <a:pPr lvl="2"/>
            <a:r>
              <a:rPr lang="en-US" dirty="0"/>
              <a:t>&gt;90% O</a:t>
            </a:r>
            <a:r>
              <a:rPr lang="en-US" baseline="-25000" dirty="0"/>
              <a:t>2</a:t>
            </a:r>
            <a:r>
              <a:rPr lang="en-US" dirty="0"/>
              <a:t> recovery for partial gravity</a:t>
            </a:r>
          </a:p>
          <a:p>
            <a:pPr lvl="2"/>
            <a:r>
              <a:rPr lang="en-US" dirty="0"/>
              <a:t>Remove &gt;80% of water from feces</a:t>
            </a:r>
          </a:p>
          <a:p>
            <a:pPr lvl="1"/>
            <a:r>
              <a:rPr lang="en-US" dirty="0"/>
              <a:t>Technologies under development include: </a:t>
            </a:r>
          </a:p>
          <a:p>
            <a:pPr lvl="2"/>
            <a:r>
              <a:rPr lang="en-US" dirty="0"/>
              <a:t>Universal Waste Management System (UWMS)</a:t>
            </a:r>
          </a:p>
          <a:p>
            <a:pPr lvl="2"/>
            <a:r>
              <a:rPr lang="en-US" dirty="0"/>
              <a:t>Alternate Fecal Container (AFC)</a:t>
            </a:r>
          </a:p>
          <a:p>
            <a:pPr lvl="2"/>
            <a:r>
              <a:rPr lang="en-US" dirty="0"/>
              <a:t>Fecal drying technologies</a:t>
            </a:r>
          </a:p>
          <a:p>
            <a:pPr lvl="1"/>
            <a:r>
              <a:rPr lang="en-US" dirty="0"/>
              <a:t>Analysis and test validation with: </a:t>
            </a:r>
          </a:p>
          <a:p>
            <a:pPr lvl="2"/>
            <a:r>
              <a:rPr lang="en-US" dirty="0"/>
              <a:t>ISS technology demonstrations</a:t>
            </a:r>
          </a:p>
          <a:p>
            <a:pPr lvl="2"/>
            <a:r>
              <a:rPr lang="en-US" dirty="0"/>
              <a:t>Ground testing to validate flushing strategies for dormancy</a:t>
            </a:r>
          </a:p>
          <a:p>
            <a:pPr lvl="1"/>
            <a:r>
              <a:rPr lang="en-US" dirty="0"/>
              <a:t>Infusion element targets: </a:t>
            </a:r>
          </a:p>
          <a:p>
            <a:pPr lvl="2"/>
            <a:r>
              <a:rPr lang="en-US" dirty="0"/>
              <a:t>Orion</a:t>
            </a:r>
          </a:p>
          <a:p>
            <a:pPr lvl="2"/>
            <a:r>
              <a:rPr lang="en-US" dirty="0"/>
              <a:t>Mars transit</a:t>
            </a:r>
          </a:p>
          <a:p>
            <a:pPr lvl="2"/>
            <a:r>
              <a:rPr lang="en-US" dirty="0"/>
              <a:t>Also can support planetary protection objectives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Management Capability Area Status </a:t>
            </a:r>
            <a:endParaRPr lang="en-US" sz="2000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1096" y="322742"/>
            <a:ext cx="548640" cy="548640"/>
            <a:chOff x="1185396" y="2978039"/>
            <a:chExt cx="9144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1A8025-1096-0541-BB0A-78F2857E7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5396" y="2978039"/>
              <a:ext cx="914400" cy="914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latin typeface="Helvetica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98DFD3-B975-A541-BF25-D805D5D46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3803" y="3056446"/>
              <a:ext cx="757586" cy="757586"/>
            </a:xfrm>
            <a:prstGeom prst="rect">
              <a:avLst/>
            </a:prstGeom>
          </p:spPr>
        </p:pic>
      </p:grpSp>
      <p:pic>
        <p:nvPicPr>
          <p:cNvPr id="15" name="Picture 14" descr="Documentation taken of Orion Universal Waste Management System (UWMS) during Electromagnetic Inte...">
            <a:extLst>
              <a:ext uri="{FF2B5EF4-FFF2-40B4-BE49-F238E27FC236}">
                <a16:creationId xmlns:a16="http://schemas.microsoft.com/office/drawing/2014/main" id="{5981DAEF-5EFE-4A25-B5D3-CA87C66D4557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1859" y="2086828"/>
            <a:ext cx="2968047" cy="175762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92C8FA-F69C-4477-8C18-10F73A3022EF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49" t="-11373" r="-5602" b="-9435"/>
          <a:stretch/>
        </p:blipFill>
        <p:spPr bwMode="auto">
          <a:xfrm>
            <a:off x="7141596" y="4254297"/>
            <a:ext cx="1543050" cy="1560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20326" y="3828990"/>
            <a:ext cx="289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UWMS (left to right: fecal container, lifting mechanism, assembly)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2790" y="5702956"/>
            <a:ext cx="259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Alternate Fecal Container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3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Includes: particle size (focus is aerosols and small particles) , quantity, and category</a:t>
            </a:r>
          </a:p>
          <a:p>
            <a:pPr lvl="1"/>
            <a:r>
              <a:rPr lang="en-US" dirty="0"/>
              <a:t>Target KPPs: </a:t>
            </a:r>
          </a:p>
          <a:p>
            <a:pPr lvl="2"/>
            <a:r>
              <a:rPr lang="en-US" dirty="0"/>
              <a:t>Measure mass &lt;10 mg/m3 </a:t>
            </a:r>
          </a:p>
          <a:p>
            <a:pPr lvl="2"/>
            <a:r>
              <a:rPr lang="en-US" dirty="0"/>
              <a:t>Size range: 0.1 to 10 um</a:t>
            </a:r>
          </a:p>
          <a:p>
            <a:pPr lvl="2"/>
            <a:r>
              <a:rPr lang="en-US" dirty="0"/>
              <a:t>Accuracy: +/-10%</a:t>
            </a:r>
          </a:p>
          <a:p>
            <a:pPr lvl="2"/>
            <a:r>
              <a:rPr lang="en-US" dirty="0"/>
              <a:t>&lt;0.4 kg per device</a:t>
            </a:r>
          </a:p>
          <a:p>
            <a:pPr lvl="1"/>
            <a:r>
              <a:rPr lang="en-US" dirty="0"/>
              <a:t>Technologies under development include: </a:t>
            </a:r>
          </a:p>
          <a:p>
            <a:pPr lvl="2"/>
            <a:r>
              <a:rPr lang="en-US" dirty="0"/>
              <a:t>Airborne Particle Monitor</a:t>
            </a:r>
          </a:p>
          <a:p>
            <a:pPr lvl="2"/>
            <a:r>
              <a:rPr lang="en-US" dirty="0"/>
              <a:t>Mini Aerosol Monitors</a:t>
            </a:r>
          </a:p>
          <a:p>
            <a:pPr lvl="1"/>
            <a:r>
              <a:rPr lang="en-US" dirty="0"/>
              <a:t>Analysis and test validation with: </a:t>
            </a:r>
          </a:p>
          <a:p>
            <a:pPr lvl="2"/>
            <a:r>
              <a:rPr lang="en-US" dirty="0"/>
              <a:t>On orbit measurements validated with ground tests</a:t>
            </a:r>
          </a:p>
          <a:p>
            <a:pPr lvl="2"/>
            <a:r>
              <a:rPr lang="en-US" dirty="0"/>
              <a:t>Results will be inputs to spacecraft air quality index</a:t>
            </a:r>
          </a:p>
          <a:p>
            <a:pPr lvl="1"/>
            <a:r>
              <a:rPr lang="en-US" dirty="0"/>
              <a:t>Infusion element targets: </a:t>
            </a:r>
          </a:p>
          <a:p>
            <a:pPr lvl="2"/>
            <a:r>
              <a:rPr lang="en-US" dirty="0"/>
              <a:t>Gateway</a:t>
            </a:r>
          </a:p>
          <a:p>
            <a:pPr lvl="2"/>
            <a:r>
              <a:rPr lang="en-US" dirty="0"/>
              <a:t>Lunar surface</a:t>
            </a:r>
          </a:p>
          <a:p>
            <a:pPr lvl="2"/>
            <a:r>
              <a:rPr lang="en-US" dirty="0"/>
              <a:t>Mars transit and surface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037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Monitoring Capability Status </a:t>
            </a:r>
            <a:endParaRPr lang="en-US" sz="2000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50th International Conference on Environmental Systems July 12-15, 2021, Virtual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1096" y="322742"/>
            <a:ext cx="548640" cy="548640"/>
            <a:chOff x="3240064" y="2978039"/>
            <a:chExt cx="914400" cy="914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7541D9-1802-8B49-8154-999E583CA8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40064" y="2978039"/>
              <a:ext cx="914400" cy="914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numCol="1" rtlCol="0" anchor="ctr"/>
            <a:lstStyle/>
            <a:p>
              <a:pPr algn="ctr"/>
              <a:endParaRPr lang="en-US" sz="1600" b="1" dirty="0">
                <a:latin typeface="Helvetica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6D5180-1521-C54F-9ADD-385C3DAE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3750" y="3061725"/>
              <a:ext cx="747028" cy="747028"/>
            </a:xfrm>
            <a:prstGeom prst="rect">
              <a:avLst/>
            </a:prstGeom>
          </p:spPr>
        </p:pic>
      </p:grpSp>
      <p:pic>
        <p:nvPicPr>
          <p:cNvPr id="18" name="Picture 1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5189" y="1903956"/>
            <a:ext cx="1941549" cy="204174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9877" y="4558978"/>
            <a:ext cx="1092886" cy="15093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49200" y="3920947"/>
            <a:ext cx="217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Airborne Particle Monitor in ISS Node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046" y="6055772"/>
            <a:ext cx="2598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Mini Aerosol Monitors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FC99C0DA-D369-8949-8A55-90A65A8230B2}"/>
              </a:ext>
            </a:extLst>
          </p:cNvPr>
          <p:cNvSpPr txBox="1">
            <a:spLocks/>
          </p:cNvSpPr>
          <p:nvPr/>
        </p:nvSpPr>
        <p:spPr>
          <a:xfrm>
            <a:off x="8770710" y="6356350"/>
            <a:ext cx="50422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57FC4-C305-C246-BAEE-1D022AE99B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8263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3808</TotalTime>
  <Words>1321</Words>
  <Application>Microsoft Office PowerPoint</Application>
  <PresentationFormat>On-screen Show (4:3)</PresentationFormat>
  <Paragraphs>208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Helvetica</vt:lpstr>
      <vt:lpstr>Symbol</vt:lpstr>
      <vt:lpstr>Wingdings</vt:lpstr>
      <vt:lpstr>Title</vt:lpstr>
      <vt:lpstr>Custom Design</vt:lpstr>
      <vt:lpstr>NASA Environmental Control and Life Support Technology Development and Maturation for Exploration: 2020 to 2021 ICES Paper 2021-384</vt:lpstr>
      <vt:lpstr>PowerPoint Presentation</vt:lpstr>
      <vt:lpstr>Capability Drivers</vt:lpstr>
      <vt:lpstr>Capability Evolution and Validation  </vt:lpstr>
      <vt:lpstr>Atmosphere Management Capability Area Status (1/2)</vt:lpstr>
      <vt:lpstr>Atmosphere Management Capability Area Status (2/2)</vt:lpstr>
      <vt:lpstr>Water Management Capability Area Status </vt:lpstr>
      <vt:lpstr>Waste Management Capability Area Status </vt:lpstr>
      <vt:lpstr>Particle Monitoring Capability Status </vt:lpstr>
      <vt:lpstr>Fire Safety Capability Area Status </vt:lpstr>
      <vt:lpstr>Logistics Capability Area Status </vt:lpstr>
      <vt:lpstr>Summary Points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ICES</dc:creator>
  <cp:lastModifiedBy>Broyan, James L. (JSC-EC711)</cp:lastModifiedBy>
  <cp:revision>117</cp:revision>
  <cp:lastPrinted>2018-07-11T01:08:04Z</cp:lastPrinted>
  <dcterms:created xsi:type="dcterms:W3CDTF">2017-12-03T15:14:05Z</dcterms:created>
  <dcterms:modified xsi:type="dcterms:W3CDTF">2021-06-01T21:46:38Z</dcterms:modified>
</cp:coreProperties>
</file>