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3" r:id="rId1"/>
  </p:sldMasterIdLst>
  <p:notesMasterIdLst>
    <p:notesMasterId r:id="rId19"/>
  </p:notesMasterIdLst>
  <p:handoutMasterIdLst>
    <p:handoutMasterId r:id="rId20"/>
  </p:handoutMasterIdLst>
  <p:sldIdLst>
    <p:sldId id="310" r:id="rId2"/>
    <p:sldId id="489" r:id="rId3"/>
    <p:sldId id="1661" r:id="rId4"/>
    <p:sldId id="494" r:id="rId5"/>
    <p:sldId id="513" r:id="rId6"/>
    <p:sldId id="1673" r:id="rId7"/>
    <p:sldId id="497" r:id="rId8"/>
    <p:sldId id="1648" r:id="rId9"/>
    <p:sldId id="1674" r:id="rId10"/>
    <p:sldId id="1663" r:id="rId11"/>
    <p:sldId id="1664" r:id="rId12"/>
    <p:sldId id="1668" r:id="rId13"/>
    <p:sldId id="1678" r:id="rId14"/>
    <p:sldId id="1677" r:id="rId15"/>
    <p:sldId id="1676" r:id="rId16"/>
    <p:sldId id="1675" r:id="rId17"/>
    <p:sldId id="1671"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D3FF"/>
    <a:srgbClr val="008EC0"/>
    <a:srgbClr val="FFFFCC"/>
    <a:srgbClr val="F9FA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94662"/>
  </p:normalViewPr>
  <p:slideViewPr>
    <p:cSldViewPr snapToGrid="0">
      <p:cViewPr varScale="1">
        <p:scale>
          <a:sx n="65" d="100"/>
          <a:sy n="65" d="100"/>
        </p:scale>
        <p:origin x="558" y="72"/>
      </p:cViewPr>
      <p:guideLst/>
    </p:cSldViewPr>
  </p:slideViewPr>
  <p:notesTextViewPr>
    <p:cViewPr>
      <p:scale>
        <a:sx n="3" d="2"/>
        <a:sy n="3" d="2"/>
      </p:scale>
      <p:origin x="0" y="0"/>
    </p:cViewPr>
  </p:notesTextViewPr>
  <p:sorterViewPr>
    <p:cViewPr>
      <p:scale>
        <a:sx n="70" d="100"/>
        <a:sy n="70" d="100"/>
      </p:scale>
      <p:origin x="0" y="-3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A672785-AF9B-42C9-933B-71B326311776}" type="datetimeFigureOut">
              <a:rPr lang="en-US" smtClean="0"/>
              <a:t>6/3/2021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D6D9C64-D665-44E9-8B28-7A65E44023C4}" type="slidenum">
              <a:rPr lang="en-US" smtClean="0"/>
              <a:t>‹#›</a:t>
            </a:fld>
            <a:endParaRPr lang="en-US"/>
          </a:p>
        </p:txBody>
      </p:sp>
    </p:spTree>
    <p:extLst>
      <p:ext uri="{BB962C8B-B14F-4D97-AF65-F5344CB8AC3E}">
        <p14:creationId xmlns:p14="http://schemas.microsoft.com/office/powerpoint/2010/main" val="829542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C86F67-3193-44CA-A307-16108AA8019A}" type="datetimeFigureOut">
              <a:rPr lang="en-US" smtClean="0"/>
              <a:t>6/3/2021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D9A577-177E-406A-BAA8-F14760221DA4}" type="slidenum">
              <a:rPr lang="en-US" smtClean="0"/>
              <a:t>‹#›</a:t>
            </a:fld>
            <a:endParaRPr lang="en-US"/>
          </a:p>
        </p:txBody>
      </p:sp>
    </p:spTree>
    <p:extLst>
      <p:ext uri="{BB962C8B-B14F-4D97-AF65-F5344CB8AC3E}">
        <p14:creationId xmlns:p14="http://schemas.microsoft.com/office/powerpoint/2010/main" val="379827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p:txBody>
      </p:sp>
      <p:sp>
        <p:nvSpPr>
          <p:cNvPr id="4" name="Slide Number Placeholder 3"/>
          <p:cNvSpPr>
            <a:spLocks noGrp="1"/>
          </p:cNvSpPr>
          <p:nvPr>
            <p:ph type="sldNum" sz="quarter" idx="5"/>
          </p:nvPr>
        </p:nvSpPr>
        <p:spPr/>
        <p:txBody>
          <a:bodyPr/>
          <a:lstStyle/>
          <a:p>
            <a:fld id="{DABF1B26-EAA3-44D1-82F2-5B6675C75BE0}" type="slidenum">
              <a:rPr lang="en-US" smtClean="0"/>
              <a:t>3</a:t>
            </a:fld>
            <a:endParaRPr lang="en-US"/>
          </a:p>
        </p:txBody>
      </p:sp>
    </p:spTree>
    <p:extLst>
      <p:ext uri="{BB962C8B-B14F-4D97-AF65-F5344CB8AC3E}">
        <p14:creationId xmlns:p14="http://schemas.microsoft.com/office/powerpoint/2010/main" val="3530398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99513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55C316-9561-4093-B120-1B77699CA43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8373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A23CB62-F64F-44E4-83CA-6D0ECC6CFACC}" type="slidenum">
              <a:rPr lang="en-US" smtClean="0"/>
              <a:pPr>
                <a:defRPr/>
              </a:pPr>
              <a:t>7</a:t>
            </a:fld>
            <a:endParaRPr lang="en-US"/>
          </a:p>
        </p:txBody>
      </p:sp>
    </p:spTree>
    <p:extLst>
      <p:ext uri="{BB962C8B-B14F-4D97-AF65-F5344CB8AC3E}">
        <p14:creationId xmlns:p14="http://schemas.microsoft.com/office/powerpoint/2010/main" val="240735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noProof="0" dirty="0">
              <a:solidFill>
                <a:srgbClr val="FF0000"/>
              </a:solidFill>
            </a:endParaRPr>
          </a:p>
          <a:p>
            <a:pPr marL="171450" indent="-171450">
              <a:buFont typeface="Arial" panose="020B0604020202020204" pitchFamily="34" charset="0"/>
              <a:buChar char="•"/>
            </a:pPr>
            <a:r>
              <a:rPr lang="en-US" b="0" noProof="0" dirty="0">
                <a:solidFill>
                  <a:srgbClr val="FF0000"/>
                </a:solidFill>
              </a:rPr>
              <a:t>Veggie and the Advanced Plant Habitat</a:t>
            </a:r>
            <a:endParaRPr lang="fr-FR" b="0" noProof="0" dirty="0"/>
          </a:p>
        </p:txBody>
      </p:sp>
      <p:sp>
        <p:nvSpPr>
          <p:cNvPr id="4" name="Slide Number Placeholder 3"/>
          <p:cNvSpPr>
            <a:spLocks noGrp="1"/>
          </p:cNvSpPr>
          <p:nvPr>
            <p:ph type="sldNum" sz="quarter" idx="5"/>
          </p:nvPr>
        </p:nvSpPr>
        <p:spPr/>
        <p:txBody>
          <a:bodyPr/>
          <a:lstStyle/>
          <a:p>
            <a:fld id="{DABF1B26-EAA3-44D1-82F2-5B6675C75BE0}" type="slidenum">
              <a:rPr lang="en-US" smtClean="0"/>
              <a:t>8</a:t>
            </a:fld>
            <a:endParaRPr lang="en-US" dirty="0"/>
          </a:p>
        </p:txBody>
      </p:sp>
    </p:spTree>
    <p:extLst>
      <p:ext uri="{BB962C8B-B14F-4D97-AF65-F5344CB8AC3E}">
        <p14:creationId xmlns:p14="http://schemas.microsoft.com/office/powerpoint/2010/main" val="1028649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9A577-177E-406A-BAA8-F14760221DA4}" type="slidenum">
              <a:rPr lang="en-US" smtClean="0"/>
              <a:t>9</a:t>
            </a:fld>
            <a:endParaRPr lang="en-US"/>
          </a:p>
        </p:txBody>
      </p:sp>
    </p:spTree>
    <p:extLst>
      <p:ext uri="{BB962C8B-B14F-4D97-AF65-F5344CB8AC3E}">
        <p14:creationId xmlns:p14="http://schemas.microsoft.com/office/powerpoint/2010/main" val="3216283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13</a:t>
            </a:fld>
            <a:endParaRPr lang="en-US"/>
          </a:p>
        </p:txBody>
      </p:sp>
    </p:spTree>
    <p:extLst>
      <p:ext uri="{BB962C8B-B14F-4D97-AF65-F5344CB8AC3E}">
        <p14:creationId xmlns:p14="http://schemas.microsoft.com/office/powerpoint/2010/main" val="2368632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14</a:t>
            </a:fld>
            <a:endParaRPr lang="en-US"/>
          </a:p>
        </p:txBody>
      </p:sp>
    </p:spTree>
    <p:extLst>
      <p:ext uri="{BB962C8B-B14F-4D97-AF65-F5344CB8AC3E}">
        <p14:creationId xmlns:p14="http://schemas.microsoft.com/office/powerpoint/2010/main" val="61385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2756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2534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E0013C-D545-47E3-BAF4-37DF4B045225}" type="datetime1">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28568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597D7-4456-4843-8268-635A5A08E21A}" type="datetime1">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55785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A0CCF-8C46-4AEE-80AE-E8100FD61057}" type="datetime1">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38817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13" name="Picture 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6350"/>
            <a:ext cx="12192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8" descr="NASA insignia.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64853" y="182563"/>
            <a:ext cx="107103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8889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enta">
    <p:spTree>
      <p:nvGrpSpPr>
        <p:cNvPr id="1" name=""/>
        <p:cNvGrpSpPr/>
        <p:nvPr/>
      </p:nvGrpSpPr>
      <p:grpSpPr>
        <a:xfrm>
          <a:off x="0" y="0"/>
          <a:ext cx="0" cy="0"/>
          <a:chOff x="0" y="0"/>
          <a:chExt cx="0" cy="0"/>
        </a:xfrm>
      </p:grpSpPr>
      <p:sp>
        <p:nvSpPr>
          <p:cNvPr id="25" name="AutoShape 3"/>
          <p:cNvSpPr>
            <a:spLocks noChangeArrowheads="1"/>
          </p:cNvSpPr>
          <p:nvPr userDrawn="1"/>
        </p:nvSpPr>
        <p:spPr bwMode="auto">
          <a:xfrm>
            <a:off x="9183172" y="4191003"/>
            <a:ext cx="2805629" cy="2634175"/>
          </a:xfrm>
          <a:prstGeom prst="roundRect">
            <a:avLst>
              <a:gd name="adj" fmla="val 11111"/>
            </a:avLst>
          </a:prstGeom>
          <a:ln>
            <a:headEnd/>
            <a:tailEnd/>
          </a:ln>
        </p:spPr>
        <p:style>
          <a:lnRef idx="1">
            <a:schemeClr val="accent5"/>
          </a:lnRef>
          <a:fillRef idx="2">
            <a:schemeClr val="accent5"/>
          </a:fillRef>
          <a:effectRef idx="1">
            <a:schemeClr val="accent5"/>
          </a:effectRef>
          <a:fontRef idx="minor">
            <a:schemeClr val="dk1"/>
          </a:fontRef>
        </p:style>
        <p:txBody>
          <a:bodyPr lIns="75438" tIns="54864" rIns="48006" bIns="61722" anchor="b">
            <a:prstTxWarp prst="textNoShape">
              <a:avLst/>
            </a:prstTxWarp>
          </a:bodyPr>
          <a:lstStyle/>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p:txBody>
      </p:sp>
      <p:sp>
        <p:nvSpPr>
          <p:cNvPr id="24" name="AutoShape 3"/>
          <p:cNvSpPr>
            <a:spLocks noChangeArrowheads="1"/>
          </p:cNvSpPr>
          <p:nvPr userDrawn="1"/>
        </p:nvSpPr>
        <p:spPr bwMode="auto">
          <a:xfrm>
            <a:off x="304800" y="990601"/>
            <a:ext cx="2985704" cy="2590800"/>
          </a:xfrm>
          <a:prstGeom prst="roundRect">
            <a:avLst>
              <a:gd name="adj" fmla="val 11111"/>
            </a:avLst>
          </a:prstGeom>
          <a:ln>
            <a:headEnd/>
            <a:tailEnd/>
          </a:ln>
        </p:spPr>
        <p:style>
          <a:lnRef idx="1">
            <a:schemeClr val="accent5"/>
          </a:lnRef>
          <a:fillRef idx="2">
            <a:schemeClr val="accent5"/>
          </a:fillRef>
          <a:effectRef idx="1">
            <a:schemeClr val="accent5"/>
          </a:effectRef>
          <a:fontRef idx="minor">
            <a:schemeClr val="dk1"/>
          </a:fontRef>
        </p:style>
        <p:txBody>
          <a:bodyPr lIns="75438" tIns="54864" rIns="48006" bIns="61722" anchor="b">
            <a:prstTxWarp prst="textNoShape">
              <a:avLst/>
            </a:prstTxWarp>
          </a:bodyPr>
          <a:lstStyle/>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p:txBody>
      </p:sp>
      <p:sp>
        <p:nvSpPr>
          <p:cNvPr id="2" name="Title 1"/>
          <p:cNvSpPr>
            <a:spLocks noGrp="1"/>
          </p:cNvSpPr>
          <p:nvPr>
            <p:ph type="title"/>
          </p:nvPr>
        </p:nvSpPr>
        <p:spPr/>
        <p:txBody>
          <a:bodyPr/>
          <a:lstStyle/>
          <a:p>
            <a:r>
              <a:rPr lang="en-US"/>
              <a:t>Click to edit Master title style</a:t>
            </a:r>
          </a:p>
        </p:txBody>
      </p:sp>
      <p:sp>
        <p:nvSpPr>
          <p:cNvPr id="3" name="AutoShape 2"/>
          <p:cNvSpPr>
            <a:spLocks noChangeAspect="1" noChangeArrowheads="1"/>
          </p:cNvSpPr>
          <p:nvPr userDrawn="1"/>
        </p:nvSpPr>
        <p:spPr bwMode="auto">
          <a:xfrm>
            <a:off x="10180065" y="3797405"/>
            <a:ext cx="821267" cy="363537"/>
          </a:xfrm>
          <a:prstGeom prst="downArrow">
            <a:avLst>
              <a:gd name="adj1" fmla="val 53611"/>
              <a:gd name="adj2" fmla="val 53773"/>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pPr algn="ctr" defTabSz="342900" fontAlgn="base">
              <a:spcBef>
                <a:spcPct val="0"/>
              </a:spcBef>
              <a:spcAft>
                <a:spcPct val="0"/>
              </a:spcAft>
            </a:pPr>
            <a:endParaRPr lang="en-US" sz="525" b="1">
              <a:solidFill>
                <a:srgbClr val="952B1D"/>
              </a:solidFill>
              <a:latin typeface="Century Gothic" charset="0"/>
            </a:endParaRPr>
          </a:p>
        </p:txBody>
      </p:sp>
      <p:sp>
        <p:nvSpPr>
          <p:cNvPr id="4" name="AutoShape 3"/>
          <p:cNvSpPr>
            <a:spLocks noChangeArrowheads="1"/>
          </p:cNvSpPr>
          <p:nvPr userDrawn="1"/>
        </p:nvSpPr>
        <p:spPr bwMode="auto">
          <a:xfrm>
            <a:off x="9104696" y="990603"/>
            <a:ext cx="2985704" cy="2732315"/>
          </a:xfrm>
          <a:prstGeom prst="roundRect">
            <a:avLst>
              <a:gd name="adj" fmla="val 11111"/>
            </a:avLst>
          </a:prstGeom>
          <a:ln>
            <a:headEnd/>
            <a:tailEnd/>
          </a:ln>
        </p:spPr>
        <p:style>
          <a:lnRef idx="1">
            <a:schemeClr val="accent5"/>
          </a:lnRef>
          <a:fillRef idx="2">
            <a:schemeClr val="accent5"/>
          </a:fillRef>
          <a:effectRef idx="1">
            <a:schemeClr val="accent5"/>
          </a:effectRef>
          <a:fontRef idx="minor">
            <a:schemeClr val="dk1"/>
          </a:fontRef>
        </p:style>
        <p:txBody>
          <a:bodyPr lIns="75438" tIns="54864" rIns="48006" bIns="61722" anchor="b">
            <a:prstTxWarp prst="textNoShape">
              <a:avLst/>
            </a:prstTxWarp>
          </a:bodyPr>
          <a:lstStyle/>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p:txBody>
      </p:sp>
      <p:sp>
        <p:nvSpPr>
          <p:cNvPr id="5" name="AutoShape 4"/>
          <p:cNvSpPr>
            <a:spLocks noChangeArrowheads="1"/>
          </p:cNvSpPr>
          <p:nvPr userDrawn="1"/>
        </p:nvSpPr>
        <p:spPr bwMode="auto">
          <a:xfrm>
            <a:off x="3807624" y="2677887"/>
            <a:ext cx="4732867" cy="4023360"/>
          </a:xfrm>
          <a:prstGeom prst="roundRect">
            <a:avLst>
              <a:gd name="adj" fmla="val 7963"/>
            </a:avLst>
          </a:prstGeom>
          <a:ln>
            <a:solidFill>
              <a:schemeClr val="bg1">
                <a:lumMod val="65000"/>
              </a:schemeClr>
            </a:solidFill>
            <a:headEnd/>
            <a:tailEnd/>
          </a:ln>
        </p:spPr>
        <p:style>
          <a:lnRef idx="1">
            <a:schemeClr val="dk1"/>
          </a:lnRef>
          <a:fillRef idx="2">
            <a:schemeClr val="dk1"/>
          </a:fillRef>
          <a:effectRef idx="1">
            <a:schemeClr val="dk1"/>
          </a:effectRef>
          <a:fontRef idx="minor">
            <a:schemeClr val="dk1"/>
          </a:fontRef>
        </p:style>
        <p:txBody>
          <a:bodyPr tIns="68580" bIns="68580">
            <a:prstTxWarp prst="textNoShape">
              <a:avLst/>
            </a:prstTxWarp>
          </a:bodyPr>
          <a:lstStyle/>
          <a:p>
            <a:pPr marL="85725" indent="-85725" defTabSz="342900" fontAlgn="base">
              <a:spcBef>
                <a:spcPct val="0"/>
              </a:spcBef>
              <a:spcAft>
                <a:spcPct val="0"/>
              </a:spcAft>
            </a:pPr>
            <a:endParaRPr lang="en-US" sz="900" u="sng">
              <a:solidFill>
                <a:prstClr val="black"/>
              </a:solidFill>
              <a:latin typeface="Arial" pitchFamily="-107" charset="0"/>
            </a:endParaRPr>
          </a:p>
        </p:txBody>
      </p:sp>
      <p:sp>
        <p:nvSpPr>
          <p:cNvPr id="6" name="AutoShape 6"/>
          <p:cNvSpPr>
            <a:spLocks noChangeArrowheads="1"/>
          </p:cNvSpPr>
          <p:nvPr userDrawn="1"/>
        </p:nvSpPr>
        <p:spPr bwMode="auto">
          <a:xfrm>
            <a:off x="311996" y="3962403"/>
            <a:ext cx="2956053" cy="2743201"/>
          </a:xfrm>
          <a:prstGeom prst="roundRect">
            <a:avLst>
              <a:gd name="adj" fmla="val 11111"/>
            </a:avLst>
          </a:prstGeom>
          <a:ln>
            <a:headEnd/>
            <a:tailEnd/>
          </a:ln>
        </p:spPr>
        <p:style>
          <a:lnRef idx="1">
            <a:schemeClr val="accent5"/>
          </a:lnRef>
          <a:fillRef idx="2">
            <a:schemeClr val="accent5"/>
          </a:fillRef>
          <a:effectRef idx="1">
            <a:schemeClr val="accent5"/>
          </a:effectRef>
          <a:fontRef idx="minor">
            <a:schemeClr val="dk1"/>
          </a:fontRef>
        </p:style>
        <p:txBody>
          <a:bodyPr lIns="75438" tIns="54864" rIns="48006" bIns="61722" anchor="b">
            <a:prstTxWarp prst="textNoShape">
              <a:avLst/>
            </a:prstTxWarp>
          </a:bodyPr>
          <a:lstStyle/>
          <a:p>
            <a:pPr marL="85725" indent="-85725" defTabSz="342900" fontAlgn="base">
              <a:lnSpc>
                <a:spcPct val="90000"/>
              </a:lnSpc>
              <a:spcBef>
                <a:spcPct val="35000"/>
              </a:spcBef>
              <a:spcAft>
                <a:spcPct val="0"/>
              </a:spcAft>
              <a:buFont typeface="Arial" pitchFamily="-107" charset="0"/>
              <a:buChar char="•"/>
            </a:pPr>
            <a:endParaRPr kumimoji="1" lang="en-US" sz="750" i="1" dirty="0">
              <a:solidFill>
                <a:prstClr val="black"/>
              </a:solidFill>
              <a:latin typeface="Arial" pitchFamily="-107" charset="0"/>
            </a:endParaRPr>
          </a:p>
        </p:txBody>
      </p:sp>
      <p:sp>
        <p:nvSpPr>
          <p:cNvPr id="8" name="AutoShape 9"/>
          <p:cNvSpPr>
            <a:spLocks noChangeAspect="1" noChangeArrowheads="1"/>
          </p:cNvSpPr>
          <p:nvPr userDrawn="1"/>
        </p:nvSpPr>
        <p:spPr bwMode="auto">
          <a:xfrm rot="-5400000">
            <a:off x="3261884" y="4246188"/>
            <a:ext cx="615950" cy="484717"/>
          </a:xfrm>
          <a:prstGeom prst="downArrow">
            <a:avLst>
              <a:gd name="adj1" fmla="val 53611"/>
              <a:gd name="adj2" fmla="val 53773"/>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pPr algn="ctr" defTabSz="342900" fontAlgn="base">
              <a:spcBef>
                <a:spcPct val="0"/>
              </a:spcBef>
              <a:spcAft>
                <a:spcPct val="0"/>
              </a:spcAft>
            </a:pPr>
            <a:endParaRPr lang="en-US" sz="525" b="1">
              <a:solidFill>
                <a:srgbClr val="952B1D"/>
              </a:solidFill>
              <a:latin typeface="Century Gothic" charset="0"/>
            </a:endParaRPr>
          </a:p>
        </p:txBody>
      </p:sp>
      <p:sp>
        <p:nvSpPr>
          <p:cNvPr id="9" name="AutoShape 10"/>
          <p:cNvSpPr>
            <a:spLocks noChangeAspect="1" noChangeArrowheads="1"/>
          </p:cNvSpPr>
          <p:nvPr userDrawn="1"/>
        </p:nvSpPr>
        <p:spPr bwMode="auto">
          <a:xfrm rot="-5400000">
            <a:off x="8535592" y="3151255"/>
            <a:ext cx="615950" cy="484716"/>
          </a:xfrm>
          <a:prstGeom prst="downArrow">
            <a:avLst>
              <a:gd name="adj1" fmla="val 53611"/>
              <a:gd name="adj2" fmla="val 53773"/>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pPr algn="ctr" defTabSz="342900" fontAlgn="base">
              <a:spcBef>
                <a:spcPct val="0"/>
              </a:spcBef>
              <a:spcAft>
                <a:spcPct val="0"/>
              </a:spcAft>
            </a:pPr>
            <a:endParaRPr lang="en-US" sz="525" b="1">
              <a:solidFill>
                <a:srgbClr val="952B1D"/>
              </a:solidFill>
              <a:latin typeface="Century Gothic" charset="0"/>
            </a:endParaRPr>
          </a:p>
        </p:txBody>
      </p:sp>
      <p:sp>
        <p:nvSpPr>
          <p:cNvPr id="13" name="Text Box 22"/>
          <p:cNvSpPr txBox="1">
            <a:spLocks noChangeArrowheads="1"/>
          </p:cNvSpPr>
          <p:nvPr userDrawn="1"/>
        </p:nvSpPr>
        <p:spPr bwMode="auto">
          <a:xfrm rot="-5400000">
            <a:off x="7931783" y="2103872"/>
            <a:ext cx="2054216" cy="132472"/>
          </a:xfrm>
          <a:prstGeom prst="rect">
            <a:avLst/>
          </a:prstGeom>
          <a:noFill/>
          <a:ln w="12700">
            <a:noFill/>
            <a:miter lim="800000"/>
            <a:headEnd/>
            <a:tailEnd/>
          </a:ln>
        </p:spPr>
        <p:txBody>
          <a:bodyPr wrap="square" lIns="0" tIns="0" rIns="0" bIns="0" anchor="ctr">
            <a:prstTxWarp prst="textNoShape">
              <a:avLst/>
            </a:prstTxWarp>
            <a:spAutoFit/>
          </a:bodyPr>
          <a:lstStyle/>
          <a:p>
            <a:pPr defTabSz="342900" fontAlgn="base">
              <a:lnSpc>
                <a:spcPct val="80000"/>
              </a:lnSpc>
              <a:spcBef>
                <a:spcPct val="0"/>
              </a:spcBef>
              <a:spcAft>
                <a:spcPct val="0"/>
              </a:spcAft>
            </a:pPr>
            <a:r>
              <a:rPr lang="en-US" sz="1050" b="1" dirty="0">
                <a:solidFill>
                  <a:srgbClr val="C00000"/>
                </a:solidFill>
                <a:ea typeface="ＭＳ Ｐゴシック" charset="-128"/>
              </a:rPr>
              <a:t>QUANTITATIVE IMPACT</a:t>
            </a:r>
          </a:p>
        </p:txBody>
      </p:sp>
      <p:sp>
        <p:nvSpPr>
          <p:cNvPr id="14" name="Text Box 23"/>
          <p:cNvSpPr txBox="1">
            <a:spLocks noChangeArrowheads="1"/>
          </p:cNvSpPr>
          <p:nvPr userDrawn="1"/>
        </p:nvSpPr>
        <p:spPr bwMode="auto">
          <a:xfrm rot="-5400000">
            <a:off x="8159330" y="4982502"/>
            <a:ext cx="1669045" cy="132472"/>
          </a:xfrm>
          <a:prstGeom prst="rect">
            <a:avLst/>
          </a:prstGeom>
          <a:noFill/>
          <a:ln w="12700">
            <a:noFill/>
            <a:miter lim="800000"/>
            <a:headEnd/>
            <a:tailEnd/>
          </a:ln>
        </p:spPr>
        <p:txBody>
          <a:bodyPr wrap="square" lIns="0" tIns="0" rIns="0" bIns="0" anchor="ctr">
            <a:prstTxWarp prst="textNoShape">
              <a:avLst/>
            </a:prstTxWarp>
            <a:spAutoFit/>
          </a:bodyPr>
          <a:lstStyle/>
          <a:p>
            <a:pPr algn="r" defTabSz="342900" fontAlgn="base">
              <a:lnSpc>
                <a:spcPct val="80000"/>
              </a:lnSpc>
              <a:spcBef>
                <a:spcPct val="0"/>
              </a:spcBef>
              <a:spcAft>
                <a:spcPct val="0"/>
              </a:spcAft>
            </a:pPr>
            <a:r>
              <a:rPr lang="en-US" sz="1050" b="1" dirty="0">
                <a:solidFill>
                  <a:srgbClr val="C00000"/>
                </a:solidFill>
                <a:ea typeface="ＭＳ Ｐゴシック" charset="-128"/>
              </a:rPr>
              <a:t>PROJECT GOAL</a:t>
            </a:r>
          </a:p>
        </p:txBody>
      </p:sp>
      <p:sp>
        <p:nvSpPr>
          <p:cNvPr id="15" name="Text Box 25"/>
          <p:cNvSpPr txBox="1">
            <a:spLocks noChangeArrowheads="1"/>
          </p:cNvSpPr>
          <p:nvPr userDrawn="1"/>
        </p:nvSpPr>
        <p:spPr bwMode="auto">
          <a:xfrm rot="-5400000">
            <a:off x="-380499" y="2137827"/>
            <a:ext cx="1135062" cy="132472"/>
          </a:xfrm>
          <a:prstGeom prst="rect">
            <a:avLst/>
          </a:prstGeom>
          <a:noFill/>
          <a:ln w="12700">
            <a:noFill/>
            <a:miter lim="800000"/>
            <a:headEnd/>
            <a:tailEnd/>
          </a:ln>
        </p:spPr>
        <p:txBody>
          <a:bodyPr lIns="0" tIns="0" rIns="0" bIns="0" anchor="ctr">
            <a:prstTxWarp prst="textNoShape">
              <a:avLst/>
            </a:prstTxWarp>
            <a:spAutoFit/>
          </a:bodyPr>
          <a:lstStyle/>
          <a:p>
            <a:pPr defTabSz="342900" fontAlgn="base">
              <a:lnSpc>
                <a:spcPct val="80000"/>
              </a:lnSpc>
              <a:spcBef>
                <a:spcPct val="0"/>
              </a:spcBef>
              <a:spcAft>
                <a:spcPct val="0"/>
              </a:spcAft>
            </a:pPr>
            <a:r>
              <a:rPr lang="en-US" sz="1050" b="1" dirty="0">
                <a:solidFill>
                  <a:srgbClr val="C00000"/>
                </a:solidFill>
                <a:ea typeface="ＭＳ Ｐゴシック" charset="-128"/>
              </a:rPr>
              <a:t>STATUS QUO</a:t>
            </a:r>
          </a:p>
        </p:txBody>
      </p:sp>
      <p:sp>
        <p:nvSpPr>
          <p:cNvPr id="16" name="Text Box 26"/>
          <p:cNvSpPr txBox="1">
            <a:spLocks noChangeArrowheads="1"/>
          </p:cNvSpPr>
          <p:nvPr userDrawn="1"/>
        </p:nvSpPr>
        <p:spPr bwMode="auto">
          <a:xfrm rot="-5400000">
            <a:off x="-617485" y="4862698"/>
            <a:ext cx="1643063" cy="132472"/>
          </a:xfrm>
          <a:prstGeom prst="rect">
            <a:avLst/>
          </a:prstGeom>
          <a:noFill/>
          <a:ln w="12700">
            <a:noFill/>
            <a:miter lim="800000"/>
            <a:headEnd/>
            <a:tailEnd/>
          </a:ln>
        </p:spPr>
        <p:txBody>
          <a:bodyPr lIns="0" tIns="0" rIns="0" bIns="0" anchor="ctr">
            <a:prstTxWarp prst="textNoShape">
              <a:avLst/>
            </a:prstTxWarp>
            <a:spAutoFit/>
          </a:bodyPr>
          <a:lstStyle/>
          <a:p>
            <a:pPr algn="r" defTabSz="342900" fontAlgn="base">
              <a:lnSpc>
                <a:spcPct val="80000"/>
              </a:lnSpc>
              <a:spcBef>
                <a:spcPct val="0"/>
              </a:spcBef>
              <a:spcAft>
                <a:spcPct val="0"/>
              </a:spcAft>
              <a:tabLst>
                <a:tab pos="1370410" algn="l"/>
              </a:tabLst>
            </a:pPr>
            <a:r>
              <a:rPr lang="en-US" sz="1050" b="1" dirty="0">
                <a:solidFill>
                  <a:srgbClr val="C00000"/>
                </a:solidFill>
                <a:ea typeface="ＭＳ Ｐゴシック" charset="-128"/>
              </a:rPr>
              <a:t>NEW </a:t>
            </a:r>
            <a:r>
              <a:rPr lang="en-US" sz="1050" b="1" dirty="0">
                <a:solidFill>
                  <a:srgbClr val="C00000"/>
                </a:solidFill>
                <a:ea typeface="ＭＳ Ｐゴシック" charset="-128"/>
                <a:cs typeface="ＭＳ Ｐゴシック" charset="-128"/>
              </a:rPr>
              <a:t>INSIGHTS</a:t>
            </a:r>
          </a:p>
        </p:txBody>
      </p:sp>
      <p:sp>
        <p:nvSpPr>
          <p:cNvPr id="18" name="Text Placeholder 17"/>
          <p:cNvSpPr>
            <a:spLocks noGrp="1"/>
          </p:cNvSpPr>
          <p:nvPr userDrawn="1">
            <p:ph type="body" sz="quarter" idx="10"/>
          </p:nvPr>
        </p:nvSpPr>
        <p:spPr>
          <a:xfrm>
            <a:off x="406400" y="1066800"/>
            <a:ext cx="2844800" cy="2438400"/>
          </a:xfrm>
        </p:spPr>
        <p:txBody>
          <a:bodyPr lIns="0" tIns="0" rIns="0" bIns="0">
            <a:noAutofit/>
          </a:bodyPr>
          <a:lstStyle>
            <a:lvl1pPr marL="83344" indent="-83344">
              <a:defRPr sz="1050"/>
            </a:lvl1pPr>
            <a:lvl2pPr marL="83344" indent="-83344">
              <a:defRPr sz="900"/>
            </a:lvl2pPr>
            <a:lvl3pPr marL="176213" indent="-83344">
              <a:buFont typeface="Calibri" pitchFamily="34" charset="0"/>
              <a:buChar char="–"/>
              <a:defRPr sz="825"/>
            </a:lvl3pPr>
            <a:lvl4pPr>
              <a:defRPr sz="788"/>
            </a:lvl4pPr>
            <a:lvl5pPr>
              <a:defRPr sz="788"/>
            </a:lvl5pPr>
          </a:lstStyle>
          <a:p>
            <a:pPr lvl="0"/>
            <a:r>
              <a:rPr lang="en-US" dirty="0"/>
              <a:t>Click to edit Master text styles</a:t>
            </a:r>
          </a:p>
          <a:p>
            <a:pPr lvl="2"/>
            <a:r>
              <a:rPr lang="en-US" dirty="0"/>
              <a:t>Second level</a:t>
            </a:r>
          </a:p>
        </p:txBody>
      </p:sp>
      <p:sp>
        <p:nvSpPr>
          <p:cNvPr id="19" name="Snip Diagonal Corner Rectangle 18"/>
          <p:cNvSpPr/>
          <p:nvPr userDrawn="1"/>
        </p:nvSpPr>
        <p:spPr>
          <a:xfrm>
            <a:off x="3727269" y="1356945"/>
            <a:ext cx="4708155" cy="929056"/>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42900" fontAlgn="base">
              <a:spcBef>
                <a:spcPct val="0"/>
              </a:spcBef>
              <a:spcAft>
                <a:spcPct val="0"/>
              </a:spcAft>
            </a:pPr>
            <a:endParaRPr lang="en-US" sz="1800">
              <a:solidFill>
                <a:prstClr val="black"/>
              </a:solidFill>
            </a:endParaRPr>
          </a:p>
        </p:txBody>
      </p:sp>
      <p:sp>
        <p:nvSpPr>
          <p:cNvPr id="20" name="TextBox 19"/>
          <p:cNvSpPr txBox="1"/>
          <p:nvPr userDrawn="1"/>
        </p:nvSpPr>
        <p:spPr>
          <a:xfrm>
            <a:off x="4881376" y="1022410"/>
            <a:ext cx="2542940" cy="276999"/>
          </a:xfrm>
          <a:prstGeom prst="rect">
            <a:avLst/>
          </a:prstGeom>
          <a:noFill/>
        </p:spPr>
        <p:txBody>
          <a:bodyPr wrap="none" rtlCol="0">
            <a:spAutoFit/>
          </a:bodyPr>
          <a:lstStyle/>
          <a:p>
            <a:pPr algn="ctr" defTabSz="342900" fontAlgn="base">
              <a:spcBef>
                <a:spcPct val="0"/>
              </a:spcBef>
              <a:spcAft>
                <a:spcPct val="0"/>
              </a:spcAft>
            </a:pPr>
            <a:r>
              <a:rPr lang="en-US" sz="1200" b="1" u="sng" dirty="0">
                <a:solidFill>
                  <a:srgbClr val="C00000"/>
                </a:solidFill>
                <a:ea typeface="ＭＳ Ｐゴシック" charset="-128"/>
              </a:rPr>
              <a:t>PROBLEM / NEED BEING ADDRESSED</a:t>
            </a:r>
          </a:p>
        </p:txBody>
      </p:sp>
      <p:sp>
        <p:nvSpPr>
          <p:cNvPr id="29" name="Text Placeholder 17"/>
          <p:cNvSpPr>
            <a:spLocks noGrp="1"/>
          </p:cNvSpPr>
          <p:nvPr>
            <p:ph type="body" sz="quarter" idx="14"/>
          </p:nvPr>
        </p:nvSpPr>
        <p:spPr>
          <a:xfrm>
            <a:off x="423253" y="4040780"/>
            <a:ext cx="2720897" cy="2586447"/>
          </a:xfrm>
        </p:spPr>
        <p:txBody>
          <a:bodyPr lIns="0" tIns="0" rIns="0" bIns="0">
            <a:noAutofit/>
          </a:bodyPr>
          <a:lstStyle>
            <a:lvl1pPr marL="83344" indent="-83344">
              <a:defRPr sz="1050"/>
            </a:lvl1pPr>
            <a:lvl2pPr marL="83344" indent="-83344">
              <a:defRPr sz="900"/>
            </a:lvl2pPr>
            <a:lvl3pPr marL="176213" indent="-83344">
              <a:buFont typeface="Calibri" pitchFamily="34" charset="0"/>
              <a:buChar char="–"/>
              <a:defRPr sz="825"/>
            </a:lvl3pPr>
            <a:lvl4pPr>
              <a:defRPr sz="788"/>
            </a:lvl4pPr>
            <a:lvl5pPr>
              <a:defRPr sz="788"/>
            </a:lvl5pPr>
          </a:lstStyle>
          <a:p>
            <a:pPr lvl="0"/>
            <a:r>
              <a:rPr lang="en-US" dirty="0"/>
              <a:t>Click to edit Master text styles</a:t>
            </a:r>
          </a:p>
          <a:p>
            <a:pPr lvl="2"/>
            <a:r>
              <a:rPr lang="en-US" dirty="0"/>
              <a:t>Second level</a:t>
            </a:r>
          </a:p>
        </p:txBody>
      </p:sp>
      <p:sp>
        <p:nvSpPr>
          <p:cNvPr id="30" name="Text Placeholder 17"/>
          <p:cNvSpPr>
            <a:spLocks noGrp="1"/>
          </p:cNvSpPr>
          <p:nvPr>
            <p:ph type="body" sz="quarter" idx="15"/>
          </p:nvPr>
        </p:nvSpPr>
        <p:spPr>
          <a:xfrm>
            <a:off x="9211409" y="1143000"/>
            <a:ext cx="2720897" cy="2590800"/>
          </a:xfrm>
        </p:spPr>
        <p:txBody>
          <a:bodyPr lIns="0" tIns="0" rIns="0" bIns="0">
            <a:noAutofit/>
          </a:bodyPr>
          <a:lstStyle>
            <a:lvl1pPr marL="83344" indent="-83344">
              <a:defRPr sz="1050"/>
            </a:lvl1pPr>
            <a:lvl2pPr marL="83344" indent="-83344">
              <a:defRPr sz="900"/>
            </a:lvl2pPr>
            <a:lvl3pPr marL="176213" indent="-83344">
              <a:buFont typeface="Calibri" pitchFamily="34" charset="0"/>
              <a:buChar char="–"/>
              <a:defRPr sz="825"/>
            </a:lvl3pPr>
            <a:lvl4pPr>
              <a:defRPr sz="788"/>
            </a:lvl4pPr>
            <a:lvl5pPr>
              <a:defRPr sz="788"/>
            </a:lvl5pPr>
          </a:lstStyle>
          <a:p>
            <a:pPr lvl="0"/>
            <a:r>
              <a:rPr lang="en-US" dirty="0"/>
              <a:t>Click to edit Master text styles</a:t>
            </a:r>
          </a:p>
          <a:p>
            <a:pPr lvl="2"/>
            <a:r>
              <a:rPr lang="en-US" dirty="0"/>
              <a:t>Second level</a:t>
            </a:r>
          </a:p>
        </p:txBody>
      </p:sp>
      <p:sp>
        <p:nvSpPr>
          <p:cNvPr id="31" name="Text Placeholder 17"/>
          <p:cNvSpPr>
            <a:spLocks noGrp="1"/>
          </p:cNvSpPr>
          <p:nvPr>
            <p:ph type="body" sz="quarter" idx="16"/>
          </p:nvPr>
        </p:nvSpPr>
        <p:spPr>
          <a:xfrm>
            <a:off x="9206457" y="4203006"/>
            <a:ext cx="2720897" cy="2406802"/>
          </a:xfrm>
        </p:spPr>
        <p:txBody>
          <a:bodyPr lIns="0" tIns="0" rIns="0" bIns="0">
            <a:noAutofit/>
          </a:bodyPr>
          <a:lstStyle>
            <a:lvl1pPr marL="83344" indent="-83344">
              <a:defRPr sz="1050"/>
            </a:lvl1pPr>
            <a:lvl2pPr marL="83344" indent="-83344">
              <a:defRPr sz="900"/>
            </a:lvl2pPr>
            <a:lvl3pPr marL="176213" indent="-83344">
              <a:buFont typeface="Calibri" pitchFamily="34" charset="0"/>
              <a:buChar char="–"/>
              <a:defRPr sz="825"/>
            </a:lvl3pPr>
            <a:lvl4pPr>
              <a:defRPr sz="788"/>
            </a:lvl4pPr>
            <a:lvl5pPr>
              <a:defRPr sz="788"/>
            </a:lvl5pPr>
          </a:lstStyle>
          <a:p>
            <a:pPr lvl="0"/>
            <a:r>
              <a:rPr lang="en-US" dirty="0"/>
              <a:t>Click to edit Master text styles</a:t>
            </a:r>
          </a:p>
          <a:p>
            <a:pPr lvl="2"/>
            <a:r>
              <a:rPr lang="en-US" dirty="0"/>
              <a:t>Second level</a:t>
            </a:r>
          </a:p>
        </p:txBody>
      </p:sp>
      <p:sp>
        <p:nvSpPr>
          <p:cNvPr id="34" name="Text Placeholder 33"/>
          <p:cNvSpPr>
            <a:spLocks noGrp="1"/>
          </p:cNvSpPr>
          <p:nvPr>
            <p:ph type="body" sz="quarter" idx="17"/>
          </p:nvPr>
        </p:nvSpPr>
        <p:spPr>
          <a:xfrm>
            <a:off x="3727269" y="1384827"/>
            <a:ext cx="4708152" cy="940363"/>
          </a:xfrm>
        </p:spPr>
        <p:txBody>
          <a:bodyPr>
            <a:normAutofit/>
          </a:bodyPr>
          <a:lstStyle>
            <a:lvl1pPr marL="0" indent="0">
              <a:buNone/>
              <a:defRPr sz="1200"/>
            </a:lvl1pPr>
          </a:lstStyle>
          <a:p>
            <a:pPr lvl="0"/>
            <a:r>
              <a:rPr lang="en-US" dirty="0"/>
              <a:t>Click to edit Master text styles</a:t>
            </a:r>
          </a:p>
        </p:txBody>
      </p:sp>
      <p:sp>
        <p:nvSpPr>
          <p:cNvPr id="37" name="Text Placeholder 36"/>
          <p:cNvSpPr>
            <a:spLocks noGrp="1"/>
          </p:cNvSpPr>
          <p:nvPr>
            <p:ph type="body" sz="quarter" idx="18"/>
          </p:nvPr>
        </p:nvSpPr>
        <p:spPr>
          <a:xfrm>
            <a:off x="3937977" y="2690951"/>
            <a:ext cx="4505091" cy="4010298"/>
          </a:xfrm>
        </p:spPr>
        <p:txBody>
          <a:bodyPr>
            <a:normAutofit/>
          </a:bodyPr>
          <a:lstStyle>
            <a:lvl1pPr marL="83344" indent="-83344">
              <a:defRPr sz="1200"/>
            </a:lvl1pPr>
            <a:lvl2pPr marL="176213" indent="-83344">
              <a:defRPr sz="1050"/>
            </a:lvl2pPr>
          </a:lstStyle>
          <a:p>
            <a:pPr lvl="0"/>
            <a:r>
              <a:rPr lang="en-US" dirty="0"/>
              <a:t>Click to edit Master text styles</a:t>
            </a:r>
          </a:p>
          <a:p>
            <a:pPr lvl="1"/>
            <a:r>
              <a:rPr lang="en-US" dirty="0"/>
              <a:t>Second level</a:t>
            </a:r>
          </a:p>
        </p:txBody>
      </p:sp>
      <p:sp>
        <p:nvSpPr>
          <p:cNvPr id="26" name="AutoShape 2"/>
          <p:cNvSpPr>
            <a:spLocks noChangeAspect="1" noChangeArrowheads="1"/>
          </p:cNvSpPr>
          <p:nvPr userDrawn="1"/>
        </p:nvSpPr>
        <p:spPr bwMode="auto">
          <a:xfrm>
            <a:off x="1343765" y="3598866"/>
            <a:ext cx="821267" cy="363537"/>
          </a:xfrm>
          <a:prstGeom prst="downArrow">
            <a:avLst>
              <a:gd name="adj1" fmla="val 53611"/>
              <a:gd name="adj2" fmla="val 53773"/>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prstTxWarp prst="textNoShape">
              <a:avLst/>
            </a:prstTxWarp>
          </a:bodyPr>
          <a:lstStyle/>
          <a:p>
            <a:pPr algn="ctr" defTabSz="342900" fontAlgn="base">
              <a:spcBef>
                <a:spcPct val="0"/>
              </a:spcBef>
              <a:spcAft>
                <a:spcPct val="0"/>
              </a:spcAft>
            </a:pPr>
            <a:endParaRPr lang="en-US" sz="525" b="1">
              <a:solidFill>
                <a:srgbClr val="952B1D"/>
              </a:solidFill>
              <a:latin typeface="Century Gothic" charset="0"/>
            </a:endParaRPr>
          </a:p>
        </p:txBody>
      </p:sp>
      <p:sp>
        <p:nvSpPr>
          <p:cNvPr id="27" name="TextBox 26"/>
          <p:cNvSpPr txBox="1"/>
          <p:nvPr userDrawn="1"/>
        </p:nvSpPr>
        <p:spPr>
          <a:xfrm>
            <a:off x="3556000" y="2364377"/>
            <a:ext cx="4978400" cy="253916"/>
          </a:xfrm>
          <a:prstGeom prst="rect">
            <a:avLst/>
          </a:prstGeom>
          <a:noFill/>
        </p:spPr>
        <p:txBody>
          <a:bodyPr wrap="square" rtlCol="0">
            <a:spAutoFit/>
          </a:bodyPr>
          <a:lstStyle/>
          <a:p>
            <a:pPr algn="ctr" defTabSz="342900" fontAlgn="base">
              <a:spcBef>
                <a:spcPct val="0"/>
              </a:spcBef>
              <a:spcAft>
                <a:spcPct val="0"/>
              </a:spcAft>
              <a:defRPr/>
            </a:pPr>
            <a:r>
              <a:rPr lang="en-US" sz="1050" b="1" dirty="0">
                <a:solidFill>
                  <a:srgbClr val="C00000"/>
                </a:solidFill>
                <a:ea typeface="ＭＳ Ｐゴシック" charset="-128"/>
                <a:cs typeface="ＭＳ Ｐゴシック" charset="-128"/>
              </a:rPr>
              <a:t>PROJECT DESCRIPTION/APPROACH</a:t>
            </a:r>
          </a:p>
        </p:txBody>
      </p:sp>
    </p:spTree>
    <p:extLst>
      <p:ext uri="{BB962C8B-B14F-4D97-AF65-F5344CB8AC3E}">
        <p14:creationId xmlns:p14="http://schemas.microsoft.com/office/powerpoint/2010/main" val="2099602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84298" y="1267180"/>
            <a:ext cx="10547585" cy="5171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D94053-0B18-42A6-9CDE-D6BE54341719}" type="datetime1">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75E49-B40C-7241-85BA-D75EB62EC6B1}" type="slidenum">
              <a:rPr lang="en-US" smtClean="0"/>
              <a:t>‹#›</a:t>
            </a:fld>
            <a:endParaRPr lang="en-US" dirty="0"/>
          </a:p>
        </p:txBody>
      </p:sp>
      <p:sp>
        <p:nvSpPr>
          <p:cNvPr id="2" name="TextBox 1"/>
          <p:cNvSpPr txBox="1"/>
          <p:nvPr userDrawn="1"/>
        </p:nvSpPr>
        <p:spPr>
          <a:xfrm>
            <a:off x="2501246" y="207390"/>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753002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0843AF1-D4D9-4671-8F38-BBAA47C093CD}" type="datetime1">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75E49-B40C-7241-85BA-D75EB62EC6B1}" type="slidenum">
              <a:rPr lang="en-US" smtClean="0"/>
              <a:t>‹#›</a:t>
            </a:fld>
            <a:endParaRPr lang="en-US"/>
          </a:p>
        </p:txBody>
      </p:sp>
      <p:sp>
        <p:nvSpPr>
          <p:cNvPr id="7" name="TextBox 6"/>
          <p:cNvSpPr txBox="1"/>
          <p:nvPr userDrawn="1"/>
        </p:nvSpPr>
        <p:spPr>
          <a:xfrm>
            <a:off x="50800" y="117476"/>
            <a:ext cx="12141200" cy="369332"/>
          </a:xfrm>
          <a:prstGeom prst="rect">
            <a:avLst/>
          </a:prstGeom>
          <a:solidFill>
            <a:schemeClr val="tx1"/>
          </a:solidFill>
        </p:spPr>
        <p:txBody>
          <a:bodyPr wrap="square" rtlCol="0">
            <a:spAutoFit/>
          </a:bodyPr>
          <a:lstStyle/>
          <a:p>
            <a:endParaRPr lang="en-US" sz="1800"/>
          </a:p>
        </p:txBody>
      </p:sp>
      <p:sp>
        <p:nvSpPr>
          <p:cNvPr id="8" name="TextBox 7">
            <a:extLst>
              <a:ext uri="{FF2B5EF4-FFF2-40B4-BE49-F238E27FC236}">
                <a16:creationId xmlns:a16="http://schemas.microsoft.com/office/drawing/2014/main" id="{309E78F6-31C2-994F-AF58-F4C679E5F7C1}"/>
              </a:ext>
            </a:extLst>
          </p:cNvPr>
          <p:cNvSpPr txBox="1"/>
          <p:nvPr userDrawn="1"/>
        </p:nvSpPr>
        <p:spPr>
          <a:xfrm>
            <a:off x="0" y="0"/>
            <a:ext cx="12192000" cy="369332"/>
          </a:xfrm>
          <a:prstGeom prst="rect">
            <a:avLst/>
          </a:prstGeom>
          <a:solidFill>
            <a:schemeClr val="tx1"/>
          </a:solidFill>
        </p:spPr>
        <p:txBody>
          <a:bodyPr wrap="square" rtlCol="0">
            <a:spAutoFit/>
          </a:bodyPr>
          <a:lstStyle/>
          <a:p>
            <a:endParaRPr lang="en-US" sz="1800"/>
          </a:p>
        </p:txBody>
      </p:sp>
    </p:spTree>
    <p:extLst>
      <p:ext uri="{BB962C8B-B14F-4D97-AF65-F5344CB8AC3E}">
        <p14:creationId xmlns:p14="http://schemas.microsoft.com/office/powerpoint/2010/main" val="150746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4E620-1400-4E15-AE91-86E5554227BD}" type="datetime1">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6755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D7DF27-8FEE-475B-89A6-8F0976E3EFEF}" type="datetime1">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46904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19D34C-2050-40A9-A44D-C41C95BDB702}" type="datetime1">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96272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162EE-9C24-4DB1-82D0-B319A631F4D8}" type="datetime1">
              <a:rPr lang="en-US" smtClean="0"/>
              <a:t>6/3/2021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56375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92CE9F-4211-43B6-994A-4DB8798D7A3B}" type="datetime1">
              <a:rPr lang="en-US" smtClean="0"/>
              <a:t>6/3/2021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7049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9E02F-94AA-46B8-A4A5-F87F2491D8B3}" type="datetime1">
              <a:rPr lang="en-US" smtClean="0"/>
              <a:t>6/3/2021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83399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07E97-FB6A-4851-8906-8F7E9DC82F63}" type="datetime1">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5693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CCA1B-D3D7-4C70-A4F3-6CDCC3EAA8BA}" type="datetime1">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06448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B7013-D195-4F6B-8BEF-0D70CCECF0D9}" type="datetime1">
              <a:rPr lang="en-US" smtClean="0"/>
              <a:t>6/3/2021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4FCE3-98A4-4385-9FA0-D7D495E5CB61}" type="slidenum">
              <a:rPr lang="en-US" smtClean="0"/>
              <a:t>‹#›</a:t>
            </a:fld>
            <a:endParaRPr lang="en-US"/>
          </a:p>
        </p:txBody>
      </p:sp>
    </p:spTree>
    <p:extLst>
      <p:ext uri="{BB962C8B-B14F-4D97-AF65-F5344CB8AC3E}">
        <p14:creationId xmlns:p14="http://schemas.microsoft.com/office/powerpoint/2010/main" val="3238702228"/>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7" r:id="rId12"/>
    <p:sldLayoutId id="2147483739" r:id="rId13"/>
    <p:sldLayoutId id="2147483740" r:id="rId14"/>
    <p:sldLayoutId id="2147483741"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WMF"/><Relationship Id="rId3" Type="http://schemas.openxmlformats.org/officeDocument/2006/relationships/image" Target="../media/image6.jpeg"/><Relationship Id="rId7" Type="http://schemas.openxmlformats.org/officeDocument/2006/relationships/image" Target="../media/image10.WMF"/><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WMF"/><Relationship Id="rId11" Type="http://schemas.openxmlformats.org/officeDocument/2006/relationships/image" Target="../media/image14.WMF"/><Relationship Id="rId5" Type="http://schemas.openxmlformats.org/officeDocument/2006/relationships/image" Target="../media/image8.emf"/><Relationship Id="rId10" Type="http://schemas.openxmlformats.org/officeDocument/2006/relationships/image" Target="../media/image13.WMF"/><Relationship Id="rId4" Type="http://schemas.openxmlformats.org/officeDocument/2006/relationships/image" Target="../media/image7.emf"/><Relationship Id="rId9" Type="http://schemas.openxmlformats.org/officeDocument/2006/relationships/image" Target="../media/image12.WMF"/><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ISS%20Rockumentary%201.mp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86249" y="1277285"/>
            <a:ext cx="7512673" cy="1696763"/>
          </a:xfrm>
        </p:spPr>
        <p:txBody>
          <a:bodyPr>
            <a:noAutofit/>
          </a:bodyPr>
          <a:lstStyle/>
          <a:p>
            <a:pPr algn="ctr"/>
            <a:r>
              <a:rPr lang="en-US" sz="6600" b="1" dirty="0">
                <a:solidFill>
                  <a:srgbClr val="57D3FF"/>
                </a:solidFill>
              </a:rPr>
              <a:t>Space Crop Production</a:t>
            </a:r>
            <a:br>
              <a:rPr lang="en-US" sz="6600" b="1" dirty="0">
                <a:solidFill>
                  <a:srgbClr val="57D3FF"/>
                </a:solidFill>
              </a:rPr>
            </a:br>
            <a:endParaRPr lang="en-US" sz="6600" b="1" dirty="0">
              <a:solidFill>
                <a:srgbClr val="57D3FF"/>
              </a:solidFill>
            </a:endParaRPr>
          </a:p>
        </p:txBody>
      </p:sp>
      <p:sp>
        <p:nvSpPr>
          <p:cNvPr id="4" name="Subtitle 2"/>
          <p:cNvSpPr txBox="1">
            <a:spLocks/>
          </p:cNvSpPr>
          <p:nvPr/>
        </p:nvSpPr>
        <p:spPr>
          <a:xfrm>
            <a:off x="4419653" y="3422822"/>
            <a:ext cx="6972197" cy="244012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600" dirty="0" err="1">
                <a:solidFill>
                  <a:srgbClr val="00B0F0"/>
                </a:solidFill>
              </a:rPr>
              <a:t>Gioia</a:t>
            </a:r>
            <a:r>
              <a:rPr lang="en-US" sz="5600" dirty="0">
                <a:solidFill>
                  <a:srgbClr val="00B0F0"/>
                </a:solidFill>
              </a:rPr>
              <a:t> Massa </a:t>
            </a:r>
          </a:p>
          <a:p>
            <a:pPr marL="0" indent="0" algn="ctr">
              <a:buNone/>
            </a:pPr>
            <a:r>
              <a:rPr lang="en-US" sz="5600" dirty="0">
                <a:solidFill>
                  <a:srgbClr val="00B0F0"/>
                </a:solidFill>
              </a:rPr>
              <a:t>and </a:t>
            </a:r>
          </a:p>
          <a:p>
            <a:pPr marL="0" indent="0" algn="ctr">
              <a:buNone/>
            </a:pPr>
            <a:r>
              <a:rPr lang="en-US" sz="5600" dirty="0">
                <a:solidFill>
                  <a:srgbClr val="00B0F0"/>
                </a:solidFill>
              </a:rPr>
              <a:t>Ralph Fritsche</a:t>
            </a:r>
          </a:p>
          <a:p>
            <a:pPr marL="0" indent="0" algn="ctr">
              <a:buNone/>
            </a:pPr>
            <a:r>
              <a:rPr lang="en-US" sz="4000" dirty="0">
                <a:solidFill>
                  <a:srgbClr val="00B0F0"/>
                </a:solidFill>
              </a:rPr>
              <a:t>NASA, Kennedy Space Center, FL, USA</a:t>
            </a:r>
          </a:p>
          <a:p>
            <a:pPr marL="0" indent="0" algn="ctr">
              <a:buNone/>
            </a:pPr>
            <a:r>
              <a:rPr lang="en-US" sz="3000" dirty="0">
                <a:solidFill>
                  <a:srgbClr val="00B0F0"/>
                </a:solidFill>
              </a:rPr>
              <a:t>JPL CIF: Human Robotics Mars Habitat Workshop</a:t>
            </a:r>
          </a:p>
          <a:p>
            <a:pPr marL="0" indent="0" algn="ctr">
              <a:buNone/>
            </a:pPr>
            <a:endParaRPr lang="en-US" sz="1400" dirty="0">
              <a:solidFill>
                <a:srgbClr val="00B0F0"/>
              </a:solidFill>
            </a:endParaRPr>
          </a:p>
          <a:p>
            <a:pPr marL="0" indent="0" algn="ctr">
              <a:buNone/>
            </a:pPr>
            <a:endParaRPr lang="en-US" dirty="0"/>
          </a:p>
        </p:txBody>
      </p:sp>
      <p:pic>
        <p:nvPicPr>
          <p:cNvPr id="6" name="Picture 5" descr="P03-Farmers-Wanted-NASA-Recruitment-Poster.tif">
            <a:extLst>
              <a:ext uri="{FF2B5EF4-FFF2-40B4-BE49-F238E27FC236}">
                <a16:creationId xmlns:a16="http://schemas.microsoft.com/office/drawing/2014/main" id="{38ADF681-2F34-4952-8CB3-C8B4071086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286250" cy="6858000"/>
          </a:xfrm>
          <a:prstGeom prst="rect">
            <a:avLst/>
          </a:prstGeom>
        </p:spPr>
      </p:pic>
    </p:spTree>
    <p:extLst>
      <p:ext uri="{BB962C8B-B14F-4D97-AF65-F5344CB8AC3E}">
        <p14:creationId xmlns:p14="http://schemas.microsoft.com/office/powerpoint/2010/main" val="427826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7780"/>
            <a:ext cx="10515600" cy="1325563"/>
          </a:xfrm>
        </p:spPr>
        <p:txBody>
          <a:bodyPr/>
          <a:lstStyle/>
          <a:p>
            <a:pPr algn="ctr"/>
            <a:r>
              <a:rPr lang="en-US" dirty="0"/>
              <a:t>Recent ISS Crop Research</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8681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35391A-5E33-4E77-B8E9-8AA776E6C4D3}"/>
              </a:ext>
            </a:extLst>
          </p:cNvPr>
          <p:cNvSpPr txBox="1"/>
          <p:nvPr/>
        </p:nvSpPr>
        <p:spPr>
          <a:xfrm>
            <a:off x="2568198" y="5779512"/>
            <a:ext cx="7055604" cy="830997"/>
          </a:xfrm>
          <a:prstGeom prst="rect">
            <a:avLst/>
          </a:prstGeom>
          <a:noFill/>
        </p:spPr>
        <p:txBody>
          <a:bodyPr wrap="square" rtlCol="0">
            <a:spAutoFit/>
          </a:bodyPr>
          <a:lstStyle/>
          <a:p>
            <a:pPr algn="ctr"/>
            <a:r>
              <a:rPr lang="en-US" sz="2400" dirty="0"/>
              <a:t>PH-02 Radish Experiment</a:t>
            </a:r>
          </a:p>
          <a:p>
            <a:pPr algn="ctr"/>
            <a:r>
              <a:rPr lang="en-US" sz="2400" dirty="0"/>
              <a:t>PI Karl </a:t>
            </a:r>
            <a:r>
              <a:rPr lang="en-US" sz="2400" dirty="0" err="1"/>
              <a:t>Hasenstein</a:t>
            </a:r>
            <a:r>
              <a:rPr lang="en-US" sz="2400" dirty="0"/>
              <a:t> – University of Louisiana, Lafayette</a:t>
            </a:r>
          </a:p>
        </p:txBody>
      </p:sp>
      <p:pic>
        <p:nvPicPr>
          <p:cNvPr id="4" name="Picture 3">
            <a:extLst>
              <a:ext uri="{FF2B5EF4-FFF2-40B4-BE49-F238E27FC236}">
                <a16:creationId xmlns:a16="http://schemas.microsoft.com/office/drawing/2014/main" id="{7546CD78-6DB7-4BE0-BCC4-BF607FE279CE}"/>
              </a:ext>
            </a:extLst>
          </p:cNvPr>
          <p:cNvPicPr>
            <a:picLocks noChangeAspect="1"/>
          </p:cNvPicPr>
          <p:nvPr/>
        </p:nvPicPr>
        <p:blipFill>
          <a:blip r:embed="rId2"/>
          <a:stretch>
            <a:fillRect/>
          </a:stretch>
        </p:blipFill>
        <p:spPr>
          <a:xfrm>
            <a:off x="220186" y="1860352"/>
            <a:ext cx="5770722" cy="3847148"/>
          </a:xfrm>
          <a:prstGeom prst="rect">
            <a:avLst/>
          </a:prstGeom>
          <a:ln>
            <a:solidFill>
              <a:srgbClr val="57D3FF"/>
            </a:solidFill>
          </a:ln>
        </p:spPr>
      </p:pic>
      <p:pic>
        <p:nvPicPr>
          <p:cNvPr id="12" name="Picture 11" descr="A picture containing indoor, engine&#10;&#10;Description automatically generated">
            <a:extLst>
              <a:ext uri="{FF2B5EF4-FFF2-40B4-BE49-F238E27FC236}">
                <a16:creationId xmlns:a16="http://schemas.microsoft.com/office/drawing/2014/main" id="{348DCA71-045C-456D-B2CC-BBBDCBB61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094" y="1867020"/>
            <a:ext cx="5760720" cy="3840480"/>
          </a:xfrm>
          <a:prstGeom prst="rect">
            <a:avLst/>
          </a:prstGeom>
          <a:ln>
            <a:solidFill>
              <a:srgbClr val="57D3FF"/>
            </a:solidFill>
          </a:ln>
        </p:spPr>
      </p:pic>
    </p:spTree>
    <p:extLst>
      <p:ext uri="{BB962C8B-B14F-4D97-AF65-F5344CB8AC3E}">
        <p14:creationId xmlns:p14="http://schemas.microsoft.com/office/powerpoint/2010/main" val="3717547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Recent ISS Crop Research</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3B5C36-3F63-4A9F-82D1-BA5D390FC15D}"/>
              </a:ext>
            </a:extLst>
          </p:cNvPr>
          <p:cNvSpPr txBox="1"/>
          <p:nvPr/>
        </p:nvSpPr>
        <p:spPr>
          <a:xfrm>
            <a:off x="1422400" y="6155679"/>
            <a:ext cx="9347200" cy="523220"/>
          </a:xfrm>
          <a:prstGeom prst="rect">
            <a:avLst/>
          </a:prstGeom>
          <a:noFill/>
        </p:spPr>
        <p:txBody>
          <a:bodyPr wrap="square" rtlCol="0">
            <a:spAutoFit/>
          </a:bodyPr>
          <a:lstStyle/>
          <a:p>
            <a:pPr algn="ctr"/>
            <a:r>
              <a:rPr lang="en-US" sz="2800" dirty="0"/>
              <a:t>Successful transplanting of ‘Extra Dwarf’ Pak Choi in VEG-03 I</a:t>
            </a:r>
          </a:p>
        </p:txBody>
      </p:sp>
      <p:pic>
        <p:nvPicPr>
          <p:cNvPr id="10" name="Picture 9" descr="A picture containing indoor&#10;&#10;Description automatically generated">
            <a:extLst>
              <a:ext uri="{FF2B5EF4-FFF2-40B4-BE49-F238E27FC236}">
                <a16:creationId xmlns:a16="http://schemas.microsoft.com/office/drawing/2014/main" id="{F333E62F-522C-46CF-9C44-ACE2BF4287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493" y="1382151"/>
            <a:ext cx="5760720" cy="3840480"/>
          </a:xfrm>
          <a:prstGeom prst="rect">
            <a:avLst/>
          </a:prstGeom>
          <a:ln>
            <a:solidFill>
              <a:srgbClr val="57D3FF"/>
            </a:solidFill>
          </a:ln>
        </p:spPr>
      </p:pic>
      <p:pic>
        <p:nvPicPr>
          <p:cNvPr id="12" name="Picture 11" descr="A picture containing vegetable, fresh, cluttered&#10;&#10;Description automatically generated">
            <a:extLst>
              <a:ext uri="{FF2B5EF4-FFF2-40B4-BE49-F238E27FC236}">
                <a16:creationId xmlns:a16="http://schemas.microsoft.com/office/drawing/2014/main" id="{1F8BB898-948E-45E1-B9F7-5636BBA96D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19706" y="1382151"/>
            <a:ext cx="5892801" cy="3840480"/>
          </a:xfrm>
          <a:prstGeom prst="rect">
            <a:avLst/>
          </a:prstGeom>
          <a:ln>
            <a:solidFill>
              <a:srgbClr val="57D3FF"/>
            </a:solidFill>
          </a:ln>
        </p:spPr>
      </p:pic>
      <p:sp>
        <p:nvSpPr>
          <p:cNvPr id="13" name="TextBox 12">
            <a:extLst>
              <a:ext uri="{FF2B5EF4-FFF2-40B4-BE49-F238E27FC236}">
                <a16:creationId xmlns:a16="http://schemas.microsoft.com/office/drawing/2014/main" id="{083ED6D6-EFC1-4B53-BB67-4591C03347FE}"/>
              </a:ext>
            </a:extLst>
          </p:cNvPr>
          <p:cNvSpPr txBox="1"/>
          <p:nvPr/>
        </p:nvSpPr>
        <p:spPr>
          <a:xfrm>
            <a:off x="1249037" y="5302906"/>
            <a:ext cx="3621632" cy="369332"/>
          </a:xfrm>
          <a:prstGeom prst="rect">
            <a:avLst/>
          </a:prstGeom>
          <a:noFill/>
        </p:spPr>
        <p:txBody>
          <a:bodyPr wrap="none" rtlCol="0">
            <a:spAutoFit/>
          </a:bodyPr>
          <a:lstStyle/>
          <a:p>
            <a:r>
              <a:rPr lang="en-US" dirty="0"/>
              <a:t>Transplanting 10 Days after initiation</a:t>
            </a:r>
          </a:p>
        </p:txBody>
      </p:sp>
      <p:sp>
        <p:nvSpPr>
          <p:cNvPr id="14" name="TextBox 13">
            <a:extLst>
              <a:ext uri="{FF2B5EF4-FFF2-40B4-BE49-F238E27FC236}">
                <a16:creationId xmlns:a16="http://schemas.microsoft.com/office/drawing/2014/main" id="{14FB1048-0401-487A-A0C3-45D1AD5220BF}"/>
              </a:ext>
            </a:extLst>
          </p:cNvPr>
          <p:cNvSpPr txBox="1"/>
          <p:nvPr/>
        </p:nvSpPr>
        <p:spPr>
          <a:xfrm>
            <a:off x="7321333" y="5302906"/>
            <a:ext cx="917239" cy="369332"/>
          </a:xfrm>
          <a:prstGeom prst="rect">
            <a:avLst/>
          </a:prstGeom>
          <a:noFill/>
        </p:spPr>
        <p:txBody>
          <a:bodyPr wrap="none" rtlCol="0">
            <a:spAutoFit/>
          </a:bodyPr>
          <a:lstStyle/>
          <a:p>
            <a:r>
              <a:rPr lang="en-US" dirty="0"/>
              <a:t>Original</a:t>
            </a:r>
          </a:p>
        </p:txBody>
      </p:sp>
      <p:sp>
        <p:nvSpPr>
          <p:cNvPr id="15" name="TextBox 14">
            <a:extLst>
              <a:ext uri="{FF2B5EF4-FFF2-40B4-BE49-F238E27FC236}">
                <a16:creationId xmlns:a16="http://schemas.microsoft.com/office/drawing/2014/main" id="{A93E4B3D-EC69-4F63-B37C-93F8EEA6FCEE}"/>
              </a:ext>
            </a:extLst>
          </p:cNvPr>
          <p:cNvSpPr txBox="1"/>
          <p:nvPr/>
        </p:nvSpPr>
        <p:spPr>
          <a:xfrm>
            <a:off x="9744011" y="5338539"/>
            <a:ext cx="1162178" cy="369332"/>
          </a:xfrm>
          <a:prstGeom prst="rect">
            <a:avLst/>
          </a:prstGeom>
          <a:noFill/>
        </p:spPr>
        <p:txBody>
          <a:bodyPr wrap="none" rtlCol="0">
            <a:spAutoFit/>
          </a:bodyPr>
          <a:lstStyle/>
          <a:p>
            <a:r>
              <a:rPr lang="en-US" dirty="0"/>
              <a:t>Transplant</a:t>
            </a:r>
          </a:p>
        </p:txBody>
      </p:sp>
      <p:sp>
        <p:nvSpPr>
          <p:cNvPr id="16" name="TextBox 15">
            <a:extLst>
              <a:ext uri="{FF2B5EF4-FFF2-40B4-BE49-F238E27FC236}">
                <a16:creationId xmlns:a16="http://schemas.microsoft.com/office/drawing/2014/main" id="{89A0D555-FED1-454A-8C7C-DA4CAAA2CA55}"/>
              </a:ext>
            </a:extLst>
          </p:cNvPr>
          <p:cNvSpPr txBox="1"/>
          <p:nvPr/>
        </p:nvSpPr>
        <p:spPr>
          <a:xfrm>
            <a:off x="8115365" y="5635294"/>
            <a:ext cx="1901483" cy="369332"/>
          </a:xfrm>
          <a:prstGeom prst="rect">
            <a:avLst/>
          </a:prstGeom>
          <a:noFill/>
        </p:spPr>
        <p:txBody>
          <a:bodyPr wrap="none" rtlCol="0">
            <a:spAutoFit/>
          </a:bodyPr>
          <a:lstStyle/>
          <a:p>
            <a:r>
              <a:rPr lang="en-US" dirty="0"/>
              <a:t>Harvest at 29 days</a:t>
            </a:r>
          </a:p>
        </p:txBody>
      </p:sp>
      <p:cxnSp>
        <p:nvCxnSpPr>
          <p:cNvPr id="4" name="Straight Arrow Connector 3">
            <a:extLst>
              <a:ext uri="{FF2B5EF4-FFF2-40B4-BE49-F238E27FC236}">
                <a16:creationId xmlns:a16="http://schemas.microsoft.com/office/drawing/2014/main" id="{5E0E0003-B451-419D-B872-0198834EF9E0}"/>
              </a:ext>
            </a:extLst>
          </p:cNvPr>
          <p:cNvCxnSpPr>
            <a:cxnSpLocks/>
            <a:stCxn id="14" idx="0"/>
          </p:cNvCxnSpPr>
          <p:nvPr/>
        </p:nvCxnSpPr>
        <p:spPr>
          <a:xfrm flipV="1">
            <a:off x="7779953" y="4133088"/>
            <a:ext cx="0" cy="116981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E9BBBC7-1AE6-459E-806A-6127A06D8FC3}"/>
              </a:ext>
            </a:extLst>
          </p:cNvPr>
          <p:cNvCxnSpPr>
            <a:cxnSpLocks/>
          </p:cNvCxnSpPr>
          <p:nvPr/>
        </p:nvCxnSpPr>
        <p:spPr>
          <a:xfrm flipH="1" flipV="1">
            <a:off x="10311448" y="4250530"/>
            <a:ext cx="1" cy="112315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0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Recent ISS Crop Research</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7EC893E7-EE71-4FAF-A2F1-C288982C0DB5}"/>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6513085" y="2059298"/>
            <a:ext cx="5181600" cy="1830935"/>
          </a:xfrm>
          <a:prstGeom prst="rect">
            <a:avLst/>
          </a:prstGeom>
          <a:ln>
            <a:solidFill>
              <a:srgbClr val="57D3FF"/>
            </a:solidFill>
          </a:ln>
        </p:spPr>
      </p:pic>
      <p:sp>
        <p:nvSpPr>
          <p:cNvPr id="8" name="TextBox 7">
            <a:extLst>
              <a:ext uri="{FF2B5EF4-FFF2-40B4-BE49-F238E27FC236}">
                <a16:creationId xmlns:a16="http://schemas.microsoft.com/office/drawing/2014/main" id="{523B5C36-3F63-4A9F-82D1-BA5D390FC15D}"/>
              </a:ext>
            </a:extLst>
          </p:cNvPr>
          <p:cNvSpPr txBox="1"/>
          <p:nvPr/>
        </p:nvSpPr>
        <p:spPr>
          <a:xfrm>
            <a:off x="6753653" y="4027377"/>
            <a:ext cx="4699438" cy="954107"/>
          </a:xfrm>
          <a:prstGeom prst="rect">
            <a:avLst/>
          </a:prstGeom>
          <a:noFill/>
        </p:spPr>
        <p:txBody>
          <a:bodyPr wrap="square" rtlCol="0">
            <a:spAutoFit/>
          </a:bodyPr>
          <a:lstStyle/>
          <a:p>
            <a:r>
              <a:rPr lang="en-US" sz="2800" dirty="0"/>
              <a:t>Seed Film technology tested successfully in VEG-03 J</a:t>
            </a:r>
          </a:p>
        </p:txBody>
      </p:sp>
      <p:pic>
        <p:nvPicPr>
          <p:cNvPr id="3" name="Picture 2">
            <a:extLst>
              <a:ext uri="{FF2B5EF4-FFF2-40B4-BE49-F238E27FC236}">
                <a16:creationId xmlns:a16="http://schemas.microsoft.com/office/drawing/2014/main" id="{A86FFAEA-83C7-4CA1-A2AC-664E40E23E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8909" y="1127235"/>
            <a:ext cx="5222668" cy="5577840"/>
          </a:xfrm>
          <a:prstGeom prst="rect">
            <a:avLst/>
          </a:prstGeom>
          <a:ln>
            <a:solidFill>
              <a:srgbClr val="57D3FF"/>
            </a:solidFill>
          </a:ln>
        </p:spPr>
      </p:pic>
    </p:spTree>
    <p:extLst>
      <p:ext uri="{BB962C8B-B14F-4D97-AF65-F5344CB8AC3E}">
        <p14:creationId xmlns:p14="http://schemas.microsoft.com/office/powerpoint/2010/main" val="245510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A8FAC0C-F223-4929-9F50-9883B01880FE}"/>
              </a:ext>
            </a:extLst>
          </p:cNvPr>
          <p:cNvCxnSpPr>
            <a:cxnSpLocks/>
          </p:cNvCxnSpPr>
          <p:nvPr/>
        </p:nvCxnSpPr>
        <p:spPr>
          <a:xfrm flipV="1">
            <a:off x="845408" y="1076465"/>
            <a:ext cx="10501184" cy="2328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BEB16433-DEF8-704F-9CBC-E5169CBC2EA7}"/>
              </a:ext>
            </a:extLst>
          </p:cNvPr>
          <p:cNvSpPr txBox="1">
            <a:spLocks/>
          </p:cNvSpPr>
          <p:nvPr/>
        </p:nvSpPr>
        <p:spPr>
          <a:xfrm>
            <a:off x="-311805" y="192576"/>
            <a:ext cx="11927158" cy="1144566"/>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5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685800" lvl="2" indent="0" algn="ctr">
              <a:buNone/>
            </a:pPr>
            <a:r>
              <a:rPr lang="en-US" sz="4800" dirty="0">
                <a:latin typeface="+mj-lt"/>
              </a:rPr>
              <a:t>Horticulture Considerations</a:t>
            </a:r>
            <a:endParaRPr lang="en-US" sz="2250" b="1" dirty="0">
              <a:solidFill>
                <a:schemeClr val="bg1"/>
              </a:solidFill>
            </a:endParaRPr>
          </a:p>
        </p:txBody>
      </p:sp>
      <p:sp>
        <p:nvSpPr>
          <p:cNvPr id="7" name="TextBox 6">
            <a:extLst>
              <a:ext uri="{FF2B5EF4-FFF2-40B4-BE49-F238E27FC236}">
                <a16:creationId xmlns:a16="http://schemas.microsoft.com/office/drawing/2014/main" id="{DDC337B4-1909-2542-BBBA-F2DB52A364F4}"/>
              </a:ext>
            </a:extLst>
          </p:cNvPr>
          <p:cNvSpPr txBox="1"/>
          <p:nvPr/>
        </p:nvSpPr>
        <p:spPr>
          <a:xfrm>
            <a:off x="331143" y="1502687"/>
            <a:ext cx="10857011" cy="3139321"/>
          </a:xfrm>
          <a:prstGeom prst="rect">
            <a:avLst/>
          </a:prstGeom>
          <a:noFill/>
        </p:spPr>
        <p:txBody>
          <a:bodyPr wrap="none" rtlCol="0">
            <a:spAutoFit/>
          </a:bodyPr>
          <a:lstStyle/>
          <a:p>
            <a:pPr marL="285750" lvl="1" indent="-285750">
              <a:buFont typeface="Arial" panose="020B0604020202020204" pitchFamily="34" charset="0"/>
              <a:buChar char="•"/>
            </a:pPr>
            <a:r>
              <a:rPr lang="en-US" sz="3600" dirty="0"/>
              <a:t>Cultivar selection (Edible Biomass, Yield Verses Volume)</a:t>
            </a:r>
          </a:p>
          <a:p>
            <a:pPr marL="285750" lvl="1" indent="-285750">
              <a:buFont typeface="Arial" panose="020B0604020202020204" pitchFamily="34" charset="0"/>
              <a:buChar char="•"/>
            </a:pPr>
            <a:r>
              <a:rPr lang="en-US" sz="3600" dirty="0"/>
              <a:t>Genetic Engineering  (Environmental Stress Tolerance)</a:t>
            </a:r>
          </a:p>
          <a:p>
            <a:pPr marL="285750" lvl="1" indent="-285750">
              <a:buFont typeface="Arial" panose="020B0604020202020204" pitchFamily="34" charset="0"/>
              <a:buChar char="•"/>
            </a:pPr>
            <a:r>
              <a:rPr lang="en-US" sz="3600" dirty="0"/>
              <a:t>Microbiome (Plant, Growth System, Vehicle and Crew)</a:t>
            </a:r>
          </a:p>
          <a:p>
            <a:pPr marL="285750" lvl="1" indent="-285750">
              <a:buFont typeface="Arial" panose="020B0604020202020204" pitchFamily="34" charset="0"/>
              <a:buChar char="•"/>
            </a:pPr>
            <a:r>
              <a:rPr lang="en-US" sz="3600" dirty="0"/>
              <a:t>Optimized Growth Recipes </a:t>
            </a:r>
          </a:p>
          <a:p>
            <a:pPr marL="285750" lvl="1" indent="-285750">
              <a:buFont typeface="Arial" panose="020B0604020202020204" pitchFamily="34" charset="0"/>
              <a:buChar char="•"/>
            </a:pPr>
            <a:r>
              <a:rPr lang="en-US" sz="3600" dirty="0"/>
              <a:t>Food Safety</a:t>
            </a:r>
          </a:p>
          <a:p>
            <a:endParaRPr lang="en-US" dirty="0"/>
          </a:p>
        </p:txBody>
      </p:sp>
      <p:pic>
        <p:nvPicPr>
          <p:cNvPr id="8" name="Picture 7">
            <a:extLst>
              <a:ext uri="{FF2B5EF4-FFF2-40B4-BE49-F238E27FC236}">
                <a16:creationId xmlns:a16="http://schemas.microsoft.com/office/drawing/2014/main" id="{6F735356-9341-3C4F-B800-353BCBA59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6602" y="4105392"/>
            <a:ext cx="3610344" cy="2402988"/>
          </a:xfrm>
          <a:prstGeom prst="rect">
            <a:avLst/>
          </a:prstGeom>
        </p:spPr>
      </p:pic>
      <p:pic>
        <p:nvPicPr>
          <p:cNvPr id="10" name="Picture 9">
            <a:extLst>
              <a:ext uri="{FF2B5EF4-FFF2-40B4-BE49-F238E27FC236}">
                <a16:creationId xmlns:a16="http://schemas.microsoft.com/office/drawing/2014/main" id="{EDA11A94-806F-A546-9181-15EBBFB36EB1}"/>
              </a:ext>
            </a:extLst>
          </p:cNvPr>
          <p:cNvPicPr>
            <a:picLocks noChangeAspect="1"/>
          </p:cNvPicPr>
          <p:nvPr/>
        </p:nvPicPr>
        <p:blipFill>
          <a:blip r:embed="rId4"/>
          <a:stretch>
            <a:fillRect/>
          </a:stretch>
        </p:blipFill>
        <p:spPr>
          <a:xfrm>
            <a:off x="7970453" y="4232296"/>
            <a:ext cx="3644900" cy="2213415"/>
          </a:xfrm>
          <a:prstGeom prst="rect">
            <a:avLst/>
          </a:prstGeom>
        </p:spPr>
      </p:pic>
    </p:spTree>
    <p:extLst>
      <p:ext uri="{BB962C8B-B14F-4D97-AF65-F5344CB8AC3E}">
        <p14:creationId xmlns:p14="http://schemas.microsoft.com/office/powerpoint/2010/main" val="3470302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A8FAC0C-F223-4929-9F50-9883B01880FE}"/>
              </a:ext>
            </a:extLst>
          </p:cNvPr>
          <p:cNvCxnSpPr>
            <a:cxnSpLocks/>
          </p:cNvCxnSpPr>
          <p:nvPr/>
        </p:nvCxnSpPr>
        <p:spPr>
          <a:xfrm flipV="1">
            <a:off x="845408" y="1076465"/>
            <a:ext cx="10501184" cy="2328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BEB16433-DEF8-704F-9CBC-E5169CBC2EA7}"/>
              </a:ext>
            </a:extLst>
          </p:cNvPr>
          <p:cNvSpPr txBox="1">
            <a:spLocks/>
          </p:cNvSpPr>
          <p:nvPr/>
        </p:nvSpPr>
        <p:spPr>
          <a:xfrm>
            <a:off x="-311805" y="192576"/>
            <a:ext cx="11927158" cy="1144566"/>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5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685800" lvl="2" indent="0" algn="ctr">
              <a:buFont typeface="Arial"/>
              <a:buNone/>
            </a:pPr>
            <a:r>
              <a:rPr lang="en-US" sz="4800" dirty="0">
                <a:latin typeface="+mj-lt"/>
              </a:rPr>
              <a:t>Hardware and Technology Considerations</a:t>
            </a:r>
          </a:p>
          <a:p>
            <a:pPr lvl="2"/>
            <a:endParaRPr lang="en-US" sz="4800" b="1" dirty="0">
              <a:solidFill>
                <a:schemeClr val="bg1"/>
              </a:solidFill>
            </a:endParaRPr>
          </a:p>
          <a:p>
            <a:pPr marL="1314450" lvl="3" indent="-285750"/>
            <a:endParaRPr lang="en-US" sz="2250" b="1" dirty="0">
              <a:solidFill>
                <a:schemeClr val="bg1"/>
              </a:solidFill>
            </a:endParaRPr>
          </a:p>
        </p:txBody>
      </p:sp>
      <p:sp>
        <p:nvSpPr>
          <p:cNvPr id="14" name="Rectangle 13">
            <a:extLst>
              <a:ext uri="{FF2B5EF4-FFF2-40B4-BE49-F238E27FC236}">
                <a16:creationId xmlns:a16="http://schemas.microsoft.com/office/drawing/2014/main" id="{C8A1FE74-D31C-D94C-825C-9CB894C982F0}"/>
              </a:ext>
            </a:extLst>
          </p:cNvPr>
          <p:cNvSpPr/>
          <p:nvPr/>
        </p:nvSpPr>
        <p:spPr>
          <a:xfrm>
            <a:off x="-978337" y="1337142"/>
            <a:ext cx="8971114" cy="5816977"/>
          </a:xfrm>
          <a:prstGeom prst="rect">
            <a:avLst/>
          </a:prstGeom>
        </p:spPr>
        <p:txBody>
          <a:bodyPr wrap="square">
            <a:spAutoFit/>
          </a:bodyPr>
          <a:lstStyle/>
          <a:p>
            <a:pPr marL="1714500" lvl="4" indent="-342900">
              <a:buFont typeface="Arial" panose="020B0604020202020204" pitchFamily="34" charset="0"/>
              <a:buChar char="•"/>
            </a:pPr>
            <a:r>
              <a:rPr lang="en-US" sz="3200" dirty="0"/>
              <a:t>Advanced Lighting </a:t>
            </a:r>
          </a:p>
          <a:p>
            <a:pPr marL="1714500" lvl="4" indent="-342900">
              <a:buFont typeface="Arial" panose="020B0604020202020204" pitchFamily="34" charset="0"/>
              <a:buChar char="•"/>
            </a:pPr>
            <a:r>
              <a:rPr lang="en-US" sz="3200" dirty="0"/>
              <a:t>Sensor Selection and Development</a:t>
            </a:r>
          </a:p>
          <a:p>
            <a:pPr marL="1714500" lvl="4" indent="-342900">
              <a:buFont typeface="Arial" panose="020B0604020202020204" pitchFamily="34" charset="0"/>
              <a:buChar char="•"/>
            </a:pPr>
            <a:r>
              <a:rPr lang="en-US" sz="3200" dirty="0"/>
              <a:t>Imaging Systems for Plant Health and Food Safety Monitoring (Hyperspectral, Multispectral, Fluorescence, Thermal)</a:t>
            </a:r>
          </a:p>
          <a:p>
            <a:pPr marL="1714500" lvl="4" indent="-342900">
              <a:buFont typeface="Arial" panose="020B0604020202020204" pitchFamily="34" charset="0"/>
              <a:buChar char="•"/>
            </a:pPr>
            <a:r>
              <a:rPr lang="en-US" sz="3200" dirty="0"/>
              <a:t>Sensor Fusion</a:t>
            </a:r>
          </a:p>
          <a:p>
            <a:pPr marL="1714500" lvl="4" indent="-342900">
              <a:buFont typeface="Arial" panose="020B0604020202020204" pitchFamily="34" charset="0"/>
              <a:buChar char="•"/>
            </a:pPr>
            <a:r>
              <a:rPr lang="en-US" sz="3200" dirty="0"/>
              <a:t>Autonomy and Robotics</a:t>
            </a:r>
          </a:p>
          <a:p>
            <a:pPr marL="1714500" lvl="4" indent="-342900">
              <a:buFont typeface="Arial" panose="020B0604020202020204" pitchFamily="34" charset="0"/>
              <a:buChar char="•"/>
            </a:pPr>
            <a:r>
              <a:rPr lang="en-US" sz="3200" dirty="0"/>
              <a:t>“Smart” Farmer: AI Control Systems and Predictive Algorithms</a:t>
            </a:r>
          </a:p>
          <a:p>
            <a:pPr marL="1714500" lvl="4" indent="-342900">
              <a:buFont typeface="Arial" panose="020B0604020202020204" pitchFamily="34" charset="0"/>
              <a:buChar char="•"/>
            </a:pPr>
            <a:r>
              <a:rPr lang="en-US" sz="3200" dirty="0"/>
              <a:t>Component Reliability, Maintenance and Miniaturization</a:t>
            </a:r>
          </a:p>
          <a:p>
            <a:pPr marL="1714500" lvl="4" indent="-342900">
              <a:buFont typeface="Arial" panose="020B0604020202020204" pitchFamily="34" charset="0"/>
              <a:buChar char="•"/>
            </a:pPr>
            <a:endParaRPr lang="en-US" sz="2000" b="1" dirty="0">
              <a:solidFill>
                <a:schemeClr val="bg1"/>
              </a:solidFill>
            </a:endParaRPr>
          </a:p>
        </p:txBody>
      </p:sp>
      <p:pic>
        <p:nvPicPr>
          <p:cNvPr id="15" name="Picture 14">
            <a:extLst>
              <a:ext uri="{FF2B5EF4-FFF2-40B4-BE49-F238E27FC236}">
                <a16:creationId xmlns:a16="http://schemas.microsoft.com/office/drawing/2014/main" id="{5143E50E-935B-C240-B1FF-1CFF187FAD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0607" y="1337142"/>
            <a:ext cx="3689829" cy="2925463"/>
          </a:xfrm>
          <a:prstGeom prst="rect">
            <a:avLst/>
          </a:prstGeom>
        </p:spPr>
      </p:pic>
      <p:pic>
        <p:nvPicPr>
          <p:cNvPr id="16" name="Picture 15">
            <a:extLst>
              <a:ext uri="{FF2B5EF4-FFF2-40B4-BE49-F238E27FC236}">
                <a16:creationId xmlns:a16="http://schemas.microsoft.com/office/drawing/2014/main" id="{DBBBEFBE-17E9-E54C-8B14-1F258C4BC5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4781" y="4499995"/>
            <a:ext cx="2930572" cy="2018340"/>
          </a:xfrm>
          <a:prstGeom prst="rect">
            <a:avLst/>
          </a:prstGeom>
        </p:spPr>
      </p:pic>
    </p:spTree>
    <p:extLst>
      <p:ext uri="{BB962C8B-B14F-4D97-AF65-F5344CB8AC3E}">
        <p14:creationId xmlns:p14="http://schemas.microsoft.com/office/powerpoint/2010/main" val="2090815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56EA6A16-5082-0D48-B2C1-CEFB3729BBA1}"/>
              </a:ext>
            </a:extLst>
          </p:cNvPr>
          <p:cNvSpPr>
            <a:spLocks noGrp="1"/>
          </p:cNvSpPr>
          <p:nvPr>
            <p:ph idx="1"/>
          </p:nvPr>
        </p:nvSpPr>
        <p:spPr>
          <a:xfrm>
            <a:off x="-577430" y="518128"/>
            <a:ext cx="9972254" cy="6339873"/>
          </a:xfrm>
        </p:spPr>
        <p:txBody>
          <a:bodyPr>
            <a:normAutofit/>
          </a:bodyPr>
          <a:lstStyle/>
          <a:p>
            <a:pPr marL="685800" lvl="2" indent="0">
              <a:buNone/>
            </a:pPr>
            <a:r>
              <a:rPr lang="en-US" sz="2400" b="1" i="1" dirty="0"/>
              <a:t> </a:t>
            </a:r>
          </a:p>
          <a:p>
            <a:pPr marL="971550" lvl="2" indent="-285750"/>
            <a:endParaRPr lang="en-US" sz="3200" b="1" dirty="0">
              <a:solidFill>
                <a:schemeClr val="bg1"/>
              </a:solidFill>
            </a:endParaRPr>
          </a:p>
          <a:p>
            <a:pPr marL="971550" lvl="2" indent="-285750"/>
            <a:r>
              <a:rPr lang="en-US" sz="3200" dirty="0"/>
              <a:t>Long term presence on Mars will incorporate </a:t>
            </a:r>
          </a:p>
          <a:p>
            <a:pPr marL="685800" lvl="2" indent="0">
              <a:buNone/>
            </a:pPr>
            <a:r>
              <a:rPr lang="en-US" sz="3200" dirty="0"/>
              <a:t>   a bioregenerative food capability as a</a:t>
            </a:r>
          </a:p>
          <a:p>
            <a:pPr marL="685800" lvl="2" indent="0">
              <a:buNone/>
            </a:pPr>
            <a:r>
              <a:rPr lang="en-US" sz="3200" dirty="0"/>
              <a:t>   component of the life support system</a:t>
            </a:r>
          </a:p>
          <a:p>
            <a:pPr marL="685800" lvl="2" indent="0">
              <a:buNone/>
            </a:pPr>
            <a:endParaRPr lang="en-US" sz="3200" dirty="0"/>
          </a:p>
          <a:p>
            <a:pPr lvl="2" indent="-457200"/>
            <a:r>
              <a:rPr lang="en-US" sz="3200" dirty="0"/>
              <a:t>Will use systems proven on the lunar surface  </a:t>
            </a:r>
          </a:p>
          <a:p>
            <a:pPr marL="685800" lvl="2" indent="0">
              <a:buNone/>
            </a:pPr>
            <a:endParaRPr lang="en-US" sz="3200" dirty="0"/>
          </a:p>
          <a:p>
            <a:pPr marL="971550" lvl="2" indent="-285750"/>
            <a:r>
              <a:rPr lang="en-US" sz="3200" dirty="0"/>
              <a:t>Benefits of a bioregenerative system:</a:t>
            </a:r>
          </a:p>
          <a:p>
            <a:pPr marL="1314450" lvl="3" indent="-285750"/>
            <a:r>
              <a:rPr lang="en-US" sz="3200" dirty="0"/>
              <a:t>Lower food stowage mass</a:t>
            </a:r>
          </a:p>
          <a:p>
            <a:pPr marL="1314450" lvl="3" indent="-285750"/>
            <a:r>
              <a:rPr lang="en-US" sz="3200" dirty="0"/>
              <a:t>Air revitalization </a:t>
            </a:r>
          </a:p>
          <a:p>
            <a:pPr marL="1314450" lvl="3" indent="-285750"/>
            <a:r>
              <a:rPr lang="en-US" sz="3200" dirty="0"/>
              <a:t>Water and waste treatment</a:t>
            </a:r>
          </a:p>
          <a:p>
            <a:pPr marL="1314450" lvl="3" indent="-285750"/>
            <a:endParaRPr lang="en-US" sz="2250" b="1" dirty="0">
              <a:solidFill>
                <a:schemeClr val="bg1"/>
              </a:solidFill>
            </a:endParaRPr>
          </a:p>
        </p:txBody>
      </p:sp>
      <p:pic>
        <p:nvPicPr>
          <p:cNvPr id="9" name="Picture 8">
            <a:extLst>
              <a:ext uri="{FF2B5EF4-FFF2-40B4-BE49-F238E27FC236}">
                <a16:creationId xmlns:a16="http://schemas.microsoft.com/office/drawing/2014/main" id="{0CC8D85C-C65D-F94D-A3C8-B6AF4947F9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38913" y="1431464"/>
            <a:ext cx="3896568" cy="5182585"/>
          </a:xfrm>
          <a:prstGeom prst="rect">
            <a:avLst/>
          </a:prstGeom>
        </p:spPr>
      </p:pic>
      <p:sp>
        <p:nvSpPr>
          <p:cNvPr id="5" name="Rectangle 4">
            <a:extLst>
              <a:ext uri="{FF2B5EF4-FFF2-40B4-BE49-F238E27FC236}">
                <a16:creationId xmlns:a16="http://schemas.microsoft.com/office/drawing/2014/main" id="{8C5F2E72-C287-D64D-8125-C11FF4E50E0E}"/>
              </a:ext>
            </a:extLst>
          </p:cNvPr>
          <p:cNvSpPr/>
          <p:nvPr/>
        </p:nvSpPr>
        <p:spPr>
          <a:xfrm>
            <a:off x="-691263" y="102629"/>
            <a:ext cx="13048019" cy="830997"/>
          </a:xfrm>
          <a:prstGeom prst="rect">
            <a:avLst/>
          </a:prstGeom>
        </p:spPr>
        <p:txBody>
          <a:bodyPr wrap="square">
            <a:spAutoFit/>
          </a:bodyPr>
          <a:lstStyle/>
          <a:p>
            <a:pPr marL="685800" lvl="2" indent="0" algn="ctr">
              <a:buNone/>
            </a:pPr>
            <a:r>
              <a:rPr lang="en-US" sz="4400" dirty="0">
                <a:latin typeface="+mj-lt"/>
              </a:rPr>
              <a:t>Crop Production and Bioregenerative Life Sup</a:t>
            </a:r>
            <a:r>
              <a:rPr lang="en-US" sz="4800" dirty="0">
                <a:latin typeface="+mj-lt"/>
              </a:rPr>
              <a:t>port</a:t>
            </a:r>
          </a:p>
        </p:txBody>
      </p:sp>
      <p:cxnSp>
        <p:nvCxnSpPr>
          <p:cNvPr id="10" name="Straight Connector 9">
            <a:extLst>
              <a:ext uri="{FF2B5EF4-FFF2-40B4-BE49-F238E27FC236}">
                <a16:creationId xmlns:a16="http://schemas.microsoft.com/office/drawing/2014/main" id="{79D4E19C-CD8D-404C-9011-D08653F6D081}"/>
              </a:ext>
            </a:extLst>
          </p:cNvPr>
          <p:cNvCxnSpPr>
            <a:cxnSpLocks/>
          </p:cNvCxnSpPr>
          <p:nvPr/>
        </p:nvCxnSpPr>
        <p:spPr>
          <a:xfrm>
            <a:off x="593124" y="1091518"/>
            <a:ext cx="11170508"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592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5F2E72-C287-D64D-8125-C11FF4E50E0E}"/>
              </a:ext>
            </a:extLst>
          </p:cNvPr>
          <p:cNvSpPr/>
          <p:nvPr/>
        </p:nvSpPr>
        <p:spPr>
          <a:xfrm>
            <a:off x="-147565" y="309906"/>
            <a:ext cx="12030646" cy="830997"/>
          </a:xfrm>
          <a:prstGeom prst="rect">
            <a:avLst/>
          </a:prstGeom>
        </p:spPr>
        <p:txBody>
          <a:bodyPr wrap="square">
            <a:spAutoFit/>
          </a:bodyPr>
          <a:lstStyle/>
          <a:p>
            <a:pPr marL="685800" lvl="2" indent="0" algn="ctr">
              <a:buNone/>
            </a:pPr>
            <a:r>
              <a:rPr lang="en-US" sz="4800" b="1" dirty="0">
                <a:latin typeface="+mj-lt"/>
              </a:rPr>
              <a:t>Challenges of a Bioregenerative Crop System</a:t>
            </a:r>
          </a:p>
        </p:txBody>
      </p:sp>
      <p:cxnSp>
        <p:nvCxnSpPr>
          <p:cNvPr id="10" name="Straight Connector 9">
            <a:extLst>
              <a:ext uri="{FF2B5EF4-FFF2-40B4-BE49-F238E27FC236}">
                <a16:creationId xmlns:a16="http://schemas.microsoft.com/office/drawing/2014/main" id="{79D4E19C-CD8D-404C-9011-D08653F6D081}"/>
              </a:ext>
            </a:extLst>
          </p:cNvPr>
          <p:cNvCxnSpPr>
            <a:cxnSpLocks/>
          </p:cNvCxnSpPr>
          <p:nvPr/>
        </p:nvCxnSpPr>
        <p:spPr>
          <a:xfrm>
            <a:off x="760313" y="1140903"/>
            <a:ext cx="10979085"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2C7C6946-2BD2-454F-B536-90097D12C8EB}"/>
              </a:ext>
            </a:extLst>
          </p:cNvPr>
          <p:cNvSpPr>
            <a:spLocks noGrp="1"/>
          </p:cNvSpPr>
          <p:nvPr>
            <p:ph sz="half" idx="1"/>
          </p:nvPr>
        </p:nvSpPr>
        <p:spPr>
          <a:xfrm>
            <a:off x="-915252" y="1587453"/>
            <a:ext cx="9172537" cy="5353643"/>
          </a:xfrm>
        </p:spPr>
        <p:txBody>
          <a:bodyPr>
            <a:normAutofit fontScale="92500" lnSpcReduction="10000"/>
          </a:bodyPr>
          <a:lstStyle/>
          <a:p>
            <a:pPr marL="1314450" lvl="3" indent="-285750"/>
            <a:r>
              <a:rPr lang="en-US" sz="3200" dirty="0"/>
              <a:t>Requires close coordination with other life support system components</a:t>
            </a:r>
          </a:p>
          <a:p>
            <a:pPr marL="1314450" lvl="3" indent="-285750"/>
            <a:r>
              <a:rPr lang="en-US" sz="3200" dirty="0"/>
              <a:t>Unknown effects of long-term radiation on plant performance, nutrition and acceptability</a:t>
            </a:r>
          </a:p>
          <a:p>
            <a:pPr marL="1314450" lvl="3" indent="-285750"/>
            <a:r>
              <a:rPr lang="en-US" sz="3200" dirty="0"/>
              <a:t>Food safety mandates safe processing and handling protocols</a:t>
            </a:r>
          </a:p>
          <a:p>
            <a:pPr marL="1314450" lvl="3" indent="-285750"/>
            <a:r>
              <a:rPr lang="en-US" sz="3200" dirty="0"/>
              <a:t>Crew time verses autonomous operations</a:t>
            </a:r>
          </a:p>
          <a:p>
            <a:pPr marL="1314450" lvl="3" indent="-285750"/>
            <a:r>
              <a:rPr lang="en-US" sz="3200" dirty="0"/>
              <a:t>Additional hardware for food preparation and storage  </a:t>
            </a:r>
          </a:p>
          <a:p>
            <a:pPr marL="1314450" lvl="3" indent="-285750"/>
            <a:r>
              <a:rPr lang="en-US" sz="3200" dirty="0"/>
              <a:t>Dedicated module(s) for Pick-and-Eat and Staple Crops  </a:t>
            </a:r>
          </a:p>
          <a:p>
            <a:pPr marL="1314450" lvl="3" indent="-285750"/>
            <a:r>
              <a:rPr lang="en-US" sz="3200" dirty="0"/>
              <a:t>Hydroponic verses regolith-based systems </a:t>
            </a:r>
          </a:p>
          <a:p>
            <a:pPr marL="1314450" lvl="3" indent="-285750"/>
            <a:endParaRPr lang="en-US" sz="3200" dirty="0"/>
          </a:p>
          <a:p>
            <a:endParaRPr lang="en-US" dirty="0"/>
          </a:p>
        </p:txBody>
      </p:sp>
      <p:grpSp>
        <p:nvGrpSpPr>
          <p:cNvPr id="17" name="Group 16">
            <a:extLst>
              <a:ext uri="{FF2B5EF4-FFF2-40B4-BE49-F238E27FC236}">
                <a16:creationId xmlns:a16="http://schemas.microsoft.com/office/drawing/2014/main" id="{8EFD9522-2001-D543-872D-EB5FD2898BDF}"/>
              </a:ext>
            </a:extLst>
          </p:cNvPr>
          <p:cNvGrpSpPr/>
          <p:nvPr/>
        </p:nvGrpSpPr>
        <p:grpSpPr>
          <a:xfrm>
            <a:off x="8398466" y="4556170"/>
            <a:ext cx="3340932" cy="1566819"/>
            <a:chOff x="3632944" y="3751477"/>
            <a:chExt cx="3454532" cy="1566819"/>
          </a:xfrm>
        </p:grpSpPr>
        <p:sp>
          <p:nvSpPr>
            <p:cNvPr id="18" name="Rectangle 17">
              <a:extLst>
                <a:ext uri="{FF2B5EF4-FFF2-40B4-BE49-F238E27FC236}">
                  <a16:creationId xmlns:a16="http://schemas.microsoft.com/office/drawing/2014/main" id="{F1E37641-F923-784A-A891-4FDA2377F2E0}"/>
                </a:ext>
              </a:extLst>
            </p:cNvPr>
            <p:cNvSpPr/>
            <p:nvPr/>
          </p:nvSpPr>
          <p:spPr>
            <a:xfrm>
              <a:off x="3994960" y="3751477"/>
              <a:ext cx="2870200" cy="15668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9E3E2E-51BD-1F45-9EE7-78417F62CEC4}"/>
                </a:ext>
              </a:extLst>
            </p:cNvPr>
            <p:cNvSpPr txBox="1"/>
            <p:nvPr/>
          </p:nvSpPr>
          <p:spPr>
            <a:xfrm>
              <a:off x="3632944" y="3813580"/>
              <a:ext cx="3454532" cy="369332"/>
            </a:xfrm>
            <a:prstGeom prst="rect">
              <a:avLst/>
            </a:prstGeom>
            <a:noFill/>
          </p:spPr>
          <p:txBody>
            <a:bodyPr wrap="square" rtlCol="0">
              <a:spAutoFit/>
            </a:bodyPr>
            <a:lstStyle/>
            <a:p>
              <a:pPr algn="ctr"/>
              <a:r>
                <a:rPr lang="en-US" b="1" u="sng" dirty="0"/>
                <a:t>Staple Crop Candidates</a:t>
              </a:r>
            </a:p>
          </p:txBody>
        </p:sp>
        <p:sp>
          <p:nvSpPr>
            <p:cNvPr id="20" name="TextBox 19">
              <a:extLst>
                <a:ext uri="{FF2B5EF4-FFF2-40B4-BE49-F238E27FC236}">
                  <a16:creationId xmlns:a16="http://schemas.microsoft.com/office/drawing/2014/main" id="{EA43A9AE-8DAC-3A42-A907-269A7B4FC245}"/>
                </a:ext>
              </a:extLst>
            </p:cNvPr>
            <p:cNvSpPr txBox="1"/>
            <p:nvPr/>
          </p:nvSpPr>
          <p:spPr>
            <a:xfrm>
              <a:off x="4095981" y="4238334"/>
              <a:ext cx="1549911" cy="923330"/>
            </a:xfrm>
            <a:prstGeom prst="rect">
              <a:avLst/>
            </a:prstGeom>
            <a:noFill/>
          </p:spPr>
          <p:txBody>
            <a:bodyPr wrap="none" rtlCol="0">
              <a:spAutoFit/>
            </a:bodyPr>
            <a:lstStyle/>
            <a:p>
              <a:r>
                <a:rPr lang="en-US" b="1" dirty="0"/>
                <a:t>Rice</a:t>
              </a:r>
            </a:p>
            <a:p>
              <a:r>
                <a:rPr lang="en-US" b="1" dirty="0"/>
                <a:t>Beans</a:t>
              </a:r>
            </a:p>
            <a:p>
              <a:r>
                <a:rPr lang="en-US" b="1" dirty="0"/>
                <a:t>Wheat Berries</a:t>
              </a:r>
            </a:p>
          </p:txBody>
        </p:sp>
        <p:sp>
          <p:nvSpPr>
            <p:cNvPr id="21" name="TextBox 20">
              <a:extLst>
                <a:ext uri="{FF2B5EF4-FFF2-40B4-BE49-F238E27FC236}">
                  <a16:creationId xmlns:a16="http://schemas.microsoft.com/office/drawing/2014/main" id="{5B82A11C-0F90-1843-81FF-01474CFF6A1A}"/>
                </a:ext>
              </a:extLst>
            </p:cNvPr>
            <p:cNvSpPr txBox="1"/>
            <p:nvPr/>
          </p:nvSpPr>
          <p:spPr>
            <a:xfrm>
              <a:off x="5696068" y="4245015"/>
              <a:ext cx="1092222" cy="923330"/>
            </a:xfrm>
            <a:prstGeom prst="rect">
              <a:avLst/>
            </a:prstGeom>
            <a:noFill/>
          </p:spPr>
          <p:txBody>
            <a:bodyPr wrap="none" rtlCol="0">
              <a:spAutoFit/>
            </a:bodyPr>
            <a:lstStyle/>
            <a:p>
              <a:r>
                <a:rPr lang="en-US" b="1" dirty="0"/>
                <a:t>Soybeans</a:t>
              </a:r>
            </a:p>
            <a:p>
              <a:r>
                <a:rPr lang="en-US" b="1" dirty="0"/>
                <a:t>Peanuts</a:t>
              </a:r>
            </a:p>
            <a:p>
              <a:r>
                <a:rPr lang="en-US" b="1" dirty="0"/>
                <a:t>Wheat </a:t>
              </a:r>
            </a:p>
          </p:txBody>
        </p:sp>
      </p:grpSp>
      <p:pic>
        <p:nvPicPr>
          <p:cNvPr id="24" name="Content Placeholder 10">
            <a:extLst>
              <a:ext uri="{FF2B5EF4-FFF2-40B4-BE49-F238E27FC236}">
                <a16:creationId xmlns:a16="http://schemas.microsoft.com/office/drawing/2014/main" id="{B282FC04-9F36-AA4B-AE1E-47C21C1732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8969" y="1587453"/>
            <a:ext cx="4039927" cy="2409215"/>
          </a:xfrm>
          <a:prstGeom prst="rect">
            <a:avLst/>
          </a:prstGeom>
        </p:spPr>
      </p:pic>
    </p:spTree>
    <p:extLst>
      <p:ext uri="{BB962C8B-B14F-4D97-AF65-F5344CB8AC3E}">
        <p14:creationId xmlns:p14="http://schemas.microsoft.com/office/powerpoint/2010/main" val="3702200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891"/>
            <a:ext cx="8229600" cy="1143000"/>
          </a:xfrm>
        </p:spPr>
        <p:txBody>
          <a:bodyPr/>
          <a:lstStyle/>
          <a:p>
            <a:pPr algn="ctr"/>
            <a:r>
              <a:rPr lang="en-US" dirty="0"/>
              <a:t>Thank you!</a:t>
            </a:r>
          </a:p>
        </p:txBody>
      </p:sp>
      <p:cxnSp>
        <p:nvCxnSpPr>
          <p:cNvPr id="6" name="Straight Connector 5"/>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2" descr="https://pbs.twimg.com/media/CbMNbZYWAAI5Iz8.jpg:large">
            <a:extLst>
              <a:ext uri="{FF2B5EF4-FFF2-40B4-BE49-F238E27FC236}">
                <a16:creationId xmlns:a16="http://schemas.microsoft.com/office/drawing/2014/main" id="{AE38E9B7-B3A2-4450-8C93-FE6E7083042A}"/>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882"/>
          <a:stretch/>
        </p:blipFill>
        <p:spPr bwMode="auto">
          <a:xfrm>
            <a:off x="2664106" y="1295400"/>
            <a:ext cx="6863787"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793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65" y="91313"/>
            <a:ext cx="10515600" cy="1325563"/>
          </a:xfrm>
        </p:spPr>
        <p:txBody>
          <a:bodyPr/>
          <a:lstStyle/>
          <a:p>
            <a:pPr algn="ctr"/>
            <a:r>
              <a:rPr lang="en-US" dirty="0">
                <a:latin typeface="+mn-lt"/>
              </a:rPr>
              <a:t>Why plants?</a:t>
            </a:r>
          </a:p>
        </p:txBody>
      </p:sp>
      <p:sp>
        <p:nvSpPr>
          <p:cNvPr id="3" name="Content Placeholder 2"/>
          <p:cNvSpPr>
            <a:spLocks noGrp="1"/>
          </p:cNvSpPr>
          <p:nvPr>
            <p:ph idx="1"/>
          </p:nvPr>
        </p:nvSpPr>
        <p:spPr>
          <a:xfrm>
            <a:off x="362109" y="1456088"/>
            <a:ext cx="4777450" cy="4351338"/>
          </a:xfrm>
        </p:spPr>
        <p:txBody>
          <a:bodyPr/>
          <a:lstStyle/>
          <a:p>
            <a:r>
              <a:rPr lang="en-US" dirty="0"/>
              <a:t>Food</a:t>
            </a:r>
          </a:p>
          <a:p>
            <a:r>
              <a:rPr lang="en-US" dirty="0"/>
              <a:t>Psychological well being</a:t>
            </a:r>
          </a:p>
          <a:p>
            <a:r>
              <a:rPr lang="en-US" dirty="0"/>
              <a:t>Atmosphere</a:t>
            </a:r>
          </a:p>
          <a:p>
            <a:r>
              <a:rPr lang="en-US" dirty="0"/>
              <a:t>Water</a:t>
            </a:r>
          </a:p>
        </p:txBody>
      </p:sp>
      <p:cxnSp>
        <p:nvCxnSpPr>
          <p:cNvPr id="4" name="Straight Connector 3"/>
          <p:cNvCxnSpPr/>
          <p:nvPr/>
        </p:nvCxnSpPr>
        <p:spPr>
          <a:xfrm>
            <a:off x="1866900" y="1259392"/>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028" name="Picture 4" descr="https://io.jsc.nasa.gov/photos/11169/hires/iss038e00930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09242" y="1613571"/>
            <a:ext cx="7620000" cy="506569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5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64ED07-92DA-4820-B78A-A48D8DFF1AAF}"/>
              </a:ext>
            </a:extLst>
          </p:cNvPr>
          <p:cNvSpPr txBox="1"/>
          <p:nvPr/>
        </p:nvSpPr>
        <p:spPr>
          <a:xfrm>
            <a:off x="1524000" y="2040674"/>
            <a:ext cx="9144000" cy="1015663"/>
          </a:xfrm>
          <a:prstGeom prst="rect">
            <a:avLst/>
          </a:prstGeom>
          <a:noFill/>
        </p:spPr>
        <p:txBody>
          <a:bodyPr wrap="square" rtlCol="0">
            <a:spAutoFit/>
          </a:bodyPr>
          <a:lstStyle/>
          <a:p>
            <a:pPr algn="ctr"/>
            <a:r>
              <a:rPr lang="en-US" sz="3000" b="1" i="1" dirty="0">
                <a:solidFill>
                  <a:srgbClr val="FFFF00"/>
                </a:solidFill>
                <a:latin typeface="Arial Narrow" panose="020B0606020202030204" pitchFamily="34" charset="0"/>
              </a:rPr>
              <a:t>Ensure Food System Security</a:t>
            </a:r>
            <a:r>
              <a:rPr lang="en-US" sz="3000" b="1" i="1" dirty="0">
                <a:solidFill>
                  <a:srgbClr val="92D050"/>
                </a:solidFill>
                <a:latin typeface="Arial Narrow" panose="020B0606020202030204" pitchFamily="34" charset="0"/>
              </a:rPr>
              <a:t> </a:t>
            </a:r>
            <a:r>
              <a:rPr lang="en-US" sz="3000" b="1" i="1" dirty="0">
                <a:solidFill>
                  <a:srgbClr val="FFFF00"/>
                </a:solidFill>
                <a:latin typeface="Arial Narrow" panose="020B0606020202030204" pitchFamily="34" charset="0"/>
              </a:rPr>
              <a:t>on Long Duration Missions  Beyond LEO</a:t>
            </a:r>
            <a:endParaRPr lang="en-US" sz="3000" b="1" dirty="0">
              <a:solidFill>
                <a:srgbClr val="FFFF00"/>
              </a:solidFill>
              <a:latin typeface="Arial Narrow" panose="020B0606020202030204" pitchFamily="34" charset="0"/>
            </a:endParaRPr>
          </a:p>
        </p:txBody>
      </p:sp>
      <p:sp>
        <p:nvSpPr>
          <p:cNvPr id="12" name="TextBox 11">
            <a:extLst>
              <a:ext uri="{FF2B5EF4-FFF2-40B4-BE49-F238E27FC236}">
                <a16:creationId xmlns:a16="http://schemas.microsoft.com/office/drawing/2014/main" id="{35983FE4-FB54-44B5-A83B-58CD27C15111}"/>
              </a:ext>
            </a:extLst>
          </p:cNvPr>
          <p:cNvSpPr txBox="1"/>
          <p:nvPr/>
        </p:nvSpPr>
        <p:spPr>
          <a:xfrm>
            <a:off x="2717180" y="3766670"/>
            <a:ext cx="675764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6">
                    <a:lumMod val="60000"/>
                    <a:lumOff val="40000"/>
                  </a:schemeClr>
                </a:solidFill>
              </a:rPr>
              <a:t>Near-Term Goal</a:t>
            </a:r>
          </a:p>
          <a:p>
            <a:pPr algn="l"/>
            <a:r>
              <a:rPr lang="en-US" sz="2400" dirty="0">
                <a:solidFill>
                  <a:schemeClr val="accent6">
                    <a:lumMod val="60000"/>
                    <a:lumOff val="40000"/>
                  </a:schemeClr>
                </a:solidFill>
              </a:rPr>
              <a:t>Nutrient Supplementation of Prepackaged Food</a:t>
            </a:r>
          </a:p>
        </p:txBody>
      </p:sp>
      <p:sp>
        <p:nvSpPr>
          <p:cNvPr id="14" name="TextBox 13">
            <a:extLst>
              <a:ext uri="{FF2B5EF4-FFF2-40B4-BE49-F238E27FC236}">
                <a16:creationId xmlns:a16="http://schemas.microsoft.com/office/drawing/2014/main" id="{ED1CEC08-F171-49BB-AA42-2D16A97C9235}"/>
              </a:ext>
            </a:extLst>
          </p:cNvPr>
          <p:cNvSpPr txBox="1"/>
          <p:nvPr/>
        </p:nvSpPr>
        <p:spPr>
          <a:xfrm>
            <a:off x="2717180" y="4924835"/>
            <a:ext cx="675764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1">
                    <a:lumMod val="60000"/>
                    <a:lumOff val="40000"/>
                  </a:schemeClr>
                </a:solidFill>
              </a:rPr>
              <a:t>Long-Term Goal</a:t>
            </a:r>
          </a:p>
          <a:p>
            <a:pPr algn="l"/>
            <a:r>
              <a:rPr lang="en-US" sz="2400" dirty="0">
                <a:solidFill>
                  <a:schemeClr val="accent1">
                    <a:lumMod val="60000"/>
                    <a:lumOff val="40000"/>
                  </a:schemeClr>
                </a:solidFill>
              </a:rPr>
              <a:t>Caloric Replacement to Facilitate Earth Independence</a:t>
            </a:r>
          </a:p>
        </p:txBody>
      </p:sp>
      <p:sp>
        <p:nvSpPr>
          <p:cNvPr id="8" name="Title 2">
            <a:extLst>
              <a:ext uri="{FF2B5EF4-FFF2-40B4-BE49-F238E27FC236}">
                <a16:creationId xmlns:a16="http://schemas.microsoft.com/office/drawing/2014/main" id="{D2F54739-1739-43A0-8177-2E92BAE2BFF8}"/>
              </a:ext>
            </a:extLst>
          </p:cNvPr>
          <p:cNvSpPr txBox="1">
            <a:spLocks/>
          </p:cNvSpPr>
          <p:nvPr/>
        </p:nvSpPr>
        <p:spPr>
          <a:xfrm>
            <a:off x="2152650" y="40793"/>
            <a:ext cx="7886700" cy="1015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The Space Crop Production Vision</a:t>
            </a:r>
          </a:p>
        </p:txBody>
      </p:sp>
      <p:cxnSp>
        <p:nvCxnSpPr>
          <p:cNvPr id="9" name="Straight Connector 8">
            <a:extLst>
              <a:ext uri="{FF2B5EF4-FFF2-40B4-BE49-F238E27FC236}">
                <a16:creationId xmlns:a16="http://schemas.microsoft.com/office/drawing/2014/main" id="{D3D222F2-CBB4-42ED-8FB7-3911BB2F7299}"/>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1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6522" y="5331682"/>
            <a:ext cx="1775155" cy="1188720"/>
          </a:xfrm>
          <a:prstGeom prst="rect">
            <a:avLst/>
          </a:prstGeom>
          <a:effectLst>
            <a:softEdge rad="25400"/>
          </a:effectLst>
        </p:spPr>
      </p:pic>
      <p:pic>
        <p:nvPicPr>
          <p:cNvPr id="33" name="Picture 3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92527" y="2497648"/>
            <a:ext cx="1346649" cy="2103120"/>
          </a:xfrm>
          <a:prstGeom prst="rect">
            <a:avLst/>
          </a:prstGeom>
          <a:effectLst>
            <a:softEdge rad="25400"/>
          </a:effectLst>
        </p:spPr>
      </p:pic>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9794" y="2857300"/>
            <a:ext cx="954413" cy="1737360"/>
          </a:xfrm>
          <a:prstGeom prst="rect">
            <a:avLst/>
          </a:prstGeom>
          <a:effectLst>
            <a:softEdge rad="25400"/>
          </a:effectLst>
        </p:spPr>
      </p:pic>
      <p:sp>
        <p:nvSpPr>
          <p:cNvPr id="2" name="Title 1"/>
          <p:cNvSpPr>
            <a:spLocks noGrp="1"/>
          </p:cNvSpPr>
          <p:nvPr>
            <p:ph type="title"/>
          </p:nvPr>
        </p:nvSpPr>
        <p:spPr>
          <a:xfrm>
            <a:off x="1749209" y="-83839"/>
            <a:ext cx="8693585" cy="1325563"/>
          </a:xfrm>
        </p:spPr>
        <p:txBody>
          <a:bodyPr>
            <a:normAutofit/>
          </a:bodyPr>
          <a:lstStyle/>
          <a:p>
            <a:pPr algn="ctr"/>
            <a:r>
              <a:rPr lang="en-US" dirty="0"/>
              <a:t>Space Crop Production Candidates</a:t>
            </a:r>
          </a:p>
        </p:txBody>
      </p:sp>
      <p:sp>
        <p:nvSpPr>
          <p:cNvPr id="3" name="Rounded Rectangle 2"/>
          <p:cNvSpPr/>
          <p:nvPr/>
        </p:nvSpPr>
        <p:spPr>
          <a:xfrm>
            <a:off x="980189" y="1150708"/>
            <a:ext cx="2278795" cy="337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Salad</a:t>
            </a:r>
          </a:p>
          <a:p>
            <a:pPr algn="ctr"/>
            <a:r>
              <a:rPr lang="en-US" sz="2400" b="1" dirty="0">
                <a:solidFill>
                  <a:prstClr val="white"/>
                </a:solidFill>
              </a:rPr>
              <a:t>Leafy Greens</a:t>
            </a:r>
          </a:p>
          <a:p>
            <a:pPr algn="ctr"/>
            <a:r>
              <a:rPr lang="en-US" sz="2400" b="1" dirty="0">
                <a:solidFill>
                  <a:prstClr val="white"/>
                </a:solidFill>
              </a:rPr>
              <a:t>Tomato</a:t>
            </a:r>
          </a:p>
          <a:p>
            <a:pPr algn="ctr"/>
            <a:r>
              <a:rPr lang="en-US" sz="2400" b="1" dirty="0">
                <a:solidFill>
                  <a:prstClr val="white"/>
                </a:solidFill>
              </a:rPr>
              <a:t>Pepper</a:t>
            </a:r>
          </a:p>
          <a:p>
            <a:pPr algn="ctr"/>
            <a:r>
              <a:rPr lang="en-US" sz="2400" b="1" dirty="0">
                <a:solidFill>
                  <a:prstClr val="white"/>
                </a:solidFill>
              </a:rPr>
              <a:t>Radish</a:t>
            </a:r>
          </a:p>
          <a:p>
            <a:pPr algn="ctr"/>
            <a:r>
              <a:rPr lang="en-US" sz="2400" b="1" dirty="0">
                <a:solidFill>
                  <a:prstClr val="white"/>
                </a:solidFill>
              </a:rPr>
              <a:t>Strawberry</a:t>
            </a:r>
          </a:p>
          <a:p>
            <a:pPr algn="ctr"/>
            <a:r>
              <a:rPr lang="en-US" sz="2400" b="1" dirty="0">
                <a:solidFill>
                  <a:prstClr val="white"/>
                </a:solidFill>
              </a:rPr>
              <a:t>Green Onion</a:t>
            </a:r>
          </a:p>
          <a:p>
            <a:pPr algn="ctr"/>
            <a:r>
              <a:rPr lang="en-US" sz="2400" b="1" dirty="0">
                <a:solidFill>
                  <a:prstClr val="white"/>
                </a:solidFill>
              </a:rPr>
              <a:t>Pea</a:t>
            </a:r>
          </a:p>
          <a:p>
            <a:pPr algn="ctr"/>
            <a:r>
              <a:rPr lang="en-US" sz="2400" b="1" dirty="0">
                <a:solidFill>
                  <a:prstClr val="white"/>
                </a:solidFill>
              </a:rPr>
              <a:t>Carrot</a:t>
            </a:r>
          </a:p>
        </p:txBody>
      </p:sp>
      <p:sp>
        <p:nvSpPr>
          <p:cNvPr id="5" name="Rounded Rectangle 4"/>
          <p:cNvSpPr/>
          <p:nvPr/>
        </p:nvSpPr>
        <p:spPr>
          <a:xfrm>
            <a:off x="4417047" y="4697015"/>
            <a:ext cx="1421773" cy="20095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Herbs</a:t>
            </a:r>
          </a:p>
          <a:p>
            <a:pPr algn="ctr"/>
            <a:r>
              <a:rPr lang="en-US" sz="2400" b="1" dirty="0">
                <a:solidFill>
                  <a:prstClr val="white"/>
                </a:solidFill>
              </a:rPr>
              <a:t>Basil</a:t>
            </a:r>
          </a:p>
          <a:p>
            <a:pPr algn="ctr"/>
            <a:r>
              <a:rPr lang="en-US" sz="2400" b="1" dirty="0">
                <a:solidFill>
                  <a:prstClr val="white"/>
                </a:solidFill>
              </a:rPr>
              <a:t>Mint</a:t>
            </a:r>
          </a:p>
          <a:p>
            <a:pPr algn="ctr"/>
            <a:r>
              <a:rPr lang="en-US" sz="2400" b="1" dirty="0">
                <a:solidFill>
                  <a:prstClr val="white"/>
                </a:solidFill>
              </a:rPr>
              <a:t>Chives</a:t>
            </a:r>
          </a:p>
          <a:p>
            <a:pPr algn="ctr"/>
            <a:r>
              <a:rPr lang="en-US" sz="2400" b="1" dirty="0">
                <a:solidFill>
                  <a:prstClr val="white"/>
                </a:solidFill>
              </a:rPr>
              <a:t>Dill</a:t>
            </a:r>
          </a:p>
        </p:txBody>
      </p:sp>
      <p:sp>
        <p:nvSpPr>
          <p:cNvPr id="12" name="Line Callout 1 11"/>
          <p:cNvSpPr/>
          <p:nvPr/>
        </p:nvSpPr>
        <p:spPr>
          <a:xfrm>
            <a:off x="3567601" y="1136089"/>
            <a:ext cx="2065944" cy="1158719"/>
          </a:xfrm>
          <a:prstGeom prst="borderCallout1">
            <a:avLst>
              <a:gd name="adj1" fmla="val 46266"/>
              <a:gd name="adj2" fmla="val 993"/>
              <a:gd name="adj3" fmla="val 53738"/>
              <a:gd name="adj4" fmla="val -1454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Lettuce, Chinese cabbage, Swiss chard, </a:t>
            </a:r>
            <a:r>
              <a:rPr lang="en-US" dirty="0" err="1">
                <a:solidFill>
                  <a:prstClr val="white"/>
                </a:solidFill>
              </a:rPr>
              <a:t>Mizuna</a:t>
            </a:r>
            <a:r>
              <a:rPr lang="en-US" dirty="0">
                <a:solidFill>
                  <a:prstClr val="white"/>
                </a:solidFill>
              </a:rPr>
              <a:t>, Spinach</a:t>
            </a:r>
          </a:p>
        </p:txBody>
      </p:sp>
      <p:sp>
        <p:nvSpPr>
          <p:cNvPr id="13" name="Left-Up Arrow 12"/>
          <p:cNvSpPr/>
          <p:nvPr/>
        </p:nvSpPr>
        <p:spPr>
          <a:xfrm flipH="1">
            <a:off x="1758211" y="4561451"/>
            <a:ext cx="2642153" cy="1737360"/>
          </a:xfrm>
          <a:prstGeom prst="leftUpArrow">
            <a:avLst>
              <a:gd name="adj1" fmla="val 47500"/>
              <a:gd name="adj2" fmla="val 23750"/>
              <a:gd name="adj3" fmla="val 25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CONSUMED FRESH WITHOUT PROCESSING</a:t>
            </a:r>
          </a:p>
        </p:txBody>
      </p:sp>
      <p:grpSp>
        <p:nvGrpSpPr>
          <p:cNvPr id="6" name="Group 5">
            <a:extLst>
              <a:ext uri="{FF2B5EF4-FFF2-40B4-BE49-F238E27FC236}">
                <a16:creationId xmlns:a16="http://schemas.microsoft.com/office/drawing/2014/main" id="{E7A3132D-62AE-4BEA-9B1C-91D7333296BD}"/>
              </a:ext>
            </a:extLst>
          </p:cNvPr>
          <p:cNvGrpSpPr/>
          <p:nvPr/>
        </p:nvGrpSpPr>
        <p:grpSpPr>
          <a:xfrm>
            <a:off x="7337327" y="1728592"/>
            <a:ext cx="4529958" cy="3424613"/>
            <a:chOff x="7064067" y="1634002"/>
            <a:chExt cx="4529958" cy="3424613"/>
          </a:xfrm>
        </p:grpSpPr>
        <p:grpSp>
          <p:nvGrpSpPr>
            <p:cNvPr id="24" name="Group 23"/>
            <p:cNvGrpSpPr/>
            <p:nvPr/>
          </p:nvGrpSpPr>
          <p:grpSpPr>
            <a:xfrm>
              <a:off x="7064067" y="1634002"/>
              <a:ext cx="2238699" cy="3424613"/>
              <a:chOff x="6196082" y="-246634"/>
              <a:chExt cx="2984931" cy="4566151"/>
            </a:xfrm>
          </p:grpSpPr>
          <p:sp>
            <p:nvSpPr>
              <p:cNvPr id="9" name="Rounded Rectangle 8"/>
              <p:cNvSpPr/>
              <p:nvPr/>
            </p:nvSpPr>
            <p:spPr>
              <a:xfrm>
                <a:off x="6196082" y="-246634"/>
                <a:ext cx="2984931" cy="4566151"/>
              </a:xfrm>
              <a:prstGeom prst="roundRect">
                <a:avLst/>
              </a:prstGeom>
              <a:noFill/>
              <a:ln>
                <a:solidFill>
                  <a:srgbClr val="008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Staple Crops</a:t>
                </a:r>
              </a:p>
              <a:p>
                <a:pPr algn="ctr"/>
                <a:r>
                  <a:rPr lang="en-US" sz="2400" b="1" dirty="0">
                    <a:solidFill>
                      <a:prstClr val="white"/>
                    </a:solidFill>
                  </a:rPr>
                  <a:t>White Potato</a:t>
                </a:r>
              </a:p>
              <a:p>
                <a:pPr algn="ctr"/>
                <a:r>
                  <a:rPr lang="en-US" sz="2400" b="1" dirty="0">
                    <a:solidFill>
                      <a:prstClr val="white"/>
                    </a:solidFill>
                  </a:rPr>
                  <a:t>Sweet Potato</a:t>
                </a:r>
              </a:p>
              <a:p>
                <a:pPr algn="ctr"/>
                <a:endParaRPr lang="en-US" sz="2400" b="1" dirty="0">
                  <a:solidFill>
                    <a:prstClr val="white"/>
                  </a:solidFill>
                </a:endParaRPr>
              </a:p>
              <a:p>
                <a:pPr algn="ctr"/>
                <a:r>
                  <a:rPr lang="en-US" sz="2400" b="1" dirty="0">
                    <a:solidFill>
                      <a:prstClr val="white"/>
                    </a:solidFill>
                  </a:rPr>
                  <a:t>Rice</a:t>
                </a:r>
              </a:p>
              <a:p>
                <a:pPr algn="ctr"/>
                <a:r>
                  <a:rPr lang="en-US" sz="2400" b="1" dirty="0">
                    <a:solidFill>
                      <a:prstClr val="white"/>
                    </a:solidFill>
                  </a:rPr>
                  <a:t>Wheat</a:t>
                </a:r>
              </a:p>
              <a:p>
                <a:pPr algn="ctr"/>
                <a:r>
                  <a:rPr lang="en-US" sz="2400" b="1" dirty="0">
                    <a:solidFill>
                      <a:prstClr val="white"/>
                    </a:solidFill>
                  </a:rPr>
                  <a:t>Dried Bean</a:t>
                </a:r>
              </a:p>
              <a:p>
                <a:pPr algn="ctr"/>
                <a:r>
                  <a:rPr lang="en-US" sz="2400" b="1" dirty="0">
                    <a:solidFill>
                      <a:prstClr val="white"/>
                    </a:solidFill>
                  </a:rPr>
                  <a:t>Soybean</a:t>
                </a:r>
              </a:p>
              <a:p>
                <a:pPr algn="ctr"/>
                <a:r>
                  <a:rPr lang="en-US" sz="2400" b="1" dirty="0">
                    <a:solidFill>
                      <a:prstClr val="white"/>
                    </a:solidFill>
                  </a:rPr>
                  <a:t>Peanut</a:t>
                </a:r>
              </a:p>
            </p:txBody>
          </p:sp>
          <p:cxnSp>
            <p:nvCxnSpPr>
              <p:cNvPr id="23" name="Straight Connector 22"/>
              <p:cNvCxnSpPr/>
              <p:nvPr/>
            </p:nvCxnSpPr>
            <p:spPr>
              <a:xfrm>
                <a:off x="6196082" y="2314162"/>
                <a:ext cx="2275078"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864689" y="1975122"/>
              <a:ext cx="1699146" cy="923330"/>
            </a:xfrm>
            <a:prstGeom prst="rect">
              <a:avLst/>
            </a:prstGeom>
            <a:noFill/>
            <a:ln>
              <a:solidFill>
                <a:schemeClr val="accent1">
                  <a:lumMod val="75000"/>
                </a:schemeClr>
              </a:solidFill>
            </a:ln>
          </p:spPr>
          <p:txBody>
            <a:bodyPr wrap="square" rtlCol="0">
              <a:spAutoFit/>
            </a:bodyPr>
            <a:lstStyle/>
            <a:p>
              <a:r>
                <a:rPr lang="en-US" dirty="0">
                  <a:solidFill>
                    <a:prstClr val="white"/>
                  </a:solidFill>
                </a:rPr>
                <a:t>MINIMAL PREPARATION / COOKING</a:t>
              </a:r>
            </a:p>
          </p:txBody>
        </p:sp>
        <p:sp>
          <p:nvSpPr>
            <p:cNvPr id="17" name="Right Brace 16"/>
            <p:cNvSpPr/>
            <p:nvPr/>
          </p:nvSpPr>
          <p:spPr>
            <a:xfrm>
              <a:off x="9451549" y="2107180"/>
              <a:ext cx="430219" cy="5708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white"/>
                </a:solidFill>
              </a:endParaRPr>
            </a:p>
          </p:txBody>
        </p:sp>
        <p:sp>
          <p:nvSpPr>
            <p:cNvPr id="19" name="Right Brace 18"/>
            <p:cNvSpPr/>
            <p:nvPr/>
          </p:nvSpPr>
          <p:spPr>
            <a:xfrm>
              <a:off x="9383713" y="3239193"/>
              <a:ext cx="430219" cy="17123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white"/>
                </a:solidFill>
              </a:endParaRPr>
            </a:p>
          </p:txBody>
        </p:sp>
        <p:sp>
          <p:nvSpPr>
            <p:cNvPr id="21" name="TextBox 20"/>
            <p:cNvSpPr txBox="1"/>
            <p:nvPr/>
          </p:nvSpPr>
          <p:spPr>
            <a:xfrm>
              <a:off x="9894879" y="3633681"/>
              <a:ext cx="1699146" cy="923330"/>
            </a:xfrm>
            <a:prstGeom prst="rect">
              <a:avLst/>
            </a:prstGeom>
            <a:noFill/>
            <a:ln>
              <a:solidFill>
                <a:schemeClr val="accent1">
                  <a:lumMod val="75000"/>
                </a:schemeClr>
              </a:solidFill>
            </a:ln>
          </p:spPr>
          <p:txBody>
            <a:bodyPr wrap="square" rtlCol="0">
              <a:spAutoFit/>
            </a:bodyPr>
            <a:lstStyle/>
            <a:p>
              <a:r>
                <a:rPr lang="en-US" dirty="0">
                  <a:solidFill>
                    <a:prstClr val="white"/>
                  </a:solidFill>
                </a:rPr>
                <a:t>SIGNIFICANT PREPARATION / COOKING</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36176" y="4839596"/>
            <a:ext cx="1313768" cy="91440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45714" y="5469372"/>
            <a:ext cx="1271082" cy="9144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70183" y="1099375"/>
            <a:ext cx="1210321" cy="96012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98272" y="1088255"/>
            <a:ext cx="1487954" cy="1280160"/>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62751" y="5353970"/>
            <a:ext cx="1106704" cy="1554480"/>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6997100">
            <a:off x="-98941" y="3872208"/>
            <a:ext cx="1076424" cy="822960"/>
          </a:xfrm>
          <a:prstGeom prst="rect">
            <a:avLst/>
          </a:prstGeom>
        </p:spPr>
      </p:pic>
      <p:pic>
        <p:nvPicPr>
          <p:cNvPr id="35" name="Picture 34"/>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690546" y="2836487"/>
            <a:ext cx="372863" cy="1280160"/>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448077">
            <a:off x="165873" y="1370266"/>
            <a:ext cx="563916" cy="1828800"/>
          </a:xfrm>
          <a:prstGeom prst="rect">
            <a:avLst/>
          </a:prstGeom>
        </p:spPr>
      </p:pic>
      <p:pic>
        <p:nvPicPr>
          <p:cNvPr id="37" name="Picture 36"/>
          <p:cNvPicPr>
            <a:picLocks noChangeAspect="1"/>
          </p:cNvPicPr>
          <p:nvPr/>
        </p:nvPicPr>
        <p:blipFill rotWithShape="1">
          <a:blip r:embed="rId14" cstate="print">
            <a:extLst>
              <a:ext uri="{28A0092B-C50C-407E-A947-70E740481C1C}">
                <a14:useLocalDpi xmlns:a14="http://schemas.microsoft.com/office/drawing/2010/main"/>
              </a:ext>
            </a:extLst>
          </a:blip>
          <a:srcRect l="11034" b="8757"/>
          <a:stretch/>
        </p:blipFill>
        <p:spPr>
          <a:xfrm>
            <a:off x="539530" y="4959632"/>
            <a:ext cx="1069899" cy="1097280"/>
          </a:xfrm>
          <a:prstGeom prst="rect">
            <a:avLst/>
          </a:prstGeom>
        </p:spPr>
      </p:pic>
      <p:cxnSp>
        <p:nvCxnSpPr>
          <p:cNvPr id="39" name="Straight Connector 38"/>
          <p:cNvCxnSpPr/>
          <p:nvPr/>
        </p:nvCxnSpPr>
        <p:spPr>
          <a:xfrm>
            <a:off x="1866900" y="976327"/>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502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27DD3E-7507-4014-B155-B7F3ED207914}"/>
              </a:ext>
            </a:extLst>
          </p:cNvPr>
          <p:cNvSpPr txBox="1">
            <a:spLocks noGrp="1"/>
          </p:cNvSpPr>
          <p:nvPr>
            <p:ph type="title"/>
          </p:nvPr>
        </p:nvSpPr>
        <p:spPr>
          <a:xfrm>
            <a:off x="838200" y="-169125"/>
            <a:ext cx="10515600" cy="1325563"/>
          </a:xfrm>
          <a:prstGeom prst="rect">
            <a:avLst/>
          </a:prstGeom>
        </p:spPr>
        <p:txBody>
          <a:bodyPr>
            <a:norm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4000" dirty="0">
                <a:solidFill>
                  <a:schemeClr val="tx1"/>
                </a:solidFill>
                <a:effectLst>
                  <a:outerShdw blurRad="38100" dist="38100" dir="2700000" algn="tl">
                    <a:srgbClr val="000000">
                      <a:alpha val="43137"/>
                    </a:srgbClr>
                  </a:outerShdw>
                </a:effectLst>
                <a:latin typeface="+mn-lt"/>
              </a:rPr>
              <a:t>Space Crop Production Challenges</a:t>
            </a:r>
          </a:p>
        </p:txBody>
      </p:sp>
      <p:cxnSp>
        <p:nvCxnSpPr>
          <p:cNvPr id="5" name="Straight Connector 4">
            <a:extLst>
              <a:ext uri="{FF2B5EF4-FFF2-40B4-BE49-F238E27FC236}">
                <a16:creationId xmlns:a16="http://schemas.microsoft.com/office/drawing/2014/main" id="{F0D6347C-FCFF-4492-A516-9938DCCAEABD}"/>
              </a:ext>
            </a:extLst>
          </p:cNvPr>
          <p:cNvCxnSpPr>
            <a:cxnSpLocks/>
          </p:cNvCxnSpPr>
          <p:nvPr/>
        </p:nvCxnSpPr>
        <p:spPr>
          <a:xfrm>
            <a:off x="2796745" y="767617"/>
            <a:ext cx="657379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F4F1890-EEDE-421B-BDBF-426E3A7D1E7E}"/>
              </a:ext>
            </a:extLst>
          </p:cNvPr>
          <p:cNvSpPr/>
          <p:nvPr/>
        </p:nvSpPr>
        <p:spPr>
          <a:xfrm>
            <a:off x="2750794" y="807441"/>
            <a:ext cx="4269465" cy="4224530"/>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2DD2EC7-0F46-45DD-A041-F6AFB25EC592}"/>
              </a:ext>
            </a:extLst>
          </p:cNvPr>
          <p:cNvSpPr/>
          <p:nvPr/>
        </p:nvSpPr>
        <p:spPr>
          <a:xfrm>
            <a:off x="5097037" y="807441"/>
            <a:ext cx="4174004" cy="4134944"/>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1D07DAD-8A66-48E8-BA6B-28B9B91D1B59}"/>
              </a:ext>
            </a:extLst>
          </p:cNvPr>
          <p:cNvSpPr/>
          <p:nvPr/>
        </p:nvSpPr>
        <p:spPr>
          <a:xfrm>
            <a:off x="4151399" y="2401002"/>
            <a:ext cx="4199828" cy="4235236"/>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CE484B-77E9-49FB-96E7-8C4FFF45A81E}"/>
              </a:ext>
            </a:extLst>
          </p:cNvPr>
          <p:cNvSpPr txBox="1"/>
          <p:nvPr/>
        </p:nvSpPr>
        <p:spPr>
          <a:xfrm>
            <a:off x="4037561" y="1005162"/>
            <a:ext cx="167065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Deep Space</a:t>
            </a:r>
          </a:p>
        </p:txBody>
      </p:sp>
      <p:sp>
        <p:nvSpPr>
          <p:cNvPr id="23" name="TextBox 22">
            <a:extLst>
              <a:ext uri="{FF2B5EF4-FFF2-40B4-BE49-F238E27FC236}">
                <a16:creationId xmlns:a16="http://schemas.microsoft.com/office/drawing/2014/main" id="{CD37790F-1A6A-40E6-914B-4AC6C0216292}"/>
              </a:ext>
            </a:extLst>
          </p:cNvPr>
          <p:cNvSpPr txBox="1"/>
          <p:nvPr/>
        </p:nvSpPr>
        <p:spPr>
          <a:xfrm>
            <a:off x="6893481" y="1034763"/>
            <a:ext cx="11335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Surface</a:t>
            </a:r>
          </a:p>
        </p:txBody>
      </p:sp>
      <p:sp>
        <p:nvSpPr>
          <p:cNvPr id="24" name="TextBox 23">
            <a:extLst>
              <a:ext uri="{FF2B5EF4-FFF2-40B4-BE49-F238E27FC236}">
                <a16:creationId xmlns:a16="http://schemas.microsoft.com/office/drawing/2014/main" id="{0089000D-796A-4778-8CB5-FBC48165E945}"/>
              </a:ext>
            </a:extLst>
          </p:cNvPr>
          <p:cNvSpPr txBox="1"/>
          <p:nvPr/>
        </p:nvSpPr>
        <p:spPr>
          <a:xfrm>
            <a:off x="5830741" y="6078834"/>
            <a:ext cx="78361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Crop</a:t>
            </a:r>
          </a:p>
        </p:txBody>
      </p:sp>
      <p:sp>
        <p:nvSpPr>
          <p:cNvPr id="25" name="TextBox 24">
            <a:extLst>
              <a:ext uri="{FF2B5EF4-FFF2-40B4-BE49-F238E27FC236}">
                <a16:creationId xmlns:a16="http://schemas.microsoft.com/office/drawing/2014/main" id="{174DA4DB-7CE2-4F5E-9802-98EF2926DBC0}"/>
              </a:ext>
            </a:extLst>
          </p:cNvPr>
          <p:cNvSpPr txBox="1"/>
          <p:nvPr/>
        </p:nvSpPr>
        <p:spPr>
          <a:xfrm>
            <a:off x="3326592" y="1603514"/>
            <a:ext cx="2085699" cy="923330"/>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Microgravity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Fluid movement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No convection</a:t>
            </a:r>
          </a:p>
        </p:txBody>
      </p:sp>
      <p:sp>
        <p:nvSpPr>
          <p:cNvPr id="26" name="TextBox 25">
            <a:extLst>
              <a:ext uri="{FF2B5EF4-FFF2-40B4-BE49-F238E27FC236}">
                <a16:creationId xmlns:a16="http://schemas.microsoft.com/office/drawing/2014/main" id="{431B8328-18E9-462E-8159-910B1CEDD595}"/>
              </a:ext>
            </a:extLst>
          </p:cNvPr>
          <p:cNvSpPr txBox="1"/>
          <p:nvPr/>
        </p:nvSpPr>
        <p:spPr>
          <a:xfrm>
            <a:off x="5620550" y="986306"/>
            <a:ext cx="2127057" cy="1754326"/>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Water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      Recycling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Radiation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Pressure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Micrometeorites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prstClr val="white"/>
              </a:solidFill>
              <a:effectLst/>
              <a:uLnTx/>
              <a:uFillTx/>
            </a:endParaRPr>
          </a:p>
        </p:txBody>
      </p:sp>
      <p:sp>
        <p:nvSpPr>
          <p:cNvPr id="27" name="TextBox 26">
            <a:extLst>
              <a:ext uri="{FF2B5EF4-FFF2-40B4-BE49-F238E27FC236}">
                <a16:creationId xmlns:a16="http://schemas.microsoft.com/office/drawing/2014/main" id="{8D83F6B6-60E0-46E2-B70D-5C0CB06CD45F}"/>
              </a:ext>
            </a:extLst>
          </p:cNvPr>
          <p:cNvSpPr txBox="1"/>
          <p:nvPr/>
        </p:nvSpPr>
        <p:spPr>
          <a:xfrm>
            <a:off x="7016206" y="1576555"/>
            <a:ext cx="1854995" cy="954107"/>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Dust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Partial gravity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ndParaRPr>
          </a:p>
        </p:txBody>
      </p:sp>
      <p:sp>
        <p:nvSpPr>
          <p:cNvPr id="28" name="TextBox 27">
            <a:extLst>
              <a:ext uri="{FF2B5EF4-FFF2-40B4-BE49-F238E27FC236}">
                <a16:creationId xmlns:a16="http://schemas.microsoft.com/office/drawing/2014/main" id="{CD7F11C4-F690-48BF-8C04-9DAA279B6E6A}"/>
              </a:ext>
            </a:extLst>
          </p:cNvPr>
          <p:cNvSpPr txBox="1"/>
          <p:nvPr/>
        </p:nvSpPr>
        <p:spPr>
          <a:xfrm>
            <a:off x="4885526" y="4974245"/>
            <a:ext cx="3554119"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Productivity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Stress tolerance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Environmental optimization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Crop scheduling</a:t>
            </a:r>
          </a:p>
        </p:txBody>
      </p:sp>
      <p:sp>
        <p:nvSpPr>
          <p:cNvPr id="29" name="TextBox 28">
            <a:extLst>
              <a:ext uri="{FF2B5EF4-FFF2-40B4-BE49-F238E27FC236}">
                <a16:creationId xmlns:a16="http://schemas.microsoft.com/office/drawing/2014/main" id="{ECF13DD4-3124-40D5-90B1-ADDF596399C5}"/>
              </a:ext>
            </a:extLst>
          </p:cNvPr>
          <p:cNvSpPr txBox="1"/>
          <p:nvPr/>
        </p:nvSpPr>
        <p:spPr>
          <a:xfrm>
            <a:off x="5357906" y="2497782"/>
            <a:ext cx="3031599" cy="2862322"/>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Plant Size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High CO</a:t>
            </a:r>
            <a:r>
              <a:rPr kumimoji="0" lang="en-US" sz="1800" b="1" i="0" u="none" strike="noStrike" kern="0" cap="none" spc="0" normalizeH="0" baseline="-25000" noProof="0" dirty="0">
                <a:ln>
                  <a:noFill/>
                </a:ln>
                <a:solidFill>
                  <a:prstClr val="white"/>
                </a:solidFill>
                <a:effectLst/>
                <a:uLnTx/>
                <a:uFillTx/>
              </a:rPr>
              <a:t>2</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Food Safety / Microbiome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Nutrient output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Sustainability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Abiotic stresses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Vehicle resources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Crew time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Waste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944711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F141-BF81-4C06-93B8-34D068E0F935}"/>
              </a:ext>
            </a:extLst>
          </p:cNvPr>
          <p:cNvSpPr>
            <a:spLocks noGrp="1"/>
          </p:cNvSpPr>
          <p:nvPr>
            <p:ph type="title"/>
          </p:nvPr>
        </p:nvSpPr>
        <p:spPr>
          <a:xfrm>
            <a:off x="671591" y="122759"/>
            <a:ext cx="7298871" cy="1134498"/>
          </a:xfrm>
        </p:spPr>
        <p:txBody>
          <a:bodyPr>
            <a:normAutofit fontScale="90000"/>
          </a:bodyPr>
          <a:lstStyle/>
          <a:p>
            <a:r>
              <a:rPr lang="en-US" dirty="0"/>
              <a:t>Space Crop Production Roadmap For Exploration</a:t>
            </a:r>
          </a:p>
        </p:txBody>
      </p:sp>
      <p:sp>
        <p:nvSpPr>
          <p:cNvPr id="3" name="Slide Number Placeholder 2">
            <a:extLst>
              <a:ext uri="{FF2B5EF4-FFF2-40B4-BE49-F238E27FC236}">
                <a16:creationId xmlns:a16="http://schemas.microsoft.com/office/drawing/2014/main" id="{62FB9DC1-9629-4FB3-A1D4-B9E095BB6203}"/>
              </a:ext>
            </a:extLst>
          </p:cNvPr>
          <p:cNvSpPr>
            <a:spLocks noGrp="1"/>
          </p:cNvSpPr>
          <p:nvPr>
            <p:ph type="sldNum" sz="quarter" idx="12"/>
          </p:nvPr>
        </p:nvSpPr>
        <p:spPr/>
        <p:txBody>
          <a:bodyPr/>
          <a:lstStyle/>
          <a:p>
            <a:fld id="{E304FCE3-98A4-4385-9FA0-D7D495E5CB61}" type="slidenum">
              <a:rPr lang="en-US" smtClean="0"/>
              <a:t>6</a:t>
            </a:fld>
            <a:endParaRPr lang="en-US"/>
          </a:p>
        </p:txBody>
      </p:sp>
      <p:grpSp>
        <p:nvGrpSpPr>
          <p:cNvPr id="96" name="Group 95">
            <a:extLst>
              <a:ext uri="{FF2B5EF4-FFF2-40B4-BE49-F238E27FC236}">
                <a16:creationId xmlns:a16="http://schemas.microsoft.com/office/drawing/2014/main" id="{B42298A5-F4B7-4CD3-8833-D1AB9FA9BBE5}"/>
              </a:ext>
            </a:extLst>
          </p:cNvPr>
          <p:cNvGrpSpPr/>
          <p:nvPr/>
        </p:nvGrpSpPr>
        <p:grpSpPr>
          <a:xfrm>
            <a:off x="628286" y="719110"/>
            <a:ext cx="10935428" cy="6147329"/>
            <a:chOff x="628286" y="719110"/>
            <a:chExt cx="10935428" cy="6147329"/>
          </a:xfrm>
        </p:grpSpPr>
        <p:grpSp>
          <p:nvGrpSpPr>
            <p:cNvPr id="95" name="Group 94">
              <a:extLst>
                <a:ext uri="{FF2B5EF4-FFF2-40B4-BE49-F238E27FC236}">
                  <a16:creationId xmlns:a16="http://schemas.microsoft.com/office/drawing/2014/main" id="{4E547CAC-61FF-47B6-8803-FD968193D882}"/>
                </a:ext>
              </a:extLst>
            </p:cNvPr>
            <p:cNvGrpSpPr/>
            <p:nvPr/>
          </p:nvGrpSpPr>
          <p:grpSpPr>
            <a:xfrm>
              <a:off x="628286" y="719110"/>
              <a:ext cx="10935428" cy="6147329"/>
              <a:chOff x="628286" y="719110"/>
              <a:chExt cx="10935428" cy="6147329"/>
            </a:xfrm>
          </p:grpSpPr>
          <p:pic>
            <p:nvPicPr>
              <p:cNvPr id="42" name="Picture 9" descr="Slide1">
                <a:extLst>
                  <a:ext uri="{FF2B5EF4-FFF2-40B4-BE49-F238E27FC236}">
                    <a16:creationId xmlns:a16="http://schemas.microsoft.com/office/drawing/2014/main" id="{536614E0-A6D6-431D-93D5-1E846907F0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1119" y="1714506"/>
                <a:ext cx="10675890" cy="51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42">
                <a:extLst>
                  <a:ext uri="{FF2B5EF4-FFF2-40B4-BE49-F238E27FC236}">
                    <a16:creationId xmlns:a16="http://schemas.microsoft.com/office/drawing/2014/main" id="{FDBF2D9A-F583-48F0-A173-0BE7FBD0C7B6}"/>
                  </a:ext>
                </a:extLst>
              </p:cNvPr>
              <p:cNvGrpSpPr/>
              <p:nvPr/>
            </p:nvGrpSpPr>
            <p:grpSpPr>
              <a:xfrm>
                <a:off x="4735766" y="1126648"/>
                <a:ext cx="3658591" cy="1816740"/>
                <a:chOff x="3460311" y="1379626"/>
                <a:chExt cx="3109222" cy="1100942"/>
              </a:xfrm>
            </p:grpSpPr>
            <p:sp>
              <p:nvSpPr>
                <p:cNvPr id="44" name="Rounded Rectangle 13">
                  <a:extLst>
                    <a:ext uri="{FF2B5EF4-FFF2-40B4-BE49-F238E27FC236}">
                      <a16:creationId xmlns:a16="http://schemas.microsoft.com/office/drawing/2014/main" id="{336FE2F4-E5B8-4F1F-9CE3-CCE5790D9124}"/>
                    </a:ext>
                  </a:extLst>
                </p:cNvPr>
                <p:cNvSpPr/>
                <p:nvPr/>
              </p:nvSpPr>
              <p:spPr>
                <a:xfrm>
                  <a:off x="3460311" y="1379626"/>
                  <a:ext cx="2869834" cy="1027107"/>
                </a:xfrm>
                <a:prstGeom prst="roundRect">
                  <a:avLst>
                    <a:gd name="adj" fmla="val 5738"/>
                  </a:avLst>
                </a:prstGeom>
                <a:solidFill>
                  <a:srgbClr val="E7E6E6">
                    <a:lumMod val="25000"/>
                    <a:alpha val="99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A6BABCCB-FDA9-4CD3-9C2B-5B14BBD59773}"/>
                    </a:ext>
                  </a:extLst>
                </p:cNvPr>
                <p:cNvSpPr txBox="1"/>
                <p:nvPr/>
              </p:nvSpPr>
              <p:spPr>
                <a:xfrm>
                  <a:off x="3508465" y="1419486"/>
                  <a:ext cx="2115066" cy="26336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GATEWAY</a:t>
                  </a:r>
                  <a:r>
                    <a:rPr kumimoji="0" lang="en-US" sz="1400" b="1" i="0" u="none" strike="noStrike" kern="0" cap="none" spc="0" normalizeH="0" baseline="0" noProof="0" dirty="0">
                      <a:ln>
                        <a:noFill/>
                      </a:ln>
                      <a:solidFill>
                        <a:srgbClr val="FFFF00"/>
                      </a:solidFill>
                      <a:effectLst/>
                      <a:uLnTx/>
                      <a:uFillTx/>
                    </a:rPr>
                    <a:t>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Plant</a:t>
                  </a:r>
                  <a:r>
                    <a:rPr kumimoji="0" lang="en-US" sz="1100" b="1" i="0" u="none" strike="noStrike" kern="0" cap="none" spc="0" normalizeH="0" baseline="0" noProof="0" dirty="0">
                      <a:ln>
                        <a:noFill/>
                      </a:ln>
                      <a:solidFill>
                        <a:srgbClr val="4472C4">
                          <a:lumMod val="40000"/>
                          <a:lumOff val="60000"/>
                        </a:srgbClr>
                      </a:solidFill>
                      <a:effectLst/>
                      <a:uLnTx/>
                      <a:uFillTx/>
                    </a:rPr>
                    <a:t> </a:t>
                  </a:r>
                  <a:r>
                    <a:rPr kumimoji="0" lang="en-US" sz="1100" b="1" i="1" u="none" strike="noStrike" kern="0" cap="none" spc="0" normalizeH="0" baseline="0" noProof="0" dirty="0">
                      <a:ln>
                        <a:noFill/>
                      </a:ln>
                      <a:solidFill>
                        <a:srgbClr val="4472C4">
                          <a:lumMod val="40000"/>
                          <a:lumOff val="60000"/>
                        </a:srgbClr>
                      </a:solidFill>
                      <a:effectLst/>
                      <a:uLnTx/>
                      <a:uFillTx/>
                    </a:rPr>
                    <a:t>Research</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46" name="TextBox 45">
                  <a:extLst>
                    <a:ext uri="{FF2B5EF4-FFF2-40B4-BE49-F238E27FC236}">
                      <a16:creationId xmlns:a16="http://schemas.microsoft.com/office/drawing/2014/main" id="{BD972FE1-E14C-4C64-93E1-0C15D306A21E}"/>
                    </a:ext>
                  </a:extLst>
                </p:cNvPr>
                <p:cNvSpPr txBox="1"/>
                <p:nvPr/>
              </p:nvSpPr>
              <p:spPr>
                <a:xfrm>
                  <a:off x="3538181" y="1660480"/>
                  <a:ext cx="3031352" cy="32920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lumMod val="95000"/>
                        </a:prstClr>
                      </a:solidFill>
                      <a:effectLst/>
                      <a:uLnTx/>
                      <a:uFillTx/>
                    </a:rPr>
                    <a:t>Proving Ground to study the effect of deep space radiation on pick and eat crops in µg</a:t>
                  </a:r>
                </a:p>
              </p:txBody>
            </p:sp>
            <p:sp>
              <p:nvSpPr>
                <p:cNvPr id="47" name="TextBox 46">
                  <a:extLst>
                    <a:ext uri="{FF2B5EF4-FFF2-40B4-BE49-F238E27FC236}">
                      <a16:creationId xmlns:a16="http://schemas.microsoft.com/office/drawing/2014/main" id="{5B683CE0-C4EA-4C5E-BE1B-C1DD24885794}"/>
                    </a:ext>
                  </a:extLst>
                </p:cNvPr>
                <p:cNvSpPr txBox="1"/>
                <p:nvPr/>
              </p:nvSpPr>
              <p:spPr>
                <a:xfrm>
                  <a:off x="3529969" y="2096501"/>
                  <a:ext cx="1295547" cy="384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 </a:t>
                  </a:r>
                </a:p>
              </p:txBody>
            </p:sp>
          </p:grpSp>
          <p:grpSp>
            <p:nvGrpSpPr>
              <p:cNvPr id="48" name="Group 47">
                <a:extLst>
                  <a:ext uri="{FF2B5EF4-FFF2-40B4-BE49-F238E27FC236}">
                    <a16:creationId xmlns:a16="http://schemas.microsoft.com/office/drawing/2014/main" id="{8B1F0B96-48FB-4A35-A591-3B60154588F0}"/>
                  </a:ext>
                </a:extLst>
              </p:cNvPr>
              <p:cNvGrpSpPr/>
              <p:nvPr/>
            </p:nvGrpSpPr>
            <p:grpSpPr>
              <a:xfrm>
                <a:off x="780137" y="1535731"/>
                <a:ext cx="4338807" cy="1724898"/>
                <a:chOff x="86136" y="1496529"/>
                <a:chExt cx="3687298" cy="1058077"/>
              </a:xfrm>
            </p:grpSpPr>
            <p:sp>
              <p:nvSpPr>
                <p:cNvPr id="49" name="Rounded Rectangle 18">
                  <a:extLst>
                    <a:ext uri="{FF2B5EF4-FFF2-40B4-BE49-F238E27FC236}">
                      <a16:creationId xmlns:a16="http://schemas.microsoft.com/office/drawing/2014/main" id="{75314E5F-3624-48CF-81EF-67E3CFDC4E2D}"/>
                    </a:ext>
                  </a:extLst>
                </p:cNvPr>
                <p:cNvSpPr/>
                <p:nvPr/>
              </p:nvSpPr>
              <p:spPr>
                <a:xfrm>
                  <a:off x="86136" y="1496529"/>
                  <a:ext cx="3275523" cy="932364"/>
                </a:xfrm>
                <a:prstGeom prst="roundRect">
                  <a:avLst>
                    <a:gd name="adj" fmla="val 5738"/>
                  </a:avLst>
                </a:prstGeom>
                <a:solidFill>
                  <a:srgbClr val="E7E6E6">
                    <a:lumMod val="25000"/>
                    <a:alpha val="99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A72D2D87-FB81-4E04-A0A6-A431E1002BAF}"/>
                    </a:ext>
                  </a:extLst>
                </p:cNvPr>
                <p:cNvSpPr txBox="1"/>
                <p:nvPr/>
              </p:nvSpPr>
              <p:spPr>
                <a:xfrm>
                  <a:off x="144685" y="1564438"/>
                  <a:ext cx="2735044" cy="26658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ISS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Plant</a:t>
                  </a:r>
                  <a:r>
                    <a:rPr kumimoji="0" lang="en-US" sz="1100" b="1" i="0" u="none" strike="noStrike" kern="0" cap="none" spc="0" normalizeH="0" baseline="0" noProof="0" dirty="0">
                      <a:ln>
                        <a:noFill/>
                      </a:ln>
                      <a:solidFill>
                        <a:srgbClr val="4472C4">
                          <a:lumMod val="40000"/>
                          <a:lumOff val="60000"/>
                        </a:srgbClr>
                      </a:solidFill>
                      <a:effectLst/>
                      <a:uLnTx/>
                      <a:uFillTx/>
                    </a:rPr>
                    <a:t> </a:t>
                  </a:r>
                  <a:r>
                    <a:rPr kumimoji="0" lang="en-US" sz="1100" b="1" i="1" u="none" strike="noStrike" kern="0" cap="none" spc="0" normalizeH="0" baseline="0" noProof="0" dirty="0">
                      <a:ln>
                        <a:noFill/>
                      </a:ln>
                      <a:solidFill>
                        <a:srgbClr val="4472C4">
                          <a:lumMod val="40000"/>
                          <a:lumOff val="60000"/>
                        </a:srgbClr>
                      </a:solidFill>
                      <a:effectLst/>
                      <a:uLnTx/>
                      <a:uFillTx/>
                    </a:rPr>
                    <a:t>Research and H/W Technology</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51" name="TextBox 50">
                  <a:extLst>
                    <a:ext uri="{FF2B5EF4-FFF2-40B4-BE49-F238E27FC236}">
                      <a16:creationId xmlns:a16="http://schemas.microsoft.com/office/drawing/2014/main" id="{45768CFB-B6F8-4F72-AE05-045B5B522CEA}"/>
                    </a:ext>
                  </a:extLst>
                </p:cNvPr>
                <p:cNvSpPr txBox="1"/>
                <p:nvPr/>
              </p:nvSpPr>
              <p:spPr>
                <a:xfrm>
                  <a:off x="163656" y="1845206"/>
                  <a:ext cx="3266426" cy="3332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lumMod val="95000"/>
                        </a:prstClr>
                      </a:solidFill>
                      <a:effectLst/>
                      <a:uLnTx/>
                      <a:uFillTx/>
                    </a:rPr>
                    <a:t>Identify challenges and solutions for growing pick and eat crops in µg to support crew nutrition</a:t>
                  </a:r>
                </a:p>
              </p:txBody>
            </p:sp>
            <p:sp>
              <p:nvSpPr>
                <p:cNvPr id="52" name="TextBox 51">
                  <a:extLst>
                    <a:ext uri="{FF2B5EF4-FFF2-40B4-BE49-F238E27FC236}">
                      <a16:creationId xmlns:a16="http://schemas.microsoft.com/office/drawing/2014/main" id="{CE85D90F-00AE-4B98-BFDB-53226F5F07D3}"/>
                    </a:ext>
                  </a:extLst>
                </p:cNvPr>
                <p:cNvSpPr txBox="1"/>
                <p:nvPr/>
              </p:nvSpPr>
              <p:spPr>
                <a:xfrm>
                  <a:off x="180422" y="2165839"/>
                  <a:ext cx="3593012" cy="3887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EXPRESS Rack  (8 Lockers)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 </a:t>
                  </a:r>
                </a:p>
              </p:txBody>
            </p:sp>
          </p:grpSp>
          <p:sp>
            <p:nvSpPr>
              <p:cNvPr id="53" name="Rounded Rectangle 23">
                <a:extLst>
                  <a:ext uri="{FF2B5EF4-FFF2-40B4-BE49-F238E27FC236}">
                    <a16:creationId xmlns:a16="http://schemas.microsoft.com/office/drawing/2014/main" id="{5B440F74-70B2-47B1-A176-11EF082284F9}"/>
                  </a:ext>
                </a:extLst>
              </p:cNvPr>
              <p:cNvSpPr/>
              <p:nvPr/>
            </p:nvSpPr>
            <p:spPr>
              <a:xfrm>
                <a:off x="8236300" y="719110"/>
                <a:ext cx="3113465" cy="1940124"/>
              </a:xfrm>
              <a:prstGeom prst="roundRect">
                <a:avLst>
                  <a:gd name="adj" fmla="val 5738"/>
                </a:avLst>
              </a:prstGeom>
              <a:solidFill>
                <a:srgbClr val="E7E6E6">
                  <a:lumMod val="25000"/>
                  <a:alpha val="96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D4E0466C-ACD6-4FC0-9AB9-D9B6A4FC0955}"/>
                  </a:ext>
                </a:extLst>
              </p:cNvPr>
              <p:cNvGrpSpPr/>
              <p:nvPr/>
            </p:nvGrpSpPr>
            <p:grpSpPr>
              <a:xfrm>
                <a:off x="8213984" y="994407"/>
                <a:ext cx="3315629" cy="1559776"/>
                <a:chOff x="6373586" y="1114770"/>
                <a:chExt cx="2817759" cy="1279743"/>
              </a:xfrm>
            </p:grpSpPr>
            <p:sp>
              <p:nvSpPr>
                <p:cNvPr id="55" name="TextBox 54">
                  <a:extLst>
                    <a:ext uri="{FF2B5EF4-FFF2-40B4-BE49-F238E27FC236}">
                      <a16:creationId xmlns:a16="http://schemas.microsoft.com/office/drawing/2014/main" id="{BDDC2FF7-5523-422B-9EB9-C8FA2CC4B107}"/>
                    </a:ext>
                  </a:extLst>
                </p:cNvPr>
                <p:cNvSpPr txBox="1"/>
                <p:nvPr/>
              </p:nvSpPr>
              <p:spPr>
                <a:xfrm>
                  <a:off x="6373586" y="1114770"/>
                  <a:ext cx="2817759"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MARS TRANSIT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Crop Production</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56" name="Rectangle 55">
                  <a:extLst>
                    <a:ext uri="{FF2B5EF4-FFF2-40B4-BE49-F238E27FC236}">
                      <a16:creationId xmlns:a16="http://schemas.microsoft.com/office/drawing/2014/main" id="{288D9055-F793-4788-A42E-A898B26759B2}"/>
                    </a:ext>
                  </a:extLst>
                </p:cNvPr>
                <p:cNvSpPr/>
                <p:nvPr/>
              </p:nvSpPr>
              <p:spPr>
                <a:xfrm>
                  <a:off x="6487197" y="1394675"/>
                  <a:ext cx="2471130"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rPr>
                    <a:t>Operational µg Food Production capability for pick and eat crops to supplement crew diet  </a:t>
                  </a:r>
                </a:p>
              </p:txBody>
            </p:sp>
            <p:sp>
              <p:nvSpPr>
                <p:cNvPr id="57" name="Rectangle 56">
                  <a:extLst>
                    <a:ext uri="{FF2B5EF4-FFF2-40B4-BE49-F238E27FC236}">
                      <a16:creationId xmlns:a16="http://schemas.microsoft.com/office/drawing/2014/main" id="{4E070E82-F94E-471F-BF03-F16169E56F5F}"/>
                    </a:ext>
                  </a:extLst>
                </p:cNvPr>
                <p:cNvSpPr/>
                <p:nvPr/>
              </p:nvSpPr>
              <p:spPr>
                <a:xfrm>
                  <a:off x="6504410" y="1963626"/>
                  <a:ext cx="2300289"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One to Two EXPRESS Racks   (8-16 Lockers)</a:t>
                  </a:r>
                </a:p>
              </p:txBody>
            </p:sp>
          </p:grpSp>
          <p:sp>
            <p:nvSpPr>
              <p:cNvPr id="58" name="Rounded Rectangle 27">
                <a:extLst>
                  <a:ext uri="{FF2B5EF4-FFF2-40B4-BE49-F238E27FC236}">
                    <a16:creationId xmlns:a16="http://schemas.microsoft.com/office/drawing/2014/main" id="{E0006541-7957-412F-BC7C-55065A80257C}"/>
                  </a:ext>
                </a:extLst>
              </p:cNvPr>
              <p:cNvSpPr/>
              <p:nvPr/>
            </p:nvSpPr>
            <p:spPr>
              <a:xfrm>
                <a:off x="771513" y="4416974"/>
                <a:ext cx="3814853" cy="1627246"/>
              </a:xfrm>
              <a:prstGeom prst="roundRect">
                <a:avLst>
                  <a:gd name="adj" fmla="val 5738"/>
                </a:avLst>
              </a:prstGeom>
              <a:solidFill>
                <a:srgbClr val="E7E6E6">
                  <a:lumMod val="25000"/>
                  <a:alpha val="99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B2EAB871-BC86-4865-8609-B2E5736DEBDF}"/>
                  </a:ext>
                </a:extLst>
              </p:cNvPr>
              <p:cNvGrpSpPr/>
              <p:nvPr/>
            </p:nvGrpSpPr>
            <p:grpSpPr>
              <a:xfrm>
                <a:off x="628286" y="4575539"/>
                <a:ext cx="4723516" cy="1769425"/>
                <a:chOff x="-5355" y="3895557"/>
                <a:chExt cx="3769157" cy="1337236"/>
              </a:xfrm>
            </p:grpSpPr>
            <p:sp>
              <p:nvSpPr>
                <p:cNvPr id="60" name="TextBox 59">
                  <a:extLst>
                    <a:ext uri="{FF2B5EF4-FFF2-40B4-BE49-F238E27FC236}">
                      <a16:creationId xmlns:a16="http://schemas.microsoft.com/office/drawing/2014/main" id="{595B6E6E-785A-4808-8074-ABB2C9462FC7}"/>
                    </a:ext>
                  </a:extLst>
                </p:cNvPr>
                <p:cNvSpPr txBox="1"/>
                <p:nvPr/>
              </p:nvSpPr>
              <p:spPr>
                <a:xfrm>
                  <a:off x="-5355" y="3895557"/>
                  <a:ext cx="3277587" cy="328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Ground</a:t>
                  </a:r>
                  <a:r>
                    <a:rPr kumimoji="0" lang="en-US" sz="1600" b="1" i="0" u="none" strike="noStrike" kern="0" cap="none" spc="0" normalizeH="0" baseline="0" noProof="0" dirty="0">
                      <a:ln>
                        <a:noFill/>
                      </a:ln>
                      <a:solidFill>
                        <a:srgbClr val="FFFF00"/>
                      </a:solidFill>
                      <a:effectLst/>
                      <a:uLnTx/>
                      <a:uFillTx/>
                    </a:rPr>
                    <a:t>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Plant Research</a:t>
                  </a:r>
                  <a:r>
                    <a:rPr kumimoji="0" lang="en-US" sz="1100" b="1" i="0" u="none" strike="noStrike" kern="0" cap="none" spc="0" normalizeH="0" baseline="0" noProof="0" dirty="0">
                      <a:ln>
                        <a:noFill/>
                      </a:ln>
                      <a:solidFill>
                        <a:srgbClr val="4472C4">
                          <a:lumMod val="40000"/>
                          <a:lumOff val="60000"/>
                        </a:srgbClr>
                      </a:solidFill>
                      <a:effectLst/>
                      <a:uLnTx/>
                      <a:uFillTx/>
                    </a:rPr>
                    <a:t> </a:t>
                  </a:r>
                  <a:r>
                    <a:rPr kumimoji="0" lang="en-US" sz="1100" b="1" i="1" u="none" strike="noStrike" kern="0" cap="none" spc="0" normalizeH="0" baseline="0" noProof="0" dirty="0">
                      <a:ln>
                        <a:noFill/>
                      </a:ln>
                      <a:solidFill>
                        <a:srgbClr val="4472C4">
                          <a:lumMod val="40000"/>
                          <a:lumOff val="60000"/>
                        </a:srgbClr>
                      </a:solidFill>
                      <a:effectLst/>
                      <a:uLnTx/>
                      <a:uFillTx/>
                    </a:rPr>
                    <a:t>and H/W Technology</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61" name="TextBox 60">
                  <a:extLst>
                    <a:ext uri="{FF2B5EF4-FFF2-40B4-BE49-F238E27FC236}">
                      <a16:creationId xmlns:a16="http://schemas.microsoft.com/office/drawing/2014/main" id="{EF119861-011D-40A7-9346-087E1FD5065D}"/>
                    </a:ext>
                  </a:extLst>
                </p:cNvPr>
                <p:cNvSpPr txBox="1"/>
                <p:nvPr/>
              </p:nvSpPr>
              <p:spPr>
                <a:xfrm>
                  <a:off x="157493" y="4175298"/>
                  <a:ext cx="3266426" cy="5747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lumMod val="95000"/>
                        </a:prstClr>
                      </a:solidFill>
                      <a:effectLst/>
                      <a:uLnTx/>
                      <a:uFillTx/>
                    </a:rPr>
                    <a:t>Develop space crop production concepts and strategies in support of destinations along the exploration roadmap</a:t>
                  </a:r>
                </a:p>
              </p:txBody>
            </p:sp>
            <p:sp>
              <p:nvSpPr>
                <p:cNvPr id="62" name="TextBox 61">
                  <a:extLst>
                    <a:ext uri="{FF2B5EF4-FFF2-40B4-BE49-F238E27FC236}">
                      <a16:creationId xmlns:a16="http://schemas.microsoft.com/office/drawing/2014/main" id="{B241133D-9E88-440B-A27B-78932E92C2B2}"/>
                    </a:ext>
                  </a:extLst>
                </p:cNvPr>
                <p:cNvSpPr txBox="1"/>
                <p:nvPr/>
              </p:nvSpPr>
              <p:spPr>
                <a:xfrm>
                  <a:off x="170790" y="4753819"/>
                  <a:ext cx="3593012" cy="4789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Module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 </a:t>
                  </a:r>
                </a:p>
              </p:txBody>
            </p:sp>
          </p:grpSp>
          <p:sp>
            <p:nvSpPr>
              <p:cNvPr id="63" name="Rounded Rectangle 31">
                <a:extLst>
                  <a:ext uri="{FF2B5EF4-FFF2-40B4-BE49-F238E27FC236}">
                    <a16:creationId xmlns:a16="http://schemas.microsoft.com/office/drawing/2014/main" id="{7E6092EE-85A8-4235-8C3E-E5672DBFE45C}"/>
                  </a:ext>
                </a:extLst>
              </p:cNvPr>
              <p:cNvSpPr/>
              <p:nvPr/>
            </p:nvSpPr>
            <p:spPr>
              <a:xfrm>
                <a:off x="4691374" y="4032442"/>
                <a:ext cx="3514419" cy="2036199"/>
              </a:xfrm>
              <a:prstGeom prst="roundRect">
                <a:avLst>
                  <a:gd name="adj" fmla="val 5738"/>
                </a:avLst>
              </a:prstGeom>
              <a:solidFill>
                <a:srgbClr val="E7E6E6">
                  <a:lumMod val="25000"/>
                  <a:alpha val="96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C304795-112A-4F02-96E9-A14D44860BC0}"/>
                  </a:ext>
                </a:extLst>
              </p:cNvPr>
              <p:cNvSpPr/>
              <p:nvPr/>
            </p:nvSpPr>
            <p:spPr>
              <a:xfrm>
                <a:off x="4674951" y="4220305"/>
                <a:ext cx="3672204" cy="434589"/>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LUNAR SURFACE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Research/Production</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65" name="Rectangle 64">
                <a:extLst>
                  <a:ext uri="{FF2B5EF4-FFF2-40B4-BE49-F238E27FC236}">
                    <a16:creationId xmlns:a16="http://schemas.microsoft.com/office/drawing/2014/main" id="{8396F25E-6C37-4148-9DB7-EA904557AC83}"/>
                  </a:ext>
                </a:extLst>
              </p:cNvPr>
              <p:cNvSpPr/>
              <p:nvPr/>
            </p:nvSpPr>
            <p:spPr>
              <a:xfrm>
                <a:off x="4761106" y="4584472"/>
                <a:ext cx="3547905" cy="11951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rPr>
                  <a:t>Develop and deploy operational partial gravity systems for both nutritional support and caloric replacement as both a source of food for long duration lunar missions and as a demonstration for Mars </a:t>
                </a:r>
              </a:p>
            </p:txBody>
          </p:sp>
          <p:sp>
            <p:nvSpPr>
              <p:cNvPr id="66" name="Rectangle 65">
                <a:extLst>
                  <a:ext uri="{FF2B5EF4-FFF2-40B4-BE49-F238E27FC236}">
                    <a16:creationId xmlns:a16="http://schemas.microsoft.com/office/drawing/2014/main" id="{435E1A51-56E1-4B4B-9591-8A5EA75B9BDD}"/>
                  </a:ext>
                </a:extLst>
              </p:cNvPr>
              <p:cNvSpPr/>
              <p:nvPr/>
            </p:nvSpPr>
            <p:spPr>
              <a:xfrm>
                <a:off x="4790912" y="5721898"/>
                <a:ext cx="2301588" cy="30783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Module </a:t>
                </a:r>
              </a:p>
            </p:txBody>
          </p:sp>
          <p:sp>
            <p:nvSpPr>
              <p:cNvPr id="67" name="Rounded Rectangle 35">
                <a:extLst>
                  <a:ext uri="{FF2B5EF4-FFF2-40B4-BE49-F238E27FC236}">
                    <a16:creationId xmlns:a16="http://schemas.microsoft.com/office/drawing/2014/main" id="{3E913882-7A3B-4C31-BFF2-F2BC5FEEC63A}"/>
                  </a:ext>
                </a:extLst>
              </p:cNvPr>
              <p:cNvSpPr/>
              <p:nvPr/>
            </p:nvSpPr>
            <p:spPr>
              <a:xfrm>
                <a:off x="8314644" y="4367854"/>
                <a:ext cx="3027366" cy="1724085"/>
              </a:xfrm>
              <a:prstGeom prst="roundRect">
                <a:avLst>
                  <a:gd name="adj" fmla="val 5738"/>
                </a:avLst>
              </a:prstGeom>
              <a:solidFill>
                <a:srgbClr val="E7E6E6">
                  <a:lumMod val="25000"/>
                  <a:alpha val="96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65810D5B-7E44-4798-B4B6-7F5620EB777F}"/>
                  </a:ext>
                </a:extLst>
              </p:cNvPr>
              <p:cNvSpPr/>
              <p:nvPr/>
            </p:nvSpPr>
            <p:spPr>
              <a:xfrm>
                <a:off x="8179878" y="4605957"/>
                <a:ext cx="3383836" cy="434589"/>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MARTIAN SURFACE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Production</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69" name="Rectangle 68">
                <a:extLst>
                  <a:ext uri="{FF2B5EF4-FFF2-40B4-BE49-F238E27FC236}">
                    <a16:creationId xmlns:a16="http://schemas.microsoft.com/office/drawing/2014/main" id="{A814A154-A62E-497E-A222-9363C5997697}"/>
                  </a:ext>
                </a:extLst>
              </p:cNvPr>
              <p:cNvSpPr/>
              <p:nvPr/>
            </p:nvSpPr>
            <p:spPr>
              <a:xfrm>
                <a:off x="8347155" y="5733108"/>
                <a:ext cx="2339313" cy="30783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Module </a:t>
                </a:r>
              </a:p>
            </p:txBody>
          </p:sp>
          <p:sp>
            <p:nvSpPr>
              <p:cNvPr id="70" name="Rectangle 69">
                <a:extLst>
                  <a:ext uri="{FF2B5EF4-FFF2-40B4-BE49-F238E27FC236}">
                    <a16:creationId xmlns:a16="http://schemas.microsoft.com/office/drawing/2014/main" id="{53D6D7DE-68FF-4A9F-A808-DD4D6F546567}"/>
                  </a:ext>
                </a:extLst>
              </p:cNvPr>
              <p:cNvSpPr/>
              <p:nvPr/>
            </p:nvSpPr>
            <p:spPr>
              <a:xfrm>
                <a:off x="8275525" y="4982102"/>
                <a:ext cx="3034937" cy="77639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rPr>
                  <a:t>Leverage Lunar Surface experience in Food Production systems to extend Earth Independence for Mars missions</a:t>
                </a:r>
              </a:p>
            </p:txBody>
          </p:sp>
          <p:pic>
            <p:nvPicPr>
              <p:cNvPr id="72" name="Picture 31">
                <a:extLst>
                  <a:ext uri="{FF2B5EF4-FFF2-40B4-BE49-F238E27FC236}">
                    <a16:creationId xmlns:a16="http://schemas.microsoft.com/office/drawing/2014/main" id="{BB2293EE-B50C-453A-9B5A-BE8284A8844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3945625" y="1568106"/>
                <a:ext cx="645049" cy="31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47">
                <a:extLst>
                  <a:ext uri="{FF2B5EF4-FFF2-40B4-BE49-F238E27FC236}">
                    <a16:creationId xmlns:a16="http://schemas.microsoft.com/office/drawing/2014/main" id="{BF63DAD7-BB5B-4C3F-9A23-E8A5C9FAB72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7405256" y="1234487"/>
                <a:ext cx="616025" cy="30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47">
                <a:extLst>
                  <a:ext uri="{FF2B5EF4-FFF2-40B4-BE49-F238E27FC236}">
                    <a16:creationId xmlns:a16="http://schemas.microsoft.com/office/drawing/2014/main" id="{84D626B9-58E3-491E-9194-ABB5A5778B1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10642384" y="805332"/>
                <a:ext cx="616025" cy="30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30">
                <a:extLst>
                  <a:ext uri="{FF2B5EF4-FFF2-40B4-BE49-F238E27FC236}">
                    <a16:creationId xmlns:a16="http://schemas.microsoft.com/office/drawing/2014/main" id="{EC68B571-D40B-4DAA-A2A8-63F9D6A0354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3866039" y="4444202"/>
                <a:ext cx="667548" cy="2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84">
                <a:extLst>
                  <a:ext uri="{FF2B5EF4-FFF2-40B4-BE49-F238E27FC236}">
                    <a16:creationId xmlns:a16="http://schemas.microsoft.com/office/drawing/2014/main" id="{90F6A45F-1343-4251-9CD6-62820916CBE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7503697" y="4067817"/>
                <a:ext cx="603441" cy="30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90">
                <a:extLst>
                  <a:ext uri="{FF2B5EF4-FFF2-40B4-BE49-F238E27FC236}">
                    <a16:creationId xmlns:a16="http://schemas.microsoft.com/office/drawing/2014/main" id="{9C74E825-C249-4426-8601-993DA08E5ACE}"/>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bwMode="auto">
              <a:xfrm>
                <a:off x="10625910" y="4439858"/>
                <a:ext cx="629514" cy="2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 name="Picture 10">
              <a:extLst>
                <a:ext uri="{FF2B5EF4-FFF2-40B4-BE49-F238E27FC236}">
                  <a16:creationId xmlns:a16="http://schemas.microsoft.com/office/drawing/2014/main" id="{870B4FEB-C082-459A-BCA9-368B62D14525}"/>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837771" y="2933808"/>
              <a:ext cx="804613" cy="83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 name="Group 93">
            <a:extLst>
              <a:ext uri="{FF2B5EF4-FFF2-40B4-BE49-F238E27FC236}">
                <a16:creationId xmlns:a16="http://schemas.microsoft.com/office/drawing/2014/main" id="{D1A8BF3F-302C-4B92-B0B0-480A9B3D2E0D}"/>
              </a:ext>
            </a:extLst>
          </p:cNvPr>
          <p:cNvGrpSpPr/>
          <p:nvPr/>
        </p:nvGrpSpPr>
        <p:grpSpPr>
          <a:xfrm>
            <a:off x="741119" y="815485"/>
            <a:ext cx="6762578" cy="576072"/>
            <a:chOff x="741119" y="815485"/>
            <a:chExt cx="6762578" cy="576072"/>
          </a:xfrm>
        </p:grpSpPr>
        <p:cxnSp>
          <p:nvCxnSpPr>
            <p:cNvPr id="79" name="Straight Connector 78">
              <a:extLst>
                <a:ext uri="{FF2B5EF4-FFF2-40B4-BE49-F238E27FC236}">
                  <a16:creationId xmlns:a16="http://schemas.microsoft.com/office/drawing/2014/main" id="{E1E44879-91EB-4A70-81BE-AA646297BAF2}"/>
                </a:ext>
              </a:extLst>
            </p:cNvPr>
            <p:cNvCxnSpPr>
              <a:cxnSpLocks/>
            </p:cNvCxnSpPr>
            <p:nvPr/>
          </p:nvCxnSpPr>
          <p:spPr>
            <a:xfrm>
              <a:off x="4056444" y="816218"/>
              <a:ext cx="3447253"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F27A6F1-C024-4560-ACA0-04B026543A4A}"/>
                </a:ext>
              </a:extLst>
            </p:cNvPr>
            <p:cNvCxnSpPr>
              <a:cxnSpLocks/>
            </p:cNvCxnSpPr>
            <p:nvPr/>
          </p:nvCxnSpPr>
          <p:spPr>
            <a:xfrm>
              <a:off x="741119" y="1377111"/>
              <a:ext cx="3326211"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23C5E55-6FE6-4393-9ED2-7EB1626017F5}"/>
                </a:ext>
              </a:extLst>
            </p:cNvPr>
            <p:cNvCxnSpPr>
              <a:cxnSpLocks/>
            </p:cNvCxnSpPr>
            <p:nvPr/>
          </p:nvCxnSpPr>
          <p:spPr>
            <a:xfrm>
              <a:off x="4070673" y="815485"/>
              <a:ext cx="0" cy="576072"/>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261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nstott\Desktop\s133e010480.jpg">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27340" y="0"/>
            <a:ext cx="10337321" cy="6858000"/>
          </a:xfrm>
          <a:prstGeom prst="rect">
            <a:avLst/>
          </a:prstGeom>
          <a:noFill/>
          <a:ln w="9525">
            <a:noFill/>
            <a:miter lim="800000"/>
            <a:headEnd/>
            <a:tailEnd/>
          </a:ln>
        </p:spPr>
      </p:pic>
      <p:sp>
        <p:nvSpPr>
          <p:cNvPr id="5" name="TextBox 4"/>
          <p:cNvSpPr txBox="1"/>
          <p:nvPr/>
        </p:nvSpPr>
        <p:spPr>
          <a:xfrm>
            <a:off x="1828800" y="164177"/>
            <a:ext cx="8534400" cy="584775"/>
          </a:xfrm>
          <a:prstGeom prst="rect">
            <a:avLst/>
          </a:prstGeom>
          <a:noFill/>
        </p:spPr>
        <p:txBody>
          <a:bodyPr wrap="square">
            <a:spAutoFit/>
          </a:bodyPr>
          <a:lstStyle/>
          <a:p>
            <a:pPr algn="ctr">
              <a:defRPr/>
            </a:pPr>
            <a:r>
              <a:rPr lang="en-US" sz="3200" b="1" i="1" dirty="0">
                <a:ln w="12700">
                  <a:solidFill>
                    <a:schemeClr val="tx2">
                      <a:satMod val="155000"/>
                    </a:schemeClr>
                  </a:solidFill>
                  <a:prstDash val="solid"/>
                </a:ln>
                <a:latin typeface="Arial Black" panose="020B0A04020102020204" pitchFamily="34" charset="0"/>
              </a:rPr>
              <a:t>The International Space Station</a:t>
            </a:r>
          </a:p>
        </p:txBody>
      </p:sp>
    </p:spTree>
    <p:extLst>
      <p:ext uri="{BB962C8B-B14F-4D97-AF65-F5344CB8AC3E}">
        <p14:creationId xmlns:p14="http://schemas.microsoft.com/office/powerpoint/2010/main" val="3789657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8F97B7C5-B6F5-404A-B5DA-CA21CA92E4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84"/>
          <a:stretch/>
        </p:blipFill>
        <p:spPr>
          <a:xfrm rot="21167192">
            <a:off x="1346232" y="1180074"/>
            <a:ext cx="3514728"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B5601DAF-1521-4F0D-9B1F-91740B99D4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27" r="10519" b="13577"/>
          <a:stretch/>
        </p:blipFill>
        <p:spPr>
          <a:xfrm rot="609851">
            <a:off x="7752758" y="856052"/>
            <a:ext cx="3483959"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70C14F03-7ECE-4901-BCE5-A9A709C1DC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33" t="5025" r="109" b="3026"/>
          <a:stretch/>
        </p:blipFill>
        <p:spPr>
          <a:xfrm>
            <a:off x="5198463" y="1917287"/>
            <a:ext cx="1795074" cy="1080509"/>
          </a:xfrm>
          <a:prstGeom prst="ellipse">
            <a:avLst/>
          </a:prstGeom>
          <a:ln>
            <a:noFill/>
          </a:ln>
          <a:effectLst>
            <a:softEdge rad="112500"/>
          </a:effectLst>
        </p:spPr>
      </p:pic>
      <p:pic>
        <p:nvPicPr>
          <p:cNvPr id="18" name="Picture 17">
            <a:extLst>
              <a:ext uri="{FF2B5EF4-FFF2-40B4-BE49-F238E27FC236}">
                <a16:creationId xmlns:a16="http://schemas.microsoft.com/office/drawing/2014/main" id="{C6393CB9-00F7-4A60-AF9A-FE543B2F7C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210"/>
          <a:stretch/>
        </p:blipFill>
        <p:spPr>
          <a:xfrm>
            <a:off x="7595962" y="3698029"/>
            <a:ext cx="3447815"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a:extLst>
              <a:ext uri="{FF2B5EF4-FFF2-40B4-BE49-F238E27FC236}">
                <a16:creationId xmlns:a16="http://schemas.microsoft.com/office/drawing/2014/main" id="{AE1384E8-0536-4C58-B12C-AE81ED5691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64466">
            <a:off x="1297624" y="4123296"/>
            <a:ext cx="3703321" cy="2468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picture containing logo&#10;&#10;Description automatically generated">
            <a:extLst>
              <a:ext uri="{FF2B5EF4-FFF2-40B4-BE49-F238E27FC236}">
                <a16:creationId xmlns:a16="http://schemas.microsoft.com/office/drawing/2014/main" id="{94A4F28B-BCF9-44C1-8C23-FA5EF196CF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4946" y="4991572"/>
            <a:ext cx="1828800" cy="1034005"/>
          </a:xfrm>
          <a:prstGeom prst="ellipse">
            <a:avLst/>
          </a:prstGeom>
        </p:spPr>
      </p:pic>
      <p:sp>
        <p:nvSpPr>
          <p:cNvPr id="2" name="Title 1">
            <a:extLst>
              <a:ext uri="{FF2B5EF4-FFF2-40B4-BE49-F238E27FC236}">
                <a16:creationId xmlns:a16="http://schemas.microsoft.com/office/drawing/2014/main" id="{56E57B38-8C61-4DAE-ADBD-B68C061921EC}"/>
              </a:ext>
            </a:extLst>
          </p:cNvPr>
          <p:cNvSpPr>
            <a:spLocks noGrp="1"/>
          </p:cNvSpPr>
          <p:nvPr>
            <p:ph type="title"/>
          </p:nvPr>
        </p:nvSpPr>
        <p:spPr>
          <a:xfrm>
            <a:off x="0" y="27660"/>
            <a:ext cx="12192000" cy="1325563"/>
          </a:xfrm>
        </p:spPr>
        <p:txBody>
          <a:bodyPr/>
          <a:lstStyle/>
          <a:p>
            <a:pPr algn="ctr"/>
            <a:r>
              <a:rPr lang="en-US" dirty="0"/>
              <a:t>Current NASA Large Plant Research Capabilities On ISS</a:t>
            </a:r>
          </a:p>
        </p:txBody>
      </p:sp>
    </p:spTree>
    <p:extLst>
      <p:ext uri="{BB962C8B-B14F-4D97-AF65-F5344CB8AC3E}">
        <p14:creationId xmlns:p14="http://schemas.microsoft.com/office/powerpoint/2010/main" val="2331823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282" y="-144124"/>
            <a:ext cx="8511436" cy="1143000"/>
          </a:xfrm>
        </p:spPr>
        <p:txBody>
          <a:bodyPr/>
          <a:lstStyle/>
          <a:p>
            <a:pPr algn="ctr"/>
            <a:r>
              <a:rPr lang="en-US" dirty="0"/>
              <a:t>VEG-03 New Crops on Orbit</a:t>
            </a:r>
          </a:p>
        </p:txBody>
      </p:sp>
      <p:sp>
        <p:nvSpPr>
          <p:cNvPr id="3" name="Content Placeholder 2"/>
          <p:cNvSpPr>
            <a:spLocks noGrp="1"/>
          </p:cNvSpPr>
          <p:nvPr>
            <p:ph idx="1"/>
          </p:nvPr>
        </p:nvSpPr>
        <p:spPr>
          <a:xfrm>
            <a:off x="469618" y="1361995"/>
            <a:ext cx="5239407" cy="5107754"/>
          </a:xfrm>
        </p:spPr>
        <p:txBody>
          <a:bodyPr>
            <a:normAutofit/>
          </a:bodyPr>
          <a:lstStyle/>
          <a:p>
            <a:r>
              <a:rPr lang="en-US" dirty="0"/>
              <a:t>Red Russian Kale</a:t>
            </a:r>
          </a:p>
          <a:p>
            <a:r>
              <a:rPr lang="en-US" dirty="0">
                <a:solidFill>
                  <a:srgbClr val="00B0F0"/>
                </a:solidFill>
              </a:rPr>
              <a:t>*Dragoon Lettuce</a:t>
            </a:r>
          </a:p>
          <a:p>
            <a:r>
              <a:rPr lang="en-US" dirty="0"/>
              <a:t>Wasabi Mustard </a:t>
            </a:r>
          </a:p>
          <a:p>
            <a:r>
              <a:rPr lang="en-US" dirty="0">
                <a:solidFill>
                  <a:srgbClr val="00B0F0"/>
                </a:solidFill>
              </a:rPr>
              <a:t>*Extra Dwarf Pak Choy</a:t>
            </a:r>
          </a:p>
          <a:p>
            <a:r>
              <a:rPr lang="en-US" dirty="0"/>
              <a:t>Amara Mustard</a:t>
            </a:r>
          </a:p>
          <a:p>
            <a:pPr marL="0" indent="0">
              <a:buNone/>
            </a:pPr>
            <a:endParaRPr lang="en-US" dirty="0">
              <a:solidFill>
                <a:srgbClr val="00B0F0"/>
              </a:solidFill>
            </a:endParaRPr>
          </a:p>
          <a:p>
            <a:pPr marL="0" indent="0">
              <a:buNone/>
            </a:pPr>
            <a:r>
              <a:rPr lang="en-US" dirty="0"/>
              <a:t>Grown in different combinations with Amara Mustard and Extra Dwarf Pak Choi just harvested on ISS!</a:t>
            </a:r>
          </a:p>
          <a:p>
            <a:pPr marL="0" indent="0">
              <a:buNone/>
            </a:pPr>
            <a:endParaRPr lang="en-US" dirty="0">
              <a:solidFill>
                <a:srgbClr val="00B0F0"/>
              </a:solidFill>
            </a:endParaRPr>
          </a:p>
          <a:p>
            <a:endParaRPr lang="en-US" dirty="0">
              <a:solidFill>
                <a:srgbClr val="00B0F0"/>
              </a:solidFill>
            </a:endParaRPr>
          </a:p>
          <a:p>
            <a:endParaRPr lang="en-US" dirty="0">
              <a:solidFill>
                <a:srgbClr val="00B0F0"/>
              </a:solidFill>
            </a:endParaRPr>
          </a:p>
          <a:p>
            <a:endParaRPr lang="en-US" dirty="0"/>
          </a:p>
        </p:txBody>
      </p:sp>
      <p:cxnSp>
        <p:nvCxnSpPr>
          <p:cNvPr id="5" name="Straight Connector 4"/>
          <p:cNvCxnSpPr/>
          <p:nvPr/>
        </p:nvCxnSpPr>
        <p:spPr>
          <a:xfrm>
            <a:off x="1781175" y="742874"/>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9915" y="807408"/>
            <a:ext cx="2078181" cy="2286000"/>
          </a:xfrm>
          <a:prstGeom prst="rect">
            <a:avLst/>
          </a:prstGeom>
          <a:ln>
            <a:solidFill>
              <a:srgbClr val="00B0F0"/>
            </a:solidFill>
          </a:ln>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40666" y="807408"/>
            <a:ext cx="2275702" cy="2286000"/>
          </a:xfrm>
          <a:prstGeom prst="rect">
            <a:avLst/>
          </a:prstGeom>
          <a:ln>
            <a:solidFill>
              <a:srgbClr val="00B0F0"/>
            </a:solidFill>
          </a:ln>
        </p:spPr>
      </p:pic>
      <p:pic>
        <p:nvPicPr>
          <p:cNvPr id="39" name="Picture 38">
            <a:extLst>
              <a:ext uri="{FF2B5EF4-FFF2-40B4-BE49-F238E27FC236}">
                <a16:creationId xmlns:a16="http://schemas.microsoft.com/office/drawing/2014/main" id="{58454C9E-1D31-2D4F-8A16-8943AE6BED6A}"/>
              </a:ext>
              <a:ext uri="{147F2762-F138-4A5C-976F-8EAC2B608ADB}">
                <a16:predDERef xmlns:a16="http://schemas.microsoft.com/office/drawing/2014/main" pred="{DAE44CF0-9B50-4944-91C0-3B94086B11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38937" y="807408"/>
            <a:ext cx="2400875" cy="2286000"/>
          </a:xfrm>
          <a:prstGeom prst="rect">
            <a:avLst/>
          </a:prstGeom>
          <a:ln>
            <a:solidFill>
              <a:srgbClr val="00B0F0"/>
            </a:solidFill>
          </a:ln>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49008" y="3163477"/>
            <a:ext cx="2254687" cy="2286000"/>
          </a:xfrm>
          <a:prstGeom prst="rect">
            <a:avLst/>
          </a:prstGeom>
          <a:ln>
            <a:solidFill>
              <a:srgbClr val="00B0F0"/>
            </a:solidFill>
          </a:ln>
        </p:spPr>
      </p:pic>
      <p:pic>
        <p:nvPicPr>
          <p:cNvPr id="6" name="Picture 5" descr="A picture containing purple, arranged&#10;&#10;Description automatically generated">
            <a:extLst>
              <a:ext uri="{FF2B5EF4-FFF2-40B4-BE49-F238E27FC236}">
                <a16:creationId xmlns:a16="http://schemas.microsoft.com/office/drawing/2014/main" id="{3CE8E174-62E2-4AEF-A20E-0A7BAD4391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316" t="50855" r="34775" b="8596"/>
          <a:stretch/>
        </p:blipFill>
        <p:spPr>
          <a:xfrm>
            <a:off x="5440236" y="3163477"/>
            <a:ext cx="2275702" cy="2286000"/>
          </a:xfrm>
          <a:prstGeom prst="rect">
            <a:avLst/>
          </a:prstGeom>
          <a:ln>
            <a:solidFill>
              <a:srgbClr val="00B0F0"/>
            </a:solidFill>
          </a:ln>
        </p:spPr>
      </p:pic>
      <p:sp>
        <p:nvSpPr>
          <p:cNvPr id="10" name="TextBox 9">
            <a:extLst>
              <a:ext uri="{FF2B5EF4-FFF2-40B4-BE49-F238E27FC236}">
                <a16:creationId xmlns:a16="http://schemas.microsoft.com/office/drawing/2014/main" id="{325B39EB-7C48-48D7-896F-54A79F657746}"/>
              </a:ext>
            </a:extLst>
          </p:cNvPr>
          <p:cNvSpPr txBox="1"/>
          <p:nvPr/>
        </p:nvSpPr>
        <p:spPr>
          <a:xfrm>
            <a:off x="1200410" y="6010744"/>
            <a:ext cx="6961356" cy="523220"/>
          </a:xfrm>
          <a:prstGeom prst="rect">
            <a:avLst/>
          </a:prstGeom>
          <a:noFill/>
        </p:spPr>
        <p:txBody>
          <a:bodyPr wrap="square" rtlCol="0">
            <a:spAutoFit/>
          </a:bodyPr>
          <a:lstStyle/>
          <a:p>
            <a:r>
              <a:rPr lang="en-US" sz="2800" dirty="0">
                <a:solidFill>
                  <a:srgbClr val="00B0F0"/>
                </a:solidFill>
              </a:rPr>
              <a:t>*= Student Selected Crops!</a:t>
            </a:r>
            <a:r>
              <a:rPr lang="en-US" sz="2800" dirty="0"/>
              <a:t> </a:t>
            </a:r>
          </a:p>
        </p:txBody>
      </p:sp>
    </p:spTree>
    <p:extLst>
      <p:ext uri="{BB962C8B-B14F-4D97-AF65-F5344CB8AC3E}">
        <p14:creationId xmlns:p14="http://schemas.microsoft.com/office/powerpoint/2010/main" val="385832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932</Words>
  <Application>Microsoft Office PowerPoint</Application>
  <PresentationFormat>Widescreen</PresentationFormat>
  <Paragraphs>192</Paragraphs>
  <Slides>17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Arial Narrow</vt:lpstr>
      <vt:lpstr>Calibri</vt:lpstr>
      <vt:lpstr>Calibri Light</vt:lpstr>
      <vt:lpstr>Century Gothic</vt:lpstr>
      <vt:lpstr>Office Theme</vt:lpstr>
      <vt:lpstr>Space Crop Production </vt:lpstr>
      <vt:lpstr>Why plants?</vt:lpstr>
      <vt:lpstr>PowerPoint Presentation</vt:lpstr>
      <vt:lpstr>Space Crop Production Candidates</vt:lpstr>
      <vt:lpstr>Space Crop Production Challenges</vt:lpstr>
      <vt:lpstr>Space Crop Production Roadmap For Exploration</vt:lpstr>
      <vt:lpstr>PowerPoint Presentation</vt:lpstr>
      <vt:lpstr>Current NASA Large Plant Research Capabilities On ISS</vt:lpstr>
      <vt:lpstr>VEG-03 New Crops on Orbit</vt:lpstr>
      <vt:lpstr>Recent ISS Crop Research</vt:lpstr>
      <vt:lpstr>Recent ISS Crop Research</vt:lpstr>
      <vt:lpstr>Recent ISS Crop Research</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2021-02-10T16:51:51Z</dcterms:created>
  <dcterms:modified xsi:type="dcterms:W3CDTF">2021-06-03T15:04:07Z</dcterms:modified>
</cp:coreProperties>
</file>