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258" r:id="rId2"/>
    <p:sldId id="257" r:id="rId3"/>
    <p:sldId id="260" r:id="rId4"/>
    <p:sldId id="263" r:id="rId5"/>
    <p:sldId id="283" r:id="rId6"/>
    <p:sldId id="264" r:id="rId7"/>
    <p:sldId id="261" r:id="rId8"/>
    <p:sldId id="285" r:id="rId9"/>
    <p:sldId id="265" r:id="rId10"/>
    <p:sldId id="277" r:id="rId11"/>
    <p:sldId id="282" r:id="rId12"/>
    <p:sldId id="286" r:id="rId13"/>
    <p:sldId id="287" r:id="rId14"/>
    <p:sldId id="288" r:id="rId15"/>
    <p:sldId id="289" r:id="rId16"/>
    <p:sldId id="266" r:id="rId17"/>
    <p:sldId id="272" r:id="rId18"/>
    <p:sldId id="267" r:id="rId19"/>
    <p:sldId id="259" r:id="rId20"/>
    <p:sldId id="268" r:id="rId21"/>
    <p:sldId id="269" r:id="rId22"/>
    <p:sldId id="279" r:id="rId23"/>
    <p:sldId id="280" r:id="rId24"/>
    <p:sldId id="281"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66"/>
    <a:srgbClr val="99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6" autoAdjust="0"/>
    <p:restoredTop sz="33103" autoAdjust="0"/>
  </p:normalViewPr>
  <p:slideViewPr>
    <p:cSldViewPr snapToGrid="0">
      <p:cViewPr varScale="1">
        <p:scale>
          <a:sx n="22" d="100"/>
          <a:sy n="22" d="100"/>
        </p:scale>
        <p:origin x="2606" y="43"/>
      </p:cViewPr>
      <p:guideLst/>
    </p:cSldViewPr>
  </p:slideViewPr>
  <p:notesTextViewPr>
    <p:cViewPr>
      <p:scale>
        <a:sx n="150" d="100"/>
        <a:sy n="150" d="100"/>
      </p:scale>
      <p:origin x="0" y="0"/>
    </p:cViewPr>
  </p:notesTextViewPr>
  <p:notesViewPr>
    <p:cSldViewPr snapToGrid="0">
      <p:cViewPr varScale="1">
        <p:scale>
          <a:sx n="53" d="100"/>
          <a:sy n="53" d="100"/>
        </p:scale>
        <p:origin x="2107" y="6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56E4648-3567-4E86-B2E3-D7A820430B69}" type="doc">
      <dgm:prSet loTypeId="urn:microsoft.com/office/officeart/2005/8/layout/pyramid4" loCatId="pyramid" qsTypeId="urn:microsoft.com/office/officeart/2005/8/quickstyle/simple1" qsCatId="simple" csTypeId="urn:microsoft.com/office/officeart/2005/8/colors/colorful5" csCatId="colorful" phldr="1"/>
      <dgm:spPr/>
    </dgm:pt>
    <dgm:pt modelId="{C9E5B7FB-F915-47D2-BBD0-1638397E1738}">
      <dgm:prSet phldrT="[Text]"/>
      <dgm:spPr/>
      <dgm:t>
        <a:bodyPr lIns="0" rIns="274320"/>
        <a:lstStyle/>
        <a:p>
          <a:r>
            <a:rPr lang="en-US" dirty="0" smtClean="0"/>
            <a:t>FTA</a:t>
          </a:r>
          <a:endParaRPr lang="en-US" dirty="0"/>
        </a:p>
      </dgm:t>
    </dgm:pt>
    <dgm:pt modelId="{9719628F-D37E-4C43-9F3B-D72DF9E56828}" type="parTrans" cxnId="{CD6A2DA0-D153-4BBE-A9F8-A56E8E41E5A6}">
      <dgm:prSet/>
      <dgm:spPr/>
      <dgm:t>
        <a:bodyPr/>
        <a:lstStyle/>
        <a:p>
          <a:endParaRPr lang="en-US"/>
        </a:p>
      </dgm:t>
    </dgm:pt>
    <dgm:pt modelId="{A0755356-A7AE-46D2-B97B-D103D05A640A}" type="sibTrans" cxnId="{CD6A2DA0-D153-4BBE-A9F8-A56E8E41E5A6}">
      <dgm:prSet/>
      <dgm:spPr/>
      <dgm:t>
        <a:bodyPr/>
        <a:lstStyle/>
        <a:p>
          <a:endParaRPr lang="en-US"/>
        </a:p>
      </dgm:t>
    </dgm:pt>
    <dgm:pt modelId="{76ADB686-B698-4FFF-B2F9-EBA66EDC04F2}">
      <dgm:prSet phldrT="[Text]" custT="1"/>
      <dgm:spPr/>
      <dgm:t>
        <a:bodyPr/>
        <a:lstStyle/>
        <a:p>
          <a:r>
            <a:rPr lang="en-US" sz="1400" dirty="0" smtClean="0"/>
            <a:t>Reference &amp; Adjusted Rates</a:t>
          </a:r>
          <a:endParaRPr lang="en-US" sz="1400" dirty="0"/>
        </a:p>
      </dgm:t>
    </dgm:pt>
    <dgm:pt modelId="{CE0E463B-E8AB-4253-930A-1FCC3AE97CA5}" type="parTrans" cxnId="{0458AFB0-A25A-4D4B-9BF6-7FB578F45F37}">
      <dgm:prSet/>
      <dgm:spPr/>
      <dgm:t>
        <a:bodyPr/>
        <a:lstStyle/>
        <a:p>
          <a:endParaRPr lang="en-US"/>
        </a:p>
      </dgm:t>
    </dgm:pt>
    <dgm:pt modelId="{D1E33B4B-35E4-4B02-A3A2-92266D0C5BED}" type="sibTrans" cxnId="{0458AFB0-A25A-4D4B-9BF6-7FB578F45F37}">
      <dgm:prSet/>
      <dgm:spPr/>
      <dgm:t>
        <a:bodyPr/>
        <a:lstStyle/>
        <a:p>
          <a:endParaRPr lang="en-US"/>
        </a:p>
      </dgm:t>
    </dgm:pt>
    <dgm:pt modelId="{7095FFF6-8043-4924-8BB5-CB3E67847BD8}">
      <dgm:prSet phldrT="[Text]" custT="1"/>
      <dgm:spPr/>
      <dgm:t>
        <a:bodyPr lIns="0" tIns="0" rIns="0"/>
        <a:lstStyle/>
        <a:p>
          <a:r>
            <a:rPr lang="en-US" sz="3200" dirty="0" smtClean="0"/>
            <a:t>Risk</a:t>
          </a:r>
        </a:p>
      </dgm:t>
    </dgm:pt>
    <dgm:pt modelId="{ABF1C570-A21E-4835-8867-F0B689A48E0A}" type="parTrans" cxnId="{5BF4D09E-527A-467C-824F-EC733439099C}">
      <dgm:prSet/>
      <dgm:spPr/>
      <dgm:t>
        <a:bodyPr/>
        <a:lstStyle/>
        <a:p>
          <a:endParaRPr lang="en-US"/>
        </a:p>
      </dgm:t>
    </dgm:pt>
    <dgm:pt modelId="{D9066B19-5334-49E7-A408-334C7923955E}" type="sibTrans" cxnId="{5BF4D09E-527A-467C-824F-EC733439099C}">
      <dgm:prSet/>
      <dgm:spPr/>
      <dgm:t>
        <a:bodyPr/>
        <a:lstStyle/>
        <a:p>
          <a:endParaRPr lang="en-US"/>
        </a:p>
      </dgm:t>
    </dgm:pt>
    <dgm:pt modelId="{937D6E78-5EA4-43FB-A23D-9566D5C01435}">
      <dgm:prSet phldrT="[Text]"/>
      <dgm:spPr/>
      <dgm:t>
        <a:bodyPr lIns="274320" tIns="0" rIns="0" bIns="0" anchor="b"/>
        <a:lstStyle/>
        <a:p>
          <a:r>
            <a:rPr lang="en-US" dirty="0" smtClean="0"/>
            <a:t>PRA/PA</a:t>
          </a:r>
        </a:p>
        <a:p>
          <a:endParaRPr lang="en-US" dirty="0"/>
        </a:p>
      </dgm:t>
    </dgm:pt>
    <dgm:pt modelId="{717579C5-2A02-4B47-A798-954DD9CDA629}" type="parTrans" cxnId="{A0958BE9-031A-4FB7-9F38-57FE13902453}">
      <dgm:prSet/>
      <dgm:spPr/>
      <dgm:t>
        <a:bodyPr/>
        <a:lstStyle/>
        <a:p>
          <a:endParaRPr lang="en-US"/>
        </a:p>
      </dgm:t>
    </dgm:pt>
    <dgm:pt modelId="{BD89BC6B-1E44-4217-8F7E-5CB343B67BF0}" type="sibTrans" cxnId="{A0958BE9-031A-4FB7-9F38-57FE13902453}">
      <dgm:prSet/>
      <dgm:spPr/>
      <dgm:t>
        <a:bodyPr/>
        <a:lstStyle/>
        <a:p>
          <a:endParaRPr lang="en-US"/>
        </a:p>
      </dgm:t>
    </dgm:pt>
    <dgm:pt modelId="{92D8F05D-A913-419C-83D9-90AC22D30015}">
      <dgm:prSet phldrT="[Text]"/>
      <dgm:spPr/>
      <dgm:t>
        <a:bodyPr/>
        <a:lstStyle/>
        <a:p>
          <a:endParaRPr lang="en-US" dirty="0"/>
        </a:p>
      </dgm:t>
    </dgm:pt>
    <dgm:pt modelId="{564E3BD1-C9E4-4746-A25A-566F10F35A33}" type="parTrans" cxnId="{75DB534E-0CAB-4236-857A-705CB15DB7B7}">
      <dgm:prSet/>
      <dgm:spPr/>
      <dgm:t>
        <a:bodyPr/>
        <a:lstStyle/>
        <a:p>
          <a:endParaRPr lang="en-US"/>
        </a:p>
      </dgm:t>
    </dgm:pt>
    <dgm:pt modelId="{F06DCDB0-7AC6-43A2-BB19-EC34CF0C3B7D}" type="sibTrans" cxnId="{75DB534E-0CAB-4236-857A-705CB15DB7B7}">
      <dgm:prSet/>
      <dgm:spPr/>
      <dgm:t>
        <a:bodyPr/>
        <a:lstStyle/>
        <a:p>
          <a:endParaRPr lang="en-US"/>
        </a:p>
      </dgm:t>
    </dgm:pt>
    <dgm:pt modelId="{1BFCAABB-0CC1-4078-8CB9-F966BAB1F088}">
      <dgm:prSet phldrT="[Text]" custT="1"/>
      <dgm:spPr/>
      <dgm:t>
        <a:bodyPr lIns="0" rIns="0"/>
        <a:lstStyle/>
        <a:p>
          <a:r>
            <a:rPr lang="en-US" sz="1400" dirty="0" smtClean="0"/>
            <a:t>Judgments:        Good as New</a:t>
          </a:r>
          <a:endParaRPr lang="en-US" sz="1400" dirty="0"/>
        </a:p>
      </dgm:t>
    </dgm:pt>
    <dgm:pt modelId="{B193676D-0A54-44C0-90B5-837D3A188F15}" type="parTrans" cxnId="{BDAE1BEA-2DB1-42F2-B504-60EC74290DE7}">
      <dgm:prSet/>
      <dgm:spPr/>
      <dgm:t>
        <a:bodyPr/>
        <a:lstStyle/>
        <a:p>
          <a:endParaRPr lang="en-US"/>
        </a:p>
      </dgm:t>
    </dgm:pt>
    <dgm:pt modelId="{98D35D1A-80FE-434F-ADA5-9C8EFE4C35DC}" type="sibTrans" cxnId="{BDAE1BEA-2DB1-42F2-B504-60EC74290DE7}">
      <dgm:prSet/>
      <dgm:spPr/>
      <dgm:t>
        <a:bodyPr/>
        <a:lstStyle/>
        <a:p>
          <a:endParaRPr lang="en-US"/>
        </a:p>
      </dgm:t>
    </dgm:pt>
    <dgm:pt modelId="{7DA3ADCB-8A28-49D2-9AD3-4AB34FBDABA2}">
      <dgm:prSet phldrT="[Text]" custT="1"/>
      <dgm:spPr/>
      <dgm:t>
        <a:bodyPr/>
        <a:lstStyle/>
        <a:p>
          <a:r>
            <a:rPr lang="en-US" sz="1400" dirty="0" smtClean="0"/>
            <a:t>Statistical Probability Derivation &amp; Updates </a:t>
          </a:r>
          <a:endParaRPr lang="en-US" sz="1400" dirty="0"/>
        </a:p>
      </dgm:t>
    </dgm:pt>
    <dgm:pt modelId="{52874EF5-91A3-462F-AA85-0FA78D6EF5AA}" type="parTrans" cxnId="{4B9F13A3-C04A-4238-82A5-A2E3D9D00508}">
      <dgm:prSet/>
      <dgm:spPr/>
      <dgm:t>
        <a:bodyPr/>
        <a:lstStyle/>
        <a:p>
          <a:endParaRPr lang="en-US"/>
        </a:p>
      </dgm:t>
    </dgm:pt>
    <dgm:pt modelId="{BC91E5D0-8C5C-4097-88DE-F6EE99FF869F}" type="sibTrans" cxnId="{4B9F13A3-C04A-4238-82A5-A2E3D9D00508}">
      <dgm:prSet/>
      <dgm:spPr/>
      <dgm:t>
        <a:bodyPr/>
        <a:lstStyle/>
        <a:p>
          <a:endParaRPr lang="en-US"/>
        </a:p>
      </dgm:t>
    </dgm:pt>
    <dgm:pt modelId="{5CC40E46-FB46-4688-BEFC-A5E0840EDA6C}">
      <dgm:prSet phldrT="[Text]" custT="1"/>
      <dgm:spPr/>
      <dgm:t>
        <a:bodyPr lIns="0" rIns="0"/>
        <a:lstStyle/>
        <a:p>
          <a:pPr marL="0" indent="0"/>
          <a:r>
            <a:rPr lang="en-US" sz="1400" dirty="0" smtClean="0"/>
            <a:t>Life    Limited Items </a:t>
          </a:r>
        </a:p>
      </dgm:t>
    </dgm:pt>
    <dgm:pt modelId="{374BAD68-B590-4A89-9E24-DAC99AB0E8D7}" type="parTrans" cxnId="{DA715EC8-6ECF-473D-93BB-38DA881FA060}">
      <dgm:prSet/>
      <dgm:spPr/>
      <dgm:t>
        <a:bodyPr/>
        <a:lstStyle/>
        <a:p>
          <a:endParaRPr lang="en-US"/>
        </a:p>
      </dgm:t>
    </dgm:pt>
    <dgm:pt modelId="{94F9BA83-F302-46D5-B99B-C8D4618C3D01}" type="sibTrans" cxnId="{DA715EC8-6ECF-473D-93BB-38DA881FA060}">
      <dgm:prSet/>
      <dgm:spPr/>
      <dgm:t>
        <a:bodyPr/>
        <a:lstStyle/>
        <a:p>
          <a:endParaRPr lang="en-US"/>
        </a:p>
      </dgm:t>
    </dgm:pt>
    <dgm:pt modelId="{0DE231F5-3439-42EC-BD0E-6C4C86B0958E}">
      <dgm:prSet phldrT="[Text]"/>
      <dgm:spPr/>
      <dgm:t>
        <a:bodyPr/>
        <a:lstStyle/>
        <a:p>
          <a:r>
            <a:rPr lang="en-US" dirty="0" smtClean="0"/>
            <a:t>RBD</a:t>
          </a:r>
          <a:endParaRPr lang="en-US" dirty="0"/>
        </a:p>
      </dgm:t>
    </dgm:pt>
    <dgm:pt modelId="{412B037E-F466-4412-A2DB-BC538777CFC1}" type="sibTrans" cxnId="{B5389FD0-E1AE-4BB0-9970-7FFC082A34A8}">
      <dgm:prSet/>
      <dgm:spPr/>
      <dgm:t>
        <a:bodyPr/>
        <a:lstStyle/>
        <a:p>
          <a:endParaRPr lang="en-US"/>
        </a:p>
      </dgm:t>
    </dgm:pt>
    <dgm:pt modelId="{1D39A240-3F6B-454A-B338-EE2E6316C36A}" type="parTrans" cxnId="{B5389FD0-E1AE-4BB0-9970-7FFC082A34A8}">
      <dgm:prSet/>
      <dgm:spPr/>
      <dgm:t>
        <a:bodyPr/>
        <a:lstStyle/>
        <a:p>
          <a:endParaRPr lang="en-US"/>
        </a:p>
      </dgm:t>
    </dgm:pt>
    <dgm:pt modelId="{8AAD038C-04D7-4EEF-88D7-4611AFCD2FD0}">
      <dgm:prSet custT="1"/>
      <dgm:spPr/>
      <dgm:t>
        <a:bodyPr/>
        <a:lstStyle/>
        <a:p>
          <a:r>
            <a:rPr lang="en-US" sz="1400" u="none" dirty="0" smtClean="0"/>
            <a:t>FMEA/ FMECA</a:t>
          </a:r>
          <a:endParaRPr lang="en-US" sz="1400" u="none" dirty="0"/>
        </a:p>
      </dgm:t>
    </dgm:pt>
    <dgm:pt modelId="{7AFF0D3F-429B-4BB2-BC4F-08E5B4DB2D48}" type="parTrans" cxnId="{BA29C40C-EAF4-408C-BB86-F0000A6EF2DC}">
      <dgm:prSet/>
      <dgm:spPr/>
      <dgm:t>
        <a:bodyPr/>
        <a:lstStyle/>
        <a:p>
          <a:endParaRPr lang="en-US"/>
        </a:p>
      </dgm:t>
    </dgm:pt>
    <dgm:pt modelId="{65C38CF4-C618-4510-9D2C-70DAE3ACCC3D}" type="sibTrans" cxnId="{BA29C40C-EAF4-408C-BB86-F0000A6EF2DC}">
      <dgm:prSet/>
      <dgm:spPr/>
      <dgm:t>
        <a:bodyPr/>
        <a:lstStyle/>
        <a:p>
          <a:endParaRPr lang="en-US"/>
        </a:p>
      </dgm:t>
    </dgm:pt>
    <dgm:pt modelId="{3202DACB-28A5-43B5-9349-0C4EB3F7872A}" type="pres">
      <dgm:prSet presAssocID="{F56E4648-3567-4E86-B2E3-D7A820430B69}" presName="compositeShape" presStyleCnt="0">
        <dgm:presLayoutVars>
          <dgm:chMax val="9"/>
          <dgm:dir/>
          <dgm:resizeHandles val="exact"/>
        </dgm:presLayoutVars>
      </dgm:prSet>
      <dgm:spPr/>
    </dgm:pt>
    <dgm:pt modelId="{9C77307F-F215-4943-891C-F41848024548}" type="pres">
      <dgm:prSet presAssocID="{F56E4648-3567-4E86-B2E3-D7A820430B69}" presName="triangle1" presStyleLbl="node1" presStyleIdx="0" presStyleCnt="9">
        <dgm:presLayoutVars>
          <dgm:bulletEnabled val="1"/>
        </dgm:presLayoutVars>
      </dgm:prSet>
      <dgm:spPr/>
      <dgm:t>
        <a:bodyPr/>
        <a:lstStyle/>
        <a:p>
          <a:endParaRPr lang="en-US"/>
        </a:p>
      </dgm:t>
    </dgm:pt>
    <dgm:pt modelId="{F18BF05F-1071-47DF-94EA-233463400EEC}" type="pres">
      <dgm:prSet presAssocID="{F56E4648-3567-4E86-B2E3-D7A820430B69}" presName="triangle2" presStyleLbl="node1" presStyleIdx="1" presStyleCnt="9">
        <dgm:presLayoutVars>
          <dgm:bulletEnabled val="1"/>
        </dgm:presLayoutVars>
      </dgm:prSet>
      <dgm:spPr/>
      <dgm:t>
        <a:bodyPr/>
        <a:lstStyle/>
        <a:p>
          <a:endParaRPr lang="en-US"/>
        </a:p>
      </dgm:t>
    </dgm:pt>
    <dgm:pt modelId="{46B7CEEA-3E60-42D9-A4C1-D5637C8BD273}" type="pres">
      <dgm:prSet presAssocID="{F56E4648-3567-4E86-B2E3-D7A820430B69}" presName="triangle3" presStyleLbl="node1" presStyleIdx="2" presStyleCnt="9" custScaleX="101230">
        <dgm:presLayoutVars>
          <dgm:bulletEnabled val="1"/>
        </dgm:presLayoutVars>
      </dgm:prSet>
      <dgm:spPr/>
      <dgm:t>
        <a:bodyPr/>
        <a:lstStyle/>
        <a:p>
          <a:endParaRPr lang="en-US"/>
        </a:p>
      </dgm:t>
    </dgm:pt>
    <dgm:pt modelId="{8468ECB4-40C1-467B-9BA1-457E28C487B1}" type="pres">
      <dgm:prSet presAssocID="{F56E4648-3567-4E86-B2E3-D7A820430B69}" presName="triangle4" presStyleLbl="node1" presStyleIdx="3" presStyleCnt="9">
        <dgm:presLayoutVars>
          <dgm:bulletEnabled val="1"/>
        </dgm:presLayoutVars>
      </dgm:prSet>
      <dgm:spPr/>
      <dgm:t>
        <a:bodyPr/>
        <a:lstStyle/>
        <a:p>
          <a:endParaRPr lang="en-US"/>
        </a:p>
      </dgm:t>
    </dgm:pt>
    <dgm:pt modelId="{3DE7D74C-019B-46A0-AD84-E1A7CE060F04}" type="pres">
      <dgm:prSet presAssocID="{F56E4648-3567-4E86-B2E3-D7A820430B69}" presName="triangle5" presStyleLbl="node1" presStyleIdx="4" presStyleCnt="9">
        <dgm:presLayoutVars>
          <dgm:bulletEnabled val="1"/>
        </dgm:presLayoutVars>
      </dgm:prSet>
      <dgm:spPr/>
      <dgm:t>
        <a:bodyPr/>
        <a:lstStyle/>
        <a:p>
          <a:endParaRPr lang="en-US"/>
        </a:p>
      </dgm:t>
    </dgm:pt>
    <dgm:pt modelId="{E2A6CAE0-F7E9-4464-BE82-0D99C172D695}" type="pres">
      <dgm:prSet presAssocID="{F56E4648-3567-4E86-B2E3-D7A820430B69}" presName="triangle6" presStyleLbl="node1" presStyleIdx="5" presStyleCnt="9">
        <dgm:presLayoutVars>
          <dgm:bulletEnabled val="1"/>
        </dgm:presLayoutVars>
      </dgm:prSet>
      <dgm:spPr/>
      <dgm:t>
        <a:bodyPr/>
        <a:lstStyle/>
        <a:p>
          <a:endParaRPr lang="en-US"/>
        </a:p>
      </dgm:t>
    </dgm:pt>
    <dgm:pt modelId="{8872B374-19D8-496F-801F-3B9BF7A5F39A}" type="pres">
      <dgm:prSet presAssocID="{F56E4648-3567-4E86-B2E3-D7A820430B69}" presName="triangle7" presStyleLbl="node1" presStyleIdx="6" presStyleCnt="9">
        <dgm:presLayoutVars>
          <dgm:bulletEnabled val="1"/>
        </dgm:presLayoutVars>
      </dgm:prSet>
      <dgm:spPr/>
      <dgm:t>
        <a:bodyPr/>
        <a:lstStyle/>
        <a:p>
          <a:endParaRPr lang="en-US"/>
        </a:p>
      </dgm:t>
    </dgm:pt>
    <dgm:pt modelId="{100C4B6A-29D5-4123-85C8-D72FB0B29D9E}" type="pres">
      <dgm:prSet presAssocID="{F56E4648-3567-4E86-B2E3-D7A820430B69}" presName="triangle8" presStyleLbl="node1" presStyleIdx="7" presStyleCnt="9">
        <dgm:presLayoutVars>
          <dgm:bulletEnabled val="1"/>
        </dgm:presLayoutVars>
      </dgm:prSet>
      <dgm:spPr/>
      <dgm:t>
        <a:bodyPr/>
        <a:lstStyle/>
        <a:p>
          <a:endParaRPr lang="en-US"/>
        </a:p>
      </dgm:t>
    </dgm:pt>
    <dgm:pt modelId="{45995EAC-8690-49E1-AB82-971A91F53044}" type="pres">
      <dgm:prSet presAssocID="{F56E4648-3567-4E86-B2E3-D7A820430B69}" presName="triangle9" presStyleLbl="node1" presStyleIdx="8" presStyleCnt="9">
        <dgm:presLayoutVars>
          <dgm:bulletEnabled val="1"/>
        </dgm:presLayoutVars>
      </dgm:prSet>
      <dgm:spPr/>
      <dgm:t>
        <a:bodyPr/>
        <a:lstStyle/>
        <a:p>
          <a:endParaRPr lang="en-US"/>
        </a:p>
      </dgm:t>
    </dgm:pt>
  </dgm:ptLst>
  <dgm:cxnLst>
    <dgm:cxn modelId="{1E87B81F-51F3-4A4B-8F32-CB833017C3B0}" type="presOf" srcId="{7DA3ADCB-8A28-49D2-9AD3-4AB34FBDABA2}" destId="{8872B374-19D8-496F-801F-3B9BF7A5F39A}" srcOrd="0" destOrd="0" presId="urn:microsoft.com/office/officeart/2005/8/layout/pyramid4"/>
    <dgm:cxn modelId="{B1A0C413-78B4-4A91-AC68-8656C54CA097}" type="presOf" srcId="{76ADB686-B698-4FFF-B2F9-EBA66EDC04F2}" destId="{3DE7D74C-019B-46A0-AD84-E1A7CE060F04}" srcOrd="0" destOrd="0" presId="urn:microsoft.com/office/officeart/2005/8/layout/pyramid4"/>
    <dgm:cxn modelId="{88FFD360-0F0C-40EF-B5A5-B86532A15D75}" type="presOf" srcId="{7095FFF6-8043-4924-8BB5-CB3E67847BD8}" destId="{9C77307F-F215-4943-891C-F41848024548}" srcOrd="0" destOrd="0" presId="urn:microsoft.com/office/officeart/2005/8/layout/pyramid4"/>
    <dgm:cxn modelId="{0458AFB0-A25A-4D4B-9BF6-7FB578F45F37}" srcId="{F56E4648-3567-4E86-B2E3-D7A820430B69}" destId="{76ADB686-B698-4FFF-B2F9-EBA66EDC04F2}" srcOrd="4" destOrd="0" parTransId="{CE0E463B-E8AB-4253-930A-1FCC3AE97CA5}" sibTransId="{D1E33B4B-35E4-4B02-A3A2-92266D0C5BED}"/>
    <dgm:cxn modelId="{BDAE1BEA-2DB1-42F2-B504-60EC74290DE7}" srcId="{F56E4648-3567-4E86-B2E3-D7A820430B69}" destId="{1BFCAABB-0CC1-4078-8CB9-F966BAB1F088}" srcOrd="5" destOrd="0" parTransId="{B193676D-0A54-44C0-90B5-837D3A188F15}" sibTransId="{98D35D1A-80FE-434F-ADA5-9C8EFE4C35DC}"/>
    <dgm:cxn modelId="{BA29C40C-EAF4-408C-BB86-F0000A6EF2DC}" srcId="{F56E4648-3567-4E86-B2E3-D7A820430B69}" destId="{8AAD038C-04D7-4EEF-88D7-4611AFCD2FD0}" srcOrd="7" destOrd="0" parTransId="{7AFF0D3F-429B-4BB2-BC4F-08E5B4DB2D48}" sibTransId="{65C38CF4-C618-4510-9D2C-70DAE3ACCC3D}"/>
    <dgm:cxn modelId="{4B9F13A3-C04A-4238-82A5-A2E3D9D00508}" srcId="{F56E4648-3567-4E86-B2E3-D7A820430B69}" destId="{7DA3ADCB-8A28-49D2-9AD3-4AB34FBDABA2}" srcOrd="6" destOrd="0" parTransId="{52874EF5-91A3-462F-AA85-0FA78D6EF5AA}" sibTransId="{BC91E5D0-8C5C-4097-88DE-F6EE99FF869F}"/>
    <dgm:cxn modelId="{51F3F20D-BB97-4274-A722-D7A2287CDD3F}" type="presOf" srcId="{C9E5B7FB-F915-47D2-BBD0-1638397E1738}" destId="{F18BF05F-1071-47DF-94EA-233463400EEC}" srcOrd="0" destOrd="0" presId="urn:microsoft.com/office/officeart/2005/8/layout/pyramid4"/>
    <dgm:cxn modelId="{7F656A30-7620-4E11-8282-63455CCD2673}" type="presOf" srcId="{1BFCAABB-0CC1-4078-8CB9-F966BAB1F088}" destId="{E2A6CAE0-F7E9-4464-BE82-0D99C172D695}" srcOrd="0" destOrd="0" presId="urn:microsoft.com/office/officeart/2005/8/layout/pyramid4"/>
    <dgm:cxn modelId="{D2C904B7-FEAD-4C8C-8B01-AB21A734AA95}" type="presOf" srcId="{937D6E78-5EA4-43FB-A23D-9566D5C01435}" destId="{8468ECB4-40C1-467B-9BA1-457E28C487B1}" srcOrd="0" destOrd="0" presId="urn:microsoft.com/office/officeart/2005/8/layout/pyramid4"/>
    <dgm:cxn modelId="{13CADE2B-EC1B-4AB3-A86E-8EE2BF7F2280}" type="presOf" srcId="{F56E4648-3567-4E86-B2E3-D7A820430B69}" destId="{3202DACB-28A5-43B5-9349-0C4EB3F7872A}" srcOrd="0" destOrd="0" presId="urn:microsoft.com/office/officeart/2005/8/layout/pyramid4"/>
    <dgm:cxn modelId="{CD6A2DA0-D153-4BBE-A9F8-A56E8E41E5A6}" srcId="{F56E4648-3567-4E86-B2E3-D7A820430B69}" destId="{C9E5B7FB-F915-47D2-BBD0-1638397E1738}" srcOrd="1" destOrd="0" parTransId="{9719628F-D37E-4C43-9F3B-D72DF9E56828}" sibTransId="{A0755356-A7AE-46D2-B97B-D103D05A640A}"/>
    <dgm:cxn modelId="{2AEC66D9-44AA-4678-9DE8-F6E7094237B0}" type="presOf" srcId="{8AAD038C-04D7-4EEF-88D7-4611AFCD2FD0}" destId="{100C4B6A-29D5-4123-85C8-D72FB0B29D9E}" srcOrd="0" destOrd="0" presId="urn:microsoft.com/office/officeart/2005/8/layout/pyramid4"/>
    <dgm:cxn modelId="{A0958BE9-031A-4FB7-9F38-57FE13902453}" srcId="{F56E4648-3567-4E86-B2E3-D7A820430B69}" destId="{937D6E78-5EA4-43FB-A23D-9566D5C01435}" srcOrd="3" destOrd="0" parTransId="{717579C5-2A02-4B47-A798-954DD9CDA629}" sibTransId="{BD89BC6B-1E44-4217-8F7E-5CB343B67BF0}"/>
    <dgm:cxn modelId="{89E6401C-CA55-4448-974E-6F6C01E58412}" type="presOf" srcId="{5CC40E46-FB46-4688-BEFC-A5E0840EDA6C}" destId="{45995EAC-8690-49E1-AB82-971A91F53044}" srcOrd="0" destOrd="0" presId="urn:microsoft.com/office/officeart/2005/8/layout/pyramid4"/>
    <dgm:cxn modelId="{75DB534E-0CAB-4236-857A-705CB15DB7B7}" srcId="{F56E4648-3567-4E86-B2E3-D7A820430B69}" destId="{92D8F05D-A913-419C-83D9-90AC22D30015}" srcOrd="9" destOrd="0" parTransId="{564E3BD1-C9E4-4746-A25A-566F10F35A33}" sibTransId="{F06DCDB0-7AC6-43A2-BB19-EC34CF0C3B7D}"/>
    <dgm:cxn modelId="{5BF4D09E-527A-467C-824F-EC733439099C}" srcId="{F56E4648-3567-4E86-B2E3-D7A820430B69}" destId="{7095FFF6-8043-4924-8BB5-CB3E67847BD8}" srcOrd="0" destOrd="0" parTransId="{ABF1C570-A21E-4835-8867-F0B689A48E0A}" sibTransId="{D9066B19-5334-49E7-A408-334C7923955E}"/>
    <dgm:cxn modelId="{B5389FD0-E1AE-4BB0-9970-7FFC082A34A8}" srcId="{F56E4648-3567-4E86-B2E3-D7A820430B69}" destId="{0DE231F5-3439-42EC-BD0E-6C4C86B0958E}" srcOrd="2" destOrd="0" parTransId="{1D39A240-3F6B-454A-B338-EE2E6316C36A}" sibTransId="{412B037E-F466-4412-A2DB-BC538777CFC1}"/>
    <dgm:cxn modelId="{68CB44C6-4EA5-48B8-88FC-497DFD59228D}" type="presOf" srcId="{0DE231F5-3439-42EC-BD0E-6C4C86B0958E}" destId="{46B7CEEA-3E60-42D9-A4C1-D5637C8BD273}" srcOrd="0" destOrd="0" presId="urn:microsoft.com/office/officeart/2005/8/layout/pyramid4"/>
    <dgm:cxn modelId="{DA715EC8-6ECF-473D-93BB-38DA881FA060}" srcId="{F56E4648-3567-4E86-B2E3-D7A820430B69}" destId="{5CC40E46-FB46-4688-BEFC-A5E0840EDA6C}" srcOrd="8" destOrd="0" parTransId="{374BAD68-B590-4A89-9E24-DAC99AB0E8D7}" sibTransId="{94F9BA83-F302-46D5-B99B-C8D4618C3D01}"/>
    <dgm:cxn modelId="{09FA9AEE-C72E-469D-850B-2A666B41EE0C}" type="presParOf" srcId="{3202DACB-28A5-43B5-9349-0C4EB3F7872A}" destId="{9C77307F-F215-4943-891C-F41848024548}" srcOrd="0" destOrd="0" presId="urn:microsoft.com/office/officeart/2005/8/layout/pyramid4"/>
    <dgm:cxn modelId="{B2E206F0-6C89-46AF-95EF-A180F43E6F7D}" type="presParOf" srcId="{3202DACB-28A5-43B5-9349-0C4EB3F7872A}" destId="{F18BF05F-1071-47DF-94EA-233463400EEC}" srcOrd="1" destOrd="0" presId="urn:microsoft.com/office/officeart/2005/8/layout/pyramid4"/>
    <dgm:cxn modelId="{D0E6FA8F-DFA5-40AD-8F38-8A8F3EA9A458}" type="presParOf" srcId="{3202DACB-28A5-43B5-9349-0C4EB3F7872A}" destId="{46B7CEEA-3E60-42D9-A4C1-D5637C8BD273}" srcOrd="2" destOrd="0" presId="urn:microsoft.com/office/officeart/2005/8/layout/pyramid4"/>
    <dgm:cxn modelId="{C673DCE6-5D85-40BF-87ED-4C71E822858F}" type="presParOf" srcId="{3202DACB-28A5-43B5-9349-0C4EB3F7872A}" destId="{8468ECB4-40C1-467B-9BA1-457E28C487B1}" srcOrd="3" destOrd="0" presId="urn:microsoft.com/office/officeart/2005/8/layout/pyramid4"/>
    <dgm:cxn modelId="{E969941D-CC7B-450A-8F5E-F1D3AE7E079C}" type="presParOf" srcId="{3202DACB-28A5-43B5-9349-0C4EB3F7872A}" destId="{3DE7D74C-019B-46A0-AD84-E1A7CE060F04}" srcOrd="4" destOrd="0" presId="urn:microsoft.com/office/officeart/2005/8/layout/pyramid4"/>
    <dgm:cxn modelId="{FA22E55D-5C1A-458D-A984-1B36B9AD7307}" type="presParOf" srcId="{3202DACB-28A5-43B5-9349-0C4EB3F7872A}" destId="{E2A6CAE0-F7E9-4464-BE82-0D99C172D695}" srcOrd="5" destOrd="0" presId="urn:microsoft.com/office/officeart/2005/8/layout/pyramid4"/>
    <dgm:cxn modelId="{D8F88B8C-5912-41AA-9579-355C31A2132C}" type="presParOf" srcId="{3202DACB-28A5-43B5-9349-0C4EB3F7872A}" destId="{8872B374-19D8-496F-801F-3B9BF7A5F39A}" srcOrd="6" destOrd="0" presId="urn:microsoft.com/office/officeart/2005/8/layout/pyramid4"/>
    <dgm:cxn modelId="{5CA94AFD-B4B0-4BC6-943F-26B526CE4BF0}" type="presParOf" srcId="{3202DACB-28A5-43B5-9349-0C4EB3F7872A}" destId="{100C4B6A-29D5-4123-85C8-D72FB0B29D9E}" srcOrd="7" destOrd="0" presId="urn:microsoft.com/office/officeart/2005/8/layout/pyramid4"/>
    <dgm:cxn modelId="{61A3C895-8DB4-4994-B017-2106C8D76FC0}" type="presParOf" srcId="{3202DACB-28A5-43B5-9349-0C4EB3F7872A}" destId="{45995EAC-8690-49E1-AB82-971A91F53044}" srcOrd="8" destOrd="0" presId="urn:microsoft.com/office/officeart/2005/8/layout/pyramid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77307F-F215-4943-891C-F41848024548}">
      <dsp:nvSpPr>
        <dsp:cNvPr id="0" name=""/>
        <dsp:cNvSpPr/>
      </dsp:nvSpPr>
      <dsp:spPr>
        <a:xfrm>
          <a:off x="3447289" y="27994"/>
          <a:ext cx="1847639" cy="1847639"/>
        </a:xfrm>
        <a:prstGeom prst="triangl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121920" numCol="1" spcCol="1270" anchor="ctr" anchorCtr="0">
          <a:noAutofit/>
        </a:bodyPr>
        <a:lstStyle/>
        <a:p>
          <a:pPr lvl="0" algn="ctr" defTabSz="1422400">
            <a:lnSpc>
              <a:spcPct val="90000"/>
            </a:lnSpc>
            <a:spcBef>
              <a:spcPct val="0"/>
            </a:spcBef>
            <a:spcAft>
              <a:spcPct val="35000"/>
            </a:spcAft>
          </a:pPr>
          <a:r>
            <a:rPr lang="en-US" sz="3200" kern="1200" dirty="0" smtClean="0"/>
            <a:t>Risk</a:t>
          </a:r>
        </a:p>
      </dsp:txBody>
      <dsp:txXfrm>
        <a:off x="3909199" y="951814"/>
        <a:ext cx="923819" cy="923819"/>
      </dsp:txXfrm>
    </dsp:sp>
    <dsp:sp modelId="{F18BF05F-1071-47DF-94EA-233463400EEC}">
      <dsp:nvSpPr>
        <dsp:cNvPr id="0" name=""/>
        <dsp:cNvSpPr/>
      </dsp:nvSpPr>
      <dsp:spPr>
        <a:xfrm>
          <a:off x="2523469" y="1875634"/>
          <a:ext cx="1847639" cy="1847639"/>
        </a:xfrm>
        <a:prstGeom prst="triangle">
          <a:avLst/>
        </a:prstGeom>
        <a:solidFill>
          <a:schemeClr val="accent5">
            <a:hueOff val="-919168"/>
            <a:satOff val="-1278"/>
            <a:lumOff val="-4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60960" rIns="274320" bIns="60960" numCol="1" spcCol="1270" anchor="ctr" anchorCtr="0">
          <a:noAutofit/>
        </a:bodyPr>
        <a:lstStyle/>
        <a:p>
          <a:pPr lvl="0" algn="ctr" defTabSz="711200">
            <a:lnSpc>
              <a:spcPct val="90000"/>
            </a:lnSpc>
            <a:spcBef>
              <a:spcPct val="0"/>
            </a:spcBef>
            <a:spcAft>
              <a:spcPct val="35000"/>
            </a:spcAft>
          </a:pPr>
          <a:r>
            <a:rPr lang="en-US" sz="1600" kern="1200" dirty="0" smtClean="0"/>
            <a:t>FTA</a:t>
          </a:r>
          <a:endParaRPr lang="en-US" sz="1600" kern="1200" dirty="0"/>
        </a:p>
      </dsp:txBody>
      <dsp:txXfrm>
        <a:off x="2985379" y="2799454"/>
        <a:ext cx="923819" cy="923819"/>
      </dsp:txXfrm>
    </dsp:sp>
    <dsp:sp modelId="{46B7CEEA-3E60-42D9-A4C1-D5637C8BD273}">
      <dsp:nvSpPr>
        <dsp:cNvPr id="0" name=""/>
        <dsp:cNvSpPr/>
      </dsp:nvSpPr>
      <dsp:spPr>
        <a:xfrm rot="10800000">
          <a:off x="3435926" y="1875634"/>
          <a:ext cx="1870365" cy="1847639"/>
        </a:xfrm>
        <a:prstGeom prst="triangle">
          <a:avLst/>
        </a:prstGeom>
        <a:solidFill>
          <a:schemeClr val="accent5">
            <a:hueOff val="-1838336"/>
            <a:satOff val="-2557"/>
            <a:lumOff val="-9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RBD</a:t>
          </a:r>
          <a:endParaRPr lang="en-US" sz="1600" kern="1200" dirty="0"/>
        </a:p>
      </dsp:txBody>
      <dsp:txXfrm rot="10800000">
        <a:off x="3903517" y="1875634"/>
        <a:ext cx="935183" cy="923819"/>
      </dsp:txXfrm>
    </dsp:sp>
    <dsp:sp modelId="{8468ECB4-40C1-467B-9BA1-457E28C487B1}">
      <dsp:nvSpPr>
        <dsp:cNvPr id="0" name=""/>
        <dsp:cNvSpPr/>
      </dsp:nvSpPr>
      <dsp:spPr>
        <a:xfrm>
          <a:off x="4371108" y="1875634"/>
          <a:ext cx="1847639" cy="1847639"/>
        </a:xfrm>
        <a:prstGeom prst="triangle">
          <a:avLst/>
        </a:prstGeom>
        <a:solidFill>
          <a:schemeClr val="accent5">
            <a:hueOff val="-2757504"/>
            <a:satOff val="-3835"/>
            <a:lumOff val="-1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4320" tIns="0" rIns="0" bIns="0" numCol="1" spcCol="1270" anchor="b" anchorCtr="0">
          <a:noAutofit/>
        </a:bodyPr>
        <a:lstStyle/>
        <a:p>
          <a:pPr lvl="0" algn="ctr" defTabSz="711200">
            <a:lnSpc>
              <a:spcPct val="90000"/>
            </a:lnSpc>
            <a:spcBef>
              <a:spcPct val="0"/>
            </a:spcBef>
            <a:spcAft>
              <a:spcPct val="35000"/>
            </a:spcAft>
          </a:pPr>
          <a:r>
            <a:rPr lang="en-US" sz="1600" kern="1200" dirty="0" smtClean="0"/>
            <a:t>PRA/PA</a:t>
          </a:r>
        </a:p>
        <a:p>
          <a:pPr lvl="0" algn="ctr" defTabSz="711200">
            <a:lnSpc>
              <a:spcPct val="90000"/>
            </a:lnSpc>
            <a:spcBef>
              <a:spcPct val="0"/>
            </a:spcBef>
            <a:spcAft>
              <a:spcPct val="35000"/>
            </a:spcAft>
          </a:pPr>
          <a:endParaRPr lang="en-US" sz="1600" kern="1200" dirty="0"/>
        </a:p>
      </dsp:txBody>
      <dsp:txXfrm>
        <a:off x="4833018" y="2799454"/>
        <a:ext cx="923819" cy="923819"/>
      </dsp:txXfrm>
    </dsp:sp>
    <dsp:sp modelId="{3DE7D74C-019B-46A0-AD84-E1A7CE060F04}">
      <dsp:nvSpPr>
        <dsp:cNvPr id="0" name=""/>
        <dsp:cNvSpPr/>
      </dsp:nvSpPr>
      <dsp:spPr>
        <a:xfrm>
          <a:off x="1599649" y="3723273"/>
          <a:ext cx="1847639" cy="1847639"/>
        </a:xfrm>
        <a:prstGeom prst="triangle">
          <a:avLst/>
        </a:prstGeom>
        <a:solidFill>
          <a:schemeClr val="accent5">
            <a:hueOff val="-3676672"/>
            <a:satOff val="-5114"/>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Reference &amp; Adjusted Rates</a:t>
          </a:r>
          <a:endParaRPr lang="en-US" sz="1400" kern="1200" dirty="0"/>
        </a:p>
      </dsp:txBody>
      <dsp:txXfrm>
        <a:off x="2061559" y="4647093"/>
        <a:ext cx="923819" cy="923819"/>
      </dsp:txXfrm>
    </dsp:sp>
    <dsp:sp modelId="{E2A6CAE0-F7E9-4464-BE82-0D99C172D695}">
      <dsp:nvSpPr>
        <dsp:cNvPr id="0" name=""/>
        <dsp:cNvSpPr/>
      </dsp:nvSpPr>
      <dsp:spPr>
        <a:xfrm rot="10800000">
          <a:off x="2523469" y="3723273"/>
          <a:ext cx="1847639" cy="1847639"/>
        </a:xfrm>
        <a:prstGeom prst="triangle">
          <a:avLst/>
        </a:prstGeom>
        <a:solidFill>
          <a:schemeClr val="accent5">
            <a:hueOff val="-4595840"/>
            <a:satOff val="-6392"/>
            <a:lumOff val="-24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53340" rIns="0" bIns="53340" numCol="1" spcCol="1270" anchor="ctr" anchorCtr="0">
          <a:noAutofit/>
        </a:bodyPr>
        <a:lstStyle/>
        <a:p>
          <a:pPr lvl="0" algn="ctr" defTabSz="622300">
            <a:lnSpc>
              <a:spcPct val="90000"/>
            </a:lnSpc>
            <a:spcBef>
              <a:spcPct val="0"/>
            </a:spcBef>
            <a:spcAft>
              <a:spcPct val="35000"/>
            </a:spcAft>
          </a:pPr>
          <a:r>
            <a:rPr lang="en-US" sz="1400" kern="1200" dirty="0" smtClean="0"/>
            <a:t>Judgments:        Good as New</a:t>
          </a:r>
          <a:endParaRPr lang="en-US" sz="1400" kern="1200" dirty="0"/>
        </a:p>
      </dsp:txBody>
      <dsp:txXfrm rot="10800000">
        <a:off x="2985379" y="3723273"/>
        <a:ext cx="923819" cy="923819"/>
      </dsp:txXfrm>
    </dsp:sp>
    <dsp:sp modelId="{8872B374-19D8-496F-801F-3B9BF7A5F39A}">
      <dsp:nvSpPr>
        <dsp:cNvPr id="0" name=""/>
        <dsp:cNvSpPr/>
      </dsp:nvSpPr>
      <dsp:spPr>
        <a:xfrm>
          <a:off x="3447289" y="3723273"/>
          <a:ext cx="1847639" cy="1847639"/>
        </a:xfrm>
        <a:prstGeom prst="triangle">
          <a:avLst/>
        </a:prstGeom>
        <a:solidFill>
          <a:schemeClr val="accent5">
            <a:hueOff val="-5515009"/>
            <a:satOff val="-7671"/>
            <a:lumOff val="-294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Statistical Probability Derivation &amp; Updates </a:t>
          </a:r>
          <a:endParaRPr lang="en-US" sz="1400" kern="1200" dirty="0"/>
        </a:p>
      </dsp:txBody>
      <dsp:txXfrm>
        <a:off x="3909199" y="4647093"/>
        <a:ext cx="923819" cy="923819"/>
      </dsp:txXfrm>
    </dsp:sp>
    <dsp:sp modelId="{100C4B6A-29D5-4123-85C8-D72FB0B29D9E}">
      <dsp:nvSpPr>
        <dsp:cNvPr id="0" name=""/>
        <dsp:cNvSpPr/>
      </dsp:nvSpPr>
      <dsp:spPr>
        <a:xfrm rot="10800000">
          <a:off x="4371108" y="3723273"/>
          <a:ext cx="1847639" cy="1847639"/>
        </a:xfrm>
        <a:prstGeom prst="triangle">
          <a:avLst/>
        </a:prstGeom>
        <a:solidFill>
          <a:schemeClr val="accent5">
            <a:hueOff val="-6434176"/>
            <a:satOff val="-8949"/>
            <a:lumOff val="-343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u="none" kern="1200" dirty="0" smtClean="0"/>
            <a:t>FMEA/ FMECA</a:t>
          </a:r>
          <a:endParaRPr lang="en-US" sz="1400" u="none" kern="1200" dirty="0"/>
        </a:p>
      </dsp:txBody>
      <dsp:txXfrm rot="10800000">
        <a:off x="4833018" y="3723273"/>
        <a:ext cx="923819" cy="923819"/>
      </dsp:txXfrm>
    </dsp:sp>
    <dsp:sp modelId="{45995EAC-8690-49E1-AB82-971A91F53044}">
      <dsp:nvSpPr>
        <dsp:cNvPr id="0" name=""/>
        <dsp:cNvSpPr/>
      </dsp:nvSpPr>
      <dsp:spPr>
        <a:xfrm>
          <a:off x="5294928" y="3723273"/>
          <a:ext cx="1847639" cy="1847639"/>
        </a:xfrm>
        <a:prstGeom prst="triangle">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53340" rIns="0" bIns="53340" numCol="1" spcCol="1270" anchor="ctr" anchorCtr="0">
          <a:noAutofit/>
        </a:bodyPr>
        <a:lstStyle/>
        <a:p>
          <a:pPr marL="0" lvl="0" indent="0" algn="ctr" defTabSz="622300">
            <a:lnSpc>
              <a:spcPct val="90000"/>
            </a:lnSpc>
            <a:spcBef>
              <a:spcPct val="0"/>
            </a:spcBef>
            <a:spcAft>
              <a:spcPct val="35000"/>
            </a:spcAft>
          </a:pPr>
          <a:r>
            <a:rPr lang="en-US" sz="1400" kern="1200" dirty="0" smtClean="0"/>
            <a:t>Life    Limited Items </a:t>
          </a:r>
        </a:p>
      </dsp:txBody>
      <dsp:txXfrm>
        <a:off x="5756838" y="4647093"/>
        <a:ext cx="923819" cy="923819"/>
      </dsp:txXfrm>
    </dsp:sp>
  </dsp:spTree>
</dsp:drawing>
</file>

<file path=ppt/diagrams/layout1.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52E6C8E-53C1-49D9-8B1B-23CA50B4ADEC}" type="datetimeFigureOut">
              <a:rPr lang="en-US" smtClean="0"/>
              <a:t>6/14/2021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235EF65-CB15-4063-A92E-095A993ABD04}" type="slidenum">
              <a:rPr lang="en-US" smtClean="0"/>
              <a:t>‹#›</a:t>
            </a:fld>
            <a:endParaRPr lang="en-US"/>
          </a:p>
        </p:txBody>
      </p:sp>
    </p:spTree>
    <p:extLst>
      <p:ext uri="{BB962C8B-B14F-4D97-AF65-F5344CB8AC3E}">
        <p14:creationId xmlns:p14="http://schemas.microsoft.com/office/powerpoint/2010/main" val="33453189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B6C6B4-28DA-4596-8D70-1508D8EEEC89}" type="datetimeFigureOut">
              <a:rPr lang="en-US" smtClean="0"/>
              <a:t>6/14/2021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628E36-07F4-4464-979B-D9875BD4E3FA}" type="slidenum">
              <a:rPr lang="en-US" smtClean="0"/>
              <a:t>‹#›</a:t>
            </a:fld>
            <a:endParaRPr lang="en-US"/>
          </a:p>
        </p:txBody>
      </p:sp>
    </p:spTree>
    <p:extLst>
      <p:ext uri="{BB962C8B-B14F-4D97-AF65-F5344CB8AC3E}">
        <p14:creationId xmlns:p14="http://schemas.microsoft.com/office/powerpoint/2010/main" val="37322968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espi.or.at/publications/espi-public-reports/send/2-public-espi-reports/557-in-orbit-services-full-report"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nexis.gsfc.nasa.gov/images/NASA_Satellite%20Servicing_Project_Report_0511.pdf"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satelliteconfers.org/wp-content/uploads/2019/10/CONFERS_Operating_Practices.pdf"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628E36-07F4-4464-979B-D9875BD4E3FA}" type="slidenum">
              <a:rPr lang="en-US" smtClean="0"/>
              <a:t>1</a:t>
            </a:fld>
            <a:endParaRPr lang="en-US"/>
          </a:p>
        </p:txBody>
      </p:sp>
    </p:spTree>
    <p:extLst>
      <p:ext uri="{BB962C8B-B14F-4D97-AF65-F5344CB8AC3E}">
        <p14:creationId xmlns:p14="http://schemas.microsoft.com/office/powerpoint/2010/main" val="25185008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628E36-07F4-4464-979B-D9875BD4E3FA}" type="slidenum">
              <a:rPr lang="en-US" smtClean="0"/>
              <a:t>2</a:t>
            </a:fld>
            <a:endParaRPr lang="en-US"/>
          </a:p>
        </p:txBody>
      </p:sp>
    </p:spTree>
    <p:extLst>
      <p:ext uri="{BB962C8B-B14F-4D97-AF65-F5344CB8AC3E}">
        <p14:creationId xmlns:p14="http://schemas.microsoft.com/office/powerpoint/2010/main" val="7661510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628E36-07F4-4464-979B-D9875BD4E3FA}" type="slidenum">
              <a:rPr lang="en-US" smtClean="0"/>
              <a:t>3</a:t>
            </a:fld>
            <a:endParaRPr lang="en-US"/>
          </a:p>
        </p:txBody>
      </p:sp>
    </p:spTree>
    <p:extLst>
      <p:ext uri="{BB962C8B-B14F-4D97-AF65-F5344CB8AC3E}">
        <p14:creationId xmlns:p14="http://schemas.microsoft.com/office/powerpoint/2010/main" val="28400719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628E36-07F4-4464-979B-D9875BD4E3FA}" type="slidenum">
              <a:rPr lang="en-US" smtClean="0"/>
              <a:t>4</a:t>
            </a:fld>
            <a:endParaRPr lang="en-US"/>
          </a:p>
        </p:txBody>
      </p:sp>
    </p:spTree>
    <p:extLst>
      <p:ext uri="{BB962C8B-B14F-4D97-AF65-F5344CB8AC3E}">
        <p14:creationId xmlns:p14="http://schemas.microsoft.com/office/powerpoint/2010/main" val="8420224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sz="800" dirty="0" smtClean="0">
                <a:effectLst/>
                <a:latin typeface="Calibri" panose="020F0502020204030204" pitchFamily="34" charset="0"/>
                <a:ea typeface="Yu Mincho"/>
                <a:cs typeface="Calibri" panose="020F0502020204030204" pitchFamily="34" charset="0"/>
              </a:rPr>
              <a:t>France </a:t>
            </a:r>
            <a:r>
              <a:rPr lang="en-US" sz="800" dirty="0" smtClean="0">
                <a:effectLst/>
                <a:latin typeface="Calibri" panose="020F0502020204030204" pitchFamily="34" charset="0"/>
                <a:ea typeface="Yu Mincho"/>
                <a:cs typeface="Calibri" panose="020F0502020204030204" pitchFamily="34" charset="0"/>
              </a:rPr>
              <a:t>R</a:t>
            </a:r>
            <a:r>
              <a:rPr lang="en-US" sz="800" dirty="0" smtClean="0">
                <a:effectLst/>
                <a:latin typeface="Calibri" panose="020F0502020204030204" pitchFamily="34" charset="0"/>
                <a:ea typeface="Yu Mincho"/>
                <a:cs typeface="Calibri" panose="020F0502020204030204" pitchFamily="34" charset="0"/>
                <a:hlinkClick r:id="rId3"/>
              </a:rPr>
              <a:t>e</a:t>
            </a:r>
            <a:r>
              <a:rPr lang="en-US" sz="800" dirty="0" smtClean="0">
                <a:effectLst/>
                <a:latin typeface="Calibri" panose="020F0502020204030204" pitchFamily="34" charset="0"/>
                <a:ea typeface="Yu Mincho"/>
                <a:cs typeface="Calibri" panose="020F0502020204030204" pitchFamily="34" charset="0"/>
              </a:rPr>
              <a:t>ference </a:t>
            </a:r>
            <a:r>
              <a:rPr lang="en-US" sz="800" dirty="0" smtClean="0">
                <a:effectLst/>
                <a:latin typeface="Calibri" panose="020F0502020204030204" pitchFamily="34" charset="0"/>
                <a:ea typeface="Yu Mincho"/>
                <a:cs typeface="Calibri" panose="020F0502020204030204" pitchFamily="34" charset="0"/>
              </a:rPr>
              <a:t>: </a:t>
            </a:r>
            <a:r>
              <a:rPr lang="en-US" sz="800" u="sng" dirty="0" smtClean="0">
                <a:solidFill>
                  <a:srgbClr val="0000FF"/>
                </a:solidFill>
                <a:effectLst/>
                <a:latin typeface="Calibri" panose="020F0502020204030204" pitchFamily="34" charset="0"/>
                <a:ea typeface="Yu Mincho"/>
                <a:cs typeface="Calibri" panose="020F0502020204030204" pitchFamily="34" charset="0"/>
                <a:hlinkClick r:id="rId3"/>
              </a:rPr>
              <a:t>https://espi.or.at/publications/espi-public-reports/send/2-public-espi-reports/557-in-orbit-services-full-report</a:t>
            </a:r>
            <a:r>
              <a:rPr lang="en-US" sz="800" dirty="0" smtClean="0">
                <a:effectLst/>
                <a:latin typeface="Calibri" panose="020F0502020204030204" pitchFamily="34" charset="0"/>
                <a:ea typeface="Yu Mincho"/>
                <a:cs typeface="Calibri" panose="020F0502020204030204" pitchFamily="34" charset="0"/>
              </a:rPr>
              <a:t> ) ---</a:t>
            </a:r>
            <a:endParaRPr lang="en-US" dirty="0"/>
          </a:p>
        </p:txBody>
      </p:sp>
      <p:sp>
        <p:nvSpPr>
          <p:cNvPr id="4" name="Slide Number Placeholder 3"/>
          <p:cNvSpPr>
            <a:spLocks noGrp="1"/>
          </p:cNvSpPr>
          <p:nvPr>
            <p:ph type="sldNum" sz="quarter" idx="10"/>
          </p:nvPr>
        </p:nvSpPr>
        <p:spPr/>
        <p:txBody>
          <a:bodyPr/>
          <a:lstStyle/>
          <a:p>
            <a:fld id="{15628E36-07F4-4464-979B-D9875BD4E3FA}" type="slidenum">
              <a:rPr lang="en-US" smtClean="0"/>
              <a:t>5</a:t>
            </a:fld>
            <a:endParaRPr lang="en-US"/>
          </a:p>
        </p:txBody>
      </p:sp>
    </p:spTree>
    <p:extLst>
      <p:ext uri="{BB962C8B-B14F-4D97-AF65-F5344CB8AC3E}">
        <p14:creationId xmlns:p14="http://schemas.microsoft.com/office/powerpoint/2010/main" val="40544557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15628E36-07F4-4464-979B-D9875BD4E3FA}" type="slidenum">
              <a:rPr lang="en-US" smtClean="0"/>
              <a:t>6</a:t>
            </a:fld>
            <a:endParaRPr lang="en-US"/>
          </a:p>
        </p:txBody>
      </p:sp>
    </p:spTree>
    <p:extLst>
      <p:ext uri="{BB962C8B-B14F-4D97-AF65-F5344CB8AC3E}">
        <p14:creationId xmlns:p14="http://schemas.microsoft.com/office/powerpoint/2010/main" val="17253046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628E36-07F4-4464-979B-D9875BD4E3FA}" type="slidenum">
              <a:rPr lang="en-US" smtClean="0"/>
              <a:t>7</a:t>
            </a:fld>
            <a:endParaRPr lang="en-US"/>
          </a:p>
        </p:txBody>
      </p:sp>
    </p:spTree>
    <p:extLst>
      <p:ext uri="{BB962C8B-B14F-4D97-AF65-F5344CB8AC3E}">
        <p14:creationId xmlns:p14="http://schemas.microsoft.com/office/powerpoint/2010/main" val="4303387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628E36-07F4-4464-979B-D9875BD4E3FA}" type="slidenum">
              <a:rPr lang="en-US" smtClean="0"/>
              <a:t>8</a:t>
            </a:fld>
            <a:endParaRPr lang="en-US"/>
          </a:p>
        </p:txBody>
      </p:sp>
    </p:spTree>
    <p:extLst>
      <p:ext uri="{BB962C8B-B14F-4D97-AF65-F5344CB8AC3E}">
        <p14:creationId xmlns:p14="http://schemas.microsoft.com/office/powerpoint/2010/main" val="10302819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628E36-07F4-4464-979B-D9875BD4E3FA}" type="slidenum">
              <a:rPr lang="en-US" smtClean="0"/>
              <a:t>9</a:t>
            </a:fld>
            <a:endParaRPr lang="en-US"/>
          </a:p>
        </p:txBody>
      </p:sp>
    </p:spTree>
    <p:extLst>
      <p:ext uri="{BB962C8B-B14F-4D97-AF65-F5344CB8AC3E}">
        <p14:creationId xmlns:p14="http://schemas.microsoft.com/office/powerpoint/2010/main" val="4340758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628E36-07F4-4464-979B-D9875BD4E3FA}" type="slidenum">
              <a:rPr lang="en-US" smtClean="0"/>
              <a:t>10</a:t>
            </a:fld>
            <a:endParaRPr lang="en-US"/>
          </a:p>
        </p:txBody>
      </p:sp>
    </p:spTree>
    <p:extLst>
      <p:ext uri="{BB962C8B-B14F-4D97-AF65-F5344CB8AC3E}">
        <p14:creationId xmlns:p14="http://schemas.microsoft.com/office/powerpoint/2010/main" val="16321589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15628E36-07F4-4464-979B-D9875BD4E3FA}" type="slidenum">
              <a:rPr lang="en-US" smtClean="0"/>
              <a:t>11</a:t>
            </a:fld>
            <a:endParaRPr lang="en-US"/>
          </a:p>
        </p:txBody>
      </p:sp>
    </p:spTree>
    <p:extLst>
      <p:ext uri="{BB962C8B-B14F-4D97-AF65-F5344CB8AC3E}">
        <p14:creationId xmlns:p14="http://schemas.microsoft.com/office/powerpoint/2010/main" val="33031735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628E36-07F4-4464-979B-D9875BD4E3FA}" type="slidenum">
              <a:rPr lang="en-US" smtClean="0"/>
              <a:t>12</a:t>
            </a:fld>
            <a:endParaRPr lang="en-US"/>
          </a:p>
        </p:txBody>
      </p:sp>
    </p:spTree>
    <p:extLst>
      <p:ext uri="{BB962C8B-B14F-4D97-AF65-F5344CB8AC3E}">
        <p14:creationId xmlns:p14="http://schemas.microsoft.com/office/powerpoint/2010/main" val="23876612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628E36-07F4-4464-979B-D9875BD4E3FA}" type="slidenum">
              <a:rPr lang="en-US" smtClean="0"/>
              <a:t>13</a:t>
            </a:fld>
            <a:endParaRPr lang="en-US"/>
          </a:p>
        </p:txBody>
      </p:sp>
    </p:spTree>
    <p:extLst>
      <p:ext uri="{BB962C8B-B14F-4D97-AF65-F5344CB8AC3E}">
        <p14:creationId xmlns:p14="http://schemas.microsoft.com/office/powerpoint/2010/main" val="2794116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628E36-07F4-4464-979B-D9875BD4E3FA}" type="slidenum">
              <a:rPr lang="en-US" smtClean="0"/>
              <a:t>14</a:t>
            </a:fld>
            <a:endParaRPr lang="en-US"/>
          </a:p>
        </p:txBody>
      </p:sp>
    </p:spTree>
    <p:extLst>
      <p:ext uri="{BB962C8B-B14F-4D97-AF65-F5344CB8AC3E}">
        <p14:creationId xmlns:p14="http://schemas.microsoft.com/office/powerpoint/2010/main" val="27483572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https://svs.gsfc.nasa.gov/30998</a:t>
            </a:r>
          </a:p>
          <a:p>
            <a:endParaRPr lang="en-US" dirty="0" smtClean="0"/>
          </a:p>
          <a:p>
            <a:r>
              <a:rPr lang="en-US" dirty="0" smtClean="0"/>
              <a:t>The</a:t>
            </a:r>
            <a:r>
              <a:rPr lang="en-US" baseline="0" dirty="0" smtClean="0"/>
              <a:t> consensus document will be shared with all centers when approved to ensure consistency across NASA and its vendors and to solicit additional insights/innovations. </a:t>
            </a:r>
            <a:endParaRPr lang="en-US" dirty="0"/>
          </a:p>
        </p:txBody>
      </p:sp>
      <p:sp>
        <p:nvSpPr>
          <p:cNvPr id="4" name="Slide Number Placeholder 3"/>
          <p:cNvSpPr>
            <a:spLocks noGrp="1"/>
          </p:cNvSpPr>
          <p:nvPr>
            <p:ph type="sldNum" sz="quarter" idx="10"/>
          </p:nvPr>
        </p:nvSpPr>
        <p:spPr/>
        <p:txBody>
          <a:bodyPr/>
          <a:lstStyle/>
          <a:p>
            <a:fld id="{15628E36-07F4-4464-979B-D9875BD4E3FA}" type="slidenum">
              <a:rPr lang="en-US" smtClean="0"/>
              <a:t>15</a:t>
            </a:fld>
            <a:endParaRPr lang="en-US"/>
          </a:p>
        </p:txBody>
      </p:sp>
    </p:spTree>
    <p:extLst>
      <p:ext uri="{BB962C8B-B14F-4D97-AF65-F5344CB8AC3E}">
        <p14:creationId xmlns:p14="http://schemas.microsoft.com/office/powerpoint/2010/main" val="1952154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u="sng" kern="1200" dirty="0" smtClean="0">
              <a:solidFill>
                <a:schemeClr val="tx1"/>
              </a:solidFill>
              <a:effectLst/>
              <a:latin typeface="+mn-lt"/>
              <a:ea typeface="+mn-ea"/>
              <a:cs typeface="+mn-cs"/>
              <a:hlinkClick r:id="rId3"/>
            </a:endParaRPr>
          </a:p>
          <a:p>
            <a:r>
              <a:rPr lang="en-US" sz="1200" u="sng" kern="1200" dirty="0" smtClean="0">
                <a:solidFill>
                  <a:schemeClr val="tx1"/>
                </a:solidFill>
                <a:effectLst/>
                <a:latin typeface="+mn-lt"/>
                <a:ea typeface="+mn-ea"/>
                <a:cs typeface="+mn-cs"/>
                <a:hlinkClick r:id="rId3"/>
              </a:rPr>
              <a:t>https://nexis.gsfc.nasa.gov/images/NASA_Satellite%20Servicing_Project_Report_0511.pdf</a:t>
            </a:r>
            <a:r>
              <a:rPr lang="en-US" sz="1200" u="sng" kern="1200" dirty="0" smtClean="0">
                <a:solidFill>
                  <a:schemeClr val="tx1"/>
                </a:solidFill>
                <a:effectLst/>
                <a:latin typeface="+mn-lt"/>
                <a:ea typeface="+mn-ea"/>
                <a:cs typeface="+mn-cs"/>
              </a:rPr>
              <a:t> ---</a:t>
            </a:r>
            <a:r>
              <a:rPr lang="en-US" sz="1200" u="sng" kern="1200" baseline="0" dirty="0" smtClean="0">
                <a:solidFill>
                  <a:schemeClr val="tx1"/>
                </a:solidFill>
                <a:effectLst/>
                <a:latin typeface="+mn-lt"/>
                <a:ea typeface="+mn-ea"/>
                <a:cs typeface="+mn-cs"/>
              </a:rPr>
              <a:t> 2010</a:t>
            </a:r>
            <a:endParaRPr lang="en-US" sz="1200" u="sng" kern="1200" dirty="0" smtClean="0">
              <a:solidFill>
                <a:schemeClr val="tx1"/>
              </a:solidFill>
              <a:effectLst/>
              <a:latin typeface="+mn-lt"/>
              <a:ea typeface="+mn-ea"/>
              <a:cs typeface="+mn-cs"/>
            </a:endParaRPr>
          </a:p>
          <a:p>
            <a:endParaRPr lang="en-US" sz="1200" u="sng"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5628E36-07F4-4464-979B-D9875BD4E3FA}" type="slidenum">
              <a:rPr lang="en-US" smtClean="0"/>
              <a:t>16</a:t>
            </a:fld>
            <a:endParaRPr lang="en-US"/>
          </a:p>
        </p:txBody>
      </p:sp>
    </p:spTree>
    <p:extLst>
      <p:ext uri="{BB962C8B-B14F-4D97-AF65-F5344CB8AC3E}">
        <p14:creationId xmlns:p14="http://schemas.microsoft.com/office/powerpoint/2010/main" val="30507155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https://www.jstor.org/stable/resrep22845.6 </a:t>
            </a:r>
          </a:p>
          <a:p>
            <a:endParaRPr lang="en-US" dirty="0" smtClean="0"/>
          </a:p>
          <a:p>
            <a:r>
              <a:rPr lang="en-US" sz="1200" kern="1200" dirty="0" smtClean="0">
                <a:solidFill>
                  <a:schemeClr val="tx1"/>
                </a:solidFill>
                <a:effectLst/>
                <a:latin typeface="+mn-lt"/>
                <a:ea typeface="+mn-ea"/>
                <a:cs typeface="+mn-cs"/>
              </a:rPr>
              <a:t>Now </a:t>
            </a:r>
            <a:r>
              <a:rPr lang="en-US" b="1" dirty="0" smtClean="0">
                <a:hlinkClick r:id="rId3"/>
              </a:rPr>
              <a:t>CONFERS Recommended Design and Operational Practices (Reviewed  Oct 2020)</a:t>
            </a:r>
            <a:r>
              <a:rPr lang="en-US" b="1" dirty="0" smtClean="0"/>
              <a:t> is available online.</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5628E36-07F4-4464-979B-D9875BD4E3FA}" type="slidenum">
              <a:rPr lang="en-US" smtClean="0"/>
              <a:t>17</a:t>
            </a:fld>
            <a:endParaRPr lang="en-US"/>
          </a:p>
        </p:txBody>
      </p:sp>
    </p:spTree>
    <p:extLst>
      <p:ext uri="{BB962C8B-B14F-4D97-AF65-F5344CB8AC3E}">
        <p14:creationId xmlns:p14="http://schemas.microsoft.com/office/powerpoint/2010/main" val="9296444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628E36-07F4-4464-979B-D9875BD4E3FA}" type="slidenum">
              <a:rPr lang="en-US" smtClean="0"/>
              <a:t>18</a:t>
            </a:fld>
            <a:endParaRPr lang="en-US"/>
          </a:p>
        </p:txBody>
      </p:sp>
    </p:spTree>
    <p:extLst>
      <p:ext uri="{BB962C8B-B14F-4D97-AF65-F5344CB8AC3E}">
        <p14:creationId xmlns:p14="http://schemas.microsoft.com/office/powerpoint/2010/main" val="41279585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628E36-07F4-4464-979B-D9875BD4E3FA}" type="slidenum">
              <a:rPr lang="en-US" smtClean="0"/>
              <a:t>24</a:t>
            </a:fld>
            <a:endParaRPr lang="en-US"/>
          </a:p>
        </p:txBody>
      </p:sp>
    </p:spTree>
    <p:extLst>
      <p:ext uri="{BB962C8B-B14F-4D97-AF65-F5344CB8AC3E}">
        <p14:creationId xmlns:p14="http://schemas.microsoft.com/office/powerpoint/2010/main" val="30097907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3FB363C-822C-4C6C-8686-5471F5492344}" type="datetime1">
              <a:rPr lang="en-US" smtClean="0"/>
              <a:t>6/14/2021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2D423E-F767-4746-902E-E85DB54D7164}" type="slidenum">
              <a:rPr lang="en-US" smtClean="0"/>
              <a:t>‹#›</a:t>
            </a:fld>
            <a:endParaRPr lang="en-US"/>
          </a:p>
        </p:txBody>
      </p:sp>
      <p:pic>
        <p:nvPicPr>
          <p:cNvPr id="7" name="Picture 6"/>
          <p:cNvPicPr>
            <a:picLocks noChangeAspect="1"/>
          </p:cNvPicPr>
          <p:nvPr userDrawn="1"/>
        </p:nvPicPr>
        <p:blipFill>
          <a:blip r:embed="rId2"/>
          <a:stretch>
            <a:fillRect/>
          </a:stretch>
        </p:blipFill>
        <p:spPr>
          <a:xfrm>
            <a:off x="-407686" y="-1071965"/>
            <a:ext cx="13820172" cy="9701842"/>
          </a:xfrm>
          <a:prstGeom prst="rect">
            <a:avLst/>
          </a:prstGeom>
        </p:spPr>
      </p:pic>
    </p:spTree>
    <p:extLst>
      <p:ext uri="{BB962C8B-B14F-4D97-AF65-F5344CB8AC3E}">
        <p14:creationId xmlns:p14="http://schemas.microsoft.com/office/powerpoint/2010/main" val="39107627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6354B4-BEAD-4627-9EC5-DF8629FF9EA9}" type="datetime1">
              <a:rPr lang="en-US" smtClean="0"/>
              <a:t>6/14/2021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2D423E-F767-4746-902E-E85DB54D7164}" type="slidenum">
              <a:rPr lang="en-US" smtClean="0"/>
              <a:t>‹#›</a:t>
            </a:fld>
            <a:endParaRPr lang="en-US"/>
          </a:p>
        </p:txBody>
      </p:sp>
      <p:pic>
        <p:nvPicPr>
          <p:cNvPr id="7" name="Picture 6"/>
          <p:cNvPicPr>
            <a:picLocks noChangeAspect="1"/>
          </p:cNvPicPr>
          <p:nvPr userDrawn="1"/>
        </p:nvPicPr>
        <p:blipFill rotWithShape="1">
          <a:blip r:embed="rId2"/>
          <a:srcRect l="156" t="-5196" r="-156" b="14264"/>
          <a:stretch/>
        </p:blipFill>
        <p:spPr>
          <a:xfrm>
            <a:off x="0" y="-419100"/>
            <a:ext cx="12211050" cy="7334250"/>
          </a:xfrm>
          <a:prstGeom prst="rect">
            <a:avLst/>
          </a:prstGeom>
        </p:spPr>
      </p:pic>
    </p:spTree>
    <p:extLst>
      <p:ext uri="{BB962C8B-B14F-4D97-AF65-F5344CB8AC3E}">
        <p14:creationId xmlns:p14="http://schemas.microsoft.com/office/powerpoint/2010/main" val="8706257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EFBB5D0-7AD1-40E1-A720-724B9525AA91}" type="datetime1">
              <a:rPr lang="en-US" smtClean="0"/>
              <a:t>6/14/2021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2D423E-F767-4746-902E-E85DB54D7164}" type="slidenum">
              <a:rPr lang="en-US" smtClean="0"/>
              <a:t>‹#›</a:t>
            </a:fld>
            <a:endParaRPr lang="en-US"/>
          </a:p>
        </p:txBody>
      </p:sp>
    </p:spTree>
    <p:extLst>
      <p:ext uri="{BB962C8B-B14F-4D97-AF65-F5344CB8AC3E}">
        <p14:creationId xmlns:p14="http://schemas.microsoft.com/office/powerpoint/2010/main" val="34404783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7EE2814-9282-41D7-BAC0-03F75EAC9A19}" type="datetime1">
              <a:rPr lang="en-US" smtClean="0"/>
              <a:t>6/14/2021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2D423E-F767-4746-902E-E85DB54D7164}" type="slidenum">
              <a:rPr lang="en-US" smtClean="0"/>
              <a:t>‹#›</a:t>
            </a:fld>
            <a:endParaRPr lang="en-US"/>
          </a:p>
        </p:txBody>
      </p:sp>
    </p:spTree>
    <p:extLst>
      <p:ext uri="{BB962C8B-B14F-4D97-AF65-F5344CB8AC3E}">
        <p14:creationId xmlns:p14="http://schemas.microsoft.com/office/powerpoint/2010/main" val="3080995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4599F2C-22A6-4E2F-8A2D-AB09E86E0E9E}" type="datetime1">
              <a:rPr lang="en-US" smtClean="0"/>
              <a:t>6/14/2021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2D423E-F767-4746-902E-E85DB54D7164}" type="slidenum">
              <a:rPr lang="en-US" smtClean="0"/>
              <a:t>‹#›</a:t>
            </a:fld>
            <a:endParaRPr lang="en-US"/>
          </a:p>
        </p:txBody>
      </p:sp>
    </p:spTree>
    <p:extLst>
      <p:ext uri="{BB962C8B-B14F-4D97-AF65-F5344CB8AC3E}">
        <p14:creationId xmlns:p14="http://schemas.microsoft.com/office/powerpoint/2010/main" val="2705799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BAACCB6-468E-4BBC-BC3D-5FE77DAEBA75}" type="datetime1">
              <a:rPr lang="en-US" smtClean="0"/>
              <a:t>6/14/2021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2D423E-F767-4746-902E-E85DB54D7164}" type="slidenum">
              <a:rPr lang="en-US" smtClean="0"/>
              <a:t>‹#›</a:t>
            </a:fld>
            <a:endParaRPr lang="en-US"/>
          </a:p>
        </p:txBody>
      </p:sp>
    </p:spTree>
    <p:extLst>
      <p:ext uri="{BB962C8B-B14F-4D97-AF65-F5344CB8AC3E}">
        <p14:creationId xmlns:p14="http://schemas.microsoft.com/office/powerpoint/2010/main" val="348955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 preserve="1">
  <p:cSld name="1_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3040322" cy="6857186"/>
          </a:xfrm>
          <a:custGeom>
            <a:avLst/>
            <a:gdLst/>
            <a:ahLst/>
            <a:cxnLst/>
            <a:rect l="l" t="t" r="r" b="b"/>
            <a:pathLst>
              <a:path w="3771900" h="10692130">
                <a:moveTo>
                  <a:pt x="0" y="10692003"/>
                </a:moveTo>
                <a:lnTo>
                  <a:pt x="3771900" y="10692003"/>
                </a:lnTo>
                <a:lnTo>
                  <a:pt x="3771900" y="0"/>
                </a:lnTo>
                <a:lnTo>
                  <a:pt x="0" y="0"/>
                </a:lnTo>
                <a:lnTo>
                  <a:pt x="0" y="10692003"/>
                </a:lnTo>
                <a:close/>
              </a:path>
            </a:pathLst>
          </a:custGeom>
          <a:solidFill>
            <a:srgbClr val="006BB7"/>
          </a:solidFill>
        </p:spPr>
        <p:txBody>
          <a:bodyPr wrap="square" lIns="0" tIns="0" rIns="0" bIns="0" rtlCol="0"/>
          <a:lstStyle/>
          <a:p>
            <a:pPr marL="0" marR="0" lvl="0" indent="0" algn="l" defTabSz="586405" rtl="0" eaLnBrk="1" fontAlgn="auto" latinLnBrk="0" hangingPunct="1">
              <a:lnSpc>
                <a:spcPct val="100000"/>
              </a:lnSpc>
              <a:spcBef>
                <a:spcPts val="0"/>
              </a:spcBef>
              <a:spcAft>
                <a:spcPts val="0"/>
              </a:spcAft>
              <a:buClrTx/>
              <a:buSzTx/>
              <a:buFontTx/>
              <a:buNone/>
              <a:tabLst/>
              <a:defRPr/>
            </a:pPr>
            <a:endParaRPr kumimoji="0" sz="1154" b="0" i="0" u="none" strike="noStrike" kern="1200" cap="none" spc="0" normalizeH="0" baseline="0" noProof="0" smtClean="0">
              <a:ln>
                <a:noFill/>
              </a:ln>
              <a:solidFill>
                <a:prstClr val="black"/>
              </a:solidFill>
              <a:effectLst/>
              <a:uLnTx/>
              <a:uFillTx/>
              <a:latin typeface="Calibri"/>
              <a:ea typeface="+mn-ea"/>
              <a:cs typeface="+mn-cs"/>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pPr defTabSz="586405"/>
            <a:endParaRPr lang="en-US" sz="1154">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pPr defTabSz="586405"/>
            <a:fld id="{A92038A3-9233-49EC-89B2-6DCFC397FC69}" type="datetime1">
              <a:rPr lang="en-US" sz="1154" smtClean="0">
                <a:solidFill>
                  <a:prstClr val="black">
                    <a:tint val="75000"/>
                  </a:prstClr>
                </a:solidFill>
              </a:rPr>
              <a:t>6/14/2021</a:t>
            </a:fld>
            <a:endParaRPr lang="en-US" sz="1154">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pPr defTabSz="586405"/>
            <a:fld id="{B6F15528-21DE-4FAA-801E-634DDDAF4B2B}" type="slidenum">
              <a:rPr lang="en-US" sz="1154" smtClean="0">
                <a:solidFill>
                  <a:prstClr val="black">
                    <a:tint val="75000"/>
                  </a:prstClr>
                </a:solidFill>
              </a:rPr>
              <a:pPr defTabSz="586405"/>
              <a:t>‹#›</a:t>
            </a:fld>
            <a:endParaRPr lang="en-US" sz="1154">
              <a:solidFill>
                <a:prstClr val="black">
                  <a:tint val="75000"/>
                </a:prstClr>
              </a:solidFill>
            </a:endParaRPr>
          </a:p>
        </p:txBody>
      </p:sp>
      <p:sp>
        <p:nvSpPr>
          <p:cNvPr id="6" name="object 16"/>
          <p:cNvSpPr/>
          <p:nvPr userDrawn="1"/>
        </p:nvSpPr>
        <p:spPr>
          <a:xfrm>
            <a:off x="0" y="0"/>
            <a:ext cx="660400" cy="732790"/>
          </a:xfrm>
          <a:custGeom>
            <a:avLst/>
            <a:gdLst/>
            <a:ahLst/>
            <a:cxnLst/>
            <a:rect l="l" t="t" r="r" b="b"/>
            <a:pathLst>
              <a:path w="660400" h="732790">
                <a:moveTo>
                  <a:pt x="0" y="732761"/>
                </a:moveTo>
                <a:lnTo>
                  <a:pt x="70787" y="701734"/>
                </a:lnTo>
                <a:lnTo>
                  <a:pt x="111253" y="681141"/>
                </a:lnTo>
                <a:lnTo>
                  <a:pt x="150772" y="658964"/>
                </a:lnTo>
                <a:lnTo>
                  <a:pt x="189298" y="635243"/>
                </a:lnTo>
                <a:lnTo>
                  <a:pt x="226789" y="610017"/>
                </a:lnTo>
                <a:lnTo>
                  <a:pt x="263199" y="583326"/>
                </a:lnTo>
                <a:lnTo>
                  <a:pt x="298486" y="555209"/>
                </a:lnTo>
                <a:lnTo>
                  <a:pt x="332604" y="525708"/>
                </a:lnTo>
                <a:lnTo>
                  <a:pt x="365511" y="494860"/>
                </a:lnTo>
                <a:lnTo>
                  <a:pt x="397162" y="462705"/>
                </a:lnTo>
                <a:lnTo>
                  <a:pt x="427512" y="429284"/>
                </a:lnTo>
                <a:lnTo>
                  <a:pt x="456519" y="394636"/>
                </a:lnTo>
                <a:lnTo>
                  <a:pt x="484138" y="358801"/>
                </a:lnTo>
                <a:lnTo>
                  <a:pt x="510324" y="321817"/>
                </a:lnTo>
                <a:lnTo>
                  <a:pt x="535035" y="283725"/>
                </a:lnTo>
                <a:lnTo>
                  <a:pt x="558225" y="244565"/>
                </a:lnTo>
                <a:lnTo>
                  <a:pt x="579851" y="204375"/>
                </a:lnTo>
                <a:lnTo>
                  <a:pt x="599870" y="163197"/>
                </a:lnTo>
                <a:lnTo>
                  <a:pt x="618236" y="121068"/>
                </a:lnTo>
                <a:lnTo>
                  <a:pt x="634906" y="78030"/>
                </a:lnTo>
                <a:lnTo>
                  <a:pt x="649835" y="34121"/>
                </a:lnTo>
                <a:lnTo>
                  <a:pt x="659861" y="0"/>
                </a:lnTo>
              </a:path>
            </a:pathLst>
          </a:custGeom>
          <a:ln w="6349">
            <a:solidFill>
              <a:srgbClr val="C9D5ED"/>
            </a:solidFill>
          </a:ln>
        </p:spPr>
        <p:txBody>
          <a:bodyPr wrap="square" lIns="0" tIns="0" rIns="0" bIns="0" rtlCol="0"/>
          <a:lstStyle/>
          <a:p>
            <a:endParaRPr/>
          </a:p>
        </p:txBody>
      </p:sp>
      <p:sp>
        <p:nvSpPr>
          <p:cNvPr id="7" name="object 19"/>
          <p:cNvSpPr/>
          <p:nvPr userDrawn="1"/>
        </p:nvSpPr>
        <p:spPr>
          <a:xfrm>
            <a:off x="332680" y="361885"/>
            <a:ext cx="162712" cy="162712"/>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979081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DA9969-BDD3-4DC0-A805-C55C8BC0D152}" type="datetime1">
              <a:rPr lang="en-US" smtClean="0"/>
              <a:t>6/14/2021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2D423E-F767-4746-902E-E85DB54D7164}" type="slidenum">
              <a:rPr lang="en-US" smtClean="0"/>
              <a:t>‹#›</a:t>
            </a:fld>
            <a:endParaRPr lang="en-US"/>
          </a:p>
        </p:txBody>
      </p:sp>
    </p:spTree>
    <p:extLst>
      <p:ext uri="{BB962C8B-B14F-4D97-AF65-F5344CB8AC3E}">
        <p14:creationId xmlns:p14="http://schemas.microsoft.com/office/powerpoint/2010/main" val="143477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E48770E-4FB8-4582-A900-BD25755518DA}" type="datetime1">
              <a:rPr lang="en-US" smtClean="0"/>
              <a:t>6/14/2021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2D423E-F767-4746-902E-E85DB54D7164}" type="slidenum">
              <a:rPr lang="en-US" smtClean="0"/>
              <a:t>‹#›</a:t>
            </a:fld>
            <a:endParaRPr lang="en-US"/>
          </a:p>
        </p:txBody>
      </p:sp>
    </p:spTree>
    <p:extLst>
      <p:ext uri="{BB962C8B-B14F-4D97-AF65-F5344CB8AC3E}">
        <p14:creationId xmlns:p14="http://schemas.microsoft.com/office/powerpoint/2010/main" val="31573346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E63BA68-5DD5-41F5-A7EC-E194F8F5A18E}" type="datetime1">
              <a:rPr lang="en-US" smtClean="0"/>
              <a:t>6/14/2021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2D423E-F767-4746-902E-E85DB54D7164}" type="slidenum">
              <a:rPr lang="en-US" smtClean="0"/>
              <a:t>‹#›</a:t>
            </a:fld>
            <a:endParaRPr lang="en-US"/>
          </a:p>
        </p:txBody>
      </p:sp>
    </p:spTree>
    <p:extLst>
      <p:ext uri="{BB962C8B-B14F-4D97-AF65-F5344CB8AC3E}">
        <p14:creationId xmlns:p14="http://schemas.microsoft.com/office/powerpoint/2010/main" val="24939749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F257375-AA06-4F93-BA0B-5E4EA61FEED1}" type="datetime1">
              <a:rPr lang="en-US" smtClean="0"/>
              <a:t>6/14/2021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2D423E-F767-4746-902E-E85DB54D7164}" type="slidenum">
              <a:rPr lang="en-US" smtClean="0"/>
              <a:t>‹#›</a:t>
            </a:fld>
            <a:endParaRPr lang="en-US"/>
          </a:p>
        </p:txBody>
      </p:sp>
    </p:spTree>
    <p:extLst>
      <p:ext uri="{BB962C8B-B14F-4D97-AF65-F5344CB8AC3E}">
        <p14:creationId xmlns:p14="http://schemas.microsoft.com/office/powerpoint/2010/main" val="32150408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E7AFE6-A55B-47BB-804B-C01F8A209B26}" type="datetime1">
              <a:rPr lang="en-US" smtClean="0"/>
              <a:t>6/14/2021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2D423E-F767-4746-902E-E85DB54D7164}" type="slidenum">
              <a:rPr lang="en-US" smtClean="0"/>
              <a:t>‹#›</a:t>
            </a:fld>
            <a:endParaRPr lang="en-US"/>
          </a:p>
        </p:txBody>
      </p:sp>
    </p:spTree>
    <p:extLst>
      <p:ext uri="{BB962C8B-B14F-4D97-AF65-F5344CB8AC3E}">
        <p14:creationId xmlns:p14="http://schemas.microsoft.com/office/powerpoint/2010/main" val="41973314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B09F63-22B0-4A0D-A752-63228F62C4AD}" type="datetime1">
              <a:rPr lang="en-US" smtClean="0"/>
              <a:t>6/14/2021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2D423E-F767-4746-902E-E85DB54D7164}" type="slidenum">
              <a:rPr lang="en-US" smtClean="0"/>
              <a:t>‹#›</a:t>
            </a:fld>
            <a:endParaRPr lang="en-US"/>
          </a:p>
        </p:txBody>
      </p:sp>
    </p:spTree>
    <p:extLst>
      <p:ext uri="{BB962C8B-B14F-4D97-AF65-F5344CB8AC3E}">
        <p14:creationId xmlns:p14="http://schemas.microsoft.com/office/powerpoint/2010/main" val="42888455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1" r:id="rId7"/>
    <p:sldLayoutId id="2147483655" r:id="rId8"/>
    <p:sldLayoutId id="2147483656" r:id="rId9"/>
    <p:sldLayoutId id="2147483657" r:id="rId10"/>
    <p:sldLayoutId id="2147483658" r:id="rId11"/>
    <p:sldLayoutId id="2147483659"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9.emf"/><Relationship Id="rId4" Type="http://schemas.openxmlformats.org/officeDocument/2006/relationships/image" Target="../media/image18.emf"/></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Trilatera</a:t>
            </a:r>
            <a:r>
              <a:rPr lang="en-US" dirty="0"/>
              <a:t>l</a:t>
            </a:r>
          </a:p>
        </p:txBody>
      </p:sp>
      <p:grpSp>
        <p:nvGrpSpPr>
          <p:cNvPr id="69" name="Group 68"/>
          <p:cNvGrpSpPr/>
          <p:nvPr/>
        </p:nvGrpSpPr>
        <p:grpSpPr>
          <a:xfrm>
            <a:off x="117556" y="6041958"/>
            <a:ext cx="1637259" cy="629127"/>
            <a:chOff x="117557" y="6042435"/>
            <a:chExt cx="1501678" cy="539750"/>
          </a:xfrm>
        </p:grpSpPr>
        <p:sp>
          <p:nvSpPr>
            <p:cNvPr id="8" name="object 7"/>
            <p:cNvSpPr/>
            <p:nvPr/>
          </p:nvSpPr>
          <p:spPr>
            <a:xfrm>
              <a:off x="1054603" y="6164955"/>
              <a:ext cx="254635" cy="313055"/>
            </a:xfrm>
            <a:custGeom>
              <a:avLst/>
              <a:gdLst/>
              <a:ahLst/>
              <a:cxnLst/>
              <a:rect l="l" t="t" r="r" b="b"/>
              <a:pathLst>
                <a:path w="254634" h="313054">
                  <a:moveTo>
                    <a:pt x="66954" y="205679"/>
                  </a:moveTo>
                  <a:lnTo>
                    <a:pt x="0" y="205679"/>
                  </a:lnTo>
                  <a:lnTo>
                    <a:pt x="3116" y="228538"/>
                  </a:lnTo>
                  <a:lnTo>
                    <a:pt x="23022" y="268999"/>
                  </a:lnTo>
                  <a:lnTo>
                    <a:pt x="57578" y="296877"/>
                  </a:lnTo>
                  <a:lnTo>
                    <a:pt x="104404" y="311067"/>
                  </a:lnTo>
                  <a:lnTo>
                    <a:pt x="130314" y="312613"/>
                  </a:lnTo>
                  <a:lnTo>
                    <a:pt x="163877" y="310179"/>
                  </a:lnTo>
                  <a:lnTo>
                    <a:pt x="193727" y="302221"/>
                  </a:lnTo>
                  <a:lnTo>
                    <a:pt x="219188" y="287753"/>
                  </a:lnTo>
                  <a:lnTo>
                    <a:pt x="239585" y="265788"/>
                  </a:lnTo>
                  <a:lnTo>
                    <a:pt x="243194" y="258614"/>
                  </a:lnTo>
                  <a:lnTo>
                    <a:pt x="128468" y="258614"/>
                  </a:lnTo>
                  <a:lnTo>
                    <a:pt x="103035" y="254625"/>
                  </a:lnTo>
                  <a:lnTo>
                    <a:pt x="88624" y="247331"/>
                  </a:lnTo>
                  <a:lnTo>
                    <a:pt x="78270" y="236476"/>
                  </a:lnTo>
                  <a:lnTo>
                    <a:pt x="71277" y="222460"/>
                  </a:lnTo>
                  <a:lnTo>
                    <a:pt x="66954" y="205679"/>
                  </a:lnTo>
                  <a:close/>
                </a:path>
                <a:path w="254634" h="313054">
                  <a:moveTo>
                    <a:pt x="137848" y="0"/>
                  </a:moveTo>
                  <a:lnTo>
                    <a:pt x="97040" y="1298"/>
                  </a:lnTo>
                  <a:lnTo>
                    <a:pt x="47645" y="19106"/>
                  </a:lnTo>
                  <a:lnTo>
                    <a:pt x="11137" y="63985"/>
                  </a:lnTo>
                  <a:lnTo>
                    <a:pt x="6426" y="91470"/>
                  </a:lnTo>
                  <a:lnTo>
                    <a:pt x="9525" y="116466"/>
                  </a:lnTo>
                  <a:lnTo>
                    <a:pt x="34315" y="154155"/>
                  </a:lnTo>
                  <a:lnTo>
                    <a:pt x="90090" y="177598"/>
                  </a:lnTo>
                  <a:lnTo>
                    <a:pt x="140817" y="187658"/>
                  </a:lnTo>
                  <a:lnTo>
                    <a:pt x="159638" y="191820"/>
                  </a:lnTo>
                  <a:lnTo>
                    <a:pt x="174280" y="197845"/>
                  </a:lnTo>
                  <a:lnTo>
                    <a:pt x="183196" y="208273"/>
                  </a:lnTo>
                  <a:lnTo>
                    <a:pt x="184835" y="225643"/>
                  </a:lnTo>
                  <a:lnTo>
                    <a:pt x="174947" y="244407"/>
                  </a:lnTo>
                  <a:lnTo>
                    <a:pt x="154298" y="255303"/>
                  </a:lnTo>
                  <a:lnTo>
                    <a:pt x="128468" y="258614"/>
                  </a:lnTo>
                  <a:lnTo>
                    <a:pt x="243194" y="258614"/>
                  </a:lnTo>
                  <a:lnTo>
                    <a:pt x="248471" y="248123"/>
                  </a:lnTo>
                  <a:lnTo>
                    <a:pt x="254396" y="224181"/>
                  </a:lnTo>
                  <a:lnTo>
                    <a:pt x="253983" y="196570"/>
                  </a:lnTo>
                  <a:lnTo>
                    <a:pt x="225608" y="147846"/>
                  </a:lnTo>
                  <a:lnTo>
                    <a:pt x="172375" y="127072"/>
                  </a:lnTo>
                  <a:lnTo>
                    <a:pt x="124219" y="118462"/>
                  </a:lnTo>
                  <a:lnTo>
                    <a:pt x="105783" y="114872"/>
                  </a:lnTo>
                  <a:lnTo>
                    <a:pt x="89839" y="109452"/>
                  </a:lnTo>
                  <a:lnTo>
                    <a:pt x="78994" y="100904"/>
                  </a:lnTo>
                  <a:lnTo>
                    <a:pt x="74059" y="83946"/>
                  </a:lnTo>
                  <a:lnTo>
                    <a:pt x="81354" y="67433"/>
                  </a:lnTo>
                  <a:lnTo>
                    <a:pt x="100562" y="55416"/>
                  </a:lnTo>
                  <a:lnTo>
                    <a:pt x="131368" y="51945"/>
                  </a:lnTo>
                  <a:lnTo>
                    <a:pt x="232826" y="51945"/>
                  </a:lnTo>
                  <a:lnTo>
                    <a:pt x="231203" y="48630"/>
                  </a:lnTo>
                  <a:lnTo>
                    <a:pt x="220662" y="34788"/>
                  </a:lnTo>
                  <a:lnTo>
                    <a:pt x="201114" y="19648"/>
                  </a:lnTo>
                  <a:lnTo>
                    <a:pt x="173024" y="7084"/>
                  </a:lnTo>
                  <a:lnTo>
                    <a:pt x="137848" y="0"/>
                  </a:lnTo>
                  <a:close/>
                </a:path>
                <a:path w="254634" h="313054">
                  <a:moveTo>
                    <a:pt x="232826" y="51945"/>
                  </a:moveTo>
                  <a:lnTo>
                    <a:pt x="131368" y="51945"/>
                  </a:lnTo>
                  <a:lnTo>
                    <a:pt x="157781" y="58962"/>
                  </a:lnTo>
                  <a:lnTo>
                    <a:pt x="172991" y="72864"/>
                  </a:lnTo>
                  <a:lnTo>
                    <a:pt x="180055" y="88759"/>
                  </a:lnTo>
                  <a:lnTo>
                    <a:pt x="182029" y="101755"/>
                  </a:lnTo>
                  <a:lnTo>
                    <a:pt x="245579" y="101755"/>
                  </a:lnTo>
                  <a:lnTo>
                    <a:pt x="244226" y="83083"/>
                  </a:lnTo>
                  <a:lnTo>
                    <a:pt x="239245" y="65052"/>
                  </a:lnTo>
                  <a:lnTo>
                    <a:pt x="232826" y="51945"/>
                  </a:lnTo>
                  <a:close/>
                </a:path>
              </a:pathLst>
            </a:custGeom>
            <a:solidFill>
              <a:srgbClr val="003247"/>
            </a:solidFill>
          </p:spPr>
          <p:txBody>
            <a:bodyPr wrap="square" lIns="0" tIns="0" rIns="0" bIns="0" rtlCol="0"/>
            <a:lstStyle/>
            <a:p>
              <a:endParaRPr/>
            </a:p>
          </p:txBody>
        </p:sp>
        <p:sp>
          <p:nvSpPr>
            <p:cNvPr id="9" name="object 8"/>
            <p:cNvSpPr/>
            <p:nvPr/>
          </p:nvSpPr>
          <p:spPr>
            <a:xfrm>
              <a:off x="732833" y="6164172"/>
              <a:ext cx="287655" cy="312420"/>
            </a:xfrm>
            <a:custGeom>
              <a:avLst/>
              <a:gdLst/>
              <a:ahLst/>
              <a:cxnLst/>
              <a:rect l="l" t="t" r="r" b="b"/>
              <a:pathLst>
                <a:path w="287654" h="312420">
                  <a:moveTo>
                    <a:pt x="155071" y="0"/>
                  </a:moveTo>
                  <a:lnTo>
                    <a:pt x="62806" y="23523"/>
                  </a:lnTo>
                  <a:lnTo>
                    <a:pt x="27605" y="60590"/>
                  </a:lnTo>
                  <a:lnTo>
                    <a:pt x="8730" y="100171"/>
                  </a:lnTo>
                  <a:lnTo>
                    <a:pt x="0" y="164934"/>
                  </a:lnTo>
                  <a:lnTo>
                    <a:pt x="6692" y="204079"/>
                  </a:lnTo>
                  <a:lnTo>
                    <a:pt x="24061" y="243209"/>
                  </a:lnTo>
                  <a:lnTo>
                    <a:pt x="54662" y="278061"/>
                  </a:lnTo>
                  <a:lnTo>
                    <a:pt x="101049" y="304373"/>
                  </a:lnTo>
                  <a:lnTo>
                    <a:pt x="134959" y="312392"/>
                  </a:lnTo>
                  <a:lnTo>
                    <a:pt x="170813" y="311880"/>
                  </a:lnTo>
                  <a:lnTo>
                    <a:pt x="206348" y="302674"/>
                  </a:lnTo>
                  <a:lnTo>
                    <a:pt x="239301" y="284611"/>
                  </a:lnTo>
                  <a:lnTo>
                    <a:pt x="256356" y="268260"/>
                  </a:lnTo>
                  <a:lnTo>
                    <a:pt x="269473" y="249933"/>
                  </a:lnTo>
                  <a:lnTo>
                    <a:pt x="142041" y="249933"/>
                  </a:lnTo>
                  <a:lnTo>
                    <a:pt x="121968" y="244043"/>
                  </a:lnTo>
                  <a:lnTo>
                    <a:pt x="82466" y="201415"/>
                  </a:lnTo>
                  <a:lnTo>
                    <a:pt x="75281" y="149776"/>
                  </a:lnTo>
                  <a:lnTo>
                    <a:pt x="79988" y="112282"/>
                  </a:lnTo>
                  <a:lnTo>
                    <a:pt x="93675" y="84304"/>
                  </a:lnTo>
                  <a:lnTo>
                    <a:pt x="115684" y="66808"/>
                  </a:lnTo>
                  <a:lnTo>
                    <a:pt x="145359" y="60761"/>
                  </a:lnTo>
                  <a:lnTo>
                    <a:pt x="255526" y="60761"/>
                  </a:lnTo>
                  <a:lnTo>
                    <a:pt x="242730" y="42435"/>
                  </a:lnTo>
                  <a:lnTo>
                    <a:pt x="218736" y="21753"/>
                  </a:lnTo>
                  <a:lnTo>
                    <a:pt x="188903" y="7229"/>
                  </a:lnTo>
                  <a:lnTo>
                    <a:pt x="155071" y="0"/>
                  </a:lnTo>
                  <a:close/>
                </a:path>
                <a:path w="287654" h="312420">
                  <a:moveTo>
                    <a:pt x="287383" y="204728"/>
                  </a:moveTo>
                  <a:lnTo>
                    <a:pt x="210955" y="204728"/>
                  </a:lnTo>
                  <a:lnTo>
                    <a:pt x="208324" y="213000"/>
                  </a:lnTo>
                  <a:lnTo>
                    <a:pt x="203993" y="221916"/>
                  </a:lnTo>
                  <a:lnTo>
                    <a:pt x="197565" y="230830"/>
                  </a:lnTo>
                  <a:lnTo>
                    <a:pt x="188641" y="239095"/>
                  </a:lnTo>
                  <a:lnTo>
                    <a:pt x="165015" y="249542"/>
                  </a:lnTo>
                  <a:lnTo>
                    <a:pt x="142041" y="249933"/>
                  </a:lnTo>
                  <a:lnTo>
                    <a:pt x="269473" y="249933"/>
                  </a:lnTo>
                  <a:lnTo>
                    <a:pt x="271396" y="247246"/>
                  </a:lnTo>
                  <a:lnTo>
                    <a:pt x="282408" y="224945"/>
                  </a:lnTo>
                  <a:lnTo>
                    <a:pt x="287383" y="204728"/>
                  </a:lnTo>
                  <a:close/>
                </a:path>
                <a:path w="287654" h="312420">
                  <a:moveTo>
                    <a:pt x="255526" y="60761"/>
                  </a:moveTo>
                  <a:lnTo>
                    <a:pt x="145359" y="60761"/>
                  </a:lnTo>
                  <a:lnTo>
                    <a:pt x="172424" y="66609"/>
                  </a:lnTo>
                  <a:lnTo>
                    <a:pt x="192668" y="81627"/>
                  </a:lnTo>
                  <a:lnTo>
                    <a:pt x="205018" y="102027"/>
                  </a:lnTo>
                  <a:lnTo>
                    <a:pt x="208402" y="124020"/>
                  </a:lnTo>
                  <a:lnTo>
                    <a:pt x="100173" y="124020"/>
                  </a:lnTo>
                  <a:lnTo>
                    <a:pt x="100173" y="178122"/>
                  </a:lnTo>
                  <a:lnTo>
                    <a:pt x="287383" y="178122"/>
                  </a:lnTo>
                  <a:lnTo>
                    <a:pt x="285930" y="139538"/>
                  </a:lnTo>
                  <a:lnTo>
                    <a:pt x="276358" y="102130"/>
                  </a:lnTo>
                  <a:lnTo>
                    <a:pt x="261135" y="68796"/>
                  </a:lnTo>
                  <a:lnTo>
                    <a:pt x="255526" y="60761"/>
                  </a:lnTo>
                  <a:close/>
                </a:path>
              </a:pathLst>
            </a:custGeom>
            <a:solidFill>
              <a:srgbClr val="003247"/>
            </a:solidFill>
          </p:spPr>
          <p:txBody>
            <a:bodyPr wrap="square" lIns="0" tIns="0" rIns="0" bIns="0" rtlCol="0"/>
            <a:lstStyle/>
            <a:p>
              <a:endParaRPr/>
            </a:p>
          </p:txBody>
        </p:sp>
        <p:sp>
          <p:nvSpPr>
            <p:cNvPr id="10" name="object 9"/>
            <p:cNvSpPr/>
            <p:nvPr/>
          </p:nvSpPr>
          <p:spPr>
            <a:xfrm>
              <a:off x="1341740" y="6163416"/>
              <a:ext cx="277495" cy="313055"/>
            </a:xfrm>
            <a:custGeom>
              <a:avLst/>
              <a:gdLst/>
              <a:ahLst/>
              <a:cxnLst/>
              <a:rect l="l" t="t" r="r" b="b"/>
              <a:pathLst>
                <a:path w="277495" h="313054">
                  <a:moveTo>
                    <a:pt x="257627" y="54787"/>
                  </a:moveTo>
                  <a:lnTo>
                    <a:pt x="138660" y="54787"/>
                  </a:lnTo>
                  <a:lnTo>
                    <a:pt x="160542" y="57817"/>
                  </a:lnTo>
                  <a:lnTo>
                    <a:pt x="178078" y="66532"/>
                  </a:lnTo>
                  <a:lnTo>
                    <a:pt x="188684" y="80365"/>
                  </a:lnTo>
                  <a:lnTo>
                    <a:pt x="189777" y="98755"/>
                  </a:lnTo>
                  <a:lnTo>
                    <a:pt x="177899" y="114774"/>
                  </a:lnTo>
                  <a:lnTo>
                    <a:pt x="155243" y="123704"/>
                  </a:lnTo>
                  <a:lnTo>
                    <a:pt x="127677" y="128319"/>
                  </a:lnTo>
                  <a:lnTo>
                    <a:pt x="101068" y="131394"/>
                  </a:lnTo>
                  <a:lnTo>
                    <a:pt x="71426" y="137799"/>
                  </a:lnTo>
                  <a:lnTo>
                    <a:pt x="41753" y="150968"/>
                  </a:lnTo>
                  <a:lnTo>
                    <a:pt x="16832" y="173027"/>
                  </a:lnTo>
                  <a:lnTo>
                    <a:pt x="1449" y="206108"/>
                  </a:lnTo>
                  <a:lnTo>
                    <a:pt x="0" y="224317"/>
                  </a:lnTo>
                  <a:lnTo>
                    <a:pt x="3378" y="246146"/>
                  </a:lnTo>
                  <a:lnTo>
                    <a:pt x="32348" y="289394"/>
                  </a:lnTo>
                  <a:lnTo>
                    <a:pt x="66368" y="307116"/>
                  </a:lnTo>
                  <a:lnTo>
                    <a:pt x="107075" y="312597"/>
                  </a:lnTo>
                  <a:lnTo>
                    <a:pt x="134892" y="309699"/>
                  </a:lnTo>
                  <a:lnTo>
                    <a:pt x="159609" y="302075"/>
                  </a:lnTo>
                  <a:lnTo>
                    <a:pt x="180448" y="291338"/>
                  </a:lnTo>
                  <a:lnTo>
                    <a:pt x="196635" y="279095"/>
                  </a:lnTo>
                  <a:lnTo>
                    <a:pt x="270313" y="279095"/>
                  </a:lnTo>
                  <a:lnTo>
                    <a:pt x="268441" y="265155"/>
                  </a:lnTo>
                  <a:lnTo>
                    <a:pt x="268112" y="255155"/>
                  </a:lnTo>
                  <a:lnTo>
                    <a:pt x="135650" y="255155"/>
                  </a:lnTo>
                  <a:lnTo>
                    <a:pt x="107128" y="253744"/>
                  </a:lnTo>
                  <a:lnTo>
                    <a:pt x="86755" y="242731"/>
                  </a:lnTo>
                  <a:lnTo>
                    <a:pt x="77678" y="224380"/>
                  </a:lnTo>
                  <a:lnTo>
                    <a:pt x="83047" y="200952"/>
                  </a:lnTo>
                  <a:lnTo>
                    <a:pt x="104512" y="182916"/>
                  </a:lnTo>
                  <a:lnTo>
                    <a:pt x="135840" y="174320"/>
                  </a:lnTo>
                  <a:lnTo>
                    <a:pt x="168522" y="167447"/>
                  </a:lnTo>
                  <a:lnTo>
                    <a:pt x="194045" y="154584"/>
                  </a:lnTo>
                  <a:lnTo>
                    <a:pt x="267908" y="154584"/>
                  </a:lnTo>
                  <a:lnTo>
                    <a:pt x="267897" y="137799"/>
                  </a:lnTo>
                  <a:lnTo>
                    <a:pt x="267575" y="124489"/>
                  </a:lnTo>
                  <a:lnTo>
                    <a:pt x="266519" y="106216"/>
                  </a:lnTo>
                  <a:lnTo>
                    <a:pt x="264656" y="86361"/>
                  </a:lnTo>
                  <a:lnTo>
                    <a:pt x="261901" y="67843"/>
                  </a:lnTo>
                  <a:lnTo>
                    <a:pt x="257627" y="54787"/>
                  </a:lnTo>
                  <a:close/>
                </a:path>
                <a:path w="277495" h="313054">
                  <a:moveTo>
                    <a:pt x="270313" y="279095"/>
                  </a:moveTo>
                  <a:lnTo>
                    <a:pt x="196635" y="279095"/>
                  </a:lnTo>
                  <a:lnTo>
                    <a:pt x="197852" y="284199"/>
                  </a:lnTo>
                  <a:lnTo>
                    <a:pt x="199956" y="291553"/>
                  </a:lnTo>
                  <a:lnTo>
                    <a:pt x="202547" y="298908"/>
                  </a:lnTo>
                  <a:lnTo>
                    <a:pt x="205221" y="304012"/>
                  </a:lnTo>
                  <a:lnTo>
                    <a:pt x="277357" y="304012"/>
                  </a:lnTo>
                  <a:lnTo>
                    <a:pt x="271165" y="285443"/>
                  </a:lnTo>
                  <a:lnTo>
                    <a:pt x="270313" y="279095"/>
                  </a:lnTo>
                  <a:close/>
                </a:path>
                <a:path w="277495" h="313054">
                  <a:moveTo>
                    <a:pt x="267908" y="154584"/>
                  </a:moveTo>
                  <a:lnTo>
                    <a:pt x="194045" y="154584"/>
                  </a:lnTo>
                  <a:lnTo>
                    <a:pt x="194033" y="184880"/>
                  </a:lnTo>
                  <a:lnTo>
                    <a:pt x="193064" y="205097"/>
                  </a:lnTo>
                  <a:lnTo>
                    <a:pt x="172747" y="242662"/>
                  </a:lnTo>
                  <a:lnTo>
                    <a:pt x="135650" y="255155"/>
                  </a:lnTo>
                  <a:lnTo>
                    <a:pt x="268112" y="255155"/>
                  </a:lnTo>
                  <a:lnTo>
                    <a:pt x="267816" y="246146"/>
                  </a:lnTo>
                  <a:lnTo>
                    <a:pt x="267908" y="154584"/>
                  </a:lnTo>
                  <a:close/>
                </a:path>
                <a:path w="277495" h="313054">
                  <a:moveTo>
                    <a:pt x="138850" y="0"/>
                  </a:moveTo>
                  <a:lnTo>
                    <a:pt x="96215" y="4388"/>
                  </a:lnTo>
                  <a:lnTo>
                    <a:pt x="57867" y="20216"/>
                  </a:lnTo>
                  <a:lnTo>
                    <a:pt x="29728" y="51483"/>
                  </a:lnTo>
                  <a:lnTo>
                    <a:pt x="17718" y="102184"/>
                  </a:lnTo>
                  <a:lnTo>
                    <a:pt x="86412" y="102184"/>
                  </a:lnTo>
                  <a:lnTo>
                    <a:pt x="90131" y="82209"/>
                  </a:lnTo>
                  <a:lnTo>
                    <a:pt x="100682" y="67313"/>
                  </a:lnTo>
                  <a:lnTo>
                    <a:pt x="117161" y="58003"/>
                  </a:lnTo>
                  <a:lnTo>
                    <a:pt x="138660" y="54787"/>
                  </a:lnTo>
                  <a:lnTo>
                    <a:pt x="257627" y="54787"/>
                  </a:lnTo>
                  <a:lnTo>
                    <a:pt x="257508" y="54424"/>
                  </a:lnTo>
                  <a:lnTo>
                    <a:pt x="218073" y="13716"/>
                  </a:lnTo>
                  <a:lnTo>
                    <a:pt x="163970" y="507"/>
                  </a:lnTo>
                  <a:lnTo>
                    <a:pt x="138850" y="0"/>
                  </a:lnTo>
                  <a:close/>
                </a:path>
              </a:pathLst>
            </a:custGeom>
            <a:solidFill>
              <a:srgbClr val="003247"/>
            </a:solidFill>
          </p:spPr>
          <p:txBody>
            <a:bodyPr wrap="square" lIns="0" tIns="0" rIns="0" bIns="0" rtlCol="0"/>
            <a:lstStyle/>
            <a:p>
              <a:endParaRPr/>
            </a:p>
          </p:txBody>
        </p:sp>
        <p:sp>
          <p:nvSpPr>
            <p:cNvPr id="11" name="object 10"/>
            <p:cNvSpPr/>
            <p:nvPr/>
          </p:nvSpPr>
          <p:spPr>
            <a:xfrm>
              <a:off x="117557" y="6042435"/>
              <a:ext cx="540385" cy="539750"/>
            </a:xfrm>
            <a:custGeom>
              <a:avLst/>
              <a:gdLst/>
              <a:ahLst/>
              <a:cxnLst/>
              <a:rect l="l" t="t" r="r" b="b"/>
              <a:pathLst>
                <a:path w="540384" h="539750">
                  <a:moveTo>
                    <a:pt x="287931" y="0"/>
                  </a:moveTo>
                  <a:lnTo>
                    <a:pt x="240536" y="928"/>
                  </a:lnTo>
                  <a:lnTo>
                    <a:pt x="194821" y="9951"/>
                  </a:lnTo>
                  <a:lnTo>
                    <a:pt x="151713" y="26518"/>
                  </a:lnTo>
                  <a:lnTo>
                    <a:pt x="112138" y="50077"/>
                  </a:lnTo>
                  <a:lnTo>
                    <a:pt x="77024" y="80076"/>
                  </a:lnTo>
                  <a:lnTo>
                    <a:pt x="47298" y="115963"/>
                  </a:lnTo>
                  <a:lnTo>
                    <a:pt x="23887" y="157187"/>
                  </a:lnTo>
                  <a:lnTo>
                    <a:pt x="7718" y="203196"/>
                  </a:lnTo>
                  <a:lnTo>
                    <a:pt x="0" y="251343"/>
                  </a:lnTo>
                  <a:lnTo>
                    <a:pt x="927" y="298738"/>
                  </a:lnTo>
                  <a:lnTo>
                    <a:pt x="9948" y="344454"/>
                  </a:lnTo>
                  <a:lnTo>
                    <a:pt x="26513" y="387563"/>
                  </a:lnTo>
                  <a:lnTo>
                    <a:pt x="50070" y="427138"/>
                  </a:lnTo>
                  <a:lnTo>
                    <a:pt x="80067" y="462251"/>
                  </a:lnTo>
                  <a:lnTo>
                    <a:pt x="115953" y="491974"/>
                  </a:lnTo>
                  <a:lnTo>
                    <a:pt x="157176" y="515381"/>
                  </a:lnTo>
                  <a:lnTo>
                    <a:pt x="203184" y="531542"/>
                  </a:lnTo>
                  <a:lnTo>
                    <a:pt x="254720" y="539476"/>
                  </a:lnTo>
                  <a:lnTo>
                    <a:pt x="305316" y="537542"/>
                  </a:lnTo>
                  <a:lnTo>
                    <a:pt x="353836" y="526418"/>
                  </a:lnTo>
                  <a:lnTo>
                    <a:pt x="399142" y="506780"/>
                  </a:lnTo>
                  <a:lnTo>
                    <a:pt x="440096" y="479306"/>
                  </a:lnTo>
                  <a:lnTo>
                    <a:pt x="468159" y="451902"/>
                  </a:lnTo>
                  <a:lnTo>
                    <a:pt x="425536" y="451902"/>
                  </a:lnTo>
                  <a:lnTo>
                    <a:pt x="397708" y="449487"/>
                  </a:lnTo>
                  <a:lnTo>
                    <a:pt x="315427" y="415509"/>
                  </a:lnTo>
                  <a:lnTo>
                    <a:pt x="277867" y="380237"/>
                  </a:lnTo>
                  <a:lnTo>
                    <a:pt x="254265" y="339001"/>
                  </a:lnTo>
                  <a:lnTo>
                    <a:pt x="245538" y="303628"/>
                  </a:lnTo>
                  <a:lnTo>
                    <a:pt x="129067" y="303628"/>
                  </a:lnTo>
                  <a:lnTo>
                    <a:pt x="117066" y="301205"/>
                  </a:lnTo>
                  <a:lnTo>
                    <a:pt x="107269" y="294598"/>
                  </a:lnTo>
                  <a:lnTo>
                    <a:pt x="100665" y="284801"/>
                  </a:lnTo>
                  <a:lnTo>
                    <a:pt x="98244" y="272805"/>
                  </a:lnTo>
                  <a:lnTo>
                    <a:pt x="100665" y="260802"/>
                  </a:lnTo>
                  <a:lnTo>
                    <a:pt x="107269" y="251001"/>
                  </a:lnTo>
                  <a:lnTo>
                    <a:pt x="117066" y="244393"/>
                  </a:lnTo>
                  <a:lnTo>
                    <a:pt x="129067" y="241970"/>
                  </a:lnTo>
                  <a:lnTo>
                    <a:pt x="245875" y="241970"/>
                  </a:lnTo>
                  <a:lnTo>
                    <a:pt x="254340" y="208480"/>
                  </a:lnTo>
                  <a:lnTo>
                    <a:pt x="275300" y="172794"/>
                  </a:lnTo>
                  <a:lnTo>
                    <a:pt x="305887" y="145434"/>
                  </a:lnTo>
                  <a:lnTo>
                    <a:pt x="343092" y="127722"/>
                  </a:lnTo>
                  <a:lnTo>
                    <a:pt x="383907" y="120979"/>
                  </a:lnTo>
                  <a:lnTo>
                    <a:pt x="494239" y="120979"/>
                  </a:lnTo>
                  <a:lnTo>
                    <a:pt x="484038" y="105165"/>
                  </a:lnTo>
                  <a:lnTo>
                    <a:pt x="454487" y="72483"/>
                  </a:lnTo>
                  <a:lnTo>
                    <a:pt x="419658" y="44813"/>
                  </a:lnTo>
                  <a:lnTo>
                    <a:pt x="380028" y="22957"/>
                  </a:lnTo>
                  <a:lnTo>
                    <a:pt x="336077" y="7718"/>
                  </a:lnTo>
                  <a:lnTo>
                    <a:pt x="287931" y="0"/>
                  </a:lnTo>
                  <a:close/>
                </a:path>
                <a:path w="540384" h="539750">
                  <a:moveTo>
                    <a:pt x="475561" y="444674"/>
                  </a:moveTo>
                  <a:lnTo>
                    <a:pt x="451544" y="450014"/>
                  </a:lnTo>
                  <a:lnTo>
                    <a:pt x="425536" y="451902"/>
                  </a:lnTo>
                  <a:lnTo>
                    <a:pt x="468159" y="451902"/>
                  </a:lnTo>
                  <a:lnTo>
                    <a:pt x="475561" y="444674"/>
                  </a:lnTo>
                  <a:close/>
                </a:path>
                <a:path w="540384" h="539750">
                  <a:moveTo>
                    <a:pt x="394238" y="182962"/>
                  </a:moveTo>
                  <a:lnTo>
                    <a:pt x="353933" y="191182"/>
                  </a:lnTo>
                  <a:lnTo>
                    <a:pt x="321420" y="240733"/>
                  </a:lnTo>
                  <a:lnTo>
                    <a:pt x="316159" y="277552"/>
                  </a:lnTo>
                  <a:lnTo>
                    <a:pt x="321434" y="316315"/>
                  </a:lnTo>
                  <a:lnTo>
                    <a:pt x="338110" y="348935"/>
                  </a:lnTo>
                  <a:lnTo>
                    <a:pt x="363377" y="371021"/>
                  </a:lnTo>
                  <a:lnTo>
                    <a:pt x="394152" y="383552"/>
                  </a:lnTo>
                  <a:lnTo>
                    <a:pt x="427352" y="387512"/>
                  </a:lnTo>
                  <a:lnTo>
                    <a:pt x="472127" y="379408"/>
                  </a:lnTo>
                  <a:lnTo>
                    <a:pt x="507773" y="356108"/>
                  </a:lnTo>
                  <a:lnTo>
                    <a:pt x="531349" y="319124"/>
                  </a:lnTo>
                  <a:lnTo>
                    <a:pt x="534706" y="299856"/>
                  </a:lnTo>
                  <a:lnTo>
                    <a:pt x="341373" y="299856"/>
                  </a:lnTo>
                  <a:lnTo>
                    <a:pt x="341373" y="245754"/>
                  </a:lnTo>
                  <a:lnTo>
                    <a:pt x="450948" y="245754"/>
                  </a:lnTo>
                  <a:lnTo>
                    <a:pt x="452426" y="233238"/>
                  </a:lnTo>
                  <a:lnTo>
                    <a:pt x="451337" y="224778"/>
                  </a:lnTo>
                  <a:lnTo>
                    <a:pt x="446260" y="216517"/>
                  </a:lnTo>
                  <a:lnTo>
                    <a:pt x="435772" y="204593"/>
                  </a:lnTo>
                  <a:lnTo>
                    <a:pt x="415918" y="189375"/>
                  </a:lnTo>
                  <a:lnTo>
                    <a:pt x="394238" y="182962"/>
                  </a:lnTo>
                  <a:close/>
                </a:path>
                <a:path w="540384" h="539750">
                  <a:moveTo>
                    <a:pt x="245875" y="241970"/>
                  </a:moveTo>
                  <a:lnTo>
                    <a:pt x="129067" y="241970"/>
                  </a:lnTo>
                  <a:lnTo>
                    <a:pt x="141068" y="244393"/>
                  </a:lnTo>
                  <a:lnTo>
                    <a:pt x="150865" y="251001"/>
                  </a:lnTo>
                  <a:lnTo>
                    <a:pt x="157469" y="260802"/>
                  </a:lnTo>
                  <a:lnTo>
                    <a:pt x="159890" y="272805"/>
                  </a:lnTo>
                  <a:lnTo>
                    <a:pt x="157469" y="284801"/>
                  </a:lnTo>
                  <a:lnTo>
                    <a:pt x="150865" y="294598"/>
                  </a:lnTo>
                  <a:lnTo>
                    <a:pt x="141068" y="301205"/>
                  </a:lnTo>
                  <a:lnTo>
                    <a:pt x="129067" y="303628"/>
                  </a:lnTo>
                  <a:lnTo>
                    <a:pt x="245538" y="303628"/>
                  </a:lnTo>
                  <a:lnTo>
                    <a:pt x="243335" y="294697"/>
                  </a:lnTo>
                  <a:lnTo>
                    <a:pt x="243789" y="250224"/>
                  </a:lnTo>
                  <a:lnTo>
                    <a:pt x="245875" y="241970"/>
                  </a:lnTo>
                  <a:close/>
                </a:path>
                <a:path w="540384" h="539750">
                  <a:moveTo>
                    <a:pt x="494239" y="120979"/>
                  </a:moveTo>
                  <a:lnTo>
                    <a:pt x="383907" y="120979"/>
                  </a:lnTo>
                  <a:lnTo>
                    <a:pt x="425324" y="126528"/>
                  </a:lnTo>
                  <a:lnTo>
                    <a:pt x="464334" y="145691"/>
                  </a:lnTo>
                  <a:lnTo>
                    <a:pt x="505697" y="192068"/>
                  </a:lnTo>
                  <a:lnTo>
                    <a:pt x="524875" y="242585"/>
                  </a:lnTo>
                  <a:lnTo>
                    <a:pt x="530243" y="283197"/>
                  </a:lnTo>
                  <a:lnTo>
                    <a:pt x="530171" y="299856"/>
                  </a:lnTo>
                  <a:lnTo>
                    <a:pt x="534706" y="299856"/>
                  </a:lnTo>
                  <a:lnTo>
                    <a:pt x="539912" y="269973"/>
                  </a:lnTo>
                  <a:lnTo>
                    <a:pt x="536249" y="225264"/>
                  </a:lnTo>
                  <a:lnTo>
                    <a:pt x="525397" y="182358"/>
                  </a:lnTo>
                  <a:lnTo>
                    <a:pt x="507834" y="142057"/>
                  </a:lnTo>
                  <a:lnTo>
                    <a:pt x="494239" y="120979"/>
                  </a:lnTo>
                  <a:close/>
                </a:path>
              </a:pathLst>
            </a:custGeom>
            <a:solidFill>
              <a:srgbClr val="003247"/>
            </a:solidFill>
          </p:spPr>
          <p:txBody>
            <a:bodyPr wrap="square" lIns="0" tIns="0" rIns="0" bIns="0" rtlCol="0"/>
            <a:lstStyle/>
            <a:p>
              <a:endParaRPr/>
            </a:p>
          </p:txBody>
        </p:sp>
      </p:grpSp>
      <p:grpSp>
        <p:nvGrpSpPr>
          <p:cNvPr id="68" name="Group 67"/>
          <p:cNvGrpSpPr/>
          <p:nvPr/>
        </p:nvGrpSpPr>
        <p:grpSpPr>
          <a:xfrm>
            <a:off x="10737875" y="5953057"/>
            <a:ext cx="1193202" cy="853659"/>
            <a:chOff x="11017947" y="5968452"/>
            <a:chExt cx="913130" cy="747395"/>
          </a:xfrm>
        </p:grpSpPr>
        <p:sp>
          <p:nvSpPr>
            <p:cNvPr id="12" name="object 11"/>
            <p:cNvSpPr/>
            <p:nvPr/>
          </p:nvSpPr>
          <p:spPr>
            <a:xfrm>
              <a:off x="11068770" y="5968452"/>
              <a:ext cx="747395" cy="747395"/>
            </a:xfrm>
            <a:custGeom>
              <a:avLst/>
              <a:gdLst/>
              <a:ahLst/>
              <a:cxnLst/>
              <a:rect l="l" t="t" r="r" b="b"/>
              <a:pathLst>
                <a:path w="747395" h="747395">
                  <a:moveTo>
                    <a:pt x="373545" y="0"/>
                  </a:moveTo>
                  <a:lnTo>
                    <a:pt x="326689" y="2910"/>
                  </a:lnTo>
                  <a:lnTo>
                    <a:pt x="281570" y="11408"/>
                  </a:lnTo>
                  <a:lnTo>
                    <a:pt x="238537" y="25144"/>
                  </a:lnTo>
                  <a:lnTo>
                    <a:pt x="197941" y="43767"/>
                  </a:lnTo>
                  <a:lnTo>
                    <a:pt x="160132" y="66928"/>
                  </a:lnTo>
                  <a:lnTo>
                    <a:pt x="125460" y="94275"/>
                  </a:lnTo>
                  <a:lnTo>
                    <a:pt x="94275" y="125460"/>
                  </a:lnTo>
                  <a:lnTo>
                    <a:pt x="66928" y="160132"/>
                  </a:lnTo>
                  <a:lnTo>
                    <a:pt x="43767" y="197941"/>
                  </a:lnTo>
                  <a:lnTo>
                    <a:pt x="25144" y="238537"/>
                  </a:lnTo>
                  <a:lnTo>
                    <a:pt x="11408" y="281570"/>
                  </a:lnTo>
                  <a:lnTo>
                    <a:pt x="2910" y="326689"/>
                  </a:lnTo>
                  <a:lnTo>
                    <a:pt x="0" y="373545"/>
                  </a:lnTo>
                  <a:lnTo>
                    <a:pt x="2910" y="420400"/>
                  </a:lnTo>
                  <a:lnTo>
                    <a:pt x="11408" y="465520"/>
                  </a:lnTo>
                  <a:lnTo>
                    <a:pt x="25144" y="508552"/>
                  </a:lnTo>
                  <a:lnTo>
                    <a:pt x="43767" y="549148"/>
                  </a:lnTo>
                  <a:lnTo>
                    <a:pt x="66928" y="586957"/>
                  </a:lnTo>
                  <a:lnTo>
                    <a:pt x="94275" y="621629"/>
                  </a:lnTo>
                  <a:lnTo>
                    <a:pt x="125460" y="652814"/>
                  </a:lnTo>
                  <a:lnTo>
                    <a:pt x="160132" y="680162"/>
                  </a:lnTo>
                  <a:lnTo>
                    <a:pt x="197941" y="703322"/>
                  </a:lnTo>
                  <a:lnTo>
                    <a:pt x="238537" y="721945"/>
                  </a:lnTo>
                  <a:lnTo>
                    <a:pt x="281570" y="735681"/>
                  </a:lnTo>
                  <a:lnTo>
                    <a:pt x="326689" y="744179"/>
                  </a:lnTo>
                  <a:lnTo>
                    <a:pt x="373545" y="747090"/>
                  </a:lnTo>
                  <a:lnTo>
                    <a:pt x="420400" y="744179"/>
                  </a:lnTo>
                  <a:lnTo>
                    <a:pt x="465520" y="735681"/>
                  </a:lnTo>
                  <a:lnTo>
                    <a:pt x="508552" y="721945"/>
                  </a:lnTo>
                  <a:lnTo>
                    <a:pt x="549148" y="703322"/>
                  </a:lnTo>
                  <a:lnTo>
                    <a:pt x="586957" y="680162"/>
                  </a:lnTo>
                  <a:lnTo>
                    <a:pt x="621629" y="652814"/>
                  </a:lnTo>
                  <a:lnTo>
                    <a:pt x="652814" y="621629"/>
                  </a:lnTo>
                  <a:lnTo>
                    <a:pt x="680162" y="586957"/>
                  </a:lnTo>
                  <a:lnTo>
                    <a:pt x="703322" y="549148"/>
                  </a:lnTo>
                  <a:lnTo>
                    <a:pt x="721945" y="508552"/>
                  </a:lnTo>
                  <a:lnTo>
                    <a:pt x="735681" y="465520"/>
                  </a:lnTo>
                  <a:lnTo>
                    <a:pt x="744179" y="420400"/>
                  </a:lnTo>
                  <a:lnTo>
                    <a:pt x="747090" y="373545"/>
                  </a:lnTo>
                  <a:lnTo>
                    <a:pt x="744179" y="326689"/>
                  </a:lnTo>
                  <a:lnTo>
                    <a:pt x="735681" y="281570"/>
                  </a:lnTo>
                  <a:lnTo>
                    <a:pt x="721945" y="238537"/>
                  </a:lnTo>
                  <a:lnTo>
                    <a:pt x="703322" y="197941"/>
                  </a:lnTo>
                  <a:lnTo>
                    <a:pt x="680162" y="160132"/>
                  </a:lnTo>
                  <a:lnTo>
                    <a:pt x="652814" y="125460"/>
                  </a:lnTo>
                  <a:lnTo>
                    <a:pt x="621629" y="94275"/>
                  </a:lnTo>
                  <a:lnTo>
                    <a:pt x="586957" y="66928"/>
                  </a:lnTo>
                  <a:lnTo>
                    <a:pt x="549148" y="43767"/>
                  </a:lnTo>
                  <a:lnTo>
                    <a:pt x="508552" y="25144"/>
                  </a:lnTo>
                  <a:lnTo>
                    <a:pt x="465520" y="11408"/>
                  </a:lnTo>
                  <a:lnTo>
                    <a:pt x="420400" y="2910"/>
                  </a:lnTo>
                  <a:lnTo>
                    <a:pt x="373545" y="0"/>
                  </a:lnTo>
                  <a:close/>
                </a:path>
              </a:pathLst>
            </a:custGeom>
            <a:solidFill>
              <a:srgbClr val="0B3D91"/>
            </a:solidFill>
          </p:spPr>
          <p:txBody>
            <a:bodyPr wrap="square" lIns="0" tIns="0" rIns="0" bIns="0" rtlCol="0"/>
            <a:lstStyle/>
            <a:p>
              <a:endParaRPr/>
            </a:p>
          </p:txBody>
        </p:sp>
        <p:sp>
          <p:nvSpPr>
            <p:cNvPr id="13" name="object 12"/>
            <p:cNvSpPr/>
            <p:nvPr/>
          </p:nvSpPr>
          <p:spPr>
            <a:xfrm>
              <a:off x="11416069" y="6036014"/>
              <a:ext cx="8890" cy="8890"/>
            </a:xfrm>
            <a:custGeom>
              <a:avLst/>
              <a:gdLst/>
              <a:ahLst/>
              <a:cxnLst/>
              <a:rect l="l" t="t" r="r" b="b"/>
              <a:pathLst>
                <a:path w="8890" h="8890">
                  <a:moveTo>
                    <a:pt x="6502" y="0"/>
                  </a:moveTo>
                  <a:lnTo>
                    <a:pt x="1879" y="0"/>
                  </a:lnTo>
                  <a:lnTo>
                    <a:pt x="0" y="1879"/>
                  </a:lnTo>
                  <a:lnTo>
                    <a:pt x="0" y="6502"/>
                  </a:lnTo>
                  <a:lnTo>
                    <a:pt x="1879" y="8382"/>
                  </a:lnTo>
                  <a:lnTo>
                    <a:pt x="6502" y="8382"/>
                  </a:lnTo>
                  <a:lnTo>
                    <a:pt x="8382" y="6502"/>
                  </a:lnTo>
                  <a:lnTo>
                    <a:pt x="8382" y="1879"/>
                  </a:lnTo>
                  <a:lnTo>
                    <a:pt x="6502" y="0"/>
                  </a:lnTo>
                  <a:close/>
                </a:path>
              </a:pathLst>
            </a:custGeom>
            <a:solidFill>
              <a:srgbClr val="FFFFFF"/>
            </a:solidFill>
          </p:spPr>
          <p:txBody>
            <a:bodyPr wrap="square" lIns="0" tIns="0" rIns="0" bIns="0" rtlCol="0"/>
            <a:lstStyle/>
            <a:p>
              <a:endParaRPr/>
            </a:p>
          </p:txBody>
        </p:sp>
        <p:sp>
          <p:nvSpPr>
            <p:cNvPr id="14" name="object 13"/>
            <p:cNvSpPr/>
            <p:nvPr/>
          </p:nvSpPr>
          <p:spPr>
            <a:xfrm>
              <a:off x="11459062" y="6041598"/>
              <a:ext cx="8890" cy="8890"/>
            </a:xfrm>
            <a:custGeom>
              <a:avLst/>
              <a:gdLst/>
              <a:ahLst/>
              <a:cxnLst/>
              <a:rect l="l" t="t" r="r" b="b"/>
              <a:pathLst>
                <a:path w="8890" h="8890">
                  <a:moveTo>
                    <a:pt x="6502" y="0"/>
                  </a:moveTo>
                  <a:lnTo>
                    <a:pt x="1879" y="0"/>
                  </a:lnTo>
                  <a:lnTo>
                    <a:pt x="0" y="1879"/>
                  </a:lnTo>
                  <a:lnTo>
                    <a:pt x="0" y="6502"/>
                  </a:lnTo>
                  <a:lnTo>
                    <a:pt x="1879" y="8381"/>
                  </a:lnTo>
                  <a:lnTo>
                    <a:pt x="6502" y="8381"/>
                  </a:lnTo>
                  <a:lnTo>
                    <a:pt x="8382" y="6502"/>
                  </a:lnTo>
                  <a:lnTo>
                    <a:pt x="8382" y="1879"/>
                  </a:lnTo>
                  <a:lnTo>
                    <a:pt x="6502" y="0"/>
                  </a:lnTo>
                  <a:close/>
                </a:path>
              </a:pathLst>
            </a:custGeom>
            <a:solidFill>
              <a:srgbClr val="FFFFFF"/>
            </a:solidFill>
          </p:spPr>
          <p:txBody>
            <a:bodyPr wrap="square" lIns="0" tIns="0" rIns="0" bIns="0" rtlCol="0"/>
            <a:lstStyle/>
            <a:p>
              <a:endParaRPr/>
            </a:p>
          </p:txBody>
        </p:sp>
        <p:sp>
          <p:nvSpPr>
            <p:cNvPr id="15" name="object 14"/>
            <p:cNvSpPr/>
            <p:nvPr/>
          </p:nvSpPr>
          <p:spPr>
            <a:xfrm>
              <a:off x="11515457" y="6117535"/>
              <a:ext cx="8890" cy="8890"/>
            </a:xfrm>
            <a:custGeom>
              <a:avLst/>
              <a:gdLst/>
              <a:ahLst/>
              <a:cxnLst/>
              <a:rect l="l" t="t" r="r" b="b"/>
              <a:pathLst>
                <a:path w="8890" h="8890">
                  <a:moveTo>
                    <a:pt x="6502" y="0"/>
                  </a:moveTo>
                  <a:lnTo>
                    <a:pt x="1879" y="0"/>
                  </a:lnTo>
                  <a:lnTo>
                    <a:pt x="0" y="1879"/>
                  </a:lnTo>
                  <a:lnTo>
                    <a:pt x="0" y="6502"/>
                  </a:lnTo>
                  <a:lnTo>
                    <a:pt x="1879" y="8382"/>
                  </a:lnTo>
                  <a:lnTo>
                    <a:pt x="6502" y="8382"/>
                  </a:lnTo>
                  <a:lnTo>
                    <a:pt x="8382" y="6502"/>
                  </a:lnTo>
                  <a:lnTo>
                    <a:pt x="8382" y="1879"/>
                  </a:lnTo>
                  <a:lnTo>
                    <a:pt x="6502" y="0"/>
                  </a:lnTo>
                  <a:close/>
                </a:path>
              </a:pathLst>
            </a:custGeom>
            <a:solidFill>
              <a:srgbClr val="FFFFFF"/>
            </a:solidFill>
          </p:spPr>
          <p:txBody>
            <a:bodyPr wrap="square" lIns="0" tIns="0" rIns="0" bIns="0" rtlCol="0"/>
            <a:lstStyle/>
            <a:p>
              <a:endParaRPr/>
            </a:p>
          </p:txBody>
        </p:sp>
        <p:sp>
          <p:nvSpPr>
            <p:cNvPr id="16" name="object 15"/>
            <p:cNvSpPr/>
            <p:nvPr/>
          </p:nvSpPr>
          <p:spPr>
            <a:xfrm>
              <a:off x="11206125" y="6508387"/>
              <a:ext cx="8890" cy="8890"/>
            </a:xfrm>
            <a:custGeom>
              <a:avLst/>
              <a:gdLst/>
              <a:ahLst/>
              <a:cxnLst/>
              <a:rect l="l" t="t" r="r" b="b"/>
              <a:pathLst>
                <a:path w="8890" h="8890">
                  <a:moveTo>
                    <a:pt x="6502" y="0"/>
                  </a:moveTo>
                  <a:lnTo>
                    <a:pt x="1879" y="0"/>
                  </a:lnTo>
                  <a:lnTo>
                    <a:pt x="0" y="1879"/>
                  </a:lnTo>
                  <a:lnTo>
                    <a:pt x="0" y="6502"/>
                  </a:lnTo>
                  <a:lnTo>
                    <a:pt x="1879" y="8382"/>
                  </a:lnTo>
                  <a:lnTo>
                    <a:pt x="6502" y="8382"/>
                  </a:lnTo>
                  <a:lnTo>
                    <a:pt x="8382" y="6502"/>
                  </a:lnTo>
                  <a:lnTo>
                    <a:pt x="8382" y="1879"/>
                  </a:lnTo>
                  <a:lnTo>
                    <a:pt x="6502" y="0"/>
                  </a:lnTo>
                  <a:close/>
                </a:path>
              </a:pathLst>
            </a:custGeom>
            <a:solidFill>
              <a:srgbClr val="FFFFFF"/>
            </a:solidFill>
          </p:spPr>
          <p:txBody>
            <a:bodyPr wrap="square" lIns="0" tIns="0" rIns="0" bIns="0" rtlCol="0"/>
            <a:lstStyle/>
            <a:p>
              <a:endParaRPr/>
            </a:p>
          </p:txBody>
        </p:sp>
        <p:sp>
          <p:nvSpPr>
            <p:cNvPr id="17" name="object 16"/>
            <p:cNvSpPr/>
            <p:nvPr/>
          </p:nvSpPr>
          <p:spPr>
            <a:xfrm>
              <a:off x="11217014" y="6541888"/>
              <a:ext cx="8890" cy="8890"/>
            </a:xfrm>
            <a:custGeom>
              <a:avLst/>
              <a:gdLst/>
              <a:ahLst/>
              <a:cxnLst/>
              <a:rect l="l" t="t" r="r" b="b"/>
              <a:pathLst>
                <a:path w="8890" h="8890">
                  <a:moveTo>
                    <a:pt x="6502" y="0"/>
                  </a:moveTo>
                  <a:lnTo>
                    <a:pt x="1879" y="0"/>
                  </a:lnTo>
                  <a:lnTo>
                    <a:pt x="0" y="1879"/>
                  </a:lnTo>
                  <a:lnTo>
                    <a:pt x="0" y="6502"/>
                  </a:lnTo>
                  <a:lnTo>
                    <a:pt x="1879" y="8381"/>
                  </a:lnTo>
                  <a:lnTo>
                    <a:pt x="6502" y="8381"/>
                  </a:lnTo>
                  <a:lnTo>
                    <a:pt x="8382" y="6502"/>
                  </a:lnTo>
                  <a:lnTo>
                    <a:pt x="8382" y="1879"/>
                  </a:lnTo>
                  <a:lnTo>
                    <a:pt x="6502" y="0"/>
                  </a:lnTo>
                  <a:close/>
                </a:path>
              </a:pathLst>
            </a:custGeom>
            <a:solidFill>
              <a:srgbClr val="FFFFFF"/>
            </a:solidFill>
          </p:spPr>
          <p:txBody>
            <a:bodyPr wrap="square" lIns="0" tIns="0" rIns="0" bIns="0" rtlCol="0"/>
            <a:lstStyle/>
            <a:p>
              <a:endParaRPr/>
            </a:p>
          </p:txBody>
        </p:sp>
        <p:sp>
          <p:nvSpPr>
            <p:cNvPr id="18" name="object 17"/>
            <p:cNvSpPr/>
            <p:nvPr/>
          </p:nvSpPr>
          <p:spPr>
            <a:xfrm>
              <a:off x="11166141" y="6514463"/>
              <a:ext cx="6350" cy="6350"/>
            </a:xfrm>
            <a:custGeom>
              <a:avLst/>
              <a:gdLst/>
              <a:ahLst/>
              <a:cxnLst/>
              <a:rect l="l" t="t" r="r" b="b"/>
              <a:pathLst>
                <a:path w="6350" h="6350">
                  <a:moveTo>
                    <a:pt x="4864" y="0"/>
                  </a:moveTo>
                  <a:lnTo>
                    <a:pt x="1409" y="0"/>
                  </a:lnTo>
                  <a:lnTo>
                    <a:pt x="0" y="1409"/>
                  </a:lnTo>
                  <a:lnTo>
                    <a:pt x="0" y="4864"/>
                  </a:lnTo>
                  <a:lnTo>
                    <a:pt x="1409" y="6273"/>
                  </a:lnTo>
                  <a:lnTo>
                    <a:pt x="4864" y="6273"/>
                  </a:lnTo>
                  <a:lnTo>
                    <a:pt x="6273" y="4864"/>
                  </a:lnTo>
                  <a:lnTo>
                    <a:pt x="6273" y="1409"/>
                  </a:lnTo>
                  <a:lnTo>
                    <a:pt x="4864" y="0"/>
                  </a:lnTo>
                  <a:close/>
                </a:path>
              </a:pathLst>
            </a:custGeom>
            <a:solidFill>
              <a:srgbClr val="FFFFFF"/>
            </a:solidFill>
          </p:spPr>
          <p:txBody>
            <a:bodyPr wrap="square" lIns="0" tIns="0" rIns="0" bIns="0" rtlCol="0"/>
            <a:lstStyle/>
            <a:p>
              <a:endParaRPr/>
            </a:p>
          </p:txBody>
        </p:sp>
        <p:sp>
          <p:nvSpPr>
            <p:cNvPr id="19" name="object 18"/>
            <p:cNvSpPr/>
            <p:nvPr/>
          </p:nvSpPr>
          <p:spPr>
            <a:xfrm>
              <a:off x="11336427" y="6580266"/>
              <a:ext cx="6350" cy="6350"/>
            </a:xfrm>
            <a:custGeom>
              <a:avLst/>
              <a:gdLst/>
              <a:ahLst/>
              <a:cxnLst/>
              <a:rect l="l" t="t" r="r" b="b"/>
              <a:pathLst>
                <a:path w="6350" h="6350">
                  <a:moveTo>
                    <a:pt x="4889" y="0"/>
                  </a:moveTo>
                  <a:lnTo>
                    <a:pt x="1409" y="0"/>
                  </a:lnTo>
                  <a:lnTo>
                    <a:pt x="0" y="1409"/>
                  </a:lnTo>
                  <a:lnTo>
                    <a:pt x="0" y="4876"/>
                  </a:lnTo>
                  <a:lnTo>
                    <a:pt x="1409" y="6286"/>
                  </a:lnTo>
                  <a:lnTo>
                    <a:pt x="4889" y="6286"/>
                  </a:lnTo>
                  <a:lnTo>
                    <a:pt x="6299" y="4876"/>
                  </a:lnTo>
                  <a:lnTo>
                    <a:pt x="6299" y="1409"/>
                  </a:lnTo>
                  <a:lnTo>
                    <a:pt x="4889" y="0"/>
                  </a:lnTo>
                  <a:close/>
                </a:path>
              </a:pathLst>
            </a:custGeom>
            <a:solidFill>
              <a:srgbClr val="FFFFFF"/>
            </a:solidFill>
          </p:spPr>
          <p:txBody>
            <a:bodyPr wrap="square" lIns="0" tIns="0" rIns="0" bIns="0" rtlCol="0"/>
            <a:lstStyle/>
            <a:p>
              <a:endParaRPr/>
            </a:p>
          </p:txBody>
        </p:sp>
        <p:sp>
          <p:nvSpPr>
            <p:cNvPr id="20" name="object 19"/>
            <p:cNvSpPr/>
            <p:nvPr/>
          </p:nvSpPr>
          <p:spPr>
            <a:xfrm>
              <a:off x="11603540" y="6524793"/>
              <a:ext cx="6350" cy="6350"/>
            </a:xfrm>
            <a:custGeom>
              <a:avLst/>
              <a:gdLst/>
              <a:ahLst/>
              <a:cxnLst/>
              <a:rect l="l" t="t" r="r" b="b"/>
              <a:pathLst>
                <a:path w="6350" h="6350">
                  <a:moveTo>
                    <a:pt x="4864" y="0"/>
                  </a:moveTo>
                  <a:lnTo>
                    <a:pt x="1409" y="0"/>
                  </a:lnTo>
                  <a:lnTo>
                    <a:pt x="0" y="1409"/>
                  </a:lnTo>
                  <a:lnTo>
                    <a:pt x="0" y="4864"/>
                  </a:lnTo>
                  <a:lnTo>
                    <a:pt x="1409" y="6273"/>
                  </a:lnTo>
                  <a:lnTo>
                    <a:pt x="4864" y="6273"/>
                  </a:lnTo>
                  <a:lnTo>
                    <a:pt x="6273" y="4864"/>
                  </a:lnTo>
                  <a:lnTo>
                    <a:pt x="6273" y="1409"/>
                  </a:lnTo>
                  <a:lnTo>
                    <a:pt x="4864" y="0"/>
                  </a:lnTo>
                  <a:close/>
                </a:path>
              </a:pathLst>
            </a:custGeom>
            <a:solidFill>
              <a:srgbClr val="FFFFFF"/>
            </a:solidFill>
          </p:spPr>
          <p:txBody>
            <a:bodyPr wrap="square" lIns="0" tIns="0" rIns="0" bIns="0" rtlCol="0"/>
            <a:lstStyle/>
            <a:p>
              <a:endParaRPr/>
            </a:p>
          </p:txBody>
        </p:sp>
        <p:sp>
          <p:nvSpPr>
            <p:cNvPr id="21" name="object 20"/>
            <p:cNvSpPr/>
            <p:nvPr/>
          </p:nvSpPr>
          <p:spPr>
            <a:xfrm>
              <a:off x="11681150" y="6440473"/>
              <a:ext cx="6350" cy="6350"/>
            </a:xfrm>
            <a:custGeom>
              <a:avLst/>
              <a:gdLst/>
              <a:ahLst/>
              <a:cxnLst/>
              <a:rect l="l" t="t" r="r" b="b"/>
              <a:pathLst>
                <a:path w="6350" h="6350">
                  <a:moveTo>
                    <a:pt x="4889" y="0"/>
                  </a:moveTo>
                  <a:lnTo>
                    <a:pt x="1409" y="0"/>
                  </a:lnTo>
                  <a:lnTo>
                    <a:pt x="0" y="1409"/>
                  </a:lnTo>
                  <a:lnTo>
                    <a:pt x="0" y="4876"/>
                  </a:lnTo>
                  <a:lnTo>
                    <a:pt x="1409" y="6286"/>
                  </a:lnTo>
                  <a:lnTo>
                    <a:pt x="4889" y="6286"/>
                  </a:lnTo>
                  <a:lnTo>
                    <a:pt x="6299" y="4876"/>
                  </a:lnTo>
                  <a:lnTo>
                    <a:pt x="6299" y="1409"/>
                  </a:lnTo>
                  <a:lnTo>
                    <a:pt x="4889" y="0"/>
                  </a:lnTo>
                  <a:close/>
                </a:path>
              </a:pathLst>
            </a:custGeom>
            <a:solidFill>
              <a:srgbClr val="FFFFFF"/>
            </a:solidFill>
          </p:spPr>
          <p:txBody>
            <a:bodyPr wrap="square" lIns="0" tIns="0" rIns="0" bIns="0" rtlCol="0"/>
            <a:lstStyle/>
            <a:p>
              <a:endParaRPr/>
            </a:p>
          </p:txBody>
        </p:sp>
        <p:sp>
          <p:nvSpPr>
            <p:cNvPr id="22" name="object 21"/>
            <p:cNvSpPr/>
            <p:nvPr/>
          </p:nvSpPr>
          <p:spPr>
            <a:xfrm>
              <a:off x="11300706" y="6143079"/>
              <a:ext cx="6350" cy="6350"/>
            </a:xfrm>
            <a:custGeom>
              <a:avLst/>
              <a:gdLst/>
              <a:ahLst/>
              <a:cxnLst/>
              <a:rect l="l" t="t" r="r" b="b"/>
              <a:pathLst>
                <a:path w="6350" h="6350">
                  <a:moveTo>
                    <a:pt x="4864" y="0"/>
                  </a:moveTo>
                  <a:lnTo>
                    <a:pt x="1409" y="0"/>
                  </a:lnTo>
                  <a:lnTo>
                    <a:pt x="0" y="1409"/>
                  </a:lnTo>
                  <a:lnTo>
                    <a:pt x="0" y="4864"/>
                  </a:lnTo>
                  <a:lnTo>
                    <a:pt x="1409" y="6273"/>
                  </a:lnTo>
                  <a:lnTo>
                    <a:pt x="4864" y="6273"/>
                  </a:lnTo>
                  <a:lnTo>
                    <a:pt x="6273" y="4864"/>
                  </a:lnTo>
                  <a:lnTo>
                    <a:pt x="6273" y="1409"/>
                  </a:lnTo>
                  <a:lnTo>
                    <a:pt x="4864" y="0"/>
                  </a:lnTo>
                  <a:close/>
                </a:path>
              </a:pathLst>
            </a:custGeom>
            <a:solidFill>
              <a:srgbClr val="FFFFFF"/>
            </a:solidFill>
          </p:spPr>
          <p:txBody>
            <a:bodyPr wrap="square" lIns="0" tIns="0" rIns="0" bIns="0" rtlCol="0"/>
            <a:lstStyle/>
            <a:p>
              <a:endParaRPr/>
            </a:p>
          </p:txBody>
        </p:sp>
        <p:sp>
          <p:nvSpPr>
            <p:cNvPr id="23" name="object 22"/>
            <p:cNvSpPr/>
            <p:nvPr/>
          </p:nvSpPr>
          <p:spPr>
            <a:xfrm>
              <a:off x="11386133" y="6080338"/>
              <a:ext cx="6350" cy="6350"/>
            </a:xfrm>
            <a:custGeom>
              <a:avLst/>
              <a:gdLst/>
              <a:ahLst/>
              <a:cxnLst/>
              <a:rect l="l" t="t" r="r" b="b"/>
              <a:pathLst>
                <a:path w="6350" h="6350">
                  <a:moveTo>
                    <a:pt x="4876" y="0"/>
                  </a:moveTo>
                  <a:lnTo>
                    <a:pt x="1409" y="0"/>
                  </a:lnTo>
                  <a:lnTo>
                    <a:pt x="0" y="1409"/>
                  </a:lnTo>
                  <a:lnTo>
                    <a:pt x="0" y="4864"/>
                  </a:lnTo>
                  <a:lnTo>
                    <a:pt x="1409" y="6273"/>
                  </a:lnTo>
                  <a:lnTo>
                    <a:pt x="4876" y="6273"/>
                  </a:lnTo>
                  <a:lnTo>
                    <a:pt x="6273" y="4864"/>
                  </a:lnTo>
                  <a:lnTo>
                    <a:pt x="6273" y="1409"/>
                  </a:lnTo>
                  <a:lnTo>
                    <a:pt x="4876" y="0"/>
                  </a:lnTo>
                  <a:close/>
                </a:path>
              </a:pathLst>
            </a:custGeom>
            <a:solidFill>
              <a:srgbClr val="FFFFFF"/>
            </a:solidFill>
          </p:spPr>
          <p:txBody>
            <a:bodyPr wrap="square" lIns="0" tIns="0" rIns="0" bIns="0" rtlCol="0"/>
            <a:lstStyle/>
            <a:p>
              <a:endParaRPr/>
            </a:p>
          </p:txBody>
        </p:sp>
        <p:sp>
          <p:nvSpPr>
            <p:cNvPr id="24" name="object 23"/>
            <p:cNvSpPr/>
            <p:nvPr/>
          </p:nvSpPr>
          <p:spPr>
            <a:xfrm>
              <a:off x="11376856" y="6074196"/>
              <a:ext cx="6350" cy="6350"/>
            </a:xfrm>
            <a:custGeom>
              <a:avLst/>
              <a:gdLst/>
              <a:ahLst/>
              <a:cxnLst/>
              <a:rect l="l" t="t" r="r" b="b"/>
              <a:pathLst>
                <a:path w="6350" h="6350">
                  <a:moveTo>
                    <a:pt x="4864" y="0"/>
                  </a:moveTo>
                  <a:lnTo>
                    <a:pt x="1409" y="0"/>
                  </a:lnTo>
                  <a:lnTo>
                    <a:pt x="0" y="1409"/>
                  </a:lnTo>
                  <a:lnTo>
                    <a:pt x="0" y="4864"/>
                  </a:lnTo>
                  <a:lnTo>
                    <a:pt x="1409" y="6273"/>
                  </a:lnTo>
                  <a:lnTo>
                    <a:pt x="4864" y="6273"/>
                  </a:lnTo>
                  <a:lnTo>
                    <a:pt x="6273" y="4864"/>
                  </a:lnTo>
                  <a:lnTo>
                    <a:pt x="6273" y="1409"/>
                  </a:lnTo>
                  <a:lnTo>
                    <a:pt x="4864" y="0"/>
                  </a:lnTo>
                  <a:close/>
                </a:path>
              </a:pathLst>
            </a:custGeom>
            <a:solidFill>
              <a:srgbClr val="FFFFFF"/>
            </a:solidFill>
          </p:spPr>
          <p:txBody>
            <a:bodyPr wrap="square" lIns="0" tIns="0" rIns="0" bIns="0" rtlCol="0"/>
            <a:lstStyle/>
            <a:p>
              <a:endParaRPr/>
            </a:p>
          </p:txBody>
        </p:sp>
        <p:sp>
          <p:nvSpPr>
            <p:cNvPr id="25" name="object 24"/>
            <p:cNvSpPr/>
            <p:nvPr/>
          </p:nvSpPr>
          <p:spPr>
            <a:xfrm>
              <a:off x="11368481" y="6068055"/>
              <a:ext cx="6350" cy="6350"/>
            </a:xfrm>
            <a:custGeom>
              <a:avLst/>
              <a:gdLst/>
              <a:ahLst/>
              <a:cxnLst/>
              <a:rect l="l" t="t" r="r" b="b"/>
              <a:pathLst>
                <a:path w="6350" h="6350">
                  <a:moveTo>
                    <a:pt x="4864" y="0"/>
                  </a:moveTo>
                  <a:lnTo>
                    <a:pt x="1409" y="0"/>
                  </a:lnTo>
                  <a:lnTo>
                    <a:pt x="0" y="1409"/>
                  </a:lnTo>
                  <a:lnTo>
                    <a:pt x="0" y="4864"/>
                  </a:lnTo>
                  <a:lnTo>
                    <a:pt x="1409" y="6273"/>
                  </a:lnTo>
                  <a:lnTo>
                    <a:pt x="4864" y="6273"/>
                  </a:lnTo>
                  <a:lnTo>
                    <a:pt x="6273" y="4864"/>
                  </a:lnTo>
                  <a:lnTo>
                    <a:pt x="6273" y="1409"/>
                  </a:lnTo>
                  <a:lnTo>
                    <a:pt x="4864" y="0"/>
                  </a:lnTo>
                  <a:close/>
                </a:path>
              </a:pathLst>
            </a:custGeom>
            <a:solidFill>
              <a:srgbClr val="FFFFFF"/>
            </a:solidFill>
          </p:spPr>
          <p:txBody>
            <a:bodyPr wrap="square" lIns="0" tIns="0" rIns="0" bIns="0" rtlCol="0"/>
            <a:lstStyle/>
            <a:p>
              <a:endParaRPr/>
            </a:p>
          </p:txBody>
        </p:sp>
        <p:sp>
          <p:nvSpPr>
            <p:cNvPr id="26" name="object 25"/>
            <p:cNvSpPr/>
            <p:nvPr/>
          </p:nvSpPr>
          <p:spPr>
            <a:xfrm>
              <a:off x="11314106" y="6159281"/>
              <a:ext cx="6350" cy="6350"/>
            </a:xfrm>
            <a:custGeom>
              <a:avLst/>
              <a:gdLst/>
              <a:ahLst/>
              <a:cxnLst/>
              <a:rect l="l" t="t" r="r" b="b"/>
              <a:pathLst>
                <a:path w="6350" h="6350">
                  <a:moveTo>
                    <a:pt x="4864" y="0"/>
                  </a:moveTo>
                  <a:lnTo>
                    <a:pt x="1409" y="0"/>
                  </a:lnTo>
                  <a:lnTo>
                    <a:pt x="0" y="1409"/>
                  </a:lnTo>
                  <a:lnTo>
                    <a:pt x="0" y="4864"/>
                  </a:lnTo>
                  <a:lnTo>
                    <a:pt x="1409" y="6273"/>
                  </a:lnTo>
                  <a:lnTo>
                    <a:pt x="4864" y="6273"/>
                  </a:lnTo>
                  <a:lnTo>
                    <a:pt x="6273" y="4864"/>
                  </a:lnTo>
                  <a:lnTo>
                    <a:pt x="6273" y="1409"/>
                  </a:lnTo>
                  <a:lnTo>
                    <a:pt x="4864" y="0"/>
                  </a:lnTo>
                  <a:close/>
                </a:path>
              </a:pathLst>
            </a:custGeom>
            <a:solidFill>
              <a:srgbClr val="FFFFFF"/>
            </a:solidFill>
          </p:spPr>
          <p:txBody>
            <a:bodyPr wrap="square" lIns="0" tIns="0" rIns="0" bIns="0" rtlCol="0"/>
            <a:lstStyle/>
            <a:p>
              <a:endParaRPr/>
            </a:p>
          </p:txBody>
        </p:sp>
        <p:sp>
          <p:nvSpPr>
            <p:cNvPr id="27" name="object 26"/>
            <p:cNvSpPr/>
            <p:nvPr/>
          </p:nvSpPr>
          <p:spPr>
            <a:xfrm>
              <a:off x="11439943" y="5996026"/>
              <a:ext cx="6350" cy="6350"/>
            </a:xfrm>
            <a:custGeom>
              <a:avLst/>
              <a:gdLst/>
              <a:ahLst/>
              <a:cxnLst/>
              <a:rect l="l" t="t" r="r" b="b"/>
              <a:pathLst>
                <a:path w="6350" h="6350">
                  <a:moveTo>
                    <a:pt x="4864" y="0"/>
                  </a:moveTo>
                  <a:lnTo>
                    <a:pt x="1396" y="0"/>
                  </a:lnTo>
                  <a:lnTo>
                    <a:pt x="0" y="1409"/>
                  </a:lnTo>
                  <a:lnTo>
                    <a:pt x="0" y="4864"/>
                  </a:lnTo>
                  <a:lnTo>
                    <a:pt x="1396" y="6273"/>
                  </a:lnTo>
                  <a:lnTo>
                    <a:pt x="4864" y="6273"/>
                  </a:lnTo>
                  <a:lnTo>
                    <a:pt x="6273" y="4864"/>
                  </a:lnTo>
                  <a:lnTo>
                    <a:pt x="6273" y="1409"/>
                  </a:lnTo>
                  <a:lnTo>
                    <a:pt x="4864" y="0"/>
                  </a:lnTo>
                  <a:close/>
                </a:path>
              </a:pathLst>
            </a:custGeom>
            <a:solidFill>
              <a:srgbClr val="FFFFFF"/>
            </a:solidFill>
          </p:spPr>
          <p:txBody>
            <a:bodyPr wrap="square" lIns="0" tIns="0" rIns="0" bIns="0" rtlCol="0"/>
            <a:lstStyle/>
            <a:p>
              <a:endParaRPr/>
            </a:p>
          </p:txBody>
        </p:sp>
        <p:sp>
          <p:nvSpPr>
            <p:cNvPr id="28" name="object 27"/>
            <p:cNvSpPr/>
            <p:nvPr/>
          </p:nvSpPr>
          <p:spPr>
            <a:xfrm>
              <a:off x="11460609" y="6086480"/>
              <a:ext cx="6350" cy="6350"/>
            </a:xfrm>
            <a:custGeom>
              <a:avLst/>
              <a:gdLst/>
              <a:ahLst/>
              <a:cxnLst/>
              <a:rect l="l" t="t" r="r" b="b"/>
              <a:pathLst>
                <a:path w="6350" h="6350">
                  <a:moveTo>
                    <a:pt x="4864" y="0"/>
                  </a:moveTo>
                  <a:lnTo>
                    <a:pt x="1409" y="0"/>
                  </a:lnTo>
                  <a:lnTo>
                    <a:pt x="0" y="1409"/>
                  </a:lnTo>
                  <a:lnTo>
                    <a:pt x="0" y="4864"/>
                  </a:lnTo>
                  <a:lnTo>
                    <a:pt x="1409" y="6273"/>
                  </a:lnTo>
                  <a:lnTo>
                    <a:pt x="4864" y="6273"/>
                  </a:lnTo>
                  <a:lnTo>
                    <a:pt x="6273" y="4864"/>
                  </a:lnTo>
                  <a:lnTo>
                    <a:pt x="6273" y="1409"/>
                  </a:lnTo>
                  <a:lnTo>
                    <a:pt x="4864" y="0"/>
                  </a:lnTo>
                  <a:close/>
                </a:path>
              </a:pathLst>
            </a:custGeom>
            <a:solidFill>
              <a:srgbClr val="FFFFFF"/>
            </a:solidFill>
          </p:spPr>
          <p:txBody>
            <a:bodyPr wrap="square" lIns="0" tIns="0" rIns="0" bIns="0" rtlCol="0"/>
            <a:lstStyle/>
            <a:p>
              <a:endParaRPr/>
            </a:p>
          </p:txBody>
        </p:sp>
        <p:sp>
          <p:nvSpPr>
            <p:cNvPr id="29" name="object 28"/>
            <p:cNvSpPr/>
            <p:nvPr/>
          </p:nvSpPr>
          <p:spPr>
            <a:xfrm>
              <a:off x="11428011" y="6068818"/>
              <a:ext cx="6350" cy="6350"/>
            </a:xfrm>
            <a:custGeom>
              <a:avLst/>
              <a:gdLst/>
              <a:ahLst/>
              <a:cxnLst/>
              <a:rect l="l" t="t" r="r" b="b"/>
              <a:pathLst>
                <a:path w="6350" h="6350">
                  <a:moveTo>
                    <a:pt x="4864" y="0"/>
                  </a:moveTo>
                  <a:lnTo>
                    <a:pt x="1409" y="0"/>
                  </a:lnTo>
                  <a:lnTo>
                    <a:pt x="0" y="1409"/>
                  </a:lnTo>
                  <a:lnTo>
                    <a:pt x="0" y="4864"/>
                  </a:lnTo>
                  <a:lnTo>
                    <a:pt x="1409" y="6273"/>
                  </a:lnTo>
                  <a:lnTo>
                    <a:pt x="4864" y="6273"/>
                  </a:lnTo>
                  <a:lnTo>
                    <a:pt x="6273" y="4864"/>
                  </a:lnTo>
                  <a:lnTo>
                    <a:pt x="6273" y="1409"/>
                  </a:lnTo>
                  <a:lnTo>
                    <a:pt x="4864" y="0"/>
                  </a:lnTo>
                  <a:close/>
                </a:path>
              </a:pathLst>
            </a:custGeom>
            <a:solidFill>
              <a:srgbClr val="FFFFFF"/>
            </a:solidFill>
          </p:spPr>
          <p:txBody>
            <a:bodyPr wrap="square" lIns="0" tIns="0" rIns="0" bIns="0" rtlCol="0"/>
            <a:lstStyle/>
            <a:p>
              <a:endParaRPr/>
            </a:p>
          </p:txBody>
        </p:sp>
        <p:sp>
          <p:nvSpPr>
            <p:cNvPr id="30" name="object 29"/>
            <p:cNvSpPr/>
            <p:nvPr/>
          </p:nvSpPr>
          <p:spPr>
            <a:xfrm>
              <a:off x="11372175" y="6092838"/>
              <a:ext cx="6350" cy="6350"/>
            </a:xfrm>
            <a:custGeom>
              <a:avLst/>
              <a:gdLst/>
              <a:ahLst/>
              <a:cxnLst/>
              <a:rect l="l" t="t" r="r" b="b"/>
              <a:pathLst>
                <a:path w="6350" h="6350">
                  <a:moveTo>
                    <a:pt x="4864" y="0"/>
                  </a:moveTo>
                  <a:lnTo>
                    <a:pt x="1409" y="0"/>
                  </a:lnTo>
                  <a:lnTo>
                    <a:pt x="0" y="1409"/>
                  </a:lnTo>
                  <a:lnTo>
                    <a:pt x="0" y="4864"/>
                  </a:lnTo>
                  <a:lnTo>
                    <a:pt x="1409" y="6273"/>
                  </a:lnTo>
                  <a:lnTo>
                    <a:pt x="4864" y="6273"/>
                  </a:lnTo>
                  <a:lnTo>
                    <a:pt x="6273" y="4864"/>
                  </a:lnTo>
                  <a:lnTo>
                    <a:pt x="6273" y="1409"/>
                  </a:lnTo>
                  <a:lnTo>
                    <a:pt x="4864" y="0"/>
                  </a:lnTo>
                  <a:close/>
                </a:path>
              </a:pathLst>
            </a:custGeom>
            <a:solidFill>
              <a:srgbClr val="FFFFFF"/>
            </a:solidFill>
          </p:spPr>
          <p:txBody>
            <a:bodyPr wrap="square" lIns="0" tIns="0" rIns="0" bIns="0" rtlCol="0"/>
            <a:lstStyle/>
            <a:p>
              <a:endParaRPr/>
            </a:p>
          </p:txBody>
        </p:sp>
        <p:sp>
          <p:nvSpPr>
            <p:cNvPr id="31" name="object 30"/>
            <p:cNvSpPr/>
            <p:nvPr/>
          </p:nvSpPr>
          <p:spPr>
            <a:xfrm>
              <a:off x="11618413" y="6607644"/>
              <a:ext cx="6350" cy="6350"/>
            </a:xfrm>
            <a:custGeom>
              <a:avLst/>
              <a:gdLst/>
              <a:ahLst/>
              <a:cxnLst/>
              <a:rect l="l" t="t" r="r" b="b"/>
              <a:pathLst>
                <a:path w="6350" h="6350">
                  <a:moveTo>
                    <a:pt x="4864" y="0"/>
                  </a:moveTo>
                  <a:lnTo>
                    <a:pt x="1409" y="0"/>
                  </a:lnTo>
                  <a:lnTo>
                    <a:pt x="0" y="1409"/>
                  </a:lnTo>
                  <a:lnTo>
                    <a:pt x="0" y="4864"/>
                  </a:lnTo>
                  <a:lnTo>
                    <a:pt x="1409" y="6273"/>
                  </a:lnTo>
                  <a:lnTo>
                    <a:pt x="4864" y="6273"/>
                  </a:lnTo>
                  <a:lnTo>
                    <a:pt x="6273" y="4864"/>
                  </a:lnTo>
                  <a:lnTo>
                    <a:pt x="6273" y="1409"/>
                  </a:lnTo>
                  <a:lnTo>
                    <a:pt x="4864" y="0"/>
                  </a:lnTo>
                  <a:close/>
                </a:path>
              </a:pathLst>
            </a:custGeom>
            <a:solidFill>
              <a:srgbClr val="FFFFFF"/>
            </a:solidFill>
          </p:spPr>
          <p:txBody>
            <a:bodyPr wrap="square" lIns="0" tIns="0" rIns="0" bIns="0" rtlCol="0"/>
            <a:lstStyle/>
            <a:p>
              <a:endParaRPr/>
            </a:p>
          </p:txBody>
        </p:sp>
        <p:sp>
          <p:nvSpPr>
            <p:cNvPr id="32" name="object 31"/>
            <p:cNvSpPr/>
            <p:nvPr/>
          </p:nvSpPr>
          <p:spPr>
            <a:xfrm>
              <a:off x="11201862" y="6530647"/>
              <a:ext cx="6350" cy="6350"/>
            </a:xfrm>
            <a:custGeom>
              <a:avLst/>
              <a:gdLst/>
              <a:ahLst/>
              <a:cxnLst/>
              <a:rect l="l" t="t" r="r" b="b"/>
              <a:pathLst>
                <a:path w="6350" h="6350">
                  <a:moveTo>
                    <a:pt x="4889" y="0"/>
                  </a:moveTo>
                  <a:lnTo>
                    <a:pt x="1409" y="0"/>
                  </a:lnTo>
                  <a:lnTo>
                    <a:pt x="0" y="1409"/>
                  </a:lnTo>
                  <a:lnTo>
                    <a:pt x="0" y="4876"/>
                  </a:lnTo>
                  <a:lnTo>
                    <a:pt x="1409" y="6286"/>
                  </a:lnTo>
                  <a:lnTo>
                    <a:pt x="4889" y="6286"/>
                  </a:lnTo>
                  <a:lnTo>
                    <a:pt x="6299" y="4876"/>
                  </a:lnTo>
                  <a:lnTo>
                    <a:pt x="6299" y="1409"/>
                  </a:lnTo>
                  <a:lnTo>
                    <a:pt x="4889" y="0"/>
                  </a:lnTo>
                  <a:close/>
                </a:path>
              </a:pathLst>
            </a:custGeom>
            <a:solidFill>
              <a:srgbClr val="FFFFFF"/>
            </a:solidFill>
          </p:spPr>
          <p:txBody>
            <a:bodyPr wrap="square" lIns="0" tIns="0" rIns="0" bIns="0" rtlCol="0"/>
            <a:lstStyle/>
            <a:p>
              <a:endParaRPr/>
            </a:p>
          </p:txBody>
        </p:sp>
        <p:sp>
          <p:nvSpPr>
            <p:cNvPr id="33" name="object 32"/>
            <p:cNvSpPr/>
            <p:nvPr/>
          </p:nvSpPr>
          <p:spPr>
            <a:xfrm>
              <a:off x="11420181" y="6571128"/>
              <a:ext cx="6350" cy="6350"/>
            </a:xfrm>
            <a:custGeom>
              <a:avLst/>
              <a:gdLst/>
              <a:ahLst/>
              <a:cxnLst/>
              <a:rect l="l" t="t" r="r" b="b"/>
              <a:pathLst>
                <a:path w="6350" h="6350">
                  <a:moveTo>
                    <a:pt x="4889" y="0"/>
                  </a:moveTo>
                  <a:lnTo>
                    <a:pt x="1409" y="0"/>
                  </a:lnTo>
                  <a:lnTo>
                    <a:pt x="0" y="1409"/>
                  </a:lnTo>
                  <a:lnTo>
                    <a:pt x="0" y="4876"/>
                  </a:lnTo>
                  <a:lnTo>
                    <a:pt x="1409" y="6286"/>
                  </a:lnTo>
                  <a:lnTo>
                    <a:pt x="4889" y="6286"/>
                  </a:lnTo>
                  <a:lnTo>
                    <a:pt x="6299" y="4876"/>
                  </a:lnTo>
                  <a:lnTo>
                    <a:pt x="6299" y="1409"/>
                  </a:lnTo>
                  <a:lnTo>
                    <a:pt x="4889" y="0"/>
                  </a:lnTo>
                  <a:close/>
                </a:path>
              </a:pathLst>
            </a:custGeom>
            <a:solidFill>
              <a:srgbClr val="FFFFFF"/>
            </a:solidFill>
          </p:spPr>
          <p:txBody>
            <a:bodyPr wrap="square" lIns="0" tIns="0" rIns="0" bIns="0" rtlCol="0"/>
            <a:lstStyle/>
            <a:p>
              <a:endParaRPr/>
            </a:p>
          </p:txBody>
        </p:sp>
        <p:sp>
          <p:nvSpPr>
            <p:cNvPr id="34" name="object 33"/>
            <p:cNvSpPr/>
            <p:nvPr/>
          </p:nvSpPr>
          <p:spPr>
            <a:xfrm>
              <a:off x="11266836" y="6528133"/>
              <a:ext cx="6350" cy="6350"/>
            </a:xfrm>
            <a:custGeom>
              <a:avLst/>
              <a:gdLst/>
              <a:ahLst/>
              <a:cxnLst/>
              <a:rect l="l" t="t" r="r" b="b"/>
              <a:pathLst>
                <a:path w="6350" h="6350">
                  <a:moveTo>
                    <a:pt x="4889" y="0"/>
                  </a:moveTo>
                  <a:lnTo>
                    <a:pt x="1409" y="0"/>
                  </a:lnTo>
                  <a:lnTo>
                    <a:pt x="0" y="1409"/>
                  </a:lnTo>
                  <a:lnTo>
                    <a:pt x="0" y="4876"/>
                  </a:lnTo>
                  <a:lnTo>
                    <a:pt x="1409" y="6286"/>
                  </a:lnTo>
                  <a:lnTo>
                    <a:pt x="4889" y="6286"/>
                  </a:lnTo>
                  <a:lnTo>
                    <a:pt x="6299" y="4876"/>
                  </a:lnTo>
                  <a:lnTo>
                    <a:pt x="6299" y="1409"/>
                  </a:lnTo>
                  <a:lnTo>
                    <a:pt x="4889" y="0"/>
                  </a:lnTo>
                  <a:close/>
                </a:path>
              </a:pathLst>
            </a:custGeom>
            <a:solidFill>
              <a:srgbClr val="FFFFFF"/>
            </a:solidFill>
          </p:spPr>
          <p:txBody>
            <a:bodyPr wrap="square" lIns="0" tIns="0" rIns="0" bIns="0" rtlCol="0"/>
            <a:lstStyle/>
            <a:p>
              <a:endParaRPr/>
            </a:p>
          </p:txBody>
        </p:sp>
        <p:sp>
          <p:nvSpPr>
            <p:cNvPr id="35" name="object 34"/>
            <p:cNvSpPr/>
            <p:nvPr/>
          </p:nvSpPr>
          <p:spPr>
            <a:xfrm>
              <a:off x="11293992" y="6572456"/>
              <a:ext cx="6350" cy="6350"/>
            </a:xfrm>
            <a:custGeom>
              <a:avLst/>
              <a:gdLst/>
              <a:ahLst/>
              <a:cxnLst/>
              <a:rect l="l" t="t" r="r" b="b"/>
              <a:pathLst>
                <a:path w="6350" h="6350">
                  <a:moveTo>
                    <a:pt x="4889" y="0"/>
                  </a:moveTo>
                  <a:lnTo>
                    <a:pt x="1409" y="0"/>
                  </a:lnTo>
                  <a:lnTo>
                    <a:pt x="0" y="1409"/>
                  </a:lnTo>
                  <a:lnTo>
                    <a:pt x="0" y="4876"/>
                  </a:lnTo>
                  <a:lnTo>
                    <a:pt x="1409" y="6299"/>
                  </a:lnTo>
                  <a:lnTo>
                    <a:pt x="4889" y="6299"/>
                  </a:lnTo>
                  <a:lnTo>
                    <a:pt x="6299" y="4876"/>
                  </a:lnTo>
                  <a:lnTo>
                    <a:pt x="6299" y="1409"/>
                  </a:lnTo>
                  <a:lnTo>
                    <a:pt x="4889" y="0"/>
                  </a:lnTo>
                  <a:close/>
                </a:path>
              </a:pathLst>
            </a:custGeom>
            <a:solidFill>
              <a:srgbClr val="FFFFFF"/>
            </a:solidFill>
          </p:spPr>
          <p:txBody>
            <a:bodyPr wrap="square" lIns="0" tIns="0" rIns="0" bIns="0" rtlCol="0"/>
            <a:lstStyle/>
            <a:p>
              <a:endParaRPr/>
            </a:p>
          </p:txBody>
        </p:sp>
        <p:sp>
          <p:nvSpPr>
            <p:cNvPr id="36" name="object 35"/>
            <p:cNvSpPr/>
            <p:nvPr/>
          </p:nvSpPr>
          <p:spPr>
            <a:xfrm>
              <a:off x="11493897" y="6544549"/>
              <a:ext cx="6350" cy="6350"/>
            </a:xfrm>
            <a:custGeom>
              <a:avLst/>
              <a:gdLst/>
              <a:ahLst/>
              <a:cxnLst/>
              <a:rect l="l" t="t" r="r" b="b"/>
              <a:pathLst>
                <a:path w="6350" h="6350">
                  <a:moveTo>
                    <a:pt x="4864" y="0"/>
                  </a:moveTo>
                  <a:lnTo>
                    <a:pt x="1409" y="0"/>
                  </a:lnTo>
                  <a:lnTo>
                    <a:pt x="0" y="1409"/>
                  </a:lnTo>
                  <a:lnTo>
                    <a:pt x="0" y="4864"/>
                  </a:lnTo>
                  <a:lnTo>
                    <a:pt x="1409" y="6273"/>
                  </a:lnTo>
                  <a:lnTo>
                    <a:pt x="4864" y="6273"/>
                  </a:lnTo>
                  <a:lnTo>
                    <a:pt x="6273" y="4864"/>
                  </a:lnTo>
                  <a:lnTo>
                    <a:pt x="6273" y="1409"/>
                  </a:lnTo>
                  <a:lnTo>
                    <a:pt x="4864" y="0"/>
                  </a:lnTo>
                  <a:close/>
                </a:path>
              </a:pathLst>
            </a:custGeom>
            <a:solidFill>
              <a:srgbClr val="FFFFFF"/>
            </a:solidFill>
          </p:spPr>
          <p:txBody>
            <a:bodyPr wrap="square" lIns="0" tIns="0" rIns="0" bIns="0" rtlCol="0"/>
            <a:lstStyle/>
            <a:p>
              <a:endParaRPr/>
            </a:p>
          </p:txBody>
        </p:sp>
        <p:sp>
          <p:nvSpPr>
            <p:cNvPr id="37" name="object 36"/>
            <p:cNvSpPr/>
            <p:nvPr/>
          </p:nvSpPr>
          <p:spPr>
            <a:xfrm>
              <a:off x="11604098" y="6482358"/>
              <a:ext cx="6350" cy="6350"/>
            </a:xfrm>
            <a:custGeom>
              <a:avLst/>
              <a:gdLst/>
              <a:ahLst/>
              <a:cxnLst/>
              <a:rect l="l" t="t" r="r" b="b"/>
              <a:pathLst>
                <a:path w="6350" h="6350">
                  <a:moveTo>
                    <a:pt x="4864" y="0"/>
                  </a:moveTo>
                  <a:lnTo>
                    <a:pt x="1409" y="0"/>
                  </a:lnTo>
                  <a:lnTo>
                    <a:pt x="0" y="1409"/>
                  </a:lnTo>
                  <a:lnTo>
                    <a:pt x="0" y="4864"/>
                  </a:lnTo>
                  <a:lnTo>
                    <a:pt x="1409" y="6273"/>
                  </a:lnTo>
                  <a:lnTo>
                    <a:pt x="4864" y="6273"/>
                  </a:lnTo>
                  <a:lnTo>
                    <a:pt x="6273" y="4864"/>
                  </a:lnTo>
                  <a:lnTo>
                    <a:pt x="6273" y="1409"/>
                  </a:lnTo>
                  <a:lnTo>
                    <a:pt x="4864" y="0"/>
                  </a:lnTo>
                  <a:close/>
                </a:path>
              </a:pathLst>
            </a:custGeom>
            <a:solidFill>
              <a:srgbClr val="FFFFFF"/>
            </a:solidFill>
          </p:spPr>
          <p:txBody>
            <a:bodyPr wrap="square" lIns="0" tIns="0" rIns="0" bIns="0" rtlCol="0"/>
            <a:lstStyle/>
            <a:p>
              <a:endParaRPr/>
            </a:p>
          </p:txBody>
        </p:sp>
        <p:sp>
          <p:nvSpPr>
            <p:cNvPr id="38" name="object 37"/>
            <p:cNvSpPr/>
            <p:nvPr/>
          </p:nvSpPr>
          <p:spPr>
            <a:xfrm>
              <a:off x="11687647" y="6520530"/>
              <a:ext cx="6350" cy="6350"/>
            </a:xfrm>
            <a:custGeom>
              <a:avLst/>
              <a:gdLst/>
              <a:ahLst/>
              <a:cxnLst/>
              <a:rect l="l" t="t" r="r" b="b"/>
              <a:pathLst>
                <a:path w="6350" h="6350">
                  <a:moveTo>
                    <a:pt x="4864" y="0"/>
                  </a:moveTo>
                  <a:lnTo>
                    <a:pt x="1409" y="0"/>
                  </a:lnTo>
                  <a:lnTo>
                    <a:pt x="0" y="1409"/>
                  </a:lnTo>
                  <a:lnTo>
                    <a:pt x="0" y="4864"/>
                  </a:lnTo>
                  <a:lnTo>
                    <a:pt x="1409" y="6273"/>
                  </a:lnTo>
                  <a:lnTo>
                    <a:pt x="4864" y="6273"/>
                  </a:lnTo>
                  <a:lnTo>
                    <a:pt x="6273" y="4864"/>
                  </a:lnTo>
                  <a:lnTo>
                    <a:pt x="6273" y="1409"/>
                  </a:lnTo>
                  <a:lnTo>
                    <a:pt x="4864" y="0"/>
                  </a:lnTo>
                  <a:close/>
                </a:path>
              </a:pathLst>
            </a:custGeom>
            <a:solidFill>
              <a:srgbClr val="FFFFFF"/>
            </a:solidFill>
          </p:spPr>
          <p:txBody>
            <a:bodyPr wrap="square" lIns="0" tIns="0" rIns="0" bIns="0" rtlCol="0"/>
            <a:lstStyle/>
            <a:p>
              <a:endParaRPr/>
            </a:p>
          </p:txBody>
        </p:sp>
        <p:sp>
          <p:nvSpPr>
            <p:cNvPr id="39" name="object 38"/>
            <p:cNvSpPr/>
            <p:nvPr/>
          </p:nvSpPr>
          <p:spPr>
            <a:xfrm>
              <a:off x="11716126" y="6538752"/>
              <a:ext cx="6350" cy="6350"/>
            </a:xfrm>
            <a:custGeom>
              <a:avLst/>
              <a:gdLst/>
              <a:ahLst/>
              <a:cxnLst/>
              <a:rect l="l" t="t" r="r" b="b"/>
              <a:pathLst>
                <a:path w="6350" h="6350">
                  <a:moveTo>
                    <a:pt x="4864" y="0"/>
                  </a:moveTo>
                  <a:lnTo>
                    <a:pt x="1409" y="0"/>
                  </a:lnTo>
                  <a:lnTo>
                    <a:pt x="0" y="1409"/>
                  </a:lnTo>
                  <a:lnTo>
                    <a:pt x="0" y="4864"/>
                  </a:lnTo>
                  <a:lnTo>
                    <a:pt x="1409" y="6273"/>
                  </a:lnTo>
                  <a:lnTo>
                    <a:pt x="4864" y="6273"/>
                  </a:lnTo>
                  <a:lnTo>
                    <a:pt x="6273" y="4864"/>
                  </a:lnTo>
                  <a:lnTo>
                    <a:pt x="6273" y="1409"/>
                  </a:lnTo>
                  <a:lnTo>
                    <a:pt x="4864" y="0"/>
                  </a:lnTo>
                  <a:close/>
                </a:path>
              </a:pathLst>
            </a:custGeom>
            <a:solidFill>
              <a:srgbClr val="FFFFFF"/>
            </a:solidFill>
          </p:spPr>
          <p:txBody>
            <a:bodyPr wrap="square" lIns="0" tIns="0" rIns="0" bIns="0" rtlCol="0"/>
            <a:lstStyle/>
            <a:p>
              <a:endParaRPr/>
            </a:p>
          </p:txBody>
        </p:sp>
        <p:sp>
          <p:nvSpPr>
            <p:cNvPr id="40" name="object 39"/>
            <p:cNvSpPr/>
            <p:nvPr/>
          </p:nvSpPr>
          <p:spPr>
            <a:xfrm>
              <a:off x="11720804" y="6489058"/>
              <a:ext cx="6350" cy="6350"/>
            </a:xfrm>
            <a:custGeom>
              <a:avLst/>
              <a:gdLst/>
              <a:ahLst/>
              <a:cxnLst/>
              <a:rect l="l" t="t" r="r" b="b"/>
              <a:pathLst>
                <a:path w="6350" h="6350">
                  <a:moveTo>
                    <a:pt x="4864" y="0"/>
                  </a:moveTo>
                  <a:lnTo>
                    <a:pt x="1409" y="0"/>
                  </a:lnTo>
                  <a:lnTo>
                    <a:pt x="0" y="1409"/>
                  </a:lnTo>
                  <a:lnTo>
                    <a:pt x="0" y="4864"/>
                  </a:lnTo>
                  <a:lnTo>
                    <a:pt x="1409" y="6273"/>
                  </a:lnTo>
                  <a:lnTo>
                    <a:pt x="4864" y="6273"/>
                  </a:lnTo>
                  <a:lnTo>
                    <a:pt x="6273" y="4864"/>
                  </a:lnTo>
                  <a:lnTo>
                    <a:pt x="6273" y="1409"/>
                  </a:lnTo>
                  <a:lnTo>
                    <a:pt x="4864" y="0"/>
                  </a:lnTo>
                  <a:close/>
                </a:path>
              </a:pathLst>
            </a:custGeom>
            <a:solidFill>
              <a:srgbClr val="FFFFFF"/>
            </a:solidFill>
          </p:spPr>
          <p:txBody>
            <a:bodyPr wrap="square" lIns="0" tIns="0" rIns="0" bIns="0" rtlCol="0"/>
            <a:lstStyle/>
            <a:p>
              <a:endParaRPr/>
            </a:p>
          </p:txBody>
        </p:sp>
        <p:sp>
          <p:nvSpPr>
            <p:cNvPr id="41" name="object 40"/>
            <p:cNvSpPr/>
            <p:nvPr/>
          </p:nvSpPr>
          <p:spPr>
            <a:xfrm>
              <a:off x="11305377" y="6418704"/>
              <a:ext cx="6350" cy="6350"/>
            </a:xfrm>
            <a:custGeom>
              <a:avLst/>
              <a:gdLst/>
              <a:ahLst/>
              <a:cxnLst/>
              <a:rect l="l" t="t" r="r" b="b"/>
              <a:pathLst>
                <a:path w="6350" h="6350">
                  <a:moveTo>
                    <a:pt x="4864" y="0"/>
                  </a:moveTo>
                  <a:lnTo>
                    <a:pt x="1409" y="0"/>
                  </a:lnTo>
                  <a:lnTo>
                    <a:pt x="0" y="1409"/>
                  </a:lnTo>
                  <a:lnTo>
                    <a:pt x="0" y="4864"/>
                  </a:lnTo>
                  <a:lnTo>
                    <a:pt x="1409" y="6273"/>
                  </a:lnTo>
                  <a:lnTo>
                    <a:pt x="4864" y="6273"/>
                  </a:lnTo>
                  <a:lnTo>
                    <a:pt x="6273" y="4864"/>
                  </a:lnTo>
                  <a:lnTo>
                    <a:pt x="6273" y="1409"/>
                  </a:lnTo>
                  <a:lnTo>
                    <a:pt x="4864" y="0"/>
                  </a:lnTo>
                  <a:close/>
                </a:path>
              </a:pathLst>
            </a:custGeom>
            <a:solidFill>
              <a:srgbClr val="FFFFFF"/>
            </a:solidFill>
          </p:spPr>
          <p:txBody>
            <a:bodyPr wrap="square" lIns="0" tIns="0" rIns="0" bIns="0" rtlCol="0"/>
            <a:lstStyle/>
            <a:p>
              <a:endParaRPr/>
            </a:p>
          </p:txBody>
        </p:sp>
        <p:sp>
          <p:nvSpPr>
            <p:cNvPr id="42" name="object 41"/>
            <p:cNvSpPr/>
            <p:nvPr/>
          </p:nvSpPr>
          <p:spPr>
            <a:xfrm>
              <a:off x="11305513" y="6489681"/>
              <a:ext cx="8890" cy="8890"/>
            </a:xfrm>
            <a:custGeom>
              <a:avLst/>
              <a:gdLst/>
              <a:ahLst/>
              <a:cxnLst/>
              <a:rect l="l" t="t" r="r" b="b"/>
              <a:pathLst>
                <a:path w="8890" h="8890">
                  <a:moveTo>
                    <a:pt x="6502" y="0"/>
                  </a:moveTo>
                  <a:lnTo>
                    <a:pt x="1879" y="0"/>
                  </a:lnTo>
                  <a:lnTo>
                    <a:pt x="0" y="1879"/>
                  </a:lnTo>
                  <a:lnTo>
                    <a:pt x="0" y="6502"/>
                  </a:lnTo>
                  <a:lnTo>
                    <a:pt x="1879" y="8381"/>
                  </a:lnTo>
                  <a:lnTo>
                    <a:pt x="6502" y="8381"/>
                  </a:lnTo>
                  <a:lnTo>
                    <a:pt x="8382" y="6502"/>
                  </a:lnTo>
                  <a:lnTo>
                    <a:pt x="8382" y="1879"/>
                  </a:lnTo>
                  <a:lnTo>
                    <a:pt x="6502" y="0"/>
                  </a:lnTo>
                  <a:close/>
                </a:path>
              </a:pathLst>
            </a:custGeom>
            <a:solidFill>
              <a:srgbClr val="FFFFFF"/>
            </a:solidFill>
          </p:spPr>
          <p:txBody>
            <a:bodyPr wrap="square" lIns="0" tIns="0" rIns="0" bIns="0" rtlCol="0"/>
            <a:lstStyle/>
            <a:p>
              <a:endParaRPr/>
            </a:p>
          </p:txBody>
        </p:sp>
        <p:sp>
          <p:nvSpPr>
            <p:cNvPr id="43" name="object 42"/>
            <p:cNvSpPr/>
            <p:nvPr/>
          </p:nvSpPr>
          <p:spPr>
            <a:xfrm>
              <a:off x="11330640" y="6542726"/>
              <a:ext cx="8890" cy="8890"/>
            </a:xfrm>
            <a:custGeom>
              <a:avLst/>
              <a:gdLst/>
              <a:ahLst/>
              <a:cxnLst/>
              <a:rect l="l" t="t" r="r" b="b"/>
              <a:pathLst>
                <a:path w="8890" h="8890">
                  <a:moveTo>
                    <a:pt x="6502" y="0"/>
                  </a:moveTo>
                  <a:lnTo>
                    <a:pt x="1879" y="0"/>
                  </a:lnTo>
                  <a:lnTo>
                    <a:pt x="0" y="1879"/>
                  </a:lnTo>
                  <a:lnTo>
                    <a:pt x="0" y="6502"/>
                  </a:lnTo>
                  <a:lnTo>
                    <a:pt x="1879" y="8382"/>
                  </a:lnTo>
                  <a:lnTo>
                    <a:pt x="6502" y="8382"/>
                  </a:lnTo>
                  <a:lnTo>
                    <a:pt x="8382" y="6502"/>
                  </a:lnTo>
                  <a:lnTo>
                    <a:pt x="8382" y="1879"/>
                  </a:lnTo>
                  <a:lnTo>
                    <a:pt x="6502" y="0"/>
                  </a:lnTo>
                  <a:close/>
                </a:path>
              </a:pathLst>
            </a:custGeom>
            <a:solidFill>
              <a:srgbClr val="FFFFFF"/>
            </a:solidFill>
          </p:spPr>
          <p:txBody>
            <a:bodyPr wrap="square" lIns="0" tIns="0" rIns="0" bIns="0" rtlCol="0"/>
            <a:lstStyle/>
            <a:p>
              <a:endParaRPr/>
            </a:p>
          </p:txBody>
        </p:sp>
        <p:sp>
          <p:nvSpPr>
            <p:cNvPr id="44" name="object 43"/>
            <p:cNvSpPr/>
            <p:nvPr/>
          </p:nvSpPr>
          <p:spPr>
            <a:xfrm>
              <a:off x="11631595" y="6487448"/>
              <a:ext cx="8890" cy="8890"/>
            </a:xfrm>
            <a:custGeom>
              <a:avLst/>
              <a:gdLst/>
              <a:ahLst/>
              <a:cxnLst/>
              <a:rect l="l" t="t" r="r" b="b"/>
              <a:pathLst>
                <a:path w="8890" h="8890">
                  <a:moveTo>
                    <a:pt x="6502" y="0"/>
                  </a:moveTo>
                  <a:lnTo>
                    <a:pt x="1879" y="0"/>
                  </a:lnTo>
                  <a:lnTo>
                    <a:pt x="0" y="1879"/>
                  </a:lnTo>
                  <a:lnTo>
                    <a:pt x="0" y="6502"/>
                  </a:lnTo>
                  <a:lnTo>
                    <a:pt x="1879" y="8381"/>
                  </a:lnTo>
                  <a:lnTo>
                    <a:pt x="6502" y="8381"/>
                  </a:lnTo>
                  <a:lnTo>
                    <a:pt x="8382" y="6502"/>
                  </a:lnTo>
                  <a:lnTo>
                    <a:pt x="8382" y="1879"/>
                  </a:lnTo>
                  <a:lnTo>
                    <a:pt x="6502" y="0"/>
                  </a:lnTo>
                  <a:close/>
                </a:path>
              </a:pathLst>
            </a:custGeom>
            <a:solidFill>
              <a:srgbClr val="FFFFFF"/>
            </a:solidFill>
          </p:spPr>
          <p:txBody>
            <a:bodyPr wrap="square" lIns="0" tIns="0" rIns="0" bIns="0" rtlCol="0"/>
            <a:lstStyle/>
            <a:p>
              <a:endParaRPr/>
            </a:p>
          </p:txBody>
        </p:sp>
        <p:sp>
          <p:nvSpPr>
            <p:cNvPr id="45" name="object 44"/>
            <p:cNvSpPr/>
            <p:nvPr/>
          </p:nvSpPr>
          <p:spPr>
            <a:xfrm>
              <a:off x="11739916" y="6481305"/>
              <a:ext cx="8890" cy="8890"/>
            </a:xfrm>
            <a:custGeom>
              <a:avLst/>
              <a:gdLst/>
              <a:ahLst/>
              <a:cxnLst/>
              <a:rect l="l" t="t" r="r" b="b"/>
              <a:pathLst>
                <a:path w="8890" h="8890">
                  <a:moveTo>
                    <a:pt x="6502" y="0"/>
                  </a:moveTo>
                  <a:lnTo>
                    <a:pt x="1879" y="0"/>
                  </a:lnTo>
                  <a:lnTo>
                    <a:pt x="0" y="1879"/>
                  </a:lnTo>
                  <a:lnTo>
                    <a:pt x="0" y="6502"/>
                  </a:lnTo>
                  <a:lnTo>
                    <a:pt x="1879" y="8381"/>
                  </a:lnTo>
                  <a:lnTo>
                    <a:pt x="6502" y="8381"/>
                  </a:lnTo>
                  <a:lnTo>
                    <a:pt x="8382" y="6502"/>
                  </a:lnTo>
                  <a:lnTo>
                    <a:pt x="8382" y="1879"/>
                  </a:lnTo>
                  <a:lnTo>
                    <a:pt x="6502" y="0"/>
                  </a:lnTo>
                  <a:close/>
                </a:path>
              </a:pathLst>
            </a:custGeom>
            <a:solidFill>
              <a:srgbClr val="FFFFFF"/>
            </a:solidFill>
          </p:spPr>
          <p:txBody>
            <a:bodyPr wrap="square" lIns="0" tIns="0" rIns="0" bIns="0" rtlCol="0"/>
            <a:lstStyle/>
            <a:p>
              <a:endParaRPr/>
            </a:p>
          </p:txBody>
        </p:sp>
        <p:sp>
          <p:nvSpPr>
            <p:cNvPr id="46" name="object 45"/>
            <p:cNvSpPr/>
            <p:nvPr/>
          </p:nvSpPr>
          <p:spPr>
            <a:xfrm>
              <a:off x="11686315" y="6458413"/>
              <a:ext cx="8890" cy="8890"/>
            </a:xfrm>
            <a:custGeom>
              <a:avLst/>
              <a:gdLst/>
              <a:ahLst/>
              <a:cxnLst/>
              <a:rect l="l" t="t" r="r" b="b"/>
              <a:pathLst>
                <a:path w="8890" h="8890">
                  <a:moveTo>
                    <a:pt x="6502" y="0"/>
                  </a:moveTo>
                  <a:lnTo>
                    <a:pt x="1879" y="0"/>
                  </a:lnTo>
                  <a:lnTo>
                    <a:pt x="0" y="1879"/>
                  </a:lnTo>
                  <a:lnTo>
                    <a:pt x="0" y="6502"/>
                  </a:lnTo>
                  <a:lnTo>
                    <a:pt x="1879" y="8381"/>
                  </a:lnTo>
                  <a:lnTo>
                    <a:pt x="6502" y="8381"/>
                  </a:lnTo>
                  <a:lnTo>
                    <a:pt x="8382" y="6502"/>
                  </a:lnTo>
                  <a:lnTo>
                    <a:pt x="8382" y="1879"/>
                  </a:lnTo>
                  <a:lnTo>
                    <a:pt x="6502" y="0"/>
                  </a:lnTo>
                  <a:close/>
                </a:path>
              </a:pathLst>
            </a:custGeom>
            <a:solidFill>
              <a:srgbClr val="FFFFFF"/>
            </a:solidFill>
          </p:spPr>
          <p:txBody>
            <a:bodyPr wrap="square" lIns="0" tIns="0" rIns="0" bIns="0" rtlCol="0"/>
            <a:lstStyle/>
            <a:p>
              <a:endParaRPr/>
            </a:p>
          </p:txBody>
        </p:sp>
        <p:sp>
          <p:nvSpPr>
            <p:cNvPr id="47" name="object 46"/>
            <p:cNvSpPr/>
            <p:nvPr/>
          </p:nvSpPr>
          <p:spPr>
            <a:xfrm>
              <a:off x="11631595" y="6460646"/>
              <a:ext cx="8890" cy="8890"/>
            </a:xfrm>
            <a:custGeom>
              <a:avLst/>
              <a:gdLst/>
              <a:ahLst/>
              <a:cxnLst/>
              <a:rect l="l" t="t" r="r" b="b"/>
              <a:pathLst>
                <a:path w="8890" h="8890">
                  <a:moveTo>
                    <a:pt x="6502" y="0"/>
                  </a:moveTo>
                  <a:lnTo>
                    <a:pt x="1879" y="0"/>
                  </a:lnTo>
                  <a:lnTo>
                    <a:pt x="0" y="1879"/>
                  </a:lnTo>
                  <a:lnTo>
                    <a:pt x="0" y="6502"/>
                  </a:lnTo>
                  <a:lnTo>
                    <a:pt x="1879" y="8381"/>
                  </a:lnTo>
                  <a:lnTo>
                    <a:pt x="6502" y="8381"/>
                  </a:lnTo>
                  <a:lnTo>
                    <a:pt x="8382" y="6502"/>
                  </a:lnTo>
                  <a:lnTo>
                    <a:pt x="8382" y="1879"/>
                  </a:lnTo>
                  <a:lnTo>
                    <a:pt x="6502" y="0"/>
                  </a:lnTo>
                  <a:close/>
                </a:path>
              </a:pathLst>
            </a:custGeom>
            <a:solidFill>
              <a:srgbClr val="FFFFFF"/>
            </a:solidFill>
          </p:spPr>
          <p:txBody>
            <a:bodyPr wrap="square" lIns="0" tIns="0" rIns="0" bIns="0" rtlCol="0"/>
            <a:lstStyle/>
            <a:p>
              <a:endParaRPr/>
            </a:p>
          </p:txBody>
        </p:sp>
        <p:sp>
          <p:nvSpPr>
            <p:cNvPr id="48" name="object 47"/>
            <p:cNvSpPr/>
            <p:nvPr/>
          </p:nvSpPr>
          <p:spPr>
            <a:xfrm>
              <a:off x="11503177" y="6021791"/>
              <a:ext cx="30480" cy="30480"/>
            </a:xfrm>
            <a:custGeom>
              <a:avLst/>
              <a:gdLst/>
              <a:ahLst/>
              <a:cxnLst/>
              <a:rect l="l" t="t" r="r" b="b"/>
              <a:pathLst>
                <a:path w="30479" h="30479">
                  <a:moveTo>
                    <a:pt x="14795" y="0"/>
                  </a:moveTo>
                  <a:lnTo>
                    <a:pt x="14198" y="10439"/>
                  </a:lnTo>
                  <a:lnTo>
                    <a:pt x="12318" y="10858"/>
                  </a:lnTo>
                  <a:lnTo>
                    <a:pt x="10871" y="12433"/>
                  </a:lnTo>
                  <a:lnTo>
                    <a:pt x="10642" y="14389"/>
                  </a:lnTo>
                  <a:lnTo>
                    <a:pt x="0" y="15354"/>
                  </a:lnTo>
                  <a:lnTo>
                    <a:pt x="10718" y="15938"/>
                  </a:lnTo>
                  <a:lnTo>
                    <a:pt x="11112" y="17729"/>
                  </a:lnTo>
                  <a:lnTo>
                    <a:pt x="12560" y="19138"/>
                  </a:lnTo>
                  <a:lnTo>
                    <a:pt x="14389" y="19469"/>
                  </a:lnTo>
                  <a:lnTo>
                    <a:pt x="15354" y="30149"/>
                  </a:lnTo>
                  <a:lnTo>
                    <a:pt x="15925" y="19494"/>
                  </a:lnTo>
                  <a:lnTo>
                    <a:pt x="17843" y="19164"/>
                  </a:lnTo>
                  <a:lnTo>
                    <a:pt x="19367" y="17678"/>
                  </a:lnTo>
                  <a:lnTo>
                    <a:pt x="19735" y="15786"/>
                  </a:lnTo>
                  <a:lnTo>
                    <a:pt x="30149" y="14795"/>
                  </a:lnTo>
                  <a:lnTo>
                    <a:pt x="19761" y="14211"/>
                  </a:lnTo>
                  <a:lnTo>
                    <a:pt x="19430" y="12192"/>
                  </a:lnTo>
                  <a:lnTo>
                    <a:pt x="17818" y="10617"/>
                  </a:lnTo>
                  <a:lnTo>
                    <a:pt x="15786" y="10363"/>
                  </a:lnTo>
                  <a:lnTo>
                    <a:pt x="14795" y="0"/>
                  </a:lnTo>
                  <a:close/>
                </a:path>
              </a:pathLst>
            </a:custGeom>
            <a:solidFill>
              <a:srgbClr val="FFFFFF"/>
            </a:solidFill>
          </p:spPr>
          <p:txBody>
            <a:bodyPr wrap="square" lIns="0" tIns="0" rIns="0" bIns="0" rtlCol="0"/>
            <a:lstStyle/>
            <a:p>
              <a:endParaRPr/>
            </a:p>
          </p:txBody>
        </p:sp>
        <p:sp>
          <p:nvSpPr>
            <p:cNvPr id="49" name="object 48"/>
            <p:cNvSpPr/>
            <p:nvPr/>
          </p:nvSpPr>
          <p:spPr>
            <a:xfrm>
              <a:off x="11327425" y="6137713"/>
              <a:ext cx="30480" cy="30480"/>
            </a:xfrm>
            <a:custGeom>
              <a:avLst/>
              <a:gdLst/>
              <a:ahLst/>
              <a:cxnLst/>
              <a:rect l="l" t="t" r="r" b="b"/>
              <a:pathLst>
                <a:path w="30479" h="30479">
                  <a:moveTo>
                    <a:pt x="14795" y="0"/>
                  </a:moveTo>
                  <a:lnTo>
                    <a:pt x="14211" y="10452"/>
                  </a:lnTo>
                  <a:lnTo>
                    <a:pt x="12318" y="10871"/>
                  </a:lnTo>
                  <a:lnTo>
                    <a:pt x="10871" y="12446"/>
                  </a:lnTo>
                  <a:lnTo>
                    <a:pt x="10642" y="14401"/>
                  </a:lnTo>
                  <a:lnTo>
                    <a:pt x="0" y="15367"/>
                  </a:lnTo>
                  <a:lnTo>
                    <a:pt x="10718" y="15951"/>
                  </a:lnTo>
                  <a:lnTo>
                    <a:pt x="11112" y="17741"/>
                  </a:lnTo>
                  <a:lnTo>
                    <a:pt x="12560" y="19151"/>
                  </a:lnTo>
                  <a:lnTo>
                    <a:pt x="14376" y="19481"/>
                  </a:lnTo>
                  <a:lnTo>
                    <a:pt x="15354" y="30162"/>
                  </a:lnTo>
                  <a:lnTo>
                    <a:pt x="15925" y="19507"/>
                  </a:lnTo>
                  <a:lnTo>
                    <a:pt x="17856" y="19189"/>
                  </a:lnTo>
                  <a:lnTo>
                    <a:pt x="19380" y="17691"/>
                  </a:lnTo>
                  <a:lnTo>
                    <a:pt x="19735" y="15798"/>
                  </a:lnTo>
                  <a:lnTo>
                    <a:pt x="30149" y="14808"/>
                  </a:lnTo>
                  <a:lnTo>
                    <a:pt x="19748" y="14224"/>
                  </a:lnTo>
                  <a:lnTo>
                    <a:pt x="19443" y="12204"/>
                  </a:lnTo>
                  <a:lnTo>
                    <a:pt x="17818" y="10629"/>
                  </a:lnTo>
                  <a:lnTo>
                    <a:pt x="15786" y="10375"/>
                  </a:lnTo>
                  <a:lnTo>
                    <a:pt x="14795" y="0"/>
                  </a:lnTo>
                  <a:close/>
                </a:path>
              </a:pathLst>
            </a:custGeom>
            <a:solidFill>
              <a:srgbClr val="FFFFFF"/>
            </a:solidFill>
          </p:spPr>
          <p:txBody>
            <a:bodyPr wrap="square" lIns="0" tIns="0" rIns="0" bIns="0" rtlCol="0"/>
            <a:lstStyle/>
            <a:p>
              <a:endParaRPr/>
            </a:p>
          </p:txBody>
        </p:sp>
        <p:sp>
          <p:nvSpPr>
            <p:cNvPr id="50" name="object 49"/>
            <p:cNvSpPr/>
            <p:nvPr/>
          </p:nvSpPr>
          <p:spPr>
            <a:xfrm>
              <a:off x="11716754" y="6444234"/>
              <a:ext cx="30480" cy="30480"/>
            </a:xfrm>
            <a:custGeom>
              <a:avLst/>
              <a:gdLst/>
              <a:ahLst/>
              <a:cxnLst/>
              <a:rect l="l" t="t" r="r" b="b"/>
              <a:pathLst>
                <a:path w="30479" h="30479">
                  <a:moveTo>
                    <a:pt x="14782" y="0"/>
                  </a:moveTo>
                  <a:lnTo>
                    <a:pt x="14198" y="10452"/>
                  </a:lnTo>
                  <a:lnTo>
                    <a:pt x="12318" y="10871"/>
                  </a:lnTo>
                  <a:lnTo>
                    <a:pt x="10871" y="12445"/>
                  </a:lnTo>
                  <a:lnTo>
                    <a:pt x="10642" y="14401"/>
                  </a:lnTo>
                  <a:lnTo>
                    <a:pt x="0" y="15366"/>
                  </a:lnTo>
                  <a:lnTo>
                    <a:pt x="10718" y="15951"/>
                  </a:lnTo>
                  <a:lnTo>
                    <a:pt x="11112" y="17741"/>
                  </a:lnTo>
                  <a:lnTo>
                    <a:pt x="12560" y="19151"/>
                  </a:lnTo>
                  <a:lnTo>
                    <a:pt x="14377" y="19494"/>
                  </a:lnTo>
                  <a:lnTo>
                    <a:pt x="15354" y="30162"/>
                  </a:lnTo>
                  <a:lnTo>
                    <a:pt x="15925" y="19494"/>
                  </a:lnTo>
                  <a:lnTo>
                    <a:pt x="17830" y="19189"/>
                  </a:lnTo>
                  <a:lnTo>
                    <a:pt x="19354" y="17703"/>
                  </a:lnTo>
                  <a:lnTo>
                    <a:pt x="19723" y="15798"/>
                  </a:lnTo>
                  <a:lnTo>
                    <a:pt x="30137" y="14808"/>
                  </a:lnTo>
                  <a:lnTo>
                    <a:pt x="19748" y="14211"/>
                  </a:lnTo>
                  <a:lnTo>
                    <a:pt x="19430" y="12204"/>
                  </a:lnTo>
                  <a:lnTo>
                    <a:pt x="17805" y="10629"/>
                  </a:lnTo>
                  <a:lnTo>
                    <a:pt x="15773" y="10375"/>
                  </a:lnTo>
                  <a:lnTo>
                    <a:pt x="14782" y="0"/>
                  </a:lnTo>
                  <a:close/>
                </a:path>
              </a:pathLst>
            </a:custGeom>
            <a:solidFill>
              <a:srgbClr val="FFFFFF"/>
            </a:solidFill>
          </p:spPr>
          <p:txBody>
            <a:bodyPr wrap="square" lIns="0" tIns="0" rIns="0" bIns="0" rtlCol="0"/>
            <a:lstStyle/>
            <a:p>
              <a:endParaRPr/>
            </a:p>
          </p:txBody>
        </p:sp>
        <p:sp>
          <p:nvSpPr>
            <p:cNvPr id="51" name="object 50"/>
            <p:cNvSpPr/>
            <p:nvPr/>
          </p:nvSpPr>
          <p:spPr>
            <a:xfrm>
              <a:off x="11292249" y="6604514"/>
              <a:ext cx="30480" cy="30480"/>
            </a:xfrm>
            <a:custGeom>
              <a:avLst/>
              <a:gdLst/>
              <a:ahLst/>
              <a:cxnLst/>
              <a:rect l="l" t="t" r="r" b="b"/>
              <a:pathLst>
                <a:path w="30479" h="30479">
                  <a:moveTo>
                    <a:pt x="14795" y="0"/>
                  </a:moveTo>
                  <a:lnTo>
                    <a:pt x="14211" y="10439"/>
                  </a:lnTo>
                  <a:lnTo>
                    <a:pt x="12318" y="10858"/>
                  </a:lnTo>
                  <a:lnTo>
                    <a:pt x="10871" y="12433"/>
                  </a:lnTo>
                  <a:lnTo>
                    <a:pt x="10642" y="14389"/>
                  </a:lnTo>
                  <a:lnTo>
                    <a:pt x="0" y="15354"/>
                  </a:lnTo>
                  <a:lnTo>
                    <a:pt x="10718" y="15938"/>
                  </a:lnTo>
                  <a:lnTo>
                    <a:pt x="11112" y="17729"/>
                  </a:lnTo>
                  <a:lnTo>
                    <a:pt x="12560" y="19151"/>
                  </a:lnTo>
                  <a:lnTo>
                    <a:pt x="14390" y="19481"/>
                  </a:lnTo>
                  <a:lnTo>
                    <a:pt x="15354" y="30149"/>
                  </a:lnTo>
                  <a:lnTo>
                    <a:pt x="15925" y="19481"/>
                  </a:lnTo>
                  <a:lnTo>
                    <a:pt x="17843" y="19176"/>
                  </a:lnTo>
                  <a:lnTo>
                    <a:pt x="19380" y="17678"/>
                  </a:lnTo>
                  <a:lnTo>
                    <a:pt x="19735" y="15786"/>
                  </a:lnTo>
                  <a:lnTo>
                    <a:pt x="30149" y="14795"/>
                  </a:lnTo>
                  <a:lnTo>
                    <a:pt x="19748" y="14198"/>
                  </a:lnTo>
                  <a:lnTo>
                    <a:pt x="19430" y="12191"/>
                  </a:lnTo>
                  <a:lnTo>
                    <a:pt x="17818" y="10629"/>
                  </a:lnTo>
                  <a:lnTo>
                    <a:pt x="15786" y="10363"/>
                  </a:lnTo>
                  <a:lnTo>
                    <a:pt x="14795" y="0"/>
                  </a:lnTo>
                  <a:close/>
                </a:path>
              </a:pathLst>
            </a:custGeom>
            <a:solidFill>
              <a:srgbClr val="FFFFFF"/>
            </a:solidFill>
          </p:spPr>
          <p:txBody>
            <a:bodyPr wrap="square" lIns="0" tIns="0" rIns="0" bIns="0" rtlCol="0"/>
            <a:lstStyle/>
            <a:p>
              <a:endParaRPr/>
            </a:p>
          </p:txBody>
        </p:sp>
        <p:sp>
          <p:nvSpPr>
            <p:cNvPr id="52" name="object 51"/>
            <p:cNvSpPr/>
            <p:nvPr/>
          </p:nvSpPr>
          <p:spPr>
            <a:xfrm>
              <a:off x="11683672" y="6526344"/>
              <a:ext cx="30480" cy="30480"/>
            </a:xfrm>
            <a:custGeom>
              <a:avLst/>
              <a:gdLst/>
              <a:ahLst/>
              <a:cxnLst/>
              <a:rect l="l" t="t" r="r" b="b"/>
              <a:pathLst>
                <a:path w="30479" h="30479">
                  <a:moveTo>
                    <a:pt x="14782" y="0"/>
                  </a:moveTo>
                  <a:lnTo>
                    <a:pt x="14198" y="10439"/>
                  </a:lnTo>
                  <a:lnTo>
                    <a:pt x="12318" y="10858"/>
                  </a:lnTo>
                  <a:lnTo>
                    <a:pt x="10871" y="12433"/>
                  </a:lnTo>
                  <a:lnTo>
                    <a:pt x="10642" y="14376"/>
                  </a:lnTo>
                  <a:lnTo>
                    <a:pt x="0" y="15354"/>
                  </a:lnTo>
                  <a:lnTo>
                    <a:pt x="10718" y="15925"/>
                  </a:lnTo>
                  <a:lnTo>
                    <a:pt x="11112" y="17716"/>
                  </a:lnTo>
                  <a:lnTo>
                    <a:pt x="12560" y="19126"/>
                  </a:lnTo>
                  <a:lnTo>
                    <a:pt x="14377" y="19481"/>
                  </a:lnTo>
                  <a:lnTo>
                    <a:pt x="15354" y="30149"/>
                  </a:lnTo>
                  <a:lnTo>
                    <a:pt x="15925" y="19481"/>
                  </a:lnTo>
                  <a:lnTo>
                    <a:pt x="17830" y="19177"/>
                  </a:lnTo>
                  <a:lnTo>
                    <a:pt x="19367" y="17678"/>
                  </a:lnTo>
                  <a:lnTo>
                    <a:pt x="19723" y="15786"/>
                  </a:lnTo>
                  <a:lnTo>
                    <a:pt x="30137" y="14795"/>
                  </a:lnTo>
                  <a:lnTo>
                    <a:pt x="19735" y="14198"/>
                  </a:lnTo>
                  <a:lnTo>
                    <a:pt x="19430" y="12192"/>
                  </a:lnTo>
                  <a:lnTo>
                    <a:pt x="17805" y="10617"/>
                  </a:lnTo>
                  <a:lnTo>
                    <a:pt x="15773" y="10363"/>
                  </a:lnTo>
                  <a:lnTo>
                    <a:pt x="14782" y="0"/>
                  </a:lnTo>
                  <a:close/>
                </a:path>
              </a:pathLst>
            </a:custGeom>
            <a:solidFill>
              <a:srgbClr val="FFFFFF"/>
            </a:solidFill>
          </p:spPr>
          <p:txBody>
            <a:bodyPr wrap="square" lIns="0" tIns="0" rIns="0" bIns="0" rtlCol="0"/>
            <a:lstStyle/>
            <a:p>
              <a:endParaRPr/>
            </a:p>
          </p:txBody>
        </p:sp>
        <p:sp>
          <p:nvSpPr>
            <p:cNvPr id="53" name="object 52"/>
            <p:cNvSpPr/>
            <p:nvPr/>
          </p:nvSpPr>
          <p:spPr>
            <a:xfrm>
              <a:off x="11017947" y="5999715"/>
              <a:ext cx="913130" cy="683260"/>
            </a:xfrm>
            <a:custGeom>
              <a:avLst/>
              <a:gdLst/>
              <a:ahLst/>
              <a:cxnLst/>
              <a:rect l="l" t="t" r="r" b="b"/>
              <a:pathLst>
                <a:path w="913130" h="683259">
                  <a:moveTo>
                    <a:pt x="566013" y="325945"/>
                  </a:moveTo>
                  <a:lnTo>
                    <a:pt x="558460" y="330990"/>
                  </a:lnTo>
                  <a:lnTo>
                    <a:pt x="551634" y="335435"/>
                  </a:lnTo>
                  <a:lnTo>
                    <a:pt x="545621" y="339218"/>
                  </a:lnTo>
                  <a:lnTo>
                    <a:pt x="540511" y="342277"/>
                  </a:lnTo>
                  <a:lnTo>
                    <a:pt x="512372" y="359919"/>
                  </a:lnTo>
                  <a:lnTo>
                    <a:pt x="468736" y="388666"/>
                  </a:lnTo>
                  <a:lnTo>
                    <a:pt x="417188" y="423244"/>
                  </a:lnTo>
                  <a:lnTo>
                    <a:pt x="290931" y="509231"/>
                  </a:lnTo>
                  <a:lnTo>
                    <a:pt x="259889" y="533624"/>
                  </a:lnTo>
                  <a:lnTo>
                    <a:pt x="219061" y="569167"/>
                  </a:lnTo>
                  <a:lnTo>
                    <a:pt x="175551" y="608650"/>
                  </a:lnTo>
                  <a:lnTo>
                    <a:pt x="108902" y="670598"/>
                  </a:lnTo>
                  <a:lnTo>
                    <a:pt x="107784" y="682866"/>
                  </a:lnTo>
                  <a:lnTo>
                    <a:pt x="162479" y="634432"/>
                  </a:lnTo>
                  <a:lnTo>
                    <a:pt x="203835" y="599163"/>
                  </a:lnTo>
                  <a:lnTo>
                    <a:pt x="235710" y="573259"/>
                  </a:lnTo>
                  <a:lnTo>
                    <a:pt x="286461" y="534352"/>
                  </a:lnTo>
                  <a:lnTo>
                    <a:pt x="322870" y="507576"/>
                  </a:lnTo>
                  <a:lnTo>
                    <a:pt x="366451" y="476778"/>
                  </a:lnTo>
                  <a:lnTo>
                    <a:pt x="411203" y="445912"/>
                  </a:lnTo>
                  <a:lnTo>
                    <a:pt x="451124" y="418933"/>
                  </a:lnTo>
                  <a:lnTo>
                    <a:pt x="552260" y="352940"/>
                  </a:lnTo>
                  <a:lnTo>
                    <a:pt x="573824" y="338632"/>
                  </a:lnTo>
                  <a:lnTo>
                    <a:pt x="570356" y="332879"/>
                  </a:lnTo>
                  <a:lnTo>
                    <a:pt x="566013" y="325945"/>
                  </a:lnTo>
                  <a:close/>
                </a:path>
                <a:path w="913130" h="683259">
                  <a:moveTo>
                    <a:pt x="512952" y="252806"/>
                  </a:moveTo>
                  <a:lnTo>
                    <a:pt x="480666" y="265092"/>
                  </a:lnTo>
                  <a:lnTo>
                    <a:pt x="449302" y="276504"/>
                  </a:lnTo>
                  <a:lnTo>
                    <a:pt x="419378" y="286849"/>
                  </a:lnTo>
                  <a:lnTo>
                    <a:pt x="316496" y="319918"/>
                  </a:lnTo>
                  <a:lnTo>
                    <a:pt x="267304" y="336701"/>
                  </a:lnTo>
                  <a:lnTo>
                    <a:pt x="213490" y="356323"/>
                  </a:lnTo>
                  <a:lnTo>
                    <a:pt x="157452" y="378517"/>
                  </a:lnTo>
                  <a:lnTo>
                    <a:pt x="101592" y="403016"/>
                  </a:lnTo>
                  <a:lnTo>
                    <a:pt x="48307" y="429553"/>
                  </a:lnTo>
                  <a:lnTo>
                    <a:pt x="0" y="457860"/>
                  </a:lnTo>
                  <a:lnTo>
                    <a:pt x="10058" y="461772"/>
                  </a:lnTo>
                  <a:lnTo>
                    <a:pt x="60485" y="435627"/>
                  </a:lnTo>
                  <a:lnTo>
                    <a:pt x="103541" y="417325"/>
                  </a:lnTo>
                  <a:lnTo>
                    <a:pt x="141451" y="404075"/>
                  </a:lnTo>
                  <a:lnTo>
                    <a:pt x="176441" y="393090"/>
                  </a:lnTo>
                  <a:lnTo>
                    <a:pt x="209614" y="383624"/>
                  </a:lnTo>
                  <a:lnTo>
                    <a:pt x="416758" y="330874"/>
                  </a:lnTo>
                  <a:lnTo>
                    <a:pt x="459536" y="319392"/>
                  </a:lnTo>
                  <a:lnTo>
                    <a:pt x="478716" y="313803"/>
                  </a:lnTo>
                  <a:lnTo>
                    <a:pt x="499240" y="307432"/>
                  </a:lnTo>
                  <a:lnTo>
                    <a:pt x="520873" y="300293"/>
                  </a:lnTo>
                  <a:lnTo>
                    <a:pt x="543382" y="292404"/>
                  </a:lnTo>
                  <a:lnTo>
                    <a:pt x="537991" y="284980"/>
                  </a:lnTo>
                  <a:lnTo>
                    <a:pt x="532452" y="277550"/>
                  </a:lnTo>
                  <a:lnTo>
                    <a:pt x="526767" y="270118"/>
                  </a:lnTo>
                  <a:lnTo>
                    <a:pt x="518299" y="259346"/>
                  </a:lnTo>
                  <a:lnTo>
                    <a:pt x="515632" y="256057"/>
                  </a:lnTo>
                  <a:lnTo>
                    <a:pt x="512952" y="252806"/>
                  </a:lnTo>
                  <a:close/>
                </a:path>
                <a:path w="913130" h="683259">
                  <a:moveTo>
                    <a:pt x="761642" y="200444"/>
                  </a:moveTo>
                  <a:lnTo>
                    <a:pt x="732027" y="200444"/>
                  </a:lnTo>
                  <a:lnTo>
                    <a:pt x="703473" y="224672"/>
                  </a:lnTo>
                  <a:lnTo>
                    <a:pt x="661535" y="257165"/>
                  </a:lnTo>
                  <a:lnTo>
                    <a:pt x="614765" y="291701"/>
                  </a:lnTo>
                  <a:lnTo>
                    <a:pt x="571715" y="322059"/>
                  </a:lnTo>
                  <a:lnTo>
                    <a:pt x="574357" y="326351"/>
                  </a:lnTo>
                  <a:lnTo>
                    <a:pt x="577098" y="330990"/>
                  </a:lnTo>
                  <a:lnTo>
                    <a:pt x="579373" y="334911"/>
                  </a:lnTo>
                  <a:lnTo>
                    <a:pt x="632763" y="298590"/>
                  </a:lnTo>
                  <a:lnTo>
                    <a:pt x="676987" y="267303"/>
                  </a:lnTo>
                  <a:lnTo>
                    <a:pt x="712385" y="240949"/>
                  </a:lnTo>
                  <a:lnTo>
                    <a:pt x="739292" y="219430"/>
                  </a:lnTo>
                  <a:lnTo>
                    <a:pt x="761642" y="200444"/>
                  </a:lnTo>
                  <a:close/>
                </a:path>
                <a:path w="913130" h="683259">
                  <a:moveTo>
                    <a:pt x="912939" y="0"/>
                  </a:moveTo>
                  <a:lnTo>
                    <a:pt x="873685" y="44539"/>
                  </a:lnTo>
                  <a:lnTo>
                    <a:pt x="833668" y="81467"/>
                  </a:lnTo>
                  <a:lnTo>
                    <a:pt x="794907" y="111480"/>
                  </a:lnTo>
                  <a:lnTo>
                    <a:pt x="759423" y="135277"/>
                  </a:lnTo>
                  <a:lnTo>
                    <a:pt x="695452" y="172093"/>
                  </a:lnTo>
                  <a:lnTo>
                    <a:pt x="656157" y="191553"/>
                  </a:lnTo>
                  <a:lnTo>
                    <a:pt x="612872" y="211378"/>
                  </a:lnTo>
                  <a:lnTo>
                    <a:pt x="567119" y="231012"/>
                  </a:lnTo>
                  <a:lnTo>
                    <a:pt x="520420" y="249897"/>
                  </a:lnTo>
                  <a:lnTo>
                    <a:pt x="524128" y="254469"/>
                  </a:lnTo>
                  <a:lnTo>
                    <a:pt x="550570" y="289775"/>
                  </a:lnTo>
                  <a:lnTo>
                    <a:pt x="597236" y="271463"/>
                  </a:lnTo>
                  <a:lnTo>
                    <a:pt x="644270" y="250386"/>
                  </a:lnTo>
                  <a:lnTo>
                    <a:pt x="689819" y="226671"/>
                  </a:lnTo>
                  <a:lnTo>
                    <a:pt x="732027" y="200444"/>
                  </a:lnTo>
                  <a:lnTo>
                    <a:pt x="761642" y="200444"/>
                  </a:lnTo>
                  <a:lnTo>
                    <a:pt x="794864" y="170355"/>
                  </a:lnTo>
                  <a:lnTo>
                    <a:pt x="828216" y="136094"/>
                  </a:lnTo>
                  <a:lnTo>
                    <a:pt x="861101" y="95971"/>
                  </a:lnTo>
                  <a:lnTo>
                    <a:pt x="890386" y="50451"/>
                  </a:lnTo>
                  <a:lnTo>
                    <a:pt x="912939" y="0"/>
                  </a:lnTo>
                  <a:close/>
                </a:path>
              </a:pathLst>
            </a:custGeom>
            <a:solidFill>
              <a:srgbClr val="FC3D21"/>
            </a:solidFill>
          </p:spPr>
          <p:txBody>
            <a:bodyPr wrap="square" lIns="0" tIns="0" rIns="0" bIns="0" rtlCol="0"/>
            <a:lstStyle/>
            <a:p>
              <a:endParaRPr/>
            </a:p>
          </p:txBody>
        </p:sp>
        <p:sp>
          <p:nvSpPr>
            <p:cNvPr id="54" name="object 53"/>
            <p:cNvSpPr/>
            <p:nvPr/>
          </p:nvSpPr>
          <p:spPr>
            <a:xfrm>
              <a:off x="11253559" y="6095916"/>
              <a:ext cx="398145" cy="463550"/>
            </a:xfrm>
            <a:custGeom>
              <a:avLst/>
              <a:gdLst/>
              <a:ahLst/>
              <a:cxnLst/>
              <a:rect l="l" t="t" r="r" b="b"/>
              <a:pathLst>
                <a:path w="398145" h="463550">
                  <a:moveTo>
                    <a:pt x="275968" y="443896"/>
                  </a:moveTo>
                  <a:lnTo>
                    <a:pt x="335007" y="463063"/>
                  </a:lnTo>
                  <a:lnTo>
                    <a:pt x="358803" y="462353"/>
                  </a:lnTo>
                  <a:lnTo>
                    <a:pt x="366153" y="459183"/>
                  </a:lnTo>
                  <a:lnTo>
                    <a:pt x="336957" y="459183"/>
                  </a:lnTo>
                  <a:lnTo>
                    <a:pt x="309179" y="455411"/>
                  </a:lnTo>
                  <a:lnTo>
                    <a:pt x="275968" y="443896"/>
                  </a:lnTo>
                  <a:close/>
                </a:path>
                <a:path w="398145" h="463550">
                  <a:moveTo>
                    <a:pt x="98010" y="7159"/>
                  </a:moveTo>
                  <a:lnTo>
                    <a:pt x="53024" y="7159"/>
                  </a:lnTo>
                  <a:lnTo>
                    <a:pt x="83847" y="9297"/>
                  </a:lnTo>
                  <a:lnTo>
                    <a:pt x="119845" y="22457"/>
                  </a:lnTo>
                  <a:lnTo>
                    <a:pt x="159507" y="45697"/>
                  </a:lnTo>
                  <a:lnTo>
                    <a:pt x="201319" y="78075"/>
                  </a:lnTo>
                  <a:lnTo>
                    <a:pt x="243768" y="118649"/>
                  </a:lnTo>
                  <a:lnTo>
                    <a:pt x="285341" y="166477"/>
                  </a:lnTo>
                  <a:lnTo>
                    <a:pt x="312970" y="203502"/>
                  </a:lnTo>
                  <a:lnTo>
                    <a:pt x="336826" y="240137"/>
                  </a:lnTo>
                  <a:lnTo>
                    <a:pt x="365610" y="294305"/>
                  </a:lnTo>
                  <a:lnTo>
                    <a:pt x="384266" y="344392"/>
                  </a:lnTo>
                  <a:lnTo>
                    <a:pt x="391978" y="388446"/>
                  </a:lnTo>
                  <a:lnTo>
                    <a:pt x="387926" y="424513"/>
                  </a:lnTo>
                  <a:lnTo>
                    <a:pt x="371294" y="450639"/>
                  </a:lnTo>
                  <a:lnTo>
                    <a:pt x="358071" y="456997"/>
                  </a:lnTo>
                  <a:lnTo>
                    <a:pt x="336957" y="459183"/>
                  </a:lnTo>
                  <a:lnTo>
                    <a:pt x="366153" y="459183"/>
                  </a:lnTo>
                  <a:lnTo>
                    <a:pt x="376984" y="454513"/>
                  </a:lnTo>
                  <a:lnTo>
                    <a:pt x="392265" y="432796"/>
                  </a:lnTo>
                  <a:lnTo>
                    <a:pt x="397597" y="401608"/>
                  </a:lnTo>
                  <a:lnTo>
                    <a:pt x="397546" y="400116"/>
                  </a:lnTo>
                  <a:lnTo>
                    <a:pt x="393573" y="361677"/>
                  </a:lnTo>
                  <a:lnTo>
                    <a:pt x="380399" y="315981"/>
                  </a:lnTo>
                  <a:lnTo>
                    <a:pt x="358538" y="265999"/>
                  </a:lnTo>
                  <a:lnTo>
                    <a:pt x="328391" y="213582"/>
                  </a:lnTo>
                  <a:lnTo>
                    <a:pt x="290357" y="160584"/>
                  </a:lnTo>
                  <a:lnTo>
                    <a:pt x="247448" y="111459"/>
                  </a:lnTo>
                  <a:lnTo>
                    <a:pt x="203455" y="70042"/>
                  </a:lnTo>
                  <a:lnTo>
                    <a:pt x="159944" y="37261"/>
                  </a:lnTo>
                  <a:lnTo>
                    <a:pt x="118478" y="14043"/>
                  </a:lnTo>
                  <a:lnTo>
                    <a:pt x="98010" y="7159"/>
                  </a:lnTo>
                  <a:close/>
                </a:path>
                <a:path w="398145" h="463550">
                  <a:moveTo>
                    <a:pt x="160563" y="359999"/>
                  </a:moveTo>
                  <a:lnTo>
                    <a:pt x="149171" y="367861"/>
                  </a:lnTo>
                  <a:lnTo>
                    <a:pt x="158076" y="379910"/>
                  </a:lnTo>
                  <a:lnTo>
                    <a:pt x="167799" y="391692"/>
                  </a:lnTo>
                  <a:lnTo>
                    <a:pt x="177661" y="401608"/>
                  </a:lnTo>
                  <a:lnTo>
                    <a:pt x="186979" y="408056"/>
                  </a:lnTo>
                  <a:lnTo>
                    <a:pt x="197832" y="410416"/>
                  </a:lnTo>
                  <a:lnTo>
                    <a:pt x="203786" y="406821"/>
                  </a:lnTo>
                  <a:lnTo>
                    <a:pt x="204794" y="400116"/>
                  </a:lnTo>
                  <a:lnTo>
                    <a:pt x="200809" y="393146"/>
                  </a:lnTo>
                  <a:lnTo>
                    <a:pt x="194066" y="387517"/>
                  </a:lnTo>
                  <a:lnTo>
                    <a:pt x="184549" y="380183"/>
                  </a:lnTo>
                  <a:lnTo>
                    <a:pt x="173101" y="371044"/>
                  </a:lnTo>
                  <a:lnTo>
                    <a:pt x="160563" y="359999"/>
                  </a:lnTo>
                  <a:close/>
                </a:path>
                <a:path w="398145" h="463550">
                  <a:moveTo>
                    <a:pt x="80794" y="260089"/>
                  </a:moveTo>
                  <a:lnTo>
                    <a:pt x="71320" y="262451"/>
                  </a:lnTo>
                  <a:lnTo>
                    <a:pt x="80343" y="276144"/>
                  </a:lnTo>
                  <a:lnTo>
                    <a:pt x="89838" y="289789"/>
                  </a:lnTo>
                  <a:lnTo>
                    <a:pt x="99793" y="303350"/>
                  </a:lnTo>
                  <a:lnTo>
                    <a:pt x="110195" y="316794"/>
                  </a:lnTo>
                  <a:lnTo>
                    <a:pt x="117724" y="326068"/>
                  </a:lnTo>
                  <a:lnTo>
                    <a:pt x="130355" y="341220"/>
                  </a:lnTo>
                  <a:lnTo>
                    <a:pt x="134769" y="346830"/>
                  </a:lnTo>
                  <a:lnTo>
                    <a:pt x="135747" y="348150"/>
                  </a:lnTo>
                  <a:lnTo>
                    <a:pt x="140294" y="354970"/>
                  </a:lnTo>
                  <a:lnTo>
                    <a:pt x="149425" y="348773"/>
                  </a:lnTo>
                  <a:lnTo>
                    <a:pt x="146466" y="345534"/>
                  </a:lnTo>
                  <a:lnTo>
                    <a:pt x="143532" y="342143"/>
                  </a:lnTo>
                  <a:lnTo>
                    <a:pt x="134016" y="330239"/>
                  </a:lnTo>
                  <a:lnTo>
                    <a:pt x="119364" y="312105"/>
                  </a:lnTo>
                  <a:lnTo>
                    <a:pt x="112506" y="303548"/>
                  </a:lnTo>
                  <a:lnTo>
                    <a:pt x="104094" y="292728"/>
                  </a:lnTo>
                  <a:lnTo>
                    <a:pt x="96003" y="281866"/>
                  </a:lnTo>
                  <a:lnTo>
                    <a:pt x="88235" y="270980"/>
                  </a:lnTo>
                  <a:lnTo>
                    <a:pt x="80794" y="260089"/>
                  </a:lnTo>
                  <a:close/>
                </a:path>
                <a:path w="398145" h="463550">
                  <a:moveTo>
                    <a:pt x="47951" y="0"/>
                  </a:moveTo>
                  <a:lnTo>
                    <a:pt x="22019" y="11029"/>
                  </a:lnTo>
                  <a:lnTo>
                    <a:pt x="4673" y="36942"/>
                  </a:lnTo>
                  <a:lnTo>
                    <a:pt x="0" y="74793"/>
                  </a:lnTo>
                  <a:lnTo>
                    <a:pt x="7150" y="121879"/>
                  </a:lnTo>
                  <a:lnTo>
                    <a:pt x="25275" y="175494"/>
                  </a:lnTo>
                  <a:lnTo>
                    <a:pt x="53528" y="232936"/>
                  </a:lnTo>
                  <a:lnTo>
                    <a:pt x="61986" y="230053"/>
                  </a:lnTo>
                  <a:lnTo>
                    <a:pt x="33592" y="174318"/>
                  </a:lnTo>
                  <a:lnTo>
                    <a:pt x="15484" y="122669"/>
                  </a:lnTo>
                  <a:lnTo>
                    <a:pt x="8265" y="77580"/>
                  </a:lnTo>
                  <a:lnTo>
                    <a:pt x="12533" y="41526"/>
                  </a:lnTo>
                  <a:lnTo>
                    <a:pt x="28890" y="16985"/>
                  </a:lnTo>
                  <a:lnTo>
                    <a:pt x="53024" y="7159"/>
                  </a:lnTo>
                  <a:lnTo>
                    <a:pt x="98010" y="7159"/>
                  </a:lnTo>
                  <a:lnTo>
                    <a:pt x="80626" y="1313"/>
                  </a:lnTo>
                  <a:lnTo>
                    <a:pt x="47951" y="0"/>
                  </a:lnTo>
                  <a:close/>
                </a:path>
              </a:pathLst>
            </a:custGeom>
            <a:solidFill>
              <a:srgbClr val="FFFFFF"/>
            </a:solidFill>
          </p:spPr>
          <p:txBody>
            <a:bodyPr wrap="square" lIns="0" tIns="0" rIns="0" bIns="0" rtlCol="0"/>
            <a:lstStyle/>
            <a:p>
              <a:endParaRPr/>
            </a:p>
          </p:txBody>
        </p:sp>
        <p:sp>
          <p:nvSpPr>
            <p:cNvPr id="55" name="object 54"/>
            <p:cNvSpPr/>
            <p:nvPr/>
          </p:nvSpPr>
          <p:spPr>
            <a:xfrm>
              <a:off x="11125166" y="6271083"/>
              <a:ext cx="147129" cy="140284"/>
            </a:xfrm>
            <a:prstGeom prst="rect">
              <a:avLst/>
            </a:prstGeom>
            <a:blipFill>
              <a:blip r:embed="rId3" cstate="print"/>
              <a:stretch>
                <a:fillRect/>
              </a:stretch>
            </a:blipFill>
          </p:spPr>
          <p:txBody>
            <a:bodyPr wrap="square" lIns="0" tIns="0" rIns="0" bIns="0" rtlCol="0"/>
            <a:lstStyle/>
            <a:p>
              <a:endParaRPr/>
            </a:p>
          </p:txBody>
        </p:sp>
        <p:sp>
          <p:nvSpPr>
            <p:cNvPr id="56" name="object 55"/>
            <p:cNvSpPr/>
            <p:nvPr/>
          </p:nvSpPr>
          <p:spPr>
            <a:xfrm>
              <a:off x="11615539" y="6271078"/>
              <a:ext cx="165100" cy="140335"/>
            </a:xfrm>
            <a:custGeom>
              <a:avLst/>
              <a:gdLst/>
              <a:ahLst/>
              <a:cxnLst/>
              <a:rect l="l" t="t" r="r" b="b"/>
              <a:pathLst>
                <a:path w="165100" h="140334">
                  <a:moveTo>
                    <a:pt x="105397" y="0"/>
                  </a:moveTo>
                  <a:lnTo>
                    <a:pt x="73761" y="0"/>
                  </a:lnTo>
                  <a:lnTo>
                    <a:pt x="66915" y="4912"/>
                  </a:lnTo>
                  <a:lnTo>
                    <a:pt x="44919" y="20446"/>
                  </a:lnTo>
                  <a:lnTo>
                    <a:pt x="31043" y="73929"/>
                  </a:lnTo>
                  <a:lnTo>
                    <a:pt x="17183" y="123685"/>
                  </a:lnTo>
                  <a:lnTo>
                    <a:pt x="4330" y="136664"/>
                  </a:lnTo>
                  <a:lnTo>
                    <a:pt x="0" y="140296"/>
                  </a:lnTo>
                  <a:lnTo>
                    <a:pt x="44818" y="140296"/>
                  </a:lnTo>
                  <a:lnTo>
                    <a:pt x="40347" y="135267"/>
                  </a:lnTo>
                  <a:lnTo>
                    <a:pt x="36715" y="130378"/>
                  </a:lnTo>
                  <a:lnTo>
                    <a:pt x="38392" y="119214"/>
                  </a:lnTo>
                  <a:lnTo>
                    <a:pt x="40906" y="108051"/>
                  </a:lnTo>
                  <a:lnTo>
                    <a:pt x="145522" y="108051"/>
                  </a:lnTo>
                  <a:lnTo>
                    <a:pt x="138878" y="90182"/>
                  </a:lnTo>
                  <a:lnTo>
                    <a:pt x="45097" y="90182"/>
                  </a:lnTo>
                  <a:lnTo>
                    <a:pt x="60731" y="39090"/>
                  </a:lnTo>
                  <a:lnTo>
                    <a:pt x="119909" y="39090"/>
                  </a:lnTo>
                  <a:lnTo>
                    <a:pt x="105397" y="0"/>
                  </a:lnTo>
                  <a:close/>
                </a:path>
                <a:path w="165100" h="140334">
                  <a:moveTo>
                    <a:pt x="145522" y="108051"/>
                  </a:moveTo>
                  <a:lnTo>
                    <a:pt x="87248" y="108051"/>
                  </a:lnTo>
                  <a:lnTo>
                    <a:pt x="89344" y="113626"/>
                  </a:lnTo>
                  <a:lnTo>
                    <a:pt x="90906" y="118643"/>
                  </a:lnTo>
                  <a:lnTo>
                    <a:pt x="92697" y="129120"/>
                  </a:lnTo>
                  <a:lnTo>
                    <a:pt x="86829" y="135547"/>
                  </a:lnTo>
                  <a:lnTo>
                    <a:pt x="81660" y="140017"/>
                  </a:lnTo>
                  <a:lnTo>
                    <a:pt x="164858" y="140017"/>
                  </a:lnTo>
                  <a:lnTo>
                    <a:pt x="160248" y="138899"/>
                  </a:lnTo>
                  <a:lnTo>
                    <a:pt x="155092" y="133451"/>
                  </a:lnTo>
                  <a:lnTo>
                    <a:pt x="152298" y="126199"/>
                  </a:lnTo>
                  <a:lnTo>
                    <a:pt x="145522" y="108051"/>
                  </a:lnTo>
                  <a:close/>
                </a:path>
                <a:path w="165100" h="140334">
                  <a:moveTo>
                    <a:pt x="119909" y="39090"/>
                  </a:moveTo>
                  <a:lnTo>
                    <a:pt x="60731" y="39090"/>
                  </a:lnTo>
                  <a:lnTo>
                    <a:pt x="81381" y="90182"/>
                  </a:lnTo>
                  <a:lnTo>
                    <a:pt x="138878" y="90182"/>
                  </a:lnTo>
                  <a:lnTo>
                    <a:pt x="119909" y="39090"/>
                  </a:lnTo>
                  <a:close/>
                </a:path>
                <a:path w="165100" h="140334">
                  <a:moveTo>
                    <a:pt x="44957" y="0"/>
                  </a:moveTo>
                  <a:lnTo>
                    <a:pt x="32804" y="0"/>
                  </a:lnTo>
                  <a:lnTo>
                    <a:pt x="34023" y="1117"/>
                  </a:lnTo>
                  <a:lnTo>
                    <a:pt x="36017" y="2882"/>
                  </a:lnTo>
                  <a:lnTo>
                    <a:pt x="38049" y="5105"/>
                  </a:lnTo>
                  <a:lnTo>
                    <a:pt x="42659" y="1714"/>
                  </a:lnTo>
                  <a:lnTo>
                    <a:pt x="44957" y="0"/>
                  </a:lnTo>
                  <a:close/>
                </a:path>
              </a:pathLst>
            </a:custGeom>
            <a:solidFill>
              <a:srgbClr val="FFFFFF"/>
            </a:solidFill>
          </p:spPr>
          <p:txBody>
            <a:bodyPr wrap="square" lIns="0" tIns="0" rIns="0" bIns="0" rtlCol="0"/>
            <a:lstStyle/>
            <a:p>
              <a:endParaRPr/>
            </a:p>
          </p:txBody>
        </p:sp>
        <p:sp>
          <p:nvSpPr>
            <p:cNvPr id="57" name="object 56"/>
            <p:cNvSpPr/>
            <p:nvPr/>
          </p:nvSpPr>
          <p:spPr>
            <a:xfrm>
              <a:off x="11297842" y="6271091"/>
              <a:ext cx="159461" cy="140284"/>
            </a:xfrm>
            <a:prstGeom prst="rect">
              <a:avLst/>
            </a:prstGeom>
            <a:blipFill>
              <a:blip r:embed="rId4" cstate="print"/>
              <a:stretch>
                <a:fillRect/>
              </a:stretch>
            </a:blipFill>
          </p:spPr>
          <p:txBody>
            <a:bodyPr wrap="square" lIns="0" tIns="0" rIns="0" bIns="0" rtlCol="0"/>
            <a:lstStyle/>
            <a:p>
              <a:endParaRPr/>
            </a:p>
          </p:txBody>
        </p:sp>
        <p:sp>
          <p:nvSpPr>
            <p:cNvPr id="58" name="object 57"/>
            <p:cNvSpPr/>
            <p:nvPr/>
          </p:nvSpPr>
          <p:spPr>
            <a:xfrm>
              <a:off x="11481258" y="6269122"/>
              <a:ext cx="123825" cy="154305"/>
            </a:xfrm>
            <a:custGeom>
              <a:avLst/>
              <a:gdLst/>
              <a:ahLst/>
              <a:cxnLst/>
              <a:rect l="l" t="t" r="r" b="b"/>
              <a:pathLst>
                <a:path w="123825" h="154304">
                  <a:moveTo>
                    <a:pt x="28422" y="122974"/>
                  </a:moveTo>
                  <a:lnTo>
                    <a:pt x="12941" y="132918"/>
                  </a:lnTo>
                  <a:lnTo>
                    <a:pt x="2666" y="139661"/>
                  </a:lnTo>
                  <a:lnTo>
                    <a:pt x="2666" y="154114"/>
                  </a:lnTo>
                  <a:lnTo>
                    <a:pt x="6299" y="146989"/>
                  </a:lnTo>
                  <a:lnTo>
                    <a:pt x="14236" y="140614"/>
                  </a:lnTo>
                  <a:lnTo>
                    <a:pt x="20396" y="140296"/>
                  </a:lnTo>
                  <a:lnTo>
                    <a:pt x="90644" y="140296"/>
                  </a:lnTo>
                  <a:lnTo>
                    <a:pt x="104073" y="133043"/>
                  </a:lnTo>
                  <a:lnTo>
                    <a:pt x="111446" y="125934"/>
                  </a:lnTo>
                  <a:lnTo>
                    <a:pt x="52814" y="125934"/>
                  </a:lnTo>
                  <a:lnTo>
                    <a:pt x="39103" y="125641"/>
                  </a:lnTo>
                  <a:lnTo>
                    <a:pt x="35445" y="125221"/>
                  </a:lnTo>
                  <a:lnTo>
                    <a:pt x="31851" y="124256"/>
                  </a:lnTo>
                  <a:lnTo>
                    <a:pt x="28422" y="122974"/>
                  </a:lnTo>
                  <a:close/>
                </a:path>
                <a:path w="123825" h="154304">
                  <a:moveTo>
                    <a:pt x="90644" y="140296"/>
                  </a:moveTo>
                  <a:lnTo>
                    <a:pt x="20396" y="140296"/>
                  </a:lnTo>
                  <a:lnTo>
                    <a:pt x="23957" y="141513"/>
                  </a:lnTo>
                  <a:lnTo>
                    <a:pt x="32064" y="144168"/>
                  </a:lnTo>
                  <a:lnTo>
                    <a:pt x="46795" y="146460"/>
                  </a:lnTo>
                  <a:lnTo>
                    <a:pt x="70230" y="146583"/>
                  </a:lnTo>
                  <a:lnTo>
                    <a:pt x="86430" y="142572"/>
                  </a:lnTo>
                  <a:lnTo>
                    <a:pt x="90644" y="140296"/>
                  </a:lnTo>
                  <a:close/>
                </a:path>
                <a:path w="123825" h="154304">
                  <a:moveTo>
                    <a:pt x="107149" y="71462"/>
                  </a:moveTo>
                  <a:lnTo>
                    <a:pt x="86093" y="85409"/>
                  </a:lnTo>
                  <a:lnTo>
                    <a:pt x="63893" y="99974"/>
                  </a:lnTo>
                  <a:lnTo>
                    <a:pt x="70717" y="103301"/>
                  </a:lnTo>
                  <a:lnTo>
                    <a:pt x="76123" y="107441"/>
                  </a:lnTo>
                  <a:lnTo>
                    <a:pt x="76644" y="112788"/>
                  </a:lnTo>
                  <a:lnTo>
                    <a:pt x="73755" y="119345"/>
                  </a:lnTo>
                  <a:lnTo>
                    <a:pt x="65089" y="123782"/>
                  </a:lnTo>
                  <a:lnTo>
                    <a:pt x="52814" y="125934"/>
                  </a:lnTo>
                  <a:lnTo>
                    <a:pt x="111446" y="125934"/>
                  </a:lnTo>
                  <a:lnTo>
                    <a:pt x="118158" y="119463"/>
                  </a:lnTo>
                  <a:lnTo>
                    <a:pt x="123683" y="103289"/>
                  </a:lnTo>
                  <a:lnTo>
                    <a:pt x="122258" y="93822"/>
                  </a:lnTo>
                  <a:lnTo>
                    <a:pt x="118751" y="85391"/>
                  </a:lnTo>
                  <a:lnTo>
                    <a:pt x="113576" y="77955"/>
                  </a:lnTo>
                  <a:lnTo>
                    <a:pt x="107149" y="71462"/>
                  </a:lnTo>
                  <a:close/>
                </a:path>
                <a:path w="123825" h="154304">
                  <a:moveTo>
                    <a:pt x="2654" y="106375"/>
                  </a:moveTo>
                  <a:lnTo>
                    <a:pt x="2654" y="121094"/>
                  </a:lnTo>
                  <a:lnTo>
                    <a:pt x="12572" y="114503"/>
                  </a:lnTo>
                  <a:lnTo>
                    <a:pt x="7467" y="110947"/>
                  </a:lnTo>
                  <a:lnTo>
                    <a:pt x="3848" y="107619"/>
                  </a:lnTo>
                  <a:lnTo>
                    <a:pt x="2654" y="106375"/>
                  </a:lnTo>
                  <a:close/>
                </a:path>
                <a:path w="123825" h="154304">
                  <a:moveTo>
                    <a:pt x="45364" y="2235"/>
                  </a:moveTo>
                  <a:lnTo>
                    <a:pt x="28248" y="5581"/>
                  </a:lnTo>
                  <a:lnTo>
                    <a:pt x="13943" y="14566"/>
                  </a:lnTo>
                  <a:lnTo>
                    <a:pt x="4007" y="27924"/>
                  </a:lnTo>
                  <a:lnTo>
                    <a:pt x="0" y="44386"/>
                  </a:lnTo>
                  <a:lnTo>
                    <a:pt x="3767" y="64827"/>
                  </a:lnTo>
                  <a:lnTo>
                    <a:pt x="40068" y="91287"/>
                  </a:lnTo>
                  <a:lnTo>
                    <a:pt x="45224" y="92989"/>
                  </a:lnTo>
                  <a:lnTo>
                    <a:pt x="56996" y="85391"/>
                  </a:lnTo>
                  <a:lnTo>
                    <a:pt x="64071" y="80886"/>
                  </a:lnTo>
                  <a:lnTo>
                    <a:pt x="71431" y="76308"/>
                  </a:lnTo>
                  <a:lnTo>
                    <a:pt x="77203" y="72859"/>
                  </a:lnTo>
                  <a:lnTo>
                    <a:pt x="81610" y="70319"/>
                  </a:lnTo>
                  <a:lnTo>
                    <a:pt x="87388" y="66674"/>
                  </a:lnTo>
                  <a:lnTo>
                    <a:pt x="94170" y="62217"/>
                  </a:lnTo>
                  <a:lnTo>
                    <a:pt x="90639" y="60121"/>
                  </a:lnTo>
                  <a:lnTo>
                    <a:pt x="87045" y="58292"/>
                  </a:lnTo>
                  <a:lnTo>
                    <a:pt x="83616" y="56667"/>
                  </a:lnTo>
                  <a:lnTo>
                    <a:pt x="70302" y="51412"/>
                  </a:lnTo>
                  <a:lnTo>
                    <a:pt x="58140" y="47163"/>
                  </a:lnTo>
                  <a:lnTo>
                    <a:pt x="48598" y="42363"/>
                  </a:lnTo>
                  <a:lnTo>
                    <a:pt x="43141" y="35458"/>
                  </a:lnTo>
                  <a:lnTo>
                    <a:pt x="43059" y="29698"/>
                  </a:lnTo>
                  <a:lnTo>
                    <a:pt x="46989" y="24825"/>
                  </a:lnTo>
                  <a:lnTo>
                    <a:pt x="54996" y="21499"/>
                  </a:lnTo>
                  <a:lnTo>
                    <a:pt x="67144" y="20383"/>
                  </a:lnTo>
                  <a:lnTo>
                    <a:pt x="108470" y="20383"/>
                  </a:lnTo>
                  <a:lnTo>
                    <a:pt x="108470" y="8420"/>
                  </a:lnTo>
                  <a:lnTo>
                    <a:pt x="100939" y="8420"/>
                  </a:lnTo>
                  <a:lnTo>
                    <a:pt x="95338" y="7251"/>
                  </a:lnTo>
                  <a:lnTo>
                    <a:pt x="85942" y="5507"/>
                  </a:lnTo>
                  <a:lnTo>
                    <a:pt x="74175" y="3857"/>
                  </a:lnTo>
                  <a:lnTo>
                    <a:pt x="60497" y="2651"/>
                  </a:lnTo>
                  <a:lnTo>
                    <a:pt x="45364" y="2235"/>
                  </a:lnTo>
                  <a:close/>
                </a:path>
                <a:path w="123825" h="154304">
                  <a:moveTo>
                    <a:pt x="108470" y="20383"/>
                  </a:moveTo>
                  <a:lnTo>
                    <a:pt x="67144" y="20383"/>
                  </a:lnTo>
                  <a:lnTo>
                    <a:pt x="80944" y="22374"/>
                  </a:lnTo>
                  <a:lnTo>
                    <a:pt x="93146" y="26785"/>
                  </a:lnTo>
                  <a:lnTo>
                    <a:pt x="102679" y="31904"/>
                  </a:lnTo>
                  <a:lnTo>
                    <a:pt x="108470" y="36017"/>
                  </a:lnTo>
                  <a:lnTo>
                    <a:pt x="108470" y="20383"/>
                  </a:lnTo>
                  <a:close/>
                </a:path>
                <a:path w="123825" h="154304">
                  <a:moveTo>
                    <a:pt x="108470" y="0"/>
                  </a:moveTo>
                  <a:lnTo>
                    <a:pt x="107060" y="1396"/>
                  </a:lnTo>
                  <a:lnTo>
                    <a:pt x="100939" y="8420"/>
                  </a:lnTo>
                  <a:lnTo>
                    <a:pt x="108470" y="8420"/>
                  </a:lnTo>
                  <a:lnTo>
                    <a:pt x="108470" y="0"/>
                  </a:lnTo>
                  <a:close/>
                </a:path>
              </a:pathLst>
            </a:custGeom>
            <a:solidFill>
              <a:srgbClr val="FFFFFF"/>
            </a:solidFill>
          </p:spPr>
          <p:txBody>
            <a:bodyPr wrap="square" lIns="0" tIns="0" rIns="0" bIns="0" rtlCol="0"/>
            <a:lstStyle/>
            <a:p>
              <a:endParaRPr/>
            </a:p>
          </p:txBody>
        </p:sp>
      </p:grpSp>
      <p:sp>
        <p:nvSpPr>
          <p:cNvPr id="59" name="object 58"/>
          <p:cNvSpPr/>
          <p:nvPr/>
        </p:nvSpPr>
        <p:spPr>
          <a:xfrm>
            <a:off x="1996225" y="6078379"/>
            <a:ext cx="1294765" cy="739140"/>
          </a:xfrm>
          <a:custGeom>
            <a:avLst/>
            <a:gdLst/>
            <a:ahLst/>
            <a:cxnLst/>
            <a:rect l="l" t="t" r="r" b="b"/>
            <a:pathLst>
              <a:path w="1294765" h="739140">
                <a:moveTo>
                  <a:pt x="421208" y="395531"/>
                </a:moveTo>
                <a:lnTo>
                  <a:pt x="362496" y="395531"/>
                </a:lnTo>
                <a:lnTo>
                  <a:pt x="375896" y="405480"/>
                </a:lnTo>
                <a:lnTo>
                  <a:pt x="388926" y="415800"/>
                </a:lnTo>
                <a:lnTo>
                  <a:pt x="401577" y="426435"/>
                </a:lnTo>
                <a:lnTo>
                  <a:pt x="413842" y="437327"/>
                </a:lnTo>
                <a:lnTo>
                  <a:pt x="374554" y="469570"/>
                </a:lnTo>
                <a:lnTo>
                  <a:pt x="336738" y="503475"/>
                </a:lnTo>
                <a:lnTo>
                  <a:pt x="300449" y="538987"/>
                </a:lnTo>
                <a:lnTo>
                  <a:pt x="265744" y="576049"/>
                </a:lnTo>
                <a:lnTo>
                  <a:pt x="232678" y="614606"/>
                </a:lnTo>
                <a:lnTo>
                  <a:pt x="201308" y="654604"/>
                </a:lnTo>
                <a:lnTo>
                  <a:pt x="171689" y="695986"/>
                </a:lnTo>
                <a:lnTo>
                  <a:pt x="143878" y="738698"/>
                </a:lnTo>
                <a:lnTo>
                  <a:pt x="147459" y="738698"/>
                </a:lnTo>
                <a:lnTo>
                  <a:pt x="176347" y="704288"/>
                </a:lnTo>
                <a:lnTo>
                  <a:pt x="207825" y="669856"/>
                </a:lnTo>
                <a:lnTo>
                  <a:pt x="241806" y="635514"/>
                </a:lnTo>
                <a:lnTo>
                  <a:pt x="278206" y="601372"/>
                </a:lnTo>
                <a:lnTo>
                  <a:pt x="316939" y="567543"/>
                </a:lnTo>
                <a:lnTo>
                  <a:pt x="357921" y="534136"/>
                </a:lnTo>
                <a:lnTo>
                  <a:pt x="401067" y="501264"/>
                </a:lnTo>
                <a:lnTo>
                  <a:pt x="446290" y="469038"/>
                </a:lnTo>
                <a:lnTo>
                  <a:pt x="500535" y="469038"/>
                </a:lnTo>
                <a:lnTo>
                  <a:pt x="493475" y="460660"/>
                </a:lnTo>
                <a:lnTo>
                  <a:pt x="480174" y="446242"/>
                </a:lnTo>
                <a:lnTo>
                  <a:pt x="493270" y="437722"/>
                </a:lnTo>
                <a:lnTo>
                  <a:pt x="506514" y="429268"/>
                </a:lnTo>
                <a:lnTo>
                  <a:pt x="519900" y="420882"/>
                </a:lnTo>
                <a:lnTo>
                  <a:pt x="531546" y="413717"/>
                </a:lnTo>
                <a:lnTo>
                  <a:pt x="444982" y="413717"/>
                </a:lnTo>
                <a:lnTo>
                  <a:pt x="430933" y="402587"/>
                </a:lnTo>
                <a:lnTo>
                  <a:pt x="421208" y="395531"/>
                </a:lnTo>
                <a:close/>
              </a:path>
              <a:path w="1294765" h="739140">
                <a:moveTo>
                  <a:pt x="500535" y="469038"/>
                </a:moveTo>
                <a:lnTo>
                  <a:pt x="446290" y="469038"/>
                </a:lnTo>
                <a:lnTo>
                  <a:pt x="499191" y="530168"/>
                </a:lnTo>
                <a:lnTo>
                  <a:pt x="538578" y="584426"/>
                </a:lnTo>
                <a:lnTo>
                  <a:pt x="563158" y="623256"/>
                </a:lnTo>
                <a:lnTo>
                  <a:pt x="571639" y="638101"/>
                </a:lnTo>
                <a:lnTo>
                  <a:pt x="588744" y="497575"/>
                </a:lnTo>
                <a:lnTo>
                  <a:pt x="522312" y="497575"/>
                </a:lnTo>
                <a:lnTo>
                  <a:pt x="514491" y="486615"/>
                </a:lnTo>
                <a:lnTo>
                  <a:pt x="504896" y="474214"/>
                </a:lnTo>
                <a:lnTo>
                  <a:pt x="500535" y="469038"/>
                </a:lnTo>
                <a:close/>
              </a:path>
              <a:path w="1294765" h="739140">
                <a:moveTo>
                  <a:pt x="599092" y="412562"/>
                </a:moveTo>
                <a:lnTo>
                  <a:pt x="533425" y="412562"/>
                </a:lnTo>
                <a:lnTo>
                  <a:pt x="522312" y="497575"/>
                </a:lnTo>
                <a:lnTo>
                  <a:pt x="588744" y="497575"/>
                </a:lnTo>
                <a:lnTo>
                  <a:pt x="599092" y="412562"/>
                </a:lnTo>
                <a:close/>
              </a:path>
              <a:path w="1294765" h="739140">
                <a:moveTo>
                  <a:pt x="321803" y="447614"/>
                </a:moveTo>
                <a:lnTo>
                  <a:pt x="318973" y="447614"/>
                </a:lnTo>
                <a:lnTo>
                  <a:pt x="317639" y="449595"/>
                </a:lnTo>
                <a:lnTo>
                  <a:pt x="320255" y="449595"/>
                </a:lnTo>
                <a:lnTo>
                  <a:pt x="321803" y="447614"/>
                </a:lnTo>
                <a:close/>
              </a:path>
              <a:path w="1294765" h="739140">
                <a:moveTo>
                  <a:pt x="356800" y="356961"/>
                </a:moveTo>
                <a:lnTo>
                  <a:pt x="297434" y="356961"/>
                </a:lnTo>
                <a:lnTo>
                  <a:pt x="308031" y="362237"/>
                </a:lnTo>
                <a:lnTo>
                  <a:pt x="318433" y="367743"/>
                </a:lnTo>
                <a:lnTo>
                  <a:pt x="355663" y="390730"/>
                </a:lnTo>
                <a:lnTo>
                  <a:pt x="315112" y="449569"/>
                </a:lnTo>
                <a:lnTo>
                  <a:pt x="317639" y="449569"/>
                </a:lnTo>
                <a:lnTo>
                  <a:pt x="318973" y="447614"/>
                </a:lnTo>
                <a:lnTo>
                  <a:pt x="321803" y="447614"/>
                </a:lnTo>
                <a:lnTo>
                  <a:pt x="362496" y="395531"/>
                </a:lnTo>
                <a:lnTo>
                  <a:pt x="421208" y="395531"/>
                </a:lnTo>
                <a:lnTo>
                  <a:pt x="415782" y="391594"/>
                </a:lnTo>
                <a:lnTo>
                  <a:pt x="399431" y="380807"/>
                </a:lnTo>
                <a:lnTo>
                  <a:pt x="382066" y="370461"/>
                </a:lnTo>
                <a:lnTo>
                  <a:pt x="385931" y="365495"/>
                </a:lnTo>
                <a:lnTo>
                  <a:pt x="373062" y="365495"/>
                </a:lnTo>
                <a:lnTo>
                  <a:pt x="358894" y="358006"/>
                </a:lnTo>
                <a:lnTo>
                  <a:pt x="356800" y="356961"/>
                </a:lnTo>
                <a:close/>
              </a:path>
              <a:path w="1294765" h="739140">
                <a:moveTo>
                  <a:pt x="58915" y="414479"/>
                </a:moveTo>
                <a:lnTo>
                  <a:pt x="54063" y="424855"/>
                </a:lnTo>
                <a:lnTo>
                  <a:pt x="111458" y="433849"/>
                </a:lnTo>
                <a:lnTo>
                  <a:pt x="161457" y="432407"/>
                </a:lnTo>
                <a:lnTo>
                  <a:pt x="204557" y="422264"/>
                </a:lnTo>
                <a:lnTo>
                  <a:pt x="217232" y="416354"/>
                </a:lnTo>
                <a:lnTo>
                  <a:pt x="74638" y="416354"/>
                </a:lnTo>
                <a:lnTo>
                  <a:pt x="58915" y="414479"/>
                </a:lnTo>
                <a:close/>
              </a:path>
              <a:path w="1294765" h="739140">
                <a:moveTo>
                  <a:pt x="1279028" y="343359"/>
                </a:moveTo>
                <a:lnTo>
                  <a:pt x="1088986" y="343359"/>
                </a:lnTo>
                <a:lnTo>
                  <a:pt x="1193495" y="343372"/>
                </a:lnTo>
                <a:lnTo>
                  <a:pt x="1195387" y="419610"/>
                </a:lnTo>
                <a:lnTo>
                  <a:pt x="1281874" y="419610"/>
                </a:lnTo>
                <a:lnTo>
                  <a:pt x="1279028" y="343359"/>
                </a:lnTo>
                <a:close/>
              </a:path>
              <a:path w="1294765" h="739140">
                <a:moveTo>
                  <a:pt x="929527" y="311114"/>
                </a:moveTo>
                <a:lnTo>
                  <a:pt x="834986" y="311114"/>
                </a:lnTo>
                <a:lnTo>
                  <a:pt x="856005" y="419559"/>
                </a:lnTo>
                <a:lnTo>
                  <a:pt x="1041742" y="419597"/>
                </a:lnTo>
                <a:lnTo>
                  <a:pt x="1047188" y="410809"/>
                </a:lnTo>
                <a:lnTo>
                  <a:pt x="955560" y="410809"/>
                </a:lnTo>
                <a:lnTo>
                  <a:pt x="929527" y="311114"/>
                </a:lnTo>
                <a:close/>
              </a:path>
              <a:path w="1294765" h="739140">
                <a:moveTo>
                  <a:pt x="926924" y="301144"/>
                </a:moveTo>
                <a:lnTo>
                  <a:pt x="744524" y="301144"/>
                </a:lnTo>
                <a:lnTo>
                  <a:pt x="650595" y="419547"/>
                </a:lnTo>
                <a:lnTo>
                  <a:pt x="747836" y="419547"/>
                </a:lnTo>
                <a:lnTo>
                  <a:pt x="833818" y="311114"/>
                </a:lnTo>
                <a:lnTo>
                  <a:pt x="929527" y="311114"/>
                </a:lnTo>
                <a:lnTo>
                  <a:pt x="926924" y="301144"/>
                </a:lnTo>
                <a:close/>
              </a:path>
              <a:path w="1294765" h="739140">
                <a:moveTo>
                  <a:pt x="2197" y="279097"/>
                </a:moveTo>
                <a:lnTo>
                  <a:pt x="0" y="282310"/>
                </a:lnTo>
                <a:lnTo>
                  <a:pt x="34011" y="286121"/>
                </a:lnTo>
                <a:lnTo>
                  <a:pt x="75416" y="292092"/>
                </a:lnTo>
                <a:lnTo>
                  <a:pt x="122197" y="300673"/>
                </a:lnTo>
                <a:lnTo>
                  <a:pt x="172335" y="312317"/>
                </a:lnTo>
                <a:lnTo>
                  <a:pt x="223812" y="327472"/>
                </a:lnTo>
                <a:lnTo>
                  <a:pt x="167919" y="387476"/>
                </a:lnTo>
                <a:lnTo>
                  <a:pt x="114584" y="412228"/>
                </a:lnTo>
                <a:lnTo>
                  <a:pt x="74638" y="416354"/>
                </a:lnTo>
                <a:lnTo>
                  <a:pt x="217232" y="416354"/>
                </a:lnTo>
                <a:lnTo>
                  <a:pt x="241255" y="405153"/>
                </a:lnTo>
                <a:lnTo>
                  <a:pt x="272048" y="382808"/>
                </a:lnTo>
                <a:lnTo>
                  <a:pt x="297434" y="356961"/>
                </a:lnTo>
                <a:lnTo>
                  <a:pt x="356800" y="356961"/>
                </a:lnTo>
                <a:lnTo>
                  <a:pt x="344187" y="350665"/>
                </a:lnTo>
                <a:lnTo>
                  <a:pt x="328595" y="343359"/>
                </a:lnTo>
                <a:lnTo>
                  <a:pt x="313055" y="336539"/>
                </a:lnTo>
                <a:lnTo>
                  <a:pt x="330050" y="309031"/>
                </a:lnTo>
                <a:lnTo>
                  <a:pt x="234848" y="309031"/>
                </a:lnTo>
                <a:lnTo>
                  <a:pt x="194940" y="298906"/>
                </a:lnTo>
                <a:lnTo>
                  <a:pt x="151923" y="290590"/>
                </a:lnTo>
                <a:lnTo>
                  <a:pt x="105595" y="284343"/>
                </a:lnTo>
                <a:lnTo>
                  <a:pt x="55753" y="280425"/>
                </a:lnTo>
                <a:lnTo>
                  <a:pt x="2197" y="279097"/>
                </a:lnTo>
                <a:close/>
              </a:path>
              <a:path w="1294765" h="739140">
                <a:moveTo>
                  <a:pt x="619962" y="241061"/>
                </a:moveTo>
                <a:lnTo>
                  <a:pt x="555790" y="241061"/>
                </a:lnTo>
                <a:lnTo>
                  <a:pt x="541553" y="350230"/>
                </a:lnTo>
                <a:lnTo>
                  <a:pt x="516786" y="365224"/>
                </a:lnTo>
                <a:lnTo>
                  <a:pt x="492362" y="380849"/>
                </a:lnTo>
                <a:lnTo>
                  <a:pt x="468485" y="396973"/>
                </a:lnTo>
                <a:lnTo>
                  <a:pt x="444982" y="413717"/>
                </a:lnTo>
                <a:lnTo>
                  <a:pt x="531546" y="413717"/>
                </a:lnTo>
                <a:lnTo>
                  <a:pt x="533425" y="412562"/>
                </a:lnTo>
                <a:lnTo>
                  <a:pt x="599092" y="412562"/>
                </a:lnTo>
                <a:lnTo>
                  <a:pt x="604088" y="371515"/>
                </a:lnTo>
                <a:lnTo>
                  <a:pt x="651741" y="346002"/>
                </a:lnTo>
                <a:lnTo>
                  <a:pt x="713663" y="315389"/>
                </a:lnTo>
                <a:lnTo>
                  <a:pt x="720119" y="312409"/>
                </a:lnTo>
                <a:lnTo>
                  <a:pt x="611276" y="312409"/>
                </a:lnTo>
                <a:lnTo>
                  <a:pt x="619962" y="241061"/>
                </a:lnTo>
                <a:close/>
              </a:path>
              <a:path w="1294765" h="739140">
                <a:moveTo>
                  <a:pt x="1182865" y="56466"/>
                </a:moveTo>
                <a:lnTo>
                  <a:pt x="955560" y="410809"/>
                </a:lnTo>
                <a:lnTo>
                  <a:pt x="1047188" y="410809"/>
                </a:lnTo>
                <a:lnTo>
                  <a:pt x="1088986" y="343359"/>
                </a:lnTo>
                <a:lnTo>
                  <a:pt x="1279028" y="343359"/>
                </a:lnTo>
                <a:lnTo>
                  <a:pt x="1276605" y="278437"/>
                </a:lnTo>
                <a:lnTo>
                  <a:pt x="1125575" y="278437"/>
                </a:lnTo>
                <a:lnTo>
                  <a:pt x="1194041" y="164378"/>
                </a:lnTo>
                <a:lnTo>
                  <a:pt x="1272348" y="164378"/>
                </a:lnTo>
                <a:lnTo>
                  <a:pt x="1269466" y="87175"/>
                </a:lnTo>
                <a:lnTo>
                  <a:pt x="1271441" y="69429"/>
                </a:lnTo>
                <a:lnTo>
                  <a:pt x="1274694" y="60316"/>
                </a:lnTo>
                <a:lnTo>
                  <a:pt x="1281559" y="56959"/>
                </a:lnTo>
                <a:lnTo>
                  <a:pt x="1294371" y="56479"/>
                </a:lnTo>
                <a:lnTo>
                  <a:pt x="1182865" y="56466"/>
                </a:lnTo>
                <a:close/>
              </a:path>
              <a:path w="1294765" h="739140">
                <a:moveTo>
                  <a:pt x="479500" y="245277"/>
                </a:moveTo>
                <a:lnTo>
                  <a:pt x="455955" y="245277"/>
                </a:lnTo>
                <a:lnTo>
                  <a:pt x="373062" y="365495"/>
                </a:lnTo>
                <a:lnTo>
                  <a:pt x="385931" y="365495"/>
                </a:lnTo>
                <a:lnTo>
                  <a:pt x="479500" y="245277"/>
                </a:lnTo>
                <a:close/>
              </a:path>
              <a:path w="1294765" h="739140">
                <a:moveTo>
                  <a:pt x="931173" y="229402"/>
                </a:moveTo>
                <a:lnTo>
                  <a:pt x="831913" y="229402"/>
                </a:lnTo>
                <a:lnTo>
                  <a:pt x="786106" y="242456"/>
                </a:lnTo>
                <a:lnTo>
                  <a:pt x="741096" y="257326"/>
                </a:lnTo>
                <a:lnTo>
                  <a:pt x="696927" y="273970"/>
                </a:lnTo>
                <a:lnTo>
                  <a:pt x="653639" y="292345"/>
                </a:lnTo>
                <a:lnTo>
                  <a:pt x="611276" y="312409"/>
                </a:lnTo>
                <a:lnTo>
                  <a:pt x="720119" y="312409"/>
                </a:lnTo>
                <a:lnTo>
                  <a:pt x="744524" y="301144"/>
                </a:lnTo>
                <a:lnTo>
                  <a:pt x="926924" y="301144"/>
                </a:lnTo>
                <a:lnTo>
                  <a:pt x="910564" y="238495"/>
                </a:lnTo>
                <a:lnTo>
                  <a:pt x="913091" y="235155"/>
                </a:lnTo>
                <a:lnTo>
                  <a:pt x="931173" y="229402"/>
                </a:lnTo>
                <a:close/>
              </a:path>
              <a:path w="1294765" h="739140">
                <a:moveTo>
                  <a:pt x="431812" y="56606"/>
                </a:moveTo>
                <a:lnTo>
                  <a:pt x="316915" y="56606"/>
                </a:lnTo>
                <a:lnTo>
                  <a:pt x="307326" y="99043"/>
                </a:lnTo>
                <a:lnTo>
                  <a:pt x="298778" y="131976"/>
                </a:lnTo>
                <a:lnTo>
                  <a:pt x="286456" y="172311"/>
                </a:lnTo>
                <a:lnTo>
                  <a:pt x="265544" y="236959"/>
                </a:lnTo>
                <a:lnTo>
                  <a:pt x="250929" y="276019"/>
                </a:lnTo>
                <a:lnTo>
                  <a:pt x="234848" y="309031"/>
                </a:lnTo>
                <a:lnTo>
                  <a:pt x="330050" y="309031"/>
                </a:lnTo>
                <a:lnTo>
                  <a:pt x="352626" y="259306"/>
                </a:lnTo>
                <a:lnTo>
                  <a:pt x="369995" y="207290"/>
                </a:lnTo>
                <a:lnTo>
                  <a:pt x="382611" y="168245"/>
                </a:lnTo>
                <a:lnTo>
                  <a:pt x="394914" y="128424"/>
                </a:lnTo>
                <a:lnTo>
                  <a:pt x="404787" y="93004"/>
                </a:lnTo>
                <a:lnTo>
                  <a:pt x="412210" y="72969"/>
                </a:lnTo>
                <a:lnTo>
                  <a:pt x="420404" y="62080"/>
                </a:lnTo>
                <a:lnTo>
                  <a:pt x="427547" y="57553"/>
                </a:lnTo>
                <a:lnTo>
                  <a:pt x="431812" y="56606"/>
                </a:lnTo>
                <a:close/>
              </a:path>
              <a:path w="1294765" h="739140">
                <a:moveTo>
                  <a:pt x="1272348" y="164378"/>
                </a:moveTo>
                <a:lnTo>
                  <a:pt x="1194041" y="164378"/>
                </a:lnTo>
                <a:lnTo>
                  <a:pt x="1194917" y="278437"/>
                </a:lnTo>
                <a:lnTo>
                  <a:pt x="1276605" y="278437"/>
                </a:lnTo>
                <a:lnTo>
                  <a:pt x="1272348" y="164378"/>
                </a:lnTo>
                <a:close/>
              </a:path>
              <a:path w="1294765" h="739140">
                <a:moveTo>
                  <a:pt x="649310" y="0"/>
                </a:moveTo>
                <a:lnTo>
                  <a:pt x="625069" y="0"/>
                </a:lnTo>
                <a:lnTo>
                  <a:pt x="468769" y="226684"/>
                </a:lnTo>
                <a:lnTo>
                  <a:pt x="381571" y="231587"/>
                </a:lnTo>
                <a:lnTo>
                  <a:pt x="374815" y="248706"/>
                </a:lnTo>
                <a:lnTo>
                  <a:pt x="455955" y="245277"/>
                </a:lnTo>
                <a:lnTo>
                  <a:pt x="479500" y="245277"/>
                </a:lnTo>
                <a:lnTo>
                  <a:pt x="480301" y="244248"/>
                </a:lnTo>
                <a:lnTo>
                  <a:pt x="555790" y="241061"/>
                </a:lnTo>
                <a:lnTo>
                  <a:pt x="619962" y="241061"/>
                </a:lnTo>
                <a:lnTo>
                  <a:pt x="620293" y="238343"/>
                </a:lnTo>
                <a:lnTo>
                  <a:pt x="831913" y="229402"/>
                </a:lnTo>
                <a:lnTo>
                  <a:pt x="931173" y="229402"/>
                </a:lnTo>
                <a:lnTo>
                  <a:pt x="944345" y="225211"/>
                </a:lnTo>
                <a:lnTo>
                  <a:pt x="495122" y="225211"/>
                </a:lnTo>
                <a:lnTo>
                  <a:pt x="570471" y="128424"/>
                </a:lnTo>
                <a:lnTo>
                  <a:pt x="633679" y="128424"/>
                </a:lnTo>
                <a:lnTo>
                  <a:pt x="649310" y="0"/>
                </a:lnTo>
                <a:close/>
              </a:path>
              <a:path w="1294765" h="739140">
                <a:moveTo>
                  <a:pt x="633679" y="128424"/>
                </a:moveTo>
                <a:lnTo>
                  <a:pt x="570471" y="128424"/>
                </a:lnTo>
                <a:lnTo>
                  <a:pt x="558317" y="221668"/>
                </a:lnTo>
                <a:lnTo>
                  <a:pt x="495122" y="225211"/>
                </a:lnTo>
                <a:lnTo>
                  <a:pt x="944345" y="225211"/>
                </a:lnTo>
                <a:lnTo>
                  <a:pt x="950037" y="223400"/>
                </a:lnTo>
                <a:lnTo>
                  <a:pt x="968366" y="218061"/>
                </a:lnTo>
                <a:lnTo>
                  <a:pt x="622769" y="218061"/>
                </a:lnTo>
                <a:lnTo>
                  <a:pt x="633679" y="128424"/>
                </a:lnTo>
                <a:close/>
              </a:path>
              <a:path w="1294765" h="739140">
                <a:moveTo>
                  <a:pt x="750087" y="56428"/>
                </a:moveTo>
                <a:lnTo>
                  <a:pt x="787044" y="208854"/>
                </a:lnTo>
                <a:lnTo>
                  <a:pt x="622769" y="218061"/>
                </a:lnTo>
                <a:lnTo>
                  <a:pt x="968366" y="218061"/>
                </a:lnTo>
                <a:lnTo>
                  <a:pt x="986524" y="212772"/>
                </a:lnTo>
                <a:lnTo>
                  <a:pt x="1022500" y="203276"/>
                </a:lnTo>
                <a:lnTo>
                  <a:pt x="1035087" y="200306"/>
                </a:lnTo>
                <a:lnTo>
                  <a:pt x="939419" y="200306"/>
                </a:lnTo>
                <a:lnTo>
                  <a:pt x="964713" y="166829"/>
                </a:lnTo>
                <a:lnTo>
                  <a:pt x="870115" y="166829"/>
                </a:lnTo>
                <a:lnTo>
                  <a:pt x="858799" y="100345"/>
                </a:lnTo>
                <a:lnTo>
                  <a:pt x="853355" y="74963"/>
                </a:lnTo>
                <a:lnTo>
                  <a:pt x="853681" y="61929"/>
                </a:lnTo>
                <a:lnTo>
                  <a:pt x="861703" y="57127"/>
                </a:lnTo>
                <a:lnTo>
                  <a:pt x="879348" y="56441"/>
                </a:lnTo>
                <a:lnTo>
                  <a:pt x="750087" y="56428"/>
                </a:lnTo>
                <a:close/>
              </a:path>
              <a:path w="1294765" h="739140">
                <a:moveTo>
                  <a:pt x="1066025" y="193093"/>
                </a:moveTo>
                <a:lnTo>
                  <a:pt x="1058621" y="193474"/>
                </a:lnTo>
                <a:lnTo>
                  <a:pt x="1043914" y="194464"/>
                </a:lnTo>
                <a:lnTo>
                  <a:pt x="939419" y="200306"/>
                </a:lnTo>
                <a:lnTo>
                  <a:pt x="1035087" y="200306"/>
                </a:lnTo>
                <a:lnTo>
                  <a:pt x="1057910" y="194922"/>
                </a:lnTo>
                <a:lnTo>
                  <a:pt x="1066995" y="193258"/>
                </a:lnTo>
                <a:lnTo>
                  <a:pt x="1065225" y="193258"/>
                </a:lnTo>
                <a:lnTo>
                  <a:pt x="1066025" y="193093"/>
                </a:lnTo>
                <a:close/>
              </a:path>
              <a:path w="1294765" h="739140">
                <a:moveTo>
                  <a:pt x="1067689" y="193131"/>
                </a:moveTo>
                <a:lnTo>
                  <a:pt x="1065225" y="193258"/>
                </a:lnTo>
                <a:lnTo>
                  <a:pt x="1066995" y="193258"/>
                </a:lnTo>
                <a:lnTo>
                  <a:pt x="1067689" y="193131"/>
                </a:lnTo>
                <a:close/>
              </a:path>
              <a:path w="1294765" h="739140">
                <a:moveTo>
                  <a:pt x="946264" y="56441"/>
                </a:moveTo>
                <a:lnTo>
                  <a:pt x="871296" y="166829"/>
                </a:lnTo>
                <a:lnTo>
                  <a:pt x="964713" y="166829"/>
                </a:lnTo>
                <a:lnTo>
                  <a:pt x="1026922" y="84495"/>
                </a:lnTo>
                <a:lnTo>
                  <a:pt x="1038239" y="68284"/>
                </a:lnTo>
                <a:lnTo>
                  <a:pt x="1046310" y="59959"/>
                </a:lnTo>
                <a:lnTo>
                  <a:pt x="1055002" y="56892"/>
                </a:lnTo>
                <a:lnTo>
                  <a:pt x="1068184" y="56454"/>
                </a:lnTo>
                <a:lnTo>
                  <a:pt x="946264" y="56441"/>
                </a:lnTo>
                <a:close/>
              </a:path>
            </a:pathLst>
          </a:custGeom>
          <a:solidFill>
            <a:srgbClr val="006BB7"/>
          </a:solidFill>
        </p:spPr>
        <p:txBody>
          <a:bodyPr wrap="square" lIns="0" tIns="0" rIns="0" bIns="0" rtlCol="0"/>
          <a:lstStyle/>
          <a:p>
            <a:endParaRPr/>
          </a:p>
        </p:txBody>
      </p:sp>
      <p:sp>
        <p:nvSpPr>
          <p:cNvPr id="60" name="object 3"/>
          <p:cNvSpPr txBox="1">
            <a:spLocks/>
          </p:cNvSpPr>
          <p:nvPr/>
        </p:nvSpPr>
        <p:spPr>
          <a:xfrm>
            <a:off x="9070700" y="486367"/>
            <a:ext cx="1623059" cy="391159"/>
          </a:xfrm>
          <a:prstGeom prst="rect">
            <a:avLst/>
          </a:prstGeom>
        </p:spPr>
        <p:txBody>
          <a:bodyPr vert="horz" wrap="square" lIns="0" tIns="1270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5400">
              <a:lnSpc>
                <a:spcPct val="100000"/>
              </a:lnSpc>
              <a:spcBef>
                <a:spcPts val="100"/>
              </a:spcBef>
            </a:pPr>
            <a:r>
              <a:rPr lang="en-US" spc="-65" smtClean="0"/>
              <a:t>6</a:t>
            </a:r>
            <a:r>
              <a:rPr lang="en-US" sz="2100" spc="-97" baseline="31746" smtClean="0"/>
              <a:t>th</a:t>
            </a:r>
            <a:r>
              <a:rPr lang="en-US" sz="2100" spc="-254" baseline="31746" smtClean="0"/>
              <a:t> </a:t>
            </a:r>
            <a:r>
              <a:rPr lang="en-US" sz="2400" spc="-110" smtClean="0"/>
              <a:t>Trilateral</a:t>
            </a:r>
            <a:endParaRPr lang="en-US" sz="2400"/>
          </a:p>
        </p:txBody>
      </p:sp>
      <p:sp>
        <p:nvSpPr>
          <p:cNvPr id="61" name="object 4"/>
          <p:cNvSpPr txBox="1"/>
          <p:nvPr/>
        </p:nvSpPr>
        <p:spPr>
          <a:xfrm>
            <a:off x="9242527" y="1272122"/>
            <a:ext cx="3047365" cy="389850"/>
          </a:xfrm>
          <a:prstGeom prst="rect">
            <a:avLst/>
          </a:prstGeom>
        </p:spPr>
        <p:txBody>
          <a:bodyPr vert="horz" wrap="square" lIns="0" tIns="43180" rIns="0" bIns="0" rtlCol="0">
            <a:spAutoFit/>
          </a:bodyPr>
          <a:lstStyle/>
          <a:p>
            <a:pPr marL="12700" marR="53340">
              <a:lnSpc>
                <a:spcPts val="2700"/>
              </a:lnSpc>
              <a:spcBef>
                <a:spcPts val="340"/>
              </a:spcBef>
            </a:pPr>
            <a:r>
              <a:rPr lang="en-US" sz="1300" b="1" spc="-50" dirty="0" smtClean="0">
                <a:solidFill>
                  <a:srgbClr val="4F88C7"/>
                </a:solidFill>
                <a:latin typeface="Trebuchet MS"/>
                <a:cs typeface="Trebuchet MS"/>
              </a:rPr>
              <a:t>June 16 – 17 </a:t>
            </a:r>
            <a:r>
              <a:rPr sz="1300" b="1" spc="-80" dirty="0" smtClean="0">
                <a:solidFill>
                  <a:srgbClr val="4F88C7"/>
                </a:solidFill>
                <a:latin typeface="Trebuchet MS"/>
                <a:cs typeface="Trebuchet MS"/>
              </a:rPr>
              <a:t>,</a:t>
            </a:r>
            <a:r>
              <a:rPr sz="1300" b="1" spc="-105" dirty="0" smtClean="0">
                <a:solidFill>
                  <a:srgbClr val="4F88C7"/>
                </a:solidFill>
                <a:latin typeface="Trebuchet MS"/>
                <a:cs typeface="Trebuchet MS"/>
              </a:rPr>
              <a:t> </a:t>
            </a:r>
            <a:r>
              <a:rPr sz="1300" b="1" spc="-40" dirty="0">
                <a:solidFill>
                  <a:srgbClr val="4F88C7"/>
                </a:solidFill>
                <a:latin typeface="Trebuchet MS"/>
                <a:cs typeface="Trebuchet MS"/>
              </a:rPr>
              <a:t>2021</a:t>
            </a:r>
            <a:endParaRPr sz="1300" dirty="0">
              <a:latin typeface="Trebuchet MS"/>
              <a:cs typeface="Trebuchet MS"/>
            </a:endParaRPr>
          </a:p>
        </p:txBody>
      </p:sp>
      <p:sp>
        <p:nvSpPr>
          <p:cNvPr id="62" name="object 5"/>
          <p:cNvSpPr txBox="1"/>
          <p:nvPr/>
        </p:nvSpPr>
        <p:spPr>
          <a:xfrm>
            <a:off x="9065941" y="795249"/>
            <a:ext cx="2829278" cy="486770"/>
          </a:xfrm>
          <a:prstGeom prst="rect">
            <a:avLst/>
          </a:prstGeom>
          <a:ln w="12700">
            <a:noFill/>
          </a:ln>
        </p:spPr>
        <p:txBody>
          <a:bodyPr vert="horz" wrap="square" lIns="0" tIns="101600" rIns="0" bIns="0" rtlCol="0">
            <a:spAutoFit/>
          </a:bodyPr>
          <a:lstStyle/>
          <a:p>
            <a:pPr marL="188595">
              <a:lnSpc>
                <a:spcPct val="100000"/>
              </a:lnSpc>
              <a:spcBef>
                <a:spcPts val="800"/>
              </a:spcBef>
            </a:pPr>
            <a:r>
              <a:rPr sz="2400" spc="-20" dirty="0" smtClean="0">
                <a:solidFill>
                  <a:srgbClr val="FFFFFF"/>
                </a:solidFill>
                <a:latin typeface="Arial"/>
                <a:cs typeface="Arial"/>
              </a:rPr>
              <a:t>TRI</a:t>
            </a:r>
            <a:r>
              <a:rPr lang="en-US" sz="2400" spc="-20" dirty="0" smtClean="0">
                <a:solidFill>
                  <a:srgbClr val="FFFFFF"/>
                </a:solidFill>
                <a:latin typeface="Arial"/>
                <a:cs typeface="Arial"/>
              </a:rPr>
              <a:t>LATERAL</a:t>
            </a:r>
            <a:r>
              <a:rPr sz="2400" b="1" spc="-20" dirty="0" smtClean="0">
                <a:solidFill>
                  <a:srgbClr val="4F88C7"/>
                </a:solidFill>
                <a:latin typeface="Trebuchet MS"/>
                <a:cs typeface="Trebuchet MS"/>
              </a:rPr>
              <a:t>2021</a:t>
            </a:r>
            <a:endParaRPr sz="2400" dirty="0">
              <a:latin typeface="Trebuchet MS"/>
              <a:cs typeface="Trebuchet MS"/>
            </a:endParaRPr>
          </a:p>
        </p:txBody>
      </p:sp>
      <p:sp>
        <p:nvSpPr>
          <p:cNvPr id="63" name="object 3"/>
          <p:cNvSpPr txBox="1">
            <a:spLocks/>
          </p:cNvSpPr>
          <p:nvPr/>
        </p:nvSpPr>
        <p:spPr>
          <a:xfrm>
            <a:off x="9242527" y="417108"/>
            <a:ext cx="1623059" cy="382156"/>
          </a:xfrm>
          <a:prstGeom prst="rect">
            <a:avLst/>
          </a:prstGeom>
        </p:spPr>
        <p:txBody>
          <a:bodyPr vert="horz" wrap="square" lIns="0" tIns="1270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5400">
              <a:lnSpc>
                <a:spcPct val="100000"/>
              </a:lnSpc>
              <a:spcBef>
                <a:spcPts val="100"/>
              </a:spcBef>
            </a:pPr>
            <a:r>
              <a:rPr lang="en-US" sz="2400" spc="-65" dirty="0" smtClean="0">
                <a:solidFill>
                  <a:schemeClr val="accent1">
                    <a:lumMod val="75000"/>
                  </a:schemeClr>
                </a:solidFill>
              </a:rPr>
              <a:t>6</a:t>
            </a:r>
            <a:r>
              <a:rPr lang="en-US" sz="2400" spc="-97" baseline="31746" dirty="0" smtClean="0">
                <a:solidFill>
                  <a:schemeClr val="accent1">
                    <a:lumMod val="75000"/>
                  </a:schemeClr>
                </a:solidFill>
              </a:rPr>
              <a:t>th</a:t>
            </a:r>
            <a:r>
              <a:rPr lang="en-US" sz="2400" spc="-254" baseline="31746" dirty="0" smtClean="0">
                <a:solidFill>
                  <a:schemeClr val="accent1">
                    <a:lumMod val="75000"/>
                  </a:schemeClr>
                </a:solidFill>
              </a:rPr>
              <a:t> </a:t>
            </a:r>
            <a:r>
              <a:rPr lang="en-US" sz="2400" spc="-110" dirty="0" smtClean="0">
                <a:solidFill>
                  <a:schemeClr val="accent1">
                    <a:lumMod val="75000"/>
                  </a:schemeClr>
                </a:solidFill>
              </a:rPr>
              <a:t>Trilateral</a:t>
            </a:r>
            <a:endParaRPr lang="en-US" sz="2400" dirty="0">
              <a:solidFill>
                <a:schemeClr val="accent1">
                  <a:lumMod val="75000"/>
                </a:schemeClr>
              </a:solidFill>
            </a:endParaRPr>
          </a:p>
        </p:txBody>
      </p:sp>
      <p:sp>
        <p:nvSpPr>
          <p:cNvPr id="64" name="object 2"/>
          <p:cNvSpPr txBox="1"/>
          <p:nvPr/>
        </p:nvSpPr>
        <p:spPr>
          <a:xfrm>
            <a:off x="509914" y="2961672"/>
            <a:ext cx="11516985" cy="2554544"/>
          </a:xfrm>
          <a:prstGeom prst="rect">
            <a:avLst/>
          </a:prstGeom>
        </p:spPr>
        <p:txBody>
          <a:bodyPr vert="horz" wrap="square" lIns="0" tIns="58419" rIns="0" bIns="0" rtlCol="0">
            <a:spAutoFit/>
          </a:bodyPr>
          <a:lstStyle/>
          <a:p>
            <a:pPr algn="ctr"/>
            <a:endParaRPr lang="en-GB" sz="1600" b="1" dirty="0" smtClean="0">
              <a:solidFill>
                <a:schemeClr val="bg1"/>
              </a:solidFill>
            </a:endParaRPr>
          </a:p>
          <a:p>
            <a:pPr algn="ctr"/>
            <a:r>
              <a:rPr lang="en-GB" sz="2800" b="1" dirty="0" smtClean="0">
                <a:solidFill>
                  <a:schemeClr val="bg1"/>
                </a:solidFill>
              </a:rPr>
              <a:t>Trilateral </a:t>
            </a:r>
            <a:r>
              <a:rPr lang="en-GB" sz="2800" b="1" dirty="0">
                <a:solidFill>
                  <a:schemeClr val="bg1"/>
                </a:solidFill>
              </a:rPr>
              <a:t>Task Force – Reliability Analysis Supporting </a:t>
            </a:r>
            <a:endParaRPr lang="en-GB" sz="2800" b="1" dirty="0" smtClean="0">
              <a:solidFill>
                <a:schemeClr val="bg1"/>
              </a:solidFill>
            </a:endParaRPr>
          </a:p>
          <a:p>
            <a:pPr algn="ctr"/>
            <a:r>
              <a:rPr lang="en-GB" sz="2800" b="1" dirty="0" smtClean="0">
                <a:solidFill>
                  <a:schemeClr val="bg1"/>
                </a:solidFill>
              </a:rPr>
              <a:t>Mission Extension/Post </a:t>
            </a:r>
            <a:r>
              <a:rPr lang="en-GB" sz="2800" b="1" dirty="0">
                <a:solidFill>
                  <a:schemeClr val="bg1"/>
                </a:solidFill>
              </a:rPr>
              <a:t>Mission </a:t>
            </a:r>
            <a:r>
              <a:rPr lang="en-GB" sz="2800" b="1" dirty="0" smtClean="0">
                <a:solidFill>
                  <a:schemeClr val="bg1"/>
                </a:solidFill>
              </a:rPr>
              <a:t>Disposal</a:t>
            </a:r>
            <a:endParaRPr lang="en-US" sz="4000" dirty="0" smtClean="0">
              <a:solidFill>
                <a:schemeClr val="bg1"/>
              </a:solidFill>
            </a:endParaRPr>
          </a:p>
          <a:p>
            <a:pPr marL="12700">
              <a:lnSpc>
                <a:spcPct val="100000"/>
              </a:lnSpc>
              <a:spcBef>
                <a:spcPts val="3340"/>
              </a:spcBef>
            </a:pPr>
            <a:r>
              <a:rPr lang="en-US" sz="1000" b="1" spc="-80" dirty="0">
                <a:latin typeface="Trebuchet MS"/>
                <a:cs typeface="Trebuchet MS"/>
              </a:rPr>
              <a:t/>
            </a:r>
            <a:br>
              <a:rPr lang="en-US" sz="1000" b="1" spc="-80" dirty="0">
                <a:latin typeface="Trebuchet MS"/>
                <a:cs typeface="Trebuchet MS"/>
              </a:rPr>
            </a:br>
            <a:r>
              <a:rPr lang="en-US" sz="2000" b="1" spc="-80" dirty="0" smtClean="0">
                <a:cs typeface="Trebuchet MS"/>
              </a:rPr>
              <a:t>Leads: </a:t>
            </a:r>
            <a:r>
              <a:rPr lang="en-US" sz="2000" spc="-80" dirty="0" smtClean="0">
                <a:cs typeface="Trebuchet MS"/>
              </a:rPr>
              <a:t>Anthony </a:t>
            </a:r>
            <a:r>
              <a:rPr lang="en-US" sz="2000" spc="-80" dirty="0" err="1" smtClean="0">
                <a:cs typeface="Trebuchet MS"/>
              </a:rPr>
              <a:t>Diventi</a:t>
            </a:r>
            <a:r>
              <a:rPr lang="en-US" sz="2000" spc="-80" dirty="0" smtClean="0">
                <a:cs typeface="Trebuchet MS"/>
              </a:rPr>
              <a:t> and Nancy J Lindsey (NASA – OSMA)</a:t>
            </a:r>
            <a:endParaRPr sz="2000" dirty="0" smtClean="0">
              <a:cs typeface="Trebuchet MS"/>
            </a:endParaRPr>
          </a:p>
          <a:p>
            <a:pPr marL="12700">
              <a:spcBef>
                <a:spcPts val="240"/>
              </a:spcBef>
            </a:pPr>
            <a:r>
              <a:rPr lang="en-US" sz="1600" b="1" spc="35" dirty="0" smtClean="0">
                <a:cs typeface="Trebuchet MS"/>
              </a:rPr>
              <a:t>Members: </a:t>
            </a:r>
            <a:r>
              <a:rPr lang="en-US" sz="1500" dirty="0"/>
              <a:t>Jesse </a:t>
            </a:r>
            <a:r>
              <a:rPr lang="en-US" sz="1500" dirty="0" smtClean="0"/>
              <a:t>Leitner (GSFC), </a:t>
            </a:r>
            <a:r>
              <a:rPr lang="en-US" sz="1500" dirty="0"/>
              <a:t>Mathew </a:t>
            </a:r>
            <a:r>
              <a:rPr lang="en-US" sz="1500" dirty="0" smtClean="0"/>
              <a:t>Forsbacka (NASA-OSMA), </a:t>
            </a:r>
            <a:r>
              <a:rPr lang="en-US" sz="1500" dirty="0"/>
              <a:t>Toru </a:t>
            </a:r>
            <a:r>
              <a:rPr lang="en-US" sz="1500" dirty="0" smtClean="0"/>
              <a:t>Yoshihara (JAXA), </a:t>
            </a:r>
            <a:r>
              <a:rPr lang="en-US" sz="1500" dirty="0"/>
              <a:t>Kenichi </a:t>
            </a:r>
            <a:r>
              <a:rPr lang="en-US" sz="1500" dirty="0" smtClean="0"/>
              <a:t>Sat</a:t>
            </a:r>
            <a:r>
              <a:rPr lang="pl-PL" sz="1500" dirty="0" smtClean="0"/>
              <a:t>o</a:t>
            </a:r>
            <a:r>
              <a:rPr lang="en-US" sz="1500" dirty="0" smtClean="0"/>
              <a:t> (JAXA), </a:t>
            </a:r>
            <a:r>
              <a:rPr lang="en-US" sz="1500" dirty="0"/>
              <a:t>Takashi </a:t>
            </a:r>
            <a:r>
              <a:rPr lang="en-US" sz="1500" dirty="0" smtClean="0"/>
              <a:t>Yamane (JAXA), </a:t>
            </a:r>
            <a:r>
              <a:rPr lang="en-US" sz="1500" dirty="0" err="1"/>
              <a:t>Fabrice</a:t>
            </a:r>
            <a:r>
              <a:rPr lang="en-US" sz="1500" dirty="0"/>
              <a:t> </a:t>
            </a:r>
            <a:r>
              <a:rPr lang="en-US" sz="1500" dirty="0" err="1" smtClean="0"/>
              <a:t>Cosson</a:t>
            </a:r>
            <a:r>
              <a:rPr lang="en-US" sz="1500" dirty="0" smtClean="0"/>
              <a:t> (ESA</a:t>
            </a:r>
            <a:r>
              <a:rPr lang="en-US" sz="1500" dirty="0"/>
              <a:t>), </a:t>
            </a:r>
            <a:r>
              <a:rPr lang="en-US" sz="1500" dirty="0" err="1"/>
              <a:t>Silvana</a:t>
            </a:r>
            <a:r>
              <a:rPr lang="en-US" sz="1500" dirty="0"/>
              <a:t> </a:t>
            </a:r>
            <a:r>
              <a:rPr lang="en-US" sz="1500" dirty="0" err="1" smtClean="0"/>
              <a:t>Radu</a:t>
            </a:r>
            <a:r>
              <a:rPr lang="en-US" sz="1500" dirty="0" smtClean="0"/>
              <a:t> (ESA), Sergio </a:t>
            </a:r>
            <a:r>
              <a:rPr lang="en-US" sz="1500" dirty="0"/>
              <a:t>Ventura </a:t>
            </a:r>
            <a:r>
              <a:rPr lang="en-US" sz="1500" dirty="0" smtClean="0"/>
              <a:t>(ESA), </a:t>
            </a:r>
            <a:r>
              <a:rPr lang="en-US" sz="1500" dirty="0"/>
              <a:t>Andrea </a:t>
            </a:r>
            <a:r>
              <a:rPr lang="en-US" sz="1500" dirty="0" smtClean="0"/>
              <a:t>Lopez (ESA), </a:t>
            </a:r>
            <a:r>
              <a:rPr lang="en-US" sz="1500" dirty="0"/>
              <a:t>Todd </a:t>
            </a:r>
            <a:r>
              <a:rPr lang="en-US" sz="1500" dirty="0" smtClean="0"/>
              <a:t>Paulos (JPL), </a:t>
            </a:r>
            <a:r>
              <a:rPr lang="en-US" sz="1500" dirty="0"/>
              <a:t>Martin </a:t>
            </a:r>
            <a:r>
              <a:rPr lang="en-US" sz="1500" dirty="0" smtClean="0"/>
              <a:t>Ratliff</a:t>
            </a:r>
            <a:r>
              <a:rPr lang="en-US" sz="1500" dirty="0"/>
              <a:t> </a:t>
            </a:r>
            <a:r>
              <a:rPr lang="en-US" sz="1500" dirty="0" smtClean="0"/>
              <a:t>(JPL), </a:t>
            </a:r>
            <a:r>
              <a:rPr lang="en-US" sz="1500" dirty="0"/>
              <a:t>Robert </a:t>
            </a:r>
            <a:r>
              <a:rPr lang="en-US" sz="1500" dirty="0" smtClean="0"/>
              <a:t>Abelson (JPL)</a:t>
            </a:r>
            <a:endParaRPr lang="en-US" sz="1500" dirty="0"/>
          </a:p>
        </p:txBody>
      </p:sp>
      <p:grpSp>
        <p:nvGrpSpPr>
          <p:cNvPr id="72" name="Group 71"/>
          <p:cNvGrpSpPr/>
          <p:nvPr/>
        </p:nvGrpSpPr>
        <p:grpSpPr>
          <a:xfrm>
            <a:off x="9277694" y="6102380"/>
            <a:ext cx="1230583" cy="612877"/>
            <a:chOff x="8183300" y="6261904"/>
            <a:chExt cx="902086" cy="486137"/>
          </a:xfrm>
        </p:grpSpPr>
        <p:pic>
          <p:nvPicPr>
            <p:cNvPr id="70" name="Picture 69"/>
            <p:cNvPicPr>
              <a:picLocks noChangeAspect="1"/>
            </p:cNvPicPr>
            <p:nvPr/>
          </p:nvPicPr>
          <p:blipFill rotWithShape="1">
            <a:blip r:embed="rId5"/>
            <a:srcRect l="13310" t="20604" r="16185" b="30509"/>
            <a:stretch/>
          </p:blipFill>
          <p:spPr>
            <a:xfrm>
              <a:off x="8183300" y="6261904"/>
              <a:ext cx="902085" cy="486137"/>
            </a:xfrm>
            <a:prstGeom prst="rect">
              <a:avLst/>
            </a:prstGeom>
          </p:spPr>
        </p:pic>
        <p:pic>
          <p:nvPicPr>
            <p:cNvPr id="71" name="Picture 70"/>
            <p:cNvPicPr>
              <a:picLocks noChangeAspect="1"/>
            </p:cNvPicPr>
            <p:nvPr/>
          </p:nvPicPr>
          <p:blipFill rotWithShape="1">
            <a:blip r:embed="rId5"/>
            <a:srcRect l="13310" t="20604" r="19544" b="42909"/>
            <a:stretch/>
          </p:blipFill>
          <p:spPr>
            <a:xfrm>
              <a:off x="8226274" y="6275164"/>
              <a:ext cx="859112" cy="354235"/>
            </a:xfrm>
            <a:prstGeom prst="rect">
              <a:avLst/>
            </a:prstGeom>
          </p:spPr>
        </p:pic>
      </p:grpSp>
      <p:sp>
        <p:nvSpPr>
          <p:cNvPr id="3" name="Slide Number Placeholder 2"/>
          <p:cNvSpPr>
            <a:spLocks noGrp="1"/>
          </p:cNvSpPr>
          <p:nvPr>
            <p:ph type="sldNum" sz="quarter" idx="12"/>
          </p:nvPr>
        </p:nvSpPr>
        <p:spPr/>
        <p:txBody>
          <a:bodyPr/>
          <a:lstStyle/>
          <a:p>
            <a:fld id="{922D423E-F767-4746-902E-E85DB54D7164}" type="slidenum">
              <a:rPr lang="en-US" smtClean="0"/>
              <a:t>1</a:t>
            </a:fld>
            <a:endParaRPr lang="en-US"/>
          </a:p>
        </p:txBody>
      </p:sp>
    </p:spTree>
    <p:extLst>
      <p:ext uri="{BB962C8B-B14F-4D97-AF65-F5344CB8AC3E}">
        <p14:creationId xmlns:p14="http://schemas.microsoft.com/office/powerpoint/2010/main" val="4758872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80352" y="2926202"/>
            <a:ext cx="1746846" cy="1050925"/>
          </a:xfrm>
          <a:prstGeom prst="rect">
            <a:avLst/>
          </a:prstGeom>
        </p:spPr>
      </p:pic>
      <p:pic>
        <p:nvPicPr>
          <p:cNvPr id="10" name="Picture 9"/>
          <p:cNvPicPr>
            <a:picLocks noChangeAspect="1"/>
          </p:cNvPicPr>
          <p:nvPr/>
        </p:nvPicPr>
        <p:blipFill>
          <a:blip r:embed="rId4"/>
          <a:stretch>
            <a:fillRect/>
          </a:stretch>
        </p:blipFill>
        <p:spPr>
          <a:xfrm>
            <a:off x="7743401" y="783590"/>
            <a:ext cx="2401147" cy="1350645"/>
          </a:xfrm>
          <a:prstGeom prst="rect">
            <a:avLst/>
          </a:prstGeom>
        </p:spPr>
      </p:pic>
      <p:pic>
        <p:nvPicPr>
          <p:cNvPr id="8" name="Picture 7"/>
          <p:cNvPicPr>
            <a:picLocks noChangeAspect="1"/>
          </p:cNvPicPr>
          <p:nvPr/>
        </p:nvPicPr>
        <p:blipFill>
          <a:blip r:embed="rId5"/>
          <a:stretch>
            <a:fillRect/>
          </a:stretch>
        </p:blipFill>
        <p:spPr>
          <a:xfrm>
            <a:off x="10225088" y="693739"/>
            <a:ext cx="1857375" cy="2110422"/>
          </a:xfrm>
          <a:prstGeom prst="rect">
            <a:avLst/>
          </a:prstGeom>
        </p:spPr>
      </p:pic>
      <p:sp>
        <p:nvSpPr>
          <p:cNvPr id="2" name="Title 1"/>
          <p:cNvSpPr>
            <a:spLocks noGrp="1"/>
          </p:cNvSpPr>
          <p:nvPr>
            <p:ph type="title" idx="4294967295"/>
          </p:nvPr>
        </p:nvSpPr>
        <p:spPr>
          <a:xfrm>
            <a:off x="285750" y="365125"/>
            <a:ext cx="10515600" cy="1325563"/>
          </a:xfrm>
        </p:spPr>
        <p:txBody>
          <a:bodyPr/>
          <a:lstStyle/>
          <a:p>
            <a:r>
              <a:rPr lang="en-US" dirty="0" smtClean="0">
                <a:solidFill>
                  <a:schemeClr val="bg1"/>
                </a:solidFill>
              </a:rPr>
              <a:t>Agenda</a:t>
            </a:r>
            <a:endParaRPr lang="en-US" dirty="0">
              <a:solidFill>
                <a:schemeClr val="bg1"/>
              </a:solidFill>
            </a:endParaRPr>
          </a:p>
        </p:txBody>
      </p:sp>
      <p:sp>
        <p:nvSpPr>
          <p:cNvPr id="6" name="Content Placeholder 2"/>
          <p:cNvSpPr txBox="1">
            <a:spLocks/>
          </p:cNvSpPr>
          <p:nvPr/>
        </p:nvSpPr>
        <p:spPr>
          <a:xfrm>
            <a:off x="3399855" y="2506662"/>
            <a:ext cx="7124087"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b="1" dirty="0"/>
              <a:t>TOR Overview and Status</a:t>
            </a:r>
          </a:p>
          <a:p>
            <a:pPr lvl="1"/>
            <a:r>
              <a:rPr lang="en-US" b="1" dirty="0" smtClean="0"/>
              <a:t>Joint Initiatives</a:t>
            </a:r>
          </a:p>
          <a:p>
            <a:pPr lvl="2"/>
            <a:r>
              <a:rPr lang="en-US" b="1" dirty="0" smtClean="0"/>
              <a:t>Policy Comparison</a:t>
            </a:r>
          </a:p>
          <a:p>
            <a:pPr lvl="2"/>
            <a:r>
              <a:rPr lang="en-US" b="1" dirty="0" smtClean="0"/>
              <a:t>Lessons Learned</a:t>
            </a:r>
          </a:p>
          <a:p>
            <a:pPr lvl="2"/>
            <a:r>
              <a:rPr lang="en-US" b="1" dirty="0" smtClean="0"/>
              <a:t>Consensus Doc Overview</a:t>
            </a:r>
          </a:p>
          <a:p>
            <a:pPr lvl="1"/>
            <a:r>
              <a:rPr lang="en-US" b="1" dirty="0"/>
              <a:t>JAXA Initiatives </a:t>
            </a:r>
            <a:endParaRPr lang="en-US" b="1" dirty="0" smtClean="0"/>
          </a:p>
          <a:p>
            <a:pPr lvl="1"/>
            <a:r>
              <a:rPr lang="en-US" b="1" dirty="0" smtClean="0"/>
              <a:t>ESA Initiatives </a:t>
            </a:r>
          </a:p>
          <a:p>
            <a:pPr lvl="1"/>
            <a:r>
              <a:rPr lang="en-US" b="1" dirty="0" smtClean="0"/>
              <a:t>NASA Initiatives </a:t>
            </a:r>
          </a:p>
          <a:p>
            <a:pPr lvl="1"/>
            <a:r>
              <a:rPr lang="en-US" b="1" dirty="0" smtClean="0"/>
              <a:t>Summary of our Achievements and </a:t>
            </a:r>
            <a:r>
              <a:rPr lang="en-US" b="1" dirty="0"/>
              <a:t>P</a:t>
            </a:r>
            <a:r>
              <a:rPr lang="en-US" b="1" dirty="0" smtClean="0"/>
              <a:t>ath forward </a:t>
            </a:r>
          </a:p>
          <a:p>
            <a:pPr marL="457200" lvl="1" indent="0">
              <a:buFont typeface="Arial" panose="020B0604020202020204" pitchFamily="34" charset="0"/>
              <a:buNone/>
            </a:pPr>
            <a:endParaRPr lang="en-US" b="1" dirty="0"/>
          </a:p>
        </p:txBody>
      </p:sp>
      <p:pic>
        <p:nvPicPr>
          <p:cNvPr id="4" name="Picture 3"/>
          <p:cNvPicPr>
            <a:picLocks noChangeAspect="1"/>
          </p:cNvPicPr>
          <p:nvPr/>
        </p:nvPicPr>
        <p:blipFill rotWithShape="1">
          <a:blip r:embed="rId6">
            <a:grayscl/>
          </a:blip>
          <a:srcRect l="28000" t="30477" r="30000" b="25714"/>
          <a:stretch/>
        </p:blipFill>
        <p:spPr>
          <a:xfrm>
            <a:off x="9321397" y="2338192"/>
            <a:ext cx="1276350" cy="931938"/>
          </a:xfrm>
          <a:prstGeom prst="rect">
            <a:avLst/>
          </a:prstGeom>
        </p:spPr>
      </p:pic>
      <p:pic>
        <p:nvPicPr>
          <p:cNvPr id="5" name="Picture 4"/>
          <p:cNvPicPr>
            <a:picLocks noChangeAspect="1"/>
          </p:cNvPicPr>
          <p:nvPr/>
        </p:nvPicPr>
        <p:blipFill>
          <a:blip r:embed="rId7"/>
          <a:stretch>
            <a:fillRect/>
          </a:stretch>
        </p:blipFill>
        <p:spPr>
          <a:xfrm>
            <a:off x="9694055" y="55562"/>
            <a:ext cx="1528790" cy="995363"/>
          </a:xfrm>
          <a:prstGeom prst="rect">
            <a:avLst/>
          </a:prstGeom>
        </p:spPr>
      </p:pic>
      <p:sp>
        <p:nvSpPr>
          <p:cNvPr id="11" name="Rectangle 10"/>
          <p:cNvSpPr/>
          <p:nvPr/>
        </p:nvSpPr>
        <p:spPr>
          <a:xfrm>
            <a:off x="285750" y="6457890"/>
            <a:ext cx="2479774" cy="400110"/>
          </a:xfrm>
          <a:prstGeom prst="rect">
            <a:avLst/>
          </a:prstGeom>
        </p:spPr>
        <p:txBody>
          <a:bodyPr wrap="square">
            <a:spAutoFit/>
          </a:bodyPr>
          <a:lstStyle/>
          <a:p>
            <a:pPr algn="ctr"/>
            <a:r>
              <a:rPr lang="en-GB" sz="1000" b="1" dirty="0" smtClean="0">
                <a:solidFill>
                  <a:schemeClr val="bg1"/>
                </a:solidFill>
              </a:rPr>
              <a:t>Nancy J Lindsey: Mission Extension/Post </a:t>
            </a:r>
            <a:r>
              <a:rPr lang="en-GB" sz="1000" b="1" dirty="0">
                <a:solidFill>
                  <a:schemeClr val="bg1"/>
                </a:solidFill>
              </a:rPr>
              <a:t>Mission </a:t>
            </a:r>
            <a:r>
              <a:rPr lang="en-GB" sz="1000" b="1" dirty="0" smtClean="0">
                <a:solidFill>
                  <a:schemeClr val="bg1"/>
                </a:solidFill>
              </a:rPr>
              <a:t>Disposal Task Force</a:t>
            </a:r>
            <a:endParaRPr lang="en-US" sz="1000" dirty="0">
              <a:solidFill>
                <a:schemeClr val="bg1"/>
              </a:solidFill>
            </a:endParaRPr>
          </a:p>
        </p:txBody>
      </p:sp>
      <p:sp>
        <p:nvSpPr>
          <p:cNvPr id="3" name="Slide Number Placeholder 2"/>
          <p:cNvSpPr>
            <a:spLocks noGrp="1"/>
          </p:cNvSpPr>
          <p:nvPr>
            <p:ph type="sldNum" sz="quarter" idx="7"/>
          </p:nvPr>
        </p:nvSpPr>
        <p:spPr/>
        <p:txBody>
          <a:bodyPr/>
          <a:lstStyle/>
          <a:p>
            <a:pPr defTabSz="586405"/>
            <a:fld id="{B6F15528-21DE-4FAA-801E-634DDDAF4B2B}" type="slidenum">
              <a:rPr lang="en-US" sz="1154" smtClean="0">
                <a:solidFill>
                  <a:prstClr val="black">
                    <a:tint val="75000"/>
                  </a:prstClr>
                </a:solidFill>
              </a:rPr>
              <a:pPr defTabSz="586405"/>
              <a:t>2</a:t>
            </a:fld>
            <a:endParaRPr lang="en-US" sz="1154">
              <a:solidFill>
                <a:prstClr val="black">
                  <a:tint val="75000"/>
                </a:prstClr>
              </a:solidFill>
            </a:endParaRPr>
          </a:p>
        </p:txBody>
      </p:sp>
    </p:spTree>
    <p:extLst>
      <p:ext uri="{BB962C8B-B14F-4D97-AF65-F5344CB8AC3E}">
        <p14:creationId xmlns:p14="http://schemas.microsoft.com/office/powerpoint/2010/main" val="27129393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190499" y="1118175"/>
            <a:ext cx="3028950" cy="4351338"/>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None/>
            </a:pPr>
            <a:r>
              <a:rPr lang="en-US" b="1" dirty="0" smtClean="0">
                <a:solidFill>
                  <a:schemeClr val="bg1"/>
                </a:solidFill>
              </a:rPr>
              <a:t>Agenda</a:t>
            </a:r>
          </a:p>
          <a:p>
            <a:pPr marL="457200" lvl="1" indent="0">
              <a:buNone/>
            </a:pPr>
            <a:endParaRPr lang="en-US" b="1" dirty="0" smtClean="0">
              <a:solidFill>
                <a:srgbClr val="FFFF00"/>
              </a:solidFill>
            </a:endParaRPr>
          </a:p>
          <a:p>
            <a:pPr lvl="1"/>
            <a:r>
              <a:rPr lang="en-US" b="1" dirty="0" smtClean="0">
                <a:solidFill>
                  <a:srgbClr val="FFFF00"/>
                </a:solidFill>
              </a:rPr>
              <a:t>TOR </a:t>
            </a:r>
            <a:r>
              <a:rPr lang="en-US" b="1" dirty="0">
                <a:solidFill>
                  <a:srgbClr val="FFFF00"/>
                </a:solidFill>
              </a:rPr>
              <a:t>Overview and Status</a:t>
            </a:r>
          </a:p>
          <a:p>
            <a:pPr lvl="1"/>
            <a:r>
              <a:rPr lang="en-US" b="1" dirty="0">
                <a:solidFill>
                  <a:schemeClr val="bg1"/>
                </a:solidFill>
              </a:rPr>
              <a:t>Joint Initiatives</a:t>
            </a:r>
          </a:p>
          <a:p>
            <a:pPr lvl="2"/>
            <a:r>
              <a:rPr lang="en-US" b="1" dirty="0">
                <a:solidFill>
                  <a:schemeClr val="bg1"/>
                </a:solidFill>
              </a:rPr>
              <a:t>Policy Comparison</a:t>
            </a:r>
          </a:p>
          <a:p>
            <a:pPr lvl="2"/>
            <a:r>
              <a:rPr lang="en-US" b="1" dirty="0">
                <a:solidFill>
                  <a:schemeClr val="bg1"/>
                </a:solidFill>
              </a:rPr>
              <a:t>Lessons Learned</a:t>
            </a:r>
          </a:p>
          <a:p>
            <a:pPr lvl="2"/>
            <a:r>
              <a:rPr lang="en-US" b="1" dirty="0" smtClean="0">
                <a:solidFill>
                  <a:schemeClr val="bg1"/>
                </a:solidFill>
              </a:rPr>
              <a:t>Consensus </a:t>
            </a:r>
            <a:r>
              <a:rPr lang="en-US" b="1" dirty="0">
                <a:solidFill>
                  <a:schemeClr val="bg1"/>
                </a:solidFill>
              </a:rPr>
              <a:t>Doc Overview</a:t>
            </a:r>
          </a:p>
          <a:p>
            <a:pPr lvl="1"/>
            <a:r>
              <a:rPr lang="en-US" b="1" dirty="0">
                <a:solidFill>
                  <a:schemeClr val="bg1"/>
                </a:solidFill>
              </a:rPr>
              <a:t>JAXA Initiatives ESA </a:t>
            </a:r>
            <a:r>
              <a:rPr lang="en-US" b="1" dirty="0" smtClean="0">
                <a:solidFill>
                  <a:schemeClr val="bg1"/>
                </a:solidFill>
              </a:rPr>
              <a:t>Initiatives </a:t>
            </a:r>
          </a:p>
          <a:p>
            <a:pPr lvl="1"/>
            <a:r>
              <a:rPr lang="en-US" b="1" dirty="0" smtClean="0">
                <a:solidFill>
                  <a:schemeClr val="bg1"/>
                </a:solidFill>
              </a:rPr>
              <a:t>NASA Initiatives </a:t>
            </a:r>
          </a:p>
          <a:p>
            <a:pPr lvl="1"/>
            <a:r>
              <a:rPr lang="en-US" b="1" dirty="0" smtClean="0">
                <a:solidFill>
                  <a:schemeClr val="bg1"/>
                </a:solidFill>
              </a:rPr>
              <a:t>Summary of Achievements </a:t>
            </a:r>
            <a:r>
              <a:rPr lang="en-US" b="1" dirty="0">
                <a:solidFill>
                  <a:schemeClr val="bg1"/>
                </a:solidFill>
              </a:rPr>
              <a:t>and Path </a:t>
            </a:r>
            <a:r>
              <a:rPr lang="en-US" b="1" dirty="0" smtClean="0">
                <a:solidFill>
                  <a:schemeClr val="bg1"/>
                </a:solidFill>
              </a:rPr>
              <a:t>Forward</a:t>
            </a:r>
            <a:endParaRPr lang="en-US" b="1" dirty="0">
              <a:solidFill>
                <a:schemeClr val="bg1"/>
              </a:solidFill>
            </a:endParaRPr>
          </a:p>
          <a:p>
            <a:pPr marL="457200" lvl="1" indent="0">
              <a:buFont typeface="Arial" panose="020B0604020202020204" pitchFamily="34" charset="0"/>
              <a:buNone/>
            </a:pPr>
            <a:endParaRPr lang="en-US" b="1" dirty="0">
              <a:solidFill>
                <a:schemeClr val="bg1"/>
              </a:solidFill>
            </a:endParaRPr>
          </a:p>
        </p:txBody>
      </p:sp>
      <p:sp>
        <p:nvSpPr>
          <p:cNvPr id="3" name="Rectangle 2"/>
          <p:cNvSpPr/>
          <p:nvPr/>
        </p:nvSpPr>
        <p:spPr>
          <a:xfrm>
            <a:off x="4634516" y="1367"/>
            <a:ext cx="5712269" cy="707886"/>
          </a:xfrm>
          <a:prstGeom prst="rect">
            <a:avLst/>
          </a:prstGeom>
        </p:spPr>
        <p:txBody>
          <a:bodyPr wrap="none">
            <a:spAutoFit/>
          </a:bodyPr>
          <a:lstStyle/>
          <a:p>
            <a:pPr lvl="1"/>
            <a:r>
              <a:rPr lang="en-US" sz="4000" b="1" dirty="0" smtClean="0">
                <a:latin typeface="+mj-lt"/>
              </a:rPr>
              <a:t>TOR Overview and Status</a:t>
            </a:r>
            <a:endParaRPr lang="en-US" sz="4000" b="1" dirty="0">
              <a:latin typeface="+mj-lt"/>
            </a:endParaRPr>
          </a:p>
        </p:txBody>
      </p:sp>
      <p:sp>
        <p:nvSpPr>
          <p:cNvPr id="4" name="Rectangle 3"/>
          <p:cNvSpPr/>
          <p:nvPr/>
        </p:nvSpPr>
        <p:spPr>
          <a:xfrm>
            <a:off x="285750" y="6457890"/>
            <a:ext cx="2479774" cy="400110"/>
          </a:xfrm>
          <a:prstGeom prst="rect">
            <a:avLst/>
          </a:prstGeom>
        </p:spPr>
        <p:txBody>
          <a:bodyPr wrap="square">
            <a:spAutoFit/>
          </a:bodyPr>
          <a:lstStyle/>
          <a:p>
            <a:pPr algn="ctr"/>
            <a:r>
              <a:rPr lang="en-GB" sz="1000" b="1" dirty="0" smtClean="0">
                <a:solidFill>
                  <a:schemeClr val="bg1"/>
                </a:solidFill>
              </a:rPr>
              <a:t>Nancy J Lindsey: Mission Extension/Post </a:t>
            </a:r>
            <a:r>
              <a:rPr lang="en-GB" sz="1000" b="1" dirty="0">
                <a:solidFill>
                  <a:schemeClr val="bg1"/>
                </a:solidFill>
              </a:rPr>
              <a:t>Mission </a:t>
            </a:r>
            <a:r>
              <a:rPr lang="en-GB" sz="1000" b="1" dirty="0" smtClean="0">
                <a:solidFill>
                  <a:schemeClr val="bg1"/>
                </a:solidFill>
              </a:rPr>
              <a:t>Disposal Task Force</a:t>
            </a:r>
            <a:endParaRPr lang="en-US" sz="1000" dirty="0">
              <a:solidFill>
                <a:schemeClr val="bg1"/>
              </a:solidFill>
            </a:endParaRPr>
          </a:p>
        </p:txBody>
      </p:sp>
      <p:cxnSp>
        <p:nvCxnSpPr>
          <p:cNvPr id="6" name="Straight Connector 5"/>
          <p:cNvCxnSpPr/>
          <p:nvPr/>
        </p:nvCxnSpPr>
        <p:spPr>
          <a:xfrm>
            <a:off x="7577865" y="1208122"/>
            <a:ext cx="45720" cy="5138928"/>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3253515" y="3480083"/>
            <a:ext cx="8648700" cy="9525"/>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306857" y="976915"/>
            <a:ext cx="4128374" cy="923330"/>
          </a:xfrm>
          <a:prstGeom prst="rect">
            <a:avLst/>
          </a:prstGeom>
          <a:noFill/>
        </p:spPr>
        <p:txBody>
          <a:bodyPr wrap="none" rtlCol="0">
            <a:spAutoFit/>
          </a:bodyPr>
          <a:lstStyle/>
          <a:p>
            <a:pPr algn="ctr"/>
            <a:r>
              <a:rPr lang="en-US" dirty="0"/>
              <a:t>Capture a </a:t>
            </a:r>
            <a:r>
              <a:rPr lang="en-US" dirty="0" smtClean="0"/>
              <a:t>Comprehensive </a:t>
            </a:r>
            <a:r>
              <a:rPr lang="en-US" dirty="0"/>
              <a:t>set of </a:t>
            </a:r>
            <a:endParaRPr lang="en-US" dirty="0" smtClean="0"/>
          </a:p>
          <a:p>
            <a:r>
              <a:rPr lang="en-US" dirty="0" smtClean="0"/>
              <a:t>Regulations/Documents on </a:t>
            </a:r>
            <a:r>
              <a:rPr lang="en-US" dirty="0" err="1" smtClean="0"/>
              <a:t>Spacekeeping</a:t>
            </a:r>
            <a:r>
              <a:rPr lang="en-US" dirty="0" smtClean="0"/>
              <a:t>.</a:t>
            </a:r>
          </a:p>
          <a:p>
            <a:endParaRPr lang="en-US" dirty="0"/>
          </a:p>
        </p:txBody>
      </p:sp>
      <p:sp>
        <p:nvSpPr>
          <p:cNvPr id="12" name="TextBox 11"/>
          <p:cNvSpPr txBox="1"/>
          <p:nvPr/>
        </p:nvSpPr>
        <p:spPr>
          <a:xfrm>
            <a:off x="7698713" y="959560"/>
            <a:ext cx="4128374" cy="1200329"/>
          </a:xfrm>
          <a:prstGeom prst="rect">
            <a:avLst/>
          </a:prstGeom>
          <a:noFill/>
        </p:spPr>
        <p:txBody>
          <a:bodyPr wrap="none" rtlCol="0">
            <a:spAutoFit/>
          </a:bodyPr>
          <a:lstStyle/>
          <a:p>
            <a:pPr algn="ctr"/>
            <a:r>
              <a:rPr lang="en-US" dirty="0" smtClean="0"/>
              <a:t>Establish Similarity/Differences in</a:t>
            </a:r>
          </a:p>
          <a:p>
            <a:r>
              <a:rPr lang="en-US" dirty="0" smtClean="0"/>
              <a:t>Regulations/Documents on </a:t>
            </a:r>
            <a:r>
              <a:rPr lang="en-US" dirty="0" err="1" smtClean="0"/>
              <a:t>Spacekeeping</a:t>
            </a:r>
            <a:r>
              <a:rPr lang="en-US" dirty="0" smtClean="0"/>
              <a:t>.</a:t>
            </a:r>
          </a:p>
          <a:p>
            <a:endParaRPr lang="en-US" dirty="0" smtClean="0"/>
          </a:p>
          <a:p>
            <a:endParaRPr lang="en-US" dirty="0"/>
          </a:p>
        </p:txBody>
      </p:sp>
      <p:sp>
        <p:nvSpPr>
          <p:cNvPr id="13" name="Rectangle 12"/>
          <p:cNvSpPr/>
          <p:nvPr/>
        </p:nvSpPr>
        <p:spPr>
          <a:xfrm>
            <a:off x="3200400" y="3668537"/>
            <a:ext cx="4416358" cy="646331"/>
          </a:xfrm>
          <a:prstGeom prst="rect">
            <a:avLst/>
          </a:prstGeom>
        </p:spPr>
        <p:txBody>
          <a:bodyPr wrap="square">
            <a:spAutoFit/>
          </a:bodyPr>
          <a:lstStyle/>
          <a:p>
            <a:pPr algn="ctr"/>
            <a:r>
              <a:rPr lang="en-US" dirty="0" smtClean="0">
                <a:ea typeface="Times New Roman" panose="02020603050405020304" pitchFamily="18" charset="0"/>
              </a:rPr>
              <a:t>  Compare </a:t>
            </a:r>
            <a:r>
              <a:rPr lang="en-US" dirty="0">
                <a:ea typeface="Times New Roman" panose="02020603050405020304" pitchFamily="18" charset="0"/>
              </a:rPr>
              <a:t>reliability estimation </a:t>
            </a:r>
            <a:r>
              <a:rPr lang="en-US" dirty="0" smtClean="0">
                <a:ea typeface="Times New Roman" panose="02020603050405020304" pitchFamily="18" charset="0"/>
              </a:rPr>
              <a:t>methods</a:t>
            </a:r>
            <a:br>
              <a:rPr lang="en-US" dirty="0" smtClean="0">
                <a:ea typeface="Times New Roman" panose="02020603050405020304" pitchFamily="18" charset="0"/>
              </a:rPr>
            </a:br>
            <a:r>
              <a:rPr lang="en-US" dirty="0" smtClean="0">
                <a:ea typeface="Times New Roman" panose="02020603050405020304" pitchFamily="18" charset="0"/>
              </a:rPr>
              <a:t>   for mission </a:t>
            </a:r>
            <a:r>
              <a:rPr lang="en-US" dirty="0">
                <a:ea typeface="Times New Roman" panose="02020603050405020304" pitchFamily="18" charset="0"/>
              </a:rPr>
              <a:t>extension </a:t>
            </a:r>
            <a:r>
              <a:rPr lang="en-US" dirty="0" smtClean="0">
                <a:ea typeface="Times New Roman" panose="02020603050405020304" pitchFamily="18" charset="0"/>
              </a:rPr>
              <a:t>and </a:t>
            </a:r>
            <a:r>
              <a:rPr lang="en-US" dirty="0">
                <a:ea typeface="Times New Roman" panose="02020603050405020304" pitchFamily="18" charset="0"/>
              </a:rPr>
              <a:t>post </a:t>
            </a:r>
            <a:r>
              <a:rPr lang="en-US" dirty="0" smtClean="0">
                <a:ea typeface="Times New Roman" panose="02020603050405020304" pitchFamily="18" charset="0"/>
              </a:rPr>
              <a:t>mission.</a:t>
            </a:r>
            <a:endParaRPr lang="en-US" dirty="0"/>
          </a:p>
        </p:txBody>
      </p:sp>
      <p:sp>
        <p:nvSpPr>
          <p:cNvPr id="14" name="Rectangle 13"/>
          <p:cNvSpPr/>
          <p:nvPr/>
        </p:nvSpPr>
        <p:spPr>
          <a:xfrm>
            <a:off x="7623584" y="3626545"/>
            <a:ext cx="4397771" cy="646331"/>
          </a:xfrm>
          <a:prstGeom prst="rect">
            <a:avLst/>
          </a:prstGeom>
        </p:spPr>
        <p:txBody>
          <a:bodyPr wrap="square">
            <a:spAutoFit/>
          </a:bodyPr>
          <a:lstStyle/>
          <a:p>
            <a:pPr algn="ctr"/>
            <a:r>
              <a:rPr lang="en-US" dirty="0">
                <a:ea typeface="Times New Roman" panose="02020603050405020304" pitchFamily="18" charset="0"/>
              </a:rPr>
              <a:t>Establish common </a:t>
            </a:r>
            <a:r>
              <a:rPr lang="en-US" dirty="0" smtClean="0">
                <a:ea typeface="Times New Roman" panose="02020603050405020304" pitchFamily="18" charset="0"/>
              </a:rPr>
              <a:t>framework for </a:t>
            </a:r>
            <a:br>
              <a:rPr lang="en-US" dirty="0" smtClean="0">
                <a:ea typeface="Times New Roman" panose="02020603050405020304" pitchFamily="18" charset="0"/>
              </a:rPr>
            </a:br>
            <a:r>
              <a:rPr lang="en-US" dirty="0" smtClean="0">
                <a:ea typeface="Times New Roman" panose="02020603050405020304" pitchFamily="18" charset="0"/>
              </a:rPr>
              <a:t>extension and post </a:t>
            </a:r>
            <a:r>
              <a:rPr lang="en-US" dirty="0">
                <a:ea typeface="Times New Roman" panose="02020603050405020304" pitchFamily="18" charset="0"/>
              </a:rPr>
              <a:t>mission disposal analysis. </a:t>
            </a:r>
            <a:endParaRPr lang="en-US" dirty="0"/>
          </a:p>
        </p:txBody>
      </p:sp>
      <p:sp>
        <p:nvSpPr>
          <p:cNvPr id="15" name="Rectangle 14"/>
          <p:cNvSpPr/>
          <p:nvPr/>
        </p:nvSpPr>
        <p:spPr>
          <a:xfrm>
            <a:off x="3476171" y="1680256"/>
            <a:ext cx="3993510" cy="2031325"/>
          </a:xfrm>
          <a:prstGeom prst="rect">
            <a:avLst/>
          </a:prstGeom>
        </p:spPr>
        <p:txBody>
          <a:bodyPr wrap="square" numCol="2">
            <a:spAutoFit/>
          </a:bodyPr>
          <a:lstStyle/>
          <a:p>
            <a:pPr marL="285750" indent="-285750">
              <a:buFont typeface="Arial" panose="020B0604020202020204" pitchFamily="34" charset="0"/>
              <a:buChar char="•"/>
            </a:pPr>
            <a:r>
              <a:rPr lang="en-US" sz="1400" dirty="0" smtClean="0"/>
              <a:t>ISO 24113:2019</a:t>
            </a:r>
          </a:p>
          <a:p>
            <a:pPr marL="285750" indent="-285750">
              <a:buFont typeface="Arial" panose="020B0604020202020204" pitchFamily="34" charset="0"/>
              <a:buChar char="•"/>
            </a:pPr>
            <a:r>
              <a:rPr lang="en-US" sz="1400" dirty="0" smtClean="0"/>
              <a:t>JMR-003C/D</a:t>
            </a:r>
            <a:endParaRPr lang="en-US" sz="1400" dirty="0"/>
          </a:p>
          <a:p>
            <a:pPr marL="285750" indent="-285750">
              <a:buFont typeface="Arial" panose="020B0604020202020204" pitchFamily="34" charset="0"/>
              <a:buChar char="•"/>
            </a:pPr>
            <a:r>
              <a:rPr lang="en-US" sz="1400" dirty="0" smtClean="0"/>
              <a:t>JERG-2-026</a:t>
            </a:r>
            <a:endParaRPr lang="en-US" sz="1400" dirty="0"/>
          </a:p>
          <a:p>
            <a:pPr marL="285750" indent="-285750">
              <a:buFont typeface="Arial" panose="020B0604020202020204" pitchFamily="34" charset="0"/>
              <a:buChar char="•"/>
            </a:pPr>
            <a:r>
              <a:rPr lang="en-US" sz="1400" dirty="0" smtClean="0"/>
              <a:t>NASA </a:t>
            </a:r>
            <a:r>
              <a:rPr lang="en-US" sz="1400" dirty="0"/>
              <a:t>STD </a:t>
            </a:r>
            <a:r>
              <a:rPr lang="en-US" sz="1400" dirty="0" smtClean="0"/>
              <a:t>8719.14b</a:t>
            </a:r>
          </a:p>
          <a:p>
            <a:pPr marL="285750" indent="-285750">
              <a:buFont typeface="Arial" panose="020B0604020202020204" pitchFamily="34" charset="0"/>
              <a:buChar char="•"/>
            </a:pPr>
            <a:r>
              <a:rPr lang="en-US" sz="1400" dirty="0" smtClean="0"/>
              <a:t>ODMSP</a:t>
            </a:r>
          </a:p>
          <a:p>
            <a:pPr marL="285750" indent="-285750">
              <a:buFont typeface="Arial" panose="020B0604020202020204" pitchFamily="34" charset="0"/>
              <a:buChar char="•"/>
            </a:pPr>
            <a:r>
              <a:rPr lang="en-US" sz="1400" dirty="0" smtClean="0"/>
              <a:t>2020 National Space </a:t>
            </a:r>
            <a:r>
              <a:rPr lang="en-US" sz="1400" dirty="0" smtClean="0"/>
              <a:t>Policy (US)</a:t>
            </a:r>
            <a:endParaRPr lang="en-US" sz="1400" dirty="0" smtClean="0"/>
          </a:p>
          <a:p>
            <a:endParaRPr lang="en-US" sz="1400" dirty="0" smtClean="0"/>
          </a:p>
          <a:p>
            <a:endParaRPr lang="en-US" sz="1400" dirty="0"/>
          </a:p>
          <a:p>
            <a:pPr marL="285750" indent="-285750">
              <a:buFont typeface="Arial" panose="020B0604020202020204" pitchFamily="34" charset="0"/>
              <a:buChar char="•"/>
            </a:pPr>
            <a:r>
              <a:rPr lang="en-US" sz="1400" dirty="0"/>
              <a:t>2018 Space Policy </a:t>
            </a:r>
            <a:r>
              <a:rPr lang="en-US" sz="1400" dirty="0" smtClean="0"/>
              <a:t>Directive-3 (US)</a:t>
            </a:r>
            <a:endParaRPr lang="en-US" sz="1400" dirty="0"/>
          </a:p>
          <a:p>
            <a:pPr marL="292100" indent="-292100">
              <a:buFont typeface="Arial" panose="020B0604020202020204" pitchFamily="34" charset="0"/>
              <a:buChar char="•"/>
              <a:tabLst>
                <a:tab pos="1663700" algn="l"/>
              </a:tabLst>
            </a:pPr>
            <a:r>
              <a:rPr lang="en-US" sz="1400" dirty="0"/>
              <a:t>NPR 8715.6B</a:t>
            </a:r>
          </a:p>
          <a:p>
            <a:pPr marL="292100" indent="-292100">
              <a:buFont typeface="Arial" panose="020B0604020202020204" pitchFamily="34" charset="0"/>
              <a:buChar char="•"/>
              <a:tabLst>
                <a:tab pos="1663700" algn="l"/>
              </a:tabLst>
            </a:pPr>
            <a:r>
              <a:rPr lang="en-US" sz="1400" dirty="0"/>
              <a:t>AF91-202</a:t>
            </a:r>
          </a:p>
          <a:p>
            <a:pPr marL="292100" indent="-292100">
              <a:buFont typeface="Arial" panose="020B0604020202020204" pitchFamily="34" charset="0"/>
              <a:buChar char="•"/>
              <a:tabLst>
                <a:tab pos="1663700" algn="l"/>
              </a:tabLst>
            </a:pPr>
            <a:r>
              <a:rPr lang="en-US" sz="1400" dirty="0"/>
              <a:t>ECSS-U-AS-10C, Rev. </a:t>
            </a:r>
            <a:r>
              <a:rPr lang="en-US" sz="1400" dirty="0" smtClean="0"/>
              <a:t>1</a:t>
            </a:r>
          </a:p>
          <a:p>
            <a:pPr marL="292100" indent="-292100">
              <a:buFont typeface="Arial" panose="020B0604020202020204" pitchFamily="34" charset="0"/>
              <a:buChar char="•"/>
              <a:tabLst>
                <a:tab pos="1663700" algn="l"/>
              </a:tabLst>
            </a:pPr>
            <a:r>
              <a:rPr lang="en-US" sz="1400" dirty="0" smtClean="0"/>
              <a:t>Space Activity ACT</a:t>
            </a:r>
          </a:p>
          <a:p>
            <a:pPr marL="292100" indent="-292100">
              <a:buFont typeface="Arial" panose="020B0604020202020204" pitchFamily="34" charset="0"/>
              <a:buChar char="•"/>
              <a:tabLst>
                <a:tab pos="1663700" algn="l"/>
              </a:tabLst>
            </a:pPr>
            <a:r>
              <a:rPr lang="en-US" sz="1400" dirty="0" smtClean="0"/>
              <a:t>FCC 20-54/04-130</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endParaRPr lang="en-US" sz="1400" dirty="0"/>
          </a:p>
        </p:txBody>
      </p:sp>
      <p:pic>
        <p:nvPicPr>
          <p:cNvPr id="16" name="Picture 15" descr="Free photo Checkmark Symbol Ok Accept Yes Positive Sign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88686" y="1048102"/>
            <a:ext cx="286086" cy="288793"/>
          </a:xfrm>
          <a:prstGeom prst="rect">
            <a:avLst/>
          </a:prstGeom>
        </p:spPr>
      </p:pic>
      <p:pic>
        <p:nvPicPr>
          <p:cNvPr id="17" name="Picture 16" descr="Free photo Checkmark Symbol Ok Accept Yes Positive Sign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61849" y="976915"/>
            <a:ext cx="286086" cy="288793"/>
          </a:xfrm>
          <a:prstGeom prst="rect">
            <a:avLst/>
          </a:prstGeom>
        </p:spPr>
      </p:pic>
      <p:pic>
        <p:nvPicPr>
          <p:cNvPr id="18" name="Picture 17" descr="Free photo Checkmark Symbol Ok Accept Yes Positive Sign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56192" y="3754637"/>
            <a:ext cx="286086" cy="288793"/>
          </a:xfrm>
          <a:prstGeom prst="rect">
            <a:avLst/>
          </a:prstGeom>
        </p:spPr>
      </p:pic>
      <p:pic>
        <p:nvPicPr>
          <p:cNvPr id="19" name="Picture 18" descr="Why I'm not upgrading | carsten knoch: essays + ideas"/>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632818" y="3590755"/>
            <a:ext cx="388538" cy="388538"/>
          </a:xfrm>
          <a:prstGeom prst="rect">
            <a:avLst/>
          </a:prstGeom>
        </p:spPr>
      </p:pic>
      <p:sp>
        <p:nvSpPr>
          <p:cNvPr id="20" name="Rectangle 19"/>
          <p:cNvSpPr/>
          <p:nvPr/>
        </p:nvSpPr>
        <p:spPr>
          <a:xfrm>
            <a:off x="8227412" y="1693095"/>
            <a:ext cx="3147170" cy="1600438"/>
          </a:xfrm>
          <a:prstGeom prst="rect">
            <a:avLst/>
          </a:prstGeom>
        </p:spPr>
        <p:txBody>
          <a:bodyPr wrap="square" numCol="1">
            <a:spAutoFit/>
          </a:bodyPr>
          <a:lstStyle/>
          <a:p>
            <a:pPr marL="285750" indent="-285750">
              <a:buFont typeface="Arial" panose="020B0604020202020204" pitchFamily="34" charset="0"/>
              <a:buChar char="•"/>
            </a:pPr>
            <a:r>
              <a:rPr lang="en-US" sz="1400" dirty="0" smtClean="0"/>
              <a:t>Created/updated an International policy table</a:t>
            </a:r>
          </a:p>
          <a:p>
            <a:pPr marL="285750" indent="-285750">
              <a:buFont typeface="Arial" panose="020B0604020202020204" pitchFamily="34" charset="0"/>
              <a:buChar char="•"/>
            </a:pPr>
            <a:r>
              <a:rPr lang="en-US" sz="1400" dirty="0" smtClean="0"/>
              <a:t>Shared Regulation and Policy documents</a:t>
            </a:r>
          </a:p>
          <a:p>
            <a:pPr marL="285750" indent="-285750">
              <a:buFont typeface="Arial" panose="020B0604020202020204" pitchFamily="34" charset="0"/>
              <a:buChar char="•"/>
            </a:pPr>
            <a:r>
              <a:rPr lang="en-US" sz="1400" dirty="0" smtClean="0"/>
              <a:t>Discussed similarities and differences</a:t>
            </a:r>
          </a:p>
          <a:p>
            <a:endParaRPr lang="en-US" sz="1400" dirty="0"/>
          </a:p>
        </p:txBody>
      </p:sp>
      <p:sp>
        <p:nvSpPr>
          <p:cNvPr id="21" name="Rectangle 20"/>
          <p:cNvSpPr/>
          <p:nvPr/>
        </p:nvSpPr>
        <p:spPr>
          <a:xfrm>
            <a:off x="3893127" y="4514317"/>
            <a:ext cx="3080911" cy="1384995"/>
          </a:xfrm>
          <a:prstGeom prst="rect">
            <a:avLst/>
          </a:prstGeom>
        </p:spPr>
        <p:txBody>
          <a:bodyPr wrap="square" numCol="1">
            <a:spAutoFit/>
          </a:bodyPr>
          <a:lstStyle/>
          <a:p>
            <a:pPr marL="285750" indent="-285750">
              <a:buFont typeface="Arial" panose="020B0604020202020204" pitchFamily="34" charset="0"/>
              <a:buChar char="•"/>
            </a:pPr>
            <a:r>
              <a:rPr lang="en-US" sz="1400" dirty="0" smtClean="0"/>
              <a:t>Conducted methodology sharing briefings from each agency</a:t>
            </a:r>
          </a:p>
          <a:p>
            <a:pPr marL="285750" indent="-285750">
              <a:buFont typeface="Arial" panose="020B0604020202020204" pitchFamily="34" charset="0"/>
              <a:buChar char="•"/>
            </a:pPr>
            <a:r>
              <a:rPr lang="en-US" sz="1400" dirty="0" smtClean="0"/>
              <a:t>Shared example analyses</a:t>
            </a:r>
          </a:p>
          <a:p>
            <a:pPr marL="285750" indent="-285750">
              <a:buFont typeface="Arial" panose="020B0604020202020204" pitchFamily="34" charset="0"/>
              <a:buChar char="•"/>
            </a:pPr>
            <a:r>
              <a:rPr lang="en-US" sz="1400" dirty="0" smtClean="0"/>
              <a:t>Discussed similarities and differences</a:t>
            </a:r>
          </a:p>
          <a:p>
            <a:endParaRPr lang="en-US" sz="1400" dirty="0"/>
          </a:p>
        </p:txBody>
      </p:sp>
      <p:sp>
        <p:nvSpPr>
          <p:cNvPr id="24" name="Rectangle 23"/>
          <p:cNvSpPr/>
          <p:nvPr/>
        </p:nvSpPr>
        <p:spPr>
          <a:xfrm>
            <a:off x="8028714" y="4489302"/>
            <a:ext cx="3684738" cy="1815882"/>
          </a:xfrm>
          <a:prstGeom prst="rect">
            <a:avLst/>
          </a:prstGeom>
        </p:spPr>
        <p:txBody>
          <a:bodyPr wrap="square" numCol="1">
            <a:spAutoFit/>
          </a:bodyPr>
          <a:lstStyle/>
          <a:p>
            <a:pPr marL="285750" indent="-285750">
              <a:buFont typeface="Arial" panose="020B0604020202020204" pitchFamily="34" charset="0"/>
              <a:buChar char="•"/>
            </a:pPr>
            <a:r>
              <a:rPr lang="en-US" sz="1400" dirty="0" smtClean="0"/>
              <a:t>Draft a Trilateral PMD/Extension Analysis Guidance Document</a:t>
            </a:r>
          </a:p>
          <a:p>
            <a:pPr marL="285750" indent="-285750">
              <a:buFont typeface="Arial" panose="020B0604020202020204" pitchFamily="34" charset="0"/>
              <a:buChar char="•"/>
            </a:pPr>
            <a:r>
              <a:rPr lang="en-US" sz="1400" dirty="0" smtClean="0"/>
              <a:t>Share the Draft Trilateral </a:t>
            </a:r>
            <a:r>
              <a:rPr lang="en-US" sz="1400" dirty="0"/>
              <a:t>PMD/Extension </a:t>
            </a:r>
            <a:r>
              <a:rPr lang="en-US" sz="1400" dirty="0" smtClean="0"/>
              <a:t>Analysis  Guidance Document (internally)</a:t>
            </a:r>
          </a:p>
          <a:p>
            <a:pPr marL="285750" indent="-285750">
              <a:buFont typeface="Arial" panose="020B0604020202020204" pitchFamily="34" charset="0"/>
              <a:buChar char="•"/>
            </a:pPr>
            <a:r>
              <a:rPr lang="en-US" sz="1400" dirty="0" smtClean="0"/>
              <a:t>Acquire each agency’s release authorization</a:t>
            </a:r>
          </a:p>
          <a:p>
            <a:pPr marL="285750" indent="-285750">
              <a:buFont typeface="Arial" panose="020B0604020202020204" pitchFamily="34" charset="0"/>
              <a:buChar char="•"/>
            </a:pPr>
            <a:r>
              <a:rPr lang="en-US" sz="1400" dirty="0"/>
              <a:t>Share </a:t>
            </a:r>
            <a:r>
              <a:rPr lang="en-US" sz="1400" dirty="0" smtClean="0"/>
              <a:t>the Trilateral </a:t>
            </a:r>
            <a:r>
              <a:rPr lang="en-US" sz="1400" dirty="0"/>
              <a:t>PMD/Extension Analysis  Guidance Document </a:t>
            </a:r>
            <a:r>
              <a:rPr lang="en-US" sz="1400" dirty="0" smtClean="0"/>
              <a:t>(externally)</a:t>
            </a:r>
            <a:endParaRPr lang="en-US" sz="1400" dirty="0"/>
          </a:p>
          <a:p>
            <a:endParaRPr lang="en-US" sz="1400" dirty="0"/>
          </a:p>
        </p:txBody>
      </p:sp>
      <p:sp>
        <p:nvSpPr>
          <p:cNvPr id="5" name="Slide Number Placeholder 4"/>
          <p:cNvSpPr>
            <a:spLocks noGrp="1"/>
          </p:cNvSpPr>
          <p:nvPr>
            <p:ph type="sldNum" sz="quarter" idx="7"/>
          </p:nvPr>
        </p:nvSpPr>
        <p:spPr/>
        <p:txBody>
          <a:bodyPr/>
          <a:lstStyle/>
          <a:p>
            <a:pPr defTabSz="586405"/>
            <a:fld id="{B6F15528-21DE-4FAA-801E-634DDDAF4B2B}" type="slidenum">
              <a:rPr lang="en-US" sz="1154" smtClean="0">
                <a:solidFill>
                  <a:prstClr val="black">
                    <a:tint val="75000"/>
                  </a:prstClr>
                </a:solidFill>
              </a:rPr>
              <a:pPr defTabSz="586405"/>
              <a:t>3</a:t>
            </a:fld>
            <a:endParaRPr lang="en-US" sz="1154">
              <a:solidFill>
                <a:prstClr val="black">
                  <a:tint val="75000"/>
                </a:prstClr>
              </a:solidFill>
            </a:endParaRPr>
          </a:p>
        </p:txBody>
      </p:sp>
    </p:spTree>
    <p:extLst>
      <p:ext uri="{BB962C8B-B14F-4D97-AF65-F5344CB8AC3E}">
        <p14:creationId xmlns:p14="http://schemas.microsoft.com/office/powerpoint/2010/main" val="39703259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260961" y="0"/>
            <a:ext cx="6017353" cy="707886"/>
          </a:xfrm>
          <a:prstGeom prst="rect">
            <a:avLst/>
          </a:prstGeom>
        </p:spPr>
        <p:txBody>
          <a:bodyPr wrap="none">
            <a:spAutoFit/>
          </a:bodyPr>
          <a:lstStyle/>
          <a:p>
            <a:pPr lvl="1"/>
            <a:r>
              <a:rPr lang="en-US" sz="4000" b="1" dirty="0" smtClean="0">
                <a:latin typeface="+mj-lt"/>
              </a:rPr>
              <a:t>Policy Comparison Review </a:t>
            </a:r>
            <a:endParaRPr lang="en-US" sz="4000" b="1" dirty="0">
              <a:latin typeface="+mj-lt"/>
            </a:endParaRPr>
          </a:p>
        </p:txBody>
      </p:sp>
      <p:sp>
        <p:nvSpPr>
          <p:cNvPr id="5" name="Content Placeholder 2"/>
          <p:cNvSpPr txBox="1">
            <a:spLocks/>
          </p:cNvSpPr>
          <p:nvPr/>
        </p:nvSpPr>
        <p:spPr>
          <a:xfrm>
            <a:off x="-190499" y="1118175"/>
            <a:ext cx="3028950" cy="4351338"/>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None/>
            </a:pPr>
            <a:r>
              <a:rPr lang="en-US" b="1" dirty="0" smtClean="0">
                <a:solidFill>
                  <a:schemeClr val="bg1"/>
                </a:solidFill>
              </a:rPr>
              <a:t>Agenda</a:t>
            </a:r>
          </a:p>
          <a:p>
            <a:pPr marL="457200" lvl="1" indent="0">
              <a:buNone/>
            </a:pPr>
            <a:endParaRPr lang="en-US" b="1" dirty="0" smtClean="0">
              <a:solidFill>
                <a:srgbClr val="FFFF00"/>
              </a:solidFill>
            </a:endParaRPr>
          </a:p>
          <a:p>
            <a:pPr lvl="1"/>
            <a:r>
              <a:rPr lang="en-US" b="1" dirty="0" smtClean="0">
                <a:solidFill>
                  <a:schemeClr val="bg1"/>
                </a:solidFill>
              </a:rPr>
              <a:t>TOR </a:t>
            </a:r>
            <a:r>
              <a:rPr lang="en-US" b="1" dirty="0">
                <a:solidFill>
                  <a:schemeClr val="bg1"/>
                </a:solidFill>
              </a:rPr>
              <a:t>Overview and Status</a:t>
            </a:r>
          </a:p>
          <a:p>
            <a:pPr lvl="1"/>
            <a:r>
              <a:rPr lang="en-US" b="1" dirty="0">
                <a:solidFill>
                  <a:schemeClr val="bg1"/>
                </a:solidFill>
              </a:rPr>
              <a:t>Joint Initiatives</a:t>
            </a:r>
          </a:p>
          <a:p>
            <a:pPr lvl="2"/>
            <a:r>
              <a:rPr lang="en-US" b="1" dirty="0">
                <a:solidFill>
                  <a:srgbClr val="FFFF00"/>
                </a:solidFill>
              </a:rPr>
              <a:t>Policy Comparison</a:t>
            </a:r>
          </a:p>
          <a:p>
            <a:pPr lvl="2"/>
            <a:r>
              <a:rPr lang="en-US" b="1" dirty="0">
                <a:solidFill>
                  <a:schemeClr val="bg1"/>
                </a:solidFill>
              </a:rPr>
              <a:t>Lessons Learned</a:t>
            </a:r>
          </a:p>
          <a:p>
            <a:pPr lvl="2"/>
            <a:r>
              <a:rPr lang="en-US" b="1" dirty="0" smtClean="0">
                <a:solidFill>
                  <a:schemeClr val="bg1"/>
                </a:solidFill>
              </a:rPr>
              <a:t>Consensus </a:t>
            </a:r>
            <a:r>
              <a:rPr lang="en-US" b="1" dirty="0">
                <a:solidFill>
                  <a:schemeClr val="bg1"/>
                </a:solidFill>
              </a:rPr>
              <a:t>Doc Overview</a:t>
            </a:r>
          </a:p>
          <a:p>
            <a:pPr lvl="1"/>
            <a:r>
              <a:rPr lang="en-US" b="1" dirty="0">
                <a:solidFill>
                  <a:schemeClr val="bg1"/>
                </a:solidFill>
              </a:rPr>
              <a:t>JAXA Initiatives </a:t>
            </a:r>
            <a:endParaRPr lang="en-US" b="1" dirty="0" smtClean="0">
              <a:solidFill>
                <a:schemeClr val="bg1"/>
              </a:solidFill>
            </a:endParaRPr>
          </a:p>
          <a:p>
            <a:pPr lvl="1"/>
            <a:r>
              <a:rPr lang="en-US" b="1" dirty="0" smtClean="0">
                <a:solidFill>
                  <a:schemeClr val="bg1"/>
                </a:solidFill>
              </a:rPr>
              <a:t>ESA Initiatives </a:t>
            </a:r>
          </a:p>
          <a:p>
            <a:pPr lvl="1"/>
            <a:r>
              <a:rPr lang="en-US" b="1" dirty="0" smtClean="0">
                <a:solidFill>
                  <a:schemeClr val="bg1"/>
                </a:solidFill>
              </a:rPr>
              <a:t>NASA Initiatives </a:t>
            </a:r>
          </a:p>
          <a:p>
            <a:pPr lvl="1"/>
            <a:r>
              <a:rPr lang="en-US" b="1" dirty="0" smtClean="0">
                <a:solidFill>
                  <a:schemeClr val="bg1"/>
                </a:solidFill>
              </a:rPr>
              <a:t>Summary of Achievements </a:t>
            </a:r>
            <a:r>
              <a:rPr lang="en-US" b="1" dirty="0">
                <a:solidFill>
                  <a:schemeClr val="bg1"/>
                </a:solidFill>
              </a:rPr>
              <a:t>and Path </a:t>
            </a:r>
            <a:r>
              <a:rPr lang="en-US" b="1" dirty="0" smtClean="0">
                <a:solidFill>
                  <a:schemeClr val="bg1"/>
                </a:solidFill>
              </a:rPr>
              <a:t>Forward</a:t>
            </a:r>
            <a:endParaRPr lang="en-US" b="1" dirty="0">
              <a:solidFill>
                <a:schemeClr val="bg1"/>
              </a:solidFill>
            </a:endParaRPr>
          </a:p>
          <a:p>
            <a:pPr marL="457200" lvl="1" indent="0">
              <a:buFont typeface="Arial" panose="020B0604020202020204" pitchFamily="34" charset="0"/>
              <a:buNone/>
            </a:pPr>
            <a:endParaRPr lang="en-US" b="1" dirty="0">
              <a:solidFill>
                <a:schemeClr val="bg1"/>
              </a:solidFill>
            </a:endParaRPr>
          </a:p>
        </p:txBody>
      </p:sp>
      <p:sp>
        <p:nvSpPr>
          <p:cNvPr id="4" name="Rectangle 3"/>
          <p:cNvSpPr/>
          <p:nvPr/>
        </p:nvSpPr>
        <p:spPr>
          <a:xfrm>
            <a:off x="285750" y="6457890"/>
            <a:ext cx="2479774" cy="400110"/>
          </a:xfrm>
          <a:prstGeom prst="rect">
            <a:avLst/>
          </a:prstGeom>
        </p:spPr>
        <p:txBody>
          <a:bodyPr wrap="square">
            <a:spAutoFit/>
          </a:bodyPr>
          <a:lstStyle/>
          <a:p>
            <a:pPr algn="ctr"/>
            <a:r>
              <a:rPr lang="en-GB" sz="1000" b="1" dirty="0" smtClean="0">
                <a:solidFill>
                  <a:schemeClr val="bg1"/>
                </a:solidFill>
              </a:rPr>
              <a:t>Nancy J Lindsey: Mission Extension/Post </a:t>
            </a:r>
            <a:r>
              <a:rPr lang="en-GB" sz="1000" b="1" dirty="0">
                <a:solidFill>
                  <a:schemeClr val="bg1"/>
                </a:solidFill>
              </a:rPr>
              <a:t>Mission </a:t>
            </a:r>
            <a:r>
              <a:rPr lang="en-GB" sz="1000" b="1" dirty="0" smtClean="0">
                <a:solidFill>
                  <a:schemeClr val="bg1"/>
                </a:solidFill>
              </a:rPr>
              <a:t>Disposal Task Force</a:t>
            </a:r>
            <a:endParaRPr lang="en-US" sz="1000" dirty="0">
              <a:solidFill>
                <a:schemeClr val="bg1"/>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3350468875"/>
              </p:ext>
            </p:extLst>
          </p:nvPr>
        </p:nvGraphicFramePr>
        <p:xfrm>
          <a:off x="3249084" y="707886"/>
          <a:ext cx="8670867" cy="5334123"/>
        </p:xfrm>
        <a:graphic>
          <a:graphicData uri="http://schemas.openxmlformats.org/drawingml/2006/table">
            <a:tbl>
              <a:tblPr/>
              <a:tblGrid>
                <a:gridCol w="319173">
                  <a:extLst>
                    <a:ext uri="{9D8B030D-6E8A-4147-A177-3AD203B41FA5}">
                      <a16:colId xmlns:a16="http://schemas.microsoft.com/office/drawing/2014/main" val="2285844829"/>
                    </a:ext>
                  </a:extLst>
                </a:gridCol>
                <a:gridCol w="946880">
                  <a:extLst>
                    <a:ext uri="{9D8B030D-6E8A-4147-A177-3AD203B41FA5}">
                      <a16:colId xmlns:a16="http://schemas.microsoft.com/office/drawing/2014/main" val="4007873990"/>
                    </a:ext>
                  </a:extLst>
                </a:gridCol>
                <a:gridCol w="4021580">
                  <a:extLst>
                    <a:ext uri="{9D8B030D-6E8A-4147-A177-3AD203B41FA5}">
                      <a16:colId xmlns:a16="http://schemas.microsoft.com/office/drawing/2014/main" val="2622194760"/>
                    </a:ext>
                  </a:extLst>
                </a:gridCol>
                <a:gridCol w="1404361">
                  <a:extLst>
                    <a:ext uri="{9D8B030D-6E8A-4147-A177-3AD203B41FA5}">
                      <a16:colId xmlns:a16="http://schemas.microsoft.com/office/drawing/2014/main" val="2144368011"/>
                    </a:ext>
                  </a:extLst>
                </a:gridCol>
                <a:gridCol w="957519">
                  <a:extLst>
                    <a:ext uri="{9D8B030D-6E8A-4147-A177-3AD203B41FA5}">
                      <a16:colId xmlns:a16="http://schemas.microsoft.com/office/drawing/2014/main" val="339364120"/>
                    </a:ext>
                  </a:extLst>
                </a:gridCol>
                <a:gridCol w="1021354">
                  <a:extLst>
                    <a:ext uri="{9D8B030D-6E8A-4147-A177-3AD203B41FA5}">
                      <a16:colId xmlns:a16="http://schemas.microsoft.com/office/drawing/2014/main" val="4116620762"/>
                    </a:ext>
                  </a:extLst>
                </a:gridCol>
              </a:tblGrid>
              <a:tr h="128540">
                <a:tc>
                  <a:txBody>
                    <a:bodyPr/>
                    <a:lstStyle/>
                    <a:p>
                      <a:pPr marL="71755" marR="71755" algn="ctr">
                        <a:lnSpc>
                          <a:spcPct val="107000"/>
                        </a:lnSpc>
                        <a:spcBef>
                          <a:spcPts val="0"/>
                        </a:spcBef>
                        <a:spcAft>
                          <a:spcPts val="0"/>
                        </a:spcAft>
                        <a:tabLst>
                          <a:tab pos="457200" algn="l"/>
                          <a:tab pos="742950" algn="l"/>
                        </a:tabLst>
                      </a:pPr>
                      <a:r>
                        <a:rPr lang="en-US" sz="500" b="1" dirty="0">
                          <a:effectLst/>
                          <a:latin typeface="Helvetica" panose="020B0604020202020204" pitchFamily="34" charset="0"/>
                          <a:ea typeface="Times New Roman" panose="02020603050405020304" pitchFamily="18" charset="0"/>
                          <a:cs typeface="Times New Roman" panose="02020603050405020304" pitchFamily="18" charset="0"/>
                        </a:rPr>
                        <a:t> </a:t>
                      </a:r>
                      <a:endParaRPr lang="en-US" sz="500" dirty="0">
                        <a:effectLst/>
                        <a:latin typeface="Calibri" panose="020F0502020204030204" pitchFamily="34" charset="0"/>
                        <a:ea typeface="Yu Mincho"/>
                        <a:cs typeface="Times New Roman" panose="02020603050405020304" pitchFamily="18" charset="0"/>
                      </a:endParaRPr>
                    </a:p>
                  </a:txBody>
                  <a:tcPr marL="28199" marR="28199" marT="0" marB="0" vert="vert27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tabLst>
                          <a:tab pos="457200" algn="l"/>
                          <a:tab pos="742950" algn="l"/>
                        </a:tabLst>
                      </a:pPr>
                      <a:r>
                        <a:rPr lang="en-US" sz="400" b="1">
                          <a:effectLst/>
                          <a:latin typeface="Geneva"/>
                          <a:ea typeface="Times New Roman" panose="02020603050405020304" pitchFamily="18" charset="0"/>
                          <a:cs typeface="Times New Roman" panose="02020603050405020304" pitchFamily="18" charset="0"/>
                        </a:rPr>
                        <a:t>International</a:t>
                      </a:r>
                      <a:endParaRPr lang="en-US" sz="500">
                        <a:effectLst/>
                        <a:latin typeface="Calibri" panose="020F0502020204030204" pitchFamily="34" charset="0"/>
                        <a:ea typeface="Yu Mincho"/>
                        <a:cs typeface="Times New Roman" panose="02020603050405020304" pitchFamily="18" charset="0"/>
                      </a:endParaRPr>
                    </a:p>
                    <a:p>
                      <a:pPr marL="0" marR="0" algn="ctr">
                        <a:lnSpc>
                          <a:spcPct val="107000"/>
                        </a:lnSpc>
                        <a:spcBef>
                          <a:spcPts val="0"/>
                        </a:spcBef>
                        <a:spcAft>
                          <a:spcPts val="0"/>
                        </a:spcAft>
                        <a:tabLst>
                          <a:tab pos="457200" algn="l"/>
                          <a:tab pos="742950" algn="l"/>
                        </a:tabLst>
                      </a:pPr>
                      <a:r>
                        <a:rPr lang="en-US" sz="400" b="1">
                          <a:effectLst/>
                          <a:latin typeface="Geneva"/>
                          <a:ea typeface="Times New Roman" panose="02020603050405020304" pitchFamily="18" charset="0"/>
                          <a:cs typeface="Times New Roman" panose="02020603050405020304" pitchFamily="18" charset="0"/>
                        </a:rPr>
                        <a:t>(IADC &amp; ITU)</a:t>
                      </a:r>
                      <a:endParaRPr lang="en-US" sz="500">
                        <a:effectLst/>
                        <a:latin typeface="Calibri" panose="020F0502020204030204" pitchFamily="34" charset="0"/>
                        <a:ea typeface="Yu Mincho"/>
                        <a:cs typeface="Times New Roman" panose="02020603050405020304" pitchFamily="18" charset="0"/>
                      </a:endParaRPr>
                    </a:p>
                  </a:txBody>
                  <a:tcPr marL="28199" marR="28199"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tabLst>
                          <a:tab pos="457200" algn="l"/>
                          <a:tab pos="742950" algn="l"/>
                        </a:tabLst>
                      </a:pPr>
                      <a:r>
                        <a:rPr lang="en-US" sz="400" b="1">
                          <a:effectLst/>
                          <a:latin typeface="Geneva"/>
                          <a:ea typeface="Times New Roman" panose="02020603050405020304" pitchFamily="18" charset="0"/>
                          <a:cs typeface="Times New Roman" panose="02020603050405020304" pitchFamily="18" charset="0"/>
                        </a:rPr>
                        <a:t>United States</a:t>
                      </a:r>
                      <a:endParaRPr lang="en-US" sz="500">
                        <a:effectLst/>
                        <a:latin typeface="Calibri" panose="020F0502020204030204" pitchFamily="34" charset="0"/>
                        <a:ea typeface="Yu Mincho"/>
                        <a:cs typeface="Times New Roman" panose="02020603050405020304" pitchFamily="18" charset="0"/>
                      </a:endParaRPr>
                    </a:p>
                  </a:txBody>
                  <a:tcPr marL="28199" marR="28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tabLst>
                          <a:tab pos="457200" algn="l"/>
                          <a:tab pos="742950" algn="l"/>
                        </a:tabLst>
                      </a:pPr>
                      <a:r>
                        <a:rPr lang="en-US" sz="400" b="1">
                          <a:effectLst/>
                          <a:latin typeface="Geneva"/>
                          <a:ea typeface="Times New Roman" panose="02020603050405020304" pitchFamily="18" charset="0"/>
                          <a:cs typeface="Times New Roman" panose="02020603050405020304" pitchFamily="18" charset="0"/>
                        </a:rPr>
                        <a:t>Japan</a:t>
                      </a:r>
                      <a:endParaRPr lang="en-US" sz="500">
                        <a:effectLst/>
                        <a:latin typeface="Calibri" panose="020F0502020204030204" pitchFamily="34" charset="0"/>
                        <a:ea typeface="Yu Mincho"/>
                        <a:cs typeface="Times New Roman" panose="02020603050405020304" pitchFamily="18" charset="0"/>
                      </a:endParaRPr>
                    </a:p>
                  </a:txBody>
                  <a:tcPr marL="28199" marR="28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tabLst>
                          <a:tab pos="457200" algn="l"/>
                          <a:tab pos="742950" algn="l"/>
                        </a:tabLst>
                      </a:pPr>
                      <a:r>
                        <a:rPr lang="en-US" sz="400" b="1">
                          <a:effectLst/>
                          <a:latin typeface="Geneva"/>
                          <a:ea typeface="Times New Roman" panose="02020603050405020304" pitchFamily="18" charset="0"/>
                          <a:cs typeface="Times New Roman" panose="02020603050405020304" pitchFamily="18" charset="0"/>
                        </a:rPr>
                        <a:t>France</a:t>
                      </a:r>
                      <a:endParaRPr lang="en-US" sz="500">
                        <a:effectLst/>
                        <a:latin typeface="Calibri" panose="020F0502020204030204" pitchFamily="34" charset="0"/>
                        <a:ea typeface="Yu Mincho"/>
                        <a:cs typeface="Times New Roman" panose="02020603050405020304" pitchFamily="18" charset="0"/>
                      </a:endParaRPr>
                    </a:p>
                  </a:txBody>
                  <a:tcPr marL="28199" marR="28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tabLst>
                          <a:tab pos="457200" algn="l"/>
                          <a:tab pos="742950" algn="l"/>
                        </a:tabLst>
                      </a:pPr>
                      <a:r>
                        <a:rPr lang="en-US" sz="400" b="1" dirty="0" smtClean="0">
                          <a:effectLst/>
                          <a:latin typeface="Geneva"/>
                          <a:ea typeface="Times New Roman" panose="02020603050405020304" pitchFamily="18" charset="0"/>
                          <a:cs typeface="Times New Roman" panose="02020603050405020304" pitchFamily="18" charset="0"/>
                        </a:rPr>
                        <a:t>Europe</a:t>
                      </a:r>
                      <a:endParaRPr lang="en-US" sz="500" dirty="0">
                        <a:effectLst/>
                        <a:latin typeface="Calibri" panose="020F0502020204030204" pitchFamily="34" charset="0"/>
                        <a:ea typeface="Yu Mincho"/>
                        <a:cs typeface="Times New Roman" panose="02020603050405020304" pitchFamily="18" charset="0"/>
                      </a:endParaRPr>
                    </a:p>
                  </a:txBody>
                  <a:tcPr marL="28199" marR="281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4840687"/>
                  </a:ext>
                </a:extLst>
              </a:tr>
              <a:tr h="5203694">
                <a:tc>
                  <a:txBody>
                    <a:bodyPr/>
                    <a:lstStyle/>
                    <a:p>
                      <a:pPr marL="71755" marR="71755" algn="ctr">
                        <a:lnSpc>
                          <a:spcPct val="107000"/>
                        </a:lnSpc>
                        <a:spcBef>
                          <a:spcPts val="0"/>
                        </a:spcBef>
                        <a:spcAft>
                          <a:spcPts val="0"/>
                        </a:spcAft>
                        <a:tabLst>
                          <a:tab pos="457200" algn="l"/>
                          <a:tab pos="742950" algn="l"/>
                        </a:tabLst>
                      </a:pPr>
                      <a:r>
                        <a:rPr lang="en-US" sz="500" b="1" dirty="0">
                          <a:effectLst/>
                          <a:latin typeface="Helvetica" panose="020B0604020202020204" pitchFamily="34" charset="0"/>
                          <a:ea typeface="Times New Roman" panose="02020603050405020304" pitchFamily="18" charset="0"/>
                          <a:cs typeface="Times New Roman" panose="02020603050405020304" pitchFamily="18" charset="0"/>
                        </a:rPr>
                        <a:t>Post-Mission </a:t>
                      </a:r>
                      <a:endParaRPr lang="en-US" sz="500" dirty="0">
                        <a:effectLst/>
                        <a:latin typeface="Calibri" panose="020F0502020204030204" pitchFamily="34" charset="0"/>
                        <a:ea typeface="Yu Mincho"/>
                        <a:cs typeface="Times New Roman" panose="02020603050405020304" pitchFamily="18" charset="0"/>
                      </a:endParaRPr>
                    </a:p>
                    <a:p>
                      <a:pPr marL="71755" marR="71755" algn="ctr">
                        <a:lnSpc>
                          <a:spcPct val="107000"/>
                        </a:lnSpc>
                        <a:spcBef>
                          <a:spcPts val="0"/>
                        </a:spcBef>
                        <a:spcAft>
                          <a:spcPts val="0"/>
                        </a:spcAft>
                        <a:tabLst>
                          <a:tab pos="457200" algn="l"/>
                          <a:tab pos="742950" algn="l"/>
                        </a:tabLst>
                      </a:pPr>
                      <a:r>
                        <a:rPr lang="en-US" sz="500" b="1" dirty="0">
                          <a:effectLst/>
                          <a:latin typeface="Helvetica" panose="020B0604020202020204" pitchFamily="34" charset="0"/>
                          <a:ea typeface="Times New Roman" panose="02020603050405020304" pitchFamily="18" charset="0"/>
                          <a:cs typeface="Times New Roman" panose="02020603050405020304" pitchFamily="18" charset="0"/>
                        </a:rPr>
                        <a:t>Disposal</a:t>
                      </a:r>
                      <a:endParaRPr lang="en-US" sz="500" dirty="0">
                        <a:effectLst/>
                        <a:latin typeface="Calibri" panose="020F0502020204030204" pitchFamily="34" charset="0"/>
                        <a:ea typeface="Yu Mincho"/>
                        <a:cs typeface="Times New Roman" panose="02020603050405020304" pitchFamily="18" charset="0"/>
                      </a:endParaRPr>
                    </a:p>
                  </a:txBody>
                  <a:tcPr marL="28199" marR="28199" marT="0" marB="0" vert="vert27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tabLst>
                          <a:tab pos="457200" algn="l"/>
                          <a:tab pos="742950" algn="l"/>
                        </a:tabLst>
                      </a:pPr>
                      <a:r>
                        <a:rPr lang="en-US" sz="400" dirty="0" smtClean="0">
                          <a:effectLst/>
                          <a:latin typeface="+mn-lt"/>
                          <a:ea typeface="Times New Roman" panose="02020603050405020304" pitchFamily="18" charset="0"/>
                          <a:cs typeface="Calibri" panose="020F0502020204030204" pitchFamily="34" charset="0"/>
                        </a:rPr>
                        <a:t>IADC /ITU Remove mission terminated spacecraft from the useful regions.</a:t>
                      </a:r>
                      <a:endParaRPr lang="en-US" sz="400" dirty="0" smtClean="0">
                        <a:effectLst/>
                        <a:latin typeface="+mn-lt"/>
                        <a:ea typeface="Yu Mincho"/>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400" dirty="0" smtClean="0">
                          <a:effectLst/>
                          <a:latin typeface="+mn-lt"/>
                          <a:ea typeface="Times New Roman" panose="02020603050405020304" pitchFamily="18" charset="0"/>
                          <a:cs typeface="Calibri" panose="020F0502020204030204" pitchFamily="34" charset="0"/>
                        </a:rPr>
                        <a:t> </a:t>
                      </a:r>
                      <a:endParaRPr lang="en-US" sz="400" dirty="0" smtClean="0">
                        <a:effectLst/>
                        <a:latin typeface="+mn-lt"/>
                        <a:ea typeface="Yu Mincho"/>
                        <a:cs typeface="Times New Roman" panose="02020603050405020304" pitchFamily="18" charset="0"/>
                      </a:endParaRPr>
                    </a:p>
                    <a:p>
                      <a:pPr marL="0" marR="0">
                        <a:lnSpc>
                          <a:spcPct val="107000"/>
                        </a:lnSpc>
                        <a:spcBef>
                          <a:spcPts val="0"/>
                        </a:spcBef>
                        <a:spcAft>
                          <a:spcPts val="0"/>
                        </a:spcAft>
                        <a:tabLst>
                          <a:tab pos="779145" algn="ctr"/>
                        </a:tabLst>
                      </a:pPr>
                      <a:r>
                        <a:rPr lang="en-US" sz="400" dirty="0" smtClean="0">
                          <a:effectLst/>
                          <a:latin typeface="+mn-lt"/>
                          <a:ea typeface="Times New Roman" panose="02020603050405020304" pitchFamily="18" charset="0"/>
                          <a:cs typeface="Calibri" panose="020F0502020204030204" pitchFamily="34" charset="0"/>
                        </a:rPr>
                        <a:t>LEO : Limit lif</a:t>
                      </a:r>
                      <a:r>
                        <a:rPr lang="en-US" sz="400" dirty="0" smtClean="0">
                          <a:effectLst/>
                          <a:highlight>
                            <a:srgbClr val="00FF00"/>
                          </a:highlight>
                          <a:latin typeface="+mn-lt"/>
                          <a:ea typeface="Times New Roman" panose="02020603050405020304" pitchFamily="18" charset="0"/>
                          <a:cs typeface="Calibri" panose="020F0502020204030204" pitchFamily="34" charset="0"/>
                        </a:rPr>
                        <a:t>e to 25 years</a:t>
                      </a:r>
                      <a:r>
                        <a:rPr lang="en-US" sz="400" dirty="0" smtClean="0">
                          <a:effectLst/>
                          <a:latin typeface="+mn-lt"/>
                          <a:ea typeface="Times New Roman" panose="02020603050405020304" pitchFamily="18" charset="0"/>
                          <a:cs typeface="Calibri" panose="020F0502020204030204" pitchFamily="34" charset="0"/>
                        </a:rPr>
                        <a:t> (IADC) 	</a:t>
                      </a:r>
                      <a:endParaRPr lang="en-US" sz="400" dirty="0" smtClean="0">
                        <a:effectLst/>
                        <a:latin typeface="+mn-lt"/>
                        <a:ea typeface="Yu Mincho"/>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400" dirty="0" smtClean="0">
                          <a:effectLst/>
                          <a:latin typeface="+mn-lt"/>
                          <a:ea typeface="Times New Roman" panose="02020603050405020304" pitchFamily="18" charset="0"/>
                          <a:cs typeface="Calibri" panose="020F0502020204030204" pitchFamily="34" charset="0"/>
                        </a:rPr>
                        <a:t>GEO: raise perigee by </a:t>
                      </a:r>
                      <a:r>
                        <a:rPr lang="en-US" sz="400" dirty="0" smtClean="0">
                          <a:effectLst/>
                          <a:highlight>
                            <a:srgbClr val="FFFF00"/>
                          </a:highlight>
                          <a:latin typeface="+mn-lt"/>
                          <a:ea typeface="Times New Roman" panose="02020603050405020304" pitchFamily="18" charset="0"/>
                          <a:cs typeface="Calibri" panose="020F0502020204030204" pitchFamily="34" charset="0"/>
                        </a:rPr>
                        <a:t>253km + 1000*Solar pressure with eccentricity of 0.003</a:t>
                      </a:r>
                      <a:r>
                        <a:rPr lang="en-US" sz="400" dirty="0" smtClean="0">
                          <a:effectLst/>
                          <a:latin typeface="+mn-lt"/>
                          <a:ea typeface="Times New Roman" panose="02020603050405020304" pitchFamily="18" charset="0"/>
                          <a:cs typeface="Calibri" panose="020F0502020204030204" pitchFamily="34" charset="0"/>
                        </a:rPr>
                        <a:t> (IADC)</a:t>
                      </a:r>
                      <a:endParaRPr lang="en-US" sz="400" dirty="0" smtClean="0">
                        <a:effectLst/>
                        <a:latin typeface="+mn-lt"/>
                        <a:ea typeface="Yu Mincho"/>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400" dirty="0" smtClean="0">
                          <a:effectLst/>
                          <a:latin typeface="+mn-lt"/>
                          <a:ea typeface="Times New Roman" panose="02020603050405020304" pitchFamily="18" charset="0"/>
                          <a:cs typeface="Calibri" panose="020F0502020204030204" pitchFamily="34" charset="0"/>
                        </a:rPr>
                        <a:t> </a:t>
                      </a:r>
                      <a:endParaRPr lang="en-US" sz="400" dirty="0" smtClean="0">
                        <a:effectLst/>
                        <a:latin typeface="+mn-lt"/>
                        <a:ea typeface="Yu Mincho"/>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400" dirty="0" smtClean="0">
                          <a:effectLst/>
                          <a:latin typeface="+mn-lt"/>
                          <a:ea typeface="Times New Roman" panose="02020603050405020304" pitchFamily="18" charset="0"/>
                          <a:cs typeface="Calibri" panose="020F0502020204030204" pitchFamily="34" charset="0"/>
                        </a:rPr>
                        <a:t>GTO: shorten lifetime of objects left in GTO (ITU)</a:t>
                      </a:r>
                      <a:endParaRPr lang="en-US" sz="400" dirty="0" smtClean="0">
                        <a:effectLst/>
                        <a:latin typeface="+mn-lt"/>
                        <a:ea typeface="Yu Mincho"/>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400" b="1" dirty="0" smtClean="0">
                          <a:effectLst/>
                          <a:latin typeface="+mn-lt"/>
                          <a:ea typeface="Times New Roman" panose="02020603050405020304" pitchFamily="18" charset="0"/>
                          <a:cs typeface="Calibri" panose="020F0502020204030204" pitchFamily="34" charset="0"/>
                        </a:rPr>
                        <a:t> </a:t>
                      </a:r>
                      <a:endParaRPr lang="en-US" sz="400" dirty="0" smtClean="0">
                        <a:effectLst/>
                        <a:latin typeface="+mn-lt"/>
                        <a:ea typeface="Yu Mincho"/>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400" b="0" dirty="0" smtClean="0">
                          <a:effectLst/>
                          <a:latin typeface="+mn-lt"/>
                          <a:ea typeface="Times New Roman" panose="02020603050405020304" pitchFamily="18" charset="0"/>
                          <a:cs typeface="Calibri" panose="020F0502020204030204" pitchFamily="34" charset="0"/>
                        </a:rPr>
                        <a:t>Includes Canada, Germany, France, UK/Ireland, Italy, Nigeria, Poland, Russia, and more</a:t>
                      </a:r>
                      <a:endParaRPr lang="en-US" sz="400" b="0" dirty="0" smtClean="0">
                        <a:effectLst/>
                        <a:latin typeface="+mn-lt"/>
                        <a:ea typeface="Yu Mincho"/>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400" b="1" dirty="0" smtClean="0">
                          <a:effectLst/>
                          <a:latin typeface="+mn-lt"/>
                          <a:ea typeface="Times New Roman" panose="02020603050405020304" pitchFamily="18" charset="0"/>
                          <a:cs typeface="Calibri" panose="020F0502020204030204" pitchFamily="34" charset="0"/>
                        </a:rPr>
                        <a:t> </a:t>
                      </a:r>
                      <a:endParaRPr lang="en-US" sz="400" dirty="0" smtClean="0">
                        <a:effectLst/>
                        <a:latin typeface="+mn-lt"/>
                        <a:ea typeface="Yu Mincho"/>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400" b="1" dirty="0" smtClean="0">
                          <a:effectLst/>
                          <a:latin typeface="+mn-lt"/>
                          <a:ea typeface="Times New Roman" panose="02020603050405020304" pitchFamily="18" charset="0"/>
                          <a:cs typeface="Calibri" panose="020F0502020204030204" pitchFamily="34" charset="0"/>
                        </a:rPr>
                        <a:t>ISO (24113:2019)</a:t>
                      </a:r>
                      <a:endParaRPr lang="en-US" sz="400" dirty="0" smtClean="0">
                        <a:effectLst/>
                        <a:latin typeface="+mn-lt"/>
                        <a:ea typeface="Yu Mincho"/>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400" b="1" dirty="0" smtClean="0">
                          <a:effectLst/>
                          <a:latin typeface="+mn-lt"/>
                          <a:ea typeface="Times New Roman" panose="02020603050405020304" pitchFamily="18" charset="0"/>
                          <a:cs typeface="Calibri" panose="020F0502020204030204" pitchFamily="34" charset="0"/>
                        </a:rPr>
                        <a:t> </a:t>
                      </a:r>
                      <a:endParaRPr lang="en-US" sz="400" dirty="0" smtClean="0">
                        <a:effectLst/>
                        <a:latin typeface="+mn-lt"/>
                        <a:ea typeface="Yu Mincho"/>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400" dirty="0" smtClean="0">
                          <a:effectLst/>
                          <a:latin typeface="+mn-lt"/>
                          <a:ea typeface="Times New Roman" panose="02020603050405020304" pitchFamily="18" charset="0"/>
                          <a:cs typeface="Calibri" panose="020F0502020204030204" pitchFamily="34" charset="0"/>
                        </a:rPr>
                        <a:t>6.3.1.1 the probability of successful disposal of a spacecraft or launch vehicle orbital stage shall be a</a:t>
                      </a:r>
                      <a:r>
                        <a:rPr lang="en-US" sz="400" dirty="0" smtClean="0">
                          <a:effectLst/>
                          <a:highlight>
                            <a:srgbClr val="00FF00"/>
                          </a:highlight>
                          <a:latin typeface="+mn-lt"/>
                          <a:ea typeface="Times New Roman" panose="02020603050405020304" pitchFamily="18" charset="0"/>
                          <a:cs typeface="Calibri" panose="020F0502020204030204" pitchFamily="34" charset="0"/>
                        </a:rPr>
                        <a:t>t least 0.9</a:t>
                      </a:r>
                      <a:endParaRPr lang="en-US" sz="400" dirty="0" smtClean="0">
                        <a:effectLst/>
                        <a:latin typeface="+mn-lt"/>
                        <a:ea typeface="Yu Mincho"/>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400" dirty="0" smtClean="0">
                          <a:effectLst/>
                          <a:latin typeface="+mn-lt"/>
                          <a:ea typeface="Times New Roman" panose="02020603050405020304" pitchFamily="18" charset="0"/>
                          <a:cs typeface="Calibri" panose="020F0502020204030204" pitchFamily="34" charset="0"/>
                        </a:rPr>
                        <a:t> </a:t>
                      </a:r>
                      <a:endParaRPr lang="en-US" sz="400" dirty="0" smtClean="0">
                        <a:effectLst/>
                        <a:latin typeface="+mn-lt"/>
                        <a:ea typeface="Yu Mincho"/>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400" dirty="0" smtClean="0">
                          <a:effectLst/>
                          <a:latin typeface="+mn-lt"/>
                          <a:ea typeface="Times New Roman" panose="02020603050405020304" pitchFamily="18" charset="0"/>
                          <a:cs typeface="Calibri" panose="020F0502020204030204" pitchFamily="34" charset="0"/>
                        </a:rPr>
                        <a:t>6.3.1.2  During the design of a spacecraft for which a disposal maneuver has been planned, </a:t>
                      </a:r>
                      <a:r>
                        <a:rPr lang="en-US" sz="400" dirty="0" smtClean="0">
                          <a:effectLst/>
                          <a:highlight>
                            <a:srgbClr val="FFFF00"/>
                          </a:highlight>
                          <a:latin typeface="+mn-lt"/>
                          <a:ea typeface="Times New Roman" panose="02020603050405020304" pitchFamily="18" charset="0"/>
                          <a:cs typeface="Calibri" panose="020F0502020204030204" pitchFamily="34" charset="0"/>
                        </a:rPr>
                        <a:t>an assessment shall be made of the risk that a space debris or meteoroid impact will prevent successful disposal.</a:t>
                      </a:r>
                      <a:endParaRPr lang="en-US" sz="400" dirty="0" smtClean="0">
                        <a:effectLst/>
                        <a:latin typeface="+mn-lt"/>
                        <a:ea typeface="Yu Mincho"/>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400" dirty="0" smtClean="0">
                          <a:effectLst/>
                          <a:latin typeface="+mn-lt"/>
                          <a:ea typeface="Times New Roman" panose="02020603050405020304" pitchFamily="18" charset="0"/>
                          <a:cs typeface="Calibri" panose="020F0502020204030204" pitchFamily="34" charset="0"/>
                        </a:rPr>
                        <a:t> </a:t>
                      </a:r>
                      <a:endParaRPr lang="en-US" sz="400" dirty="0" smtClean="0">
                        <a:effectLst/>
                        <a:latin typeface="+mn-lt"/>
                        <a:ea typeface="Yu Mincho"/>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400" dirty="0" smtClean="0">
                          <a:effectLst/>
                          <a:latin typeface="+mn-lt"/>
                          <a:ea typeface="Times New Roman" panose="02020603050405020304" pitchFamily="18" charset="0"/>
                          <a:cs typeface="Calibri" panose="020F0502020204030204" pitchFamily="34" charset="0"/>
                        </a:rPr>
                        <a:t>6.3.2.1 A launch vehicle orbital stage shall be disposed of in such a way that long-term permanent perturbation forces do not  cause it to enter the GEO protected region within 100 years after the end of life.</a:t>
                      </a:r>
                      <a:endParaRPr lang="en-US" sz="400" dirty="0" smtClean="0">
                        <a:effectLst/>
                        <a:latin typeface="+mn-lt"/>
                        <a:ea typeface="Yu Mincho"/>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400" dirty="0" smtClean="0">
                          <a:effectLst/>
                          <a:latin typeface="+mn-lt"/>
                          <a:ea typeface="Times New Roman" panose="02020603050405020304" pitchFamily="18" charset="0"/>
                          <a:cs typeface="Calibri" panose="020F0502020204030204" pitchFamily="34" charset="0"/>
                        </a:rPr>
                        <a:t> </a:t>
                      </a:r>
                      <a:endParaRPr lang="en-US" sz="400" dirty="0" smtClean="0">
                        <a:effectLst/>
                        <a:latin typeface="+mn-lt"/>
                        <a:ea typeface="Yu Mincho"/>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400" dirty="0" smtClean="0">
                          <a:effectLst/>
                          <a:latin typeface="+mn-lt"/>
                          <a:ea typeface="Times New Roman" panose="02020603050405020304" pitchFamily="18" charset="0"/>
                          <a:cs typeface="Calibri" panose="020F0502020204030204" pitchFamily="34" charset="0"/>
                        </a:rPr>
                        <a:t>LEO:</a:t>
                      </a:r>
                      <a:endParaRPr lang="en-US" sz="400" dirty="0" smtClean="0">
                        <a:effectLst/>
                        <a:latin typeface="+mn-lt"/>
                        <a:ea typeface="Yu Mincho"/>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400" dirty="0" smtClean="0">
                          <a:effectLst/>
                          <a:latin typeface="+mn-lt"/>
                          <a:ea typeface="Times New Roman" panose="02020603050405020304" pitchFamily="18" charset="0"/>
                          <a:cs typeface="Calibri" panose="020F0502020204030204" pitchFamily="34" charset="0"/>
                        </a:rPr>
                        <a:t> </a:t>
                      </a:r>
                      <a:endParaRPr lang="en-US" sz="400" dirty="0" smtClean="0">
                        <a:effectLst/>
                        <a:latin typeface="+mn-lt"/>
                        <a:ea typeface="Yu Mincho"/>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400" dirty="0" smtClean="0">
                          <a:effectLst/>
                          <a:latin typeface="+mn-lt"/>
                          <a:ea typeface="Times New Roman" panose="02020603050405020304" pitchFamily="18" charset="0"/>
                          <a:cs typeface="Calibri" panose="020F0502020204030204" pitchFamily="34" charset="0"/>
                        </a:rPr>
                        <a:t>6.3.3.1 The orbit lifetime of a spacecraft or launch vehicle orbital stage shall be &lt; </a:t>
                      </a:r>
                      <a:r>
                        <a:rPr lang="en-US" sz="400" kern="1200" dirty="0" smtClean="0">
                          <a:solidFill>
                            <a:schemeClr val="tx1"/>
                          </a:solidFill>
                          <a:effectLst/>
                          <a:highlight>
                            <a:srgbClr val="00FF00"/>
                          </a:highlight>
                          <a:latin typeface="Calibri" panose="020F0502020204030204" pitchFamily="34" charset="0"/>
                          <a:ea typeface="Yu Mincho"/>
                          <a:cs typeface="Calibri" panose="020F0502020204030204" pitchFamily="34" charset="0"/>
                        </a:rPr>
                        <a:t>25years</a:t>
                      </a:r>
                      <a:r>
                        <a:rPr lang="en-US" sz="400" dirty="0" smtClean="0">
                          <a:effectLst/>
                          <a:latin typeface="+mn-lt"/>
                          <a:ea typeface="Times New Roman" panose="02020603050405020304" pitchFamily="18" charset="0"/>
                          <a:cs typeface="Calibri" panose="020F0502020204030204" pitchFamily="34" charset="0"/>
                        </a:rPr>
                        <a:t> for continuous or periodic stays; </a:t>
                      </a:r>
                      <a:r>
                        <a:rPr lang="en-US" sz="400" kern="1200" dirty="0" smtClean="0">
                          <a:solidFill>
                            <a:schemeClr val="tx1"/>
                          </a:solidFill>
                          <a:effectLst/>
                          <a:highlight>
                            <a:srgbClr val="FFFF00"/>
                          </a:highlight>
                          <a:latin typeface="+mn-lt"/>
                          <a:ea typeface="Times New Roman" panose="02020603050405020304" pitchFamily="18" charset="0"/>
                          <a:cs typeface="Calibri" panose="020F0502020204030204" pitchFamily="34" charset="0"/>
                        </a:rPr>
                        <a:t>100years</a:t>
                      </a:r>
                      <a:r>
                        <a:rPr lang="en-US" sz="400" dirty="0" smtClean="0">
                          <a:effectLst/>
                          <a:latin typeface="+mn-lt"/>
                          <a:ea typeface="Times New Roman" panose="02020603050405020304" pitchFamily="18" charset="0"/>
                          <a:cs typeface="Calibri" panose="020F0502020204030204" pitchFamily="34" charset="0"/>
                        </a:rPr>
                        <a:t> for intersection/transitional stays in LEO.</a:t>
                      </a:r>
                      <a:endParaRPr lang="en-US" sz="400" dirty="0" smtClean="0">
                        <a:effectLst/>
                        <a:latin typeface="+mn-lt"/>
                        <a:ea typeface="Yu Mincho"/>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400" dirty="0" smtClean="0">
                          <a:effectLst/>
                          <a:latin typeface="+mn-lt"/>
                          <a:ea typeface="Times New Roman" panose="02020603050405020304" pitchFamily="18" charset="0"/>
                          <a:cs typeface="Calibri" panose="020F0502020204030204" pitchFamily="34" charset="0"/>
                        </a:rPr>
                        <a:t> </a:t>
                      </a:r>
                      <a:endParaRPr lang="en-US" sz="400" dirty="0" smtClean="0">
                        <a:effectLst/>
                        <a:latin typeface="+mn-lt"/>
                        <a:ea typeface="Yu Mincho"/>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400" dirty="0" smtClean="0">
                          <a:effectLst/>
                          <a:latin typeface="+mn-lt"/>
                          <a:ea typeface="Times New Roman" panose="02020603050405020304" pitchFamily="18" charset="0"/>
                          <a:cs typeface="Calibri" panose="020F0502020204030204" pitchFamily="34" charset="0"/>
                        </a:rPr>
                        <a:t>Disposal methods allowed are:</a:t>
                      </a:r>
                      <a:endParaRPr lang="en-US" sz="400" dirty="0" smtClean="0">
                        <a:effectLst/>
                        <a:latin typeface="+mn-lt"/>
                        <a:ea typeface="Yu Mincho"/>
                        <a:cs typeface="Times New Roman" panose="02020603050405020304" pitchFamily="18" charset="0"/>
                      </a:endParaRPr>
                    </a:p>
                    <a:p>
                      <a:pPr marL="228600" marR="0" lvl="0" indent="-112713">
                        <a:lnSpc>
                          <a:spcPct val="107000"/>
                        </a:lnSpc>
                        <a:spcBef>
                          <a:spcPts val="0"/>
                        </a:spcBef>
                        <a:spcAft>
                          <a:spcPts val="0"/>
                        </a:spcAft>
                        <a:buFont typeface="+mj-lt"/>
                        <a:buAutoNum type="alphaLcParenR"/>
                        <a:tabLst>
                          <a:tab pos="228600" algn="l"/>
                          <a:tab pos="742950" algn="l"/>
                        </a:tabLst>
                      </a:pPr>
                      <a:r>
                        <a:rPr lang="en-US" sz="400" kern="1200" dirty="0" smtClean="0">
                          <a:solidFill>
                            <a:schemeClr val="tx1"/>
                          </a:solidFill>
                          <a:effectLst/>
                          <a:highlight>
                            <a:srgbClr val="00FF00"/>
                          </a:highlight>
                          <a:latin typeface="Calibri" panose="020F0502020204030204" pitchFamily="34" charset="0"/>
                          <a:ea typeface="Yu Mincho"/>
                          <a:cs typeface="Calibri" panose="020F0502020204030204" pitchFamily="34" charset="0"/>
                        </a:rPr>
                        <a:t>retrieval</a:t>
                      </a:r>
                    </a:p>
                    <a:p>
                      <a:pPr marL="228600" marR="0" lvl="0" indent="-112713">
                        <a:lnSpc>
                          <a:spcPct val="107000"/>
                        </a:lnSpc>
                        <a:spcBef>
                          <a:spcPts val="0"/>
                        </a:spcBef>
                        <a:spcAft>
                          <a:spcPts val="0"/>
                        </a:spcAft>
                        <a:buFont typeface="+mj-lt"/>
                        <a:buAutoNum type="alphaLcParenR"/>
                        <a:tabLst>
                          <a:tab pos="228600" algn="l"/>
                          <a:tab pos="742950" algn="l"/>
                        </a:tabLst>
                      </a:pPr>
                      <a:r>
                        <a:rPr lang="en-US" sz="400" dirty="0" smtClean="0">
                          <a:effectLst/>
                          <a:latin typeface="+mn-lt"/>
                          <a:ea typeface="Times New Roman" panose="02020603050405020304" pitchFamily="18" charset="0"/>
                          <a:cs typeface="Calibri" panose="020F0502020204030204" pitchFamily="34" charset="0"/>
                        </a:rPr>
                        <a:t>controlled re-entry</a:t>
                      </a:r>
                      <a:endParaRPr lang="en-US" sz="400" dirty="0" smtClean="0">
                        <a:effectLst/>
                        <a:latin typeface="+mn-lt"/>
                        <a:ea typeface="Yu Mincho"/>
                        <a:cs typeface="Times New Roman" panose="02020603050405020304" pitchFamily="18" charset="0"/>
                      </a:endParaRPr>
                    </a:p>
                    <a:p>
                      <a:pPr marL="228600" marR="0" lvl="0" indent="-112713">
                        <a:lnSpc>
                          <a:spcPct val="107000"/>
                        </a:lnSpc>
                        <a:spcBef>
                          <a:spcPts val="0"/>
                        </a:spcBef>
                        <a:spcAft>
                          <a:spcPts val="0"/>
                        </a:spcAft>
                        <a:buFont typeface="+mj-lt"/>
                        <a:buAutoNum type="alphaLcParenR"/>
                        <a:tabLst>
                          <a:tab pos="228600" algn="l"/>
                          <a:tab pos="742950" algn="l"/>
                        </a:tabLst>
                      </a:pPr>
                      <a:r>
                        <a:rPr lang="en-US" sz="400" dirty="0" smtClean="0">
                          <a:effectLst/>
                          <a:latin typeface="+mn-lt"/>
                          <a:ea typeface="Times New Roman" panose="02020603050405020304" pitchFamily="18" charset="0"/>
                          <a:cs typeface="Calibri" panose="020F0502020204030204" pitchFamily="34" charset="0"/>
                        </a:rPr>
                        <a:t>natural decay</a:t>
                      </a:r>
                      <a:endParaRPr lang="en-US" sz="400" dirty="0" smtClean="0">
                        <a:effectLst/>
                        <a:latin typeface="+mn-lt"/>
                        <a:ea typeface="Yu Mincho"/>
                        <a:cs typeface="Times New Roman" panose="02020603050405020304" pitchFamily="18" charset="0"/>
                      </a:endParaRPr>
                    </a:p>
                    <a:p>
                      <a:pPr marL="228600" marR="0" lvl="0" indent="-112713">
                        <a:lnSpc>
                          <a:spcPct val="107000"/>
                        </a:lnSpc>
                        <a:spcBef>
                          <a:spcPts val="0"/>
                        </a:spcBef>
                        <a:spcAft>
                          <a:spcPts val="0"/>
                        </a:spcAft>
                        <a:buFont typeface="+mj-lt"/>
                        <a:buAutoNum type="alphaLcParenR"/>
                        <a:tabLst>
                          <a:tab pos="228600" algn="l"/>
                          <a:tab pos="742950" algn="l"/>
                        </a:tabLst>
                      </a:pPr>
                      <a:r>
                        <a:rPr lang="en-US" sz="400" dirty="0" smtClean="0">
                          <a:effectLst/>
                          <a:latin typeface="+mn-lt"/>
                          <a:ea typeface="Times New Roman" panose="02020603050405020304" pitchFamily="18" charset="0"/>
                          <a:cs typeface="Calibri" panose="020F0502020204030204" pitchFamily="34" charset="0"/>
                        </a:rPr>
                        <a:t>maneuver for natural decay</a:t>
                      </a:r>
                      <a:endParaRPr lang="en-US" sz="400" dirty="0" smtClean="0">
                        <a:effectLst/>
                        <a:latin typeface="+mn-lt"/>
                        <a:ea typeface="Yu Mincho"/>
                        <a:cs typeface="Times New Roman" panose="02020603050405020304" pitchFamily="18" charset="0"/>
                      </a:endParaRPr>
                    </a:p>
                    <a:p>
                      <a:pPr marL="228600" marR="0" lvl="0" indent="-112713">
                        <a:lnSpc>
                          <a:spcPct val="107000"/>
                        </a:lnSpc>
                        <a:spcBef>
                          <a:spcPts val="0"/>
                        </a:spcBef>
                        <a:spcAft>
                          <a:spcPts val="0"/>
                        </a:spcAft>
                        <a:buFont typeface="+mj-lt"/>
                        <a:buAutoNum type="alphaLcParenR"/>
                        <a:tabLst>
                          <a:tab pos="228600" algn="l"/>
                          <a:tab pos="742950" algn="l"/>
                        </a:tabLst>
                      </a:pPr>
                      <a:r>
                        <a:rPr lang="en-US" sz="400" dirty="0" smtClean="0">
                          <a:effectLst/>
                          <a:latin typeface="+mn-lt"/>
                          <a:ea typeface="Times New Roman" panose="02020603050405020304" pitchFamily="18" charset="0"/>
                          <a:cs typeface="Calibri" panose="020F0502020204030204" pitchFamily="34" charset="0"/>
                        </a:rPr>
                        <a:t>adding drag enhancement </a:t>
                      </a:r>
                      <a:endParaRPr lang="en-US" sz="400" dirty="0" smtClean="0">
                        <a:effectLst/>
                        <a:latin typeface="+mn-lt"/>
                        <a:ea typeface="Yu Mincho"/>
                        <a:cs typeface="Times New Roman" panose="02020603050405020304" pitchFamily="18" charset="0"/>
                      </a:endParaRPr>
                    </a:p>
                    <a:p>
                      <a:pPr marL="228600" marR="0" lvl="0" indent="-112713">
                        <a:lnSpc>
                          <a:spcPct val="107000"/>
                        </a:lnSpc>
                        <a:spcBef>
                          <a:spcPts val="0"/>
                        </a:spcBef>
                        <a:spcAft>
                          <a:spcPts val="0"/>
                        </a:spcAft>
                        <a:tabLst>
                          <a:tab pos="228600" algn="l"/>
                          <a:tab pos="742950" algn="l"/>
                        </a:tabLst>
                      </a:pPr>
                      <a:r>
                        <a:rPr lang="en-US" sz="400" dirty="0" smtClean="0">
                          <a:effectLst/>
                          <a:latin typeface="+mn-lt"/>
                          <a:ea typeface="Times New Roman" panose="02020603050405020304" pitchFamily="18" charset="0"/>
                          <a:cs typeface="Calibri" panose="020F0502020204030204" pitchFamily="34" charset="0"/>
                        </a:rPr>
                        <a:t> </a:t>
                      </a:r>
                      <a:endParaRPr lang="en-US" sz="400" dirty="0" smtClean="0">
                        <a:effectLst/>
                        <a:latin typeface="+mn-lt"/>
                        <a:ea typeface="Yu Mincho"/>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400" dirty="0" smtClean="0">
                          <a:effectLst/>
                          <a:latin typeface="+mn-lt"/>
                          <a:ea typeface="Times New Roman" panose="02020603050405020304" pitchFamily="18" charset="0"/>
                          <a:cs typeface="Calibri" panose="020F0502020204030204" pitchFamily="34" charset="0"/>
                        </a:rPr>
                        <a:t>GEO: </a:t>
                      </a:r>
                      <a:endParaRPr lang="en-US" sz="400" dirty="0" smtClean="0">
                        <a:effectLst/>
                        <a:latin typeface="+mn-lt"/>
                        <a:ea typeface="Yu Mincho"/>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400" dirty="0" smtClean="0">
                          <a:effectLst/>
                          <a:latin typeface="+mn-lt"/>
                          <a:ea typeface="Times New Roman" panose="02020603050405020304" pitchFamily="18" charset="0"/>
                          <a:cs typeface="Calibri" panose="020F0502020204030204" pitchFamily="34" charset="0"/>
                        </a:rPr>
                        <a:t> </a:t>
                      </a:r>
                      <a:endParaRPr lang="en-US" sz="400" dirty="0" smtClean="0">
                        <a:effectLst/>
                        <a:latin typeface="+mn-lt"/>
                        <a:ea typeface="Yu Mincho"/>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400" dirty="0" smtClean="0">
                          <a:effectLst/>
                          <a:latin typeface="+mn-lt"/>
                          <a:ea typeface="Times New Roman" panose="02020603050405020304" pitchFamily="18" charset="0"/>
                          <a:cs typeface="Calibri" panose="020F0502020204030204" pitchFamily="34" charset="0"/>
                        </a:rPr>
                        <a:t>6.3.2.2 GEO disposal shall satisfy one of the following: </a:t>
                      </a:r>
                      <a:endParaRPr lang="en-US" sz="400" dirty="0" smtClean="0">
                        <a:effectLst/>
                        <a:latin typeface="+mn-lt"/>
                        <a:ea typeface="Yu Mincho"/>
                        <a:cs typeface="Times New Roman" panose="02020603050405020304" pitchFamily="18" charset="0"/>
                      </a:endParaRPr>
                    </a:p>
                    <a:p>
                      <a:pPr marL="228600" marR="0" lvl="0" indent="-112713">
                        <a:lnSpc>
                          <a:spcPct val="107000"/>
                        </a:lnSpc>
                        <a:spcBef>
                          <a:spcPts val="0"/>
                        </a:spcBef>
                        <a:spcAft>
                          <a:spcPts val="0"/>
                        </a:spcAft>
                        <a:buFont typeface="Symbol" panose="05050102010706020507" pitchFamily="18" charset="2"/>
                        <a:buChar char=""/>
                        <a:tabLst>
                          <a:tab pos="457200" algn="l"/>
                          <a:tab pos="742950" algn="l"/>
                        </a:tabLst>
                      </a:pPr>
                      <a:r>
                        <a:rPr lang="en-US" sz="400" dirty="0" smtClean="0">
                          <a:effectLst/>
                          <a:highlight>
                            <a:srgbClr val="FFFF00"/>
                          </a:highlight>
                          <a:latin typeface="+mn-lt"/>
                          <a:ea typeface="Times New Roman" panose="02020603050405020304" pitchFamily="18" charset="0"/>
                          <a:cs typeface="Calibri" panose="020F0502020204030204" pitchFamily="34" charset="0"/>
                        </a:rPr>
                        <a:t>253km + 1000*Solar pressure with eccentricity of 0.003</a:t>
                      </a:r>
                      <a:endParaRPr lang="en-US" sz="400" dirty="0" smtClean="0">
                        <a:effectLst/>
                        <a:latin typeface="+mn-lt"/>
                        <a:ea typeface="Yu Mincho"/>
                        <a:cs typeface="Times New Roman" panose="02020603050405020304" pitchFamily="18" charset="0"/>
                      </a:endParaRPr>
                    </a:p>
                    <a:p>
                      <a:pPr marL="228600" marR="0" lvl="0" indent="-112713">
                        <a:lnSpc>
                          <a:spcPct val="107000"/>
                        </a:lnSpc>
                        <a:spcBef>
                          <a:spcPts val="0"/>
                        </a:spcBef>
                        <a:spcAft>
                          <a:spcPts val="0"/>
                        </a:spcAft>
                        <a:buFont typeface="Symbol" panose="05050102010706020507" pitchFamily="18" charset="2"/>
                        <a:buChar char=""/>
                        <a:tabLst>
                          <a:tab pos="457200" algn="l"/>
                          <a:tab pos="742950" algn="l"/>
                        </a:tabLst>
                      </a:pPr>
                      <a:r>
                        <a:rPr lang="pl-PL" sz="400" dirty="0" smtClean="0">
                          <a:effectLst/>
                          <a:latin typeface="+mn-lt"/>
                          <a:ea typeface="Times New Roman" panose="02020603050405020304" pitchFamily="18" charset="0"/>
                          <a:cs typeface="Calibri" panose="020F0502020204030204" pitchFamily="34" charset="0"/>
                        </a:rPr>
                        <a:t>th</a:t>
                      </a:r>
                      <a:r>
                        <a:rPr lang="en-US" sz="400" dirty="0" smtClean="0">
                          <a:effectLst/>
                          <a:latin typeface="+mn-lt"/>
                          <a:ea typeface="Times New Roman" panose="02020603050405020304" pitchFamily="18" charset="0"/>
                          <a:cs typeface="Calibri" panose="020F0502020204030204" pitchFamily="34" charset="0"/>
                        </a:rPr>
                        <a:t>e orbit has a perigee altitude sufficiently above GEO that long term perturbation forces do not cause entry of the GEO region for </a:t>
                      </a:r>
                      <a:r>
                        <a:rPr lang="en-US" sz="400" kern="1200" dirty="0" smtClean="0">
                          <a:solidFill>
                            <a:schemeClr val="tx1"/>
                          </a:solidFill>
                          <a:effectLst/>
                          <a:highlight>
                            <a:srgbClr val="FFFF00"/>
                          </a:highlight>
                          <a:latin typeface="+mn-lt"/>
                          <a:ea typeface="Times New Roman" panose="02020603050405020304" pitchFamily="18" charset="0"/>
                          <a:cs typeface="Calibri" panose="020F0502020204030204" pitchFamily="34" charset="0"/>
                        </a:rPr>
                        <a:t>100years</a:t>
                      </a:r>
                      <a:r>
                        <a:rPr lang="en-US" sz="400" dirty="0" smtClean="0">
                          <a:effectLst/>
                          <a:latin typeface="+mn-lt"/>
                          <a:ea typeface="Times New Roman" panose="02020603050405020304" pitchFamily="18" charset="0"/>
                          <a:cs typeface="Calibri" panose="020F0502020204030204" pitchFamily="34" charset="0"/>
                        </a:rPr>
                        <a:t>.</a:t>
                      </a:r>
                      <a:endParaRPr lang="pl-PL" sz="400" dirty="0" smtClean="0">
                        <a:effectLst/>
                        <a:latin typeface="+mn-lt"/>
                        <a:ea typeface="Times New Roman" panose="02020603050405020304" pitchFamily="18" charset="0"/>
                        <a:cs typeface="Calibri" panose="020F0502020204030204" pitchFamily="34" charset="0"/>
                      </a:endParaRPr>
                    </a:p>
                    <a:p>
                      <a:pPr marL="115887" marR="0" lvl="0" indent="0">
                        <a:lnSpc>
                          <a:spcPct val="107000"/>
                        </a:lnSpc>
                        <a:spcBef>
                          <a:spcPts val="0"/>
                        </a:spcBef>
                        <a:spcAft>
                          <a:spcPts val="0"/>
                        </a:spcAft>
                        <a:buFont typeface="Symbol" panose="05050102010706020507" pitchFamily="18" charset="2"/>
                        <a:buNone/>
                        <a:tabLst>
                          <a:tab pos="457200" algn="l"/>
                          <a:tab pos="742950" algn="l"/>
                        </a:tabLst>
                      </a:pPr>
                      <a:endParaRPr lang="pl-PL" sz="400" dirty="0" smtClean="0">
                        <a:effectLst/>
                        <a:latin typeface="+mn-lt"/>
                        <a:ea typeface="Times New Roman" panose="02020603050405020304" pitchFamily="18" charset="0"/>
                        <a:cs typeface="Calibri" panose="020F0502020204030204" pitchFamily="34" charset="0"/>
                      </a:endParaRPr>
                    </a:p>
                    <a:p>
                      <a:pPr marL="0" marR="0" lvl="0" indent="0" algn="l" defTabSz="914400" rtl="0" eaLnBrk="1" fontAlgn="auto" latinLnBrk="0" hangingPunct="1">
                        <a:lnSpc>
                          <a:spcPct val="107000"/>
                        </a:lnSpc>
                        <a:spcBef>
                          <a:spcPts val="0"/>
                        </a:spcBef>
                        <a:spcAft>
                          <a:spcPts val="0"/>
                        </a:spcAft>
                        <a:buClrTx/>
                        <a:buSzTx/>
                        <a:buFont typeface="Symbol" panose="05050102010706020507" pitchFamily="18" charset="2"/>
                        <a:buNone/>
                        <a:tabLst>
                          <a:tab pos="457200" algn="l"/>
                          <a:tab pos="742950" algn="l"/>
                        </a:tabLst>
                        <a:defRPr/>
                      </a:pPr>
                      <a:r>
                        <a:rPr lang="en-US" sz="400" dirty="0" smtClean="0">
                          <a:effectLst/>
                          <a:latin typeface="+mn-lt"/>
                          <a:ea typeface="Times New Roman" panose="02020603050405020304" pitchFamily="18" charset="0"/>
                          <a:cs typeface="Calibri" panose="020F0502020204030204" pitchFamily="34" charset="0"/>
                        </a:rPr>
                        <a:t>6.3.2.3 A spacecraft operating in GEO with  a periodic presence shall be disposed so that long-term perturbations do not cause it to enter GEO for </a:t>
                      </a:r>
                      <a:r>
                        <a:rPr kumimoji="0" lang="en-US" sz="400" b="0" i="0" u="none" strike="noStrike" kern="1200" cap="none" spc="0" normalizeH="0" baseline="0" noProof="0" dirty="0" smtClean="0">
                          <a:ln>
                            <a:noFill/>
                          </a:ln>
                          <a:solidFill>
                            <a:prstClr val="black"/>
                          </a:solidFill>
                          <a:effectLst/>
                          <a:highlight>
                            <a:srgbClr val="FFFF00"/>
                          </a:highlight>
                          <a:uLnTx/>
                          <a:uFillTx/>
                          <a:latin typeface="+mn-lt"/>
                          <a:ea typeface="Times New Roman" panose="02020603050405020304" pitchFamily="18" charset="0"/>
                          <a:cs typeface="Calibri" panose="020F0502020204030204" pitchFamily="34" charset="0"/>
                        </a:rPr>
                        <a:t>100years</a:t>
                      </a:r>
                      <a:r>
                        <a:rPr kumimoji="0" lang="en-US" sz="400" b="0" i="0" u="none" strike="noStrike" kern="1200" cap="none" spc="0" normalizeH="0" baseline="0" noProof="0" dirty="0" smtClean="0">
                          <a:ln>
                            <a:noFill/>
                          </a:ln>
                          <a:solidFill>
                            <a:prstClr val="black"/>
                          </a:solidFill>
                          <a:effectLst/>
                          <a:uLnTx/>
                          <a:uFillTx/>
                          <a:latin typeface="+mn-lt"/>
                          <a:ea typeface="Times New Roman" panose="02020603050405020304" pitchFamily="18" charset="0"/>
                          <a:cs typeface="Calibri" panose="020F0502020204030204" pitchFamily="34" charset="0"/>
                        </a:rPr>
                        <a:t>.</a:t>
                      </a:r>
                      <a:endParaRPr kumimoji="0" lang="pl-PL" sz="400" b="0" i="0" u="none" strike="noStrike" kern="1200" cap="none" spc="0" normalizeH="0" baseline="0" noProof="0" dirty="0" smtClean="0">
                        <a:ln>
                          <a:noFill/>
                        </a:ln>
                        <a:solidFill>
                          <a:prstClr val="black"/>
                        </a:solidFill>
                        <a:effectLst/>
                        <a:uLnTx/>
                        <a:uFillTx/>
                        <a:latin typeface="+mn-lt"/>
                        <a:ea typeface="Times New Roman" panose="02020603050405020304" pitchFamily="18" charset="0"/>
                        <a:cs typeface="Calibri" panose="020F0502020204030204" pitchFamily="34" charset="0"/>
                      </a:endParaRPr>
                    </a:p>
                    <a:p>
                      <a:pPr marL="0" marR="0">
                        <a:lnSpc>
                          <a:spcPct val="107000"/>
                        </a:lnSpc>
                        <a:spcBef>
                          <a:spcPts val="0"/>
                        </a:spcBef>
                        <a:spcAft>
                          <a:spcPts val="0"/>
                        </a:spcAft>
                        <a:tabLst>
                          <a:tab pos="457200" algn="l"/>
                          <a:tab pos="742950" algn="l"/>
                        </a:tabLst>
                      </a:pPr>
                      <a:r>
                        <a:rPr lang="en-US" sz="400" dirty="0" smtClean="0">
                          <a:effectLst/>
                          <a:latin typeface="+mn-lt"/>
                          <a:ea typeface="Times New Roman" panose="02020603050405020304" pitchFamily="18" charset="0"/>
                          <a:cs typeface="Calibri" panose="020F0502020204030204" pitchFamily="34" charset="0"/>
                        </a:rPr>
                        <a:t>.</a:t>
                      </a:r>
                      <a:endParaRPr lang="en-US" sz="400" dirty="0" smtClean="0">
                        <a:effectLst/>
                        <a:latin typeface="+mn-lt"/>
                        <a:ea typeface="Yu Mincho"/>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400" dirty="0" smtClean="0">
                          <a:effectLst/>
                          <a:latin typeface="+mn-lt"/>
                          <a:ea typeface="Times New Roman" panose="02020603050405020304" pitchFamily="18" charset="0"/>
                          <a:cs typeface="Calibri" panose="020F0502020204030204" pitchFamily="34" charset="0"/>
                        </a:rPr>
                        <a:t> </a:t>
                      </a:r>
                      <a:endParaRPr lang="en-US" sz="400" dirty="0" smtClean="0">
                        <a:effectLst/>
                        <a:latin typeface="+mn-lt"/>
                        <a:ea typeface="Yu Mincho"/>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400" dirty="0" smtClean="0">
                          <a:effectLst/>
                          <a:latin typeface="+mn-lt"/>
                          <a:ea typeface="Times New Roman" panose="02020603050405020304" pitchFamily="18" charset="0"/>
                          <a:cs typeface="Calibri" panose="020F0502020204030204" pitchFamily="34" charset="0"/>
                        </a:rPr>
                        <a:t>6.3.4  Re-Entry Casualty risk is to be defined by approving agency.</a:t>
                      </a:r>
                      <a:endParaRPr lang="en-US" sz="400" dirty="0">
                        <a:effectLst/>
                        <a:latin typeface="+mn-lt"/>
                        <a:ea typeface="Yu Mincho"/>
                        <a:cs typeface="Times New Roman" panose="02020603050405020304" pitchFamily="18" charset="0"/>
                      </a:endParaRPr>
                    </a:p>
                  </a:txBody>
                  <a:tcPr marL="28199" marR="28199"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tabLst>
                          <a:tab pos="457200" algn="l"/>
                          <a:tab pos="742950" algn="l"/>
                        </a:tabLst>
                      </a:pPr>
                      <a:r>
                        <a:rPr lang="en-US" sz="400" dirty="0">
                          <a:effectLst/>
                          <a:latin typeface="Calibri" panose="020F0502020204030204" pitchFamily="34" charset="0"/>
                          <a:ea typeface="Times New Roman" panose="02020603050405020304" pitchFamily="18" charset="0"/>
                          <a:cs typeface="Calibri" panose="020F0502020204030204" pitchFamily="34" charset="0"/>
                        </a:rPr>
                        <a:t>Requirement 4.5-2 limits the probability of spacecraft being disabled and left in orbit at EOM, which would contribute to the long-term growth of the orbital debris environment by subsequent collision or explosion fragmentation. (NPR 8715.6B)</a:t>
                      </a:r>
                      <a:endParaRPr lang="en-US" sz="400" dirty="0">
                        <a:effectLst/>
                        <a:latin typeface="Calibri" panose="020F0502020204030204" pitchFamily="34" charset="0"/>
                        <a:ea typeface="Yu Mincho"/>
                        <a:cs typeface="Times New Roman" panose="02020603050405020304" pitchFamily="18" charset="0"/>
                      </a:endParaRPr>
                    </a:p>
                    <a:p>
                      <a:pPr marL="342900" marR="0" lvl="0" indent="-114300">
                        <a:lnSpc>
                          <a:spcPct val="107000"/>
                        </a:lnSpc>
                        <a:spcBef>
                          <a:spcPts val="0"/>
                        </a:spcBef>
                        <a:spcAft>
                          <a:spcPts val="0"/>
                        </a:spcAft>
                        <a:buFont typeface="Courier New" panose="02070309020205020404" pitchFamily="49" charset="0"/>
                        <a:buChar char="o"/>
                        <a:tabLst>
                          <a:tab pos="457200" algn="l"/>
                          <a:tab pos="742950" algn="l"/>
                        </a:tabLst>
                      </a:pPr>
                      <a:r>
                        <a:rPr lang="en-US" sz="400" dirty="0">
                          <a:effectLst/>
                          <a:latin typeface="Calibri" panose="020F0502020204030204" pitchFamily="34" charset="0"/>
                          <a:ea typeface="Times New Roman" panose="02020603050405020304" pitchFamily="18" charset="0"/>
                          <a:cs typeface="Calibri" panose="020F0502020204030204" pitchFamily="34" charset="0"/>
                        </a:rPr>
                        <a:t>the ODAR and EOMP for all phases of flight including the launch phase per applicability in Section 4.5 </a:t>
                      </a:r>
                      <a:r>
                        <a:rPr lang="en-US" sz="400" dirty="0">
                          <a:effectLst/>
                          <a:latin typeface="Calibri" panose="020F0502020204030204" pitchFamily="34" charset="0"/>
                          <a:ea typeface="Yu Mincho"/>
                          <a:cs typeface="Calibri" panose="020F0502020204030204" pitchFamily="34" charset="0"/>
                        </a:rPr>
                        <a:t>NASA STD 8719.14b</a:t>
                      </a:r>
                      <a:endParaRPr lang="en-US" sz="400" dirty="0">
                        <a:effectLst/>
                        <a:latin typeface="Calibri" panose="020F0502020204030204" pitchFamily="34" charset="0"/>
                        <a:ea typeface="Yu Mincho"/>
                        <a:cs typeface="Times New Roman" panose="02020603050405020304" pitchFamily="18" charset="0"/>
                      </a:endParaRPr>
                    </a:p>
                    <a:p>
                      <a:pPr marL="342900" marR="0" lvl="0" indent="-114300">
                        <a:lnSpc>
                          <a:spcPct val="107000"/>
                        </a:lnSpc>
                        <a:spcBef>
                          <a:spcPts val="0"/>
                        </a:spcBef>
                        <a:spcAft>
                          <a:spcPts val="0"/>
                        </a:spcAft>
                        <a:buFont typeface="Courier New" panose="02070309020205020404" pitchFamily="49" charset="0"/>
                        <a:buChar char="o"/>
                        <a:tabLst>
                          <a:tab pos="457200" algn="l"/>
                          <a:tab pos="742950" algn="l"/>
                        </a:tabLst>
                      </a:pPr>
                      <a:r>
                        <a:rPr lang="en-US" sz="400" dirty="0">
                          <a:effectLst/>
                          <a:latin typeface="Calibri" panose="020F0502020204030204" pitchFamily="34" charset="0"/>
                          <a:ea typeface="Times New Roman" panose="02020603050405020304" pitchFamily="18" charset="0"/>
                          <a:cs typeface="Calibri" panose="020F0502020204030204" pitchFamily="34" charset="0"/>
                        </a:rPr>
                        <a:t>The analyses documented in the ODAR and EOMP need to include not only collisions that produce large amounts of debris, but also collisions that will terminate a spacecraft’s capability to perform post-mission disposal. This documentation should also address methods being used to reduce risk such as MMOD impact shielding options, or operational collision avoidance and any trade-offs between cost, mission requirements, and risk reduction for each method.  </a:t>
                      </a:r>
                      <a:r>
                        <a:rPr lang="en-US" sz="400" dirty="0">
                          <a:effectLst/>
                          <a:latin typeface="Calibri" panose="020F0502020204030204" pitchFamily="34" charset="0"/>
                          <a:ea typeface="Yu Mincho"/>
                          <a:cs typeface="Calibri" panose="020F0502020204030204" pitchFamily="34" charset="0"/>
                        </a:rPr>
                        <a:t>(NASA STD 8719.14b)</a:t>
                      </a:r>
                      <a:endParaRPr lang="en-US" sz="400" dirty="0">
                        <a:effectLst/>
                        <a:latin typeface="Calibri" panose="020F0502020204030204" pitchFamily="34" charset="0"/>
                        <a:ea typeface="Yu Mincho"/>
                        <a:cs typeface="Times New Roman" panose="02020603050405020304" pitchFamily="18" charset="0"/>
                      </a:endParaRPr>
                    </a:p>
                    <a:p>
                      <a:pPr marL="444500" marR="0">
                        <a:lnSpc>
                          <a:spcPct val="107000"/>
                        </a:lnSpc>
                        <a:spcBef>
                          <a:spcPts val="0"/>
                        </a:spcBef>
                        <a:spcAft>
                          <a:spcPts val="0"/>
                        </a:spcAft>
                        <a:tabLst>
                          <a:tab pos="457200" algn="l"/>
                          <a:tab pos="742950" algn="l"/>
                        </a:tabLst>
                      </a:pPr>
                      <a:r>
                        <a:rPr lang="en-US" sz="400" dirty="0">
                          <a:effectLst/>
                          <a:latin typeface="Calibri" panose="020F0502020204030204" pitchFamily="34" charset="0"/>
                          <a:ea typeface="Times New Roman" panose="02020603050405020304" pitchFamily="18" charset="0"/>
                          <a:cs typeface="Calibri" panose="020F0502020204030204" pitchFamily="34" charset="0"/>
                        </a:rPr>
                        <a:t> </a:t>
                      </a:r>
                      <a:endParaRPr lang="en-US" sz="400" dirty="0">
                        <a:effectLst/>
                        <a:latin typeface="Calibri" panose="020F0502020204030204" pitchFamily="34" charset="0"/>
                        <a:ea typeface="Yu Mincho"/>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400" dirty="0">
                          <a:effectLst/>
                          <a:latin typeface="Calibri" panose="020F0502020204030204" pitchFamily="34" charset="0"/>
                          <a:ea typeface="Times New Roman" panose="02020603050405020304" pitchFamily="18" charset="0"/>
                          <a:cs typeface="Calibri" panose="020F0502020204030204" pitchFamily="34" charset="0"/>
                        </a:rPr>
                        <a:t>Remove spacecraft and orbital stages from LEO to reduce collision threat to future space operations (</a:t>
                      </a:r>
                      <a:r>
                        <a:rPr lang="en-US" sz="400" dirty="0">
                          <a:effectLst/>
                          <a:latin typeface="Calibri" panose="020F0502020204030204" pitchFamily="34" charset="0"/>
                          <a:ea typeface="Yu Mincho"/>
                          <a:cs typeface="Calibri" panose="020F0502020204030204" pitchFamily="34" charset="0"/>
                        </a:rPr>
                        <a:t>NASA STD 8719.14b)</a:t>
                      </a:r>
                      <a:endParaRPr lang="en-US" sz="400" dirty="0">
                        <a:effectLst/>
                        <a:latin typeface="Calibri" panose="020F0502020204030204" pitchFamily="34" charset="0"/>
                        <a:ea typeface="Yu Mincho"/>
                        <a:cs typeface="Times New Roman" panose="02020603050405020304" pitchFamily="18" charset="0"/>
                      </a:endParaRPr>
                    </a:p>
                    <a:p>
                      <a:pPr marL="342900" marR="0" lvl="0" indent="-114300">
                        <a:lnSpc>
                          <a:spcPct val="107000"/>
                        </a:lnSpc>
                        <a:spcBef>
                          <a:spcPts val="0"/>
                        </a:spcBef>
                        <a:spcAft>
                          <a:spcPts val="0"/>
                        </a:spcAft>
                        <a:buFont typeface="Courier New" panose="02070309020205020404" pitchFamily="49" charset="0"/>
                        <a:buChar char="o"/>
                        <a:tabLst>
                          <a:tab pos="457200" algn="l"/>
                          <a:tab pos="742950" algn="l"/>
                        </a:tabLst>
                      </a:pPr>
                      <a:r>
                        <a:rPr lang="en-US" sz="400" dirty="0">
                          <a:effectLst/>
                          <a:latin typeface="Calibri" panose="020F0502020204030204" pitchFamily="34" charset="0"/>
                          <a:ea typeface="Times New Roman" panose="02020603050405020304" pitchFamily="18" charset="0"/>
                          <a:cs typeface="Calibri" panose="020F0502020204030204" pitchFamily="34" charset="0"/>
                        </a:rPr>
                        <a:t>Remove spacecraft and orbital stages from GEO to reduce collision threat to future space operations</a:t>
                      </a:r>
                      <a:endParaRPr lang="en-US" sz="400" dirty="0">
                        <a:effectLst/>
                        <a:latin typeface="Calibri" panose="020F0502020204030204" pitchFamily="34" charset="0"/>
                        <a:ea typeface="Yu Mincho"/>
                        <a:cs typeface="Times New Roman" panose="02020603050405020304" pitchFamily="18" charset="0"/>
                      </a:endParaRPr>
                    </a:p>
                    <a:p>
                      <a:pPr marL="342900" marR="0" lvl="0" indent="-114300">
                        <a:lnSpc>
                          <a:spcPct val="107000"/>
                        </a:lnSpc>
                        <a:spcBef>
                          <a:spcPts val="0"/>
                        </a:spcBef>
                        <a:spcAft>
                          <a:spcPts val="0"/>
                        </a:spcAft>
                        <a:buFont typeface="Courier New" panose="02070309020205020404" pitchFamily="49" charset="0"/>
                        <a:buChar char="o"/>
                        <a:tabLst>
                          <a:tab pos="457200" algn="l"/>
                          <a:tab pos="742950" algn="l"/>
                        </a:tabLst>
                      </a:pPr>
                      <a:r>
                        <a:rPr lang="en-US" sz="400" dirty="0">
                          <a:effectLst/>
                          <a:latin typeface="Calibri" panose="020F0502020204030204" pitchFamily="34" charset="0"/>
                          <a:ea typeface="Times New Roman" panose="02020603050405020304" pitchFamily="18" charset="0"/>
                          <a:cs typeface="Calibri" panose="020F0502020204030204" pitchFamily="34" charset="0"/>
                        </a:rPr>
                        <a:t>Govern intermediate disposal orbits</a:t>
                      </a:r>
                      <a:endParaRPr lang="en-US" sz="400" dirty="0">
                        <a:effectLst/>
                        <a:latin typeface="Calibri" panose="020F0502020204030204" pitchFamily="34" charset="0"/>
                        <a:ea typeface="Yu Mincho"/>
                        <a:cs typeface="Times New Roman" panose="02020603050405020304" pitchFamily="18" charset="0"/>
                      </a:endParaRPr>
                    </a:p>
                    <a:p>
                      <a:pPr marL="342900" marR="0" lvl="0" indent="-114300">
                        <a:lnSpc>
                          <a:spcPct val="107000"/>
                        </a:lnSpc>
                        <a:spcBef>
                          <a:spcPts val="0"/>
                        </a:spcBef>
                        <a:spcAft>
                          <a:spcPts val="0"/>
                        </a:spcAft>
                        <a:buFont typeface="Courier New" panose="02070309020205020404" pitchFamily="49" charset="0"/>
                        <a:buChar char="o"/>
                        <a:tabLst>
                          <a:tab pos="457200" algn="l"/>
                          <a:tab pos="742950" algn="l"/>
                        </a:tabLst>
                      </a:pPr>
                      <a:r>
                        <a:rPr lang="en-US" sz="400" dirty="0">
                          <a:effectLst/>
                          <a:latin typeface="Calibri" panose="020F0502020204030204" pitchFamily="34" charset="0"/>
                          <a:ea typeface="Times New Roman" panose="02020603050405020304" pitchFamily="18" charset="0"/>
                          <a:cs typeface="Calibri" panose="020F0502020204030204" pitchFamily="34" charset="0"/>
                        </a:rPr>
                        <a:t>Assess reliability of post-mission disposal</a:t>
                      </a:r>
                      <a:endParaRPr lang="en-US" sz="400" dirty="0">
                        <a:effectLst/>
                        <a:latin typeface="Calibri" panose="020F0502020204030204" pitchFamily="34" charset="0"/>
                        <a:ea typeface="Yu Mincho"/>
                        <a:cs typeface="Times New Roman" panose="02020603050405020304" pitchFamily="18" charset="0"/>
                      </a:endParaRPr>
                    </a:p>
                    <a:p>
                      <a:pPr marL="342900" marR="0" lvl="0" indent="-114300">
                        <a:lnSpc>
                          <a:spcPct val="107000"/>
                        </a:lnSpc>
                        <a:spcBef>
                          <a:spcPts val="0"/>
                        </a:spcBef>
                        <a:spcAft>
                          <a:spcPts val="0"/>
                        </a:spcAft>
                        <a:buFont typeface="Courier New" panose="02070309020205020404" pitchFamily="49" charset="0"/>
                        <a:buChar char="o"/>
                        <a:tabLst>
                          <a:tab pos="457200" algn="l"/>
                          <a:tab pos="742950" algn="l"/>
                        </a:tabLst>
                      </a:pPr>
                      <a:r>
                        <a:rPr lang="en-US" sz="400" dirty="0">
                          <a:effectLst/>
                          <a:latin typeface="Calibri" panose="020F0502020204030204" pitchFamily="34" charset="0"/>
                          <a:ea typeface="Times New Roman" panose="02020603050405020304" pitchFamily="18" charset="0"/>
                          <a:cs typeface="Calibri" panose="020F0502020204030204" pitchFamily="34" charset="0"/>
                        </a:rPr>
                        <a:t>Assess options for disposal beyond Earth’s orbit consistent w/ planetary protection </a:t>
                      </a:r>
                      <a:endParaRPr lang="en-US" sz="400" dirty="0">
                        <a:effectLst/>
                        <a:latin typeface="Calibri" panose="020F0502020204030204" pitchFamily="34" charset="0"/>
                        <a:ea typeface="Yu Mincho"/>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400" dirty="0">
                          <a:effectLst/>
                          <a:latin typeface="Calibri" panose="020F0502020204030204" pitchFamily="34" charset="0"/>
                          <a:ea typeface="Times New Roman" panose="02020603050405020304" pitchFamily="18" charset="0"/>
                          <a:cs typeface="Calibri" panose="020F0502020204030204" pitchFamily="34" charset="0"/>
                        </a:rPr>
                        <a:t> </a:t>
                      </a:r>
                      <a:endParaRPr lang="en-US" sz="400" dirty="0">
                        <a:effectLst/>
                        <a:latin typeface="Calibri" panose="020F0502020204030204" pitchFamily="34" charset="0"/>
                        <a:ea typeface="Yu Mincho"/>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400" dirty="0">
                          <a:effectLst/>
                          <a:latin typeface="Calibri" panose="020F0502020204030204" pitchFamily="34" charset="0"/>
                          <a:ea typeface="Times New Roman" panose="02020603050405020304" pitchFamily="18" charset="0"/>
                          <a:cs typeface="Calibri" panose="020F0502020204030204" pitchFamily="34" charset="0"/>
                        </a:rPr>
                        <a:t>Reliability of post-mission disposal maneuver operations in </a:t>
                      </a:r>
                      <a:r>
                        <a:rPr lang="en-US" sz="400" dirty="0">
                          <a:effectLst/>
                          <a:highlight>
                            <a:srgbClr val="00FF00"/>
                          </a:highlight>
                          <a:latin typeface="Calibri" panose="020F0502020204030204" pitchFamily="34" charset="0"/>
                          <a:ea typeface="Times New Roman" panose="02020603050405020304" pitchFamily="18" charset="0"/>
                          <a:cs typeface="Calibri" panose="020F0502020204030204" pitchFamily="34" charset="0"/>
                        </a:rPr>
                        <a:t>Earth orbit:</a:t>
                      </a:r>
                      <a:r>
                        <a:rPr lang="en-US" sz="400" u="sng" dirty="0">
                          <a:effectLst/>
                          <a:highlight>
                            <a:srgbClr val="00FF00"/>
                          </a:highlight>
                          <a:latin typeface="Calibri" panose="020F0502020204030204" pitchFamily="34" charset="0"/>
                          <a:ea typeface="Times New Roman" panose="02020603050405020304" pitchFamily="18" charset="0"/>
                          <a:cs typeface="Calibri" panose="020F0502020204030204" pitchFamily="34" charset="0"/>
                        </a:rPr>
                        <a:t> &gt;</a:t>
                      </a:r>
                      <a:r>
                        <a:rPr lang="en-US" sz="400" dirty="0">
                          <a:effectLst/>
                          <a:highlight>
                            <a:srgbClr val="00FF00"/>
                          </a:highlight>
                          <a:latin typeface="Calibri" panose="020F0502020204030204" pitchFamily="34" charset="0"/>
                          <a:ea typeface="Times New Roman" panose="02020603050405020304" pitchFamily="18" charset="0"/>
                          <a:cs typeface="Calibri" panose="020F0502020204030204" pitchFamily="34" charset="0"/>
                        </a:rPr>
                        <a:t> 0.90</a:t>
                      </a:r>
                      <a:r>
                        <a:rPr lang="en-US" sz="400" dirty="0">
                          <a:effectLst/>
                          <a:latin typeface="Calibri" panose="020F0502020204030204" pitchFamily="34" charset="0"/>
                          <a:ea typeface="Times New Roman" panose="02020603050405020304" pitchFamily="18" charset="0"/>
                          <a:cs typeface="Calibri" panose="020F0502020204030204" pitchFamily="34" charset="0"/>
                        </a:rPr>
                        <a:t> at EOM to achieve the following conditions and Shall not to cause a violation of Requirement 4.7-1 pertaining to limiting the risk of human casualty. (</a:t>
                      </a:r>
                      <a:r>
                        <a:rPr lang="en-US" sz="400" dirty="0">
                          <a:effectLst/>
                          <a:latin typeface="Calibri" panose="020F0502020204030204" pitchFamily="34" charset="0"/>
                          <a:ea typeface="Yu Mincho"/>
                          <a:cs typeface="Calibri" panose="020F0502020204030204" pitchFamily="34" charset="0"/>
                        </a:rPr>
                        <a:t>NASA STD 8719.14b)</a:t>
                      </a:r>
                      <a:endParaRPr lang="en-US" sz="400" dirty="0">
                        <a:effectLst/>
                        <a:latin typeface="Calibri" panose="020F0502020204030204" pitchFamily="34" charset="0"/>
                        <a:ea typeface="Yu Mincho"/>
                        <a:cs typeface="Times New Roman" panose="02020603050405020304" pitchFamily="18" charset="0"/>
                      </a:endParaRPr>
                    </a:p>
                    <a:p>
                      <a:pPr marL="342900" marR="0" lvl="0" indent="-114300">
                        <a:lnSpc>
                          <a:spcPct val="107000"/>
                        </a:lnSpc>
                        <a:spcBef>
                          <a:spcPts val="0"/>
                        </a:spcBef>
                        <a:spcAft>
                          <a:spcPts val="0"/>
                        </a:spcAft>
                        <a:buFont typeface="+mj-lt"/>
                        <a:buAutoNum type="alphaLcParenR"/>
                        <a:tabLst>
                          <a:tab pos="457200" algn="l"/>
                          <a:tab pos="742950" algn="l"/>
                        </a:tabLst>
                      </a:pPr>
                      <a:r>
                        <a:rPr lang="en-US" sz="400" dirty="0">
                          <a:effectLst/>
                          <a:latin typeface="Calibri" panose="020F0502020204030204" pitchFamily="34" charset="0"/>
                          <a:ea typeface="Times New Roman" panose="02020603050405020304" pitchFamily="18" charset="0"/>
                          <a:cs typeface="Calibri" panose="020F0502020204030204" pitchFamily="34" charset="0"/>
                        </a:rPr>
                        <a:t>For LEO assets -  Leave the space structure in an orbit in which natural forces will lead to atmospheric reentry within </a:t>
                      </a:r>
                      <a:r>
                        <a:rPr lang="en-US" sz="400" dirty="0">
                          <a:effectLst/>
                          <a:highlight>
                            <a:srgbClr val="00FF00"/>
                          </a:highlight>
                          <a:latin typeface="Calibri" panose="020F0502020204030204" pitchFamily="34" charset="0"/>
                          <a:ea typeface="Times New Roman" panose="02020603050405020304" pitchFamily="18" charset="0"/>
                          <a:cs typeface="Calibri" panose="020F0502020204030204" pitchFamily="34" charset="0"/>
                        </a:rPr>
                        <a:t>25 years after</a:t>
                      </a:r>
                      <a:r>
                        <a:rPr lang="en-US" sz="400" dirty="0">
                          <a:effectLst/>
                          <a:latin typeface="Calibri" panose="020F0502020204030204" pitchFamily="34" charset="0"/>
                          <a:ea typeface="Times New Roman" panose="02020603050405020304" pitchFamily="18" charset="0"/>
                          <a:cs typeface="Calibri" panose="020F0502020204030204" pitchFamily="34" charset="0"/>
                        </a:rPr>
                        <a:t> the completion of mission(NASA &amp;NRO);  or Maneuver the space structure into a controlled de-orbit trajectory as soon as practical after completion of mission; or Store: Maneuver the space structure into an orbit with perigee altitud</a:t>
                      </a:r>
                      <a:r>
                        <a:rPr lang="en-US" sz="400" dirty="0">
                          <a:effectLst/>
                          <a:highlight>
                            <a:srgbClr val="00FF00"/>
                          </a:highlight>
                          <a:latin typeface="Calibri" panose="020F0502020204030204" pitchFamily="34" charset="0"/>
                          <a:ea typeface="Times New Roman" panose="02020603050405020304" pitchFamily="18" charset="0"/>
                          <a:cs typeface="Calibri" panose="020F0502020204030204" pitchFamily="34" charset="0"/>
                        </a:rPr>
                        <a:t>e above 2000 km</a:t>
                      </a:r>
                      <a:r>
                        <a:rPr lang="en-US" sz="400" dirty="0">
                          <a:effectLst/>
                          <a:latin typeface="Calibri" panose="020F0502020204030204" pitchFamily="34" charset="0"/>
                          <a:ea typeface="Times New Roman" panose="02020603050405020304" pitchFamily="18" charset="0"/>
                          <a:cs typeface="Calibri" panose="020F0502020204030204" pitchFamily="34" charset="0"/>
                        </a:rPr>
                        <a:t> and ensure its apogee altitude will be below 19,700 km, both for a </a:t>
                      </a:r>
                      <a:r>
                        <a:rPr lang="en-US" sz="400" dirty="0">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minimum of 100 years; or Retrieve the space structure and remove it from orbit within 10 years after completion of mission.</a:t>
                      </a:r>
                      <a:r>
                        <a:rPr lang="en-US" sz="400" dirty="0">
                          <a:effectLst/>
                          <a:latin typeface="Calibri" panose="020F0502020204030204" pitchFamily="34" charset="0"/>
                          <a:ea typeface="Times New Roman" panose="02020603050405020304" pitchFamily="18" charset="0"/>
                          <a:cs typeface="Calibri" panose="020F0502020204030204" pitchFamily="34" charset="0"/>
                        </a:rPr>
                        <a:t> (4.6.2.2 &amp; NRO)</a:t>
                      </a:r>
                      <a:endParaRPr lang="en-US" sz="400" dirty="0">
                        <a:effectLst/>
                        <a:latin typeface="Calibri" panose="020F0502020204030204" pitchFamily="34" charset="0"/>
                        <a:ea typeface="Yu Mincho"/>
                        <a:cs typeface="Times New Roman" panose="02020603050405020304" pitchFamily="18" charset="0"/>
                      </a:endParaRPr>
                    </a:p>
                    <a:p>
                      <a:pPr marL="342900" marR="0" lvl="0" indent="-114300">
                        <a:lnSpc>
                          <a:spcPct val="107000"/>
                        </a:lnSpc>
                        <a:spcBef>
                          <a:spcPts val="0"/>
                        </a:spcBef>
                        <a:spcAft>
                          <a:spcPts val="0"/>
                        </a:spcAft>
                        <a:buFont typeface="+mj-lt"/>
                        <a:buAutoNum type="alphaLcParenR"/>
                        <a:tabLst>
                          <a:tab pos="457200" algn="l"/>
                          <a:tab pos="742950" algn="l"/>
                        </a:tabLst>
                      </a:pPr>
                      <a:r>
                        <a:rPr lang="en-US" sz="400" dirty="0">
                          <a:effectLst/>
                          <a:latin typeface="Calibri" panose="020F0502020204030204" pitchFamily="34" charset="0"/>
                          <a:ea typeface="Times New Roman" panose="02020603050405020304" pitchFamily="18" charset="0"/>
                          <a:cs typeface="Calibri" panose="020F0502020204030204" pitchFamily="34" charset="0"/>
                        </a:rPr>
                        <a:t>For near GEO assets (</a:t>
                      </a:r>
                      <a:r>
                        <a:rPr lang="en-US" sz="400" dirty="0">
                          <a:effectLst/>
                          <a:latin typeface="Calibri" panose="020F0502020204030204" pitchFamily="34" charset="0"/>
                          <a:ea typeface="Yu Mincho"/>
                          <a:cs typeface="Calibri" panose="020F0502020204030204" pitchFamily="34" charset="0"/>
                        </a:rPr>
                        <a:t>A spacecraft or orbital stage in an orbit near GEO shall be maneuvered at EOM to a disposal orbit above GEO with a predicted minimum perigee of </a:t>
                      </a:r>
                      <a:r>
                        <a:rPr lang="en-US" sz="400" dirty="0">
                          <a:effectLst/>
                          <a:highlight>
                            <a:srgbClr val="FFFF00"/>
                          </a:highlight>
                          <a:latin typeface="Calibri" panose="020F0502020204030204" pitchFamily="34" charset="0"/>
                          <a:ea typeface="Yu Mincho"/>
                          <a:cs typeface="Calibri" panose="020F0502020204030204" pitchFamily="34" charset="0"/>
                        </a:rPr>
                        <a:t>GEO +200 km</a:t>
                      </a:r>
                      <a:r>
                        <a:rPr lang="en-US" sz="400" dirty="0">
                          <a:effectLst/>
                          <a:latin typeface="Calibri" panose="020F0502020204030204" pitchFamily="34" charset="0"/>
                          <a:ea typeface="Yu Mincho"/>
                          <a:cs typeface="Calibri" panose="020F0502020204030204" pitchFamily="34" charset="0"/>
                        </a:rPr>
                        <a:t> (35,986 km) or below GEO with a predicted maximum apogee of </a:t>
                      </a:r>
                      <a:r>
                        <a:rPr lang="en-US" sz="400" dirty="0">
                          <a:effectLst/>
                          <a:highlight>
                            <a:srgbClr val="00FF00"/>
                          </a:highlight>
                          <a:latin typeface="Calibri" panose="020F0502020204030204" pitchFamily="34" charset="0"/>
                          <a:ea typeface="Yu Mincho"/>
                          <a:cs typeface="Calibri" panose="020F0502020204030204" pitchFamily="34" charset="0"/>
                        </a:rPr>
                        <a:t>GEO – 200 km</a:t>
                      </a:r>
                      <a:r>
                        <a:rPr lang="en-US" sz="400" dirty="0">
                          <a:effectLst/>
                          <a:latin typeface="Calibri" panose="020F0502020204030204" pitchFamily="34" charset="0"/>
                          <a:ea typeface="Yu Mincho"/>
                          <a:cs typeface="Calibri" panose="020F0502020204030204" pitchFamily="34" charset="0"/>
                        </a:rPr>
                        <a:t> (35,586 km) for a period of a</a:t>
                      </a:r>
                      <a:r>
                        <a:rPr lang="en-US" sz="400" dirty="0">
                          <a:effectLst/>
                          <a:highlight>
                            <a:srgbClr val="FFFF00"/>
                          </a:highlight>
                          <a:latin typeface="Calibri" panose="020F0502020204030204" pitchFamily="34" charset="0"/>
                          <a:ea typeface="Yu Mincho"/>
                          <a:cs typeface="Calibri" panose="020F0502020204030204" pitchFamily="34" charset="0"/>
                        </a:rPr>
                        <a:t>t least 100 years after disposal)</a:t>
                      </a:r>
                      <a:r>
                        <a:rPr lang="en-US" sz="400" dirty="0">
                          <a:effectLst/>
                          <a:latin typeface="Calibri" panose="020F0502020204030204" pitchFamily="34" charset="0"/>
                          <a:ea typeface="Yu Mincho"/>
                          <a:cs typeface="Calibri" panose="020F0502020204030204" pitchFamily="34" charset="0"/>
                        </a:rPr>
                        <a:t> </a:t>
                      </a:r>
                      <a:r>
                        <a:rPr lang="en-US" sz="400" dirty="0">
                          <a:effectLst/>
                          <a:latin typeface="Calibri" panose="020F0502020204030204" pitchFamily="34" charset="0"/>
                          <a:ea typeface="Times New Roman" panose="02020603050405020304" pitchFamily="18" charset="0"/>
                          <a:cs typeface="Calibri" panose="020F0502020204030204" pitchFamily="34" charset="0"/>
                        </a:rPr>
                        <a:t>– Leave in an orbit between LEO and Medium Earth Orbit (MEO) with a perigee altitude greater than 2000 km and apogee altitude below 19,700 km f</a:t>
                      </a:r>
                      <a:r>
                        <a:rPr lang="en-US" sz="400" dirty="0">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or 100 years;</a:t>
                      </a:r>
                      <a:r>
                        <a:rPr lang="en-US" sz="400" dirty="0">
                          <a:effectLst/>
                          <a:latin typeface="Calibri" panose="020F0502020204030204" pitchFamily="34" charset="0"/>
                          <a:ea typeface="Times New Roman" panose="02020603050405020304" pitchFamily="18" charset="0"/>
                          <a:cs typeface="Calibri" panose="020F0502020204030204" pitchFamily="34" charset="0"/>
                        </a:rPr>
                        <a:t> or Leave in an orbit between MEO and GEO) with a perigee altitude greater than 20,700 km and apogee altitude below 35,300 km for 100 years. (4.6.2.3)</a:t>
                      </a:r>
                      <a:endParaRPr lang="en-US" sz="400" dirty="0">
                        <a:effectLst/>
                        <a:latin typeface="Calibri" panose="020F0502020204030204" pitchFamily="34" charset="0"/>
                        <a:ea typeface="Yu Mincho"/>
                        <a:cs typeface="Times New Roman" panose="02020603050405020304" pitchFamily="18" charset="0"/>
                      </a:endParaRPr>
                    </a:p>
                    <a:p>
                      <a:pPr marL="457200" marR="0">
                        <a:lnSpc>
                          <a:spcPct val="107000"/>
                        </a:lnSpc>
                        <a:spcBef>
                          <a:spcPts val="0"/>
                        </a:spcBef>
                        <a:spcAft>
                          <a:spcPts val="0"/>
                        </a:spcAft>
                        <a:tabLst>
                          <a:tab pos="457200" algn="l"/>
                          <a:tab pos="742950" algn="l"/>
                        </a:tabLst>
                      </a:pPr>
                      <a:r>
                        <a:rPr lang="en-US" sz="400" dirty="0">
                          <a:effectLst/>
                          <a:latin typeface="Calibri" panose="020F0502020204030204" pitchFamily="34" charset="0"/>
                          <a:ea typeface="Times New Roman" panose="02020603050405020304" pitchFamily="18" charset="0"/>
                          <a:cs typeface="Calibri" panose="020F0502020204030204" pitchFamily="34" charset="0"/>
                        </a:rPr>
                        <a:t> </a:t>
                      </a:r>
                      <a:endParaRPr lang="en-US" sz="400" dirty="0">
                        <a:effectLst/>
                        <a:latin typeface="Calibri" panose="020F0502020204030204" pitchFamily="34" charset="0"/>
                        <a:ea typeface="Yu Mincho"/>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400" dirty="0">
                          <a:effectLst/>
                          <a:latin typeface="Calibri" panose="020F0502020204030204" pitchFamily="34" charset="0"/>
                          <a:ea typeface="Times New Roman" panose="02020603050405020304" pitchFamily="18" charset="0"/>
                          <a:cs typeface="Calibri" panose="020F0502020204030204" pitchFamily="34" charset="0"/>
                        </a:rPr>
                        <a:t>Disposal (NRO):</a:t>
                      </a:r>
                      <a:r>
                        <a:rPr lang="en-US" sz="400" dirty="0">
                          <a:effectLst/>
                          <a:latin typeface="Calibri" panose="020F0502020204030204" pitchFamily="34" charset="0"/>
                          <a:ea typeface="Yu Mincho"/>
                          <a:cs typeface="Calibri" panose="020F0502020204030204" pitchFamily="34" charset="0"/>
                        </a:rPr>
                        <a:t> </a:t>
                      </a:r>
                      <a:endParaRPr lang="en-US" sz="400" dirty="0">
                        <a:effectLst/>
                        <a:latin typeface="Calibri" panose="020F0502020204030204" pitchFamily="34" charset="0"/>
                        <a:ea typeface="Yu Mincho"/>
                        <a:cs typeface="Times New Roman" panose="02020603050405020304" pitchFamily="18" charset="0"/>
                      </a:endParaRPr>
                    </a:p>
                    <a:p>
                      <a:pPr marL="342900" marR="0" lvl="0" indent="-114300">
                        <a:lnSpc>
                          <a:spcPct val="107000"/>
                        </a:lnSpc>
                        <a:spcBef>
                          <a:spcPts val="0"/>
                        </a:spcBef>
                        <a:spcAft>
                          <a:spcPts val="0"/>
                        </a:spcAft>
                        <a:buFont typeface="+mj-lt"/>
                        <a:buAutoNum type="alphaLcParenR"/>
                        <a:tabLst>
                          <a:tab pos="449580" algn="l"/>
                          <a:tab pos="742950" algn="l"/>
                        </a:tabLst>
                      </a:pPr>
                      <a:r>
                        <a:rPr lang="en-US" sz="400" dirty="0">
                          <a:effectLst/>
                          <a:latin typeface="Calibri" panose="020F0502020204030204" pitchFamily="34" charset="0"/>
                          <a:ea typeface="Times New Roman" panose="02020603050405020304" pitchFamily="18" charset="0"/>
                          <a:cs typeface="Calibri" panose="020F0502020204030204" pitchFamily="34" charset="0"/>
                        </a:rPr>
                        <a:t>Between MEO and Geosynchronous Earth Orbit Maneuver to an orbit with perigee altitude above </a:t>
                      </a:r>
                      <a:r>
                        <a:rPr lang="en-US" sz="400" dirty="0">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20,700 km and apogee altitude below 35,300 km</a:t>
                      </a:r>
                      <a:r>
                        <a:rPr lang="en-US" sz="400" dirty="0">
                          <a:effectLst/>
                          <a:latin typeface="Calibri" panose="020F0502020204030204" pitchFamily="34" charset="0"/>
                          <a:ea typeface="Times New Roman" panose="02020603050405020304" pitchFamily="18" charset="0"/>
                          <a:cs typeface="Calibri" panose="020F0502020204030204" pitchFamily="34" charset="0"/>
                        </a:rPr>
                        <a:t> (approximately 500 km above </a:t>
                      </a:r>
                      <a:r>
                        <a:rPr lang="en-US" sz="400" dirty="0" err="1">
                          <a:effectLst/>
                          <a:latin typeface="Calibri" panose="020F0502020204030204" pitchFamily="34" charset="0"/>
                          <a:ea typeface="Times New Roman" panose="02020603050405020304" pitchFamily="18" charset="0"/>
                          <a:cs typeface="Calibri" panose="020F0502020204030204" pitchFamily="34" charset="0"/>
                        </a:rPr>
                        <a:t>semi­synchronous</a:t>
                      </a:r>
                      <a:r>
                        <a:rPr lang="en-US" sz="400" dirty="0">
                          <a:effectLst/>
                          <a:latin typeface="Calibri" panose="020F0502020204030204" pitchFamily="34" charset="0"/>
                          <a:ea typeface="Times New Roman" panose="02020603050405020304" pitchFamily="18" charset="0"/>
                          <a:cs typeface="Calibri" panose="020F0502020204030204" pitchFamily="34" charset="0"/>
                        </a:rPr>
                        <a:t> altitude and 500 km below synchronous altitude). </a:t>
                      </a:r>
                      <a:endParaRPr lang="en-US" sz="400" dirty="0">
                        <a:effectLst/>
                        <a:latin typeface="Calibri" panose="020F0502020204030204" pitchFamily="34" charset="0"/>
                        <a:ea typeface="Yu Mincho"/>
                        <a:cs typeface="Times New Roman" panose="02020603050405020304" pitchFamily="18" charset="0"/>
                      </a:endParaRPr>
                    </a:p>
                    <a:p>
                      <a:pPr marL="342900" marR="0" lvl="0" indent="-114300">
                        <a:lnSpc>
                          <a:spcPct val="107000"/>
                        </a:lnSpc>
                        <a:spcBef>
                          <a:spcPts val="0"/>
                        </a:spcBef>
                        <a:spcAft>
                          <a:spcPts val="0"/>
                        </a:spcAft>
                        <a:buFont typeface="+mj-lt"/>
                        <a:buAutoNum type="alphaLcParenR"/>
                        <a:tabLst>
                          <a:tab pos="457200" algn="l"/>
                          <a:tab pos="742950" algn="l"/>
                        </a:tabLst>
                      </a:pPr>
                      <a:r>
                        <a:rPr lang="en-US" sz="400" dirty="0">
                          <a:effectLst/>
                          <a:latin typeface="Calibri" panose="020F0502020204030204" pitchFamily="34" charset="0"/>
                          <a:ea typeface="Times New Roman" panose="02020603050405020304" pitchFamily="18" charset="0"/>
                          <a:cs typeface="Calibri" panose="020F0502020204030204" pitchFamily="34" charset="0"/>
                        </a:rPr>
                        <a:t> Above GEO: Maneuver to an orbit with perigee altitude above </a:t>
                      </a:r>
                      <a:r>
                        <a:rPr lang="en-US" sz="400" dirty="0">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36,100 km</a:t>
                      </a:r>
                      <a:r>
                        <a:rPr lang="en-US" sz="400" dirty="0">
                          <a:effectLst/>
                          <a:latin typeface="Calibri" panose="020F0502020204030204" pitchFamily="34" charset="0"/>
                          <a:ea typeface="Times New Roman" panose="02020603050405020304" pitchFamily="18" charset="0"/>
                          <a:cs typeface="Calibri" panose="020F0502020204030204" pitchFamily="34" charset="0"/>
                        </a:rPr>
                        <a:t> (approximately 300 km  above synchronous altitude). </a:t>
                      </a:r>
                      <a:endParaRPr lang="en-US" sz="400" dirty="0">
                        <a:effectLst/>
                        <a:latin typeface="Calibri" panose="020F0502020204030204" pitchFamily="34" charset="0"/>
                        <a:ea typeface="Yu Mincho"/>
                        <a:cs typeface="Times New Roman" panose="02020603050405020304" pitchFamily="18" charset="0"/>
                      </a:endParaRPr>
                    </a:p>
                    <a:p>
                      <a:pPr marL="342900" marR="0" lvl="0" indent="-114300">
                        <a:lnSpc>
                          <a:spcPct val="107000"/>
                        </a:lnSpc>
                        <a:spcBef>
                          <a:spcPts val="0"/>
                        </a:spcBef>
                        <a:spcAft>
                          <a:spcPts val="0"/>
                        </a:spcAft>
                        <a:buFont typeface="+mj-lt"/>
                        <a:buAutoNum type="alphaLcParenR"/>
                        <a:tabLst>
                          <a:tab pos="457200" algn="l"/>
                          <a:tab pos="742950" algn="l"/>
                        </a:tabLst>
                      </a:pPr>
                      <a:r>
                        <a:rPr lang="en-US" sz="400" dirty="0">
                          <a:effectLst/>
                          <a:latin typeface="Calibri" panose="020F0502020204030204" pitchFamily="34" charset="0"/>
                          <a:ea typeface="Times New Roman" panose="02020603050405020304" pitchFamily="18" charset="0"/>
                          <a:cs typeface="Calibri" panose="020F0502020204030204" pitchFamily="34" charset="0"/>
                        </a:rPr>
                        <a:t> Heliocentric, Earth-escape: Maneuver to remove the structure from earth orbit, into a heliocentric orbit.</a:t>
                      </a:r>
                      <a:endParaRPr lang="en-US" sz="400" dirty="0">
                        <a:effectLst/>
                        <a:latin typeface="Calibri" panose="020F0502020204030204" pitchFamily="34" charset="0"/>
                        <a:ea typeface="Yu Mincho"/>
                        <a:cs typeface="Times New Roman" panose="02020603050405020304" pitchFamily="18" charset="0"/>
                      </a:endParaRPr>
                    </a:p>
                    <a:p>
                      <a:pPr marL="342900" marR="0" lvl="0" indent="-114300">
                        <a:lnSpc>
                          <a:spcPct val="107000"/>
                        </a:lnSpc>
                        <a:spcBef>
                          <a:spcPts val="0"/>
                        </a:spcBef>
                        <a:spcAft>
                          <a:spcPts val="0"/>
                        </a:spcAft>
                        <a:buFont typeface="+mj-lt"/>
                        <a:buAutoNum type="alphaLcParenR"/>
                        <a:tabLst>
                          <a:tab pos="457200" algn="l"/>
                          <a:tab pos="742950" algn="l"/>
                        </a:tabLst>
                      </a:pPr>
                      <a:r>
                        <a:rPr lang="en-US" sz="400" dirty="0">
                          <a:effectLst/>
                          <a:latin typeface="Calibri" panose="020F0502020204030204" pitchFamily="34" charset="0"/>
                          <a:ea typeface="Times New Roman" panose="02020603050405020304" pitchFamily="18" charset="0"/>
                          <a:cs typeface="Calibri" panose="020F0502020204030204" pitchFamily="34" charset="0"/>
                        </a:rPr>
                        <a:t>Retrieval upon completion of the mission</a:t>
                      </a:r>
                      <a:endParaRPr lang="en-US" sz="400" dirty="0">
                        <a:effectLst/>
                        <a:latin typeface="Calibri" panose="020F0502020204030204" pitchFamily="34" charset="0"/>
                        <a:ea typeface="Yu Mincho"/>
                        <a:cs typeface="Times New Roman" panose="02020603050405020304" pitchFamily="18" charset="0"/>
                      </a:endParaRPr>
                    </a:p>
                    <a:p>
                      <a:pPr marL="228600" marR="0">
                        <a:lnSpc>
                          <a:spcPct val="107000"/>
                        </a:lnSpc>
                        <a:spcBef>
                          <a:spcPts val="0"/>
                        </a:spcBef>
                        <a:spcAft>
                          <a:spcPts val="0"/>
                        </a:spcAft>
                        <a:tabLst>
                          <a:tab pos="457200" algn="l"/>
                          <a:tab pos="742950" algn="l"/>
                        </a:tabLst>
                      </a:pPr>
                      <a:r>
                        <a:rPr lang="en-US" sz="400" dirty="0">
                          <a:effectLst/>
                          <a:latin typeface="Calibri" panose="020F0502020204030204" pitchFamily="34" charset="0"/>
                          <a:ea typeface="Times New Roman" panose="02020603050405020304" pitchFamily="18" charset="0"/>
                          <a:cs typeface="Calibri" panose="020F0502020204030204" pitchFamily="34" charset="0"/>
                        </a:rPr>
                        <a:t> </a:t>
                      </a:r>
                      <a:endParaRPr lang="en-US" sz="400" dirty="0">
                        <a:effectLst/>
                        <a:latin typeface="Calibri" panose="020F0502020204030204" pitchFamily="34" charset="0"/>
                        <a:ea typeface="Yu Mincho"/>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400" dirty="0">
                          <a:effectLst/>
                          <a:latin typeface="Calibri" panose="020F0502020204030204" pitchFamily="34" charset="0"/>
                          <a:ea typeface="Times New Roman" panose="02020603050405020304" pitchFamily="18" charset="0"/>
                          <a:cs typeface="Calibri" panose="020F0502020204030204" pitchFamily="34" charset="0"/>
                        </a:rPr>
                        <a:t>The probability of successful post-mission disposal should be no </a:t>
                      </a:r>
                      <a:r>
                        <a:rPr lang="en-US" sz="400" dirty="0">
                          <a:effectLst/>
                          <a:highlight>
                            <a:srgbClr val="00FF00"/>
                          </a:highlight>
                          <a:latin typeface="Calibri" panose="020F0502020204030204" pitchFamily="34" charset="0"/>
                          <a:ea typeface="Times New Roman" panose="02020603050405020304" pitchFamily="18" charset="0"/>
                          <a:cs typeface="Calibri" panose="020F0502020204030204" pitchFamily="34" charset="0"/>
                        </a:rPr>
                        <a:t>less than 0.9 (AF 91-202)with a goal of 0.99 or better</a:t>
                      </a:r>
                      <a:r>
                        <a:rPr lang="en-US" sz="400" dirty="0">
                          <a:effectLst/>
                          <a:latin typeface="Calibri" panose="020F0502020204030204" pitchFamily="34" charset="0"/>
                          <a:ea typeface="Times New Roman" panose="02020603050405020304" pitchFamily="18" charset="0"/>
                          <a:cs typeface="Calibri" panose="020F0502020204030204" pitchFamily="34" charset="0"/>
                        </a:rPr>
                        <a:t> by Maneuvers (1) a reentry trajectory or (2) a heliocentric, Earth-escape orbit or </a:t>
                      </a:r>
                      <a:r>
                        <a:rPr lang="en-US" sz="400" dirty="0">
                          <a:effectLst/>
                          <a:latin typeface="Calibri" panose="020F0502020204030204" pitchFamily="34" charset="0"/>
                          <a:ea typeface="Yu Mincho"/>
                          <a:cs typeface="Calibri" panose="020F0502020204030204" pitchFamily="34" charset="0"/>
                        </a:rPr>
                        <a:t>atmospheric drag </a:t>
                      </a:r>
                      <a:r>
                        <a:rPr lang="en-US" sz="400" dirty="0">
                          <a:effectLst/>
                          <a:highlight>
                            <a:srgbClr val="00FF00"/>
                          </a:highlight>
                          <a:latin typeface="Calibri" panose="020F0502020204030204" pitchFamily="34" charset="0"/>
                          <a:ea typeface="Yu Mincho"/>
                          <a:cs typeface="Calibri" panose="020F0502020204030204" pitchFamily="34" charset="0"/>
                        </a:rPr>
                        <a:t>for less than 25yrs</a:t>
                      </a:r>
                      <a:r>
                        <a:rPr lang="en-US" sz="400" dirty="0">
                          <a:effectLst/>
                          <a:latin typeface="Calibri" panose="020F0502020204030204" pitchFamily="34" charset="0"/>
                          <a:ea typeface="Times New Roman" panose="02020603050405020304" pitchFamily="18" charset="0"/>
                          <a:cs typeface="Calibri" panose="020F0502020204030204" pitchFamily="34" charset="0"/>
                        </a:rPr>
                        <a:t> (DOD – US Debris Mitigation </a:t>
                      </a:r>
                      <a:r>
                        <a:rPr lang="en-US" sz="400" dirty="0" err="1">
                          <a:effectLst/>
                          <a:latin typeface="Calibri" panose="020F0502020204030204" pitchFamily="34" charset="0"/>
                          <a:ea typeface="Times New Roman" panose="02020603050405020304" pitchFamily="18" charset="0"/>
                          <a:cs typeface="Calibri" panose="020F0502020204030204" pitchFamily="34" charset="0"/>
                        </a:rPr>
                        <a:t>Std</a:t>
                      </a:r>
                      <a:r>
                        <a:rPr lang="en-US" sz="400" dirty="0">
                          <a:effectLst/>
                          <a:latin typeface="Calibri" panose="020F0502020204030204" pitchFamily="34" charset="0"/>
                          <a:ea typeface="Times New Roman" panose="02020603050405020304" pitchFamily="18" charset="0"/>
                          <a:cs typeface="Calibri" panose="020F0502020204030204" pitchFamily="34" charset="0"/>
                        </a:rPr>
                        <a:t> &amp; AF91-202).  DOD below AF see NASA-STD</a:t>
                      </a:r>
                      <a:endParaRPr lang="en-US" sz="400" dirty="0">
                        <a:effectLst/>
                        <a:latin typeface="Calibri" panose="020F0502020204030204" pitchFamily="34" charset="0"/>
                        <a:ea typeface="Yu Mincho"/>
                        <a:cs typeface="Times New Roman" panose="02020603050405020304" pitchFamily="18" charset="0"/>
                      </a:endParaRPr>
                    </a:p>
                    <a:p>
                      <a:pPr marL="342900" marR="0" indent="-114300">
                        <a:lnSpc>
                          <a:spcPct val="107000"/>
                        </a:lnSpc>
                        <a:spcBef>
                          <a:spcPts val="0"/>
                        </a:spcBef>
                        <a:spcAft>
                          <a:spcPts val="0"/>
                        </a:spcAft>
                        <a:tabLst>
                          <a:tab pos="457200" algn="l"/>
                          <a:tab pos="742950" algn="l"/>
                        </a:tabLst>
                      </a:pPr>
                      <a:r>
                        <a:rPr lang="en-US" sz="400" dirty="0">
                          <a:effectLst/>
                          <a:latin typeface="Calibri" panose="020F0502020204030204" pitchFamily="34" charset="0"/>
                          <a:ea typeface="Times New Roman" panose="02020603050405020304" pitchFamily="18" charset="0"/>
                          <a:cs typeface="Calibri" panose="020F0502020204030204" pitchFamily="34" charset="0"/>
                        </a:rPr>
                        <a:t> </a:t>
                      </a:r>
                      <a:endParaRPr lang="en-US" sz="400" dirty="0">
                        <a:effectLst/>
                        <a:latin typeface="Calibri" panose="020F0502020204030204" pitchFamily="34" charset="0"/>
                        <a:ea typeface="Yu Mincho"/>
                        <a:cs typeface="Times New Roman" panose="02020603050405020304" pitchFamily="18" charset="0"/>
                      </a:endParaRPr>
                    </a:p>
                    <a:p>
                      <a:pPr marL="342900" marR="0" lvl="0" indent="-114300">
                        <a:lnSpc>
                          <a:spcPct val="107000"/>
                        </a:lnSpc>
                        <a:spcBef>
                          <a:spcPts val="0"/>
                        </a:spcBef>
                        <a:spcAft>
                          <a:spcPts val="0"/>
                        </a:spcAft>
                        <a:buFont typeface="+mj-lt"/>
                        <a:buAutoNum type="alphaLcPeriod"/>
                        <a:tabLst>
                          <a:tab pos="457200" algn="l"/>
                          <a:tab pos="742950" algn="l"/>
                        </a:tabLst>
                      </a:pPr>
                      <a:r>
                        <a:rPr lang="en-US" sz="400" dirty="0">
                          <a:effectLst/>
                          <a:latin typeface="Calibri" panose="020F0502020204030204" pitchFamily="34" charset="0"/>
                          <a:ea typeface="Times New Roman" panose="02020603050405020304" pitchFamily="18" charset="0"/>
                          <a:cs typeface="Calibri" panose="020F0502020204030204" pitchFamily="34" charset="0"/>
                        </a:rPr>
                        <a:t>Maneuver to an eccentric disposal orbit (e.g., GEO transfer) where (1) perigee altitude remains above the LEO zone </a:t>
                      </a:r>
                      <a:r>
                        <a:rPr lang="en-US" sz="400" dirty="0">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for at least 100 years</a:t>
                      </a:r>
                      <a:r>
                        <a:rPr lang="en-US" sz="400" dirty="0">
                          <a:effectLst/>
                          <a:latin typeface="Calibri" panose="020F0502020204030204" pitchFamily="34" charset="0"/>
                          <a:ea typeface="Times New Roman" panose="02020603050405020304" pitchFamily="18" charset="0"/>
                          <a:cs typeface="Calibri" panose="020F0502020204030204" pitchFamily="34" charset="0"/>
                        </a:rPr>
                        <a:t>, (2) apogee altitude remains below the GEO zone for at </a:t>
                      </a:r>
                      <a:r>
                        <a:rPr lang="en-US" sz="400" dirty="0">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least 100 years,</a:t>
                      </a:r>
                      <a:r>
                        <a:rPr lang="en-US" sz="400" dirty="0">
                          <a:effectLst/>
                          <a:latin typeface="Calibri" panose="020F0502020204030204" pitchFamily="34" charset="0"/>
                          <a:ea typeface="Times New Roman" panose="02020603050405020304" pitchFamily="18" charset="0"/>
                          <a:cs typeface="Calibri" panose="020F0502020204030204" pitchFamily="34" charset="0"/>
                        </a:rPr>
                        <a:t> and (3) the time spent by the structure between </a:t>
                      </a:r>
                      <a:r>
                        <a:rPr lang="en-US" sz="400" dirty="0">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20,182 +/- 300 km</a:t>
                      </a:r>
                      <a:r>
                        <a:rPr lang="en-US" sz="400" dirty="0">
                          <a:effectLst/>
                          <a:latin typeface="Calibri" panose="020F0502020204030204" pitchFamily="34" charset="0"/>
                          <a:ea typeface="Times New Roman" panose="02020603050405020304" pitchFamily="18" charset="0"/>
                          <a:cs typeface="Calibri" panose="020F0502020204030204" pitchFamily="34" charset="0"/>
                        </a:rPr>
                        <a:t> is limited to </a:t>
                      </a:r>
                      <a:r>
                        <a:rPr lang="en-US" sz="400" dirty="0">
                          <a:effectLst/>
                          <a:highlight>
                            <a:srgbClr val="00FF00"/>
                          </a:highlight>
                          <a:latin typeface="Calibri" panose="020F0502020204030204" pitchFamily="34" charset="0"/>
                          <a:ea typeface="Times New Roman" panose="02020603050405020304" pitchFamily="18" charset="0"/>
                          <a:cs typeface="Calibri" panose="020F0502020204030204" pitchFamily="34" charset="0"/>
                        </a:rPr>
                        <a:t>25 years</a:t>
                      </a:r>
                      <a:r>
                        <a:rPr lang="en-US" sz="400" dirty="0">
                          <a:effectLst/>
                          <a:latin typeface="Calibri" panose="020F0502020204030204" pitchFamily="34" charset="0"/>
                          <a:ea typeface="Times New Roman" panose="02020603050405020304" pitchFamily="18" charset="0"/>
                          <a:cs typeface="Calibri" panose="020F0502020204030204" pitchFamily="34" charset="0"/>
                        </a:rPr>
                        <a:t> </a:t>
                      </a:r>
                      <a:r>
                        <a:rPr lang="en-US" sz="400" dirty="0">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or less over 200 years</a:t>
                      </a:r>
                      <a:r>
                        <a:rPr lang="en-US" sz="400" dirty="0">
                          <a:effectLst/>
                          <a:latin typeface="Calibri" panose="020F0502020204030204" pitchFamily="34" charset="0"/>
                          <a:ea typeface="Times New Roman" panose="02020603050405020304" pitchFamily="18" charset="0"/>
                          <a:cs typeface="Calibri" panose="020F0502020204030204" pitchFamily="34" charset="0"/>
                        </a:rPr>
                        <a:t>; or,</a:t>
                      </a:r>
                      <a:endParaRPr lang="en-US" sz="400" dirty="0">
                        <a:effectLst/>
                        <a:latin typeface="Calibri" panose="020F0502020204030204" pitchFamily="34" charset="0"/>
                        <a:ea typeface="Yu Mincho"/>
                        <a:cs typeface="Times New Roman" panose="02020603050405020304" pitchFamily="18" charset="0"/>
                      </a:endParaRPr>
                    </a:p>
                    <a:p>
                      <a:pPr marL="342900" marR="0" lvl="0" indent="-114300">
                        <a:lnSpc>
                          <a:spcPct val="107000"/>
                        </a:lnSpc>
                        <a:spcBef>
                          <a:spcPts val="0"/>
                        </a:spcBef>
                        <a:spcAft>
                          <a:spcPts val="0"/>
                        </a:spcAft>
                        <a:buFont typeface="+mj-lt"/>
                        <a:buAutoNum type="alphaLcPeriod"/>
                        <a:tabLst>
                          <a:tab pos="457200" algn="l"/>
                          <a:tab pos="742950" algn="l"/>
                        </a:tabLst>
                      </a:pPr>
                      <a:r>
                        <a:rPr lang="en-US" sz="400" dirty="0">
                          <a:effectLst/>
                          <a:latin typeface="Calibri" panose="020F0502020204030204" pitchFamily="34" charset="0"/>
                          <a:ea typeface="Times New Roman" panose="02020603050405020304" pitchFamily="18" charset="0"/>
                          <a:cs typeface="Calibri" panose="020F0502020204030204" pitchFamily="34" charset="0"/>
                        </a:rPr>
                        <a:t>Maneuver to a near-circular disposal orbit to (1) avoid crossing 20,182 +/- 300 km, the GEO zone, and the LEO zone for at least 100 years</a:t>
                      </a:r>
                      <a:endParaRPr lang="en-US" sz="400" dirty="0">
                        <a:effectLst/>
                        <a:latin typeface="Calibri" panose="020F0502020204030204" pitchFamily="34" charset="0"/>
                        <a:ea typeface="Yu Mincho"/>
                        <a:cs typeface="Times New Roman" panose="02020603050405020304" pitchFamily="18" charset="0"/>
                      </a:endParaRPr>
                    </a:p>
                    <a:p>
                      <a:pPr marL="342900" marR="0" lvl="0" indent="-114300">
                        <a:lnSpc>
                          <a:spcPct val="107000"/>
                        </a:lnSpc>
                        <a:spcBef>
                          <a:spcPts val="0"/>
                        </a:spcBef>
                        <a:spcAft>
                          <a:spcPts val="0"/>
                        </a:spcAft>
                        <a:buFont typeface="+mj-lt"/>
                        <a:buAutoNum type="alphaLcPeriod"/>
                        <a:tabLst>
                          <a:tab pos="457200" algn="l"/>
                          <a:tab pos="742950" algn="l"/>
                        </a:tabLst>
                      </a:pPr>
                      <a:r>
                        <a:rPr lang="en-US" sz="400" dirty="0">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Storage above GEO above 35,986 km</a:t>
                      </a:r>
                      <a:r>
                        <a:rPr lang="en-US" sz="400" dirty="0">
                          <a:effectLst/>
                          <a:latin typeface="Calibri" panose="020F0502020204030204" pitchFamily="34" charset="0"/>
                          <a:ea typeface="Times New Roman" panose="02020603050405020304" pitchFamily="18" charset="0"/>
                          <a:cs typeface="Calibri" panose="020F0502020204030204" pitchFamily="34" charset="0"/>
                        </a:rPr>
                        <a:t> for </a:t>
                      </a:r>
                      <a:r>
                        <a:rPr lang="en-US" sz="400" dirty="0">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100 </a:t>
                      </a:r>
                      <a:r>
                        <a:rPr lang="en-US" sz="400" dirty="0" err="1">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yrs</a:t>
                      </a:r>
                      <a:r>
                        <a:rPr lang="en-US" sz="400" dirty="0">
                          <a:effectLst/>
                          <a:latin typeface="Calibri" panose="020F0502020204030204" pitchFamily="34" charset="0"/>
                          <a:ea typeface="Times New Roman" panose="02020603050405020304" pitchFamily="18" charset="0"/>
                          <a:cs typeface="Calibri" panose="020F0502020204030204" pitchFamily="34" charset="0"/>
                        </a:rPr>
                        <a:t> (AF91-202 as well),</a:t>
                      </a:r>
                      <a:endParaRPr lang="en-US" sz="400" dirty="0">
                        <a:effectLst/>
                        <a:latin typeface="Calibri" panose="020F0502020204030204" pitchFamily="34" charset="0"/>
                        <a:ea typeface="Yu Mincho"/>
                        <a:cs typeface="Times New Roman" panose="02020603050405020304" pitchFamily="18" charset="0"/>
                      </a:endParaRPr>
                    </a:p>
                    <a:p>
                      <a:pPr marL="342900" marR="0" lvl="0" indent="-114300">
                        <a:lnSpc>
                          <a:spcPct val="107000"/>
                        </a:lnSpc>
                        <a:spcBef>
                          <a:spcPts val="0"/>
                        </a:spcBef>
                        <a:spcAft>
                          <a:spcPts val="0"/>
                        </a:spcAft>
                        <a:buFont typeface="+mj-lt"/>
                        <a:buAutoNum type="alphaLcPeriod"/>
                        <a:tabLst>
                          <a:tab pos="457200" algn="l"/>
                          <a:tab pos="742950" algn="l"/>
                        </a:tabLst>
                      </a:pPr>
                      <a:r>
                        <a:rPr lang="en-US" sz="400" dirty="0">
                          <a:effectLst/>
                          <a:latin typeface="Calibri" panose="020F0502020204030204" pitchFamily="34" charset="0"/>
                          <a:ea typeface="Times New Roman" panose="02020603050405020304" pitchFamily="18" charset="0"/>
                          <a:cs typeface="Calibri" panose="020F0502020204030204" pitchFamily="34" charset="0"/>
                        </a:rPr>
                        <a:t>Long term reentry MEO/GEO/Etc. limit to 200yrs total, LEO to </a:t>
                      </a:r>
                      <a:r>
                        <a:rPr lang="en-US" sz="400" dirty="0">
                          <a:effectLst/>
                          <a:highlight>
                            <a:srgbClr val="00FF00"/>
                          </a:highlight>
                          <a:latin typeface="Calibri" panose="020F0502020204030204" pitchFamily="34" charset="0"/>
                          <a:ea typeface="Times New Roman" panose="02020603050405020304" pitchFamily="18" charset="0"/>
                          <a:cs typeface="Calibri" panose="020F0502020204030204" pitchFamily="34" charset="0"/>
                        </a:rPr>
                        <a:t>25 </a:t>
                      </a:r>
                      <a:r>
                        <a:rPr lang="en-US" sz="400" dirty="0" err="1">
                          <a:effectLst/>
                          <a:highlight>
                            <a:srgbClr val="00FF00"/>
                          </a:highlight>
                          <a:latin typeface="Calibri" panose="020F0502020204030204" pitchFamily="34" charset="0"/>
                          <a:ea typeface="Times New Roman" panose="02020603050405020304" pitchFamily="18" charset="0"/>
                          <a:cs typeface="Calibri" panose="020F0502020204030204" pitchFamily="34" charset="0"/>
                        </a:rPr>
                        <a:t>yrs</a:t>
                      </a:r>
                      <a:r>
                        <a:rPr lang="en-US" sz="400" dirty="0">
                          <a:effectLst/>
                          <a:highlight>
                            <a:srgbClr val="00FF00"/>
                          </a:highlight>
                          <a:latin typeface="Calibri" panose="020F0502020204030204" pitchFamily="34" charset="0"/>
                          <a:ea typeface="Times New Roman" panose="02020603050405020304" pitchFamily="18" charset="0"/>
                          <a:cs typeface="Calibri" panose="020F0502020204030204" pitchFamily="34" charset="0"/>
                        </a:rPr>
                        <a:t> (</a:t>
                      </a:r>
                      <a:r>
                        <a:rPr lang="en-US" sz="400" dirty="0">
                          <a:effectLst/>
                          <a:latin typeface="Calibri" panose="020F0502020204030204" pitchFamily="34" charset="0"/>
                          <a:ea typeface="Times New Roman" panose="02020603050405020304" pitchFamily="18" charset="0"/>
                          <a:cs typeface="Calibri" panose="020F0502020204030204" pitchFamily="34" charset="0"/>
                        </a:rPr>
                        <a:t>AF91-202 as well), and limit the probability of collisions with debris 10 cm and larger to less than </a:t>
                      </a:r>
                      <a:r>
                        <a:rPr lang="en-US" sz="400" dirty="0">
                          <a:effectLst/>
                          <a:highlight>
                            <a:srgbClr val="00FF00"/>
                          </a:highlight>
                          <a:latin typeface="Calibri" panose="020F0502020204030204" pitchFamily="34" charset="0"/>
                          <a:ea typeface="Times New Roman" panose="02020603050405020304" pitchFamily="18" charset="0"/>
                          <a:cs typeface="Calibri" panose="020F0502020204030204" pitchFamily="34" charset="0"/>
                        </a:rPr>
                        <a:t>0.001</a:t>
                      </a:r>
                      <a:r>
                        <a:rPr lang="en-US" sz="400" dirty="0">
                          <a:effectLst/>
                          <a:latin typeface="Calibri" panose="020F0502020204030204" pitchFamily="34" charset="0"/>
                          <a:ea typeface="Times New Roman" panose="02020603050405020304" pitchFamily="18" charset="0"/>
                          <a:cs typeface="Calibri" panose="020F0502020204030204" pitchFamily="34" charset="0"/>
                        </a:rPr>
                        <a:t> (1 in 1,000) during orbital lifetime.</a:t>
                      </a:r>
                      <a:endParaRPr lang="en-US" sz="400" dirty="0">
                        <a:effectLst/>
                        <a:latin typeface="Calibri" panose="020F0502020204030204" pitchFamily="34" charset="0"/>
                        <a:ea typeface="Yu Mincho"/>
                        <a:cs typeface="Times New Roman" panose="02020603050405020304" pitchFamily="18" charset="0"/>
                      </a:endParaRPr>
                    </a:p>
                    <a:p>
                      <a:pPr marL="342900" marR="0" lvl="0" indent="-114300">
                        <a:lnSpc>
                          <a:spcPct val="107000"/>
                        </a:lnSpc>
                        <a:spcBef>
                          <a:spcPts val="0"/>
                        </a:spcBef>
                        <a:spcAft>
                          <a:spcPts val="0"/>
                        </a:spcAft>
                        <a:buFont typeface="+mj-lt"/>
                        <a:buAutoNum type="alphaLcPeriod"/>
                        <a:tabLst>
                          <a:tab pos="457200" algn="l"/>
                          <a:tab pos="742950" algn="l"/>
                        </a:tabLst>
                      </a:pPr>
                      <a:r>
                        <a:rPr lang="en-US" sz="400" dirty="0">
                          <a:effectLst/>
                          <a:latin typeface="Calibri" panose="020F0502020204030204" pitchFamily="34" charset="0"/>
                          <a:ea typeface="Times New Roman" panose="02020603050405020304" pitchFamily="18" charset="0"/>
                          <a:cs typeface="Calibri" panose="020F0502020204030204" pitchFamily="34" charset="0"/>
                        </a:rPr>
                        <a:t>Retrieval within 5 years.</a:t>
                      </a:r>
                      <a:endParaRPr lang="en-US" sz="400" dirty="0">
                        <a:effectLst/>
                        <a:latin typeface="Calibri" panose="020F0502020204030204" pitchFamily="34" charset="0"/>
                        <a:ea typeface="Yu Mincho"/>
                        <a:cs typeface="Times New Roman" panose="02020603050405020304" pitchFamily="18" charset="0"/>
                      </a:endParaRPr>
                    </a:p>
                    <a:p>
                      <a:pPr marL="342900" marR="0" lvl="0" indent="-114300">
                        <a:lnSpc>
                          <a:spcPct val="107000"/>
                        </a:lnSpc>
                        <a:spcBef>
                          <a:spcPts val="0"/>
                        </a:spcBef>
                        <a:spcAft>
                          <a:spcPts val="0"/>
                        </a:spcAft>
                        <a:buFont typeface="+mj-lt"/>
                        <a:buAutoNum type="alphaLcPeriod"/>
                        <a:tabLst>
                          <a:tab pos="457200" algn="l"/>
                          <a:tab pos="742950" algn="l"/>
                        </a:tabLst>
                      </a:pPr>
                      <a:r>
                        <a:rPr lang="en-US" sz="400" dirty="0">
                          <a:effectLst/>
                          <a:latin typeface="Calibri" panose="020F0502020204030204" pitchFamily="34" charset="0"/>
                          <a:ea typeface="Yu Mincho"/>
                          <a:cs typeface="Calibri" panose="020F0502020204030204" pitchFamily="34" charset="0"/>
                        </a:rPr>
                        <a:t>Small satellites, including </a:t>
                      </a:r>
                      <a:r>
                        <a:rPr lang="en-US" sz="400" dirty="0" err="1">
                          <a:effectLst/>
                          <a:latin typeface="Calibri" panose="020F0502020204030204" pitchFamily="34" charset="0"/>
                          <a:ea typeface="Yu Mincho"/>
                          <a:cs typeface="Calibri" panose="020F0502020204030204" pitchFamily="34" charset="0"/>
                        </a:rPr>
                        <a:t>CubeSats</a:t>
                      </a:r>
                      <a:r>
                        <a:rPr lang="en-US" sz="400" dirty="0">
                          <a:effectLst/>
                          <a:latin typeface="Calibri" panose="020F0502020204030204" pitchFamily="34" charset="0"/>
                          <a:ea typeface="Yu Mincho"/>
                          <a:cs typeface="Calibri" panose="020F0502020204030204" pitchFamily="34" charset="0"/>
                        </a:rPr>
                        <a:t>, limit LEO life t</a:t>
                      </a:r>
                      <a:r>
                        <a:rPr lang="en-US" sz="400" dirty="0">
                          <a:effectLst/>
                          <a:highlight>
                            <a:srgbClr val="00FF00"/>
                          </a:highlight>
                          <a:latin typeface="Calibri" panose="020F0502020204030204" pitchFamily="34" charset="0"/>
                          <a:ea typeface="Yu Mincho"/>
                          <a:cs typeface="Calibri" panose="020F0502020204030204" pitchFamily="34" charset="0"/>
                        </a:rPr>
                        <a:t>o &lt;25 </a:t>
                      </a:r>
                      <a:r>
                        <a:rPr lang="en-US" sz="400" dirty="0" err="1">
                          <a:effectLst/>
                          <a:highlight>
                            <a:srgbClr val="00FF00"/>
                          </a:highlight>
                          <a:latin typeface="Calibri" panose="020F0502020204030204" pitchFamily="34" charset="0"/>
                          <a:ea typeface="Yu Mincho"/>
                          <a:cs typeface="Calibri" panose="020F0502020204030204" pitchFamily="34" charset="0"/>
                        </a:rPr>
                        <a:t>yrs</a:t>
                      </a:r>
                      <a:r>
                        <a:rPr lang="en-US" sz="400" dirty="0">
                          <a:effectLst/>
                          <a:highlight>
                            <a:srgbClr val="FFFF00"/>
                          </a:highlight>
                          <a:latin typeface="Calibri" panose="020F0502020204030204" pitchFamily="34" charset="0"/>
                          <a:ea typeface="Yu Mincho"/>
                          <a:cs typeface="Calibri" panose="020F0502020204030204" pitchFamily="34" charset="0"/>
                        </a:rPr>
                        <a:t> and object-time &lt;100 yrs</a:t>
                      </a:r>
                      <a:r>
                        <a:rPr lang="en-US" sz="400" dirty="0">
                          <a:effectLst/>
                          <a:latin typeface="Calibri" panose="020F0502020204030204" pitchFamily="34" charset="0"/>
                          <a:ea typeface="Yu Mincho"/>
                          <a:cs typeface="Calibri" panose="020F0502020204030204" pitchFamily="34" charset="0"/>
                        </a:rPr>
                        <a:t>.</a:t>
                      </a:r>
                      <a:endParaRPr lang="en-US" sz="400" dirty="0">
                        <a:effectLst/>
                        <a:latin typeface="Calibri" panose="020F0502020204030204" pitchFamily="34" charset="0"/>
                        <a:ea typeface="Yu Mincho"/>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400" dirty="0">
                          <a:effectLst/>
                          <a:latin typeface="Calibri" panose="020F0502020204030204" pitchFamily="34" charset="0"/>
                          <a:ea typeface="Times New Roman" panose="02020603050405020304" pitchFamily="18" charset="0"/>
                          <a:cs typeface="Calibri" panose="020F0502020204030204" pitchFamily="34" charset="0"/>
                        </a:rPr>
                        <a:t> </a:t>
                      </a:r>
                      <a:endParaRPr lang="en-US" sz="400" dirty="0">
                        <a:effectLst/>
                        <a:latin typeface="Calibri" panose="020F0502020204030204" pitchFamily="34" charset="0"/>
                        <a:ea typeface="Yu Mincho"/>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400" dirty="0">
                          <a:effectLst/>
                          <a:latin typeface="Calibri" panose="020F0502020204030204" pitchFamily="34" charset="0"/>
                          <a:ea typeface="Times New Roman" panose="02020603050405020304" pitchFamily="18" charset="0"/>
                          <a:cs typeface="Calibri" panose="020F0502020204030204" pitchFamily="34" charset="0"/>
                        </a:rPr>
                        <a:t>Space Policy directive 6 “</a:t>
                      </a:r>
                      <a:r>
                        <a:rPr lang="en-US" sz="400" dirty="0">
                          <a:effectLst/>
                          <a:latin typeface="Calibri" panose="020F0502020204030204" pitchFamily="34" charset="0"/>
                          <a:ea typeface="Yu Mincho"/>
                          <a:cs typeface="Calibri" panose="020F0502020204030204" pitchFamily="34" charset="0"/>
                        </a:rPr>
                        <a:t>, raising or storing  assets on-orbit that is  “ sufficiently high orbit is one in which the orbital lifetime of the spacecraft is </a:t>
                      </a:r>
                      <a:r>
                        <a:rPr lang="en-US" sz="400" dirty="0">
                          <a:effectLst/>
                          <a:highlight>
                            <a:srgbClr val="FFFF00"/>
                          </a:highlight>
                          <a:latin typeface="Calibri" panose="020F0502020204030204" pitchFamily="34" charset="0"/>
                          <a:ea typeface="Yu Mincho"/>
                          <a:cs typeface="Calibri" panose="020F0502020204030204" pitchFamily="34" charset="0"/>
                        </a:rPr>
                        <a:t>long enough for the fission products to decay to a level of radioactivity comparable to that of uranium-235</a:t>
                      </a:r>
                      <a:r>
                        <a:rPr lang="en-US" sz="400" dirty="0">
                          <a:effectLst/>
                          <a:latin typeface="Calibri" panose="020F0502020204030204" pitchFamily="34" charset="0"/>
                          <a:ea typeface="Yu Mincho"/>
                          <a:cs typeface="Calibri" panose="020F0502020204030204" pitchFamily="34" charset="0"/>
                        </a:rPr>
                        <a:t> by the time it reenters the Earth’s atmosphere, and the risks to existing and future space missions and of collision with objects in space are minimized” “Spacecraft operating fission reactors in low-Earth orbits shall incorporate a </a:t>
                      </a:r>
                      <a:r>
                        <a:rPr lang="en-US" sz="400" dirty="0">
                          <a:effectLst/>
                          <a:highlight>
                            <a:srgbClr val="00FF00"/>
                          </a:highlight>
                          <a:latin typeface="Calibri" panose="020F0502020204030204" pitchFamily="34" charset="0"/>
                          <a:ea typeface="Yu Mincho"/>
                          <a:cs typeface="Calibri" panose="020F0502020204030204" pitchFamily="34" charset="0"/>
                        </a:rPr>
                        <a:t>highly reliable</a:t>
                      </a:r>
                      <a:r>
                        <a:rPr lang="en-US" sz="400" dirty="0">
                          <a:effectLst/>
                          <a:latin typeface="Calibri" panose="020F0502020204030204" pitchFamily="34" charset="0"/>
                          <a:ea typeface="Yu Mincho"/>
                          <a:cs typeface="Calibri" panose="020F0502020204030204" pitchFamily="34" charset="0"/>
                        </a:rPr>
                        <a:t> operational system to ensure effective and controlled disposition of the reactor</a:t>
                      </a:r>
                      <a:endParaRPr lang="en-US" sz="400" dirty="0">
                        <a:effectLst/>
                        <a:latin typeface="Calibri" panose="020F0502020204030204" pitchFamily="34" charset="0"/>
                        <a:ea typeface="Yu Mincho"/>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400" u="none" strike="noStrike" dirty="0">
                          <a:effectLst/>
                          <a:latin typeface="Calibri" panose="020F0502020204030204" pitchFamily="34" charset="0"/>
                          <a:ea typeface="Times New Roman" panose="02020603050405020304" pitchFamily="18" charset="0"/>
                          <a:cs typeface="Calibri" panose="020F0502020204030204" pitchFamily="34" charset="0"/>
                        </a:rPr>
                        <a:t> </a:t>
                      </a:r>
                      <a:endParaRPr lang="en-US" sz="400" dirty="0">
                        <a:effectLst/>
                        <a:latin typeface="Calibri" panose="020F0502020204030204" pitchFamily="34" charset="0"/>
                        <a:ea typeface="Yu Mincho"/>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400" dirty="0">
                          <a:effectLst/>
                          <a:latin typeface="Calibri" panose="020F0502020204030204" pitchFamily="34" charset="0"/>
                          <a:ea typeface="Times New Roman" panose="02020603050405020304" pitchFamily="18" charset="0"/>
                          <a:cs typeface="Calibri" panose="020F0502020204030204" pitchFamily="34" charset="0"/>
                        </a:rPr>
                        <a:t>FCC/ODMSP (FCC-20-54A para 2 points to ODMSP)</a:t>
                      </a:r>
                      <a:r>
                        <a:rPr lang="en-US" sz="400" dirty="0">
                          <a:effectLst/>
                          <a:latin typeface="Calibri" panose="020F0502020204030204" pitchFamily="34" charset="0"/>
                          <a:ea typeface="Yu Mincho"/>
                          <a:cs typeface="Calibri" panose="020F0502020204030204" pitchFamily="34" charset="0"/>
                        </a:rPr>
                        <a:t> 4-2. Reliability of disposal:  The probability of successful post-mission disposal should be </a:t>
                      </a:r>
                      <a:r>
                        <a:rPr lang="en-US" sz="400" dirty="0">
                          <a:effectLst/>
                          <a:highlight>
                            <a:srgbClr val="00FF00"/>
                          </a:highlight>
                          <a:latin typeface="Calibri" panose="020F0502020204030204" pitchFamily="34" charset="0"/>
                          <a:ea typeface="Yu Mincho"/>
                          <a:cs typeface="Calibri" panose="020F0502020204030204" pitchFamily="34" charset="0"/>
                        </a:rPr>
                        <a:t>no less than 0.9 with a goal of 0.99 or better.</a:t>
                      </a:r>
                      <a:r>
                        <a:rPr lang="en-US" sz="400" dirty="0">
                          <a:effectLst/>
                          <a:latin typeface="Calibri" panose="020F0502020204030204" pitchFamily="34" charset="0"/>
                          <a:ea typeface="Yu Mincho"/>
                          <a:cs typeface="Calibri" panose="020F0502020204030204" pitchFamily="34" charset="0"/>
                        </a:rPr>
                        <a:t> The geosynchronous Earth orbit (GEO) zone is defined as the region between the altitudes of 35,586 and 35,986 km.  The low Earth orbit (LEO) zone is defined as the region below 2000 km altitude.  The medium Earth orbit (MEO) is the region between LEO and GEO.   Because of fuel gauging uncertainties near the end of mission, a program should use a maneuver strategy that reduces the risk of leaving the structure near an operational orbit regime.  4-1. </a:t>
                      </a:r>
                      <a:r>
                        <a:rPr lang="en-US" sz="400" dirty="0">
                          <a:effectLst/>
                          <a:latin typeface="Calibri" panose="020F0502020204030204" pitchFamily="34" charset="0"/>
                          <a:ea typeface="Times New Roman" panose="02020603050405020304" pitchFamily="18" charset="0"/>
                          <a:cs typeface="Calibri" panose="020F0502020204030204" pitchFamily="34" charset="0"/>
                        </a:rPr>
                        <a:t>A spacecraft or upper stage may be disposed of by one of the following methods:</a:t>
                      </a:r>
                      <a:endParaRPr lang="en-US" sz="400" dirty="0">
                        <a:effectLst/>
                        <a:latin typeface="Calibri" panose="020F0502020204030204" pitchFamily="34" charset="0"/>
                        <a:ea typeface="Yu Mincho"/>
                        <a:cs typeface="Times New Roman" panose="02020603050405020304" pitchFamily="18" charset="0"/>
                      </a:endParaRPr>
                    </a:p>
                    <a:p>
                      <a:pPr marL="342900" marR="0" indent="-171450">
                        <a:lnSpc>
                          <a:spcPct val="107000"/>
                        </a:lnSpc>
                        <a:spcBef>
                          <a:spcPts val="0"/>
                        </a:spcBef>
                        <a:spcAft>
                          <a:spcPts val="0"/>
                        </a:spcAft>
                        <a:tabLst>
                          <a:tab pos="342900" algn="l"/>
                          <a:tab pos="742950" algn="l"/>
                        </a:tabLst>
                      </a:pPr>
                      <a:r>
                        <a:rPr lang="en-US" sz="400" dirty="0">
                          <a:effectLst/>
                          <a:latin typeface="Calibri" panose="020F0502020204030204" pitchFamily="34" charset="0"/>
                          <a:ea typeface="Times New Roman" panose="02020603050405020304" pitchFamily="18" charset="0"/>
                          <a:cs typeface="Calibri" panose="020F0502020204030204" pitchFamily="34" charset="0"/>
                        </a:rPr>
                        <a:t>         a.  </a:t>
                      </a:r>
                      <a:r>
                        <a:rPr lang="en-US" sz="400" dirty="0" smtClean="0">
                          <a:effectLst/>
                          <a:latin typeface="Calibri" panose="020F0502020204030204" pitchFamily="34" charset="0"/>
                          <a:ea typeface="Times New Roman" panose="02020603050405020304" pitchFamily="18" charset="0"/>
                          <a:cs typeface="Calibri" panose="020F0502020204030204" pitchFamily="34" charset="0"/>
                        </a:rPr>
                        <a:t> Direct </a:t>
                      </a:r>
                      <a:r>
                        <a:rPr lang="en-US" sz="400" dirty="0">
                          <a:effectLst/>
                          <a:latin typeface="Calibri" panose="020F0502020204030204" pitchFamily="34" charset="0"/>
                          <a:ea typeface="Times New Roman" panose="02020603050405020304" pitchFamily="18" charset="0"/>
                          <a:cs typeface="Calibri" panose="020F0502020204030204" pitchFamily="34" charset="0"/>
                        </a:rPr>
                        <a:t>reentry or heliocentric, Earth-escape: Maneuver to remove the structure from Earth orbit at the end of mission into (1) a reentry trajectory or (2) a heliocentric, Earth-escape orbit.  These are the preferred disposal options.  For direct reentry, the risk of human casualty from surviving components with impact kinetic energies greater than 15 joules should be less than </a:t>
                      </a:r>
                      <a:r>
                        <a:rPr lang="en-US" sz="400" dirty="0">
                          <a:effectLst/>
                          <a:highlight>
                            <a:srgbClr val="00FF00"/>
                          </a:highlight>
                          <a:latin typeface="Calibri" panose="020F0502020204030204" pitchFamily="34" charset="0"/>
                          <a:ea typeface="Times New Roman" panose="02020603050405020304" pitchFamily="18" charset="0"/>
                          <a:cs typeface="Calibri" panose="020F0502020204030204" pitchFamily="34" charset="0"/>
                        </a:rPr>
                        <a:t>0.0001</a:t>
                      </a:r>
                      <a:r>
                        <a:rPr lang="en-US" sz="400" dirty="0">
                          <a:effectLst/>
                          <a:latin typeface="Calibri" panose="020F0502020204030204" pitchFamily="34" charset="0"/>
                          <a:ea typeface="Times New Roman" panose="02020603050405020304" pitchFamily="18" charset="0"/>
                          <a:cs typeface="Calibri" panose="020F0502020204030204" pitchFamily="34" charset="0"/>
                        </a:rPr>
                        <a:t>(1 in 10,000).  Design-for-demise and other measures, including reusability and targeted reentry away from landmasses, to further reduce reentry human casualty risk should be considered.</a:t>
                      </a:r>
                      <a:endParaRPr lang="en-US" sz="400" dirty="0">
                        <a:effectLst/>
                        <a:latin typeface="Calibri" panose="020F0502020204030204" pitchFamily="34" charset="0"/>
                        <a:ea typeface="Yu Mincho"/>
                        <a:cs typeface="Times New Roman" panose="02020603050405020304" pitchFamily="18" charset="0"/>
                      </a:endParaRPr>
                    </a:p>
                    <a:p>
                      <a:pPr marL="342900" marR="0" indent="-171450">
                        <a:lnSpc>
                          <a:spcPct val="107000"/>
                        </a:lnSpc>
                        <a:spcBef>
                          <a:spcPts val="0"/>
                        </a:spcBef>
                        <a:spcAft>
                          <a:spcPts val="0"/>
                        </a:spcAft>
                        <a:tabLst>
                          <a:tab pos="457200" algn="l"/>
                          <a:tab pos="742950" algn="l"/>
                        </a:tabLst>
                      </a:pPr>
                      <a:r>
                        <a:rPr lang="en-US" sz="400" dirty="0">
                          <a:effectLst/>
                          <a:latin typeface="Calibri" panose="020F0502020204030204" pitchFamily="34" charset="0"/>
                          <a:ea typeface="Times New Roman" panose="02020603050405020304" pitchFamily="18" charset="0"/>
                          <a:cs typeface="Calibri" panose="020F0502020204030204" pitchFamily="34" charset="0"/>
                        </a:rPr>
                        <a:t> </a:t>
                      </a:r>
                      <a:endParaRPr lang="en-US" sz="400" dirty="0">
                        <a:effectLst/>
                        <a:latin typeface="Calibri" panose="020F0502020204030204" pitchFamily="34" charset="0"/>
                        <a:ea typeface="Yu Mincho"/>
                        <a:cs typeface="Times New Roman" panose="02020603050405020304" pitchFamily="18" charset="0"/>
                      </a:endParaRPr>
                    </a:p>
                    <a:p>
                      <a:pPr marL="342900" marR="0" indent="-171450">
                        <a:lnSpc>
                          <a:spcPct val="107000"/>
                        </a:lnSpc>
                        <a:spcBef>
                          <a:spcPts val="0"/>
                        </a:spcBef>
                        <a:spcAft>
                          <a:spcPts val="0"/>
                        </a:spcAft>
                        <a:tabLst>
                          <a:tab pos="457200" algn="l"/>
                          <a:tab pos="742950" algn="l"/>
                        </a:tabLst>
                      </a:pPr>
                      <a:r>
                        <a:rPr lang="en-US" sz="400" dirty="0">
                          <a:effectLst/>
                          <a:latin typeface="Calibri" panose="020F0502020204030204" pitchFamily="34" charset="0"/>
                          <a:ea typeface="Times New Roman" panose="02020603050405020304" pitchFamily="18" charset="0"/>
                          <a:cs typeface="Calibri" panose="020F0502020204030204" pitchFamily="34" charset="0"/>
                        </a:rPr>
                        <a:t>          b.  </a:t>
                      </a:r>
                      <a:r>
                        <a:rPr lang="en-US" sz="400" dirty="0" smtClean="0">
                          <a:effectLst/>
                          <a:latin typeface="Calibri" panose="020F0502020204030204" pitchFamily="34" charset="0"/>
                          <a:ea typeface="Times New Roman" panose="02020603050405020304" pitchFamily="18" charset="0"/>
                          <a:cs typeface="Calibri" panose="020F0502020204030204" pitchFamily="34" charset="0"/>
                        </a:rPr>
                        <a:t> Atmospheric </a:t>
                      </a:r>
                      <a:r>
                        <a:rPr lang="en-US" sz="400" dirty="0">
                          <a:effectLst/>
                          <a:latin typeface="Calibri" panose="020F0502020204030204" pitchFamily="34" charset="0"/>
                          <a:ea typeface="Times New Roman" panose="02020603050405020304" pitchFamily="18" charset="0"/>
                          <a:cs typeface="Calibri" panose="020F0502020204030204" pitchFamily="34" charset="0"/>
                        </a:rPr>
                        <a:t>reentry: Leave the structure in an orbit in which, using conservative projections for solar activity, atmospheric drag will limit the lifetime to as short as practicable but no more than </a:t>
                      </a:r>
                      <a:r>
                        <a:rPr lang="en-US" sz="400" dirty="0">
                          <a:effectLst/>
                          <a:highlight>
                            <a:srgbClr val="00FF00"/>
                          </a:highlight>
                          <a:latin typeface="Calibri" panose="020F0502020204030204" pitchFamily="34" charset="0"/>
                          <a:ea typeface="Times New Roman" panose="02020603050405020304" pitchFamily="18" charset="0"/>
                          <a:cs typeface="Calibri" panose="020F0502020204030204" pitchFamily="34" charset="0"/>
                        </a:rPr>
                        <a:t>25 years</a:t>
                      </a:r>
                      <a:r>
                        <a:rPr lang="en-US" sz="400" dirty="0">
                          <a:effectLst/>
                          <a:latin typeface="Calibri" panose="020F0502020204030204" pitchFamily="34" charset="0"/>
                          <a:ea typeface="Times New Roman" panose="02020603050405020304" pitchFamily="18" charset="0"/>
                          <a:cs typeface="Calibri" panose="020F0502020204030204" pitchFamily="34" charset="0"/>
                        </a:rPr>
                        <a:t> after completion of mission.  If drag enhancement devices are to be used to reduce the orbit lifetime, it should be demonstrated that such devices will significantly reduce the area-time product of the system or will not cause spacecraft or large debris to fragment if a collision occurs while the system is decaying from orbit. The risk of human casualty from surviving components with impact kinetic energies greater than 15 joules should be less than 0.0001(1 in 10,000). </a:t>
                      </a:r>
                      <a:endParaRPr lang="en-US" sz="400" dirty="0">
                        <a:effectLst/>
                        <a:latin typeface="Calibri" panose="020F0502020204030204" pitchFamily="34" charset="0"/>
                        <a:ea typeface="Yu Mincho"/>
                        <a:cs typeface="Times New Roman" panose="02020603050405020304" pitchFamily="18" charset="0"/>
                      </a:endParaRPr>
                    </a:p>
                    <a:p>
                      <a:pPr marL="342900" marR="0" indent="-171450">
                        <a:lnSpc>
                          <a:spcPct val="107000"/>
                        </a:lnSpc>
                        <a:spcBef>
                          <a:spcPts val="0"/>
                        </a:spcBef>
                        <a:spcAft>
                          <a:spcPts val="0"/>
                        </a:spcAft>
                        <a:tabLst>
                          <a:tab pos="457200" algn="l"/>
                          <a:tab pos="742950" algn="l"/>
                        </a:tabLst>
                      </a:pPr>
                      <a:r>
                        <a:rPr lang="en-US" sz="400" dirty="0">
                          <a:effectLst/>
                          <a:latin typeface="Calibri" panose="020F0502020204030204" pitchFamily="34" charset="0"/>
                          <a:ea typeface="Times New Roman" panose="02020603050405020304" pitchFamily="18" charset="0"/>
                          <a:cs typeface="Calibri" panose="020F0502020204030204" pitchFamily="34" charset="0"/>
                        </a:rPr>
                        <a:t> </a:t>
                      </a:r>
                      <a:endParaRPr lang="en-US" sz="400" dirty="0">
                        <a:effectLst/>
                        <a:latin typeface="Calibri" panose="020F0502020204030204" pitchFamily="34" charset="0"/>
                        <a:ea typeface="Yu Mincho"/>
                        <a:cs typeface="Times New Roman" panose="02020603050405020304" pitchFamily="18" charset="0"/>
                      </a:endParaRPr>
                    </a:p>
                    <a:p>
                      <a:pPr marL="342900" marR="0" indent="-171450">
                        <a:lnSpc>
                          <a:spcPct val="107000"/>
                        </a:lnSpc>
                        <a:spcBef>
                          <a:spcPts val="0"/>
                        </a:spcBef>
                        <a:spcAft>
                          <a:spcPts val="0"/>
                        </a:spcAft>
                        <a:tabLst>
                          <a:tab pos="457200" algn="l"/>
                          <a:tab pos="742950" algn="l"/>
                        </a:tabLst>
                      </a:pPr>
                      <a:r>
                        <a:rPr lang="en-US" sz="400" dirty="0">
                          <a:effectLst/>
                          <a:latin typeface="Calibri" panose="020F0502020204030204" pitchFamily="34" charset="0"/>
                          <a:ea typeface="Times New Roman" panose="02020603050405020304" pitchFamily="18" charset="0"/>
                          <a:cs typeface="Calibri" panose="020F0502020204030204" pitchFamily="34" charset="0"/>
                        </a:rPr>
                        <a:t>          c.  </a:t>
                      </a:r>
                      <a:r>
                        <a:rPr lang="en-US" sz="400" dirty="0" smtClean="0">
                          <a:effectLst/>
                          <a:latin typeface="Calibri" panose="020F0502020204030204" pitchFamily="34" charset="0"/>
                          <a:ea typeface="Times New Roman" panose="02020603050405020304" pitchFamily="18" charset="0"/>
                          <a:cs typeface="Calibri" panose="020F0502020204030204" pitchFamily="34" charset="0"/>
                        </a:rPr>
                        <a:t> Storage </a:t>
                      </a:r>
                      <a:r>
                        <a:rPr lang="en-US" sz="400" dirty="0">
                          <a:effectLst/>
                          <a:latin typeface="Calibri" panose="020F0502020204030204" pitchFamily="34" charset="0"/>
                          <a:ea typeface="Times New Roman" panose="02020603050405020304" pitchFamily="18" charset="0"/>
                          <a:cs typeface="Calibri" panose="020F0502020204030204" pitchFamily="34" charset="0"/>
                        </a:rPr>
                        <a:t>between LEO and GEO: I.   Maneuver to an eccentric disposal orbit (e.g., GEO transfer) where (1) perigee altitude remains above the LEO zone for at least 100 years, (2) apogee altitude remains below the GEO zone for at </a:t>
                      </a:r>
                      <a:r>
                        <a:rPr lang="en-US" sz="400" dirty="0">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least 100 years</a:t>
                      </a:r>
                      <a:r>
                        <a:rPr lang="en-US" sz="400" dirty="0">
                          <a:effectLst/>
                          <a:latin typeface="Calibri" panose="020F0502020204030204" pitchFamily="34" charset="0"/>
                          <a:ea typeface="Times New Roman" panose="02020603050405020304" pitchFamily="18" charset="0"/>
                          <a:cs typeface="Calibri" panose="020F0502020204030204" pitchFamily="34" charset="0"/>
                        </a:rPr>
                        <a:t>, and (3) the time spent by the structure between </a:t>
                      </a:r>
                      <a:r>
                        <a:rPr lang="en-US" sz="400" dirty="0">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20,182 +/- 300 km</a:t>
                      </a:r>
                      <a:r>
                        <a:rPr lang="en-US" sz="400" dirty="0">
                          <a:effectLst/>
                          <a:latin typeface="Calibri" panose="020F0502020204030204" pitchFamily="34" charset="0"/>
                          <a:ea typeface="Times New Roman" panose="02020603050405020304" pitchFamily="18" charset="0"/>
                          <a:cs typeface="Calibri" panose="020F0502020204030204" pitchFamily="34" charset="0"/>
                        </a:rPr>
                        <a:t> is limited to 25 years or less over 200 years; or, II.  Maneuver to a near-circular disposal orbit to (1) avoid crossing </a:t>
                      </a:r>
                      <a:r>
                        <a:rPr lang="en-US" sz="400" dirty="0">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20,182 +/- 300 km</a:t>
                      </a:r>
                      <a:r>
                        <a:rPr lang="en-US" sz="400" dirty="0">
                          <a:effectLst/>
                          <a:latin typeface="Calibri" panose="020F0502020204030204" pitchFamily="34" charset="0"/>
                          <a:ea typeface="Times New Roman" panose="02020603050405020304" pitchFamily="18" charset="0"/>
                          <a:cs typeface="Calibri" panose="020F0502020204030204" pitchFamily="34" charset="0"/>
                        </a:rPr>
                        <a:t>, the GEO zone, and the LEO zone for at least </a:t>
                      </a:r>
                      <a:r>
                        <a:rPr lang="en-US" sz="400" dirty="0">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100 years,</a:t>
                      </a:r>
                      <a:r>
                        <a:rPr lang="en-US" sz="400" dirty="0">
                          <a:effectLst/>
                          <a:latin typeface="Calibri" panose="020F0502020204030204" pitchFamily="34" charset="0"/>
                          <a:ea typeface="Times New Roman" panose="02020603050405020304" pitchFamily="18" charset="0"/>
                          <a:cs typeface="Calibri" panose="020F0502020204030204" pitchFamily="34" charset="0"/>
                        </a:rPr>
                        <a:t> and (2) limit the risk to other operational constellations, for example, by avoiding crossing the altitudes occupied by known missions of 10 or more spacecraft using near-circular orbits, </a:t>
                      </a:r>
                      <a:r>
                        <a:rPr lang="en-US" sz="400" dirty="0">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for 100 years</a:t>
                      </a:r>
                      <a:r>
                        <a:rPr lang="en-US" sz="400" dirty="0">
                          <a:effectLst/>
                          <a:latin typeface="Calibri" panose="020F0502020204030204" pitchFamily="34" charset="0"/>
                          <a:ea typeface="Times New Roman" panose="02020603050405020304" pitchFamily="18" charset="0"/>
                          <a:cs typeface="Calibri" panose="020F0502020204030204" pitchFamily="34" charset="0"/>
                        </a:rPr>
                        <a:t>. </a:t>
                      </a:r>
                      <a:endParaRPr lang="en-US" sz="400" dirty="0">
                        <a:effectLst/>
                        <a:latin typeface="Calibri" panose="020F0502020204030204" pitchFamily="34" charset="0"/>
                        <a:ea typeface="Yu Mincho"/>
                        <a:cs typeface="Times New Roman" panose="02020603050405020304" pitchFamily="18" charset="0"/>
                      </a:endParaRPr>
                    </a:p>
                    <a:p>
                      <a:pPr marL="342900" marR="0" indent="-171450">
                        <a:lnSpc>
                          <a:spcPct val="107000"/>
                        </a:lnSpc>
                        <a:spcBef>
                          <a:spcPts val="0"/>
                        </a:spcBef>
                        <a:spcAft>
                          <a:spcPts val="0"/>
                        </a:spcAft>
                        <a:tabLst>
                          <a:tab pos="457200" algn="l"/>
                          <a:tab pos="742950" algn="l"/>
                        </a:tabLst>
                      </a:pPr>
                      <a:r>
                        <a:rPr lang="en-US" sz="400" dirty="0">
                          <a:effectLst/>
                          <a:latin typeface="Calibri" panose="020F0502020204030204" pitchFamily="34" charset="0"/>
                          <a:ea typeface="Times New Roman" panose="02020603050405020304" pitchFamily="18" charset="0"/>
                          <a:cs typeface="Calibri" panose="020F0502020204030204" pitchFamily="34" charset="0"/>
                        </a:rPr>
                        <a:t> </a:t>
                      </a:r>
                      <a:endParaRPr lang="en-US" sz="400" dirty="0">
                        <a:effectLst/>
                        <a:latin typeface="Calibri" panose="020F0502020204030204" pitchFamily="34" charset="0"/>
                        <a:ea typeface="Yu Mincho"/>
                        <a:cs typeface="Times New Roman" panose="02020603050405020304" pitchFamily="18" charset="0"/>
                      </a:endParaRPr>
                    </a:p>
                    <a:p>
                      <a:pPr marL="342900" marR="0" indent="-171450">
                        <a:lnSpc>
                          <a:spcPct val="107000"/>
                        </a:lnSpc>
                        <a:spcBef>
                          <a:spcPts val="0"/>
                        </a:spcBef>
                        <a:spcAft>
                          <a:spcPts val="0"/>
                        </a:spcAft>
                        <a:tabLst>
                          <a:tab pos="457200" algn="l"/>
                          <a:tab pos="742950" algn="l"/>
                        </a:tabLst>
                      </a:pPr>
                      <a:r>
                        <a:rPr lang="en-US" sz="400" dirty="0">
                          <a:effectLst/>
                          <a:latin typeface="Calibri" panose="020F0502020204030204" pitchFamily="34" charset="0"/>
                          <a:ea typeface="Times New Roman" panose="02020603050405020304" pitchFamily="18" charset="0"/>
                          <a:cs typeface="Calibri" panose="020F0502020204030204" pitchFamily="34" charset="0"/>
                        </a:rPr>
                        <a:t>          d. </a:t>
                      </a:r>
                      <a:r>
                        <a:rPr lang="en-US" sz="400" dirty="0" smtClean="0">
                          <a:effectLst/>
                          <a:latin typeface="Calibri" panose="020F0502020204030204" pitchFamily="34" charset="0"/>
                          <a:ea typeface="Times New Roman" panose="02020603050405020304" pitchFamily="18" charset="0"/>
                          <a:cs typeface="Calibri" panose="020F0502020204030204" pitchFamily="34" charset="0"/>
                        </a:rPr>
                        <a:t>  Storage </a:t>
                      </a:r>
                      <a:r>
                        <a:rPr lang="en-US" sz="400" dirty="0">
                          <a:effectLst/>
                          <a:latin typeface="Calibri" panose="020F0502020204030204" pitchFamily="34" charset="0"/>
                          <a:ea typeface="Times New Roman" panose="02020603050405020304" pitchFamily="18" charset="0"/>
                          <a:cs typeface="Calibri" panose="020F0502020204030204" pitchFamily="34" charset="0"/>
                        </a:rPr>
                        <a:t>above GEO:  Maneuver to an orbit with perigee altitude sufficiently above 35,986 km (upper boundary of the GEO zone) to ensure the structure remains outside the GEO zone for at least </a:t>
                      </a:r>
                      <a:r>
                        <a:rPr lang="en-US" sz="400" dirty="0">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100 year</a:t>
                      </a:r>
                      <a:r>
                        <a:rPr lang="en-US" sz="400" dirty="0">
                          <a:effectLst/>
                          <a:latin typeface="Calibri" panose="020F0502020204030204" pitchFamily="34" charset="0"/>
                          <a:ea typeface="Times New Roman" panose="02020603050405020304" pitchFamily="18" charset="0"/>
                          <a:cs typeface="Calibri" panose="020F0502020204030204" pitchFamily="34" charset="0"/>
                        </a:rPr>
                        <a:t>s. </a:t>
                      </a:r>
                      <a:endParaRPr lang="en-US" sz="400" dirty="0">
                        <a:effectLst/>
                        <a:latin typeface="Calibri" panose="020F0502020204030204" pitchFamily="34" charset="0"/>
                        <a:ea typeface="Yu Mincho"/>
                        <a:cs typeface="Times New Roman" panose="02020603050405020304" pitchFamily="18" charset="0"/>
                      </a:endParaRPr>
                    </a:p>
                    <a:p>
                      <a:pPr marL="342900" marR="0" indent="-171450">
                        <a:lnSpc>
                          <a:spcPct val="107000"/>
                        </a:lnSpc>
                        <a:spcBef>
                          <a:spcPts val="0"/>
                        </a:spcBef>
                        <a:spcAft>
                          <a:spcPts val="0"/>
                        </a:spcAft>
                        <a:tabLst>
                          <a:tab pos="457200" algn="l"/>
                          <a:tab pos="742950" algn="l"/>
                        </a:tabLst>
                      </a:pPr>
                      <a:r>
                        <a:rPr lang="en-US" sz="400" dirty="0">
                          <a:effectLst/>
                          <a:latin typeface="Calibri" panose="020F0502020204030204" pitchFamily="34" charset="0"/>
                          <a:ea typeface="Times New Roman" panose="02020603050405020304" pitchFamily="18" charset="0"/>
                          <a:cs typeface="Calibri" panose="020F0502020204030204" pitchFamily="34" charset="0"/>
                        </a:rPr>
                        <a:t> </a:t>
                      </a:r>
                      <a:endParaRPr lang="en-US" sz="400" dirty="0">
                        <a:effectLst/>
                        <a:latin typeface="Calibri" panose="020F0502020204030204" pitchFamily="34" charset="0"/>
                        <a:ea typeface="Yu Mincho"/>
                        <a:cs typeface="Times New Roman" panose="02020603050405020304" pitchFamily="18" charset="0"/>
                      </a:endParaRPr>
                    </a:p>
                    <a:p>
                      <a:pPr marL="342900" marR="0" indent="-171450">
                        <a:lnSpc>
                          <a:spcPct val="107000"/>
                        </a:lnSpc>
                        <a:spcBef>
                          <a:spcPts val="0"/>
                        </a:spcBef>
                        <a:spcAft>
                          <a:spcPts val="0"/>
                        </a:spcAft>
                        <a:tabLst>
                          <a:tab pos="457200" algn="l"/>
                          <a:tab pos="742950" algn="l"/>
                        </a:tabLst>
                      </a:pPr>
                      <a:r>
                        <a:rPr lang="en-US" sz="400" dirty="0">
                          <a:effectLst/>
                          <a:latin typeface="Calibri" panose="020F0502020204030204" pitchFamily="34" charset="0"/>
                          <a:ea typeface="Times New Roman" panose="02020603050405020304" pitchFamily="18" charset="0"/>
                          <a:cs typeface="Calibri" panose="020F0502020204030204" pitchFamily="34" charset="0"/>
                        </a:rPr>
                        <a:t>          e. </a:t>
                      </a:r>
                      <a:r>
                        <a:rPr lang="en-US" sz="400" dirty="0" smtClean="0">
                          <a:effectLst/>
                          <a:latin typeface="Calibri" panose="020F0502020204030204" pitchFamily="34" charset="0"/>
                          <a:ea typeface="Times New Roman" panose="02020603050405020304" pitchFamily="18" charset="0"/>
                          <a:cs typeface="Calibri" panose="020F0502020204030204" pitchFamily="34" charset="0"/>
                        </a:rPr>
                        <a:t>  Long-term </a:t>
                      </a:r>
                      <a:r>
                        <a:rPr lang="en-US" sz="400" dirty="0">
                          <a:effectLst/>
                          <a:latin typeface="Calibri" panose="020F0502020204030204" pitchFamily="34" charset="0"/>
                          <a:ea typeface="Times New Roman" panose="02020603050405020304" pitchFamily="18" charset="0"/>
                          <a:cs typeface="Calibri" panose="020F0502020204030204" pitchFamily="34" charset="0"/>
                        </a:rPr>
                        <a:t>reentry for structures in MEO, Tundra orbits, highly inclined GEO, and other orbits:  Maneuver to a disposal orbit where orbital resonances will increase the eccentricity for long-term reentry of the structure.  In developing this disposal plan, the program should (1) limit the post-mission orbital lifetime to as short as practicable but </a:t>
                      </a:r>
                      <a:r>
                        <a:rPr lang="en-US" sz="400" dirty="0">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no more than 200 years</a:t>
                      </a:r>
                      <a:r>
                        <a:rPr lang="en-US" sz="400" dirty="0">
                          <a:effectLst/>
                          <a:latin typeface="Calibri" panose="020F0502020204030204" pitchFamily="34" charset="0"/>
                          <a:ea typeface="Times New Roman" panose="02020603050405020304" pitchFamily="18" charset="0"/>
                          <a:cs typeface="Calibri" panose="020F0502020204030204" pitchFamily="34" charset="0"/>
                        </a:rPr>
                        <a:t>, (2) limit the time spent by the structure in the LEO zone, the GEO zone, and between </a:t>
                      </a:r>
                      <a:r>
                        <a:rPr lang="en-US" sz="400" dirty="0">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20,182 +/- 300 km</a:t>
                      </a:r>
                      <a:r>
                        <a:rPr lang="en-US" sz="400" dirty="0">
                          <a:effectLst/>
                          <a:latin typeface="Calibri" panose="020F0502020204030204" pitchFamily="34" charset="0"/>
                          <a:ea typeface="Times New Roman" panose="02020603050405020304" pitchFamily="18" charset="0"/>
                          <a:cs typeface="Calibri" panose="020F0502020204030204" pitchFamily="34" charset="0"/>
                        </a:rPr>
                        <a:t> t</a:t>
                      </a:r>
                      <a:r>
                        <a:rPr lang="en-US" sz="400" dirty="0">
                          <a:effectLst/>
                          <a:highlight>
                            <a:srgbClr val="00FF00"/>
                          </a:highlight>
                          <a:latin typeface="Calibri" panose="020F0502020204030204" pitchFamily="34" charset="0"/>
                          <a:ea typeface="Times New Roman" panose="02020603050405020304" pitchFamily="18" charset="0"/>
                          <a:cs typeface="Calibri" panose="020F0502020204030204" pitchFamily="34" charset="0"/>
                        </a:rPr>
                        <a:t>o 25 years or less</a:t>
                      </a:r>
                      <a:r>
                        <a:rPr lang="en-US" sz="400" dirty="0">
                          <a:effectLst/>
                          <a:latin typeface="Calibri" panose="020F0502020204030204" pitchFamily="34" charset="0"/>
                          <a:ea typeface="Times New Roman" panose="02020603050405020304" pitchFamily="18" charset="0"/>
                          <a:cs typeface="Calibri" panose="020F0502020204030204" pitchFamily="34" charset="0"/>
                        </a:rPr>
                        <a:t> per zone; and (3) limit the probability of collisions with debris 10 cm and larger to less than 0.001 (1 in 1,000) during orbital lifetime.  To limit human casualty risk from the reentry of the structure, surviving components with impact kinetic energies greater than 15 joules should have less than 7 m2total debris casualty area or less than 0.0001 (1 in 10,000) human casualty risk. </a:t>
                      </a:r>
                      <a:endParaRPr lang="en-US" sz="400" dirty="0">
                        <a:effectLst/>
                        <a:latin typeface="Calibri" panose="020F0502020204030204" pitchFamily="34" charset="0"/>
                        <a:ea typeface="Yu Mincho"/>
                        <a:cs typeface="Times New Roman" panose="02020603050405020304" pitchFamily="18" charset="0"/>
                      </a:endParaRPr>
                    </a:p>
                    <a:p>
                      <a:pPr marL="342900" marR="0" indent="-171450">
                        <a:lnSpc>
                          <a:spcPct val="107000"/>
                        </a:lnSpc>
                        <a:spcBef>
                          <a:spcPts val="0"/>
                        </a:spcBef>
                        <a:spcAft>
                          <a:spcPts val="0"/>
                        </a:spcAft>
                        <a:tabLst>
                          <a:tab pos="457200" algn="l"/>
                          <a:tab pos="742950" algn="l"/>
                        </a:tabLst>
                      </a:pPr>
                      <a:r>
                        <a:rPr lang="en-US" sz="400" dirty="0">
                          <a:effectLst/>
                          <a:latin typeface="Calibri" panose="020F0502020204030204" pitchFamily="34" charset="0"/>
                          <a:ea typeface="Times New Roman" panose="02020603050405020304" pitchFamily="18" charset="0"/>
                          <a:cs typeface="Calibri" panose="020F0502020204030204" pitchFamily="34" charset="0"/>
                        </a:rPr>
                        <a:t> </a:t>
                      </a:r>
                      <a:endParaRPr lang="en-US" sz="400" dirty="0">
                        <a:effectLst/>
                        <a:latin typeface="Calibri" panose="020F0502020204030204" pitchFamily="34" charset="0"/>
                        <a:ea typeface="Yu Mincho"/>
                        <a:cs typeface="Times New Roman" panose="02020603050405020304" pitchFamily="18" charset="0"/>
                      </a:endParaRPr>
                    </a:p>
                    <a:p>
                      <a:pPr marL="228600" marR="0" lvl="0" indent="0">
                        <a:lnSpc>
                          <a:spcPct val="107000"/>
                        </a:lnSpc>
                        <a:spcBef>
                          <a:spcPts val="0"/>
                        </a:spcBef>
                        <a:spcAft>
                          <a:spcPts val="0"/>
                        </a:spcAft>
                        <a:buFont typeface="+mj-lt"/>
                        <a:buNone/>
                        <a:tabLst>
                          <a:tab pos="335280" algn="l"/>
                        </a:tabLst>
                      </a:pPr>
                      <a:r>
                        <a:rPr lang="en-US" sz="400" dirty="0" smtClean="0">
                          <a:effectLst/>
                          <a:latin typeface="Calibri" panose="020F0502020204030204" pitchFamily="34" charset="0"/>
                          <a:ea typeface="Times New Roman" panose="02020603050405020304" pitchFamily="18" charset="0"/>
                          <a:cs typeface="Calibri" panose="020F0502020204030204" pitchFamily="34" charset="0"/>
                        </a:rPr>
                        <a:t>    f.</a:t>
                      </a:r>
                      <a:r>
                        <a:rPr lang="en-US" sz="400" baseline="0" dirty="0" smtClean="0">
                          <a:effectLst/>
                          <a:latin typeface="Calibri" panose="020F0502020204030204" pitchFamily="34" charset="0"/>
                          <a:ea typeface="Times New Roman" panose="02020603050405020304" pitchFamily="18" charset="0"/>
                          <a:cs typeface="Calibri" panose="020F0502020204030204" pitchFamily="34" charset="0"/>
                        </a:rPr>
                        <a:t>    </a:t>
                      </a:r>
                      <a:r>
                        <a:rPr lang="en-US" sz="400" dirty="0" smtClean="0">
                          <a:effectLst/>
                          <a:latin typeface="Calibri" panose="020F0502020204030204" pitchFamily="34" charset="0"/>
                          <a:ea typeface="Times New Roman" panose="02020603050405020304" pitchFamily="18" charset="0"/>
                          <a:cs typeface="Calibri" panose="020F0502020204030204" pitchFamily="34" charset="0"/>
                        </a:rPr>
                        <a:t> Direct </a:t>
                      </a:r>
                      <a:r>
                        <a:rPr lang="en-US" sz="400" kern="1200" dirty="0">
                          <a:solidFill>
                            <a:schemeClr val="tx1"/>
                          </a:solidFill>
                          <a:effectLst/>
                          <a:highlight>
                            <a:srgbClr val="00FF00"/>
                          </a:highlight>
                          <a:latin typeface="Calibri" panose="020F0502020204030204" pitchFamily="34" charset="0"/>
                          <a:ea typeface="Times New Roman" panose="02020603050405020304" pitchFamily="18" charset="0"/>
                          <a:cs typeface="Calibri" panose="020F0502020204030204" pitchFamily="34" charset="0"/>
                        </a:rPr>
                        <a:t>retrieval</a:t>
                      </a:r>
                      <a:r>
                        <a:rPr lang="en-US" sz="400" dirty="0">
                          <a:effectLst/>
                          <a:latin typeface="Calibri" panose="020F0502020204030204" pitchFamily="34" charset="0"/>
                          <a:ea typeface="Times New Roman" panose="02020603050405020304" pitchFamily="18" charset="0"/>
                          <a:cs typeface="Calibri" panose="020F0502020204030204" pitchFamily="34" charset="0"/>
                        </a:rPr>
                        <a:t>:  Retrieve the structure and remove it from orbit preferably at completion of mission, but no more th</a:t>
                      </a:r>
                      <a:r>
                        <a:rPr lang="en-US" sz="400" dirty="0">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an 5 year</a:t>
                      </a:r>
                      <a:r>
                        <a:rPr lang="en-US" sz="400" dirty="0">
                          <a:effectLst/>
                          <a:latin typeface="Calibri" panose="020F0502020204030204" pitchFamily="34" charset="0"/>
                          <a:ea typeface="Times New Roman" panose="02020603050405020304" pitchFamily="18" charset="0"/>
                          <a:cs typeface="Calibri" panose="020F0502020204030204" pitchFamily="34" charset="0"/>
                        </a:rPr>
                        <a:t>s after completion of mission. </a:t>
                      </a:r>
                      <a:endParaRPr lang="en-US" sz="400" dirty="0">
                        <a:effectLst/>
                        <a:latin typeface="Calibri" panose="020F0502020204030204" pitchFamily="34" charset="0"/>
                        <a:ea typeface="Yu Mincho"/>
                        <a:cs typeface="Times New Roman" panose="02020603050405020304" pitchFamily="18" charset="0"/>
                      </a:endParaRPr>
                    </a:p>
                  </a:txBody>
                  <a:tcPr marL="28199" marR="281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tabLst>
                          <a:tab pos="457200" algn="l"/>
                          <a:tab pos="742950" algn="l"/>
                        </a:tabLst>
                      </a:pPr>
                      <a:r>
                        <a:rPr lang="en-US" sz="400" dirty="0">
                          <a:effectLst/>
                          <a:latin typeface="Calibri" panose="020F0502020204030204" pitchFamily="34" charset="0"/>
                          <a:ea typeface="Times New Roman" panose="02020603050405020304" pitchFamily="18" charset="0"/>
                          <a:cs typeface="Calibri" panose="020F0502020204030204" pitchFamily="34" charset="0"/>
                        </a:rPr>
                        <a:t>Remove post-mission spacecraft from high value regions by requiring that :</a:t>
                      </a:r>
                      <a:r>
                        <a:rPr lang="en-US" sz="400" b="1" dirty="0">
                          <a:effectLst/>
                          <a:latin typeface="Calibri" panose="020F0502020204030204" pitchFamily="34" charset="0"/>
                          <a:ea typeface="Yu Mincho"/>
                          <a:cs typeface="Calibri" panose="020F0502020204030204" pitchFamily="34" charset="0"/>
                        </a:rPr>
                        <a:t>(</a:t>
                      </a:r>
                      <a:r>
                        <a:rPr lang="en-US" sz="400" b="1" dirty="0" smtClean="0">
                          <a:effectLst/>
                          <a:latin typeface="Calibri" panose="020F0502020204030204" pitchFamily="34" charset="0"/>
                          <a:ea typeface="Yu Mincho"/>
                          <a:cs typeface="Calibri" panose="020F0502020204030204" pitchFamily="34" charset="0"/>
                        </a:rPr>
                        <a:t>JMR-003</a:t>
                      </a:r>
                      <a:r>
                        <a:rPr lang="pl-PL" sz="400" b="1" dirty="0" smtClean="0">
                          <a:effectLst/>
                          <a:latin typeface="Calibri" panose="020F0502020204030204" pitchFamily="34" charset="0"/>
                          <a:ea typeface="Yu Mincho"/>
                          <a:cs typeface="Calibri" panose="020F0502020204030204" pitchFamily="34" charset="0"/>
                        </a:rPr>
                        <a:t>D</a:t>
                      </a:r>
                      <a:r>
                        <a:rPr lang="en-US" sz="400" b="1" dirty="0" smtClean="0">
                          <a:effectLst/>
                          <a:latin typeface="Calibri" panose="020F0502020204030204" pitchFamily="34" charset="0"/>
                          <a:ea typeface="Yu Mincho"/>
                          <a:cs typeface="Calibri" panose="020F0502020204030204" pitchFamily="34" charset="0"/>
                        </a:rPr>
                        <a:t>)</a:t>
                      </a:r>
                      <a:endParaRPr lang="en-US" sz="400" dirty="0">
                        <a:effectLst/>
                        <a:latin typeface="Calibri" panose="020F0502020204030204" pitchFamily="34" charset="0"/>
                        <a:ea typeface="Yu Mincho"/>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400" b="1" dirty="0">
                          <a:effectLst/>
                          <a:latin typeface="Calibri" panose="020F0502020204030204" pitchFamily="34" charset="0"/>
                          <a:ea typeface="Times New Roman" panose="02020603050405020304" pitchFamily="18" charset="0"/>
                          <a:cs typeface="Calibri" panose="020F0502020204030204" pitchFamily="34" charset="0"/>
                        </a:rPr>
                        <a:t> </a:t>
                      </a:r>
                      <a:endParaRPr lang="en-US" sz="400" dirty="0">
                        <a:effectLst/>
                        <a:latin typeface="Calibri" panose="020F0502020204030204" pitchFamily="34" charset="0"/>
                        <a:ea typeface="Yu Mincho"/>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400" dirty="0" smtClean="0">
                          <a:effectLst/>
                          <a:latin typeface="Calibri" panose="020F0502020204030204" pitchFamily="34" charset="0"/>
                          <a:ea typeface="Yu Mincho"/>
                          <a:cs typeface="Calibri" panose="020F0502020204030204" pitchFamily="34" charset="0"/>
                        </a:rPr>
                        <a:t>LEO:</a:t>
                      </a:r>
                      <a:endParaRPr lang="en-US" sz="600" dirty="0" smtClean="0">
                        <a:effectLst/>
                        <a:latin typeface="Calibri" panose="020F0502020204030204" pitchFamily="34" charset="0"/>
                        <a:ea typeface="Yu Mincho"/>
                        <a:cs typeface="Times New Roman" panose="02020603050405020304" pitchFamily="18" charset="0"/>
                      </a:endParaRPr>
                    </a:p>
                    <a:p>
                      <a:pPr marL="114300" marR="0" lvl="0" indent="-57150" algn="l" defTabSz="914400" rtl="0" eaLnBrk="1" fontAlgn="auto" latinLnBrk="0" hangingPunct="1">
                        <a:lnSpc>
                          <a:spcPct val="107000"/>
                        </a:lnSpc>
                        <a:spcBef>
                          <a:spcPts val="0"/>
                        </a:spcBef>
                        <a:spcAft>
                          <a:spcPts val="0"/>
                        </a:spcAft>
                        <a:buClrTx/>
                        <a:buSzTx/>
                        <a:buFontTx/>
                        <a:buNone/>
                        <a:tabLst/>
                        <a:defRPr/>
                      </a:pPr>
                      <a:r>
                        <a:rPr lang="en-US" altLang="ja-JP" sz="400" dirty="0" smtClean="0">
                          <a:effectLst/>
                          <a:latin typeface="Calibri" panose="020F0502020204030204" pitchFamily="34" charset="0"/>
                          <a:ea typeface="Times New Roman" panose="02020603050405020304" pitchFamily="18" charset="0"/>
                          <a:cs typeface="Calibri" panose="020F0502020204030204" pitchFamily="34" charset="0"/>
                        </a:rPr>
                        <a:t>(1)    </a:t>
                      </a:r>
                      <a:r>
                        <a:rPr lang="en-US" altLang="ja-JP" sz="400" kern="1200" dirty="0" smtClean="0">
                          <a:solidFill>
                            <a:schemeClr val="tx1"/>
                          </a:solidFill>
                          <a:effectLst/>
                          <a:highlight>
                            <a:srgbClr val="00FF00"/>
                          </a:highlight>
                          <a:latin typeface="Calibri" panose="020F0502020204030204" pitchFamily="34" charset="0"/>
                          <a:ea typeface="Times New Roman" panose="02020603050405020304" pitchFamily="18" charset="0"/>
                          <a:cs typeface="Calibri" panose="020F0502020204030204" pitchFamily="34" charset="0"/>
                        </a:rPr>
                        <a:t>Retrieve</a:t>
                      </a:r>
                    </a:p>
                    <a:p>
                      <a:pPr marL="114300" marR="0" lvl="0" indent="-57150" algn="l" defTabSz="914400" rtl="0" eaLnBrk="1" fontAlgn="auto" latinLnBrk="0" hangingPunct="1">
                        <a:lnSpc>
                          <a:spcPct val="107000"/>
                        </a:lnSpc>
                        <a:spcBef>
                          <a:spcPts val="0"/>
                        </a:spcBef>
                        <a:spcAft>
                          <a:spcPts val="0"/>
                        </a:spcAft>
                        <a:buClrTx/>
                        <a:buSzTx/>
                        <a:buFontTx/>
                        <a:buNone/>
                        <a:tabLst/>
                        <a:defRPr/>
                      </a:pPr>
                      <a:r>
                        <a:rPr lang="en-US" altLang="ja-JP" sz="400" dirty="0" smtClean="0">
                          <a:effectLst/>
                          <a:latin typeface="Calibri" panose="020F0502020204030204" pitchFamily="34" charset="0"/>
                          <a:ea typeface="Yu Mincho"/>
                          <a:cs typeface="Calibri" panose="020F0502020204030204" pitchFamily="34" charset="0"/>
                        </a:rPr>
                        <a:t>(2)    Controlled re-entry</a:t>
                      </a:r>
                      <a:endParaRPr lang="en-US" altLang="ja-JP" sz="400" dirty="0" smtClean="0">
                        <a:effectLst/>
                        <a:latin typeface="Calibri" panose="020F0502020204030204" pitchFamily="34" charset="0"/>
                        <a:ea typeface="Yu Mincho"/>
                        <a:cs typeface="Times New Roman" panose="02020603050405020304" pitchFamily="18" charset="0"/>
                      </a:endParaRPr>
                    </a:p>
                    <a:p>
                      <a:pPr marL="114300" marR="0" lvl="0" indent="-57150" algn="l" defTabSz="914400" rtl="0" eaLnBrk="1" fontAlgn="auto" latinLnBrk="0" hangingPunct="1">
                        <a:lnSpc>
                          <a:spcPct val="107000"/>
                        </a:lnSpc>
                        <a:spcBef>
                          <a:spcPts val="0"/>
                        </a:spcBef>
                        <a:spcAft>
                          <a:spcPts val="0"/>
                        </a:spcAft>
                        <a:buClrTx/>
                        <a:buSzTx/>
                        <a:buFontTx/>
                        <a:buNone/>
                        <a:tabLst/>
                        <a:defRPr/>
                      </a:pPr>
                      <a:r>
                        <a:rPr lang="en-US" altLang="ja-JP" sz="400" dirty="0" smtClean="0">
                          <a:effectLst/>
                          <a:latin typeface="Calibri" panose="020F0502020204030204" pitchFamily="34" charset="0"/>
                          <a:ea typeface="Yu Mincho"/>
                          <a:cs typeface="Calibri" panose="020F0502020204030204" pitchFamily="34" charset="0"/>
                        </a:rPr>
                        <a:t>(3)   </a:t>
                      </a:r>
                      <a:r>
                        <a:rPr lang="en-US" altLang="ja-JP" sz="400" dirty="0" smtClean="0">
                          <a:effectLst/>
                          <a:latin typeface="Calibri" panose="020F0502020204030204" pitchFamily="34" charset="0"/>
                          <a:ea typeface="Times New Roman" panose="02020603050405020304" pitchFamily="18" charset="0"/>
                          <a:cs typeface="Calibri" panose="020F0502020204030204" pitchFamily="34" charset="0"/>
                        </a:rPr>
                        <a:t> Atmospheric reentry will occur </a:t>
                      </a:r>
                      <a:r>
                        <a:rPr lang="en-US" altLang="ja-JP" sz="400" dirty="0" smtClean="0">
                          <a:effectLst/>
                          <a:highlight>
                            <a:srgbClr val="00FF00"/>
                          </a:highlight>
                          <a:latin typeface="Calibri" panose="020F0502020204030204" pitchFamily="34" charset="0"/>
                          <a:ea typeface="Times New Roman" panose="02020603050405020304" pitchFamily="18" charset="0"/>
                          <a:cs typeface="Calibri" panose="020F0502020204030204" pitchFamily="34" charset="0"/>
                        </a:rPr>
                        <a:t>in 25 years</a:t>
                      </a:r>
                      <a:r>
                        <a:rPr lang="en-US" altLang="ja-JP" sz="400" dirty="0" smtClean="0">
                          <a:effectLst/>
                          <a:latin typeface="Calibri" panose="020F0502020204030204" pitchFamily="34" charset="0"/>
                          <a:ea typeface="Times New Roman" panose="02020603050405020304" pitchFamily="18" charset="0"/>
                          <a:cs typeface="Calibri" panose="020F0502020204030204" pitchFamily="34" charset="0"/>
                        </a:rPr>
                        <a:t> due to natural </a:t>
                      </a:r>
                      <a:r>
                        <a:rPr lang="pl-PL" altLang="ja-JP" sz="400" dirty="0" smtClean="0">
                          <a:effectLst/>
                          <a:latin typeface="Calibri" panose="020F0502020204030204" pitchFamily="34" charset="0"/>
                          <a:ea typeface="Times New Roman" panose="02020603050405020304" pitchFamily="18" charset="0"/>
                          <a:cs typeface="Calibri" panose="020F0502020204030204" pitchFamily="34" charset="0"/>
                        </a:rPr>
                        <a:t> </a:t>
                      </a:r>
                      <a:r>
                        <a:rPr lang="pl-PL" altLang="ja-JP" sz="400" baseline="0" dirty="0" smtClean="0">
                          <a:effectLst/>
                          <a:latin typeface="Calibri" panose="020F0502020204030204" pitchFamily="34" charset="0"/>
                          <a:ea typeface="Times New Roman" panose="02020603050405020304" pitchFamily="18" charset="0"/>
                          <a:cs typeface="Calibri" panose="020F0502020204030204" pitchFamily="34" charset="0"/>
                        </a:rPr>
                        <a:t>    </a:t>
                      </a:r>
                      <a:br>
                        <a:rPr lang="pl-PL" altLang="ja-JP" sz="400" baseline="0" dirty="0" smtClean="0">
                          <a:effectLst/>
                          <a:latin typeface="Calibri" panose="020F0502020204030204" pitchFamily="34" charset="0"/>
                          <a:ea typeface="Times New Roman" panose="02020603050405020304" pitchFamily="18" charset="0"/>
                          <a:cs typeface="Calibri" panose="020F0502020204030204" pitchFamily="34" charset="0"/>
                        </a:rPr>
                      </a:br>
                      <a:r>
                        <a:rPr lang="pl-PL" altLang="ja-JP" sz="400" baseline="0" dirty="0" smtClean="0">
                          <a:effectLst/>
                          <a:latin typeface="Calibri" panose="020F0502020204030204" pitchFamily="34" charset="0"/>
                          <a:ea typeface="Times New Roman" panose="02020603050405020304" pitchFamily="18" charset="0"/>
                          <a:cs typeface="Calibri" panose="020F0502020204030204" pitchFamily="34" charset="0"/>
                        </a:rPr>
                        <a:t>    </a:t>
                      </a:r>
                      <a:r>
                        <a:rPr lang="en-US" altLang="ja-JP" sz="400" dirty="0" smtClean="0">
                          <a:effectLst/>
                          <a:latin typeface="Calibri" panose="020F0502020204030204" pitchFamily="34" charset="0"/>
                          <a:ea typeface="Times New Roman" panose="02020603050405020304" pitchFamily="18" charset="0"/>
                          <a:cs typeface="Calibri" panose="020F0502020204030204" pitchFamily="34" charset="0"/>
                        </a:rPr>
                        <a:t>causes,</a:t>
                      </a:r>
                      <a:endParaRPr lang="en-US" altLang="ja-JP" sz="600" dirty="0" smtClean="0">
                        <a:effectLst/>
                        <a:latin typeface="Calibri" panose="020F0502020204030204" pitchFamily="34" charset="0"/>
                        <a:ea typeface="Yu Mincho"/>
                        <a:cs typeface="Times New Roman" panose="02020603050405020304" pitchFamily="18" charset="0"/>
                      </a:endParaRPr>
                    </a:p>
                    <a:p>
                      <a:pPr marL="114300" marR="0" indent="-57150">
                        <a:lnSpc>
                          <a:spcPct val="107000"/>
                        </a:lnSpc>
                        <a:spcBef>
                          <a:spcPts val="0"/>
                        </a:spcBef>
                        <a:spcAft>
                          <a:spcPts val="0"/>
                        </a:spcAft>
                      </a:pPr>
                      <a:r>
                        <a:rPr lang="en-US" sz="400" dirty="0" smtClean="0">
                          <a:effectLst/>
                          <a:latin typeface="Calibri" panose="020F0502020204030204" pitchFamily="34" charset="0"/>
                          <a:ea typeface="Yu Mincho"/>
                          <a:cs typeface="Calibri" panose="020F0502020204030204" pitchFamily="34" charset="0"/>
                        </a:rPr>
                        <a:t>(4)    Maneuvering to an orbit with </a:t>
                      </a:r>
                      <a:r>
                        <a:rPr lang="en-US" sz="400" dirty="0" smtClean="0">
                          <a:effectLst/>
                          <a:latin typeface="Calibri" panose="020F0502020204030204" pitchFamily="34" charset="0"/>
                          <a:ea typeface="Times New Roman" panose="02020603050405020304" pitchFamily="18" charset="0"/>
                          <a:cs typeface="Calibri" panose="020F0502020204030204" pitchFamily="34" charset="0"/>
                        </a:rPr>
                        <a:t>atmospheric re-entry will </a:t>
                      </a:r>
                      <a:r>
                        <a:rPr lang="pl-PL" sz="400" dirty="0" smtClean="0">
                          <a:effectLst/>
                          <a:latin typeface="Calibri" panose="020F0502020204030204" pitchFamily="34" charset="0"/>
                          <a:ea typeface="Times New Roman" panose="02020603050405020304" pitchFamily="18" charset="0"/>
                          <a:cs typeface="Calibri" panose="020F0502020204030204" pitchFamily="34" charset="0"/>
                        </a:rPr>
                        <a:t/>
                      </a:r>
                      <a:br>
                        <a:rPr lang="pl-PL" sz="400" dirty="0" smtClean="0">
                          <a:effectLst/>
                          <a:latin typeface="Calibri" panose="020F0502020204030204" pitchFamily="34" charset="0"/>
                          <a:ea typeface="Times New Roman" panose="02020603050405020304" pitchFamily="18" charset="0"/>
                          <a:cs typeface="Calibri" panose="020F0502020204030204" pitchFamily="34" charset="0"/>
                        </a:rPr>
                      </a:br>
                      <a:r>
                        <a:rPr lang="pl-PL" sz="400" dirty="0" smtClean="0">
                          <a:effectLst/>
                          <a:latin typeface="Calibri" panose="020F0502020204030204" pitchFamily="34" charset="0"/>
                          <a:ea typeface="Times New Roman" panose="02020603050405020304" pitchFamily="18" charset="0"/>
                          <a:cs typeface="Calibri" panose="020F0502020204030204" pitchFamily="34" charset="0"/>
                        </a:rPr>
                        <a:t>    </a:t>
                      </a:r>
                      <a:r>
                        <a:rPr lang="en-US" sz="400" dirty="0" smtClean="0">
                          <a:effectLst/>
                          <a:latin typeface="Calibri" panose="020F0502020204030204" pitchFamily="34" charset="0"/>
                          <a:ea typeface="Times New Roman" panose="02020603050405020304" pitchFamily="18" charset="0"/>
                          <a:cs typeface="Calibri" panose="020F0502020204030204" pitchFamily="34" charset="0"/>
                        </a:rPr>
                        <a:t>occur </a:t>
                      </a:r>
                      <a:r>
                        <a:rPr lang="en-US" sz="400" dirty="0" smtClean="0">
                          <a:effectLst/>
                          <a:highlight>
                            <a:srgbClr val="00FF00"/>
                          </a:highlight>
                          <a:latin typeface="Calibri" panose="020F0502020204030204" pitchFamily="34" charset="0"/>
                          <a:ea typeface="Times New Roman" panose="02020603050405020304" pitchFamily="18" charset="0"/>
                          <a:cs typeface="Calibri" panose="020F0502020204030204" pitchFamily="34" charset="0"/>
                        </a:rPr>
                        <a:t>in 25 years due</a:t>
                      </a:r>
                      <a:r>
                        <a:rPr lang="en-US" sz="400" dirty="0" smtClean="0">
                          <a:effectLst/>
                          <a:latin typeface="Calibri" panose="020F0502020204030204" pitchFamily="34" charset="0"/>
                          <a:ea typeface="Times New Roman" panose="02020603050405020304" pitchFamily="18" charset="0"/>
                          <a:cs typeface="Calibri" panose="020F0502020204030204" pitchFamily="34" charset="0"/>
                        </a:rPr>
                        <a:t> to natural causes</a:t>
                      </a:r>
                      <a:endParaRPr lang="en-US" sz="600" dirty="0" smtClean="0">
                        <a:effectLst/>
                        <a:latin typeface="Calibri" panose="020F0502020204030204" pitchFamily="34" charset="0"/>
                        <a:ea typeface="Yu Mincho"/>
                        <a:cs typeface="Times New Roman" panose="02020603050405020304" pitchFamily="18" charset="0"/>
                      </a:endParaRPr>
                    </a:p>
                    <a:p>
                      <a:pPr marL="158750" marR="0" indent="-101600">
                        <a:lnSpc>
                          <a:spcPct val="107000"/>
                        </a:lnSpc>
                        <a:spcBef>
                          <a:spcPts val="0"/>
                        </a:spcBef>
                        <a:spcAft>
                          <a:spcPts val="0"/>
                        </a:spcAft>
                      </a:pPr>
                      <a:r>
                        <a:rPr lang="en-US" sz="400" dirty="0" smtClean="0">
                          <a:effectLst/>
                          <a:latin typeface="Calibri" panose="020F0502020204030204" pitchFamily="34" charset="0"/>
                          <a:ea typeface="Yu Mincho"/>
                          <a:cs typeface="Calibri" panose="020F0502020204030204" pitchFamily="34" charset="0"/>
                        </a:rPr>
                        <a:t>(5)    Reducing orbital lifetime </a:t>
                      </a:r>
                      <a:r>
                        <a:rPr lang="en-US" sz="400" dirty="0" smtClean="0">
                          <a:effectLst/>
                          <a:highlight>
                            <a:srgbClr val="00FF00"/>
                          </a:highlight>
                          <a:latin typeface="Calibri" panose="020F0502020204030204" pitchFamily="34" charset="0"/>
                          <a:ea typeface="Yu Mincho"/>
                          <a:cs typeface="Calibri" panose="020F0502020204030204" pitchFamily="34" charset="0"/>
                        </a:rPr>
                        <a:t>in 25 years </a:t>
                      </a:r>
                      <a:r>
                        <a:rPr lang="en-US" sz="400" dirty="0" smtClean="0">
                          <a:effectLst/>
                          <a:latin typeface="Calibri" panose="020F0502020204030204" pitchFamily="34" charset="0"/>
                          <a:ea typeface="Yu Mincho"/>
                          <a:cs typeface="Calibri" panose="020F0502020204030204" pitchFamily="34" charset="0"/>
                        </a:rPr>
                        <a:t>by deploying a device</a:t>
                      </a:r>
                      <a:endParaRPr lang="en-US" sz="600" dirty="0" smtClean="0">
                        <a:effectLst/>
                        <a:latin typeface="Calibri" panose="020F0502020204030204" pitchFamily="34" charset="0"/>
                        <a:ea typeface="Yu Mincho"/>
                        <a:cs typeface="Times New Roman" panose="02020603050405020304" pitchFamily="18" charset="0"/>
                      </a:endParaRPr>
                    </a:p>
                    <a:p>
                      <a:pPr marL="160020" marR="0">
                        <a:lnSpc>
                          <a:spcPct val="107000"/>
                        </a:lnSpc>
                        <a:spcBef>
                          <a:spcPts val="0"/>
                        </a:spcBef>
                        <a:spcAft>
                          <a:spcPts val="0"/>
                        </a:spcAft>
                      </a:pPr>
                      <a:r>
                        <a:rPr lang="en-US" sz="400" dirty="0">
                          <a:effectLst/>
                          <a:latin typeface="Calibri" panose="020F0502020204030204" pitchFamily="34" charset="0"/>
                          <a:ea typeface="Times New Roman" panose="02020603050405020304" pitchFamily="18" charset="0"/>
                          <a:cs typeface="Calibri" panose="020F0502020204030204" pitchFamily="34" charset="0"/>
                        </a:rPr>
                        <a:t> </a:t>
                      </a:r>
                      <a:endParaRPr lang="en-US" sz="400" dirty="0">
                        <a:effectLst/>
                        <a:latin typeface="Calibri" panose="020F0502020204030204" pitchFamily="34" charset="0"/>
                        <a:ea typeface="Yu Mincho"/>
                        <a:cs typeface="Times New Roman" panose="02020603050405020304" pitchFamily="18" charset="0"/>
                      </a:endParaRPr>
                    </a:p>
                    <a:p>
                      <a:pPr marL="0" marR="0">
                        <a:lnSpc>
                          <a:spcPct val="107000"/>
                        </a:lnSpc>
                        <a:spcBef>
                          <a:spcPts val="0"/>
                        </a:spcBef>
                        <a:spcAft>
                          <a:spcPts val="0"/>
                        </a:spcAft>
                      </a:pPr>
                      <a:r>
                        <a:rPr lang="en-US" sz="400" dirty="0">
                          <a:effectLst/>
                          <a:latin typeface="Calibri" panose="020F0502020204030204" pitchFamily="34" charset="0"/>
                          <a:ea typeface="Times New Roman" panose="02020603050405020304" pitchFamily="18" charset="0"/>
                          <a:cs typeface="Calibri" panose="020F0502020204030204" pitchFamily="34" charset="0"/>
                        </a:rPr>
                        <a:t>GEO: raise perigee by </a:t>
                      </a:r>
                      <a:r>
                        <a:rPr lang="en-US" sz="400" dirty="0">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253km + 1000*Solar</a:t>
                      </a:r>
                      <a:r>
                        <a:rPr lang="en-US" sz="400" dirty="0">
                          <a:effectLst/>
                          <a:latin typeface="Calibri" panose="020F0502020204030204" pitchFamily="34" charset="0"/>
                          <a:ea typeface="Times New Roman" panose="02020603050405020304" pitchFamily="18" charset="0"/>
                          <a:cs typeface="Calibri" panose="020F0502020204030204" pitchFamily="34" charset="0"/>
                        </a:rPr>
                        <a:t> pressure with eccentricity of 0.003</a:t>
                      </a:r>
                      <a:endParaRPr lang="en-US" sz="400" dirty="0">
                        <a:effectLst/>
                        <a:latin typeface="Calibri" panose="020F0502020204030204" pitchFamily="34" charset="0"/>
                        <a:ea typeface="Yu Mincho"/>
                        <a:cs typeface="Times New Roman" panose="02020603050405020304" pitchFamily="18" charset="0"/>
                      </a:endParaRPr>
                    </a:p>
                    <a:p>
                      <a:pPr marL="0" marR="0">
                        <a:lnSpc>
                          <a:spcPct val="107000"/>
                        </a:lnSpc>
                        <a:spcBef>
                          <a:spcPts val="0"/>
                        </a:spcBef>
                        <a:spcAft>
                          <a:spcPts val="0"/>
                        </a:spcAft>
                      </a:pPr>
                      <a:r>
                        <a:rPr lang="en-US" sz="400" dirty="0">
                          <a:effectLst/>
                          <a:latin typeface="Calibri" panose="020F0502020204030204" pitchFamily="34" charset="0"/>
                          <a:ea typeface="Times New Roman" panose="02020603050405020304" pitchFamily="18" charset="0"/>
                          <a:cs typeface="Calibri" panose="020F0502020204030204" pitchFamily="34" charset="0"/>
                        </a:rPr>
                        <a:t> </a:t>
                      </a:r>
                      <a:endParaRPr lang="en-US" sz="400" dirty="0">
                        <a:effectLst/>
                        <a:latin typeface="Calibri" panose="020F0502020204030204" pitchFamily="34" charset="0"/>
                        <a:ea typeface="Yu Mincho"/>
                        <a:cs typeface="Times New Roman" panose="02020603050405020304" pitchFamily="18" charset="0"/>
                      </a:endParaRPr>
                    </a:p>
                    <a:p>
                      <a:pPr marL="0" marR="0">
                        <a:lnSpc>
                          <a:spcPct val="107000"/>
                        </a:lnSpc>
                        <a:spcBef>
                          <a:spcPts val="0"/>
                        </a:spcBef>
                        <a:spcAft>
                          <a:spcPts val="0"/>
                        </a:spcAft>
                      </a:pPr>
                      <a:r>
                        <a:rPr lang="en-US" sz="400" dirty="0">
                          <a:effectLst/>
                          <a:latin typeface="Calibri" panose="020F0502020204030204" pitchFamily="34" charset="0"/>
                          <a:ea typeface="Yu Mincho"/>
                          <a:cs typeface="Calibri" panose="020F0502020204030204" pitchFamily="34" charset="0"/>
                        </a:rPr>
                        <a:t>GTO: apogee altitude remains below the </a:t>
                      </a:r>
                      <a:r>
                        <a:rPr lang="en-US" sz="400" dirty="0">
                          <a:effectLst/>
                          <a:highlight>
                            <a:srgbClr val="00FF00"/>
                          </a:highlight>
                          <a:latin typeface="Calibri" panose="020F0502020204030204" pitchFamily="34" charset="0"/>
                          <a:ea typeface="Yu Mincho"/>
                          <a:cs typeface="Calibri" panose="020F0502020204030204" pitchFamily="34" charset="0"/>
                        </a:rPr>
                        <a:t>GEO -200 </a:t>
                      </a:r>
                      <a:r>
                        <a:rPr lang="en-US" sz="400" dirty="0" smtClean="0">
                          <a:effectLst/>
                          <a:highlight>
                            <a:srgbClr val="00FF00"/>
                          </a:highlight>
                          <a:latin typeface="Calibri" panose="020F0502020204030204" pitchFamily="34" charset="0"/>
                          <a:ea typeface="Yu Mincho"/>
                          <a:cs typeface="Calibri" panose="020F0502020204030204" pitchFamily="34" charset="0"/>
                        </a:rPr>
                        <a:t>km for at </a:t>
                      </a:r>
                      <a:r>
                        <a:rPr lang="en-US" sz="400" kern="1200" dirty="0" smtClean="0">
                          <a:solidFill>
                            <a:schemeClr val="tx1"/>
                          </a:solidFill>
                          <a:effectLst/>
                          <a:highlight>
                            <a:srgbClr val="FFFF00"/>
                          </a:highlight>
                          <a:latin typeface="Calibri" panose="020F0502020204030204" pitchFamily="34" charset="0"/>
                          <a:ea typeface="Yu Mincho"/>
                          <a:cs typeface="Calibri" panose="020F0502020204030204" pitchFamily="34" charset="0"/>
                        </a:rPr>
                        <a:t>leas</a:t>
                      </a:r>
                      <a:r>
                        <a:rPr lang="pl-PL" sz="400" kern="1200" dirty="0" smtClean="0">
                          <a:solidFill>
                            <a:schemeClr val="tx1"/>
                          </a:solidFill>
                          <a:effectLst/>
                          <a:highlight>
                            <a:srgbClr val="FFFF00"/>
                          </a:highlight>
                          <a:latin typeface="Calibri" panose="020F0502020204030204" pitchFamily="34" charset="0"/>
                          <a:ea typeface="Yu Mincho"/>
                          <a:cs typeface="Calibri" panose="020F0502020204030204" pitchFamily="34" charset="0"/>
                        </a:rPr>
                        <a:t>t</a:t>
                      </a:r>
                      <a:r>
                        <a:rPr lang="pl-PL" sz="400" kern="1200" baseline="0" dirty="0" smtClean="0">
                          <a:solidFill>
                            <a:schemeClr val="tx1"/>
                          </a:solidFill>
                          <a:effectLst/>
                          <a:highlight>
                            <a:srgbClr val="FFFF00"/>
                          </a:highlight>
                          <a:latin typeface="Calibri" panose="020F0502020204030204" pitchFamily="34" charset="0"/>
                          <a:ea typeface="Yu Mincho"/>
                          <a:cs typeface="Calibri" panose="020F0502020204030204" pitchFamily="34" charset="0"/>
                        </a:rPr>
                        <a:t> </a:t>
                      </a:r>
                      <a:r>
                        <a:rPr lang="pl-PL" sz="400" kern="1200" dirty="0" smtClean="0">
                          <a:solidFill>
                            <a:schemeClr val="tx1"/>
                          </a:solidFill>
                          <a:effectLst/>
                          <a:highlight>
                            <a:srgbClr val="FFFF00"/>
                          </a:highlight>
                          <a:latin typeface="Calibri" panose="020F0502020204030204" pitchFamily="34" charset="0"/>
                          <a:ea typeface="Yu Mincho"/>
                          <a:cs typeface="Calibri" panose="020F0502020204030204" pitchFamily="34" charset="0"/>
                        </a:rPr>
                        <a:t>100</a:t>
                      </a:r>
                      <a:r>
                        <a:rPr lang="pl-PL" sz="400" kern="1200" baseline="0" dirty="0" smtClean="0">
                          <a:solidFill>
                            <a:schemeClr val="tx1"/>
                          </a:solidFill>
                          <a:effectLst/>
                          <a:highlight>
                            <a:srgbClr val="FFFF00"/>
                          </a:highlight>
                          <a:latin typeface="Calibri" panose="020F0502020204030204" pitchFamily="34" charset="0"/>
                          <a:ea typeface="Yu Mincho"/>
                          <a:cs typeface="Calibri" panose="020F0502020204030204" pitchFamily="34" charset="0"/>
                        </a:rPr>
                        <a:t> y</a:t>
                      </a:r>
                      <a:r>
                        <a:rPr lang="en-US" sz="400" kern="1200" dirty="0" smtClean="0">
                          <a:solidFill>
                            <a:schemeClr val="tx1"/>
                          </a:solidFill>
                          <a:effectLst/>
                          <a:highlight>
                            <a:srgbClr val="FFFF00"/>
                          </a:highlight>
                          <a:latin typeface="Calibri" panose="020F0502020204030204" pitchFamily="34" charset="0"/>
                          <a:ea typeface="Yu Mincho"/>
                          <a:cs typeface="Calibri" panose="020F0502020204030204" pitchFamily="34" charset="0"/>
                        </a:rPr>
                        <a:t>ears</a:t>
                      </a:r>
                    </a:p>
                    <a:p>
                      <a:pPr marL="0" marR="0">
                        <a:lnSpc>
                          <a:spcPct val="107000"/>
                        </a:lnSpc>
                        <a:spcBef>
                          <a:spcPts val="0"/>
                        </a:spcBef>
                        <a:spcAft>
                          <a:spcPts val="0"/>
                        </a:spcAft>
                      </a:pPr>
                      <a:r>
                        <a:rPr lang="en-US" sz="400" dirty="0">
                          <a:effectLst/>
                          <a:latin typeface="Calibri" panose="020F0502020204030204" pitchFamily="34" charset="0"/>
                          <a:ea typeface="Times New Roman" panose="02020603050405020304" pitchFamily="18" charset="0"/>
                          <a:cs typeface="Calibri" panose="020F0502020204030204" pitchFamily="34" charset="0"/>
                        </a:rPr>
                        <a:t> </a:t>
                      </a:r>
                      <a:endParaRPr lang="en-US" sz="400" dirty="0">
                        <a:effectLst/>
                        <a:latin typeface="Calibri" panose="020F0502020204030204" pitchFamily="34" charset="0"/>
                        <a:ea typeface="Yu Mincho"/>
                        <a:cs typeface="Times New Roman" panose="02020603050405020304" pitchFamily="18" charset="0"/>
                      </a:endParaRPr>
                    </a:p>
                    <a:p>
                      <a:pPr marL="0" marR="0">
                        <a:lnSpc>
                          <a:spcPct val="107000"/>
                        </a:lnSpc>
                        <a:spcBef>
                          <a:spcPts val="0"/>
                        </a:spcBef>
                        <a:spcAft>
                          <a:spcPts val="0"/>
                        </a:spcAft>
                      </a:pPr>
                      <a:r>
                        <a:rPr lang="en-US" sz="400" dirty="0">
                          <a:effectLst/>
                          <a:latin typeface="Calibri" panose="020F0502020204030204" pitchFamily="34" charset="0"/>
                          <a:ea typeface="Times New Roman" panose="02020603050405020304" pitchFamily="18" charset="0"/>
                          <a:cs typeface="Calibri" panose="020F0502020204030204" pitchFamily="34" charset="0"/>
                        </a:rPr>
                        <a:t> </a:t>
                      </a:r>
                      <a:endParaRPr lang="en-US" sz="400" dirty="0">
                        <a:effectLst/>
                        <a:latin typeface="Calibri" panose="020F0502020204030204" pitchFamily="34" charset="0"/>
                        <a:ea typeface="Yu Mincho"/>
                        <a:cs typeface="Times New Roman" panose="02020603050405020304" pitchFamily="18" charset="0"/>
                      </a:endParaRPr>
                    </a:p>
                    <a:p>
                      <a:pPr marL="0" marR="0">
                        <a:lnSpc>
                          <a:spcPct val="107000"/>
                        </a:lnSpc>
                        <a:spcBef>
                          <a:spcPts val="0"/>
                        </a:spcBef>
                        <a:spcAft>
                          <a:spcPts val="0"/>
                        </a:spcAft>
                      </a:pPr>
                      <a:r>
                        <a:rPr lang="en-US" sz="400" dirty="0" smtClean="0">
                          <a:effectLst/>
                          <a:latin typeface="Calibri" panose="020F0502020204030204" pitchFamily="34" charset="0"/>
                          <a:ea typeface="Yu Mincho"/>
                          <a:cs typeface="Calibri" panose="020F0502020204030204" pitchFamily="34" charset="0"/>
                        </a:rPr>
                        <a:t>The </a:t>
                      </a:r>
                      <a:r>
                        <a:rPr lang="en-US" sz="400" dirty="0" smtClean="0">
                          <a:effectLst/>
                          <a:highlight>
                            <a:srgbClr val="00FF00"/>
                          </a:highlight>
                          <a:latin typeface="Calibri" panose="020F0502020204030204" pitchFamily="34" charset="0"/>
                          <a:ea typeface="Yu Mincho"/>
                          <a:cs typeface="Calibri" panose="020F0502020204030204" pitchFamily="34" charset="0"/>
                        </a:rPr>
                        <a:t>probability of successful disposal is 0.9 or higher.</a:t>
                      </a:r>
                      <a:r>
                        <a:rPr lang="en-US" sz="400" dirty="0" smtClean="0">
                          <a:effectLst/>
                          <a:latin typeface="Calibri" panose="020F0502020204030204" pitchFamily="34" charset="0"/>
                          <a:ea typeface="Yu Mincho"/>
                          <a:cs typeface="Calibri" panose="020F0502020204030204" pitchFamily="34" charset="0"/>
                        </a:rPr>
                        <a:t> </a:t>
                      </a:r>
                    </a:p>
                    <a:p>
                      <a:pPr marL="0" marR="0">
                        <a:lnSpc>
                          <a:spcPct val="107000"/>
                        </a:lnSpc>
                        <a:spcBef>
                          <a:spcPts val="0"/>
                        </a:spcBef>
                        <a:spcAft>
                          <a:spcPts val="0"/>
                        </a:spcAft>
                      </a:pPr>
                      <a:r>
                        <a:rPr lang="en-US" sz="400" dirty="0">
                          <a:effectLst/>
                          <a:latin typeface="Calibri" panose="020F0502020204030204" pitchFamily="34" charset="0"/>
                          <a:ea typeface="Yu Mincho"/>
                          <a:cs typeface="Calibri" panose="020F0502020204030204" pitchFamily="34" charset="0"/>
                        </a:rPr>
                        <a:t> </a:t>
                      </a:r>
                      <a:endParaRPr lang="en-US" sz="400" dirty="0">
                        <a:effectLst/>
                        <a:latin typeface="Calibri" panose="020F0502020204030204" pitchFamily="34" charset="0"/>
                        <a:ea typeface="Yu Mincho"/>
                        <a:cs typeface="Times New Roman" panose="02020603050405020304" pitchFamily="18" charset="0"/>
                      </a:endParaRPr>
                    </a:p>
                    <a:p>
                      <a:pPr marL="0" marR="0">
                        <a:lnSpc>
                          <a:spcPct val="107000"/>
                        </a:lnSpc>
                        <a:spcBef>
                          <a:spcPts val="0"/>
                        </a:spcBef>
                        <a:spcAft>
                          <a:spcPts val="0"/>
                        </a:spcAft>
                      </a:pPr>
                      <a:r>
                        <a:rPr lang="en-US" sz="400" b="1" dirty="0">
                          <a:effectLst/>
                          <a:latin typeface="Calibri" panose="020F0502020204030204" pitchFamily="34" charset="0"/>
                          <a:ea typeface="Yu Mincho"/>
                          <a:cs typeface="Calibri" panose="020F0502020204030204" pitchFamily="34" charset="0"/>
                        </a:rPr>
                        <a:t>Space Activity Act</a:t>
                      </a:r>
                      <a:r>
                        <a:rPr lang="en-US" sz="400" dirty="0">
                          <a:effectLst/>
                          <a:latin typeface="Calibri" panose="020F0502020204030204" pitchFamily="34" charset="0"/>
                          <a:ea typeface="Yu Mincho"/>
                          <a:cs typeface="Calibri" panose="020F0502020204030204" pitchFamily="34" charset="0"/>
                        </a:rPr>
                        <a:t> Article 22, item (iv):</a:t>
                      </a:r>
                      <a:endParaRPr lang="en-US" sz="400" dirty="0">
                        <a:effectLst/>
                        <a:latin typeface="Calibri" panose="020F0502020204030204" pitchFamily="34" charset="0"/>
                        <a:ea typeface="Yu Mincho"/>
                        <a:cs typeface="Times New Roman" panose="02020603050405020304" pitchFamily="18" charset="0"/>
                      </a:endParaRPr>
                    </a:p>
                    <a:p>
                      <a:pPr marL="0" marR="0">
                        <a:lnSpc>
                          <a:spcPct val="107000"/>
                        </a:lnSpc>
                        <a:spcBef>
                          <a:spcPts val="0"/>
                        </a:spcBef>
                        <a:spcAft>
                          <a:spcPts val="0"/>
                        </a:spcAft>
                      </a:pPr>
                      <a:r>
                        <a:rPr lang="en-US" sz="400" dirty="0">
                          <a:effectLst/>
                          <a:latin typeface="Calibri" panose="020F0502020204030204" pitchFamily="34" charset="0"/>
                          <a:ea typeface="Yu Mincho"/>
                          <a:cs typeface="Calibri" panose="020F0502020204030204" pitchFamily="34" charset="0"/>
                        </a:rPr>
                        <a:t> </a:t>
                      </a:r>
                      <a:endParaRPr lang="en-US" sz="400" dirty="0">
                        <a:effectLst/>
                        <a:latin typeface="Calibri" panose="020F0502020204030204" pitchFamily="34" charset="0"/>
                        <a:ea typeface="Yu Mincho"/>
                        <a:cs typeface="Times New Roman" panose="02020603050405020304" pitchFamily="18" charset="0"/>
                      </a:endParaRPr>
                    </a:p>
                    <a:p>
                      <a:pPr marL="0" marR="0">
                        <a:lnSpc>
                          <a:spcPct val="107000"/>
                        </a:lnSpc>
                        <a:spcBef>
                          <a:spcPts val="0"/>
                        </a:spcBef>
                        <a:spcAft>
                          <a:spcPts val="0"/>
                        </a:spcAft>
                      </a:pPr>
                      <a:r>
                        <a:rPr lang="en-US" sz="400" dirty="0">
                          <a:effectLst/>
                          <a:latin typeface="Calibri" panose="020F0502020204030204" pitchFamily="34" charset="0"/>
                          <a:ea typeface="Yu Mincho"/>
                          <a:cs typeface="Calibri" panose="020F0502020204030204" pitchFamily="34" charset="0"/>
                        </a:rPr>
                        <a:t>(a)</a:t>
                      </a:r>
                      <a:endParaRPr lang="en-US" sz="400" dirty="0">
                        <a:effectLst/>
                        <a:latin typeface="Calibri" panose="020F0502020204030204" pitchFamily="34" charset="0"/>
                        <a:ea typeface="Yu Mincho"/>
                        <a:cs typeface="Times New Roman" panose="02020603050405020304" pitchFamily="18" charset="0"/>
                      </a:endParaRPr>
                    </a:p>
                    <a:p>
                      <a:pPr marL="114300" marR="0" indent="-68263">
                        <a:lnSpc>
                          <a:spcPct val="107000"/>
                        </a:lnSpc>
                        <a:spcBef>
                          <a:spcPts val="0"/>
                        </a:spcBef>
                        <a:spcAft>
                          <a:spcPts val="0"/>
                        </a:spcAft>
                      </a:pPr>
                      <a:r>
                        <a:rPr lang="en-US" sz="400" dirty="0">
                          <a:effectLst/>
                          <a:latin typeface="Calibri" panose="020F0502020204030204" pitchFamily="34" charset="0"/>
                          <a:ea typeface="Yu Mincho"/>
                          <a:cs typeface="Calibri" panose="020F0502020204030204" pitchFamily="34" charset="0"/>
                        </a:rPr>
                        <a:t> </a:t>
                      </a:r>
                      <a:endParaRPr lang="en-US" sz="400" dirty="0">
                        <a:effectLst/>
                        <a:latin typeface="Calibri" panose="020F0502020204030204" pitchFamily="34" charset="0"/>
                        <a:ea typeface="Yu Mincho"/>
                        <a:cs typeface="Times New Roman" panose="02020603050405020304" pitchFamily="18" charset="0"/>
                      </a:endParaRPr>
                    </a:p>
                    <a:p>
                      <a:pPr marL="114300" marR="0" indent="-68263">
                        <a:lnSpc>
                          <a:spcPct val="107000"/>
                        </a:lnSpc>
                        <a:spcBef>
                          <a:spcPts val="0"/>
                        </a:spcBef>
                        <a:spcAft>
                          <a:spcPts val="0"/>
                        </a:spcAft>
                      </a:pPr>
                      <a:r>
                        <a:rPr lang="en-US" sz="400" b="1" dirty="0">
                          <a:effectLst/>
                          <a:latin typeface="Calibri" panose="020F0502020204030204" pitchFamily="34" charset="0"/>
                          <a:ea typeface="Yu Mincho"/>
                          <a:cs typeface="Calibri" panose="020F0502020204030204" pitchFamily="34" charset="0"/>
                        </a:rPr>
                        <a:t>- </a:t>
                      </a:r>
                      <a:r>
                        <a:rPr lang="en-US" sz="400" b="1" dirty="0" smtClean="0">
                          <a:effectLst/>
                          <a:latin typeface="Calibri" panose="020F0502020204030204" pitchFamily="34" charset="0"/>
                          <a:ea typeface="Yu Mincho"/>
                          <a:cs typeface="Calibri" panose="020F0502020204030204" pitchFamily="34" charset="0"/>
                        </a:rPr>
                        <a:t>    </a:t>
                      </a:r>
                      <a:r>
                        <a:rPr lang="en-US" sz="400" dirty="0" smtClean="0">
                          <a:effectLst/>
                          <a:latin typeface="Calibri" panose="020F0502020204030204" pitchFamily="34" charset="0"/>
                          <a:ea typeface="Yu Mincho"/>
                          <a:cs typeface="Calibri" panose="020F0502020204030204" pitchFamily="34" charset="0"/>
                        </a:rPr>
                        <a:t>The </a:t>
                      </a:r>
                      <a:r>
                        <a:rPr lang="en-US" sz="400" dirty="0">
                          <a:effectLst/>
                          <a:latin typeface="Calibri" panose="020F0502020204030204" pitchFamily="34" charset="0"/>
                          <a:ea typeface="Yu Mincho"/>
                          <a:cs typeface="Calibri" panose="020F0502020204030204" pitchFamily="34" charset="0"/>
                        </a:rPr>
                        <a:t>applicant provides measures for the controlled reentry (e.g. trajectory, landing point) while ensuring the safety of an expected point of landing or water landing.</a:t>
                      </a:r>
                      <a:endParaRPr lang="en-US" sz="400" dirty="0">
                        <a:effectLst/>
                        <a:latin typeface="Calibri" panose="020F0502020204030204" pitchFamily="34" charset="0"/>
                        <a:ea typeface="Yu Mincho"/>
                        <a:cs typeface="Times New Roman" panose="02020603050405020304" pitchFamily="18" charset="0"/>
                      </a:endParaRPr>
                    </a:p>
                    <a:p>
                      <a:pPr marL="114300" marR="0" indent="-68263">
                        <a:lnSpc>
                          <a:spcPct val="107000"/>
                        </a:lnSpc>
                        <a:spcBef>
                          <a:spcPts val="0"/>
                        </a:spcBef>
                        <a:spcAft>
                          <a:spcPts val="0"/>
                        </a:spcAft>
                      </a:pPr>
                      <a:r>
                        <a:rPr lang="en-US" sz="400" b="1" dirty="0">
                          <a:effectLst/>
                          <a:latin typeface="Calibri" panose="020F0502020204030204" pitchFamily="34" charset="0"/>
                          <a:ea typeface="Yu Mincho"/>
                          <a:cs typeface="Calibri" panose="020F0502020204030204" pitchFamily="34" charset="0"/>
                        </a:rPr>
                        <a:t>- </a:t>
                      </a:r>
                      <a:r>
                        <a:rPr lang="en-US" sz="400" b="1" dirty="0" smtClean="0">
                          <a:effectLst/>
                          <a:latin typeface="Calibri" panose="020F0502020204030204" pitchFamily="34" charset="0"/>
                          <a:ea typeface="Yu Mincho"/>
                          <a:cs typeface="Calibri" panose="020F0502020204030204" pitchFamily="34" charset="0"/>
                        </a:rPr>
                        <a:t>    </a:t>
                      </a:r>
                      <a:r>
                        <a:rPr lang="en-US" sz="400" dirty="0" smtClean="0">
                          <a:effectLst/>
                          <a:latin typeface="Calibri" panose="020F0502020204030204" pitchFamily="34" charset="0"/>
                          <a:ea typeface="Yu Mincho"/>
                          <a:cs typeface="Calibri" panose="020F0502020204030204" pitchFamily="34" charset="0"/>
                        </a:rPr>
                        <a:t> The </a:t>
                      </a:r>
                      <a:r>
                        <a:rPr lang="en-US" sz="400" dirty="0">
                          <a:effectLst/>
                          <a:latin typeface="Calibri" panose="020F0502020204030204" pitchFamily="34" charset="0"/>
                          <a:ea typeface="Yu Mincho"/>
                          <a:cs typeface="Calibri" panose="020F0502020204030204" pitchFamily="34" charset="0"/>
                        </a:rPr>
                        <a:t>spacecraft or its component, etc. for reentry into Earth has a configuration to be completely ablated, or as a result of sufficient ablation, etc., the risk to the expected point of landing or water landing will not exceed the level stipulated in the international standards or standards provided by the space agency of each state.</a:t>
                      </a:r>
                      <a:endParaRPr lang="en-US" sz="400" dirty="0">
                        <a:effectLst/>
                        <a:latin typeface="Calibri" panose="020F0502020204030204" pitchFamily="34" charset="0"/>
                        <a:ea typeface="Yu Mincho"/>
                        <a:cs typeface="Times New Roman" panose="02020603050405020304" pitchFamily="18" charset="0"/>
                      </a:endParaRPr>
                    </a:p>
                    <a:p>
                      <a:pPr marL="68580" marR="0" indent="-68580">
                        <a:lnSpc>
                          <a:spcPct val="107000"/>
                        </a:lnSpc>
                        <a:spcBef>
                          <a:spcPts val="0"/>
                        </a:spcBef>
                        <a:spcAft>
                          <a:spcPts val="0"/>
                        </a:spcAft>
                      </a:pPr>
                      <a:r>
                        <a:rPr lang="en-US" sz="400" dirty="0">
                          <a:effectLst/>
                          <a:latin typeface="Calibri" panose="020F0502020204030204" pitchFamily="34" charset="0"/>
                          <a:ea typeface="Yu Mincho"/>
                          <a:cs typeface="Calibri" panose="020F0502020204030204" pitchFamily="34" charset="0"/>
                        </a:rPr>
                        <a:t> </a:t>
                      </a:r>
                      <a:endParaRPr lang="en-US" sz="400" dirty="0">
                        <a:effectLst/>
                        <a:latin typeface="Calibri" panose="020F0502020204030204" pitchFamily="34" charset="0"/>
                        <a:ea typeface="Yu Mincho"/>
                        <a:cs typeface="Times New Roman" panose="02020603050405020304" pitchFamily="18" charset="0"/>
                      </a:endParaRPr>
                    </a:p>
                    <a:p>
                      <a:pPr marL="68580" marR="0" indent="-68580">
                        <a:lnSpc>
                          <a:spcPct val="107000"/>
                        </a:lnSpc>
                        <a:spcBef>
                          <a:spcPts val="0"/>
                        </a:spcBef>
                        <a:spcAft>
                          <a:spcPts val="0"/>
                        </a:spcAft>
                      </a:pPr>
                      <a:r>
                        <a:rPr lang="en-US" sz="400" dirty="0">
                          <a:effectLst/>
                          <a:latin typeface="Calibri" panose="020F0502020204030204" pitchFamily="34" charset="0"/>
                          <a:ea typeface="Yu Mincho"/>
                          <a:cs typeface="Calibri" panose="020F0502020204030204" pitchFamily="34" charset="0"/>
                        </a:rPr>
                        <a:t> (b)</a:t>
                      </a:r>
                      <a:endParaRPr lang="en-US" sz="400" dirty="0">
                        <a:effectLst/>
                        <a:latin typeface="Calibri" panose="020F0502020204030204" pitchFamily="34" charset="0"/>
                        <a:ea typeface="Yu Mincho"/>
                        <a:cs typeface="Times New Roman" panose="02020603050405020304" pitchFamily="18" charset="0"/>
                      </a:endParaRPr>
                    </a:p>
                    <a:p>
                      <a:pPr marL="68580" marR="0" indent="-68580">
                        <a:lnSpc>
                          <a:spcPct val="107000"/>
                        </a:lnSpc>
                        <a:spcBef>
                          <a:spcPts val="0"/>
                        </a:spcBef>
                        <a:spcAft>
                          <a:spcPts val="0"/>
                        </a:spcAft>
                      </a:pPr>
                      <a:r>
                        <a:rPr lang="en-US" sz="400" dirty="0">
                          <a:effectLst/>
                          <a:latin typeface="Calibri" panose="020F0502020204030204" pitchFamily="34" charset="0"/>
                          <a:ea typeface="Yu Mincho"/>
                          <a:cs typeface="Calibri" panose="020F0502020204030204" pitchFamily="34" charset="0"/>
                        </a:rPr>
                        <a:t> </a:t>
                      </a:r>
                      <a:endParaRPr lang="en-US" sz="400" dirty="0">
                        <a:effectLst/>
                        <a:latin typeface="Calibri" panose="020F0502020204030204" pitchFamily="34" charset="0"/>
                        <a:ea typeface="Yu Mincho"/>
                        <a:cs typeface="Times New Roman" panose="02020603050405020304" pitchFamily="18" charset="0"/>
                      </a:endParaRPr>
                    </a:p>
                    <a:p>
                      <a:pPr marL="114300" marR="0" indent="-68263">
                        <a:lnSpc>
                          <a:spcPct val="107000"/>
                        </a:lnSpc>
                        <a:spcBef>
                          <a:spcPts val="0"/>
                        </a:spcBef>
                        <a:spcAft>
                          <a:spcPts val="0"/>
                        </a:spcAft>
                      </a:pPr>
                      <a:r>
                        <a:rPr lang="en-US" sz="400" b="1" dirty="0">
                          <a:effectLst/>
                          <a:latin typeface="Calibri" panose="020F0502020204030204" pitchFamily="34" charset="0"/>
                          <a:ea typeface="Yu Mincho"/>
                          <a:cs typeface="Calibri" panose="020F0502020204030204" pitchFamily="34" charset="0"/>
                        </a:rPr>
                        <a:t>- </a:t>
                      </a:r>
                      <a:r>
                        <a:rPr lang="en-US" sz="400" b="1" dirty="0" smtClean="0">
                          <a:effectLst/>
                          <a:latin typeface="Calibri" panose="020F0502020204030204" pitchFamily="34" charset="0"/>
                          <a:ea typeface="Yu Mincho"/>
                          <a:cs typeface="Calibri" panose="020F0502020204030204" pitchFamily="34" charset="0"/>
                        </a:rPr>
                        <a:t>  </a:t>
                      </a:r>
                      <a:r>
                        <a:rPr lang="en-US" sz="400" dirty="0" smtClean="0">
                          <a:effectLst/>
                          <a:latin typeface="Calibri" panose="020F0502020204030204" pitchFamily="34" charset="0"/>
                          <a:ea typeface="Yu Mincho"/>
                          <a:cs typeface="Calibri" panose="020F0502020204030204" pitchFamily="34" charset="0"/>
                        </a:rPr>
                        <a:t>  The </a:t>
                      </a:r>
                      <a:r>
                        <a:rPr lang="en-US" sz="400" dirty="0">
                          <a:effectLst/>
                          <a:latin typeface="Calibri" panose="020F0502020204030204" pitchFamily="34" charset="0"/>
                          <a:ea typeface="Yu Mincho"/>
                          <a:cs typeface="Calibri" panose="020F0502020204030204" pitchFamily="34" charset="0"/>
                        </a:rPr>
                        <a:t>applicant provides measures to elevate the spacecraft to the altitude that would not have any adverse effect on the control of other spacecraft.</a:t>
                      </a:r>
                      <a:endParaRPr lang="en-US" sz="400" dirty="0">
                        <a:effectLst/>
                        <a:latin typeface="Calibri" panose="020F0502020204030204" pitchFamily="34" charset="0"/>
                        <a:ea typeface="Yu Mincho"/>
                        <a:cs typeface="Times New Roman" panose="02020603050405020304" pitchFamily="18" charset="0"/>
                      </a:endParaRPr>
                    </a:p>
                    <a:p>
                      <a:pPr marL="114300" marR="0" indent="-68263">
                        <a:lnSpc>
                          <a:spcPct val="107000"/>
                        </a:lnSpc>
                        <a:spcBef>
                          <a:spcPts val="0"/>
                        </a:spcBef>
                        <a:spcAft>
                          <a:spcPts val="0"/>
                        </a:spcAft>
                      </a:pPr>
                      <a:r>
                        <a:rPr lang="en-US" sz="400" dirty="0">
                          <a:effectLst/>
                          <a:latin typeface="Calibri" panose="020F0502020204030204" pitchFamily="34" charset="0"/>
                          <a:ea typeface="Yu Mincho"/>
                          <a:cs typeface="Calibri" panose="020F0502020204030204" pitchFamily="34" charset="0"/>
                        </a:rPr>
                        <a:t> </a:t>
                      </a:r>
                      <a:endParaRPr lang="en-US" sz="400" dirty="0">
                        <a:effectLst/>
                        <a:latin typeface="Calibri" panose="020F0502020204030204" pitchFamily="34" charset="0"/>
                        <a:ea typeface="Yu Mincho"/>
                        <a:cs typeface="Times New Roman" panose="02020603050405020304" pitchFamily="18" charset="0"/>
                      </a:endParaRPr>
                    </a:p>
                    <a:p>
                      <a:pPr marL="68580" marR="0" indent="-68580">
                        <a:lnSpc>
                          <a:spcPct val="107000"/>
                        </a:lnSpc>
                        <a:spcBef>
                          <a:spcPts val="0"/>
                        </a:spcBef>
                        <a:spcAft>
                          <a:spcPts val="0"/>
                        </a:spcAft>
                      </a:pPr>
                      <a:r>
                        <a:rPr lang="en-US" sz="400" dirty="0">
                          <a:effectLst/>
                          <a:latin typeface="Calibri" panose="020F0502020204030204" pitchFamily="34" charset="0"/>
                          <a:ea typeface="Yu Mincho"/>
                          <a:cs typeface="Calibri" panose="020F0502020204030204" pitchFamily="34" charset="0"/>
                        </a:rPr>
                        <a:t>(c)</a:t>
                      </a:r>
                      <a:endParaRPr lang="en-US" sz="400" dirty="0">
                        <a:effectLst/>
                        <a:latin typeface="Calibri" panose="020F0502020204030204" pitchFamily="34" charset="0"/>
                        <a:ea typeface="Yu Mincho"/>
                        <a:cs typeface="Times New Roman" panose="02020603050405020304" pitchFamily="18" charset="0"/>
                      </a:endParaRPr>
                    </a:p>
                    <a:p>
                      <a:pPr marL="68580" marR="0" indent="-68580">
                        <a:lnSpc>
                          <a:spcPct val="107000"/>
                        </a:lnSpc>
                        <a:spcBef>
                          <a:spcPts val="0"/>
                        </a:spcBef>
                        <a:spcAft>
                          <a:spcPts val="0"/>
                        </a:spcAft>
                      </a:pPr>
                      <a:r>
                        <a:rPr lang="en-US" sz="400" dirty="0">
                          <a:effectLst/>
                          <a:latin typeface="Calibri" panose="020F0502020204030204" pitchFamily="34" charset="0"/>
                          <a:ea typeface="Yu Mincho"/>
                          <a:cs typeface="Calibri" panose="020F0502020204030204" pitchFamily="34" charset="0"/>
                        </a:rPr>
                        <a:t> </a:t>
                      </a:r>
                      <a:endParaRPr lang="en-US" sz="400" dirty="0">
                        <a:effectLst/>
                        <a:latin typeface="Calibri" panose="020F0502020204030204" pitchFamily="34" charset="0"/>
                        <a:ea typeface="Yu Mincho"/>
                        <a:cs typeface="Times New Roman" panose="02020603050405020304" pitchFamily="18" charset="0"/>
                      </a:endParaRPr>
                    </a:p>
                    <a:p>
                      <a:pPr marL="114300" marR="0" indent="-68263">
                        <a:lnSpc>
                          <a:spcPct val="107000"/>
                        </a:lnSpc>
                        <a:spcBef>
                          <a:spcPts val="0"/>
                        </a:spcBef>
                        <a:spcAft>
                          <a:spcPts val="0"/>
                        </a:spcAft>
                      </a:pPr>
                      <a:r>
                        <a:rPr lang="en-US" sz="400" b="1" dirty="0">
                          <a:effectLst/>
                          <a:latin typeface="Calibri" panose="020F0502020204030204" pitchFamily="34" charset="0"/>
                          <a:ea typeface="Yu Mincho"/>
                          <a:cs typeface="Calibri" panose="020F0502020204030204" pitchFamily="34" charset="0"/>
                        </a:rPr>
                        <a:t>-</a:t>
                      </a:r>
                      <a:r>
                        <a:rPr lang="en-US" sz="400" dirty="0">
                          <a:effectLst/>
                          <a:latin typeface="Calibri" panose="020F0502020204030204" pitchFamily="34" charset="0"/>
                          <a:ea typeface="Yu Mincho"/>
                          <a:cs typeface="Calibri" panose="020F0502020204030204" pitchFamily="34" charset="0"/>
                        </a:rPr>
                        <a:t> </a:t>
                      </a:r>
                      <a:r>
                        <a:rPr lang="en-US" sz="400" dirty="0" smtClean="0">
                          <a:effectLst/>
                          <a:latin typeface="Calibri" panose="020F0502020204030204" pitchFamily="34" charset="0"/>
                          <a:ea typeface="Yu Mincho"/>
                          <a:cs typeface="Calibri" panose="020F0502020204030204" pitchFamily="34" charset="0"/>
                        </a:rPr>
                        <a:t>    The </a:t>
                      </a:r>
                      <a:r>
                        <a:rPr lang="en-US" sz="400" dirty="0">
                          <a:effectLst/>
                          <a:latin typeface="Calibri" panose="020F0502020204030204" pitchFamily="34" charset="0"/>
                          <a:ea typeface="Yu Mincho"/>
                          <a:cs typeface="Calibri" panose="020F0502020204030204" pitchFamily="34" charset="0"/>
                        </a:rPr>
                        <a:t>applicant provides measures to put the spacecraft into the orbit around a celestial body other than the Earth or guide it to fall to the celestial body, without any risk of significantly deteriorating the environment of the celestial body.</a:t>
                      </a:r>
                      <a:endParaRPr lang="en-US" sz="400" dirty="0">
                        <a:effectLst/>
                        <a:latin typeface="Calibri" panose="020F0502020204030204" pitchFamily="34" charset="0"/>
                        <a:ea typeface="Yu Mincho"/>
                        <a:cs typeface="Times New Roman" panose="02020603050405020304" pitchFamily="18" charset="0"/>
                      </a:endParaRPr>
                    </a:p>
                    <a:p>
                      <a:pPr marL="0" marR="0">
                        <a:lnSpc>
                          <a:spcPct val="107000"/>
                        </a:lnSpc>
                        <a:spcBef>
                          <a:spcPts val="0"/>
                        </a:spcBef>
                        <a:spcAft>
                          <a:spcPts val="0"/>
                        </a:spcAft>
                      </a:pPr>
                      <a:r>
                        <a:rPr lang="en-US" sz="400" dirty="0">
                          <a:effectLst/>
                          <a:latin typeface="Calibri" panose="020F0502020204030204" pitchFamily="34" charset="0"/>
                          <a:ea typeface="Yu Mincho"/>
                          <a:cs typeface="Calibri" panose="020F0502020204030204" pitchFamily="34" charset="0"/>
                        </a:rPr>
                        <a:t> </a:t>
                      </a:r>
                      <a:endParaRPr lang="en-US" sz="400" dirty="0">
                        <a:effectLst/>
                        <a:latin typeface="Calibri" panose="020F0502020204030204" pitchFamily="34" charset="0"/>
                        <a:ea typeface="Yu Mincho"/>
                        <a:cs typeface="Times New Roman" panose="02020603050405020304" pitchFamily="18" charset="0"/>
                      </a:endParaRPr>
                    </a:p>
                    <a:p>
                      <a:pPr marL="0" marR="0">
                        <a:lnSpc>
                          <a:spcPct val="107000"/>
                        </a:lnSpc>
                        <a:spcBef>
                          <a:spcPts val="0"/>
                        </a:spcBef>
                        <a:spcAft>
                          <a:spcPts val="0"/>
                        </a:spcAft>
                      </a:pPr>
                      <a:r>
                        <a:rPr lang="en-US" sz="400" dirty="0">
                          <a:effectLst/>
                          <a:latin typeface="Calibri" panose="020F0502020204030204" pitchFamily="34" charset="0"/>
                          <a:ea typeface="Yu Mincho"/>
                          <a:cs typeface="Calibri" panose="020F0502020204030204" pitchFamily="34" charset="0"/>
                        </a:rPr>
                        <a:t>(d) (Article 24 of the Cabinet Office Order))</a:t>
                      </a:r>
                      <a:endParaRPr lang="en-US" sz="400" dirty="0">
                        <a:effectLst/>
                        <a:latin typeface="Calibri" panose="020F0502020204030204" pitchFamily="34" charset="0"/>
                        <a:ea typeface="Yu Mincho"/>
                        <a:cs typeface="Times New Roman" panose="02020603050405020304" pitchFamily="18" charset="0"/>
                      </a:endParaRPr>
                    </a:p>
                    <a:p>
                      <a:pPr marL="0" marR="0">
                        <a:lnSpc>
                          <a:spcPct val="107000"/>
                        </a:lnSpc>
                        <a:spcBef>
                          <a:spcPts val="0"/>
                        </a:spcBef>
                        <a:spcAft>
                          <a:spcPts val="0"/>
                        </a:spcAft>
                      </a:pPr>
                      <a:r>
                        <a:rPr lang="en-US" sz="400" dirty="0">
                          <a:effectLst/>
                          <a:latin typeface="Calibri" panose="020F0502020204030204" pitchFamily="34" charset="0"/>
                          <a:ea typeface="Yu Mincho"/>
                          <a:cs typeface="Calibri" panose="020F0502020204030204" pitchFamily="34" charset="0"/>
                        </a:rPr>
                        <a:t> </a:t>
                      </a:r>
                      <a:endParaRPr lang="en-US" sz="400" dirty="0">
                        <a:effectLst/>
                        <a:latin typeface="Calibri" panose="020F0502020204030204" pitchFamily="34" charset="0"/>
                        <a:ea typeface="Yu Mincho"/>
                        <a:cs typeface="Times New Roman" panose="02020603050405020304" pitchFamily="18" charset="0"/>
                      </a:endParaRPr>
                    </a:p>
                    <a:p>
                      <a:pPr marL="114300" marR="0" indent="-57150">
                        <a:lnSpc>
                          <a:spcPct val="107000"/>
                        </a:lnSpc>
                        <a:spcBef>
                          <a:spcPts val="0"/>
                        </a:spcBef>
                        <a:spcAft>
                          <a:spcPts val="0"/>
                        </a:spcAft>
                      </a:pPr>
                      <a:r>
                        <a:rPr lang="en-US" sz="400" b="1" dirty="0">
                          <a:effectLst/>
                          <a:latin typeface="Calibri" panose="020F0502020204030204" pitchFamily="34" charset="0"/>
                          <a:ea typeface="Yu Mincho"/>
                          <a:cs typeface="Calibri" panose="020F0502020204030204" pitchFamily="34" charset="0"/>
                        </a:rPr>
                        <a:t>-</a:t>
                      </a:r>
                      <a:r>
                        <a:rPr lang="en-US" sz="400" dirty="0">
                          <a:effectLst/>
                          <a:latin typeface="Calibri" panose="020F0502020204030204" pitchFamily="34" charset="0"/>
                          <a:ea typeface="Yu Mincho"/>
                          <a:cs typeface="Calibri" panose="020F0502020204030204" pitchFamily="34" charset="0"/>
                        </a:rPr>
                        <a:t> </a:t>
                      </a:r>
                      <a:r>
                        <a:rPr lang="en-US" sz="400" dirty="0" smtClean="0">
                          <a:effectLst/>
                          <a:latin typeface="Calibri" panose="020F0502020204030204" pitchFamily="34" charset="0"/>
                          <a:ea typeface="Yu Mincho"/>
                          <a:cs typeface="Calibri" panose="020F0502020204030204" pitchFamily="34" charset="0"/>
                        </a:rPr>
                        <a:t>   The </a:t>
                      </a:r>
                      <a:r>
                        <a:rPr lang="en-US" sz="400" dirty="0">
                          <a:effectLst/>
                          <a:latin typeface="Calibri" panose="020F0502020204030204" pitchFamily="34" charset="0"/>
                          <a:ea typeface="Yu Mincho"/>
                          <a:cs typeface="Calibri" panose="020F0502020204030204" pitchFamily="34" charset="0"/>
                        </a:rPr>
                        <a:t>applicant provides measures to vent residual energy, including residual propellant and electricity, which may cause break-up of the spacecraft or to prevent the breakup.</a:t>
                      </a:r>
                      <a:endParaRPr lang="en-US" sz="400" dirty="0">
                        <a:effectLst/>
                        <a:latin typeface="Calibri" panose="020F0502020204030204" pitchFamily="34" charset="0"/>
                        <a:ea typeface="Yu Mincho"/>
                        <a:cs typeface="Times New Roman" panose="02020603050405020304" pitchFamily="18" charset="0"/>
                      </a:endParaRPr>
                    </a:p>
                    <a:p>
                      <a:pPr marL="114300" marR="0" indent="-57150">
                        <a:lnSpc>
                          <a:spcPct val="107000"/>
                        </a:lnSpc>
                        <a:spcBef>
                          <a:spcPts val="0"/>
                        </a:spcBef>
                        <a:spcAft>
                          <a:spcPts val="0"/>
                        </a:spcAft>
                      </a:pPr>
                      <a:r>
                        <a:rPr lang="en-US" sz="400" b="1" dirty="0">
                          <a:effectLst/>
                          <a:latin typeface="Calibri" panose="020F0502020204030204" pitchFamily="34" charset="0"/>
                          <a:ea typeface="Yu Mincho"/>
                          <a:cs typeface="Calibri" panose="020F0502020204030204" pitchFamily="34" charset="0"/>
                        </a:rPr>
                        <a:t>- </a:t>
                      </a:r>
                      <a:r>
                        <a:rPr lang="en-US" sz="400" b="1" dirty="0" smtClean="0">
                          <a:effectLst/>
                          <a:latin typeface="Calibri" panose="020F0502020204030204" pitchFamily="34" charset="0"/>
                          <a:ea typeface="Yu Mincho"/>
                          <a:cs typeface="Calibri" panose="020F0502020204030204" pitchFamily="34" charset="0"/>
                        </a:rPr>
                        <a:t> </a:t>
                      </a:r>
                      <a:r>
                        <a:rPr lang="en-US" sz="400" dirty="0" smtClean="0">
                          <a:effectLst/>
                          <a:latin typeface="Calibri" panose="020F0502020204030204" pitchFamily="34" charset="0"/>
                          <a:ea typeface="Yu Mincho"/>
                          <a:cs typeface="Calibri" panose="020F0502020204030204" pitchFamily="34" charset="0"/>
                        </a:rPr>
                        <a:t>  Upon </a:t>
                      </a:r>
                      <a:r>
                        <a:rPr lang="en-US" sz="400" dirty="0">
                          <a:effectLst/>
                          <a:latin typeface="Calibri" panose="020F0502020204030204" pitchFamily="34" charset="0"/>
                          <a:ea typeface="Yu Mincho"/>
                          <a:cs typeface="Calibri" panose="020F0502020204030204" pitchFamily="34" charset="0"/>
                        </a:rPr>
                        <a:t>the termination of the control of the spacecraft, the following measures are to be taken for the protected regions:</a:t>
                      </a:r>
                      <a:endParaRPr lang="en-US" sz="400" dirty="0">
                        <a:effectLst/>
                        <a:latin typeface="Calibri" panose="020F0502020204030204" pitchFamily="34" charset="0"/>
                        <a:ea typeface="Yu Mincho"/>
                        <a:cs typeface="Times New Roman" panose="02020603050405020304" pitchFamily="18" charset="0"/>
                      </a:endParaRPr>
                    </a:p>
                    <a:p>
                      <a:pPr marL="114300" marR="0" indent="-57150">
                        <a:lnSpc>
                          <a:spcPct val="107000"/>
                        </a:lnSpc>
                        <a:spcBef>
                          <a:spcPts val="0"/>
                        </a:spcBef>
                        <a:spcAft>
                          <a:spcPts val="0"/>
                        </a:spcAft>
                      </a:pPr>
                      <a:r>
                        <a:rPr lang="en-US" sz="400" b="1" dirty="0">
                          <a:effectLst/>
                          <a:latin typeface="Calibri" panose="020F0502020204030204" pitchFamily="34" charset="0"/>
                          <a:ea typeface="Yu Mincho"/>
                          <a:cs typeface="Calibri" panose="020F0502020204030204" pitchFamily="34" charset="0"/>
                        </a:rPr>
                        <a:t>- </a:t>
                      </a:r>
                      <a:r>
                        <a:rPr lang="en-US" sz="400" b="1" dirty="0" smtClean="0">
                          <a:effectLst/>
                          <a:latin typeface="Calibri" panose="020F0502020204030204" pitchFamily="34" charset="0"/>
                          <a:ea typeface="Yu Mincho"/>
                          <a:cs typeface="Calibri" panose="020F0502020204030204" pitchFamily="34" charset="0"/>
                        </a:rPr>
                        <a:t> </a:t>
                      </a:r>
                      <a:r>
                        <a:rPr lang="en-US" sz="400" dirty="0" smtClean="0">
                          <a:effectLst/>
                          <a:latin typeface="Calibri" panose="020F0502020204030204" pitchFamily="34" charset="0"/>
                          <a:ea typeface="Yu Mincho"/>
                          <a:cs typeface="Calibri" panose="020F0502020204030204" pitchFamily="34" charset="0"/>
                        </a:rPr>
                        <a:t>  Efforts </a:t>
                      </a:r>
                      <a:r>
                        <a:rPr lang="en-US" sz="400" dirty="0">
                          <a:effectLst/>
                          <a:latin typeface="Calibri" panose="020F0502020204030204" pitchFamily="34" charset="0"/>
                          <a:ea typeface="Yu Mincho"/>
                          <a:cs typeface="Calibri" panose="020F0502020204030204" pitchFamily="34" charset="0"/>
                        </a:rPr>
                        <a:t>must be made so that the spacecraft will be removed from the low earth orbit region </a:t>
                      </a:r>
                      <a:r>
                        <a:rPr lang="en-US" sz="400" dirty="0">
                          <a:effectLst/>
                          <a:highlight>
                            <a:srgbClr val="00FF00"/>
                          </a:highlight>
                          <a:latin typeface="Calibri" panose="020F0502020204030204" pitchFamily="34" charset="0"/>
                          <a:ea typeface="Yu Mincho"/>
                          <a:cs typeface="Calibri" panose="020F0502020204030204" pitchFamily="34" charset="0"/>
                        </a:rPr>
                        <a:t>within 25 years from the termination of the control.</a:t>
                      </a:r>
                      <a:endParaRPr lang="en-US" sz="400" dirty="0">
                        <a:effectLst/>
                        <a:latin typeface="Calibri" panose="020F0502020204030204" pitchFamily="34" charset="0"/>
                        <a:ea typeface="Yu Mincho"/>
                        <a:cs typeface="Times New Roman" panose="02020603050405020304" pitchFamily="18" charset="0"/>
                      </a:endParaRPr>
                    </a:p>
                    <a:p>
                      <a:pPr marL="114300" marR="0" indent="-57150">
                        <a:lnSpc>
                          <a:spcPct val="107000"/>
                        </a:lnSpc>
                        <a:spcBef>
                          <a:spcPts val="0"/>
                        </a:spcBef>
                        <a:spcAft>
                          <a:spcPts val="0"/>
                        </a:spcAft>
                      </a:pPr>
                      <a:r>
                        <a:rPr lang="en-US" sz="400" b="1" dirty="0">
                          <a:effectLst/>
                          <a:latin typeface="Calibri" panose="020F0502020204030204" pitchFamily="34" charset="0"/>
                          <a:ea typeface="Yu Mincho"/>
                          <a:cs typeface="Calibri" panose="020F0502020204030204" pitchFamily="34" charset="0"/>
                        </a:rPr>
                        <a:t>- </a:t>
                      </a:r>
                      <a:r>
                        <a:rPr lang="en-US" sz="400" dirty="0" smtClean="0">
                          <a:effectLst/>
                          <a:latin typeface="Calibri" panose="020F0502020204030204" pitchFamily="34" charset="0"/>
                          <a:ea typeface="Yu Mincho"/>
                          <a:cs typeface="Calibri" panose="020F0502020204030204" pitchFamily="34" charset="0"/>
                        </a:rPr>
                        <a:t>   The </a:t>
                      </a:r>
                      <a:r>
                        <a:rPr lang="en-US" sz="400" dirty="0">
                          <a:effectLst/>
                          <a:latin typeface="Calibri" panose="020F0502020204030204" pitchFamily="34" charset="0"/>
                          <a:ea typeface="Yu Mincho"/>
                          <a:cs typeface="Calibri" panose="020F0502020204030204" pitchFamily="34" charset="0"/>
                        </a:rPr>
                        <a:t>spacecraft is to be removed from the geosynchronous orbit immediately.</a:t>
                      </a:r>
                      <a:endParaRPr lang="en-US" sz="400" dirty="0">
                        <a:effectLst/>
                        <a:latin typeface="Calibri" panose="020F0502020204030204" pitchFamily="34" charset="0"/>
                        <a:ea typeface="Yu Mincho"/>
                        <a:cs typeface="Times New Roman" panose="02020603050405020304" pitchFamily="18" charset="0"/>
                      </a:endParaRPr>
                    </a:p>
                    <a:p>
                      <a:pPr marL="114300" marR="0" indent="-57150">
                        <a:lnSpc>
                          <a:spcPct val="107000"/>
                        </a:lnSpc>
                        <a:spcBef>
                          <a:spcPts val="0"/>
                        </a:spcBef>
                        <a:spcAft>
                          <a:spcPts val="0"/>
                        </a:spcAft>
                      </a:pPr>
                      <a:r>
                        <a:rPr lang="en-US" sz="400" dirty="0">
                          <a:effectLst/>
                          <a:latin typeface="Calibri" panose="020F0502020204030204" pitchFamily="34" charset="0"/>
                          <a:ea typeface="Yu Mincho"/>
                          <a:cs typeface="Calibri" panose="020F0502020204030204" pitchFamily="34" charset="0"/>
                        </a:rPr>
                        <a:t> </a:t>
                      </a:r>
                      <a:endParaRPr lang="en-US" sz="400" dirty="0">
                        <a:effectLst/>
                        <a:latin typeface="Calibri" panose="020F0502020204030204" pitchFamily="34" charset="0"/>
                        <a:ea typeface="Yu Mincho"/>
                        <a:cs typeface="Times New Roman" panose="02020603050405020304" pitchFamily="18" charset="0"/>
                      </a:endParaRPr>
                    </a:p>
                  </a:txBody>
                  <a:tcPr marL="28199" marR="281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tabLst>
                          <a:tab pos="457200" algn="l"/>
                          <a:tab pos="742950" algn="l"/>
                        </a:tabLst>
                      </a:pPr>
                      <a:r>
                        <a:rPr lang="en-US" sz="400" dirty="0">
                          <a:effectLst/>
                          <a:latin typeface="Calibri" panose="020F0502020204030204" pitchFamily="34" charset="0"/>
                          <a:ea typeface="Yu Mincho"/>
                          <a:cs typeface="Calibri" panose="020F0502020204030204" pitchFamily="34" charset="0"/>
                        </a:rPr>
                        <a:t>The probability of having sufficient energy resources to successfully carry out the disposal maneuvers mentioned in paragraphs 3, 4 and 5 above </a:t>
                      </a:r>
                      <a:r>
                        <a:rPr lang="en-US" sz="400" dirty="0">
                          <a:effectLst/>
                          <a:highlight>
                            <a:srgbClr val="00FF00"/>
                          </a:highlight>
                          <a:latin typeface="Calibri" panose="020F0502020204030204" pitchFamily="34" charset="0"/>
                          <a:ea typeface="Yu Mincho"/>
                          <a:cs typeface="Calibri" panose="020F0502020204030204" pitchFamily="34" charset="0"/>
                        </a:rPr>
                        <a:t>must be at least 0.9.</a:t>
                      </a:r>
                      <a:r>
                        <a:rPr lang="en-US" sz="400" dirty="0">
                          <a:effectLst/>
                          <a:latin typeface="Calibri" panose="020F0502020204030204" pitchFamily="34" charset="0"/>
                          <a:ea typeface="Yu Mincho"/>
                          <a:cs typeface="Calibri" panose="020F0502020204030204" pitchFamily="34" charset="0"/>
                        </a:rPr>
                        <a:t> (IADC Compendium) </a:t>
                      </a:r>
                      <a:endParaRPr lang="en-US" sz="400" dirty="0">
                        <a:effectLst/>
                        <a:latin typeface="Calibri" panose="020F0502020204030204" pitchFamily="34" charset="0"/>
                        <a:ea typeface="Yu Mincho"/>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400" dirty="0">
                          <a:effectLst/>
                          <a:latin typeface="Calibri" panose="020F0502020204030204" pitchFamily="34" charset="0"/>
                          <a:ea typeface="Yu Mincho"/>
                          <a:cs typeface="Calibri" panose="020F0502020204030204" pitchFamily="34" charset="0"/>
                        </a:rPr>
                        <a:t> </a:t>
                      </a:r>
                      <a:endParaRPr lang="en-US" sz="400" dirty="0">
                        <a:effectLst/>
                        <a:latin typeface="Calibri" panose="020F0502020204030204" pitchFamily="34" charset="0"/>
                        <a:ea typeface="Yu Mincho"/>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400" dirty="0">
                          <a:effectLst/>
                          <a:latin typeface="Calibri" panose="020F0502020204030204" pitchFamily="34" charset="0"/>
                          <a:ea typeface="Times New Roman" panose="02020603050405020304" pitchFamily="18" charset="0"/>
                          <a:cs typeface="Calibri" panose="020F0502020204030204" pitchFamily="34" charset="0"/>
                        </a:rPr>
                        <a:t>Remove post-mission spacecraft from high value regions by:</a:t>
                      </a:r>
                      <a:endParaRPr lang="en-US" sz="400" dirty="0">
                        <a:effectLst/>
                        <a:latin typeface="Calibri" panose="020F0502020204030204" pitchFamily="34" charset="0"/>
                        <a:ea typeface="Yu Mincho"/>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400" b="1" dirty="0">
                          <a:effectLst/>
                          <a:latin typeface="Calibri" panose="020F0502020204030204" pitchFamily="34" charset="0"/>
                          <a:ea typeface="Times New Roman" panose="02020603050405020304" pitchFamily="18" charset="0"/>
                          <a:cs typeface="Calibri" panose="020F0502020204030204" pitchFamily="34" charset="0"/>
                        </a:rPr>
                        <a:t> </a:t>
                      </a:r>
                      <a:endParaRPr lang="en-US" sz="400" dirty="0">
                        <a:effectLst/>
                        <a:latin typeface="Calibri" panose="020F0502020204030204" pitchFamily="34" charset="0"/>
                        <a:ea typeface="Yu Mincho"/>
                        <a:cs typeface="Times New Roman" panose="02020603050405020304" pitchFamily="18" charset="0"/>
                      </a:endParaRPr>
                    </a:p>
                    <a:p>
                      <a:pPr marL="114300" marR="0" indent="-57150">
                        <a:lnSpc>
                          <a:spcPct val="107000"/>
                        </a:lnSpc>
                        <a:spcBef>
                          <a:spcPts val="0"/>
                        </a:spcBef>
                        <a:spcAft>
                          <a:spcPts val="0"/>
                        </a:spcAft>
                      </a:pPr>
                      <a:r>
                        <a:rPr lang="en-US" sz="400" dirty="0">
                          <a:effectLst/>
                          <a:latin typeface="Calibri" panose="020F0502020204030204" pitchFamily="34" charset="0"/>
                          <a:ea typeface="Times New Roman" panose="02020603050405020304" pitchFamily="18" charset="0"/>
                          <a:cs typeface="Calibri" panose="020F0502020204030204" pitchFamily="34" charset="0"/>
                        </a:rPr>
                        <a:t>a) </a:t>
                      </a:r>
                      <a:r>
                        <a:rPr lang="en-US" sz="400" dirty="0" smtClean="0">
                          <a:effectLst/>
                          <a:latin typeface="Calibri" panose="020F0502020204030204" pitchFamily="34" charset="0"/>
                          <a:ea typeface="Times New Roman" panose="02020603050405020304" pitchFamily="18" charset="0"/>
                          <a:cs typeface="Calibri" panose="020F0502020204030204" pitchFamily="34" charset="0"/>
                        </a:rPr>
                        <a:t>  atmospheric </a:t>
                      </a:r>
                      <a:r>
                        <a:rPr lang="en-US" sz="400" dirty="0">
                          <a:effectLst/>
                          <a:latin typeface="Calibri" panose="020F0502020204030204" pitchFamily="34" charset="0"/>
                          <a:ea typeface="Times New Roman" panose="02020603050405020304" pitchFamily="18" charset="0"/>
                          <a:cs typeface="Calibri" panose="020F0502020204030204" pitchFamily="34" charset="0"/>
                        </a:rPr>
                        <a:t>reentry will occur </a:t>
                      </a:r>
                      <a:r>
                        <a:rPr lang="en-US" sz="400" dirty="0">
                          <a:effectLst/>
                          <a:highlight>
                            <a:srgbClr val="00FF00"/>
                          </a:highlight>
                          <a:latin typeface="Calibri" panose="020F0502020204030204" pitchFamily="34" charset="0"/>
                          <a:ea typeface="Times New Roman" panose="02020603050405020304" pitchFamily="18" charset="0"/>
                          <a:cs typeface="Calibri" panose="020F0502020204030204" pitchFamily="34" charset="0"/>
                        </a:rPr>
                        <a:t>in 25 years</a:t>
                      </a:r>
                      <a:r>
                        <a:rPr lang="en-US" sz="400" dirty="0">
                          <a:effectLst/>
                          <a:latin typeface="Calibri" panose="020F0502020204030204" pitchFamily="34" charset="0"/>
                          <a:ea typeface="Times New Roman" panose="02020603050405020304" pitchFamily="18" charset="0"/>
                          <a:cs typeface="Calibri" panose="020F0502020204030204" pitchFamily="34" charset="0"/>
                        </a:rPr>
                        <a:t> due to natural causes,</a:t>
                      </a:r>
                      <a:endParaRPr lang="en-US" sz="400" dirty="0">
                        <a:effectLst/>
                        <a:latin typeface="Calibri" panose="020F0502020204030204" pitchFamily="34" charset="0"/>
                        <a:ea typeface="Yu Mincho"/>
                        <a:cs typeface="Times New Roman" panose="02020603050405020304" pitchFamily="18" charset="0"/>
                      </a:endParaRPr>
                    </a:p>
                    <a:p>
                      <a:pPr marL="158750" marR="0" indent="-101600">
                        <a:lnSpc>
                          <a:spcPct val="107000"/>
                        </a:lnSpc>
                        <a:spcBef>
                          <a:spcPts val="0"/>
                        </a:spcBef>
                        <a:spcAft>
                          <a:spcPts val="0"/>
                        </a:spcAft>
                      </a:pPr>
                      <a:r>
                        <a:rPr lang="en-US" sz="400" dirty="0">
                          <a:effectLst/>
                          <a:latin typeface="Calibri" panose="020F0502020204030204" pitchFamily="34" charset="0"/>
                          <a:ea typeface="Times New Roman" panose="02020603050405020304" pitchFamily="18" charset="0"/>
                          <a:cs typeface="Calibri" panose="020F0502020204030204" pitchFamily="34" charset="0"/>
                        </a:rPr>
                        <a:t> </a:t>
                      </a:r>
                      <a:endParaRPr lang="en-US" sz="400" dirty="0">
                        <a:effectLst/>
                        <a:latin typeface="Calibri" panose="020F0502020204030204" pitchFamily="34" charset="0"/>
                        <a:ea typeface="Yu Mincho"/>
                        <a:cs typeface="Times New Roman" panose="02020603050405020304" pitchFamily="18" charset="0"/>
                      </a:endParaRPr>
                    </a:p>
                    <a:p>
                      <a:pPr marL="114300" marR="0" indent="-57150">
                        <a:lnSpc>
                          <a:spcPct val="107000"/>
                        </a:lnSpc>
                        <a:spcBef>
                          <a:spcPts val="0"/>
                        </a:spcBef>
                        <a:spcAft>
                          <a:spcPts val="0"/>
                        </a:spcAft>
                      </a:pPr>
                      <a:r>
                        <a:rPr lang="en-US" sz="400" dirty="0">
                          <a:effectLst/>
                          <a:latin typeface="Calibri" panose="020F0502020204030204" pitchFamily="34" charset="0"/>
                          <a:ea typeface="Times New Roman" panose="02020603050405020304" pitchFamily="18" charset="0"/>
                          <a:cs typeface="Calibri" panose="020F0502020204030204" pitchFamily="34" charset="0"/>
                        </a:rPr>
                        <a:t>b</a:t>
                      </a:r>
                      <a:r>
                        <a:rPr lang="en-US" sz="400" dirty="0" smtClean="0">
                          <a:effectLst/>
                          <a:latin typeface="Calibri" panose="020F0502020204030204" pitchFamily="34" charset="0"/>
                          <a:ea typeface="Times New Roman" panose="02020603050405020304" pitchFamily="18" charset="0"/>
                          <a:cs typeface="Calibri" panose="020F0502020204030204" pitchFamily="34" charset="0"/>
                        </a:rPr>
                        <a:t>)   </a:t>
                      </a:r>
                      <a:r>
                        <a:rPr lang="en-US" sz="400" dirty="0">
                          <a:effectLst/>
                          <a:latin typeface="Calibri" panose="020F0502020204030204" pitchFamily="34" charset="0"/>
                          <a:ea typeface="Times New Roman" panose="02020603050405020304" pitchFamily="18" charset="0"/>
                          <a:cs typeface="Calibri" panose="020F0502020204030204" pitchFamily="34" charset="0"/>
                        </a:rPr>
                        <a:t>maneuvering space systems to a storage orbit </a:t>
                      </a:r>
                      <a:r>
                        <a:rPr lang="en-US" sz="400" dirty="0">
                          <a:effectLst/>
                          <a:highlight>
                            <a:srgbClr val="00FF00"/>
                          </a:highlight>
                          <a:latin typeface="Calibri" panose="020F0502020204030204" pitchFamily="34" charset="0"/>
                          <a:ea typeface="Times New Roman" panose="02020603050405020304" pitchFamily="18" charset="0"/>
                          <a:cs typeface="Calibri" panose="020F0502020204030204" pitchFamily="34" charset="0"/>
                        </a:rPr>
                        <a:t>above 2000km</a:t>
                      </a:r>
                      <a:r>
                        <a:rPr lang="en-US" sz="400" dirty="0">
                          <a:effectLst/>
                          <a:latin typeface="Calibri" panose="020F0502020204030204" pitchFamily="34" charset="0"/>
                          <a:ea typeface="Times New Roman" panose="02020603050405020304" pitchFamily="18" charset="0"/>
                          <a:cs typeface="Calibri" panose="020F0502020204030204" pitchFamily="34" charset="0"/>
                        </a:rPr>
                        <a:t> and below 35,500 km,</a:t>
                      </a:r>
                      <a:endParaRPr lang="en-US" sz="400" dirty="0">
                        <a:effectLst/>
                        <a:latin typeface="Calibri" panose="020F0502020204030204" pitchFamily="34" charset="0"/>
                        <a:ea typeface="Yu Mincho"/>
                        <a:cs typeface="Times New Roman" panose="02020603050405020304" pitchFamily="18" charset="0"/>
                      </a:endParaRPr>
                    </a:p>
                    <a:p>
                      <a:pPr marL="114300" marR="0" indent="-57150">
                        <a:lnSpc>
                          <a:spcPct val="107000"/>
                        </a:lnSpc>
                        <a:spcBef>
                          <a:spcPts val="0"/>
                        </a:spcBef>
                        <a:spcAft>
                          <a:spcPts val="0"/>
                        </a:spcAft>
                      </a:pPr>
                      <a:r>
                        <a:rPr lang="en-US" sz="400" dirty="0">
                          <a:effectLst/>
                          <a:latin typeface="Calibri" panose="020F0502020204030204" pitchFamily="34" charset="0"/>
                          <a:ea typeface="Times New Roman" panose="02020603050405020304" pitchFamily="18" charset="0"/>
                          <a:cs typeface="Calibri" panose="020F0502020204030204" pitchFamily="34" charset="0"/>
                        </a:rPr>
                        <a:t> </a:t>
                      </a:r>
                      <a:endParaRPr lang="en-US" sz="400" dirty="0">
                        <a:effectLst/>
                        <a:latin typeface="Calibri" panose="020F0502020204030204" pitchFamily="34" charset="0"/>
                        <a:ea typeface="Yu Mincho"/>
                        <a:cs typeface="Times New Roman" panose="02020603050405020304" pitchFamily="18" charset="0"/>
                      </a:endParaRPr>
                    </a:p>
                    <a:p>
                      <a:pPr marL="114300" marR="0" indent="-57150">
                        <a:lnSpc>
                          <a:spcPct val="107000"/>
                        </a:lnSpc>
                        <a:spcBef>
                          <a:spcPts val="0"/>
                        </a:spcBef>
                        <a:spcAft>
                          <a:spcPts val="0"/>
                        </a:spcAft>
                      </a:pPr>
                      <a:r>
                        <a:rPr lang="en-US" sz="400" dirty="0">
                          <a:effectLst/>
                          <a:latin typeface="Calibri" panose="020F0502020204030204" pitchFamily="34" charset="0"/>
                          <a:ea typeface="Times New Roman" panose="02020603050405020304" pitchFamily="18" charset="0"/>
                          <a:cs typeface="Calibri" panose="020F0502020204030204" pitchFamily="34" charset="0"/>
                        </a:rPr>
                        <a:t>c) maneuvering space systems to a storag</a:t>
                      </a:r>
                      <a:r>
                        <a:rPr lang="en-US" sz="400" dirty="0">
                          <a:effectLst/>
                          <a:latin typeface="Calibri" panose="020F0502020204030204" pitchFamily="34" charset="0"/>
                          <a:ea typeface="Yu Mincho"/>
                          <a:cs typeface="Calibri" panose="020F0502020204030204" pitchFamily="34" charset="0"/>
                        </a:rPr>
                        <a:t>e</a:t>
                      </a:r>
                      <a:endParaRPr lang="en-US" sz="400" dirty="0">
                        <a:effectLst/>
                        <a:latin typeface="Calibri" panose="020F0502020204030204" pitchFamily="34" charset="0"/>
                        <a:ea typeface="Yu Mincho"/>
                        <a:cs typeface="Times New Roman" panose="02020603050405020304" pitchFamily="18" charset="0"/>
                      </a:endParaRPr>
                    </a:p>
                    <a:p>
                      <a:pPr marL="114300" marR="0" indent="-57150">
                        <a:lnSpc>
                          <a:spcPct val="107000"/>
                        </a:lnSpc>
                        <a:spcBef>
                          <a:spcPts val="0"/>
                        </a:spcBef>
                        <a:spcAft>
                          <a:spcPts val="0"/>
                        </a:spcAft>
                      </a:pPr>
                      <a:r>
                        <a:rPr lang="en-US" sz="400" dirty="0">
                          <a:effectLst/>
                          <a:latin typeface="Calibri" panose="020F0502020204030204" pitchFamily="34" charset="0"/>
                          <a:ea typeface="Yu Mincho"/>
                          <a:cs typeface="Calibri" panose="020F0502020204030204" pitchFamily="34" charset="0"/>
                        </a:rPr>
                        <a:t> </a:t>
                      </a:r>
                      <a:endParaRPr lang="en-US" sz="400" dirty="0">
                        <a:effectLst/>
                        <a:latin typeface="Calibri" panose="020F0502020204030204" pitchFamily="34" charset="0"/>
                        <a:ea typeface="Yu Mincho"/>
                        <a:cs typeface="Times New Roman" panose="02020603050405020304" pitchFamily="18" charset="0"/>
                      </a:endParaRPr>
                    </a:p>
                    <a:p>
                      <a:pPr marL="0" marR="0">
                        <a:lnSpc>
                          <a:spcPct val="107000"/>
                        </a:lnSpc>
                        <a:spcBef>
                          <a:spcPts val="0"/>
                        </a:spcBef>
                        <a:spcAft>
                          <a:spcPts val="0"/>
                        </a:spcAft>
                      </a:pPr>
                      <a:r>
                        <a:rPr lang="en-US" sz="400" dirty="0">
                          <a:effectLst/>
                          <a:latin typeface="Calibri" panose="020F0502020204030204" pitchFamily="34" charset="0"/>
                          <a:ea typeface="Times New Roman" panose="02020603050405020304" pitchFamily="18" charset="0"/>
                          <a:cs typeface="Calibri" panose="020F0502020204030204" pitchFamily="34" charset="0"/>
                        </a:rPr>
                        <a:t>Components stationed in an orbit in or passing through protected region B, are placed in an orbit which does not interfere with this region for more than one year. This orbit must be such that, under the effect of natural disturbances, the launcher or its components do not return to protected region B within one hundred years following the end of the operational orbit </a:t>
                      </a:r>
                      <a:r>
                        <a:rPr lang="en-US" sz="400" dirty="0">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235km</a:t>
                      </a:r>
                      <a:r>
                        <a:rPr lang="en-US" sz="400" dirty="0">
                          <a:effectLst/>
                          <a:latin typeface="Calibri" panose="020F0502020204030204" pitchFamily="34" charset="0"/>
                          <a:ea typeface="Times New Roman" panose="02020603050405020304" pitchFamily="18" charset="0"/>
                          <a:cs typeface="Calibri" panose="020F0502020204030204" pitchFamily="34" charset="0"/>
                        </a:rPr>
                        <a:t> above GEO.</a:t>
                      </a:r>
                      <a:endParaRPr lang="en-US" sz="400" dirty="0">
                        <a:effectLst/>
                        <a:latin typeface="Calibri" panose="020F0502020204030204" pitchFamily="34" charset="0"/>
                        <a:ea typeface="Yu Mincho"/>
                        <a:cs typeface="Times New Roman" panose="02020603050405020304" pitchFamily="18" charset="0"/>
                      </a:endParaRPr>
                    </a:p>
                    <a:p>
                      <a:pPr marL="160020" marR="0">
                        <a:lnSpc>
                          <a:spcPct val="107000"/>
                        </a:lnSpc>
                        <a:spcBef>
                          <a:spcPts val="0"/>
                        </a:spcBef>
                        <a:spcAft>
                          <a:spcPts val="0"/>
                        </a:spcAft>
                      </a:pPr>
                      <a:r>
                        <a:rPr lang="en-US" sz="400" dirty="0">
                          <a:effectLst/>
                          <a:latin typeface="Calibri" panose="020F0502020204030204" pitchFamily="34" charset="0"/>
                          <a:ea typeface="Times New Roman" panose="02020603050405020304" pitchFamily="18" charset="0"/>
                          <a:cs typeface="Calibri" panose="020F0502020204030204" pitchFamily="34" charset="0"/>
                        </a:rPr>
                        <a:t> </a:t>
                      </a:r>
                      <a:endParaRPr lang="en-US" sz="400" dirty="0">
                        <a:effectLst/>
                        <a:latin typeface="Calibri" panose="020F0502020204030204" pitchFamily="34" charset="0"/>
                        <a:ea typeface="Yu Mincho"/>
                        <a:cs typeface="Times New Roman" panose="02020603050405020304" pitchFamily="18" charset="0"/>
                      </a:endParaRPr>
                    </a:p>
                    <a:p>
                      <a:pPr marL="160020" marR="0">
                        <a:lnSpc>
                          <a:spcPct val="107000"/>
                        </a:lnSpc>
                        <a:spcBef>
                          <a:spcPts val="0"/>
                        </a:spcBef>
                        <a:spcAft>
                          <a:spcPts val="0"/>
                        </a:spcAft>
                      </a:pPr>
                      <a:r>
                        <a:rPr lang="en-US" sz="400" dirty="0">
                          <a:effectLst/>
                          <a:latin typeface="Calibri" panose="020F0502020204030204" pitchFamily="34" charset="0"/>
                          <a:ea typeface="Times New Roman" panose="02020603050405020304" pitchFamily="18" charset="0"/>
                          <a:cs typeface="Calibri" panose="020F0502020204030204" pitchFamily="34" charset="0"/>
                        </a:rPr>
                        <a:t> </a:t>
                      </a:r>
                      <a:endParaRPr lang="en-US" sz="400" dirty="0">
                        <a:effectLst/>
                        <a:latin typeface="Calibri" panose="020F0502020204030204" pitchFamily="34" charset="0"/>
                        <a:ea typeface="Yu Mincho"/>
                        <a:cs typeface="Times New Roman" panose="02020603050405020304" pitchFamily="18" charset="0"/>
                      </a:endParaRPr>
                    </a:p>
                    <a:p>
                      <a:pPr marL="160020" marR="0">
                        <a:lnSpc>
                          <a:spcPct val="107000"/>
                        </a:lnSpc>
                        <a:spcBef>
                          <a:spcPts val="0"/>
                        </a:spcBef>
                        <a:spcAft>
                          <a:spcPts val="0"/>
                        </a:spcAft>
                      </a:pPr>
                      <a:r>
                        <a:rPr lang="en-US" sz="400" dirty="0">
                          <a:effectLst/>
                          <a:latin typeface="Calibri" panose="020F0502020204030204" pitchFamily="34" charset="0"/>
                          <a:ea typeface="Times New Roman" panose="02020603050405020304" pitchFamily="18" charset="0"/>
                          <a:cs typeface="Calibri" panose="020F0502020204030204" pitchFamily="34" charset="0"/>
                        </a:rPr>
                        <a:t> </a:t>
                      </a:r>
                      <a:endParaRPr lang="en-US" sz="400" dirty="0">
                        <a:effectLst/>
                        <a:latin typeface="Calibri" panose="020F0502020204030204" pitchFamily="34" charset="0"/>
                        <a:ea typeface="Yu Mincho"/>
                        <a:cs typeface="Times New Roman" panose="02020603050405020304" pitchFamily="18" charset="0"/>
                      </a:endParaRPr>
                    </a:p>
                    <a:p>
                      <a:pPr marL="160020" marR="0">
                        <a:lnSpc>
                          <a:spcPct val="107000"/>
                        </a:lnSpc>
                        <a:spcBef>
                          <a:spcPts val="0"/>
                        </a:spcBef>
                        <a:spcAft>
                          <a:spcPts val="0"/>
                        </a:spcAft>
                      </a:pPr>
                      <a:r>
                        <a:rPr lang="en-US" sz="400" dirty="0">
                          <a:effectLst/>
                          <a:latin typeface="Calibri" panose="020F0502020204030204" pitchFamily="34" charset="0"/>
                          <a:ea typeface="Times New Roman" panose="02020603050405020304" pitchFamily="18" charset="0"/>
                          <a:cs typeface="Calibri" panose="020F0502020204030204" pitchFamily="34" charset="0"/>
                        </a:rPr>
                        <a:t> </a:t>
                      </a:r>
                      <a:endParaRPr lang="en-US" sz="400" dirty="0">
                        <a:effectLst/>
                        <a:latin typeface="Calibri" panose="020F0502020204030204" pitchFamily="34" charset="0"/>
                        <a:ea typeface="Yu Mincho"/>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400" b="1" dirty="0">
                          <a:effectLst/>
                          <a:latin typeface="Calibri" panose="020F0502020204030204" pitchFamily="34" charset="0"/>
                          <a:ea typeface="Times New Roman" panose="02020603050405020304" pitchFamily="18" charset="0"/>
                          <a:cs typeface="Calibri" panose="020F0502020204030204" pitchFamily="34" charset="0"/>
                        </a:rPr>
                        <a:t> </a:t>
                      </a:r>
                      <a:endParaRPr lang="en-US" sz="400" dirty="0">
                        <a:effectLst/>
                        <a:latin typeface="Calibri" panose="020F0502020204030204" pitchFamily="34" charset="0"/>
                        <a:ea typeface="Yu Mincho"/>
                        <a:cs typeface="Times New Roman" panose="02020603050405020304" pitchFamily="18" charset="0"/>
                      </a:endParaRPr>
                    </a:p>
                  </a:txBody>
                  <a:tcPr marL="28199" marR="281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tabLst>
                          <a:tab pos="457200" algn="l"/>
                          <a:tab pos="742950" algn="l"/>
                        </a:tabLst>
                      </a:pPr>
                      <a:r>
                        <a:rPr lang="en-US" sz="400" dirty="0">
                          <a:effectLst/>
                          <a:latin typeface="Calibri" panose="020F0502020204030204" pitchFamily="34" charset="0"/>
                          <a:ea typeface="Times New Roman" panose="02020603050405020304" pitchFamily="18" charset="0"/>
                          <a:cs typeface="Calibri" panose="020F0502020204030204" pitchFamily="34" charset="0"/>
                        </a:rPr>
                        <a:t>Each project shall have a debris mitigation plan including a disposal plan for removal of post-mission space vehicles in accordance with the following:</a:t>
                      </a:r>
                      <a:endParaRPr lang="en-US" sz="400" dirty="0">
                        <a:effectLst/>
                        <a:latin typeface="Calibri" panose="020F0502020204030204" pitchFamily="34" charset="0"/>
                        <a:ea typeface="Yu Mincho"/>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400" dirty="0">
                          <a:effectLst/>
                          <a:latin typeface="Calibri" panose="020F0502020204030204" pitchFamily="34" charset="0"/>
                          <a:ea typeface="Times New Roman" panose="02020603050405020304" pitchFamily="18" charset="0"/>
                          <a:cs typeface="Calibri" panose="020F0502020204030204" pitchFamily="34" charset="0"/>
                        </a:rPr>
                        <a:t> </a:t>
                      </a:r>
                      <a:endParaRPr lang="en-US" sz="400" dirty="0">
                        <a:effectLst/>
                        <a:latin typeface="Calibri" panose="020F0502020204030204" pitchFamily="34" charset="0"/>
                        <a:ea typeface="Yu Mincho"/>
                        <a:cs typeface="Times New Roman" panose="02020603050405020304" pitchFamily="18" charset="0"/>
                      </a:endParaRPr>
                    </a:p>
                    <a:p>
                      <a:pPr marL="114300" marR="0" indent="-57150">
                        <a:lnSpc>
                          <a:spcPct val="107000"/>
                        </a:lnSpc>
                        <a:spcBef>
                          <a:spcPts val="0"/>
                        </a:spcBef>
                        <a:spcAft>
                          <a:spcPts val="0"/>
                        </a:spcAft>
                      </a:pPr>
                      <a:r>
                        <a:rPr lang="en-US" sz="400" dirty="0">
                          <a:effectLst/>
                          <a:latin typeface="Calibri" panose="020F0502020204030204" pitchFamily="34" charset="0"/>
                          <a:ea typeface="Times New Roman" panose="02020603050405020304" pitchFamily="18" charset="0"/>
                          <a:cs typeface="Calibri" panose="020F0502020204030204" pitchFamily="34" charset="0"/>
                        </a:rPr>
                        <a:t>a</a:t>
                      </a:r>
                      <a:r>
                        <a:rPr lang="en-US" sz="400" dirty="0" smtClean="0">
                          <a:effectLst/>
                          <a:latin typeface="Calibri" panose="020F0502020204030204" pitchFamily="34" charset="0"/>
                          <a:ea typeface="Times New Roman" panose="02020603050405020304" pitchFamily="18" charset="0"/>
                          <a:cs typeface="Calibri" panose="020F0502020204030204" pitchFamily="34" charset="0"/>
                        </a:rPr>
                        <a:t>)   </a:t>
                      </a:r>
                      <a:r>
                        <a:rPr lang="en-US" sz="400" dirty="0">
                          <a:effectLst/>
                          <a:latin typeface="Calibri" panose="020F0502020204030204" pitchFamily="34" charset="0"/>
                          <a:ea typeface="Times New Roman" panose="02020603050405020304" pitchFamily="18" charset="0"/>
                          <a:cs typeface="Calibri" panose="020F0502020204030204" pitchFamily="34" charset="0"/>
                        </a:rPr>
                        <a:t>The operator of a space vehicle shall perform maneuvers to limit orbital lifetime </a:t>
                      </a:r>
                      <a:r>
                        <a:rPr lang="en-US" sz="400" dirty="0">
                          <a:effectLst/>
                          <a:highlight>
                            <a:srgbClr val="00FF00"/>
                          </a:highlight>
                          <a:latin typeface="Calibri" panose="020F0502020204030204" pitchFamily="34" charset="0"/>
                          <a:ea typeface="Times New Roman" panose="02020603050405020304" pitchFamily="18" charset="0"/>
                          <a:cs typeface="Calibri" panose="020F0502020204030204" pitchFamily="34" charset="0"/>
                        </a:rPr>
                        <a:t>(periodic or permanent) to 25 years maximum via direct reentry, natural reentry, or disposal orbit placement,</a:t>
                      </a:r>
                      <a:endParaRPr lang="en-US" sz="400" dirty="0">
                        <a:effectLst/>
                        <a:latin typeface="Calibri" panose="020F0502020204030204" pitchFamily="34" charset="0"/>
                        <a:ea typeface="Yu Mincho"/>
                        <a:cs typeface="Times New Roman" panose="02020603050405020304" pitchFamily="18" charset="0"/>
                      </a:endParaRPr>
                    </a:p>
                    <a:p>
                      <a:pPr marL="114300" marR="0" indent="-57150">
                        <a:lnSpc>
                          <a:spcPct val="107000"/>
                        </a:lnSpc>
                        <a:spcBef>
                          <a:spcPts val="0"/>
                        </a:spcBef>
                        <a:spcAft>
                          <a:spcPts val="0"/>
                        </a:spcAft>
                      </a:pPr>
                      <a:r>
                        <a:rPr lang="en-US" sz="400" dirty="0">
                          <a:effectLst/>
                          <a:latin typeface="Calibri" panose="020F0502020204030204" pitchFamily="34" charset="0"/>
                          <a:ea typeface="Times New Roman" panose="02020603050405020304" pitchFamily="18" charset="0"/>
                          <a:cs typeface="Calibri" panose="020F0502020204030204" pitchFamily="34" charset="0"/>
                        </a:rPr>
                        <a:t> </a:t>
                      </a:r>
                      <a:endParaRPr lang="en-US" sz="400" dirty="0">
                        <a:effectLst/>
                        <a:latin typeface="Calibri" panose="020F0502020204030204" pitchFamily="34" charset="0"/>
                        <a:ea typeface="Yu Mincho"/>
                        <a:cs typeface="Times New Roman" panose="02020603050405020304" pitchFamily="18" charset="0"/>
                      </a:endParaRPr>
                    </a:p>
                    <a:p>
                      <a:pPr marL="114300" marR="0" indent="-57150">
                        <a:lnSpc>
                          <a:spcPct val="107000"/>
                        </a:lnSpc>
                        <a:spcBef>
                          <a:spcPts val="0"/>
                        </a:spcBef>
                        <a:spcAft>
                          <a:spcPts val="0"/>
                        </a:spcAft>
                      </a:pPr>
                      <a:r>
                        <a:rPr lang="en-US" sz="400" dirty="0">
                          <a:effectLst/>
                          <a:latin typeface="Calibri" panose="020F0502020204030204" pitchFamily="34" charset="0"/>
                          <a:ea typeface="Times New Roman" panose="02020603050405020304" pitchFamily="18" charset="0"/>
                          <a:cs typeface="Calibri" panose="020F0502020204030204" pitchFamily="34" charset="0"/>
                        </a:rPr>
                        <a:t>b) </a:t>
                      </a:r>
                      <a:r>
                        <a:rPr lang="en-US" sz="400" dirty="0" smtClean="0">
                          <a:effectLst/>
                          <a:latin typeface="Calibri" panose="020F0502020204030204" pitchFamily="34" charset="0"/>
                          <a:ea typeface="Times New Roman" panose="02020603050405020304" pitchFamily="18" charset="0"/>
                          <a:cs typeface="Calibri" panose="020F0502020204030204" pitchFamily="34" charset="0"/>
                        </a:rPr>
                        <a:t>  GEO </a:t>
                      </a:r>
                      <a:r>
                        <a:rPr lang="en-US" sz="400" dirty="0">
                          <a:effectLst/>
                          <a:latin typeface="Calibri" panose="020F0502020204030204" pitchFamily="34" charset="0"/>
                          <a:ea typeface="Times New Roman" panose="02020603050405020304" pitchFamily="18" charset="0"/>
                          <a:cs typeface="Calibri" panose="020F0502020204030204" pitchFamily="34" charset="0"/>
                        </a:rPr>
                        <a:t>vehicles shall be re-orbited into a disposal orbit </a:t>
                      </a:r>
                      <a:r>
                        <a:rPr lang="en-US" sz="400" dirty="0">
                          <a:effectLst/>
                          <a:highlight>
                            <a:srgbClr val="FFFF00"/>
                          </a:highlight>
                          <a:latin typeface="Helvetica" panose="020B0604020202020204" pitchFamily="34" charset="0"/>
                          <a:ea typeface="Times New Roman" panose="02020603050405020304" pitchFamily="18" charset="0"/>
                          <a:cs typeface="Times New Roman" panose="02020603050405020304" pitchFamily="18" charset="0"/>
                        </a:rPr>
                        <a:t>253km + 1000*Solar pressure with eccentricity of 0.003</a:t>
                      </a:r>
                      <a:r>
                        <a:rPr lang="en-US" sz="400" dirty="0">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 a</a:t>
                      </a:r>
                      <a:r>
                        <a:rPr lang="en-US" sz="400" dirty="0">
                          <a:effectLst/>
                          <a:latin typeface="Calibri" panose="020F0502020204030204" pitchFamily="34" charset="0"/>
                          <a:ea typeface="Times New Roman" panose="02020603050405020304" pitchFamily="18" charset="0"/>
                          <a:cs typeface="Calibri" panose="020F0502020204030204" pitchFamily="34" charset="0"/>
                        </a:rPr>
                        <a:t>bove GEO. (IADC)</a:t>
                      </a:r>
                      <a:endParaRPr lang="en-US" sz="400" dirty="0">
                        <a:effectLst/>
                        <a:latin typeface="Calibri" panose="020F0502020204030204" pitchFamily="34" charset="0"/>
                        <a:ea typeface="Yu Mincho"/>
                        <a:cs typeface="Times New Roman" panose="02020603050405020304" pitchFamily="18" charset="0"/>
                      </a:endParaRPr>
                    </a:p>
                    <a:p>
                      <a:pPr marL="57150" marR="0" indent="0">
                        <a:lnSpc>
                          <a:spcPct val="107000"/>
                        </a:lnSpc>
                        <a:spcBef>
                          <a:spcPts val="0"/>
                        </a:spcBef>
                        <a:spcAft>
                          <a:spcPts val="0"/>
                        </a:spcAft>
                        <a:tabLst>
                          <a:tab pos="457200" algn="l"/>
                          <a:tab pos="742950" algn="l"/>
                        </a:tabLst>
                      </a:pPr>
                      <a:r>
                        <a:rPr lang="en-US" sz="400" b="1" dirty="0">
                          <a:effectLst/>
                          <a:latin typeface="Calibri" panose="020F0502020204030204" pitchFamily="34" charset="0"/>
                          <a:ea typeface="Times New Roman" panose="02020603050405020304" pitchFamily="18" charset="0"/>
                          <a:cs typeface="Calibri" panose="020F0502020204030204" pitchFamily="34" charset="0"/>
                        </a:rPr>
                        <a:t> </a:t>
                      </a:r>
                      <a:endParaRPr lang="en-US" sz="400" b="1" dirty="0">
                        <a:effectLst/>
                        <a:latin typeface="Calibri" panose="020F0502020204030204" pitchFamily="34" charset="0"/>
                        <a:ea typeface="Yu Mincho"/>
                        <a:cs typeface="Times New Roman" panose="02020603050405020304" pitchFamily="18" charset="0"/>
                      </a:endParaRPr>
                    </a:p>
                    <a:p>
                      <a:pPr marL="57150" marR="0" indent="-57150">
                        <a:lnSpc>
                          <a:spcPct val="107000"/>
                        </a:lnSpc>
                        <a:spcBef>
                          <a:spcPts val="0"/>
                        </a:spcBef>
                        <a:spcAft>
                          <a:spcPts val="0"/>
                        </a:spcAft>
                        <a:tabLst>
                          <a:tab pos="457200" algn="l"/>
                          <a:tab pos="742950" algn="l"/>
                        </a:tabLst>
                      </a:pPr>
                      <a:r>
                        <a:rPr lang="en-US" sz="400" b="1" dirty="0">
                          <a:effectLst/>
                          <a:latin typeface="Calibri" panose="020F0502020204030204" pitchFamily="34" charset="0"/>
                          <a:ea typeface="Times New Roman" panose="02020603050405020304" pitchFamily="18" charset="0"/>
                          <a:cs typeface="Calibri" panose="020F0502020204030204" pitchFamily="34" charset="0"/>
                        </a:rPr>
                        <a:t> </a:t>
                      </a:r>
                      <a:r>
                        <a:rPr lang="en-US" sz="400" b="1" dirty="0">
                          <a:effectLst/>
                          <a:latin typeface="Calibri" panose="020F0502020204030204" pitchFamily="34" charset="0"/>
                          <a:ea typeface="Yu Mincho"/>
                          <a:cs typeface="Calibri" panose="020F0502020204030204" pitchFamily="34" charset="0"/>
                        </a:rPr>
                        <a:t>- </a:t>
                      </a:r>
                      <a:r>
                        <a:rPr lang="en-US" sz="400" b="1" dirty="0" smtClean="0">
                          <a:effectLst/>
                          <a:latin typeface="Calibri" panose="020F0502020204030204" pitchFamily="34" charset="0"/>
                          <a:ea typeface="Yu Mincho"/>
                          <a:cs typeface="Calibri" panose="020F0502020204030204" pitchFamily="34" charset="0"/>
                        </a:rPr>
                        <a:t> </a:t>
                      </a:r>
                      <a:r>
                        <a:rPr lang="en-US" sz="400" b="0" dirty="0" smtClean="0">
                          <a:effectLst/>
                          <a:latin typeface="Calibri" panose="020F0502020204030204" pitchFamily="34" charset="0"/>
                          <a:ea typeface="Yu Mincho"/>
                          <a:cs typeface="Calibri" panose="020F0502020204030204" pitchFamily="34" charset="0"/>
                        </a:rPr>
                        <a:t>ESA </a:t>
                      </a:r>
                      <a:r>
                        <a:rPr lang="en-US" sz="400" b="0" dirty="0">
                          <a:effectLst/>
                          <a:latin typeface="Calibri" panose="020F0502020204030204" pitchFamily="34" charset="0"/>
                          <a:ea typeface="Yu Mincho"/>
                          <a:cs typeface="Calibri" panose="020F0502020204030204" pitchFamily="34" charset="0"/>
                        </a:rPr>
                        <a:t>has requirements for LEO and GEO Protected Regions as from IADC and in ECSS-U-AS-10C, Rev. 1 / ISO </a:t>
                      </a:r>
                      <a:r>
                        <a:rPr lang="en-US" sz="400" kern="1200" dirty="0">
                          <a:solidFill>
                            <a:schemeClr val="tx1"/>
                          </a:solidFill>
                          <a:effectLst/>
                          <a:highlight>
                            <a:srgbClr val="00FF00"/>
                          </a:highlight>
                          <a:latin typeface="Calibri" panose="020F0502020204030204" pitchFamily="34" charset="0"/>
                          <a:ea typeface="Times New Roman" panose="02020603050405020304" pitchFamily="18" charset="0"/>
                          <a:cs typeface="Calibri" panose="020F0502020204030204" pitchFamily="34" charset="0"/>
                        </a:rPr>
                        <a:t>24113:2019</a:t>
                      </a:r>
                      <a:r>
                        <a:rPr lang="en-US" sz="400" b="1" dirty="0">
                          <a:effectLst/>
                          <a:latin typeface="Calibri" panose="020F0502020204030204" pitchFamily="34" charset="0"/>
                          <a:ea typeface="Yu Mincho"/>
                          <a:cs typeface="Calibri" panose="020F0502020204030204" pitchFamily="34" charset="0"/>
                        </a:rPr>
                        <a:t>; </a:t>
                      </a:r>
                      <a:endParaRPr lang="en-US" sz="400" b="1" dirty="0">
                        <a:effectLst/>
                        <a:latin typeface="Calibri" panose="020F0502020204030204" pitchFamily="34" charset="0"/>
                        <a:ea typeface="Yu Mincho"/>
                        <a:cs typeface="Times New Roman" panose="02020603050405020304" pitchFamily="18" charset="0"/>
                      </a:endParaRPr>
                    </a:p>
                    <a:p>
                      <a:pPr marL="57150" marR="0" indent="-57150">
                        <a:lnSpc>
                          <a:spcPct val="107000"/>
                        </a:lnSpc>
                        <a:spcBef>
                          <a:spcPts val="0"/>
                        </a:spcBef>
                        <a:spcAft>
                          <a:spcPts val="0"/>
                        </a:spcAft>
                        <a:tabLst>
                          <a:tab pos="457200" algn="l"/>
                          <a:tab pos="742950" algn="l"/>
                        </a:tabLst>
                      </a:pPr>
                      <a:endParaRPr lang="en-US" sz="400" b="1" dirty="0">
                        <a:effectLst/>
                        <a:latin typeface="Calibri" panose="020F0502020204030204" pitchFamily="34" charset="0"/>
                        <a:ea typeface="Yu Mincho"/>
                        <a:cs typeface="Calibri" panose="020F0502020204030204" pitchFamily="34" charset="0"/>
                      </a:endParaRPr>
                    </a:p>
                    <a:p>
                      <a:pPr marL="57150" marR="0" indent="-57150">
                        <a:lnSpc>
                          <a:spcPct val="107000"/>
                        </a:lnSpc>
                        <a:spcBef>
                          <a:spcPts val="0"/>
                        </a:spcBef>
                        <a:spcAft>
                          <a:spcPts val="0"/>
                        </a:spcAft>
                        <a:tabLst>
                          <a:tab pos="457200" algn="l"/>
                          <a:tab pos="742950" algn="l"/>
                        </a:tabLst>
                      </a:pPr>
                      <a:r>
                        <a:rPr lang="en-US" sz="400" b="1" dirty="0" smtClean="0">
                          <a:effectLst/>
                          <a:latin typeface="Calibri" panose="020F0502020204030204" pitchFamily="34" charset="0"/>
                          <a:ea typeface="Yu Mincho"/>
                          <a:cs typeface="Calibri" panose="020F0502020204030204" pitchFamily="34" charset="0"/>
                        </a:rPr>
                        <a:t>-   </a:t>
                      </a:r>
                      <a:r>
                        <a:rPr lang="en-US" sz="400" b="0" dirty="0" smtClean="0">
                          <a:effectLst/>
                          <a:latin typeface="Calibri" panose="020F0502020204030204" pitchFamily="34" charset="0"/>
                          <a:ea typeface="Yu Mincho"/>
                          <a:cs typeface="Calibri" panose="020F0502020204030204" pitchFamily="34" charset="0"/>
                        </a:rPr>
                        <a:t>ESA </a:t>
                      </a:r>
                      <a:r>
                        <a:rPr lang="en-US" sz="400" b="0" dirty="0">
                          <a:effectLst/>
                          <a:latin typeface="Calibri" panose="020F0502020204030204" pitchFamily="34" charset="0"/>
                          <a:ea typeface="Yu Mincho"/>
                          <a:cs typeface="Calibri" panose="020F0502020204030204" pitchFamily="34" charset="0"/>
                        </a:rPr>
                        <a:t>has a "10-3 break-up risk until end of life" requirement as in in ECSS-U-AS-10C, Rev. 1 / ISO 24113:2019; </a:t>
                      </a:r>
                      <a:endParaRPr lang="en-US" sz="400" b="0" dirty="0">
                        <a:effectLst/>
                        <a:latin typeface="Calibri" panose="020F0502020204030204" pitchFamily="34" charset="0"/>
                        <a:ea typeface="Yu Mincho"/>
                        <a:cs typeface="Times New Roman" panose="02020603050405020304" pitchFamily="18" charset="0"/>
                      </a:endParaRPr>
                    </a:p>
                    <a:p>
                      <a:pPr marL="57150" marR="0" indent="-57150">
                        <a:lnSpc>
                          <a:spcPct val="107000"/>
                        </a:lnSpc>
                        <a:spcBef>
                          <a:spcPts val="0"/>
                        </a:spcBef>
                        <a:spcAft>
                          <a:spcPts val="0"/>
                        </a:spcAft>
                        <a:tabLst>
                          <a:tab pos="457200" algn="l"/>
                          <a:tab pos="742950" algn="l"/>
                        </a:tabLst>
                      </a:pPr>
                      <a:endParaRPr lang="en-US" sz="400" b="0" dirty="0">
                        <a:effectLst/>
                        <a:latin typeface="Calibri" panose="020F0502020204030204" pitchFamily="34" charset="0"/>
                        <a:ea typeface="Yu Mincho"/>
                        <a:cs typeface="Times New Roman" panose="02020603050405020304" pitchFamily="18" charset="0"/>
                      </a:endParaRPr>
                    </a:p>
                    <a:p>
                      <a:pPr marL="57150" marR="0" indent="-57150">
                        <a:lnSpc>
                          <a:spcPct val="107000"/>
                        </a:lnSpc>
                        <a:spcBef>
                          <a:spcPts val="0"/>
                        </a:spcBef>
                        <a:spcAft>
                          <a:spcPts val="0"/>
                        </a:spcAft>
                        <a:tabLst>
                          <a:tab pos="457200" algn="l"/>
                          <a:tab pos="742950" algn="l"/>
                        </a:tabLst>
                      </a:pPr>
                      <a:r>
                        <a:rPr lang="en-US" sz="400" b="1" dirty="0" smtClean="0">
                          <a:effectLst/>
                          <a:latin typeface="Calibri" panose="020F0502020204030204" pitchFamily="34" charset="0"/>
                          <a:ea typeface="Yu Mincho"/>
                          <a:cs typeface="Calibri" panose="020F0502020204030204" pitchFamily="34" charset="0"/>
                        </a:rPr>
                        <a:t>-    </a:t>
                      </a:r>
                      <a:r>
                        <a:rPr lang="en-US" sz="400" b="0" dirty="0" smtClean="0">
                          <a:effectLst/>
                          <a:latin typeface="Calibri" panose="020F0502020204030204" pitchFamily="34" charset="0"/>
                          <a:ea typeface="Yu Mincho"/>
                          <a:cs typeface="Calibri" panose="020F0502020204030204" pitchFamily="34" charset="0"/>
                        </a:rPr>
                        <a:t>ESA </a:t>
                      </a:r>
                      <a:r>
                        <a:rPr lang="en-US" sz="400" b="0" dirty="0">
                          <a:effectLst/>
                          <a:latin typeface="Calibri" panose="020F0502020204030204" pitchFamily="34" charset="0"/>
                          <a:ea typeface="Yu Mincho"/>
                          <a:cs typeface="Calibri" panose="020F0502020204030204" pitchFamily="34" charset="0"/>
                        </a:rPr>
                        <a:t>has a passivation requirement as in ECSS-U-AS-10C, Rev. 1 / ISO 24113:2019; </a:t>
                      </a:r>
                      <a:endParaRPr lang="en-US" sz="400" b="0" dirty="0">
                        <a:effectLst/>
                        <a:latin typeface="Calibri" panose="020F0502020204030204" pitchFamily="34" charset="0"/>
                        <a:ea typeface="Yu Mincho"/>
                        <a:cs typeface="Times New Roman" panose="02020603050405020304" pitchFamily="18" charset="0"/>
                      </a:endParaRPr>
                    </a:p>
                    <a:p>
                      <a:pPr marL="57150" marR="0" indent="-57150">
                        <a:lnSpc>
                          <a:spcPct val="107000"/>
                        </a:lnSpc>
                        <a:spcBef>
                          <a:spcPts val="0"/>
                        </a:spcBef>
                        <a:spcAft>
                          <a:spcPts val="0"/>
                        </a:spcAft>
                        <a:tabLst>
                          <a:tab pos="457200" algn="l"/>
                          <a:tab pos="742950" algn="l"/>
                        </a:tabLst>
                      </a:pPr>
                      <a:endParaRPr lang="en-US" sz="400" b="1" dirty="0">
                        <a:effectLst/>
                        <a:latin typeface="Calibri" panose="020F0502020204030204" pitchFamily="34" charset="0"/>
                        <a:ea typeface="Yu Mincho"/>
                        <a:cs typeface="Calibri" panose="020F0502020204030204" pitchFamily="34" charset="0"/>
                      </a:endParaRPr>
                    </a:p>
                    <a:p>
                      <a:pPr marL="57150" marR="0" indent="-57150">
                        <a:lnSpc>
                          <a:spcPct val="107000"/>
                        </a:lnSpc>
                        <a:spcBef>
                          <a:spcPts val="0"/>
                        </a:spcBef>
                        <a:spcAft>
                          <a:spcPts val="0"/>
                        </a:spcAft>
                        <a:tabLst>
                          <a:tab pos="457200" algn="l"/>
                          <a:tab pos="742950" algn="l"/>
                        </a:tabLst>
                      </a:pPr>
                      <a:r>
                        <a:rPr lang="en-US" sz="400" b="1" dirty="0" smtClean="0">
                          <a:effectLst/>
                          <a:latin typeface="Calibri" panose="020F0502020204030204" pitchFamily="34" charset="0"/>
                          <a:ea typeface="Yu Mincho"/>
                          <a:cs typeface="Calibri" panose="020F0502020204030204" pitchFamily="34" charset="0"/>
                        </a:rPr>
                        <a:t>-   </a:t>
                      </a:r>
                      <a:r>
                        <a:rPr lang="en-US" sz="400" b="0" dirty="0" smtClean="0">
                          <a:effectLst/>
                          <a:latin typeface="Calibri" panose="020F0502020204030204" pitchFamily="34" charset="0"/>
                          <a:ea typeface="Yu Mincho"/>
                          <a:cs typeface="Calibri" panose="020F0502020204030204" pitchFamily="34" charset="0"/>
                        </a:rPr>
                        <a:t>ESA </a:t>
                      </a:r>
                      <a:r>
                        <a:rPr lang="en-US" sz="400" b="0" dirty="0">
                          <a:effectLst/>
                          <a:latin typeface="Calibri" panose="020F0502020204030204" pitchFamily="34" charset="0"/>
                          <a:ea typeface="Yu Mincho"/>
                          <a:cs typeface="Calibri" panose="020F0502020204030204" pitchFamily="34" charset="0"/>
                        </a:rPr>
                        <a:t>is using a </a:t>
                      </a:r>
                      <a:r>
                        <a:rPr lang="en-US" sz="400" b="0" dirty="0">
                          <a:effectLst/>
                          <a:highlight>
                            <a:srgbClr val="FFFF00"/>
                          </a:highlight>
                          <a:latin typeface="Calibri" panose="020F0502020204030204" pitchFamily="34" charset="0"/>
                          <a:ea typeface="Yu Mincho"/>
                          <a:cs typeface="Calibri" panose="020F0502020204030204" pitchFamily="34" charset="0"/>
                        </a:rPr>
                        <a:t>"</a:t>
                      </a:r>
                      <a:r>
                        <a:rPr lang="en-US" sz="400" b="0" dirty="0">
                          <a:effectLst/>
                          <a:highlight>
                            <a:srgbClr val="00FF00"/>
                          </a:highlight>
                          <a:latin typeface="Calibri" panose="020F0502020204030204" pitchFamily="34" charset="0"/>
                          <a:ea typeface="Yu Mincho"/>
                          <a:cs typeface="Calibri" panose="020F0502020204030204" pitchFamily="34" charset="0"/>
                        </a:rPr>
                        <a:t>0.90 </a:t>
                      </a:r>
                      <a:r>
                        <a:rPr lang="en-US" sz="400" b="0" dirty="0">
                          <a:effectLst/>
                          <a:highlight>
                            <a:srgbClr val="FFFF00"/>
                          </a:highlight>
                          <a:latin typeface="Calibri" panose="020F0502020204030204" pitchFamily="34" charset="0"/>
                          <a:ea typeface="Yu Mincho"/>
                          <a:cs typeface="Calibri" panose="020F0502020204030204" pitchFamily="34" charset="0"/>
                        </a:rPr>
                        <a:t>absolute probability of successful disposal" requirement as in EC</a:t>
                      </a:r>
                      <a:r>
                        <a:rPr lang="en-US" sz="400" b="0" dirty="0">
                          <a:effectLst/>
                          <a:latin typeface="Calibri" panose="020F0502020204030204" pitchFamily="34" charset="0"/>
                          <a:ea typeface="Yu Mincho"/>
                          <a:cs typeface="Calibri" panose="020F0502020204030204" pitchFamily="34" charset="0"/>
                        </a:rPr>
                        <a:t>SS-U-AS-10C, Rev. 1 / ISO 24113:2019; </a:t>
                      </a:r>
                      <a:endParaRPr lang="en-US" sz="400" b="0" dirty="0">
                        <a:effectLst/>
                        <a:latin typeface="Calibri" panose="020F0502020204030204" pitchFamily="34" charset="0"/>
                        <a:ea typeface="Yu Mincho"/>
                        <a:cs typeface="Times New Roman" panose="02020603050405020304" pitchFamily="18" charset="0"/>
                      </a:endParaRPr>
                    </a:p>
                    <a:p>
                      <a:pPr marL="57150" marR="0" indent="-57150">
                        <a:lnSpc>
                          <a:spcPct val="107000"/>
                        </a:lnSpc>
                        <a:spcBef>
                          <a:spcPts val="0"/>
                        </a:spcBef>
                        <a:spcAft>
                          <a:spcPts val="0"/>
                        </a:spcAft>
                        <a:tabLst>
                          <a:tab pos="457200" algn="l"/>
                          <a:tab pos="742950" algn="l"/>
                        </a:tabLst>
                      </a:pPr>
                      <a:endParaRPr lang="en-US" sz="400" b="1" dirty="0">
                        <a:effectLst/>
                        <a:latin typeface="Calibri" panose="020F0502020204030204" pitchFamily="34" charset="0"/>
                        <a:ea typeface="Yu Mincho"/>
                        <a:cs typeface="Calibri" panose="020F0502020204030204" pitchFamily="34" charset="0"/>
                      </a:endParaRPr>
                    </a:p>
                    <a:p>
                      <a:pPr marL="57150" marR="0" indent="-57150">
                        <a:lnSpc>
                          <a:spcPct val="107000"/>
                        </a:lnSpc>
                        <a:spcBef>
                          <a:spcPts val="0"/>
                        </a:spcBef>
                        <a:spcAft>
                          <a:spcPts val="0"/>
                        </a:spcAft>
                        <a:tabLst>
                          <a:tab pos="457200" algn="l"/>
                          <a:tab pos="742950" algn="l"/>
                        </a:tabLst>
                      </a:pPr>
                      <a:r>
                        <a:rPr lang="en-US" sz="400" b="1" dirty="0" smtClean="0">
                          <a:effectLst/>
                          <a:latin typeface="Calibri" panose="020F0502020204030204" pitchFamily="34" charset="0"/>
                          <a:ea typeface="Yu Mincho"/>
                          <a:cs typeface="Calibri" panose="020F0502020204030204" pitchFamily="34" charset="0"/>
                        </a:rPr>
                        <a:t>-   </a:t>
                      </a:r>
                      <a:r>
                        <a:rPr lang="en-US" sz="400" b="0" dirty="0" smtClean="0">
                          <a:effectLst/>
                          <a:latin typeface="Calibri" panose="020F0502020204030204" pitchFamily="34" charset="0"/>
                          <a:ea typeface="Yu Mincho"/>
                          <a:cs typeface="Calibri" panose="020F0502020204030204" pitchFamily="34" charset="0"/>
                        </a:rPr>
                        <a:t>ESA </a:t>
                      </a:r>
                      <a:r>
                        <a:rPr lang="en-US" sz="400" b="0" dirty="0">
                          <a:effectLst/>
                          <a:latin typeface="Calibri" panose="020F0502020204030204" pitchFamily="34" charset="0"/>
                          <a:ea typeface="Yu Mincho"/>
                          <a:cs typeface="Calibri" panose="020F0502020204030204" pitchFamily="34" charset="0"/>
                        </a:rPr>
                        <a:t>is using </a:t>
                      </a:r>
                      <a:r>
                        <a:rPr lang="en-US" sz="400" b="0" dirty="0">
                          <a:effectLst/>
                          <a:highlight>
                            <a:srgbClr val="00FF00"/>
                          </a:highlight>
                          <a:latin typeface="Calibri" panose="020F0502020204030204" pitchFamily="34" charset="0"/>
                          <a:ea typeface="Yu Mincho"/>
                          <a:cs typeface="Calibri" panose="020F0502020204030204" pitchFamily="34" charset="0"/>
                        </a:rPr>
                        <a:t>10-4</a:t>
                      </a:r>
                      <a:r>
                        <a:rPr lang="en-US" sz="400" b="0" dirty="0">
                          <a:effectLst/>
                          <a:latin typeface="Calibri" panose="020F0502020204030204" pitchFamily="34" charset="0"/>
                          <a:ea typeface="Yu Mincho"/>
                          <a:cs typeface="Calibri" panose="020F0502020204030204" pitchFamily="34" charset="0"/>
                        </a:rPr>
                        <a:t> re-entry casualty risk as in ESSB-ST-U-004; </a:t>
                      </a:r>
                      <a:r>
                        <a:rPr lang="en-US" sz="400" dirty="0">
                          <a:effectLst/>
                          <a:latin typeface="Calibri" panose="020F0502020204030204" pitchFamily="34" charset="0"/>
                          <a:ea typeface="Yu Mincho"/>
                          <a:cs typeface="Calibri" panose="020F0502020204030204" pitchFamily="34" charset="0"/>
                        </a:rPr>
                        <a:t/>
                      </a:r>
                      <a:br>
                        <a:rPr lang="en-US" sz="400" dirty="0">
                          <a:effectLst/>
                          <a:latin typeface="Calibri" panose="020F0502020204030204" pitchFamily="34" charset="0"/>
                          <a:ea typeface="Yu Mincho"/>
                          <a:cs typeface="Calibri" panose="020F0502020204030204" pitchFamily="34" charset="0"/>
                        </a:rPr>
                      </a:br>
                      <a:endParaRPr lang="en-US" sz="400" dirty="0">
                        <a:effectLst/>
                        <a:latin typeface="Calibri" panose="020F0502020204030204" pitchFamily="34" charset="0"/>
                        <a:ea typeface="Yu Mincho"/>
                        <a:cs typeface="Times New Roman" panose="02020603050405020304" pitchFamily="18" charset="0"/>
                      </a:endParaRPr>
                    </a:p>
                  </a:txBody>
                  <a:tcPr marL="28199" marR="281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23355620"/>
                  </a:ext>
                </a:extLst>
              </a:tr>
            </a:tbl>
          </a:graphicData>
        </a:graphic>
      </p:graphicFrame>
      <p:sp>
        <p:nvSpPr>
          <p:cNvPr id="6" name="TextBox 5"/>
          <p:cNvSpPr txBox="1"/>
          <p:nvPr/>
        </p:nvSpPr>
        <p:spPr>
          <a:xfrm>
            <a:off x="3701582" y="6180891"/>
            <a:ext cx="2506071" cy="276999"/>
          </a:xfrm>
          <a:prstGeom prst="rect">
            <a:avLst/>
          </a:prstGeom>
          <a:solidFill>
            <a:srgbClr val="66FF66"/>
          </a:solidFill>
        </p:spPr>
        <p:txBody>
          <a:bodyPr wrap="none" rtlCol="0">
            <a:spAutoFit/>
          </a:bodyPr>
          <a:lstStyle/>
          <a:p>
            <a:r>
              <a:rPr lang="en-US" sz="1200" dirty="0" smtClean="0"/>
              <a:t>Common 0.9 minimum Requirement </a:t>
            </a:r>
            <a:endParaRPr lang="en-US" sz="1200" dirty="0"/>
          </a:p>
        </p:txBody>
      </p:sp>
      <p:sp>
        <p:nvSpPr>
          <p:cNvPr id="9" name="TextBox 8"/>
          <p:cNvSpPr txBox="1"/>
          <p:nvPr/>
        </p:nvSpPr>
        <p:spPr>
          <a:xfrm>
            <a:off x="6655901" y="6183032"/>
            <a:ext cx="1881156" cy="276999"/>
          </a:xfrm>
          <a:prstGeom prst="rect">
            <a:avLst/>
          </a:prstGeom>
          <a:solidFill>
            <a:srgbClr val="66FF66"/>
          </a:solidFill>
        </p:spPr>
        <p:txBody>
          <a:bodyPr wrap="none" rtlCol="0">
            <a:spAutoFit/>
          </a:bodyPr>
          <a:lstStyle/>
          <a:p>
            <a:r>
              <a:rPr lang="en-US" sz="1200" dirty="0" smtClean="0"/>
              <a:t>Common LEO 25 year limit </a:t>
            </a:r>
            <a:endParaRPr lang="en-US" sz="1200" dirty="0"/>
          </a:p>
        </p:txBody>
      </p:sp>
      <p:sp>
        <p:nvSpPr>
          <p:cNvPr id="11" name="TextBox 10"/>
          <p:cNvSpPr txBox="1"/>
          <p:nvPr/>
        </p:nvSpPr>
        <p:spPr>
          <a:xfrm>
            <a:off x="9062692" y="6198273"/>
            <a:ext cx="2431243" cy="276999"/>
          </a:xfrm>
          <a:prstGeom prst="rect">
            <a:avLst/>
          </a:prstGeom>
          <a:solidFill>
            <a:srgbClr val="66FF66"/>
          </a:solidFill>
        </p:spPr>
        <p:txBody>
          <a:bodyPr wrap="none" rtlCol="0">
            <a:spAutoFit/>
          </a:bodyPr>
          <a:lstStyle/>
          <a:p>
            <a:r>
              <a:rPr lang="en-US" sz="1200" dirty="0" smtClean="0"/>
              <a:t>Common LEO disposal orbit altitude</a:t>
            </a:r>
            <a:endParaRPr lang="en-US" sz="1200" dirty="0"/>
          </a:p>
        </p:txBody>
      </p:sp>
      <p:sp>
        <p:nvSpPr>
          <p:cNvPr id="13" name="TextBox 12"/>
          <p:cNvSpPr txBox="1"/>
          <p:nvPr/>
        </p:nvSpPr>
        <p:spPr>
          <a:xfrm>
            <a:off x="5435697" y="6519445"/>
            <a:ext cx="4029180" cy="276999"/>
          </a:xfrm>
          <a:prstGeom prst="rect">
            <a:avLst/>
          </a:prstGeom>
          <a:solidFill>
            <a:srgbClr val="FFFF00"/>
          </a:solidFill>
        </p:spPr>
        <p:txBody>
          <a:bodyPr wrap="none" rtlCol="0">
            <a:spAutoFit/>
          </a:bodyPr>
          <a:lstStyle/>
          <a:p>
            <a:r>
              <a:rPr lang="pl-PL" sz="1200" dirty="0" smtClean="0"/>
              <a:t>Some </a:t>
            </a:r>
            <a:r>
              <a:rPr lang="en-US" sz="1200" dirty="0" smtClean="0"/>
              <a:t>Allowances for</a:t>
            </a:r>
            <a:r>
              <a:rPr lang="pl-PL" sz="1200" dirty="0"/>
              <a:t> &gt;</a:t>
            </a:r>
            <a:r>
              <a:rPr lang="en-US" sz="1200" dirty="0" smtClean="0"/>
              <a:t> 100 years of orbital storage/disposal</a:t>
            </a:r>
            <a:endParaRPr lang="en-US" sz="1200" dirty="0"/>
          </a:p>
        </p:txBody>
      </p:sp>
      <p:sp>
        <p:nvSpPr>
          <p:cNvPr id="14" name="TextBox 13"/>
          <p:cNvSpPr txBox="1"/>
          <p:nvPr/>
        </p:nvSpPr>
        <p:spPr>
          <a:xfrm>
            <a:off x="3076083" y="6530041"/>
            <a:ext cx="2278316" cy="276999"/>
          </a:xfrm>
          <a:prstGeom prst="rect">
            <a:avLst/>
          </a:prstGeom>
          <a:solidFill>
            <a:srgbClr val="FFFF00"/>
          </a:solidFill>
        </p:spPr>
        <p:txBody>
          <a:bodyPr wrap="none" rtlCol="0">
            <a:spAutoFit/>
          </a:bodyPr>
          <a:lstStyle/>
          <a:p>
            <a:r>
              <a:rPr lang="en-US" sz="1200" dirty="0" smtClean="0"/>
              <a:t>Retrieval within 5yr Requirement </a:t>
            </a:r>
            <a:endParaRPr lang="en-US" sz="1200" dirty="0"/>
          </a:p>
        </p:txBody>
      </p:sp>
      <p:sp>
        <p:nvSpPr>
          <p:cNvPr id="15" name="TextBox 14"/>
          <p:cNvSpPr txBox="1"/>
          <p:nvPr/>
        </p:nvSpPr>
        <p:spPr>
          <a:xfrm>
            <a:off x="9518519" y="6516170"/>
            <a:ext cx="2616678" cy="276999"/>
          </a:xfrm>
          <a:prstGeom prst="rect">
            <a:avLst/>
          </a:prstGeom>
          <a:solidFill>
            <a:srgbClr val="FFFF00"/>
          </a:solidFill>
        </p:spPr>
        <p:txBody>
          <a:bodyPr wrap="none" rtlCol="0">
            <a:spAutoFit/>
          </a:bodyPr>
          <a:lstStyle/>
          <a:p>
            <a:r>
              <a:rPr lang="en-US" sz="1200" dirty="0" smtClean="0"/>
              <a:t>Variations in allowable orbital altitudes</a:t>
            </a:r>
            <a:endParaRPr lang="en-US" sz="1200" dirty="0"/>
          </a:p>
        </p:txBody>
      </p:sp>
      <p:sp>
        <p:nvSpPr>
          <p:cNvPr id="7" name="Slide Number Placeholder 6"/>
          <p:cNvSpPr>
            <a:spLocks noGrp="1"/>
          </p:cNvSpPr>
          <p:nvPr>
            <p:ph type="sldNum" sz="quarter" idx="7"/>
          </p:nvPr>
        </p:nvSpPr>
        <p:spPr>
          <a:xfrm>
            <a:off x="9276370" y="6138968"/>
            <a:ext cx="2743200" cy="365125"/>
          </a:xfrm>
        </p:spPr>
        <p:txBody>
          <a:bodyPr/>
          <a:lstStyle/>
          <a:p>
            <a:pPr defTabSz="586405"/>
            <a:fld id="{B6F15528-21DE-4FAA-801E-634DDDAF4B2B}" type="slidenum">
              <a:rPr lang="en-US" sz="1154" smtClean="0">
                <a:solidFill>
                  <a:prstClr val="black">
                    <a:tint val="75000"/>
                  </a:prstClr>
                </a:solidFill>
              </a:rPr>
              <a:pPr defTabSz="586405"/>
              <a:t>4</a:t>
            </a:fld>
            <a:endParaRPr lang="en-US" sz="1154" dirty="0">
              <a:solidFill>
                <a:prstClr val="black">
                  <a:tint val="75000"/>
                </a:prstClr>
              </a:solidFill>
            </a:endParaRPr>
          </a:p>
        </p:txBody>
      </p:sp>
    </p:spTree>
    <p:extLst>
      <p:ext uri="{BB962C8B-B14F-4D97-AF65-F5344CB8AC3E}">
        <p14:creationId xmlns:p14="http://schemas.microsoft.com/office/powerpoint/2010/main" val="15578477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260961" y="0"/>
            <a:ext cx="6017353" cy="707886"/>
          </a:xfrm>
          <a:prstGeom prst="rect">
            <a:avLst/>
          </a:prstGeom>
        </p:spPr>
        <p:txBody>
          <a:bodyPr wrap="none">
            <a:spAutoFit/>
          </a:bodyPr>
          <a:lstStyle/>
          <a:p>
            <a:pPr lvl="1"/>
            <a:r>
              <a:rPr lang="en-US" sz="4000" b="1" dirty="0" smtClean="0">
                <a:latin typeface="+mj-lt"/>
              </a:rPr>
              <a:t>Policy Comparison Review </a:t>
            </a:r>
            <a:endParaRPr lang="en-US" sz="4000" b="1" dirty="0">
              <a:latin typeface="+mj-lt"/>
            </a:endParaRPr>
          </a:p>
        </p:txBody>
      </p:sp>
      <p:sp>
        <p:nvSpPr>
          <p:cNvPr id="5" name="Content Placeholder 2"/>
          <p:cNvSpPr txBox="1">
            <a:spLocks/>
          </p:cNvSpPr>
          <p:nvPr/>
        </p:nvSpPr>
        <p:spPr>
          <a:xfrm>
            <a:off x="-190499" y="1118175"/>
            <a:ext cx="3028950" cy="4351338"/>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None/>
            </a:pPr>
            <a:r>
              <a:rPr lang="en-US" b="1" dirty="0" smtClean="0">
                <a:solidFill>
                  <a:schemeClr val="bg1"/>
                </a:solidFill>
              </a:rPr>
              <a:t>Agenda</a:t>
            </a:r>
          </a:p>
          <a:p>
            <a:pPr marL="457200" lvl="1" indent="0">
              <a:buNone/>
            </a:pPr>
            <a:endParaRPr lang="en-US" b="1" dirty="0" smtClean="0">
              <a:solidFill>
                <a:srgbClr val="FFFF00"/>
              </a:solidFill>
            </a:endParaRPr>
          </a:p>
          <a:p>
            <a:pPr lvl="1"/>
            <a:r>
              <a:rPr lang="en-US" b="1" dirty="0" smtClean="0">
                <a:solidFill>
                  <a:schemeClr val="bg1"/>
                </a:solidFill>
              </a:rPr>
              <a:t>TOR </a:t>
            </a:r>
            <a:r>
              <a:rPr lang="en-US" b="1" dirty="0">
                <a:solidFill>
                  <a:schemeClr val="bg1"/>
                </a:solidFill>
              </a:rPr>
              <a:t>Overview and Status</a:t>
            </a:r>
          </a:p>
          <a:p>
            <a:pPr lvl="1"/>
            <a:r>
              <a:rPr lang="en-US" b="1" dirty="0">
                <a:solidFill>
                  <a:schemeClr val="bg1"/>
                </a:solidFill>
              </a:rPr>
              <a:t>Joint Initiatives</a:t>
            </a:r>
          </a:p>
          <a:p>
            <a:pPr lvl="2"/>
            <a:r>
              <a:rPr lang="en-US" b="1" dirty="0">
                <a:solidFill>
                  <a:srgbClr val="FFFF00"/>
                </a:solidFill>
              </a:rPr>
              <a:t>Policy Comparison</a:t>
            </a:r>
          </a:p>
          <a:p>
            <a:pPr lvl="2"/>
            <a:r>
              <a:rPr lang="en-US" b="1" dirty="0">
                <a:solidFill>
                  <a:schemeClr val="bg1"/>
                </a:solidFill>
              </a:rPr>
              <a:t>Lessons Learned</a:t>
            </a:r>
          </a:p>
          <a:p>
            <a:pPr lvl="2"/>
            <a:r>
              <a:rPr lang="en-US" b="1" dirty="0" smtClean="0">
                <a:solidFill>
                  <a:schemeClr val="bg1"/>
                </a:solidFill>
              </a:rPr>
              <a:t>Consensus </a:t>
            </a:r>
            <a:r>
              <a:rPr lang="en-US" b="1" dirty="0">
                <a:solidFill>
                  <a:schemeClr val="bg1"/>
                </a:solidFill>
              </a:rPr>
              <a:t>Doc Overview</a:t>
            </a:r>
          </a:p>
          <a:p>
            <a:pPr lvl="1"/>
            <a:r>
              <a:rPr lang="en-US" b="1" dirty="0">
                <a:solidFill>
                  <a:schemeClr val="bg1"/>
                </a:solidFill>
              </a:rPr>
              <a:t>JAXA Initiatives ESA </a:t>
            </a:r>
            <a:r>
              <a:rPr lang="en-US" b="1" dirty="0" smtClean="0">
                <a:solidFill>
                  <a:schemeClr val="bg1"/>
                </a:solidFill>
              </a:rPr>
              <a:t>Initiatives </a:t>
            </a:r>
          </a:p>
          <a:p>
            <a:pPr lvl="1"/>
            <a:r>
              <a:rPr lang="en-US" b="1" dirty="0" smtClean="0">
                <a:solidFill>
                  <a:schemeClr val="bg1"/>
                </a:solidFill>
              </a:rPr>
              <a:t>NASA Initiatives </a:t>
            </a:r>
          </a:p>
          <a:p>
            <a:pPr lvl="1"/>
            <a:r>
              <a:rPr lang="en-US" b="1" dirty="0" smtClean="0">
                <a:solidFill>
                  <a:schemeClr val="bg1"/>
                </a:solidFill>
              </a:rPr>
              <a:t>Summary of Achievements </a:t>
            </a:r>
            <a:r>
              <a:rPr lang="en-US" b="1" dirty="0">
                <a:solidFill>
                  <a:schemeClr val="bg1"/>
                </a:solidFill>
              </a:rPr>
              <a:t>and Path </a:t>
            </a:r>
            <a:r>
              <a:rPr lang="en-US" b="1" dirty="0" smtClean="0">
                <a:solidFill>
                  <a:schemeClr val="bg1"/>
                </a:solidFill>
              </a:rPr>
              <a:t>Forward</a:t>
            </a:r>
            <a:endParaRPr lang="en-US" b="1" dirty="0">
              <a:solidFill>
                <a:schemeClr val="bg1"/>
              </a:solidFill>
            </a:endParaRPr>
          </a:p>
          <a:p>
            <a:pPr marL="457200" lvl="1" indent="0">
              <a:buFont typeface="Arial" panose="020B0604020202020204" pitchFamily="34" charset="0"/>
              <a:buNone/>
            </a:pPr>
            <a:endParaRPr lang="en-US" b="1" dirty="0">
              <a:solidFill>
                <a:schemeClr val="bg1"/>
              </a:solidFill>
            </a:endParaRPr>
          </a:p>
        </p:txBody>
      </p:sp>
      <p:sp>
        <p:nvSpPr>
          <p:cNvPr id="4" name="Rectangle 3"/>
          <p:cNvSpPr/>
          <p:nvPr/>
        </p:nvSpPr>
        <p:spPr>
          <a:xfrm>
            <a:off x="285750" y="6457890"/>
            <a:ext cx="2479774" cy="400110"/>
          </a:xfrm>
          <a:prstGeom prst="rect">
            <a:avLst/>
          </a:prstGeom>
        </p:spPr>
        <p:txBody>
          <a:bodyPr wrap="square">
            <a:spAutoFit/>
          </a:bodyPr>
          <a:lstStyle/>
          <a:p>
            <a:pPr algn="ctr"/>
            <a:r>
              <a:rPr lang="en-GB" sz="1000" b="1" dirty="0" smtClean="0">
                <a:solidFill>
                  <a:schemeClr val="bg1"/>
                </a:solidFill>
              </a:rPr>
              <a:t>Nancy J Lindsey: Mission Extension/Post </a:t>
            </a:r>
            <a:r>
              <a:rPr lang="en-GB" sz="1000" b="1" dirty="0">
                <a:solidFill>
                  <a:schemeClr val="bg1"/>
                </a:solidFill>
              </a:rPr>
              <a:t>Mission </a:t>
            </a:r>
            <a:r>
              <a:rPr lang="en-GB" sz="1000" b="1" dirty="0" smtClean="0">
                <a:solidFill>
                  <a:schemeClr val="bg1"/>
                </a:solidFill>
              </a:rPr>
              <a:t>Disposal Task Force</a:t>
            </a:r>
            <a:endParaRPr lang="en-US" sz="1000" dirty="0">
              <a:solidFill>
                <a:schemeClr val="bg1"/>
              </a:solidFill>
            </a:endParaRPr>
          </a:p>
        </p:txBody>
      </p:sp>
      <p:graphicFrame>
        <p:nvGraphicFramePr>
          <p:cNvPr id="7" name="Table 6"/>
          <p:cNvGraphicFramePr>
            <a:graphicFrameLocks noGrp="1"/>
          </p:cNvGraphicFramePr>
          <p:nvPr>
            <p:extLst>
              <p:ext uri="{D42A27DB-BD31-4B8C-83A1-F6EECF244321}">
                <p14:modId xmlns:p14="http://schemas.microsoft.com/office/powerpoint/2010/main" val="555132812"/>
              </p:ext>
            </p:extLst>
          </p:nvPr>
        </p:nvGraphicFramePr>
        <p:xfrm>
          <a:off x="3249084" y="707886"/>
          <a:ext cx="8549927" cy="5369052"/>
        </p:xfrm>
        <a:graphic>
          <a:graphicData uri="http://schemas.openxmlformats.org/drawingml/2006/table">
            <a:tbl>
              <a:tblPr/>
              <a:tblGrid>
                <a:gridCol w="392798">
                  <a:extLst>
                    <a:ext uri="{9D8B030D-6E8A-4147-A177-3AD203B41FA5}">
                      <a16:colId xmlns:a16="http://schemas.microsoft.com/office/drawing/2014/main" val="2149084583"/>
                    </a:ext>
                  </a:extLst>
                </a:gridCol>
                <a:gridCol w="1044418">
                  <a:extLst>
                    <a:ext uri="{9D8B030D-6E8A-4147-A177-3AD203B41FA5}">
                      <a16:colId xmlns:a16="http://schemas.microsoft.com/office/drawing/2014/main" val="3181973061"/>
                    </a:ext>
                  </a:extLst>
                </a:gridCol>
                <a:gridCol w="2832100">
                  <a:extLst>
                    <a:ext uri="{9D8B030D-6E8A-4147-A177-3AD203B41FA5}">
                      <a16:colId xmlns:a16="http://schemas.microsoft.com/office/drawing/2014/main" val="1252001951"/>
                    </a:ext>
                  </a:extLst>
                </a:gridCol>
                <a:gridCol w="1570297">
                  <a:extLst>
                    <a:ext uri="{9D8B030D-6E8A-4147-A177-3AD203B41FA5}">
                      <a16:colId xmlns:a16="http://schemas.microsoft.com/office/drawing/2014/main" val="605606390"/>
                    </a:ext>
                  </a:extLst>
                </a:gridCol>
                <a:gridCol w="1217677">
                  <a:extLst>
                    <a:ext uri="{9D8B030D-6E8A-4147-A177-3AD203B41FA5}">
                      <a16:colId xmlns:a16="http://schemas.microsoft.com/office/drawing/2014/main" val="2183408511"/>
                    </a:ext>
                  </a:extLst>
                </a:gridCol>
                <a:gridCol w="1492637">
                  <a:extLst>
                    <a:ext uri="{9D8B030D-6E8A-4147-A177-3AD203B41FA5}">
                      <a16:colId xmlns:a16="http://schemas.microsoft.com/office/drawing/2014/main" val="3109630308"/>
                    </a:ext>
                  </a:extLst>
                </a:gridCol>
              </a:tblGrid>
              <a:tr h="155974">
                <a:tc>
                  <a:txBody>
                    <a:bodyPr/>
                    <a:lstStyle/>
                    <a:p>
                      <a:pPr marL="71755" marR="71755" algn="ctr">
                        <a:lnSpc>
                          <a:spcPct val="107000"/>
                        </a:lnSpc>
                        <a:spcBef>
                          <a:spcPts val="0"/>
                        </a:spcBef>
                        <a:spcAft>
                          <a:spcPts val="0"/>
                        </a:spcAft>
                        <a:tabLst>
                          <a:tab pos="457200" algn="l"/>
                          <a:tab pos="742950" algn="l"/>
                        </a:tabLst>
                      </a:pPr>
                      <a:r>
                        <a:rPr lang="en-US" sz="700" dirty="0">
                          <a:effectLst/>
                          <a:latin typeface="Calibri" panose="020F0502020204030204" pitchFamily="34" charset="0"/>
                          <a:ea typeface="Yu Mincho"/>
                          <a:cs typeface="Times New Roman" panose="02020603050405020304" pitchFamily="18" charset="0"/>
                        </a:rPr>
                        <a:t> </a:t>
                      </a:r>
                      <a:endParaRPr lang="en-US" sz="500" dirty="0">
                        <a:effectLst/>
                        <a:latin typeface="Calibri" panose="020F0502020204030204" pitchFamily="34" charset="0"/>
                        <a:ea typeface="Yu Mincho"/>
                        <a:cs typeface="Times New Roman" panose="02020603050405020304" pitchFamily="18" charset="0"/>
                      </a:endParaRPr>
                    </a:p>
                  </a:txBody>
                  <a:tcPr marL="32798" marR="32798" marT="0" marB="0" vert="vert27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tabLst>
                          <a:tab pos="457200" algn="l"/>
                          <a:tab pos="742950" algn="l"/>
                        </a:tabLst>
                      </a:pPr>
                      <a:r>
                        <a:rPr lang="en-US" sz="500" b="1">
                          <a:effectLst/>
                          <a:latin typeface="Geneva"/>
                          <a:ea typeface="Times New Roman" panose="02020603050405020304" pitchFamily="18" charset="0"/>
                          <a:cs typeface="Times New Roman" panose="02020603050405020304" pitchFamily="18" charset="0"/>
                        </a:rPr>
                        <a:t>International</a:t>
                      </a:r>
                      <a:endParaRPr lang="en-US" sz="500">
                        <a:effectLst/>
                        <a:latin typeface="Calibri" panose="020F0502020204030204" pitchFamily="34" charset="0"/>
                        <a:ea typeface="Yu Mincho"/>
                        <a:cs typeface="Times New Roman" panose="02020603050405020304" pitchFamily="18" charset="0"/>
                      </a:endParaRPr>
                    </a:p>
                    <a:p>
                      <a:pPr marL="0" marR="0" algn="ctr">
                        <a:lnSpc>
                          <a:spcPct val="107000"/>
                        </a:lnSpc>
                        <a:spcBef>
                          <a:spcPts val="0"/>
                        </a:spcBef>
                        <a:spcAft>
                          <a:spcPts val="0"/>
                        </a:spcAft>
                        <a:tabLst>
                          <a:tab pos="457200" algn="l"/>
                          <a:tab pos="742950" algn="l"/>
                        </a:tabLst>
                      </a:pPr>
                      <a:r>
                        <a:rPr lang="en-US" sz="500" b="1">
                          <a:effectLst/>
                          <a:latin typeface="Geneva"/>
                          <a:ea typeface="Times New Roman" panose="02020603050405020304" pitchFamily="18" charset="0"/>
                          <a:cs typeface="Times New Roman" panose="02020603050405020304" pitchFamily="18" charset="0"/>
                        </a:rPr>
                        <a:t>(IADC &amp; ITU)</a:t>
                      </a:r>
                      <a:endParaRPr lang="en-US" sz="500">
                        <a:effectLst/>
                        <a:latin typeface="Calibri" panose="020F0502020204030204" pitchFamily="34" charset="0"/>
                        <a:ea typeface="Yu Mincho"/>
                        <a:cs typeface="Times New Roman" panose="02020603050405020304" pitchFamily="18" charset="0"/>
                      </a:endParaRPr>
                    </a:p>
                  </a:txBody>
                  <a:tcPr marL="32798" marR="32798"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4450" marR="0">
                        <a:lnSpc>
                          <a:spcPct val="107000"/>
                        </a:lnSpc>
                        <a:spcBef>
                          <a:spcPts val="0"/>
                        </a:spcBef>
                        <a:spcAft>
                          <a:spcPts val="0"/>
                        </a:spcAft>
                        <a:tabLst>
                          <a:tab pos="457200" algn="l"/>
                          <a:tab pos="742950" algn="l"/>
                        </a:tabLst>
                      </a:pPr>
                      <a:r>
                        <a:rPr lang="en-US" sz="500" b="1">
                          <a:effectLst/>
                          <a:latin typeface="Geneva"/>
                          <a:ea typeface="Times New Roman" panose="02020603050405020304" pitchFamily="18" charset="0"/>
                          <a:cs typeface="Times New Roman" panose="02020603050405020304" pitchFamily="18" charset="0"/>
                        </a:rPr>
                        <a:t>United States</a:t>
                      </a:r>
                      <a:endParaRPr lang="en-US" sz="500">
                        <a:effectLst/>
                        <a:latin typeface="Calibri" panose="020F0502020204030204" pitchFamily="34" charset="0"/>
                        <a:ea typeface="Yu Mincho"/>
                        <a:cs typeface="Times New Roman" panose="02020603050405020304" pitchFamily="18" charset="0"/>
                      </a:endParaRPr>
                    </a:p>
                  </a:txBody>
                  <a:tcPr marL="32798" marR="327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tabLst>
                          <a:tab pos="457200" algn="l"/>
                          <a:tab pos="742950" algn="l"/>
                        </a:tabLst>
                      </a:pPr>
                      <a:r>
                        <a:rPr lang="en-US" sz="500" b="1">
                          <a:effectLst/>
                          <a:latin typeface="Geneva"/>
                          <a:ea typeface="Times New Roman" panose="02020603050405020304" pitchFamily="18" charset="0"/>
                          <a:cs typeface="Times New Roman" panose="02020603050405020304" pitchFamily="18" charset="0"/>
                        </a:rPr>
                        <a:t>Japan </a:t>
                      </a:r>
                      <a:endParaRPr lang="en-US" sz="500">
                        <a:effectLst/>
                        <a:latin typeface="Calibri" panose="020F0502020204030204" pitchFamily="34" charset="0"/>
                        <a:ea typeface="Yu Mincho"/>
                        <a:cs typeface="Times New Roman" panose="02020603050405020304" pitchFamily="18" charset="0"/>
                      </a:endParaRPr>
                    </a:p>
                  </a:txBody>
                  <a:tcPr marL="32798" marR="327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tabLst>
                          <a:tab pos="457200" algn="l"/>
                          <a:tab pos="742950" algn="l"/>
                        </a:tabLst>
                      </a:pPr>
                      <a:r>
                        <a:rPr lang="en-US" sz="500" b="1">
                          <a:effectLst/>
                          <a:latin typeface="Geneva"/>
                          <a:ea typeface="Times New Roman" panose="02020603050405020304" pitchFamily="18" charset="0"/>
                          <a:cs typeface="Times New Roman" panose="02020603050405020304" pitchFamily="18" charset="0"/>
                        </a:rPr>
                        <a:t>France</a:t>
                      </a:r>
                      <a:endParaRPr lang="en-US" sz="500">
                        <a:effectLst/>
                        <a:latin typeface="Calibri" panose="020F0502020204030204" pitchFamily="34" charset="0"/>
                        <a:ea typeface="Yu Mincho"/>
                        <a:cs typeface="Times New Roman" panose="02020603050405020304" pitchFamily="18" charset="0"/>
                      </a:endParaRPr>
                    </a:p>
                  </a:txBody>
                  <a:tcPr marL="32798" marR="327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tabLst>
                          <a:tab pos="457200" algn="l"/>
                          <a:tab pos="742950" algn="l"/>
                        </a:tabLst>
                      </a:pPr>
                      <a:r>
                        <a:rPr lang="en-US" sz="500" b="1" dirty="0" smtClean="0">
                          <a:effectLst/>
                          <a:latin typeface="Geneva"/>
                          <a:ea typeface="Times New Roman" panose="02020603050405020304" pitchFamily="18" charset="0"/>
                          <a:cs typeface="Times New Roman" panose="02020603050405020304" pitchFamily="18" charset="0"/>
                        </a:rPr>
                        <a:t>Europe</a:t>
                      </a:r>
                      <a:endParaRPr lang="en-US" sz="500" dirty="0">
                        <a:effectLst/>
                        <a:latin typeface="Calibri" panose="020F0502020204030204" pitchFamily="34" charset="0"/>
                        <a:ea typeface="Yu Mincho"/>
                        <a:cs typeface="Times New Roman" panose="02020603050405020304" pitchFamily="18" charset="0"/>
                      </a:endParaRPr>
                    </a:p>
                  </a:txBody>
                  <a:tcPr marL="32798" marR="327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16182756"/>
                  </a:ext>
                </a:extLst>
              </a:tr>
              <a:tr h="4195363">
                <a:tc>
                  <a:txBody>
                    <a:bodyPr/>
                    <a:lstStyle/>
                    <a:p>
                      <a:pPr marL="71755" marR="71755" algn="ctr">
                        <a:lnSpc>
                          <a:spcPct val="107000"/>
                        </a:lnSpc>
                        <a:spcBef>
                          <a:spcPts val="0"/>
                        </a:spcBef>
                        <a:spcAft>
                          <a:spcPts val="0"/>
                        </a:spcAft>
                        <a:tabLst>
                          <a:tab pos="457200" algn="l"/>
                          <a:tab pos="742950" algn="l"/>
                        </a:tabLst>
                      </a:pPr>
                      <a:r>
                        <a:rPr lang="en-US" sz="700" dirty="0">
                          <a:effectLst/>
                          <a:latin typeface="Calibri" panose="020F0502020204030204" pitchFamily="34" charset="0"/>
                          <a:ea typeface="Yu Mincho"/>
                          <a:cs typeface="Times New Roman" panose="02020603050405020304" pitchFamily="18" charset="0"/>
                        </a:rPr>
                        <a:t>Additional </a:t>
                      </a:r>
                      <a:r>
                        <a:rPr lang="en-US" sz="700" dirty="0" err="1">
                          <a:effectLst/>
                          <a:latin typeface="Calibri" panose="020F0502020204030204" pitchFamily="34" charset="0"/>
                          <a:ea typeface="Yu Mincho"/>
                          <a:cs typeface="Times New Roman" panose="02020603050405020304" pitchFamily="18" charset="0"/>
                        </a:rPr>
                        <a:t>Spacekeeping</a:t>
                      </a:r>
                      <a:r>
                        <a:rPr lang="en-US" sz="700" dirty="0">
                          <a:effectLst/>
                          <a:latin typeface="Calibri" panose="020F0502020204030204" pitchFamily="34" charset="0"/>
                          <a:ea typeface="Yu Mincho"/>
                          <a:cs typeface="Times New Roman" panose="02020603050405020304" pitchFamily="18" charset="0"/>
                        </a:rPr>
                        <a:t> </a:t>
                      </a:r>
                      <a:endParaRPr lang="en-US" sz="500" dirty="0">
                        <a:effectLst/>
                        <a:latin typeface="Calibri" panose="020F0502020204030204" pitchFamily="34" charset="0"/>
                        <a:ea typeface="Yu Mincho"/>
                        <a:cs typeface="Times New Roman" panose="02020603050405020304" pitchFamily="18" charset="0"/>
                      </a:endParaRPr>
                    </a:p>
                    <a:p>
                      <a:pPr marL="71755" marR="71755" algn="ctr">
                        <a:lnSpc>
                          <a:spcPct val="107000"/>
                        </a:lnSpc>
                        <a:spcBef>
                          <a:spcPts val="0"/>
                        </a:spcBef>
                        <a:spcAft>
                          <a:spcPts val="0"/>
                        </a:spcAft>
                        <a:tabLst>
                          <a:tab pos="457200" algn="l"/>
                          <a:tab pos="742950" algn="l"/>
                        </a:tabLst>
                      </a:pPr>
                      <a:r>
                        <a:rPr lang="en-US" sz="500" dirty="0">
                          <a:effectLst/>
                          <a:latin typeface="Calibri" panose="020F0502020204030204" pitchFamily="34" charset="0"/>
                          <a:ea typeface="Yu Mincho"/>
                          <a:cs typeface="Times New Roman" panose="02020603050405020304" pitchFamily="18" charset="0"/>
                        </a:rPr>
                        <a:t>(Servicing &amp; Debris Removal)</a:t>
                      </a:r>
                    </a:p>
                  </a:txBody>
                  <a:tcPr marL="32798" marR="32798" marT="0" marB="0" vert="vert27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tabLst>
                          <a:tab pos="457200" algn="l"/>
                          <a:tab pos="742950" algn="l"/>
                        </a:tabLst>
                      </a:pPr>
                      <a:r>
                        <a:rPr lang="en-US" sz="570" b="1" dirty="0" smtClean="0">
                          <a:effectLst/>
                          <a:latin typeface="Helvetica" panose="020B0604020202020204" pitchFamily="34" charset="0"/>
                          <a:ea typeface="Times New Roman" panose="02020603050405020304" pitchFamily="18" charset="0"/>
                          <a:cs typeface="Times New Roman" panose="02020603050405020304" pitchFamily="18" charset="0"/>
                        </a:rPr>
                        <a:t>IADC 2007 : “Retrieval is also a disposal option.” </a:t>
                      </a:r>
                    </a:p>
                    <a:p>
                      <a:pPr marL="0" marR="0">
                        <a:lnSpc>
                          <a:spcPct val="107000"/>
                        </a:lnSpc>
                        <a:spcBef>
                          <a:spcPts val="0"/>
                        </a:spcBef>
                        <a:spcAft>
                          <a:spcPts val="0"/>
                        </a:spcAft>
                        <a:tabLst>
                          <a:tab pos="457200" algn="l"/>
                          <a:tab pos="742950" algn="l"/>
                        </a:tabLst>
                      </a:pPr>
                      <a:endParaRPr lang="en-US" sz="570" b="1" dirty="0" smtClean="0">
                        <a:effectLst/>
                        <a:latin typeface="Helvetica" panose="020B0604020202020204" pitchFamily="34" charset="0"/>
                        <a:ea typeface="Times New Roman" panose="02020603050405020304" pitchFamily="18" charset="0"/>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570" b="1" dirty="0" smtClean="0">
                          <a:effectLst/>
                          <a:latin typeface="Helvetica" panose="020B0604020202020204" pitchFamily="34" charset="0"/>
                          <a:ea typeface="Times New Roman" panose="02020603050405020304" pitchFamily="18" charset="0"/>
                          <a:cs typeface="Times New Roman" panose="02020603050405020304" pitchFamily="18" charset="0"/>
                        </a:rPr>
                        <a:t>ISO/CD 24330 (Under development until 2022)</a:t>
                      </a:r>
                    </a:p>
                    <a:p>
                      <a:pPr marL="0" marR="0">
                        <a:lnSpc>
                          <a:spcPct val="107000"/>
                        </a:lnSpc>
                        <a:spcBef>
                          <a:spcPts val="0"/>
                        </a:spcBef>
                        <a:spcAft>
                          <a:spcPts val="0"/>
                        </a:spcAft>
                        <a:tabLst>
                          <a:tab pos="457200" algn="l"/>
                          <a:tab pos="742950" algn="l"/>
                        </a:tabLst>
                      </a:pPr>
                      <a:r>
                        <a:rPr lang="en-US" sz="570" b="1" dirty="0" smtClean="0">
                          <a:effectLst/>
                          <a:latin typeface="Helvetica" panose="020B0604020202020204" pitchFamily="34" charset="0"/>
                          <a:ea typeface="Times New Roman" panose="02020603050405020304" pitchFamily="18" charset="0"/>
                          <a:cs typeface="Times New Roman" panose="02020603050405020304" pitchFamily="18" charset="0"/>
                        </a:rPr>
                        <a:t>Space systems — Rendezvous and Proximity Operations (RPO) and On Orbit Servicing (OOS) — Programmatic principles and practices</a:t>
                      </a:r>
                    </a:p>
                    <a:p>
                      <a:pPr marL="0" marR="0">
                        <a:lnSpc>
                          <a:spcPct val="107000"/>
                        </a:lnSpc>
                        <a:spcBef>
                          <a:spcPts val="0"/>
                        </a:spcBef>
                        <a:spcAft>
                          <a:spcPts val="0"/>
                        </a:spcAft>
                        <a:tabLst>
                          <a:tab pos="457200" algn="l"/>
                          <a:tab pos="742950" algn="l"/>
                        </a:tabLst>
                      </a:pPr>
                      <a:endParaRPr lang="en-US" sz="570" b="1" dirty="0" smtClean="0">
                        <a:effectLst/>
                        <a:latin typeface="Helvetica" panose="020B0604020202020204" pitchFamily="34" charset="0"/>
                        <a:ea typeface="Times New Roman" panose="02020603050405020304" pitchFamily="18" charset="0"/>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570" b="1" dirty="0" smtClean="0">
                          <a:effectLst/>
                          <a:latin typeface="Helvetica" panose="020B0604020202020204" pitchFamily="34" charset="0"/>
                          <a:ea typeface="Times New Roman" panose="02020603050405020304" pitchFamily="18" charset="0"/>
                          <a:cs typeface="Times New Roman" panose="02020603050405020304" pitchFamily="18" charset="0"/>
                        </a:rPr>
                        <a:t>ISO (24113:2019) does not address servicing or proximity operations.</a:t>
                      </a:r>
                    </a:p>
                  </a:txBody>
                  <a:tcPr marL="32798" marR="32798"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tabLst>
                          <a:tab pos="457200" algn="l"/>
                          <a:tab pos="742950" algn="l"/>
                        </a:tabLst>
                      </a:pPr>
                      <a:r>
                        <a:rPr lang="en-US" sz="570" b="1" dirty="0">
                          <a:effectLst/>
                          <a:latin typeface="Calibri" panose="020F0502020204030204" pitchFamily="34" charset="0"/>
                          <a:ea typeface="Yu Mincho"/>
                          <a:cs typeface="Times New Roman" panose="02020603050405020304" pitchFamily="18" charset="0"/>
                        </a:rPr>
                        <a:t>United States Government (USG) ODMSP –Rendezvous, proximity operations, and satellite servicing:  In developing the mission profile for a structure, the program should limit the risk of debris generation as an outcome of the operations.  The program should (1</a:t>
                      </a:r>
                      <a:r>
                        <a:rPr lang="en-US" sz="570" b="1" dirty="0">
                          <a:effectLst/>
                          <a:highlight>
                            <a:srgbClr val="00FF00"/>
                          </a:highlight>
                          <a:latin typeface="Calibri" panose="020F0502020204030204" pitchFamily="34" charset="0"/>
                          <a:ea typeface="Yu Mincho"/>
                          <a:cs typeface="Times New Roman" panose="02020603050405020304" pitchFamily="18" charset="0"/>
                        </a:rPr>
                        <a:t>) limit the probability of accidental collision, and (2) limit the probability of accidental explosion resulting from the operations.</a:t>
                      </a:r>
                      <a:r>
                        <a:rPr lang="en-US" sz="570" b="1" dirty="0">
                          <a:effectLst/>
                          <a:latin typeface="Calibri" panose="020F0502020204030204" pitchFamily="34" charset="0"/>
                          <a:ea typeface="Yu Mincho"/>
                          <a:cs typeface="Times New Roman" panose="02020603050405020304" pitchFamily="18" charset="0"/>
                        </a:rPr>
                        <a:t>  Any planned debris generated as a result of the operations should follow the standard practices for mission-related debris set forth in Objective 1 - CONTROL OF DEBRIS RELEASED DURING NORMAL OPERATIONS. </a:t>
                      </a:r>
                      <a:endParaRPr lang="en-US" sz="570" dirty="0">
                        <a:effectLst/>
                        <a:latin typeface="Calibri" panose="020F0502020204030204" pitchFamily="34" charset="0"/>
                        <a:ea typeface="Yu Mincho"/>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570" b="1" dirty="0">
                          <a:effectLst/>
                          <a:latin typeface="Calibri" panose="020F0502020204030204" pitchFamily="34" charset="0"/>
                          <a:ea typeface="Yu Mincho"/>
                          <a:cs typeface="Times New Roman" panose="02020603050405020304" pitchFamily="18" charset="0"/>
                        </a:rPr>
                        <a:t> </a:t>
                      </a:r>
                      <a:endParaRPr lang="en-US" sz="570" dirty="0">
                        <a:effectLst/>
                        <a:latin typeface="Calibri" panose="020F0502020204030204" pitchFamily="34" charset="0"/>
                        <a:ea typeface="Yu Mincho"/>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570" b="1" dirty="0">
                          <a:effectLst/>
                          <a:latin typeface="Calibri" panose="020F0502020204030204" pitchFamily="34" charset="0"/>
                          <a:ea typeface="Yu Mincho"/>
                          <a:cs typeface="Times New Roman" panose="02020603050405020304" pitchFamily="18" charset="0"/>
                        </a:rPr>
                        <a:t>5-4. Safety of Active debris removal operations:  In developing the mission profile for an active debris removal operation on a debris structure, the program should limit the risk of debris generation as an outcome of the operation.  The program should (</a:t>
                      </a:r>
                      <a:r>
                        <a:rPr lang="en-US" sz="570" b="1" dirty="0">
                          <a:effectLst/>
                          <a:highlight>
                            <a:srgbClr val="00FF00"/>
                          </a:highlight>
                          <a:latin typeface="Calibri" panose="020F0502020204030204" pitchFamily="34" charset="0"/>
                          <a:ea typeface="Yu Mincho"/>
                          <a:cs typeface="Times New Roman" panose="02020603050405020304" pitchFamily="18" charset="0"/>
                        </a:rPr>
                        <a:t>1) avoid fragmentation of the debris structure, (2) limit the probability of accidental collision, and (3) limit the probability of accidental explosion resulting from the operations.</a:t>
                      </a:r>
                      <a:r>
                        <a:rPr lang="en-US" sz="570" b="1" dirty="0">
                          <a:effectLst/>
                          <a:latin typeface="Calibri" panose="020F0502020204030204" pitchFamily="34" charset="0"/>
                          <a:ea typeface="Yu Mincho"/>
                          <a:cs typeface="Times New Roman" panose="02020603050405020304" pitchFamily="18" charset="0"/>
                        </a:rPr>
                        <a:t> Any planned debris generated as a result of the operations should follow the standard practices for mission-related debris set forth in Objective 1. The operations should be designed for the debris structure to follow applicable post-mission disposal practices set forth in Objective 4 - POSTMISSION DISPOSAL OF SPACE STRUCTURES</a:t>
                      </a:r>
                      <a:endParaRPr lang="en-US" sz="570" dirty="0">
                        <a:effectLst/>
                        <a:latin typeface="Calibri" panose="020F0502020204030204" pitchFamily="34" charset="0"/>
                        <a:ea typeface="Yu Mincho"/>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570" b="1" dirty="0">
                          <a:effectLst/>
                          <a:latin typeface="Calibri" panose="020F0502020204030204" pitchFamily="34" charset="0"/>
                          <a:ea typeface="Yu Mincho"/>
                          <a:cs typeface="Times New Roman" panose="02020603050405020304" pitchFamily="18" charset="0"/>
                        </a:rPr>
                        <a:t> </a:t>
                      </a:r>
                      <a:endParaRPr lang="en-US" sz="570" dirty="0">
                        <a:effectLst/>
                        <a:latin typeface="Calibri" panose="020F0502020204030204" pitchFamily="34" charset="0"/>
                        <a:ea typeface="Yu Mincho"/>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570" b="1" dirty="0" smtClean="0">
                          <a:effectLst/>
                          <a:latin typeface="Calibri" panose="020F0502020204030204" pitchFamily="34" charset="0"/>
                          <a:ea typeface="Yu Mincho"/>
                          <a:cs typeface="Times New Roman" panose="02020603050405020304" pitchFamily="18" charset="0"/>
                        </a:rPr>
                        <a:t>2020 National Space policy: “</a:t>
                      </a:r>
                      <a:r>
                        <a:rPr lang="en-US" sz="570" b="1" dirty="0">
                          <a:effectLst/>
                          <a:latin typeface="Calibri" panose="020F0502020204030204" pitchFamily="34" charset="0"/>
                          <a:ea typeface="Yu Mincho"/>
                          <a:cs typeface="Times New Roman" panose="02020603050405020304" pitchFamily="18" charset="0"/>
                        </a:rPr>
                        <a:t> </a:t>
                      </a:r>
                      <a:r>
                        <a:rPr lang="en-US" sz="570" b="1" dirty="0" smtClean="0">
                          <a:effectLst/>
                          <a:latin typeface="Calibri" panose="020F0502020204030204" pitchFamily="34" charset="0"/>
                          <a:ea typeface="Yu Mincho"/>
                          <a:cs typeface="Times New Roman" panose="02020603050405020304" pitchFamily="18" charset="0"/>
                        </a:rPr>
                        <a:t>Evaluate and pursue, in coordination with allies and partners, active debris removal as a potential long-term approach to ensure the safety of flight in key orbital regimes;” </a:t>
                      </a:r>
                    </a:p>
                    <a:p>
                      <a:pPr marL="0" marR="0">
                        <a:lnSpc>
                          <a:spcPct val="107000"/>
                        </a:lnSpc>
                        <a:spcBef>
                          <a:spcPts val="0"/>
                        </a:spcBef>
                        <a:spcAft>
                          <a:spcPts val="0"/>
                        </a:spcAft>
                        <a:tabLst>
                          <a:tab pos="457200" algn="l"/>
                          <a:tab pos="742950" algn="l"/>
                        </a:tabLst>
                      </a:pPr>
                      <a:endParaRPr lang="en-US" sz="570" b="1" dirty="0" smtClean="0">
                        <a:effectLst/>
                        <a:latin typeface="Calibri" panose="020F0502020204030204" pitchFamily="34" charset="0"/>
                        <a:ea typeface="Yu Mincho"/>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570" b="1" dirty="0" smtClean="0">
                          <a:effectLst/>
                          <a:latin typeface="Calibri" panose="020F0502020204030204" pitchFamily="34" charset="0"/>
                          <a:ea typeface="Yu Mincho"/>
                          <a:cs typeface="Times New Roman" panose="02020603050405020304" pitchFamily="18" charset="0"/>
                        </a:rPr>
                        <a:t>SPD-3</a:t>
                      </a:r>
                      <a:r>
                        <a:rPr lang="en-US" sz="570" b="1" baseline="0" dirty="0" smtClean="0">
                          <a:effectLst/>
                          <a:latin typeface="Calibri" panose="020F0502020204030204" pitchFamily="34" charset="0"/>
                          <a:ea typeface="Yu Mincho"/>
                          <a:cs typeface="Times New Roman" panose="02020603050405020304" pitchFamily="18" charset="0"/>
                        </a:rPr>
                        <a:t>: “The United States should pursue active debris removal as a necessary long-term approach to ensure the safety of flight operations in key orbital regimes. This effort should not detract from continuing to advance international protocols for debris mitigation associated with current programs. “</a:t>
                      </a:r>
                      <a:endParaRPr lang="en-US" sz="570" b="1" dirty="0" smtClean="0">
                        <a:effectLst/>
                        <a:latin typeface="Calibri" panose="020F0502020204030204" pitchFamily="34" charset="0"/>
                        <a:ea typeface="Yu Mincho"/>
                        <a:cs typeface="Times New Roman" panose="02020603050405020304" pitchFamily="18" charset="0"/>
                      </a:endParaRPr>
                    </a:p>
                    <a:p>
                      <a:pPr marL="0" marR="0">
                        <a:lnSpc>
                          <a:spcPct val="107000"/>
                        </a:lnSpc>
                        <a:spcBef>
                          <a:spcPts val="0"/>
                        </a:spcBef>
                        <a:spcAft>
                          <a:spcPts val="0"/>
                        </a:spcAft>
                        <a:tabLst>
                          <a:tab pos="457200" algn="l"/>
                          <a:tab pos="742950" algn="l"/>
                        </a:tabLst>
                      </a:pPr>
                      <a:endParaRPr lang="en-US" sz="570" dirty="0">
                        <a:effectLst/>
                        <a:latin typeface="Calibri" panose="020F0502020204030204" pitchFamily="34" charset="0"/>
                        <a:ea typeface="Yu Mincho"/>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570" dirty="0">
                          <a:effectLst/>
                          <a:latin typeface="Calibri" panose="020F0502020204030204" pitchFamily="34" charset="0"/>
                          <a:ea typeface="Yu Mincho"/>
                          <a:cs typeface="Times New Roman" panose="02020603050405020304" pitchFamily="18" charset="0"/>
                        </a:rPr>
                        <a:t>FCC : Proximity Operations 59 (FCC-CIRC1811-02).With increasing interest in satellite servicing and other non-traditional missions, there have been an increasing number of commercial missions proposed that involve proximity operations and rendezvous of spacecraft.  We propose that applicants be required to disclose whether the spacecraft will be performing any space rendezvous or proximity operations. The statement would indicate whether the satellite will be intentionally located or maneuvering near another spacecraft or other large object in space. Such operations present a potential collision risk, and operators will need to address that risk, as well as any risk of explosions or generation of operational debris that might occur through contact between spacecraft, as part of debris mitigation plans. Accordingly, we propose a disclosure requirement regarding these types of operations</a:t>
                      </a:r>
                    </a:p>
                    <a:p>
                      <a:pPr marL="0" marR="0">
                        <a:lnSpc>
                          <a:spcPct val="107000"/>
                        </a:lnSpc>
                        <a:spcBef>
                          <a:spcPts val="0"/>
                        </a:spcBef>
                        <a:spcAft>
                          <a:spcPts val="0"/>
                        </a:spcAft>
                        <a:tabLst>
                          <a:tab pos="457200" algn="l"/>
                          <a:tab pos="742950" algn="l"/>
                        </a:tabLst>
                      </a:pPr>
                      <a:r>
                        <a:rPr lang="en-US" sz="570" dirty="0">
                          <a:effectLst/>
                          <a:latin typeface="Calibri" panose="020F0502020204030204" pitchFamily="34" charset="0"/>
                          <a:ea typeface="Yu Mincho"/>
                          <a:cs typeface="Times New Roman" panose="02020603050405020304" pitchFamily="18" charset="0"/>
                        </a:rPr>
                        <a:t> </a:t>
                      </a:r>
                    </a:p>
                    <a:p>
                      <a:pPr marL="0" marR="0">
                        <a:lnSpc>
                          <a:spcPct val="107000"/>
                        </a:lnSpc>
                        <a:spcBef>
                          <a:spcPts val="0"/>
                        </a:spcBef>
                        <a:spcAft>
                          <a:spcPts val="0"/>
                        </a:spcAft>
                        <a:tabLst>
                          <a:tab pos="457200" algn="l"/>
                          <a:tab pos="742950" algn="l"/>
                        </a:tabLst>
                      </a:pPr>
                      <a:r>
                        <a:rPr lang="en-US" sz="570" dirty="0">
                          <a:effectLst/>
                          <a:latin typeface="Calibri" panose="020F0502020204030204" pitchFamily="34" charset="0"/>
                          <a:ea typeface="Yu Mincho"/>
                          <a:cs typeface="Times New Roman" panose="02020603050405020304" pitchFamily="18" charset="0"/>
                        </a:rPr>
                        <a:t> </a:t>
                      </a:r>
                    </a:p>
                    <a:p>
                      <a:pPr marL="0" marR="0">
                        <a:lnSpc>
                          <a:spcPct val="107000"/>
                        </a:lnSpc>
                        <a:spcBef>
                          <a:spcPts val="0"/>
                        </a:spcBef>
                        <a:spcAft>
                          <a:spcPts val="0"/>
                        </a:spcAft>
                        <a:tabLst>
                          <a:tab pos="457200" algn="l"/>
                          <a:tab pos="742950" algn="l"/>
                        </a:tabLst>
                      </a:pPr>
                      <a:r>
                        <a:rPr lang="en-US" sz="570" dirty="0">
                          <a:effectLst/>
                          <a:latin typeface="Calibri" panose="020F0502020204030204" pitchFamily="34" charset="0"/>
                          <a:ea typeface="Yu Mincho"/>
                          <a:cs typeface="Times New Roman" panose="02020603050405020304" pitchFamily="18" charset="0"/>
                        </a:rPr>
                        <a:t>FCC 20-54 Proximity Operations 122. In the Notice, the Commission noted the increasing number of commercial missions proposed involving proximity operations and rendezvous of spacecraft. The Commission proposed that applicants be required to disclose whether the spacecraft is capable of, or will be, performing rendezvous or proximity operations. The Commission also sought comment on whether the rules should include anything more specific regarding information sharing about proximity operations with the 18th Space Control Squadron or any successor civilian entity.435.We adopt a disclosure requirement that would identify situations where there are planned rendezvous and proximity operations and provide a vehicle for further review of those operations.  </a:t>
                      </a:r>
                      <a:r>
                        <a:rPr lang="en-US" sz="570" b="1" dirty="0">
                          <a:effectLst/>
                          <a:latin typeface="Calibri" panose="020F0502020204030204" pitchFamily="34" charset="0"/>
                          <a:ea typeface="Yu Mincho"/>
                          <a:cs typeface="Times New Roman" panose="02020603050405020304" pitchFamily="18" charset="0"/>
                        </a:rPr>
                        <a:t>The disclosure requirement follows the general approach in the revised ODMSP of analyzing such operations within the framework of standard debris mitigation objectives—limiting debris release, preventing accidental explosions, and limiting collision risk. </a:t>
                      </a:r>
                      <a:r>
                        <a:rPr lang="en-US" sz="570" dirty="0">
                          <a:effectLst/>
                          <a:latin typeface="Calibri" panose="020F0502020204030204" pitchFamily="34" charset="0"/>
                          <a:ea typeface="Yu Mincho"/>
                          <a:cs typeface="Times New Roman" panose="02020603050405020304" pitchFamily="18" charset="0"/>
                        </a:rPr>
                        <a:t>Commenters generally supported this approach. We note the evolving and developing nature of these operations, and accordingly find that more specific technical or operational requirements are premature at this time</a:t>
                      </a:r>
                    </a:p>
                    <a:p>
                      <a:pPr marL="0" marR="0">
                        <a:lnSpc>
                          <a:spcPct val="107000"/>
                        </a:lnSpc>
                        <a:spcBef>
                          <a:spcPts val="0"/>
                        </a:spcBef>
                        <a:spcAft>
                          <a:spcPts val="0"/>
                        </a:spcAft>
                        <a:tabLst>
                          <a:tab pos="457200" algn="l"/>
                          <a:tab pos="742950" algn="l"/>
                        </a:tabLst>
                      </a:pPr>
                      <a:r>
                        <a:rPr lang="en-US" sz="570" b="1" dirty="0">
                          <a:effectLst/>
                          <a:highlight>
                            <a:srgbClr val="FFFF00"/>
                          </a:highlight>
                          <a:latin typeface="Helvetica" panose="020B0604020202020204" pitchFamily="34" charset="0"/>
                          <a:ea typeface="Times New Roman" panose="02020603050405020304" pitchFamily="18" charset="0"/>
                          <a:cs typeface="Times New Roman" panose="02020603050405020304" pitchFamily="18" charset="0"/>
                        </a:rPr>
                        <a:t> </a:t>
                      </a:r>
                      <a:endParaRPr lang="en-US" sz="570" dirty="0">
                        <a:effectLst/>
                        <a:latin typeface="Calibri" panose="020F0502020204030204" pitchFamily="34" charset="0"/>
                        <a:ea typeface="Yu Mincho"/>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570" dirty="0" smtClean="0">
                          <a:effectLst/>
                          <a:latin typeface="Arial" panose="020B0604020202020204" pitchFamily="34" charset="0"/>
                          <a:ea typeface="Yu Mincho"/>
                          <a:cs typeface="Times New Roman" panose="02020603050405020304" pitchFamily="18" charset="0"/>
                        </a:rPr>
                        <a:t>Member of CONFERS </a:t>
                      </a:r>
                      <a:r>
                        <a:rPr lang="en-US" sz="570" dirty="0">
                          <a:effectLst/>
                          <a:latin typeface="Arial" panose="020B0604020202020204" pitchFamily="34" charset="0"/>
                          <a:ea typeface="Yu Mincho"/>
                          <a:cs typeface="Times New Roman" panose="02020603050405020304" pitchFamily="18" charset="0"/>
                        </a:rPr>
                        <a:t>(The Consortium for Execution of Rendezvous and Servicing Operations) Studies</a:t>
                      </a:r>
                      <a:endParaRPr lang="en-US" sz="570" dirty="0">
                        <a:effectLst/>
                        <a:latin typeface="Calibri" panose="020F0502020204030204" pitchFamily="34" charset="0"/>
                        <a:ea typeface="Yu Mincho"/>
                        <a:cs typeface="Times New Roman" panose="02020603050405020304" pitchFamily="18" charset="0"/>
                      </a:endParaRPr>
                    </a:p>
                  </a:txBody>
                  <a:tcPr marL="32798" marR="327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tabLst>
                          <a:tab pos="457200" algn="l"/>
                          <a:tab pos="742950" algn="l"/>
                        </a:tabLst>
                      </a:pPr>
                      <a:r>
                        <a:rPr lang="en-US" sz="570" dirty="0">
                          <a:effectLst/>
                          <a:latin typeface="Helvetica" panose="020B0604020202020204" pitchFamily="34" charset="0"/>
                          <a:ea typeface="Yu Mincho"/>
                          <a:cs typeface="Times New Roman" panose="02020603050405020304" pitchFamily="18" charset="0"/>
                        </a:rPr>
                        <a:t>JERG-2-026 </a:t>
                      </a:r>
                      <a:r>
                        <a:rPr lang="en-US" sz="570" b="1" dirty="0">
                          <a:effectLst/>
                          <a:latin typeface="Helvetica" panose="020B0604020202020204" pitchFamily="34" charset="0"/>
                          <a:ea typeface="Times New Roman" panose="02020603050405020304" pitchFamily="18" charset="0"/>
                          <a:cs typeface="Times New Roman" panose="02020603050405020304" pitchFamily="18" charset="0"/>
                        </a:rPr>
                        <a:t>On-orbit service:</a:t>
                      </a:r>
                      <a:r>
                        <a:rPr lang="en-US" sz="570" dirty="0">
                          <a:effectLst/>
                          <a:latin typeface="Helvetica" panose="020B0604020202020204" pitchFamily="34" charset="0"/>
                          <a:ea typeface="Yu Mincho"/>
                          <a:cs typeface="Times New Roman" panose="02020603050405020304" pitchFamily="18" charset="0"/>
                        </a:rPr>
                        <a:t> Intentional interference by a servicing spacecraft with a client spacecraft for refueling,   resupplying, adding or replacing  functionalities and assisting post mission disposal.</a:t>
                      </a:r>
                      <a:endParaRPr lang="en-US" sz="570" dirty="0">
                        <a:effectLst/>
                        <a:latin typeface="Calibri" panose="020F0502020204030204" pitchFamily="34" charset="0"/>
                        <a:ea typeface="Yu Mincho"/>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570" dirty="0">
                          <a:effectLst/>
                          <a:latin typeface="Helvetica" panose="020B0604020202020204" pitchFamily="34" charset="0"/>
                          <a:ea typeface="Yu Mincho"/>
                          <a:cs typeface="Times New Roman" panose="02020603050405020304" pitchFamily="18" charset="0"/>
                        </a:rPr>
                        <a:t> </a:t>
                      </a:r>
                      <a:endParaRPr lang="en-US" sz="570" dirty="0">
                        <a:effectLst/>
                        <a:latin typeface="Calibri" panose="020F0502020204030204" pitchFamily="34" charset="0"/>
                        <a:ea typeface="Yu Mincho"/>
                        <a:cs typeface="Times New Roman" panose="02020603050405020304" pitchFamily="18" charset="0"/>
                      </a:endParaRPr>
                    </a:p>
                    <a:p>
                      <a:pPr marL="0" marR="0">
                        <a:lnSpc>
                          <a:spcPct val="107000"/>
                        </a:lnSpc>
                        <a:spcBef>
                          <a:spcPts val="0"/>
                        </a:spcBef>
                        <a:spcAft>
                          <a:spcPts val="0"/>
                        </a:spcAft>
                        <a:tabLst>
                          <a:tab pos="457200" algn="l"/>
                          <a:tab pos="742950" algn="l"/>
                        </a:tabLst>
                      </a:pPr>
                      <a:r>
                        <a:rPr lang="en-US" sz="570" dirty="0">
                          <a:effectLst/>
                          <a:latin typeface="Helvetica" panose="020B0604020202020204" pitchFamily="34" charset="0"/>
                          <a:ea typeface="Yu Mincho"/>
                          <a:cs typeface="Times New Roman" panose="02020603050405020304" pitchFamily="18" charset="0"/>
                        </a:rPr>
                        <a:t>Active debris removal (ADR) for inactive spacecraft / target debris and transportation to/from a space station is also a part of on-orbit servicing. ADR shall be taken in to </a:t>
                      </a:r>
                      <a:r>
                        <a:rPr lang="en-US" sz="570" dirty="0">
                          <a:effectLst/>
                          <a:highlight>
                            <a:srgbClr val="00FF00"/>
                          </a:highlight>
                          <a:latin typeface="Helvetica" panose="020B0604020202020204" pitchFamily="34" charset="0"/>
                          <a:ea typeface="Yu Mincho"/>
                          <a:cs typeface="Times New Roman" panose="02020603050405020304" pitchFamily="18" charset="0"/>
                        </a:rPr>
                        <a:t>(</a:t>
                      </a:r>
                      <a:r>
                        <a:rPr lang="en-US" sz="570" b="1" dirty="0">
                          <a:effectLst/>
                          <a:highlight>
                            <a:srgbClr val="00FF00"/>
                          </a:highlight>
                          <a:latin typeface="Helvetica" panose="020B0604020202020204" pitchFamily="34" charset="0"/>
                          <a:ea typeface="Yu Mincho"/>
                          <a:cs typeface="Times New Roman" panose="02020603050405020304" pitchFamily="18" charset="0"/>
                        </a:rPr>
                        <a:t>1) Avoid unintended generation of debris caused by a collision upon RPO, physical contact and docking with a target as well as the loss of debris mitigation functions are defined as a critical hazard (e.g. serious effect on environment)</a:t>
                      </a:r>
                      <a:r>
                        <a:rPr lang="en-US" sz="570" dirty="0">
                          <a:effectLst/>
                          <a:highlight>
                            <a:srgbClr val="00FF00"/>
                          </a:highlight>
                          <a:latin typeface="Helvetica" panose="020B0604020202020204" pitchFamily="34" charset="0"/>
                          <a:ea typeface="Yu Mincho"/>
                          <a:cs typeface="Times New Roman" panose="02020603050405020304" pitchFamily="18" charset="0"/>
                        </a:rPr>
                        <a:t>.</a:t>
                      </a:r>
                      <a:r>
                        <a:rPr lang="en-US" sz="570" dirty="0">
                          <a:effectLst/>
                          <a:latin typeface="Helvetica" panose="020B0604020202020204" pitchFamily="34" charset="0"/>
                          <a:ea typeface="Yu Mincho"/>
                          <a:cs typeface="Times New Roman" panose="02020603050405020304" pitchFamily="18" charset="0"/>
                        </a:rPr>
                        <a:t>(2) Conduct a hazard analysis of the entire system integrating a servicing spacecraft, target and ground system, and take safety measures to address the identified hazards and hazard causes based on fault tolerance.(3) Additional fault tolerance or equivalent measures are considered when a collision could lead to a catastrophic consequence such as serious threat to the manned spacecraft because of its size, orbit and/or payload properties. (4) Avoid inducing failures direct or indirect (impingement, contamination, </a:t>
                      </a:r>
                      <a:r>
                        <a:rPr lang="en-US" sz="570" dirty="0" err="1">
                          <a:effectLst/>
                          <a:latin typeface="Helvetica" panose="020B0604020202020204" pitchFamily="34" charset="0"/>
                          <a:ea typeface="Yu Mincho"/>
                          <a:cs typeface="Times New Roman" panose="02020603050405020304" pitchFamily="18" charset="0"/>
                        </a:rPr>
                        <a:t>etc</a:t>
                      </a:r>
                      <a:r>
                        <a:rPr lang="en-US" sz="570" dirty="0">
                          <a:effectLst/>
                          <a:latin typeface="Helvetica" panose="020B0604020202020204" pitchFamily="34" charset="0"/>
                          <a:ea typeface="Yu Mincho"/>
                          <a:cs typeface="Times New Roman" panose="02020603050405020304" pitchFamily="18" charset="0"/>
                        </a:rPr>
                        <a:t>) in servicing of client system. (5) Inability to separate client and servicing if required.</a:t>
                      </a:r>
                      <a:endParaRPr lang="en-US" sz="570" dirty="0">
                        <a:effectLst/>
                        <a:latin typeface="Calibri" panose="020F0502020204030204" pitchFamily="34" charset="0"/>
                        <a:ea typeface="Yu Mincho"/>
                        <a:cs typeface="Times New Roman" panose="02020603050405020304" pitchFamily="18" charset="0"/>
                      </a:endParaRPr>
                    </a:p>
                  </a:txBody>
                  <a:tcPr marL="32798" marR="327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tabLst>
                          <a:tab pos="457200" algn="l"/>
                          <a:tab pos="742950" algn="l"/>
                        </a:tabLst>
                      </a:pPr>
                      <a:r>
                        <a:rPr lang="en-US" sz="570" dirty="0" smtClean="0">
                          <a:effectLst/>
                          <a:latin typeface="Calibri" panose="020F0502020204030204" pitchFamily="34" charset="0"/>
                          <a:ea typeface="Yu Mincho"/>
                          <a:cs typeface="Calibri" panose="020F0502020204030204" pitchFamily="34" charset="0"/>
                        </a:rPr>
                        <a:t>In 2019, France released its Space Defense Strategy, in which it acknowledged the increasing importance in-orbit services will have in the future due to the high number of objects in orbit and the need to remove debris. </a:t>
                      </a:r>
                    </a:p>
                    <a:p>
                      <a:pPr marL="0" marR="0">
                        <a:lnSpc>
                          <a:spcPct val="107000"/>
                        </a:lnSpc>
                        <a:spcBef>
                          <a:spcPts val="0"/>
                        </a:spcBef>
                        <a:spcAft>
                          <a:spcPts val="0"/>
                        </a:spcAft>
                        <a:tabLst>
                          <a:tab pos="457200" algn="l"/>
                          <a:tab pos="742950" algn="l"/>
                        </a:tabLst>
                      </a:pPr>
                      <a:endParaRPr lang="en-US" sz="570" dirty="0" smtClean="0">
                        <a:effectLst/>
                        <a:latin typeface="Calibri" panose="020F0502020204030204" pitchFamily="34" charset="0"/>
                        <a:ea typeface="Yu Mincho"/>
                        <a:cs typeface="Calibri" panose="020F0502020204030204" pitchFamily="34" charset="0"/>
                      </a:endParaRPr>
                    </a:p>
                    <a:p>
                      <a:pPr marL="0" marR="0">
                        <a:lnSpc>
                          <a:spcPct val="107000"/>
                        </a:lnSpc>
                        <a:spcBef>
                          <a:spcPts val="0"/>
                        </a:spcBef>
                        <a:spcAft>
                          <a:spcPts val="0"/>
                        </a:spcAft>
                        <a:tabLst>
                          <a:tab pos="457200" algn="l"/>
                          <a:tab pos="742950" algn="l"/>
                        </a:tabLst>
                      </a:pPr>
                      <a:r>
                        <a:rPr lang="en-US" sz="570" dirty="0" smtClean="0">
                          <a:effectLst/>
                          <a:latin typeface="Calibri" panose="020F0502020204030204" pitchFamily="34" charset="0"/>
                          <a:ea typeface="Yu Mincho"/>
                          <a:cs typeface="Calibri" panose="020F0502020204030204" pitchFamily="34" charset="0"/>
                        </a:rPr>
                        <a:t>France is involved in the development of IOS in the field of Active Debris Removal, reconfiguration and de-orbiting. </a:t>
                      </a:r>
                    </a:p>
                    <a:p>
                      <a:pPr marL="0" marR="0">
                        <a:lnSpc>
                          <a:spcPct val="107000"/>
                        </a:lnSpc>
                        <a:spcBef>
                          <a:spcPts val="0"/>
                        </a:spcBef>
                        <a:spcAft>
                          <a:spcPts val="0"/>
                        </a:spcAft>
                        <a:tabLst>
                          <a:tab pos="457200" algn="l"/>
                          <a:tab pos="742950" algn="l"/>
                        </a:tabLst>
                      </a:pPr>
                      <a:endParaRPr lang="en-US" sz="570" dirty="0" smtClean="0">
                        <a:effectLst/>
                        <a:latin typeface="Calibri" panose="020F0502020204030204" pitchFamily="34" charset="0"/>
                        <a:ea typeface="Yu Mincho"/>
                        <a:cs typeface="Calibri" panose="020F0502020204030204" pitchFamily="34" charset="0"/>
                      </a:endParaRPr>
                    </a:p>
                    <a:p>
                      <a:pPr marL="0" marR="0">
                        <a:lnSpc>
                          <a:spcPct val="107000"/>
                        </a:lnSpc>
                        <a:spcBef>
                          <a:spcPts val="0"/>
                        </a:spcBef>
                        <a:spcAft>
                          <a:spcPts val="0"/>
                        </a:spcAft>
                        <a:tabLst>
                          <a:tab pos="457200" algn="l"/>
                          <a:tab pos="742950" algn="l"/>
                        </a:tabLst>
                      </a:pPr>
                      <a:r>
                        <a:rPr lang="en-US" sz="570" dirty="0" smtClean="0">
                          <a:effectLst/>
                          <a:latin typeface="Calibri" panose="020F0502020204030204" pitchFamily="34" charset="0"/>
                          <a:ea typeface="Yu Mincho"/>
                          <a:cs typeface="Calibri" panose="020F0502020204030204" pitchFamily="34" charset="0"/>
                        </a:rPr>
                        <a:t>France has contributed to the development of Space Debris Mitigation Guidelines of the Committee, the European Code of Conduct for Space Debris Mitigation and, to the IADC Space Debris Mitigation Guidelines. </a:t>
                      </a:r>
                    </a:p>
                    <a:p>
                      <a:pPr marL="0" marR="0">
                        <a:lnSpc>
                          <a:spcPct val="107000"/>
                        </a:lnSpc>
                        <a:spcBef>
                          <a:spcPts val="0"/>
                        </a:spcBef>
                        <a:spcAft>
                          <a:spcPts val="0"/>
                        </a:spcAft>
                        <a:tabLst>
                          <a:tab pos="457200" algn="l"/>
                          <a:tab pos="742950" algn="l"/>
                        </a:tabLst>
                      </a:pPr>
                      <a:endParaRPr lang="en-US" sz="570" dirty="0" smtClean="0">
                        <a:effectLst/>
                        <a:latin typeface="Calibri" panose="020F0502020204030204" pitchFamily="34" charset="0"/>
                        <a:ea typeface="Yu Mincho"/>
                        <a:cs typeface="Calibri" panose="020F0502020204030204" pitchFamily="34" charset="0"/>
                      </a:endParaRPr>
                    </a:p>
                    <a:p>
                      <a:pPr marL="0" marR="0">
                        <a:lnSpc>
                          <a:spcPct val="107000"/>
                        </a:lnSpc>
                        <a:spcBef>
                          <a:spcPts val="0"/>
                        </a:spcBef>
                        <a:spcAft>
                          <a:spcPts val="0"/>
                        </a:spcAft>
                        <a:tabLst>
                          <a:tab pos="457200" algn="l"/>
                          <a:tab pos="742950" algn="l"/>
                        </a:tabLst>
                      </a:pPr>
                      <a:r>
                        <a:rPr lang="en-US" sz="570" dirty="0" smtClean="0">
                          <a:effectLst/>
                          <a:latin typeface="Calibri" panose="020F0502020204030204" pitchFamily="34" charset="0"/>
                          <a:ea typeface="Yu Mincho"/>
                          <a:cs typeface="Calibri" panose="020F0502020204030204" pitchFamily="34" charset="0"/>
                        </a:rPr>
                        <a:t>The French Technical Regulation is consistent with these guidelines, as well as with the ISO 24113 standard.</a:t>
                      </a:r>
                    </a:p>
                    <a:p>
                      <a:pPr marL="0" marR="0">
                        <a:lnSpc>
                          <a:spcPct val="107000"/>
                        </a:lnSpc>
                        <a:spcBef>
                          <a:spcPts val="0"/>
                        </a:spcBef>
                        <a:spcAft>
                          <a:spcPts val="0"/>
                        </a:spcAft>
                        <a:tabLst>
                          <a:tab pos="457200" algn="l"/>
                          <a:tab pos="742950" algn="l"/>
                        </a:tabLst>
                      </a:pPr>
                      <a:endParaRPr lang="en-US" sz="570" dirty="0" smtClean="0">
                        <a:effectLst/>
                        <a:latin typeface="Calibri" panose="020F0502020204030204" pitchFamily="34" charset="0"/>
                        <a:ea typeface="Yu Mincho"/>
                        <a:cs typeface="Calibri" panose="020F0502020204030204" pitchFamily="34" charset="0"/>
                      </a:endParaRPr>
                    </a:p>
                    <a:p>
                      <a:pPr marL="0" marR="0">
                        <a:lnSpc>
                          <a:spcPct val="107000"/>
                        </a:lnSpc>
                        <a:spcBef>
                          <a:spcPts val="0"/>
                        </a:spcBef>
                        <a:spcAft>
                          <a:spcPts val="0"/>
                        </a:spcAft>
                        <a:tabLst>
                          <a:tab pos="457200" algn="l"/>
                          <a:tab pos="742950" algn="l"/>
                        </a:tabLst>
                      </a:pPr>
                      <a:r>
                        <a:rPr lang="en-US" sz="570" dirty="0" smtClean="0">
                          <a:effectLst/>
                          <a:latin typeface="Calibri" panose="020F0502020204030204" pitchFamily="34" charset="0"/>
                          <a:ea typeface="Yu Mincho"/>
                          <a:cs typeface="Calibri" panose="020F0502020204030204" pitchFamily="34" charset="0"/>
                        </a:rPr>
                        <a:t>France is currently using debris mitigation policies to guide CPO and RPO.</a:t>
                      </a:r>
                    </a:p>
                    <a:p>
                      <a:pPr marL="0" marR="0">
                        <a:lnSpc>
                          <a:spcPct val="107000"/>
                        </a:lnSpc>
                        <a:spcBef>
                          <a:spcPts val="0"/>
                        </a:spcBef>
                        <a:spcAft>
                          <a:spcPts val="0"/>
                        </a:spcAft>
                        <a:tabLst>
                          <a:tab pos="457200" algn="l"/>
                          <a:tab pos="742950" algn="l"/>
                        </a:tabLst>
                      </a:pPr>
                      <a:endParaRPr lang="en-US" sz="570" i="1" dirty="0">
                        <a:effectLst/>
                        <a:latin typeface="Calibri" panose="020F0502020204030204" pitchFamily="34" charset="0"/>
                        <a:ea typeface="Yu Mincho"/>
                        <a:cs typeface="Times New Roman" panose="02020603050405020304" pitchFamily="18" charset="0"/>
                      </a:endParaRPr>
                    </a:p>
                  </a:txBody>
                  <a:tcPr marL="32798" marR="327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tabLst>
                          <a:tab pos="457200" algn="l"/>
                          <a:tab pos="742950" algn="l"/>
                        </a:tabLst>
                      </a:pPr>
                      <a:r>
                        <a:rPr lang="en-US" sz="570" dirty="0" smtClean="0">
                          <a:effectLst/>
                          <a:latin typeface="Calibri" panose="020F0502020204030204" pitchFamily="34" charset="0"/>
                          <a:ea typeface="Times New Roman" panose="02020603050405020304" pitchFamily="18" charset="0"/>
                          <a:cs typeface="Calibri" panose="020F0502020204030204" pitchFamily="34" charset="0"/>
                        </a:rPr>
                        <a:t>ESA’s Close Proximity Operations (CPO) Working Group is preparing the safety/sustainability requirements (e.g. technical, operational, verification &amp; validation) for non-human rated missions executing rendezvous, proximity and capture operations.</a:t>
                      </a:r>
                    </a:p>
                    <a:p>
                      <a:pPr marL="0" marR="0">
                        <a:lnSpc>
                          <a:spcPct val="107000"/>
                        </a:lnSpc>
                        <a:spcBef>
                          <a:spcPts val="0"/>
                        </a:spcBef>
                        <a:spcAft>
                          <a:spcPts val="0"/>
                        </a:spcAft>
                        <a:tabLst>
                          <a:tab pos="457200" algn="l"/>
                          <a:tab pos="742950" algn="l"/>
                        </a:tabLst>
                      </a:pPr>
                      <a:endParaRPr lang="en-US" sz="570" dirty="0" smtClean="0">
                        <a:effectLst/>
                        <a:latin typeface="Calibri" panose="020F0502020204030204" pitchFamily="34" charset="0"/>
                        <a:ea typeface="Times New Roman" panose="02020603050405020304" pitchFamily="18" charset="0"/>
                        <a:cs typeface="Calibri" panose="020F0502020204030204" pitchFamily="34" charset="0"/>
                      </a:endParaRPr>
                    </a:p>
                    <a:p>
                      <a:pPr marL="0" marR="0">
                        <a:lnSpc>
                          <a:spcPct val="107000"/>
                        </a:lnSpc>
                        <a:spcBef>
                          <a:spcPts val="0"/>
                        </a:spcBef>
                        <a:spcAft>
                          <a:spcPts val="0"/>
                        </a:spcAft>
                        <a:tabLst>
                          <a:tab pos="457200" algn="l"/>
                          <a:tab pos="742950" algn="l"/>
                        </a:tabLst>
                      </a:pPr>
                      <a:r>
                        <a:rPr lang="en-US" sz="570" dirty="0" smtClean="0">
                          <a:effectLst/>
                          <a:latin typeface="Calibri" panose="020F0502020204030204" pitchFamily="34" charset="0"/>
                          <a:ea typeface="Times New Roman" panose="02020603050405020304" pitchFamily="18" charset="0"/>
                          <a:cs typeface="Calibri" panose="020F0502020204030204" pitchFamily="34" charset="0"/>
                        </a:rPr>
                        <a:t>The CPO Working Group will provide technical inputs to the European Cooperation for Space Standardization (ECSS) Space Traffic Management Working Group on technical aspects concerning the development of worldwide Rendezvous and Proximity Operations (RPO) and On Orbit Servicing (OOS) for 2022</a:t>
                      </a:r>
                      <a:r>
                        <a:rPr lang="en-US" sz="570" baseline="0" dirty="0" smtClean="0">
                          <a:effectLst/>
                          <a:latin typeface="Calibri" panose="020F0502020204030204" pitchFamily="34" charset="0"/>
                          <a:ea typeface="Times New Roman" panose="02020603050405020304" pitchFamily="18" charset="0"/>
                          <a:cs typeface="Calibri" panose="020F0502020204030204" pitchFamily="34" charset="0"/>
                        </a:rPr>
                        <a:t> RPO/OOS draft </a:t>
                      </a:r>
                      <a:r>
                        <a:rPr lang="en-US" sz="570" dirty="0" smtClean="0">
                          <a:effectLst/>
                          <a:latin typeface="Calibri" panose="020F0502020204030204" pitchFamily="34" charset="0"/>
                          <a:ea typeface="Times New Roman" panose="02020603050405020304" pitchFamily="18" charset="0"/>
                          <a:cs typeface="Calibri" panose="020F0502020204030204" pitchFamily="34" charset="0"/>
                        </a:rPr>
                        <a:t>guidelines and best practices handbook release.</a:t>
                      </a:r>
                    </a:p>
                    <a:p>
                      <a:pPr marL="0" marR="0">
                        <a:lnSpc>
                          <a:spcPct val="107000"/>
                        </a:lnSpc>
                        <a:spcBef>
                          <a:spcPts val="0"/>
                        </a:spcBef>
                        <a:spcAft>
                          <a:spcPts val="0"/>
                        </a:spcAft>
                        <a:tabLst>
                          <a:tab pos="457200" algn="l"/>
                          <a:tab pos="742950" algn="l"/>
                        </a:tabLst>
                      </a:pPr>
                      <a:endParaRPr lang="en-US" sz="570" dirty="0" smtClean="0">
                        <a:effectLst/>
                        <a:latin typeface="Calibri" panose="020F0502020204030204" pitchFamily="34" charset="0"/>
                        <a:ea typeface="Times New Roman" panose="02020603050405020304" pitchFamily="18" charset="0"/>
                        <a:cs typeface="Calibri" panose="020F0502020204030204" pitchFamily="34" charset="0"/>
                      </a:endParaRPr>
                    </a:p>
                    <a:p>
                      <a:pPr marL="0" marR="0">
                        <a:lnSpc>
                          <a:spcPct val="107000"/>
                        </a:lnSpc>
                        <a:spcBef>
                          <a:spcPts val="0"/>
                        </a:spcBef>
                        <a:spcAft>
                          <a:spcPts val="0"/>
                        </a:spcAft>
                        <a:tabLst>
                          <a:tab pos="457200" algn="l"/>
                          <a:tab pos="742950" algn="l"/>
                        </a:tabLst>
                      </a:pPr>
                      <a:r>
                        <a:rPr lang="en-US" sz="570" dirty="0" smtClean="0">
                          <a:effectLst/>
                          <a:latin typeface="Calibri" panose="020F0502020204030204" pitchFamily="34" charset="0"/>
                          <a:ea typeface="Times New Roman" panose="02020603050405020304" pitchFamily="18" charset="0"/>
                          <a:cs typeface="Calibri" panose="020F0502020204030204" pitchFamily="34" charset="0"/>
                        </a:rPr>
                        <a:t>ESA</a:t>
                      </a:r>
                      <a:r>
                        <a:rPr lang="en-US" sz="570" baseline="0" dirty="0" smtClean="0">
                          <a:effectLst/>
                          <a:latin typeface="Calibri" panose="020F0502020204030204" pitchFamily="34" charset="0"/>
                          <a:ea typeface="Times New Roman" panose="02020603050405020304" pitchFamily="18" charset="0"/>
                          <a:cs typeface="Calibri" panose="020F0502020204030204" pitchFamily="34" charset="0"/>
                        </a:rPr>
                        <a:t> is c</a:t>
                      </a:r>
                      <a:r>
                        <a:rPr lang="en-US" sz="570" dirty="0" smtClean="0">
                          <a:effectLst/>
                          <a:latin typeface="Calibri" panose="020F0502020204030204" pitchFamily="34" charset="0"/>
                          <a:ea typeface="Times New Roman" panose="02020603050405020304" pitchFamily="18" charset="0"/>
                          <a:cs typeface="Calibri" panose="020F0502020204030204" pitchFamily="34" charset="0"/>
                        </a:rPr>
                        <a:t>urrently using debris mitigation policies to guide CPO and RPO.</a:t>
                      </a:r>
                    </a:p>
                    <a:p>
                      <a:pPr marL="0" marR="0">
                        <a:lnSpc>
                          <a:spcPct val="107000"/>
                        </a:lnSpc>
                        <a:spcBef>
                          <a:spcPts val="0"/>
                        </a:spcBef>
                        <a:spcAft>
                          <a:spcPts val="0"/>
                        </a:spcAft>
                        <a:tabLst>
                          <a:tab pos="457200" algn="l"/>
                          <a:tab pos="742950" algn="l"/>
                        </a:tabLst>
                      </a:pPr>
                      <a:endParaRPr lang="en-US" sz="570" dirty="0" smtClean="0">
                        <a:effectLst/>
                        <a:latin typeface="Calibri" panose="020F0502020204030204" pitchFamily="34" charset="0"/>
                        <a:ea typeface="Times New Roman" panose="02020603050405020304" pitchFamily="18" charset="0"/>
                        <a:cs typeface="Calibri" panose="020F0502020204030204" pitchFamily="34" charset="0"/>
                      </a:endParaRPr>
                    </a:p>
                    <a:p>
                      <a:pPr marL="0" marR="0">
                        <a:lnSpc>
                          <a:spcPct val="107000"/>
                        </a:lnSpc>
                        <a:spcBef>
                          <a:spcPts val="0"/>
                        </a:spcBef>
                        <a:spcAft>
                          <a:spcPts val="0"/>
                        </a:spcAft>
                        <a:tabLst>
                          <a:tab pos="457200" algn="l"/>
                          <a:tab pos="742950" algn="l"/>
                        </a:tabLst>
                      </a:pPr>
                      <a:r>
                        <a:rPr lang="en-US" sz="570" dirty="0" smtClean="0">
                          <a:effectLst/>
                          <a:latin typeface="Calibri" panose="020F0502020204030204" pitchFamily="34" charset="0"/>
                          <a:ea typeface="Times New Roman" panose="02020603050405020304" pitchFamily="18" charset="0"/>
                          <a:cs typeface="Calibri" panose="020F0502020204030204" pitchFamily="34" charset="0"/>
                        </a:rPr>
                        <a:t>Member </a:t>
                      </a:r>
                      <a:r>
                        <a:rPr lang="en-US" sz="570" dirty="0">
                          <a:effectLst/>
                          <a:latin typeface="Calibri" panose="020F0502020204030204" pitchFamily="34" charset="0"/>
                          <a:ea typeface="Times New Roman" panose="02020603050405020304" pitchFamily="18" charset="0"/>
                          <a:cs typeface="Calibri" panose="020F0502020204030204" pitchFamily="34" charset="0"/>
                        </a:rPr>
                        <a:t>of CONFERS</a:t>
                      </a:r>
                      <a:endParaRPr lang="en-US" sz="570" dirty="0">
                        <a:effectLst/>
                        <a:latin typeface="Calibri" panose="020F0502020204030204" pitchFamily="34" charset="0"/>
                        <a:ea typeface="Yu Mincho"/>
                        <a:cs typeface="Times New Roman" panose="02020603050405020304" pitchFamily="18" charset="0"/>
                      </a:endParaRPr>
                    </a:p>
                  </a:txBody>
                  <a:tcPr marL="32798" marR="327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32576956"/>
                  </a:ext>
                </a:extLst>
              </a:tr>
            </a:tbl>
          </a:graphicData>
        </a:graphic>
      </p:graphicFrame>
      <p:sp>
        <p:nvSpPr>
          <p:cNvPr id="13" name="TextBox 12"/>
          <p:cNvSpPr txBox="1"/>
          <p:nvPr/>
        </p:nvSpPr>
        <p:spPr>
          <a:xfrm>
            <a:off x="3343700" y="6119106"/>
            <a:ext cx="3974871" cy="276999"/>
          </a:xfrm>
          <a:prstGeom prst="rect">
            <a:avLst/>
          </a:prstGeom>
          <a:solidFill>
            <a:srgbClr val="66FF66"/>
          </a:solidFill>
        </p:spPr>
        <p:txBody>
          <a:bodyPr wrap="none" rtlCol="0">
            <a:spAutoFit/>
          </a:bodyPr>
          <a:lstStyle/>
          <a:p>
            <a:r>
              <a:rPr lang="en-US" sz="1200" dirty="0" smtClean="0"/>
              <a:t>Common do no harm requirements: avoid debris generation </a:t>
            </a:r>
            <a:endParaRPr lang="en-US" sz="1200" dirty="0"/>
          </a:p>
        </p:txBody>
      </p:sp>
      <p:sp>
        <p:nvSpPr>
          <p:cNvPr id="14" name="TextBox 13"/>
          <p:cNvSpPr txBox="1"/>
          <p:nvPr/>
        </p:nvSpPr>
        <p:spPr>
          <a:xfrm>
            <a:off x="7489764" y="6102618"/>
            <a:ext cx="4433586" cy="276999"/>
          </a:xfrm>
          <a:prstGeom prst="rect">
            <a:avLst/>
          </a:prstGeom>
          <a:solidFill>
            <a:srgbClr val="66FF66"/>
          </a:solidFill>
        </p:spPr>
        <p:txBody>
          <a:bodyPr wrap="none" rtlCol="0">
            <a:spAutoFit/>
          </a:bodyPr>
          <a:lstStyle/>
          <a:p>
            <a:r>
              <a:rPr lang="en-US" sz="1200" dirty="0" smtClean="0"/>
              <a:t>Common maintenance of compliance with debris mitigation policies</a:t>
            </a:r>
            <a:endParaRPr lang="en-US" sz="1200" dirty="0"/>
          </a:p>
        </p:txBody>
      </p:sp>
      <p:sp>
        <p:nvSpPr>
          <p:cNvPr id="15" name="TextBox 14"/>
          <p:cNvSpPr txBox="1"/>
          <p:nvPr/>
        </p:nvSpPr>
        <p:spPr>
          <a:xfrm>
            <a:off x="5466177" y="6457660"/>
            <a:ext cx="6642696" cy="276999"/>
          </a:xfrm>
          <a:prstGeom prst="rect">
            <a:avLst/>
          </a:prstGeom>
          <a:solidFill>
            <a:srgbClr val="66FF66"/>
          </a:solidFill>
        </p:spPr>
        <p:txBody>
          <a:bodyPr wrap="square" rtlCol="0">
            <a:spAutoFit/>
          </a:bodyPr>
          <a:lstStyle/>
          <a:p>
            <a:r>
              <a:rPr lang="en-US" sz="1200" dirty="0" smtClean="0"/>
              <a:t>Common challenge of developing evolved reliability and hazard assessment tactics for Servicing/ADR </a:t>
            </a:r>
            <a:endParaRPr lang="en-US" sz="1200" dirty="0"/>
          </a:p>
        </p:txBody>
      </p:sp>
      <p:sp>
        <p:nvSpPr>
          <p:cNvPr id="16" name="TextBox 15"/>
          <p:cNvSpPr txBox="1"/>
          <p:nvPr/>
        </p:nvSpPr>
        <p:spPr>
          <a:xfrm>
            <a:off x="3121803" y="6468256"/>
            <a:ext cx="2206886" cy="276999"/>
          </a:xfrm>
          <a:prstGeom prst="rect">
            <a:avLst/>
          </a:prstGeom>
          <a:solidFill>
            <a:srgbClr val="FFFF00"/>
          </a:solidFill>
        </p:spPr>
        <p:txBody>
          <a:bodyPr wrap="none" rtlCol="0">
            <a:spAutoFit/>
          </a:bodyPr>
          <a:lstStyle/>
          <a:p>
            <a:r>
              <a:rPr lang="en-US" sz="1200" dirty="0" smtClean="0"/>
              <a:t>Variations in established policies</a:t>
            </a:r>
            <a:endParaRPr lang="en-US" sz="1200" dirty="0"/>
          </a:p>
        </p:txBody>
      </p:sp>
      <p:sp>
        <p:nvSpPr>
          <p:cNvPr id="2" name="Slide Number Placeholder 1"/>
          <p:cNvSpPr>
            <a:spLocks noGrp="1"/>
          </p:cNvSpPr>
          <p:nvPr>
            <p:ph type="sldNum" sz="quarter" idx="7"/>
          </p:nvPr>
        </p:nvSpPr>
        <p:spPr>
          <a:xfrm>
            <a:off x="9365673" y="6014492"/>
            <a:ext cx="2743200" cy="365125"/>
          </a:xfrm>
        </p:spPr>
        <p:txBody>
          <a:bodyPr/>
          <a:lstStyle/>
          <a:p>
            <a:pPr defTabSz="586405"/>
            <a:fld id="{B6F15528-21DE-4FAA-801E-634DDDAF4B2B}" type="slidenum">
              <a:rPr lang="en-US" sz="1154" smtClean="0">
                <a:solidFill>
                  <a:prstClr val="black">
                    <a:tint val="75000"/>
                  </a:prstClr>
                </a:solidFill>
              </a:rPr>
              <a:pPr defTabSz="586405"/>
              <a:t>5</a:t>
            </a:fld>
            <a:endParaRPr lang="en-US" sz="1154" dirty="0">
              <a:solidFill>
                <a:prstClr val="black">
                  <a:tint val="75000"/>
                </a:prstClr>
              </a:solidFill>
            </a:endParaRPr>
          </a:p>
        </p:txBody>
      </p:sp>
    </p:spTree>
    <p:extLst>
      <p:ext uri="{BB962C8B-B14F-4D97-AF65-F5344CB8AC3E}">
        <p14:creationId xmlns:p14="http://schemas.microsoft.com/office/powerpoint/2010/main" val="17409833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913443" y="0"/>
            <a:ext cx="6800964" cy="707886"/>
          </a:xfrm>
          <a:prstGeom prst="rect">
            <a:avLst/>
          </a:prstGeom>
        </p:spPr>
        <p:txBody>
          <a:bodyPr wrap="none">
            <a:spAutoFit/>
          </a:bodyPr>
          <a:lstStyle/>
          <a:p>
            <a:pPr lvl="1"/>
            <a:r>
              <a:rPr lang="en-US" sz="4000" b="1" dirty="0" smtClean="0">
                <a:latin typeface="+mj-lt"/>
              </a:rPr>
              <a:t>Methodology Lessons Learned</a:t>
            </a:r>
            <a:endParaRPr lang="en-US" sz="4000" b="1" dirty="0">
              <a:latin typeface="+mj-lt"/>
            </a:endParaRPr>
          </a:p>
        </p:txBody>
      </p:sp>
      <p:sp>
        <p:nvSpPr>
          <p:cNvPr id="5" name="Content Placeholder 2"/>
          <p:cNvSpPr txBox="1">
            <a:spLocks/>
          </p:cNvSpPr>
          <p:nvPr/>
        </p:nvSpPr>
        <p:spPr>
          <a:xfrm>
            <a:off x="-190499" y="1118175"/>
            <a:ext cx="3028950" cy="4351338"/>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None/>
            </a:pPr>
            <a:r>
              <a:rPr lang="en-US" b="1" dirty="0" smtClean="0">
                <a:solidFill>
                  <a:schemeClr val="bg1"/>
                </a:solidFill>
              </a:rPr>
              <a:t>Agenda</a:t>
            </a:r>
          </a:p>
          <a:p>
            <a:pPr marL="457200" lvl="1" indent="0">
              <a:buNone/>
            </a:pPr>
            <a:endParaRPr lang="en-US" b="1" dirty="0" smtClean="0">
              <a:solidFill>
                <a:srgbClr val="FFFF00"/>
              </a:solidFill>
            </a:endParaRPr>
          </a:p>
          <a:p>
            <a:pPr lvl="1"/>
            <a:r>
              <a:rPr lang="en-US" b="1" dirty="0" smtClean="0">
                <a:solidFill>
                  <a:schemeClr val="bg1"/>
                </a:solidFill>
              </a:rPr>
              <a:t>TOR </a:t>
            </a:r>
            <a:r>
              <a:rPr lang="en-US" b="1" dirty="0">
                <a:solidFill>
                  <a:schemeClr val="bg1"/>
                </a:solidFill>
              </a:rPr>
              <a:t>Overview and Status</a:t>
            </a:r>
          </a:p>
          <a:p>
            <a:pPr lvl="1"/>
            <a:r>
              <a:rPr lang="en-US" b="1" dirty="0">
                <a:solidFill>
                  <a:schemeClr val="bg1"/>
                </a:solidFill>
              </a:rPr>
              <a:t>Joint Initiatives</a:t>
            </a:r>
          </a:p>
          <a:p>
            <a:pPr lvl="2"/>
            <a:r>
              <a:rPr lang="en-US" b="1" dirty="0">
                <a:solidFill>
                  <a:schemeClr val="bg1"/>
                </a:solidFill>
              </a:rPr>
              <a:t>Policy Comparison</a:t>
            </a:r>
          </a:p>
          <a:p>
            <a:pPr lvl="2"/>
            <a:r>
              <a:rPr lang="en-US" b="1" dirty="0">
                <a:solidFill>
                  <a:srgbClr val="FFFF00"/>
                </a:solidFill>
              </a:rPr>
              <a:t>Lessons Learned</a:t>
            </a:r>
          </a:p>
          <a:p>
            <a:pPr lvl="2"/>
            <a:r>
              <a:rPr lang="en-US" b="1" dirty="0" smtClean="0">
                <a:solidFill>
                  <a:schemeClr val="bg1"/>
                </a:solidFill>
              </a:rPr>
              <a:t>Consensus </a:t>
            </a:r>
            <a:r>
              <a:rPr lang="en-US" b="1" dirty="0">
                <a:solidFill>
                  <a:schemeClr val="bg1"/>
                </a:solidFill>
              </a:rPr>
              <a:t>Doc Overview</a:t>
            </a:r>
          </a:p>
          <a:p>
            <a:pPr lvl="1"/>
            <a:r>
              <a:rPr lang="en-US" b="1" dirty="0">
                <a:solidFill>
                  <a:schemeClr val="bg1"/>
                </a:solidFill>
              </a:rPr>
              <a:t>JAXA Initiatives</a:t>
            </a:r>
          </a:p>
          <a:p>
            <a:pPr lvl="1"/>
            <a:r>
              <a:rPr lang="en-US" b="1" dirty="0" smtClean="0">
                <a:solidFill>
                  <a:schemeClr val="bg1"/>
                </a:solidFill>
              </a:rPr>
              <a:t>ESA Initiatives </a:t>
            </a:r>
          </a:p>
          <a:p>
            <a:pPr lvl="1"/>
            <a:r>
              <a:rPr lang="en-US" b="1" dirty="0" smtClean="0">
                <a:solidFill>
                  <a:schemeClr val="bg1"/>
                </a:solidFill>
              </a:rPr>
              <a:t>NASA Initiatives </a:t>
            </a:r>
          </a:p>
          <a:p>
            <a:pPr lvl="1"/>
            <a:r>
              <a:rPr lang="en-US" b="1" dirty="0" smtClean="0">
                <a:solidFill>
                  <a:schemeClr val="bg1"/>
                </a:solidFill>
              </a:rPr>
              <a:t>Summary of Achievements </a:t>
            </a:r>
            <a:r>
              <a:rPr lang="en-US" b="1" dirty="0">
                <a:solidFill>
                  <a:schemeClr val="bg1"/>
                </a:solidFill>
              </a:rPr>
              <a:t>and Path </a:t>
            </a:r>
            <a:r>
              <a:rPr lang="en-US" b="1" dirty="0" smtClean="0">
                <a:solidFill>
                  <a:schemeClr val="bg1"/>
                </a:solidFill>
              </a:rPr>
              <a:t>Forward </a:t>
            </a:r>
            <a:endParaRPr lang="en-US" b="1" dirty="0">
              <a:solidFill>
                <a:schemeClr val="bg1"/>
              </a:solidFill>
            </a:endParaRPr>
          </a:p>
          <a:p>
            <a:pPr marL="457200" lvl="1" indent="0">
              <a:buFont typeface="Arial" panose="020B0604020202020204" pitchFamily="34" charset="0"/>
              <a:buNone/>
            </a:pPr>
            <a:endParaRPr lang="en-US" b="1" dirty="0">
              <a:solidFill>
                <a:schemeClr val="bg1"/>
              </a:solidFill>
            </a:endParaRPr>
          </a:p>
        </p:txBody>
      </p:sp>
      <p:sp>
        <p:nvSpPr>
          <p:cNvPr id="4" name="Rectangle 3"/>
          <p:cNvSpPr/>
          <p:nvPr/>
        </p:nvSpPr>
        <p:spPr>
          <a:xfrm>
            <a:off x="285750" y="6457890"/>
            <a:ext cx="2479774" cy="400110"/>
          </a:xfrm>
          <a:prstGeom prst="rect">
            <a:avLst/>
          </a:prstGeom>
        </p:spPr>
        <p:txBody>
          <a:bodyPr wrap="square">
            <a:spAutoFit/>
          </a:bodyPr>
          <a:lstStyle/>
          <a:p>
            <a:pPr algn="ctr"/>
            <a:r>
              <a:rPr lang="en-GB" sz="1000" b="1" dirty="0" smtClean="0">
                <a:solidFill>
                  <a:schemeClr val="bg1"/>
                </a:solidFill>
              </a:rPr>
              <a:t>Nancy J Lindsey: Mission Extension/Post </a:t>
            </a:r>
            <a:r>
              <a:rPr lang="en-GB" sz="1000" b="1" dirty="0">
                <a:solidFill>
                  <a:schemeClr val="bg1"/>
                </a:solidFill>
              </a:rPr>
              <a:t>Mission </a:t>
            </a:r>
            <a:r>
              <a:rPr lang="en-GB" sz="1000" b="1" dirty="0" smtClean="0">
                <a:solidFill>
                  <a:schemeClr val="bg1"/>
                </a:solidFill>
              </a:rPr>
              <a:t>Disposal Task Force</a:t>
            </a:r>
            <a:endParaRPr lang="en-US" sz="1000" dirty="0">
              <a:solidFill>
                <a:schemeClr val="bg1"/>
              </a:solidFill>
            </a:endParaRPr>
          </a:p>
        </p:txBody>
      </p:sp>
      <p:grpSp>
        <p:nvGrpSpPr>
          <p:cNvPr id="13" name="Group 12"/>
          <p:cNvGrpSpPr/>
          <p:nvPr/>
        </p:nvGrpSpPr>
        <p:grpSpPr>
          <a:xfrm>
            <a:off x="1972189" y="818723"/>
            <a:ext cx="8742218" cy="5598908"/>
            <a:chOff x="3449782" y="886693"/>
            <a:chExt cx="8742218" cy="5598908"/>
          </a:xfrm>
        </p:grpSpPr>
        <p:graphicFrame>
          <p:nvGraphicFramePr>
            <p:cNvPr id="2" name="Diagram 1"/>
            <p:cNvGraphicFramePr/>
            <p:nvPr>
              <p:extLst>
                <p:ext uri="{D42A27DB-BD31-4B8C-83A1-F6EECF244321}">
                  <p14:modId xmlns:p14="http://schemas.microsoft.com/office/powerpoint/2010/main" val="1017742061"/>
                </p:ext>
              </p:extLst>
            </p:nvPr>
          </p:nvGraphicFramePr>
          <p:xfrm>
            <a:off x="3449782" y="886693"/>
            <a:ext cx="8742218" cy="55989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2" name="Group 11"/>
            <p:cNvGrpSpPr/>
            <p:nvPr/>
          </p:nvGrpSpPr>
          <p:grpSpPr>
            <a:xfrm>
              <a:off x="5687291" y="2192023"/>
              <a:ext cx="4267200" cy="2390232"/>
              <a:chOff x="5687291" y="2192023"/>
              <a:chExt cx="4267200" cy="2390232"/>
            </a:xfrm>
          </p:grpSpPr>
          <p:grpSp>
            <p:nvGrpSpPr>
              <p:cNvPr id="6" name="Group 5"/>
              <p:cNvGrpSpPr>
                <a:grpSpLocks noChangeAspect="1"/>
              </p:cNvGrpSpPr>
              <p:nvPr/>
            </p:nvGrpSpPr>
            <p:grpSpPr>
              <a:xfrm>
                <a:off x="5687291" y="2734616"/>
                <a:ext cx="4267200" cy="1847639"/>
                <a:chOff x="2438404" y="1875634"/>
                <a:chExt cx="3865409" cy="1847639"/>
              </a:xfrm>
            </p:grpSpPr>
            <p:sp>
              <p:nvSpPr>
                <p:cNvPr id="7" name="Isosceles Triangle 6"/>
                <p:cNvSpPr/>
                <p:nvPr/>
              </p:nvSpPr>
              <p:spPr>
                <a:xfrm rot="10800000">
                  <a:off x="2438404" y="1875634"/>
                  <a:ext cx="3865409" cy="1847639"/>
                </a:xfrm>
                <a:prstGeom prst="triangle">
                  <a:avLst/>
                </a:prstGeom>
              </p:spPr>
              <p:style>
                <a:lnRef idx="2">
                  <a:schemeClr val="lt1">
                    <a:hueOff val="0"/>
                    <a:satOff val="0"/>
                    <a:lumOff val="0"/>
                    <a:alphaOff val="0"/>
                  </a:schemeClr>
                </a:lnRef>
                <a:fillRef idx="1">
                  <a:schemeClr val="accent5">
                    <a:hueOff val="-1838336"/>
                    <a:satOff val="-2557"/>
                    <a:lumOff val="-981"/>
                    <a:alphaOff val="0"/>
                  </a:schemeClr>
                </a:fillRef>
                <a:effectRef idx="0">
                  <a:schemeClr val="accent5">
                    <a:hueOff val="-1838336"/>
                    <a:satOff val="-2557"/>
                    <a:lumOff val="-981"/>
                    <a:alphaOff val="0"/>
                  </a:schemeClr>
                </a:effectRef>
                <a:fontRef idx="minor">
                  <a:schemeClr val="lt1"/>
                </a:fontRef>
              </p:style>
            </p:sp>
            <p:sp>
              <p:nvSpPr>
                <p:cNvPr id="8" name="Isosceles Triangle 4"/>
                <p:cNvSpPr txBox="1"/>
                <p:nvPr/>
              </p:nvSpPr>
              <p:spPr>
                <a:xfrm rot="21600000">
                  <a:off x="3404756" y="1875634"/>
                  <a:ext cx="1932705" cy="92381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endParaRPr lang="en-US" sz="3100" kern="1200" dirty="0" smtClean="0"/>
                </a:p>
                <a:p>
                  <a:pPr lvl="0" algn="ctr" defTabSz="1377950">
                    <a:lnSpc>
                      <a:spcPct val="90000"/>
                    </a:lnSpc>
                    <a:spcBef>
                      <a:spcPct val="0"/>
                    </a:spcBef>
                    <a:spcAft>
                      <a:spcPct val="35000"/>
                    </a:spcAft>
                  </a:pPr>
                  <a:r>
                    <a:rPr lang="en-US" sz="3100" kern="1200" dirty="0" smtClean="0"/>
                    <a:t>RBD</a:t>
                  </a:r>
                  <a:endParaRPr lang="en-US" sz="3100" kern="1200" dirty="0"/>
                </a:p>
              </p:txBody>
            </p:sp>
          </p:grpSp>
          <p:sp>
            <p:nvSpPr>
              <p:cNvPr id="9" name="Isosceles Triangle 8"/>
              <p:cNvSpPr/>
              <p:nvPr/>
            </p:nvSpPr>
            <p:spPr>
              <a:xfrm rot="3180815">
                <a:off x="5751871" y="2201555"/>
                <a:ext cx="1432491" cy="1413427"/>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p:cNvSpPr/>
              <p:nvPr/>
            </p:nvSpPr>
            <p:spPr>
              <a:xfrm rot="18411660">
                <a:off x="8473507" y="2206007"/>
                <a:ext cx="1432491" cy="1413427"/>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TextBox 15"/>
          <p:cNvSpPr txBox="1"/>
          <p:nvPr/>
        </p:nvSpPr>
        <p:spPr>
          <a:xfrm>
            <a:off x="9055660" y="5002830"/>
            <a:ext cx="2432590" cy="646331"/>
          </a:xfrm>
          <a:prstGeom prst="rect">
            <a:avLst/>
          </a:prstGeom>
          <a:noFill/>
        </p:spPr>
        <p:txBody>
          <a:bodyPr wrap="square" rtlCol="0">
            <a:spAutoFit/>
          </a:bodyPr>
          <a:lstStyle/>
          <a:p>
            <a:pPr algn="ctr"/>
            <a:r>
              <a:rPr lang="en-US" dirty="0" smtClean="0"/>
              <a:t>Quantitative an Qualitative Analysis</a:t>
            </a:r>
            <a:endParaRPr lang="en-US" dirty="0"/>
          </a:p>
        </p:txBody>
      </p:sp>
      <p:sp>
        <p:nvSpPr>
          <p:cNvPr id="17" name="TextBox 16"/>
          <p:cNvSpPr txBox="1"/>
          <p:nvPr/>
        </p:nvSpPr>
        <p:spPr>
          <a:xfrm>
            <a:off x="8022195" y="2971846"/>
            <a:ext cx="2432590" cy="646331"/>
          </a:xfrm>
          <a:prstGeom prst="rect">
            <a:avLst/>
          </a:prstGeom>
          <a:noFill/>
        </p:spPr>
        <p:txBody>
          <a:bodyPr wrap="square" rtlCol="0">
            <a:spAutoFit/>
          </a:bodyPr>
          <a:lstStyle/>
          <a:p>
            <a:pPr algn="ctr"/>
            <a:r>
              <a:rPr lang="en-US" dirty="0" smtClean="0"/>
              <a:t>Scenario and System Assessment</a:t>
            </a:r>
            <a:endParaRPr lang="en-US" dirty="0"/>
          </a:p>
        </p:txBody>
      </p:sp>
      <p:sp>
        <p:nvSpPr>
          <p:cNvPr id="18" name="TextBox 17"/>
          <p:cNvSpPr txBox="1"/>
          <p:nvPr/>
        </p:nvSpPr>
        <p:spPr>
          <a:xfrm>
            <a:off x="7260603" y="1336393"/>
            <a:ext cx="2663326" cy="646331"/>
          </a:xfrm>
          <a:prstGeom prst="rect">
            <a:avLst/>
          </a:prstGeom>
          <a:noFill/>
        </p:spPr>
        <p:txBody>
          <a:bodyPr wrap="square" rtlCol="0">
            <a:spAutoFit/>
          </a:bodyPr>
          <a:lstStyle/>
          <a:p>
            <a:pPr algn="ctr"/>
            <a:r>
              <a:rPr lang="en-US" dirty="0" smtClean="0"/>
              <a:t>Support of Risk-Informed Decision Making</a:t>
            </a:r>
            <a:endParaRPr lang="en-US" dirty="0"/>
          </a:p>
        </p:txBody>
      </p:sp>
      <p:sp>
        <p:nvSpPr>
          <p:cNvPr id="11" name="Slide Number Placeholder 10"/>
          <p:cNvSpPr>
            <a:spLocks noGrp="1"/>
          </p:cNvSpPr>
          <p:nvPr>
            <p:ph type="sldNum" sz="quarter" idx="7"/>
          </p:nvPr>
        </p:nvSpPr>
        <p:spPr/>
        <p:txBody>
          <a:bodyPr/>
          <a:lstStyle/>
          <a:p>
            <a:pPr defTabSz="586405"/>
            <a:fld id="{B6F15528-21DE-4FAA-801E-634DDDAF4B2B}" type="slidenum">
              <a:rPr lang="en-US" sz="1154" smtClean="0">
                <a:solidFill>
                  <a:prstClr val="black">
                    <a:tint val="75000"/>
                  </a:prstClr>
                </a:solidFill>
              </a:rPr>
              <a:pPr defTabSz="586405"/>
              <a:t>6</a:t>
            </a:fld>
            <a:endParaRPr lang="en-US" sz="1154">
              <a:solidFill>
                <a:prstClr val="black">
                  <a:tint val="75000"/>
                </a:prstClr>
              </a:solidFill>
            </a:endParaRPr>
          </a:p>
        </p:txBody>
      </p:sp>
    </p:spTree>
    <p:extLst>
      <p:ext uri="{BB962C8B-B14F-4D97-AF65-F5344CB8AC3E}">
        <p14:creationId xmlns:p14="http://schemas.microsoft.com/office/powerpoint/2010/main" val="15086919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788016" y="0"/>
            <a:ext cx="7038017" cy="707886"/>
          </a:xfrm>
          <a:prstGeom prst="rect">
            <a:avLst/>
          </a:prstGeom>
        </p:spPr>
        <p:txBody>
          <a:bodyPr wrap="none">
            <a:spAutoFit/>
          </a:bodyPr>
          <a:lstStyle/>
          <a:p>
            <a:pPr lvl="1"/>
            <a:r>
              <a:rPr lang="en-US" sz="4000" b="1" dirty="0">
                <a:latin typeface="+mj-lt"/>
              </a:rPr>
              <a:t>Consensus </a:t>
            </a:r>
            <a:r>
              <a:rPr lang="en-US" sz="4000" b="1" dirty="0" smtClean="0">
                <a:latin typeface="+mj-lt"/>
              </a:rPr>
              <a:t>Document </a:t>
            </a:r>
            <a:r>
              <a:rPr lang="en-US" sz="4000" b="1" dirty="0">
                <a:latin typeface="+mj-lt"/>
              </a:rPr>
              <a:t>Overview</a:t>
            </a:r>
          </a:p>
        </p:txBody>
      </p:sp>
      <p:sp>
        <p:nvSpPr>
          <p:cNvPr id="5" name="Content Placeholder 2"/>
          <p:cNvSpPr txBox="1">
            <a:spLocks/>
          </p:cNvSpPr>
          <p:nvPr/>
        </p:nvSpPr>
        <p:spPr>
          <a:xfrm>
            <a:off x="-190499" y="1118175"/>
            <a:ext cx="3028950" cy="4351338"/>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None/>
            </a:pPr>
            <a:r>
              <a:rPr lang="en-US" b="1" dirty="0" smtClean="0">
                <a:solidFill>
                  <a:schemeClr val="bg1"/>
                </a:solidFill>
              </a:rPr>
              <a:t>Agenda</a:t>
            </a:r>
          </a:p>
          <a:p>
            <a:pPr marL="457200" lvl="1" indent="0">
              <a:buNone/>
            </a:pPr>
            <a:endParaRPr lang="en-US" b="1" dirty="0" smtClean="0">
              <a:solidFill>
                <a:srgbClr val="FFFF00"/>
              </a:solidFill>
            </a:endParaRPr>
          </a:p>
          <a:p>
            <a:pPr lvl="1"/>
            <a:r>
              <a:rPr lang="en-US" b="1" dirty="0" smtClean="0">
                <a:solidFill>
                  <a:schemeClr val="bg1"/>
                </a:solidFill>
              </a:rPr>
              <a:t>TOR </a:t>
            </a:r>
            <a:r>
              <a:rPr lang="en-US" b="1" dirty="0">
                <a:solidFill>
                  <a:schemeClr val="bg1"/>
                </a:solidFill>
              </a:rPr>
              <a:t>Overview and Status</a:t>
            </a:r>
          </a:p>
          <a:p>
            <a:pPr lvl="1"/>
            <a:r>
              <a:rPr lang="en-US" b="1" dirty="0">
                <a:solidFill>
                  <a:schemeClr val="bg1"/>
                </a:solidFill>
              </a:rPr>
              <a:t>Joint Initiatives</a:t>
            </a:r>
          </a:p>
          <a:p>
            <a:pPr lvl="2"/>
            <a:r>
              <a:rPr lang="en-US" b="1" dirty="0">
                <a:solidFill>
                  <a:schemeClr val="bg1"/>
                </a:solidFill>
              </a:rPr>
              <a:t>Policy Comparison</a:t>
            </a:r>
          </a:p>
          <a:p>
            <a:pPr lvl="2"/>
            <a:r>
              <a:rPr lang="en-US" b="1" dirty="0">
                <a:solidFill>
                  <a:schemeClr val="bg1"/>
                </a:solidFill>
              </a:rPr>
              <a:t>Lessons Learned</a:t>
            </a:r>
          </a:p>
          <a:p>
            <a:pPr lvl="2"/>
            <a:r>
              <a:rPr lang="en-US" b="1" dirty="0" smtClean="0">
                <a:solidFill>
                  <a:srgbClr val="FFFF00"/>
                </a:solidFill>
              </a:rPr>
              <a:t>Consensus </a:t>
            </a:r>
            <a:r>
              <a:rPr lang="en-US" b="1" dirty="0">
                <a:solidFill>
                  <a:srgbClr val="FFFF00"/>
                </a:solidFill>
              </a:rPr>
              <a:t>Doc Overview</a:t>
            </a:r>
          </a:p>
          <a:p>
            <a:pPr lvl="1"/>
            <a:r>
              <a:rPr lang="en-US" b="1" dirty="0">
                <a:solidFill>
                  <a:schemeClr val="bg1"/>
                </a:solidFill>
              </a:rPr>
              <a:t>JAXA Initiatives </a:t>
            </a:r>
            <a:endParaRPr lang="en-US" b="1" dirty="0" smtClean="0">
              <a:solidFill>
                <a:schemeClr val="bg1"/>
              </a:solidFill>
            </a:endParaRPr>
          </a:p>
          <a:p>
            <a:pPr lvl="1"/>
            <a:r>
              <a:rPr lang="en-US" b="1" dirty="0" smtClean="0">
                <a:solidFill>
                  <a:schemeClr val="bg1"/>
                </a:solidFill>
              </a:rPr>
              <a:t>ESA Initiatives </a:t>
            </a:r>
          </a:p>
          <a:p>
            <a:pPr lvl="1"/>
            <a:r>
              <a:rPr lang="en-US" b="1" dirty="0" smtClean="0">
                <a:solidFill>
                  <a:schemeClr val="bg1"/>
                </a:solidFill>
              </a:rPr>
              <a:t>NASA Initiatives </a:t>
            </a:r>
          </a:p>
          <a:p>
            <a:pPr lvl="1"/>
            <a:r>
              <a:rPr lang="en-US" b="1" dirty="0" smtClean="0">
                <a:solidFill>
                  <a:schemeClr val="bg1"/>
                </a:solidFill>
              </a:rPr>
              <a:t>Summary of Achievements </a:t>
            </a:r>
            <a:r>
              <a:rPr lang="en-US" b="1" dirty="0">
                <a:solidFill>
                  <a:schemeClr val="bg1"/>
                </a:solidFill>
              </a:rPr>
              <a:t>and Path </a:t>
            </a:r>
            <a:r>
              <a:rPr lang="en-US" b="1" dirty="0" smtClean="0">
                <a:solidFill>
                  <a:schemeClr val="bg1"/>
                </a:solidFill>
              </a:rPr>
              <a:t>Forward</a:t>
            </a:r>
            <a:endParaRPr lang="en-US" b="1" dirty="0">
              <a:solidFill>
                <a:schemeClr val="bg1"/>
              </a:solidFill>
            </a:endParaRPr>
          </a:p>
        </p:txBody>
      </p:sp>
      <p:sp>
        <p:nvSpPr>
          <p:cNvPr id="6" name="Rectangle 5"/>
          <p:cNvSpPr/>
          <p:nvPr/>
        </p:nvSpPr>
        <p:spPr>
          <a:xfrm>
            <a:off x="285750" y="6457890"/>
            <a:ext cx="2479774" cy="400110"/>
          </a:xfrm>
          <a:prstGeom prst="rect">
            <a:avLst/>
          </a:prstGeom>
        </p:spPr>
        <p:txBody>
          <a:bodyPr wrap="square">
            <a:spAutoFit/>
          </a:bodyPr>
          <a:lstStyle/>
          <a:p>
            <a:pPr algn="ctr"/>
            <a:r>
              <a:rPr lang="en-GB" sz="1000" b="1" dirty="0" smtClean="0">
                <a:solidFill>
                  <a:schemeClr val="bg1"/>
                </a:solidFill>
              </a:rPr>
              <a:t>Nancy J Lindsey: Mission Extension/Post </a:t>
            </a:r>
            <a:r>
              <a:rPr lang="en-GB" sz="1000" b="1" dirty="0">
                <a:solidFill>
                  <a:schemeClr val="bg1"/>
                </a:solidFill>
              </a:rPr>
              <a:t>Mission </a:t>
            </a:r>
            <a:r>
              <a:rPr lang="en-GB" sz="1000" b="1" dirty="0" smtClean="0">
                <a:solidFill>
                  <a:schemeClr val="bg1"/>
                </a:solidFill>
              </a:rPr>
              <a:t>Disposal Task Force</a:t>
            </a:r>
            <a:endParaRPr lang="en-US" sz="1000" dirty="0">
              <a:solidFill>
                <a:schemeClr val="bg1"/>
              </a:solidFill>
            </a:endParaRPr>
          </a:p>
        </p:txBody>
      </p:sp>
      <p:pic>
        <p:nvPicPr>
          <p:cNvPr id="2" name="Picture 1"/>
          <p:cNvPicPr>
            <a:picLocks noChangeAspect="1"/>
          </p:cNvPicPr>
          <p:nvPr/>
        </p:nvPicPr>
        <p:blipFill rotWithShape="1">
          <a:blip r:embed="rId3"/>
          <a:srcRect t="8106" b="25293"/>
          <a:stretch/>
        </p:blipFill>
        <p:spPr>
          <a:xfrm>
            <a:off x="4476474" y="1118175"/>
            <a:ext cx="5941314" cy="3186545"/>
          </a:xfrm>
          <a:prstGeom prst="rect">
            <a:avLst/>
          </a:prstGeom>
        </p:spPr>
      </p:pic>
      <p:sp>
        <p:nvSpPr>
          <p:cNvPr id="4" name="TextBox 3"/>
          <p:cNvSpPr txBox="1"/>
          <p:nvPr/>
        </p:nvSpPr>
        <p:spPr>
          <a:xfrm>
            <a:off x="3703351" y="4459724"/>
            <a:ext cx="7809624" cy="2031325"/>
          </a:xfrm>
          <a:prstGeom prst="rect">
            <a:avLst/>
          </a:prstGeom>
          <a:noFill/>
          <a:ln>
            <a:solidFill>
              <a:schemeClr val="accent1"/>
            </a:solidFill>
          </a:ln>
        </p:spPr>
        <p:txBody>
          <a:bodyPr wrap="square" rtlCol="0">
            <a:spAutoFit/>
          </a:bodyPr>
          <a:lstStyle/>
          <a:p>
            <a:r>
              <a:rPr lang="en-US" dirty="0" smtClean="0"/>
              <a:t>The </a:t>
            </a:r>
            <a:r>
              <a:rPr lang="en-US" dirty="0"/>
              <a:t>intent of this guidance document is to assist spacefaring entities in assessing their designs and operational plans for extending missions and post mission </a:t>
            </a:r>
            <a:r>
              <a:rPr lang="en-US" dirty="0" smtClean="0"/>
              <a:t>disposal by sharing proven techniques and lessons learned from TRILATERAL Agencies in making risk/value based decision while assuring compliance with applicable for post-mission disposal. Ideally this will help all </a:t>
            </a:r>
            <a:r>
              <a:rPr lang="en-US" dirty="0"/>
              <a:t>spacefaring entities </a:t>
            </a:r>
            <a:r>
              <a:rPr lang="en-US" dirty="0" smtClean="0"/>
              <a:t>to </a:t>
            </a:r>
            <a:r>
              <a:rPr lang="en-US" dirty="0"/>
              <a:t>consider the sustainment of our shared space environment for now and </a:t>
            </a:r>
            <a:r>
              <a:rPr lang="en-US" dirty="0" smtClean="0"/>
              <a:t>the future. </a:t>
            </a:r>
            <a:r>
              <a:rPr lang="en-US" u="sng" dirty="0" smtClean="0"/>
              <a:t>Therefore public release/sharing is the goal.</a:t>
            </a:r>
            <a:endParaRPr lang="en-US" u="sng" dirty="0"/>
          </a:p>
        </p:txBody>
      </p:sp>
      <p:sp>
        <p:nvSpPr>
          <p:cNvPr id="7" name="Rectangle 6"/>
          <p:cNvSpPr/>
          <p:nvPr/>
        </p:nvSpPr>
        <p:spPr>
          <a:xfrm>
            <a:off x="4602716" y="3820066"/>
            <a:ext cx="3751577" cy="205449"/>
          </a:xfrm>
          <a:prstGeom prst="rect">
            <a:avLst/>
          </a:prstGeom>
          <a:solidFill>
            <a:schemeClr val="bg1"/>
          </a:solidFill>
        </p:spPr>
        <p:txBody>
          <a:bodyPr wrap="square" lIns="0" rIns="0">
            <a:noAutofit/>
          </a:bodyPr>
          <a:lstStyle/>
          <a:p>
            <a:r>
              <a:rPr lang="en-US" sz="1100" dirty="0" smtClean="0"/>
              <a:t>Utility </a:t>
            </a:r>
            <a:r>
              <a:rPr lang="en-US" sz="1100" dirty="0"/>
              <a:t>and </a:t>
            </a:r>
            <a:r>
              <a:rPr lang="en-US" sz="1100" dirty="0" smtClean="0"/>
              <a:t>Advancements ……………………….……………………………………</a:t>
            </a:r>
            <a:endParaRPr lang="en-US" sz="1100" dirty="0"/>
          </a:p>
        </p:txBody>
      </p:sp>
      <p:sp>
        <p:nvSpPr>
          <p:cNvPr id="8" name="Slide Number Placeholder 7"/>
          <p:cNvSpPr>
            <a:spLocks noGrp="1"/>
          </p:cNvSpPr>
          <p:nvPr>
            <p:ph type="sldNum" sz="quarter" idx="7"/>
          </p:nvPr>
        </p:nvSpPr>
        <p:spPr>
          <a:xfrm>
            <a:off x="8877300" y="6457890"/>
            <a:ext cx="2743200" cy="365125"/>
          </a:xfrm>
        </p:spPr>
        <p:txBody>
          <a:bodyPr/>
          <a:lstStyle/>
          <a:p>
            <a:pPr defTabSz="586405"/>
            <a:fld id="{B6F15528-21DE-4FAA-801E-634DDDAF4B2B}" type="slidenum">
              <a:rPr lang="en-US" sz="1154" smtClean="0">
                <a:solidFill>
                  <a:prstClr val="black">
                    <a:tint val="75000"/>
                  </a:prstClr>
                </a:solidFill>
              </a:rPr>
              <a:pPr defTabSz="586405"/>
              <a:t>7</a:t>
            </a:fld>
            <a:endParaRPr lang="en-US" sz="1154">
              <a:solidFill>
                <a:prstClr val="black">
                  <a:tint val="75000"/>
                </a:prstClr>
              </a:solidFill>
            </a:endParaRPr>
          </a:p>
        </p:txBody>
      </p:sp>
    </p:spTree>
    <p:extLst>
      <p:ext uri="{BB962C8B-B14F-4D97-AF65-F5344CB8AC3E}">
        <p14:creationId xmlns:p14="http://schemas.microsoft.com/office/powerpoint/2010/main" val="35485185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190499" y="1118175"/>
            <a:ext cx="3028950" cy="4351338"/>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None/>
            </a:pPr>
            <a:r>
              <a:rPr lang="en-US" b="1" dirty="0" smtClean="0">
                <a:solidFill>
                  <a:schemeClr val="bg1"/>
                </a:solidFill>
              </a:rPr>
              <a:t>Agenda</a:t>
            </a:r>
          </a:p>
          <a:p>
            <a:pPr marL="457200" lvl="1" indent="0">
              <a:buNone/>
            </a:pPr>
            <a:endParaRPr lang="en-US" b="1" dirty="0" smtClean="0">
              <a:solidFill>
                <a:srgbClr val="FFFF00"/>
              </a:solidFill>
            </a:endParaRPr>
          </a:p>
          <a:p>
            <a:pPr lvl="1"/>
            <a:r>
              <a:rPr lang="en-US" b="1" dirty="0" smtClean="0">
                <a:solidFill>
                  <a:schemeClr val="bg1"/>
                </a:solidFill>
              </a:rPr>
              <a:t>TOR </a:t>
            </a:r>
            <a:r>
              <a:rPr lang="en-US" b="1" dirty="0">
                <a:solidFill>
                  <a:schemeClr val="bg1"/>
                </a:solidFill>
              </a:rPr>
              <a:t>Overview and Status</a:t>
            </a:r>
          </a:p>
          <a:p>
            <a:pPr lvl="1"/>
            <a:r>
              <a:rPr lang="en-US" b="1" dirty="0">
                <a:solidFill>
                  <a:schemeClr val="bg1"/>
                </a:solidFill>
              </a:rPr>
              <a:t>Joint Initiatives</a:t>
            </a:r>
          </a:p>
          <a:p>
            <a:pPr lvl="2"/>
            <a:r>
              <a:rPr lang="en-US" b="1" dirty="0">
                <a:solidFill>
                  <a:schemeClr val="bg1"/>
                </a:solidFill>
              </a:rPr>
              <a:t>Policy Comparison</a:t>
            </a:r>
          </a:p>
          <a:p>
            <a:pPr lvl="2"/>
            <a:r>
              <a:rPr lang="en-US" b="1" dirty="0">
                <a:solidFill>
                  <a:schemeClr val="bg1"/>
                </a:solidFill>
              </a:rPr>
              <a:t>Lessons Learned</a:t>
            </a:r>
          </a:p>
          <a:p>
            <a:pPr lvl="2"/>
            <a:r>
              <a:rPr lang="en-US" b="1" dirty="0" smtClean="0">
                <a:solidFill>
                  <a:schemeClr val="bg1"/>
                </a:solidFill>
              </a:rPr>
              <a:t>Consensus </a:t>
            </a:r>
            <a:r>
              <a:rPr lang="en-US" b="1" dirty="0">
                <a:solidFill>
                  <a:schemeClr val="bg1"/>
                </a:solidFill>
              </a:rPr>
              <a:t>Doc Overview</a:t>
            </a:r>
          </a:p>
          <a:p>
            <a:pPr lvl="1"/>
            <a:r>
              <a:rPr lang="en-US" b="1" dirty="0">
                <a:solidFill>
                  <a:schemeClr val="bg1"/>
                </a:solidFill>
              </a:rPr>
              <a:t>JAXA Initiatives ESA </a:t>
            </a:r>
            <a:r>
              <a:rPr lang="en-US" b="1" dirty="0" smtClean="0">
                <a:solidFill>
                  <a:schemeClr val="bg1"/>
                </a:solidFill>
              </a:rPr>
              <a:t>Initiatives </a:t>
            </a:r>
          </a:p>
          <a:p>
            <a:pPr lvl="1"/>
            <a:r>
              <a:rPr lang="en-US" b="1" dirty="0" smtClean="0">
                <a:solidFill>
                  <a:schemeClr val="bg1"/>
                </a:solidFill>
              </a:rPr>
              <a:t>NASA Initiatives </a:t>
            </a:r>
          </a:p>
          <a:p>
            <a:pPr lvl="1"/>
            <a:r>
              <a:rPr lang="en-US" b="1" dirty="0" smtClean="0">
                <a:solidFill>
                  <a:schemeClr val="bg1"/>
                </a:solidFill>
              </a:rPr>
              <a:t>Summary </a:t>
            </a:r>
          </a:p>
          <a:p>
            <a:pPr lvl="1"/>
            <a:r>
              <a:rPr lang="en-US" b="1" dirty="0" smtClean="0">
                <a:solidFill>
                  <a:schemeClr val="bg1"/>
                </a:solidFill>
              </a:rPr>
              <a:t>of Achievements </a:t>
            </a:r>
            <a:r>
              <a:rPr lang="en-US" b="1" dirty="0">
                <a:solidFill>
                  <a:schemeClr val="bg1"/>
                </a:solidFill>
              </a:rPr>
              <a:t>and Path </a:t>
            </a:r>
            <a:r>
              <a:rPr lang="en-US" b="1" dirty="0" smtClean="0">
                <a:solidFill>
                  <a:schemeClr val="bg1"/>
                </a:solidFill>
              </a:rPr>
              <a:t>Forward</a:t>
            </a:r>
            <a:endParaRPr lang="en-US" b="1" dirty="0">
              <a:solidFill>
                <a:schemeClr val="bg1"/>
              </a:solidFill>
            </a:endParaRPr>
          </a:p>
        </p:txBody>
      </p:sp>
      <p:sp>
        <p:nvSpPr>
          <p:cNvPr id="6" name="Rectangle 5"/>
          <p:cNvSpPr/>
          <p:nvPr/>
        </p:nvSpPr>
        <p:spPr>
          <a:xfrm>
            <a:off x="285750" y="6457890"/>
            <a:ext cx="2479774" cy="400110"/>
          </a:xfrm>
          <a:prstGeom prst="rect">
            <a:avLst/>
          </a:prstGeom>
        </p:spPr>
        <p:txBody>
          <a:bodyPr wrap="square">
            <a:spAutoFit/>
          </a:bodyPr>
          <a:lstStyle/>
          <a:p>
            <a:pPr algn="ctr"/>
            <a:r>
              <a:rPr lang="en-GB" sz="1000" b="1" dirty="0" smtClean="0">
                <a:solidFill>
                  <a:schemeClr val="bg1"/>
                </a:solidFill>
              </a:rPr>
              <a:t>Nancy J Lindsey: Mission Extension/Post </a:t>
            </a:r>
            <a:r>
              <a:rPr lang="en-GB" sz="1000" b="1" dirty="0">
                <a:solidFill>
                  <a:schemeClr val="bg1"/>
                </a:solidFill>
              </a:rPr>
              <a:t>Mission </a:t>
            </a:r>
            <a:r>
              <a:rPr lang="en-GB" sz="1000" b="1" dirty="0" smtClean="0">
                <a:solidFill>
                  <a:schemeClr val="bg1"/>
                </a:solidFill>
              </a:rPr>
              <a:t>Disposal Task Force</a:t>
            </a:r>
            <a:endParaRPr lang="en-US" sz="1000" dirty="0">
              <a:solidFill>
                <a:schemeClr val="bg1"/>
              </a:solidFill>
            </a:endParaRPr>
          </a:p>
        </p:txBody>
      </p:sp>
      <p:sp>
        <p:nvSpPr>
          <p:cNvPr id="8" name="TextBox 7"/>
          <p:cNvSpPr txBox="1"/>
          <p:nvPr/>
        </p:nvSpPr>
        <p:spPr>
          <a:xfrm>
            <a:off x="4722126" y="2668406"/>
            <a:ext cx="5944063" cy="461665"/>
          </a:xfrm>
          <a:prstGeom prst="rect">
            <a:avLst/>
          </a:prstGeom>
          <a:noFill/>
        </p:spPr>
        <p:txBody>
          <a:bodyPr wrap="none" rtlCol="0">
            <a:spAutoFit/>
          </a:bodyPr>
          <a:lstStyle/>
          <a:p>
            <a:r>
              <a:rPr lang="pl-PL" sz="2400" dirty="0" smtClean="0"/>
              <a:t>Imminent Extension and PMD Advancements</a:t>
            </a:r>
            <a:endParaRPr lang="en-US" sz="2400" dirty="0"/>
          </a:p>
        </p:txBody>
      </p:sp>
      <p:sp>
        <p:nvSpPr>
          <p:cNvPr id="2" name="Slide Number Placeholder 1"/>
          <p:cNvSpPr>
            <a:spLocks noGrp="1"/>
          </p:cNvSpPr>
          <p:nvPr>
            <p:ph type="sldNum" sz="quarter" idx="7"/>
          </p:nvPr>
        </p:nvSpPr>
        <p:spPr/>
        <p:txBody>
          <a:bodyPr/>
          <a:lstStyle/>
          <a:p>
            <a:pPr defTabSz="586405"/>
            <a:fld id="{B6F15528-21DE-4FAA-801E-634DDDAF4B2B}" type="slidenum">
              <a:rPr lang="en-US" sz="1154" smtClean="0">
                <a:solidFill>
                  <a:prstClr val="black">
                    <a:tint val="75000"/>
                  </a:prstClr>
                </a:solidFill>
              </a:rPr>
              <a:pPr defTabSz="586405"/>
              <a:t>8</a:t>
            </a:fld>
            <a:endParaRPr lang="en-US" sz="1154">
              <a:solidFill>
                <a:prstClr val="black">
                  <a:tint val="75000"/>
                </a:prstClr>
              </a:solidFill>
            </a:endParaRPr>
          </a:p>
        </p:txBody>
      </p:sp>
    </p:spTree>
    <p:extLst>
      <p:ext uri="{BB962C8B-B14F-4D97-AF65-F5344CB8AC3E}">
        <p14:creationId xmlns:p14="http://schemas.microsoft.com/office/powerpoint/2010/main" val="1600636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90499" y="1118175"/>
            <a:ext cx="3028950" cy="4351338"/>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None/>
            </a:pPr>
            <a:r>
              <a:rPr lang="en-US" b="1" dirty="0" smtClean="0">
                <a:solidFill>
                  <a:schemeClr val="bg1"/>
                </a:solidFill>
              </a:rPr>
              <a:t>Agenda</a:t>
            </a:r>
          </a:p>
          <a:p>
            <a:pPr marL="457200" lvl="1" indent="0">
              <a:buNone/>
            </a:pPr>
            <a:endParaRPr lang="en-US" b="1" dirty="0" smtClean="0">
              <a:solidFill>
                <a:srgbClr val="FFFF00"/>
              </a:solidFill>
            </a:endParaRPr>
          </a:p>
          <a:p>
            <a:pPr lvl="1"/>
            <a:r>
              <a:rPr lang="en-US" b="1" dirty="0" smtClean="0">
                <a:solidFill>
                  <a:schemeClr val="bg1"/>
                </a:solidFill>
              </a:rPr>
              <a:t>TOR </a:t>
            </a:r>
            <a:r>
              <a:rPr lang="en-US" b="1" dirty="0">
                <a:solidFill>
                  <a:schemeClr val="bg1"/>
                </a:solidFill>
              </a:rPr>
              <a:t>Overview and Status</a:t>
            </a:r>
          </a:p>
          <a:p>
            <a:pPr lvl="1"/>
            <a:r>
              <a:rPr lang="en-US" b="1" dirty="0">
                <a:solidFill>
                  <a:schemeClr val="bg1"/>
                </a:solidFill>
              </a:rPr>
              <a:t>Joint Initiatives</a:t>
            </a:r>
          </a:p>
          <a:p>
            <a:pPr lvl="2"/>
            <a:r>
              <a:rPr lang="en-US" b="1" dirty="0">
                <a:solidFill>
                  <a:schemeClr val="bg1"/>
                </a:solidFill>
              </a:rPr>
              <a:t>Policy Comparison</a:t>
            </a:r>
          </a:p>
          <a:p>
            <a:pPr lvl="2"/>
            <a:r>
              <a:rPr lang="en-US" b="1" dirty="0">
                <a:solidFill>
                  <a:schemeClr val="bg1"/>
                </a:solidFill>
              </a:rPr>
              <a:t>Lessons Learned</a:t>
            </a:r>
          </a:p>
          <a:p>
            <a:pPr lvl="2"/>
            <a:r>
              <a:rPr lang="en-US" b="1" dirty="0" smtClean="0">
                <a:solidFill>
                  <a:schemeClr val="bg1"/>
                </a:solidFill>
              </a:rPr>
              <a:t>Consensus </a:t>
            </a:r>
            <a:r>
              <a:rPr lang="en-US" b="1" dirty="0">
                <a:solidFill>
                  <a:schemeClr val="bg1"/>
                </a:solidFill>
              </a:rPr>
              <a:t>Doc Overview</a:t>
            </a:r>
          </a:p>
          <a:p>
            <a:pPr lvl="1"/>
            <a:r>
              <a:rPr lang="en-US" b="1" dirty="0">
                <a:solidFill>
                  <a:srgbClr val="FFFF00"/>
                </a:solidFill>
              </a:rPr>
              <a:t>JAXA </a:t>
            </a:r>
            <a:r>
              <a:rPr lang="en-US" b="1" dirty="0" smtClean="0">
                <a:solidFill>
                  <a:srgbClr val="FFFF00"/>
                </a:solidFill>
              </a:rPr>
              <a:t>Initiatives</a:t>
            </a:r>
          </a:p>
          <a:p>
            <a:pPr lvl="1"/>
            <a:r>
              <a:rPr lang="en-US" b="1" dirty="0" smtClean="0">
                <a:solidFill>
                  <a:schemeClr val="bg1"/>
                </a:solidFill>
              </a:rPr>
              <a:t>ESA </a:t>
            </a:r>
            <a:r>
              <a:rPr lang="en-US" b="1" dirty="0">
                <a:solidFill>
                  <a:schemeClr val="bg1"/>
                </a:solidFill>
              </a:rPr>
              <a:t>PMD </a:t>
            </a:r>
            <a:r>
              <a:rPr lang="en-US" b="1" dirty="0" smtClean="0">
                <a:solidFill>
                  <a:schemeClr val="bg1"/>
                </a:solidFill>
              </a:rPr>
              <a:t>Initiatives </a:t>
            </a:r>
          </a:p>
          <a:p>
            <a:pPr lvl="1"/>
            <a:r>
              <a:rPr lang="en-US" b="1" dirty="0" smtClean="0">
                <a:solidFill>
                  <a:schemeClr val="bg1"/>
                </a:solidFill>
              </a:rPr>
              <a:t>NASA Initiatives </a:t>
            </a:r>
          </a:p>
          <a:p>
            <a:pPr lvl="1"/>
            <a:r>
              <a:rPr lang="en-US" b="1" dirty="0" smtClean="0">
                <a:solidFill>
                  <a:schemeClr val="bg1"/>
                </a:solidFill>
              </a:rPr>
              <a:t>Summary </a:t>
            </a:r>
            <a:r>
              <a:rPr lang="en-US" b="1" dirty="0">
                <a:solidFill>
                  <a:schemeClr val="bg1"/>
                </a:solidFill>
              </a:rPr>
              <a:t>of A</a:t>
            </a:r>
            <a:r>
              <a:rPr lang="en-US" b="1" dirty="0" smtClean="0">
                <a:solidFill>
                  <a:schemeClr val="bg1"/>
                </a:solidFill>
              </a:rPr>
              <a:t>chievements </a:t>
            </a:r>
            <a:r>
              <a:rPr lang="en-US" b="1" dirty="0">
                <a:solidFill>
                  <a:schemeClr val="bg1"/>
                </a:solidFill>
              </a:rPr>
              <a:t>and Path F</a:t>
            </a:r>
            <a:r>
              <a:rPr lang="en-US" b="1" dirty="0" smtClean="0">
                <a:solidFill>
                  <a:schemeClr val="bg1"/>
                </a:solidFill>
              </a:rPr>
              <a:t>orward</a:t>
            </a:r>
            <a:endParaRPr lang="en-US" b="1" dirty="0">
              <a:solidFill>
                <a:schemeClr val="bg1"/>
              </a:solidFill>
            </a:endParaRPr>
          </a:p>
          <a:p>
            <a:pPr marL="457200" lvl="1" indent="0">
              <a:buFont typeface="Arial" panose="020B0604020202020204" pitchFamily="34" charset="0"/>
              <a:buNone/>
            </a:pPr>
            <a:endParaRPr lang="en-US" b="1" dirty="0">
              <a:solidFill>
                <a:schemeClr val="bg1"/>
              </a:solidFill>
            </a:endParaRPr>
          </a:p>
        </p:txBody>
      </p:sp>
      <p:sp>
        <p:nvSpPr>
          <p:cNvPr id="4" name="Rectangle 3"/>
          <p:cNvSpPr/>
          <p:nvPr/>
        </p:nvSpPr>
        <p:spPr>
          <a:xfrm>
            <a:off x="285750" y="6457890"/>
            <a:ext cx="2479774" cy="400110"/>
          </a:xfrm>
          <a:prstGeom prst="rect">
            <a:avLst/>
          </a:prstGeom>
        </p:spPr>
        <p:txBody>
          <a:bodyPr wrap="square">
            <a:spAutoFit/>
          </a:bodyPr>
          <a:lstStyle/>
          <a:p>
            <a:pPr algn="ctr"/>
            <a:r>
              <a:rPr lang="en-GB" sz="1000" b="1" dirty="0" smtClean="0">
                <a:solidFill>
                  <a:schemeClr val="bg1"/>
                </a:solidFill>
              </a:rPr>
              <a:t>Toru</a:t>
            </a:r>
            <a:r>
              <a:rPr lang="en-GB" sz="1000" b="1" dirty="0">
                <a:solidFill>
                  <a:schemeClr val="bg1"/>
                </a:solidFill>
              </a:rPr>
              <a:t>  Y</a:t>
            </a:r>
            <a:r>
              <a:rPr lang="en-GB" sz="1000" b="1" dirty="0" smtClean="0">
                <a:solidFill>
                  <a:schemeClr val="bg1"/>
                </a:solidFill>
              </a:rPr>
              <a:t>oshihara: Mission Extension/Post </a:t>
            </a:r>
            <a:r>
              <a:rPr lang="en-GB" sz="1000" b="1" dirty="0">
                <a:solidFill>
                  <a:schemeClr val="bg1"/>
                </a:solidFill>
              </a:rPr>
              <a:t>Mission </a:t>
            </a:r>
            <a:r>
              <a:rPr lang="en-GB" sz="1000" b="1" dirty="0" smtClean="0">
                <a:solidFill>
                  <a:schemeClr val="bg1"/>
                </a:solidFill>
              </a:rPr>
              <a:t>Disposal Task Force</a:t>
            </a:r>
            <a:endParaRPr lang="en-US" sz="1000" dirty="0">
              <a:solidFill>
                <a:schemeClr val="bg1"/>
              </a:solidFill>
            </a:endParaRPr>
          </a:p>
        </p:txBody>
      </p:sp>
      <p:sp>
        <p:nvSpPr>
          <p:cNvPr id="72" name="Rectangle 71"/>
          <p:cNvSpPr/>
          <p:nvPr/>
        </p:nvSpPr>
        <p:spPr>
          <a:xfrm>
            <a:off x="2788432" y="-18337"/>
            <a:ext cx="9263498" cy="707886"/>
          </a:xfrm>
          <a:prstGeom prst="rect">
            <a:avLst/>
          </a:prstGeom>
        </p:spPr>
        <p:txBody>
          <a:bodyPr wrap="none">
            <a:spAutoFit/>
          </a:bodyPr>
          <a:lstStyle/>
          <a:p>
            <a:pPr lvl="1"/>
            <a:r>
              <a:rPr lang="en-US" sz="4000" b="1" dirty="0" smtClean="0">
                <a:latin typeface="+mj-lt"/>
              </a:rPr>
              <a:t>JAXA Definition and Methodology Planning</a:t>
            </a:r>
            <a:endParaRPr lang="en-US" sz="4000" b="1" dirty="0">
              <a:latin typeface="+mj-lt"/>
            </a:endParaRPr>
          </a:p>
        </p:txBody>
      </p:sp>
      <p:cxnSp>
        <p:nvCxnSpPr>
          <p:cNvPr id="73" name="直線コネクタ 7">
            <a:extLst>
              <a:ext uri="{FF2B5EF4-FFF2-40B4-BE49-F238E27FC236}">
                <a16:creationId xmlns:a16="http://schemas.microsoft.com/office/drawing/2014/main" id="{A5B7317C-DD0E-4D46-8D10-B1A6C53B074A}"/>
              </a:ext>
            </a:extLst>
          </p:cNvPr>
          <p:cNvCxnSpPr/>
          <p:nvPr/>
        </p:nvCxnSpPr>
        <p:spPr>
          <a:xfrm>
            <a:off x="3835914" y="3732271"/>
            <a:ext cx="7941365" cy="0"/>
          </a:xfrm>
          <a:prstGeom prst="line">
            <a:avLst/>
          </a:prstGeom>
          <a:ln>
            <a:prstDash val="lgDashDot"/>
          </a:ln>
        </p:spPr>
        <p:style>
          <a:lnRef idx="1">
            <a:schemeClr val="accent1"/>
          </a:lnRef>
          <a:fillRef idx="0">
            <a:schemeClr val="accent1"/>
          </a:fillRef>
          <a:effectRef idx="0">
            <a:schemeClr val="accent1"/>
          </a:effectRef>
          <a:fontRef idx="minor">
            <a:schemeClr val="tx1"/>
          </a:fontRef>
        </p:style>
      </p:cxnSp>
      <p:cxnSp>
        <p:nvCxnSpPr>
          <p:cNvPr id="74" name="直線矢印コネクタ 8">
            <a:extLst>
              <a:ext uri="{FF2B5EF4-FFF2-40B4-BE49-F238E27FC236}">
                <a16:creationId xmlns:a16="http://schemas.microsoft.com/office/drawing/2014/main" id="{7C977997-1710-4F36-82FE-55C03F2485E2}"/>
              </a:ext>
            </a:extLst>
          </p:cNvPr>
          <p:cNvCxnSpPr>
            <a:cxnSpLocks/>
          </p:cNvCxnSpPr>
          <p:nvPr/>
        </p:nvCxnSpPr>
        <p:spPr>
          <a:xfrm>
            <a:off x="5617903" y="3029797"/>
            <a:ext cx="497662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5" name="直線コネクタ 9">
            <a:extLst>
              <a:ext uri="{FF2B5EF4-FFF2-40B4-BE49-F238E27FC236}">
                <a16:creationId xmlns:a16="http://schemas.microsoft.com/office/drawing/2014/main" id="{FCD33769-F70B-42E5-83DB-7288B6E45653}"/>
              </a:ext>
            </a:extLst>
          </p:cNvPr>
          <p:cNvCxnSpPr/>
          <p:nvPr/>
        </p:nvCxnSpPr>
        <p:spPr>
          <a:xfrm>
            <a:off x="5617901" y="1699968"/>
            <a:ext cx="0" cy="1329829"/>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直線コネクタ 10">
            <a:extLst>
              <a:ext uri="{FF2B5EF4-FFF2-40B4-BE49-F238E27FC236}">
                <a16:creationId xmlns:a16="http://schemas.microsoft.com/office/drawing/2014/main" id="{FF723987-E7E3-4E0F-8E31-67AE1649C650}"/>
              </a:ext>
            </a:extLst>
          </p:cNvPr>
          <p:cNvCxnSpPr/>
          <p:nvPr/>
        </p:nvCxnSpPr>
        <p:spPr>
          <a:xfrm>
            <a:off x="6254054" y="1699968"/>
            <a:ext cx="0" cy="1329829"/>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直線コネクタ 11">
            <a:extLst>
              <a:ext uri="{FF2B5EF4-FFF2-40B4-BE49-F238E27FC236}">
                <a16:creationId xmlns:a16="http://schemas.microsoft.com/office/drawing/2014/main" id="{0B53C1E1-3B09-4282-820E-078FB85E7B30}"/>
              </a:ext>
            </a:extLst>
          </p:cNvPr>
          <p:cNvCxnSpPr/>
          <p:nvPr/>
        </p:nvCxnSpPr>
        <p:spPr>
          <a:xfrm>
            <a:off x="9874486" y="1709907"/>
            <a:ext cx="0" cy="1329829"/>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直線コネクタ 12">
            <a:extLst>
              <a:ext uri="{FF2B5EF4-FFF2-40B4-BE49-F238E27FC236}">
                <a16:creationId xmlns:a16="http://schemas.microsoft.com/office/drawing/2014/main" id="{ECB23C37-12D0-45BA-B89F-59D33F9448E0}"/>
              </a:ext>
            </a:extLst>
          </p:cNvPr>
          <p:cNvCxnSpPr/>
          <p:nvPr/>
        </p:nvCxnSpPr>
        <p:spPr>
          <a:xfrm>
            <a:off x="10048237" y="1699968"/>
            <a:ext cx="0" cy="1329829"/>
          </a:xfrm>
          <a:prstGeom prst="line">
            <a:avLst/>
          </a:prstGeom>
        </p:spPr>
        <p:style>
          <a:lnRef idx="1">
            <a:schemeClr val="accent1"/>
          </a:lnRef>
          <a:fillRef idx="0">
            <a:schemeClr val="accent1"/>
          </a:fillRef>
          <a:effectRef idx="0">
            <a:schemeClr val="accent1"/>
          </a:effectRef>
          <a:fontRef idx="minor">
            <a:schemeClr val="tx1"/>
          </a:fontRef>
        </p:style>
      </p:cxnSp>
      <p:sp>
        <p:nvSpPr>
          <p:cNvPr id="79" name="テキスト ボックス 13">
            <a:extLst>
              <a:ext uri="{FF2B5EF4-FFF2-40B4-BE49-F238E27FC236}">
                <a16:creationId xmlns:a16="http://schemas.microsoft.com/office/drawing/2014/main" id="{FA0D047A-4F50-410E-A51A-D65094C139AF}"/>
              </a:ext>
            </a:extLst>
          </p:cNvPr>
          <p:cNvSpPr txBox="1"/>
          <p:nvPr/>
        </p:nvSpPr>
        <p:spPr>
          <a:xfrm>
            <a:off x="10584228" y="2886139"/>
            <a:ext cx="785980" cy="307777"/>
          </a:xfrm>
          <a:prstGeom prst="rect">
            <a:avLst/>
          </a:prstGeom>
          <a:noFill/>
        </p:spPr>
        <p:txBody>
          <a:bodyPr wrap="square" rtlCol="0">
            <a:spAutoFit/>
          </a:bodyPr>
          <a:lstStyle/>
          <a:p>
            <a:r>
              <a:rPr lang="en-US" altLang="ja-JP" sz="1400" dirty="0"/>
              <a:t>Time</a:t>
            </a:r>
            <a:endParaRPr kumimoji="1" lang="ja-JP" altLang="en-US" sz="1400" dirty="0"/>
          </a:p>
        </p:txBody>
      </p:sp>
      <p:sp>
        <p:nvSpPr>
          <p:cNvPr id="80" name="テキスト ボックス 14">
            <a:extLst>
              <a:ext uri="{FF2B5EF4-FFF2-40B4-BE49-F238E27FC236}">
                <a16:creationId xmlns:a16="http://schemas.microsoft.com/office/drawing/2014/main" id="{1FA58B59-9353-4824-BFE8-D4095F996176}"/>
              </a:ext>
            </a:extLst>
          </p:cNvPr>
          <p:cNvSpPr txBox="1"/>
          <p:nvPr/>
        </p:nvSpPr>
        <p:spPr>
          <a:xfrm>
            <a:off x="5254079" y="1397815"/>
            <a:ext cx="795050" cy="307777"/>
          </a:xfrm>
          <a:prstGeom prst="rect">
            <a:avLst/>
          </a:prstGeom>
          <a:noFill/>
        </p:spPr>
        <p:txBody>
          <a:bodyPr wrap="square" rtlCol="0">
            <a:spAutoFit/>
          </a:bodyPr>
          <a:lstStyle/>
          <a:p>
            <a:r>
              <a:rPr lang="en-US" altLang="ja-JP" sz="1400" dirty="0"/>
              <a:t>Launch</a:t>
            </a:r>
            <a:endParaRPr kumimoji="1" lang="ja-JP" altLang="en-US" sz="1400" dirty="0"/>
          </a:p>
        </p:txBody>
      </p:sp>
      <p:sp>
        <p:nvSpPr>
          <p:cNvPr id="81" name="テキスト ボックス 15">
            <a:extLst>
              <a:ext uri="{FF2B5EF4-FFF2-40B4-BE49-F238E27FC236}">
                <a16:creationId xmlns:a16="http://schemas.microsoft.com/office/drawing/2014/main" id="{66492AA9-408A-423E-B80D-71C542AFF2E6}"/>
              </a:ext>
            </a:extLst>
          </p:cNvPr>
          <p:cNvSpPr txBox="1"/>
          <p:nvPr/>
        </p:nvSpPr>
        <p:spPr>
          <a:xfrm>
            <a:off x="5912020" y="1389440"/>
            <a:ext cx="815821" cy="453907"/>
          </a:xfrm>
          <a:prstGeom prst="rect">
            <a:avLst/>
          </a:prstGeom>
          <a:noFill/>
        </p:spPr>
        <p:txBody>
          <a:bodyPr wrap="square" rtlCol="0">
            <a:spAutoFit/>
          </a:bodyPr>
          <a:lstStyle/>
          <a:p>
            <a:pPr>
              <a:lnSpc>
                <a:spcPts val="1400"/>
              </a:lnSpc>
            </a:pPr>
            <a:r>
              <a:rPr lang="en-US" altLang="ja-JP" sz="1400" dirty="0"/>
              <a:t>Orbital</a:t>
            </a:r>
            <a:r>
              <a:rPr lang="ja-JP" altLang="en-US" sz="1400" dirty="0"/>
              <a:t> </a:t>
            </a:r>
            <a:r>
              <a:rPr lang="en-US" altLang="ja-JP" sz="1400" dirty="0"/>
              <a:t>injection</a:t>
            </a:r>
            <a:endParaRPr kumimoji="1" lang="ja-JP" altLang="en-US" sz="1400" dirty="0"/>
          </a:p>
        </p:txBody>
      </p:sp>
      <p:sp>
        <p:nvSpPr>
          <p:cNvPr id="82" name="テキスト ボックス 16">
            <a:extLst>
              <a:ext uri="{FF2B5EF4-FFF2-40B4-BE49-F238E27FC236}">
                <a16:creationId xmlns:a16="http://schemas.microsoft.com/office/drawing/2014/main" id="{C0E13525-4CE1-4FB0-8EE8-2A56D8FAFC02}"/>
              </a:ext>
            </a:extLst>
          </p:cNvPr>
          <p:cNvSpPr txBox="1"/>
          <p:nvPr/>
        </p:nvSpPr>
        <p:spPr>
          <a:xfrm>
            <a:off x="9846587" y="1393813"/>
            <a:ext cx="890956" cy="453907"/>
          </a:xfrm>
          <a:prstGeom prst="rect">
            <a:avLst/>
          </a:prstGeom>
          <a:noFill/>
        </p:spPr>
        <p:txBody>
          <a:bodyPr wrap="square" rtlCol="0">
            <a:spAutoFit/>
          </a:bodyPr>
          <a:lstStyle/>
          <a:p>
            <a:pPr>
              <a:lnSpc>
                <a:spcPts val="1400"/>
              </a:lnSpc>
            </a:pPr>
            <a:r>
              <a:rPr lang="en-US" altLang="ja-JP" sz="1400" dirty="0"/>
              <a:t>End</a:t>
            </a:r>
            <a:r>
              <a:rPr lang="ja-JP" altLang="en-US" sz="1400" dirty="0"/>
              <a:t> </a:t>
            </a:r>
            <a:r>
              <a:rPr lang="en-US" altLang="ja-JP" sz="1400" dirty="0"/>
              <a:t>of mission</a:t>
            </a:r>
            <a:endParaRPr kumimoji="1" lang="ja-JP" altLang="en-US" sz="1400" dirty="0"/>
          </a:p>
        </p:txBody>
      </p:sp>
      <p:cxnSp>
        <p:nvCxnSpPr>
          <p:cNvPr id="83" name="直線矢印コネクタ 18">
            <a:extLst>
              <a:ext uri="{FF2B5EF4-FFF2-40B4-BE49-F238E27FC236}">
                <a16:creationId xmlns:a16="http://schemas.microsoft.com/office/drawing/2014/main" id="{CDEB0786-77DA-4F96-A2DB-3E8E653F34B3}"/>
              </a:ext>
            </a:extLst>
          </p:cNvPr>
          <p:cNvCxnSpPr/>
          <p:nvPr/>
        </p:nvCxnSpPr>
        <p:spPr>
          <a:xfrm>
            <a:off x="5617901" y="1953563"/>
            <a:ext cx="636154"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4" name="直線矢印コネクタ 19">
            <a:extLst>
              <a:ext uri="{FF2B5EF4-FFF2-40B4-BE49-F238E27FC236}">
                <a16:creationId xmlns:a16="http://schemas.microsoft.com/office/drawing/2014/main" id="{D7C69F43-42DB-414E-86F5-404E44446210}"/>
              </a:ext>
            </a:extLst>
          </p:cNvPr>
          <p:cNvCxnSpPr>
            <a:cxnSpLocks/>
          </p:cNvCxnSpPr>
          <p:nvPr/>
        </p:nvCxnSpPr>
        <p:spPr>
          <a:xfrm>
            <a:off x="6254054" y="2219529"/>
            <a:ext cx="1312899"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85" name="テキスト ボックス 20">
            <a:extLst>
              <a:ext uri="{FF2B5EF4-FFF2-40B4-BE49-F238E27FC236}">
                <a16:creationId xmlns:a16="http://schemas.microsoft.com/office/drawing/2014/main" id="{CE157186-6DB0-455F-B2FC-4BE3E30454F4}"/>
              </a:ext>
            </a:extLst>
          </p:cNvPr>
          <p:cNvSpPr txBox="1"/>
          <p:nvPr/>
        </p:nvSpPr>
        <p:spPr>
          <a:xfrm>
            <a:off x="5598013" y="1943494"/>
            <a:ext cx="752039" cy="461665"/>
          </a:xfrm>
          <a:prstGeom prst="rect">
            <a:avLst/>
          </a:prstGeom>
          <a:noFill/>
        </p:spPr>
        <p:txBody>
          <a:bodyPr wrap="square" rtlCol="0">
            <a:spAutoFit/>
          </a:bodyPr>
          <a:lstStyle/>
          <a:p>
            <a:r>
              <a:rPr kumimoji="1" lang="en-US" altLang="ja-JP" sz="1200" dirty="0"/>
              <a:t>Launch</a:t>
            </a:r>
          </a:p>
          <a:p>
            <a:r>
              <a:rPr lang="en-US" altLang="ja-JP" sz="1200" dirty="0"/>
              <a:t>phase</a:t>
            </a:r>
            <a:endParaRPr kumimoji="1" lang="ja-JP" altLang="en-US" sz="1200" dirty="0"/>
          </a:p>
        </p:txBody>
      </p:sp>
      <p:sp>
        <p:nvSpPr>
          <p:cNvPr id="86" name="テキスト ボックス 21">
            <a:extLst>
              <a:ext uri="{FF2B5EF4-FFF2-40B4-BE49-F238E27FC236}">
                <a16:creationId xmlns:a16="http://schemas.microsoft.com/office/drawing/2014/main" id="{2EE747D4-77F9-4887-9A6E-B142BE7E9ADC}"/>
              </a:ext>
            </a:extLst>
          </p:cNvPr>
          <p:cNvSpPr txBox="1"/>
          <p:nvPr/>
        </p:nvSpPr>
        <p:spPr>
          <a:xfrm>
            <a:off x="6561008" y="1818171"/>
            <a:ext cx="917449" cy="633443"/>
          </a:xfrm>
          <a:prstGeom prst="rect">
            <a:avLst/>
          </a:prstGeom>
          <a:noFill/>
        </p:spPr>
        <p:txBody>
          <a:bodyPr wrap="square" rtlCol="0">
            <a:spAutoFit/>
          </a:bodyPr>
          <a:lstStyle/>
          <a:p>
            <a:pPr>
              <a:lnSpc>
                <a:spcPts val="1400"/>
              </a:lnSpc>
            </a:pPr>
            <a:r>
              <a:rPr kumimoji="1" lang="en-US" altLang="ja-JP" sz="1400" dirty="0"/>
              <a:t>Normal operation phase</a:t>
            </a:r>
            <a:endParaRPr kumimoji="1" lang="ja-JP" altLang="en-US" sz="1400" baseline="30000" dirty="0"/>
          </a:p>
        </p:txBody>
      </p:sp>
      <p:cxnSp>
        <p:nvCxnSpPr>
          <p:cNvPr id="87" name="直線矢印コネクタ 22">
            <a:extLst>
              <a:ext uri="{FF2B5EF4-FFF2-40B4-BE49-F238E27FC236}">
                <a16:creationId xmlns:a16="http://schemas.microsoft.com/office/drawing/2014/main" id="{B95D25D0-677B-4F3F-B28A-6ECC59DD66AF}"/>
              </a:ext>
            </a:extLst>
          </p:cNvPr>
          <p:cNvCxnSpPr>
            <a:cxnSpLocks/>
          </p:cNvCxnSpPr>
          <p:nvPr/>
        </p:nvCxnSpPr>
        <p:spPr>
          <a:xfrm>
            <a:off x="6254054" y="1341223"/>
            <a:ext cx="3785667"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88" name="テキスト ボックス 23">
            <a:extLst>
              <a:ext uri="{FF2B5EF4-FFF2-40B4-BE49-F238E27FC236}">
                <a16:creationId xmlns:a16="http://schemas.microsoft.com/office/drawing/2014/main" id="{C0B59840-993A-4679-AB31-43B5379442C7}"/>
              </a:ext>
            </a:extLst>
          </p:cNvPr>
          <p:cNvSpPr txBox="1"/>
          <p:nvPr/>
        </p:nvSpPr>
        <p:spPr>
          <a:xfrm>
            <a:off x="6620769" y="996555"/>
            <a:ext cx="3534935" cy="369332"/>
          </a:xfrm>
          <a:prstGeom prst="rect">
            <a:avLst/>
          </a:prstGeom>
          <a:noFill/>
        </p:spPr>
        <p:txBody>
          <a:bodyPr wrap="square" rtlCol="0">
            <a:spAutoFit/>
          </a:bodyPr>
          <a:lstStyle/>
          <a:p>
            <a:r>
              <a:rPr kumimoji="1" lang="en-US" altLang="ja-JP" dirty="0"/>
              <a:t>Spacecraft operation period</a:t>
            </a:r>
            <a:endParaRPr kumimoji="1" lang="ja-JP" altLang="en-US" dirty="0"/>
          </a:p>
        </p:txBody>
      </p:sp>
      <p:cxnSp>
        <p:nvCxnSpPr>
          <p:cNvPr id="89" name="直線コネクタ 24">
            <a:extLst>
              <a:ext uri="{FF2B5EF4-FFF2-40B4-BE49-F238E27FC236}">
                <a16:creationId xmlns:a16="http://schemas.microsoft.com/office/drawing/2014/main" id="{B0862FBD-6796-4AD1-8DEF-84B391CCBDBF}"/>
              </a:ext>
            </a:extLst>
          </p:cNvPr>
          <p:cNvCxnSpPr>
            <a:cxnSpLocks/>
          </p:cNvCxnSpPr>
          <p:nvPr/>
        </p:nvCxnSpPr>
        <p:spPr>
          <a:xfrm>
            <a:off x="6254054" y="3109309"/>
            <a:ext cx="0" cy="742230"/>
          </a:xfrm>
          <a:prstGeom prst="line">
            <a:avLst/>
          </a:prstGeom>
          <a:ln w="9525"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0" name="直線コネクタ 25">
            <a:extLst>
              <a:ext uri="{FF2B5EF4-FFF2-40B4-BE49-F238E27FC236}">
                <a16:creationId xmlns:a16="http://schemas.microsoft.com/office/drawing/2014/main" id="{843F47FF-531B-46B0-AD8B-7B9CAC21EF02}"/>
              </a:ext>
            </a:extLst>
          </p:cNvPr>
          <p:cNvCxnSpPr>
            <a:cxnSpLocks/>
          </p:cNvCxnSpPr>
          <p:nvPr/>
        </p:nvCxnSpPr>
        <p:spPr>
          <a:xfrm>
            <a:off x="7785573" y="3094096"/>
            <a:ext cx="0" cy="813110"/>
          </a:xfrm>
          <a:prstGeom prst="line">
            <a:avLst/>
          </a:prstGeom>
          <a:ln w="9525"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1" name="直線コネクタ 26">
            <a:extLst>
              <a:ext uri="{FF2B5EF4-FFF2-40B4-BE49-F238E27FC236}">
                <a16:creationId xmlns:a16="http://schemas.microsoft.com/office/drawing/2014/main" id="{41E6E894-B1AA-494C-873A-23D8354E801F}"/>
              </a:ext>
            </a:extLst>
          </p:cNvPr>
          <p:cNvCxnSpPr>
            <a:cxnSpLocks/>
          </p:cNvCxnSpPr>
          <p:nvPr/>
        </p:nvCxnSpPr>
        <p:spPr>
          <a:xfrm>
            <a:off x="7569411" y="3122181"/>
            <a:ext cx="0" cy="813110"/>
          </a:xfrm>
          <a:prstGeom prst="line">
            <a:avLst/>
          </a:prstGeom>
          <a:ln w="9525"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92" name="テキスト ボックス 27">
            <a:extLst>
              <a:ext uri="{FF2B5EF4-FFF2-40B4-BE49-F238E27FC236}">
                <a16:creationId xmlns:a16="http://schemas.microsoft.com/office/drawing/2014/main" id="{7FB855D9-93C3-49A2-9327-41E8A536DDBE}"/>
              </a:ext>
            </a:extLst>
          </p:cNvPr>
          <p:cNvSpPr txBox="1"/>
          <p:nvPr/>
        </p:nvSpPr>
        <p:spPr>
          <a:xfrm>
            <a:off x="3412694" y="3862522"/>
            <a:ext cx="2839337" cy="523220"/>
          </a:xfrm>
          <a:prstGeom prst="rect">
            <a:avLst/>
          </a:prstGeom>
          <a:solidFill>
            <a:schemeClr val="bg1"/>
          </a:solidFill>
        </p:spPr>
        <p:txBody>
          <a:bodyPr wrap="square" rtlCol="0">
            <a:spAutoFit/>
          </a:bodyPr>
          <a:lstStyle/>
          <a:p>
            <a:r>
              <a:rPr kumimoji="1" lang="en-US" altLang="ja-JP" sz="1400" dirty="0"/>
              <a:t>Probability of successful disposal</a:t>
            </a:r>
            <a:r>
              <a:rPr lang="ja-JP" altLang="en-US" sz="1400" dirty="0"/>
              <a:t> </a:t>
            </a:r>
            <a:r>
              <a:rPr kumimoji="1" lang="en-US" altLang="ja-JP" sz="1400" dirty="0"/>
              <a:t>(JMR-003D)</a:t>
            </a:r>
            <a:endParaRPr kumimoji="1" lang="ja-JP" altLang="en-US" sz="1400" dirty="0"/>
          </a:p>
        </p:txBody>
      </p:sp>
      <p:sp>
        <p:nvSpPr>
          <p:cNvPr id="93" name="テキスト ボックス 28">
            <a:extLst>
              <a:ext uri="{FF2B5EF4-FFF2-40B4-BE49-F238E27FC236}">
                <a16:creationId xmlns:a16="http://schemas.microsoft.com/office/drawing/2014/main" id="{144B4F1D-6CCF-4501-90A2-7689E16ED2D3}"/>
              </a:ext>
            </a:extLst>
          </p:cNvPr>
          <p:cNvSpPr txBox="1"/>
          <p:nvPr/>
        </p:nvSpPr>
        <p:spPr>
          <a:xfrm>
            <a:off x="3434694" y="3130983"/>
            <a:ext cx="2900684" cy="523220"/>
          </a:xfrm>
          <a:prstGeom prst="rect">
            <a:avLst/>
          </a:prstGeom>
          <a:noFill/>
        </p:spPr>
        <p:txBody>
          <a:bodyPr wrap="square" rtlCol="0">
            <a:spAutoFit/>
          </a:bodyPr>
          <a:lstStyle/>
          <a:p>
            <a:r>
              <a:rPr lang="en-US" altLang="ja-JP" sz="1400" dirty="0"/>
              <a:t>Conditional</a:t>
            </a:r>
            <a:r>
              <a:rPr lang="ja-JP" altLang="en-US" sz="1400" dirty="0"/>
              <a:t> </a:t>
            </a:r>
            <a:r>
              <a:rPr lang="en-US" altLang="ja-JP" sz="1400" dirty="0"/>
              <a:t>Probability</a:t>
            </a:r>
            <a:r>
              <a:rPr lang="ja-JP" altLang="en-US" sz="1400" dirty="0"/>
              <a:t> </a:t>
            </a:r>
            <a:r>
              <a:rPr lang="en-US" altLang="ja-JP" sz="1400" dirty="0"/>
              <a:t>of successful disposal </a:t>
            </a:r>
            <a:r>
              <a:rPr kumimoji="1" lang="en-US" altLang="ja-JP" sz="1400" dirty="0"/>
              <a:t>(JMR-003C)</a:t>
            </a:r>
            <a:endParaRPr kumimoji="1" lang="ja-JP" altLang="en-US" sz="1400" dirty="0"/>
          </a:p>
        </p:txBody>
      </p:sp>
      <p:sp>
        <p:nvSpPr>
          <p:cNvPr id="94" name="フリーフォーム: 図形 29">
            <a:extLst>
              <a:ext uri="{FF2B5EF4-FFF2-40B4-BE49-F238E27FC236}">
                <a16:creationId xmlns:a16="http://schemas.microsoft.com/office/drawing/2014/main" id="{64666911-CFD5-46F9-B663-E35D37B248F4}"/>
              </a:ext>
            </a:extLst>
          </p:cNvPr>
          <p:cNvSpPr/>
          <p:nvPr/>
        </p:nvSpPr>
        <p:spPr>
          <a:xfrm>
            <a:off x="7569411" y="3258939"/>
            <a:ext cx="211955" cy="55987"/>
          </a:xfrm>
          <a:custGeom>
            <a:avLst/>
            <a:gdLst>
              <a:gd name="connsiteX0" fmla="*/ 0 w 1308683"/>
              <a:gd name="connsiteY0" fmla="*/ 0 h 92279"/>
              <a:gd name="connsiteX1" fmla="*/ 1308683 w 1308683"/>
              <a:gd name="connsiteY1" fmla="*/ 92279 h 92279"/>
              <a:gd name="connsiteX2" fmla="*/ 1308683 w 1308683"/>
              <a:gd name="connsiteY2" fmla="*/ 92279 h 92279"/>
            </a:gdLst>
            <a:ahLst/>
            <a:cxnLst>
              <a:cxn ang="0">
                <a:pos x="connsiteX0" y="connsiteY0"/>
              </a:cxn>
              <a:cxn ang="0">
                <a:pos x="connsiteX1" y="connsiteY1"/>
              </a:cxn>
              <a:cxn ang="0">
                <a:pos x="connsiteX2" y="connsiteY2"/>
              </a:cxn>
            </a:cxnLst>
            <a:rect l="l" t="t" r="r" b="b"/>
            <a:pathLst>
              <a:path w="1308683" h="92279">
                <a:moveTo>
                  <a:pt x="0" y="0"/>
                </a:moveTo>
                <a:lnTo>
                  <a:pt x="1308683" y="92279"/>
                </a:lnTo>
                <a:lnTo>
                  <a:pt x="1308683" y="92279"/>
                </a:ln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 name="フリーフォーム: 図形 30">
            <a:extLst>
              <a:ext uri="{FF2B5EF4-FFF2-40B4-BE49-F238E27FC236}">
                <a16:creationId xmlns:a16="http://schemas.microsoft.com/office/drawing/2014/main" id="{1A598590-D335-411A-91B5-6BB734BD2346}"/>
              </a:ext>
            </a:extLst>
          </p:cNvPr>
          <p:cNvSpPr/>
          <p:nvPr/>
        </p:nvSpPr>
        <p:spPr>
          <a:xfrm>
            <a:off x="6250820" y="3954744"/>
            <a:ext cx="1530546" cy="45719"/>
          </a:xfrm>
          <a:custGeom>
            <a:avLst/>
            <a:gdLst>
              <a:gd name="connsiteX0" fmla="*/ 0 w 1308683"/>
              <a:gd name="connsiteY0" fmla="*/ 0 h 92279"/>
              <a:gd name="connsiteX1" fmla="*/ 1308683 w 1308683"/>
              <a:gd name="connsiteY1" fmla="*/ 92279 h 92279"/>
              <a:gd name="connsiteX2" fmla="*/ 1308683 w 1308683"/>
              <a:gd name="connsiteY2" fmla="*/ 92279 h 92279"/>
            </a:gdLst>
            <a:ahLst/>
            <a:cxnLst>
              <a:cxn ang="0">
                <a:pos x="connsiteX0" y="connsiteY0"/>
              </a:cxn>
              <a:cxn ang="0">
                <a:pos x="connsiteX1" y="connsiteY1"/>
              </a:cxn>
              <a:cxn ang="0">
                <a:pos x="connsiteX2" y="connsiteY2"/>
              </a:cxn>
            </a:cxnLst>
            <a:rect l="l" t="t" r="r" b="b"/>
            <a:pathLst>
              <a:path w="1308683" h="92279">
                <a:moveTo>
                  <a:pt x="0" y="0"/>
                </a:moveTo>
                <a:lnTo>
                  <a:pt x="1308683" y="92279"/>
                </a:lnTo>
                <a:lnTo>
                  <a:pt x="1308683" y="92279"/>
                </a:ln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 name="テキスト ボックス 31">
            <a:extLst>
              <a:ext uri="{FF2B5EF4-FFF2-40B4-BE49-F238E27FC236}">
                <a16:creationId xmlns:a16="http://schemas.microsoft.com/office/drawing/2014/main" id="{FF2F7B2C-7684-4ED5-8F50-F9B0FF3A59E1}"/>
              </a:ext>
            </a:extLst>
          </p:cNvPr>
          <p:cNvSpPr txBox="1"/>
          <p:nvPr/>
        </p:nvSpPr>
        <p:spPr>
          <a:xfrm>
            <a:off x="7185856" y="3080078"/>
            <a:ext cx="579589" cy="307777"/>
          </a:xfrm>
          <a:prstGeom prst="rect">
            <a:avLst/>
          </a:prstGeom>
          <a:noFill/>
        </p:spPr>
        <p:txBody>
          <a:bodyPr wrap="square" rtlCol="0">
            <a:spAutoFit/>
          </a:bodyPr>
          <a:lstStyle/>
          <a:p>
            <a:r>
              <a:rPr kumimoji="1" lang="en-US" altLang="ja-JP" sz="1400" dirty="0"/>
              <a:t>1.0</a:t>
            </a:r>
          </a:p>
        </p:txBody>
      </p:sp>
      <p:sp>
        <p:nvSpPr>
          <p:cNvPr id="97" name="テキスト ボックス 32">
            <a:extLst>
              <a:ext uri="{FF2B5EF4-FFF2-40B4-BE49-F238E27FC236}">
                <a16:creationId xmlns:a16="http://schemas.microsoft.com/office/drawing/2014/main" id="{E39229DF-AEEA-4707-9F50-BC25EB9E3136}"/>
              </a:ext>
            </a:extLst>
          </p:cNvPr>
          <p:cNvSpPr txBox="1"/>
          <p:nvPr/>
        </p:nvSpPr>
        <p:spPr>
          <a:xfrm>
            <a:off x="5904858" y="3762405"/>
            <a:ext cx="444789" cy="307777"/>
          </a:xfrm>
          <a:prstGeom prst="rect">
            <a:avLst/>
          </a:prstGeom>
          <a:noFill/>
        </p:spPr>
        <p:txBody>
          <a:bodyPr wrap="square" rtlCol="0">
            <a:spAutoFit/>
          </a:bodyPr>
          <a:lstStyle/>
          <a:p>
            <a:r>
              <a:rPr kumimoji="1" lang="en-US" altLang="ja-JP" sz="1400" dirty="0"/>
              <a:t>1.0</a:t>
            </a:r>
          </a:p>
        </p:txBody>
      </p:sp>
      <p:sp>
        <p:nvSpPr>
          <p:cNvPr id="98" name="テキスト ボックス 33">
            <a:extLst>
              <a:ext uri="{FF2B5EF4-FFF2-40B4-BE49-F238E27FC236}">
                <a16:creationId xmlns:a16="http://schemas.microsoft.com/office/drawing/2014/main" id="{9BE9A4A2-EF53-411D-AFC2-029CD8011BF5}"/>
              </a:ext>
            </a:extLst>
          </p:cNvPr>
          <p:cNvSpPr txBox="1"/>
          <p:nvPr/>
        </p:nvSpPr>
        <p:spPr>
          <a:xfrm>
            <a:off x="7813675" y="3146105"/>
            <a:ext cx="1235674" cy="307777"/>
          </a:xfrm>
          <a:prstGeom prst="rect">
            <a:avLst/>
          </a:prstGeom>
          <a:noFill/>
        </p:spPr>
        <p:txBody>
          <a:bodyPr wrap="square" rtlCol="0">
            <a:spAutoFit/>
          </a:bodyPr>
          <a:lstStyle/>
          <a:p>
            <a:r>
              <a:rPr kumimoji="1" lang="en-US" altLang="ja-JP" sz="1400" dirty="0"/>
              <a:t>0.9</a:t>
            </a:r>
            <a:r>
              <a:rPr lang="ja-JP" altLang="en-US" sz="1400" dirty="0"/>
              <a:t> </a:t>
            </a:r>
            <a:r>
              <a:rPr lang="en-US" altLang="ja-JP" sz="1400" dirty="0"/>
              <a:t>or</a:t>
            </a:r>
            <a:r>
              <a:rPr lang="ja-JP" altLang="en-US" sz="1400" dirty="0"/>
              <a:t> </a:t>
            </a:r>
            <a:r>
              <a:rPr lang="en-US" altLang="ja-JP" sz="1400" dirty="0"/>
              <a:t>higher</a:t>
            </a:r>
            <a:endParaRPr kumimoji="1" lang="en-US" altLang="ja-JP" sz="1400" dirty="0"/>
          </a:p>
        </p:txBody>
      </p:sp>
      <p:cxnSp>
        <p:nvCxnSpPr>
          <p:cNvPr id="99" name="直線矢印コネクタ 35">
            <a:extLst>
              <a:ext uri="{FF2B5EF4-FFF2-40B4-BE49-F238E27FC236}">
                <a16:creationId xmlns:a16="http://schemas.microsoft.com/office/drawing/2014/main" id="{78938B6C-3DB5-4C84-833C-CDB4685CA67B}"/>
              </a:ext>
            </a:extLst>
          </p:cNvPr>
          <p:cNvCxnSpPr>
            <a:cxnSpLocks/>
            <a:endCxn id="104" idx="2"/>
          </p:cNvCxnSpPr>
          <p:nvPr/>
        </p:nvCxnSpPr>
        <p:spPr>
          <a:xfrm>
            <a:off x="6250741" y="4284569"/>
            <a:ext cx="1530625" cy="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0" name="直線矢印コネクタ 36">
            <a:extLst>
              <a:ext uri="{FF2B5EF4-FFF2-40B4-BE49-F238E27FC236}">
                <a16:creationId xmlns:a16="http://schemas.microsoft.com/office/drawing/2014/main" id="{265683B9-C208-4839-AB35-7F9265624D82}"/>
              </a:ext>
            </a:extLst>
          </p:cNvPr>
          <p:cNvCxnSpPr>
            <a:cxnSpLocks/>
          </p:cNvCxnSpPr>
          <p:nvPr/>
        </p:nvCxnSpPr>
        <p:spPr>
          <a:xfrm flipH="1" flipV="1">
            <a:off x="6250741" y="3942929"/>
            <a:ext cx="80" cy="334004"/>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直線矢印コネクタ 37">
            <a:extLst>
              <a:ext uri="{FF2B5EF4-FFF2-40B4-BE49-F238E27FC236}">
                <a16:creationId xmlns:a16="http://schemas.microsoft.com/office/drawing/2014/main" id="{D138D06D-20D1-425E-9394-2882B8C5C24F}"/>
              </a:ext>
            </a:extLst>
          </p:cNvPr>
          <p:cNvCxnSpPr>
            <a:cxnSpLocks/>
          </p:cNvCxnSpPr>
          <p:nvPr/>
        </p:nvCxnSpPr>
        <p:spPr>
          <a:xfrm flipH="1" flipV="1">
            <a:off x="7566953" y="3251997"/>
            <a:ext cx="4916" cy="341365"/>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直線矢印コネクタ 38">
            <a:extLst>
              <a:ext uri="{FF2B5EF4-FFF2-40B4-BE49-F238E27FC236}">
                <a16:creationId xmlns:a16="http://schemas.microsoft.com/office/drawing/2014/main" id="{7E28FA71-F513-4AAE-9C55-BD5B770E8BB1}"/>
              </a:ext>
            </a:extLst>
          </p:cNvPr>
          <p:cNvCxnSpPr>
            <a:cxnSpLocks/>
            <a:endCxn id="103" idx="2"/>
          </p:cNvCxnSpPr>
          <p:nvPr/>
        </p:nvCxnSpPr>
        <p:spPr>
          <a:xfrm flipV="1">
            <a:off x="7566953" y="3586843"/>
            <a:ext cx="222007" cy="326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3" name="矢印: 上 39">
            <a:extLst>
              <a:ext uri="{FF2B5EF4-FFF2-40B4-BE49-F238E27FC236}">
                <a16:creationId xmlns:a16="http://schemas.microsoft.com/office/drawing/2014/main" id="{075D7827-14E6-486D-9B8B-4187CF3615A9}"/>
              </a:ext>
            </a:extLst>
          </p:cNvPr>
          <p:cNvSpPr/>
          <p:nvPr/>
        </p:nvSpPr>
        <p:spPr>
          <a:xfrm>
            <a:off x="7764245" y="3296153"/>
            <a:ext cx="49430" cy="290690"/>
          </a:xfrm>
          <a:prstGeom prst="upArrow">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4" name="矢印: 上 40">
            <a:extLst>
              <a:ext uri="{FF2B5EF4-FFF2-40B4-BE49-F238E27FC236}">
                <a16:creationId xmlns:a16="http://schemas.microsoft.com/office/drawing/2014/main" id="{41011F59-F440-4CDA-BAB8-5244EEDB4BB2}"/>
              </a:ext>
            </a:extLst>
          </p:cNvPr>
          <p:cNvSpPr/>
          <p:nvPr/>
        </p:nvSpPr>
        <p:spPr>
          <a:xfrm>
            <a:off x="7756651" y="3993879"/>
            <a:ext cx="49430" cy="290690"/>
          </a:xfrm>
          <a:prstGeom prst="upArrow">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5" name="直線コネクタ 44">
            <a:extLst>
              <a:ext uri="{FF2B5EF4-FFF2-40B4-BE49-F238E27FC236}">
                <a16:creationId xmlns:a16="http://schemas.microsoft.com/office/drawing/2014/main" id="{CD64FEF4-7003-47CC-A283-06BD62D5087A}"/>
              </a:ext>
            </a:extLst>
          </p:cNvPr>
          <p:cNvCxnSpPr>
            <a:cxnSpLocks/>
          </p:cNvCxnSpPr>
          <p:nvPr/>
        </p:nvCxnSpPr>
        <p:spPr>
          <a:xfrm>
            <a:off x="7780941" y="2236444"/>
            <a:ext cx="0" cy="809372"/>
          </a:xfrm>
          <a:prstGeom prst="line">
            <a:avLst/>
          </a:prstGeom>
          <a:ln w="9525"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6" name="直線矢印コネクタ 45">
            <a:extLst>
              <a:ext uri="{FF2B5EF4-FFF2-40B4-BE49-F238E27FC236}">
                <a16:creationId xmlns:a16="http://schemas.microsoft.com/office/drawing/2014/main" id="{AF8BE64A-39D9-4D59-BD7F-907C11F26E8D}"/>
              </a:ext>
            </a:extLst>
          </p:cNvPr>
          <p:cNvCxnSpPr>
            <a:cxnSpLocks/>
          </p:cNvCxnSpPr>
          <p:nvPr/>
        </p:nvCxnSpPr>
        <p:spPr>
          <a:xfrm>
            <a:off x="7575587" y="2216566"/>
            <a:ext cx="1132745"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7" name="直線矢印コネクタ 46">
            <a:extLst>
              <a:ext uri="{FF2B5EF4-FFF2-40B4-BE49-F238E27FC236}">
                <a16:creationId xmlns:a16="http://schemas.microsoft.com/office/drawing/2014/main" id="{4EB21655-0058-4504-8966-D29343871BE3}"/>
              </a:ext>
            </a:extLst>
          </p:cNvPr>
          <p:cNvCxnSpPr>
            <a:cxnSpLocks/>
          </p:cNvCxnSpPr>
          <p:nvPr/>
        </p:nvCxnSpPr>
        <p:spPr>
          <a:xfrm>
            <a:off x="8708332" y="2219881"/>
            <a:ext cx="1162526"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8" name="直線コネクタ 47">
            <a:extLst>
              <a:ext uri="{FF2B5EF4-FFF2-40B4-BE49-F238E27FC236}">
                <a16:creationId xmlns:a16="http://schemas.microsoft.com/office/drawing/2014/main" id="{FB6BC684-22B7-4545-99B2-86B0EF777F88}"/>
              </a:ext>
            </a:extLst>
          </p:cNvPr>
          <p:cNvCxnSpPr/>
          <p:nvPr/>
        </p:nvCxnSpPr>
        <p:spPr>
          <a:xfrm>
            <a:off x="8705335" y="1709907"/>
            <a:ext cx="0" cy="1329829"/>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線コネクタ 48">
            <a:extLst>
              <a:ext uri="{FF2B5EF4-FFF2-40B4-BE49-F238E27FC236}">
                <a16:creationId xmlns:a16="http://schemas.microsoft.com/office/drawing/2014/main" id="{4842E473-B98E-45C0-9D8D-BDDE4C6948C5}"/>
              </a:ext>
            </a:extLst>
          </p:cNvPr>
          <p:cNvCxnSpPr/>
          <p:nvPr/>
        </p:nvCxnSpPr>
        <p:spPr>
          <a:xfrm>
            <a:off x="7575587" y="1713222"/>
            <a:ext cx="0" cy="1329829"/>
          </a:xfrm>
          <a:prstGeom prst="line">
            <a:avLst/>
          </a:prstGeom>
        </p:spPr>
        <p:style>
          <a:lnRef idx="1">
            <a:schemeClr val="accent1"/>
          </a:lnRef>
          <a:fillRef idx="0">
            <a:schemeClr val="accent1"/>
          </a:fillRef>
          <a:effectRef idx="0">
            <a:schemeClr val="accent1"/>
          </a:effectRef>
          <a:fontRef idx="minor">
            <a:schemeClr val="tx1"/>
          </a:fontRef>
        </p:style>
      </p:cxnSp>
      <p:sp>
        <p:nvSpPr>
          <p:cNvPr id="110" name="テキスト ボックス 51">
            <a:extLst>
              <a:ext uri="{FF2B5EF4-FFF2-40B4-BE49-F238E27FC236}">
                <a16:creationId xmlns:a16="http://schemas.microsoft.com/office/drawing/2014/main" id="{CCC0DB38-7C5F-476E-A063-9147B077D23B}"/>
              </a:ext>
            </a:extLst>
          </p:cNvPr>
          <p:cNvSpPr txBox="1"/>
          <p:nvPr/>
        </p:nvSpPr>
        <p:spPr>
          <a:xfrm>
            <a:off x="7390547" y="2468480"/>
            <a:ext cx="839113" cy="276999"/>
          </a:xfrm>
          <a:prstGeom prst="rect">
            <a:avLst/>
          </a:prstGeom>
          <a:noFill/>
        </p:spPr>
        <p:txBody>
          <a:bodyPr wrap="square" rtlCol="0">
            <a:spAutoFit/>
          </a:bodyPr>
          <a:lstStyle/>
          <a:p>
            <a:r>
              <a:rPr kumimoji="1" lang="en-US" altLang="ja-JP" sz="1200" dirty="0"/>
              <a:t>Disposal</a:t>
            </a:r>
            <a:endParaRPr kumimoji="1" lang="ja-JP" altLang="en-US" sz="1200" dirty="0"/>
          </a:p>
        </p:txBody>
      </p:sp>
      <p:cxnSp>
        <p:nvCxnSpPr>
          <p:cNvPr id="111" name="直線矢印コネクタ 52">
            <a:extLst>
              <a:ext uri="{FF2B5EF4-FFF2-40B4-BE49-F238E27FC236}">
                <a16:creationId xmlns:a16="http://schemas.microsoft.com/office/drawing/2014/main" id="{533869C3-6435-494B-A8A2-B1C75D2DDBD2}"/>
              </a:ext>
            </a:extLst>
          </p:cNvPr>
          <p:cNvCxnSpPr>
            <a:cxnSpLocks/>
          </p:cNvCxnSpPr>
          <p:nvPr/>
        </p:nvCxnSpPr>
        <p:spPr>
          <a:xfrm>
            <a:off x="7584222" y="2767781"/>
            <a:ext cx="185114"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12" name="フリーフォーム: 図形 53">
            <a:extLst>
              <a:ext uri="{FF2B5EF4-FFF2-40B4-BE49-F238E27FC236}">
                <a16:creationId xmlns:a16="http://schemas.microsoft.com/office/drawing/2014/main" id="{AC3D6C61-03F6-4C65-BA27-00765D5EAC7D}"/>
              </a:ext>
            </a:extLst>
          </p:cNvPr>
          <p:cNvSpPr/>
          <p:nvPr/>
        </p:nvSpPr>
        <p:spPr>
          <a:xfrm>
            <a:off x="7575955" y="4405542"/>
            <a:ext cx="1340725" cy="45719"/>
          </a:xfrm>
          <a:custGeom>
            <a:avLst/>
            <a:gdLst>
              <a:gd name="connsiteX0" fmla="*/ 0 w 1308683"/>
              <a:gd name="connsiteY0" fmla="*/ 0 h 92279"/>
              <a:gd name="connsiteX1" fmla="*/ 1308683 w 1308683"/>
              <a:gd name="connsiteY1" fmla="*/ 92279 h 92279"/>
              <a:gd name="connsiteX2" fmla="*/ 1308683 w 1308683"/>
              <a:gd name="connsiteY2" fmla="*/ 92279 h 92279"/>
            </a:gdLst>
            <a:ahLst/>
            <a:cxnLst>
              <a:cxn ang="0">
                <a:pos x="connsiteX0" y="connsiteY0"/>
              </a:cxn>
              <a:cxn ang="0">
                <a:pos x="connsiteX1" y="connsiteY1"/>
              </a:cxn>
              <a:cxn ang="0">
                <a:pos x="connsiteX2" y="connsiteY2"/>
              </a:cxn>
            </a:cxnLst>
            <a:rect l="l" t="t" r="r" b="b"/>
            <a:pathLst>
              <a:path w="1308683" h="92279">
                <a:moveTo>
                  <a:pt x="0" y="0"/>
                </a:moveTo>
                <a:lnTo>
                  <a:pt x="1308683" y="92279"/>
                </a:lnTo>
                <a:lnTo>
                  <a:pt x="1308683" y="92279"/>
                </a:ln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13" name="直線矢印コネクタ 55">
            <a:extLst>
              <a:ext uri="{FF2B5EF4-FFF2-40B4-BE49-F238E27FC236}">
                <a16:creationId xmlns:a16="http://schemas.microsoft.com/office/drawing/2014/main" id="{62A62003-2D9E-44F5-9625-E0B23D69D23A}"/>
              </a:ext>
            </a:extLst>
          </p:cNvPr>
          <p:cNvCxnSpPr>
            <a:cxnSpLocks/>
            <a:endCxn id="115" idx="2"/>
          </p:cNvCxnSpPr>
          <p:nvPr/>
        </p:nvCxnSpPr>
        <p:spPr>
          <a:xfrm>
            <a:off x="7585973" y="4743627"/>
            <a:ext cx="1308963" cy="230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4" name="直線矢印コネクタ 56">
            <a:extLst>
              <a:ext uri="{FF2B5EF4-FFF2-40B4-BE49-F238E27FC236}">
                <a16:creationId xmlns:a16="http://schemas.microsoft.com/office/drawing/2014/main" id="{1EF9046B-6721-4CFE-B48F-4FF42E95A56C}"/>
              </a:ext>
            </a:extLst>
          </p:cNvPr>
          <p:cNvCxnSpPr>
            <a:cxnSpLocks/>
          </p:cNvCxnSpPr>
          <p:nvPr/>
        </p:nvCxnSpPr>
        <p:spPr>
          <a:xfrm flipH="1" flipV="1">
            <a:off x="7585894" y="4403438"/>
            <a:ext cx="80" cy="334004"/>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5" name="矢印: 上 57">
            <a:extLst>
              <a:ext uri="{FF2B5EF4-FFF2-40B4-BE49-F238E27FC236}">
                <a16:creationId xmlns:a16="http://schemas.microsoft.com/office/drawing/2014/main" id="{5930BF3E-321B-4A6C-811B-1726427955B3}"/>
              </a:ext>
            </a:extLst>
          </p:cNvPr>
          <p:cNvSpPr/>
          <p:nvPr/>
        </p:nvSpPr>
        <p:spPr>
          <a:xfrm>
            <a:off x="8870221" y="4455237"/>
            <a:ext cx="49430" cy="290690"/>
          </a:xfrm>
          <a:prstGeom prst="upArrow">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16" name="直線コネクタ 58">
            <a:extLst>
              <a:ext uri="{FF2B5EF4-FFF2-40B4-BE49-F238E27FC236}">
                <a16:creationId xmlns:a16="http://schemas.microsoft.com/office/drawing/2014/main" id="{3F0927A8-D949-4C4E-85BF-458F39465671}"/>
              </a:ext>
            </a:extLst>
          </p:cNvPr>
          <p:cNvCxnSpPr>
            <a:cxnSpLocks/>
          </p:cNvCxnSpPr>
          <p:nvPr/>
        </p:nvCxnSpPr>
        <p:spPr>
          <a:xfrm>
            <a:off x="8705335" y="3065860"/>
            <a:ext cx="0" cy="1797650"/>
          </a:xfrm>
          <a:prstGeom prst="line">
            <a:avLst/>
          </a:prstGeom>
          <a:ln w="9525"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17" name="直線コネクタ 59">
            <a:extLst>
              <a:ext uri="{FF2B5EF4-FFF2-40B4-BE49-F238E27FC236}">
                <a16:creationId xmlns:a16="http://schemas.microsoft.com/office/drawing/2014/main" id="{7054F0D9-6C69-45D4-B1D2-898906978B21}"/>
              </a:ext>
            </a:extLst>
          </p:cNvPr>
          <p:cNvCxnSpPr>
            <a:cxnSpLocks/>
          </p:cNvCxnSpPr>
          <p:nvPr/>
        </p:nvCxnSpPr>
        <p:spPr>
          <a:xfrm>
            <a:off x="8894935" y="2216566"/>
            <a:ext cx="0" cy="2620820"/>
          </a:xfrm>
          <a:prstGeom prst="line">
            <a:avLst/>
          </a:prstGeom>
          <a:ln w="9525"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18" name="フリーフォーム: 図形 60">
            <a:extLst>
              <a:ext uri="{FF2B5EF4-FFF2-40B4-BE49-F238E27FC236}">
                <a16:creationId xmlns:a16="http://schemas.microsoft.com/office/drawing/2014/main" id="{B0F07157-7CEE-4444-B8AC-E69710B12B1D}"/>
              </a:ext>
            </a:extLst>
          </p:cNvPr>
          <p:cNvSpPr/>
          <p:nvPr/>
        </p:nvSpPr>
        <p:spPr>
          <a:xfrm>
            <a:off x="8701187" y="4855722"/>
            <a:ext cx="1338534" cy="61175"/>
          </a:xfrm>
          <a:custGeom>
            <a:avLst/>
            <a:gdLst>
              <a:gd name="connsiteX0" fmla="*/ 0 w 1308683"/>
              <a:gd name="connsiteY0" fmla="*/ 0 h 92279"/>
              <a:gd name="connsiteX1" fmla="*/ 1308683 w 1308683"/>
              <a:gd name="connsiteY1" fmla="*/ 92279 h 92279"/>
              <a:gd name="connsiteX2" fmla="*/ 1308683 w 1308683"/>
              <a:gd name="connsiteY2" fmla="*/ 92279 h 92279"/>
            </a:gdLst>
            <a:ahLst/>
            <a:cxnLst>
              <a:cxn ang="0">
                <a:pos x="connsiteX0" y="connsiteY0"/>
              </a:cxn>
              <a:cxn ang="0">
                <a:pos x="connsiteX1" y="connsiteY1"/>
              </a:cxn>
              <a:cxn ang="0">
                <a:pos x="connsiteX2" y="connsiteY2"/>
              </a:cxn>
            </a:cxnLst>
            <a:rect l="l" t="t" r="r" b="b"/>
            <a:pathLst>
              <a:path w="1308683" h="92279">
                <a:moveTo>
                  <a:pt x="0" y="0"/>
                </a:moveTo>
                <a:lnTo>
                  <a:pt x="1308683" y="92279"/>
                </a:lnTo>
                <a:lnTo>
                  <a:pt x="1308683" y="92279"/>
                </a:ln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19" name="直線矢印コネクタ 62">
            <a:extLst>
              <a:ext uri="{FF2B5EF4-FFF2-40B4-BE49-F238E27FC236}">
                <a16:creationId xmlns:a16="http://schemas.microsoft.com/office/drawing/2014/main" id="{1D265D81-8B53-4A4B-B471-8BB9A75EDD25}"/>
              </a:ext>
            </a:extLst>
          </p:cNvPr>
          <p:cNvCxnSpPr>
            <a:cxnSpLocks/>
            <a:endCxn id="121" idx="2"/>
          </p:cNvCxnSpPr>
          <p:nvPr/>
        </p:nvCxnSpPr>
        <p:spPr>
          <a:xfrm flipV="1">
            <a:off x="8711205" y="5187635"/>
            <a:ext cx="1328516" cy="6174"/>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0" name="直線矢印コネクタ 63">
            <a:extLst>
              <a:ext uri="{FF2B5EF4-FFF2-40B4-BE49-F238E27FC236}">
                <a16:creationId xmlns:a16="http://schemas.microsoft.com/office/drawing/2014/main" id="{8BA770A1-3EC9-473A-8059-76E78280A282}"/>
              </a:ext>
            </a:extLst>
          </p:cNvPr>
          <p:cNvCxnSpPr>
            <a:cxnSpLocks/>
          </p:cNvCxnSpPr>
          <p:nvPr/>
        </p:nvCxnSpPr>
        <p:spPr>
          <a:xfrm flipH="1" flipV="1">
            <a:off x="8711126" y="4853619"/>
            <a:ext cx="80" cy="334004"/>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1" name="矢印: 上 64">
            <a:extLst>
              <a:ext uri="{FF2B5EF4-FFF2-40B4-BE49-F238E27FC236}">
                <a16:creationId xmlns:a16="http://schemas.microsoft.com/office/drawing/2014/main" id="{D3D59ABA-3845-49AA-BB6D-F76FCAD35176}"/>
              </a:ext>
            </a:extLst>
          </p:cNvPr>
          <p:cNvSpPr/>
          <p:nvPr/>
        </p:nvSpPr>
        <p:spPr>
          <a:xfrm>
            <a:off x="10015006" y="4896945"/>
            <a:ext cx="49430" cy="290690"/>
          </a:xfrm>
          <a:prstGeom prst="upArrow">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22" name="直線コネクタ 65">
            <a:extLst>
              <a:ext uri="{FF2B5EF4-FFF2-40B4-BE49-F238E27FC236}">
                <a16:creationId xmlns:a16="http://schemas.microsoft.com/office/drawing/2014/main" id="{6431DBA4-B196-4A12-89BF-59B9B37005F5}"/>
              </a:ext>
            </a:extLst>
          </p:cNvPr>
          <p:cNvCxnSpPr>
            <a:cxnSpLocks/>
          </p:cNvCxnSpPr>
          <p:nvPr/>
        </p:nvCxnSpPr>
        <p:spPr>
          <a:xfrm>
            <a:off x="10044558" y="2991976"/>
            <a:ext cx="0" cy="2249221"/>
          </a:xfrm>
          <a:prstGeom prst="line">
            <a:avLst/>
          </a:prstGeom>
          <a:ln w="9525"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3" name="直線矢印コネクタ 67">
            <a:extLst>
              <a:ext uri="{FF2B5EF4-FFF2-40B4-BE49-F238E27FC236}">
                <a16:creationId xmlns:a16="http://schemas.microsoft.com/office/drawing/2014/main" id="{903D30B1-6D75-45AF-AF81-889EE4F4093B}"/>
              </a:ext>
            </a:extLst>
          </p:cNvPr>
          <p:cNvCxnSpPr>
            <a:cxnSpLocks/>
          </p:cNvCxnSpPr>
          <p:nvPr/>
        </p:nvCxnSpPr>
        <p:spPr>
          <a:xfrm>
            <a:off x="8710657" y="2771096"/>
            <a:ext cx="185114"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24" name="直線矢印コネクタ 69">
            <a:extLst>
              <a:ext uri="{FF2B5EF4-FFF2-40B4-BE49-F238E27FC236}">
                <a16:creationId xmlns:a16="http://schemas.microsoft.com/office/drawing/2014/main" id="{5EDD2967-CBC7-4DF6-AF5E-F6149AFB0E05}"/>
              </a:ext>
            </a:extLst>
          </p:cNvPr>
          <p:cNvCxnSpPr>
            <a:cxnSpLocks/>
          </p:cNvCxnSpPr>
          <p:nvPr/>
        </p:nvCxnSpPr>
        <p:spPr>
          <a:xfrm>
            <a:off x="9866908" y="2754532"/>
            <a:ext cx="185114"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25" name="テキスト ボックス 72">
            <a:extLst>
              <a:ext uri="{FF2B5EF4-FFF2-40B4-BE49-F238E27FC236}">
                <a16:creationId xmlns:a16="http://schemas.microsoft.com/office/drawing/2014/main" id="{548765DD-FD3E-4835-A6C6-1087C0799888}"/>
              </a:ext>
            </a:extLst>
          </p:cNvPr>
          <p:cNvSpPr txBox="1"/>
          <p:nvPr/>
        </p:nvSpPr>
        <p:spPr>
          <a:xfrm>
            <a:off x="7297224" y="4282553"/>
            <a:ext cx="444789" cy="307777"/>
          </a:xfrm>
          <a:prstGeom prst="rect">
            <a:avLst/>
          </a:prstGeom>
          <a:noFill/>
        </p:spPr>
        <p:txBody>
          <a:bodyPr wrap="square" rtlCol="0">
            <a:spAutoFit/>
          </a:bodyPr>
          <a:lstStyle/>
          <a:p>
            <a:r>
              <a:rPr lang="en-US" altLang="ja-JP" sz="1400" dirty="0"/>
              <a:t>?</a:t>
            </a:r>
            <a:endParaRPr kumimoji="1" lang="en-US" altLang="ja-JP" sz="1400" dirty="0"/>
          </a:p>
        </p:txBody>
      </p:sp>
      <p:sp>
        <p:nvSpPr>
          <p:cNvPr id="126" name="テキスト ボックス 73">
            <a:extLst>
              <a:ext uri="{FF2B5EF4-FFF2-40B4-BE49-F238E27FC236}">
                <a16:creationId xmlns:a16="http://schemas.microsoft.com/office/drawing/2014/main" id="{7F3E2016-84B7-4BE3-B1E1-F580C310268E}"/>
              </a:ext>
            </a:extLst>
          </p:cNvPr>
          <p:cNvSpPr txBox="1"/>
          <p:nvPr/>
        </p:nvSpPr>
        <p:spPr>
          <a:xfrm>
            <a:off x="8403780" y="4743064"/>
            <a:ext cx="444789" cy="307777"/>
          </a:xfrm>
          <a:prstGeom prst="rect">
            <a:avLst/>
          </a:prstGeom>
          <a:noFill/>
        </p:spPr>
        <p:txBody>
          <a:bodyPr wrap="square" rtlCol="0">
            <a:spAutoFit/>
          </a:bodyPr>
          <a:lstStyle/>
          <a:p>
            <a:r>
              <a:rPr lang="en-US" altLang="ja-JP" sz="1400" dirty="0"/>
              <a:t>?</a:t>
            </a:r>
            <a:endParaRPr kumimoji="1" lang="en-US" altLang="ja-JP" sz="1400" dirty="0"/>
          </a:p>
        </p:txBody>
      </p:sp>
      <p:sp>
        <p:nvSpPr>
          <p:cNvPr id="127" name="テキスト ボックス 74">
            <a:extLst>
              <a:ext uri="{FF2B5EF4-FFF2-40B4-BE49-F238E27FC236}">
                <a16:creationId xmlns:a16="http://schemas.microsoft.com/office/drawing/2014/main" id="{8CF238D6-B870-4A39-83E0-55E1DA49A147}"/>
              </a:ext>
            </a:extLst>
          </p:cNvPr>
          <p:cNvSpPr txBox="1"/>
          <p:nvPr/>
        </p:nvSpPr>
        <p:spPr>
          <a:xfrm>
            <a:off x="7818934" y="1807909"/>
            <a:ext cx="890956" cy="633443"/>
          </a:xfrm>
          <a:prstGeom prst="rect">
            <a:avLst/>
          </a:prstGeom>
          <a:noFill/>
        </p:spPr>
        <p:txBody>
          <a:bodyPr wrap="square" rtlCol="0">
            <a:spAutoFit/>
          </a:bodyPr>
          <a:lstStyle/>
          <a:p>
            <a:pPr>
              <a:lnSpc>
                <a:spcPts val="1400"/>
              </a:lnSpc>
            </a:pPr>
            <a:r>
              <a:rPr lang="en-US" altLang="ja-JP" sz="1400" dirty="0"/>
              <a:t>Extended</a:t>
            </a:r>
            <a:r>
              <a:rPr kumimoji="1" lang="en-US" altLang="ja-JP" sz="1400" dirty="0"/>
              <a:t> operation phase 1</a:t>
            </a:r>
            <a:endParaRPr kumimoji="1" lang="ja-JP" altLang="en-US" sz="1400" baseline="30000" dirty="0"/>
          </a:p>
        </p:txBody>
      </p:sp>
      <p:sp>
        <p:nvSpPr>
          <p:cNvPr id="128" name="テキスト ボックス 75">
            <a:extLst>
              <a:ext uri="{FF2B5EF4-FFF2-40B4-BE49-F238E27FC236}">
                <a16:creationId xmlns:a16="http://schemas.microsoft.com/office/drawing/2014/main" id="{CCC862D7-F31F-4195-89B5-F7CEE4E33B0C}"/>
              </a:ext>
            </a:extLst>
          </p:cNvPr>
          <p:cNvSpPr txBox="1"/>
          <p:nvPr/>
        </p:nvSpPr>
        <p:spPr>
          <a:xfrm>
            <a:off x="8984785" y="1811010"/>
            <a:ext cx="915574" cy="633443"/>
          </a:xfrm>
          <a:prstGeom prst="rect">
            <a:avLst/>
          </a:prstGeom>
          <a:noFill/>
        </p:spPr>
        <p:txBody>
          <a:bodyPr wrap="square" rtlCol="0">
            <a:spAutoFit/>
          </a:bodyPr>
          <a:lstStyle/>
          <a:p>
            <a:pPr>
              <a:lnSpc>
                <a:spcPts val="1400"/>
              </a:lnSpc>
            </a:pPr>
            <a:r>
              <a:rPr lang="en-US" altLang="ja-JP" sz="1400" dirty="0"/>
              <a:t>Extended</a:t>
            </a:r>
            <a:r>
              <a:rPr kumimoji="1" lang="en-US" altLang="ja-JP" sz="1400" dirty="0"/>
              <a:t> operation phase 2</a:t>
            </a:r>
            <a:endParaRPr kumimoji="1" lang="ja-JP" altLang="en-US" sz="1400" baseline="30000" dirty="0"/>
          </a:p>
        </p:txBody>
      </p:sp>
      <p:sp>
        <p:nvSpPr>
          <p:cNvPr id="129" name="テキスト ボックス 76">
            <a:extLst>
              <a:ext uri="{FF2B5EF4-FFF2-40B4-BE49-F238E27FC236}">
                <a16:creationId xmlns:a16="http://schemas.microsoft.com/office/drawing/2014/main" id="{97848F5B-1EC4-4CB3-BAA7-D36A62802A12}"/>
              </a:ext>
            </a:extLst>
          </p:cNvPr>
          <p:cNvSpPr txBox="1"/>
          <p:nvPr/>
        </p:nvSpPr>
        <p:spPr>
          <a:xfrm>
            <a:off x="8534367" y="2464655"/>
            <a:ext cx="839113" cy="276999"/>
          </a:xfrm>
          <a:prstGeom prst="rect">
            <a:avLst/>
          </a:prstGeom>
          <a:noFill/>
        </p:spPr>
        <p:txBody>
          <a:bodyPr wrap="square" rtlCol="0">
            <a:spAutoFit/>
          </a:bodyPr>
          <a:lstStyle/>
          <a:p>
            <a:r>
              <a:rPr kumimoji="1" lang="en-US" altLang="ja-JP" sz="1200" dirty="0"/>
              <a:t>Disposal</a:t>
            </a:r>
            <a:endParaRPr kumimoji="1" lang="ja-JP" altLang="en-US" sz="1200" dirty="0"/>
          </a:p>
        </p:txBody>
      </p:sp>
      <p:sp>
        <p:nvSpPr>
          <p:cNvPr id="130" name="テキスト ボックス 77">
            <a:extLst>
              <a:ext uri="{FF2B5EF4-FFF2-40B4-BE49-F238E27FC236}">
                <a16:creationId xmlns:a16="http://schemas.microsoft.com/office/drawing/2014/main" id="{96B25212-269B-444B-8B54-18B04685681F}"/>
              </a:ext>
            </a:extLst>
          </p:cNvPr>
          <p:cNvSpPr txBox="1"/>
          <p:nvPr/>
        </p:nvSpPr>
        <p:spPr>
          <a:xfrm>
            <a:off x="9691031" y="2474783"/>
            <a:ext cx="839113" cy="276999"/>
          </a:xfrm>
          <a:prstGeom prst="rect">
            <a:avLst/>
          </a:prstGeom>
          <a:noFill/>
        </p:spPr>
        <p:txBody>
          <a:bodyPr wrap="square" rtlCol="0">
            <a:spAutoFit/>
          </a:bodyPr>
          <a:lstStyle/>
          <a:p>
            <a:r>
              <a:rPr kumimoji="1" lang="en-US" altLang="ja-JP" sz="1200" dirty="0"/>
              <a:t>Disposal</a:t>
            </a:r>
            <a:endParaRPr kumimoji="1" lang="ja-JP" altLang="en-US" sz="1200" dirty="0"/>
          </a:p>
        </p:txBody>
      </p:sp>
      <p:sp>
        <p:nvSpPr>
          <p:cNvPr id="131" name="テキスト ボックス 78">
            <a:extLst>
              <a:ext uri="{FF2B5EF4-FFF2-40B4-BE49-F238E27FC236}">
                <a16:creationId xmlns:a16="http://schemas.microsoft.com/office/drawing/2014/main" id="{84CEDC6A-3088-410F-BBE6-28D495B07D59}"/>
              </a:ext>
            </a:extLst>
          </p:cNvPr>
          <p:cNvSpPr txBox="1"/>
          <p:nvPr/>
        </p:nvSpPr>
        <p:spPr>
          <a:xfrm>
            <a:off x="7787758" y="3813804"/>
            <a:ext cx="1235674" cy="307777"/>
          </a:xfrm>
          <a:prstGeom prst="rect">
            <a:avLst/>
          </a:prstGeom>
          <a:noFill/>
        </p:spPr>
        <p:txBody>
          <a:bodyPr wrap="square" rtlCol="0">
            <a:spAutoFit/>
          </a:bodyPr>
          <a:lstStyle/>
          <a:p>
            <a:r>
              <a:rPr kumimoji="1" lang="en-US" altLang="ja-JP" sz="1400" dirty="0"/>
              <a:t>0.9</a:t>
            </a:r>
            <a:r>
              <a:rPr lang="ja-JP" altLang="en-US" sz="1400" dirty="0"/>
              <a:t> </a:t>
            </a:r>
            <a:r>
              <a:rPr lang="en-US" altLang="ja-JP" sz="1400" dirty="0"/>
              <a:t>or</a:t>
            </a:r>
            <a:r>
              <a:rPr lang="ja-JP" altLang="en-US" sz="1400" dirty="0"/>
              <a:t> </a:t>
            </a:r>
            <a:r>
              <a:rPr lang="en-US" altLang="ja-JP" sz="1400" dirty="0"/>
              <a:t>higher</a:t>
            </a:r>
            <a:endParaRPr kumimoji="1" lang="en-US" altLang="ja-JP" sz="1400" dirty="0"/>
          </a:p>
        </p:txBody>
      </p:sp>
      <p:sp>
        <p:nvSpPr>
          <p:cNvPr id="132" name="テキスト ボックス 79">
            <a:extLst>
              <a:ext uri="{FF2B5EF4-FFF2-40B4-BE49-F238E27FC236}">
                <a16:creationId xmlns:a16="http://schemas.microsoft.com/office/drawing/2014/main" id="{1B9EBD74-47B1-4AF6-A2BC-B45F219F4C33}"/>
              </a:ext>
            </a:extLst>
          </p:cNvPr>
          <p:cNvSpPr txBox="1"/>
          <p:nvPr/>
        </p:nvSpPr>
        <p:spPr>
          <a:xfrm>
            <a:off x="8944866" y="4273672"/>
            <a:ext cx="1235674" cy="307777"/>
          </a:xfrm>
          <a:prstGeom prst="rect">
            <a:avLst/>
          </a:prstGeom>
          <a:noFill/>
        </p:spPr>
        <p:txBody>
          <a:bodyPr wrap="square" rtlCol="0">
            <a:spAutoFit/>
          </a:bodyPr>
          <a:lstStyle/>
          <a:p>
            <a:r>
              <a:rPr kumimoji="1" lang="en-US" altLang="ja-JP" sz="1400" dirty="0"/>
              <a:t>0.9</a:t>
            </a:r>
            <a:r>
              <a:rPr lang="ja-JP" altLang="en-US" sz="1400" dirty="0"/>
              <a:t> </a:t>
            </a:r>
            <a:r>
              <a:rPr lang="en-US" altLang="ja-JP" sz="1400" dirty="0"/>
              <a:t>or</a:t>
            </a:r>
            <a:r>
              <a:rPr lang="ja-JP" altLang="en-US" sz="1400" dirty="0"/>
              <a:t> </a:t>
            </a:r>
            <a:r>
              <a:rPr lang="en-US" altLang="ja-JP" sz="1400" dirty="0"/>
              <a:t>higher</a:t>
            </a:r>
            <a:endParaRPr kumimoji="1" lang="en-US" altLang="ja-JP" sz="1400" dirty="0"/>
          </a:p>
        </p:txBody>
      </p:sp>
      <p:sp>
        <p:nvSpPr>
          <p:cNvPr id="133" name="テキスト ボックス 80">
            <a:extLst>
              <a:ext uri="{FF2B5EF4-FFF2-40B4-BE49-F238E27FC236}">
                <a16:creationId xmlns:a16="http://schemas.microsoft.com/office/drawing/2014/main" id="{59F9F0AF-602D-4C40-B35A-E157B5AE9C3F}"/>
              </a:ext>
            </a:extLst>
          </p:cNvPr>
          <p:cNvSpPr txBox="1"/>
          <p:nvPr/>
        </p:nvSpPr>
        <p:spPr>
          <a:xfrm>
            <a:off x="10069509" y="4764585"/>
            <a:ext cx="1235674" cy="307777"/>
          </a:xfrm>
          <a:prstGeom prst="rect">
            <a:avLst/>
          </a:prstGeom>
          <a:noFill/>
        </p:spPr>
        <p:txBody>
          <a:bodyPr wrap="square" rtlCol="0">
            <a:spAutoFit/>
          </a:bodyPr>
          <a:lstStyle/>
          <a:p>
            <a:r>
              <a:rPr kumimoji="1" lang="en-US" altLang="ja-JP" sz="1400" dirty="0"/>
              <a:t>0.9</a:t>
            </a:r>
            <a:r>
              <a:rPr lang="ja-JP" altLang="en-US" sz="1400" dirty="0"/>
              <a:t> </a:t>
            </a:r>
            <a:r>
              <a:rPr lang="en-US" altLang="ja-JP" sz="1400" dirty="0"/>
              <a:t>or</a:t>
            </a:r>
            <a:r>
              <a:rPr lang="ja-JP" altLang="en-US" sz="1400" dirty="0"/>
              <a:t> </a:t>
            </a:r>
            <a:r>
              <a:rPr lang="en-US" altLang="ja-JP" sz="1400" dirty="0"/>
              <a:t>higher</a:t>
            </a:r>
            <a:endParaRPr kumimoji="1" lang="en-US" altLang="ja-JP" sz="1400" dirty="0"/>
          </a:p>
        </p:txBody>
      </p:sp>
      <p:sp>
        <p:nvSpPr>
          <p:cNvPr id="134" name="吹き出し: 角を丸めた四角形 81">
            <a:extLst>
              <a:ext uri="{FF2B5EF4-FFF2-40B4-BE49-F238E27FC236}">
                <a16:creationId xmlns:a16="http://schemas.microsoft.com/office/drawing/2014/main" id="{D5B2676D-72EC-48BC-8BC6-EA22A2D3E720}"/>
              </a:ext>
            </a:extLst>
          </p:cNvPr>
          <p:cNvSpPr/>
          <p:nvPr/>
        </p:nvSpPr>
        <p:spPr>
          <a:xfrm>
            <a:off x="9959465" y="3495138"/>
            <a:ext cx="799233" cy="727263"/>
          </a:xfrm>
          <a:prstGeom prst="wedgeRoundRectCallout">
            <a:avLst>
              <a:gd name="adj1" fmla="val -18762"/>
              <a:gd name="adj2" fmla="val 124996"/>
              <a:gd name="adj3" fmla="val 16667"/>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1500"/>
              </a:lnSpc>
            </a:pPr>
            <a:endParaRPr kumimoji="1" lang="en-US" altLang="ja-JP" sz="1600" baseline="30000" dirty="0">
              <a:solidFill>
                <a:schemeClr val="tx1"/>
              </a:solidFill>
            </a:endParaRPr>
          </a:p>
        </p:txBody>
      </p:sp>
      <p:sp>
        <p:nvSpPr>
          <p:cNvPr id="135" name="テキスト ボックス 71">
            <a:extLst>
              <a:ext uri="{FF2B5EF4-FFF2-40B4-BE49-F238E27FC236}">
                <a16:creationId xmlns:a16="http://schemas.microsoft.com/office/drawing/2014/main" id="{C429A2CF-7DB5-4C89-8667-323310B84B79}"/>
              </a:ext>
            </a:extLst>
          </p:cNvPr>
          <p:cNvSpPr txBox="1"/>
          <p:nvPr/>
        </p:nvSpPr>
        <p:spPr>
          <a:xfrm>
            <a:off x="3412694" y="5251245"/>
            <a:ext cx="8515848" cy="1408334"/>
          </a:xfrm>
          <a:prstGeom prst="rect">
            <a:avLst/>
          </a:prstGeom>
          <a:noFill/>
        </p:spPr>
        <p:txBody>
          <a:bodyPr wrap="square" rtlCol="0">
            <a:spAutoFit/>
          </a:bodyPr>
          <a:lstStyle/>
          <a:p>
            <a:r>
              <a:rPr lang="en-US" altLang="ja-JP" sz="1600" b="1" u="sng" dirty="0"/>
              <a:t>Issue</a:t>
            </a:r>
            <a:r>
              <a:rPr lang="ja-JP" altLang="en-US" sz="1600" b="1" u="sng" dirty="0"/>
              <a:t> </a:t>
            </a:r>
            <a:r>
              <a:rPr lang="en-US" altLang="ja-JP" sz="1600" b="1" u="sng" dirty="0"/>
              <a:t>1</a:t>
            </a:r>
            <a:endParaRPr kumimoji="1" lang="en-US" altLang="ja-JP" sz="1600" b="1" dirty="0"/>
          </a:p>
          <a:p>
            <a:pPr marL="268288" indent="-268288">
              <a:lnSpc>
                <a:spcPts val="1600"/>
              </a:lnSpc>
              <a:buFont typeface="Wingdings" panose="05000000000000000000" pitchFamily="2" charset="2"/>
              <a:buChar char="ü"/>
            </a:pPr>
            <a:r>
              <a:rPr lang="en-US" altLang="ja-JP" sz="1600" dirty="0"/>
              <a:t>Conventional reliability analysis employs MIL-HDBK-217F with very conservative conditions. It is not suitable for the intent of successful PMD requirement and could violate even with the very reliable satellite.</a:t>
            </a:r>
            <a:endParaRPr kumimoji="1" lang="en-US" altLang="ja-JP" sz="1600" dirty="0"/>
          </a:p>
          <a:p>
            <a:r>
              <a:rPr lang="en-US" altLang="ja-JP" sz="1600" b="1" u="sng" dirty="0"/>
              <a:t>Issue 2</a:t>
            </a:r>
            <a:endParaRPr kumimoji="1" lang="en-US" altLang="ja-JP" sz="1600" b="1" u="sng" dirty="0"/>
          </a:p>
          <a:p>
            <a:pPr marL="268288" indent="-268288">
              <a:lnSpc>
                <a:spcPts val="1600"/>
              </a:lnSpc>
              <a:buFont typeface="Wingdings" panose="05000000000000000000" pitchFamily="2" charset="2"/>
              <a:buChar char="ü"/>
            </a:pPr>
            <a:r>
              <a:rPr lang="en-US" altLang="ja-JP" sz="1600" dirty="0"/>
              <a:t>There has to be the evaluation guideline in support of mission extension.</a:t>
            </a:r>
            <a:endParaRPr kumimoji="1" lang="en-US" altLang="ja-JP" sz="1600" dirty="0"/>
          </a:p>
        </p:txBody>
      </p:sp>
      <p:sp>
        <p:nvSpPr>
          <p:cNvPr id="136" name="吹き出し: 角を丸めた四角形 73">
            <a:extLst>
              <a:ext uri="{FF2B5EF4-FFF2-40B4-BE49-F238E27FC236}">
                <a16:creationId xmlns:a16="http://schemas.microsoft.com/office/drawing/2014/main" id="{0ECEB8A0-A564-4574-BEDD-241C2EF02320}"/>
              </a:ext>
            </a:extLst>
          </p:cNvPr>
          <p:cNvSpPr/>
          <p:nvPr/>
        </p:nvSpPr>
        <p:spPr>
          <a:xfrm>
            <a:off x="3374442" y="2468891"/>
            <a:ext cx="2067218" cy="612648"/>
          </a:xfrm>
          <a:prstGeom prst="wedgeRoundRectCallout">
            <a:avLst>
              <a:gd name="adj1" fmla="val 12834"/>
              <a:gd name="adj2" fmla="val 67961"/>
              <a:gd name="adj3" fmla="val 16667"/>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8900">
              <a:lnSpc>
                <a:spcPts val="1200"/>
              </a:lnSpc>
            </a:pPr>
            <a:r>
              <a:rPr kumimoji="1" lang="en-US" altLang="ja-JP" sz="1400" dirty="0">
                <a:solidFill>
                  <a:sysClr val="windowText" lastClr="000000"/>
                </a:solidFill>
              </a:rPr>
              <a:t>0.9 was not a severe requirement because of conditional assumption.</a:t>
            </a:r>
            <a:endParaRPr kumimoji="1" lang="ja-JP" altLang="en-US" sz="1400" dirty="0">
              <a:solidFill>
                <a:sysClr val="windowText" lastClr="000000"/>
              </a:solidFill>
            </a:endParaRPr>
          </a:p>
        </p:txBody>
      </p:sp>
      <p:sp>
        <p:nvSpPr>
          <p:cNvPr id="137" name="吹き出し: 角を丸めた四角形 74">
            <a:extLst>
              <a:ext uri="{FF2B5EF4-FFF2-40B4-BE49-F238E27FC236}">
                <a16:creationId xmlns:a16="http://schemas.microsoft.com/office/drawing/2014/main" id="{E36EFFCB-8BDB-432D-BB31-E8EB02B1A2FA}"/>
              </a:ext>
            </a:extLst>
          </p:cNvPr>
          <p:cNvSpPr/>
          <p:nvPr/>
        </p:nvSpPr>
        <p:spPr>
          <a:xfrm>
            <a:off x="3429951" y="4360369"/>
            <a:ext cx="2839337" cy="612648"/>
          </a:xfrm>
          <a:prstGeom prst="wedgeRoundRectCallout">
            <a:avLst>
              <a:gd name="adj1" fmla="val 13974"/>
              <a:gd name="adj2" fmla="val -77653"/>
              <a:gd name="adj3" fmla="val 16667"/>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8900">
              <a:lnSpc>
                <a:spcPts val="1200"/>
              </a:lnSpc>
            </a:pPr>
            <a:r>
              <a:rPr kumimoji="1" lang="en-US" altLang="ja-JP" sz="1400" dirty="0">
                <a:solidFill>
                  <a:sysClr val="windowText" lastClr="000000"/>
                </a:solidFill>
              </a:rPr>
              <a:t>0.9 got to be a severe requirement because normal operation phase has to be taken into account.</a:t>
            </a:r>
            <a:endParaRPr kumimoji="1" lang="ja-JP" altLang="en-US" sz="1400" dirty="0">
              <a:solidFill>
                <a:sysClr val="windowText" lastClr="000000"/>
              </a:solidFill>
            </a:endParaRPr>
          </a:p>
        </p:txBody>
      </p:sp>
      <p:sp>
        <p:nvSpPr>
          <p:cNvPr id="138" name="吹き出し: 角を丸めた四角形 75">
            <a:extLst>
              <a:ext uri="{FF2B5EF4-FFF2-40B4-BE49-F238E27FC236}">
                <a16:creationId xmlns:a16="http://schemas.microsoft.com/office/drawing/2014/main" id="{CD408803-5C2B-4814-B080-6548B62F071E}"/>
              </a:ext>
            </a:extLst>
          </p:cNvPr>
          <p:cNvSpPr/>
          <p:nvPr/>
        </p:nvSpPr>
        <p:spPr>
          <a:xfrm>
            <a:off x="9802922" y="3394321"/>
            <a:ext cx="2275911" cy="888232"/>
          </a:xfrm>
          <a:prstGeom prst="wedgeRoundRectCallout">
            <a:avLst>
              <a:gd name="adj1" fmla="val -59449"/>
              <a:gd name="adj2" fmla="val 54023"/>
              <a:gd name="adj3" fmla="val 16667"/>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1200"/>
              </a:lnSpc>
            </a:pPr>
            <a:r>
              <a:rPr kumimoji="1" lang="en-US" altLang="ja-JP" sz="1400" dirty="0">
                <a:solidFill>
                  <a:sysClr val="windowText" lastClr="000000"/>
                </a:solidFill>
              </a:rPr>
              <a:t>Need to re-evaluate probability of successful disposal to be 0.9 or higher at the end of extended operation period.</a:t>
            </a:r>
          </a:p>
        </p:txBody>
      </p:sp>
      <p:sp>
        <p:nvSpPr>
          <p:cNvPr id="139" name="テキスト ボックス 23">
            <a:extLst>
              <a:ext uri="{FF2B5EF4-FFF2-40B4-BE49-F238E27FC236}">
                <a16:creationId xmlns:a16="http://schemas.microsoft.com/office/drawing/2014/main" id="{F4414603-C7F2-460D-99C2-E661F93899C2}"/>
              </a:ext>
            </a:extLst>
          </p:cNvPr>
          <p:cNvSpPr txBox="1"/>
          <p:nvPr/>
        </p:nvSpPr>
        <p:spPr>
          <a:xfrm>
            <a:off x="5514413" y="513360"/>
            <a:ext cx="3534936" cy="369332"/>
          </a:xfrm>
          <a:prstGeom prst="rect">
            <a:avLst/>
          </a:prstGeom>
          <a:noFill/>
        </p:spPr>
        <p:txBody>
          <a:bodyPr wrap="square" rtlCol="0">
            <a:spAutoFit/>
          </a:bodyPr>
          <a:lstStyle/>
          <a:p>
            <a:r>
              <a:rPr kumimoji="1" lang="en-US" altLang="ja-JP" dirty="0">
                <a:solidFill>
                  <a:schemeClr val="bg1">
                    <a:lumMod val="65000"/>
                  </a:schemeClr>
                </a:solidFill>
              </a:rPr>
              <a:t>JMR-003D based on ISO24113:2019</a:t>
            </a:r>
            <a:endParaRPr kumimoji="1" lang="ja-JP" altLang="en-US" dirty="0">
              <a:solidFill>
                <a:schemeClr val="bg1">
                  <a:lumMod val="65000"/>
                </a:schemeClr>
              </a:solidFill>
            </a:endParaRPr>
          </a:p>
        </p:txBody>
      </p:sp>
      <p:sp>
        <p:nvSpPr>
          <p:cNvPr id="2" name="Slide Number Placeholder 1"/>
          <p:cNvSpPr>
            <a:spLocks noGrp="1"/>
          </p:cNvSpPr>
          <p:nvPr>
            <p:ph type="sldNum" sz="quarter" idx="7"/>
          </p:nvPr>
        </p:nvSpPr>
        <p:spPr/>
        <p:txBody>
          <a:bodyPr/>
          <a:lstStyle/>
          <a:p>
            <a:pPr defTabSz="586405"/>
            <a:fld id="{B6F15528-21DE-4FAA-801E-634DDDAF4B2B}" type="slidenum">
              <a:rPr lang="en-US" sz="1154" smtClean="0">
                <a:solidFill>
                  <a:prstClr val="black">
                    <a:tint val="75000"/>
                  </a:prstClr>
                </a:solidFill>
              </a:rPr>
              <a:pPr defTabSz="586405"/>
              <a:t>9</a:t>
            </a:fld>
            <a:endParaRPr lang="en-US" sz="1154">
              <a:solidFill>
                <a:prstClr val="black">
                  <a:tint val="75000"/>
                </a:prstClr>
              </a:solidFill>
            </a:endParaRPr>
          </a:p>
        </p:txBody>
      </p:sp>
    </p:spTree>
    <p:extLst>
      <p:ext uri="{BB962C8B-B14F-4D97-AF65-F5344CB8AC3E}">
        <p14:creationId xmlns:p14="http://schemas.microsoft.com/office/powerpoint/2010/main" val="20826048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正方形/長方形 42">
            <a:extLst>
              <a:ext uri="{FF2B5EF4-FFF2-40B4-BE49-F238E27FC236}">
                <a16:creationId xmlns:a16="http://schemas.microsoft.com/office/drawing/2014/main" id="{39C42FD6-CB52-4062-93A7-D117265B1452}"/>
              </a:ext>
            </a:extLst>
          </p:cNvPr>
          <p:cNvSpPr/>
          <p:nvPr/>
        </p:nvSpPr>
        <p:spPr>
          <a:xfrm>
            <a:off x="3386253" y="3608355"/>
            <a:ext cx="8519531" cy="3011835"/>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2B370271-A92A-46D9-9FF8-0076F3A42B58}"/>
              </a:ext>
            </a:extLst>
          </p:cNvPr>
          <p:cNvSpPr/>
          <p:nvPr/>
        </p:nvSpPr>
        <p:spPr>
          <a:xfrm>
            <a:off x="3389971" y="728969"/>
            <a:ext cx="8519531" cy="2879386"/>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Content Placeholder 2"/>
          <p:cNvSpPr txBox="1">
            <a:spLocks/>
          </p:cNvSpPr>
          <p:nvPr/>
        </p:nvSpPr>
        <p:spPr>
          <a:xfrm>
            <a:off x="-190499" y="1118175"/>
            <a:ext cx="3028950" cy="4351338"/>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None/>
            </a:pPr>
            <a:r>
              <a:rPr lang="en-US" b="1" dirty="0">
                <a:solidFill>
                  <a:schemeClr val="bg1"/>
                </a:solidFill>
              </a:rPr>
              <a:t>Agenda</a:t>
            </a:r>
          </a:p>
          <a:p>
            <a:pPr marL="457200" lvl="1" indent="0">
              <a:buNone/>
            </a:pPr>
            <a:endParaRPr lang="en-US" b="1" dirty="0">
              <a:solidFill>
                <a:srgbClr val="FFFF00"/>
              </a:solidFill>
            </a:endParaRPr>
          </a:p>
          <a:p>
            <a:pPr lvl="1"/>
            <a:r>
              <a:rPr lang="en-US" b="1" dirty="0">
                <a:solidFill>
                  <a:schemeClr val="bg1"/>
                </a:solidFill>
              </a:rPr>
              <a:t>TOR Overview and Status</a:t>
            </a:r>
          </a:p>
          <a:p>
            <a:pPr lvl="1"/>
            <a:r>
              <a:rPr lang="en-US" b="1" dirty="0">
                <a:solidFill>
                  <a:schemeClr val="bg1"/>
                </a:solidFill>
              </a:rPr>
              <a:t>Joint Initiatives</a:t>
            </a:r>
          </a:p>
          <a:p>
            <a:pPr lvl="2"/>
            <a:r>
              <a:rPr lang="en-US" b="1" dirty="0">
                <a:solidFill>
                  <a:schemeClr val="bg1"/>
                </a:solidFill>
              </a:rPr>
              <a:t>Policy Comparison</a:t>
            </a:r>
          </a:p>
          <a:p>
            <a:pPr lvl="2"/>
            <a:r>
              <a:rPr lang="en-US" b="1" dirty="0">
                <a:solidFill>
                  <a:schemeClr val="bg1"/>
                </a:solidFill>
              </a:rPr>
              <a:t>Lessons Learned</a:t>
            </a:r>
          </a:p>
          <a:p>
            <a:pPr lvl="2"/>
            <a:r>
              <a:rPr lang="en-US" b="1" dirty="0">
                <a:solidFill>
                  <a:schemeClr val="bg1"/>
                </a:solidFill>
              </a:rPr>
              <a:t>Consensus Doc Overview</a:t>
            </a:r>
          </a:p>
          <a:p>
            <a:pPr lvl="1"/>
            <a:r>
              <a:rPr lang="en-US" b="1" dirty="0">
                <a:solidFill>
                  <a:srgbClr val="FFFF00"/>
                </a:solidFill>
              </a:rPr>
              <a:t>JAXA </a:t>
            </a:r>
            <a:r>
              <a:rPr lang="en-US" b="1" dirty="0" smtClean="0">
                <a:solidFill>
                  <a:srgbClr val="FFFF00"/>
                </a:solidFill>
              </a:rPr>
              <a:t>Initiatives</a:t>
            </a:r>
            <a:endParaRPr lang="en-US" b="1" dirty="0">
              <a:solidFill>
                <a:srgbClr val="FFFF00"/>
              </a:solidFill>
            </a:endParaRPr>
          </a:p>
          <a:p>
            <a:pPr lvl="1"/>
            <a:r>
              <a:rPr lang="en-US" b="1" dirty="0" smtClean="0">
                <a:solidFill>
                  <a:schemeClr val="bg1"/>
                </a:solidFill>
              </a:rPr>
              <a:t>ESA </a:t>
            </a:r>
            <a:r>
              <a:rPr lang="en-US" b="1" dirty="0">
                <a:solidFill>
                  <a:schemeClr val="bg1"/>
                </a:solidFill>
              </a:rPr>
              <a:t>PMD Initiatives </a:t>
            </a:r>
          </a:p>
          <a:p>
            <a:pPr lvl="1"/>
            <a:r>
              <a:rPr lang="en-US" b="1" dirty="0" smtClean="0">
                <a:solidFill>
                  <a:schemeClr val="bg1"/>
                </a:solidFill>
              </a:rPr>
              <a:t>NASA </a:t>
            </a:r>
            <a:r>
              <a:rPr lang="en-US" b="1" dirty="0">
                <a:solidFill>
                  <a:schemeClr val="bg1"/>
                </a:solidFill>
              </a:rPr>
              <a:t>Initiatives </a:t>
            </a:r>
          </a:p>
          <a:p>
            <a:pPr lvl="1"/>
            <a:r>
              <a:rPr lang="en-US" b="1" dirty="0">
                <a:solidFill>
                  <a:schemeClr val="bg1"/>
                </a:solidFill>
              </a:rPr>
              <a:t>Summary of Achievements and Path Forward</a:t>
            </a:r>
          </a:p>
          <a:p>
            <a:pPr marL="457200" lvl="1" indent="0">
              <a:buFont typeface="Arial" panose="020B0604020202020204" pitchFamily="34" charset="0"/>
              <a:buNone/>
            </a:pPr>
            <a:endParaRPr lang="en-US" b="1" dirty="0">
              <a:solidFill>
                <a:schemeClr val="bg1"/>
              </a:solidFill>
            </a:endParaRPr>
          </a:p>
        </p:txBody>
      </p:sp>
      <p:sp>
        <p:nvSpPr>
          <p:cNvPr id="4" name="Rectangle 3"/>
          <p:cNvSpPr/>
          <p:nvPr/>
        </p:nvSpPr>
        <p:spPr>
          <a:xfrm>
            <a:off x="285750" y="6457890"/>
            <a:ext cx="2479774" cy="400110"/>
          </a:xfrm>
          <a:prstGeom prst="rect">
            <a:avLst/>
          </a:prstGeom>
        </p:spPr>
        <p:txBody>
          <a:bodyPr wrap="square">
            <a:spAutoFit/>
          </a:bodyPr>
          <a:lstStyle/>
          <a:p>
            <a:pPr algn="ctr"/>
            <a:r>
              <a:rPr lang="en-GB" sz="1000" b="1" dirty="0">
                <a:solidFill>
                  <a:schemeClr val="bg1"/>
                </a:solidFill>
              </a:rPr>
              <a:t>Toru  Yoshihara: Mission Extension/Post Mission Disposal Task Force</a:t>
            </a:r>
            <a:endParaRPr lang="en-US" sz="1000" dirty="0">
              <a:solidFill>
                <a:schemeClr val="bg1"/>
              </a:solidFill>
            </a:endParaRPr>
          </a:p>
        </p:txBody>
      </p:sp>
      <p:sp>
        <p:nvSpPr>
          <p:cNvPr id="37" name="テキスト ボックス 111">
            <a:extLst>
              <a:ext uri="{FF2B5EF4-FFF2-40B4-BE49-F238E27FC236}">
                <a16:creationId xmlns:a16="http://schemas.microsoft.com/office/drawing/2014/main" id="{17FA7AAF-DE04-4DCE-8709-68D18812FFE7}"/>
              </a:ext>
            </a:extLst>
          </p:cNvPr>
          <p:cNvSpPr txBox="1"/>
          <p:nvPr/>
        </p:nvSpPr>
        <p:spPr>
          <a:xfrm>
            <a:off x="5205229" y="3303870"/>
            <a:ext cx="1881532" cy="646331"/>
          </a:xfrm>
          <a:prstGeom prst="rect">
            <a:avLst/>
          </a:prstGeom>
          <a:noFill/>
        </p:spPr>
        <p:txBody>
          <a:bodyPr wrap="square" rtlCol="0">
            <a:spAutoFit/>
          </a:bodyPr>
          <a:lstStyle/>
          <a:p>
            <a:pPr marL="88900" indent="-88900"/>
            <a:r>
              <a:rPr lang="en-US" altLang="ja-JP" sz="1200" b="1" dirty="0">
                <a:solidFill>
                  <a:srgbClr val="FF0000"/>
                </a:solidFill>
                <a:effectLst>
                  <a:outerShdw blurRad="38100" dist="38100" dir="2700000" algn="tl">
                    <a:srgbClr val="000000">
                      <a:alpha val="43137"/>
                    </a:srgbClr>
                  </a:outerShdw>
                </a:effectLst>
              </a:rPr>
              <a:t>2) Add the new process to re-evaluate probability of successful disposal.</a:t>
            </a:r>
          </a:p>
        </p:txBody>
      </p:sp>
      <p:sp>
        <p:nvSpPr>
          <p:cNvPr id="38" name="テキスト ボックス 35">
            <a:extLst>
              <a:ext uri="{FF2B5EF4-FFF2-40B4-BE49-F238E27FC236}">
                <a16:creationId xmlns:a16="http://schemas.microsoft.com/office/drawing/2014/main" id="{D4EF2388-2452-4ECF-90FD-98029C2BAC6C}"/>
              </a:ext>
            </a:extLst>
          </p:cNvPr>
          <p:cNvSpPr txBox="1"/>
          <p:nvPr/>
        </p:nvSpPr>
        <p:spPr>
          <a:xfrm>
            <a:off x="5239137" y="2668643"/>
            <a:ext cx="2022586" cy="646331"/>
          </a:xfrm>
          <a:prstGeom prst="rect">
            <a:avLst/>
          </a:prstGeom>
          <a:noFill/>
        </p:spPr>
        <p:txBody>
          <a:bodyPr wrap="square" rtlCol="0">
            <a:spAutoFit/>
          </a:bodyPr>
          <a:lstStyle/>
          <a:p>
            <a:pPr marL="88900" indent="-88900"/>
            <a:r>
              <a:rPr lang="en-US" altLang="ja-JP" sz="1200" b="1" dirty="0">
                <a:solidFill>
                  <a:srgbClr val="FF0000"/>
                </a:solidFill>
                <a:effectLst>
                  <a:outerShdw blurRad="38100" dist="38100" dir="2700000" algn="tl">
                    <a:srgbClr val="000000">
                      <a:alpha val="43137"/>
                    </a:srgbClr>
                  </a:outerShdw>
                </a:effectLst>
              </a:rPr>
              <a:t>1) Update reliability requirement and establish compliance guidance.</a:t>
            </a:r>
            <a:endParaRPr kumimoji="1" lang="en-US" altLang="ja-JP" sz="1200" b="1" dirty="0">
              <a:solidFill>
                <a:srgbClr val="FF0000"/>
              </a:solidFill>
              <a:effectLst>
                <a:outerShdw blurRad="38100" dist="38100" dir="2700000" algn="tl">
                  <a:srgbClr val="000000">
                    <a:alpha val="43137"/>
                  </a:srgbClr>
                </a:outerShdw>
              </a:effectLst>
            </a:endParaRPr>
          </a:p>
        </p:txBody>
      </p:sp>
      <p:sp>
        <p:nvSpPr>
          <p:cNvPr id="40" name="Rectangle 71">
            <a:extLst>
              <a:ext uri="{FF2B5EF4-FFF2-40B4-BE49-F238E27FC236}">
                <a16:creationId xmlns:a16="http://schemas.microsoft.com/office/drawing/2014/main" id="{DBCD587D-CCF9-4E41-B987-B1E3991DBCCD}"/>
              </a:ext>
            </a:extLst>
          </p:cNvPr>
          <p:cNvSpPr/>
          <p:nvPr/>
        </p:nvSpPr>
        <p:spPr>
          <a:xfrm>
            <a:off x="3040647" y="20341"/>
            <a:ext cx="8969215" cy="707886"/>
          </a:xfrm>
          <a:prstGeom prst="rect">
            <a:avLst/>
          </a:prstGeom>
        </p:spPr>
        <p:txBody>
          <a:bodyPr wrap="square">
            <a:spAutoFit/>
          </a:bodyPr>
          <a:lstStyle/>
          <a:p>
            <a:pPr marL="88900" lvl="1" algn="ctr"/>
            <a:r>
              <a:rPr lang="en-US" altLang="ja-JP" sz="4000" b="1" dirty="0" smtClean="0">
                <a:latin typeface="+mj-lt"/>
              </a:rPr>
              <a:t>JAXA’s Integration of TF </a:t>
            </a:r>
            <a:r>
              <a:rPr lang="en-US" altLang="ja-JP" sz="4000" b="1" dirty="0">
                <a:latin typeface="+mj-lt"/>
              </a:rPr>
              <a:t>A</a:t>
            </a:r>
            <a:r>
              <a:rPr lang="en-US" altLang="ja-JP" sz="4000" b="1" dirty="0" smtClean="0">
                <a:latin typeface="+mj-lt"/>
              </a:rPr>
              <a:t>ctivities</a:t>
            </a:r>
            <a:endParaRPr lang="en-US" sz="4000" b="1" dirty="0">
              <a:latin typeface="+mj-lt"/>
            </a:endParaRPr>
          </a:p>
        </p:txBody>
      </p:sp>
      <p:sp>
        <p:nvSpPr>
          <p:cNvPr id="42" name="吹き出し: 角を丸めた四角形 41">
            <a:extLst>
              <a:ext uri="{FF2B5EF4-FFF2-40B4-BE49-F238E27FC236}">
                <a16:creationId xmlns:a16="http://schemas.microsoft.com/office/drawing/2014/main" id="{3C89BD18-E0EB-486E-A948-0433223D0B0F}"/>
              </a:ext>
            </a:extLst>
          </p:cNvPr>
          <p:cNvSpPr/>
          <p:nvPr/>
        </p:nvSpPr>
        <p:spPr>
          <a:xfrm>
            <a:off x="3545893" y="797116"/>
            <a:ext cx="1598809" cy="881062"/>
          </a:xfrm>
          <a:prstGeom prst="wedgeRoundRectCallout">
            <a:avLst>
              <a:gd name="adj1" fmla="val 52512"/>
              <a:gd name="adj2" fmla="val 82863"/>
              <a:gd name="adj3" fmla="val 16667"/>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8900">
              <a:lnSpc>
                <a:spcPts val="1200"/>
              </a:lnSpc>
            </a:pPr>
            <a:r>
              <a:rPr kumimoji="1" lang="en-US" altLang="ja-JP" sz="1400" dirty="0">
                <a:solidFill>
                  <a:sysClr val="windowText" lastClr="000000"/>
                </a:solidFill>
              </a:rPr>
              <a:t>JMR-003D does not officially require 0.9 as a reliability of disposal function. </a:t>
            </a:r>
            <a:endParaRPr kumimoji="1" lang="ja-JP" altLang="en-US" sz="1400" dirty="0">
              <a:solidFill>
                <a:sysClr val="windowText" lastClr="000000"/>
              </a:solidFill>
            </a:endParaRPr>
          </a:p>
        </p:txBody>
      </p:sp>
      <p:sp>
        <p:nvSpPr>
          <p:cNvPr id="19" name="テキスト ボックス 16">
            <a:extLst>
              <a:ext uri="{FF2B5EF4-FFF2-40B4-BE49-F238E27FC236}">
                <a16:creationId xmlns:a16="http://schemas.microsoft.com/office/drawing/2014/main" id="{F7E46766-509E-4764-8A72-5E0897268551}"/>
              </a:ext>
            </a:extLst>
          </p:cNvPr>
          <p:cNvSpPr txBox="1"/>
          <p:nvPr/>
        </p:nvSpPr>
        <p:spPr>
          <a:xfrm>
            <a:off x="10475750" y="880577"/>
            <a:ext cx="1355173" cy="307777"/>
          </a:xfrm>
          <a:prstGeom prst="rect">
            <a:avLst/>
          </a:prstGeom>
          <a:solidFill>
            <a:schemeClr val="bg1"/>
          </a:solidFill>
          <a:ln w="25400">
            <a:solidFill>
              <a:schemeClr val="accent1">
                <a:shade val="50000"/>
              </a:schemeClr>
            </a:solidFill>
          </a:ln>
        </p:spPr>
        <p:txBody>
          <a:bodyPr wrap="square" rtlCol="0">
            <a:spAutoFit/>
          </a:bodyPr>
          <a:lstStyle/>
          <a:p>
            <a:r>
              <a:rPr kumimoji="1" lang="en-US" altLang="ja-JP" sz="1400">
                <a:cs typeface="Arial" panose="020B0604020202020204" pitchFamily="34" charset="0"/>
              </a:rPr>
              <a:t>Design phase</a:t>
            </a:r>
            <a:endParaRPr kumimoji="1" lang="ja-JP" altLang="en-US" sz="1400">
              <a:cs typeface="Arial" panose="020B0604020202020204" pitchFamily="34" charset="0"/>
            </a:endParaRPr>
          </a:p>
        </p:txBody>
      </p:sp>
      <p:sp>
        <p:nvSpPr>
          <p:cNvPr id="20" name="テキスト ボックス 17">
            <a:extLst>
              <a:ext uri="{FF2B5EF4-FFF2-40B4-BE49-F238E27FC236}">
                <a16:creationId xmlns:a16="http://schemas.microsoft.com/office/drawing/2014/main" id="{B90D46DB-F269-442D-A151-F3DD18334FA8}"/>
              </a:ext>
            </a:extLst>
          </p:cNvPr>
          <p:cNvSpPr txBox="1"/>
          <p:nvPr/>
        </p:nvSpPr>
        <p:spPr>
          <a:xfrm>
            <a:off x="10413093" y="5715268"/>
            <a:ext cx="1399229" cy="307777"/>
          </a:xfrm>
          <a:prstGeom prst="rect">
            <a:avLst/>
          </a:prstGeom>
          <a:solidFill>
            <a:schemeClr val="bg1">
              <a:lumMod val="95000"/>
            </a:schemeClr>
          </a:solidFill>
          <a:ln w="25400">
            <a:solidFill>
              <a:schemeClr val="accent1">
                <a:shade val="50000"/>
              </a:schemeClr>
            </a:solidFill>
          </a:ln>
        </p:spPr>
        <p:txBody>
          <a:bodyPr wrap="none" rtlCol="0">
            <a:spAutoFit/>
          </a:bodyPr>
          <a:lstStyle/>
          <a:p>
            <a:r>
              <a:rPr kumimoji="1" lang="en-US" altLang="ja-JP" sz="1400">
                <a:cs typeface="Arial" panose="020B0604020202020204" pitchFamily="34" charset="0"/>
              </a:rPr>
              <a:t>Operation phase</a:t>
            </a:r>
            <a:endParaRPr kumimoji="1" lang="ja-JP" altLang="en-US" sz="1400">
              <a:cs typeface="Arial" panose="020B0604020202020204" pitchFamily="34" charset="0"/>
            </a:endParaRPr>
          </a:p>
        </p:txBody>
      </p:sp>
      <p:sp>
        <p:nvSpPr>
          <p:cNvPr id="44" name="四角形: 角を丸くする 43">
            <a:extLst>
              <a:ext uri="{FF2B5EF4-FFF2-40B4-BE49-F238E27FC236}">
                <a16:creationId xmlns:a16="http://schemas.microsoft.com/office/drawing/2014/main" id="{ECE47AD5-CFEA-41E3-85E1-506AB42C1647}"/>
              </a:ext>
            </a:extLst>
          </p:cNvPr>
          <p:cNvSpPr/>
          <p:nvPr/>
        </p:nvSpPr>
        <p:spPr>
          <a:xfrm>
            <a:off x="3788224" y="1938353"/>
            <a:ext cx="1003300" cy="555943"/>
          </a:xfrm>
          <a:prstGeom prst="roundRect">
            <a:avLst/>
          </a:prstGeom>
        </p:spPr>
        <p:style>
          <a:lnRef idx="1">
            <a:schemeClr val="accent5"/>
          </a:lnRef>
          <a:fillRef idx="2">
            <a:schemeClr val="accent5"/>
          </a:fillRef>
          <a:effectRef idx="1">
            <a:schemeClr val="accent5"/>
          </a:effectRef>
          <a:fontRef idx="minor">
            <a:schemeClr val="dk1"/>
          </a:fontRef>
        </p:style>
        <p:txBody>
          <a:bodyPr wrap="square" rtlCol="0" anchor="ctr">
            <a:noAutofit/>
          </a:bodyPr>
          <a:lstStyle/>
          <a:p>
            <a:pPr algn="ctr">
              <a:lnSpc>
                <a:spcPts val="1200"/>
              </a:lnSpc>
              <a:spcAft>
                <a:spcPts val="800"/>
              </a:spcAft>
            </a:pPr>
            <a:r>
              <a:rPr lang="en-US" sz="1400" kern="1200" dirty="0">
                <a:solidFill>
                  <a:srgbClr val="000000"/>
                </a:solidFill>
                <a:effectLst/>
                <a:ea typeface="游明朝" panose="02020400000000000000" pitchFamily="18" charset="-128"/>
                <a:cs typeface="Arial" panose="020B0604020202020204" pitchFamily="34" charset="0"/>
              </a:rPr>
              <a:t>Disposal function in design</a:t>
            </a:r>
            <a:endParaRPr lang="ja-JP" sz="1400" dirty="0">
              <a:effectLst/>
              <a:ea typeface="游明朝" panose="02020400000000000000" pitchFamily="18" charset="-128"/>
              <a:cs typeface="Times New Roman" panose="02020603050405020304" pitchFamily="18" charset="0"/>
            </a:endParaRPr>
          </a:p>
        </p:txBody>
      </p:sp>
      <p:sp>
        <p:nvSpPr>
          <p:cNvPr id="45" name="四角形: 角を丸くする 44">
            <a:extLst>
              <a:ext uri="{FF2B5EF4-FFF2-40B4-BE49-F238E27FC236}">
                <a16:creationId xmlns:a16="http://schemas.microsoft.com/office/drawing/2014/main" id="{D598D451-5C53-4EAD-9B8B-397BCDC08B09}"/>
              </a:ext>
            </a:extLst>
          </p:cNvPr>
          <p:cNvSpPr/>
          <p:nvPr/>
        </p:nvSpPr>
        <p:spPr>
          <a:xfrm>
            <a:off x="5100227" y="1941752"/>
            <a:ext cx="1078247" cy="711114"/>
          </a:xfrm>
          <a:prstGeom prst="roundRect">
            <a:avLst/>
          </a:prstGeom>
          <a:ln w="28575">
            <a:solidFill>
              <a:srgbClr val="FF0000"/>
            </a:solidFill>
          </a:ln>
        </p:spPr>
        <p:style>
          <a:lnRef idx="1">
            <a:schemeClr val="accent5"/>
          </a:lnRef>
          <a:fillRef idx="2">
            <a:schemeClr val="accent5"/>
          </a:fillRef>
          <a:effectRef idx="1">
            <a:schemeClr val="accent5"/>
          </a:effectRef>
          <a:fontRef idx="minor">
            <a:schemeClr val="dk1"/>
          </a:fontRef>
        </p:style>
        <p:txBody>
          <a:bodyPr wrap="square" rtlCol="0" anchor="ctr">
            <a:noAutofit/>
          </a:bodyPr>
          <a:lstStyle/>
          <a:p>
            <a:pPr algn="ctr">
              <a:lnSpc>
                <a:spcPts val="1200"/>
              </a:lnSpc>
              <a:spcAft>
                <a:spcPts val="800"/>
              </a:spcAft>
            </a:pPr>
            <a:r>
              <a:rPr lang="en-US" sz="1400" kern="1200" dirty="0">
                <a:solidFill>
                  <a:srgbClr val="000000"/>
                </a:solidFill>
                <a:effectLst/>
                <a:ea typeface="游明朝" panose="02020400000000000000" pitchFamily="18" charset="-128"/>
                <a:cs typeface="Arial" panose="020B0604020202020204" pitchFamily="34" charset="0"/>
              </a:rPr>
              <a:t>Evaluating reliability of disposal function</a:t>
            </a:r>
            <a:endParaRPr lang="ja-JP" sz="1400" dirty="0">
              <a:effectLst/>
              <a:ea typeface="游明朝" panose="02020400000000000000" pitchFamily="18" charset="-128"/>
              <a:cs typeface="Times New Roman" panose="02020603050405020304" pitchFamily="18" charset="0"/>
            </a:endParaRPr>
          </a:p>
        </p:txBody>
      </p:sp>
      <p:sp>
        <p:nvSpPr>
          <p:cNvPr id="46" name="四角形: 角を丸くする 45">
            <a:extLst>
              <a:ext uri="{FF2B5EF4-FFF2-40B4-BE49-F238E27FC236}">
                <a16:creationId xmlns:a16="http://schemas.microsoft.com/office/drawing/2014/main" id="{48D5D0C2-93B2-496B-8B1C-079A5126EC93}"/>
              </a:ext>
            </a:extLst>
          </p:cNvPr>
          <p:cNvSpPr/>
          <p:nvPr/>
        </p:nvSpPr>
        <p:spPr>
          <a:xfrm>
            <a:off x="8215022" y="1925825"/>
            <a:ext cx="1677670" cy="831386"/>
          </a:xfrm>
          <a:prstGeom prst="roundRect">
            <a:avLst/>
          </a:prstGeom>
        </p:spPr>
        <p:style>
          <a:lnRef idx="1">
            <a:schemeClr val="accent5"/>
          </a:lnRef>
          <a:fillRef idx="2">
            <a:schemeClr val="accent5"/>
          </a:fillRef>
          <a:effectRef idx="1">
            <a:schemeClr val="accent5"/>
          </a:effectRef>
          <a:fontRef idx="minor">
            <a:schemeClr val="dk1"/>
          </a:fontRef>
        </p:style>
        <p:txBody>
          <a:bodyPr wrap="square" rtlCol="0" anchor="ctr">
            <a:noAutofit/>
          </a:bodyPr>
          <a:lstStyle/>
          <a:p>
            <a:pPr algn="ctr">
              <a:lnSpc>
                <a:spcPts val="1200"/>
              </a:lnSpc>
              <a:spcAft>
                <a:spcPts val="800"/>
              </a:spcAft>
            </a:pPr>
            <a:r>
              <a:rPr lang="en-US" sz="1400" kern="1200" dirty="0">
                <a:solidFill>
                  <a:srgbClr val="000000"/>
                </a:solidFill>
                <a:effectLst/>
                <a:ea typeface="游明朝" panose="02020400000000000000" pitchFamily="18" charset="-128"/>
                <a:cs typeface="Arial" panose="020B0604020202020204" pitchFamily="34" charset="0"/>
              </a:rPr>
              <a:t>Establishing health assessment procedures for disposal function</a:t>
            </a:r>
            <a:endParaRPr lang="ja-JP" sz="1400" dirty="0">
              <a:effectLst/>
              <a:ea typeface="游明朝" panose="02020400000000000000" pitchFamily="18" charset="-128"/>
              <a:cs typeface="Times New Roman" panose="02020603050405020304" pitchFamily="18" charset="0"/>
            </a:endParaRPr>
          </a:p>
        </p:txBody>
      </p:sp>
      <p:sp>
        <p:nvSpPr>
          <p:cNvPr id="47" name="四角形: 角を丸くする 46">
            <a:extLst>
              <a:ext uri="{FF2B5EF4-FFF2-40B4-BE49-F238E27FC236}">
                <a16:creationId xmlns:a16="http://schemas.microsoft.com/office/drawing/2014/main" id="{258083D8-29A1-4F55-B711-1DE8D186D34E}"/>
              </a:ext>
            </a:extLst>
          </p:cNvPr>
          <p:cNvSpPr/>
          <p:nvPr/>
        </p:nvSpPr>
        <p:spPr>
          <a:xfrm>
            <a:off x="6594397" y="1923994"/>
            <a:ext cx="1308100" cy="775191"/>
          </a:xfrm>
          <a:prstGeom prst="roundRect">
            <a:avLst/>
          </a:prstGeom>
          <a:ln w="6350">
            <a:solidFill>
              <a:schemeClr val="tx2"/>
            </a:solidFill>
            <a:prstDash val="solid"/>
          </a:ln>
        </p:spPr>
        <p:style>
          <a:lnRef idx="1">
            <a:schemeClr val="accent5"/>
          </a:lnRef>
          <a:fillRef idx="2">
            <a:schemeClr val="accent5"/>
          </a:fillRef>
          <a:effectRef idx="1">
            <a:schemeClr val="accent5"/>
          </a:effectRef>
          <a:fontRef idx="minor">
            <a:schemeClr val="dk1"/>
          </a:fontRef>
        </p:style>
        <p:txBody>
          <a:bodyPr wrap="square" rtlCol="0" anchor="ctr">
            <a:noAutofit/>
          </a:bodyPr>
          <a:lstStyle/>
          <a:p>
            <a:pPr algn="ctr">
              <a:lnSpc>
                <a:spcPts val="1200"/>
              </a:lnSpc>
              <a:spcAft>
                <a:spcPts val="800"/>
              </a:spcAft>
            </a:pPr>
            <a:r>
              <a:rPr lang="en-US" sz="1400" kern="1200" dirty="0">
                <a:solidFill>
                  <a:srgbClr val="000000"/>
                </a:solidFill>
                <a:effectLst/>
                <a:ea typeface="游明朝" panose="02020400000000000000" pitchFamily="18" charset="-128"/>
                <a:cs typeface="Arial" panose="020B0604020202020204" pitchFamily="34" charset="0"/>
              </a:rPr>
              <a:t>Management of operation life limited items (OLIs)</a:t>
            </a:r>
            <a:endParaRPr lang="ja-JP" sz="1400" dirty="0">
              <a:effectLst/>
              <a:ea typeface="游明朝" panose="02020400000000000000" pitchFamily="18" charset="-128"/>
              <a:cs typeface="Times New Roman" panose="02020603050405020304" pitchFamily="18" charset="0"/>
            </a:endParaRPr>
          </a:p>
        </p:txBody>
      </p:sp>
      <p:sp>
        <p:nvSpPr>
          <p:cNvPr id="48" name="四角形: 角を丸くする 47">
            <a:extLst>
              <a:ext uri="{FF2B5EF4-FFF2-40B4-BE49-F238E27FC236}">
                <a16:creationId xmlns:a16="http://schemas.microsoft.com/office/drawing/2014/main" id="{897028CF-2CF5-4C05-AB29-A2200C3C58E3}"/>
              </a:ext>
            </a:extLst>
          </p:cNvPr>
          <p:cNvSpPr/>
          <p:nvPr/>
        </p:nvSpPr>
        <p:spPr>
          <a:xfrm>
            <a:off x="10150705" y="1938352"/>
            <a:ext cx="1576018" cy="648733"/>
          </a:xfrm>
          <a:prstGeom prst="roundRect">
            <a:avLst/>
          </a:prstGeom>
          <a:ln w="6350">
            <a:solidFill>
              <a:schemeClr val="tx2"/>
            </a:solidFill>
            <a:prstDash val="solid"/>
          </a:ln>
        </p:spPr>
        <p:style>
          <a:lnRef idx="1">
            <a:schemeClr val="accent5"/>
          </a:lnRef>
          <a:fillRef idx="2">
            <a:schemeClr val="accent5"/>
          </a:fillRef>
          <a:effectRef idx="1">
            <a:schemeClr val="accent5"/>
          </a:effectRef>
          <a:fontRef idx="minor">
            <a:schemeClr val="dk1"/>
          </a:fontRef>
        </p:style>
        <p:txBody>
          <a:bodyPr wrap="square" rtlCol="0" anchor="ctr">
            <a:noAutofit/>
          </a:bodyPr>
          <a:lstStyle/>
          <a:p>
            <a:pPr algn="ctr">
              <a:lnSpc>
                <a:spcPts val="1200"/>
              </a:lnSpc>
              <a:spcAft>
                <a:spcPts val="800"/>
              </a:spcAft>
            </a:pPr>
            <a:r>
              <a:rPr lang="en-US" sz="1400" kern="1200" dirty="0">
                <a:solidFill>
                  <a:srgbClr val="000000"/>
                </a:solidFill>
                <a:effectLst/>
                <a:ea typeface="游明朝" panose="02020400000000000000" pitchFamily="18" charset="-128"/>
                <a:cs typeface="Arial" panose="020B0604020202020204" pitchFamily="34" charset="0"/>
              </a:rPr>
              <a:t>Design and assess to protect against impact of SD/MM</a:t>
            </a:r>
            <a:endParaRPr lang="ja-JP" sz="1400" dirty="0">
              <a:effectLst/>
              <a:ea typeface="游明朝" panose="02020400000000000000" pitchFamily="18" charset="-128"/>
              <a:cs typeface="Times New Roman" panose="02020603050405020304" pitchFamily="18" charset="0"/>
            </a:endParaRPr>
          </a:p>
        </p:txBody>
      </p:sp>
      <p:sp>
        <p:nvSpPr>
          <p:cNvPr id="49" name="四角形: 角を丸くする 48">
            <a:extLst>
              <a:ext uri="{FF2B5EF4-FFF2-40B4-BE49-F238E27FC236}">
                <a16:creationId xmlns:a16="http://schemas.microsoft.com/office/drawing/2014/main" id="{6A94BB0F-B84B-4ADF-9008-E836B0028D8B}"/>
              </a:ext>
            </a:extLst>
          </p:cNvPr>
          <p:cNvSpPr/>
          <p:nvPr/>
        </p:nvSpPr>
        <p:spPr>
          <a:xfrm>
            <a:off x="3473776" y="2730798"/>
            <a:ext cx="1631463" cy="609934"/>
          </a:xfrm>
          <a:prstGeom prst="roundRect">
            <a:avLst/>
          </a:prstGeom>
          <a:ln w="6350">
            <a:solidFill>
              <a:schemeClr val="tx2"/>
            </a:solidFill>
            <a:prstDash val="solid"/>
          </a:ln>
        </p:spPr>
        <p:style>
          <a:lnRef idx="1">
            <a:schemeClr val="accent5"/>
          </a:lnRef>
          <a:fillRef idx="2">
            <a:schemeClr val="accent5"/>
          </a:fillRef>
          <a:effectRef idx="1">
            <a:schemeClr val="accent5"/>
          </a:effectRef>
          <a:fontRef idx="minor">
            <a:schemeClr val="dk1"/>
          </a:fontRef>
        </p:style>
        <p:txBody>
          <a:bodyPr wrap="square" rtlCol="0" anchor="ctr">
            <a:noAutofit/>
          </a:bodyPr>
          <a:lstStyle/>
          <a:p>
            <a:pPr algn="ctr">
              <a:lnSpc>
                <a:spcPts val="1200"/>
              </a:lnSpc>
              <a:spcAft>
                <a:spcPts val="800"/>
              </a:spcAft>
            </a:pPr>
            <a:r>
              <a:rPr lang="en-US" sz="1400" kern="1200" dirty="0">
                <a:solidFill>
                  <a:srgbClr val="000000"/>
                </a:solidFill>
                <a:effectLst/>
                <a:ea typeface="游明朝" panose="02020400000000000000" pitchFamily="18" charset="-128"/>
                <a:cs typeface="Arial" panose="020B0604020202020204" pitchFamily="34" charset="0"/>
              </a:rPr>
              <a:t>Ensuring resources for disposal operations</a:t>
            </a:r>
            <a:endParaRPr lang="ja-JP" sz="1400" dirty="0">
              <a:effectLst/>
              <a:ea typeface="游明朝" panose="02020400000000000000" pitchFamily="18" charset="-128"/>
              <a:cs typeface="Times New Roman" panose="02020603050405020304" pitchFamily="18" charset="0"/>
            </a:endParaRPr>
          </a:p>
        </p:txBody>
      </p:sp>
      <p:sp>
        <p:nvSpPr>
          <p:cNvPr id="50" name="四角形: 角を丸くする 49">
            <a:extLst>
              <a:ext uri="{FF2B5EF4-FFF2-40B4-BE49-F238E27FC236}">
                <a16:creationId xmlns:a16="http://schemas.microsoft.com/office/drawing/2014/main" id="{DF71C50A-B2BC-4193-8925-9654945E8E16}"/>
              </a:ext>
            </a:extLst>
          </p:cNvPr>
          <p:cNvSpPr/>
          <p:nvPr/>
        </p:nvSpPr>
        <p:spPr>
          <a:xfrm>
            <a:off x="6793216" y="3851505"/>
            <a:ext cx="1462420" cy="782313"/>
          </a:xfrm>
          <a:prstGeom prst="roundRect">
            <a:avLst/>
          </a:prstGeom>
          <a:ln w="6350">
            <a:solidFill>
              <a:schemeClr val="accent6"/>
            </a:solidFill>
            <a:prstDash val="solid"/>
          </a:ln>
        </p:spPr>
        <p:style>
          <a:lnRef idx="1">
            <a:schemeClr val="accent6"/>
          </a:lnRef>
          <a:fillRef idx="2">
            <a:schemeClr val="accent6"/>
          </a:fillRef>
          <a:effectRef idx="1">
            <a:schemeClr val="accent6"/>
          </a:effectRef>
          <a:fontRef idx="minor">
            <a:schemeClr val="dk1"/>
          </a:fontRef>
        </p:style>
        <p:txBody>
          <a:bodyPr wrap="square" rtlCol="0" anchor="ctr">
            <a:noAutofit/>
          </a:bodyPr>
          <a:lstStyle/>
          <a:p>
            <a:pPr algn="ctr">
              <a:lnSpc>
                <a:spcPts val="1200"/>
              </a:lnSpc>
              <a:spcAft>
                <a:spcPts val="800"/>
              </a:spcAft>
            </a:pPr>
            <a:r>
              <a:rPr lang="en-US" sz="1400" kern="1200" dirty="0">
                <a:solidFill>
                  <a:srgbClr val="000000"/>
                </a:solidFill>
                <a:effectLst/>
                <a:ea typeface="游明朝" panose="02020400000000000000" pitchFamily="18" charset="-128"/>
                <a:cs typeface="Arial" panose="020B0604020202020204" pitchFamily="34" charset="0"/>
              </a:rPr>
              <a:t>Evaluation of remaining life of OLIs required for disposal</a:t>
            </a:r>
            <a:endParaRPr lang="ja-JP" sz="1400" dirty="0">
              <a:effectLst/>
              <a:ea typeface="游明朝" panose="02020400000000000000" pitchFamily="18" charset="-128"/>
              <a:cs typeface="Times New Roman" panose="02020603050405020304" pitchFamily="18" charset="0"/>
            </a:endParaRPr>
          </a:p>
        </p:txBody>
      </p:sp>
      <p:sp>
        <p:nvSpPr>
          <p:cNvPr id="55" name="四角形: 角を丸くする 54">
            <a:extLst>
              <a:ext uri="{FF2B5EF4-FFF2-40B4-BE49-F238E27FC236}">
                <a16:creationId xmlns:a16="http://schemas.microsoft.com/office/drawing/2014/main" id="{F2A01A7D-04A6-4C0F-8A40-02693A9167FA}"/>
              </a:ext>
            </a:extLst>
          </p:cNvPr>
          <p:cNvSpPr/>
          <p:nvPr/>
        </p:nvSpPr>
        <p:spPr>
          <a:xfrm>
            <a:off x="8504341" y="3847942"/>
            <a:ext cx="1774111" cy="726263"/>
          </a:xfrm>
          <a:prstGeom prst="roundRect">
            <a:avLst/>
          </a:prstGeom>
        </p:spPr>
        <p:style>
          <a:lnRef idx="1">
            <a:schemeClr val="accent6"/>
          </a:lnRef>
          <a:fillRef idx="2">
            <a:schemeClr val="accent6"/>
          </a:fillRef>
          <a:effectRef idx="1">
            <a:schemeClr val="accent6"/>
          </a:effectRef>
          <a:fontRef idx="minor">
            <a:schemeClr val="dk1"/>
          </a:fontRef>
        </p:style>
        <p:txBody>
          <a:bodyPr wrap="square" rtlCol="0" anchor="ctr">
            <a:noAutofit/>
          </a:bodyPr>
          <a:lstStyle/>
          <a:p>
            <a:pPr algn="ctr">
              <a:lnSpc>
                <a:spcPts val="1200"/>
              </a:lnSpc>
              <a:spcAft>
                <a:spcPts val="800"/>
              </a:spcAft>
            </a:pPr>
            <a:r>
              <a:rPr lang="en-US" sz="1400" kern="1200" dirty="0">
                <a:solidFill>
                  <a:srgbClr val="000000"/>
                </a:solidFill>
                <a:effectLst/>
                <a:ea typeface="游明朝" panose="02020400000000000000" pitchFamily="18" charset="-128"/>
                <a:cs typeface="Arial" panose="020B0604020202020204" pitchFamily="34" charset="0"/>
              </a:rPr>
              <a:t>Evaluation of the soundness of equipment required for disposal</a:t>
            </a:r>
            <a:endParaRPr lang="ja-JP" sz="1400" dirty="0">
              <a:effectLst/>
              <a:ea typeface="游明朝" panose="02020400000000000000" pitchFamily="18" charset="-128"/>
              <a:cs typeface="Times New Roman" panose="02020603050405020304" pitchFamily="18" charset="0"/>
            </a:endParaRPr>
          </a:p>
        </p:txBody>
      </p:sp>
      <p:sp>
        <p:nvSpPr>
          <p:cNvPr id="58" name="四角形: 角を丸くする 57">
            <a:extLst>
              <a:ext uri="{FF2B5EF4-FFF2-40B4-BE49-F238E27FC236}">
                <a16:creationId xmlns:a16="http://schemas.microsoft.com/office/drawing/2014/main" id="{DA48F491-DDAA-477E-BCB3-32B677D2CE1E}"/>
              </a:ext>
            </a:extLst>
          </p:cNvPr>
          <p:cNvSpPr/>
          <p:nvPr/>
        </p:nvSpPr>
        <p:spPr>
          <a:xfrm>
            <a:off x="3699069" y="3843951"/>
            <a:ext cx="1276992" cy="693167"/>
          </a:xfrm>
          <a:prstGeom prst="roundRect">
            <a:avLst/>
          </a:prstGeom>
          <a:ln w="6350">
            <a:solidFill>
              <a:schemeClr val="accent6"/>
            </a:solidFill>
            <a:prstDash val="solid"/>
          </a:ln>
        </p:spPr>
        <p:style>
          <a:lnRef idx="1">
            <a:schemeClr val="accent6"/>
          </a:lnRef>
          <a:fillRef idx="2">
            <a:schemeClr val="accent6"/>
          </a:fillRef>
          <a:effectRef idx="1">
            <a:schemeClr val="accent6"/>
          </a:effectRef>
          <a:fontRef idx="minor">
            <a:schemeClr val="dk1"/>
          </a:fontRef>
        </p:style>
        <p:txBody>
          <a:bodyPr wrap="square" rtlCol="0" anchor="ctr">
            <a:noAutofit/>
          </a:bodyPr>
          <a:lstStyle/>
          <a:p>
            <a:pPr algn="ctr">
              <a:lnSpc>
                <a:spcPts val="1200"/>
              </a:lnSpc>
              <a:spcAft>
                <a:spcPts val="800"/>
              </a:spcAft>
            </a:pPr>
            <a:r>
              <a:rPr lang="en-US" sz="1400" kern="1200" dirty="0">
                <a:solidFill>
                  <a:srgbClr val="000000"/>
                </a:solidFill>
                <a:effectLst/>
                <a:ea typeface="游明朝" panose="02020400000000000000" pitchFamily="18" charset="-128"/>
                <a:cs typeface="Arial" panose="020B0604020202020204" pitchFamily="34" charset="0"/>
              </a:rPr>
              <a:t>Management of propellant for disposal maneuver</a:t>
            </a:r>
            <a:endParaRPr lang="ja-JP" sz="1400" dirty="0">
              <a:effectLst/>
              <a:ea typeface="游明朝" panose="02020400000000000000" pitchFamily="18" charset="-128"/>
              <a:cs typeface="Times New Roman" panose="02020603050405020304" pitchFamily="18" charset="0"/>
            </a:endParaRPr>
          </a:p>
        </p:txBody>
      </p:sp>
      <p:sp>
        <p:nvSpPr>
          <p:cNvPr id="59" name="四角形: 角を丸くする 58">
            <a:extLst>
              <a:ext uri="{FF2B5EF4-FFF2-40B4-BE49-F238E27FC236}">
                <a16:creationId xmlns:a16="http://schemas.microsoft.com/office/drawing/2014/main" id="{D505239D-6AC6-4ED3-9DE6-BD6BE8860806}"/>
              </a:ext>
            </a:extLst>
          </p:cNvPr>
          <p:cNvSpPr/>
          <p:nvPr/>
        </p:nvSpPr>
        <p:spPr>
          <a:xfrm>
            <a:off x="6095537" y="1207492"/>
            <a:ext cx="2318556" cy="278765"/>
          </a:xfrm>
          <a:prstGeom prst="roundRect">
            <a:avLst/>
          </a:prstGeom>
        </p:spPr>
        <p:style>
          <a:lnRef idx="1">
            <a:schemeClr val="accent5"/>
          </a:lnRef>
          <a:fillRef idx="2">
            <a:schemeClr val="accent5"/>
          </a:fillRef>
          <a:effectRef idx="1">
            <a:schemeClr val="accent5"/>
          </a:effectRef>
          <a:fontRef idx="minor">
            <a:schemeClr val="dk1"/>
          </a:fontRef>
        </p:style>
        <p:txBody>
          <a:bodyPr wrap="square" rtlCol="0" anchor="ctr">
            <a:noAutofit/>
          </a:bodyPr>
          <a:lstStyle/>
          <a:p>
            <a:pPr algn="ctr">
              <a:lnSpc>
                <a:spcPts val="1000"/>
              </a:lnSpc>
              <a:spcAft>
                <a:spcPts val="800"/>
              </a:spcAft>
            </a:pPr>
            <a:r>
              <a:rPr lang="en-US" sz="1400" kern="1200" dirty="0">
                <a:solidFill>
                  <a:srgbClr val="000000"/>
                </a:solidFill>
                <a:effectLst/>
                <a:ea typeface="游明朝" panose="02020400000000000000" pitchFamily="18" charset="-128"/>
                <a:cs typeface="Arial" panose="020B0604020202020204" pitchFamily="34" charset="0"/>
              </a:rPr>
              <a:t>Preparation of disposal plan</a:t>
            </a:r>
            <a:endParaRPr lang="ja-JP" sz="1400" dirty="0">
              <a:effectLst/>
              <a:ea typeface="游明朝" panose="02020400000000000000" pitchFamily="18" charset="-128"/>
              <a:cs typeface="Times New Roman" panose="02020603050405020304" pitchFamily="18" charset="0"/>
            </a:endParaRPr>
          </a:p>
        </p:txBody>
      </p:sp>
      <p:sp>
        <p:nvSpPr>
          <p:cNvPr id="60" name="四角形: 角を丸くする 59">
            <a:extLst>
              <a:ext uri="{FF2B5EF4-FFF2-40B4-BE49-F238E27FC236}">
                <a16:creationId xmlns:a16="http://schemas.microsoft.com/office/drawing/2014/main" id="{AA8673C5-D356-492C-AFF5-73530BDDA828}"/>
              </a:ext>
            </a:extLst>
          </p:cNvPr>
          <p:cNvSpPr/>
          <p:nvPr/>
        </p:nvSpPr>
        <p:spPr>
          <a:xfrm>
            <a:off x="5100227" y="3914450"/>
            <a:ext cx="1511300" cy="636342"/>
          </a:xfrm>
          <a:prstGeom prst="roundRect">
            <a:avLst/>
          </a:prstGeom>
          <a:solidFill>
            <a:schemeClr val="accent6">
              <a:lumMod val="60000"/>
              <a:lumOff val="40000"/>
            </a:schemeClr>
          </a:solidFill>
          <a:ln w="28575">
            <a:solidFill>
              <a:srgbClr val="FF0000"/>
            </a:solidFill>
            <a:prstDash val="solid"/>
          </a:ln>
        </p:spPr>
        <p:style>
          <a:lnRef idx="1">
            <a:schemeClr val="accent2"/>
          </a:lnRef>
          <a:fillRef idx="3">
            <a:schemeClr val="accent2"/>
          </a:fillRef>
          <a:effectRef idx="2">
            <a:schemeClr val="accent2"/>
          </a:effectRef>
          <a:fontRef idx="minor">
            <a:schemeClr val="lt1"/>
          </a:fontRef>
        </p:style>
        <p:txBody>
          <a:bodyPr wrap="square" rtlCol="0" anchor="ctr">
            <a:noAutofit/>
          </a:bodyPr>
          <a:lstStyle/>
          <a:p>
            <a:pPr algn="ctr">
              <a:lnSpc>
                <a:spcPts val="1200"/>
              </a:lnSpc>
              <a:spcAft>
                <a:spcPts val="800"/>
              </a:spcAft>
            </a:pPr>
            <a:r>
              <a:rPr lang="en-US" sz="1400" kern="1200" dirty="0">
                <a:solidFill>
                  <a:srgbClr val="000000"/>
                </a:solidFill>
                <a:effectLst/>
                <a:ea typeface="游明朝" panose="02020400000000000000" pitchFamily="18" charset="-128"/>
                <a:cs typeface="Arial" panose="020B0604020202020204" pitchFamily="34" charset="0"/>
              </a:rPr>
              <a:t>Re-evaluation of reliability of disposal function</a:t>
            </a:r>
            <a:endParaRPr lang="ja-JP" sz="1400" dirty="0">
              <a:effectLst/>
              <a:ea typeface="游明朝" panose="02020400000000000000" pitchFamily="18" charset="-128"/>
              <a:cs typeface="Times New Roman" panose="02020603050405020304" pitchFamily="18" charset="0"/>
            </a:endParaRPr>
          </a:p>
        </p:txBody>
      </p:sp>
      <p:sp>
        <p:nvSpPr>
          <p:cNvPr id="62" name="四角形: 角を丸くする 61">
            <a:extLst>
              <a:ext uri="{FF2B5EF4-FFF2-40B4-BE49-F238E27FC236}">
                <a16:creationId xmlns:a16="http://schemas.microsoft.com/office/drawing/2014/main" id="{272A92A2-DBC7-43A6-AF06-E71BC256C7D6}"/>
              </a:ext>
            </a:extLst>
          </p:cNvPr>
          <p:cNvSpPr/>
          <p:nvPr/>
        </p:nvSpPr>
        <p:spPr>
          <a:xfrm>
            <a:off x="5146893" y="5630887"/>
            <a:ext cx="4442837" cy="334751"/>
          </a:xfrm>
          <a:prstGeom prst="roundRect">
            <a:avLst/>
          </a:prstGeom>
        </p:spPr>
        <p:style>
          <a:lnRef idx="1">
            <a:schemeClr val="accent6"/>
          </a:lnRef>
          <a:fillRef idx="2">
            <a:schemeClr val="accent6"/>
          </a:fillRef>
          <a:effectRef idx="1">
            <a:schemeClr val="accent6"/>
          </a:effectRef>
          <a:fontRef idx="minor">
            <a:schemeClr val="dk1"/>
          </a:fontRef>
        </p:style>
        <p:txBody>
          <a:bodyPr wrap="square" rtlCol="0" anchor="ctr">
            <a:noAutofit/>
          </a:bodyPr>
          <a:lstStyle/>
          <a:p>
            <a:pPr algn="ctr">
              <a:lnSpc>
                <a:spcPts val="1200"/>
              </a:lnSpc>
              <a:spcAft>
                <a:spcPts val="800"/>
              </a:spcAft>
            </a:pPr>
            <a:r>
              <a:rPr lang="en-US" sz="1400" kern="1200" dirty="0">
                <a:solidFill>
                  <a:srgbClr val="000000"/>
                </a:solidFill>
                <a:effectLst/>
                <a:ea typeface="游明朝" panose="02020400000000000000" pitchFamily="18" charset="-128"/>
                <a:cs typeface="Arial" panose="020B0604020202020204" pitchFamily="34" charset="0"/>
              </a:rPr>
              <a:t>Execution of disposal plan in case of mission termination </a:t>
            </a:r>
            <a:endParaRPr lang="ja-JP" sz="1400" dirty="0">
              <a:effectLst/>
              <a:ea typeface="游明朝" panose="02020400000000000000" pitchFamily="18" charset="-128"/>
              <a:cs typeface="Times New Roman" panose="02020603050405020304" pitchFamily="18" charset="0"/>
            </a:endParaRPr>
          </a:p>
        </p:txBody>
      </p:sp>
      <p:sp>
        <p:nvSpPr>
          <p:cNvPr id="63" name="四角形: 角を丸くする 62">
            <a:extLst>
              <a:ext uri="{FF2B5EF4-FFF2-40B4-BE49-F238E27FC236}">
                <a16:creationId xmlns:a16="http://schemas.microsoft.com/office/drawing/2014/main" id="{25A50071-A8EE-45EF-9088-91083DA70EE4}"/>
              </a:ext>
            </a:extLst>
          </p:cNvPr>
          <p:cNvSpPr/>
          <p:nvPr/>
        </p:nvSpPr>
        <p:spPr>
          <a:xfrm>
            <a:off x="5539568" y="5001356"/>
            <a:ext cx="3619500" cy="371701"/>
          </a:xfrm>
          <a:prstGeom prst="roundRect">
            <a:avLst/>
          </a:prstGeom>
        </p:spPr>
        <p:style>
          <a:lnRef idx="1">
            <a:schemeClr val="accent6"/>
          </a:lnRef>
          <a:fillRef idx="2">
            <a:schemeClr val="accent6"/>
          </a:fillRef>
          <a:effectRef idx="1">
            <a:schemeClr val="accent6"/>
          </a:effectRef>
          <a:fontRef idx="minor">
            <a:schemeClr val="dk1"/>
          </a:fontRef>
        </p:style>
        <p:txBody>
          <a:bodyPr wrap="square" rtlCol="0" anchor="ctr">
            <a:noAutofit/>
          </a:bodyPr>
          <a:lstStyle/>
          <a:p>
            <a:pPr algn="ctr">
              <a:lnSpc>
                <a:spcPts val="1200"/>
              </a:lnSpc>
            </a:pPr>
            <a:r>
              <a:rPr lang="en-US" sz="1400" kern="1200" dirty="0">
                <a:solidFill>
                  <a:srgbClr val="000000"/>
                </a:solidFill>
                <a:effectLst/>
                <a:ea typeface="游明朝" panose="02020400000000000000" pitchFamily="18" charset="-128"/>
                <a:cs typeface="Arial" panose="020B0604020202020204" pitchFamily="34" charset="0"/>
              </a:rPr>
              <a:t>Decision for mission extension / termination w.r.t successful PMD</a:t>
            </a:r>
            <a:endParaRPr lang="ja-JP" sz="1400" dirty="0">
              <a:effectLst/>
              <a:ea typeface="游明朝" panose="02020400000000000000" pitchFamily="18" charset="-128"/>
              <a:cs typeface="Times New Roman" panose="02020603050405020304" pitchFamily="18" charset="0"/>
            </a:endParaRPr>
          </a:p>
        </p:txBody>
      </p:sp>
      <p:sp>
        <p:nvSpPr>
          <p:cNvPr id="67" name="四角形: 角を丸くする 66">
            <a:extLst>
              <a:ext uri="{FF2B5EF4-FFF2-40B4-BE49-F238E27FC236}">
                <a16:creationId xmlns:a16="http://schemas.microsoft.com/office/drawing/2014/main" id="{4E70EBEB-D9AB-432B-B6D8-F7BDAE5F775D}"/>
              </a:ext>
            </a:extLst>
          </p:cNvPr>
          <p:cNvSpPr/>
          <p:nvPr/>
        </p:nvSpPr>
        <p:spPr>
          <a:xfrm>
            <a:off x="3353382" y="6033115"/>
            <a:ext cx="8310793" cy="548244"/>
          </a:xfrm>
          <a:prstGeom prst="roundRect">
            <a:avLst/>
          </a:prstGeom>
          <a:noFill/>
          <a:ln>
            <a:noFill/>
          </a:ln>
        </p:spPr>
        <p:style>
          <a:lnRef idx="1">
            <a:schemeClr val="accent5"/>
          </a:lnRef>
          <a:fillRef idx="2">
            <a:schemeClr val="accent5"/>
          </a:fillRef>
          <a:effectRef idx="1">
            <a:schemeClr val="accent5"/>
          </a:effectRef>
          <a:fontRef idx="minor">
            <a:schemeClr val="dk1"/>
          </a:fontRef>
        </p:style>
        <p:txBody>
          <a:bodyPr wrap="square" rtlCol="0" anchor="ctr">
            <a:noAutofit/>
          </a:bodyPr>
          <a:lstStyle/>
          <a:p>
            <a:pPr algn="ctr">
              <a:lnSpc>
                <a:spcPts val="1000"/>
              </a:lnSpc>
              <a:spcAft>
                <a:spcPts val="800"/>
              </a:spcAft>
            </a:pPr>
            <a:r>
              <a:rPr lang="en-US" u="sng" kern="1200" dirty="0">
                <a:solidFill>
                  <a:srgbClr val="000000"/>
                </a:solidFill>
                <a:effectLst/>
                <a:ea typeface="游明朝" panose="02020400000000000000" pitchFamily="18" charset="-128"/>
                <a:cs typeface="Arial" panose="020B0604020202020204" pitchFamily="34" charset="0"/>
              </a:rPr>
              <a:t>Procedure of decision making for mission extension / termination w.r.t successful PMD</a:t>
            </a:r>
            <a:endParaRPr lang="ja-JP" dirty="0">
              <a:effectLst/>
              <a:ea typeface="游明朝" panose="02020400000000000000" pitchFamily="18" charset="-128"/>
              <a:cs typeface="Times New Roman" panose="02020603050405020304" pitchFamily="18" charset="0"/>
            </a:endParaRPr>
          </a:p>
        </p:txBody>
      </p:sp>
      <p:sp>
        <p:nvSpPr>
          <p:cNvPr id="41" name="吹き出し: 角を丸めた四角形 40">
            <a:extLst>
              <a:ext uri="{FF2B5EF4-FFF2-40B4-BE49-F238E27FC236}">
                <a16:creationId xmlns:a16="http://schemas.microsoft.com/office/drawing/2014/main" id="{194F66E4-7CA2-4FAA-9BBC-34F11D6E3D62}"/>
              </a:ext>
            </a:extLst>
          </p:cNvPr>
          <p:cNvSpPr/>
          <p:nvPr/>
        </p:nvSpPr>
        <p:spPr>
          <a:xfrm>
            <a:off x="3495396" y="4878810"/>
            <a:ext cx="1823015" cy="785694"/>
          </a:xfrm>
          <a:prstGeom prst="wedgeRoundRectCallout">
            <a:avLst>
              <a:gd name="adj1" fmla="val 47824"/>
              <a:gd name="adj2" fmla="val -99413"/>
              <a:gd name="adj3" fmla="val 16667"/>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8900">
              <a:lnSpc>
                <a:spcPts val="1200"/>
              </a:lnSpc>
            </a:pPr>
            <a:r>
              <a:rPr kumimoji="1" lang="en-US" altLang="ja-JP" sz="1400" dirty="0">
                <a:solidFill>
                  <a:sysClr val="windowText" lastClr="000000"/>
                </a:solidFill>
              </a:rPr>
              <a:t>JMR-003D does not specify this process.</a:t>
            </a:r>
          </a:p>
          <a:p>
            <a:pPr marL="88900">
              <a:lnSpc>
                <a:spcPts val="1200"/>
              </a:lnSpc>
            </a:pPr>
            <a:r>
              <a:rPr kumimoji="1" lang="en-US" altLang="ja-JP" sz="1400" dirty="0">
                <a:solidFill>
                  <a:sysClr val="windowText" lastClr="000000"/>
                </a:solidFill>
              </a:rPr>
              <a:t>It will be addressed in the next version.</a:t>
            </a:r>
            <a:endParaRPr kumimoji="1" lang="ja-JP" altLang="en-US" sz="1400" dirty="0">
              <a:solidFill>
                <a:sysClr val="windowText" lastClr="000000"/>
              </a:solidFill>
            </a:endParaRPr>
          </a:p>
        </p:txBody>
      </p:sp>
      <p:cxnSp>
        <p:nvCxnSpPr>
          <p:cNvPr id="39" name="直線矢印コネクタ 38">
            <a:extLst>
              <a:ext uri="{FF2B5EF4-FFF2-40B4-BE49-F238E27FC236}">
                <a16:creationId xmlns:a16="http://schemas.microsoft.com/office/drawing/2014/main" id="{D272A0DB-2C00-4FF5-8CD5-275CFCF67BB3}"/>
              </a:ext>
            </a:extLst>
          </p:cNvPr>
          <p:cNvCxnSpPr/>
          <p:nvPr/>
        </p:nvCxnSpPr>
        <p:spPr>
          <a:xfrm>
            <a:off x="7237094" y="1475106"/>
            <a:ext cx="0" cy="45622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80" name="コネクタ: カギ線 79">
            <a:extLst>
              <a:ext uri="{FF2B5EF4-FFF2-40B4-BE49-F238E27FC236}">
                <a16:creationId xmlns:a16="http://schemas.microsoft.com/office/drawing/2014/main" id="{64E37653-10F8-4DBF-910D-02D50D650E5C}"/>
              </a:ext>
            </a:extLst>
          </p:cNvPr>
          <p:cNvCxnSpPr>
            <a:cxnSpLocks/>
            <a:stCxn id="48" idx="0"/>
          </p:cNvCxnSpPr>
          <p:nvPr/>
        </p:nvCxnSpPr>
        <p:spPr>
          <a:xfrm rot="16200000" flipV="1">
            <a:off x="8843246" y="-157117"/>
            <a:ext cx="230476" cy="3960461"/>
          </a:xfrm>
          <a:prstGeom prst="bentConnector2">
            <a:avLst/>
          </a:prstGeom>
          <a:ln w="19050">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4" name="コネクタ: カギ線 83">
            <a:extLst>
              <a:ext uri="{FF2B5EF4-FFF2-40B4-BE49-F238E27FC236}">
                <a16:creationId xmlns:a16="http://schemas.microsoft.com/office/drawing/2014/main" id="{2B528749-2937-44D1-B4F2-79D447BFAA23}"/>
              </a:ext>
            </a:extLst>
          </p:cNvPr>
          <p:cNvCxnSpPr>
            <a:cxnSpLocks/>
            <a:stCxn id="44" idx="0"/>
          </p:cNvCxnSpPr>
          <p:nvPr/>
        </p:nvCxnSpPr>
        <p:spPr>
          <a:xfrm rot="5400000" flipH="1" flipV="1">
            <a:off x="5648247" y="349504"/>
            <a:ext cx="230476" cy="2947222"/>
          </a:xfrm>
          <a:prstGeom prst="bentConnector2">
            <a:avLst/>
          </a:prstGeom>
          <a:ln w="19050">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8" name="直線矢印コネクタ 87">
            <a:extLst>
              <a:ext uri="{FF2B5EF4-FFF2-40B4-BE49-F238E27FC236}">
                <a16:creationId xmlns:a16="http://schemas.microsoft.com/office/drawing/2014/main" id="{E656D02C-96E8-4A61-B9A7-9D3AD1655AF1}"/>
              </a:ext>
            </a:extLst>
          </p:cNvPr>
          <p:cNvCxnSpPr>
            <a:cxnSpLocks/>
            <a:endCxn id="45" idx="0"/>
          </p:cNvCxnSpPr>
          <p:nvPr/>
        </p:nvCxnSpPr>
        <p:spPr>
          <a:xfrm>
            <a:off x="5628776" y="1702756"/>
            <a:ext cx="10575" cy="238996"/>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91" name="直線矢印コネクタ 90">
            <a:extLst>
              <a:ext uri="{FF2B5EF4-FFF2-40B4-BE49-F238E27FC236}">
                <a16:creationId xmlns:a16="http://schemas.microsoft.com/office/drawing/2014/main" id="{2F291913-86C4-412E-92A3-605B3CE013C6}"/>
              </a:ext>
            </a:extLst>
          </p:cNvPr>
          <p:cNvCxnSpPr>
            <a:cxnSpLocks/>
          </p:cNvCxnSpPr>
          <p:nvPr/>
        </p:nvCxnSpPr>
        <p:spPr>
          <a:xfrm>
            <a:off x="9048485" y="1710191"/>
            <a:ext cx="0" cy="238996"/>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92" name="直線矢印コネクタ 91">
            <a:extLst>
              <a:ext uri="{FF2B5EF4-FFF2-40B4-BE49-F238E27FC236}">
                <a16:creationId xmlns:a16="http://schemas.microsoft.com/office/drawing/2014/main" id="{B511DFE8-7CBC-46E9-BDC4-AF83AD79E72C}"/>
              </a:ext>
            </a:extLst>
          </p:cNvPr>
          <p:cNvCxnSpPr>
            <a:cxnSpLocks/>
          </p:cNvCxnSpPr>
          <p:nvPr/>
        </p:nvCxnSpPr>
        <p:spPr>
          <a:xfrm>
            <a:off x="4286908" y="2501923"/>
            <a:ext cx="0" cy="238996"/>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93" name="直線矢印コネクタ 92">
            <a:extLst>
              <a:ext uri="{FF2B5EF4-FFF2-40B4-BE49-F238E27FC236}">
                <a16:creationId xmlns:a16="http://schemas.microsoft.com/office/drawing/2014/main" id="{B7005FAA-2E5C-48B2-9F1B-5F5CD70B7808}"/>
              </a:ext>
            </a:extLst>
          </p:cNvPr>
          <p:cNvCxnSpPr>
            <a:cxnSpLocks/>
          </p:cNvCxnSpPr>
          <p:nvPr/>
        </p:nvCxnSpPr>
        <p:spPr>
          <a:xfrm>
            <a:off x="7270811" y="2678086"/>
            <a:ext cx="0" cy="1180609"/>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95" name="直線矢印コネクタ 94">
            <a:extLst>
              <a:ext uri="{FF2B5EF4-FFF2-40B4-BE49-F238E27FC236}">
                <a16:creationId xmlns:a16="http://schemas.microsoft.com/office/drawing/2014/main" id="{9D31008E-0AA5-4ED9-AD0D-9CC49D672472}"/>
              </a:ext>
            </a:extLst>
          </p:cNvPr>
          <p:cNvCxnSpPr>
            <a:cxnSpLocks/>
          </p:cNvCxnSpPr>
          <p:nvPr/>
        </p:nvCxnSpPr>
        <p:spPr>
          <a:xfrm>
            <a:off x="5772827" y="2674371"/>
            <a:ext cx="0" cy="1180609"/>
          </a:xfrm>
          <a:prstGeom prst="straightConnector1">
            <a:avLst/>
          </a:prstGeom>
          <a:ln w="19050">
            <a:prstDash val="dash"/>
            <a:tailEnd type="triangle"/>
          </a:ln>
        </p:spPr>
        <p:style>
          <a:lnRef idx="1">
            <a:schemeClr val="accent1"/>
          </a:lnRef>
          <a:fillRef idx="0">
            <a:schemeClr val="accent1"/>
          </a:fillRef>
          <a:effectRef idx="0">
            <a:schemeClr val="accent1"/>
          </a:effectRef>
          <a:fontRef idx="minor">
            <a:schemeClr val="tx1"/>
          </a:fontRef>
        </p:style>
      </p:cxnSp>
      <p:cxnSp>
        <p:nvCxnSpPr>
          <p:cNvPr id="96" name="直線矢印コネクタ 95">
            <a:extLst>
              <a:ext uri="{FF2B5EF4-FFF2-40B4-BE49-F238E27FC236}">
                <a16:creationId xmlns:a16="http://schemas.microsoft.com/office/drawing/2014/main" id="{EA47F8D1-2726-4D0A-AF59-CF9271920E2F}"/>
              </a:ext>
            </a:extLst>
          </p:cNvPr>
          <p:cNvCxnSpPr>
            <a:cxnSpLocks/>
          </p:cNvCxnSpPr>
          <p:nvPr/>
        </p:nvCxnSpPr>
        <p:spPr>
          <a:xfrm>
            <a:off x="9151654" y="2752429"/>
            <a:ext cx="0" cy="1094742"/>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98" name="直線矢印コネクタ 97">
            <a:extLst>
              <a:ext uri="{FF2B5EF4-FFF2-40B4-BE49-F238E27FC236}">
                <a16:creationId xmlns:a16="http://schemas.microsoft.com/office/drawing/2014/main" id="{43564630-D143-4396-B930-FB110DA35637}"/>
              </a:ext>
            </a:extLst>
          </p:cNvPr>
          <p:cNvCxnSpPr>
            <a:cxnSpLocks/>
          </p:cNvCxnSpPr>
          <p:nvPr/>
        </p:nvCxnSpPr>
        <p:spPr>
          <a:xfrm>
            <a:off x="4286908" y="3356509"/>
            <a:ext cx="0" cy="487442"/>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00" name="直線矢印コネクタ 99">
            <a:extLst>
              <a:ext uri="{FF2B5EF4-FFF2-40B4-BE49-F238E27FC236}">
                <a16:creationId xmlns:a16="http://schemas.microsoft.com/office/drawing/2014/main" id="{85A8C825-583B-4B53-8534-E0D4B1C1DA98}"/>
              </a:ext>
            </a:extLst>
          </p:cNvPr>
          <p:cNvCxnSpPr>
            <a:cxnSpLocks/>
            <a:endCxn id="63" idx="0"/>
          </p:cNvCxnSpPr>
          <p:nvPr/>
        </p:nvCxnSpPr>
        <p:spPr>
          <a:xfrm>
            <a:off x="7320797" y="4629625"/>
            <a:ext cx="0" cy="37173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03" name="コネクタ: カギ線 102">
            <a:extLst>
              <a:ext uri="{FF2B5EF4-FFF2-40B4-BE49-F238E27FC236}">
                <a16:creationId xmlns:a16="http://schemas.microsoft.com/office/drawing/2014/main" id="{0C42AB6E-BB5F-4C4A-A764-3F5D3506D762}"/>
              </a:ext>
            </a:extLst>
          </p:cNvPr>
          <p:cNvCxnSpPr>
            <a:cxnSpLocks/>
          </p:cNvCxnSpPr>
          <p:nvPr/>
        </p:nvCxnSpPr>
        <p:spPr>
          <a:xfrm rot="10800000" flipV="1">
            <a:off x="7352861" y="4576050"/>
            <a:ext cx="1965215" cy="188100"/>
          </a:xfrm>
          <a:prstGeom prst="bentConnector3">
            <a:avLst>
              <a:gd name="adj1" fmla="val -501"/>
            </a:avLst>
          </a:prstGeom>
          <a:ln w="1905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6" name="コネクタ: カギ線 105">
            <a:extLst>
              <a:ext uri="{FF2B5EF4-FFF2-40B4-BE49-F238E27FC236}">
                <a16:creationId xmlns:a16="http://schemas.microsoft.com/office/drawing/2014/main" id="{460F7E39-1786-4254-98E2-7F64A053B8EB}"/>
              </a:ext>
            </a:extLst>
          </p:cNvPr>
          <p:cNvCxnSpPr>
            <a:cxnSpLocks/>
          </p:cNvCxnSpPr>
          <p:nvPr/>
        </p:nvCxnSpPr>
        <p:spPr>
          <a:xfrm>
            <a:off x="4260258" y="4550034"/>
            <a:ext cx="3088884" cy="212626"/>
          </a:xfrm>
          <a:prstGeom prst="bentConnector3">
            <a:avLst>
              <a:gd name="adj1" fmla="val 180"/>
            </a:avLst>
          </a:prstGeom>
          <a:ln w="1905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9" name="直線矢印コネクタ 108">
            <a:extLst>
              <a:ext uri="{FF2B5EF4-FFF2-40B4-BE49-F238E27FC236}">
                <a16:creationId xmlns:a16="http://schemas.microsoft.com/office/drawing/2014/main" id="{F25F1D53-39FF-42A8-A145-2D1A908B6A4A}"/>
              </a:ext>
            </a:extLst>
          </p:cNvPr>
          <p:cNvCxnSpPr>
            <a:cxnSpLocks/>
            <a:stCxn id="60" idx="2"/>
          </p:cNvCxnSpPr>
          <p:nvPr/>
        </p:nvCxnSpPr>
        <p:spPr>
          <a:xfrm flipH="1">
            <a:off x="5780265" y="4550792"/>
            <a:ext cx="0" cy="270621"/>
          </a:xfrm>
          <a:prstGeom prst="straightConnector1">
            <a:avLst/>
          </a:prstGeom>
          <a:ln w="19050">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1" name="直線矢印コネクタ 110">
            <a:extLst>
              <a:ext uri="{FF2B5EF4-FFF2-40B4-BE49-F238E27FC236}">
                <a16:creationId xmlns:a16="http://schemas.microsoft.com/office/drawing/2014/main" id="{AED76939-3261-448F-994B-05B0B367DCDE}"/>
              </a:ext>
            </a:extLst>
          </p:cNvPr>
          <p:cNvCxnSpPr>
            <a:cxnSpLocks/>
          </p:cNvCxnSpPr>
          <p:nvPr/>
        </p:nvCxnSpPr>
        <p:spPr>
          <a:xfrm flipH="1">
            <a:off x="7349147" y="5397190"/>
            <a:ext cx="0" cy="247218"/>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5" name="Slide Number Placeholder 4"/>
          <p:cNvSpPr>
            <a:spLocks noGrp="1"/>
          </p:cNvSpPr>
          <p:nvPr>
            <p:ph type="sldNum" sz="quarter" idx="7"/>
          </p:nvPr>
        </p:nvSpPr>
        <p:spPr/>
        <p:txBody>
          <a:bodyPr/>
          <a:lstStyle/>
          <a:p>
            <a:pPr defTabSz="586405"/>
            <a:fld id="{B6F15528-21DE-4FAA-801E-634DDDAF4B2B}" type="slidenum">
              <a:rPr lang="en-US" sz="1154" smtClean="0">
                <a:solidFill>
                  <a:prstClr val="black">
                    <a:tint val="75000"/>
                  </a:prstClr>
                </a:solidFill>
              </a:rPr>
              <a:pPr defTabSz="586405"/>
              <a:t>10</a:t>
            </a:fld>
            <a:endParaRPr lang="en-US" sz="1154">
              <a:solidFill>
                <a:prstClr val="black">
                  <a:tint val="75000"/>
                </a:prstClr>
              </a:solidFill>
            </a:endParaRPr>
          </a:p>
        </p:txBody>
      </p:sp>
    </p:spTree>
    <p:extLst>
      <p:ext uri="{BB962C8B-B14F-4D97-AF65-F5344CB8AC3E}">
        <p14:creationId xmlns:p14="http://schemas.microsoft.com/office/powerpoint/2010/main" val="2575857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Content Placeholder 2">
            <a:extLst>
              <a:ext uri="{FF2B5EF4-FFF2-40B4-BE49-F238E27FC236}">
                <a16:creationId xmlns:a16="http://schemas.microsoft.com/office/drawing/2014/main" id="{C796EDD3-0D32-42AB-93FC-CDFDA8277D1F}"/>
              </a:ext>
            </a:extLst>
          </p:cNvPr>
          <p:cNvSpPr txBox="1">
            <a:spLocks/>
          </p:cNvSpPr>
          <p:nvPr/>
        </p:nvSpPr>
        <p:spPr>
          <a:xfrm>
            <a:off x="-190499" y="1118175"/>
            <a:ext cx="3028950" cy="4351338"/>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None/>
            </a:pPr>
            <a:r>
              <a:rPr lang="en-US" b="1" dirty="0">
                <a:solidFill>
                  <a:schemeClr val="bg1"/>
                </a:solidFill>
              </a:rPr>
              <a:t>Agenda</a:t>
            </a:r>
          </a:p>
          <a:p>
            <a:pPr marL="457200" lvl="1" indent="0">
              <a:buNone/>
            </a:pPr>
            <a:endParaRPr lang="en-US" b="1" dirty="0">
              <a:solidFill>
                <a:srgbClr val="FFFF00"/>
              </a:solidFill>
            </a:endParaRPr>
          </a:p>
          <a:p>
            <a:pPr lvl="1"/>
            <a:r>
              <a:rPr lang="en-US" b="1" dirty="0">
                <a:solidFill>
                  <a:schemeClr val="bg1"/>
                </a:solidFill>
              </a:rPr>
              <a:t>TOR Overview and Status</a:t>
            </a:r>
          </a:p>
          <a:p>
            <a:pPr lvl="1"/>
            <a:r>
              <a:rPr lang="en-US" b="1" dirty="0">
                <a:solidFill>
                  <a:schemeClr val="bg1"/>
                </a:solidFill>
              </a:rPr>
              <a:t>Joint Initiatives</a:t>
            </a:r>
          </a:p>
          <a:p>
            <a:pPr lvl="2"/>
            <a:r>
              <a:rPr lang="en-US" b="1" dirty="0">
                <a:solidFill>
                  <a:schemeClr val="bg1"/>
                </a:solidFill>
              </a:rPr>
              <a:t>Policy Comparison</a:t>
            </a:r>
          </a:p>
          <a:p>
            <a:pPr lvl="2"/>
            <a:r>
              <a:rPr lang="en-US" b="1" dirty="0">
                <a:solidFill>
                  <a:schemeClr val="bg1"/>
                </a:solidFill>
              </a:rPr>
              <a:t>Lessons Learned</a:t>
            </a:r>
          </a:p>
          <a:p>
            <a:pPr lvl="2"/>
            <a:r>
              <a:rPr lang="en-US" b="1" dirty="0">
                <a:solidFill>
                  <a:schemeClr val="bg1"/>
                </a:solidFill>
              </a:rPr>
              <a:t>Consensus Doc Overview</a:t>
            </a:r>
          </a:p>
          <a:p>
            <a:pPr lvl="1"/>
            <a:r>
              <a:rPr lang="en-US" b="1" dirty="0">
                <a:solidFill>
                  <a:srgbClr val="FFFF00"/>
                </a:solidFill>
              </a:rPr>
              <a:t>JAXA </a:t>
            </a:r>
            <a:r>
              <a:rPr lang="en-US" b="1" dirty="0" smtClean="0">
                <a:solidFill>
                  <a:srgbClr val="FFFF00"/>
                </a:solidFill>
              </a:rPr>
              <a:t>Initiatives</a:t>
            </a:r>
          </a:p>
          <a:p>
            <a:pPr lvl="1"/>
            <a:r>
              <a:rPr lang="en-US" b="1" dirty="0" smtClean="0">
                <a:solidFill>
                  <a:schemeClr val="bg1"/>
                </a:solidFill>
              </a:rPr>
              <a:t>ESA </a:t>
            </a:r>
            <a:r>
              <a:rPr lang="en-US" b="1" dirty="0">
                <a:solidFill>
                  <a:schemeClr val="bg1"/>
                </a:solidFill>
              </a:rPr>
              <a:t>PMD Initiatives </a:t>
            </a:r>
          </a:p>
          <a:p>
            <a:pPr lvl="1"/>
            <a:r>
              <a:rPr lang="en-US" b="1" dirty="0">
                <a:solidFill>
                  <a:schemeClr val="bg1"/>
                </a:solidFill>
              </a:rPr>
              <a:t>NASA Initiatives </a:t>
            </a:r>
          </a:p>
          <a:p>
            <a:pPr lvl="1"/>
            <a:r>
              <a:rPr lang="en-US" b="1" dirty="0">
                <a:solidFill>
                  <a:schemeClr val="bg1"/>
                </a:solidFill>
              </a:rPr>
              <a:t>Summary of Achievements and Path Forward</a:t>
            </a:r>
          </a:p>
          <a:p>
            <a:pPr marL="457200" lvl="1" indent="0">
              <a:buFont typeface="Arial" panose="020B0604020202020204" pitchFamily="34" charset="0"/>
              <a:buNone/>
            </a:pPr>
            <a:endParaRPr lang="en-US" b="1" dirty="0">
              <a:solidFill>
                <a:schemeClr val="bg1"/>
              </a:solidFill>
            </a:endParaRPr>
          </a:p>
        </p:txBody>
      </p:sp>
      <p:sp>
        <p:nvSpPr>
          <p:cNvPr id="22" name="四角形: 角を丸くする 21">
            <a:extLst>
              <a:ext uri="{FF2B5EF4-FFF2-40B4-BE49-F238E27FC236}">
                <a16:creationId xmlns:a16="http://schemas.microsoft.com/office/drawing/2014/main" id="{9A44986F-9BAF-431C-87F8-E4162B198620}"/>
              </a:ext>
            </a:extLst>
          </p:cNvPr>
          <p:cNvSpPr/>
          <p:nvPr/>
        </p:nvSpPr>
        <p:spPr>
          <a:xfrm>
            <a:off x="7873638" y="1962341"/>
            <a:ext cx="4174346" cy="2931532"/>
          </a:xfrm>
          <a:prstGeom prst="roundRect">
            <a:avLst>
              <a:gd name="adj" fmla="val 3323"/>
            </a:avLst>
          </a:prstGeom>
          <a:solidFill>
            <a:schemeClr val="accent5">
              <a:lumMod val="20000"/>
              <a:lumOff val="80000"/>
            </a:schemeClr>
          </a:solidFill>
          <a:ln w="25400" cap="flat" cmpd="sng" algn="ctr">
            <a:noFill/>
            <a:prstDash val="solid"/>
          </a:ln>
          <a:effectLst>
            <a:outerShdw blurRad="50800" dist="38100" dir="2700000" algn="tl" rotWithShape="0">
              <a:prstClr val="black">
                <a:alpha val="40000"/>
              </a:prstClr>
            </a:outerShdw>
          </a:effectLst>
        </p:spPr>
        <p:txBody>
          <a:bodyPr rtlCol="0" anchor="t"/>
          <a:lstStyle/>
          <a:p>
            <a:pPr algn="ctr">
              <a:defRPr/>
            </a:pPr>
            <a:endParaRPr lang="ja-JP" altLang="en-US" sz="1400" kern="0" dirty="0">
              <a:solidFill>
                <a:prstClr val="black"/>
              </a:solidFill>
              <a:latin typeface="Meiryo UI" panose="020B0604030504040204" pitchFamily="50" charset="-128"/>
              <a:ea typeface="Meiryo UI" panose="020B0604030504040204" pitchFamily="50" charset="-128"/>
            </a:endParaRPr>
          </a:p>
        </p:txBody>
      </p:sp>
      <p:sp>
        <p:nvSpPr>
          <p:cNvPr id="24" name="コンテンツ プレースホルダー 2">
            <a:extLst>
              <a:ext uri="{FF2B5EF4-FFF2-40B4-BE49-F238E27FC236}">
                <a16:creationId xmlns:a16="http://schemas.microsoft.com/office/drawing/2014/main" id="{E59782EE-1504-4D62-BEDC-F63897CE0B3B}"/>
              </a:ext>
            </a:extLst>
          </p:cNvPr>
          <p:cNvSpPr txBox="1">
            <a:spLocks/>
          </p:cNvSpPr>
          <p:nvPr/>
        </p:nvSpPr>
        <p:spPr>
          <a:xfrm>
            <a:off x="3155504" y="845121"/>
            <a:ext cx="9036496" cy="10988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0650" lvl="1" indent="0">
              <a:buFont typeface="Arial" panose="020B0604020202020204" pitchFamily="34" charset="0"/>
              <a:buNone/>
            </a:pPr>
            <a:r>
              <a:rPr lang="en-US" altLang="ja-JP" sz="2000" b="1" u="sng" dirty="0">
                <a:cs typeface="Arial" panose="020B0604020202020204" pitchFamily="34" charset="0"/>
              </a:rPr>
              <a:t>Commercial Removal of Debris Demonstration (CRD2)</a:t>
            </a:r>
            <a:endParaRPr lang="en-US" altLang="ja-JP" sz="2000" dirty="0">
              <a:cs typeface="Arial" panose="020B0604020202020204" pitchFamily="34" charset="0"/>
            </a:endParaRPr>
          </a:p>
          <a:p>
            <a:pPr marL="120650" lvl="1" indent="0">
              <a:spcBef>
                <a:spcPts val="0"/>
              </a:spcBef>
              <a:buFont typeface="Arial" panose="020B0604020202020204" pitchFamily="34" charset="0"/>
              <a:buNone/>
            </a:pPr>
            <a:r>
              <a:rPr lang="en-US" altLang="ja-JP" sz="2000" dirty="0">
                <a:cs typeface="Arial" panose="020B0604020202020204" pitchFamily="34" charset="0"/>
              </a:rPr>
              <a:t>is the mission to demonstrate removing an existing large debris in orbit, in partnership with private sectors.</a:t>
            </a:r>
          </a:p>
        </p:txBody>
      </p:sp>
      <p:sp>
        <p:nvSpPr>
          <p:cNvPr id="25" name="四角形: 角を丸くする 24">
            <a:extLst>
              <a:ext uri="{FF2B5EF4-FFF2-40B4-BE49-F238E27FC236}">
                <a16:creationId xmlns:a16="http://schemas.microsoft.com/office/drawing/2014/main" id="{73898F04-1C9F-472A-AD6D-8A922F3CA3F2}"/>
              </a:ext>
            </a:extLst>
          </p:cNvPr>
          <p:cNvSpPr/>
          <p:nvPr/>
        </p:nvSpPr>
        <p:spPr>
          <a:xfrm>
            <a:off x="3448535" y="1962342"/>
            <a:ext cx="4174346" cy="2931532"/>
          </a:xfrm>
          <a:prstGeom prst="roundRect">
            <a:avLst>
              <a:gd name="adj" fmla="val 3323"/>
            </a:avLst>
          </a:prstGeom>
          <a:solidFill>
            <a:schemeClr val="accent5">
              <a:lumMod val="20000"/>
              <a:lumOff val="80000"/>
            </a:schemeClr>
          </a:solidFill>
          <a:ln w="25400" cap="flat" cmpd="sng" algn="ctr">
            <a:noFill/>
            <a:prstDash val="solid"/>
          </a:ln>
          <a:effectLst>
            <a:outerShdw blurRad="50800" dist="38100" dir="2700000" algn="tl" rotWithShape="0">
              <a:prstClr val="black">
                <a:alpha val="40000"/>
              </a:prstClr>
            </a:outerShdw>
          </a:effectLst>
        </p:spPr>
        <p:txBody>
          <a:bodyPr rtlCol="0" anchor="t"/>
          <a:lstStyle/>
          <a:p>
            <a:pPr algn="ctr">
              <a:defRPr/>
            </a:pPr>
            <a:endParaRPr lang="ja-JP" altLang="en-US" sz="1400" kern="0" dirty="0">
              <a:solidFill>
                <a:prstClr val="black"/>
              </a:solidFill>
              <a:latin typeface="Meiryo UI" panose="020B0604030504040204" pitchFamily="50" charset="-128"/>
              <a:ea typeface="Meiryo UI" panose="020B0604030504040204" pitchFamily="50" charset="-128"/>
            </a:endParaRPr>
          </a:p>
        </p:txBody>
      </p:sp>
      <p:pic>
        <p:nvPicPr>
          <p:cNvPr id="26" name="図 25">
            <a:extLst>
              <a:ext uri="{FF2B5EF4-FFF2-40B4-BE49-F238E27FC236}">
                <a16:creationId xmlns:a16="http://schemas.microsoft.com/office/drawing/2014/main" id="{0849C1F1-309C-4B7E-96F6-0993C14F268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616144" y="2901784"/>
            <a:ext cx="1136061" cy="995883"/>
          </a:xfrm>
          <a:prstGeom prst="rect">
            <a:avLst/>
          </a:prstGeom>
        </p:spPr>
      </p:pic>
      <p:sp>
        <p:nvSpPr>
          <p:cNvPr id="27" name="テキスト ボックス 26">
            <a:extLst>
              <a:ext uri="{FF2B5EF4-FFF2-40B4-BE49-F238E27FC236}">
                <a16:creationId xmlns:a16="http://schemas.microsoft.com/office/drawing/2014/main" id="{997AD42D-52F3-4F9B-A02E-626D8C81341F}"/>
              </a:ext>
            </a:extLst>
          </p:cNvPr>
          <p:cNvSpPr txBox="1"/>
          <p:nvPr/>
        </p:nvSpPr>
        <p:spPr>
          <a:xfrm>
            <a:off x="10792079" y="3894651"/>
            <a:ext cx="784189" cy="261610"/>
          </a:xfrm>
          <a:prstGeom prst="rect">
            <a:avLst/>
          </a:prstGeom>
          <a:solidFill>
            <a:srgbClr val="FFFFFF">
              <a:alpha val="69804"/>
            </a:srgbClr>
          </a:solidFill>
        </p:spPr>
        <p:txBody>
          <a:bodyPr wrap="none" rtlCol="0">
            <a:spAutoFit/>
          </a:bodyPr>
          <a:lstStyle/>
          <a:p>
            <a:pPr algn="ctr">
              <a:defRPr/>
            </a:pPr>
            <a:r>
              <a:rPr lang="en-US" altLang="ja-JP" sz="1100" dirty="0">
                <a:solidFill>
                  <a:prstClr val="black"/>
                </a:solidFill>
                <a:latin typeface="Meiryo UI" panose="020B0604030504040204" pitchFamily="50" charset="-128"/>
                <a:ea typeface="Meiryo UI" panose="020B0604030504040204" pitchFamily="50" charset="-128"/>
              </a:rPr>
              <a:t>Re-entry</a:t>
            </a:r>
            <a:endParaRPr lang="ja-JP" altLang="en-US" sz="1100" dirty="0">
              <a:solidFill>
                <a:prstClr val="black"/>
              </a:solidFill>
              <a:latin typeface="Meiryo UI" panose="020B0604030504040204" pitchFamily="50" charset="-128"/>
              <a:ea typeface="Meiryo UI" panose="020B0604030504040204" pitchFamily="50" charset="-128"/>
            </a:endParaRPr>
          </a:p>
        </p:txBody>
      </p:sp>
      <p:sp>
        <p:nvSpPr>
          <p:cNvPr id="28" name="テキスト ボックス 27">
            <a:extLst>
              <a:ext uri="{FF2B5EF4-FFF2-40B4-BE49-F238E27FC236}">
                <a16:creationId xmlns:a16="http://schemas.microsoft.com/office/drawing/2014/main" id="{6A93F4BA-C53C-458B-994F-523EF4CAF21C}"/>
              </a:ext>
            </a:extLst>
          </p:cNvPr>
          <p:cNvSpPr txBox="1"/>
          <p:nvPr/>
        </p:nvSpPr>
        <p:spPr>
          <a:xfrm>
            <a:off x="3479032" y="1941546"/>
            <a:ext cx="3635931" cy="769441"/>
          </a:xfrm>
          <a:prstGeom prst="rect">
            <a:avLst/>
          </a:prstGeom>
          <a:noFill/>
        </p:spPr>
        <p:txBody>
          <a:bodyPr wrap="none" rtlCol="0">
            <a:spAutoFit/>
          </a:bodyPr>
          <a:lstStyle/>
          <a:p>
            <a:pPr algn="ctr">
              <a:defRPr/>
            </a:pPr>
            <a:r>
              <a:rPr lang="en-US" altLang="ja-JP" sz="2400" b="1" kern="0" dirty="0">
                <a:solidFill>
                  <a:prstClr val="black"/>
                </a:solidFill>
                <a:latin typeface="Calibri"/>
                <a:ea typeface="Meiryo UI" panose="020B0604030504040204" pitchFamily="50" charset="-128"/>
              </a:rPr>
              <a:t>Phase-I</a:t>
            </a:r>
            <a:endParaRPr lang="en-US" altLang="ja-JP" sz="2000" b="1" kern="0" dirty="0">
              <a:solidFill>
                <a:prstClr val="black"/>
              </a:solidFill>
              <a:latin typeface="Calibri"/>
              <a:ea typeface="Meiryo UI" panose="020B0604030504040204" pitchFamily="50" charset="-128"/>
            </a:endParaRPr>
          </a:p>
          <a:p>
            <a:pPr algn="ctr">
              <a:defRPr/>
            </a:pPr>
            <a:r>
              <a:rPr lang="en-US" altLang="ja-JP" sz="2000" b="1" kern="0" dirty="0">
                <a:solidFill>
                  <a:prstClr val="black"/>
                </a:solidFill>
                <a:latin typeface="Calibri"/>
                <a:ea typeface="Meiryo UI" panose="020B0604030504040204" pitchFamily="50" charset="-128"/>
              </a:rPr>
              <a:t>Key technologies demonstration</a:t>
            </a:r>
          </a:p>
        </p:txBody>
      </p:sp>
      <p:sp>
        <p:nvSpPr>
          <p:cNvPr id="29" name="テキスト ボックス 28">
            <a:extLst>
              <a:ext uri="{FF2B5EF4-FFF2-40B4-BE49-F238E27FC236}">
                <a16:creationId xmlns:a16="http://schemas.microsoft.com/office/drawing/2014/main" id="{725717A3-8CA6-41F8-8CB4-9D6EC5DD75A2}"/>
              </a:ext>
            </a:extLst>
          </p:cNvPr>
          <p:cNvSpPr txBox="1"/>
          <p:nvPr/>
        </p:nvSpPr>
        <p:spPr>
          <a:xfrm>
            <a:off x="3584205" y="4309098"/>
            <a:ext cx="3695314" cy="584775"/>
          </a:xfrm>
          <a:prstGeom prst="rect">
            <a:avLst/>
          </a:prstGeom>
          <a:noFill/>
        </p:spPr>
        <p:txBody>
          <a:bodyPr wrap="square" rtlCol="0">
            <a:spAutoFit/>
          </a:bodyPr>
          <a:lstStyle/>
          <a:p>
            <a:pPr marL="184150" indent="-184150">
              <a:buFont typeface="Arial" panose="020B0604020202020204" pitchFamily="34" charset="0"/>
              <a:buChar char="•"/>
              <a:defRPr/>
            </a:pPr>
            <a:r>
              <a:rPr kumimoji="1" lang="en-US" altLang="ja-JP" sz="1600" b="1" dirty="0">
                <a:solidFill>
                  <a:prstClr val="black"/>
                </a:solidFill>
                <a:latin typeface="Calibri"/>
                <a:ea typeface="ＭＳ Ｐゴシック" panose="020B0600070205080204" pitchFamily="50" charset="-128"/>
              </a:rPr>
              <a:t>Non-cooperative rendezvous, </a:t>
            </a:r>
            <a:br>
              <a:rPr kumimoji="1" lang="en-US" altLang="ja-JP" sz="1600" b="1" dirty="0">
                <a:solidFill>
                  <a:prstClr val="black"/>
                </a:solidFill>
                <a:latin typeface="Calibri"/>
                <a:ea typeface="ＭＳ Ｐゴシック" panose="020B0600070205080204" pitchFamily="50" charset="-128"/>
              </a:rPr>
            </a:br>
            <a:r>
              <a:rPr kumimoji="1" lang="en-US" altLang="ja-JP" sz="1600" b="1" dirty="0">
                <a:solidFill>
                  <a:prstClr val="black"/>
                </a:solidFill>
                <a:latin typeface="Calibri"/>
                <a:ea typeface="ＭＳ Ｐゴシック" panose="020B0600070205080204" pitchFamily="50" charset="-128"/>
              </a:rPr>
              <a:t>proximity operation, inspection</a:t>
            </a:r>
            <a:endParaRPr kumimoji="1" lang="ja-JP" altLang="en-US" sz="1600" b="1">
              <a:solidFill>
                <a:prstClr val="black"/>
              </a:solidFill>
              <a:latin typeface="Calibri"/>
              <a:ea typeface="ＭＳ Ｐゴシック" panose="020B0600070205080204" pitchFamily="50" charset="-128"/>
            </a:endParaRPr>
          </a:p>
        </p:txBody>
      </p:sp>
      <p:sp>
        <p:nvSpPr>
          <p:cNvPr id="30" name="正方形/長方形 29">
            <a:extLst>
              <a:ext uri="{FF2B5EF4-FFF2-40B4-BE49-F238E27FC236}">
                <a16:creationId xmlns:a16="http://schemas.microsoft.com/office/drawing/2014/main" id="{885EBFB1-E562-410F-87B2-852B0036D97C}"/>
              </a:ext>
            </a:extLst>
          </p:cNvPr>
          <p:cNvSpPr/>
          <p:nvPr/>
        </p:nvSpPr>
        <p:spPr>
          <a:xfrm>
            <a:off x="6540369" y="2068888"/>
            <a:ext cx="803426" cy="338554"/>
          </a:xfrm>
          <a:prstGeom prst="rect">
            <a:avLst/>
          </a:prstGeom>
        </p:spPr>
        <p:txBody>
          <a:bodyPr wrap="none">
            <a:spAutoFit/>
          </a:bodyPr>
          <a:lstStyle/>
          <a:p>
            <a:pPr algn="r">
              <a:defRPr/>
            </a:pPr>
            <a:r>
              <a:rPr lang="en-US" altLang="ja-JP" sz="1600" b="1" kern="0" dirty="0">
                <a:solidFill>
                  <a:prstClr val="black"/>
                </a:solidFill>
                <a:latin typeface="Calibri"/>
                <a:ea typeface="Meiryo UI" panose="020B0604030504040204" pitchFamily="50" charset="-128"/>
              </a:rPr>
              <a:t>FY2022</a:t>
            </a:r>
          </a:p>
        </p:txBody>
      </p:sp>
      <p:sp>
        <p:nvSpPr>
          <p:cNvPr id="31" name="テキスト ボックス 30">
            <a:extLst>
              <a:ext uri="{FF2B5EF4-FFF2-40B4-BE49-F238E27FC236}">
                <a16:creationId xmlns:a16="http://schemas.microsoft.com/office/drawing/2014/main" id="{8F70531E-6326-4ED9-996C-74D448D2AE93}"/>
              </a:ext>
            </a:extLst>
          </p:cNvPr>
          <p:cNvSpPr txBox="1"/>
          <p:nvPr/>
        </p:nvSpPr>
        <p:spPr>
          <a:xfrm>
            <a:off x="9038727" y="1941547"/>
            <a:ext cx="2291013" cy="769441"/>
          </a:xfrm>
          <a:prstGeom prst="rect">
            <a:avLst/>
          </a:prstGeom>
          <a:noFill/>
        </p:spPr>
        <p:txBody>
          <a:bodyPr wrap="none" rtlCol="0">
            <a:spAutoFit/>
          </a:bodyPr>
          <a:lstStyle/>
          <a:p>
            <a:pPr algn="ctr">
              <a:defRPr/>
            </a:pPr>
            <a:r>
              <a:rPr lang="en-US" altLang="ja-JP" sz="2400" b="1" kern="0" dirty="0">
                <a:solidFill>
                  <a:prstClr val="black"/>
                </a:solidFill>
                <a:latin typeface="Calibri"/>
                <a:ea typeface="Meiryo UI" panose="020B0604030504040204" pitchFamily="50" charset="-128"/>
              </a:rPr>
              <a:t>Phase-II</a:t>
            </a:r>
            <a:endParaRPr lang="en-US" altLang="ja-JP" sz="2000" b="1" kern="0" dirty="0">
              <a:solidFill>
                <a:prstClr val="black"/>
              </a:solidFill>
              <a:latin typeface="Calibri"/>
              <a:ea typeface="Meiryo UI" panose="020B0604030504040204" pitchFamily="50" charset="-128"/>
            </a:endParaRPr>
          </a:p>
          <a:p>
            <a:pPr algn="ctr">
              <a:defRPr/>
            </a:pPr>
            <a:r>
              <a:rPr lang="en-US" altLang="ja-JP" sz="2000" b="1" kern="0" dirty="0">
                <a:solidFill>
                  <a:prstClr val="black"/>
                </a:solidFill>
                <a:latin typeface="Calibri"/>
                <a:ea typeface="Meiryo UI" panose="020B0604030504040204" pitchFamily="50" charset="-128"/>
              </a:rPr>
              <a:t>ADR demonstration</a:t>
            </a:r>
          </a:p>
        </p:txBody>
      </p:sp>
      <p:sp>
        <p:nvSpPr>
          <p:cNvPr id="32" name="テキスト ボックス 31">
            <a:extLst>
              <a:ext uri="{FF2B5EF4-FFF2-40B4-BE49-F238E27FC236}">
                <a16:creationId xmlns:a16="http://schemas.microsoft.com/office/drawing/2014/main" id="{AA5E1FDC-D33A-436F-9221-56DE344979E7}"/>
              </a:ext>
            </a:extLst>
          </p:cNvPr>
          <p:cNvSpPr txBox="1"/>
          <p:nvPr/>
        </p:nvSpPr>
        <p:spPr>
          <a:xfrm>
            <a:off x="8399700" y="4151077"/>
            <a:ext cx="3476746" cy="584775"/>
          </a:xfrm>
          <a:prstGeom prst="rect">
            <a:avLst/>
          </a:prstGeom>
          <a:noFill/>
        </p:spPr>
        <p:txBody>
          <a:bodyPr wrap="square" rtlCol="0">
            <a:spAutoFit/>
          </a:bodyPr>
          <a:lstStyle/>
          <a:p>
            <a:pPr marL="184150" indent="-184150">
              <a:buFont typeface="Arial" panose="020B0604020202020204" pitchFamily="34" charset="0"/>
              <a:buChar char="•"/>
              <a:defRPr/>
            </a:pPr>
            <a:r>
              <a:rPr kumimoji="1" lang="en-US" altLang="ja-JP" sz="1600" b="1" dirty="0">
                <a:solidFill>
                  <a:prstClr val="black"/>
                </a:solidFill>
                <a:latin typeface="Calibri"/>
                <a:ea typeface="ＭＳ Ｐゴシック" panose="020B0600070205080204" pitchFamily="50" charset="-128"/>
              </a:rPr>
              <a:t>Removal and re-entry of 2nd stage of launch vehicle</a:t>
            </a:r>
            <a:endParaRPr kumimoji="1" lang="ja-JP" altLang="en-US" sz="1600" b="1" dirty="0">
              <a:solidFill>
                <a:prstClr val="black"/>
              </a:solidFill>
              <a:latin typeface="Calibri"/>
              <a:ea typeface="ＭＳ Ｐゴシック" panose="020B0600070205080204" pitchFamily="50" charset="-128"/>
            </a:endParaRPr>
          </a:p>
        </p:txBody>
      </p:sp>
      <p:sp>
        <p:nvSpPr>
          <p:cNvPr id="33" name="正方形/長方形 32">
            <a:extLst>
              <a:ext uri="{FF2B5EF4-FFF2-40B4-BE49-F238E27FC236}">
                <a16:creationId xmlns:a16="http://schemas.microsoft.com/office/drawing/2014/main" id="{7AD60FE5-8DDA-43F0-B811-21EF169E2251}"/>
              </a:ext>
            </a:extLst>
          </p:cNvPr>
          <p:cNvSpPr/>
          <p:nvPr/>
        </p:nvSpPr>
        <p:spPr>
          <a:xfrm>
            <a:off x="10996667" y="2098373"/>
            <a:ext cx="906017" cy="338554"/>
          </a:xfrm>
          <a:prstGeom prst="rect">
            <a:avLst/>
          </a:prstGeom>
        </p:spPr>
        <p:txBody>
          <a:bodyPr wrap="none">
            <a:spAutoFit/>
          </a:bodyPr>
          <a:lstStyle/>
          <a:p>
            <a:pPr algn="r">
              <a:defRPr/>
            </a:pPr>
            <a:r>
              <a:rPr lang="en-US" altLang="ja-JP" sz="1600" b="1" kern="0" dirty="0">
                <a:solidFill>
                  <a:prstClr val="black"/>
                </a:solidFill>
                <a:latin typeface="Calibri"/>
                <a:ea typeface="Meiryo UI" panose="020B0604030504040204" pitchFamily="50" charset="-128"/>
              </a:rPr>
              <a:t>FY2025~</a:t>
            </a:r>
          </a:p>
        </p:txBody>
      </p:sp>
      <p:pic>
        <p:nvPicPr>
          <p:cNvPr id="34" name="Picture 4">
            <a:extLst>
              <a:ext uri="{FF2B5EF4-FFF2-40B4-BE49-F238E27FC236}">
                <a16:creationId xmlns:a16="http://schemas.microsoft.com/office/drawing/2014/main" id="{B5151230-5EE0-4DBF-ABC0-085A2A84718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97845" y="2699585"/>
            <a:ext cx="2930400" cy="1600062"/>
          </a:xfrm>
          <a:prstGeom prst="rect">
            <a:avLst/>
          </a:prstGeom>
          <a:ln>
            <a:noFill/>
          </a:ln>
        </p:spPr>
      </p:pic>
      <p:sp>
        <p:nvSpPr>
          <p:cNvPr id="35" name="テキスト ボックス 34">
            <a:extLst>
              <a:ext uri="{FF2B5EF4-FFF2-40B4-BE49-F238E27FC236}">
                <a16:creationId xmlns:a16="http://schemas.microsoft.com/office/drawing/2014/main" id="{EF64EFF8-A879-4131-A36B-281E859AD967}"/>
              </a:ext>
            </a:extLst>
          </p:cNvPr>
          <p:cNvSpPr txBox="1"/>
          <p:nvPr/>
        </p:nvSpPr>
        <p:spPr>
          <a:xfrm>
            <a:off x="6071320" y="4088858"/>
            <a:ext cx="780983" cy="246221"/>
          </a:xfrm>
          <a:prstGeom prst="rect">
            <a:avLst/>
          </a:prstGeom>
          <a:noFill/>
        </p:spPr>
        <p:txBody>
          <a:bodyPr wrap="none" rtlCol="0">
            <a:spAutoFit/>
          </a:bodyPr>
          <a:lstStyle/>
          <a:p>
            <a:r>
              <a:rPr kumimoji="1" lang="en-US" altLang="ja-JP" sz="1000" dirty="0" err="1">
                <a:solidFill>
                  <a:schemeClr val="bg1"/>
                </a:solidFill>
              </a:rPr>
              <a:t>Astroscale</a:t>
            </a:r>
            <a:endParaRPr kumimoji="1" lang="ja-JP" altLang="en-US" sz="1000" dirty="0">
              <a:solidFill>
                <a:schemeClr val="bg1"/>
              </a:solidFill>
            </a:endParaRPr>
          </a:p>
        </p:txBody>
      </p:sp>
      <p:pic>
        <p:nvPicPr>
          <p:cNvPr id="36" name="図 35">
            <a:extLst>
              <a:ext uri="{FF2B5EF4-FFF2-40B4-BE49-F238E27FC236}">
                <a16:creationId xmlns:a16="http://schemas.microsoft.com/office/drawing/2014/main" id="{570C39CC-FB3A-4D33-9DC2-679CDD862EB2}"/>
              </a:ext>
            </a:extLst>
          </p:cNvPr>
          <p:cNvPicPr>
            <a:picLocks noChangeAspect="1"/>
          </p:cNvPicPr>
          <p:nvPr/>
        </p:nvPicPr>
        <p:blipFill>
          <a:blip r:embed="rId5"/>
          <a:stretch>
            <a:fillRect/>
          </a:stretch>
        </p:blipFill>
        <p:spPr>
          <a:xfrm>
            <a:off x="8413385" y="2754429"/>
            <a:ext cx="2065468" cy="1292276"/>
          </a:xfrm>
          <a:prstGeom prst="rect">
            <a:avLst/>
          </a:prstGeom>
        </p:spPr>
      </p:pic>
      <p:sp>
        <p:nvSpPr>
          <p:cNvPr id="37" name="矢印: V 字型 36">
            <a:extLst>
              <a:ext uri="{FF2B5EF4-FFF2-40B4-BE49-F238E27FC236}">
                <a16:creationId xmlns:a16="http://schemas.microsoft.com/office/drawing/2014/main" id="{1660EC60-62CC-4622-B309-3BAE6AAD2D87}"/>
              </a:ext>
            </a:extLst>
          </p:cNvPr>
          <p:cNvSpPr/>
          <p:nvPr/>
        </p:nvSpPr>
        <p:spPr>
          <a:xfrm>
            <a:off x="7367464" y="3114469"/>
            <a:ext cx="777191" cy="685037"/>
          </a:xfrm>
          <a:prstGeom prst="notchedRightArrow">
            <a:avLst>
              <a:gd name="adj1" fmla="val 50000"/>
              <a:gd name="adj2" fmla="val 27753"/>
            </a:avLst>
          </a:prstGeom>
          <a:gradFill flip="none" rotWithShape="1">
            <a:gsLst>
              <a:gs pos="0">
                <a:schemeClr val="accent1"/>
              </a:gs>
              <a:gs pos="50000">
                <a:schemeClr val="accent1">
                  <a:tint val="44500"/>
                  <a:satMod val="160000"/>
                </a:schemeClr>
              </a:gs>
              <a:gs pos="100000">
                <a:schemeClr val="accent1">
                  <a:tint val="23500"/>
                  <a:satMod val="160000"/>
                </a:schemeClr>
              </a:gs>
            </a:gsLst>
            <a:lin ang="10800000" scaled="1"/>
            <a:tileRect/>
          </a:gradFill>
          <a:ln>
            <a:solidFill>
              <a:schemeClr val="accent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タイトル 4">
            <a:extLst>
              <a:ext uri="{FF2B5EF4-FFF2-40B4-BE49-F238E27FC236}">
                <a16:creationId xmlns:a16="http://schemas.microsoft.com/office/drawing/2014/main" id="{E2351250-F22E-4B42-90B2-C45E06383DE2}"/>
              </a:ext>
            </a:extLst>
          </p:cNvPr>
          <p:cNvSpPr txBox="1">
            <a:spLocks/>
          </p:cNvSpPr>
          <p:nvPr/>
        </p:nvSpPr>
        <p:spPr>
          <a:xfrm>
            <a:off x="3470562" y="252152"/>
            <a:ext cx="8488973" cy="41549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ja-JP" sz="2800" b="1" dirty="0"/>
              <a:t>Active Debris Removal by on-orbit servicing technology</a:t>
            </a:r>
            <a:endParaRPr lang="ja-JP" altLang="en-US" sz="2800" b="1" dirty="0"/>
          </a:p>
        </p:txBody>
      </p:sp>
      <p:sp>
        <p:nvSpPr>
          <p:cNvPr id="39" name="正方形/長方形 38">
            <a:extLst>
              <a:ext uri="{FF2B5EF4-FFF2-40B4-BE49-F238E27FC236}">
                <a16:creationId xmlns:a16="http://schemas.microsoft.com/office/drawing/2014/main" id="{02934719-4088-430D-BD8C-74034A018614}"/>
              </a:ext>
            </a:extLst>
          </p:cNvPr>
          <p:cNvSpPr/>
          <p:nvPr/>
        </p:nvSpPr>
        <p:spPr>
          <a:xfrm>
            <a:off x="3448330" y="5138809"/>
            <a:ext cx="8743670" cy="14692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t"/>
          <a:lstStyle/>
          <a:p>
            <a:pPr>
              <a:spcBef>
                <a:spcPts val="1200"/>
              </a:spcBef>
              <a:defRPr/>
            </a:pPr>
            <a:r>
              <a:rPr kumimoji="1" lang="en-US" altLang="ja-JP" b="1" dirty="0">
                <a:solidFill>
                  <a:srgbClr val="000000"/>
                </a:solidFill>
              </a:rPr>
              <a:t>JAXA procures services and R&amp;D results, not spacecrafts.</a:t>
            </a:r>
          </a:p>
          <a:p>
            <a:pPr marL="285750" indent="-285750">
              <a:spcBef>
                <a:spcPts val="600"/>
              </a:spcBef>
              <a:spcAft>
                <a:spcPts val="0"/>
              </a:spcAft>
              <a:buFont typeface="Wingdings" panose="05000000000000000000" pitchFamily="2" charset="2"/>
              <a:buChar char="ü"/>
              <a:defRPr/>
            </a:pPr>
            <a:r>
              <a:rPr kumimoji="1" lang="en-US" altLang="ja-JP" dirty="0">
                <a:solidFill>
                  <a:srgbClr val="000000"/>
                </a:solidFill>
              </a:rPr>
              <a:t>JAXA sets service specifications and safety requirements (</a:t>
            </a:r>
            <a:r>
              <a:rPr kumimoji="1" lang="en-US" altLang="ja-JP" b="1" u="sng" dirty="0">
                <a:solidFill>
                  <a:srgbClr val="000000"/>
                </a:solidFill>
              </a:rPr>
              <a:t>JERG-2-026)</a:t>
            </a:r>
            <a:r>
              <a:rPr kumimoji="1" lang="en-US" altLang="ja-JP" dirty="0">
                <a:solidFill>
                  <a:srgbClr val="000000"/>
                </a:solidFill>
              </a:rPr>
              <a:t>.</a:t>
            </a:r>
          </a:p>
          <a:p>
            <a:pPr marL="285750" indent="-285750">
              <a:spcAft>
                <a:spcPts val="600"/>
              </a:spcAft>
              <a:buFont typeface="Wingdings" panose="05000000000000000000" pitchFamily="2" charset="2"/>
              <a:buChar char="ü"/>
              <a:defRPr/>
            </a:pPr>
            <a:r>
              <a:rPr kumimoji="1" lang="en-US" altLang="ja-JP" dirty="0" err="1">
                <a:solidFill>
                  <a:srgbClr val="000000"/>
                </a:solidFill>
                <a:ea typeface="+mj-ea"/>
              </a:rPr>
              <a:t>Astroscale</a:t>
            </a:r>
            <a:r>
              <a:rPr kumimoji="1" lang="en-US" altLang="ja-JP" dirty="0">
                <a:solidFill>
                  <a:srgbClr val="000000"/>
                </a:solidFill>
                <a:ea typeface="+mj-ea"/>
              </a:rPr>
              <a:t> is the partner company for CRD2 Phase-I.</a:t>
            </a:r>
          </a:p>
          <a:p>
            <a:pPr marL="265113" indent="-265113">
              <a:spcBef>
                <a:spcPts val="600"/>
              </a:spcBef>
              <a:spcAft>
                <a:spcPts val="0"/>
              </a:spcAft>
              <a:defRPr/>
            </a:pPr>
            <a:r>
              <a:rPr kumimoji="1" lang="en-US" altLang="ja-JP" b="1" dirty="0">
                <a:solidFill>
                  <a:srgbClr val="000000"/>
                </a:solidFill>
              </a:rPr>
              <a:t>The client object is </a:t>
            </a:r>
            <a:r>
              <a:rPr kumimoji="1" lang="en-US" altLang="ja-JP" b="1" dirty="0">
                <a:solidFill>
                  <a:srgbClr val="000000"/>
                </a:solidFill>
                <a:ea typeface="+mj-ea"/>
              </a:rPr>
              <a:t>Real H-2A upper stage left in Low Earth Orbit.</a:t>
            </a:r>
          </a:p>
        </p:txBody>
      </p:sp>
      <p:sp>
        <p:nvSpPr>
          <p:cNvPr id="20" name="Rectangle 19"/>
          <p:cNvSpPr/>
          <p:nvPr/>
        </p:nvSpPr>
        <p:spPr>
          <a:xfrm>
            <a:off x="285750" y="6457890"/>
            <a:ext cx="2479774" cy="400110"/>
          </a:xfrm>
          <a:prstGeom prst="rect">
            <a:avLst/>
          </a:prstGeom>
        </p:spPr>
        <p:txBody>
          <a:bodyPr wrap="square">
            <a:spAutoFit/>
          </a:bodyPr>
          <a:lstStyle/>
          <a:p>
            <a:pPr algn="ctr"/>
            <a:r>
              <a:rPr lang="en-GB" sz="1000" b="1" dirty="0">
                <a:solidFill>
                  <a:schemeClr val="bg1"/>
                </a:solidFill>
              </a:rPr>
              <a:t>Toru  Yoshihara: Mission Extension/Post Mission Disposal Task Force</a:t>
            </a:r>
            <a:endParaRPr lang="en-US" sz="1000" dirty="0">
              <a:solidFill>
                <a:schemeClr val="bg1"/>
              </a:solidFill>
            </a:endParaRPr>
          </a:p>
        </p:txBody>
      </p:sp>
      <p:sp>
        <p:nvSpPr>
          <p:cNvPr id="2" name="Slide Number Placeholder 1"/>
          <p:cNvSpPr>
            <a:spLocks noGrp="1"/>
          </p:cNvSpPr>
          <p:nvPr>
            <p:ph type="sldNum" sz="quarter" idx="7"/>
          </p:nvPr>
        </p:nvSpPr>
        <p:spPr/>
        <p:txBody>
          <a:bodyPr/>
          <a:lstStyle/>
          <a:p>
            <a:pPr defTabSz="586405"/>
            <a:fld id="{B6F15528-21DE-4FAA-801E-634DDDAF4B2B}" type="slidenum">
              <a:rPr lang="en-US" sz="1154" smtClean="0">
                <a:solidFill>
                  <a:prstClr val="black">
                    <a:tint val="75000"/>
                  </a:prstClr>
                </a:solidFill>
              </a:rPr>
              <a:pPr defTabSz="586405"/>
              <a:t>11</a:t>
            </a:fld>
            <a:endParaRPr lang="en-US" sz="1154">
              <a:solidFill>
                <a:prstClr val="black">
                  <a:tint val="75000"/>
                </a:prstClr>
              </a:solidFill>
            </a:endParaRPr>
          </a:p>
        </p:txBody>
      </p:sp>
    </p:spTree>
    <p:extLst>
      <p:ext uri="{BB962C8B-B14F-4D97-AF65-F5344CB8AC3E}">
        <p14:creationId xmlns:p14="http://schemas.microsoft.com/office/powerpoint/2010/main" val="24930207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90499" y="1118175"/>
            <a:ext cx="3028950" cy="4351338"/>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None/>
            </a:pPr>
            <a:r>
              <a:rPr lang="en-US" b="1" dirty="0">
                <a:solidFill>
                  <a:schemeClr val="bg1"/>
                </a:solidFill>
              </a:rPr>
              <a:t>Agenda</a:t>
            </a:r>
          </a:p>
          <a:p>
            <a:pPr marL="457200" lvl="1" indent="0">
              <a:buNone/>
            </a:pPr>
            <a:endParaRPr lang="en-US" b="1" dirty="0">
              <a:solidFill>
                <a:srgbClr val="FFFF00"/>
              </a:solidFill>
            </a:endParaRPr>
          </a:p>
          <a:p>
            <a:pPr lvl="1"/>
            <a:r>
              <a:rPr lang="en-US" b="1" dirty="0">
                <a:solidFill>
                  <a:schemeClr val="bg1"/>
                </a:solidFill>
              </a:rPr>
              <a:t>TOR Overview and Status</a:t>
            </a:r>
          </a:p>
          <a:p>
            <a:pPr lvl="1"/>
            <a:r>
              <a:rPr lang="en-US" b="1" dirty="0">
                <a:solidFill>
                  <a:schemeClr val="bg1"/>
                </a:solidFill>
              </a:rPr>
              <a:t>Joint Initiatives</a:t>
            </a:r>
          </a:p>
          <a:p>
            <a:pPr lvl="2"/>
            <a:r>
              <a:rPr lang="en-US" b="1" dirty="0">
                <a:solidFill>
                  <a:schemeClr val="bg1"/>
                </a:solidFill>
              </a:rPr>
              <a:t>Policy Comparison</a:t>
            </a:r>
          </a:p>
          <a:p>
            <a:pPr lvl="2"/>
            <a:r>
              <a:rPr lang="en-US" b="1" dirty="0">
                <a:solidFill>
                  <a:schemeClr val="bg1"/>
                </a:solidFill>
              </a:rPr>
              <a:t>Lessons Learned</a:t>
            </a:r>
          </a:p>
          <a:p>
            <a:pPr lvl="2"/>
            <a:r>
              <a:rPr lang="en-US" b="1" dirty="0">
                <a:solidFill>
                  <a:schemeClr val="bg1"/>
                </a:solidFill>
              </a:rPr>
              <a:t>Consensus Doc Overview</a:t>
            </a:r>
          </a:p>
          <a:p>
            <a:pPr lvl="1"/>
            <a:r>
              <a:rPr lang="en-US" b="1" dirty="0">
                <a:solidFill>
                  <a:schemeClr val="bg1"/>
                </a:solidFill>
              </a:rPr>
              <a:t>JAXA Initiatives</a:t>
            </a:r>
          </a:p>
          <a:p>
            <a:pPr lvl="1"/>
            <a:r>
              <a:rPr lang="en-US" b="1" dirty="0" smtClean="0">
                <a:solidFill>
                  <a:srgbClr val="FFFF00"/>
                </a:solidFill>
              </a:rPr>
              <a:t>ESA Initiatives </a:t>
            </a:r>
            <a:endParaRPr lang="en-US" b="1" dirty="0" smtClean="0">
              <a:solidFill>
                <a:schemeClr val="bg1"/>
              </a:solidFill>
            </a:endParaRPr>
          </a:p>
          <a:p>
            <a:pPr lvl="1"/>
            <a:r>
              <a:rPr lang="en-US" b="1" dirty="0" smtClean="0">
                <a:solidFill>
                  <a:schemeClr val="bg1"/>
                </a:solidFill>
              </a:rPr>
              <a:t>NASA </a:t>
            </a:r>
            <a:r>
              <a:rPr lang="en-US" b="1" dirty="0">
                <a:solidFill>
                  <a:schemeClr val="bg1"/>
                </a:solidFill>
              </a:rPr>
              <a:t>Initiatives </a:t>
            </a:r>
          </a:p>
          <a:p>
            <a:pPr lvl="1"/>
            <a:r>
              <a:rPr lang="en-US" b="1" dirty="0">
                <a:solidFill>
                  <a:schemeClr val="bg1"/>
                </a:solidFill>
              </a:rPr>
              <a:t>Summary of Achievements and Path Forward</a:t>
            </a:r>
          </a:p>
          <a:p>
            <a:pPr marL="457200" lvl="1" indent="0">
              <a:buFont typeface="Arial" panose="020B0604020202020204" pitchFamily="34" charset="0"/>
              <a:buNone/>
            </a:pPr>
            <a:endParaRPr lang="en-US" b="1" dirty="0">
              <a:solidFill>
                <a:schemeClr val="bg1"/>
              </a:solidFill>
            </a:endParaRPr>
          </a:p>
        </p:txBody>
      </p:sp>
      <p:sp>
        <p:nvSpPr>
          <p:cNvPr id="4" name="Rectangle 3"/>
          <p:cNvSpPr/>
          <p:nvPr/>
        </p:nvSpPr>
        <p:spPr>
          <a:xfrm>
            <a:off x="285750" y="6457890"/>
            <a:ext cx="2479774" cy="400110"/>
          </a:xfrm>
          <a:prstGeom prst="rect">
            <a:avLst/>
          </a:prstGeom>
        </p:spPr>
        <p:txBody>
          <a:bodyPr wrap="square">
            <a:spAutoFit/>
          </a:bodyPr>
          <a:lstStyle/>
          <a:p>
            <a:pPr algn="ctr"/>
            <a:r>
              <a:rPr lang="en-GB" sz="1000" b="1" dirty="0" err="1">
                <a:solidFill>
                  <a:schemeClr val="bg1"/>
                </a:solidFill>
              </a:rPr>
              <a:t>Fabrice</a:t>
            </a:r>
            <a:r>
              <a:rPr lang="en-GB" sz="1000" b="1" dirty="0">
                <a:solidFill>
                  <a:schemeClr val="bg1"/>
                </a:solidFill>
              </a:rPr>
              <a:t> </a:t>
            </a:r>
            <a:r>
              <a:rPr lang="en-GB" sz="1000" b="1" dirty="0" err="1" smtClean="0">
                <a:solidFill>
                  <a:schemeClr val="bg1"/>
                </a:solidFill>
              </a:rPr>
              <a:t>Cosson</a:t>
            </a:r>
            <a:r>
              <a:rPr lang="en-GB" sz="1000" b="1" dirty="0" smtClean="0">
                <a:solidFill>
                  <a:schemeClr val="bg1"/>
                </a:solidFill>
              </a:rPr>
              <a:t>: </a:t>
            </a:r>
            <a:r>
              <a:rPr lang="en-GB" sz="1000" b="1" dirty="0">
                <a:solidFill>
                  <a:schemeClr val="bg1"/>
                </a:solidFill>
              </a:rPr>
              <a:t>Mission Extension/Post Mission Disposal Task Force</a:t>
            </a:r>
            <a:endParaRPr lang="en-US" sz="1000" dirty="0">
              <a:solidFill>
                <a:schemeClr val="bg1"/>
              </a:solidFill>
            </a:endParaRPr>
          </a:p>
        </p:txBody>
      </p:sp>
      <p:sp>
        <p:nvSpPr>
          <p:cNvPr id="6" name="Rectangle 5"/>
          <p:cNvSpPr/>
          <p:nvPr/>
        </p:nvSpPr>
        <p:spPr>
          <a:xfrm>
            <a:off x="3122676" y="0"/>
            <a:ext cx="5486438" cy="707886"/>
          </a:xfrm>
          <a:prstGeom prst="rect">
            <a:avLst/>
          </a:prstGeom>
        </p:spPr>
        <p:txBody>
          <a:bodyPr wrap="none">
            <a:spAutoFit/>
          </a:bodyPr>
          <a:lstStyle/>
          <a:p>
            <a:pPr lvl="1"/>
            <a:r>
              <a:rPr lang="en-US" sz="4000" b="1" dirty="0" smtClean="0">
                <a:latin typeface="+mj-lt"/>
              </a:rPr>
              <a:t>ESA – Current situation</a:t>
            </a:r>
            <a:endParaRPr lang="en-US" sz="4000" b="1" dirty="0">
              <a:latin typeface="+mj-lt"/>
            </a:endParaRPr>
          </a:p>
        </p:txBody>
      </p:sp>
      <p:pic>
        <p:nvPicPr>
          <p:cNvPr id="2" name="Picture 1"/>
          <p:cNvPicPr>
            <a:picLocks noChangeAspect="1"/>
          </p:cNvPicPr>
          <p:nvPr/>
        </p:nvPicPr>
        <p:blipFill>
          <a:blip r:embed="rId3"/>
          <a:stretch>
            <a:fillRect/>
          </a:stretch>
        </p:blipFill>
        <p:spPr>
          <a:xfrm>
            <a:off x="3284525" y="1743916"/>
            <a:ext cx="4311119" cy="3700377"/>
          </a:xfrm>
          <a:prstGeom prst="rect">
            <a:avLst/>
          </a:prstGeom>
        </p:spPr>
      </p:pic>
      <p:pic>
        <p:nvPicPr>
          <p:cNvPr id="8" name="Picture 7"/>
          <p:cNvPicPr>
            <a:picLocks noChangeAspect="1"/>
          </p:cNvPicPr>
          <p:nvPr/>
        </p:nvPicPr>
        <p:blipFill>
          <a:blip r:embed="rId4"/>
          <a:stretch>
            <a:fillRect/>
          </a:stretch>
        </p:blipFill>
        <p:spPr>
          <a:xfrm>
            <a:off x="7595644" y="1785853"/>
            <a:ext cx="4457367" cy="3372351"/>
          </a:xfrm>
          <a:prstGeom prst="rect">
            <a:avLst/>
          </a:prstGeom>
        </p:spPr>
      </p:pic>
      <p:pic>
        <p:nvPicPr>
          <p:cNvPr id="9" name="Picture 8"/>
          <p:cNvPicPr>
            <a:picLocks noChangeAspect="1"/>
          </p:cNvPicPr>
          <p:nvPr/>
        </p:nvPicPr>
        <p:blipFill>
          <a:blip r:embed="rId5"/>
          <a:stretch>
            <a:fillRect/>
          </a:stretch>
        </p:blipFill>
        <p:spPr>
          <a:xfrm>
            <a:off x="7310026" y="4933690"/>
            <a:ext cx="1167261" cy="1287794"/>
          </a:xfrm>
          <a:prstGeom prst="rect">
            <a:avLst/>
          </a:prstGeom>
        </p:spPr>
      </p:pic>
      <p:sp>
        <p:nvSpPr>
          <p:cNvPr id="10" name="Rectangle 9"/>
          <p:cNvSpPr/>
          <p:nvPr/>
        </p:nvSpPr>
        <p:spPr>
          <a:xfrm>
            <a:off x="4478883" y="6134724"/>
            <a:ext cx="6022848" cy="646331"/>
          </a:xfrm>
          <a:prstGeom prst="rect">
            <a:avLst/>
          </a:prstGeom>
          <a:solidFill>
            <a:schemeClr val="bg2"/>
          </a:solidFill>
        </p:spPr>
        <p:txBody>
          <a:bodyPr wrap="square">
            <a:spAutoFit/>
          </a:bodyPr>
          <a:lstStyle/>
          <a:p>
            <a:pPr algn="ctr"/>
            <a:r>
              <a:rPr lang="en-GB" dirty="0" smtClean="0"/>
              <a:t>ESA’s </a:t>
            </a:r>
            <a:r>
              <a:rPr lang="en-GB" dirty="0"/>
              <a:t>Annual Space Environment Report issue 4.0, </a:t>
            </a:r>
            <a:r>
              <a:rPr lang="en-GB" dirty="0" smtClean="0"/>
              <a:t>29/10/2020 </a:t>
            </a:r>
            <a:r>
              <a:rPr lang="en-GB" dirty="0"/>
              <a:t>reference</a:t>
            </a:r>
            <a:r>
              <a:rPr lang="en-GB" dirty="0" smtClean="0"/>
              <a:t>: GEN </a:t>
            </a:r>
            <a:r>
              <a:rPr lang="en-GB" dirty="0"/>
              <a:t>DB LOG 00288 OPS SD</a:t>
            </a:r>
          </a:p>
        </p:txBody>
      </p:sp>
      <p:sp>
        <p:nvSpPr>
          <p:cNvPr id="11" name="Rectangle 10"/>
          <p:cNvSpPr/>
          <p:nvPr/>
        </p:nvSpPr>
        <p:spPr>
          <a:xfrm>
            <a:off x="3122676" y="967813"/>
            <a:ext cx="8735263" cy="430887"/>
          </a:xfrm>
          <a:prstGeom prst="rect">
            <a:avLst/>
          </a:prstGeom>
        </p:spPr>
        <p:txBody>
          <a:bodyPr wrap="square">
            <a:spAutoFit/>
          </a:bodyPr>
          <a:lstStyle/>
          <a:p>
            <a:pPr marL="431800">
              <a:buClr>
                <a:schemeClr val="tx1">
                  <a:lumMod val="75000"/>
                  <a:lumOff val="25000"/>
                </a:schemeClr>
              </a:buClr>
            </a:pPr>
            <a:r>
              <a:rPr lang="en-GB" sz="2200" b="1" dirty="0" smtClean="0">
                <a:solidFill>
                  <a:srgbClr val="0070C0"/>
                </a:solidFill>
              </a:rPr>
              <a:t>Currently: low success rate of PMD for both Satellites and Launchers</a:t>
            </a:r>
            <a:endParaRPr lang="en-GB" sz="2200" b="1" dirty="0">
              <a:solidFill>
                <a:srgbClr val="0070C0"/>
              </a:solidFill>
            </a:endParaRPr>
          </a:p>
        </p:txBody>
      </p:sp>
      <p:sp>
        <p:nvSpPr>
          <p:cNvPr id="5" name="Slide Number Placeholder 4"/>
          <p:cNvSpPr>
            <a:spLocks noGrp="1"/>
          </p:cNvSpPr>
          <p:nvPr>
            <p:ph type="sldNum" sz="quarter" idx="7"/>
          </p:nvPr>
        </p:nvSpPr>
        <p:spPr/>
        <p:txBody>
          <a:bodyPr/>
          <a:lstStyle/>
          <a:p>
            <a:pPr defTabSz="586405"/>
            <a:fld id="{B6F15528-21DE-4FAA-801E-634DDDAF4B2B}" type="slidenum">
              <a:rPr lang="en-US" sz="1154" smtClean="0">
                <a:solidFill>
                  <a:prstClr val="black">
                    <a:tint val="75000"/>
                  </a:prstClr>
                </a:solidFill>
              </a:rPr>
              <a:pPr defTabSz="586405"/>
              <a:t>12</a:t>
            </a:fld>
            <a:endParaRPr lang="en-US" sz="1154">
              <a:solidFill>
                <a:prstClr val="black">
                  <a:tint val="75000"/>
                </a:prstClr>
              </a:solidFill>
            </a:endParaRPr>
          </a:p>
        </p:txBody>
      </p:sp>
    </p:spTree>
    <p:extLst>
      <p:ext uri="{BB962C8B-B14F-4D97-AF65-F5344CB8AC3E}">
        <p14:creationId xmlns:p14="http://schemas.microsoft.com/office/powerpoint/2010/main" val="26269952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90499" y="1118175"/>
            <a:ext cx="3028950" cy="4351338"/>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None/>
            </a:pPr>
            <a:r>
              <a:rPr lang="en-US" b="1" dirty="0">
                <a:solidFill>
                  <a:schemeClr val="bg1"/>
                </a:solidFill>
              </a:rPr>
              <a:t>Agenda</a:t>
            </a:r>
          </a:p>
          <a:p>
            <a:pPr marL="457200" lvl="1" indent="0">
              <a:buNone/>
            </a:pPr>
            <a:endParaRPr lang="en-US" b="1" dirty="0">
              <a:solidFill>
                <a:srgbClr val="FFFF00"/>
              </a:solidFill>
            </a:endParaRPr>
          </a:p>
          <a:p>
            <a:pPr lvl="1"/>
            <a:r>
              <a:rPr lang="en-US" b="1" dirty="0">
                <a:solidFill>
                  <a:schemeClr val="bg1"/>
                </a:solidFill>
              </a:rPr>
              <a:t>TOR Overview and Status</a:t>
            </a:r>
          </a:p>
          <a:p>
            <a:pPr lvl="1"/>
            <a:r>
              <a:rPr lang="en-US" b="1" dirty="0">
                <a:solidFill>
                  <a:schemeClr val="bg1"/>
                </a:solidFill>
              </a:rPr>
              <a:t>Joint Initiatives</a:t>
            </a:r>
          </a:p>
          <a:p>
            <a:pPr lvl="2"/>
            <a:r>
              <a:rPr lang="en-US" b="1" dirty="0">
                <a:solidFill>
                  <a:schemeClr val="bg1"/>
                </a:solidFill>
              </a:rPr>
              <a:t>Policy Comparison</a:t>
            </a:r>
          </a:p>
          <a:p>
            <a:pPr lvl="2"/>
            <a:r>
              <a:rPr lang="en-US" b="1" dirty="0">
                <a:solidFill>
                  <a:schemeClr val="bg1"/>
                </a:solidFill>
              </a:rPr>
              <a:t>Lessons Learned</a:t>
            </a:r>
          </a:p>
          <a:p>
            <a:pPr lvl="2"/>
            <a:r>
              <a:rPr lang="en-US" b="1" dirty="0">
                <a:solidFill>
                  <a:schemeClr val="bg1"/>
                </a:solidFill>
              </a:rPr>
              <a:t>Consensus Doc Overview</a:t>
            </a:r>
          </a:p>
          <a:p>
            <a:pPr lvl="1"/>
            <a:r>
              <a:rPr lang="en-US" b="1" dirty="0">
                <a:solidFill>
                  <a:schemeClr val="bg1"/>
                </a:solidFill>
              </a:rPr>
              <a:t>JAXA Initiatives</a:t>
            </a:r>
          </a:p>
          <a:p>
            <a:pPr lvl="1"/>
            <a:r>
              <a:rPr lang="en-US" b="1" dirty="0" smtClean="0">
                <a:solidFill>
                  <a:srgbClr val="FFFF00"/>
                </a:solidFill>
              </a:rPr>
              <a:t>ESA Initiatives </a:t>
            </a:r>
            <a:endParaRPr lang="en-US" b="1" dirty="0">
              <a:solidFill>
                <a:schemeClr val="bg1"/>
              </a:solidFill>
            </a:endParaRPr>
          </a:p>
          <a:p>
            <a:pPr lvl="1"/>
            <a:r>
              <a:rPr lang="en-US" b="1" dirty="0">
                <a:solidFill>
                  <a:schemeClr val="bg1"/>
                </a:solidFill>
              </a:rPr>
              <a:t>NASA Initiatives </a:t>
            </a:r>
          </a:p>
          <a:p>
            <a:pPr lvl="1"/>
            <a:r>
              <a:rPr lang="en-US" b="1" dirty="0">
                <a:solidFill>
                  <a:schemeClr val="bg1"/>
                </a:solidFill>
              </a:rPr>
              <a:t>Summary of Achievements and Path Forward</a:t>
            </a:r>
          </a:p>
          <a:p>
            <a:pPr marL="457200" lvl="1" indent="0">
              <a:buFont typeface="Arial" panose="020B0604020202020204" pitchFamily="34" charset="0"/>
              <a:buNone/>
            </a:pPr>
            <a:endParaRPr lang="en-US" b="1" dirty="0">
              <a:solidFill>
                <a:schemeClr val="bg1"/>
              </a:solidFill>
            </a:endParaRPr>
          </a:p>
        </p:txBody>
      </p:sp>
      <p:sp>
        <p:nvSpPr>
          <p:cNvPr id="4" name="Rectangle 3"/>
          <p:cNvSpPr/>
          <p:nvPr/>
        </p:nvSpPr>
        <p:spPr>
          <a:xfrm>
            <a:off x="285750" y="6457890"/>
            <a:ext cx="2479774" cy="400110"/>
          </a:xfrm>
          <a:prstGeom prst="rect">
            <a:avLst/>
          </a:prstGeom>
        </p:spPr>
        <p:txBody>
          <a:bodyPr wrap="square">
            <a:spAutoFit/>
          </a:bodyPr>
          <a:lstStyle/>
          <a:p>
            <a:pPr algn="ctr"/>
            <a:r>
              <a:rPr lang="en-GB" sz="1000" b="1" dirty="0" err="1">
                <a:solidFill>
                  <a:schemeClr val="bg1"/>
                </a:solidFill>
              </a:rPr>
              <a:t>Fabrice</a:t>
            </a:r>
            <a:r>
              <a:rPr lang="en-GB" sz="1000" b="1" dirty="0">
                <a:solidFill>
                  <a:schemeClr val="bg1"/>
                </a:solidFill>
              </a:rPr>
              <a:t> </a:t>
            </a:r>
            <a:r>
              <a:rPr lang="en-GB" sz="1000" b="1" dirty="0" err="1" smtClean="0">
                <a:solidFill>
                  <a:schemeClr val="bg1"/>
                </a:solidFill>
              </a:rPr>
              <a:t>Cosson</a:t>
            </a:r>
            <a:r>
              <a:rPr lang="en-GB" sz="1000" b="1" dirty="0" smtClean="0">
                <a:solidFill>
                  <a:schemeClr val="bg1"/>
                </a:solidFill>
              </a:rPr>
              <a:t>: </a:t>
            </a:r>
            <a:r>
              <a:rPr lang="en-GB" sz="1000" b="1" dirty="0">
                <a:solidFill>
                  <a:schemeClr val="bg1"/>
                </a:solidFill>
              </a:rPr>
              <a:t>Mission Extension/Post Mission Disposal Task Force</a:t>
            </a:r>
            <a:endParaRPr lang="en-US" sz="1000" dirty="0">
              <a:solidFill>
                <a:schemeClr val="bg1"/>
              </a:solidFill>
            </a:endParaRPr>
          </a:p>
        </p:txBody>
      </p:sp>
      <p:sp>
        <p:nvSpPr>
          <p:cNvPr id="6" name="Rectangle 5"/>
          <p:cNvSpPr/>
          <p:nvPr/>
        </p:nvSpPr>
        <p:spPr>
          <a:xfrm>
            <a:off x="3122676" y="0"/>
            <a:ext cx="6040949" cy="707886"/>
          </a:xfrm>
          <a:prstGeom prst="rect">
            <a:avLst/>
          </a:prstGeom>
        </p:spPr>
        <p:txBody>
          <a:bodyPr wrap="none">
            <a:spAutoFit/>
          </a:bodyPr>
          <a:lstStyle/>
          <a:p>
            <a:pPr lvl="1"/>
            <a:r>
              <a:rPr lang="en-US" sz="4000" b="1" dirty="0" smtClean="0">
                <a:latin typeface="+mj-lt"/>
              </a:rPr>
              <a:t>ESA – RAMS R&amp;D Activities</a:t>
            </a:r>
            <a:endParaRPr lang="en-US" sz="4000" b="1" dirty="0">
              <a:latin typeface="+mj-lt"/>
            </a:endParaRPr>
          </a:p>
        </p:txBody>
      </p:sp>
      <p:sp>
        <p:nvSpPr>
          <p:cNvPr id="12" name="Rectangle 11"/>
          <p:cNvSpPr/>
          <p:nvPr/>
        </p:nvSpPr>
        <p:spPr>
          <a:xfrm>
            <a:off x="3356232" y="1653476"/>
            <a:ext cx="3826764" cy="10401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dirty="0"/>
              <a:t>Reliability Model Enabling Satellite Life Extension and Safe Disposal</a:t>
            </a:r>
            <a:endParaRPr lang="en-GB" sz="2000" kern="0" dirty="0"/>
          </a:p>
        </p:txBody>
      </p:sp>
      <p:sp>
        <p:nvSpPr>
          <p:cNvPr id="13" name="Rectangle 12"/>
          <p:cNvSpPr/>
          <p:nvPr/>
        </p:nvSpPr>
        <p:spPr>
          <a:xfrm>
            <a:off x="8542375" y="1653476"/>
            <a:ext cx="3403700" cy="10401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dirty="0"/>
              <a:t>Validated Reliability Models for Satellite </a:t>
            </a:r>
            <a:r>
              <a:rPr lang="en-GB" sz="2000" dirty="0" err="1"/>
              <a:t>EoL</a:t>
            </a:r>
            <a:r>
              <a:rPr lang="en-GB" sz="2000" dirty="0"/>
              <a:t> Operations</a:t>
            </a:r>
            <a:endParaRPr lang="en-GB" sz="2000" kern="0" dirty="0"/>
          </a:p>
        </p:txBody>
      </p:sp>
      <p:sp>
        <p:nvSpPr>
          <p:cNvPr id="14" name="Rectangle 13"/>
          <p:cNvSpPr/>
          <p:nvPr/>
        </p:nvSpPr>
        <p:spPr>
          <a:xfrm>
            <a:off x="8710269" y="1118175"/>
            <a:ext cx="2321053" cy="430887"/>
          </a:xfrm>
          <a:prstGeom prst="rect">
            <a:avLst/>
          </a:prstGeom>
        </p:spPr>
        <p:txBody>
          <a:bodyPr wrap="square">
            <a:spAutoFit/>
          </a:bodyPr>
          <a:lstStyle/>
          <a:p>
            <a:pPr marL="431800">
              <a:buClr>
                <a:schemeClr val="tx1">
                  <a:lumMod val="75000"/>
                  <a:lumOff val="25000"/>
                </a:schemeClr>
              </a:buClr>
            </a:pPr>
            <a:r>
              <a:rPr lang="en-GB" sz="2200" b="1" dirty="0" smtClean="0">
                <a:solidFill>
                  <a:srgbClr val="0070C0"/>
                </a:solidFill>
              </a:rPr>
              <a:t>On-going R&amp;D</a:t>
            </a:r>
            <a:endParaRPr lang="en-GB" sz="2200" b="1" dirty="0">
              <a:solidFill>
                <a:srgbClr val="0070C0"/>
              </a:solidFill>
            </a:endParaRPr>
          </a:p>
        </p:txBody>
      </p:sp>
      <p:sp>
        <p:nvSpPr>
          <p:cNvPr id="15" name="Rectangle 14"/>
          <p:cNvSpPr/>
          <p:nvPr/>
        </p:nvSpPr>
        <p:spPr>
          <a:xfrm>
            <a:off x="3744772" y="1106824"/>
            <a:ext cx="2582876" cy="430887"/>
          </a:xfrm>
          <a:prstGeom prst="rect">
            <a:avLst/>
          </a:prstGeom>
        </p:spPr>
        <p:txBody>
          <a:bodyPr wrap="square">
            <a:spAutoFit/>
          </a:bodyPr>
          <a:lstStyle/>
          <a:p>
            <a:pPr marL="431800">
              <a:buClr>
                <a:schemeClr val="tx1">
                  <a:lumMod val="75000"/>
                  <a:lumOff val="25000"/>
                </a:schemeClr>
              </a:buClr>
            </a:pPr>
            <a:r>
              <a:rPr lang="en-GB" sz="2200" b="1" dirty="0" smtClean="0">
                <a:solidFill>
                  <a:srgbClr val="0070C0"/>
                </a:solidFill>
              </a:rPr>
              <a:t>Completed R&amp;D</a:t>
            </a:r>
            <a:endParaRPr lang="en-GB" sz="2200" b="1" dirty="0">
              <a:solidFill>
                <a:srgbClr val="0070C0"/>
              </a:solidFill>
            </a:endParaRPr>
          </a:p>
        </p:txBody>
      </p:sp>
      <p:sp>
        <p:nvSpPr>
          <p:cNvPr id="7" name="Right Arrow 6"/>
          <p:cNvSpPr/>
          <p:nvPr/>
        </p:nvSpPr>
        <p:spPr>
          <a:xfrm>
            <a:off x="7486931" y="2036833"/>
            <a:ext cx="751509" cy="17464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p:cNvPicPr>
            <a:picLocks noChangeAspect="1"/>
          </p:cNvPicPr>
          <p:nvPr/>
        </p:nvPicPr>
        <p:blipFill>
          <a:blip r:embed="rId3"/>
          <a:stretch>
            <a:fillRect/>
          </a:stretch>
        </p:blipFill>
        <p:spPr>
          <a:xfrm>
            <a:off x="3356232" y="3293844"/>
            <a:ext cx="3851210" cy="3075055"/>
          </a:xfrm>
          <a:prstGeom prst="rect">
            <a:avLst/>
          </a:prstGeom>
        </p:spPr>
      </p:pic>
      <p:sp>
        <p:nvSpPr>
          <p:cNvPr id="17" name="Rectangle 16"/>
          <p:cNvSpPr/>
          <p:nvPr/>
        </p:nvSpPr>
        <p:spPr>
          <a:xfrm>
            <a:off x="7405882" y="3402351"/>
            <a:ext cx="4705069" cy="2585323"/>
          </a:xfrm>
          <a:prstGeom prst="rect">
            <a:avLst/>
          </a:prstGeom>
          <a:solidFill>
            <a:schemeClr val="accent1">
              <a:lumMod val="20000"/>
              <a:lumOff val="80000"/>
            </a:schemeClr>
          </a:solidFill>
        </p:spPr>
        <p:txBody>
          <a:bodyPr wrap="square">
            <a:spAutoFit/>
          </a:bodyPr>
          <a:lstStyle/>
          <a:p>
            <a:pPr marL="431800">
              <a:buClr>
                <a:schemeClr val="tx1">
                  <a:lumMod val="75000"/>
                  <a:lumOff val="25000"/>
                </a:schemeClr>
              </a:buClr>
            </a:pPr>
            <a:r>
              <a:rPr lang="en-GB" sz="2200" b="1" dirty="0" smtClean="0">
                <a:solidFill>
                  <a:srgbClr val="0070C0"/>
                </a:solidFill>
              </a:rPr>
              <a:t>Objectives:</a:t>
            </a:r>
          </a:p>
          <a:p>
            <a:pPr marL="774700" indent="-342900">
              <a:buClr>
                <a:schemeClr val="tx1">
                  <a:lumMod val="75000"/>
                  <a:lumOff val="25000"/>
                </a:schemeClr>
              </a:buClr>
              <a:buFont typeface="Arial" panose="020B0604020202020204" pitchFamily="34" charset="0"/>
              <a:buChar char="•"/>
            </a:pPr>
            <a:r>
              <a:rPr lang="en-GB" sz="2000" dirty="0" smtClean="0">
                <a:solidFill>
                  <a:srgbClr val="0070C0"/>
                </a:solidFill>
              </a:rPr>
              <a:t>Improve Quantitative risk assessment in support to Remaining Useful Lifetime (RUL) estimation =&gt; Reliability consolidated prediction</a:t>
            </a:r>
          </a:p>
          <a:p>
            <a:pPr marL="774700" indent="-342900">
              <a:buClr>
                <a:schemeClr val="tx1">
                  <a:lumMod val="75000"/>
                  <a:lumOff val="25000"/>
                </a:schemeClr>
              </a:buClr>
              <a:buFont typeface="Arial" panose="020B0604020202020204" pitchFamily="34" charset="0"/>
              <a:buChar char="•"/>
            </a:pPr>
            <a:r>
              <a:rPr lang="en-GB" sz="2000" dirty="0" smtClean="0">
                <a:solidFill>
                  <a:srgbClr val="0070C0"/>
                </a:solidFill>
              </a:rPr>
              <a:t>Provide a Qualitative risk assessment =&gt; Risk assessment matrix</a:t>
            </a:r>
            <a:endParaRPr lang="en-GB" sz="2000" b="1" dirty="0">
              <a:solidFill>
                <a:srgbClr val="0070C0"/>
              </a:solidFill>
            </a:endParaRPr>
          </a:p>
        </p:txBody>
      </p:sp>
      <p:sp>
        <p:nvSpPr>
          <p:cNvPr id="2" name="Slide Number Placeholder 1"/>
          <p:cNvSpPr>
            <a:spLocks noGrp="1"/>
          </p:cNvSpPr>
          <p:nvPr>
            <p:ph type="sldNum" sz="quarter" idx="7"/>
          </p:nvPr>
        </p:nvSpPr>
        <p:spPr/>
        <p:txBody>
          <a:bodyPr/>
          <a:lstStyle/>
          <a:p>
            <a:pPr defTabSz="586405"/>
            <a:fld id="{B6F15528-21DE-4FAA-801E-634DDDAF4B2B}" type="slidenum">
              <a:rPr lang="en-US" sz="1154" smtClean="0">
                <a:solidFill>
                  <a:prstClr val="black">
                    <a:tint val="75000"/>
                  </a:prstClr>
                </a:solidFill>
              </a:rPr>
              <a:pPr defTabSz="586405"/>
              <a:t>13</a:t>
            </a:fld>
            <a:endParaRPr lang="en-US" sz="1154">
              <a:solidFill>
                <a:prstClr val="black">
                  <a:tint val="75000"/>
                </a:prstClr>
              </a:solidFill>
            </a:endParaRPr>
          </a:p>
        </p:txBody>
      </p:sp>
    </p:spTree>
    <p:extLst>
      <p:ext uri="{BB962C8B-B14F-4D97-AF65-F5344CB8AC3E}">
        <p14:creationId xmlns:p14="http://schemas.microsoft.com/office/powerpoint/2010/main" val="1453968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90499" y="1118175"/>
            <a:ext cx="3028950" cy="4351338"/>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None/>
            </a:pPr>
            <a:r>
              <a:rPr lang="en-US" b="1" dirty="0">
                <a:solidFill>
                  <a:schemeClr val="bg1"/>
                </a:solidFill>
              </a:rPr>
              <a:t>Agenda</a:t>
            </a:r>
          </a:p>
          <a:p>
            <a:pPr marL="457200" lvl="1" indent="0">
              <a:buNone/>
            </a:pPr>
            <a:endParaRPr lang="en-US" b="1" dirty="0">
              <a:solidFill>
                <a:srgbClr val="FFFF00"/>
              </a:solidFill>
            </a:endParaRPr>
          </a:p>
          <a:p>
            <a:pPr lvl="1"/>
            <a:r>
              <a:rPr lang="en-US" b="1" dirty="0">
                <a:solidFill>
                  <a:schemeClr val="bg1"/>
                </a:solidFill>
              </a:rPr>
              <a:t>TOR Overview and Status</a:t>
            </a:r>
          </a:p>
          <a:p>
            <a:pPr lvl="1"/>
            <a:r>
              <a:rPr lang="en-US" b="1" dirty="0">
                <a:solidFill>
                  <a:schemeClr val="bg1"/>
                </a:solidFill>
              </a:rPr>
              <a:t>Joint Initiatives</a:t>
            </a:r>
          </a:p>
          <a:p>
            <a:pPr lvl="2"/>
            <a:r>
              <a:rPr lang="en-US" b="1" dirty="0">
                <a:solidFill>
                  <a:schemeClr val="bg1"/>
                </a:solidFill>
              </a:rPr>
              <a:t>Policy Comparison</a:t>
            </a:r>
          </a:p>
          <a:p>
            <a:pPr lvl="2"/>
            <a:r>
              <a:rPr lang="en-US" b="1" dirty="0">
                <a:solidFill>
                  <a:schemeClr val="bg1"/>
                </a:solidFill>
              </a:rPr>
              <a:t>Lessons Learned</a:t>
            </a:r>
          </a:p>
          <a:p>
            <a:pPr lvl="2"/>
            <a:r>
              <a:rPr lang="en-US" b="1" dirty="0">
                <a:solidFill>
                  <a:schemeClr val="bg1"/>
                </a:solidFill>
              </a:rPr>
              <a:t>Consensus Doc Overview</a:t>
            </a:r>
          </a:p>
          <a:p>
            <a:pPr lvl="1"/>
            <a:r>
              <a:rPr lang="en-US" b="1" dirty="0">
                <a:solidFill>
                  <a:schemeClr val="bg1"/>
                </a:solidFill>
              </a:rPr>
              <a:t>JAXA Initiatives</a:t>
            </a:r>
          </a:p>
          <a:p>
            <a:pPr lvl="1"/>
            <a:r>
              <a:rPr lang="en-US" b="1" dirty="0" smtClean="0">
                <a:solidFill>
                  <a:srgbClr val="FFFF00"/>
                </a:solidFill>
              </a:rPr>
              <a:t>ESA Initiatives </a:t>
            </a:r>
            <a:endParaRPr lang="en-US" b="1" dirty="0">
              <a:solidFill>
                <a:schemeClr val="bg1"/>
              </a:solidFill>
            </a:endParaRPr>
          </a:p>
          <a:p>
            <a:pPr lvl="1"/>
            <a:r>
              <a:rPr lang="en-US" b="1" dirty="0">
                <a:solidFill>
                  <a:schemeClr val="bg1"/>
                </a:solidFill>
              </a:rPr>
              <a:t>NASA Initiatives </a:t>
            </a:r>
          </a:p>
          <a:p>
            <a:pPr lvl="1"/>
            <a:r>
              <a:rPr lang="en-US" b="1" dirty="0">
                <a:solidFill>
                  <a:schemeClr val="bg1"/>
                </a:solidFill>
              </a:rPr>
              <a:t>Summary of Achievements and Path Forward</a:t>
            </a:r>
          </a:p>
          <a:p>
            <a:pPr marL="457200" lvl="1" indent="0">
              <a:buFont typeface="Arial" panose="020B0604020202020204" pitchFamily="34" charset="0"/>
              <a:buNone/>
            </a:pPr>
            <a:endParaRPr lang="en-US" b="1" dirty="0">
              <a:solidFill>
                <a:schemeClr val="bg1"/>
              </a:solidFill>
            </a:endParaRPr>
          </a:p>
        </p:txBody>
      </p:sp>
      <p:sp>
        <p:nvSpPr>
          <p:cNvPr id="4" name="Rectangle 3"/>
          <p:cNvSpPr/>
          <p:nvPr/>
        </p:nvSpPr>
        <p:spPr>
          <a:xfrm>
            <a:off x="285750" y="6457890"/>
            <a:ext cx="2479774" cy="400110"/>
          </a:xfrm>
          <a:prstGeom prst="rect">
            <a:avLst/>
          </a:prstGeom>
        </p:spPr>
        <p:txBody>
          <a:bodyPr wrap="square">
            <a:spAutoFit/>
          </a:bodyPr>
          <a:lstStyle/>
          <a:p>
            <a:pPr algn="ctr"/>
            <a:r>
              <a:rPr lang="en-GB" sz="1000" b="1" dirty="0" err="1">
                <a:solidFill>
                  <a:schemeClr val="bg1"/>
                </a:solidFill>
              </a:rPr>
              <a:t>Fabrice</a:t>
            </a:r>
            <a:r>
              <a:rPr lang="en-GB" sz="1000" b="1" dirty="0">
                <a:solidFill>
                  <a:schemeClr val="bg1"/>
                </a:solidFill>
              </a:rPr>
              <a:t> </a:t>
            </a:r>
            <a:r>
              <a:rPr lang="en-GB" sz="1000" b="1" dirty="0" err="1" smtClean="0">
                <a:solidFill>
                  <a:schemeClr val="bg1"/>
                </a:solidFill>
              </a:rPr>
              <a:t>Cosson</a:t>
            </a:r>
            <a:r>
              <a:rPr lang="en-GB" sz="1000" b="1" dirty="0" smtClean="0">
                <a:solidFill>
                  <a:schemeClr val="bg1"/>
                </a:solidFill>
              </a:rPr>
              <a:t>: </a:t>
            </a:r>
            <a:r>
              <a:rPr lang="en-GB" sz="1000" b="1" dirty="0">
                <a:solidFill>
                  <a:schemeClr val="bg1"/>
                </a:solidFill>
              </a:rPr>
              <a:t>Mission Extension/Post Mission Disposal Task Force</a:t>
            </a:r>
            <a:endParaRPr lang="en-US" sz="1000" dirty="0">
              <a:solidFill>
                <a:schemeClr val="bg1"/>
              </a:solidFill>
            </a:endParaRPr>
          </a:p>
        </p:txBody>
      </p:sp>
      <p:pic>
        <p:nvPicPr>
          <p:cNvPr id="5" name="Picture 4"/>
          <p:cNvPicPr>
            <a:picLocks noChangeAspect="1"/>
          </p:cNvPicPr>
          <p:nvPr/>
        </p:nvPicPr>
        <p:blipFill>
          <a:blip r:embed="rId3"/>
          <a:stretch>
            <a:fillRect/>
          </a:stretch>
        </p:blipFill>
        <p:spPr>
          <a:xfrm>
            <a:off x="7736361" y="1498273"/>
            <a:ext cx="4312417" cy="2483073"/>
          </a:xfrm>
          <a:prstGeom prst="rect">
            <a:avLst/>
          </a:prstGeom>
        </p:spPr>
      </p:pic>
      <p:sp>
        <p:nvSpPr>
          <p:cNvPr id="7" name="Rectangle 6"/>
          <p:cNvSpPr/>
          <p:nvPr/>
        </p:nvSpPr>
        <p:spPr>
          <a:xfrm>
            <a:off x="3050788" y="795600"/>
            <a:ext cx="8925426" cy="461665"/>
          </a:xfrm>
          <a:prstGeom prst="rect">
            <a:avLst/>
          </a:prstGeom>
        </p:spPr>
        <p:txBody>
          <a:bodyPr wrap="square">
            <a:spAutoFit/>
          </a:bodyPr>
          <a:lstStyle/>
          <a:p>
            <a:pPr algn="ctr"/>
            <a:r>
              <a:rPr lang="en-GB" sz="2400" b="1" dirty="0">
                <a:solidFill>
                  <a:schemeClr val="tx1">
                    <a:lumMod val="50000"/>
                    <a:lumOff val="50000"/>
                  </a:schemeClr>
                </a:solidFill>
              </a:rPr>
              <a:t>1</a:t>
            </a:r>
            <a:r>
              <a:rPr lang="en-GB" sz="2400" b="1" baseline="30000" dirty="0">
                <a:solidFill>
                  <a:schemeClr val="tx1">
                    <a:lumMod val="50000"/>
                    <a:lumOff val="50000"/>
                  </a:schemeClr>
                </a:solidFill>
              </a:rPr>
              <a:t>st</a:t>
            </a:r>
            <a:r>
              <a:rPr lang="en-GB" sz="2400" b="1" dirty="0">
                <a:solidFill>
                  <a:schemeClr val="tx1">
                    <a:lumMod val="50000"/>
                    <a:lumOff val="50000"/>
                  </a:schemeClr>
                </a:solidFill>
              </a:rPr>
              <a:t> space mission to remove an item of debris from </a:t>
            </a:r>
            <a:r>
              <a:rPr lang="en-GB" sz="2400" b="1" dirty="0" smtClean="0">
                <a:solidFill>
                  <a:schemeClr val="tx1">
                    <a:lumMod val="50000"/>
                    <a:lumOff val="50000"/>
                  </a:schemeClr>
                </a:solidFill>
              </a:rPr>
              <a:t>orbit</a:t>
            </a:r>
            <a:endParaRPr lang="en-GB" sz="2400" b="1" dirty="0">
              <a:solidFill>
                <a:srgbClr val="0070C0"/>
              </a:solidFill>
            </a:endParaRPr>
          </a:p>
        </p:txBody>
      </p:sp>
      <p:sp>
        <p:nvSpPr>
          <p:cNvPr id="6" name="Rectangle 5"/>
          <p:cNvSpPr/>
          <p:nvPr/>
        </p:nvSpPr>
        <p:spPr>
          <a:xfrm>
            <a:off x="2765524" y="-30183"/>
            <a:ext cx="8650125" cy="584775"/>
          </a:xfrm>
          <a:prstGeom prst="rect">
            <a:avLst/>
          </a:prstGeom>
        </p:spPr>
        <p:txBody>
          <a:bodyPr wrap="none">
            <a:spAutoFit/>
          </a:bodyPr>
          <a:lstStyle/>
          <a:p>
            <a:pPr lvl="1"/>
            <a:r>
              <a:rPr lang="en-US" sz="3200" b="1" dirty="0" smtClean="0">
                <a:latin typeface="+mj-lt"/>
              </a:rPr>
              <a:t>ESA - ClearSpace-1 Retrieval and Disposal Mission</a:t>
            </a:r>
            <a:endParaRPr lang="en-US" sz="3200" b="1" dirty="0">
              <a:latin typeface="+mj-lt"/>
            </a:endParaRPr>
          </a:p>
        </p:txBody>
      </p:sp>
      <p:pic>
        <p:nvPicPr>
          <p:cNvPr id="8" name="Picture 7"/>
          <p:cNvPicPr>
            <a:picLocks noChangeAspect="1"/>
          </p:cNvPicPr>
          <p:nvPr/>
        </p:nvPicPr>
        <p:blipFill>
          <a:blip r:embed="rId4"/>
          <a:stretch>
            <a:fillRect/>
          </a:stretch>
        </p:blipFill>
        <p:spPr>
          <a:xfrm>
            <a:off x="3172818" y="4608577"/>
            <a:ext cx="5022939" cy="1960484"/>
          </a:xfrm>
          <a:prstGeom prst="rect">
            <a:avLst/>
          </a:prstGeom>
        </p:spPr>
      </p:pic>
      <p:pic>
        <p:nvPicPr>
          <p:cNvPr id="9" name="Picture 8"/>
          <p:cNvPicPr>
            <a:picLocks noChangeAspect="1"/>
          </p:cNvPicPr>
          <p:nvPr/>
        </p:nvPicPr>
        <p:blipFill>
          <a:blip r:embed="rId5"/>
          <a:stretch>
            <a:fillRect/>
          </a:stretch>
        </p:blipFill>
        <p:spPr>
          <a:xfrm>
            <a:off x="8434426" y="4608577"/>
            <a:ext cx="3501542" cy="2088569"/>
          </a:xfrm>
          <a:prstGeom prst="rect">
            <a:avLst/>
          </a:prstGeom>
        </p:spPr>
      </p:pic>
      <p:sp>
        <p:nvSpPr>
          <p:cNvPr id="10" name="Rectangle 9"/>
          <p:cNvSpPr/>
          <p:nvPr/>
        </p:nvSpPr>
        <p:spPr>
          <a:xfrm>
            <a:off x="2901915" y="1745406"/>
            <a:ext cx="4770981" cy="2092881"/>
          </a:xfrm>
          <a:prstGeom prst="rect">
            <a:avLst/>
          </a:prstGeom>
        </p:spPr>
        <p:txBody>
          <a:bodyPr wrap="square">
            <a:spAutoFit/>
          </a:bodyPr>
          <a:lstStyle/>
          <a:p>
            <a:pPr marL="889000" indent="-457200">
              <a:buClr>
                <a:schemeClr val="tx1">
                  <a:lumMod val="75000"/>
                  <a:lumOff val="25000"/>
                </a:schemeClr>
              </a:buClr>
              <a:buFont typeface="+mj-lt"/>
              <a:buAutoNum type="arabicPeriod"/>
            </a:pPr>
            <a:r>
              <a:rPr lang="en-GB" sz="2200" b="1" dirty="0" smtClean="0">
                <a:solidFill>
                  <a:srgbClr val="0070C0"/>
                </a:solidFill>
              </a:rPr>
              <a:t>Clean </a:t>
            </a:r>
            <a:r>
              <a:rPr lang="en-GB" sz="2200" b="1" dirty="0">
                <a:solidFill>
                  <a:srgbClr val="0070C0"/>
                </a:solidFill>
              </a:rPr>
              <a:t>up </a:t>
            </a:r>
            <a:r>
              <a:rPr lang="en-GB" sz="2200" b="1" dirty="0" smtClean="0">
                <a:solidFill>
                  <a:srgbClr val="0070C0"/>
                </a:solidFill>
              </a:rPr>
              <a:t>space</a:t>
            </a:r>
          </a:p>
          <a:p>
            <a:pPr marL="889000" indent="-457200">
              <a:buClr>
                <a:schemeClr val="tx1">
                  <a:lumMod val="75000"/>
                  <a:lumOff val="25000"/>
                </a:schemeClr>
              </a:buClr>
              <a:buFont typeface="+mj-lt"/>
              <a:buAutoNum type="arabicPeriod"/>
            </a:pPr>
            <a:endParaRPr lang="en-GB" sz="1000" b="1" dirty="0">
              <a:solidFill>
                <a:srgbClr val="0070C0"/>
              </a:solidFill>
            </a:endParaRPr>
          </a:p>
          <a:p>
            <a:pPr marL="889000" indent="-457200">
              <a:buClr>
                <a:schemeClr val="tx1">
                  <a:lumMod val="75000"/>
                  <a:lumOff val="25000"/>
                </a:schemeClr>
              </a:buClr>
              <a:buFont typeface="+mj-lt"/>
              <a:buAutoNum type="arabicPeriod"/>
            </a:pPr>
            <a:r>
              <a:rPr lang="en-GB" sz="2200" b="1" dirty="0" smtClean="0">
                <a:solidFill>
                  <a:srgbClr val="0070C0"/>
                </a:solidFill>
              </a:rPr>
              <a:t>Demonstrate </a:t>
            </a:r>
            <a:r>
              <a:rPr lang="en-GB" sz="2200" b="1" dirty="0">
                <a:solidFill>
                  <a:srgbClr val="0070C0"/>
                </a:solidFill>
              </a:rPr>
              <a:t>the technologies needed for debris </a:t>
            </a:r>
            <a:r>
              <a:rPr lang="en-GB" sz="2200" b="1" dirty="0" smtClean="0">
                <a:solidFill>
                  <a:srgbClr val="0070C0"/>
                </a:solidFill>
              </a:rPr>
              <a:t>removal</a:t>
            </a:r>
          </a:p>
          <a:p>
            <a:pPr marL="889000" indent="-457200">
              <a:buClr>
                <a:schemeClr val="tx1">
                  <a:lumMod val="75000"/>
                  <a:lumOff val="25000"/>
                </a:schemeClr>
              </a:buClr>
              <a:buFont typeface="+mj-lt"/>
              <a:buAutoNum type="arabicPeriod"/>
            </a:pPr>
            <a:endParaRPr lang="en-GB" sz="1000" b="1" dirty="0">
              <a:solidFill>
                <a:srgbClr val="0070C0"/>
              </a:solidFill>
            </a:endParaRPr>
          </a:p>
          <a:p>
            <a:pPr marL="889000" indent="-457200">
              <a:buClr>
                <a:schemeClr val="tx1">
                  <a:lumMod val="75000"/>
                  <a:lumOff val="25000"/>
                </a:schemeClr>
              </a:buClr>
              <a:buFont typeface="+mj-lt"/>
              <a:buAutoNum type="arabicPeriod"/>
            </a:pPr>
            <a:r>
              <a:rPr lang="en-GB" sz="2200" b="1" dirty="0" smtClean="0">
                <a:solidFill>
                  <a:srgbClr val="0070C0"/>
                </a:solidFill>
              </a:rPr>
              <a:t>Open </a:t>
            </a:r>
            <a:r>
              <a:rPr lang="en-GB" sz="2200" b="1" dirty="0">
                <a:solidFill>
                  <a:srgbClr val="0070C0"/>
                </a:solidFill>
              </a:rPr>
              <a:t>a new market for in-orbit servicing and debris removal</a:t>
            </a:r>
          </a:p>
        </p:txBody>
      </p:sp>
      <p:sp>
        <p:nvSpPr>
          <p:cNvPr id="2" name="Slide Number Placeholder 1"/>
          <p:cNvSpPr>
            <a:spLocks noGrp="1"/>
          </p:cNvSpPr>
          <p:nvPr>
            <p:ph type="sldNum" sz="quarter" idx="7"/>
          </p:nvPr>
        </p:nvSpPr>
        <p:spPr>
          <a:xfrm>
            <a:off x="9431437" y="6457890"/>
            <a:ext cx="2743200" cy="365125"/>
          </a:xfrm>
        </p:spPr>
        <p:txBody>
          <a:bodyPr/>
          <a:lstStyle/>
          <a:p>
            <a:pPr defTabSz="586405"/>
            <a:fld id="{B6F15528-21DE-4FAA-801E-634DDDAF4B2B}" type="slidenum">
              <a:rPr lang="en-US" sz="1154" smtClean="0">
                <a:solidFill>
                  <a:prstClr val="black">
                    <a:tint val="75000"/>
                  </a:prstClr>
                </a:solidFill>
              </a:rPr>
              <a:pPr defTabSz="586405"/>
              <a:t>14</a:t>
            </a:fld>
            <a:endParaRPr lang="en-US" sz="1154" dirty="0">
              <a:solidFill>
                <a:prstClr val="black">
                  <a:tint val="75000"/>
                </a:prstClr>
              </a:solidFill>
            </a:endParaRPr>
          </a:p>
        </p:txBody>
      </p:sp>
    </p:spTree>
    <p:extLst>
      <p:ext uri="{BB962C8B-B14F-4D97-AF65-F5344CB8AC3E}">
        <p14:creationId xmlns:p14="http://schemas.microsoft.com/office/powerpoint/2010/main" val="25244944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90499" y="1118175"/>
            <a:ext cx="3028950" cy="4351338"/>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None/>
            </a:pPr>
            <a:r>
              <a:rPr lang="en-US" b="1" dirty="0">
                <a:solidFill>
                  <a:schemeClr val="bg1"/>
                </a:solidFill>
              </a:rPr>
              <a:t>Agenda</a:t>
            </a:r>
          </a:p>
          <a:p>
            <a:pPr marL="457200" lvl="1" indent="0">
              <a:buNone/>
            </a:pPr>
            <a:endParaRPr lang="en-US" b="1" dirty="0">
              <a:solidFill>
                <a:srgbClr val="FFFF00"/>
              </a:solidFill>
            </a:endParaRPr>
          </a:p>
          <a:p>
            <a:pPr lvl="1"/>
            <a:r>
              <a:rPr lang="en-US" b="1" dirty="0">
                <a:solidFill>
                  <a:schemeClr val="bg1"/>
                </a:solidFill>
              </a:rPr>
              <a:t>TOR Overview and Status</a:t>
            </a:r>
          </a:p>
          <a:p>
            <a:pPr lvl="1"/>
            <a:r>
              <a:rPr lang="en-US" b="1" dirty="0">
                <a:solidFill>
                  <a:schemeClr val="bg1"/>
                </a:solidFill>
              </a:rPr>
              <a:t>Joint Initiatives</a:t>
            </a:r>
          </a:p>
          <a:p>
            <a:pPr lvl="2"/>
            <a:r>
              <a:rPr lang="en-US" b="1" dirty="0">
                <a:solidFill>
                  <a:schemeClr val="bg1"/>
                </a:solidFill>
              </a:rPr>
              <a:t>Policy Comparison</a:t>
            </a:r>
          </a:p>
          <a:p>
            <a:pPr lvl="2"/>
            <a:r>
              <a:rPr lang="en-US" b="1" dirty="0">
                <a:solidFill>
                  <a:schemeClr val="bg1"/>
                </a:solidFill>
              </a:rPr>
              <a:t>Lessons Learned</a:t>
            </a:r>
          </a:p>
          <a:p>
            <a:pPr lvl="2"/>
            <a:r>
              <a:rPr lang="en-US" b="1" dirty="0">
                <a:solidFill>
                  <a:schemeClr val="bg1"/>
                </a:solidFill>
              </a:rPr>
              <a:t>Consensus Doc Overview</a:t>
            </a:r>
          </a:p>
          <a:p>
            <a:pPr lvl="1"/>
            <a:r>
              <a:rPr lang="en-US" b="1" dirty="0">
                <a:solidFill>
                  <a:schemeClr val="bg1"/>
                </a:solidFill>
              </a:rPr>
              <a:t>JAXA Initiatives</a:t>
            </a:r>
          </a:p>
          <a:p>
            <a:pPr lvl="1"/>
            <a:r>
              <a:rPr lang="en-US" b="1" dirty="0" smtClean="0">
                <a:solidFill>
                  <a:schemeClr val="bg1"/>
                </a:solidFill>
              </a:rPr>
              <a:t>ESA Initiatives </a:t>
            </a:r>
          </a:p>
          <a:p>
            <a:pPr lvl="1"/>
            <a:r>
              <a:rPr lang="en-US" b="1" dirty="0" smtClean="0">
                <a:solidFill>
                  <a:srgbClr val="FFFF00"/>
                </a:solidFill>
              </a:rPr>
              <a:t>NASA </a:t>
            </a:r>
            <a:r>
              <a:rPr lang="en-US" b="1" dirty="0">
                <a:solidFill>
                  <a:srgbClr val="FFFF00"/>
                </a:solidFill>
              </a:rPr>
              <a:t>Initiatives </a:t>
            </a:r>
          </a:p>
          <a:p>
            <a:pPr lvl="1"/>
            <a:r>
              <a:rPr lang="en-US" b="1" dirty="0">
                <a:solidFill>
                  <a:schemeClr val="bg1"/>
                </a:solidFill>
              </a:rPr>
              <a:t>Summary of Achievements and Path Forward</a:t>
            </a:r>
          </a:p>
          <a:p>
            <a:pPr marL="457200" lvl="1" indent="0">
              <a:buFont typeface="Arial" panose="020B0604020202020204" pitchFamily="34" charset="0"/>
              <a:buNone/>
            </a:pPr>
            <a:endParaRPr lang="en-US" b="1" dirty="0">
              <a:solidFill>
                <a:schemeClr val="bg1"/>
              </a:solidFill>
            </a:endParaRPr>
          </a:p>
        </p:txBody>
      </p:sp>
      <p:sp>
        <p:nvSpPr>
          <p:cNvPr id="4" name="Rectangle 3"/>
          <p:cNvSpPr/>
          <p:nvPr/>
        </p:nvSpPr>
        <p:spPr>
          <a:xfrm>
            <a:off x="285750" y="6457890"/>
            <a:ext cx="2479774" cy="400110"/>
          </a:xfrm>
          <a:prstGeom prst="rect">
            <a:avLst/>
          </a:prstGeom>
        </p:spPr>
        <p:txBody>
          <a:bodyPr wrap="square">
            <a:spAutoFit/>
          </a:bodyPr>
          <a:lstStyle/>
          <a:p>
            <a:pPr algn="ctr"/>
            <a:r>
              <a:rPr lang="en-GB" sz="1000" b="1" dirty="0" smtClean="0">
                <a:solidFill>
                  <a:schemeClr val="bg1"/>
                </a:solidFill>
              </a:rPr>
              <a:t>Nancy J Lindsey: </a:t>
            </a:r>
            <a:r>
              <a:rPr lang="en-GB" sz="1000" b="1" dirty="0">
                <a:solidFill>
                  <a:schemeClr val="bg1"/>
                </a:solidFill>
              </a:rPr>
              <a:t>Mission Extension/Post Mission Disposal Task Force</a:t>
            </a:r>
            <a:endParaRPr lang="en-US" sz="1000" dirty="0">
              <a:solidFill>
                <a:schemeClr val="bg1"/>
              </a:solidFill>
            </a:endParaRPr>
          </a:p>
        </p:txBody>
      </p:sp>
      <p:sp>
        <p:nvSpPr>
          <p:cNvPr id="6" name="Rectangle 5"/>
          <p:cNvSpPr/>
          <p:nvPr/>
        </p:nvSpPr>
        <p:spPr>
          <a:xfrm>
            <a:off x="3122676" y="0"/>
            <a:ext cx="6099042" cy="707886"/>
          </a:xfrm>
          <a:prstGeom prst="rect">
            <a:avLst/>
          </a:prstGeom>
        </p:spPr>
        <p:txBody>
          <a:bodyPr wrap="none">
            <a:spAutoFit/>
          </a:bodyPr>
          <a:lstStyle/>
          <a:p>
            <a:pPr lvl="1"/>
            <a:r>
              <a:rPr lang="en-US" sz="4000" b="1" dirty="0" smtClean="0">
                <a:latin typeface="+mj-lt"/>
              </a:rPr>
              <a:t>NASA Today and Tomorrow</a:t>
            </a:r>
            <a:endParaRPr lang="en-US" sz="4000" b="1" dirty="0">
              <a:latin typeface="+mj-lt"/>
            </a:endParaRPr>
          </a:p>
        </p:txBody>
      </p:sp>
      <p:pic>
        <p:nvPicPr>
          <p:cNvPr id="5" name="Picture 4"/>
          <p:cNvPicPr>
            <a:picLocks noChangeAspect="1"/>
          </p:cNvPicPr>
          <p:nvPr/>
        </p:nvPicPr>
        <p:blipFill>
          <a:blip r:embed="rId3"/>
          <a:stretch>
            <a:fillRect/>
          </a:stretch>
        </p:blipFill>
        <p:spPr>
          <a:xfrm>
            <a:off x="3639132" y="707886"/>
            <a:ext cx="7926791" cy="4958222"/>
          </a:xfrm>
          <a:prstGeom prst="rect">
            <a:avLst/>
          </a:prstGeom>
        </p:spPr>
      </p:pic>
      <p:sp>
        <p:nvSpPr>
          <p:cNvPr id="12" name="Rectangle 11"/>
          <p:cNvSpPr/>
          <p:nvPr/>
        </p:nvSpPr>
        <p:spPr>
          <a:xfrm>
            <a:off x="3639131" y="5770606"/>
            <a:ext cx="7926791" cy="8773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t>NASA is utilizing and expanding the use of performance, best practices, and data sharing via digital evolution efforts to enable effective Reliability modelling to enable Life </a:t>
            </a:r>
            <a:r>
              <a:rPr lang="en-GB" sz="2000" dirty="0"/>
              <a:t>Extension and Safe </a:t>
            </a:r>
            <a:r>
              <a:rPr lang="en-GB" sz="2000" dirty="0" smtClean="0"/>
              <a:t>Disposal decisions.</a:t>
            </a:r>
            <a:endParaRPr lang="en-GB" sz="2000" kern="0" dirty="0"/>
          </a:p>
        </p:txBody>
      </p:sp>
      <p:sp>
        <p:nvSpPr>
          <p:cNvPr id="2" name="Slide Number Placeholder 1"/>
          <p:cNvSpPr>
            <a:spLocks noGrp="1"/>
          </p:cNvSpPr>
          <p:nvPr>
            <p:ph type="sldNum" sz="quarter" idx="7"/>
          </p:nvPr>
        </p:nvSpPr>
        <p:spPr>
          <a:xfrm>
            <a:off x="9221718" y="6373994"/>
            <a:ext cx="2743200" cy="365125"/>
          </a:xfrm>
        </p:spPr>
        <p:txBody>
          <a:bodyPr/>
          <a:lstStyle/>
          <a:p>
            <a:pPr defTabSz="586405"/>
            <a:fld id="{B6F15528-21DE-4FAA-801E-634DDDAF4B2B}" type="slidenum">
              <a:rPr lang="en-US" sz="1154" smtClean="0">
                <a:solidFill>
                  <a:prstClr val="black">
                    <a:tint val="75000"/>
                  </a:prstClr>
                </a:solidFill>
              </a:rPr>
              <a:pPr defTabSz="586405"/>
              <a:t>15</a:t>
            </a:fld>
            <a:endParaRPr lang="en-US" sz="1154" dirty="0">
              <a:solidFill>
                <a:prstClr val="black">
                  <a:tint val="75000"/>
                </a:prstClr>
              </a:solidFill>
            </a:endParaRPr>
          </a:p>
        </p:txBody>
      </p:sp>
    </p:spTree>
    <p:extLst>
      <p:ext uri="{BB962C8B-B14F-4D97-AF65-F5344CB8AC3E}">
        <p14:creationId xmlns:p14="http://schemas.microsoft.com/office/powerpoint/2010/main" val="2540799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90499" y="1118175"/>
            <a:ext cx="3028950" cy="4351338"/>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None/>
            </a:pPr>
            <a:r>
              <a:rPr lang="en-US" b="1" dirty="0" smtClean="0">
                <a:solidFill>
                  <a:schemeClr val="bg1"/>
                </a:solidFill>
              </a:rPr>
              <a:t>Agenda</a:t>
            </a:r>
          </a:p>
          <a:p>
            <a:pPr marL="457200" lvl="1" indent="0">
              <a:buNone/>
            </a:pPr>
            <a:endParaRPr lang="en-US" b="1" dirty="0" smtClean="0">
              <a:solidFill>
                <a:srgbClr val="FFFF00"/>
              </a:solidFill>
            </a:endParaRPr>
          </a:p>
          <a:p>
            <a:pPr lvl="1"/>
            <a:r>
              <a:rPr lang="en-US" b="1" dirty="0" smtClean="0">
                <a:solidFill>
                  <a:schemeClr val="bg1"/>
                </a:solidFill>
              </a:rPr>
              <a:t>TOR </a:t>
            </a:r>
            <a:r>
              <a:rPr lang="en-US" b="1" dirty="0">
                <a:solidFill>
                  <a:schemeClr val="bg1"/>
                </a:solidFill>
              </a:rPr>
              <a:t>Overview and Status</a:t>
            </a:r>
          </a:p>
          <a:p>
            <a:pPr lvl="1"/>
            <a:r>
              <a:rPr lang="en-US" b="1" dirty="0">
                <a:solidFill>
                  <a:schemeClr val="bg1"/>
                </a:solidFill>
              </a:rPr>
              <a:t>Joint Initiatives</a:t>
            </a:r>
          </a:p>
          <a:p>
            <a:pPr lvl="2"/>
            <a:r>
              <a:rPr lang="en-US" b="1" dirty="0">
                <a:solidFill>
                  <a:schemeClr val="bg1"/>
                </a:solidFill>
              </a:rPr>
              <a:t>Policy Comparison</a:t>
            </a:r>
          </a:p>
          <a:p>
            <a:pPr lvl="2"/>
            <a:r>
              <a:rPr lang="en-US" b="1" dirty="0">
                <a:solidFill>
                  <a:schemeClr val="bg1"/>
                </a:solidFill>
              </a:rPr>
              <a:t>Lessons Learned</a:t>
            </a:r>
          </a:p>
          <a:p>
            <a:pPr lvl="2"/>
            <a:r>
              <a:rPr lang="en-US" b="1" dirty="0" smtClean="0">
                <a:solidFill>
                  <a:schemeClr val="bg1"/>
                </a:solidFill>
              </a:rPr>
              <a:t>Consensus </a:t>
            </a:r>
            <a:r>
              <a:rPr lang="en-US" b="1" dirty="0">
                <a:solidFill>
                  <a:schemeClr val="bg1"/>
                </a:solidFill>
              </a:rPr>
              <a:t>Doc Overview</a:t>
            </a:r>
          </a:p>
          <a:p>
            <a:pPr lvl="1"/>
            <a:r>
              <a:rPr lang="en-US" b="1" dirty="0">
                <a:solidFill>
                  <a:schemeClr val="bg1"/>
                </a:solidFill>
              </a:rPr>
              <a:t>JAXA </a:t>
            </a:r>
            <a:r>
              <a:rPr lang="en-US" b="1" dirty="0" smtClean="0">
                <a:solidFill>
                  <a:schemeClr val="bg1"/>
                </a:solidFill>
              </a:rPr>
              <a:t>Initiatives</a:t>
            </a:r>
          </a:p>
          <a:p>
            <a:pPr lvl="1"/>
            <a:r>
              <a:rPr lang="en-US" b="1" dirty="0" smtClean="0">
                <a:solidFill>
                  <a:schemeClr val="bg1"/>
                </a:solidFill>
              </a:rPr>
              <a:t>ESA Initiatives </a:t>
            </a:r>
            <a:endParaRPr lang="en-US" b="1" dirty="0">
              <a:solidFill>
                <a:schemeClr val="bg1"/>
              </a:solidFill>
            </a:endParaRPr>
          </a:p>
          <a:p>
            <a:pPr lvl="1"/>
            <a:r>
              <a:rPr lang="en-US" b="1" dirty="0" smtClean="0">
                <a:solidFill>
                  <a:srgbClr val="FFFF00"/>
                </a:solidFill>
              </a:rPr>
              <a:t>NASA Initiatives</a:t>
            </a:r>
            <a:endParaRPr lang="en-US" b="1" dirty="0">
              <a:solidFill>
                <a:srgbClr val="FFFF00"/>
              </a:solidFill>
            </a:endParaRPr>
          </a:p>
          <a:p>
            <a:pPr lvl="1"/>
            <a:r>
              <a:rPr lang="en-US" b="1" dirty="0">
                <a:solidFill>
                  <a:schemeClr val="bg1"/>
                </a:solidFill>
              </a:rPr>
              <a:t>Summary of A</a:t>
            </a:r>
            <a:r>
              <a:rPr lang="en-US" b="1" dirty="0" smtClean="0">
                <a:solidFill>
                  <a:schemeClr val="bg1"/>
                </a:solidFill>
              </a:rPr>
              <a:t>chievements </a:t>
            </a:r>
            <a:r>
              <a:rPr lang="en-US" b="1" dirty="0">
                <a:solidFill>
                  <a:schemeClr val="bg1"/>
                </a:solidFill>
              </a:rPr>
              <a:t>and Path F</a:t>
            </a:r>
            <a:r>
              <a:rPr lang="en-US" b="1" dirty="0" smtClean="0">
                <a:solidFill>
                  <a:schemeClr val="bg1"/>
                </a:solidFill>
              </a:rPr>
              <a:t>orward</a:t>
            </a:r>
            <a:endParaRPr lang="en-US" b="1" dirty="0">
              <a:solidFill>
                <a:schemeClr val="bg1"/>
              </a:solidFill>
            </a:endParaRPr>
          </a:p>
          <a:p>
            <a:pPr marL="457200" lvl="1" indent="0">
              <a:buFont typeface="Arial" panose="020B0604020202020204" pitchFamily="34" charset="0"/>
              <a:buNone/>
            </a:pPr>
            <a:endParaRPr lang="en-US" b="1" dirty="0">
              <a:solidFill>
                <a:schemeClr val="bg1"/>
              </a:solidFill>
            </a:endParaRPr>
          </a:p>
        </p:txBody>
      </p:sp>
      <p:sp>
        <p:nvSpPr>
          <p:cNvPr id="4" name="Rectangle 3"/>
          <p:cNvSpPr/>
          <p:nvPr/>
        </p:nvSpPr>
        <p:spPr>
          <a:xfrm>
            <a:off x="285750" y="6457890"/>
            <a:ext cx="2479774" cy="400110"/>
          </a:xfrm>
          <a:prstGeom prst="rect">
            <a:avLst/>
          </a:prstGeom>
        </p:spPr>
        <p:txBody>
          <a:bodyPr wrap="square">
            <a:spAutoFit/>
          </a:bodyPr>
          <a:lstStyle/>
          <a:p>
            <a:pPr algn="ctr"/>
            <a:r>
              <a:rPr lang="en-GB" sz="1000" b="1" dirty="0" smtClean="0">
                <a:solidFill>
                  <a:schemeClr val="bg1"/>
                </a:solidFill>
              </a:rPr>
              <a:t>Nancy J Lindsey: Mission Extension/Post </a:t>
            </a:r>
            <a:r>
              <a:rPr lang="en-GB" sz="1000" b="1" dirty="0">
                <a:solidFill>
                  <a:schemeClr val="bg1"/>
                </a:solidFill>
              </a:rPr>
              <a:t>Mission </a:t>
            </a:r>
            <a:r>
              <a:rPr lang="en-GB" sz="1000" b="1" dirty="0" smtClean="0">
                <a:solidFill>
                  <a:schemeClr val="bg1"/>
                </a:solidFill>
              </a:rPr>
              <a:t>Disposal Task Force</a:t>
            </a:r>
            <a:endParaRPr lang="en-US" sz="1000" dirty="0">
              <a:solidFill>
                <a:schemeClr val="bg1"/>
              </a:solidFill>
            </a:endParaRPr>
          </a:p>
        </p:txBody>
      </p:sp>
      <p:sp>
        <p:nvSpPr>
          <p:cNvPr id="6" name="Rounded Rectangle 5"/>
          <p:cNvSpPr/>
          <p:nvPr/>
        </p:nvSpPr>
        <p:spPr>
          <a:xfrm>
            <a:off x="4422661" y="2321794"/>
            <a:ext cx="1212930" cy="29143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t>NASA On-Orbit Satellite Servicing Study, mandated by Congress and supported by the NASA Advisory Council (NAC)</a:t>
            </a:r>
          </a:p>
        </p:txBody>
      </p:sp>
      <p:sp>
        <p:nvSpPr>
          <p:cNvPr id="8" name="Rounded Rectangle 7"/>
          <p:cNvSpPr/>
          <p:nvPr/>
        </p:nvSpPr>
        <p:spPr>
          <a:xfrm>
            <a:off x="6239795" y="3610710"/>
            <a:ext cx="1213938" cy="120270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t>On-orbit Servicing, Assembly, and Manufacturing 1</a:t>
            </a:r>
          </a:p>
        </p:txBody>
      </p:sp>
      <p:sp>
        <p:nvSpPr>
          <p:cNvPr id="13" name="Rounded Rectangle 12"/>
          <p:cNvSpPr/>
          <p:nvPr/>
        </p:nvSpPr>
        <p:spPr>
          <a:xfrm>
            <a:off x="6221832" y="1540154"/>
            <a:ext cx="1213938" cy="8726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t>Robotic Refueling Mission Phase 1</a:t>
            </a:r>
            <a:endParaRPr lang="en-US" sz="1050" dirty="0"/>
          </a:p>
        </p:txBody>
      </p:sp>
      <p:sp>
        <p:nvSpPr>
          <p:cNvPr id="14" name="Rounded Rectangle 13"/>
          <p:cNvSpPr/>
          <p:nvPr/>
        </p:nvSpPr>
        <p:spPr>
          <a:xfrm>
            <a:off x="6221832" y="2589224"/>
            <a:ext cx="1213938" cy="8726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t>Robotic Refueling Mission Phase 2</a:t>
            </a:r>
          </a:p>
        </p:txBody>
      </p:sp>
      <p:sp>
        <p:nvSpPr>
          <p:cNvPr id="16" name="Rectangle 15"/>
          <p:cNvSpPr/>
          <p:nvPr/>
        </p:nvSpPr>
        <p:spPr>
          <a:xfrm>
            <a:off x="4297807" y="24008"/>
            <a:ext cx="6748258" cy="707886"/>
          </a:xfrm>
          <a:prstGeom prst="rect">
            <a:avLst/>
          </a:prstGeom>
        </p:spPr>
        <p:txBody>
          <a:bodyPr wrap="none">
            <a:spAutoFit/>
          </a:bodyPr>
          <a:lstStyle/>
          <a:p>
            <a:pPr lvl="1"/>
            <a:r>
              <a:rPr lang="en-US" sz="4000" b="1" dirty="0" smtClean="0">
                <a:latin typeface="+mj-lt"/>
              </a:rPr>
              <a:t>NASA On-orbit Servicing Goals</a:t>
            </a:r>
            <a:endParaRPr lang="en-US" sz="4000" b="1" dirty="0">
              <a:latin typeface="+mj-lt"/>
            </a:endParaRPr>
          </a:p>
        </p:txBody>
      </p:sp>
      <p:sp>
        <p:nvSpPr>
          <p:cNvPr id="18" name="Rounded Rectangle 17"/>
          <p:cNvSpPr/>
          <p:nvPr/>
        </p:nvSpPr>
        <p:spPr>
          <a:xfrm>
            <a:off x="3313099" y="2324100"/>
            <a:ext cx="793414" cy="291201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t>HST Servicing</a:t>
            </a:r>
            <a:endParaRPr lang="en-US" sz="1050" dirty="0"/>
          </a:p>
        </p:txBody>
      </p:sp>
      <p:sp>
        <p:nvSpPr>
          <p:cNvPr id="20" name="Rectangle 19"/>
          <p:cNvSpPr/>
          <p:nvPr/>
        </p:nvSpPr>
        <p:spPr>
          <a:xfrm>
            <a:off x="3690814" y="673515"/>
            <a:ext cx="7962244" cy="646331"/>
          </a:xfrm>
          <a:prstGeom prst="rect">
            <a:avLst/>
          </a:prstGeom>
        </p:spPr>
        <p:txBody>
          <a:bodyPr wrap="none">
            <a:spAutoFit/>
          </a:bodyPr>
          <a:lstStyle/>
          <a:p>
            <a:pPr algn="ctr"/>
            <a:r>
              <a:rPr lang="en-US" dirty="0" smtClean="0">
                <a:solidFill>
                  <a:schemeClr val="bg1">
                    <a:lumMod val="50000"/>
                  </a:schemeClr>
                </a:solidFill>
              </a:rPr>
              <a:t>For future space endeavors to continue to be successful and meaningful,</a:t>
            </a:r>
          </a:p>
          <a:p>
            <a:pPr algn="ctr"/>
            <a:r>
              <a:rPr lang="en-US" dirty="0" smtClean="0">
                <a:solidFill>
                  <a:schemeClr val="bg1">
                    <a:lumMod val="50000"/>
                  </a:schemeClr>
                </a:solidFill>
              </a:rPr>
              <a:t> Architectures, Operations/Disposal </a:t>
            </a:r>
            <a:r>
              <a:rPr lang="en-US" dirty="0">
                <a:solidFill>
                  <a:schemeClr val="bg1">
                    <a:lumMod val="50000"/>
                  </a:schemeClr>
                </a:solidFill>
              </a:rPr>
              <a:t>P</a:t>
            </a:r>
            <a:r>
              <a:rPr lang="en-US" dirty="0" smtClean="0">
                <a:solidFill>
                  <a:schemeClr val="bg1">
                    <a:lumMod val="50000"/>
                  </a:schemeClr>
                </a:solidFill>
              </a:rPr>
              <a:t>lans, and Capabilities, must </a:t>
            </a:r>
            <a:r>
              <a:rPr lang="en-US" dirty="0">
                <a:solidFill>
                  <a:schemeClr val="bg1">
                    <a:lumMod val="50000"/>
                  </a:schemeClr>
                </a:solidFill>
              </a:rPr>
              <a:t>include </a:t>
            </a:r>
            <a:r>
              <a:rPr lang="en-US" dirty="0" smtClean="0">
                <a:solidFill>
                  <a:schemeClr val="bg1">
                    <a:lumMod val="50000"/>
                  </a:schemeClr>
                </a:solidFill>
              </a:rPr>
              <a:t>servicing. </a:t>
            </a:r>
            <a:endParaRPr lang="en-US" dirty="0">
              <a:solidFill>
                <a:schemeClr val="bg1">
                  <a:lumMod val="50000"/>
                </a:schemeClr>
              </a:solidFill>
            </a:endParaRPr>
          </a:p>
        </p:txBody>
      </p:sp>
      <p:cxnSp>
        <p:nvCxnSpPr>
          <p:cNvPr id="22" name="Straight Arrow Connector 21"/>
          <p:cNvCxnSpPr>
            <a:stCxn id="18" idx="3"/>
            <a:endCxn id="6" idx="1"/>
          </p:cNvCxnSpPr>
          <p:nvPr/>
        </p:nvCxnSpPr>
        <p:spPr>
          <a:xfrm flipV="1">
            <a:off x="4106513" y="3778955"/>
            <a:ext cx="316148" cy="11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6" idx="3"/>
            <a:endCxn id="13" idx="1"/>
          </p:cNvCxnSpPr>
          <p:nvPr/>
        </p:nvCxnSpPr>
        <p:spPr>
          <a:xfrm flipV="1">
            <a:off x="5635591" y="1976490"/>
            <a:ext cx="586241" cy="1802465"/>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6" idx="3"/>
          </p:cNvCxnSpPr>
          <p:nvPr/>
        </p:nvCxnSpPr>
        <p:spPr>
          <a:xfrm flipV="1">
            <a:off x="5635591" y="3775729"/>
            <a:ext cx="1089123" cy="32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6" idx="3"/>
            <a:endCxn id="8" idx="1"/>
          </p:cNvCxnSpPr>
          <p:nvPr/>
        </p:nvCxnSpPr>
        <p:spPr>
          <a:xfrm>
            <a:off x="5635591" y="3778955"/>
            <a:ext cx="604204" cy="433108"/>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33" name="Rounded Rectangle 32"/>
          <p:cNvSpPr/>
          <p:nvPr/>
        </p:nvSpPr>
        <p:spPr>
          <a:xfrm>
            <a:off x="6239794" y="5003891"/>
            <a:ext cx="1262429" cy="872671"/>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t>Capture/Retrieval Disposal of Missions and Debris</a:t>
            </a:r>
          </a:p>
        </p:txBody>
      </p:sp>
      <p:sp>
        <p:nvSpPr>
          <p:cNvPr id="34" name="Rounded Rectangle 33"/>
          <p:cNvSpPr/>
          <p:nvPr/>
        </p:nvSpPr>
        <p:spPr>
          <a:xfrm>
            <a:off x="6239794" y="6021555"/>
            <a:ext cx="1262429" cy="716106"/>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t>On-orbit Assembly and Adaptive </a:t>
            </a:r>
            <a:r>
              <a:rPr lang="en-US" sz="1050" dirty="0"/>
              <a:t>Control </a:t>
            </a:r>
            <a:r>
              <a:rPr lang="en-US" sz="1050" dirty="0" smtClean="0"/>
              <a:t>for  </a:t>
            </a:r>
            <a:r>
              <a:rPr lang="en-US" sz="1050" dirty="0"/>
              <a:t>Evolving Systems </a:t>
            </a:r>
            <a:endParaRPr lang="en-US" sz="1050" dirty="0" smtClean="0"/>
          </a:p>
        </p:txBody>
      </p:sp>
      <p:cxnSp>
        <p:nvCxnSpPr>
          <p:cNvPr id="39" name="Straight Arrow Connector 38"/>
          <p:cNvCxnSpPr>
            <a:stCxn id="13" idx="2"/>
            <a:endCxn id="14" idx="0"/>
          </p:cNvCxnSpPr>
          <p:nvPr/>
        </p:nvCxnSpPr>
        <p:spPr>
          <a:xfrm>
            <a:off x="6828801" y="2412825"/>
            <a:ext cx="0" cy="1763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6849581" y="3444984"/>
            <a:ext cx="0" cy="1763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a:xfrm>
            <a:off x="8471974" y="1808260"/>
            <a:ext cx="3454020" cy="4374497"/>
            <a:chOff x="8438884" y="1536700"/>
            <a:chExt cx="3454020" cy="4374497"/>
          </a:xfrm>
        </p:grpSpPr>
        <p:pic>
          <p:nvPicPr>
            <p:cNvPr id="10" name="Picture 9"/>
            <p:cNvPicPr>
              <a:picLocks noChangeAspect="1"/>
            </p:cNvPicPr>
            <p:nvPr/>
          </p:nvPicPr>
          <p:blipFill rotWithShape="1">
            <a:blip r:embed="rId3"/>
            <a:srcRect t="10041"/>
            <a:stretch/>
          </p:blipFill>
          <p:spPr>
            <a:xfrm>
              <a:off x="8438885" y="2044700"/>
              <a:ext cx="3454019" cy="3866497"/>
            </a:xfrm>
            <a:prstGeom prst="rect">
              <a:avLst/>
            </a:prstGeom>
          </p:spPr>
        </p:pic>
        <p:sp>
          <p:nvSpPr>
            <p:cNvPr id="19" name="TextBox 18"/>
            <p:cNvSpPr txBox="1"/>
            <p:nvPr/>
          </p:nvSpPr>
          <p:spPr>
            <a:xfrm>
              <a:off x="8438884" y="1536700"/>
              <a:ext cx="3454019" cy="523220"/>
            </a:xfrm>
            <a:prstGeom prst="rect">
              <a:avLst/>
            </a:prstGeom>
            <a:solidFill>
              <a:schemeClr val="tx1"/>
            </a:solidFill>
          </p:spPr>
          <p:txBody>
            <a:bodyPr wrap="square" rtlCol="0">
              <a:spAutoFit/>
            </a:bodyPr>
            <a:lstStyle/>
            <a:p>
              <a:pPr algn="ctr">
                <a:spcBef>
                  <a:spcPts val="3000"/>
                </a:spcBef>
              </a:pPr>
              <a:r>
                <a:rPr lang="en-US" sz="2800" b="1" dirty="0" smtClean="0">
                  <a:solidFill>
                    <a:schemeClr val="bg1"/>
                  </a:solidFill>
                </a:rPr>
                <a:t>A NEW ERA</a:t>
              </a:r>
            </a:p>
          </p:txBody>
        </p:sp>
        <p:sp>
          <p:nvSpPr>
            <p:cNvPr id="41" name="Oval 40"/>
            <p:cNvSpPr/>
            <p:nvPr/>
          </p:nvSpPr>
          <p:spPr>
            <a:xfrm>
              <a:off x="11082339" y="4759036"/>
              <a:ext cx="728662" cy="92825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sz="500" dirty="0"/>
            </a:p>
            <a:p>
              <a:endParaRPr lang="en-US" sz="500" dirty="0" smtClean="0"/>
            </a:p>
            <a:p>
              <a:endParaRPr lang="en-US" sz="500" dirty="0"/>
            </a:p>
            <a:p>
              <a:endParaRPr lang="en-US" sz="500" dirty="0" smtClean="0"/>
            </a:p>
            <a:p>
              <a:endParaRPr lang="en-US" sz="500" dirty="0"/>
            </a:p>
            <a:p>
              <a:endParaRPr lang="en-US" sz="500" dirty="0" smtClean="0"/>
            </a:p>
            <a:p>
              <a:endParaRPr lang="en-US" sz="500" dirty="0"/>
            </a:p>
            <a:p>
              <a:endParaRPr lang="en-US" sz="500" dirty="0" smtClean="0"/>
            </a:p>
            <a:p>
              <a:endParaRPr lang="en-US" sz="500" dirty="0"/>
            </a:p>
          </p:txBody>
        </p:sp>
        <p:pic>
          <p:nvPicPr>
            <p:cNvPr id="44" name="Picture 43"/>
            <p:cNvPicPr>
              <a:picLocks noChangeAspect="1"/>
            </p:cNvPicPr>
            <p:nvPr/>
          </p:nvPicPr>
          <p:blipFill rotWithShape="1">
            <a:blip r:embed="rId4"/>
            <a:srcRect l="2654" b="4303"/>
            <a:stretch/>
          </p:blipFill>
          <p:spPr>
            <a:xfrm>
              <a:off x="11069783" y="5013431"/>
              <a:ext cx="521925" cy="523875"/>
            </a:xfrm>
            <a:prstGeom prst="rect">
              <a:avLst/>
            </a:prstGeom>
          </p:spPr>
        </p:pic>
        <p:sp>
          <p:nvSpPr>
            <p:cNvPr id="45" name="Oval 44"/>
            <p:cNvSpPr/>
            <p:nvPr/>
          </p:nvSpPr>
          <p:spPr>
            <a:xfrm>
              <a:off x="11076926" y="5031581"/>
              <a:ext cx="495948" cy="495315"/>
            </a:xfrm>
            <a:prstGeom prst="ellipse">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11097732" y="4863447"/>
              <a:ext cx="445956" cy="184666"/>
            </a:xfrm>
            <a:prstGeom prst="rect">
              <a:avLst/>
            </a:prstGeom>
          </p:spPr>
          <p:txBody>
            <a:bodyPr wrap="none">
              <a:spAutoFit/>
            </a:bodyPr>
            <a:lstStyle/>
            <a:p>
              <a:r>
                <a:rPr lang="en-US" sz="600" dirty="0" smtClean="0">
                  <a:solidFill>
                    <a:schemeClr val="bg1"/>
                  </a:solidFill>
                </a:rPr>
                <a:t>Disposal</a:t>
              </a:r>
              <a:endParaRPr lang="en-US" sz="600" dirty="0">
                <a:solidFill>
                  <a:schemeClr val="bg1"/>
                </a:solidFill>
              </a:endParaRPr>
            </a:p>
          </p:txBody>
        </p:sp>
      </p:grpSp>
      <p:sp>
        <p:nvSpPr>
          <p:cNvPr id="48" name="Striped Right Arrow 47"/>
          <p:cNvSpPr/>
          <p:nvPr/>
        </p:nvSpPr>
        <p:spPr>
          <a:xfrm>
            <a:off x="7564312" y="3399493"/>
            <a:ext cx="1207841" cy="1192032"/>
          </a:xfrm>
          <a:prstGeom prst="stripedRightArrow">
            <a:avLst>
              <a:gd name="adj1" fmla="val 50000"/>
              <a:gd name="adj2" fmla="val 4766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7"/>
          </p:nvPr>
        </p:nvSpPr>
        <p:spPr/>
        <p:txBody>
          <a:bodyPr/>
          <a:lstStyle/>
          <a:p>
            <a:pPr defTabSz="586405"/>
            <a:fld id="{B6F15528-21DE-4FAA-801E-634DDDAF4B2B}" type="slidenum">
              <a:rPr lang="en-US" sz="1154" smtClean="0">
                <a:solidFill>
                  <a:prstClr val="black">
                    <a:tint val="75000"/>
                  </a:prstClr>
                </a:solidFill>
              </a:rPr>
              <a:pPr defTabSz="586405"/>
              <a:t>16</a:t>
            </a:fld>
            <a:endParaRPr lang="en-US" sz="1154">
              <a:solidFill>
                <a:prstClr val="black">
                  <a:tint val="75000"/>
                </a:prstClr>
              </a:solidFill>
            </a:endParaRPr>
          </a:p>
        </p:txBody>
      </p:sp>
    </p:spTree>
    <p:extLst>
      <p:ext uri="{BB962C8B-B14F-4D97-AF65-F5344CB8AC3E}">
        <p14:creationId xmlns:p14="http://schemas.microsoft.com/office/powerpoint/2010/main" val="31353902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Content Placeholder 2"/>
          <p:cNvSpPr txBox="1">
            <a:spLocks/>
          </p:cNvSpPr>
          <p:nvPr/>
        </p:nvSpPr>
        <p:spPr>
          <a:xfrm>
            <a:off x="-190499" y="1118175"/>
            <a:ext cx="3028950" cy="4351338"/>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None/>
            </a:pPr>
            <a:r>
              <a:rPr lang="en-US" b="1" dirty="0" smtClean="0">
                <a:solidFill>
                  <a:schemeClr val="bg1"/>
                </a:solidFill>
              </a:rPr>
              <a:t>Agenda</a:t>
            </a:r>
          </a:p>
          <a:p>
            <a:pPr marL="457200" lvl="1" indent="0">
              <a:buNone/>
            </a:pPr>
            <a:endParaRPr lang="en-US" b="1" dirty="0" smtClean="0">
              <a:solidFill>
                <a:srgbClr val="FFFF00"/>
              </a:solidFill>
            </a:endParaRPr>
          </a:p>
          <a:p>
            <a:pPr lvl="1"/>
            <a:r>
              <a:rPr lang="en-US" b="1" dirty="0" smtClean="0">
                <a:solidFill>
                  <a:schemeClr val="bg1"/>
                </a:solidFill>
              </a:rPr>
              <a:t>TOR </a:t>
            </a:r>
            <a:r>
              <a:rPr lang="en-US" b="1" dirty="0">
                <a:solidFill>
                  <a:schemeClr val="bg1"/>
                </a:solidFill>
              </a:rPr>
              <a:t>Overview and Status</a:t>
            </a:r>
          </a:p>
          <a:p>
            <a:pPr lvl="1"/>
            <a:r>
              <a:rPr lang="en-US" b="1" dirty="0">
                <a:solidFill>
                  <a:schemeClr val="bg1"/>
                </a:solidFill>
              </a:rPr>
              <a:t>Joint Initiatives</a:t>
            </a:r>
          </a:p>
          <a:p>
            <a:pPr lvl="2"/>
            <a:r>
              <a:rPr lang="en-US" b="1" dirty="0">
                <a:solidFill>
                  <a:schemeClr val="bg1"/>
                </a:solidFill>
              </a:rPr>
              <a:t>Policy Comparison</a:t>
            </a:r>
          </a:p>
          <a:p>
            <a:pPr lvl="2"/>
            <a:r>
              <a:rPr lang="en-US" b="1" dirty="0">
                <a:solidFill>
                  <a:schemeClr val="bg1"/>
                </a:solidFill>
              </a:rPr>
              <a:t>Lessons Learned</a:t>
            </a:r>
          </a:p>
          <a:p>
            <a:pPr lvl="2"/>
            <a:r>
              <a:rPr lang="en-US" b="1" dirty="0" smtClean="0">
                <a:solidFill>
                  <a:schemeClr val="bg1"/>
                </a:solidFill>
              </a:rPr>
              <a:t>Consensus </a:t>
            </a:r>
            <a:r>
              <a:rPr lang="en-US" b="1" dirty="0">
                <a:solidFill>
                  <a:schemeClr val="bg1"/>
                </a:solidFill>
              </a:rPr>
              <a:t>Doc Overview</a:t>
            </a:r>
          </a:p>
          <a:p>
            <a:pPr lvl="1"/>
            <a:r>
              <a:rPr lang="en-US" b="1" dirty="0">
                <a:solidFill>
                  <a:schemeClr val="bg1"/>
                </a:solidFill>
              </a:rPr>
              <a:t>JAXA Challenges</a:t>
            </a:r>
          </a:p>
          <a:p>
            <a:pPr lvl="1"/>
            <a:r>
              <a:rPr lang="en-US" b="1" dirty="0" smtClean="0">
                <a:solidFill>
                  <a:schemeClr val="bg1"/>
                </a:solidFill>
              </a:rPr>
              <a:t>ESA </a:t>
            </a:r>
            <a:r>
              <a:rPr lang="en-US" b="1" dirty="0">
                <a:solidFill>
                  <a:schemeClr val="bg1"/>
                </a:solidFill>
              </a:rPr>
              <a:t>PMD </a:t>
            </a:r>
            <a:r>
              <a:rPr lang="en-US" b="1" dirty="0" smtClean="0">
                <a:solidFill>
                  <a:schemeClr val="bg1"/>
                </a:solidFill>
              </a:rPr>
              <a:t>Initiatives </a:t>
            </a:r>
          </a:p>
          <a:p>
            <a:pPr lvl="1"/>
            <a:r>
              <a:rPr lang="en-US" b="1" dirty="0" smtClean="0">
                <a:solidFill>
                  <a:srgbClr val="FFFF00"/>
                </a:solidFill>
              </a:rPr>
              <a:t>NASA Initiatives </a:t>
            </a:r>
          </a:p>
          <a:p>
            <a:pPr lvl="1"/>
            <a:r>
              <a:rPr lang="en-US" b="1" dirty="0" smtClean="0">
                <a:solidFill>
                  <a:schemeClr val="bg1"/>
                </a:solidFill>
              </a:rPr>
              <a:t>Summary </a:t>
            </a:r>
            <a:r>
              <a:rPr lang="en-US" b="1" dirty="0">
                <a:solidFill>
                  <a:schemeClr val="bg1"/>
                </a:solidFill>
              </a:rPr>
              <a:t>of A</a:t>
            </a:r>
            <a:r>
              <a:rPr lang="en-US" b="1" dirty="0" smtClean="0">
                <a:solidFill>
                  <a:schemeClr val="bg1"/>
                </a:solidFill>
              </a:rPr>
              <a:t>chievements </a:t>
            </a:r>
            <a:r>
              <a:rPr lang="en-US" b="1" dirty="0">
                <a:solidFill>
                  <a:schemeClr val="bg1"/>
                </a:solidFill>
              </a:rPr>
              <a:t>and Path F</a:t>
            </a:r>
            <a:r>
              <a:rPr lang="en-US" b="1" dirty="0" smtClean="0">
                <a:solidFill>
                  <a:schemeClr val="bg1"/>
                </a:solidFill>
              </a:rPr>
              <a:t>orward</a:t>
            </a:r>
            <a:endParaRPr lang="en-US" b="1" dirty="0">
              <a:solidFill>
                <a:schemeClr val="bg1"/>
              </a:solidFill>
            </a:endParaRPr>
          </a:p>
          <a:p>
            <a:pPr marL="457200" lvl="1" indent="0">
              <a:buFont typeface="Arial" panose="020B0604020202020204" pitchFamily="34" charset="0"/>
              <a:buNone/>
            </a:pPr>
            <a:endParaRPr lang="en-US" b="1" dirty="0">
              <a:solidFill>
                <a:schemeClr val="bg1"/>
              </a:solidFill>
            </a:endParaRPr>
          </a:p>
        </p:txBody>
      </p:sp>
      <p:grpSp>
        <p:nvGrpSpPr>
          <p:cNvPr id="4" name="Group 3"/>
          <p:cNvGrpSpPr/>
          <p:nvPr/>
        </p:nvGrpSpPr>
        <p:grpSpPr>
          <a:xfrm>
            <a:off x="6511632" y="1995059"/>
            <a:ext cx="2673927" cy="2649848"/>
            <a:chOff x="8438884" y="1536700"/>
            <a:chExt cx="3454020" cy="4374497"/>
          </a:xfrm>
        </p:grpSpPr>
        <p:pic>
          <p:nvPicPr>
            <p:cNvPr id="5" name="Picture 4"/>
            <p:cNvPicPr>
              <a:picLocks noChangeAspect="1"/>
            </p:cNvPicPr>
            <p:nvPr/>
          </p:nvPicPr>
          <p:blipFill rotWithShape="1">
            <a:blip r:embed="rId3"/>
            <a:srcRect t="10041"/>
            <a:stretch/>
          </p:blipFill>
          <p:spPr>
            <a:xfrm>
              <a:off x="8438885" y="2044700"/>
              <a:ext cx="3454019" cy="3866497"/>
            </a:xfrm>
            <a:prstGeom prst="rect">
              <a:avLst/>
            </a:prstGeom>
          </p:spPr>
        </p:pic>
        <p:sp>
          <p:nvSpPr>
            <p:cNvPr id="6" name="TextBox 5"/>
            <p:cNvSpPr txBox="1"/>
            <p:nvPr/>
          </p:nvSpPr>
          <p:spPr>
            <a:xfrm>
              <a:off x="8438884" y="1536700"/>
              <a:ext cx="3454018" cy="881345"/>
            </a:xfrm>
            <a:prstGeom prst="rect">
              <a:avLst/>
            </a:prstGeom>
            <a:solidFill>
              <a:schemeClr val="tx1"/>
            </a:solidFill>
          </p:spPr>
          <p:txBody>
            <a:bodyPr wrap="square" rtlCol="0">
              <a:spAutoFit/>
            </a:bodyPr>
            <a:lstStyle/>
            <a:p>
              <a:pPr algn="ctr">
                <a:spcBef>
                  <a:spcPts val="3000"/>
                </a:spcBef>
              </a:pPr>
              <a:r>
                <a:rPr lang="en-US" sz="1400" b="1" dirty="0" smtClean="0">
                  <a:solidFill>
                    <a:schemeClr val="bg1"/>
                  </a:solidFill>
                </a:rPr>
                <a:t>A NEW ERA</a:t>
              </a:r>
            </a:p>
          </p:txBody>
        </p:sp>
        <p:sp>
          <p:nvSpPr>
            <p:cNvPr id="7" name="Oval 6"/>
            <p:cNvSpPr/>
            <p:nvPr/>
          </p:nvSpPr>
          <p:spPr>
            <a:xfrm>
              <a:off x="11082339" y="4759036"/>
              <a:ext cx="728662" cy="92825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sz="500" dirty="0"/>
            </a:p>
            <a:p>
              <a:endParaRPr lang="en-US" sz="500" dirty="0" smtClean="0"/>
            </a:p>
            <a:p>
              <a:endParaRPr lang="en-US" sz="500" dirty="0"/>
            </a:p>
            <a:p>
              <a:endParaRPr lang="en-US" sz="500" dirty="0" smtClean="0"/>
            </a:p>
            <a:p>
              <a:endParaRPr lang="en-US" sz="500" dirty="0"/>
            </a:p>
            <a:p>
              <a:endParaRPr lang="en-US" sz="500" dirty="0" smtClean="0"/>
            </a:p>
            <a:p>
              <a:endParaRPr lang="en-US" sz="500" dirty="0"/>
            </a:p>
            <a:p>
              <a:endParaRPr lang="en-US" sz="500" dirty="0" smtClean="0"/>
            </a:p>
            <a:p>
              <a:endParaRPr lang="en-US" sz="500" dirty="0"/>
            </a:p>
          </p:txBody>
        </p:sp>
        <p:pic>
          <p:nvPicPr>
            <p:cNvPr id="8" name="Picture 7"/>
            <p:cNvPicPr>
              <a:picLocks noChangeAspect="1"/>
            </p:cNvPicPr>
            <p:nvPr/>
          </p:nvPicPr>
          <p:blipFill rotWithShape="1">
            <a:blip r:embed="rId4"/>
            <a:srcRect l="2654" b="4303"/>
            <a:stretch/>
          </p:blipFill>
          <p:spPr>
            <a:xfrm>
              <a:off x="11069783" y="5013431"/>
              <a:ext cx="521925" cy="523875"/>
            </a:xfrm>
            <a:prstGeom prst="rect">
              <a:avLst/>
            </a:prstGeom>
          </p:spPr>
        </p:pic>
        <p:sp>
          <p:nvSpPr>
            <p:cNvPr id="9" name="Oval 8"/>
            <p:cNvSpPr/>
            <p:nvPr/>
          </p:nvSpPr>
          <p:spPr>
            <a:xfrm>
              <a:off x="11076926" y="5031581"/>
              <a:ext cx="495948" cy="495315"/>
            </a:xfrm>
            <a:prstGeom prst="ellipse">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149226" y="4827134"/>
              <a:ext cx="408335" cy="228641"/>
            </a:xfrm>
            <a:prstGeom prst="rect">
              <a:avLst/>
            </a:prstGeom>
          </p:spPr>
          <p:txBody>
            <a:bodyPr wrap="none">
              <a:spAutoFit/>
            </a:bodyPr>
            <a:lstStyle/>
            <a:p>
              <a:r>
                <a:rPr lang="en-US" sz="300" dirty="0" smtClean="0">
                  <a:solidFill>
                    <a:schemeClr val="bg1"/>
                  </a:solidFill>
                </a:rPr>
                <a:t>Disposal</a:t>
              </a:r>
              <a:endParaRPr lang="en-US" sz="300" dirty="0">
                <a:solidFill>
                  <a:schemeClr val="bg1"/>
                </a:solidFill>
              </a:endParaRPr>
            </a:p>
          </p:txBody>
        </p:sp>
      </p:grpSp>
      <p:sp>
        <p:nvSpPr>
          <p:cNvPr id="11" name="Cloud Callout 10"/>
          <p:cNvSpPr/>
          <p:nvPr/>
        </p:nvSpPr>
        <p:spPr>
          <a:xfrm>
            <a:off x="9448800" y="1452803"/>
            <a:ext cx="1856509" cy="1011386"/>
          </a:xfrm>
          <a:prstGeom prst="cloudCallout">
            <a:avLst>
              <a:gd name="adj1" fmla="val -62178"/>
              <a:gd name="adj2" fmla="val 9535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Space Law</a:t>
            </a:r>
            <a:endParaRPr lang="en-US" dirty="0">
              <a:solidFill>
                <a:schemeClr val="tx1"/>
              </a:solidFill>
            </a:endParaRPr>
          </a:p>
        </p:txBody>
      </p:sp>
      <p:sp>
        <p:nvSpPr>
          <p:cNvPr id="13" name="Cloud Callout 12"/>
          <p:cNvSpPr/>
          <p:nvPr/>
        </p:nvSpPr>
        <p:spPr>
          <a:xfrm>
            <a:off x="9615055" y="3216744"/>
            <a:ext cx="1856509" cy="1011386"/>
          </a:xfrm>
          <a:prstGeom prst="cloudCallout">
            <a:avLst>
              <a:gd name="adj1" fmla="val -68894"/>
              <a:gd name="adj2" fmla="val -36154"/>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Salvage Rights</a:t>
            </a:r>
            <a:endParaRPr lang="en-US" dirty="0">
              <a:solidFill>
                <a:schemeClr val="tx1"/>
              </a:solidFill>
            </a:endParaRPr>
          </a:p>
        </p:txBody>
      </p:sp>
      <p:sp>
        <p:nvSpPr>
          <p:cNvPr id="14" name="Cloud Callout 13"/>
          <p:cNvSpPr/>
          <p:nvPr/>
        </p:nvSpPr>
        <p:spPr>
          <a:xfrm>
            <a:off x="9656511" y="4644907"/>
            <a:ext cx="1773595" cy="1031359"/>
          </a:xfrm>
          <a:prstGeom prst="cloudCallout">
            <a:avLst>
              <a:gd name="adj1" fmla="val -76377"/>
              <a:gd name="adj2" fmla="val -54893"/>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National Security</a:t>
            </a:r>
            <a:endParaRPr lang="en-US" dirty="0">
              <a:solidFill>
                <a:schemeClr val="tx1"/>
              </a:solidFill>
            </a:endParaRPr>
          </a:p>
        </p:txBody>
      </p:sp>
      <p:sp>
        <p:nvSpPr>
          <p:cNvPr id="15" name="Cloud Callout 14"/>
          <p:cNvSpPr/>
          <p:nvPr/>
        </p:nvSpPr>
        <p:spPr>
          <a:xfrm>
            <a:off x="3682069" y="2092592"/>
            <a:ext cx="2078181" cy="1011386"/>
          </a:xfrm>
          <a:prstGeom prst="cloudCallout">
            <a:avLst>
              <a:gd name="adj1" fmla="val 82926"/>
              <a:gd name="adj2" fmla="val 8036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Policy &amp; Regulation</a:t>
            </a:r>
            <a:endParaRPr lang="en-US" b="1" dirty="0">
              <a:solidFill>
                <a:schemeClr val="tx1"/>
              </a:solidFill>
            </a:endParaRPr>
          </a:p>
        </p:txBody>
      </p:sp>
      <p:sp>
        <p:nvSpPr>
          <p:cNvPr id="16" name="Cloud Callout 15"/>
          <p:cNvSpPr/>
          <p:nvPr/>
        </p:nvSpPr>
        <p:spPr>
          <a:xfrm>
            <a:off x="3467326" y="3473843"/>
            <a:ext cx="2292924" cy="1011386"/>
          </a:xfrm>
          <a:prstGeom prst="cloudCallout">
            <a:avLst>
              <a:gd name="adj1" fmla="val 79746"/>
              <a:gd name="adj2" fmla="val 210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smtClean="0">
                <a:solidFill>
                  <a:schemeClr val="tx1"/>
                </a:solidFill>
              </a:rPr>
              <a:t>Spacekeeping</a:t>
            </a:r>
            <a:endParaRPr lang="en-US" b="1" dirty="0" smtClean="0">
              <a:solidFill>
                <a:schemeClr val="tx1"/>
              </a:solidFill>
            </a:endParaRPr>
          </a:p>
          <a:p>
            <a:pPr algn="ctr"/>
            <a:r>
              <a:rPr lang="en-US" b="1" dirty="0" smtClean="0">
                <a:solidFill>
                  <a:schemeClr val="tx1"/>
                </a:solidFill>
              </a:rPr>
              <a:t>Assurance</a:t>
            </a:r>
            <a:endParaRPr lang="en-US" b="1" dirty="0">
              <a:solidFill>
                <a:schemeClr val="tx1"/>
              </a:solidFill>
            </a:endParaRPr>
          </a:p>
        </p:txBody>
      </p:sp>
      <p:sp>
        <p:nvSpPr>
          <p:cNvPr id="17" name="Cloud Callout 16"/>
          <p:cNvSpPr/>
          <p:nvPr/>
        </p:nvSpPr>
        <p:spPr>
          <a:xfrm>
            <a:off x="3546765" y="4891769"/>
            <a:ext cx="2701632" cy="1011386"/>
          </a:xfrm>
          <a:prstGeom prst="cloudCallout">
            <a:avLst>
              <a:gd name="adj1" fmla="val 59390"/>
              <a:gd name="adj2" fmla="val -7588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Enabling design concepts</a:t>
            </a:r>
            <a:endParaRPr lang="en-US" b="1" dirty="0">
              <a:solidFill>
                <a:schemeClr val="tx1"/>
              </a:solidFill>
            </a:endParaRPr>
          </a:p>
        </p:txBody>
      </p:sp>
      <p:sp>
        <p:nvSpPr>
          <p:cNvPr id="18" name="Rectangle 17"/>
          <p:cNvSpPr/>
          <p:nvPr/>
        </p:nvSpPr>
        <p:spPr>
          <a:xfrm>
            <a:off x="3258719" y="14697"/>
            <a:ext cx="8626400" cy="707886"/>
          </a:xfrm>
          <a:prstGeom prst="rect">
            <a:avLst/>
          </a:prstGeom>
        </p:spPr>
        <p:txBody>
          <a:bodyPr wrap="none">
            <a:spAutoFit/>
          </a:bodyPr>
          <a:lstStyle/>
          <a:p>
            <a:pPr lvl="1"/>
            <a:r>
              <a:rPr lang="en-US" sz="4000" b="1" dirty="0" smtClean="0">
                <a:latin typeface="+mj-lt"/>
              </a:rPr>
              <a:t>NASA On-orbit Servicing Considerations</a:t>
            </a:r>
            <a:endParaRPr lang="en-US" sz="4000" b="1" dirty="0">
              <a:latin typeface="+mj-lt"/>
            </a:endParaRPr>
          </a:p>
        </p:txBody>
      </p:sp>
      <p:sp>
        <p:nvSpPr>
          <p:cNvPr id="19" name="Cloud Callout 18"/>
          <p:cNvSpPr/>
          <p:nvPr/>
        </p:nvSpPr>
        <p:spPr>
          <a:xfrm>
            <a:off x="5888181" y="5518897"/>
            <a:ext cx="4238458" cy="1011386"/>
          </a:xfrm>
          <a:prstGeom prst="cloudCallout">
            <a:avLst>
              <a:gd name="adj1" fmla="val 928"/>
              <a:gd name="adj2" fmla="val -126564"/>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PMD/Extension Analysis Consideration Expansion</a:t>
            </a:r>
            <a:endParaRPr lang="en-US" b="1" dirty="0">
              <a:solidFill>
                <a:schemeClr val="tx1"/>
              </a:solidFill>
            </a:endParaRPr>
          </a:p>
        </p:txBody>
      </p:sp>
      <p:sp>
        <p:nvSpPr>
          <p:cNvPr id="20" name="Rectangle 19"/>
          <p:cNvSpPr/>
          <p:nvPr/>
        </p:nvSpPr>
        <p:spPr>
          <a:xfrm>
            <a:off x="285750" y="6457890"/>
            <a:ext cx="2479774" cy="400110"/>
          </a:xfrm>
          <a:prstGeom prst="rect">
            <a:avLst/>
          </a:prstGeom>
        </p:spPr>
        <p:txBody>
          <a:bodyPr wrap="square">
            <a:spAutoFit/>
          </a:bodyPr>
          <a:lstStyle/>
          <a:p>
            <a:pPr algn="ctr"/>
            <a:r>
              <a:rPr lang="en-GB" sz="1000" b="1" dirty="0" smtClean="0">
                <a:solidFill>
                  <a:schemeClr val="bg1"/>
                </a:solidFill>
              </a:rPr>
              <a:t>Nancy J Lindsey: Mission Extension/Post </a:t>
            </a:r>
            <a:r>
              <a:rPr lang="en-GB" sz="1000" b="1" dirty="0">
                <a:solidFill>
                  <a:schemeClr val="bg1"/>
                </a:solidFill>
              </a:rPr>
              <a:t>Mission </a:t>
            </a:r>
            <a:r>
              <a:rPr lang="en-GB" sz="1000" b="1" dirty="0" smtClean="0">
                <a:solidFill>
                  <a:schemeClr val="bg1"/>
                </a:solidFill>
              </a:rPr>
              <a:t>Disposal Task Force</a:t>
            </a:r>
            <a:endParaRPr lang="en-US" sz="1000" dirty="0">
              <a:solidFill>
                <a:schemeClr val="bg1"/>
              </a:solidFill>
            </a:endParaRPr>
          </a:p>
        </p:txBody>
      </p:sp>
      <p:sp>
        <p:nvSpPr>
          <p:cNvPr id="21" name="Cloud Callout 20"/>
          <p:cNvSpPr/>
          <p:nvPr/>
        </p:nvSpPr>
        <p:spPr>
          <a:xfrm>
            <a:off x="7629806" y="876683"/>
            <a:ext cx="1856509" cy="719890"/>
          </a:xfrm>
          <a:prstGeom prst="cloudCallout">
            <a:avLst>
              <a:gd name="adj1" fmla="val -95014"/>
              <a:gd name="adj2" fmla="val 9139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tx1"/>
                </a:solidFill>
              </a:rPr>
              <a:t>Liability</a:t>
            </a:r>
            <a:endParaRPr lang="en-US" dirty="0">
              <a:solidFill>
                <a:schemeClr val="tx1"/>
              </a:solidFill>
            </a:endParaRPr>
          </a:p>
        </p:txBody>
      </p:sp>
      <p:sp>
        <p:nvSpPr>
          <p:cNvPr id="22" name="Cloud Callout 21"/>
          <p:cNvSpPr/>
          <p:nvPr/>
        </p:nvSpPr>
        <p:spPr>
          <a:xfrm>
            <a:off x="3642113" y="1071664"/>
            <a:ext cx="3184030" cy="719890"/>
          </a:xfrm>
          <a:prstGeom prst="cloudCallout">
            <a:avLst>
              <a:gd name="adj1" fmla="val 37861"/>
              <a:gd name="adj2" fmla="val 10277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Technology/Digital  Transformation</a:t>
            </a:r>
            <a:endParaRPr lang="en-US" dirty="0">
              <a:solidFill>
                <a:schemeClr val="tx1"/>
              </a:solidFill>
            </a:endParaRPr>
          </a:p>
        </p:txBody>
      </p:sp>
      <p:sp>
        <p:nvSpPr>
          <p:cNvPr id="2" name="Slide Number Placeholder 1"/>
          <p:cNvSpPr>
            <a:spLocks noGrp="1"/>
          </p:cNvSpPr>
          <p:nvPr>
            <p:ph type="sldNum" sz="quarter" idx="7"/>
          </p:nvPr>
        </p:nvSpPr>
        <p:spPr/>
        <p:txBody>
          <a:bodyPr/>
          <a:lstStyle/>
          <a:p>
            <a:pPr defTabSz="586405"/>
            <a:fld id="{B6F15528-21DE-4FAA-801E-634DDDAF4B2B}" type="slidenum">
              <a:rPr lang="en-US" sz="1154" smtClean="0">
                <a:solidFill>
                  <a:prstClr val="black">
                    <a:tint val="75000"/>
                  </a:prstClr>
                </a:solidFill>
              </a:rPr>
              <a:pPr defTabSz="586405"/>
              <a:t>17</a:t>
            </a:fld>
            <a:endParaRPr lang="en-US" sz="1154">
              <a:solidFill>
                <a:prstClr val="black">
                  <a:tint val="75000"/>
                </a:prstClr>
              </a:solidFill>
            </a:endParaRPr>
          </a:p>
        </p:txBody>
      </p:sp>
    </p:spTree>
    <p:extLst>
      <p:ext uri="{BB962C8B-B14F-4D97-AF65-F5344CB8AC3E}">
        <p14:creationId xmlns:p14="http://schemas.microsoft.com/office/powerpoint/2010/main" val="26724096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90499" y="1118175"/>
            <a:ext cx="3028950" cy="4351338"/>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None/>
            </a:pPr>
            <a:r>
              <a:rPr lang="en-US" b="1" dirty="0" smtClean="0">
                <a:solidFill>
                  <a:schemeClr val="bg1"/>
                </a:solidFill>
              </a:rPr>
              <a:t>Agenda</a:t>
            </a:r>
          </a:p>
          <a:p>
            <a:pPr marL="457200" lvl="1" indent="0">
              <a:buNone/>
            </a:pPr>
            <a:endParaRPr lang="en-US" b="1" dirty="0" smtClean="0">
              <a:solidFill>
                <a:srgbClr val="FFFF00"/>
              </a:solidFill>
            </a:endParaRPr>
          </a:p>
          <a:p>
            <a:pPr lvl="1"/>
            <a:r>
              <a:rPr lang="en-US" b="1" dirty="0" smtClean="0">
                <a:solidFill>
                  <a:schemeClr val="bg1"/>
                </a:solidFill>
              </a:rPr>
              <a:t>TOR </a:t>
            </a:r>
            <a:r>
              <a:rPr lang="en-US" b="1" dirty="0">
                <a:solidFill>
                  <a:schemeClr val="bg1"/>
                </a:solidFill>
              </a:rPr>
              <a:t>Overview and Status</a:t>
            </a:r>
          </a:p>
          <a:p>
            <a:pPr lvl="1"/>
            <a:r>
              <a:rPr lang="en-US" b="1" dirty="0">
                <a:solidFill>
                  <a:schemeClr val="bg1"/>
                </a:solidFill>
              </a:rPr>
              <a:t>Joint Initiatives</a:t>
            </a:r>
          </a:p>
          <a:p>
            <a:pPr lvl="2"/>
            <a:r>
              <a:rPr lang="en-US" b="1" dirty="0">
                <a:solidFill>
                  <a:schemeClr val="bg1"/>
                </a:solidFill>
              </a:rPr>
              <a:t>Policy Comparison</a:t>
            </a:r>
          </a:p>
          <a:p>
            <a:pPr lvl="2"/>
            <a:r>
              <a:rPr lang="en-US" b="1" dirty="0">
                <a:solidFill>
                  <a:schemeClr val="bg1"/>
                </a:solidFill>
              </a:rPr>
              <a:t>Lessons Learned</a:t>
            </a:r>
          </a:p>
          <a:p>
            <a:pPr lvl="2"/>
            <a:r>
              <a:rPr lang="en-US" b="1" dirty="0" smtClean="0">
                <a:solidFill>
                  <a:schemeClr val="bg1"/>
                </a:solidFill>
              </a:rPr>
              <a:t>Consensus </a:t>
            </a:r>
            <a:r>
              <a:rPr lang="en-US" b="1" dirty="0">
                <a:solidFill>
                  <a:schemeClr val="bg1"/>
                </a:solidFill>
              </a:rPr>
              <a:t>Doc Overview</a:t>
            </a:r>
          </a:p>
          <a:p>
            <a:pPr lvl="1"/>
            <a:r>
              <a:rPr lang="en-US" b="1" dirty="0">
                <a:solidFill>
                  <a:schemeClr val="bg1"/>
                </a:solidFill>
              </a:rPr>
              <a:t>ESA PMD </a:t>
            </a:r>
            <a:r>
              <a:rPr lang="en-US" b="1" dirty="0" smtClean="0">
                <a:solidFill>
                  <a:schemeClr val="bg1"/>
                </a:solidFill>
              </a:rPr>
              <a:t>Initiatives </a:t>
            </a:r>
          </a:p>
          <a:p>
            <a:pPr lvl="1"/>
            <a:r>
              <a:rPr lang="en-US" b="1" dirty="0" smtClean="0">
                <a:solidFill>
                  <a:schemeClr val="bg1"/>
                </a:solidFill>
              </a:rPr>
              <a:t>JAXA </a:t>
            </a:r>
            <a:r>
              <a:rPr lang="en-US" b="1" dirty="0">
                <a:solidFill>
                  <a:schemeClr val="bg1"/>
                </a:solidFill>
              </a:rPr>
              <a:t>Challenges</a:t>
            </a:r>
          </a:p>
          <a:p>
            <a:pPr lvl="1"/>
            <a:r>
              <a:rPr lang="en-US" b="1" dirty="0">
                <a:solidFill>
                  <a:schemeClr val="bg1"/>
                </a:solidFill>
              </a:rPr>
              <a:t>NASA </a:t>
            </a:r>
            <a:r>
              <a:rPr lang="en-US" b="1" dirty="0" smtClean="0">
                <a:solidFill>
                  <a:schemeClr val="bg1"/>
                </a:solidFill>
              </a:rPr>
              <a:t>Initiatives </a:t>
            </a:r>
          </a:p>
          <a:p>
            <a:pPr lvl="1"/>
            <a:r>
              <a:rPr lang="en-US" b="1" dirty="0" smtClean="0">
                <a:solidFill>
                  <a:srgbClr val="FFFF00"/>
                </a:solidFill>
              </a:rPr>
              <a:t>Summary </a:t>
            </a:r>
            <a:r>
              <a:rPr lang="en-US" b="1" dirty="0">
                <a:solidFill>
                  <a:srgbClr val="FFFF00"/>
                </a:solidFill>
              </a:rPr>
              <a:t>of A</a:t>
            </a:r>
            <a:r>
              <a:rPr lang="en-US" b="1" dirty="0" smtClean="0">
                <a:solidFill>
                  <a:srgbClr val="FFFF00"/>
                </a:solidFill>
              </a:rPr>
              <a:t>chievements </a:t>
            </a:r>
            <a:r>
              <a:rPr lang="en-US" b="1" dirty="0">
                <a:solidFill>
                  <a:srgbClr val="FFFF00"/>
                </a:solidFill>
              </a:rPr>
              <a:t>and Path </a:t>
            </a:r>
            <a:r>
              <a:rPr lang="en-US" b="1" dirty="0" smtClean="0">
                <a:solidFill>
                  <a:srgbClr val="FFFF00"/>
                </a:solidFill>
              </a:rPr>
              <a:t>Forward</a:t>
            </a:r>
            <a:endParaRPr lang="en-US" b="1" dirty="0">
              <a:solidFill>
                <a:schemeClr val="bg1"/>
              </a:solidFill>
            </a:endParaRPr>
          </a:p>
        </p:txBody>
      </p:sp>
      <p:sp>
        <p:nvSpPr>
          <p:cNvPr id="4" name="Rectangle 3"/>
          <p:cNvSpPr/>
          <p:nvPr/>
        </p:nvSpPr>
        <p:spPr>
          <a:xfrm>
            <a:off x="285750" y="6457890"/>
            <a:ext cx="2479774" cy="400110"/>
          </a:xfrm>
          <a:prstGeom prst="rect">
            <a:avLst/>
          </a:prstGeom>
        </p:spPr>
        <p:txBody>
          <a:bodyPr wrap="square">
            <a:spAutoFit/>
          </a:bodyPr>
          <a:lstStyle/>
          <a:p>
            <a:pPr algn="ctr"/>
            <a:r>
              <a:rPr lang="en-GB" sz="1000" b="1" dirty="0" smtClean="0">
                <a:solidFill>
                  <a:schemeClr val="bg1"/>
                </a:solidFill>
              </a:rPr>
              <a:t>Nancy J Lindsey: Mission Extension/Post </a:t>
            </a:r>
            <a:r>
              <a:rPr lang="en-GB" sz="1000" b="1" dirty="0">
                <a:solidFill>
                  <a:schemeClr val="bg1"/>
                </a:solidFill>
              </a:rPr>
              <a:t>Mission </a:t>
            </a:r>
            <a:r>
              <a:rPr lang="en-GB" sz="1000" b="1" dirty="0" smtClean="0">
                <a:solidFill>
                  <a:schemeClr val="bg1"/>
                </a:solidFill>
              </a:rPr>
              <a:t>Disposal Task Force</a:t>
            </a:r>
            <a:endParaRPr lang="en-US" sz="1000" dirty="0">
              <a:solidFill>
                <a:schemeClr val="bg1"/>
              </a:solidFill>
            </a:endParaRPr>
          </a:p>
        </p:txBody>
      </p:sp>
      <p:cxnSp>
        <p:nvCxnSpPr>
          <p:cNvPr id="5" name="Straight Connector 4"/>
          <p:cNvCxnSpPr/>
          <p:nvPr/>
        </p:nvCxnSpPr>
        <p:spPr>
          <a:xfrm>
            <a:off x="7577865" y="1074772"/>
            <a:ext cx="45720" cy="557784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V="1">
            <a:off x="3253515" y="3753409"/>
            <a:ext cx="8648700" cy="9525"/>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619543" y="921035"/>
            <a:ext cx="3685881" cy="923330"/>
          </a:xfrm>
          <a:prstGeom prst="rect">
            <a:avLst/>
          </a:prstGeom>
          <a:noFill/>
        </p:spPr>
        <p:txBody>
          <a:bodyPr wrap="none" rtlCol="0">
            <a:spAutoFit/>
          </a:bodyPr>
          <a:lstStyle/>
          <a:p>
            <a:pPr algn="ctr"/>
            <a:r>
              <a:rPr lang="en-US" dirty="0"/>
              <a:t>Capture a </a:t>
            </a:r>
            <a:r>
              <a:rPr lang="en-US" dirty="0" smtClean="0"/>
              <a:t>Comprehensive </a:t>
            </a:r>
            <a:r>
              <a:rPr lang="en-US" dirty="0"/>
              <a:t>set of </a:t>
            </a:r>
            <a:endParaRPr lang="en-US" dirty="0" smtClean="0"/>
          </a:p>
          <a:p>
            <a:r>
              <a:rPr lang="en-US" dirty="0" smtClean="0"/>
              <a:t> Regulations/Documents on Servicing</a:t>
            </a:r>
          </a:p>
          <a:p>
            <a:endParaRPr lang="en-US" dirty="0"/>
          </a:p>
        </p:txBody>
      </p:sp>
      <p:sp>
        <p:nvSpPr>
          <p:cNvPr id="8" name="TextBox 7"/>
          <p:cNvSpPr txBox="1"/>
          <p:nvPr/>
        </p:nvSpPr>
        <p:spPr>
          <a:xfrm>
            <a:off x="7583557" y="916380"/>
            <a:ext cx="4358694" cy="1477328"/>
          </a:xfrm>
          <a:prstGeom prst="rect">
            <a:avLst/>
          </a:prstGeom>
          <a:noFill/>
        </p:spPr>
        <p:txBody>
          <a:bodyPr wrap="none" rtlCol="0">
            <a:spAutoFit/>
          </a:bodyPr>
          <a:lstStyle/>
          <a:p>
            <a:pPr algn="ctr"/>
            <a:r>
              <a:rPr lang="en-US" dirty="0" smtClean="0"/>
              <a:t>Review/Establish Similarity/Differences</a:t>
            </a:r>
          </a:p>
          <a:p>
            <a:pPr algn="ctr"/>
            <a:r>
              <a:rPr lang="en-US" dirty="0" smtClean="0"/>
              <a:t>in Regulations/Documents </a:t>
            </a:r>
            <a:r>
              <a:rPr lang="en-US" dirty="0" smtClean="0"/>
              <a:t>on</a:t>
            </a:r>
          </a:p>
          <a:p>
            <a:pPr algn="ctr"/>
            <a:r>
              <a:rPr lang="en-US" dirty="0" smtClean="0"/>
              <a:t> Servicing Reliability</a:t>
            </a:r>
            <a:endParaRPr lang="en-US" dirty="0" smtClean="0"/>
          </a:p>
          <a:p>
            <a:endParaRPr lang="en-US" dirty="0" smtClean="0"/>
          </a:p>
          <a:p>
            <a:endParaRPr lang="en-US" dirty="0"/>
          </a:p>
        </p:txBody>
      </p:sp>
      <p:sp>
        <p:nvSpPr>
          <p:cNvPr id="9" name="Rectangle 8"/>
          <p:cNvSpPr/>
          <p:nvPr/>
        </p:nvSpPr>
        <p:spPr>
          <a:xfrm>
            <a:off x="3200400" y="3760437"/>
            <a:ext cx="4416358" cy="646331"/>
          </a:xfrm>
          <a:prstGeom prst="rect">
            <a:avLst/>
          </a:prstGeom>
        </p:spPr>
        <p:txBody>
          <a:bodyPr wrap="square">
            <a:spAutoFit/>
          </a:bodyPr>
          <a:lstStyle/>
          <a:p>
            <a:pPr algn="ctr"/>
            <a:r>
              <a:rPr lang="en-US" dirty="0" smtClean="0">
                <a:ea typeface="Times New Roman" panose="02020603050405020304" pitchFamily="18" charset="0"/>
              </a:rPr>
              <a:t>Provide Recommendations to Agency</a:t>
            </a:r>
            <a:br>
              <a:rPr lang="en-US" dirty="0" smtClean="0">
                <a:ea typeface="Times New Roman" panose="02020603050405020304" pitchFamily="18" charset="0"/>
              </a:rPr>
            </a:br>
            <a:r>
              <a:rPr lang="en-US" dirty="0" smtClean="0">
                <a:ea typeface="Times New Roman" panose="02020603050405020304" pitchFamily="18" charset="0"/>
              </a:rPr>
              <a:t>and ISO Efforts for Servicing </a:t>
            </a:r>
            <a:r>
              <a:rPr lang="en-US" dirty="0" smtClean="0"/>
              <a:t>Documents</a:t>
            </a:r>
            <a:endParaRPr lang="en-US" dirty="0"/>
          </a:p>
        </p:txBody>
      </p:sp>
      <p:sp>
        <p:nvSpPr>
          <p:cNvPr id="10" name="Rectangle 9"/>
          <p:cNvSpPr/>
          <p:nvPr/>
        </p:nvSpPr>
        <p:spPr>
          <a:xfrm>
            <a:off x="7623584" y="3773865"/>
            <a:ext cx="4397771" cy="646331"/>
          </a:xfrm>
          <a:prstGeom prst="rect">
            <a:avLst/>
          </a:prstGeom>
        </p:spPr>
        <p:txBody>
          <a:bodyPr wrap="square">
            <a:spAutoFit/>
          </a:bodyPr>
          <a:lstStyle/>
          <a:p>
            <a:pPr algn="ctr"/>
            <a:r>
              <a:rPr lang="en-US" dirty="0" smtClean="0">
                <a:ea typeface="Times New Roman" panose="02020603050405020304" pitchFamily="18" charset="0"/>
              </a:rPr>
              <a:t>Release/Enhance PMD/Extension </a:t>
            </a:r>
            <a:br>
              <a:rPr lang="en-US" dirty="0" smtClean="0">
                <a:ea typeface="Times New Roman" panose="02020603050405020304" pitchFamily="18" charset="0"/>
              </a:rPr>
            </a:br>
            <a:r>
              <a:rPr lang="en-US" dirty="0" smtClean="0">
                <a:ea typeface="Times New Roman" panose="02020603050405020304" pitchFamily="18" charset="0"/>
              </a:rPr>
              <a:t>common guidance and examples </a:t>
            </a:r>
            <a:endParaRPr lang="en-US" dirty="0"/>
          </a:p>
        </p:txBody>
      </p:sp>
      <p:sp>
        <p:nvSpPr>
          <p:cNvPr id="11" name="Rectangle 10"/>
          <p:cNvSpPr/>
          <p:nvPr/>
        </p:nvSpPr>
        <p:spPr>
          <a:xfrm>
            <a:off x="3453134" y="1523672"/>
            <a:ext cx="4018697" cy="3108543"/>
          </a:xfrm>
          <a:prstGeom prst="rect">
            <a:avLst/>
          </a:prstGeom>
        </p:spPr>
        <p:txBody>
          <a:bodyPr wrap="square" numCol="2">
            <a:spAutoFit/>
          </a:bodyPr>
          <a:lstStyle/>
          <a:p>
            <a:pPr marL="285750" lvl="0" indent="-285750">
              <a:buFont typeface="Arial" panose="020B0604020202020204" pitchFamily="34" charset="0"/>
              <a:buChar char="•"/>
              <a:defRPr/>
            </a:pPr>
            <a:r>
              <a:rPr lang="en-US" sz="1400" dirty="0" smtClean="0"/>
              <a:t>JERG-2-026</a:t>
            </a:r>
          </a:p>
          <a:p>
            <a:pPr marL="285750" indent="-285750">
              <a:buFont typeface="Arial" panose="020B0604020202020204" pitchFamily="34" charset="0"/>
              <a:buChar char="•"/>
            </a:pPr>
            <a:r>
              <a:rPr lang="en-US" sz="1400" dirty="0" smtClean="0"/>
              <a:t>IDA - </a:t>
            </a:r>
            <a:r>
              <a:rPr lang="en-US" sz="1400" dirty="0"/>
              <a:t>On-Orbit Manufacturing and Assembly of </a:t>
            </a:r>
            <a:r>
              <a:rPr lang="en-US" sz="1400" dirty="0" smtClean="0"/>
              <a:t>Spacecraft</a:t>
            </a:r>
            <a:endParaRPr lang="en-US" sz="1400" dirty="0"/>
          </a:p>
          <a:p>
            <a:pPr marL="285750" indent="-285750">
              <a:buFont typeface="Arial" panose="020B0604020202020204" pitchFamily="34" charset="0"/>
              <a:buChar char="•"/>
            </a:pPr>
            <a:r>
              <a:rPr lang="en-US" sz="1400" dirty="0" smtClean="0"/>
              <a:t>IADC-02-01(2007)</a:t>
            </a:r>
          </a:p>
          <a:p>
            <a:pPr marL="292100" indent="-292100">
              <a:buFont typeface="Arial" panose="020B0604020202020204" pitchFamily="34" charset="0"/>
              <a:buChar char="•"/>
            </a:pPr>
            <a:r>
              <a:rPr lang="en-US" sz="1400" dirty="0" smtClean="0">
                <a:ea typeface="Times New Roman" panose="02020603050405020304" pitchFamily="18" charset="0"/>
                <a:cs typeface="Times New Roman" panose="02020603050405020304" pitchFamily="18" charset="0"/>
              </a:rPr>
              <a:t>ISO/CD </a:t>
            </a:r>
            <a:r>
              <a:rPr lang="en-US" sz="1400" dirty="0">
                <a:ea typeface="Times New Roman" panose="02020603050405020304" pitchFamily="18" charset="0"/>
                <a:cs typeface="Times New Roman" panose="02020603050405020304" pitchFamily="18" charset="0"/>
              </a:rPr>
              <a:t>24330 </a:t>
            </a:r>
            <a:endParaRPr lang="en-US" sz="1400" dirty="0" smtClean="0">
              <a:ea typeface="Times New Roman" panose="02020603050405020304" pitchFamily="18" charset="0"/>
              <a:cs typeface="Times New Roman" panose="02020603050405020304" pitchFamily="18" charset="0"/>
            </a:endParaRPr>
          </a:p>
          <a:p>
            <a:pPr marL="292100" indent="-292100">
              <a:buFont typeface="Arial" panose="020B0604020202020204" pitchFamily="34" charset="0"/>
              <a:buChar char="•"/>
            </a:pPr>
            <a:r>
              <a:rPr lang="en-US" sz="1400" dirty="0" smtClean="0">
                <a:ea typeface="Times New Roman" panose="02020603050405020304" pitchFamily="18" charset="0"/>
                <a:cs typeface="Times New Roman" panose="02020603050405020304" pitchFamily="18" charset="0"/>
              </a:rPr>
              <a:t>2020 </a:t>
            </a:r>
            <a:r>
              <a:rPr lang="en-US" sz="1400" dirty="0">
                <a:ea typeface="Times New Roman" panose="02020603050405020304" pitchFamily="18" charset="0"/>
                <a:cs typeface="Times New Roman" panose="02020603050405020304" pitchFamily="18" charset="0"/>
              </a:rPr>
              <a:t>National Space </a:t>
            </a:r>
            <a:r>
              <a:rPr lang="en-US" sz="1400" dirty="0" smtClean="0">
                <a:ea typeface="Times New Roman" panose="02020603050405020304" pitchFamily="18" charset="0"/>
                <a:cs typeface="Times New Roman" panose="02020603050405020304" pitchFamily="18" charset="0"/>
              </a:rPr>
              <a:t>Policy (US)</a:t>
            </a:r>
            <a:endParaRPr lang="en-US" sz="1400" dirty="0" smtClean="0">
              <a:ea typeface="Times New Roman" panose="02020603050405020304" pitchFamily="18" charset="0"/>
              <a:cs typeface="Times New Roman" panose="02020603050405020304" pitchFamily="18" charset="0"/>
            </a:endParaRPr>
          </a:p>
          <a:p>
            <a:pPr marL="292100" indent="-292100">
              <a:buFont typeface="Arial" panose="020B0604020202020204" pitchFamily="34" charset="0"/>
              <a:buChar char="•"/>
            </a:pPr>
            <a:r>
              <a:rPr lang="en-US" sz="1400" dirty="0" smtClean="0">
                <a:ea typeface="Times New Roman" panose="02020603050405020304" pitchFamily="18" charset="0"/>
                <a:cs typeface="Times New Roman" panose="02020603050405020304" pitchFamily="18" charset="0"/>
              </a:rPr>
              <a:t>ODSMP</a:t>
            </a:r>
          </a:p>
          <a:p>
            <a:pPr marL="292100" indent="-292100">
              <a:buFont typeface="Arial" panose="020B0604020202020204" pitchFamily="34" charset="0"/>
              <a:buChar char="•"/>
            </a:pPr>
            <a:endParaRPr lang="en-US" sz="1400" dirty="0">
              <a:ea typeface="Times New Roman" panose="02020603050405020304" pitchFamily="18" charset="0"/>
              <a:cs typeface="Times New Roman" panose="02020603050405020304" pitchFamily="18" charset="0"/>
            </a:endParaRPr>
          </a:p>
          <a:p>
            <a:pPr marL="292100" indent="-292100">
              <a:buFont typeface="Arial" panose="020B0604020202020204" pitchFamily="34" charset="0"/>
              <a:buChar char="•"/>
            </a:pPr>
            <a:endParaRPr lang="en-US" sz="1400" dirty="0" smtClean="0">
              <a:ea typeface="Times New Roman" panose="02020603050405020304" pitchFamily="18" charset="0"/>
              <a:cs typeface="Times New Roman" panose="02020603050405020304" pitchFamily="18" charset="0"/>
            </a:endParaRPr>
          </a:p>
          <a:p>
            <a:pPr marL="292100" indent="-292100">
              <a:buFont typeface="Arial" panose="020B0604020202020204" pitchFamily="34" charset="0"/>
              <a:buChar char="•"/>
            </a:pPr>
            <a:endParaRPr lang="en-US" sz="1400" dirty="0">
              <a:ea typeface="Times New Roman" panose="02020603050405020304" pitchFamily="18" charset="0"/>
              <a:cs typeface="Times New Roman" panose="02020603050405020304" pitchFamily="18" charset="0"/>
            </a:endParaRPr>
          </a:p>
          <a:p>
            <a:endParaRPr lang="en-US" sz="1400" dirty="0">
              <a:ea typeface="Times New Roman" panose="02020603050405020304" pitchFamily="18" charset="0"/>
              <a:cs typeface="Times New Roman" panose="02020603050405020304" pitchFamily="18" charset="0"/>
            </a:endParaRPr>
          </a:p>
          <a:p>
            <a:pPr marL="292100" indent="-292100">
              <a:buFont typeface="Arial" panose="020B0604020202020204" pitchFamily="34" charset="0"/>
              <a:buChar char="•"/>
            </a:pPr>
            <a:r>
              <a:rPr lang="en-US" sz="1400" dirty="0">
                <a:ea typeface="Times New Roman" panose="02020603050405020304" pitchFamily="18" charset="0"/>
                <a:cs typeface="Times New Roman" panose="02020603050405020304" pitchFamily="18" charset="0"/>
              </a:rPr>
              <a:t>2018 Space Policy </a:t>
            </a:r>
            <a:r>
              <a:rPr lang="en-US" sz="1400" dirty="0" smtClean="0">
                <a:ea typeface="Times New Roman" panose="02020603050405020304" pitchFamily="18" charset="0"/>
                <a:cs typeface="Times New Roman" panose="02020603050405020304" pitchFamily="18" charset="0"/>
              </a:rPr>
              <a:t>Directive-3 (US)</a:t>
            </a:r>
            <a:endParaRPr lang="en-US" sz="1400" dirty="0" smtClean="0">
              <a:ea typeface="Times New Roman" panose="02020603050405020304" pitchFamily="18" charset="0"/>
              <a:cs typeface="Times New Roman" panose="02020603050405020304" pitchFamily="18" charset="0"/>
            </a:endParaRPr>
          </a:p>
          <a:p>
            <a:pPr marL="292100" indent="-292100">
              <a:buFont typeface="Arial" panose="020B0604020202020204" pitchFamily="34" charset="0"/>
              <a:buChar char="•"/>
            </a:pPr>
            <a:r>
              <a:rPr lang="en-US" sz="1400" dirty="0" smtClean="0"/>
              <a:t>Planned ECSS/ESA CPO </a:t>
            </a:r>
            <a:r>
              <a:rPr lang="en-US" sz="1400" dirty="0" smtClean="0">
                <a:ea typeface="Times New Roman" panose="02020603050405020304" pitchFamily="18" charset="0"/>
                <a:cs typeface="Calibri" panose="020F0502020204030204" pitchFamily="34" charset="0"/>
              </a:rPr>
              <a:t>Guidance</a:t>
            </a:r>
            <a:r>
              <a:rPr lang="en-US" sz="1400" dirty="0" smtClean="0"/>
              <a:t> Handbook </a:t>
            </a:r>
          </a:p>
          <a:p>
            <a:pPr marL="292100" indent="-292100">
              <a:buFont typeface="Arial" panose="020B0604020202020204" pitchFamily="34" charset="0"/>
              <a:buChar char="•"/>
            </a:pPr>
            <a:r>
              <a:rPr lang="en-US" sz="1400" dirty="0" smtClean="0"/>
              <a:t>NASA On-Orbit </a:t>
            </a:r>
            <a:r>
              <a:rPr lang="en-US" sz="1400" dirty="0"/>
              <a:t>Satellite Servicing Study Project </a:t>
            </a:r>
            <a:r>
              <a:rPr lang="en-US" sz="1400" dirty="0" smtClean="0"/>
              <a:t>Report </a:t>
            </a:r>
            <a:endParaRPr lang="en-US" sz="1400" dirty="0"/>
          </a:p>
          <a:p>
            <a:pPr marL="292100" indent="-292100">
              <a:buFont typeface="Arial" panose="020B0604020202020204" pitchFamily="34" charset="0"/>
              <a:buChar char="•"/>
            </a:pPr>
            <a:r>
              <a:rPr lang="en-US" sz="1400" dirty="0" smtClean="0"/>
              <a:t>NASA COLA Handbook</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endParaRPr lang="en-US" sz="1400" dirty="0"/>
          </a:p>
        </p:txBody>
      </p:sp>
      <p:pic>
        <p:nvPicPr>
          <p:cNvPr id="15" name="Picture 14" descr="Why I'm not upgrading | carsten knoch: essays + idea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32818" y="3811965"/>
            <a:ext cx="388538" cy="388538"/>
          </a:xfrm>
          <a:prstGeom prst="rect">
            <a:avLst/>
          </a:prstGeom>
        </p:spPr>
      </p:pic>
      <p:sp>
        <p:nvSpPr>
          <p:cNvPr id="16" name="Rectangle 15"/>
          <p:cNvSpPr/>
          <p:nvPr/>
        </p:nvSpPr>
        <p:spPr>
          <a:xfrm>
            <a:off x="7849892" y="1952393"/>
            <a:ext cx="3977195" cy="1384995"/>
          </a:xfrm>
          <a:prstGeom prst="rect">
            <a:avLst/>
          </a:prstGeom>
        </p:spPr>
        <p:txBody>
          <a:bodyPr wrap="square" numCol="1">
            <a:spAutoFit/>
          </a:bodyPr>
          <a:lstStyle/>
          <a:p>
            <a:pPr marL="285750" indent="-285750">
              <a:buFont typeface="Arial" panose="020B0604020202020204" pitchFamily="34" charset="0"/>
              <a:buChar char="•"/>
            </a:pPr>
            <a:r>
              <a:rPr lang="en-US" sz="1400" dirty="0" smtClean="0"/>
              <a:t>Create an International policy table</a:t>
            </a:r>
          </a:p>
          <a:p>
            <a:pPr marL="285750" indent="-285750">
              <a:buFont typeface="Arial" panose="020B0604020202020204" pitchFamily="34" charset="0"/>
              <a:buChar char="•"/>
            </a:pPr>
            <a:r>
              <a:rPr lang="en-US" sz="1400" dirty="0" smtClean="0"/>
              <a:t>Share Regulation/Policy and other documents</a:t>
            </a:r>
          </a:p>
          <a:p>
            <a:pPr marL="285750" indent="-285750">
              <a:buFont typeface="Arial" panose="020B0604020202020204" pitchFamily="34" charset="0"/>
              <a:buChar char="•"/>
            </a:pPr>
            <a:r>
              <a:rPr lang="en-US" sz="1400" dirty="0" smtClean="0"/>
              <a:t>Discuss similarities and differences </a:t>
            </a:r>
          </a:p>
          <a:p>
            <a:pPr marL="742950" lvl="1" indent="-285750">
              <a:buFont typeface="Arial" panose="020B0604020202020204" pitchFamily="34" charset="0"/>
              <a:buChar char="•"/>
            </a:pPr>
            <a:r>
              <a:rPr lang="en-US" sz="1400" dirty="0" smtClean="0"/>
              <a:t>Policy </a:t>
            </a:r>
          </a:p>
          <a:p>
            <a:pPr marL="742950" lvl="1" indent="-285750">
              <a:buFont typeface="Arial" panose="020B0604020202020204" pitchFamily="34" charset="0"/>
              <a:buChar char="•"/>
            </a:pPr>
            <a:r>
              <a:rPr lang="en-US" sz="1400" dirty="0" smtClean="0"/>
              <a:t>Plans/Techniques</a:t>
            </a:r>
          </a:p>
          <a:p>
            <a:endParaRPr lang="en-US" sz="1400" dirty="0"/>
          </a:p>
        </p:txBody>
      </p:sp>
      <p:sp>
        <p:nvSpPr>
          <p:cNvPr id="17" name="Rectangle 16"/>
          <p:cNvSpPr/>
          <p:nvPr/>
        </p:nvSpPr>
        <p:spPr>
          <a:xfrm>
            <a:off x="3528104" y="4456945"/>
            <a:ext cx="3694640" cy="2246769"/>
          </a:xfrm>
          <a:prstGeom prst="rect">
            <a:avLst/>
          </a:prstGeom>
        </p:spPr>
        <p:txBody>
          <a:bodyPr wrap="square" numCol="1">
            <a:spAutoFit/>
          </a:bodyPr>
          <a:lstStyle/>
          <a:p>
            <a:pPr marL="285750" indent="-285750">
              <a:buFont typeface="Arial" panose="020B0604020202020204" pitchFamily="34" charset="0"/>
              <a:buChar char="•"/>
            </a:pPr>
            <a:r>
              <a:rPr lang="en-US" sz="1400" dirty="0" smtClean="0"/>
              <a:t>Codify technical considerations and analysis for reliability and viability of servicing</a:t>
            </a:r>
          </a:p>
          <a:p>
            <a:pPr marL="285750" indent="-285750">
              <a:buFont typeface="Arial" panose="020B0604020202020204" pitchFamily="34" charset="0"/>
              <a:buChar char="•"/>
            </a:pPr>
            <a:r>
              <a:rPr lang="en-US" sz="1400" dirty="0"/>
              <a:t>Discuss </a:t>
            </a:r>
            <a:r>
              <a:rPr lang="en-US" sz="1400" dirty="0" smtClean="0"/>
              <a:t>analysis approach similarities </a:t>
            </a:r>
            <a:r>
              <a:rPr lang="en-US" sz="1400" dirty="0"/>
              <a:t>and </a:t>
            </a:r>
            <a:r>
              <a:rPr lang="en-US" sz="1400" dirty="0" smtClean="0"/>
              <a:t>differences for serving for:</a:t>
            </a:r>
          </a:p>
          <a:p>
            <a:pPr marL="742950" lvl="1" indent="-285750">
              <a:buFont typeface="Arial" panose="020B0604020202020204" pitchFamily="34" charset="0"/>
              <a:buChar char="•"/>
            </a:pPr>
            <a:r>
              <a:rPr lang="en-US" sz="1400" dirty="0" smtClean="0"/>
              <a:t>Mission Operations </a:t>
            </a:r>
          </a:p>
          <a:p>
            <a:pPr marL="742950" lvl="1" indent="-285750">
              <a:buFont typeface="Arial" panose="020B0604020202020204" pitchFamily="34" charset="0"/>
              <a:buChar char="•"/>
            </a:pPr>
            <a:r>
              <a:rPr lang="en-US" sz="1400" dirty="0" smtClean="0"/>
              <a:t>Mission Disposal </a:t>
            </a:r>
          </a:p>
          <a:p>
            <a:pPr marL="285750" indent="-285750">
              <a:buFont typeface="Arial" panose="020B0604020202020204" pitchFamily="34" charset="0"/>
              <a:buChar char="•"/>
            </a:pPr>
            <a:r>
              <a:rPr lang="en-US" sz="1400" dirty="0" smtClean="0"/>
              <a:t>Expand </a:t>
            </a:r>
            <a:r>
              <a:rPr lang="pl-PL" sz="1400" dirty="0" smtClean="0"/>
              <a:t>scope and </a:t>
            </a:r>
            <a:r>
              <a:rPr lang="en-US" sz="1400" dirty="0" smtClean="0"/>
              <a:t>participation (Design/Safety</a:t>
            </a:r>
            <a:r>
              <a:rPr lang="pl-PL" sz="1400" dirty="0" smtClean="0"/>
              <a:t>/Mainatainbilty</a:t>
            </a:r>
            <a:r>
              <a:rPr lang="en-US" sz="1400" dirty="0" smtClean="0"/>
              <a:t>/Etc.)</a:t>
            </a:r>
            <a:endParaRPr lang="en-US" sz="1400" dirty="0" smtClean="0"/>
          </a:p>
          <a:p>
            <a:pPr marL="285750" indent="-285750">
              <a:buFont typeface="Arial" panose="020B0604020202020204" pitchFamily="34" charset="0"/>
              <a:buChar char="•"/>
            </a:pPr>
            <a:endParaRPr lang="en-US" sz="1400" dirty="0" smtClean="0"/>
          </a:p>
          <a:p>
            <a:endParaRPr lang="en-US" sz="1400" dirty="0"/>
          </a:p>
        </p:txBody>
      </p:sp>
      <p:sp>
        <p:nvSpPr>
          <p:cNvPr id="19" name="TextBox 18"/>
          <p:cNvSpPr txBox="1"/>
          <p:nvPr/>
        </p:nvSpPr>
        <p:spPr>
          <a:xfrm>
            <a:off x="4260152" y="12420"/>
            <a:ext cx="6440866" cy="646331"/>
          </a:xfrm>
          <a:prstGeom prst="rect">
            <a:avLst/>
          </a:prstGeom>
          <a:noFill/>
        </p:spPr>
        <p:txBody>
          <a:bodyPr wrap="none" rtlCol="0">
            <a:spAutoFit/>
          </a:bodyPr>
          <a:lstStyle/>
          <a:p>
            <a:r>
              <a:rPr lang="en-US" sz="3600" b="1" dirty="0" smtClean="0">
                <a:latin typeface="+mj-lt"/>
              </a:rPr>
              <a:t>Reliability Task Force Path Forward</a:t>
            </a:r>
            <a:endParaRPr lang="en-US" sz="3600" b="1" dirty="0">
              <a:latin typeface="+mj-lt"/>
            </a:endParaRPr>
          </a:p>
        </p:txBody>
      </p:sp>
      <p:sp>
        <p:nvSpPr>
          <p:cNvPr id="21" name="Rectangle 20"/>
          <p:cNvSpPr/>
          <p:nvPr/>
        </p:nvSpPr>
        <p:spPr>
          <a:xfrm>
            <a:off x="7896445" y="4428802"/>
            <a:ext cx="4102091" cy="2246769"/>
          </a:xfrm>
          <a:prstGeom prst="rect">
            <a:avLst/>
          </a:prstGeom>
        </p:spPr>
        <p:txBody>
          <a:bodyPr wrap="square" numCol="1">
            <a:spAutoFit/>
          </a:bodyPr>
          <a:lstStyle/>
          <a:p>
            <a:pPr marL="285750" indent="-285750">
              <a:buFont typeface="Arial" panose="020B0604020202020204" pitchFamily="34" charset="0"/>
              <a:buChar char="•"/>
            </a:pPr>
            <a:r>
              <a:rPr lang="en-US" sz="1400" dirty="0" smtClean="0"/>
              <a:t>Acquire each agency’s release authorization</a:t>
            </a:r>
          </a:p>
          <a:p>
            <a:pPr marL="285750" indent="-285750">
              <a:buFont typeface="Arial" panose="020B0604020202020204" pitchFamily="34" charset="0"/>
              <a:buChar char="•"/>
            </a:pPr>
            <a:r>
              <a:rPr lang="en-US" sz="1400" dirty="0"/>
              <a:t>Share </a:t>
            </a:r>
            <a:r>
              <a:rPr lang="en-US" sz="1400" dirty="0" smtClean="0"/>
              <a:t>the Trilateral </a:t>
            </a:r>
            <a:r>
              <a:rPr lang="en-US" sz="1400" dirty="0"/>
              <a:t>PMD/Extension Analysis  Guidance Document </a:t>
            </a:r>
            <a:r>
              <a:rPr lang="en-US" sz="1400" dirty="0" smtClean="0"/>
              <a:t>(externally)</a:t>
            </a:r>
          </a:p>
          <a:p>
            <a:pPr marL="285750" indent="-285750">
              <a:buFont typeface="Arial" panose="020B0604020202020204" pitchFamily="34" charset="0"/>
              <a:buChar char="•"/>
            </a:pPr>
            <a:r>
              <a:rPr lang="en-US" sz="1400" dirty="0" smtClean="0"/>
              <a:t>Provide/supplement the guidance document with examples.</a:t>
            </a:r>
          </a:p>
          <a:p>
            <a:pPr marL="285750" indent="-285750">
              <a:buFont typeface="Arial" panose="020B0604020202020204" pitchFamily="34" charset="0"/>
              <a:buChar char="•"/>
            </a:pPr>
            <a:r>
              <a:rPr lang="en-US" sz="1400" dirty="0" smtClean="0"/>
              <a:t>Engage in example discussions to share value assessments and approaches (common learning)</a:t>
            </a:r>
          </a:p>
          <a:p>
            <a:pPr marL="285750" indent="-285750">
              <a:buFont typeface="Arial" panose="020B0604020202020204" pitchFamily="34" charset="0"/>
              <a:buChar char="•"/>
            </a:pPr>
            <a:r>
              <a:rPr lang="en-US" sz="1400" dirty="0" smtClean="0"/>
              <a:t>Explore operational and analysis methodology advancements and update guidance as warranted and found via expanded data sharing.</a:t>
            </a:r>
            <a:endParaRPr lang="en-US" sz="1400" dirty="0"/>
          </a:p>
        </p:txBody>
      </p:sp>
      <p:pic>
        <p:nvPicPr>
          <p:cNvPr id="22" name="Picture 21" descr="Why I'm not upgrading | carsten knoch: essays + idea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0400" y="921992"/>
            <a:ext cx="388538" cy="388538"/>
          </a:xfrm>
          <a:prstGeom prst="rect">
            <a:avLst/>
          </a:prstGeom>
        </p:spPr>
      </p:pic>
      <p:sp>
        <p:nvSpPr>
          <p:cNvPr id="23" name="Rectangle 22"/>
          <p:cNvSpPr/>
          <p:nvPr/>
        </p:nvSpPr>
        <p:spPr>
          <a:xfrm>
            <a:off x="4563234" y="562744"/>
            <a:ext cx="5744008" cy="369332"/>
          </a:xfrm>
          <a:prstGeom prst="rect">
            <a:avLst/>
          </a:prstGeom>
        </p:spPr>
        <p:txBody>
          <a:bodyPr wrap="none">
            <a:spAutoFit/>
          </a:bodyPr>
          <a:lstStyle/>
          <a:p>
            <a:pPr algn="ctr"/>
            <a:r>
              <a:rPr lang="en-US" dirty="0" smtClean="0">
                <a:solidFill>
                  <a:schemeClr val="bg1">
                    <a:lumMod val="50000"/>
                  </a:schemeClr>
                </a:solidFill>
              </a:rPr>
              <a:t>New Terms of Reference (TOR) for supporting CPO and ADR </a:t>
            </a:r>
            <a:endParaRPr lang="en-US" dirty="0">
              <a:solidFill>
                <a:schemeClr val="bg1">
                  <a:lumMod val="50000"/>
                </a:schemeClr>
              </a:solidFill>
            </a:endParaRPr>
          </a:p>
        </p:txBody>
      </p:sp>
      <p:sp>
        <p:nvSpPr>
          <p:cNvPr id="2" name="Oval 1"/>
          <p:cNvSpPr>
            <a:spLocks noChangeAspect="1"/>
          </p:cNvSpPr>
          <p:nvPr/>
        </p:nvSpPr>
        <p:spPr>
          <a:xfrm>
            <a:off x="11699716" y="883256"/>
            <a:ext cx="321639" cy="32756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accent1">
                    <a:lumMod val="50000"/>
                  </a:schemeClr>
                </a:solidFill>
              </a:rPr>
              <a:t>P</a:t>
            </a:r>
          </a:p>
        </p:txBody>
      </p:sp>
      <p:sp>
        <p:nvSpPr>
          <p:cNvPr id="20" name="Oval 19"/>
          <p:cNvSpPr>
            <a:spLocks noChangeAspect="1"/>
          </p:cNvSpPr>
          <p:nvPr/>
        </p:nvSpPr>
        <p:spPr>
          <a:xfrm>
            <a:off x="3206464" y="3860779"/>
            <a:ext cx="321639" cy="32756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accent1">
                    <a:lumMod val="50000"/>
                  </a:schemeClr>
                </a:solidFill>
              </a:rPr>
              <a:t>P</a:t>
            </a:r>
          </a:p>
        </p:txBody>
      </p:sp>
      <p:sp>
        <p:nvSpPr>
          <p:cNvPr id="12" name="Slide Number Placeholder 11"/>
          <p:cNvSpPr>
            <a:spLocks noGrp="1"/>
          </p:cNvSpPr>
          <p:nvPr>
            <p:ph type="sldNum" sz="quarter" idx="7"/>
          </p:nvPr>
        </p:nvSpPr>
        <p:spPr/>
        <p:txBody>
          <a:bodyPr/>
          <a:lstStyle/>
          <a:p>
            <a:pPr defTabSz="586405"/>
            <a:fld id="{B6F15528-21DE-4FAA-801E-634DDDAF4B2B}" type="slidenum">
              <a:rPr lang="en-US" sz="1154" smtClean="0">
                <a:solidFill>
                  <a:prstClr val="black">
                    <a:tint val="75000"/>
                  </a:prstClr>
                </a:solidFill>
              </a:rPr>
              <a:pPr defTabSz="586405"/>
              <a:t>18</a:t>
            </a:fld>
            <a:endParaRPr lang="en-US" sz="1154">
              <a:solidFill>
                <a:prstClr val="black">
                  <a:tint val="75000"/>
                </a:prstClr>
              </a:solidFill>
            </a:endParaRPr>
          </a:p>
        </p:txBody>
      </p:sp>
    </p:spTree>
    <p:extLst>
      <p:ext uri="{BB962C8B-B14F-4D97-AF65-F5344CB8AC3E}">
        <p14:creationId xmlns:p14="http://schemas.microsoft.com/office/powerpoint/2010/main" val="35229403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25"/>
          <p:cNvSpPr/>
          <p:nvPr/>
        </p:nvSpPr>
        <p:spPr>
          <a:xfrm>
            <a:off x="3496236" y="739588"/>
            <a:ext cx="8108575" cy="5392271"/>
          </a:xfrm>
          <a:prstGeom prst="rect">
            <a:avLst/>
          </a:prstGeom>
          <a:blipFill>
            <a:blip r:embed="rId2" cstate="print"/>
            <a:stretch>
              <a:fillRect/>
            </a:stretch>
          </a:blipFill>
        </p:spPr>
        <p:txBody>
          <a:bodyPr wrap="square" lIns="0" tIns="0" rIns="0" bIns="0" rtlCol="0"/>
          <a:lstStyle/>
          <a:p>
            <a:pPr algn="ctr"/>
            <a:endParaRPr lang="en-US" sz="4400" dirty="0" smtClean="0">
              <a:solidFill>
                <a:schemeClr val="bg1"/>
              </a:solidFill>
            </a:endParaRPr>
          </a:p>
          <a:p>
            <a:pPr algn="ctr"/>
            <a:endParaRPr lang="en-US" sz="4400" dirty="0">
              <a:solidFill>
                <a:schemeClr val="bg1"/>
              </a:solidFill>
            </a:endParaRPr>
          </a:p>
          <a:p>
            <a:pPr algn="ctr"/>
            <a:endParaRPr lang="en-US" sz="4400" dirty="0" smtClean="0">
              <a:solidFill>
                <a:schemeClr val="bg1"/>
              </a:solidFill>
            </a:endParaRPr>
          </a:p>
          <a:p>
            <a:pPr algn="ctr"/>
            <a:r>
              <a:rPr lang="en-US" sz="4400" dirty="0" smtClean="0">
                <a:solidFill>
                  <a:schemeClr val="bg1"/>
                </a:solidFill>
              </a:rPr>
              <a:t>QUESTIONS?</a:t>
            </a:r>
            <a:endParaRPr sz="4400" dirty="0">
              <a:solidFill>
                <a:schemeClr val="bg1"/>
              </a:solidFill>
            </a:endParaRPr>
          </a:p>
        </p:txBody>
      </p:sp>
      <p:sp>
        <p:nvSpPr>
          <p:cNvPr id="2" name="Slide Number Placeholder 1"/>
          <p:cNvSpPr>
            <a:spLocks noGrp="1"/>
          </p:cNvSpPr>
          <p:nvPr>
            <p:ph type="sldNum" sz="quarter" idx="7"/>
          </p:nvPr>
        </p:nvSpPr>
        <p:spPr/>
        <p:txBody>
          <a:bodyPr/>
          <a:lstStyle/>
          <a:p>
            <a:pPr defTabSz="586405"/>
            <a:fld id="{B6F15528-21DE-4FAA-801E-634DDDAF4B2B}" type="slidenum">
              <a:rPr lang="en-US" sz="1154" smtClean="0">
                <a:solidFill>
                  <a:prstClr val="black">
                    <a:tint val="75000"/>
                  </a:prstClr>
                </a:solidFill>
              </a:rPr>
              <a:pPr defTabSz="586405"/>
              <a:t>19</a:t>
            </a:fld>
            <a:endParaRPr lang="en-US" sz="1154">
              <a:solidFill>
                <a:prstClr val="black">
                  <a:tint val="75000"/>
                </a:prstClr>
              </a:solidFill>
            </a:endParaRPr>
          </a:p>
        </p:txBody>
      </p:sp>
    </p:spTree>
    <p:extLst>
      <p:ext uri="{BB962C8B-B14F-4D97-AF65-F5344CB8AC3E}">
        <p14:creationId xmlns:p14="http://schemas.microsoft.com/office/powerpoint/2010/main" val="7973654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907283" y="2931425"/>
            <a:ext cx="945323" cy="646331"/>
          </a:xfrm>
          <a:prstGeom prst="rect">
            <a:avLst/>
          </a:prstGeom>
          <a:noFill/>
        </p:spPr>
        <p:txBody>
          <a:bodyPr wrap="none" rtlCol="0">
            <a:spAutoFit/>
          </a:bodyPr>
          <a:lstStyle/>
          <a:p>
            <a:r>
              <a:rPr lang="en-US" dirty="0" smtClean="0"/>
              <a:t>BACKUP</a:t>
            </a:r>
          </a:p>
          <a:p>
            <a:endParaRPr lang="en-US" dirty="0"/>
          </a:p>
        </p:txBody>
      </p:sp>
      <p:sp>
        <p:nvSpPr>
          <p:cNvPr id="3" name="Slide Number Placeholder 2"/>
          <p:cNvSpPr>
            <a:spLocks noGrp="1"/>
          </p:cNvSpPr>
          <p:nvPr>
            <p:ph type="sldNum" sz="quarter" idx="7"/>
          </p:nvPr>
        </p:nvSpPr>
        <p:spPr/>
        <p:txBody>
          <a:bodyPr/>
          <a:lstStyle/>
          <a:p>
            <a:pPr defTabSz="586405"/>
            <a:fld id="{B6F15528-21DE-4FAA-801E-634DDDAF4B2B}" type="slidenum">
              <a:rPr lang="en-US" sz="1154" smtClean="0">
                <a:solidFill>
                  <a:prstClr val="black">
                    <a:tint val="75000"/>
                  </a:prstClr>
                </a:solidFill>
              </a:rPr>
              <a:pPr defTabSz="586405"/>
              <a:t>20</a:t>
            </a:fld>
            <a:endParaRPr lang="en-US" sz="1154">
              <a:solidFill>
                <a:prstClr val="black">
                  <a:tint val="75000"/>
                </a:prstClr>
              </a:solidFill>
            </a:endParaRPr>
          </a:p>
        </p:txBody>
      </p:sp>
    </p:spTree>
    <p:extLst>
      <p:ext uri="{BB962C8B-B14F-4D97-AF65-F5344CB8AC3E}">
        <p14:creationId xmlns:p14="http://schemas.microsoft.com/office/powerpoint/2010/main" val="135346941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632539531"/>
              </p:ext>
            </p:extLst>
          </p:nvPr>
        </p:nvGraphicFramePr>
        <p:xfrm>
          <a:off x="3398200" y="1325882"/>
          <a:ext cx="8428039" cy="5008032"/>
        </p:xfrm>
        <a:graphic>
          <a:graphicData uri="http://schemas.openxmlformats.org/drawingml/2006/table">
            <a:tbl>
              <a:tblPr firstRow="1" firstCol="1" bandRow="1">
                <a:tableStyleId>{5C22544A-7EE6-4342-B048-85BDC9FD1C3A}</a:tableStyleId>
              </a:tblPr>
              <a:tblGrid>
                <a:gridCol w="590005">
                  <a:extLst>
                    <a:ext uri="{9D8B030D-6E8A-4147-A177-3AD203B41FA5}">
                      <a16:colId xmlns:a16="http://schemas.microsoft.com/office/drawing/2014/main" val="2734945702"/>
                    </a:ext>
                  </a:extLst>
                </a:gridCol>
                <a:gridCol w="3375436">
                  <a:extLst>
                    <a:ext uri="{9D8B030D-6E8A-4147-A177-3AD203B41FA5}">
                      <a16:colId xmlns:a16="http://schemas.microsoft.com/office/drawing/2014/main" val="1445309417"/>
                    </a:ext>
                  </a:extLst>
                </a:gridCol>
                <a:gridCol w="1871303">
                  <a:extLst>
                    <a:ext uri="{9D8B030D-6E8A-4147-A177-3AD203B41FA5}">
                      <a16:colId xmlns:a16="http://schemas.microsoft.com/office/drawing/2014/main" val="443233229"/>
                    </a:ext>
                  </a:extLst>
                </a:gridCol>
                <a:gridCol w="2591295">
                  <a:extLst>
                    <a:ext uri="{9D8B030D-6E8A-4147-A177-3AD203B41FA5}">
                      <a16:colId xmlns:a16="http://schemas.microsoft.com/office/drawing/2014/main" val="4088380320"/>
                    </a:ext>
                  </a:extLst>
                </a:gridCol>
              </a:tblGrid>
              <a:tr h="210132">
                <a:tc gridSpan="3">
                  <a:txBody>
                    <a:bodyPr/>
                    <a:lstStyle/>
                    <a:p>
                      <a:pPr marL="342900" marR="0" lvl="0" indent="-342900">
                        <a:spcBef>
                          <a:spcPts val="1200"/>
                        </a:spcBef>
                        <a:spcAft>
                          <a:spcPts val="300"/>
                        </a:spcAft>
                        <a:buFont typeface="+mj-lt"/>
                        <a:buAutoNum type="arabicPeriod"/>
                        <a:tabLst>
                          <a:tab pos="274320" algn="l"/>
                        </a:tabLst>
                      </a:pPr>
                      <a:r>
                        <a:rPr lang="en-GB" sz="1200" kern="1600" cap="small">
                          <a:effectLst/>
                        </a:rPr>
                        <a:t>Objectives of the Task Force</a:t>
                      </a:r>
                      <a:endParaRPr lang="en-US" sz="1200" b="1" kern="1600" cap="small">
                        <a:effectLst/>
                        <a:latin typeface="Times New Roman" panose="02020603050405020304" pitchFamily="18"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a:txBody>
                    <a:bodyPr/>
                    <a:lstStyle/>
                    <a:p>
                      <a:pPr marL="0" marR="0" indent="0">
                        <a:spcBef>
                          <a:spcPts val="1200"/>
                        </a:spcBef>
                        <a:spcAft>
                          <a:spcPts val="300"/>
                        </a:spcAft>
                        <a:tabLst>
                          <a:tab pos="274320" algn="l"/>
                          <a:tab pos="457200" algn="l"/>
                        </a:tabLst>
                      </a:pPr>
                      <a:r>
                        <a:rPr lang="en-GB" sz="1200" kern="1600" cap="small">
                          <a:effectLst/>
                        </a:rPr>
                        <a:t>Status </a:t>
                      </a:r>
                      <a:endParaRPr lang="en-US" sz="1200" b="1" kern="1600" cap="small">
                        <a:effectLst/>
                        <a:latin typeface="Times New Roman" panose="02020603050405020304" pitchFamily="18" charset="0"/>
                      </a:endParaRPr>
                    </a:p>
                  </a:txBody>
                  <a:tcPr marL="68580" marR="68580" marT="0" marB="0"/>
                </a:tc>
                <a:extLst>
                  <a:ext uri="{0D108BD9-81ED-4DB2-BD59-A6C34878D82A}">
                    <a16:rowId xmlns:a16="http://schemas.microsoft.com/office/drawing/2014/main" val="3781044154"/>
                  </a:ext>
                </a:extLst>
              </a:tr>
              <a:tr h="210132">
                <a:tc>
                  <a:txBody>
                    <a:bodyPr/>
                    <a:lstStyle/>
                    <a:p>
                      <a:pPr marL="0" marR="0" algn="just">
                        <a:spcBef>
                          <a:spcPts val="0"/>
                        </a:spcBef>
                        <a:spcAft>
                          <a:spcPts val="0"/>
                        </a:spcAft>
                      </a:pPr>
                      <a:r>
                        <a:rPr lang="en-US" sz="1200">
                          <a:effectLst/>
                        </a:rPr>
                        <a:t>Id</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200">
                          <a:effectLst/>
                        </a:rPr>
                        <a:t>Description</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200">
                          <a:effectLst/>
                        </a:rPr>
                        <a:t>Timeline</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200">
                          <a:effectLst/>
                        </a:rPr>
                        <a:t> </a:t>
                      </a:r>
                      <a:endParaRPr lang="en-US"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966403858"/>
                  </a:ext>
                </a:extLst>
              </a:tr>
              <a:tr h="1050660">
                <a:tc>
                  <a:txBody>
                    <a:bodyPr/>
                    <a:lstStyle/>
                    <a:p>
                      <a:pPr marL="0" marR="0" algn="just">
                        <a:spcBef>
                          <a:spcPts val="0"/>
                        </a:spcBef>
                        <a:spcAft>
                          <a:spcPts val="0"/>
                        </a:spcAft>
                      </a:pPr>
                      <a:r>
                        <a:rPr lang="en-US" sz="1200">
                          <a:effectLst/>
                        </a:rPr>
                        <a:t>01</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200">
                          <a:effectLst/>
                        </a:rPr>
                        <a:t>Capture a comprehensive set of regulations and documents related to space and orbit protection, controlling or limiting space debris, post mission disposal, and life/reliability estimation.</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200">
                          <a:effectLst/>
                        </a:rPr>
                        <a:t>Jan-Jun. 2019</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200" dirty="0">
                          <a:effectLst/>
                        </a:rPr>
                        <a:t>Done </a:t>
                      </a:r>
                      <a:r>
                        <a:rPr lang="en-US" sz="1200" dirty="0" smtClean="0">
                          <a:effectLst/>
                        </a:rPr>
                        <a:t>- in </a:t>
                      </a:r>
                      <a:r>
                        <a:rPr lang="en-US" sz="1200" dirty="0">
                          <a:effectLst/>
                        </a:rPr>
                        <a:t>Task Force (TF) </a:t>
                      </a:r>
                      <a:r>
                        <a:rPr lang="en-US" sz="1200" dirty="0" err="1" smtClean="0">
                          <a:effectLst/>
                        </a:rPr>
                        <a:t>spacekeeping</a:t>
                      </a:r>
                      <a:r>
                        <a:rPr lang="en-US" sz="1200" baseline="0" dirty="0" smtClean="0">
                          <a:effectLst/>
                        </a:rPr>
                        <a:t> policy table has been created and maintained. It covers Fragmentation Minimization, Fragmentation Debris </a:t>
                      </a:r>
                    </a:p>
                    <a:p>
                      <a:r>
                        <a:rPr lang="en-US" sz="1200" b="0" baseline="0" dirty="0" smtClean="0">
                          <a:effectLst/>
                        </a:rPr>
                        <a:t>Minimization, </a:t>
                      </a:r>
                      <a:r>
                        <a:rPr lang="en-US" sz="1200" b="0" kern="1200" dirty="0" smtClean="0">
                          <a:solidFill>
                            <a:schemeClr val="dk1"/>
                          </a:solidFill>
                          <a:effectLst/>
                          <a:latin typeface="+mn-lt"/>
                          <a:ea typeface="+mn-ea"/>
                          <a:cs typeface="+mn-cs"/>
                        </a:rPr>
                        <a:t>Post-Mission Disposal, Operational Debris Suppression, Collision Avoidance, and Servicing &amp; Debris Removal.</a:t>
                      </a:r>
                      <a:endParaRPr lang="en-US" sz="1200" b="0" baseline="0" dirty="0" smtClean="0">
                        <a:effectLst/>
                      </a:endParaRPr>
                    </a:p>
                    <a:p>
                      <a:pPr marL="0" marR="0">
                        <a:spcBef>
                          <a:spcPts val="0"/>
                        </a:spcBef>
                        <a:spcAft>
                          <a:spcPts val="0"/>
                        </a:spcAft>
                      </a:pPr>
                      <a:endParaRPr lang="en-US"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287867796"/>
                  </a:ext>
                </a:extLst>
              </a:tr>
              <a:tr h="1050660">
                <a:tc>
                  <a:txBody>
                    <a:bodyPr/>
                    <a:lstStyle/>
                    <a:p>
                      <a:pPr marL="0" marR="0" algn="just">
                        <a:spcBef>
                          <a:spcPts val="0"/>
                        </a:spcBef>
                        <a:spcAft>
                          <a:spcPts val="0"/>
                        </a:spcAft>
                      </a:pPr>
                      <a:r>
                        <a:rPr lang="en-US" sz="1200">
                          <a:effectLst/>
                        </a:rPr>
                        <a:t>02</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200">
                          <a:effectLst/>
                        </a:rPr>
                        <a:t>Establish differences between existing and in development space debris mitigation/re-entry safety requirements influencing reliability.</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200" dirty="0">
                          <a:effectLst/>
                        </a:rPr>
                        <a:t>Jan.-Jun. 2019</a:t>
                      </a:r>
                      <a:endParaRPr lang="en-US"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200" dirty="0">
                          <a:effectLst/>
                        </a:rPr>
                        <a:t>Done - Same/Slight differences found in Causality area requirements but no impact to reliability processes or assessing probability of successful de-orbit. </a:t>
                      </a:r>
                      <a:endParaRPr lang="en-US"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453450302"/>
                  </a:ext>
                </a:extLst>
              </a:tr>
              <a:tr h="1050660">
                <a:tc>
                  <a:txBody>
                    <a:bodyPr/>
                    <a:lstStyle/>
                    <a:p>
                      <a:pPr marL="0" marR="0" algn="just">
                        <a:spcBef>
                          <a:spcPts val="0"/>
                        </a:spcBef>
                        <a:spcAft>
                          <a:spcPts val="0"/>
                        </a:spcAft>
                      </a:pPr>
                      <a:r>
                        <a:rPr lang="en-US" sz="1200">
                          <a:effectLst/>
                        </a:rPr>
                        <a:t>03</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200">
                          <a:effectLst/>
                        </a:rPr>
                        <a:t>Compare reliability estimation methods/guidance for both mission extension and post mission disposal across Agencies.</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200">
                          <a:effectLst/>
                        </a:rPr>
                        <a:t>Jan.-Jun. 2019</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200" dirty="0">
                          <a:effectLst/>
                        </a:rPr>
                        <a:t>Done - in TF sharing </a:t>
                      </a:r>
                      <a:r>
                        <a:rPr lang="en-US" sz="1200" dirty="0" smtClean="0">
                          <a:effectLst/>
                        </a:rPr>
                        <a:t>sessions/ presentations </a:t>
                      </a:r>
                      <a:r>
                        <a:rPr lang="en-US" sz="1200" dirty="0">
                          <a:effectLst/>
                        </a:rPr>
                        <a:t>(posted on ESA portal)</a:t>
                      </a:r>
                    </a:p>
                    <a:p>
                      <a:pPr marL="0" marR="0">
                        <a:spcBef>
                          <a:spcPts val="0"/>
                        </a:spcBef>
                        <a:spcAft>
                          <a:spcPts val="0"/>
                        </a:spcAft>
                      </a:pPr>
                      <a:r>
                        <a:rPr lang="en-US" sz="1200" dirty="0">
                          <a:effectLst/>
                        </a:rPr>
                        <a:t>And Consensus document being drafted</a:t>
                      </a:r>
                      <a:endParaRPr lang="en-US"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481031585"/>
                  </a:ext>
                </a:extLst>
              </a:tr>
              <a:tr h="840528">
                <a:tc>
                  <a:txBody>
                    <a:bodyPr/>
                    <a:lstStyle/>
                    <a:p>
                      <a:pPr marL="0" marR="0" algn="just">
                        <a:spcBef>
                          <a:spcPts val="0"/>
                        </a:spcBef>
                        <a:spcAft>
                          <a:spcPts val="0"/>
                        </a:spcAft>
                      </a:pPr>
                      <a:r>
                        <a:rPr lang="en-US" sz="1200">
                          <a:effectLst/>
                        </a:rPr>
                        <a:t>04</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200">
                          <a:effectLst/>
                        </a:rPr>
                        <a:t>Establish common outline/framework for developing space system reliability estimates in support of operational mission extension/post mission disposal analysis. </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200" dirty="0">
                          <a:effectLst/>
                        </a:rPr>
                        <a:t>June 2019 – Nov 2020</a:t>
                      </a:r>
                      <a:endParaRPr lang="en-US"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rPr>
                        <a:t>Done - Outline for Consensus Document is complete</a:t>
                      </a:r>
                      <a:r>
                        <a:rPr lang="en-US" sz="1200" dirty="0" smtClean="0">
                          <a:effectLst/>
                        </a:rPr>
                        <a:t>. And Consensus document being drafted</a:t>
                      </a:r>
                      <a:endParaRPr lang="en-US" sz="1200" dirty="0" smtClean="0">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955206178"/>
                  </a:ext>
                </a:extLst>
              </a:tr>
            </a:tbl>
          </a:graphicData>
        </a:graphic>
      </p:graphicFrame>
      <p:sp>
        <p:nvSpPr>
          <p:cNvPr id="4" name="TextBox 3"/>
          <p:cNvSpPr txBox="1"/>
          <p:nvPr/>
        </p:nvSpPr>
        <p:spPr>
          <a:xfrm>
            <a:off x="4490821" y="0"/>
            <a:ext cx="5507341" cy="1200329"/>
          </a:xfrm>
          <a:prstGeom prst="rect">
            <a:avLst/>
          </a:prstGeom>
          <a:noFill/>
        </p:spPr>
        <p:txBody>
          <a:bodyPr wrap="none" rtlCol="0">
            <a:spAutoFit/>
          </a:bodyPr>
          <a:lstStyle/>
          <a:p>
            <a:r>
              <a:rPr lang="en-US" sz="3600" b="1" dirty="0" smtClean="0">
                <a:latin typeface="+mj-lt"/>
              </a:rPr>
              <a:t>Reliability Task Force Current </a:t>
            </a:r>
          </a:p>
          <a:p>
            <a:pPr algn="ctr"/>
            <a:r>
              <a:rPr lang="en-US" sz="3600" b="1" dirty="0" smtClean="0">
                <a:latin typeface="+mj-lt"/>
              </a:rPr>
              <a:t>TOR Detailed Status</a:t>
            </a:r>
            <a:endParaRPr lang="en-US" sz="3600" b="1" dirty="0">
              <a:latin typeface="+mj-lt"/>
            </a:endParaRPr>
          </a:p>
        </p:txBody>
      </p:sp>
      <p:sp>
        <p:nvSpPr>
          <p:cNvPr id="2" name="Slide Number Placeholder 1"/>
          <p:cNvSpPr>
            <a:spLocks noGrp="1"/>
          </p:cNvSpPr>
          <p:nvPr>
            <p:ph type="sldNum" sz="quarter" idx="7"/>
          </p:nvPr>
        </p:nvSpPr>
        <p:spPr/>
        <p:txBody>
          <a:bodyPr/>
          <a:lstStyle/>
          <a:p>
            <a:pPr defTabSz="586405"/>
            <a:fld id="{B6F15528-21DE-4FAA-801E-634DDDAF4B2B}" type="slidenum">
              <a:rPr lang="en-US" sz="1154" smtClean="0">
                <a:solidFill>
                  <a:prstClr val="black">
                    <a:tint val="75000"/>
                  </a:prstClr>
                </a:solidFill>
              </a:rPr>
              <a:pPr defTabSz="586405"/>
              <a:t>21</a:t>
            </a:fld>
            <a:endParaRPr lang="en-US" sz="1154">
              <a:solidFill>
                <a:prstClr val="black">
                  <a:tint val="75000"/>
                </a:prstClr>
              </a:solidFill>
            </a:endParaRPr>
          </a:p>
        </p:txBody>
      </p:sp>
    </p:spTree>
    <p:extLst>
      <p:ext uri="{BB962C8B-B14F-4D97-AF65-F5344CB8AC3E}">
        <p14:creationId xmlns:p14="http://schemas.microsoft.com/office/powerpoint/2010/main" val="408981531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90821" y="0"/>
            <a:ext cx="5665141" cy="1200329"/>
          </a:xfrm>
          <a:prstGeom prst="rect">
            <a:avLst/>
          </a:prstGeom>
          <a:noFill/>
        </p:spPr>
        <p:txBody>
          <a:bodyPr wrap="none" rtlCol="0">
            <a:spAutoFit/>
          </a:bodyPr>
          <a:lstStyle/>
          <a:p>
            <a:r>
              <a:rPr lang="en-US" sz="3600" dirty="0"/>
              <a:t>Reliability</a:t>
            </a:r>
            <a:r>
              <a:rPr lang="en-US" sz="3600" b="1" dirty="0" smtClean="0">
                <a:latin typeface="+mj-lt"/>
              </a:rPr>
              <a:t> Task Force Current </a:t>
            </a:r>
          </a:p>
          <a:p>
            <a:pPr algn="ctr"/>
            <a:r>
              <a:rPr lang="en-US" sz="3600" b="1" dirty="0" smtClean="0">
                <a:latin typeface="+mj-lt"/>
              </a:rPr>
              <a:t>TOR Detailed Status</a:t>
            </a:r>
            <a:endParaRPr lang="en-US" sz="3600" b="1" dirty="0">
              <a:latin typeface="+mj-lt"/>
            </a:endParaRPr>
          </a:p>
        </p:txBody>
      </p:sp>
      <p:graphicFrame>
        <p:nvGraphicFramePr>
          <p:cNvPr id="3" name="Table 2"/>
          <p:cNvGraphicFramePr>
            <a:graphicFrameLocks noGrp="1"/>
          </p:cNvGraphicFramePr>
          <p:nvPr>
            <p:extLst>
              <p:ext uri="{D42A27DB-BD31-4B8C-83A1-F6EECF244321}">
                <p14:modId xmlns:p14="http://schemas.microsoft.com/office/powerpoint/2010/main" val="2421352402"/>
              </p:ext>
            </p:extLst>
          </p:nvPr>
        </p:nvGraphicFramePr>
        <p:xfrm>
          <a:off x="3474720" y="1523999"/>
          <a:ext cx="8199120" cy="3818415"/>
        </p:xfrm>
        <a:graphic>
          <a:graphicData uri="http://schemas.openxmlformats.org/drawingml/2006/table">
            <a:tbl>
              <a:tblPr firstRow="1" firstCol="1" bandRow="1">
                <a:tableStyleId>{5C22544A-7EE6-4342-B048-85BDC9FD1C3A}</a:tableStyleId>
              </a:tblPr>
              <a:tblGrid>
                <a:gridCol w="561177">
                  <a:extLst>
                    <a:ext uri="{9D8B030D-6E8A-4147-A177-3AD203B41FA5}">
                      <a16:colId xmlns:a16="http://schemas.microsoft.com/office/drawing/2014/main" val="3239164085"/>
                    </a:ext>
                  </a:extLst>
                </a:gridCol>
                <a:gridCol w="3210509">
                  <a:extLst>
                    <a:ext uri="{9D8B030D-6E8A-4147-A177-3AD203B41FA5}">
                      <a16:colId xmlns:a16="http://schemas.microsoft.com/office/drawing/2014/main" val="3322910359"/>
                    </a:ext>
                  </a:extLst>
                </a:gridCol>
                <a:gridCol w="1779870">
                  <a:extLst>
                    <a:ext uri="{9D8B030D-6E8A-4147-A177-3AD203B41FA5}">
                      <a16:colId xmlns:a16="http://schemas.microsoft.com/office/drawing/2014/main" val="3724910562"/>
                    </a:ext>
                  </a:extLst>
                </a:gridCol>
                <a:gridCol w="2647564">
                  <a:extLst>
                    <a:ext uri="{9D8B030D-6E8A-4147-A177-3AD203B41FA5}">
                      <a16:colId xmlns:a16="http://schemas.microsoft.com/office/drawing/2014/main" val="1880539162"/>
                    </a:ext>
                  </a:extLst>
                </a:gridCol>
              </a:tblGrid>
              <a:tr h="254561">
                <a:tc gridSpan="3">
                  <a:txBody>
                    <a:bodyPr/>
                    <a:lstStyle/>
                    <a:p>
                      <a:pPr marL="0" marR="0" lvl="0" indent="0">
                        <a:spcBef>
                          <a:spcPts val="1200"/>
                        </a:spcBef>
                        <a:spcAft>
                          <a:spcPts val="300"/>
                        </a:spcAft>
                        <a:buFont typeface="+mj-lt"/>
                        <a:buNone/>
                        <a:tabLst>
                          <a:tab pos="274320" algn="l"/>
                        </a:tabLst>
                      </a:pPr>
                      <a:r>
                        <a:rPr lang="en-GB" sz="1200" kern="1600" cap="small" dirty="0" smtClean="0">
                          <a:effectLst/>
                        </a:rPr>
                        <a:t>2. Inputs </a:t>
                      </a:r>
                      <a:r>
                        <a:rPr lang="en-GB" sz="1200" kern="1600" cap="small" dirty="0">
                          <a:effectLst/>
                        </a:rPr>
                        <a:t>for Task Force activities</a:t>
                      </a:r>
                      <a:endParaRPr lang="en-US" sz="1200" b="1" kern="1600" cap="small" dirty="0">
                        <a:effectLst/>
                        <a:latin typeface="Times New Roman" panose="02020603050405020304" pitchFamily="18"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a:txBody>
                    <a:bodyPr/>
                    <a:lstStyle/>
                    <a:p>
                      <a:pPr marL="274320" marR="0" indent="0">
                        <a:spcBef>
                          <a:spcPts val="1200"/>
                        </a:spcBef>
                        <a:spcAft>
                          <a:spcPts val="300"/>
                        </a:spcAft>
                        <a:tabLst>
                          <a:tab pos="274320" algn="l"/>
                          <a:tab pos="457200" algn="l"/>
                        </a:tabLst>
                      </a:pPr>
                      <a:r>
                        <a:rPr lang="en-GB" sz="1200" kern="1600" cap="small" dirty="0">
                          <a:effectLst/>
                        </a:rPr>
                        <a:t> </a:t>
                      </a:r>
                      <a:r>
                        <a:rPr lang="en-GB" sz="1200" kern="1600" cap="small" dirty="0" smtClean="0">
                          <a:effectLst/>
                        </a:rPr>
                        <a:t>Status</a:t>
                      </a:r>
                      <a:endParaRPr lang="en-US" sz="1200" b="1" kern="1600" cap="small" dirty="0">
                        <a:effectLst/>
                        <a:latin typeface="Times New Roman" panose="02020603050405020304" pitchFamily="18" charset="0"/>
                      </a:endParaRPr>
                    </a:p>
                  </a:txBody>
                  <a:tcPr marL="68580" marR="68580" marT="0" marB="0"/>
                </a:tc>
                <a:extLst>
                  <a:ext uri="{0D108BD9-81ED-4DB2-BD59-A6C34878D82A}">
                    <a16:rowId xmlns:a16="http://schemas.microsoft.com/office/drawing/2014/main" val="2694347628"/>
                  </a:ext>
                </a:extLst>
              </a:tr>
              <a:tr h="254561">
                <a:tc>
                  <a:txBody>
                    <a:bodyPr/>
                    <a:lstStyle/>
                    <a:p>
                      <a:pPr marL="0" marR="0" algn="just">
                        <a:spcBef>
                          <a:spcPts val="0"/>
                        </a:spcBef>
                        <a:spcAft>
                          <a:spcPts val="0"/>
                        </a:spcAft>
                      </a:pPr>
                      <a:r>
                        <a:rPr lang="en-US" sz="1200">
                          <a:effectLst/>
                        </a:rPr>
                        <a:t>Id</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200">
                          <a:effectLst/>
                        </a:rPr>
                        <a:t>Description</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200">
                          <a:effectLst/>
                        </a:rPr>
                        <a:t>Timeline</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200" dirty="0">
                          <a:effectLst/>
                        </a:rPr>
                        <a:t> </a:t>
                      </a:r>
                      <a:endParaRPr lang="en-US"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290884566"/>
                  </a:ext>
                </a:extLst>
              </a:tr>
              <a:tr h="1272805">
                <a:tc>
                  <a:txBody>
                    <a:bodyPr/>
                    <a:lstStyle/>
                    <a:p>
                      <a:pPr marL="0" marR="0" algn="just">
                        <a:spcBef>
                          <a:spcPts val="0"/>
                        </a:spcBef>
                        <a:spcAft>
                          <a:spcPts val="0"/>
                        </a:spcAft>
                      </a:pPr>
                      <a:r>
                        <a:rPr lang="en-US" sz="1200">
                          <a:effectLst/>
                        </a:rPr>
                        <a:t>01</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200" dirty="0">
                          <a:effectLst/>
                        </a:rPr>
                        <a:t>Policies, regulations, requirements, guidance, related to space and orbit protection, controlling or limiting space debris, post mission disposal, and life/reliability estimation.</a:t>
                      </a:r>
                      <a:endParaRPr lang="en-US"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200">
                          <a:effectLst/>
                        </a:rPr>
                        <a:t>Dec. 2018</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200" dirty="0" smtClean="0">
                          <a:effectLst/>
                        </a:rPr>
                        <a:t>Done - Regulations </a:t>
                      </a:r>
                      <a:r>
                        <a:rPr lang="en-US" sz="1200" dirty="0">
                          <a:effectLst/>
                        </a:rPr>
                        <a:t>have been shared and kept up-to-date in TF policy table.</a:t>
                      </a:r>
                      <a:endParaRPr lang="en-US"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621158328"/>
                  </a:ext>
                </a:extLst>
              </a:tr>
              <a:tr h="1018244">
                <a:tc>
                  <a:txBody>
                    <a:bodyPr/>
                    <a:lstStyle/>
                    <a:p>
                      <a:pPr marL="0" marR="0" algn="just">
                        <a:spcBef>
                          <a:spcPts val="0"/>
                        </a:spcBef>
                        <a:spcAft>
                          <a:spcPts val="0"/>
                        </a:spcAft>
                      </a:pPr>
                      <a:r>
                        <a:rPr lang="en-US" sz="1200">
                          <a:effectLst/>
                        </a:rPr>
                        <a:t>02</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200">
                          <a:effectLst/>
                        </a:rPr>
                        <a:t>Results of R&amp;D activities in the field of reliability engineering with application to mission extension/post mission disposal.</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200">
                          <a:effectLst/>
                        </a:rPr>
                        <a:t>Dec. 2018</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200" dirty="0">
                          <a:effectLst/>
                        </a:rPr>
                        <a:t>Done - Process improvements have been shared and continue to be shared via TF meeting and ESA </a:t>
                      </a:r>
                      <a:r>
                        <a:rPr lang="en-US" sz="1200" dirty="0" smtClean="0">
                          <a:effectLst/>
                        </a:rPr>
                        <a:t>portal.</a:t>
                      </a:r>
                      <a:endParaRPr lang="en-US"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61361013"/>
                  </a:ext>
                </a:extLst>
              </a:tr>
              <a:tr h="1018244">
                <a:tc>
                  <a:txBody>
                    <a:bodyPr/>
                    <a:lstStyle/>
                    <a:p>
                      <a:pPr marL="0" marR="0" algn="just">
                        <a:spcBef>
                          <a:spcPts val="0"/>
                        </a:spcBef>
                        <a:spcAft>
                          <a:spcPts val="0"/>
                        </a:spcAft>
                      </a:pPr>
                      <a:r>
                        <a:rPr lang="en-US" sz="1200">
                          <a:effectLst/>
                        </a:rPr>
                        <a:t>03</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200">
                          <a:effectLst/>
                        </a:rPr>
                        <a:t>Presentation of current and/or proposed mission extension/post mission disposal reliability estimation methods from each respective Agency</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200">
                          <a:effectLst/>
                        </a:rPr>
                        <a:t>June 2019 – Dec 2019</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rPr>
                        <a:t>Done - </a:t>
                      </a:r>
                      <a:r>
                        <a:rPr lang="en-US" sz="1200" dirty="0" smtClean="0">
                          <a:effectLst/>
                        </a:rPr>
                        <a:t>in TF sharing sessions/ presentations (posted on ESA portal)</a:t>
                      </a:r>
                    </a:p>
                    <a:p>
                      <a:pPr marL="0" marR="0" algn="just">
                        <a:spcBef>
                          <a:spcPts val="0"/>
                        </a:spcBef>
                        <a:spcAft>
                          <a:spcPts val="0"/>
                        </a:spcAft>
                      </a:pPr>
                      <a:endParaRPr lang="en-US"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4087355863"/>
                  </a:ext>
                </a:extLst>
              </a:tr>
            </a:tbl>
          </a:graphicData>
        </a:graphic>
      </p:graphicFrame>
      <p:sp>
        <p:nvSpPr>
          <p:cNvPr id="4" name="Slide Number Placeholder 3"/>
          <p:cNvSpPr>
            <a:spLocks noGrp="1"/>
          </p:cNvSpPr>
          <p:nvPr>
            <p:ph type="sldNum" sz="quarter" idx="7"/>
          </p:nvPr>
        </p:nvSpPr>
        <p:spPr/>
        <p:txBody>
          <a:bodyPr/>
          <a:lstStyle/>
          <a:p>
            <a:pPr defTabSz="586405"/>
            <a:fld id="{B6F15528-21DE-4FAA-801E-634DDDAF4B2B}" type="slidenum">
              <a:rPr lang="en-US" sz="1154" smtClean="0">
                <a:solidFill>
                  <a:prstClr val="black">
                    <a:tint val="75000"/>
                  </a:prstClr>
                </a:solidFill>
              </a:rPr>
              <a:pPr defTabSz="586405"/>
              <a:t>22</a:t>
            </a:fld>
            <a:endParaRPr lang="en-US" sz="1154">
              <a:solidFill>
                <a:prstClr val="black">
                  <a:tint val="75000"/>
                </a:prstClr>
              </a:solidFill>
            </a:endParaRPr>
          </a:p>
        </p:txBody>
      </p:sp>
    </p:spTree>
    <p:extLst>
      <p:ext uri="{BB962C8B-B14F-4D97-AF65-F5344CB8AC3E}">
        <p14:creationId xmlns:p14="http://schemas.microsoft.com/office/powerpoint/2010/main" val="203178615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90821" y="0"/>
            <a:ext cx="5665141" cy="1200329"/>
          </a:xfrm>
          <a:prstGeom prst="rect">
            <a:avLst/>
          </a:prstGeom>
          <a:noFill/>
        </p:spPr>
        <p:txBody>
          <a:bodyPr wrap="none" rtlCol="0">
            <a:spAutoFit/>
          </a:bodyPr>
          <a:lstStyle/>
          <a:p>
            <a:r>
              <a:rPr lang="en-US" sz="3600" dirty="0"/>
              <a:t>Reliability</a:t>
            </a:r>
            <a:r>
              <a:rPr lang="en-US" sz="3600" b="1" dirty="0" smtClean="0">
                <a:latin typeface="+mj-lt"/>
              </a:rPr>
              <a:t> Task Force Current </a:t>
            </a:r>
          </a:p>
          <a:p>
            <a:pPr algn="ctr"/>
            <a:r>
              <a:rPr lang="en-US" sz="3600" b="1" dirty="0" smtClean="0">
                <a:latin typeface="+mj-lt"/>
              </a:rPr>
              <a:t>TOR Detailed Status</a:t>
            </a:r>
            <a:endParaRPr lang="en-US" sz="3600" b="1" dirty="0">
              <a:latin typeface="+mj-lt"/>
            </a:endParaRPr>
          </a:p>
        </p:txBody>
      </p:sp>
      <p:graphicFrame>
        <p:nvGraphicFramePr>
          <p:cNvPr id="3" name="Table 2"/>
          <p:cNvGraphicFramePr>
            <a:graphicFrameLocks noGrp="1"/>
          </p:cNvGraphicFramePr>
          <p:nvPr>
            <p:extLst>
              <p:ext uri="{D42A27DB-BD31-4B8C-83A1-F6EECF244321}">
                <p14:modId xmlns:p14="http://schemas.microsoft.com/office/powerpoint/2010/main" val="2202939315"/>
              </p:ext>
            </p:extLst>
          </p:nvPr>
        </p:nvGraphicFramePr>
        <p:xfrm>
          <a:off x="3444239" y="1463040"/>
          <a:ext cx="8503918" cy="4511040"/>
        </p:xfrm>
        <a:graphic>
          <a:graphicData uri="http://schemas.openxmlformats.org/drawingml/2006/table">
            <a:tbl>
              <a:tblPr firstRow="1" firstCol="1" bandRow="1">
                <a:tableStyleId>{5C22544A-7EE6-4342-B048-85BDC9FD1C3A}</a:tableStyleId>
              </a:tblPr>
              <a:tblGrid>
                <a:gridCol w="595316">
                  <a:extLst>
                    <a:ext uri="{9D8B030D-6E8A-4147-A177-3AD203B41FA5}">
                      <a16:colId xmlns:a16="http://schemas.microsoft.com/office/drawing/2014/main" val="469697140"/>
                    </a:ext>
                  </a:extLst>
                </a:gridCol>
                <a:gridCol w="3405826">
                  <a:extLst>
                    <a:ext uri="{9D8B030D-6E8A-4147-A177-3AD203B41FA5}">
                      <a16:colId xmlns:a16="http://schemas.microsoft.com/office/drawing/2014/main" val="3111466825"/>
                    </a:ext>
                  </a:extLst>
                </a:gridCol>
                <a:gridCol w="1888150">
                  <a:extLst>
                    <a:ext uri="{9D8B030D-6E8A-4147-A177-3AD203B41FA5}">
                      <a16:colId xmlns:a16="http://schemas.microsoft.com/office/drawing/2014/main" val="1849964614"/>
                    </a:ext>
                  </a:extLst>
                </a:gridCol>
                <a:gridCol w="2614626">
                  <a:extLst>
                    <a:ext uri="{9D8B030D-6E8A-4147-A177-3AD203B41FA5}">
                      <a16:colId xmlns:a16="http://schemas.microsoft.com/office/drawing/2014/main" val="323470323"/>
                    </a:ext>
                  </a:extLst>
                </a:gridCol>
              </a:tblGrid>
              <a:tr h="186621">
                <a:tc gridSpan="3">
                  <a:txBody>
                    <a:bodyPr/>
                    <a:lstStyle/>
                    <a:p>
                      <a:pPr marL="0" marR="0" lvl="0" indent="0">
                        <a:spcBef>
                          <a:spcPts val="1200"/>
                        </a:spcBef>
                        <a:spcAft>
                          <a:spcPts val="300"/>
                        </a:spcAft>
                        <a:buFont typeface="+mj-lt"/>
                        <a:buNone/>
                        <a:tabLst>
                          <a:tab pos="274320" algn="l"/>
                        </a:tabLst>
                      </a:pPr>
                      <a:r>
                        <a:rPr lang="en-GB" sz="1200" kern="1600" cap="small" dirty="0" smtClean="0">
                          <a:effectLst/>
                        </a:rPr>
                        <a:t>3.      Activities</a:t>
                      </a:r>
                      <a:endParaRPr lang="en-US" sz="1200" b="1" kern="1600" cap="small" dirty="0">
                        <a:effectLst/>
                        <a:latin typeface="Times New Roman" panose="02020603050405020304" pitchFamily="18" charset="0"/>
                        <a:cs typeface="Times New Roman" panose="02020603050405020304" pitchFamily="18" charset="0"/>
                      </a:endParaRPr>
                    </a:p>
                  </a:txBody>
                  <a:tcPr marL="36945" marR="36945" marT="0" marB="0"/>
                </a:tc>
                <a:tc hMerge="1">
                  <a:txBody>
                    <a:bodyPr/>
                    <a:lstStyle/>
                    <a:p>
                      <a:endParaRPr lang="en-US"/>
                    </a:p>
                  </a:txBody>
                  <a:tcPr/>
                </a:tc>
                <a:tc hMerge="1">
                  <a:txBody>
                    <a:bodyPr/>
                    <a:lstStyle/>
                    <a:p>
                      <a:endParaRPr lang="en-US"/>
                    </a:p>
                  </a:txBody>
                  <a:tcPr/>
                </a:tc>
                <a:tc>
                  <a:txBody>
                    <a:bodyPr/>
                    <a:lstStyle/>
                    <a:p>
                      <a:pPr marL="274320" marR="0" indent="0">
                        <a:spcBef>
                          <a:spcPts val="1200"/>
                        </a:spcBef>
                        <a:spcAft>
                          <a:spcPts val="300"/>
                        </a:spcAft>
                        <a:tabLst>
                          <a:tab pos="274320" algn="l"/>
                          <a:tab pos="457200" algn="l"/>
                        </a:tabLst>
                      </a:pPr>
                      <a:r>
                        <a:rPr lang="en-GB" sz="1200" kern="1600" cap="small" dirty="0" smtClean="0">
                          <a:effectLst/>
                        </a:rPr>
                        <a:t>Status</a:t>
                      </a:r>
                      <a:r>
                        <a:rPr lang="en-GB" sz="1200" kern="1600" cap="small" dirty="0">
                          <a:effectLst/>
                        </a:rPr>
                        <a:t> </a:t>
                      </a:r>
                      <a:endParaRPr lang="en-US" sz="1200" b="1" kern="1600" cap="small" dirty="0">
                        <a:effectLst/>
                        <a:latin typeface="Times New Roman" panose="02020603050405020304" pitchFamily="18" charset="0"/>
                      </a:endParaRPr>
                    </a:p>
                  </a:txBody>
                  <a:tcPr marL="36945" marR="36945" marT="0" marB="0"/>
                </a:tc>
                <a:extLst>
                  <a:ext uri="{0D108BD9-81ED-4DB2-BD59-A6C34878D82A}">
                    <a16:rowId xmlns:a16="http://schemas.microsoft.com/office/drawing/2014/main" val="1302500146"/>
                  </a:ext>
                </a:extLst>
              </a:tr>
              <a:tr h="186621">
                <a:tc>
                  <a:txBody>
                    <a:bodyPr/>
                    <a:lstStyle/>
                    <a:p>
                      <a:pPr marL="0" marR="0" algn="just">
                        <a:spcBef>
                          <a:spcPts val="0"/>
                        </a:spcBef>
                        <a:spcAft>
                          <a:spcPts val="0"/>
                        </a:spcAft>
                      </a:pPr>
                      <a:r>
                        <a:rPr lang="en-US" sz="1200">
                          <a:effectLst/>
                        </a:rPr>
                        <a:t>Id</a:t>
                      </a:r>
                      <a:endParaRPr lang="en-US" sz="1200">
                        <a:effectLst/>
                        <a:latin typeface="Times New Roman" panose="02020603050405020304" pitchFamily="18" charset="0"/>
                        <a:ea typeface="Times New Roman" panose="02020603050405020304" pitchFamily="18" charset="0"/>
                      </a:endParaRPr>
                    </a:p>
                  </a:txBody>
                  <a:tcPr marL="36945" marR="36945" marT="0" marB="0"/>
                </a:tc>
                <a:tc>
                  <a:txBody>
                    <a:bodyPr/>
                    <a:lstStyle/>
                    <a:p>
                      <a:pPr marL="0" marR="0" algn="just">
                        <a:spcBef>
                          <a:spcPts val="0"/>
                        </a:spcBef>
                        <a:spcAft>
                          <a:spcPts val="0"/>
                        </a:spcAft>
                      </a:pPr>
                      <a:r>
                        <a:rPr lang="en-US" sz="1200">
                          <a:effectLst/>
                        </a:rPr>
                        <a:t>Description</a:t>
                      </a:r>
                      <a:endParaRPr lang="en-US" sz="1200">
                        <a:effectLst/>
                        <a:latin typeface="Times New Roman" panose="02020603050405020304" pitchFamily="18" charset="0"/>
                        <a:ea typeface="Times New Roman" panose="02020603050405020304" pitchFamily="18" charset="0"/>
                      </a:endParaRPr>
                    </a:p>
                  </a:txBody>
                  <a:tcPr marL="36945" marR="36945" marT="0" marB="0"/>
                </a:tc>
                <a:tc>
                  <a:txBody>
                    <a:bodyPr/>
                    <a:lstStyle/>
                    <a:p>
                      <a:pPr marL="0" marR="0" algn="just">
                        <a:spcBef>
                          <a:spcPts val="0"/>
                        </a:spcBef>
                        <a:spcAft>
                          <a:spcPts val="0"/>
                        </a:spcAft>
                      </a:pPr>
                      <a:r>
                        <a:rPr lang="en-US" sz="1200">
                          <a:effectLst/>
                        </a:rPr>
                        <a:t>Timeline</a:t>
                      </a:r>
                      <a:endParaRPr lang="en-US" sz="1200">
                        <a:effectLst/>
                        <a:latin typeface="Times New Roman" panose="02020603050405020304" pitchFamily="18" charset="0"/>
                        <a:ea typeface="Times New Roman" panose="02020603050405020304" pitchFamily="18" charset="0"/>
                      </a:endParaRPr>
                    </a:p>
                  </a:txBody>
                  <a:tcPr marL="36945" marR="36945" marT="0" marB="0"/>
                </a:tc>
                <a:tc>
                  <a:txBody>
                    <a:bodyPr/>
                    <a:lstStyle/>
                    <a:p>
                      <a:pPr marL="0" marR="0" algn="just">
                        <a:spcBef>
                          <a:spcPts val="0"/>
                        </a:spcBef>
                        <a:spcAft>
                          <a:spcPts val="0"/>
                        </a:spcAft>
                      </a:pPr>
                      <a:r>
                        <a:rPr lang="en-US" sz="1200">
                          <a:effectLst/>
                        </a:rPr>
                        <a:t> </a:t>
                      </a:r>
                      <a:endParaRPr lang="en-US" sz="1200">
                        <a:effectLst/>
                        <a:latin typeface="Times New Roman" panose="02020603050405020304" pitchFamily="18" charset="0"/>
                        <a:ea typeface="Times New Roman" panose="02020603050405020304" pitchFamily="18" charset="0"/>
                      </a:endParaRPr>
                    </a:p>
                  </a:txBody>
                  <a:tcPr marL="36945" marR="36945" marT="0" marB="0"/>
                </a:tc>
                <a:extLst>
                  <a:ext uri="{0D108BD9-81ED-4DB2-BD59-A6C34878D82A}">
                    <a16:rowId xmlns:a16="http://schemas.microsoft.com/office/drawing/2014/main" val="1764359558"/>
                  </a:ext>
                </a:extLst>
              </a:tr>
              <a:tr h="373241">
                <a:tc>
                  <a:txBody>
                    <a:bodyPr/>
                    <a:lstStyle/>
                    <a:p>
                      <a:pPr marL="0" marR="0" algn="just">
                        <a:spcBef>
                          <a:spcPts val="0"/>
                        </a:spcBef>
                        <a:spcAft>
                          <a:spcPts val="0"/>
                        </a:spcAft>
                      </a:pPr>
                      <a:r>
                        <a:rPr lang="en-US" sz="1200">
                          <a:effectLst/>
                        </a:rPr>
                        <a:t>01</a:t>
                      </a:r>
                      <a:endParaRPr lang="en-US" sz="1200">
                        <a:effectLst/>
                        <a:latin typeface="Times New Roman" panose="02020603050405020304" pitchFamily="18" charset="0"/>
                        <a:ea typeface="Times New Roman" panose="02020603050405020304" pitchFamily="18" charset="0"/>
                      </a:endParaRPr>
                    </a:p>
                  </a:txBody>
                  <a:tcPr marL="36945" marR="36945" marT="0" marB="0"/>
                </a:tc>
                <a:tc>
                  <a:txBody>
                    <a:bodyPr/>
                    <a:lstStyle/>
                    <a:p>
                      <a:pPr marL="0" marR="0" algn="just">
                        <a:spcBef>
                          <a:spcPts val="0"/>
                        </a:spcBef>
                        <a:spcAft>
                          <a:spcPts val="0"/>
                        </a:spcAft>
                      </a:pPr>
                      <a:r>
                        <a:rPr lang="en-US" sz="1200">
                          <a:effectLst/>
                        </a:rPr>
                        <a:t>Collect inputs for task force activities.</a:t>
                      </a:r>
                      <a:endParaRPr lang="en-US" sz="1200">
                        <a:effectLst/>
                        <a:latin typeface="Times New Roman" panose="02020603050405020304" pitchFamily="18" charset="0"/>
                        <a:ea typeface="Times New Roman" panose="02020603050405020304" pitchFamily="18" charset="0"/>
                      </a:endParaRPr>
                    </a:p>
                  </a:txBody>
                  <a:tcPr marL="36945" marR="36945" marT="0" marB="0"/>
                </a:tc>
                <a:tc>
                  <a:txBody>
                    <a:bodyPr/>
                    <a:lstStyle/>
                    <a:p>
                      <a:pPr marL="0" marR="0" algn="just">
                        <a:spcBef>
                          <a:spcPts val="0"/>
                        </a:spcBef>
                        <a:spcAft>
                          <a:spcPts val="0"/>
                        </a:spcAft>
                      </a:pPr>
                      <a:r>
                        <a:rPr lang="en-US" sz="1200">
                          <a:effectLst/>
                        </a:rPr>
                        <a:t>Dec. 2018-Jan. 2019</a:t>
                      </a:r>
                      <a:endParaRPr lang="en-US" sz="1200">
                        <a:effectLst/>
                        <a:latin typeface="Times New Roman" panose="02020603050405020304" pitchFamily="18" charset="0"/>
                        <a:ea typeface="Times New Roman" panose="02020603050405020304" pitchFamily="18" charset="0"/>
                      </a:endParaRPr>
                    </a:p>
                  </a:txBody>
                  <a:tcPr marL="36945" marR="36945" marT="0" marB="0"/>
                </a:tc>
                <a:tc>
                  <a:txBody>
                    <a:bodyPr/>
                    <a:lstStyle/>
                    <a:p>
                      <a:pPr marL="0" marR="0" algn="just">
                        <a:spcBef>
                          <a:spcPts val="0"/>
                        </a:spcBef>
                        <a:spcAft>
                          <a:spcPts val="0"/>
                        </a:spcAft>
                      </a:pPr>
                      <a:r>
                        <a:rPr lang="en-US" sz="1200" dirty="0">
                          <a:effectLst/>
                        </a:rPr>
                        <a:t>Done</a:t>
                      </a:r>
                      <a:endParaRPr lang="en-US" sz="1200" dirty="0">
                        <a:effectLst/>
                        <a:latin typeface="Times New Roman" panose="02020603050405020304" pitchFamily="18" charset="0"/>
                        <a:ea typeface="Times New Roman" panose="02020603050405020304" pitchFamily="18" charset="0"/>
                      </a:endParaRPr>
                    </a:p>
                  </a:txBody>
                  <a:tcPr marL="36945" marR="36945" marT="0" marB="0"/>
                </a:tc>
                <a:extLst>
                  <a:ext uri="{0D108BD9-81ED-4DB2-BD59-A6C34878D82A}">
                    <a16:rowId xmlns:a16="http://schemas.microsoft.com/office/drawing/2014/main" val="11982874"/>
                  </a:ext>
                </a:extLst>
              </a:tr>
              <a:tr h="472717">
                <a:tc>
                  <a:txBody>
                    <a:bodyPr/>
                    <a:lstStyle/>
                    <a:p>
                      <a:pPr marL="0" marR="0" algn="just">
                        <a:spcBef>
                          <a:spcPts val="0"/>
                        </a:spcBef>
                        <a:spcAft>
                          <a:spcPts val="0"/>
                        </a:spcAft>
                      </a:pPr>
                      <a:r>
                        <a:rPr lang="en-US" sz="1200">
                          <a:effectLst/>
                        </a:rPr>
                        <a:t>01.1</a:t>
                      </a:r>
                      <a:endParaRPr lang="en-US" sz="1200">
                        <a:effectLst/>
                        <a:latin typeface="Times New Roman" panose="02020603050405020304" pitchFamily="18" charset="0"/>
                        <a:ea typeface="Times New Roman" panose="02020603050405020304" pitchFamily="18" charset="0"/>
                      </a:endParaRPr>
                    </a:p>
                  </a:txBody>
                  <a:tcPr marL="36945" marR="36945" marT="0" marB="0"/>
                </a:tc>
                <a:tc>
                  <a:txBody>
                    <a:bodyPr/>
                    <a:lstStyle/>
                    <a:p>
                      <a:pPr marL="0" marR="0" algn="just">
                        <a:spcBef>
                          <a:spcPts val="0"/>
                        </a:spcBef>
                        <a:spcAft>
                          <a:spcPts val="0"/>
                        </a:spcAft>
                      </a:pPr>
                      <a:r>
                        <a:rPr lang="en-US" sz="1200">
                          <a:effectLst/>
                        </a:rPr>
                        <a:t>Set up website accounts for each Task Force member – upload documents from our respective Agencies.</a:t>
                      </a:r>
                      <a:endParaRPr lang="en-US" sz="1200">
                        <a:effectLst/>
                        <a:latin typeface="Times New Roman" panose="02020603050405020304" pitchFamily="18" charset="0"/>
                        <a:ea typeface="Times New Roman" panose="02020603050405020304" pitchFamily="18" charset="0"/>
                      </a:endParaRPr>
                    </a:p>
                  </a:txBody>
                  <a:tcPr marL="36945" marR="36945" marT="0" marB="0"/>
                </a:tc>
                <a:tc>
                  <a:txBody>
                    <a:bodyPr/>
                    <a:lstStyle/>
                    <a:p>
                      <a:pPr marL="0" marR="0" algn="just">
                        <a:spcBef>
                          <a:spcPts val="0"/>
                        </a:spcBef>
                        <a:spcAft>
                          <a:spcPts val="0"/>
                        </a:spcAft>
                      </a:pPr>
                      <a:r>
                        <a:rPr lang="en-US" sz="1200">
                          <a:effectLst/>
                        </a:rPr>
                        <a:t>April 2019</a:t>
                      </a:r>
                      <a:endParaRPr lang="en-US" sz="1200">
                        <a:effectLst/>
                        <a:latin typeface="Times New Roman" panose="02020603050405020304" pitchFamily="18" charset="0"/>
                        <a:ea typeface="Times New Roman" panose="02020603050405020304" pitchFamily="18" charset="0"/>
                      </a:endParaRPr>
                    </a:p>
                  </a:txBody>
                  <a:tcPr marL="36945" marR="36945" marT="0" marB="0"/>
                </a:tc>
                <a:tc>
                  <a:txBody>
                    <a:bodyPr/>
                    <a:lstStyle/>
                    <a:p>
                      <a:pPr marL="0" marR="0" algn="just">
                        <a:spcBef>
                          <a:spcPts val="0"/>
                        </a:spcBef>
                        <a:spcAft>
                          <a:spcPts val="0"/>
                        </a:spcAft>
                      </a:pPr>
                      <a:r>
                        <a:rPr lang="en-US" sz="1200">
                          <a:effectLst/>
                        </a:rPr>
                        <a:t>Done - ESA SharePoint is up and running.</a:t>
                      </a:r>
                      <a:endParaRPr lang="en-US" sz="1200">
                        <a:effectLst/>
                        <a:latin typeface="Times New Roman" panose="02020603050405020304" pitchFamily="18" charset="0"/>
                        <a:ea typeface="Times New Roman" panose="02020603050405020304" pitchFamily="18" charset="0"/>
                      </a:endParaRPr>
                    </a:p>
                  </a:txBody>
                  <a:tcPr marL="36945" marR="36945" marT="0" marB="0"/>
                </a:tc>
                <a:extLst>
                  <a:ext uri="{0D108BD9-81ED-4DB2-BD59-A6C34878D82A}">
                    <a16:rowId xmlns:a16="http://schemas.microsoft.com/office/drawing/2014/main" val="1039482107"/>
                  </a:ext>
                </a:extLst>
              </a:tr>
              <a:tr h="617220">
                <a:tc>
                  <a:txBody>
                    <a:bodyPr/>
                    <a:lstStyle/>
                    <a:p>
                      <a:pPr marL="0" marR="0" algn="just">
                        <a:spcBef>
                          <a:spcPts val="0"/>
                        </a:spcBef>
                        <a:spcAft>
                          <a:spcPts val="0"/>
                        </a:spcAft>
                      </a:pPr>
                      <a:r>
                        <a:rPr lang="en-US" sz="1200">
                          <a:effectLst/>
                        </a:rPr>
                        <a:t>02</a:t>
                      </a:r>
                      <a:endParaRPr lang="en-US" sz="1200">
                        <a:effectLst/>
                        <a:latin typeface="Times New Roman" panose="02020603050405020304" pitchFamily="18" charset="0"/>
                        <a:ea typeface="Times New Roman" panose="02020603050405020304" pitchFamily="18" charset="0"/>
                      </a:endParaRPr>
                    </a:p>
                  </a:txBody>
                  <a:tcPr marL="36945" marR="36945" marT="0" marB="0"/>
                </a:tc>
                <a:tc>
                  <a:txBody>
                    <a:bodyPr/>
                    <a:lstStyle/>
                    <a:p>
                      <a:pPr marL="0" marR="0" algn="just">
                        <a:spcBef>
                          <a:spcPts val="0"/>
                        </a:spcBef>
                        <a:spcAft>
                          <a:spcPts val="0"/>
                        </a:spcAft>
                      </a:pPr>
                      <a:r>
                        <a:rPr lang="en-US" sz="1200">
                          <a:effectLst/>
                        </a:rPr>
                        <a:t>Discuss differences between existing and in-development space debris mitigation/re-entry safety requirements/regulations influencing reliability.</a:t>
                      </a:r>
                      <a:endParaRPr lang="en-US" sz="1200">
                        <a:effectLst/>
                        <a:latin typeface="Times New Roman" panose="02020603050405020304" pitchFamily="18" charset="0"/>
                        <a:ea typeface="Times New Roman" panose="02020603050405020304" pitchFamily="18" charset="0"/>
                      </a:endParaRPr>
                    </a:p>
                  </a:txBody>
                  <a:tcPr marL="36945" marR="36945" marT="0" marB="0"/>
                </a:tc>
                <a:tc>
                  <a:txBody>
                    <a:bodyPr/>
                    <a:lstStyle/>
                    <a:p>
                      <a:pPr marL="0" marR="0" algn="just">
                        <a:spcBef>
                          <a:spcPts val="0"/>
                        </a:spcBef>
                        <a:spcAft>
                          <a:spcPts val="0"/>
                        </a:spcAft>
                      </a:pPr>
                      <a:r>
                        <a:rPr lang="en-US" sz="1200">
                          <a:effectLst/>
                        </a:rPr>
                        <a:t>Jan.-Jun. 2019</a:t>
                      </a:r>
                      <a:endParaRPr lang="en-US" sz="1200">
                        <a:effectLst/>
                        <a:latin typeface="Times New Roman" panose="02020603050405020304" pitchFamily="18" charset="0"/>
                        <a:ea typeface="Times New Roman" panose="02020603050405020304" pitchFamily="18" charset="0"/>
                      </a:endParaRPr>
                    </a:p>
                  </a:txBody>
                  <a:tcPr marL="36945" marR="36945" marT="0" marB="0"/>
                </a:tc>
                <a:tc>
                  <a:txBody>
                    <a:bodyPr/>
                    <a:lstStyle/>
                    <a:p>
                      <a:pPr marL="0" marR="0">
                        <a:spcBef>
                          <a:spcPts val="0"/>
                        </a:spcBef>
                        <a:spcAft>
                          <a:spcPts val="0"/>
                        </a:spcAft>
                      </a:pPr>
                      <a:r>
                        <a:rPr lang="en-US" sz="1200" dirty="0">
                          <a:effectLst/>
                        </a:rPr>
                        <a:t>Done – with TF discussion and presentations (posted on ESA </a:t>
                      </a:r>
                      <a:r>
                        <a:rPr lang="en-US" sz="1200" dirty="0" smtClean="0">
                          <a:effectLst/>
                        </a:rPr>
                        <a:t>portal)</a:t>
                      </a:r>
                      <a:endParaRPr lang="en-US" sz="1200" dirty="0">
                        <a:effectLst/>
                        <a:latin typeface="Times New Roman" panose="02020603050405020304" pitchFamily="18" charset="0"/>
                        <a:ea typeface="Times New Roman" panose="02020603050405020304" pitchFamily="18" charset="0"/>
                      </a:endParaRPr>
                    </a:p>
                  </a:txBody>
                  <a:tcPr marL="36945" marR="36945" marT="0" marB="0"/>
                </a:tc>
                <a:extLst>
                  <a:ext uri="{0D108BD9-81ED-4DB2-BD59-A6C34878D82A}">
                    <a16:rowId xmlns:a16="http://schemas.microsoft.com/office/drawing/2014/main" val="2003504663"/>
                  </a:ext>
                </a:extLst>
              </a:tr>
              <a:tr h="1173480">
                <a:tc>
                  <a:txBody>
                    <a:bodyPr/>
                    <a:lstStyle/>
                    <a:p>
                      <a:pPr marL="0" marR="0" algn="just">
                        <a:spcBef>
                          <a:spcPts val="0"/>
                        </a:spcBef>
                        <a:spcAft>
                          <a:spcPts val="0"/>
                        </a:spcAft>
                      </a:pPr>
                      <a:r>
                        <a:rPr lang="en-US" sz="1200">
                          <a:effectLst/>
                        </a:rPr>
                        <a:t>02.1</a:t>
                      </a:r>
                      <a:endParaRPr lang="en-US" sz="1200">
                        <a:effectLst/>
                        <a:latin typeface="Times New Roman" panose="02020603050405020304" pitchFamily="18" charset="0"/>
                        <a:ea typeface="Times New Roman" panose="02020603050405020304" pitchFamily="18" charset="0"/>
                      </a:endParaRPr>
                    </a:p>
                  </a:txBody>
                  <a:tcPr marL="36945" marR="36945" marT="0" marB="0"/>
                </a:tc>
                <a:tc>
                  <a:txBody>
                    <a:bodyPr/>
                    <a:lstStyle/>
                    <a:p>
                      <a:pPr marL="0" marR="0" algn="just">
                        <a:spcBef>
                          <a:spcPts val="0"/>
                        </a:spcBef>
                        <a:spcAft>
                          <a:spcPts val="0"/>
                        </a:spcAft>
                      </a:pPr>
                      <a:r>
                        <a:rPr lang="en-US" sz="1200">
                          <a:effectLst/>
                        </a:rPr>
                        <a:t>Provide DRAFT comparison matrix (considerations e.g. probability goal/level, absolute/conditional probability, timeframe, MMOD, software, human) - NASA</a:t>
                      </a:r>
                      <a:endParaRPr lang="en-US" sz="1200">
                        <a:effectLst/>
                        <a:latin typeface="Times New Roman" panose="02020603050405020304" pitchFamily="18" charset="0"/>
                        <a:ea typeface="Times New Roman" panose="02020603050405020304" pitchFamily="18" charset="0"/>
                      </a:endParaRPr>
                    </a:p>
                  </a:txBody>
                  <a:tcPr marL="36945" marR="36945" marT="0" marB="0"/>
                </a:tc>
                <a:tc>
                  <a:txBody>
                    <a:bodyPr/>
                    <a:lstStyle/>
                    <a:p>
                      <a:pPr marL="0" marR="0" algn="just">
                        <a:spcBef>
                          <a:spcPts val="0"/>
                        </a:spcBef>
                        <a:spcAft>
                          <a:spcPts val="0"/>
                        </a:spcAft>
                      </a:pPr>
                      <a:r>
                        <a:rPr lang="en-US" sz="1200">
                          <a:effectLst/>
                        </a:rPr>
                        <a:t>April 2019</a:t>
                      </a:r>
                      <a:endParaRPr lang="en-US" sz="1200">
                        <a:effectLst/>
                        <a:latin typeface="Times New Roman" panose="02020603050405020304" pitchFamily="18" charset="0"/>
                        <a:ea typeface="Times New Roman" panose="02020603050405020304" pitchFamily="18" charset="0"/>
                      </a:endParaRPr>
                    </a:p>
                  </a:txBody>
                  <a:tcPr marL="36945" marR="36945" marT="0" marB="0"/>
                </a:tc>
                <a:tc>
                  <a:txBody>
                    <a:bodyPr/>
                    <a:lstStyle/>
                    <a:p>
                      <a:pPr marL="0" marR="0">
                        <a:spcBef>
                          <a:spcPts val="0"/>
                        </a:spcBef>
                        <a:spcAft>
                          <a:spcPts val="0"/>
                        </a:spcAft>
                      </a:pPr>
                      <a:r>
                        <a:rPr lang="en-US" sz="1200">
                          <a:effectLst/>
                        </a:rPr>
                        <a:t>Done – No significant differences found and the similarities are being documented in a draft consensus document. A matrix of regulations is being maintained to highlight consideration variations.</a:t>
                      </a:r>
                      <a:endParaRPr lang="en-US" sz="1200">
                        <a:effectLst/>
                        <a:latin typeface="Times New Roman" panose="02020603050405020304" pitchFamily="18" charset="0"/>
                        <a:ea typeface="Times New Roman" panose="02020603050405020304" pitchFamily="18" charset="0"/>
                      </a:endParaRPr>
                    </a:p>
                  </a:txBody>
                  <a:tcPr marL="36945" marR="36945" marT="0" marB="0"/>
                </a:tc>
                <a:extLst>
                  <a:ext uri="{0D108BD9-81ED-4DB2-BD59-A6C34878D82A}">
                    <a16:rowId xmlns:a16="http://schemas.microsoft.com/office/drawing/2014/main" val="551556605"/>
                  </a:ext>
                </a:extLst>
              </a:tr>
              <a:tr h="815340">
                <a:tc>
                  <a:txBody>
                    <a:bodyPr/>
                    <a:lstStyle/>
                    <a:p>
                      <a:pPr marL="0" marR="0" algn="just">
                        <a:spcBef>
                          <a:spcPts val="0"/>
                        </a:spcBef>
                        <a:spcAft>
                          <a:spcPts val="0"/>
                        </a:spcAft>
                      </a:pPr>
                      <a:r>
                        <a:rPr lang="en-US" sz="1200">
                          <a:effectLst/>
                        </a:rPr>
                        <a:t>02.2</a:t>
                      </a:r>
                      <a:endParaRPr lang="en-US" sz="1200">
                        <a:effectLst/>
                        <a:latin typeface="Times New Roman" panose="02020603050405020304" pitchFamily="18" charset="0"/>
                        <a:ea typeface="Times New Roman" panose="02020603050405020304" pitchFamily="18" charset="0"/>
                      </a:endParaRPr>
                    </a:p>
                  </a:txBody>
                  <a:tcPr marL="36945" marR="36945" marT="0" marB="0"/>
                </a:tc>
                <a:tc>
                  <a:txBody>
                    <a:bodyPr/>
                    <a:lstStyle/>
                    <a:p>
                      <a:pPr marL="0" marR="0" algn="just">
                        <a:spcBef>
                          <a:spcPts val="0"/>
                        </a:spcBef>
                        <a:spcAft>
                          <a:spcPts val="0"/>
                        </a:spcAft>
                      </a:pPr>
                      <a:r>
                        <a:rPr lang="en-US" sz="1200" dirty="0">
                          <a:effectLst/>
                        </a:rPr>
                        <a:t>Provide NASA’s perspective on FCC guidance material.</a:t>
                      </a:r>
                      <a:endParaRPr lang="en-US" sz="1200" dirty="0">
                        <a:effectLst/>
                        <a:latin typeface="Times New Roman" panose="02020603050405020304" pitchFamily="18" charset="0"/>
                        <a:ea typeface="Times New Roman" panose="02020603050405020304" pitchFamily="18" charset="0"/>
                      </a:endParaRPr>
                    </a:p>
                  </a:txBody>
                  <a:tcPr marL="36945" marR="36945" marT="0" marB="0"/>
                </a:tc>
                <a:tc>
                  <a:txBody>
                    <a:bodyPr/>
                    <a:lstStyle/>
                    <a:p>
                      <a:pPr marL="0" marR="0" algn="just">
                        <a:spcBef>
                          <a:spcPts val="0"/>
                        </a:spcBef>
                        <a:spcAft>
                          <a:spcPts val="0"/>
                        </a:spcAft>
                      </a:pPr>
                      <a:r>
                        <a:rPr lang="en-US" sz="1200">
                          <a:solidFill>
                            <a:schemeClr val="tx1"/>
                          </a:solidFill>
                          <a:effectLst/>
                        </a:rPr>
                        <a:t>Apr. 2019</a:t>
                      </a:r>
                      <a:endParaRPr lang="en-US" sz="1200">
                        <a:solidFill>
                          <a:schemeClr val="tx1"/>
                        </a:solidFill>
                        <a:effectLst/>
                        <a:latin typeface="Times New Roman" panose="02020603050405020304" pitchFamily="18" charset="0"/>
                        <a:ea typeface="Times New Roman" panose="02020603050405020304" pitchFamily="18" charset="0"/>
                      </a:endParaRPr>
                    </a:p>
                  </a:txBody>
                  <a:tcPr marL="36945" marR="36945" marT="0" marB="0"/>
                </a:tc>
                <a:tc>
                  <a:txBody>
                    <a:bodyPr/>
                    <a:lstStyle/>
                    <a:p>
                      <a:pPr marL="0" marR="0" algn="l">
                        <a:spcBef>
                          <a:spcPts val="0"/>
                        </a:spcBef>
                        <a:spcAft>
                          <a:spcPts val="0"/>
                        </a:spcAft>
                      </a:pPr>
                      <a:r>
                        <a:rPr lang="en-US" sz="1200" dirty="0" smtClean="0">
                          <a:solidFill>
                            <a:schemeClr val="tx1"/>
                          </a:solidFill>
                          <a:effectLst/>
                        </a:rPr>
                        <a:t>Done </a:t>
                      </a:r>
                      <a:r>
                        <a:rPr lang="en-US" sz="1200" dirty="0">
                          <a:solidFill>
                            <a:schemeClr val="tx1"/>
                          </a:solidFill>
                          <a:effectLst/>
                        </a:rPr>
                        <a:t>– FCC regulation are in </a:t>
                      </a:r>
                      <a:r>
                        <a:rPr lang="en-US" sz="1200" dirty="0" smtClean="0">
                          <a:solidFill>
                            <a:schemeClr val="tx1"/>
                          </a:solidFill>
                          <a:effectLst/>
                        </a:rPr>
                        <a:t>The</a:t>
                      </a:r>
                      <a:r>
                        <a:rPr lang="en-US" sz="1200" baseline="0" dirty="0" smtClean="0">
                          <a:solidFill>
                            <a:schemeClr val="tx1"/>
                          </a:solidFill>
                          <a:effectLst/>
                        </a:rPr>
                        <a:t> TF </a:t>
                      </a:r>
                      <a:r>
                        <a:rPr lang="en-US" sz="1200" dirty="0" smtClean="0">
                          <a:solidFill>
                            <a:schemeClr val="tx1"/>
                          </a:solidFill>
                          <a:effectLst/>
                        </a:rPr>
                        <a:t>regulation </a:t>
                      </a:r>
                      <a:r>
                        <a:rPr lang="en-US" sz="1200" dirty="0">
                          <a:solidFill>
                            <a:schemeClr val="tx1"/>
                          </a:solidFill>
                          <a:effectLst/>
                        </a:rPr>
                        <a:t>matrix </a:t>
                      </a:r>
                      <a:r>
                        <a:rPr lang="en-US" sz="1200" dirty="0" smtClean="0">
                          <a:solidFill>
                            <a:schemeClr val="tx1"/>
                          </a:solidFill>
                          <a:effectLst/>
                        </a:rPr>
                        <a:t>. (FCC</a:t>
                      </a:r>
                      <a:r>
                        <a:rPr lang="en-US" sz="1200" baseline="0" dirty="0" smtClean="0">
                          <a:solidFill>
                            <a:schemeClr val="tx1"/>
                          </a:solidFill>
                          <a:effectLst/>
                        </a:rPr>
                        <a:t> refers to ODMSP</a:t>
                      </a:r>
                      <a:r>
                        <a:rPr lang="en-US" sz="1200" dirty="0" smtClean="0">
                          <a:solidFill>
                            <a:schemeClr val="tx1"/>
                          </a:solidFill>
                          <a:effectLst/>
                        </a:rPr>
                        <a:t>)</a:t>
                      </a:r>
                      <a:endParaRPr lang="en-US" sz="1200" dirty="0">
                        <a:solidFill>
                          <a:schemeClr val="tx1"/>
                        </a:solidFill>
                        <a:effectLst/>
                        <a:latin typeface="Times New Roman" panose="02020603050405020304" pitchFamily="18" charset="0"/>
                        <a:ea typeface="Times New Roman" panose="02020603050405020304" pitchFamily="18" charset="0"/>
                      </a:endParaRPr>
                    </a:p>
                  </a:txBody>
                  <a:tcPr marL="36945" marR="36945" marT="0" marB="0"/>
                </a:tc>
                <a:extLst>
                  <a:ext uri="{0D108BD9-81ED-4DB2-BD59-A6C34878D82A}">
                    <a16:rowId xmlns:a16="http://schemas.microsoft.com/office/drawing/2014/main" val="1651670823"/>
                  </a:ext>
                </a:extLst>
              </a:tr>
              <a:tr h="685800">
                <a:tc>
                  <a:txBody>
                    <a:bodyPr/>
                    <a:lstStyle/>
                    <a:p>
                      <a:pPr marL="0" marR="0" algn="just">
                        <a:spcBef>
                          <a:spcPts val="0"/>
                        </a:spcBef>
                        <a:spcAft>
                          <a:spcPts val="0"/>
                        </a:spcAft>
                      </a:pPr>
                      <a:r>
                        <a:rPr lang="en-US" sz="1200">
                          <a:effectLst/>
                        </a:rPr>
                        <a:t>02.3</a:t>
                      </a:r>
                      <a:endParaRPr lang="en-US" sz="1200">
                        <a:effectLst/>
                        <a:latin typeface="Times New Roman" panose="02020603050405020304" pitchFamily="18" charset="0"/>
                        <a:ea typeface="Times New Roman" panose="02020603050405020304" pitchFamily="18" charset="0"/>
                      </a:endParaRPr>
                    </a:p>
                  </a:txBody>
                  <a:tcPr marL="36945" marR="36945" marT="0" marB="0"/>
                </a:tc>
                <a:tc>
                  <a:txBody>
                    <a:bodyPr/>
                    <a:lstStyle/>
                    <a:p>
                      <a:pPr marL="0" marR="0" algn="just">
                        <a:spcBef>
                          <a:spcPts val="0"/>
                        </a:spcBef>
                        <a:spcAft>
                          <a:spcPts val="0"/>
                        </a:spcAft>
                      </a:pPr>
                      <a:r>
                        <a:rPr lang="en-US" sz="1200">
                          <a:effectLst/>
                        </a:rPr>
                        <a:t>Provide view on ISO 24113 update and its impact on reliability. This activity is linked to 03.2. </a:t>
                      </a:r>
                      <a:endParaRPr lang="en-US" sz="1200">
                        <a:effectLst/>
                        <a:latin typeface="Times New Roman" panose="02020603050405020304" pitchFamily="18" charset="0"/>
                        <a:ea typeface="Times New Roman" panose="02020603050405020304" pitchFamily="18" charset="0"/>
                      </a:endParaRPr>
                    </a:p>
                  </a:txBody>
                  <a:tcPr marL="36945" marR="36945" marT="0" marB="0"/>
                </a:tc>
                <a:tc>
                  <a:txBody>
                    <a:bodyPr/>
                    <a:lstStyle/>
                    <a:p>
                      <a:pPr marL="0" marR="0" algn="just">
                        <a:spcBef>
                          <a:spcPts val="0"/>
                        </a:spcBef>
                        <a:spcAft>
                          <a:spcPts val="0"/>
                        </a:spcAft>
                      </a:pPr>
                      <a:r>
                        <a:rPr lang="en-US" sz="1200">
                          <a:effectLst/>
                        </a:rPr>
                        <a:t>Apr. 2019</a:t>
                      </a:r>
                      <a:endParaRPr lang="en-US" sz="1200">
                        <a:effectLst/>
                        <a:latin typeface="Times New Roman" panose="02020603050405020304" pitchFamily="18" charset="0"/>
                        <a:ea typeface="Times New Roman" panose="02020603050405020304" pitchFamily="18" charset="0"/>
                      </a:endParaRPr>
                    </a:p>
                  </a:txBody>
                  <a:tcPr marL="36945" marR="36945" marT="0" marB="0"/>
                </a:tc>
                <a:tc>
                  <a:txBody>
                    <a:bodyPr/>
                    <a:lstStyle/>
                    <a:p>
                      <a:pPr marL="0" marR="0" algn="just">
                        <a:spcBef>
                          <a:spcPts val="0"/>
                        </a:spcBef>
                        <a:spcAft>
                          <a:spcPts val="0"/>
                        </a:spcAft>
                      </a:pPr>
                      <a:r>
                        <a:rPr lang="en-US" sz="1200" dirty="0">
                          <a:effectLst/>
                        </a:rPr>
                        <a:t>Done – Updated in TF policy Table. </a:t>
                      </a:r>
                    </a:p>
                    <a:p>
                      <a:pPr marL="0" marR="0">
                        <a:spcBef>
                          <a:spcPts val="0"/>
                        </a:spcBef>
                        <a:spcAft>
                          <a:spcPts val="0"/>
                        </a:spcAft>
                      </a:pPr>
                      <a:r>
                        <a:rPr lang="en-US" sz="1200" dirty="0" smtClean="0">
                          <a:effectLst/>
                        </a:rPr>
                        <a:t>TF;</a:t>
                      </a:r>
                      <a:r>
                        <a:rPr lang="en-US" sz="1200" baseline="0" dirty="0" smtClean="0">
                          <a:effectLst/>
                        </a:rPr>
                        <a:t> It </a:t>
                      </a:r>
                      <a:r>
                        <a:rPr lang="en-US" sz="1200" dirty="0" smtClean="0">
                          <a:effectLst/>
                        </a:rPr>
                        <a:t>will be re-verified</a:t>
                      </a:r>
                      <a:r>
                        <a:rPr lang="en-US" sz="1200" baseline="0" dirty="0" smtClean="0">
                          <a:effectLst/>
                        </a:rPr>
                        <a:t> as current </a:t>
                      </a:r>
                      <a:r>
                        <a:rPr lang="en-US" sz="1200" dirty="0" smtClean="0">
                          <a:effectLst/>
                        </a:rPr>
                        <a:t>before </a:t>
                      </a:r>
                      <a:r>
                        <a:rPr lang="en-US" sz="1200" dirty="0">
                          <a:effectLst/>
                        </a:rPr>
                        <a:t>releasing table in consensus document.</a:t>
                      </a:r>
                      <a:endParaRPr lang="en-US" sz="1200" dirty="0">
                        <a:effectLst/>
                        <a:latin typeface="Times New Roman" panose="02020603050405020304" pitchFamily="18" charset="0"/>
                        <a:ea typeface="Times New Roman" panose="02020603050405020304" pitchFamily="18" charset="0"/>
                      </a:endParaRPr>
                    </a:p>
                  </a:txBody>
                  <a:tcPr marL="36945" marR="36945" marT="0" marB="0"/>
                </a:tc>
                <a:extLst>
                  <a:ext uri="{0D108BD9-81ED-4DB2-BD59-A6C34878D82A}">
                    <a16:rowId xmlns:a16="http://schemas.microsoft.com/office/drawing/2014/main" val="2733215639"/>
                  </a:ext>
                </a:extLst>
              </a:tr>
            </a:tbl>
          </a:graphicData>
        </a:graphic>
      </p:graphicFrame>
      <p:sp>
        <p:nvSpPr>
          <p:cNvPr id="4" name="Slide Number Placeholder 3"/>
          <p:cNvSpPr>
            <a:spLocks noGrp="1"/>
          </p:cNvSpPr>
          <p:nvPr>
            <p:ph type="sldNum" sz="quarter" idx="7"/>
          </p:nvPr>
        </p:nvSpPr>
        <p:spPr/>
        <p:txBody>
          <a:bodyPr/>
          <a:lstStyle/>
          <a:p>
            <a:pPr defTabSz="586405"/>
            <a:fld id="{B6F15528-21DE-4FAA-801E-634DDDAF4B2B}" type="slidenum">
              <a:rPr lang="en-US" sz="1154" smtClean="0">
                <a:solidFill>
                  <a:prstClr val="black">
                    <a:tint val="75000"/>
                  </a:prstClr>
                </a:solidFill>
              </a:rPr>
              <a:pPr defTabSz="586405"/>
              <a:t>23</a:t>
            </a:fld>
            <a:endParaRPr lang="en-US" sz="1154">
              <a:solidFill>
                <a:prstClr val="black">
                  <a:tint val="75000"/>
                </a:prstClr>
              </a:solidFill>
            </a:endParaRPr>
          </a:p>
        </p:txBody>
      </p:sp>
    </p:spTree>
    <p:extLst>
      <p:ext uri="{BB962C8B-B14F-4D97-AF65-F5344CB8AC3E}">
        <p14:creationId xmlns:p14="http://schemas.microsoft.com/office/powerpoint/2010/main" val="282806433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90821" y="0"/>
            <a:ext cx="5665141" cy="1200329"/>
          </a:xfrm>
          <a:prstGeom prst="rect">
            <a:avLst/>
          </a:prstGeom>
          <a:noFill/>
        </p:spPr>
        <p:txBody>
          <a:bodyPr wrap="none" rtlCol="0">
            <a:spAutoFit/>
          </a:bodyPr>
          <a:lstStyle/>
          <a:p>
            <a:r>
              <a:rPr lang="en-US" sz="3600" dirty="0"/>
              <a:t>Reliability</a:t>
            </a:r>
            <a:r>
              <a:rPr lang="en-US" sz="3600" dirty="0" smtClean="0">
                <a:latin typeface="+mj-lt"/>
              </a:rPr>
              <a:t> </a:t>
            </a:r>
            <a:r>
              <a:rPr lang="en-US" sz="3600" b="1" dirty="0" smtClean="0">
                <a:latin typeface="+mj-lt"/>
              </a:rPr>
              <a:t>Task Force Current </a:t>
            </a:r>
          </a:p>
          <a:p>
            <a:pPr algn="ctr"/>
            <a:r>
              <a:rPr lang="en-US" sz="3600" b="1" dirty="0" smtClean="0">
                <a:latin typeface="+mj-lt"/>
              </a:rPr>
              <a:t>TOR Detailed Status</a:t>
            </a:r>
            <a:endParaRPr lang="en-US" sz="3600" b="1" dirty="0">
              <a:latin typeface="+mj-lt"/>
            </a:endParaRPr>
          </a:p>
        </p:txBody>
      </p:sp>
      <p:graphicFrame>
        <p:nvGraphicFramePr>
          <p:cNvPr id="3" name="Table 2"/>
          <p:cNvGraphicFramePr>
            <a:graphicFrameLocks noGrp="1"/>
          </p:cNvGraphicFramePr>
          <p:nvPr>
            <p:extLst>
              <p:ext uri="{D42A27DB-BD31-4B8C-83A1-F6EECF244321}">
                <p14:modId xmlns:p14="http://schemas.microsoft.com/office/powerpoint/2010/main" val="4087913313"/>
              </p:ext>
            </p:extLst>
          </p:nvPr>
        </p:nvGraphicFramePr>
        <p:xfrm>
          <a:off x="3444239" y="1447801"/>
          <a:ext cx="8503918" cy="5067097"/>
        </p:xfrm>
        <a:graphic>
          <a:graphicData uri="http://schemas.openxmlformats.org/drawingml/2006/table">
            <a:tbl>
              <a:tblPr firstRow="1" firstCol="1" bandRow="1">
                <a:tableStyleId>{5C22544A-7EE6-4342-B048-85BDC9FD1C3A}</a:tableStyleId>
              </a:tblPr>
              <a:tblGrid>
                <a:gridCol w="595316">
                  <a:extLst>
                    <a:ext uri="{9D8B030D-6E8A-4147-A177-3AD203B41FA5}">
                      <a16:colId xmlns:a16="http://schemas.microsoft.com/office/drawing/2014/main" val="469697140"/>
                    </a:ext>
                  </a:extLst>
                </a:gridCol>
                <a:gridCol w="3405826">
                  <a:extLst>
                    <a:ext uri="{9D8B030D-6E8A-4147-A177-3AD203B41FA5}">
                      <a16:colId xmlns:a16="http://schemas.microsoft.com/office/drawing/2014/main" val="3111466825"/>
                    </a:ext>
                  </a:extLst>
                </a:gridCol>
                <a:gridCol w="1888150">
                  <a:extLst>
                    <a:ext uri="{9D8B030D-6E8A-4147-A177-3AD203B41FA5}">
                      <a16:colId xmlns:a16="http://schemas.microsoft.com/office/drawing/2014/main" val="1849964614"/>
                    </a:ext>
                  </a:extLst>
                </a:gridCol>
                <a:gridCol w="2614626">
                  <a:extLst>
                    <a:ext uri="{9D8B030D-6E8A-4147-A177-3AD203B41FA5}">
                      <a16:colId xmlns:a16="http://schemas.microsoft.com/office/drawing/2014/main" val="323470323"/>
                    </a:ext>
                  </a:extLst>
                </a:gridCol>
              </a:tblGrid>
              <a:tr h="217545">
                <a:tc gridSpan="3">
                  <a:txBody>
                    <a:bodyPr/>
                    <a:lstStyle/>
                    <a:p>
                      <a:pPr marL="0" marR="0" lvl="0" indent="0">
                        <a:spcBef>
                          <a:spcPts val="1200"/>
                        </a:spcBef>
                        <a:spcAft>
                          <a:spcPts val="300"/>
                        </a:spcAft>
                        <a:buFont typeface="+mj-lt"/>
                        <a:buNone/>
                        <a:tabLst>
                          <a:tab pos="274320" algn="l"/>
                        </a:tabLst>
                      </a:pPr>
                      <a:endParaRPr lang="en-GB" sz="1200" kern="1600" cap="small" dirty="0" smtClean="0">
                        <a:effectLst/>
                      </a:endParaRPr>
                    </a:p>
                  </a:txBody>
                  <a:tcPr marL="36945" marR="36945" marT="0" marB="0"/>
                </a:tc>
                <a:tc hMerge="1">
                  <a:txBody>
                    <a:bodyPr/>
                    <a:lstStyle/>
                    <a:p>
                      <a:endParaRPr lang="en-US"/>
                    </a:p>
                  </a:txBody>
                  <a:tcPr/>
                </a:tc>
                <a:tc hMerge="1">
                  <a:txBody>
                    <a:bodyPr/>
                    <a:lstStyle/>
                    <a:p>
                      <a:endParaRPr lang="en-US"/>
                    </a:p>
                  </a:txBody>
                  <a:tcPr/>
                </a:tc>
                <a:tc>
                  <a:txBody>
                    <a:bodyPr/>
                    <a:lstStyle/>
                    <a:p>
                      <a:pPr marL="274320" marR="0" indent="0">
                        <a:spcBef>
                          <a:spcPts val="1200"/>
                        </a:spcBef>
                        <a:spcAft>
                          <a:spcPts val="300"/>
                        </a:spcAft>
                        <a:tabLst>
                          <a:tab pos="274320" algn="l"/>
                          <a:tab pos="457200" algn="l"/>
                        </a:tabLst>
                      </a:pPr>
                      <a:r>
                        <a:rPr lang="en-GB" sz="1200" kern="1600" cap="small" dirty="0">
                          <a:effectLst/>
                        </a:rPr>
                        <a:t> </a:t>
                      </a:r>
                      <a:r>
                        <a:rPr lang="en-GB" sz="1200" kern="1600" cap="small" dirty="0" smtClean="0">
                          <a:effectLst/>
                        </a:rPr>
                        <a:t>Status</a:t>
                      </a:r>
                      <a:endParaRPr lang="en-US" sz="1200" b="1" kern="1600" cap="small" dirty="0">
                        <a:effectLst/>
                        <a:latin typeface="Times New Roman" panose="02020603050405020304" pitchFamily="18" charset="0"/>
                      </a:endParaRPr>
                    </a:p>
                  </a:txBody>
                  <a:tcPr marL="36945" marR="36945" marT="0" marB="0"/>
                </a:tc>
                <a:extLst>
                  <a:ext uri="{0D108BD9-81ED-4DB2-BD59-A6C34878D82A}">
                    <a16:rowId xmlns:a16="http://schemas.microsoft.com/office/drawing/2014/main" val="1302500146"/>
                  </a:ext>
                </a:extLst>
              </a:tr>
              <a:tr h="217545">
                <a:tc>
                  <a:txBody>
                    <a:bodyPr/>
                    <a:lstStyle/>
                    <a:p>
                      <a:pPr marL="0" marR="0" algn="just">
                        <a:spcBef>
                          <a:spcPts val="0"/>
                        </a:spcBef>
                        <a:spcAft>
                          <a:spcPts val="0"/>
                        </a:spcAft>
                      </a:pPr>
                      <a:r>
                        <a:rPr lang="en-US" sz="1200">
                          <a:effectLst/>
                        </a:rPr>
                        <a:t>Id</a:t>
                      </a:r>
                      <a:endParaRPr lang="en-US" sz="1200">
                        <a:effectLst/>
                        <a:latin typeface="Times New Roman" panose="02020603050405020304" pitchFamily="18" charset="0"/>
                        <a:ea typeface="Times New Roman" panose="02020603050405020304" pitchFamily="18" charset="0"/>
                      </a:endParaRPr>
                    </a:p>
                  </a:txBody>
                  <a:tcPr marL="36945" marR="36945" marT="0" marB="0"/>
                </a:tc>
                <a:tc>
                  <a:txBody>
                    <a:bodyPr/>
                    <a:lstStyle/>
                    <a:p>
                      <a:pPr marL="0" marR="0" algn="just">
                        <a:spcBef>
                          <a:spcPts val="0"/>
                        </a:spcBef>
                        <a:spcAft>
                          <a:spcPts val="0"/>
                        </a:spcAft>
                      </a:pPr>
                      <a:r>
                        <a:rPr lang="en-US" sz="1200">
                          <a:effectLst/>
                        </a:rPr>
                        <a:t>Description</a:t>
                      </a:r>
                      <a:endParaRPr lang="en-US" sz="1200">
                        <a:effectLst/>
                        <a:latin typeface="Times New Roman" panose="02020603050405020304" pitchFamily="18" charset="0"/>
                        <a:ea typeface="Times New Roman" panose="02020603050405020304" pitchFamily="18" charset="0"/>
                      </a:endParaRPr>
                    </a:p>
                  </a:txBody>
                  <a:tcPr marL="36945" marR="36945" marT="0" marB="0"/>
                </a:tc>
                <a:tc>
                  <a:txBody>
                    <a:bodyPr/>
                    <a:lstStyle/>
                    <a:p>
                      <a:pPr marL="0" marR="0" algn="just">
                        <a:spcBef>
                          <a:spcPts val="0"/>
                        </a:spcBef>
                        <a:spcAft>
                          <a:spcPts val="0"/>
                        </a:spcAft>
                      </a:pPr>
                      <a:r>
                        <a:rPr lang="en-US" sz="1200">
                          <a:effectLst/>
                        </a:rPr>
                        <a:t>Timeline</a:t>
                      </a:r>
                      <a:endParaRPr lang="en-US" sz="1200">
                        <a:effectLst/>
                        <a:latin typeface="Times New Roman" panose="02020603050405020304" pitchFamily="18" charset="0"/>
                        <a:ea typeface="Times New Roman" panose="02020603050405020304" pitchFamily="18" charset="0"/>
                      </a:endParaRPr>
                    </a:p>
                  </a:txBody>
                  <a:tcPr marL="36945" marR="36945" marT="0" marB="0"/>
                </a:tc>
                <a:tc>
                  <a:txBody>
                    <a:bodyPr/>
                    <a:lstStyle/>
                    <a:p>
                      <a:pPr marL="0" marR="0" algn="just">
                        <a:spcBef>
                          <a:spcPts val="0"/>
                        </a:spcBef>
                        <a:spcAft>
                          <a:spcPts val="0"/>
                        </a:spcAft>
                      </a:pPr>
                      <a:r>
                        <a:rPr lang="en-US" sz="1200">
                          <a:effectLst/>
                        </a:rPr>
                        <a:t> </a:t>
                      </a:r>
                      <a:endParaRPr lang="en-US" sz="1200">
                        <a:effectLst/>
                        <a:latin typeface="Times New Roman" panose="02020603050405020304" pitchFamily="18" charset="0"/>
                        <a:ea typeface="Times New Roman" panose="02020603050405020304" pitchFamily="18" charset="0"/>
                      </a:endParaRPr>
                    </a:p>
                  </a:txBody>
                  <a:tcPr marL="36945" marR="36945" marT="0" marB="0"/>
                </a:tc>
                <a:extLst>
                  <a:ext uri="{0D108BD9-81ED-4DB2-BD59-A6C34878D82A}">
                    <a16:rowId xmlns:a16="http://schemas.microsoft.com/office/drawing/2014/main" val="1764359558"/>
                  </a:ext>
                </a:extLst>
              </a:tr>
              <a:tr h="652635">
                <a:tc>
                  <a:txBody>
                    <a:bodyPr/>
                    <a:lstStyle/>
                    <a:p>
                      <a:pPr marL="0" marR="0" algn="just">
                        <a:spcBef>
                          <a:spcPts val="0"/>
                        </a:spcBef>
                        <a:spcAft>
                          <a:spcPts val="0"/>
                        </a:spcAft>
                      </a:pPr>
                      <a:r>
                        <a:rPr lang="en-US" sz="1200" dirty="0">
                          <a:effectLst/>
                        </a:rPr>
                        <a:t>03</a:t>
                      </a:r>
                      <a:endParaRPr lang="en-US" sz="1200" dirty="0">
                        <a:effectLst/>
                        <a:latin typeface="Times New Roman" panose="02020603050405020304" pitchFamily="18" charset="0"/>
                        <a:ea typeface="Times New Roman" panose="02020603050405020304" pitchFamily="18" charset="0"/>
                      </a:endParaRPr>
                    </a:p>
                  </a:txBody>
                  <a:tcPr marL="36945" marR="36945" marT="0" marB="0"/>
                </a:tc>
                <a:tc>
                  <a:txBody>
                    <a:bodyPr/>
                    <a:lstStyle/>
                    <a:p>
                      <a:pPr marL="0" marR="0" algn="just">
                        <a:spcBef>
                          <a:spcPts val="0"/>
                        </a:spcBef>
                        <a:spcAft>
                          <a:spcPts val="0"/>
                        </a:spcAft>
                      </a:pPr>
                      <a:r>
                        <a:rPr lang="en-US" sz="1200">
                          <a:effectLst/>
                        </a:rPr>
                        <a:t>Share reliability estimation methods/guidance for both mission extension and post mission disposal across Agencies.</a:t>
                      </a:r>
                      <a:endParaRPr lang="en-US" sz="1200">
                        <a:effectLst/>
                        <a:latin typeface="Times New Roman" panose="02020603050405020304" pitchFamily="18" charset="0"/>
                        <a:ea typeface="Times New Roman" panose="02020603050405020304" pitchFamily="18" charset="0"/>
                      </a:endParaRPr>
                    </a:p>
                  </a:txBody>
                  <a:tcPr marL="36945" marR="36945" marT="0" marB="0"/>
                </a:tc>
                <a:tc>
                  <a:txBody>
                    <a:bodyPr/>
                    <a:lstStyle/>
                    <a:p>
                      <a:pPr marL="0" marR="0" algn="just">
                        <a:spcBef>
                          <a:spcPts val="0"/>
                        </a:spcBef>
                        <a:spcAft>
                          <a:spcPts val="0"/>
                        </a:spcAft>
                      </a:pPr>
                      <a:r>
                        <a:rPr lang="en-US" sz="1200" dirty="0">
                          <a:effectLst/>
                        </a:rPr>
                        <a:t>Jan.-Jun. 2019</a:t>
                      </a:r>
                      <a:endParaRPr lang="en-US" sz="1200" dirty="0">
                        <a:effectLst/>
                        <a:latin typeface="Times New Roman" panose="02020603050405020304" pitchFamily="18" charset="0"/>
                        <a:ea typeface="Times New Roman" panose="02020603050405020304" pitchFamily="18" charset="0"/>
                      </a:endParaRPr>
                    </a:p>
                  </a:txBody>
                  <a:tcPr marL="36945" marR="36945" marT="0" marB="0"/>
                </a:tc>
                <a:tc>
                  <a:txBody>
                    <a:bodyPr/>
                    <a:lstStyle/>
                    <a:p>
                      <a:pPr marL="0" marR="0">
                        <a:spcBef>
                          <a:spcPts val="0"/>
                        </a:spcBef>
                        <a:spcAft>
                          <a:spcPts val="0"/>
                        </a:spcAft>
                      </a:pPr>
                      <a:r>
                        <a:rPr lang="en-US" sz="1200" dirty="0">
                          <a:effectLst/>
                        </a:rPr>
                        <a:t>Done – via presentations and discussion in Trilateral TF</a:t>
                      </a:r>
                      <a:endParaRPr lang="en-US" sz="1200" dirty="0">
                        <a:effectLst/>
                        <a:latin typeface="Times New Roman" panose="02020603050405020304" pitchFamily="18" charset="0"/>
                        <a:ea typeface="Times New Roman" panose="02020603050405020304" pitchFamily="18" charset="0"/>
                      </a:endParaRPr>
                    </a:p>
                  </a:txBody>
                  <a:tcPr marL="36945" marR="36945" marT="0" marB="0"/>
                </a:tc>
                <a:extLst>
                  <a:ext uri="{0D108BD9-81ED-4DB2-BD59-A6C34878D82A}">
                    <a16:rowId xmlns:a16="http://schemas.microsoft.com/office/drawing/2014/main" val="2671350568"/>
                  </a:ext>
                </a:extLst>
              </a:tr>
              <a:tr h="786794">
                <a:tc>
                  <a:txBody>
                    <a:bodyPr/>
                    <a:lstStyle/>
                    <a:p>
                      <a:pPr marL="0" marR="0" algn="just">
                        <a:spcBef>
                          <a:spcPts val="0"/>
                        </a:spcBef>
                        <a:spcAft>
                          <a:spcPts val="0"/>
                        </a:spcAft>
                      </a:pPr>
                      <a:r>
                        <a:rPr lang="en-US" sz="1200">
                          <a:effectLst/>
                        </a:rPr>
                        <a:t>03.1</a:t>
                      </a:r>
                      <a:endParaRPr lang="en-US" sz="1200">
                        <a:effectLst/>
                        <a:latin typeface="Times New Roman" panose="02020603050405020304" pitchFamily="18" charset="0"/>
                        <a:ea typeface="Times New Roman" panose="02020603050405020304" pitchFamily="18" charset="0"/>
                      </a:endParaRPr>
                    </a:p>
                  </a:txBody>
                  <a:tcPr marL="36945" marR="36945" marT="0" marB="0"/>
                </a:tc>
                <a:tc>
                  <a:txBody>
                    <a:bodyPr/>
                    <a:lstStyle/>
                    <a:p>
                      <a:pPr marL="0" marR="0" algn="just">
                        <a:spcBef>
                          <a:spcPts val="0"/>
                        </a:spcBef>
                        <a:spcAft>
                          <a:spcPts val="0"/>
                        </a:spcAft>
                      </a:pPr>
                      <a:r>
                        <a:rPr lang="en-US" sz="1200">
                          <a:effectLst/>
                        </a:rPr>
                        <a:t>Provide 15min overviews from each Agency on reliability estimation methods supporting mission extension and post mission disposal. </a:t>
                      </a:r>
                      <a:endParaRPr lang="en-US" sz="1200">
                        <a:effectLst/>
                        <a:latin typeface="Times New Roman" panose="02020603050405020304" pitchFamily="18" charset="0"/>
                        <a:ea typeface="Times New Roman" panose="02020603050405020304" pitchFamily="18" charset="0"/>
                      </a:endParaRPr>
                    </a:p>
                  </a:txBody>
                  <a:tcPr marL="36945" marR="36945" marT="0" marB="0"/>
                </a:tc>
                <a:tc>
                  <a:txBody>
                    <a:bodyPr/>
                    <a:lstStyle/>
                    <a:p>
                      <a:pPr marL="0" marR="0" algn="just">
                        <a:spcBef>
                          <a:spcPts val="0"/>
                        </a:spcBef>
                        <a:spcAft>
                          <a:spcPts val="0"/>
                        </a:spcAft>
                      </a:pPr>
                      <a:r>
                        <a:rPr lang="en-US" sz="1200">
                          <a:effectLst/>
                        </a:rPr>
                        <a:t>Apr. 2019</a:t>
                      </a:r>
                      <a:endParaRPr lang="en-US" sz="1200">
                        <a:effectLst/>
                        <a:latin typeface="Times New Roman" panose="02020603050405020304" pitchFamily="18" charset="0"/>
                        <a:ea typeface="Times New Roman" panose="02020603050405020304" pitchFamily="18" charset="0"/>
                      </a:endParaRPr>
                    </a:p>
                  </a:txBody>
                  <a:tcPr marL="36945" marR="36945" marT="0" marB="0"/>
                </a:tc>
                <a:tc>
                  <a:txBody>
                    <a:bodyPr/>
                    <a:lstStyle/>
                    <a:p>
                      <a:pPr marL="0" marR="0">
                        <a:spcBef>
                          <a:spcPts val="0"/>
                        </a:spcBef>
                        <a:spcAft>
                          <a:spcPts val="0"/>
                        </a:spcAft>
                      </a:pPr>
                      <a:r>
                        <a:rPr lang="en-US" sz="1200" dirty="0" smtClean="0">
                          <a:effectLst/>
                        </a:rPr>
                        <a:t>Done – with TF discussion and presentations (posted on ESA portal)</a:t>
                      </a:r>
                      <a:endParaRPr lang="en-US" sz="1200" dirty="0">
                        <a:effectLst/>
                        <a:latin typeface="Times New Roman" panose="02020603050405020304" pitchFamily="18" charset="0"/>
                        <a:ea typeface="Times New Roman" panose="02020603050405020304" pitchFamily="18" charset="0"/>
                      </a:endParaRPr>
                    </a:p>
                  </a:txBody>
                  <a:tcPr marL="36945" marR="36945" marT="0" marB="0"/>
                </a:tc>
                <a:extLst>
                  <a:ext uri="{0D108BD9-81ED-4DB2-BD59-A6C34878D82A}">
                    <a16:rowId xmlns:a16="http://schemas.microsoft.com/office/drawing/2014/main" val="2482907492"/>
                  </a:ext>
                </a:extLst>
              </a:tr>
              <a:tr h="807720">
                <a:tc>
                  <a:txBody>
                    <a:bodyPr/>
                    <a:lstStyle/>
                    <a:p>
                      <a:pPr marL="0" marR="0" algn="just">
                        <a:spcBef>
                          <a:spcPts val="0"/>
                        </a:spcBef>
                        <a:spcAft>
                          <a:spcPts val="0"/>
                        </a:spcAft>
                      </a:pPr>
                      <a:r>
                        <a:rPr lang="en-US" sz="1200">
                          <a:effectLst/>
                        </a:rPr>
                        <a:t>03.2</a:t>
                      </a:r>
                      <a:endParaRPr lang="en-US" sz="1200">
                        <a:effectLst/>
                        <a:latin typeface="Times New Roman" panose="02020603050405020304" pitchFamily="18" charset="0"/>
                        <a:ea typeface="Times New Roman" panose="02020603050405020304" pitchFamily="18" charset="0"/>
                      </a:endParaRPr>
                    </a:p>
                  </a:txBody>
                  <a:tcPr marL="36945" marR="36945" marT="0" marB="0"/>
                </a:tc>
                <a:tc>
                  <a:txBody>
                    <a:bodyPr/>
                    <a:lstStyle/>
                    <a:p>
                      <a:pPr marL="0" marR="0">
                        <a:spcBef>
                          <a:spcPts val="0"/>
                        </a:spcBef>
                        <a:spcAft>
                          <a:spcPts val="0"/>
                        </a:spcAft>
                      </a:pPr>
                      <a:r>
                        <a:rPr lang="en-US" sz="1200" dirty="0">
                          <a:solidFill>
                            <a:schemeClr val="tx1"/>
                          </a:solidFill>
                          <a:effectLst/>
                        </a:rPr>
                        <a:t>Review JAXA’s technical </a:t>
                      </a:r>
                      <a:r>
                        <a:rPr lang="en-US" sz="1200" dirty="0" smtClean="0">
                          <a:solidFill>
                            <a:schemeClr val="tx1"/>
                          </a:solidFill>
                          <a:effectLst/>
                        </a:rPr>
                        <a:t>note, KPEO-T-1825K, </a:t>
                      </a:r>
                      <a:r>
                        <a:rPr lang="en-US" sz="1200" dirty="0">
                          <a:solidFill>
                            <a:schemeClr val="tx1"/>
                          </a:solidFill>
                          <a:effectLst/>
                        </a:rPr>
                        <a:t>on JAXA’s position with regards to the ISO 24113 update prior to next meeting.</a:t>
                      </a:r>
                      <a:endParaRPr lang="en-US" sz="1200" dirty="0">
                        <a:solidFill>
                          <a:schemeClr val="tx1"/>
                        </a:solidFill>
                        <a:effectLst/>
                        <a:latin typeface="Times New Roman" panose="02020603050405020304" pitchFamily="18" charset="0"/>
                        <a:ea typeface="Times New Roman" panose="02020603050405020304" pitchFamily="18" charset="0"/>
                      </a:endParaRPr>
                    </a:p>
                  </a:txBody>
                  <a:tcPr marL="36945" marR="36945" marT="0" marB="0"/>
                </a:tc>
                <a:tc>
                  <a:txBody>
                    <a:bodyPr/>
                    <a:lstStyle/>
                    <a:p>
                      <a:pPr marL="0" marR="0" algn="just">
                        <a:spcBef>
                          <a:spcPts val="0"/>
                        </a:spcBef>
                        <a:spcAft>
                          <a:spcPts val="0"/>
                        </a:spcAft>
                      </a:pPr>
                      <a:r>
                        <a:rPr lang="en-US" sz="1200" dirty="0">
                          <a:effectLst/>
                        </a:rPr>
                        <a:t>Apr. 2019</a:t>
                      </a:r>
                      <a:endParaRPr lang="en-US" sz="1200" dirty="0">
                        <a:effectLst/>
                        <a:latin typeface="Times New Roman" panose="02020603050405020304" pitchFamily="18" charset="0"/>
                        <a:ea typeface="Times New Roman" panose="02020603050405020304" pitchFamily="18" charset="0"/>
                      </a:endParaRPr>
                    </a:p>
                  </a:txBody>
                  <a:tcPr marL="36945" marR="36945" marT="0" marB="0"/>
                </a:tc>
                <a:tc>
                  <a:txBody>
                    <a:bodyPr/>
                    <a:lstStyle/>
                    <a:p>
                      <a:pPr marL="0" marR="0">
                        <a:spcBef>
                          <a:spcPts val="0"/>
                        </a:spcBef>
                        <a:spcAft>
                          <a:spcPts val="0"/>
                        </a:spcAft>
                      </a:pPr>
                      <a:r>
                        <a:rPr lang="en-US" sz="1200" dirty="0">
                          <a:effectLst/>
                        </a:rPr>
                        <a:t>Done – reflected in JAXA process </a:t>
                      </a:r>
                      <a:r>
                        <a:rPr lang="en-US" sz="1200" dirty="0" smtClean="0">
                          <a:effectLst/>
                        </a:rPr>
                        <a:t>descriptions</a:t>
                      </a:r>
                      <a:r>
                        <a:rPr lang="en-US" sz="1200" baseline="0" dirty="0" smtClean="0">
                          <a:effectLst/>
                        </a:rPr>
                        <a:t> (JERG-0-002)</a:t>
                      </a:r>
                      <a:endParaRPr lang="en-US" sz="1200" dirty="0">
                        <a:effectLst/>
                      </a:endParaRPr>
                    </a:p>
                    <a:p>
                      <a:pPr marL="0" marR="0">
                        <a:spcBef>
                          <a:spcPts val="0"/>
                        </a:spcBef>
                        <a:spcAft>
                          <a:spcPts val="0"/>
                        </a:spcAft>
                      </a:pPr>
                      <a:r>
                        <a:rPr lang="en-US" sz="1200" dirty="0">
                          <a:effectLst/>
                        </a:rPr>
                        <a:t> </a:t>
                      </a:r>
                    </a:p>
                  </a:txBody>
                  <a:tcPr marL="36945" marR="36945" marT="0" marB="0"/>
                </a:tc>
                <a:extLst>
                  <a:ext uri="{0D108BD9-81ED-4DB2-BD59-A6C34878D82A}">
                    <a16:rowId xmlns:a16="http://schemas.microsoft.com/office/drawing/2014/main" val="2324322755"/>
                  </a:ext>
                </a:extLst>
              </a:tr>
              <a:tr h="456841">
                <a:tc>
                  <a:txBody>
                    <a:bodyPr/>
                    <a:lstStyle/>
                    <a:p>
                      <a:pPr marL="0" marR="0" algn="just">
                        <a:spcBef>
                          <a:spcPts val="0"/>
                        </a:spcBef>
                        <a:spcAft>
                          <a:spcPts val="0"/>
                        </a:spcAft>
                      </a:pPr>
                      <a:r>
                        <a:rPr lang="en-US" sz="1200">
                          <a:effectLst/>
                        </a:rPr>
                        <a:t>04</a:t>
                      </a:r>
                      <a:endParaRPr lang="en-US" sz="1200">
                        <a:effectLst/>
                        <a:latin typeface="Times New Roman" panose="02020603050405020304" pitchFamily="18" charset="0"/>
                        <a:ea typeface="Times New Roman" panose="02020603050405020304" pitchFamily="18" charset="0"/>
                      </a:endParaRPr>
                    </a:p>
                  </a:txBody>
                  <a:tcPr marL="36945" marR="36945" marT="0" marB="0"/>
                </a:tc>
                <a:tc>
                  <a:txBody>
                    <a:bodyPr/>
                    <a:lstStyle/>
                    <a:p>
                      <a:pPr marL="0" marR="0">
                        <a:spcBef>
                          <a:spcPts val="0"/>
                        </a:spcBef>
                        <a:spcAft>
                          <a:spcPts val="0"/>
                        </a:spcAft>
                      </a:pPr>
                      <a:r>
                        <a:rPr lang="en-US" sz="1200">
                          <a:effectLst/>
                        </a:rPr>
                        <a:t>Common TriLateral Mission Extension/Post Mission Disposal Methodology Framework</a:t>
                      </a:r>
                      <a:endParaRPr lang="en-US" sz="1200">
                        <a:solidFill>
                          <a:srgbClr val="000000"/>
                        </a:solidFill>
                        <a:effectLst/>
                        <a:latin typeface="Times New Roman" panose="02020603050405020304" pitchFamily="18" charset="0"/>
                        <a:ea typeface="Times New Roman" panose="02020603050405020304" pitchFamily="18" charset="0"/>
                      </a:endParaRPr>
                    </a:p>
                  </a:txBody>
                  <a:tcPr marL="36945" marR="36945" marT="0" marB="0"/>
                </a:tc>
                <a:tc>
                  <a:txBody>
                    <a:bodyPr/>
                    <a:lstStyle/>
                    <a:p>
                      <a:pPr marL="0" marR="0" algn="just">
                        <a:spcBef>
                          <a:spcPts val="0"/>
                        </a:spcBef>
                        <a:spcAft>
                          <a:spcPts val="0"/>
                        </a:spcAft>
                      </a:pPr>
                      <a:r>
                        <a:rPr lang="en-US" sz="1200" dirty="0">
                          <a:effectLst/>
                        </a:rPr>
                        <a:t>Nov 2019 – Nov 2020</a:t>
                      </a:r>
                      <a:endParaRPr lang="en-US" sz="1200" dirty="0">
                        <a:effectLst/>
                        <a:latin typeface="Times New Roman" panose="02020603050405020304" pitchFamily="18" charset="0"/>
                        <a:ea typeface="Times New Roman" panose="02020603050405020304" pitchFamily="18" charset="0"/>
                      </a:endParaRPr>
                    </a:p>
                  </a:txBody>
                  <a:tcPr marL="36945" marR="36945" marT="0" marB="0"/>
                </a:tc>
                <a:tc>
                  <a:txBody>
                    <a:bodyPr/>
                    <a:lstStyle/>
                    <a:p>
                      <a:pPr marL="0" marR="0" algn="just">
                        <a:spcBef>
                          <a:spcPts val="0"/>
                        </a:spcBef>
                        <a:spcAft>
                          <a:spcPts val="0"/>
                        </a:spcAft>
                      </a:pPr>
                      <a:r>
                        <a:rPr lang="en-US" sz="1200" dirty="0">
                          <a:effectLst/>
                        </a:rPr>
                        <a:t>Done – with plan to develop consensus </a:t>
                      </a:r>
                      <a:r>
                        <a:rPr lang="en-US" sz="1200" dirty="0" smtClean="0">
                          <a:effectLst/>
                        </a:rPr>
                        <a:t>Doc</a:t>
                      </a:r>
                      <a:r>
                        <a:rPr lang="en-US" sz="1200" baseline="0" dirty="0" smtClean="0">
                          <a:effectLst/>
                        </a:rPr>
                        <a:t>ument and associated outline.</a:t>
                      </a:r>
                      <a:endParaRPr lang="en-US" sz="1200" dirty="0">
                        <a:effectLst/>
                        <a:latin typeface="Times New Roman" panose="02020603050405020304" pitchFamily="18" charset="0"/>
                        <a:ea typeface="Times New Roman" panose="02020603050405020304" pitchFamily="18" charset="0"/>
                      </a:endParaRPr>
                    </a:p>
                  </a:txBody>
                  <a:tcPr marL="36945" marR="36945" marT="0" marB="0"/>
                </a:tc>
                <a:extLst>
                  <a:ext uri="{0D108BD9-81ED-4DB2-BD59-A6C34878D82A}">
                    <a16:rowId xmlns:a16="http://schemas.microsoft.com/office/drawing/2014/main" val="539331704"/>
                  </a:ext>
                </a:extLst>
              </a:tr>
              <a:tr h="435090">
                <a:tc>
                  <a:txBody>
                    <a:bodyPr/>
                    <a:lstStyle/>
                    <a:p>
                      <a:pPr marL="0" marR="0" algn="just">
                        <a:spcBef>
                          <a:spcPts val="0"/>
                        </a:spcBef>
                        <a:spcAft>
                          <a:spcPts val="0"/>
                        </a:spcAft>
                      </a:pPr>
                      <a:r>
                        <a:rPr lang="en-US" sz="1200" dirty="0">
                          <a:effectLst/>
                        </a:rPr>
                        <a:t>04.1</a:t>
                      </a:r>
                      <a:endParaRPr lang="en-US" sz="1200" dirty="0">
                        <a:effectLst/>
                        <a:latin typeface="Times New Roman" panose="02020603050405020304" pitchFamily="18" charset="0"/>
                        <a:ea typeface="Times New Roman" panose="02020603050405020304" pitchFamily="18" charset="0"/>
                      </a:endParaRPr>
                    </a:p>
                  </a:txBody>
                  <a:tcPr marL="36945" marR="36945" marT="0" marB="0"/>
                </a:tc>
                <a:tc>
                  <a:txBody>
                    <a:bodyPr/>
                    <a:lstStyle/>
                    <a:p>
                      <a:pPr marL="0" marR="0">
                        <a:spcBef>
                          <a:spcPts val="0"/>
                        </a:spcBef>
                        <a:spcAft>
                          <a:spcPts val="0"/>
                        </a:spcAft>
                      </a:pPr>
                      <a:r>
                        <a:rPr lang="en-US" sz="1200">
                          <a:effectLst/>
                        </a:rPr>
                        <a:t>Common Reliability Estimation Framework Outline – agreed to by ESA, JAXA, and NASA</a:t>
                      </a:r>
                      <a:endParaRPr lang="en-US" sz="1200">
                        <a:solidFill>
                          <a:srgbClr val="000000"/>
                        </a:solidFill>
                        <a:effectLst/>
                        <a:latin typeface="Times New Roman" panose="02020603050405020304" pitchFamily="18" charset="0"/>
                        <a:ea typeface="Times New Roman" panose="02020603050405020304" pitchFamily="18" charset="0"/>
                      </a:endParaRPr>
                    </a:p>
                  </a:txBody>
                  <a:tcPr marL="36945" marR="36945" marT="0" marB="0"/>
                </a:tc>
                <a:tc>
                  <a:txBody>
                    <a:bodyPr/>
                    <a:lstStyle/>
                    <a:p>
                      <a:pPr marL="0" marR="0" algn="just">
                        <a:spcBef>
                          <a:spcPts val="0"/>
                        </a:spcBef>
                        <a:spcAft>
                          <a:spcPts val="0"/>
                        </a:spcAft>
                      </a:pPr>
                      <a:r>
                        <a:rPr lang="en-US" sz="1200">
                          <a:effectLst/>
                        </a:rPr>
                        <a:t>Jan 2020</a:t>
                      </a:r>
                      <a:endParaRPr lang="en-US" sz="1200">
                        <a:effectLst/>
                        <a:latin typeface="Times New Roman" panose="02020603050405020304" pitchFamily="18" charset="0"/>
                        <a:ea typeface="Times New Roman" panose="02020603050405020304" pitchFamily="18" charset="0"/>
                      </a:endParaRPr>
                    </a:p>
                  </a:txBody>
                  <a:tcPr marL="36945" marR="36945" marT="0" marB="0"/>
                </a:tc>
                <a:tc>
                  <a:txBody>
                    <a:bodyPr/>
                    <a:lstStyle/>
                    <a:p>
                      <a:pPr marL="0" marR="0" algn="just">
                        <a:spcBef>
                          <a:spcPts val="0"/>
                        </a:spcBef>
                        <a:spcAft>
                          <a:spcPts val="0"/>
                        </a:spcAft>
                      </a:pPr>
                      <a:r>
                        <a:rPr lang="en-US" sz="1200" dirty="0">
                          <a:effectLst/>
                        </a:rPr>
                        <a:t>Done – with consensus Doc outline</a:t>
                      </a:r>
                      <a:endParaRPr lang="en-US" sz="1200" dirty="0">
                        <a:effectLst/>
                        <a:latin typeface="Times New Roman" panose="02020603050405020304" pitchFamily="18" charset="0"/>
                        <a:ea typeface="Times New Roman" panose="02020603050405020304" pitchFamily="18" charset="0"/>
                      </a:endParaRPr>
                    </a:p>
                  </a:txBody>
                  <a:tcPr marL="36945" marR="36945" marT="0" marB="0"/>
                </a:tc>
                <a:extLst>
                  <a:ext uri="{0D108BD9-81ED-4DB2-BD59-A6C34878D82A}">
                    <a16:rowId xmlns:a16="http://schemas.microsoft.com/office/drawing/2014/main" val="2645845262"/>
                  </a:ext>
                </a:extLst>
              </a:tr>
              <a:tr h="471578">
                <a:tc>
                  <a:txBody>
                    <a:bodyPr/>
                    <a:lstStyle/>
                    <a:p>
                      <a:pPr marL="0" marR="0" algn="just">
                        <a:spcBef>
                          <a:spcPts val="0"/>
                        </a:spcBef>
                        <a:spcAft>
                          <a:spcPts val="0"/>
                        </a:spcAft>
                      </a:pPr>
                      <a:r>
                        <a:rPr lang="en-US" sz="1200">
                          <a:effectLst/>
                        </a:rPr>
                        <a:t>04.2</a:t>
                      </a:r>
                      <a:endParaRPr lang="en-US" sz="1200">
                        <a:effectLst/>
                        <a:latin typeface="Times New Roman" panose="02020603050405020304" pitchFamily="18" charset="0"/>
                        <a:ea typeface="Times New Roman" panose="02020603050405020304" pitchFamily="18" charset="0"/>
                      </a:endParaRPr>
                    </a:p>
                  </a:txBody>
                  <a:tcPr marL="36945" marR="36945" marT="0" marB="0"/>
                </a:tc>
                <a:tc>
                  <a:txBody>
                    <a:bodyPr/>
                    <a:lstStyle/>
                    <a:p>
                      <a:pPr marL="0" marR="0">
                        <a:spcBef>
                          <a:spcPts val="0"/>
                        </a:spcBef>
                        <a:spcAft>
                          <a:spcPts val="0"/>
                        </a:spcAft>
                      </a:pPr>
                      <a:r>
                        <a:rPr lang="en-US" sz="1200">
                          <a:effectLst/>
                        </a:rPr>
                        <a:t>Common Reliability Estimation Framework Draft Document – agreed to by ESA, JAXA, and NASA</a:t>
                      </a:r>
                      <a:endParaRPr lang="en-US" sz="1200">
                        <a:solidFill>
                          <a:srgbClr val="000000"/>
                        </a:solidFill>
                        <a:effectLst/>
                        <a:latin typeface="Times New Roman" panose="02020603050405020304" pitchFamily="18" charset="0"/>
                        <a:ea typeface="Times New Roman" panose="02020603050405020304" pitchFamily="18" charset="0"/>
                      </a:endParaRPr>
                    </a:p>
                  </a:txBody>
                  <a:tcPr marL="36945" marR="36945" marT="0" marB="0"/>
                </a:tc>
                <a:tc>
                  <a:txBody>
                    <a:bodyPr/>
                    <a:lstStyle/>
                    <a:p>
                      <a:pPr marL="0" marR="0" algn="just">
                        <a:spcBef>
                          <a:spcPts val="0"/>
                        </a:spcBef>
                        <a:spcAft>
                          <a:spcPts val="0"/>
                        </a:spcAft>
                      </a:pPr>
                      <a:r>
                        <a:rPr lang="en-US" sz="1200" dirty="0">
                          <a:effectLst/>
                        </a:rPr>
                        <a:t>May </a:t>
                      </a:r>
                      <a:r>
                        <a:rPr lang="en-US" sz="1200" dirty="0" smtClean="0">
                          <a:effectLst/>
                        </a:rPr>
                        <a:t>2020 – May 2021</a:t>
                      </a:r>
                      <a:endParaRPr lang="en-US" sz="1200" dirty="0">
                        <a:effectLst/>
                        <a:latin typeface="Times New Roman" panose="02020603050405020304" pitchFamily="18" charset="0"/>
                        <a:ea typeface="Times New Roman" panose="02020603050405020304" pitchFamily="18" charset="0"/>
                      </a:endParaRPr>
                    </a:p>
                  </a:txBody>
                  <a:tcPr marL="36945" marR="36945" marT="0" marB="0"/>
                </a:tc>
                <a:tc>
                  <a:txBody>
                    <a:bodyPr/>
                    <a:lstStyle/>
                    <a:p>
                      <a:pPr marL="0" marR="0" algn="just">
                        <a:spcBef>
                          <a:spcPts val="0"/>
                        </a:spcBef>
                        <a:spcAft>
                          <a:spcPts val="0"/>
                        </a:spcAft>
                      </a:pPr>
                      <a:r>
                        <a:rPr lang="en-US" sz="1200" dirty="0">
                          <a:effectLst/>
                        </a:rPr>
                        <a:t>Done – draft document (multiple versions) have been drafted and shared</a:t>
                      </a:r>
                      <a:r>
                        <a:rPr lang="en-US" sz="1200" dirty="0" smtClean="0">
                          <a:effectLst/>
                        </a:rPr>
                        <a:t>. Current goal is to have a shareable final  version at TRILATERAL.</a:t>
                      </a:r>
                      <a:endParaRPr lang="en-US" sz="1200" dirty="0">
                        <a:effectLst/>
                        <a:latin typeface="Times New Roman" panose="02020603050405020304" pitchFamily="18" charset="0"/>
                        <a:ea typeface="Times New Roman" panose="02020603050405020304" pitchFamily="18" charset="0"/>
                      </a:endParaRPr>
                    </a:p>
                  </a:txBody>
                  <a:tcPr marL="36945" marR="36945" marT="0" marB="0"/>
                </a:tc>
                <a:extLst>
                  <a:ext uri="{0D108BD9-81ED-4DB2-BD59-A6C34878D82A}">
                    <a16:rowId xmlns:a16="http://schemas.microsoft.com/office/drawing/2014/main" val="3094875163"/>
                  </a:ext>
                </a:extLst>
              </a:tr>
              <a:tr h="761407">
                <a:tc>
                  <a:txBody>
                    <a:bodyPr/>
                    <a:lstStyle/>
                    <a:p>
                      <a:pPr marL="0" marR="0" algn="just">
                        <a:spcBef>
                          <a:spcPts val="0"/>
                        </a:spcBef>
                        <a:spcAft>
                          <a:spcPts val="0"/>
                        </a:spcAft>
                      </a:pPr>
                      <a:r>
                        <a:rPr lang="en-US" sz="1200" dirty="0">
                          <a:effectLst/>
                        </a:rPr>
                        <a:t>04.3</a:t>
                      </a:r>
                      <a:endParaRPr lang="en-US" sz="1200" dirty="0">
                        <a:effectLst/>
                        <a:latin typeface="Times New Roman" panose="02020603050405020304" pitchFamily="18" charset="0"/>
                        <a:ea typeface="Times New Roman" panose="02020603050405020304" pitchFamily="18" charset="0"/>
                      </a:endParaRPr>
                    </a:p>
                  </a:txBody>
                  <a:tcPr marL="36945" marR="36945" marT="0" marB="0"/>
                </a:tc>
                <a:tc>
                  <a:txBody>
                    <a:bodyPr/>
                    <a:lstStyle/>
                    <a:p>
                      <a:pPr marL="0" marR="0">
                        <a:spcBef>
                          <a:spcPts val="0"/>
                        </a:spcBef>
                        <a:spcAft>
                          <a:spcPts val="0"/>
                        </a:spcAft>
                      </a:pPr>
                      <a:r>
                        <a:rPr lang="en-US" sz="1200" dirty="0">
                          <a:effectLst/>
                        </a:rPr>
                        <a:t>Common Reliability Estimation Framework Final Document Proposal – agreed to by ESA, JAXA, and NASA</a:t>
                      </a:r>
                      <a:endParaRPr lang="en-US" sz="1200" dirty="0">
                        <a:solidFill>
                          <a:srgbClr val="000000"/>
                        </a:solidFill>
                        <a:effectLst/>
                        <a:latin typeface="Times New Roman" panose="02020603050405020304" pitchFamily="18" charset="0"/>
                        <a:ea typeface="Times New Roman" panose="02020603050405020304" pitchFamily="18" charset="0"/>
                      </a:endParaRPr>
                    </a:p>
                  </a:txBody>
                  <a:tcPr marL="36945" marR="36945" marT="0" marB="0"/>
                </a:tc>
                <a:tc>
                  <a:txBody>
                    <a:bodyPr/>
                    <a:lstStyle/>
                    <a:p>
                      <a:pPr marL="0" marR="0" algn="just">
                        <a:spcBef>
                          <a:spcPts val="0"/>
                        </a:spcBef>
                        <a:spcAft>
                          <a:spcPts val="0"/>
                        </a:spcAft>
                      </a:pPr>
                      <a:r>
                        <a:rPr lang="en-US" sz="1200" dirty="0">
                          <a:effectLst/>
                        </a:rPr>
                        <a:t>June 2021 - Sept 2021</a:t>
                      </a:r>
                      <a:endParaRPr lang="en-US" sz="1200" dirty="0">
                        <a:effectLst/>
                        <a:latin typeface="Times New Roman" panose="02020603050405020304" pitchFamily="18" charset="0"/>
                        <a:ea typeface="Times New Roman" panose="02020603050405020304" pitchFamily="18" charset="0"/>
                      </a:endParaRPr>
                    </a:p>
                  </a:txBody>
                  <a:tcPr marL="36945" marR="36945" marT="0" marB="0"/>
                </a:tc>
                <a:tc>
                  <a:txBody>
                    <a:bodyPr/>
                    <a:lstStyle/>
                    <a:p>
                      <a:pPr marL="0" marR="0" algn="l">
                        <a:spcBef>
                          <a:spcPts val="0"/>
                        </a:spcBef>
                        <a:spcAft>
                          <a:spcPts val="0"/>
                        </a:spcAft>
                      </a:pPr>
                      <a:r>
                        <a:rPr lang="en-US" sz="1200" dirty="0" smtClean="0">
                          <a:solidFill>
                            <a:srgbClr val="FF0000"/>
                          </a:solidFill>
                          <a:effectLst/>
                        </a:rPr>
                        <a:t>Acquire each</a:t>
                      </a:r>
                      <a:r>
                        <a:rPr lang="en-US" sz="1200" baseline="0" dirty="0" smtClean="0">
                          <a:solidFill>
                            <a:srgbClr val="FF0000"/>
                          </a:solidFill>
                          <a:effectLst/>
                        </a:rPr>
                        <a:t> agency’s approval of Trilateral consensus document. </a:t>
                      </a:r>
                      <a:r>
                        <a:rPr lang="en-US" sz="1200" dirty="0" smtClean="0">
                          <a:solidFill>
                            <a:srgbClr val="FF0000"/>
                          </a:solidFill>
                          <a:effectLst/>
                        </a:rPr>
                        <a:t>Share</a:t>
                      </a:r>
                      <a:r>
                        <a:rPr lang="en-US" sz="1200" baseline="0" dirty="0" smtClean="0">
                          <a:solidFill>
                            <a:srgbClr val="FF0000"/>
                          </a:solidFill>
                          <a:effectLst/>
                        </a:rPr>
                        <a:t> Trilateral/agency approved consensus document </a:t>
                      </a:r>
                      <a:r>
                        <a:rPr lang="en-US" sz="1200" dirty="0" smtClean="0">
                          <a:solidFill>
                            <a:srgbClr val="FF0000"/>
                          </a:solidFill>
                          <a:effectLst/>
                        </a:rPr>
                        <a:t>publically</a:t>
                      </a:r>
                      <a:r>
                        <a:rPr lang="en-US" sz="1200" dirty="0">
                          <a:solidFill>
                            <a:srgbClr val="FF0000"/>
                          </a:solidFill>
                          <a:effectLst/>
                        </a:rPr>
                        <a:t>.</a:t>
                      </a:r>
                      <a:endParaRPr lang="en-US" sz="1200" dirty="0">
                        <a:solidFill>
                          <a:srgbClr val="FF0000"/>
                        </a:solidFill>
                        <a:effectLst/>
                        <a:latin typeface="Times New Roman" panose="02020603050405020304" pitchFamily="18" charset="0"/>
                        <a:ea typeface="Times New Roman" panose="02020603050405020304" pitchFamily="18" charset="0"/>
                      </a:endParaRPr>
                    </a:p>
                  </a:txBody>
                  <a:tcPr marL="36945" marR="36945" marT="0" marB="0"/>
                </a:tc>
                <a:extLst>
                  <a:ext uri="{0D108BD9-81ED-4DB2-BD59-A6C34878D82A}">
                    <a16:rowId xmlns:a16="http://schemas.microsoft.com/office/drawing/2014/main" val="3461365272"/>
                  </a:ext>
                </a:extLst>
              </a:tr>
            </a:tbl>
          </a:graphicData>
        </a:graphic>
      </p:graphicFrame>
      <p:sp>
        <p:nvSpPr>
          <p:cNvPr id="4" name="Slide Number Placeholder 3"/>
          <p:cNvSpPr>
            <a:spLocks noGrp="1"/>
          </p:cNvSpPr>
          <p:nvPr>
            <p:ph type="sldNum" sz="quarter" idx="7"/>
          </p:nvPr>
        </p:nvSpPr>
        <p:spPr>
          <a:xfrm>
            <a:off x="8610600" y="6445250"/>
            <a:ext cx="2743200" cy="365125"/>
          </a:xfrm>
        </p:spPr>
        <p:txBody>
          <a:bodyPr/>
          <a:lstStyle/>
          <a:p>
            <a:pPr defTabSz="586405"/>
            <a:fld id="{B6F15528-21DE-4FAA-801E-634DDDAF4B2B}" type="slidenum">
              <a:rPr lang="en-US" sz="1154" smtClean="0">
                <a:solidFill>
                  <a:prstClr val="black">
                    <a:tint val="75000"/>
                  </a:prstClr>
                </a:solidFill>
              </a:rPr>
              <a:pPr defTabSz="586405"/>
              <a:t>24</a:t>
            </a:fld>
            <a:endParaRPr lang="en-US" sz="1154" dirty="0">
              <a:solidFill>
                <a:prstClr val="black">
                  <a:tint val="75000"/>
                </a:prstClr>
              </a:solidFill>
            </a:endParaRPr>
          </a:p>
        </p:txBody>
      </p:sp>
    </p:spTree>
    <p:extLst>
      <p:ext uri="{BB962C8B-B14F-4D97-AF65-F5344CB8AC3E}">
        <p14:creationId xmlns:p14="http://schemas.microsoft.com/office/powerpoint/2010/main" val="276308545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28535</TotalTime>
  <Words>6869</Words>
  <Application>Microsoft Office PowerPoint</Application>
  <PresentationFormat>Widescreen</PresentationFormat>
  <Paragraphs>823</Paragraphs>
  <Slides>24</Slides>
  <Notes>19</Notes>
  <HiddenSlides>0</HiddenSlides>
  <MMClips>0</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24</vt:i4>
      </vt:variant>
    </vt:vector>
  </HeadingPairs>
  <TitlesOfParts>
    <vt:vector size="41" baseType="lpstr">
      <vt:lpstr>ＭＳ Ｐゴシック</vt:lpstr>
      <vt:lpstr>游ゴシック</vt:lpstr>
      <vt:lpstr>游ゴシック Light</vt:lpstr>
      <vt:lpstr>Arial</vt:lpstr>
      <vt:lpstr>Calibri</vt:lpstr>
      <vt:lpstr>Calibri Light</vt:lpstr>
      <vt:lpstr>Courier New</vt:lpstr>
      <vt:lpstr>Geneva</vt:lpstr>
      <vt:lpstr>Helvetica</vt:lpstr>
      <vt:lpstr>Meiryo UI</vt:lpstr>
      <vt:lpstr>Symbol</vt:lpstr>
      <vt:lpstr>Times New Roman</vt:lpstr>
      <vt:lpstr>Trebuchet MS</vt:lpstr>
      <vt:lpstr>Wingdings</vt:lpstr>
      <vt:lpstr>Yu Mincho</vt:lpstr>
      <vt:lpstr>Yu Mincho</vt:lpstr>
      <vt:lpstr>Office Theme</vt:lpstr>
      <vt:lpstr>Trilateral</vt:lpstr>
      <vt:lpstr>Agenda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NASA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Lindsey, Nancy J. (GSFC-3710)</dc:creator>
  <cp:lastModifiedBy>Lindsey, Nancy J. (GSFC-3710)</cp:lastModifiedBy>
  <cp:revision>199</cp:revision>
  <dcterms:created xsi:type="dcterms:W3CDTF">2021-03-11T14:05:35Z</dcterms:created>
  <dcterms:modified xsi:type="dcterms:W3CDTF">2021-06-14T17:40:16Z</dcterms:modified>
</cp:coreProperties>
</file>