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233" autoAdjust="0"/>
  </p:normalViewPr>
  <p:slideViewPr>
    <p:cSldViewPr snapToGrid="0">
      <p:cViewPr varScale="1">
        <p:scale>
          <a:sx n="100" d="100"/>
          <a:sy n="100" d="100"/>
        </p:scale>
        <p:origin x="8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FF65E-7587-448C-A821-CC48B81F677E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E97A1-183B-46FD-A688-559FE9A96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922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Overall structure/Domains</a:t>
            </a:r>
          </a:p>
          <a:p>
            <a:r>
              <a:rPr lang="en-US" dirty="0" smtClean="0"/>
              <a:t>Comment on 2020 Technology</a:t>
            </a:r>
            <a:r>
              <a:rPr lang="en-US" baseline="0" dirty="0" smtClean="0"/>
              <a:t> demonstrations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HLPW3 and HLPW4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Grid convergence for M6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SC2019 Mars lander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F009B-AA83-4291-81BE-194F11CE19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96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Key modifications: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Delayed numerous milestones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Enhanced Geometry modeling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Added machine learning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…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 2020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H-O curved meshing. See 1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para of section, Mesh Generation under Recent Developments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Adaptive Meshing. See 4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para of same section.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Bespoke geometry modeling systems. See 2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para of subsection Geometry Modeling.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 Last 5-Years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Challenges posed by B-Rep NURBS geometry models. 3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para in Geometry Modeling.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Experimentation with alternative geometry representations (spatial occupancy, Sub-D surfaces, facets). Referenced throughout geometry modeling subsection.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Adaptation – Well on the path to ubiquity.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High-Order Mesh Curving – Meshing may actually be more mature than the H-O flow solvers.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 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Items that have changed since 2014 to include in the presentation – as far as HPC, I would include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AI/ML.  Another one that often comes to mind (for me at least, not sure how Bill G or others feel) is the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eternal quest for true, single-source performance portability.  I think this is a long ways off at this point (we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can’t even get compilers within a given architecture to replicate human efficiencies) and is a Holy Grail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in some sense – perhaps even outright unachievable.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F009B-AA83-4291-81BE-194F11CE190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50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519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223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22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2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72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3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09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3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1B10-80CC-4AFA-9DD2-40F1088BA92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85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Content an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8881" y="1342654"/>
            <a:ext cx="11253214" cy="1668149"/>
          </a:xfrm>
          <a:prstGeom prst="rect">
            <a:avLst/>
          </a:prstGeom>
        </p:spPr>
        <p:txBody>
          <a:bodyPr/>
          <a:lstStyle>
            <a:lvl1pPr>
              <a:buClr>
                <a:srgbClr val="253746"/>
              </a:buClr>
              <a:defRPr/>
            </a:lvl1pPr>
            <a:lvl2pPr>
              <a:buClr>
                <a:srgbClr val="253746"/>
              </a:buClr>
              <a:defRPr/>
            </a:lvl2pPr>
            <a:lvl3pPr>
              <a:buClr>
                <a:srgbClr val="253746"/>
              </a:buClr>
              <a:defRPr/>
            </a:lvl3pPr>
            <a:lvl4pPr>
              <a:buClr>
                <a:srgbClr val="253746"/>
              </a:buClr>
              <a:defRPr/>
            </a:lvl4pPr>
            <a:lvl5pPr>
              <a:buClr>
                <a:srgbClr val="253746"/>
              </a:buClr>
              <a:defRPr/>
            </a:lvl5pPr>
          </a:lstStyle>
          <a:p>
            <a:pPr lvl="0"/>
            <a:r>
              <a:rPr lang="en-US" dirty="0" smtClean="0"/>
              <a:t>22-point Arial</a:t>
            </a:r>
          </a:p>
          <a:p>
            <a:pPr lvl="1"/>
            <a:r>
              <a:rPr lang="en-US" dirty="0" smtClean="0"/>
              <a:t>20-point Arial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881" y="332409"/>
            <a:ext cx="11249170" cy="38779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 smtClean="0"/>
              <a:t>Title – 28-point Arial Bold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8881" y="811359"/>
            <a:ext cx="11247148" cy="307777"/>
          </a:xfrm>
          <a:prstGeom prst="rect">
            <a:avLst/>
          </a:prstGeom>
        </p:spPr>
        <p:txBody>
          <a:bodyPr anchor="t" anchorCtr="0"/>
          <a:lstStyle>
            <a:lvl1pPr marL="0" indent="0">
              <a:buFontTx/>
              <a:buNone/>
              <a:defRPr sz="2000">
                <a:solidFill>
                  <a:srgbClr val="5C0F8C"/>
                </a:solidFill>
              </a:defRPr>
            </a:lvl1pPr>
          </a:lstStyle>
          <a:p>
            <a:pPr lvl="0"/>
            <a:r>
              <a:rPr lang="en-US" dirty="0" smtClean="0"/>
              <a:t>Subtitle – 20-point Arial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95173" y="6532563"/>
            <a:ext cx="2377016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" tIns="9144" rIns="9144" bIns="914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b="1">
                <a:solidFill>
                  <a:srgbClr val="A3AAAE"/>
                </a:solidFill>
              </a:defRPr>
            </a:lvl1pPr>
          </a:lstStyle>
          <a:p>
            <a:r>
              <a:rPr lang="en-US" dirty="0" smtClean="0">
                <a:solidFill>
                  <a:srgbClr val="253746"/>
                </a:solidFill>
              </a:rPr>
              <a:t>Boeing Research &amp; Technology  </a:t>
            </a:r>
            <a:fld id="{689318A1-174D-4DEE-8106-03A37B9BCF15}" type="slidenum">
              <a:rPr lang="en-US" smtClean="0">
                <a:solidFill>
                  <a:srgbClr val="009BDF"/>
                </a:solidFill>
              </a:rPr>
              <a:pPr/>
              <a:t>‹#›</a:t>
            </a:fld>
            <a:endParaRPr lang="en-US" dirty="0">
              <a:solidFill>
                <a:srgbClr val="009BDF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62400" y="6394450"/>
            <a:ext cx="42672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000" b="1">
                <a:solidFill>
                  <a:srgbClr val="253746"/>
                </a:solidFill>
              </a:defRPr>
            </a:lvl1pPr>
          </a:lstStyle>
          <a:p>
            <a:r>
              <a:rPr lang="en-US" dirty="0" smtClean="0"/>
              <a:t>BOEING PROPRIETARY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26720" y="6020952"/>
            <a:ext cx="11338560" cy="302030"/>
          </a:xfrm>
        </p:spPr>
        <p:txBody>
          <a:bodyPr/>
          <a:lstStyle>
            <a:lvl1pPr marL="0" indent="0" algn="ctr">
              <a:buFontTx/>
              <a:buNone/>
              <a:defRPr sz="1800" b="1" baseline="0">
                <a:solidFill>
                  <a:srgbClr val="009BDF"/>
                </a:solidFill>
              </a:defRPr>
            </a:lvl1pPr>
            <a:lvl2pPr marL="339725" indent="0">
              <a:buFontTx/>
              <a:buNone/>
              <a:defRPr/>
            </a:lvl2pPr>
            <a:lvl3pPr marL="741363" indent="0">
              <a:buFontTx/>
              <a:buNone/>
              <a:defRPr/>
            </a:lvl3pPr>
            <a:lvl4pPr marL="1030288" indent="0">
              <a:buFontTx/>
              <a:buNone/>
              <a:defRPr/>
            </a:lvl4pPr>
            <a:lvl5pPr marL="1370012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Message – 18-point Arial Bold</a:t>
            </a:r>
          </a:p>
        </p:txBody>
      </p:sp>
    </p:spTree>
    <p:extLst>
      <p:ext uri="{BB962C8B-B14F-4D97-AF65-F5344CB8AC3E}">
        <p14:creationId xmlns:p14="http://schemas.microsoft.com/office/powerpoint/2010/main" val="141562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742632"/>
            <a:ext cx="12192000" cy="1153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67615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6/3/2021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4C6D9EA-5A17-4C66-BE3A-55506BDA2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fd2030.com/report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895744"/>
            <a:ext cx="10058400" cy="305392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CFD Vision 2030: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300" dirty="0">
                <a:latin typeface="Arial" panose="020B0604020202020204" pitchFamily="34" charset="0"/>
                <a:cs typeface="Arial" panose="020B0604020202020204" pitchFamily="34" charset="0"/>
              </a:rPr>
              <a:t>Progress and Perspectives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1724" y="3287845"/>
            <a:ext cx="8277225" cy="215973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Andrew Cary		</a:t>
            </a:r>
            <a:r>
              <a:rPr lang="en-US" dirty="0"/>
              <a:t>	</a:t>
            </a:r>
            <a:r>
              <a:rPr lang="en-US" dirty="0" smtClean="0"/>
              <a:t>Bil </a:t>
            </a:r>
            <a:r>
              <a:rPr lang="en-US" dirty="0"/>
              <a:t>Kleb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700" i="1" dirty="0" smtClean="0"/>
              <a:t>the Boeing Company</a:t>
            </a:r>
            <a:r>
              <a:rPr lang="en-US" dirty="0" smtClean="0"/>
              <a:t>		</a:t>
            </a:r>
            <a:r>
              <a:rPr lang="en-US" sz="1900" i="1" dirty="0" smtClean="0"/>
              <a:t>NASA Langley Research Center</a:t>
            </a:r>
            <a:endParaRPr lang="en-US" sz="2100" i="1" dirty="0" smtClean="0"/>
          </a:p>
          <a:p>
            <a:r>
              <a:rPr lang="en-US" dirty="0" smtClean="0"/>
              <a:t>John </a:t>
            </a:r>
            <a:r>
              <a:rPr lang="en-US" dirty="0" err="1" smtClean="0"/>
              <a:t>Chawner</a:t>
            </a:r>
            <a:r>
              <a:rPr lang="en-US" dirty="0" smtClean="0"/>
              <a:t>			Ray </a:t>
            </a:r>
            <a:r>
              <a:rPr lang="en-US" dirty="0" err="1" smtClean="0"/>
              <a:t>Kolonay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700" i="1" dirty="0" smtClean="0"/>
              <a:t>Cadence Design Systems, Inc.</a:t>
            </a:r>
            <a:r>
              <a:rPr lang="en-US" dirty="0" smtClean="0"/>
              <a:t>		</a:t>
            </a:r>
            <a:r>
              <a:rPr lang="en-US" sz="1800" i="1" dirty="0" smtClean="0"/>
              <a:t>Air Force Research Laboratory</a:t>
            </a:r>
            <a:endParaRPr lang="en-US" sz="2100" i="1" dirty="0" smtClean="0"/>
          </a:p>
          <a:p>
            <a:r>
              <a:rPr lang="en-US" dirty="0" smtClean="0"/>
              <a:t>Earl Duque			Eric </a:t>
            </a:r>
            <a:r>
              <a:rPr lang="en-US" dirty="0"/>
              <a:t>Nielsen,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i="1" dirty="0" smtClean="0"/>
              <a:t>Intelligent Light</a:t>
            </a:r>
            <a:r>
              <a:rPr lang="en-US" dirty="0" smtClean="0"/>
              <a:t>			</a:t>
            </a:r>
            <a:r>
              <a:rPr lang="en-US" sz="1800" i="1" dirty="0" smtClean="0"/>
              <a:t>NASA Langley Research Center</a:t>
            </a:r>
            <a:endParaRPr lang="en-US" sz="2100" i="1" dirty="0" smtClean="0"/>
          </a:p>
          <a:p>
            <a:r>
              <a:rPr lang="en-US" dirty="0" smtClean="0"/>
              <a:t>William Gropp			Brian Smith</a:t>
            </a:r>
            <a:br>
              <a:rPr lang="en-US" dirty="0" smtClean="0"/>
            </a:br>
            <a:r>
              <a:rPr lang="en-US" sz="1800" i="1" dirty="0" smtClean="0"/>
              <a:t>University of Illinois</a:t>
            </a:r>
            <a:r>
              <a:rPr lang="en-US" dirty="0" smtClean="0"/>
              <a:t>		</a:t>
            </a:r>
            <a:r>
              <a:rPr lang="en-US" sz="1800" i="1" dirty="0" smtClean="0"/>
              <a:t>Lockheed Martin Aeronautics</a:t>
            </a:r>
            <a:r>
              <a:rPr lang="en-US" sz="1800" i="1" dirty="0"/>
              <a:t> </a:t>
            </a:r>
            <a:r>
              <a:rPr lang="en-US" sz="1800" i="1" dirty="0" smtClean="0"/>
              <a:t>Company</a:t>
            </a:r>
            <a:endParaRPr lang="en-US" sz="1900" i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221" y="138477"/>
            <a:ext cx="727011" cy="723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15" y="123946"/>
            <a:ext cx="867805" cy="7376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648" y="5865963"/>
            <a:ext cx="2463554" cy="4298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0" t="13570" b="18369"/>
          <a:stretch/>
        </p:blipFill>
        <p:spPr>
          <a:xfrm>
            <a:off x="377537" y="5865963"/>
            <a:ext cx="1794294" cy="396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222" y="34163"/>
            <a:ext cx="3571600" cy="8615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20" y="-282588"/>
            <a:ext cx="2149102" cy="161182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019" y="5908273"/>
            <a:ext cx="1649321" cy="3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CFD Vision 2030 Study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881" y="1075230"/>
            <a:ext cx="7596817" cy="4284250"/>
          </a:xfrm>
        </p:spPr>
        <p:txBody>
          <a:bodyPr/>
          <a:lstStyle/>
          <a:p>
            <a:pPr lvl="0"/>
            <a:r>
              <a:rPr lang="en-US" dirty="0" smtClean="0"/>
              <a:t>Boeing-led NASA Contract concluding in 2014 outlining desired state of CFD in 2030 for </a:t>
            </a:r>
            <a:r>
              <a:rPr lang="en-US" dirty="0" smtClean="0"/>
              <a:t>aerospace</a:t>
            </a:r>
            <a:endParaRPr lang="en-US" dirty="0" smtClean="0"/>
          </a:p>
          <a:p>
            <a:pPr lvl="1"/>
            <a:r>
              <a:rPr lang="en-US" dirty="0" smtClean="0"/>
              <a:t>Jeff Slotnick, Abdi Khodadoust (</a:t>
            </a:r>
            <a:r>
              <a:rPr lang="en-US" dirty="0" smtClean="0"/>
              <a:t>Boeing Research &amp; Technology)</a:t>
            </a:r>
            <a:endParaRPr lang="en-US" dirty="0" smtClean="0"/>
          </a:p>
          <a:p>
            <a:pPr lvl="1"/>
            <a:r>
              <a:rPr lang="en-US" dirty="0" smtClean="0"/>
              <a:t>Juan Alonso (Stanford), Dimitri Mavriplis (Wyoming), David Darmofal (MIT), William Gropp (Illinois/NCSA)</a:t>
            </a:r>
          </a:p>
          <a:p>
            <a:pPr lvl="1"/>
            <a:r>
              <a:rPr lang="en-US" dirty="0" smtClean="0"/>
              <a:t>Elizabeth Lurie (Pratt and </a:t>
            </a:r>
            <a:r>
              <a:rPr lang="en-US" dirty="0"/>
              <a:t>W</a:t>
            </a:r>
            <a:r>
              <a:rPr lang="en-US" dirty="0" smtClean="0"/>
              <a:t>hitney)</a:t>
            </a:r>
          </a:p>
          <a:p>
            <a:pPr lvl="0"/>
            <a:r>
              <a:rPr lang="en-US" dirty="0" smtClean="0"/>
              <a:t>Outcomes</a:t>
            </a:r>
            <a:endParaRPr lang="en-US" dirty="0"/>
          </a:p>
          <a:p>
            <a:pPr lvl="1"/>
            <a:r>
              <a:rPr lang="en-US" dirty="0" smtClean="0"/>
              <a:t>Developed key CFD recommendations for NASA</a:t>
            </a:r>
          </a:p>
          <a:p>
            <a:pPr lvl="1"/>
            <a:r>
              <a:rPr lang="en-US" dirty="0" smtClean="0"/>
              <a:t>Outlined Grand Challenge problems to assess and promote capability</a:t>
            </a:r>
          </a:p>
          <a:p>
            <a:pPr lvl="1"/>
            <a:r>
              <a:rPr lang="en-US" dirty="0" smtClean="0"/>
              <a:t>Defined Roadmap for technology development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26720" y="6020952"/>
            <a:ext cx="11338560" cy="276999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Study has become a cornerstone of NASA CFD and a benchmark for others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9" y="811359"/>
            <a:ext cx="3618251" cy="468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8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AIAA Vision 2030 Integration Committee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975" y="1041829"/>
            <a:ext cx="11253214" cy="5102935"/>
          </a:xfrm>
        </p:spPr>
        <p:txBody>
          <a:bodyPr/>
          <a:lstStyle/>
          <a:p>
            <a:r>
              <a:rPr lang="en-US" dirty="0" smtClean="0"/>
              <a:t>Integration committee formed in 2017 to support reaching the Vision</a:t>
            </a:r>
          </a:p>
          <a:p>
            <a:r>
              <a:rPr lang="en-US" dirty="0" smtClean="0"/>
              <a:t>Numerous activities</a:t>
            </a:r>
          </a:p>
          <a:p>
            <a:pPr lvl="1"/>
            <a:r>
              <a:rPr lang="en-US" dirty="0" smtClean="0"/>
              <a:t>2019 Aviation Five-year perspective special session</a:t>
            </a:r>
          </a:p>
          <a:p>
            <a:pPr lvl="1"/>
            <a:r>
              <a:rPr lang="en-US" dirty="0" smtClean="0"/>
              <a:t>Sponsored multiple Forum 360 events</a:t>
            </a:r>
          </a:p>
          <a:p>
            <a:pPr lvl="1"/>
            <a:r>
              <a:rPr lang="en-US" dirty="0" smtClean="0"/>
              <a:t>2021 SciTech Grand Challenge session</a:t>
            </a:r>
          </a:p>
          <a:p>
            <a:pPr lvl="1"/>
            <a:r>
              <a:rPr lang="en-US" i="1" dirty="0" smtClean="0"/>
              <a:t>Revisiting the Roadmap</a:t>
            </a:r>
          </a:p>
          <a:p>
            <a:pPr lvl="2"/>
            <a:r>
              <a:rPr lang="en-US" dirty="0" smtClean="0"/>
              <a:t>How much progress has been made?</a:t>
            </a:r>
          </a:p>
          <a:p>
            <a:pPr lvl="2"/>
            <a:r>
              <a:rPr lang="en-US" dirty="0" smtClean="0"/>
              <a:t>How should it be refreshed to reflect present status?</a:t>
            </a:r>
          </a:p>
          <a:p>
            <a:pPr lvl="2"/>
            <a:endParaRPr lang="en-US" dirty="0"/>
          </a:p>
          <a:p>
            <a:r>
              <a:rPr lang="en-US" dirty="0" smtClean="0"/>
              <a:t>Roadmap subcommittee developed report and </a:t>
            </a:r>
            <a:r>
              <a:rPr lang="en-US" dirty="0"/>
              <a:t>R</a:t>
            </a:r>
            <a:r>
              <a:rPr lang="en-US" dirty="0" smtClean="0"/>
              <a:t>oadmap update</a:t>
            </a:r>
          </a:p>
          <a:p>
            <a:pPr lvl="1"/>
            <a:r>
              <a:rPr lang="en-US" dirty="0" smtClean="0"/>
              <a:t>Consulted with subject matter experts</a:t>
            </a:r>
          </a:p>
          <a:p>
            <a:pPr lvl="1"/>
            <a:r>
              <a:rPr lang="en-US" dirty="0" smtClean="0"/>
              <a:t>Reviewed key publications across aerospace</a:t>
            </a:r>
          </a:p>
          <a:p>
            <a:pPr lvl="1"/>
            <a:r>
              <a:rPr lang="en-US" dirty="0" smtClean="0"/>
              <a:t>Developed TRL interpretation for standard assessment of milestones</a:t>
            </a:r>
          </a:p>
          <a:p>
            <a:pPr lvl="1"/>
            <a:r>
              <a:rPr lang="en-US" dirty="0" smtClean="0"/>
              <a:t>Probably have unintended omissions at this time – ongoing effort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090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881" y="213079"/>
            <a:ext cx="11249170" cy="38779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Overall Roadmap (original)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41" y="786507"/>
            <a:ext cx="11827659" cy="496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356" y="126819"/>
            <a:ext cx="11249170" cy="38779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Overall Roadmap (revised)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73" y="720207"/>
            <a:ext cx="11812320" cy="591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1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881" y="1342654"/>
            <a:ext cx="11253214" cy="3336298"/>
          </a:xfrm>
        </p:spPr>
        <p:txBody>
          <a:bodyPr/>
          <a:lstStyle/>
          <a:p>
            <a:r>
              <a:rPr lang="en-US" dirty="0" smtClean="0"/>
              <a:t>Overall, industry is making progress toward CFD Vision 2030, but not as fast as desired</a:t>
            </a:r>
          </a:p>
          <a:p>
            <a:r>
              <a:rPr lang="en-US" dirty="0" smtClean="0"/>
              <a:t>Most milestones are being slipped, but we are also getting more clarity on what is required</a:t>
            </a:r>
          </a:p>
          <a:p>
            <a:r>
              <a:rPr lang="en-US" dirty="0" smtClean="0"/>
              <a:t>Additional information will be published on </a:t>
            </a:r>
            <a:r>
              <a:rPr lang="en-US" dirty="0" smtClean="0">
                <a:hlinkClick r:id="rId2"/>
              </a:rPr>
              <a:t>www.cfd2030.com/report</a:t>
            </a:r>
            <a:endParaRPr lang="en-US" dirty="0" smtClean="0"/>
          </a:p>
          <a:p>
            <a:pPr lvl="1"/>
            <a:r>
              <a:rPr lang="en-US" dirty="0" smtClean="0"/>
              <a:t>Literature review document (last five years)</a:t>
            </a:r>
          </a:p>
          <a:p>
            <a:pPr lvl="1"/>
            <a:r>
              <a:rPr lang="en-US" dirty="0" smtClean="0"/>
              <a:t>Updated Roadmap</a:t>
            </a:r>
          </a:p>
          <a:p>
            <a:pPr lvl="1"/>
            <a:r>
              <a:rPr lang="en-US" dirty="0" smtClean="0"/>
              <a:t>Annual </a:t>
            </a:r>
            <a:r>
              <a:rPr lang="en-US" dirty="0" smtClean="0"/>
              <a:t>updates</a:t>
            </a:r>
          </a:p>
          <a:p>
            <a:pPr lvl="1"/>
            <a:r>
              <a:rPr lang="en-US" dirty="0" smtClean="0"/>
              <a:t>How you can contribute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60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BRT</Template>
  <TotalTime>90</TotalTime>
  <Words>563</Words>
  <Application>Microsoft Office PowerPoint</Application>
  <PresentationFormat>Widescreen</PresentationFormat>
  <Paragraphs>69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Retrospect</vt:lpstr>
      <vt:lpstr>CFD Vision 2030:  Progress and Perspectives </vt:lpstr>
      <vt:lpstr>CFD Vision 2030 Study</vt:lpstr>
      <vt:lpstr>AIAA Vision 2030 Integration Committee</vt:lpstr>
      <vt:lpstr>Overall Roadmap (original)</vt:lpstr>
      <vt:lpstr>Overall Roadmap (revised)</vt:lpstr>
      <vt:lpstr>Summary</vt:lpstr>
    </vt:vector>
  </TitlesOfParts>
  <Company>The Boeing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CFD Vision 2030:  Progress and Perspectives</dc:title>
  <dc:creator>Cary (US), Andrew W</dc:creator>
  <cp:lastModifiedBy>Cary (US), Andrew W</cp:lastModifiedBy>
  <cp:revision>5</cp:revision>
  <dcterms:created xsi:type="dcterms:W3CDTF">2021-06-03T20:50:13Z</dcterms:created>
  <dcterms:modified xsi:type="dcterms:W3CDTF">2021-06-03T22:20:15Z</dcterms:modified>
</cp:coreProperties>
</file>