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77" r:id="rId3"/>
    <p:sldId id="268" r:id="rId4"/>
    <p:sldId id="269" r:id="rId5"/>
    <p:sldId id="267" r:id="rId6"/>
    <p:sldId id="270" r:id="rId7"/>
    <p:sldId id="271" r:id="rId8"/>
    <p:sldId id="279" r:id="rId9"/>
    <p:sldId id="273" r:id="rId10"/>
    <p:sldId id="280" r:id="rId11"/>
    <p:sldId id="281" r:id="rId12"/>
    <p:sldId id="257" r:id="rId13"/>
    <p:sldId id="278" r:id="rId14"/>
    <p:sldId id="272" r:id="rId15"/>
    <p:sldId id="276" r:id="rId16"/>
    <p:sldId id="28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15"/>
    <p:restoredTop sz="90239"/>
  </p:normalViewPr>
  <p:slideViewPr>
    <p:cSldViewPr snapToGrid="0" snapToObjects="1">
      <p:cViewPr varScale="1">
        <p:scale>
          <a:sx n="84" d="100"/>
          <a:sy n="84" d="100"/>
        </p:scale>
        <p:origin x="200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87CDB-1019-2D48-A1A6-0BE10E4E24D7}" type="datetimeFigureOut">
              <a:rPr lang="en-US" smtClean="0"/>
              <a:t>7/26/21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408C4-6019-BE4C-85DE-F0FAF846B0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46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408C4-6019-BE4C-85DE-F0FAF846B0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866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408C4-6019-BE4C-85DE-F0FAF846B03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651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408C4-6019-BE4C-85DE-F0FAF846B03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60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408C4-6019-BE4C-85DE-F0FAF846B0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98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408C4-6019-BE4C-85DE-F0FAF846B0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484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408C4-6019-BE4C-85DE-F0FAF846B03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1295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408C4-6019-BE4C-85DE-F0FAF846B0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81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408C4-6019-BE4C-85DE-F0FAF846B03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85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408C4-6019-BE4C-85DE-F0FAF846B03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42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408C4-6019-BE4C-85DE-F0FAF846B03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672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408C4-6019-BE4C-85DE-F0FAF846B03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068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6FC2E-288D-4945-9B71-28CDC1E3B3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953410-38F2-A142-86CE-B4FC33A9E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733ED-054B-1F4D-BB5C-763F17ACB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7AAC9-4728-5044-ACEB-76EF6E5379BE}" type="datetime1">
              <a:rPr lang="en-US" smtClean="0"/>
              <a:t>7/26/21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7A6700-1194-8F43-AD0C-7149B9C61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BP &amp; BSR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F0284-4BD8-EF4A-88FE-ACCC745E2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B01C8-1142-4D48-9E92-3C86FF15B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441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57656-6D1B-3145-A5C4-E9FA80B06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91202A-7D96-2B4A-8B94-7F0AD95D98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9EC9EB-E3E7-0644-AEE6-BA6F72D61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9430A-2F30-4D4C-825F-E35F0A306CBD}" type="datetime1">
              <a:rPr lang="en-US" smtClean="0"/>
              <a:t>7/26/21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246B5-C63C-9E41-AD3C-B7D81801B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BP &amp; BSR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CB0F48-526A-A440-A22D-705C6EC26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B01C8-1142-4D48-9E92-3C86FF15B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828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1666DE-20B9-8E4A-8AD7-36C5769FD9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215AFB-F5FF-8940-A499-7788B0243D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E01DE9-8042-CC4D-B047-F228855D5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F1718-8BEF-914E-ACE2-C9CFC1966E06}" type="datetime1">
              <a:rPr lang="en-US" smtClean="0"/>
              <a:t>7/26/21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8E4B4-A81C-AF41-9AAE-6F5E008C3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BP &amp; BSR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CB61B-CF7E-AF47-BD9E-EDF7A84A4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B01C8-1142-4D48-9E92-3C86FF15B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772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1D47B-F249-624F-876C-01EC66336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2B590-E156-A049-9997-9124CB277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A0F8D-C74D-854B-B823-869C80989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7E767-49BE-F941-96BC-DE7935B398AB}" type="datetime1">
              <a:rPr lang="en-US" smtClean="0"/>
              <a:t>7/26/21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96FB4-7956-364B-86A4-38BF78217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BP &amp; BSR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0AD17-3B1D-064D-9F2B-0E5A36860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B01C8-1142-4D48-9E92-3C86FF15B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096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1D225-A2C9-484A-B742-4FD496DB2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41CEE2-9C18-3441-9078-2E3217039E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B5ACD0-A25B-9B4E-9DD7-DB79B924A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FDD92-AC9D-CA49-A960-4F0E31BF4B2A}" type="datetime1">
              <a:rPr lang="en-US" smtClean="0"/>
              <a:t>7/26/21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691BB5-A78E-CC4A-8BC7-663D234A6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BP &amp; BSR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4DAD2-5561-0642-A658-6504A8748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B01C8-1142-4D48-9E92-3C86FF15B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836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29510-8916-3C48-87DF-087D844A2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5A785A-C4DA-2B46-B028-BED8B4A184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4DCE36-4D75-6F42-9FB1-C6FA293893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A62942-B047-D147-87BE-3D1825D91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E24AC-430E-D546-AD61-568209427EE9}" type="datetime1">
              <a:rPr lang="en-US" smtClean="0"/>
              <a:t>7/26/21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BDCC2D-612E-0F45-A513-EFFF31B4D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BP &amp; BSR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68C0FA-1037-1D48-9406-C2FC44A27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B01C8-1142-4D48-9E92-3C86FF15B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68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91E61-6754-CB45-A9E7-4BE5D00BA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03E202-F555-D74C-98A1-77A6CAA3FF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B2C17-ACF1-E94D-91CA-D82FBBE93A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14C6B6-7B2F-394F-B771-1E6E833326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4DCF97-4C29-334D-B1C3-C57198ED6C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59E3D9-A193-4148-8B35-30FF90A5F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BAA0D-4F6C-CF4C-8F43-389818C84F80}" type="datetime1">
              <a:rPr lang="en-US" smtClean="0"/>
              <a:t>7/26/21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00365A-5294-EA4E-ADBF-70EBEDA11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BP &amp; BSR 2021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C6A5C4-B234-B549-8418-BFAA5D8C9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B01C8-1142-4D48-9E92-3C86FF15B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02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97BC7-F1C3-3442-BFBD-48A260FAB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1903F1-EBAD-014B-89B0-84D20BFB4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D4B97-8904-C948-BBF7-56310E832B54}" type="datetime1">
              <a:rPr lang="en-US" smtClean="0"/>
              <a:t>7/26/21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79B069-2874-2B45-96C2-9A02AA1BF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BP &amp; BSR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4F9B3E-E20C-CC42-A9D8-C0DBED804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B01C8-1142-4D48-9E92-3C86FF15B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348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BFCCFF-C8E1-D94D-AA72-2253FB4B5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8C75C-6004-1745-85CC-11A9FB44E76E}" type="datetime1">
              <a:rPr lang="en-US" smtClean="0"/>
              <a:t>7/26/21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2FB3B7-6D78-7A41-9B42-ACFDBB49A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BP &amp; BSR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E2170F-BD05-FA43-A035-3BBCE23A0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B01C8-1142-4D48-9E92-3C86FF15B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361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EB332-C480-5848-9147-2A3C4C5EA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D9DDD-46B3-E84F-979B-C3693C288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4FEA0F-E677-D443-BCF1-0C463481DA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6755FA-125E-6E4D-9ABE-283BD587B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BE81-28CD-C34A-A997-3554D0327D20}" type="datetime1">
              <a:rPr lang="en-US" smtClean="0"/>
              <a:t>7/26/21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EEC692-3298-2448-874C-7BADDB438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BP &amp; BSR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83F484-EB64-4D48-A7A4-E31E92AAE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B01C8-1142-4D48-9E92-3C86FF15B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69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ED8DC-1266-A143-93CB-AC362734A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48F158-21BC-974B-8DE8-19736C814E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AA91F8-FCD6-2749-8AAE-D7F22B85F0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C1FCA3-351E-F74A-8883-0EF6BCF37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0907E-137E-BD4D-9E6A-0A40F9961709}" type="datetime1">
              <a:rPr lang="en-US" smtClean="0"/>
              <a:t>7/26/21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66A615-9F24-6F4E-A379-D01DAB503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BP &amp; BSR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7C5B6A-2B94-1347-9819-195358E7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B01C8-1142-4D48-9E92-3C86FF15B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53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9C74FA-836A-BD42-873E-EE36F5123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0F68C8-004A-4C41-B04A-73ED916F1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988D76-F197-5746-9CF4-0CB20E911E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E9A1F-A4CD-5B4A-B697-A414CF197253}" type="datetime1">
              <a:rPr lang="en-US" smtClean="0"/>
              <a:t>7/26/21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240D1-E771-8E4A-88BB-67BEC4A5EF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BP &amp; BSR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1BBBC3-4311-174A-80E6-396540DEC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B01C8-1142-4D48-9E92-3C86FF15B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8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gcc02.safelinks.protection.outlook.com/?url=https%3A%2F%2Fwww.tate.org.uk%2Fart%2Fartworks%2Fturner-lago-maggiore-d25155&amp;data=04%7C01%7Cbenjamin.poulter%40nasa.gov%7Cc1992e28cfd7478197c708d92ab13d2a%7C7005d45845be48ae8140d43da96dd17b%7C0%7C0%7C637587762988420701%7CUnknown%7CTWFpbGZsb3d8eyJWIjoiMC4wLjAwMDAiLCJQIjoiV2luMzIiLCJBTiI6Ik1haWwiLCJXVCI6Mn0%3D%7C1000&amp;sdata=VWndy8JxqZYkl21PPJpJvlf3hxtKR3dBTMf73WHBgAA%3D&amp;reserved=0" TargetMode="External"/><Relationship Id="rId2" Type="http://schemas.openxmlformats.org/officeDocument/2006/relationships/hyperlink" Target="https://commons.wikimedia.org/wiki/File:Pantanal,_Mato_Grosso,_Brasil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cc02.safelinks.protection.outlook.com/?url=https%3A%2F%2Fcommons.wikimedia.org%2Fwiki%2FFile%3AGross_Reservoir.JPG&amp;data=04%7C01%7Cbenjamin.poulter%40nasa.gov%7Cf964c91e939c420731b408d92ac14470%7C7005d45845be48ae8140d43da96dd17b%7C0%7C0%7C637587831823494702%7CUnknown%7CTWFpbGZsb3d8eyJWIjoiMC4wLjAwMDAiLCJQIjoiV2luMzIiLCJBTiI6Ik1haWwiLCJXVCI6Mn0%3D%7C1000&amp;sdata=vUnXlk5UGPHae%2BiojhDnY8xSLDp5DkwwoyG%2FgSOVgJ4%3D&amp;reserved=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cc02.safelinks.protection.outlook.com/?url=https%3A%2F%2Fwww.youtube.com%2Fwatch%3Fv%3DFWOhcSVW3p0&amp;data=04%7C01%7Cbenjamin.poulter%40nasa.gov%7C5fadf2587cb043cfe45d08d92ac29dd8%7C7005d45845be48ae8140d43da96dd17b%7C0%7C0%7C637587837618747315%7CUnknown%7CTWFpbGZsb3d8eyJWIjoiMC4wLjAwMDAiLCJQIjoiV2luMzIiLCJBTiI6Ik1haWwiLCJXVCI6Mn0%3D%7C1000&amp;sdata=lsUX8DN7a8aTdB%2BkU3fO8sNVyLZAjRb6EGLWAXpBgS0%3D&amp;reserved=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8E40E59-69C6-A448-A02A-AF65896CAC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22E362-4FC8-494D-8954-ED324CB8F8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50478" y="2088739"/>
            <a:ext cx="9144000" cy="1779134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Defining wetlands and their role in the methane budget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2401E1-3662-024B-9E07-3C60744EB3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629" y="6014810"/>
            <a:ext cx="9144000" cy="783771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Ben Poulter (NASA GSFC), Pep </a:t>
            </a:r>
            <a:r>
              <a:rPr lang="en-US" dirty="0" err="1">
                <a:solidFill>
                  <a:schemeClr val="bg1"/>
                </a:solidFill>
              </a:rPr>
              <a:t>Canadell</a:t>
            </a:r>
            <a:r>
              <a:rPr lang="en-US" dirty="0">
                <a:solidFill>
                  <a:schemeClr val="bg1"/>
                </a:solidFill>
              </a:rPr>
              <a:t> (CSIRO), Rob Jackson (Stanford), Prabir Patra (JAMSTEC), Judith </a:t>
            </a:r>
            <a:r>
              <a:rPr lang="en-US" dirty="0" err="1">
                <a:solidFill>
                  <a:schemeClr val="bg1"/>
                </a:solidFill>
              </a:rPr>
              <a:t>Rosentreter</a:t>
            </a:r>
            <a:r>
              <a:rPr lang="en-US" dirty="0">
                <a:solidFill>
                  <a:schemeClr val="bg1"/>
                </a:solidFill>
              </a:rPr>
              <a:t> (Yale Univ), Marielle </a:t>
            </a:r>
            <a:r>
              <a:rPr lang="en-US" dirty="0" err="1">
                <a:solidFill>
                  <a:schemeClr val="bg1"/>
                </a:solidFill>
              </a:rPr>
              <a:t>Saunois</a:t>
            </a:r>
            <a:r>
              <a:rPr lang="en-US" dirty="0">
                <a:solidFill>
                  <a:schemeClr val="bg1"/>
                </a:solidFill>
              </a:rPr>
              <a:t> (LSCE), Ann </a:t>
            </a:r>
            <a:r>
              <a:rPr lang="en-US" dirty="0" err="1">
                <a:solidFill>
                  <a:schemeClr val="bg1"/>
                </a:solidFill>
              </a:rPr>
              <a:t>Stavert</a:t>
            </a:r>
            <a:r>
              <a:rPr lang="en-US" dirty="0">
                <a:solidFill>
                  <a:schemeClr val="bg1"/>
                </a:solidFill>
              </a:rPr>
              <a:t> (CSIRO), </a:t>
            </a:r>
            <a:r>
              <a:rPr lang="en-US">
                <a:solidFill>
                  <a:schemeClr val="bg1"/>
                </a:solidFill>
              </a:rPr>
              <a:t>Zhen Zhang (UMD)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F086ADC-BF26-BC4A-AE7C-432B80F198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0051" cy="135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lobal Carbon Project – iamconsortium">
            <a:extLst>
              <a:ext uri="{FF2B5EF4-FFF2-40B4-BE49-F238E27FC236}">
                <a16:creationId xmlns:a16="http://schemas.microsoft.com/office/drawing/2014/main" id="{EB7A4F31-9A73-004F-B996-764922AB6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051" y="59419"/>
            <a:ext cx="1719116" cy="119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E582C99-EE93-C142-97BC-015358A20CA3}"/>
              </a:ext>
            </a:extLst>
          </p:cNvPr>
          <p:cNvSpPr/>
          <p:nvPr/>
        </p:nvSpPr>
        <p:spPr>
          <a:xfrm>
            <a:off x="10787448" y="6627168"/>
            <a:ext cx="140455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Image credit: </a:t>
            </a:r>
            <a:r>
              <a:rPr lang="en-US" sz="900" b="1" dirty="0" err="1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</a:rPr>
              <a:t>Filipefrazao</a:t>
            </a:r>
            <a:endParaRPr lang="en-US" sz="9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096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EF0CD-D7A5-2E49-8A56-1C6AF5BA8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BP &amp; BSR 2021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A727C92-115C-F44A-A28A-6FBB22648319}"/>
              </a:ext>
            </a:extLst>
          </p:cNvPr>
          <p:cNvGrpSpPr/>
          <p:nvPr/>
        </p:nvGrpSpPr>
        <p:grpSpPr>
          <a:xfrm>
            <a:off x="1995815" y="2680570"/>
            <a:ext cx="8551100" cy="4177430"/>
            <a:chOff x="304800" y="1876242"/>
            <a:chExt cx="6672925" cy="310342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D5D5DBC-2E2C-1149-91B1-806CB56D519F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85"/>
            <a:stretch/>
          </p:blipFill>
          <p:spPr bwMode="auto">
            <a:xfrm>
              <a:off x="304800" y="1878330"/>
              <a:ext cx="5829300" cy="310134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6407FE5-307D-3146-B2FE-994F95637957}"/>
                </a:ext>
              </a:extLst>
            </p:cNvPr>
            <p:cNvSpPr txBox="1"/>
            <p:nvPr/>
          </p:nvSpPr>
          <p:spPr>
            <a:xfrm>
              <a:off x="6134100" y="1876242"/>
              <a:ext cx="843625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anose="020B0606020202030204" pitchFamily="34" charset="0"/>
                </a:rPr>
                <a:t>Surface water area fraction from CYGNSS (%)</a:t>
              </a:r>
              <a:endParaRPr lang="en-US" dirty="0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3A32033-C778-164A-ADF4-74EC1A4D77F9}"/>
              </a:ext>
            </a:extLst>
          </p:cNvPr>
          <p:cNvSpPr txBox="1"/>
          <p:nvPr/>
        </p:nvSpPr>
        <p:spPr>
          <a:xfrm>
            <a:off x="10849197" y="6581001"/>
            <a:ext cx="1342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Jensen et al., 2020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4E9B53-1BF3-E54C-BC6F-64A0A35F8FC4}"/>
              </a:ext>
            </a:extLst>
          </p:cNvPr>
          <p:cNvSpPr/>
          <p:nvPr/>
        </p:nvSpPr>
        <p:spPr>
          <a:xfrm>
            <a:off x="228919" y="250539"/>
            <a:ext cx="116133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2) Satellite and airborne remote sensing is improving tropical wetland CH</a:t>
            </a:r>
            <a:r>
              <a:rPr lang="en-US" sz="3200" b="1" baseline="-25000" dirty="0"/>
              <a:t>4</a:t>
            </a:r>
            <a:r>
              <a:rPr lang="en-US" sz="3200" b="1" dirty="0"/>
              <a:t> budget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D4285F3-44A0-3E4D-9E36-34A5AD416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684" y="1327757"/>
            <a:ext cx="11492631" cy="1704783"/>
          </a:xfrm>
        </p:spPr>
        <p:txBody>
          <a:bodyPr>
            <a:normAutofit/>
          </a:bodyPr>
          <a:lstStyle/>
          <a:p>
            <a:r>
              <a:rPr lang="en-US" dirty="0"/>
              <a:t>Advances in microwave remote sensing (next talk) and new missions will provide higher-spatial resolution, temporal revisit, and surface retrievals</a:t>
            </a:r>
          </a:p>
          <a:p>
            <a:pPr lvl="1"/>
            <a:r>
              <a:rPr lang="en-US" dirty="0"/>
              <a:t>e.g., NASA CYGNSS and SWOT missions, the NASA-ISRO NISAR mission</a:t>
            </a:r>
          </a:p>
        </p:txBody>
      </p:sp>
    </p:spTree>
    <p:extLst>
      <p:ext uri="{BB962C8B-B14F-4D97-AF65-F5344CB8AC3E}">
        <p14:creationId xmlns:p14="http://schemas.microsoft.com/office/powerpoint/2010/main" val="2441039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EF0CD-D7A5-2E49-8A56-1C6AF5BA8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BP &amp; BSR 2021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A32033-C778-164A-ADF4-74EC1A4D77F9}"/>
              </a:ext>
            </a:extLst>
          </p:cNvPr>
          <p:cNvSpPr txBox="1"/>
          <p:nvPr/>
        </p:nvSpPr>
        <p:spPr>
          <a:xfrm>
            <a:off x="10849197" y="6581001"/>
            <a:ext cx="137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Pandey et al., 2021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4E9B53-1BF3-E54C-BC6F-64A0A35F8FC4}"/>
              </a:ext>
            </a:extLst>
          </p:cNvPr>
          <p:cNvSpPr/>
          <p:nvPr/>
        </p:nvSpPr>
        <p:spPr>
          <a:xfrm>
            <a:off x="228919" y="250539"/>
            <a:ext cx="116133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2) Satellite and airborne remote sensing is improving tropical wetland CH</a:t>
            </a:r>
            <a:r>
              <a:rPr lang="en-US" sz="3200" b="1" baseline="-25000" dirty="0"/>
              <a:t>4</a:t>
            </a:r>
            <a:r>
              <a:rPr lang="en-US" sz="3200" b="1" dirty="0"/>
              <a:t> budget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D4285F3-44A0-3E4D-9E36-34A5AD416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684" y="1327757"/>
            <a:ext cx="11613396" cy="1704783"/>
          </a:xfrm>
        </p:spPr>
        <p:txBody>
          <a:bodyPr>
            <a:normAutofit/>
          </a:bodyPr>
          <a:lstStyle/>
          <a:p>
            <a:r>
              <a:rPr lang="en-US" dirty="0"/>
              <a:t>Greenhouse-gas satellites (i.e., TROPOMI) can detect CH</a:t>
            </a:r>
            <a:r>
              <a:rPr lang="en-US" baseline="-25000" dirty="0"/>
              <a:t>4</a:t>
            </a:r>
            <a:r>
              <a:rPr lang="en-US" dirty="0"/>
              <a:t> enhancements to estimate wetland methane fluxes</a:t>
            </a:r>
          </a:p>
          <a:p>
            <a:r>
              <a:rPr lang="en-US" dirty="0"/>
              <a:t>Challenges remain in partitioning fluxes to natural and anthropogenic sources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348BB5-C778-6548-83CF-69FFAB0C4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887" y="2850736"/>
            <a:ext cx="9731927" cy="4007264"/>
          </a:xfrm>
          <a:prstGeom prst="rect">
            <a:avLst/>
          </a:prstGeom>
        </p:spPr>
      </p:pic>
      <p:pic>
        <p:nvPicPr>
          <p:cNvPr id="4098" name="Picture 2" descr="Adar oilfield - Wikipedia">
            <a:extLst>
              <a:ext uri="{FF2B5EF4-FFF2-40B4-BE49-F238E27FC236}">
                <a16:creationId xmlns:a16="http://schemas.microsoft.com/office/drawing/2014/main" id="{811D6F34-879C-3441-8615-BC377A9BB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6206" y="2670414"/>
            <a:ext cx="1771549" cy="264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42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F98CBD1-E618-5241-9349-AC0E2349809B}"/>
              </a:ext>
            </a:extLst>
          </p:cNvPr>
          <p:cNvSpPr/>
          <p:nvPr/>
        </p:nvSpPr>
        <p:spPr>
          <a:xfrm>
            <a:off x="116909" y="187270"/>
            <a:ext cx="117452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3) Advances needed to partitioning indirect climate vs. direct human drivers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928E6D-72FE-B649-858C-F4DA88456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403" y="2641125"/>
            <a:ext cx="8635997" cy="431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FEA09C3-F057-1146-888B-3A1422B9333E}"/>
              </a:ext>
            </a:extLst>
          </p:cNvPr>
          <p:cNvSpPr txBox="1"/>
          <p:nvPr/>
        </p:nvSpPr>
        <p:spPr>
          <a:xfrm>
            <a:off x="210665" y="1226269"/>
            <a:ext cx="11864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Isotopes constrain role of wetlands in renewed growth of atmospheric CH</a:t>
            </a:r>
            <a:r>
              <a:rPr lang="en-US" sz="2400" baseline="-25000" dirty="0"/>
              <a:t>4</a:t>
            </a:r>
            <a:r>
              <a:rPr lang="en-US" sz="2400" dirty="0"/>
              <a:t> concentrations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Post-2007 growth would require sustained +10 to 30 </a:t>
            </a:r>
            <a:r>
              <a:rPr lang="en-US" sz="2400" dirty="0" err="1"/>
              <a:t>Tg</a:t>
            </a:r>
            <a:r>
              <a:rPr lang="en-US" sz="2400" dirty="0"/>
              <a:t> yr</a:t>
            </a:r>
            <a:r>
              <a:rPr lang="en-US" sz="2400" baseline="30000" dirty="0"/>
              <a:t>-1</a:t>
            </a:r>
            <a:r>
              <a:rPr lang="en-US" sz="2400" dirty="0"/>
              <a:t> increase in wetland emissions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Ignoring ENSO effect on IAV, this would require unrealistic Q10 of 10-50; Fluxnet-CH</a:t>
            </a:r>
            <a:r>
              <a:rPr lang="en-US" sz="2400" baseline="-25000" dirty="0"/>
              <a:t>4</a:t>
            </a:r>
            <a:r>
              <a:rPr lang="en-US" sz="2400" dirty="0"/>
              <a:t> is 2.57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AB5A0C-B5C6-8C4C-A348-30C016336C28}"/>
              </a:ext>
            </a:extLst>
          </p:cNvPr>
          <p:cNvSpPr txBox="1"/>
          <p:nvPr/>
        </p:nvSpPr>
        <p:spPr>
          <a:xfrm>
            <a:off x="10910170" y="6601216"/>
            <a:ext cx="13287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Zhang et al., in rev</a:t>
            </a:r>
          </a:p>
        </p:txBody>
      </p:sp>
    </p:spTree>
    <p:extLst>
      <p:ext uri="{BB962C8B-B14F-4D97-AF65-F5344CB8AC3E}">
        <p14:creationId xmlns:p14="http://schemas.microsoft.com/office/powerpoint/2010/main" val="2100211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160E5EE-D63F-A045-9D6B-410183612B09}"/>
              </a:ext>
            </a:extLst>
          </p:cNvPr>
          <p:cNvSpPr/>
          <p:nvPr/>
        </p:nvSpPr>
        <p:spPr>
          <a:xfrm>
            <a:off x="116909" y="187270"/>
            <a:ext cx="117452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3) Advances needed to partitioning indirect climate vs. direct human drivers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2CAEE9-3164-3C47-A6A9-3F72140D83F4}"/>
              </a:ext>
            </a:extLst>
          </p:cNvPr>
          <p:cNvSpPr txBox="1"/>
          <p:nvPr/>
        </p:nvSpPr>
        <p:spPr>
          <a:xfrm>
            <a:off x="223381" y="1264489"/>
            <a:ext cx="117452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GOSAT detecting increases in methane emissions over Brazil + Amazonia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+5.8 </a:t>
            </a:r>
            <a:r>
              <a:rPr lang="en-US" sz="2400" dirty="0" err="1"/>
              <a:t>Tg</a:t>
            </a:r>
            <a:r>
              <a:rPr lang="en-US" sz="2400" dirty="0"/>
              <a:t> CH</a:t>
            </a:r>
            <a:r>
              <a:rPr lang="en-US" sz="2400" baseline="-25000" dirty="0"/>
              <a:t>4</a:t>
            </a:r>
            <a:r>
              <a:rPr lang="en-US" sz="2400" dirty="0"/>
              <a:t> yr</a:t>
            </a:r>
            <a:r>
              <a:rPr lang="en-US" sz="2400" baseline="30000" dirty="0"/>
              <a:t>-1</a:t>
            </a:r>
            <a:r>
              <a:rPr lang="en-US" sz="2400" dirty="0"/>
              <a:t> increase from 2010-2013 vs 2014-2017 (Wilson et al., 2020)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+6.0 </a:t>
            </a:r>
            <a:r>
              <a:rPr lang="en-US" sz="2400" dirty="0" err="1"/>
              <a:t>Tg</a:t>
            </a:r>
            <a:r>
              <a:rPr lang="en-US" sz="2400" dirty="0"/>
              <a:t> CH</a:t>
            </a:r>
            <a:r>
              <a:rPr lang="en-US" sz="2400" baseline="-25000" dirty="0"/>
              <a:t>4</a:t>
            </a:r>
            <a:r>
              <a:rPr lang="en-US" sz="2400" dirty="0"/>
              <a:t> yr</a:t>
            </a:r>
            <a:r>
              <a:rPr lang="en-US" sz="2400" baseline="30000" dirty="0"/>
              <a:t>-1 </a:t>
            </a:r>
            <a:r>
              <a:rPr lang="en-US" sz="2400" dirty="0"/>
              <a:t>from 2011-2013 vs 2014-2018 (</a:t>
            </a:r>
            <a:r>
              <a:rPr lang="en-US" sz="2400" dirty="0" err="1"/>
              <a:t>Tunnicliffe</a:t>
            </a:r>
            <a:r>
              <a:rPr lang="en-US" sz="2400" dirty="0"/>
              <a:t> et al., 2020)</a:t>
            </a:r>
            <a:endParaRPr lang="en-US" sz="2400" baseline="30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‘Natural’ as a proxy for biogenic, includes wetlands, agriculture, and fire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Indirect evidence used in attribution, i.e., temperature trends, seasonal timing of increase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DC77B5-9270-7442-9B8C-178CE05807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531" y="3654519"/>
            <a:ext cx="8350853" cy="30162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769F31-7A48-3848-BC73-6C75D4B826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9014" y="3865520"/>
            <a:ext cx="2117980" cy="25172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289477F-A36B-F840-B3CE-65FBDFC208EF}"/>
              </a:ext>
            </a:extLst>
          </p:cNvPr>
          <p:cNvSpPr txBox="1"/>
          <p:nvPr/>
        </p:nvSpPr>
        <p:spPr>
          <a:xfrm>
            <a:off x="10266088" y="6508077"/>
            <a:ext cx="13476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Wilson et al., 2020</a:t>
            </a:r>
          </a:p>
        </p:txBody>
      </p:sp>
    </p:spTree>
    <p:extLst>
      <p:ext uri="{BB962C8B-B14F-4D97-AF65-F5344CB8AC3E}">
        <p14:creationId xmlns:p14="http://schemas.microsoft.com/office/powerpoint/2010/main" val="3216438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4A71A1-75DF-2846-B28B-7CA0E3E9E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5832" y="6341841"/>
            <a:ext cx="4114800" cy="365125"/>
          </a:xfrm>
        </p:spPr>
        <p:txBody>
          <a:bodyPr/>
          <a:lstStyle/>
          <a:p>
            <a:r>
              <a:rPr lang="en-US"/>
              <a:t>BP &amp; BSR 2021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1313B8-5164-A24E-B5AB-54851DFA7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12" y="682710"/>
            <a:ext cx="7554239" cy="61752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B619194-F62B-F641-9F32-B31883E978CA}"/>
              </a:ext>
            </a:extLst>
          </p:cNvPr>
          <p:cNvSpPr/>
          <p:nvPr/>
        </p:nvSpPr>
        <p:spPr>
          <a:xfrm>
            <a:off x="116909" y="187270"/>
            <a:ext cx="117452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3) Advances needed to partitioning indirect climate vs. direct human drivers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8768D56-4062-0E4B-A92E-55E0B10E282E}"/>
              </a:ext>
            </a:extLst>
          </p:cNvPr>
          <p:cNvSpPr/>
          <p:nvPr/>
        </p:nvSpPr>
        <p:spPr>
          <a:xfrm>
            <a:off x="10218629" y="1551244"/>
            <a:ext cx="1816274" cy="1753644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D2786B7F-254C-5240-8FCE-FE5E68580665}"/>
              </a:ext>
            </a:extLst>
          </p:cNvPr>
          <p:cNvSpPr/>
          <p:nvPr/>
        </p:nvSpPr>
        <p:spPr>
          <a:xfrm>
            <a:off x="4646112" y="3294548"/>
            <a:ext cx="2104895" cy="1753644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397E152-FCF9-044C-829E-74B74440AA98}"/>
              </a:ext>
            </a:extLst>
          </p:cNvPr>
          <p:cNvSpPr/>
          <p:nvPr/>
        </p:nvSpPr>
        <p:spPr>
          <a:xfrm>
            <a:off x="7515094" y="5012722"/>
            <a:ext cx="1816274" cy="1753644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A157A8-1CBB-434C-9665-A8BBD273B1B0}"/>
              </a:ext>
            </a:extLst>
          </p:cNvPr>
          <p:cNvSpPr txBox="1"/>
          <p:nvPr/>
        </p:nvSpPr>
        <p:spPr>
          <a:xfrm>
            <a:off x="0" y="1474104"/>
            <a:ext cx="48225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/>
              <a:t>Euan Nisbet: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‘livestock are mobile wetlands’</a:t>
            </a:r>
          </a:p>
          <a:p>
            <a:pPr marL="285750" indent="-285750">
              <a:buFontTx/>
              <a:buChar char="-"/>
            </a:pP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/>
              <a:t>Chang et al. (2019) Tier 2 estimate of enteric fermentation and revised isotopic signature for ruminants support large increases in tropical agriculture emissions</a:t>
            </a:r>
          </a:p>
          <a:p>
            <a:pPr marL="285750" indent="-285750">
              <a:buFontTx/>
              <a:buChar char="-"/>
            </a:pP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/>
              <a:t>In-situ and aircraft campaigns over tropical wetland and agriculture areas can improve partitioning of emissions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90BA36-0C00-8245-9010-1ED7C25A4B27}"/>
              </a:ext>
            </a:extLst>
          </p:cNvPr>
          <p:cNvSpPr txBox="1"/>
          <p:nvPr/>
        </p:nvSpPr>
        <p:spPr>
          <a:xfrm>
            <a:off x="10976926" y="6581001"/>
            <a:ext cx="13059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Chang et al., 2019</a:t>
            </a:r>
          </a:p>
        </p:txBody>
      </p:sp>
    </p:spTree>
    <p:extLst>
      <p:ext uri="{BB962C8B-B14F-4D97-AF65-F5344CB8AC3E}">
        <p14:creationId xmlns:p14="http://schemas.microsoft.com/office/powerpoint/2010/main" val="445284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5BFA4A28-2FAE-AB46-9EC2-35A71A5277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8FC789-BB98-3C4D-AAE4-8ED1BABA6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45" y="113669"/>
            <a:ext cx="11003071" cy="1325563"/>
          </a:xfrm>
        </p:spPr>
        <p:txBody>
          <a:bodyPr/>
          <a:lstStyle/>
          <a:p>
            <a:r>
              <a:rPr lang="en-US" b="1" dirty="0"/>
              <a:t>Wetlands and their role in the methane budget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24B1E-249F-CC46-9718-2AD8907263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490596"/>
            <a:ext cx="12191999" cy="536740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Reducing anthropogenic methane emissions is integral to attaining goals of Paris Agreement</a:t>
            </a:r>
          </a:p>
          <a:p>
            <a:r>
              <a:rPr lang="en-US" dirty="0"/>
              <a:t>An improved understanding of wetland methane emissions will contribute to more effective methane emission reduction and monitoring from oil and gas activities and from agriculture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Advancing our understanding of wetlands methane emissions includes:</a:t>
            </a:r>
          </a:p>
          <a:p>
            <a:pPr lvl="1"/>
            <a:r>
              <a:rPr lang="en-US" dirty="0"/>
              <a:t>Enhancing capabilities to partition ‘natural’ or ‘biogenic’ fluxes</a:t>
            </a:r>
          </a:p>
          <a:p>
            <a:pPr lvl="1"/>
            <a:r>
              <a:rPr lang="en-US" dirty="0"/>
              <a:t>Improving observations and their spatial resolution and temporal revisit</a:t>
            </a:r>
          </a:p>
          <a:p>
            <a:pPr lvl="1"/>
            <a:r>
              <a:rPr lang="en-US" dirty="0"/>
              <a:t>Integrating in-situ, aircraft, and spaceborne observations with modeling capabilities (inversions, process-models, data-drive models)</a:t>
            </a:r>
          </a:p>
          <a:p>
            <a:pPr lvl="2"/>
            <a:r>
              <a:rPr lang="en-US" dirty="0"/>
              <a:t>in-situ -&gt; methane production, transport (trees!), and consumption pathways; isotopic source signatures; supporting flux tower networks</a:t>
            </a:r>
          </a:p>
          <a:p>
            <a:pPr lvl="2"/>
            <a:r>
              <a:rPr lang="en-US" dirty="0"/>
              <a:t>aircraft -&gt;  vertical profiles, isotopes, improved geographic and temporal representation</a:t>
            </a:r>
          </a:p>
          <a:p>
            <a:pPr lvl="1"/>
            <a:r>
              <a:rPr lang="en-US" dirty="0"/>
              <a:t>Monitoring wetland destruction via fire, drainage, and wetland creation via aquaculture, reservoirs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D92B7A-5430-F846-A25B-DDE0FBCD897E}"/>
              </a:ext>
            </a:extLst>
          </p:cNvPr>
          <p:cNvSpPr/>
          <p:nvPr/>
        </p:nvSpPr>
        <p:spPr>
          <a:xfrm>
            <a:off x="10787448" y="6627168"/>
            <a:ext cx="140455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latin typeface="Calibri" panose="020F0502020204030204" pitchFamily="34" charset="0"/>
              </a:rPr>
              <a:t>Image credit: </a:t>
            </a:r>
            <a:r>
              <a:rPr lang="en-US" sz="900" b="1" dirty="0" err="1">
                <a:latin typeface="Calibri" panose="020F0502020204030204" pitchFamily="34" charset="0"/>
              </a:rPr>
              <a:t>Filipefrazao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22765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8BF71-BE54-A046-8706-0F5207364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Attribution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85057-1521-BD44-85ED-598EDC3FA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/>
              <a:t>Slide 1, </a:t>
            </a:r>
            <a:r>
              <a:rPr lang="en-US" dirty="0" err="1"/>
              <a:t>Filipefrazao</a:t>
            </a:r>
            <a:r>
              <a:rPr lang="en-US" dirty="0"/>
              <a:t>, </a:t>
            </a:r>
            <a:r>
              <a:rPr lang="en-US" dirty="0" err="1"/>
              <a:t>File:Pantanal</a:t>
            </a:r>
            <a:r>
              <a:rPr lang="en-US" dirty="0"/>
              <a:t>, Mato Grosso, </a:t>
            </a:r>
            <a:r>
              <a:rPr lang="en-US" dirty="0" err="1"/>
              <a:t>Brasil.jpg</a:t>
            </a:r>
            <a:r>
              <a:rPr lang="en-US" dirty="0"/>
              <a:t>, 2014. This file is licensed under the Creative Commons Attribution-Share Alike 3.0 </a:t>
            </a:r>
            <a:r>
              <a:rPr lang="en-US" dirty="0" err="1"/>
              <a:t>Unported</a:t>
            </a:r>
            <a:r>
              <a:rPr lang="en-US" dirty="0"/>
              <a:t> license,  </a:t>
            </a:r>
            <a:r>
              <a:rPr lang="en-US" u="sng" dirty="0">
                <a:hlinkClick r:id="rId2"/>
              </a:rPr>
              <a:t>https://commons.wikimedia.org/wiki/File:Pantanal,_Mato_Grosso,_Brasil.jpg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/>
              <a:t>Slide 5, Joseph </a:t>
            </a:r>
            <a:r>
              <a:rPr lang="en-US" dirty="0" err="1"/>
              <a:t>Mallord</a:t>
            </a:r>
            <a:r>
              <a:rPr lang="en-US" dirty="0"/>
              <a:t> William Turner, Lago Maggiore, 1828. Image released under Creative Commons CC-BY-NC-ND (3.0 </a:t>
            </a:r>
            <a:r>
              <a:rPr lang="en-US" dirty="0" err="1"/>
              <a:t>Unported</a:t>
            </a:r>
            <a:r>
              <a:rPr lang="en-US" dirty="0"/>
              <a:t>) </a:t>
            </a:r>
            <a:r>
              <a:rPr lang="en-US" u="sng" dirty="0">
                <a:hlinkClick r:id="rId3" tooltip="Original URL:&#10;https://www.tate.org.uk/art/artworks/turner-lago-maggiore-d25155&#10;&#10;Click to follow link."/>
              </a:rPr>
              <a:t>https://www.tate.org.uk/art/artworks/turner-lago-maggiore-d25155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/>
              <a:t>Slide 7 - Jeffrey Beall, </a:t>
            </a:r>
            <a:r>
              <a:rPr lang="en-US" dirty="0" err="1"/>
              <a:t>File:Gross</a:t>
            </a:r>
            <a:r>
              <a:rPr lang="en-US" dirty="0"/>
              <a:t> </a:t>
            </a:r>
            <a:r>
              <a:rPr lang="en-US" dirty="0" err="1"/>
              <a:t>Reservoir.JPG</a:t>
            </a:r>
            <a:r>
              <a:rPr lang="en-US" dirty="0"/>
              <a:t>, 2014. This file is licensed under the Creative Commons Attribution 3.0 </a:t>
            </a:r>
            <a:r>
              <a:rPr lang="en-US" dirty="0" err="1"/>
              <a:t>Unported</a:t>
            </a:r>
            <a:r>
              <a:rPr lang="en-US" dirty="0"/>
              <a:t> license, </a:t>
            </a:r>
            <a:r>
              <a:rPr lang="en-US" u="sng" dirty="0">
                <a:hlinkClick r:id="rId4"/>
              </a:rPr>
              <a:t>https://commons.wikimedia.org/wiki/File:Gross_Reservoir.JPG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Slide 7 - Thomas Bjørkan, File:</a:t>
            </a:r>
            <a:r>
              <a:rPr lang="en-US" u="sng" dirty="0"/>
              <a:t> </a:t>
            </a:r>
            <a:r>
              <a:rPr lang="en-US" u="sng" dirty="0" err="1"/>
              <a:t>Fish_cages.jpg</a:t>
            </a:r>
            <a:r>
              <a:rPr lang="en-US" dirty="0"/>
              <a:t>, 2010. This file is licensed under the Creative Commons Attribution 3.0 </a:t>
            </a:r>
            <a:r>
              <a:rPr lang="en-US" dirty="0" err="1"/>
              <a:t>Unported</a:t>
            </a:r>
            <a:r>
              <a:rPr lang="en-US" dirty="0"/>
              <a:t> license, </a:t>
            </a:r>
            <a:r>
              <a:rPr lang="en-US" u="sng" dirty="0"/>
              <a:t>https://</a:t>
            </a:r>
            <a:r>
              <a:rPr lang="en-US" u="sng" dirty="0" err="1"/>
              <a:t>en.wikipedia.org</a:t>
            </a:r>
            <a:r>
              <a:rPr lang="en-US" u="sng" dirty="0"/>
              <a:t>/wiki/</a:t>
            </a:r>
            <a:r>
              <a:rPr lang="en-US" u="sng" dirty="0" err="1"/>
              <a:t>Offshore_aquaculture</a:t>
            </a:r>
            <a:r>
              <a:rPr lang="en-US" u="sng" dirty="0"/>
              <a:t>#/media/</a:t>
            </a:r>
            <a:r>
              <a:rPr lang="en-US" u="sng" dirty="0" err="1"/>
              <a:t>File:Fish_cages.jpg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Slide 15: </a:t>
            </a:r>
            <a:r>
              <a:rPr lang="en-US" dirty="0" err="1"/>
              <a:t>File:Pantanal</a:t>
            </a:r>
            <a:r>
              <a:rPr lang="en-US" dirty="0"/>
              <a:t>, Mato Grosso, </a:t>
            </a:r>
            <a:r>
              <a:rPr lang="en-US" dirty="0" err="1"/>
              <a:t>Brasil.jpg</a:t>
            </a:r>
            <a:r>
              <a:rPr lang="en-US" dirty="0"/>
              <a:t>, 201. This file is licensed under the Creative Commons Attribution-Share Alike 3.0 </a:t>
            </a:r>
            <a:r>
              <a:rPr lang="en-US" dirty="0" err="1"/>
              <a:t>Unported</a:t>
            </a:r>
            <a:r>
              <a:rPr lang="en-US" dirty="0"/>
              <a:t> license, </a:t>
            </a:r>
            <a:r>
              <a:rPr lang="en-US" u="sng" dirty="0">
                <a:hlinkClick r:id="rId2" tooltip="https://commons.wikimedia.org/wiki/File:Pantanal,_Mato_Grosso,_Brasil.jpg"/>
              </a:rPr>
              <a:t>https://commons.wikimedia.org/wiki/File:Pantanal,_Mato_Grosso,_Brasil.jpg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B302A8-983E-F948-BACD-556E859A4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BP &amp; BSR 2021</a:t>
            </a:r>
          </a:p>
        </p:txBody>
      </p:sp>
    </p:spTree>
    <p:extLst>
      <p:ext uri="{BB962C8B-B14F-4D97-AF65-F5344CB8AC3E}">
        <p14:creationId xmlns:p14="http://schemas.microsoft.com/office/powerpoint/2010/main" val="2026936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93403-9973-A048-B582-43774868C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059" y="1365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Atmospheric methane (CH</a:t>
            </a:r>
            <a:r>
              <a:rPr lang="en-US" b="1" baseline="-25000" dirty="0"/>
              <a:t>4</a:t>
            </a:r>
            <a:r>
              <a:rPr lang="en-US" b="1" dirty="0"/>
              <a:t>) concentrations have more than doubled since the industrial revolution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ABD824-D79B-0545-8A53-557011442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BP &amp; BSR 2021</a:t>
            </a:r>
          </a:p>
        </p:txBody>
      </p:sp>
      <p:pic>
        <p:nvPicPr>
          <p:cNvPr id="1026" name="Picture 2" descr="Global CH4">
            <a:extLst>
              <a:ext uri="{FF2B5EF4-FFF2-40B4-BE49-F238E27FC236}">
                <a16:creationId xmlns:a16="http://schemas.microsoft.com/office/drawing/2014/main" id="{40636025-1099-DF46-A2AE-A79AD67FC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lobal CH4 Growth">
            <a:extLst>
              <a:ext uri="{FF2B5EF4-FFF2-40B4-BE49-F238E27FC236}">
                <a16:creationId xmlns:a16="http://schemas.microsoft.com/office/drawing/2014/main" id="{14D32FCB-3193-6149-A8D6-303DFCEF3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478" y="22860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BCCFA8-A13B-9640-9B43-5B1B354E34CD}"/>
              </a:ext>
            </a:extLst>
          </p:cNvPr>
          <p:cNvSpPr txBox="1"/>
          <p:nvPr/>
        </p:nvSpPr>
        <p:spPr>
          <a:xfrm>
            <a:off x="838200" y="2771072"/>
            <a:ext cx="44855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1970s:		1200-1300 ppb (</a:t>
            </a:r>
            <a:r>
              <a:rPr lang="en-US" sz="1600" b="1" dirty="0" err="1"/>
              <a:t>Ehhalt</a:t>
            </a:r>
            <a:r>
              <a:rPr lang="en-US" sz="1600" b="1" dirty="0"/>
              <a:t> 1974)</a:t>
            </a:r>
          </a:p>
          <a:p>
            <a:r>
              <a:rPr lang="en-US" sz="1600" b="1" dirty="0"/>
              <a:t>2020:		1879 ppb</a:t>
            </a:r>
          </a:p>
          <a:p>
            <a:r>
              <a:rPr lang="en-US" sz="1600" b="1" dirty="0"/>
              <a:t>2020 growth: 	15.85 ppb increase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A94AD1-F4B5-C341-A17B-6E669C3985FF}"/>
              </a:ext>
            </a:extLst>
          </p:cNvPr>
          <p:cNvSpPr txBox="1"/>
          <p:nvPr/>
        </p:nvSpPr>
        <p:spPr>
          <a:xfrm>
            <a:off x="114059" y="1412378"/>
            <a:ext cx="108553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Methane is a greenhouse gas 82x (GWP-20) more potent than CO2 (29x, GWP-100)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short lifetime, 11.8 years, provides several opportunities for mitigation</a:t>
            </a:r>
          </a:p>
        </p:txBody>
      </p:sp>
    </p:spTree>
    <p:extLst>
      <p:ext uri="{BB962C8B-B14F-4D97-AF65-F5344CB8AC3E}">
        <p14:creationId xmlns:p14="http://schemas.microsoft.com/office/powerpoint/2010/main" val="3028977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5DE5B7-5C49-4249-9C13-348BBB7EC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BP &amp; BSR 2021</a:t>
            </a:r>
          </a:p>
        </p:txBody>
      </p:sp>
      <p:pic>
        <p:nvPicPr>
          <p:cNvPr id="4098" name="Picture 2" descr="NASAViz Home Page">
            <a:extLst>
              <a:ext uri="{FF2B5EF4-FFF2-40B4-BE49-F238E27FC236}">
                <a16:creationId xmlns:a16="http://schemas.microsoft.com/office/drawing/2014/main" id="{D078F3D4-29E8-C44D-ACFB-F72485612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791" y="45285"/>
            <a:ext cx="744955" cy="744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171DD2E-5882-624B-A37E-59F0EC8B0298}"/>
              </a:ext>
            </a:extLst>
          </p:cNvPr>
          <p:cNvSpPr/>
          <p:nvPr/>
        </p:nvSpPr>
        <p:spPr>
          <a:xfrm>
            <a:off x="3048000" y="282883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Global Atmospheric Methane from Jan 1, 2018 through Nov 30, 2018, </a:t>
            </a:r>
            <a:r>
              <a:rPr lang="en-US" u="sng" dirty="0">
                <a:solidFill>
                  <a:srgbClr val="0563C1"/>
                </a:solidFill>
                <a:latin typeface="Calibri" panose="020F0502020204030204" pitchFamily="34" charset="0"/>
                <a:hlinkClick r:id="rId4"/>
              </a:rPr>
              <a:t>https://www.youtube.com/watch?v=FWOhcSVW3p0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323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0A50E25-23CF-1E43-A540-D4066D2E36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1" b="2744"/>
          <a:stretch/>
        </p:blipFill>
        <p:spPr bwMode="auto">
          <a:xfrm>
            <a:off x="109890" y="0"/>
            <a:ext cx="119722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DB7FC6-A2E6-2949-9E63-5B6CBCDBC522}"/>
              </a:ext>
            </a:extLst>
          </p:cNvPr>
          <p:cNvSpPr txBox="1"/>
          <p:nvPr/>
        </p:nvSpPr>
        <p:spPr>
          <a:xfrm>
            <a:off x="10683009" y="6581001"/>
            <a:ext cx="13991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Jackson et al., 2020</a:t>
            </a:r>
          </a:p>
        </p:txBody>
      </p:sp>
    </p:spTree>
    <p:extLst>
      <p:ext uri="{BB962C8B-B14F-4D97-AF65-F5344CB8AC3E}">
        <p14:creationId xmlns:p14="http://schemas.microsoft.com/office/powerpoint/2010/main" val="185145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E2494B3C-6277-C74F-9D22-3CA8B3CBD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0"/>
            <a:ext cx="121364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4136775-D4A4-9A4C-9060-60F17491E5B4}"/>
              </a:ext>
            </a:extLst>
          </p:cNvPr>
          <p:cNvSpPr/>
          <p:nvPr/>
        </p:nvSpPr>
        <p:spPr>
          <a:xfrm>
            <a:off x="1011047" y="5804003"/>
            <a:ext cx="2577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/>
              <a:t>CO</a:t>
            </a:r>
            <a:r>
              <a:rPr lang="en-US" b="1" i="1" baseline="-25000" dirty="0">
                <a:effectLst/>
              </a:rPr>
              <a:t>2</a:t>
            </a:r>
            <a:r>
              <a:rPr lang="en-US" b="1" i="1" dirty="0"/>
              <a:t> + 4 H</a:t>
            </a:r>
            <a:r>
              <a:rPr lang="en-US" b="1" i="1" baseline="-25000" dirty="0">
                <a:effectLst/>
              </a:rPr>
              <a:t>2</a:t>
            </a:r>
            <a:r>
              <a:rPr lang="en-US" b="1" i="1" dirty="0"/>
              <a:t> → </a:t>
            </a:r>
            <a:r>
              <a:rPr lang="en-US" b="1" i="1" u="none" strike="noStrike" dirty="0">
                <a:effectLst/>
              </a:rPr>
              <a:t>CH</a:t>
            </a:r>
            <a:r>
              <a:rPr lang="en-US" b="1" i="1" u="none" strike="noStrike" baseline="-25000" dirty="0">
                <a:effectLst/>
              </a:rPr>
              <a:t>4</a:t>
            </a:r>
            <a:r>
              <a:rPr lang="en-US" b="1" i="1" dirty="0"/>
              <a:t> + 2 H</a:t>
            </a:r>
            <a:r>
              <a:rPr lang="en-US" b="1" i="1" baseline="-25000" dirty="0">
                <a:effectLst/>
              </a:rPr>
              <a:t>2</a:t>
            </a:r>
            <a:r>
              <a:rPr lang="en-US" b="1" i="1" dirty="0"/>
              <a:t>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974069-7559-BF42-B4CB-57BCE5AFA039}"/>
              </a:ext>
            </a:extLst>
          </p:cNvPr>
          <p:cNvSpPr txBox="1"/>
          <p:nvPr/>
        </p:nvSpPr>
        <p:spPr>
          <a:xfrm>
            <a:off x="254016" y="234611"/>
            <a:ext cx="50490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Main points of presentation: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4B0B89-0E89-C045-A23F-D8FF99366E9E}"/>
              </a:ext>
            </a:extLst>
          </p:cNvPr>
          <p:cNvSpPr txBox="1"/>
          <p:nvPr/>
        </p:nvSpPr>
        <p:spPr>
          <a:xfrm>
            <a:off x="254016" y="886794"/>
            <a:ext cx="119379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Wetlands are a significant source of methane to the atmosphere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Remote sensing is improving understanding of tropical wetland CH</a:t>
            </a:r>
            <a:r>
              <a:rPr lang="en-US" sz="2800" baseline="-25000" dirty="0"/>
              <a:t>4</a:t>
            </a:r>
            <a:r>
              <a:rPr lang="en-US" sz="2800" dirty="0"/>
              <a:t> budget</a:t>
            </a:r>
            <a:endParaRPr lang="en-US" sz="2800" baseline="-25000" dirty="0"/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Advances needed to partitioning indirect climate vs. direct human drivers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0A9C49-EBFD-5949-BDCA-CCA9DD675D33}"/>
              </a:ext>
            </a:extLst>
          </p:cNvPr>
          <p:cNvSpPr/>
          <p:nvPr/>
        </p:nvSpPr>
        <p:spPr>
          <a:xfrm>
            <a:off x="9131547" y="6627168"/>
            <a:ext cx="306045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/>
              <a:t>Image Credit: Joseph </a:t>
            </a:r>
            <a:r>
              <a:rPr lang="en-US" sz="900" b="1" dirty="0" err="1"/>
              <a:t>Mallord</a:t>
            </a:r>
            <a:r>
              <a:rPr lang="en-US" sz="900" b="1" dirty="0"/>
              <a:t> William Turner, Tate Museum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2572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4C85E51-A228-714C-A0C5-F5A2ADA30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43" y="1309055"/>
            <a:ext cx="11953630" cy="55489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13D9149-DE14-7449-B25D-E82481EBBC90}"/>
              </a:ext>
            </a:extLst>
          </p:cNvPr>
          <p:cNvSpPr txBox="1"/>
          <p:nvPr/>
        </p:nvSpPr>
        <p:spPr>
          <a:xfrm>
            <a:off x="10425058" y="6622231"/>
            <a:ext cx="16542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Rosentreter</a:t>
            </a:r>
            <a:r>
              <a:rPr lang="en-US" sz="1200" dirty="0"/>
              <a:t> et al., 2021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D81A35-9C03-7846-B676-30DCC4C3FEE9}"/>
              </a:ext>
            </a:extLst>
          </p:cNvPr>
          <p:cNvSpPr txBox="1"/>
          <p:nvPr/>
        </p:nvSpPr>
        <p:spPr>
          <a:xfrm>
            <a:off x="0" y="190607"/>
            <a:ext cx="120728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1) Natural and anthropogenic wetlands are an important source of methane to the atmosphere</a:t>
            </a:r>
          </a:p>
        </p:txBody>
      </p:sp>
    </p:spTree>
    <p:extLst>
      <p:ext uri="{BB962C8B-B14F-4D97-AF65-F5344CB8AC3E}">
        <p14:creationId xmlns:p14="http://schemas.microsoft.com/office/powerpoint/2010/main" val="3486301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2A865B-EF18-294F-99C4-D017B34336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0742" y="1044373"/>
            <a:ext cx="7785315" cy="582626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695E7E4-24E5-AA42-A51D-7FF02724D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42" y="3592134"/>
            <a:ext cx="4502257" cy="300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C71B4A-D0B5-4742-8364-206A6FEC4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BP &amp; BSR 2021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D2506F-6FB3-C047-AA3B-237BC40D19ED}"/>
              </a:ext>
            </a:extLst>
          </p:cNvPr>
          <p:cNvSpPr txBox="1"/>
          <p:nvPr/>
        </p:nvSpPr>
        <p:spPr>
          <a:xfrm>
            <a:off x="10537701" y="6593639"/>
            <a:ext cx="16542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Rosentreter</a:t>
            </a:r>
            <a:r>
              <a:rPr lang="en-US" sz="1200" dirty="0"/>
              <a:t> et al., 2021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3F8DF9-E91A-434C-BAD7-044EF0F120D9}"/>
              </a:ext>
            </a:extLst>
          </p:cNvPr>
          <p:cNvSpPr txBox="1"/>
          <p:nvPr/>
        </p:nvSpPr>
        <p:spPr>
          <a:xfrm>
            <a:off x="0" y="190607"/>
            <a:ext cx="120728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1) Natural and anthropogenic wetlands are an important source of methane to the atmosphere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1D3D2B2-E889-D949-9865-34941C04CA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92"/>
          <a:stretch/>
        </p:blipFill>
        <p:spPr bwMode="auto">
          <a:xfrm>
            <a:off x="145943" y="1294557"/>
            <a:ext cx="4502257" cy="224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83BCE5E-2899-B54B-BA20-A2E0EB02B043}"/>
              </a:ext>
            </a:extLst>
          </p:cNvPr>
          <p:cNvSpPr/>
          <p:nvPr/>
        </p:nvSpPr>
        <p:spPr>
          <a:xfrm>
            <a:off x="3310208" y="3307130"/>
            <a:ext cx="141096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Image Credit: Jeffrey Beall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0514D7-994B-444A-A5DB-C1B24B128600}"/>
              </a:ext>
            </a:extLst>
          </p:cNvPr>
          <p:cNvSpPr/>
          <p:nvPr/>
        </p:nvSpPr>
        <p:spPr>
          <a:xfrm>
            <a:off x="3097407" y="6356350"/>
            <a:ext cx="159530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>
                <a:solidFill>
                  <a:schemeClr val="bg1"/>
                </a:solidFill>
              </a:rPr>
              <a:t>Image Credit: Thomas Bjørkan</a:t>
            </a:r>
          </a:p>
        </p:txBody>
      </p:sp>
    </p:spTree>
    <p:extLst>
      <p:ext uri="{BB962C8B-B14F-4D97-AF65-F5344CB8AC3E}">
        <p14:creationId xmlns:p14="http://schemas.microsoft.com/office/powerpoint/2010/main" val="744007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6EE228-4DDD-414C-8F50-BAEDBAEEA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BP &amp; BSR 2021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8BECCA6-10BA-6340-A5A1-AFFB824B5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348" y="2420601"/>
            <a:ext cx="8524069" cy="443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1A6BC0-6C76-D645-B699-CB23C86366BA}"/>
              </a:ext>
            </a:extLst>
          </p:cNvPr>
          <p:cNvSpPr txBox="1"/>
          <p:nvPr/>
        </p:nvSpPr>
        <p:spPr>
          <a:xfrm>
            <a:off x="0" y="190607"/>
            <a:ext cx="120728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1) Natural and anthropogenic wetlands are an important source of methane to the atmosphere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6435DE-69E7-B649-99CC-5CAD9A3BB263}"/>
              </a:ext>
            </a:extLst>
          </p:cNvPr>
          <p:cNvSpPr txBox="1"/>
          <p:nvPr/>
        </p:nvSpPr>
        <p:spPr>
          <a:xfrm>
            <a:off x="294468" y="1267825"/>
            <a:ext cx="1132566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Agriculture and waste (light blue) are largest source of CH</a:t>
            </a:r>
            <a:r>
              <a:rPr lang="en-US" sz="2600" baseline="-25000" dirty="0"/>
              <a:t>4</a:t>
            </a:r>
            <a:r>
              <a:rPr lang="en-US" sz="2600" dirty="0"/>
              <a:t> emissions in tropics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Tropical wetlands contribute to about 70% of global wetland CH</a:t>
            </a:r>
            <a:r>
              <a:rPr lang="en-US" sz="2600" baseline="-25000" dirty="0"/>
              <a:t>4</a:t>
            </a:r>
            <a:r>
              <a:rPr lang="en-US" sz="2600" dirty="0"/>
              <a:t> emissions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FC0D90-D912-C845-99D3-FB7960FA19CE}"/>
              </a:ext>
            </a:extLst>
          </p:cNvPr>
          <p:cNvSpPr txBox="1"/>
          <p:nvPr/>
        </p:nvSpPr>
        <p:spPr>
          <a:xfrm>
            <a:off x="10698514" y="6582975"/>
            <a:ext cx="14005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Saunois</a:t>
            </a:r>
            <a:r>
              <a:rPr lang="en-US" sz="1200" dirty="0"/>
              <a:t> et al., 2020</a:t>
            </a:r>
          </a:p>
        </p:txBody>
      </p:sp>
    </p:spTree>
    <p:extLst>
      <p:ext uri="{BB962C8B-B14F-4D97-AF65-F5344CB8AC3E}">
        <p14:creationId xmlns:p14="http://schemas.microsoft.com/office/powerpoint/2010/main" val="3019474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9A7EA-6A1E-224F-AFCE-39B3A4044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684" y="1540702"/>
            <a:ext cx="11511941" cy="115579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Using hybrid approach (Wetland Area Dynamics for Methane Modeling, WAD2M), we estimate global vegetated wetland cover ~13 Mkm</a:t>
            </a:r>
            <a:r>
              <a:rPr lang="en-US" baseline="30000" dirty="0"/>
              <a:t>2</a:t>
            </a:r>
            <a:r>
              <a:rPr lang="en-US" dirty="0"/>
              <a:t>, and tropical wetlands ~5.5 Mkm</a:t>
            </a:r>
            <a:r>
              <a:rPr lang="en-US" baseline="30000" dirty="0"/>
              <a:t>2</a:t>
            </a:r>
            <a:endParaRPr lang="en-US" dirty="0"/>
          </a:p>
          <a:p>
            <a:r>
              <a:rPr lang="en-US" dirty="0"/>
              <a:t>Permanent streams, rivers, ponds, and lakes account for +4.5 Mkm</a:t>
            </a:r>
            <a:r>
              <a:rPr lang="en-US" baseline="30000" dirty="0"/>
              <a:t>2</a:t>
            </a:r>
            <a:r>
              <a:rPr lang="en-US" dirty="0"/>
              <a:t> (1.4 Mkm</a:t>
            </a:r>
            <a:r>
              <a:rPr lang="en-US" baseline="30000" dirty="0"/>
              <a:t>2</a:t>
            </a:r>
            <a:r>
              <a:rPr lang="en-US" dirty="0"/>
              <a:t> in tropics)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6A7174-52F4-E840-A077-BCDD4CF74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BP &amp; BSR 2021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C5F270E-5328-004C-BCA3-A43F1CF9E23A}"/>
              </a:ext>
            </a:extLst>
          </p:cNvPr>
          <p:cNvSpPr/>
          <p:nvPr/>
        </p:nvSpPr>
        <p:spPr>
          <a:xfrm>
            <a:off x="228919" y="250539"/>
            <a:ext cx="116133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2) Satellite and airborne remote sensing is improving tropical wetland CH</a:t>
            </a:r>
            <a:r>
              <a:rPr lang="en-US" sz="3200" b="1" baseline="-25000" dirty="0"/>
              <a:t>4</a:t>
            </a:r>
            <a:r>
              <a:rPr lang="en-US" sz="3200" b="1" dirty="0"/>
              <a:t> budget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C2C3DB-D507-1D46-B296-9339797CE5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374" y="2825319"/>
            <a:ext cx="7416452" cy="39044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F7E769-DF81-0944-B7E2-31FCA0E88A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488" y="2825319"/>
            <a:ext cx="3554083" cy="376732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EC2FE0-4793-7A4D-88D7-F8DC828AD23F}"/>
              </a:ext>
            </a:extLst>
          </p:cNvPr>
          <p:cNvSpPr txBox="1"/>
          <p:nvPr/>
        </p:nvSpPr>
        <p:spPr>
          <a:xfrm>
            <a:off x="10895683" y="6592647"/>
            <a:ext cx="12963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Zhang et al., 2021</a:t>
            </a:r>
          </a:p>
        </p:txBody>
      </p:sp>
    </p:spTree>
    <p:extLst>
      <p:ext uri="{BB962C8B-B14F-4D97-AF65-F5344CB8AC3E}">
        <p14:creationId xmlns:p14="http://schemas.microsoft.com/office/powerpoint/2010/main" val="1452216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1809</TotalTime>
  <Words>1148</Words>
  <Application>Microsoft Macintosh PowerPoint</Application>
  <PresentationFormat>Widescreen</PresentationFormat>
  <Paragraphs>103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 Narrow</vt:lpstr>
      <vt:lpstr>Calibri</vt:lpstr>
      <vt:lpstr>Calibri Light</vt:lpstr>
      <vt:lpstr>Office Theme</vt:lpstr>
      <vt:lpstr>Defining wetlands and their role in the methane budget</vt:lpstr>
      <vt:lpstr>Atmospheric methane (CH4) concentrations have more than doubled since the industrial revolution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Wetlands and their role in the methane budget</vt:lpstr>
      <vt:lpstr>Attribution Slide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Poulter, Benjamin (GSFC-6180)</dc:creator>
  <cp:lastModifiedBy>Poulter, Benjamin (GSFC-6180)</cp:lastModifiedBy>
  <cp:revision>65</cp:revision>
  <dcterms:created xsi:type="dcterms:W3CDTF">2021-06-04T10:12:40Z</dcterms:created>
  <dcterms:modified xsi:type="dcterms:W3CDTF">2021-07-26T15:57:23Z</dcterms:modified>
</cp:coreProperties>
</file>