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58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8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9"/>
    <p:restoredTop sz="88104"/>
  </p:normalViewPr>
  <p:slideViewPr>
    <p:cSldViewPr snapToGrid="0" snapToObjects="1">
      <p:cViewPr varScale="1">
        <p:scale>
          <a:sx n="97" d="100"/>
          <a:sy n="97" d="100"/>
        </p:scale>
        <p:origin x="10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782B8-C1CA-7647-A2BE-AF32C9613710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C6CC1E-35FF-804A-BD2D-0A9A157ED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445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EB8B-EB30-8141-A7C8-B9EB29DF9FBB}" type="datetime1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77086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7227-13FD-6347-93A9-0CA4ADF7D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804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60502" y="6356350"/>
            <a:ext cx="2743200" cy="365125"/>
          </a:xfrm>
        </p:spPr>
        <p:txBody>
          <a:bodyPr/>
          <a:lstStyle/>
          <a:p>
            <a:fld id="{0170B20E-54F7-CA47-B369-ECC850DCA1CC}" type="datetime1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67050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78949" y="6356350"/>
            <a:ext cx="2105025" cy="365125"/>
          </a:xfrm>
        </p:spPr>
        <p:txBody>
          <a:bodyPr/>
          <a:lstStyle/>
          <a:p>
            <a:fld id="{BE487227-13FD-6347-93A9-0CA4ADF7D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68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031F9-5582-2442-906B-AD4EADB646C0}" type="datetime1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77086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7227-13FD-6347-93A9-0CA4ADF7D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080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DAEBB-D042-8247-8A74-6C77B42E9151}" type="datetime1">
              <a:rPr lang="en-US" smtClean="0"/>
              <a:t>6/7/2021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77086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7227-13FD-6347-93A9-0CA4ADF7D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53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BE2A0-A17F-0445-A55D-B84133F6466F}" type="datetime1">
              <a:rPr lang="en-US" smtClean="0"/>
              <a:t>6/7/2021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77086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7227-13FD-6347-93A9-0CA4ADF7D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389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8562-312C-F948-96A6-A69622704235}" type="datetime1">
              <a:rPr lang="en-US" smtClean="0"/>
              <a:t>6/7/2021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77086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7227-13FD-6347-93A9-0CA4ADF7D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96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1AF74-6955-3F43-9CC8-68756BB1C0CB}" type="datetime1">
              <a:rPr lang="en-US" smtClean="0"/>
              <a:t>6/7/2021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77086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7227-13FD-6347-93A9-0CA4ADF7D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679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EE9D-E4D3-4848-AC03-754EE6F0EECB}" type="datetime1">
              <a:rPr lang="en-US" smtClean="0"/>
              <a:t>6/7/2021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77086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7227-13FD-6347-93A9-0CA4ADF7D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29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67836-31FF-5B42-BB29-69349BD31C5D}" type="datetime1">
              <a:rPr lang="en-US" smtClean="0"/>
              <a:t>6/7/2021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77086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7227-13FD-6347-93A9-0CA4ADF7D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702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A398B-FD3A-F64F-976A-4B9FA8BFE5FD}" type="datetime1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77086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7227-13FD-6347-93A9-0CA4ADF7D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28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0C15-8DB4-854E-86E0-3DA7A2BB7FC5}" type="datetime1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77086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7227-13FD-6347-93A9-0CA4ADF7D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929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12837"/>
            <a:ext cx="5384800" cy="490696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12837"/>
            <a:ext cx="5384800" cy="490696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77EB4-E551-4038-8D0F-4EC901588841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" y="0"/>
            <a:ext cx="9219027" cy="81592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94329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02166"/>
            <a:ext cx="10515600" cy="10885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2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9114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06949-EF2B-8A46-BB4F-65BF039F47D1}" type="datetime1">
              <a:rPr lang="en-US" smtClean="0"/>
              <a:t>6/7/2021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01612" y="6356350"/>
            <a:ext cx="2105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87227-13FD-6347-93A9-0CA4ADF7D32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UAH-ARC-logo.tif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490990" y="6059425"/>
            <a:ext cx="792480" cy="7985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370" y="6059425"/>
            <a:ext cx="1872000" cy="993334"/>
          </a:xfrm>
          <a:prstGeom prst="rect">
            <a:avLst/>
          </a:prstGeom>
        </p:spPr>
      </p:pic>
      <p:sp>
        <p:nvSpPr>
          <p:cNvPr id="9" name="Oval 8"/>
          <p:cNvSpPr/>
          <p:nvPr userDrawn="1"/>
        </p:nvSpPr>
        <p:spPr bwMode="auto">
          <a:xfrm>
            <a:off x="2348552" y="6131658"/>
            <a:ext cx="1149178" cy="726653"/>
          </a:xfrm>
          <a:prstGeom prst="ellipse">
            <a:avLst/>
          </a:prstGeom>
          <a:blipFill dpi="0" rotWithShape="1">
            <a:blip r:embed="rId16"/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153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Halbach_array_field.jpg" TargetMode="External"/><Relationship Id="rId2" Type="http://schemas.openxmlformats.org/officeDocument/2006/relationships/hyperlink" Target="https://en.wikipedia.org/wiki/Halbach_array#/media/File:Linear_Halbach_Array_(Strong_side_up)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%2F0029-554X%2880%2990094-4" TargetMode="External"/><Relationship Id="rId5" Type="http://schemas.openxmlformats.org/officeDocument/2006/relationships/hyperlink" Target="https://en.wikipedia.org/wiki/Doi_(identifier)" TargetMode="External"/><Relationship Id="rId4" Type="http://schemas.openxmlformats.org/officeDocument/2006/relationships/hyperlink" Target="http://www.askmar.com/Magnets/Permanent%20Multipole%20Magnets%20Design.pdf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titled6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08" t="27209" r="24480" b="24866"/>
          <a:stretch/>
        </p:blipFill>
        <p:spPr bwMode="auto">
          <a:xfrm rot="1226424">
            <a:off x="2673994" y="584738"/>
            <a:ext cx="7148813" cy="4489957"/>
          </a:xfrm>
          <a:prstGeom prst="parallelogram">
            <a:avLst>
              <a:gd name="adj" fmla="val 3945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AEEF7D-7763-9445-9856-9EBC9081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773" y="3994149"/>
            <a:ext cx="11182350" cy="2057241"/>
          </a:xfrm>
        </p:spPr>
        <p:txBody>
          <a:bodyPr>
            <a:normAutofit/>
          </a:bodyPr>
          <a:lstStyle/>
          <a:p>
            <a:r>
              <a:rPr lang="en-US" sz="4800" dirty="0"/>
              <a:t>LRF Magnetic Nozzle Status – </a:t>
            </a:r>
            <a:r>
              <a:rPr lang="en-US" sz="4800" dirty="0" err="1"/>
              <a:t>Halbach</a:t>
            </a:r>
            <a:r>
              <a:rPr lang="en-US" sz="4800" dirty="0"/>
              <a:t> Array Development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2F86DA4-4240-F346-9ED9-E7365E434625}"/>
              </a:ext>
            </a:extLst>
          </p:cNvPr>
          <p:cNvSpPr txBox="1">
            <a:spLocks/>
          </p:cNvSpPr>
          <p:nvPr/>
        </p:nvSpPr>
        <p:spPr>
          <a:xfrm>
            <a:off x="1676400" y="5966459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Nathan Schilling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5775" y="4246660"/>
            <a:ext cx="441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[1]</a:t>
            </a:r>
          </a:p>
        </p:txBody>
      </p:sp>
    </p:spTree>
    <p:extLst>
      <p:ext uri="{BB962C8B-B14F-4D97-AF65-F5344CB8AC3E}">
        <p14:creationId xmlns:p14="http://schemas.microsoft.com/office/powerpoint/2010/main" val="11775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69"/>
    </mc:Choice>
    <mc:Fallback xmlns="">
      <p:transition spd="slow" advTm="2206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</a:t>
            </a:r>
            <a:r>
              <a:rPr lang="en-US" dirty="0" err="1"/>
              <a:t>Halbach</a:t>
            </a:r>
            <a:r>
              <a:rPr lang="en-US" dirty="0"/>
              <a:t> Array?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10200" cy="4233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Arrangement of permanent magnets that results in a high –strength magnetic field on one side and a lower magnetic field strength on the other [4]</a:t>
            </a:r>
          </a:p>
          <a:p>
            <a:r>
              <a:rPr lang="en-US" dirty="0"/>
              <a:t>Useful for maximizing field strength inside the nozzle, and reducing interaction with the interstellar medium</a:t>
            </a:r>
          </a:p>
          <a:p>
            <a:r>
              <a:rPr lang="en-US" dirty="0"/>
              <a:t>Want to extend </a:t>
            </a:r>
            <a:r>
              <a:rPr lang="en-US" dirty="0" err="1"/>
              <a:t>Halbach</a:t>
            </a:r>
            <a:r>
              <a:rPr lang="en-US" dirty="0"/>
              <a:t> array from permanent magnets to wires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7227-13FD-6347-93A9-0CA4ADF7D321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 descr="https://upload.wikimedia.org/wikipedia/commons/6/69/Linear_Halbach_Array_%28Strong_side_up%29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546" y="1012190"/>
            <a:ext cx="4991101" cy="2930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338" y="3654481"/>
            <a:ext cx="3791516" cy="26225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868721" y="314273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8721" y="6333609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[3]</a:t>
            </a:r>
          </a:p>
        </p:txBody>
      </p:sp>
    </p:spTree>
    <p:extLst>
      <p:ext uri="{BB962C8B-B14F-4D97-AF65-F5344CB8AC3E}">
        <p14:creationId xmlns:p14="http://schemas.microsoft.com/office/powerpoint/2010/main" val="3892489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980704" cy="42338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Developed 2D analytical model to analyze magnetic field from superposition of wire current sources</a:t>
                </a:r>
              </a:p>
              <a:p>
                <a:pPr marL="0" indent="0" algn="ctr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num>
                      <m:den>
                        <m:r>
                          <a:rPr lang="en-US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Comparison with state of the art (FEMM) [5]</a:t>
                </a:r>
              </a:p>
              <a:p>
                <a:pPr lvl="1"/>
                <a:r>
                  <a:rPr lang="en-US" dirty="0"/>
                  <a:t>Finite Element Method Magnetics</a:t>
                </a:r>
              </a:p>
              <a:p>
                <a:pPr lvl="1"/>
                <a:r>
                  <a:rPr lang="en-US" dirty="0"/>
                  <a:t>Convergence between models for increasing grid resolution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980704" cy="4233800"/>
              </a:xfrm>
              <a:blipFill>
                <a:blip r:embed="rId2"/>
                <a:stretch>
                  <a:fillRect l="-1835" t="-2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7227-13FD-6347-93A9-0CA4ADF7D321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 descr="Chart&#10;&#10;Description automatically generate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425" y="166687"/>
            <a:ext cx="4116424" cy="31003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18904" y="3190875"/>
            <a:ext cx="4534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Field from 8 wires (4 dipoles), each with 1 MA </a:t>
            </a:r>
          </a:p>
        </p:txBody>
      </p:sp>
      <p:pic>
        <p:nvPicPr>
          <p:cNvPr id="7" name="Picture 6" descr="Chart, line chart&#10;&#10;Description automatically generate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791466"/>
            <a:ext cx="3781425" cy="290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342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- Five segment array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7227-13FD-6347-93A9-0CA4ADF7D321}" type="slidenum">
              <a:rPr lang="en-US" smtClean="0"/>
              <a:t>4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190624" y="1524000"/>
            <a:ext cx="4343400" cy="4343400"/>
            <a:chOff x="1562100" y="1924050"/>
            <a:chExt cx="2971800" cy="3009900"/>
          </a:xfrm>
        </p:grpSpPr>
        <p:pic>
          <p:nvPicPr>
            <p:cNvPr id="5" name="Picture 4" descr="C:\Users\nschilli\Documents\Graduate_research\Bimonthly reports\2021_01 - Spring design effort\Halbach arrays\MATLAB\5 segment wire config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2100" y="1924050"/>
              <a:ext cx="2971800" cy="3009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5"/>
            <p:cNvSpPr/>
            <p:nvPr/>
          </p:nvSpPr>
          <p:spPr>
            <a:xfrm>
              <a:off x="2847975" y="1985327"/>
              <a:ext cx="548640" cy="273494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819650" y="5894685"/>
            <a:ext cx="29785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 box is one segment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wire carries 1 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Reproduces </a:t>
            </a:r>
            <a:r>
              <a:rPr lang="en-US" dirty="0" err="1"/>
              <a:t>Halbach</a:t>
            </a:r>
            <a:r>
              <a:rPr lang="en-US" dirty="0"/>
              <a:t> effect</a:t>
            </a:r>
          </a:p>
        </p:txBody>
      </p:sp>
      <p:pic>
        <p:nvPicPr>
          <p:cNvPr id="9" name="Picture 8" descr="C:\Users\nschilli\Documents\Graduate_research\Bimonthly reports\2021_01 - Spring design effort\Halbach arrays\MATLAB\5 segment mag field topology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50" y="1524000"/>
            <a:ext cx="4629150" cy="4130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4172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– FOM and sensitivity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7227-13FD-6347-93A9-0CA4ADF7D321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 descr="C:\Users\nschilli\Documents\Graduate_research\Bimonthly reports\2021_01 - Spring design effort\fig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834" y="1474562"/>
            <a:ext cx="4629150" cy="3497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nschilli\Documents\Graduate_research\Bimonthly reports\2021_01 - Spring design effort\fig2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095" y="1474562"/>
            <a:ext cx="4588955" cy="3497713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50214" y="4849833"/>
                <a:ext cx="10515600" cy="1297559"/>
              </a:xfrm>
            </p:spPr>
            <p:txBody>
              <a:bodyPr>
                <a:normAutofit fontScale="550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acc>
                                    <m:accPr>
                                      <m:chr m:val="⃗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</m:acc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𝑑𝐴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Base domain: -5.5 &lt; x &lt; 5.5 m , -1.5 &lt; y &lt; 1.5 m, 250 grid nodes on a side (62500 nodes total)</a:t>
                </a:r>
              </a:p>
              <a:p>
                <a:r>
                  <a:rPr lang="en-US" dirty="0"/>
                  <a:t>Final domain: -55 &lt; x &lt; 55 m , -15 &lt; y &lt; 15 m, 2500 grid nodes on a side (6250000 nodes total)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50214" y="4849833"/>
                <a:ext cx="10515600" cy="1297559"/>
              </a:xfrm>
              <a:blipFill>
                <a:blip r:embed="rId4"/>
                <a:stretch>
                  <a:fillRect l="-174" t="-71226" b="-504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1616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38750" cy="4233800"/>
          </a:xfrm>
        </p:spPr>
        <p:txBody>
          <a:bodyPr/>
          <a:lstStyle/>
          <a:p>
            <a:r>
              <a:rPr lang="en-US" dirty="0"/>
              <a:t>Prioritize separating wires</a:t>
            </a:r>
          </a:p>
          <a:p>
            <a:r>
              <a:rPr lang="en-US" dirty="0"/>
              <a:t>Need to change how figure of merit is calculated</a:t>
            </a:r>
          </a:p>
          <a:p>
            <a:pPr lvl="1"/>
            <a:r>
              <a:rPr lang="en-US" dirty="0"/>
              <a:t>Integrate over area just under/over the center segment</a:t>
            </a:r>
          </a:p>
          <a:p>
            <a:pPr lvl="1"/>
            <a:r>
              <a:rPr lang="en-US" dirty="0"/>
              <a:t>Change to 3 segment array</a:t>
            </a:r>
          </a:p>
          <a:p>
            <a:pPr lvl="1"/>
            <a:r>
              <a:rPr lang="en-US" dirty="0"/>
              <a:t>Visualize field in addition to FOM calculation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7227-13FD-6347-93A9-0CA4ADF7D321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 descr="C:\Users\nschilli\Documents\Graduate_research\Bimonthly reports\2021_01 - Spring design effort\Halbach arrays\MATLAB\Results\03-25-2021\results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775" y="1825625"/>
            <a:ext cx="4886325" cy="41184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3857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518283"/>
            <a:ext cx="9634086" cy="541141"/>
          </a:xfrm>
        </p:spPr>
        <p:txBody>
          <a:bodyPr>
            <a:normAutofit/>
          </a:bodyPr>
          <a:lstStyle/>
          <a:p>
            <a:r>
              <a:rPr lang="en-US" dirty="0"/>
              <a:t>Increased FOM doesn’t seem to result in better design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7227-13FD-6347-93A9-0CA4ADF7D321}" type="slidenum">
              <a:rPr lang="en-US" smtClean="0"/>
              <a:t>7</a:t>
            </a:fld>
            <a:endParaRPr lang="en-US"/>
          </a:p>
        </p:txBody>
      </p:sp>
      <p:pic>
        <p:nvPicPr>
          <p:cNvPr id="3074" name="Picture 49" descr="xSepDist is 0.2 m and ySepDist is 0.2 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8" y="1509708"/>
            <a:ext cx="5029200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50" descr="xSepDist is 0.2 m and ySepDist is 1 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922" y="1449457"/>
            <a:ext cx="5029200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6793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602" y="1466850"/>
            <a:ext cx="5129874" cy="44889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0" y="1798351"/>
            <a:ext cx="5238750" cy="4233800"/>
          </a:xfrm>
        </p:spPr>
        <p:txBody>
          <a:bodyPr/>
          <a:lstStyle/>
          <a:p>
            <a:r>
              <a:rPr lang="en-US" dirty="0"/>
              <a:t>Need to change how figure of merit is calculated</a:t>
            </a:r>
          </a:p>
          <a:p>
            <a:pPr lvl="1"/>
            <a:r>
              <a:rPr lang="en-US" dirty="0"/>
              <a:t>Integrate over area just under/over the center segment</a:t>
            </a:r>
          </a:p>
          <a:p>
            <a:pPr lvl="1"/>
            <a:r>
              <a:rPr lang="en-US" dirty="0"/>
              <a:t>Change to 3 segment array</a:t>
            </a:r>
          </a:p>
          <a:p>
            <a:pPr lvl="1"/>
            <a:r>
              <a:rPr lang="en-US" dirty="0"/>
              <a:t>Visualize field in addition to FOM calculation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7227-13FD-6347-93A9-0CA4ADF7D321}" type="slidenum">
              <a:rPr lang="en-US" smtClean="0"/>
              <a:t>8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24900" y="1825625"/>
            <a:ext cx="1200150" cy="15154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724900" y="3915251"/>
            <a:ext cx="1200150" cy="14663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8537993" y="763859"/>
                <a:ext cx="1791131" cy="8485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acc>
                                    <m:accPr>
                                      <m:chr m:val="⃗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</m:acc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𝑑𝐴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993" y="763859"/>
                <a:ext cx="1791131" cy="8485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002" y="1619250"/>
            <a:ext cx="5129874" cy="448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187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Image credit Augustin Demonceaux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Gearloose21, “Orientation of strong and weak side in a linear </a:t>
            </a:r>
            <a:r>
              <a:rPr lang="en-US" dirty="0" err="1"/>
              <a:t>Halbach</a:t>
            </a:r>
            <a:r>
              <a:rPr lang="en-US" dirty="0"/>
              <a:t> array (Strong side up),” 2016. URL:  </a:t>
            </a:r>
            <a:r>
              <a:rPr lang="en-US" u="sng" dirty="0">
                <a:hlinkClick r:id="rId2"/>
              </a:rPr>
              <a:t>https://en.wikipedia.org/wiki/Halbach_array#/media/File:Linear_Halbach_Array_(Strong_side_up).png</a:t>
            </a:r>
            <a:r>
              <a:rPr lang="en-US" u="sng" dirty="0"/>
              <a:t> </a:t>
            </a:r>
            <a:r>
              <a:rPr lang="en-US" dirty="0"/>
              <a:t>Retrieved 06/04/21</a:t>
            </a:r>
            <a:endParaRPr lang="en-US" i="1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Teapat</a:t>
            </a:r>
            <a:r>
              <a:rPr lang="en-US" dirty="0"/>
              <a:t>, “Field lines around a </a:t>
            </a:r>
            <a:r>
              <a:rPr lang="en-US" dirty="0" err="1"/>
              <a:t>Halbach</a:t>
            </a:r>
            <a:r>
              <a:rPr lang="en-US" dirty="0"/>
              <a:t> array,” </a:t>
            </a:r>
            <a:r>
              <a:rPr lang="en-US" i="1" dirty="0"/>
              <a:t>Wikimedia Commons, </a:t>
            </a:r>
            <a:r>
              <a:rPr lang="en-US" dirty="0"/>
              <a:t>2011. URL: </a:t>
            </a:r>
            <a:r>
              <a:rPr lang="en-US" dirty="0">
                <a:hlinkClick r:id="rId3"/>
              </a:rPr>
              <a:t>https://commons.wikimedia.org/wiki/File:Halbach_array_field.jpg</a:t>
            </a:r>
            <a:r>
              <a:rPr lang="en-US" dirty="0"/>
              <a:t> Retrieved 06/04/21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Halbach</a:t>
            </a:r>
            <a:r>
              <a:rPr lang="en-US" dirty="0"/>
              <a:t>, K.,</a:t>
            </a:r>
            <a:r>
              <a:rPr lang="en-US" i="1" dirty="0"/>
              <a:t> </a:t>
            </a:r>
            <a:r>
              <a:rPr lang="en-US" dirty="0">
                <a:hlinkClick r:id="rId4"/>
              </a:rPr>
              <a:t>"Design of permanent multipole magnets with oriented rare earth cobalt material,“</a:t>
            </a:r>
            <a:r>
              <a:rPr lang="en-US" dirty="0"/>
              <a:t> </a:t>
            </a:r>
            <a:r>
              <a:rPr lang="en-US" i="1" dirty="0"/>
              <a:t>Nuclear Instruments and Methods, </a:t>
            </a:r>
            <a:r>
              <a:rPr lang="en-US" dirty="0"/>
              <a:t>1980, Vol. </a:t>
            </a:r>
            <a:r>
              <a:rPr lang="en-US" b="1" dirty="0"/>
              <a:t>169, No.</a:t>
            </a:r>
            <a:r>
              <a:rPr lang="en-US" dirty="0"/>
              <a:t> 1, pp. 1–10</a:t>
            </a:r>
            <a:r>
              <a:rPr lang="en-US" i="1" dirty="0"/>
              <a:t>. </a:t>
            </a:r>
            <a:r>
              <a:rPr lang="en-US" dirty="0">
                <a:hlinkClick r:id="rId5" tooltip="Doi (identifier)"/>
              </a:rPr>
              <a:t>doi</a:t>
            </a:r>
            <a:r>
              <a:rPr lang="en-US" dirty="0"/>
              <a:t>:</a:t>
            </a:r>
            <a:r>
              <a:rPr lang="en-US" dirty="0">
                <a:hlinkClick r:id="rId6"/>
              </a:rPr>
              <a:t>10.1016/0029-554X(80)90094-4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Baltzis</a:t>
            </a:r>
            <a:r>
              <a:rPr lang="en-US" dirty="0"/>
              <a:t>, K., “The finite element method magnetics (FEMM) freeware package: May it serve as an educational tool in teaching electromagnetics?,” </a:t>
            </a:r>
            <a:r>
              <a:rPr lang="en-US" i="1" dirty="0"/>
              <a:t>Education and Information Technologies</a:t>
            </a:r>
            <a:r>
              <a:rPr lang="en-US" dirty="0"/>
              <a:t>, 2001, pp. 19-36.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87227-13FD-6347-93A9-0CA4ADF7D3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274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94B86-FBD8-48F7-99CB-A080AD8A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ICCD Imaging of Deflection</a:t>
            </a:r>
          </a:p>
        </p:txBody>
      </p:sp>
      <p:pic>
        <p:nvPicPr>
          <p:cNvPr id="4" name="Content Placeholder 3" descr="A picture containing text&#10;&#10;Description automatically generated">
            <a:extLst>
              <a:ext uri="{FF2B5EF4-FFF2-40B4-BE49-F238E27FC236}">
                <a16:creationId xmlns:a16="http://schemas.microsoft.com/office/drawing/2014/main" id="{1D7926E6-10D8-456F-9830-E1A27570C01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9886949" cy="33385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90BCA5-3D16-4C6D-84F1-5F807E802C55}"/>
              </a:ext>
            </a:extLst>
          </p:cNvPr>
          <p:cNvSpPr txBox="1"/>
          <p:nvPr/>
        </p:nvSpPr>
        <p:spPr>
          <a:xfrm>
            <a:off x="5091444" y="5280010"/>
            <a:ext cx="5633705" cy="147732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b="1" u="sng" dirty="0"/>
              <a:t>Operating Conditions</a:t>
            </a:r>
          </a:p>
          <a:p>
            <a:r>
              <a:rPr lang="en-US" dirty="0" err="1"/>
              <a:t>V</a:t>
            </a:r>
            <a:r>
              <a:rPr lang="en-US" baseline="-25000" dirty="0" err="1"/>
              <a:t>applied</a:t>
            </a:r>
            <a:r>
              <a:rPr lang="en-US" dirty="0"/>
              <a:t> = 5 kV</a:t>
            </a:r>
          </a:p>
          <a:p>
            <a:r>
              <a:rPr lang="en-US" dirty="0"/>
              <a:t>1 </a:t>
            </a:r>
            <a:r>
              <a:rPr lang="el-GR" dirty="0"/>
              <a:t>μ</a:t>
            </a:r>
            <a:r>
              <a:rPr lang="en-US" dirty="0"/>
              <a:t>s pulse width,</a:t>
            </a:r>
          </a:p>
          <a:p>
            <a:r>
              <a:rPr lang="en-US" dirty="0"/>
              <a:t>p = 400 mTorr</a:t>
            </a:r>
          </a:p>
          <a:p>
            <a:endParaRPr lang="en-US" dirty="0"/>
          </a:p>
          <a:p>
            <a:r>
              <a:rPr lang="en-US" dirty="0"/>
              <a:t>B ~ 200 G (Neodymium Permanent Magnet)</a:t>
            </a:r>
          </a:p>
          <a:p>
            <a:r>
              <a:rPr lang="en-US" b="1" u="sng" dirty="0"/>
              <a:t>Plasma Parameters</a:t>
            </a:r>
          </a:p>
          <a:p>
            <a:r>
              <a:rPr lang="en-US" dirty="0"/>
              <a:t>n</a:t>
            </a:r>
            <a:r>
              <a:rPr lang="en-US" baseline="-25000" dirty="0"/>
              <a:t>e</a:t>
            </a:r>
            <a:r>
              <a:rPr lang="en-US" dirty="0"/>
              <a:t> ~ 1e15 cm</a:t>
            </a:r>
            <a:r>
              <a:rPr lang="en-US" baseline="30000" dirty="0"/>
              <a:t>-3</a:t>
            </a:r>
          </a:p>
          <a:p>
            <a:r>
              <a:rPr lang="en-US" dirty="0"/>
              <a:t>T</a:t>
            </a:r>
            <a:r>
              <a:rPr lang="en-US" baseline="-25000" dirty="0"/>
              <a:t>e</a:t>
            </a:r>
            <a:r>
              <a:rPr lang="en-US" dirty="0"/>
              <a:t> ~ 2-5 eV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AAE2B6-2BC7-46C0-9519-51A1AEDD7E06}"/>
              </a:ext>
            </a:extLst>
          </p:cNvPr>
          <p:cNvSpPr txBox="1"/>
          <p:nvPr/>
        </p:nvSpPr>
        <p:spPr>
          <a:xfrm>
            <a:off x="838200" y="5292695"/>
            <a:ext cx="19526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a.) No Magnet</a:t>
            </a:r>
          </a:p>
          <a:p>
            <a:r>
              <a:rPr lang="en-US" dirty="0"/>
              <a:t>b.) Field directed into page</a:t>
            </a:r>
          </a:p>
          <a:p>
            <a:r>
              <a:rPr lang="en-US" dirty="0"/>
              <a:t>c.) Field directed out of page</a:t>
            </a:r>
          </a:p>
        </p:txBody>
      </p:sp>
    </p:spTree>
    <p:extLst>
      <p:ext uri="{BB962C8B-B14F-4D97-AF65-F5344CB8AC3E}">
        <p14:creationId xmlns:p14="http://schemas.microsoft.com/office/powerpoint/2010/main" val="2091182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46F93-4AFF-4820-AA38-0E0427001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Probe Mapping of Ion Current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ABF5ADF7-B701-474F-9621-A06D74EE2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96974"/>
            <a:ext cx="5610343" cy="36160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39D1B7-B495-437B-81FF-58FB3AA81673}"/>
              </a:ext>
            </a:extLst>
          </p:cNvPr>
          <p:cNvSpPr txBox="1"/>
          <p:nvPr/>
        </p:nvSpPr>
        <p:spPr>
          <a:xfrm>
            <a:off x="285750" y="1796974"/>
            <a:ext cx="54197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Maps of the current density were created by mounting a probe on a motion controller and translating it in the x and y direction while taking measurements.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probe is biased to a negative voltage (-50 V) to measure ion current.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25 mm x 25 mm and 25 mm x 38 mm, 300-point grids were used to get high  spatial resolution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B16571-74F7-4D60-8C28-CFBC2B466B41}"/>
              </a:ext>
            </a:extLst>
          </p:cNvPr>
          <p:cNvSpPr/>
          <p:nvPr/>
        </p:nvSpPr>
        <p:spPr>
          <a:xfrm>
            <a:off x="7648575" y="5249786"/>
            <a:ext cx="323850" cy="2695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A0257D-DE30-4C65-872B-CE3D2CA549F7}"/>
              </a:ext>
            </a:extLst>
          </p:cNvPr>
          <p:cNvSpPr/>
          <p:nvPr/>
        </p:nvSpPr>
        <p:spPr>
          <a:xfrm>
            <a:off x="9477375" y="4581525"/>
            <a:ext cx="209550" cy="2123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11876A-2E41-4A49-AB20-9D825D86AEAB}"/>
              </a:ext>
            </a:extLst>
          </p:cNvPr>
          <p:cNvSpPr txBox="1"/>
          <p:nvPr/>
        </p:nvSpPr>
        <p:spPr>
          <a:xfrm>
            <a:off x="8191500" y="5080026"/>
            <a:ext cx="247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z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908D12-4DB0-4C24-8FA7-CEFCE345004B}"/>
              </a:ext>
            </a:extLst>
          </p:cNvPr>
          <p:cNvSpPr txBox="1"/>
          <p:nvPr/>
        </p:nvSpPr>
        <p:spPr>
          <a:xfrm>
            <a:off x="9372600" y="4557307"/>
            <a:ext cx="2095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012166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3F078-6736-4C5C-8B79-97E8931D9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Probe Mapping of Current Density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D24996-CF75-4F7E-BEE0-1C781A538291}"/>
              </a:ext>
            </a:extLst>
          </p:cNvPr>
          <p:cNvSpPr txBox="1"/>
          <p:nvPr/>
        </p:nvSpPr>
        <p:spPr>
          <a:xfrm>
            <a:off x="1875524" y="5147191"/>
            <a:ext cx="2658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a.) No magnet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B245FD-4D62-49D1-96A2-F12BC7561D5D}"/>
              </a:ext>
            </a:extLst>
          </p:cNvPr>
          <p:cNvSpPr txBox="1"/>
          <p:nvPr/>
        </p:nvSpPr>
        <p:spPr>
          <a:xfrm>
            <a:off x="6296024" y="5147191"/>
            <a:ext cx="3209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b.) Permanent Magnet with diverging field on axis (~200 G)</a:t>
            </a:r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456E0FB7-E44D-4A2C-9E0A-C7385DB4D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525" y="2849481"/>
            <a:ext cx="3013209" cy="2297710"/>
          </a:xfrm>
          <a:prstGeom prst="rect">
            <a:avLst/>
          </a:prstGeom>
        </p:spPr>
      </p:pic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58896AC9-05E9-4A78-B676-ADDA398D21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025" y="2849481"/>
            <a:ext cx="3057467" cy="22977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7BF918-3AD2-4396-9A99-AE3599D0F051}"/>
              </a:ext>
            </a:extLst>
          </p:cNvPr>
          <p:cNvSpPr txBox="1"/>
          <p:nvPr/>
        </p:nvSpPr>
        <p:spPr>
          <a:xfrm>
            <a:off x="4133850" y="1909441"/>
            <a:ext cx="3305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Ion Current (A) *10</a:t>
            </a:r>
            <a:r>
              <a:rPr lang="en-US" baseline="30000" dirty="0"/>
              <a:t>-6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1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C70E5-8EFB-4AF2-82D8-2775F0993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Single Probe Mapping with Perpendicular Field</a:t>
            </a:r>
          </a:p>
        </p:txBody>
      </p:sp>
      <p:pic>
        <p:nvPicPr>
          <p:cNvPr id="6" name="Picture 5" descr="Chart, histogram&#10;&#10;Description automatically generated">
            <a:extLst>
              <a:ext uri="{FF2B5EF4-FFF2-40B4-BE49-F238E27FC236}">
                <a16:creationId xmlns:a16="http://schemas.microsoft.com/office/drawing/2014/main" id="{23AB8519-8479-4FB1-B307-2A262E017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991" y="2555773"/>
            <a:ext cx="3800476" cy="2858438"/>
          </a:xfrm>
          <a:prstGeom prst="rect">
            <a:avLst/>
          </a:prstGeom>
        </p:spPr>
      </p:pic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B14E3F65-9CB1-4DFE-9A9E-8D8CE56B9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467" y="2555773"/>
            <a:ext cx="3800476" cy="27991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25D597-40A3-4F0B-B4F4-4740A7CC0EED}"/>
              </a:ext>
            </a:extLst>
          </p:cNvPr>
          <p:cNvSpPr txBox="1"/>
          <p:nvPr/>
        </p:nvSpPr>
        <p:spPr>
          <a:xfrm>
            <a:off x="428625" y="5632964"/>
            <a:ext cx="124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a.) No Magnet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CE1412-2981-487D-96B0-E7A472F1A16D}"/>
              </a:ext>
            </a:extLst>
          </p:cNvPr>
          <p:cNvSpPr txBox="1"/>
          <p:nvPr/>
        </p:nvSpPr>
        <p:spPr>
          <a:xfrm>
            <a:off x="4229100" y="5632964"/>
            <a:ext cx="1990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b.) Magnet Perpendicular Field (+z) (~300 G)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B3A461-3BA2-49F3-A2AC-DA2387C27CEB}"/>
              </a:ext>
            </a:extLst>
          </p:cNvPr>
          <p:cNvSpPr txBox="1"/>
          <p:nvPr/>
        </p:nvSpPr>
        <p:spPr>
          <a:xfrm>
            <a:off x="8102467" y="5632964"/>
            <a:ext cx="1990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b.) Magnet Perpendicular Field (-z) (~ 300 G)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79462D-2992-4502-9698-93071568A307}"/>
              </a:ext>
            </a:extLst>
          </p:cNvPr>
          <p:cNvSpPr txBox="1"/>
          <p:nvPr/>
        </p:nvSpPr>
        <p:spPr>
          <a:xfrm>
            <a:off x="9097829" y="1938564"/>
            <a:ext cx="3305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Ion Current (A) *10</a:t>
            </a:r>
            <a:r>
              <a:rPr lang="en-US" baseline="30000" dirty="0"/>
              <a:t>-6</a:t>
            </a:r>
            <a:endParaRPr lang="en-US" dirty="0"/>
          </a:p>
        </p:txBody>
      </p:sp>
      <p:pic>
        <p:nvPicPr>
          <p:cNvPr id="14" name="Picture 13" descr="Chart&#10;&#10;Description automatically generated">
            <a:extLst>
              <a:ext uri="{FF2B5EF4-FFF2-40B4-BE49-F238E27FC236}">
                <a16:creationId xmlns:a16="http://schemas.microsoft.com/office/drawing/2014/main" id="{8F52A5B2-5033-43C5-894D-587C859F3B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5" y="2555773"/>
            <a:ext cx="3748546" cy="285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08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957AA-D723-4B97-8BBE-539A94E25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 on Maps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DFED60-E32F-4C3B-8C5F-48A5397DEACA}"/>
              </a:ext>
            </a:extLst>
          </p:cNvPr>
          <p:cNvSpPr txBox="1"/>
          <p:nvPr/>
        </p:nvSpPr>
        <p:spPr>
          <a:xfrm>
            <a:off x="838200" y="1728788"/>
            <a:ext cx="102489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When the plasma jet is expanding into a diverging magnetic field parallel to the axis of motion, we see that the plasma is confined more than when expanding into a diverging field perpendicular to the axis of motion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84175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2746</TotalTime>
  <Words>731</Words>
  <Application>Microsoft Office PowerPoint</Application>
  <PresentationFormat>Widescreen</PresentationFormat>
  <Paragraphs>82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Times New Roman</vt:lpstr>
      <vt:lpstr>1_Office Theme</vt:lpstr>
      <vt:lpstr>LRF Magnetic Nozzle Status – Halbach Array Development</vt:lpstr>
      <vt:lpstr>What is a Halbach Array?</vt:lpstr>
      <vt:lpstr>Methodology</vt:lpstr>
      <vt:lpstr>Methodology - Five segment array</vt:lpstr>
      <vt:lpstr>Methodology – FOM and sensitivity analysis</vt:lpstr>
      <vt:lpstr>Results</vt:lpstr>
      <vt:lpstr>Results</vt:lpstr>
      <vt:lpstr>Results</vt:lpstr>
      <vt:lpstr>References</vt:lpstr>
      <vt:lpstr>ICCD Imaging of Deflection</vt:lpstr>
      <vt:lpstr>Probe Mapping of Ion Current</vt:lpstr>
      <vt:lpstr>Single Probe Mapping of Current Density</vt:lpstr>
      <vt:lpstr>Single Probe Mapping with Perpendicular Field</vt:lpstr>
      <vt:lpstr>Thoughts on Maps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Samantha Rawlins</dc:creator>
  <cp:lastModifiedBy>Adams, Robert B. (MSFC-ER64)</cp:lastModifiedBy>
  <cp:revision>303</cp:revision>
  <dcterms:created xsi:type="dcterms:W3CDTF">2019-08-14T00:00:52Z</dcterms:created>
  <dcterms:modified xsi:type="dcterms:W3CDTF">2021-06-07T12:00:24Z</dcterms:modified>
</cp:coreProperties>
</file>