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69" r:id="rId2"/>
    <p:sldId id="274" r:id="rId3"/>
    <p:sldId id="275" r:id="rId4"/>
    <p:sldId id="302" r:id="rId5"/>
    <p:sldId id="303" r:id="rId6"/>
    <p:sldId id="310" r:id="rId7"/>
    <p:sldId id="311" r:id="rId8"/>
    <p:sldId id="312" r:id="rId9"/>
    <p:sldId id="305" r:id="rId10"/>
    <p:sldId id="308" r:id="rId11"/>
    <p:sldId id="309" r:id="rId12"/>
    <p:sldId id="306" r:id="rId13"/>
    <p:sldId id="264" r:id="rId14"/>
    <p:sldId id="307" r:id="rId15"/>
    <p:sldId id="258" r:id="rId16"/>
    <p:sldId id="313" r:id="rId17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Needels" initials="JN" lastIdx="1" clrIdx="0">
    <p:extLst>
      <p:ext uri="{19B8F6BF-5375-455C-9EA6-DF929625EA0E}">
        <p15:presenceInfo xmlns:p15="http://schemas.microsoft.com/office/powerpoint/2012/main" userId="Jacob Neede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C3D21"/>
    <a:srgbClr val="0066B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25" autoAdjust="0"/>
    <p:restoredTop sz="90172" autoAdjust="0"/>
  </p:normalViewPr>
  <p:slideViewPr>
    <p:cSldViewPr showGuides="1">
      <p:cViewPr varScale="1">
        <p:scale>
          <a:sx n="88" d="100"/>
          <a:sy n="8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3625-F780-4664-B539-945AD998D560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DA5A9-6D35-4B84-95DD-DFA9AFE7D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5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9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5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4419"/>
            <a:ext cx="7772400" cy="3300383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85956" y="135151"/>
            <a:ext cx="174642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Aeronautics and Space Administration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262941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332094"/>
            <a:ext cx="7772399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6B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23" y="28239"/>
            <a:ext cx="640080" cy="63989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6205150"/>
            <a:ext cx="7772400" cy="3480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233363" indent="0">
              <a:buNone/>
              <a:defRPr/>
            </a:lvl2pPr>
            <a:lvl3pPr marL="455613" indent="0">
              <a:buNone/>
              <a:defRPr/>
            </a:lvl3pPr>
            <a:lvl4pPr marL="685800" indent="0">
              <a:buNone/>
              <a:defRPr/>
            </a:lvl4pPr>
            <a:lvl5pPr marL="91598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8718" y="139782"/>
            <a:ext cx="27679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5800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486974-FDBE-417B-B084-CB31A6269A7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8662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858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99"/>
            <a:ext cx="8229600" cy="637403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8"/>
            <a:ext cx="4799409" cy="541337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6"/>
            <a:ext cx="3121819" cy="541337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F5C6E7-57E2-414C-BC4F-9F7F70FB72F1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990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92"/>
            <a:ext cx="8229600" cy="6407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0F4C5F-E815-4F30-9E21-9C1AA7E70890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674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38202"/>
            <a:ext cx="1971675" cy="556259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838202"/>
            <a:ext cx="5800725" cy="5562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6DEBDD-C6FF-482E-9D1F-45DD55C6BA2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936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2400" y="1975991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Aeronautics</a:t>
            </a:r>
            <a:r>
              <a:rPr lang="en-US" sz="32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Space Administration</a:t>
            </a: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2" y="4724400"/>
            <a:ext cx="7643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  <a:b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00100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3.33333E-6 L -1.66667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605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2"/>
            <a:ext cx="8229600" cy="47213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457199" y="914400"/>
            <a:ext cx="82296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69B446-BDB9-4812-95B9-9141EFB2D0C1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435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38302"/>
            <a:ext cx="7886700" cy="2891985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66B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485956" y="135151"/>
            <a:ext cx="174642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Aeronautics and Space Administration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262941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23" y="28239"/>
            <a:ext cx="640080" cy="63989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08718" y="139782"/>
            <a:ext cx="27679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85800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DD2C95-ADDE-48F1-BF57-7C8AF2A3DA67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991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88" y="45720"/>
            <a:ext cx="82296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8499"/>
            <a:ext cx="4038600" cy="5502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8499"/>
            <a:ext cx="4038600" cy="5502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6E8BA-96D0-4047-9B37-ECA26570AAE0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718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324"/>
            <a:ext cx="4038600" cy="60947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324"/>
            <a:ext cx="4038600" cy="4800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324"/>
            <a:ext cx="4038600" cy="60947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324"/>
            <a:ext cx="4038600" cy="4800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67B958-A9A0-4F1A-A0DA-7F8BD30C1000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995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0F1A4-8197-4784-967C-85382627AFBF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60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2FE2CA-1AF5-47C7-855C-E554A8974B76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6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54133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6"/>
            <a:ext cx="3121819" cy="5413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747950-C09C-4B1B-A8F2-42AA5B3996D4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3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"/>
            <a:ext cx="9144000" cy="685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092"/>
            <a:ext cx="8229600" cy="640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914402"/>
            <a:ext cx="8229600" cy="548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62" y="52088"/>
            <a:ext cx="731520" cy="58521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484E58-61E9-49C8-AA3F-00D69F46785C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8662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7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fade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66B3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SzPct val="12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4213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4588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814419"/>
            <a:ext cx="8839200" cy="3300383"/>
          </a:xfrm>
        </p:spPr>
        <p:txBody>
          <a:bodyPr/>
          <a:lstStyle/>
          <a:p>
            <a:r>
              <a:rPr lang="en-US" dirty="0" smtClean="0"/>
              <a:t>Interpretation of Vehicle Tumbling Predictions From </a:t>
            </a:r>
            <a:r>
              <a:rPr lang="en-US" dirty="0"/>
              <a:t>6-DOF </a:t>
            </a:r>
            <a:r>
              <a:rPr lang="en-US" dirty="0" smtClean="0"/>
              <a:t>Entry and Descent Simulation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 2021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64FD7166-F835-4A84-9378-83F365E1187E}"/>
              </a:ext>
            </a:extLst>
          </p:cNvPr>
          <p:cNvSpPr txBox="1">
            <a:spLocks/>
          </p:cNvSpPr>
          <p:nvPr/>
        </p:nvSpPr>
        <p:spPr>
          <a:xfrm>
            <a:off x="342900" y="3919152"/>
            <a:ext cx="8458200" cy="124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3336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561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5988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Jacob Needels, Neerim </a:t>
            </a:r>
            <a:r>
              <a:rPr lang="en-US" dirty="0" smtClean="0"/>
              <a:t>Corporation, jacob.t.needels@nasa.gov</a:t>
            </a:r>
            <a:endParaRPr lang="en-US" dirty="0"/>
          </a:p>
          <a:p>
            <a:r>
              <a:rPr lang="en-US" dirty="0"/>
              <a:t>Peter Gage, Neerim </a:t>
            </a:r>
            <a:r>
              <a:rPr lang="en-US" dirty="0" smtClean="0"/>
              <a:t>Corporation</a:t>
            </a:r>
          </a:p>
          <a:p>
            <a:r>
              <a:rPr lang="en-US" dirty="0" smtClean="0"/>
              <a:t>Jeffrey Hill, NASA Ames 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32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7471"/>
            <a:ext cx="8229600" cy="54833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Sensitivities vary with roll rate.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losed form analytic expression, quick solutions.</a:t>
            </a:r>
          </a:p>
          <a:p>
            <a:pPr lvl="1"/>
            <a:r>
              <a:rPr lang="en-US" sz="1800" dirty="0" smtClean="0"/>
              <a:t>Promotes rapid insight into what matters.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" y="2667000"/>
            <a:ext cx="8420100" cy="3810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59661" y="3962400"/>
            <a:ext cx="75994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8460" y="3962400"/>
            <a:ext cx="75994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93260" y="3962400"/>
            <a:ext cx="75994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5300" y="2096869"/>
                <a:ext cx="2171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Sensitivity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increases.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096869"/>
                <a:ext cx="2171700" cy="646331"/>
              </a:xfrm>
              <a:prstGeom prst="rect">
                <a:avLst/>
              </a:prstGeom>
              <a:blipFill>
                <a:blip r:embed="rId3"/>
                <a:stretch>
                  <a:fillRect l="-224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90800" y="2016526"/>
                <a:ext cx="2171700" cy="726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Sensitivity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decreases.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016526"/>
                <a:ext cx="2171700" cy="726674"/>
              </a:xfrm>
              <a:prstGeom prst="rect">
                <a:avLst/>
              </a:prstGeom>
              <a:blipFill>
                <a:blip r:embed="rId4"/>
                <a:stretch>
                  <a:fillRect l="-2247" t="-5042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53000" y="2071670"/>
                <a:ext cx="2171700" cy="671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Sensitivity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increases.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071670"/>
                <a:ext cx="2171700" cy="671530"/>
              </a:xfrm>
              <a:prstGeom prst="rect">
                <a:avLst/>
              </a:prstGeom>
              <a:blipFill>
                <a:blip r:embed="rId5"/>
                <a:stretch>
                  <a:fillRect l="-2528" t="-5455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1" idx="2"/>
          </p:cNvCxnSpPr>
          <p:nvPr/>
        </p:nvCxnSpPr>
        <p:spPr>
          <a:xfrm>
            <a:off x="1581150" y="2743200"/>
            <a:ext cx="400050" cy="1219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05200" y="2667000"/>
            <a:ext cx="381000" cy="1295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0"/>
          </p:cNvCxnSpPr>
          <p:nvPr/>
        </p:nvCxnSpPr>
        <p:spPr>
          <a:xfrm>
            <a:off x="5867400" y="2743200"/>
            <a:ext cx="305830" cy="1219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9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Sensitivity to mass.</a:t>
            </a:r>
          </a:p>
          <a:p>
            <a:pPr lvl="1"/>
            <a:r>
              <a:rPr lang="en-US" sz="1800" dirty="0" smtClean="0"/>
              <a:t>Stability margin diminishes by 100 deg/sec with CBE mass.</a:t>
            </a:r>
          </a:p>
          <a:p>
            <a:pPr lvl="1"/>
            <a:r>
              <a:rPr lang="en-US" sz="1800" dirty="0"/>
              <a:t>Evaluating stability at maximum mass is not </a:t>
            </a:r>
            <a:r>
              <a:rPr lang="en-US" sz="1800" dirty="0" smtClean="0"/>
              <a:t>conservative.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53838"/>
            <a:ext cx="6813049" cy="43231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4048780"/>
            <a:ext cx="838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Stability Limit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69623" y="4845573"/>
            <a:ext cx="122137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Max roll rate observed in 6-DOF sim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02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Observed tumbling for MSR EEV is driven by interaction of configurational asymmetries, in the form of mass property and hypersonic aerodynamic uncertainties.</a:t>
            </a:r>
          </a:p>
          <a:p>
            <a:pPr lvl="1"/>
            <a:r>
              <a:rPr lang="en-US" sz="1800" dirty="0"/>
              <a:t>More detailed study may generate evidence to justify reduced uncertainty ranges in Monte Carlo dynamic </a:t>
            </a:r>
            <a:r>
              <a:rPr lang="en-US" sz="1800" dirty="0" smtClean="0"/>
              <a:t>analysis.</a:t>
            </a:r>
            <a:endParaRPr lang="en-US" sz="1800" dirty="0"/>
          </a:p>
          <a:p>
            <a:pPr lvl="1"/>
            <a:r>
              <a:rPr lang="en-US" sz="1800" dirty="0"/>
              <a:t>Reduced uncertainties will reduce predicted likelihood of </a:t>
            </a:r>
            <a:r>
              <a:rPr lang="en-US" sz="1800" dirty="0" smtClean="0"/>
              <a:t>tumbling.</a:t>
            </a:r>
            <a:endParaRPr lang="en-US" sz="1800" dirty="0"/>
          </a:p>
          <a:p>
            <a:r>
              <a:rPr lang="en-US" sz="2000" dirty="0"/>
              <a:t>Multi-fidelity approach is beneficial: </a:t>
            </a:r>
          </a:p>
          <a:p>
            <a:pPr lvl="1"/>
            <a:r>
              <a:rPr lang="en-US" sz="1800" dirty="0"/>
              <a:t>Jaffe Criterion trends validated through comparison with 6-DOF results</a:t>
            </a:r>
          </a:p>
          <a:p>
            <a:pPr lvl="1"/>
            <a:r>
              <a:rPr lang="en-US" sz="1800" dirty="0"/>
              <a:t>Computationally </a:t>
            </a:r>
            <a:r>
              <a:rPr lang="en-US" sz="1800" dirty="0" smtClean="0"/>
              <a:t>inexpensive.</a:t>
            </a:r>
            <a:endParaRPr lang="en-US" sz="1800" dirty="0"/>
          </a:p>
          <a:p>
            <a:pPr lvl="1"/>
            <a:r>
              <a:rPr lang="en-US" sz="1800" dirty="0"/>
              <a:t>Provides an indication of stability margin.</a:t>
            </a:r>
          </a:p>
          <a:p>
            <a:pPr lvl="1"/>
            <a:r>
              <a:rPr lang="en-US" sz="1800" dirty="0"/>
              <a:t>Guides design modifications that can improve </a:t>
            </a:r>
            <a:r>
              <a:rPr lang="en-US" sz="1800" dirty="0" smtClean="0"/>
              <a:t>stability.</a:t>
            </a:r>
            <a:endParaRPr lang="en-US" sz="1800" dirty="0"/>
          </a:p>
          <a:p>
            <a:r>
              <a:rPr lang="en-US" sz="2000" dirty="0"/>
              <a:t>Since tumbling occurs subsonically, robustness against tumbling can be validated in full scale </a:t>
            </a:r>
            <a:r>
              <a:rPr lang="en-US" sz="2000" dirty="0" smtClean="0"/>
              <a:t>test.</a:t>
            </a:r>
            <a:endParaRPr lang="en-US" sz="2000" dirty="0"/>
          </a:p>
          <a:p>
            <a:pPr lvl="1"/>
            <a:r>
              <a:rPr lang="en-US" sz="1800" dirty="0" smtClean="0"/>
              <a:t>Drop </a:t>
            </a:r>
            <a:r>
              <a:rPr lang="en-US" sz="1800" dirty="0"/>
              <a:t>test articles at credible bounding roll rate and CG </a:t>
            </a:r>
            <a:r>
              <a:rPr lang="en-US" sz="1800" dirty="0" smtClean="0"/>
              <a:t>offset. </a:t>
            </a:r>
            <a:endParaRPr lang="en-US" sz="1800" dirty="0"/>
          </a:p>
          <a:p>
            <a:pPr lvl="1"/>
            <a:r>
              <a:rPr lang="en-US" sz="1800" dirty="0" smtClean="0"/>
              <a:t>Check </a:t>
            </a:r>
            <a:r>
              <a:rPr lang="en-US" sz="1800" dirty="0"/>
              <a:t>whether tumbling is observed.</a:t>
            </a:r>
            <a:r>
              <a:rPr lang="en-US" sz="1800" baseline="30000" dirty="0"/>
              <a:t>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5556" y="6397731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</a:t>
            </a:r>
            <a:r>
              <a:rPr lang="en-US" sz="1100" dirty="0" smtClean="0"/>
              <a:t>. </a:t>
            </a:r>
            <a:r>
              <a:rPr lang="en-US" sz="1100" dirty="0"/>
              <a:t>Jaffe, P., "Dynamic Stability Tests of Spinning Entry Bodies in the Terminal Regime",</a:t>
            </a:r>
            <a:r>
              <a:rPr lang="en-US" sz="1100" i="1" dirty="0"/>
              <a:t> Journal of Spacecraft and Rockets, </a:t>
            </a:r>
            <a:r>
              <a:rPr lang="en-US" sz="1100" dirty="0"/>
              <a:t>Vol. 8, No. 6, June, 1971.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3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9A96E-CA98-45D7-9638-5E652A771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AA079F8-6561-4751-BA9F-A1F3FAD4E0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415662-F18D-494E-A587-0C1FAF02D8D0}" type="datetime1">
              <a:rPr lang="en-US" smtClean="0"/>
              <a:t>6/8/2021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97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2"/>
            <a:ext cx="8229600" cy="52577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1. Schoenenberger</a:t>
            </a:r>
            <a:r>
              <a:rPr lang="en-US" dirty="0"/>
              <a:t>, M. and Queen, E., </a:t>
            </a:r>
            <a:r>
              <a:rPr lang="en-US" dirty="0" smtClean="0"/>
              <a:t>“Limit </a:t>
            </a:r>
            <a:r>
              <a:rPr lang="en-US" dirty="0"/>
              <a:t>Cycle Analysis Applied to the Oscillations of Decelerating Blunt-Body Entry </a:t>
            </a:r>
            <a:r>
              <a:rPr lang="en-US" dirty="0" smtClean="0"/>
              <a:t>Vehicles”</a:t>
            </a:r>
            <a:r>
              <a:rPr lang="en-US" i="1" dirty="0" smtClean="0"/>
              <a:t>, </a:t>
            </a:r>
            <a:r>
              <a:rPr lang="en-US" dirty="0"/>
              <a:t>NATO RTO Symposium AVT-152 on Limit-Cycle Oscillations and Other Amplitude-Limited, Self-Excited </a:t>
            </a:r>
            <a:r>
              <a:rPr lang="en-US" dirty="0" smtClean="0"/>
              <a:t>Vibrations, 2008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i="1" dirty="0" smtClean="0"/>
              <a:t>. </a:t>
            </a:r>
            <a:r>
              <a:rPr lang="en-US" dirty="0"/>
              <a:t>Schoenenberger, M</a:t>
            </a:r>
            <a:r>
              <a:rPr lang="en-US" dirty="0" smtClean="0"/>
              <a:t>., Dyakonov, A., and Van Norman, J., “Mars Science Laboratory Aerodynamic Database”, Release 1.0, 2012.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3.</a:t>
            </a:r>
            <a:r>
              <a:rPr lang="en-US" i="1" dirty="0" smtClean="0"/>
              <a:t> </a:t>
            </a:r>
            <a:r>
              <a:rPr lang="en-US" dirty="0" smtClean="0"/>
              <a:t>Glover</a:t>
            </a:r>
            <a:r>
              <a:rPr lang="en-US" dirty="0"/>
              <a:t>, L</a:t>
            </a:r>
            <a:r>
              <a:rPr lang="en-US" dirty="0" smtClean="0"/>
              <a:t>., “</a:t>
            </a:r>
            <a:r>
              <a:rPr lang="en-US" dirty="0"/>
              <a:t>Effects on Roll Rate of Mass and </a:t>
            </a:r>
            <a:r>
              <a:rPr lang="en-US" dirty="0" smtClean="0"/>
              <a:t>Aerodynamic Asymmetries </a:t>
            </a:r>
            <a:r>
              <a:rPr lang="en-US" dirty="0"/>
              <a:t>for Ballistic Re-Entry </a:t>
            </a:r>
            <a:r>
              <a:rPr lang="en-US" dirty="0" smtClean="0"/>
              <a:t>Bodies”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i="1" dirty="0"/>
              <a:t>Journal of Spacecraft and Rockets</a:t>
            </a:r>
            <a:r>
              <a:rPr lang="en-US" dirty="0"/>
              <a:t>, </a:t>
            </a:r>
            <a:r>
              <a:rPr lang="en-US" dirty="0" smtClean="0"/>
              <a:t>Vol. </a:t>
            </a:r>
            <a:r>
              <a:rPr lang="en-US" i="1" dirty="0" smtClean="0"/>
              <a:t>2, </a:t>
            </a:r>
            <a:r>
              <a:rPr lang="en-US" dirty="0" smtClean="0"/>
              <a:t>No.</a:t>
            </a:r>
            <a:r>
              <a:rPr lang="en-US" i="1" dirty="0" smtClean="0"/>
              <a:t> 2</a:t>
            </a:r>
            <a:r>
              <a:rPr lang="en-US" dirty="0"/>
              <a:t>, </a:t>
            </a:r>
            <a:r>
              <a:rPr lang="en-US" dirty="0" smtClean="0"/>
              <a:t>March 1965.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Regan, F., </a:t>
            </a:r>
            <a:r>
              <a:rPr lang="en-US" i="1" dirty="0"/>
              <a:t>Re-entry Vehicle Dynamics</a:t>
            </a:r>
            <a:r>
              <a:rPr lang="en-US" dirty="0"/>
              <a:t>, AIAA Education Series, 1984. </a:t>
            </a:r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Jaffe, P., "Terminal Dynamics of Atmospheric Entry Capsules," </a:t>
            </a:r>
            <a:r>
              <a:rPr lang="en-US" i="1" dirty="0"/>
              <a:t>AIAA Journal, </a:t>
            </a:r>
            <a:r>
              <a:rPr lang="en-US" dirty="0"/>
              <a:t>Vol. 7, No. 6, June, 1969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dirty="0"/>
              <a:t>Jaffe, P., "Dynamic Stability Tests of Spinning Entry Bodies in the Terminal </a:t>
            </a:r>
            <a:r>
              <a:rPr lang="en-US" dirty="0" smtClean="0"/>
              <a:t>Regime</a:t>
            </a:r>
            <a:r>
              <a:rPr lang="en-US" dirty="0"/>
              <a:t>", J</a:t>
            </a:r>
            <a:r>
              <a:rPr lang="en-US" i="1" dirty="0"/>
              <a:t>ournal of </a:t>
            </a:r>
            <a:r>
              <a:rPr lang="en-US" dirty="0"/>
              <a:t>Spacecraft </a:t>
            </a:r>
            <a:r>
              <a:rPr lang="en-US" i="1" dirty="0"/>
              <a:t>and Rockets, </a:t>
            </a:r>
            <a:r>
              <a:rPr lang="en-US" dirty="0"/>
              <a:t>Vol. 8, No. 6, June, 1971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. Mitcheltree</a:t>
            </a:r>
            <a:r>
              <a:rPr lang="en-US" dirty="0"/>
              <a:t>, R.A., Fremaux, C.M. “Subsonic Dynamics of Stardust Sample Return Capsule”, NASA TM 110329, March 1997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8</a:t>
            </a:r>
            <a:r>
              <a:rPr lang="en-US" dirty="0" smtClean="0"/>
              <a:t>. MSR EEV DAC-2 Closure TIM 4.0 EDL Performance.</a:t>
            </a:r>
          </a:p>
          <a:p>
            <a:pPr marL="0" indent="0">
              <a:buNone/>
            </a:pPr>
            <a:r>
              <a:rPr lang="en-US" dirty="0"/>
              <a:t>9</a:t>
            </a:r>
            <a:r>
              <a:rPr lang="en-US" dirty="0" smtClean="0"/>
              <a:t>. 60 </a:t>
            </a:r>
            <a:r>
              <a:rPr lang="en-US" dirty="0"/>
              <a:t>Deg MC POST2 inputs/results supplied by </a:t>
            </a:r>
            <a:r>
              <a:rPr lang="en-US" dirty="0" smtClean="0"/>
              <a:t>B. </a:t>
            </a:r>
            <a:r>
              <a:rPr lang="en-US" dirty="0"/>
              <a:t>Tackett, LaRC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10. 50 </a:t>
            </a:r>
            <a:r>
              <a:rPr lang="en-US" dirty="0"/>
              <a:t>Deg MC POST2 inputs/results supplied by </a:t>
            </a:r>
            <a:r>
              <a:rPr lang="en-US" dirty="0" smtClean="0"/>
              <a:t>B. </a:t>
            </a:r>
            <a:r>
              <a:rPr lang="en-US" dirty="0"/>
              <a:t>Tackett, LaRC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11. MSR </a:t>
            </a:r>
            <a:r>
              <a:rPr lang="en-US" dirty="0"/>
              <a:t>EEV AWG on December 2, 2020 by </a:t>
            </a:r>
            <a:r>
              <a:rPr lang="en-US" dirty="0" smtClean="0"/>
              <a:t>J. </a:t>
            </a:r>
            <a:r>
              <a:rPr lang="en-US" dirty="0"/>
              <a:t>Van Norman, LaRC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12. MSR </a:t>
            </a:r>
            <a:r>
              <a:rPr lang="en-US" dirty="0"/>
              <a:t>EEV DAC-3A Closure TIM 2.3 Final DAC-3A Flight </a:t>
            </a:r>
            <a:r>
              <a:rPr lang="en-US" dirty="0" smtClean="0"/>
              <a:t>Dynamics.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21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84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2" y="2514600"/>
            <a:ext cx="4349416" cy="3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31" y="2443597"/>
            <a:ext cx="3886200" cy="3347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914402"/>
            <a:ext cx="8229600" cy="5257798"/>
          </a:xfrm>
        </p:spPr>
        <p:txBody>
          <a:bodyPr>
            <a:normAutofit/>
          </a:bodyPr>
          <a:lstStyle/>
          <a:p>
            <a:r>
              <a:rPr lang="en-US" dirty="0" smtClean="0"/>
              <a:t>Terminal Descent.</a:t>
            </a:r>
          </a:p>
          <a:p>
            <a:pPr lvl="1"/>
            <a:r>
              <a:rPr lang="en-US" dirty="0" smtClean="0"/>
              <a:t>Variation in dynamic pressure with altitude is small.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13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FB6B1-18E8-4D33-B8F6-1C0CF8AC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BE49-AFBF-4056-ACF3-79FFF2C4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Motivation</a:t>
            </a:r>
          </a:p>
          <a:p>
            <a:r>
              <a:rPr lang="en-US" sz="2000" dirty="0" smtClean="0"/>
              <a:t>Background</a:t>
            </a:r>
          </a:p>
          <a:p>
            <a:r>
              <a:rPr lang="en-US" sz="2000" dirty="0" smtClean="0"/>
              <a:t>6-DOF Simulation Results</a:t>
            </a:r>
          </a:p>
          <a:p>
            <a:r>
              <a:rPr lang="en-US" sz="2000" dirty="0" smtClean="0"/>
              <a:t>Physical Cause of Tumbling</a:t>
            </a:r>
          </a:p>
          <a:p>
            <a:r>
              <a:rPr lang="en-US" sz="2000" dirty="0" smtClean="0"/>
              <a:t>Jaffe Stability Criterion</a:t>
            </a:r>
          </a:p>
          <a:p>
            <a:pPr lvl="1"/>
            <a:r>
              <a:rPr lang="en-US" sz="1800" dirty="0" smtClean="0"/>
              <a:t>Parametric Dependence</a:t>
            </a:r>
          </a:p>
          <a:p>
            <a:pPr lvl="1"/>
            <a:r>
              <a:rPr lang="en-US" sz="1800" dirty="0" smtClean="0"/>
              <a:t>Application to Sensitivity Analysis</a:t>
            </a:r>
          </a:p>
          <a:p>
            <a:pPr lvl="1"/>
            <a:r>
              <a:rPr lang="en-US" sz="1800" dirty="0" smtClean="0"/>
              <a:t>Implications for Design</a:t>
            </a:r>
          </a:p>
          <a:p>
            <a:r>
              <a:rPr lang="en-US" sz="2000" dirty="0" smtClean="0"/>
              <a:t>Conclusions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7C53-61FF-4D0D-A29A-A0015AA12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19E0D-D02F-41A0-8460-F057C7BE0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250983-012A-4251-A4DA-D5B5BB2EDE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CA59F6-D7C0-4F80-ADC2-A0003E004BA1}" type="datetime1">
              <a:rPr lang="en-US" smtClean="0"/>
              <a:t>6/8/2021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86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31CD-1EB6-4752-8D55-D0A4D43A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04F20-6246-4132-BF6E-394A034A6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4403"/>
            <a:ext cx="8229600" cy="312419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Blunt body entry vehicles are subject to angle of attack oscillations which can diverge into tumbling under certain conditions during terminal descent.</a:t>
            </a:r>
            <a:r>
              <a:rPr lang="en-US" baseline="30000" dirty="0"/>
              <a:t>1</a:t>
            </a:r>
            <a:endParaRPr lang="en-US" dirty="0" smtClean="0"/>
          </a:p>
          <a:p>
            <a:r>
              <a:rPr lang="en-US" dirty="0" smtClean="0"/>
              <a:t>Mars Sample Return Earth Entry Vehicle (MSR EEV) is baselining a fully passive entry vehicle (no drogue), therefore tumbling is a primary concern for containment assurance.</a:t>
            </a:r>
          </a:p>
          <a:p>
            <a:r>
              <a:rPr lang="en-US" dirty="0" smtClean="0"/>
              <a:t>6-DOF numerical simulations indicate an unacceptable degree of tumbling for a 60 </a:t>
            </a:r>
            <a:r>
              <a:rPr lang="en-US" dirty="0" err="1" smtClean="0"/>
              <a:t>deg</a:t>
            </a:r>
            <a:r>
              <a:rPr lang="en-US" dirty="0" smtClean="0"/>
              <a:t> sphere cone geometry, driving the program to steeper cone angles.</a:t>
            </a:r>
          </a:p>
          <a:p>
            <a:r>
              <a:rPr lang="en-US" dirty="0" smtClean="0"/>
              <a:t>The cone angle risk trade motivated a root cause analysis of tumbling observed in simulation.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688E4-73B6-4733-AF53-13CE894D6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1279DEF-9602-4392-B82E-7CFEF80BA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F4BB3E1-9F2D-4572-A1ED-03962E6C98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BA3F04-397B-47CF-BEA6-465F81AD7407}" type="datetime1">
              <a:rPr lang="en-US" smtClean="0"/>
              <a:t>6/8/2021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506AF-F4FB-4F94-9B2E-F3FE8D21F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44"/>
          <a:stretch/>
        </p:blipFill>
        <p:spPr>
          <a:xfrm>
            <a:off x="2133600" y="3847071"/>
            <a:ext cx="4594983" cy="2505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6257836"/>
            <a:ext cx="6934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1. Schoenenberger, M. and Queen, E., “Limit Cycle Analysis Applied to the Oscillations of Decelerating Blunt-Body Entry Vehicles”</a:t>
            </a:r>
            <a:r>
              <a:rPr lang="en-US" sz="1100" i="1" dirty="0"/>
              <a:t>, </a:t>
            </a:r>
            <a:r>
              <a:rPr lang="en-US" sz="1100" dirty="0"/>
              <a:t>NATO RTO Symposium AVT-152 on Limit-Cycle Oscillations and Other Amplitude-Limited, Self-Excited Vibrations, 2008</a:t>
            </a:r>
            <a:r>
              <a:rPr lang="en-US" sz="11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148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6-DOF 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2"/>
            <a:ext cx="8229600" cy="252220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Dispersed entry trajectories were simulated using POST2 software by B. Tackett, LaRC.</a:t>
            </a:r>
          </a:p>
          <a:p>
            <a:r>
              <a:rPr lang="en-US" sz="2000" dirty="0" smtClean="0"/>
              <a:t>High dimensional parameter space (~40 dispersed inputs).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No single input parameter drives tumbling.</a:t>
            </a:r>
          </a:p>
          <a:p>
            <a:r>
              <a:rPr lang="en-US" sz="2000" dirty="0" smtClean="0"/>
              <a:t>However, </a:t>
            </a:r>
            <a:r>
              <a:rPr lang="en-US" sz="2000" u="sng" dirty="0" smtClean="0"/>
              <a:t>all</a:t>
            </a:r>
            <a:r>
              <a:rPr lang="en-US" sz="2000" dirty="0" smtClean="0"/>
              <a:t> tumbling cases exhibit high roll rates.</a:t>
            </a:r>
          </a:p>
          <a:p>
            <a:pPr lvl="1"/>
            <a:r>
              <a:rPr lang="en-US" sz="1800" dirty="0" smtClean="0"/>
              <a:t>What is the physical cause of rollup?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9249" y="6529893"/>
            <a:ext cx="914399" cy="156373"/>
          </a:xfrm>
        </p:spPr>
        <p:txBody>
          <a:bodyPr/>
          <a:lstStyle/>
          <a:p>
            <a:fld id="{73FCCCAE-C0A6-4BB7-B82B-AC74E56A11C4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2000" y="3615638"/>
                <a:ext cx="3636315" cy="346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𝐷𝑖𝑠𝑝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](1+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615638"/>
                <a:ext cx="3636315" cy="346762"/>
              </a:xfrm>
              <a:prstGeom prst="rect">
                <a:avLst/>
              </a:prstGeom>
              <a:blipFill>
                <a:blip r:embed="rId4"/>
                <a:stretch>
                  <a:fillRect l="-838" r="-1675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828800" y="6427113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2. Schoenenberger</a:t>
            </a:r>
            <a:r>
              <a:rPr lang="en-US" sz="1100" dirty="0"/>
              <a:t>, M., Dyakonov, A., and Van Norman, J., “Mars Science Laboratory Aerodynamic Database”, Release 1.0, 2012.</a:t>
            </a:r>
            <a:endParaRPr lang="en-US" sz="1100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47800" y="4278955"/>
            <a:ext cx="0" cy="228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864295"/>
              </p:ext>
            </p:extLst>
          </p:nvPr>
        </p:nvGraphicFramePr>
        <p:xfrm>
          <a:off x="450668" y="4507239"/>
          <a:ext cx="4411254" cy="130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Worksheet" r:id="rId5" imgW="12474117" imgH="2933810" progId="Excel.Sheet.12">
                  <p:embed/>
                </p:oleObj>
              </mc:Choice>
              <mc:Fallback>
                <p:oleObj name="Worksheet" r:id="rId5" imgW="12474117" imgH="2933810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668" y="4507239"/>
                        <a:ext cx="4411254" cy="1303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84995" y="5866791"/>
            <a:ext cx="4376927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Table from an internal sensitivity study,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</a:rPr>
              <a:t>B. Tackett.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Red shading indicates parameter near bounds of uncertainty </a:t>
            </a:r>
            <a:r>
              <a:rPr lang="en-US" sz="1200" dirty="0" smtClean="0">
                <a:latin typeface="Calibri" panose="020F0502020204030204" pitchFamily="34" charset="0"/>
              </a:rPr>
              <a:t>range.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31772" y="4696061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Trial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1905000" y="4202668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Dispersed Inputs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893344" y="4278955"/>
            <a:ext cx="0" cy="228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45915" y="4278955"/>
            <a:ext cx="0" cy="2282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7143"/>
          <a:stretch/>
        </p:blipFill>
        <p:spPr>
          <a:xfrm>
            <a:off x="4876800" y="3048000"/>
            <a:ext cx="4129503" cy="3400767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5410200" y="4419600"/>
            <a:ext cx="3429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10200" y="4953000"/>
            <a:ext cx="3429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3962400"/>
            <a:ext cx="3429000" cy="0"/>
          </a:xfrm>
          <a:prstGeom prst="line">
            <a:avLst/>
          </a:prstGeom>
          <a:ln w="12700">
            <a:solidFill>
              <a:srgbClr val="FC3D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410200" y="5410200"/>
            <a:ext cx="3429000" cy="0"/>
          </a:xfrm>
          <a:prstGeom prst="line">
            <a:avLst/>
          </a:prstGeom>
          <a:ln w="12700">
            <a:solidFill>
              <a:srgbClr val="FC3D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10753" y="4253100"/>
            <a:ext cx="7048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60 Deg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510752" y="3809444"/>
            <a:ext cx="7048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ED1C24"/>
                </a:solidFill>
              </a:rPr>
              <a:t>5</a:t>
            </a:r>
            <a:r>
              <a:rPr lang="en-US" sz="1200" dirty="0" smtClean="0">
                <a:solidFill>
                  <a:srgbClr val="ED1C24"/>
                </a:solidFill>
              </a:rPr>
              <a:t>0 Deg</a:t>
            </a:r>
            <a:endParaRPr lang="en-US" sz="1200" dirty="0">
              <a:solidFill>
                <a:srgbClr val="ED1C24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772400" y="3352800"/>
            <a:ext cx="0" cy="266700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888480" y="5943600"/>
            <a:ext cx="883920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10400" y="5751375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2"/>
                </a:solidFill>
              </a:rPr>
              <a:t>Mach &gt; 4</a:t>
            </a:r>
            <a:endParaRPr lang="en-US" sz="9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53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Cause of Tumbling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8202"/>
            <a:ext cx="8229600" cy="1857945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Configurational asymmetries are known to cause roll anomalies in military RVs.</a:t>
            </a:r>
            <a:r>
              <a:rPr lang="en-US" sz="2200" baseline="30000" dirty="0" smtClean="0"/>
              <a:t>3,4</a:t>
            </a:r>
            <a:endParaRPr lang="en-US" sz="2200" dirty="0" smtClean="0"/>
          </a:p>
          <a:p>
            <a:r>
              <a:rPr lang="en-US" sz="2200" i="1" dirty="0">
                <a:solidFill>
                  <a:schemeClr val="accent2">
                    <a:lumMod val="75000"/>
                  </a:schemeClr>
                </a:solidFill>
              </a:rPr>
              <a:t>Hypersonic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interaction of mass and aero assumed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</a:rPr>
              <a:t>uncertainties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leads to high induced roll rate and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</a:rPr>
              <a:t>subsonic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tumbling.</a:t>
            </a:r>
          </a:p>
          <a:p>
            <a:pPr lvl="1"/>
            <a:r>
              <a:rPr lang="en-US" sz="1900" dirty="0"/>
              <a:t>Warrants effort to refine uncertainties and show evidence for Basis of </a:t>
            </a:r>
            <a:r>
              <a:rPr lang="en-US" sz="1900" dirty="0" smtClean="0"/>
              <a:t>Estimate.</a:t>
            </a:r>
            <a:endParaRPr lang="en-US" sz="1900" dirty="0"/>
          </a:p>
          <a:p>
            <a:endParaRPr lang="en-US" dirty="0"/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26415" y="6311537"/>
            <a:ext cx="650523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3.</a:t>
            </a:r>
            <a:r>
              <a:rPr lang="en-US" sz="1100" i="1" dirty="0"/>
              <a:t> </a:t>
            </a:r>
            <a:r>
              <a:rPr lang="en-US" sz="1100" dirty="0"/>
              <a:t>Glover, L., “Effects on Roll Rate of Mass and Aerodynamic Asymmetries for Ballistic Re-Entry Bodies”, </a:t>
            </a:r>
            <a:r>
              <a:rPr lang="en-US" sz="1100" i="1" dirty="0"/>
              <a:t>Journal of Spacecraft and Rockets</a:t>
            </a:r>
            <a:r>
              <a:rPr lang="en-US" sz="1100" dirty="0"/>
              <a:t>, Vol. </a:t>
            </a:r>
            <a:r>
              <a:rPr lang="en-US" sz="1100" i="1" dirty="0"/>
              <a:t>2, </a:t>
            </a:r>
            <a:r>
              <a:rPr lang="en-US" sz="1100" dirty="0"/>
              <a:t>No.</a:t>
            </a:r>
            <a:r>
              <a:rPr lang="en-US" sz="1100" i="1" dirty="0"/>
              <a:t> 2</a:t>
            </a:r>
            <a:r>
              <a:rPr lang="en-US" sz="1100" dirty="0"/>
              <a:t>, March 1965. </a:t>
            </a:r>
            <a:endParaRPr lang="en-US" sz="1100" dirty="0" smtClean="0"/>
          </a:p>
          <a:p>
            <a:r>
              <a:rPr lang="en-US" sz="1100" dirty="0" smtClean="0"/>
              <a:t>4. Regan</a:t>
            </a:r>
            <a:r>
              <a:rPr lang="en-US" sz="1100" dirty="0"/>
              <a:t>, F., </a:t>
            </a:r>
            <a:r>
              <a:rPr lang="en-US" sz="1100" i="1" dirty="0"/>
              <a:t>Re-entry Vehicle Dynamics</a:t>
            </a:r>
            <a:r>
              <a:rPr lang="en-US" sz="1100" dirty="0"/>
              <a:t>, AIAA Education Series, 1984. 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r="6494"/>
          <a:stretch/>
        </p:blipFill>
        <p:spPr>
          <a:xfrm>
            <a:off x="4800600" y="2491627"/>
            <a:ext cx="4343400" cy="36710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1"/>
          <a:stretch/>
        </p:blipFill>
        <p:spPr>
          <a:xfrm>
            <a:off x="30478" y="2457017"/>
            <a:ext cx="4724400" cy="3828394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1905000" y="4724400"/>
            <a:ext cx="0" cy="6858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272820" y="4401694"/>
            <a:ext cx="13180" cy="100850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90800" y="4114800"/>
            <a:ext cx="0" cy="12954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166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Jaffe Stability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14403"/>
            <a:ext cx="8229600" cy="25361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a given roll rate, is there a way to predict whether a given vehicle configuration will tumble with manageable set of inputs?</a:t>
            </a:r>
          </a:p>
          <a:p>
            <a:r>
              <a:rPr lang="en-US" sz="2000" dirty="0" smtClean="0"/>
              <a:t>Literature search: P. Jaffe at JPL studied this problem in the late 1960’s for drogue-less entry on Venus.</a:t>
            </a:r>
          </a:p>
          <a:p>
            <a:r>
              <a:rPr lang="en-US" sz="2000" dirty="0" smtClean="0"/>
              <a:t>Derived a stability criterion based on simplification of EOMs for terminal descent.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7552" y="6538663"/>
            <a:ext cx="1602260" cy="158861"/>
          </a:xfrm>
        </p:spPr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6352" y="6533466"/>
            <a:ext cx="4572000" cy="1588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1" y="6529893"/>
            <a:ext cx="914399" cy="156373"/>
          </a:xfrm>
        </p:spPr>
        <p:txBody>
          <a:bodyPr/>
          <a:lstStyle/>
          <a:p>
            <a:fld id="{73FCCCAE-C0A6-4BB7-B82B-AC74E56A11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79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Jaffe Stability Criterion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557" y="928567"/>
                <a:ext cx="9067800" cy="364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𝑒𝑛𝑣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0.25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0.25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sup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e>
                                  </m:nary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acc>
                                        </m:num>
                                        <m:den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−4</m:t>
                                              </m:r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𝜌</m:t>
                                              </m:r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0.5 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𝐻</m:t>
                                              </m:r>
                                            </m:e>
                                          </m:acc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−2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1600" b="0" i="1" smtClean="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600" b="0" i="1" smtClean="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600" b="0" i="1" smtClean="0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acc>
                                            </m:num>
                                            <m:den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600" b="0" i="1" smtClean="0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𝑑𝑋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(1)</m:t>
                      </m:r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0.5</m:t>
                                      </m:r>
                                    </m:sup>
                                  </m:sSubSup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−4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0.5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</m:acc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6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(2)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7" y="928567"/>
                <a:ext cx="9067800" cy="36434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96881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Substituting in exponential atmosphere, Jaffe arrived at the following expression for stability.</a:t>
            </a:r>
            <a:r>
              <a:rPr lang="en-US" sz="2200" baseline="30000" dirty="0" smtClean="0"/>
              <a:t>5</a:t>
            </a:r>
            <a:endParaRPr lang="en-US" sz="2200" dirty="0" smtClean="0"/>
          </a:p>
          <a:p>
            <a:pPr lvl="1"/>
            <a:r>
              <a:rPr lang="en-US" sz="1900" dirty="0" smtClean="0"/>
              <a:t>Stable for </a:t>
            </a:r>
            <a:r>
              <a:rPr lang="en-US" sz="1900" u="sng" dirty="0" smtClean="0"/>
              <a:t>positive</a:t>
            </a:r>
            <a:r>
              <a:rPr lang="en-US" sz="1900" dirty="0" smtClean="0"/>
              <a:t> values.</a:t>
            </a:r>
          </a:p>
          <a:p>
            <a:pPr marL="23336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4662595"/>
            <a:ext cx="8229600" cy="189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421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45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High roll rates drive the vehicle to instability, but require a combination of mass and subsonic aerodynamic properties to tumble.</a:t>
            </a:r>
          </a:p>
          <a:p>
            <a:r>
              <a:rPr lang="en-US" sz="2000" dirty="0"/>
              <a:t>Tumbling always occurs during terminal descent, where aerodynamic forces are smallest compared to gravitational forces.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14400"/>
            <a:ext cx="8229600" cy="968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421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45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Total angle-of-attack envelope.</a:t>
            </a:r>
            <a:r>
              <a:rPr lang="en-US" sz="2000" baseline="30000" dirty="0" smtClean="0"/>
              <a:t>5</a:t>
            </a:r>
            <a:endParaRPr 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0" y="6477000"/>
            <a:ext cx="685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</a:t>
            </a:r>
            <a:r>
              <a:rPr lang="en-US" sz="1100" dirty="0" smtClean="0"/>
              <a:t>. Jaffe</a:t>
            </a:r>
            <a:r>
              <a:rPr lang="en-US" sz="1100" dirty="0"/>
              <a:t>, P., "Terminal Dynamics of Atmospheric Entry Capsules," </a:t>
            </a:r>
            <a:r>
              <a:rPr lang="en-US" sz="1100" i="1" dirty="0"/>
              <a:t>AIAA Journal, </a:t>
            </a:r>
            <a:r>
              <a:rPr lang="en-US" sz="1100" dirty="0"/>
              <a:t>Vol. 7, No. 6, June, 1969.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66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Dependence of Jaffe Criterion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557" y="578242"/>
                <a:ext cx="9067800" cy="6203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16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0.5</m:t>
                                      </m:r>
                                    </m:sup>
                                  </m:sSubSup>
                                </m:den>
                              </m:f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600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−4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0.5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d>
                            <m:d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</m:acc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i="1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̇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acc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𝑝𝑎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𝐴𝑑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den>
                      </m:f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𝑚𝑞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acc>
                          <m:accPr>
                            <m:chr m:val="̇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acc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sub>
                        </m:sSub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7" y="578242"/>
                <a:ext cx="9067800" cy="6203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19400" y="6019800"/>
            <a:ext cx="3581400" cy="3801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50240" y="2159134"/>
            <a:ext cx="8229600" cy="968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421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45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595459" y="1821552"/>
                <a:ext cx="8229600" cy="22932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0066B3"/>
                  </a:buClr>
                  <a:buSzPct val="120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61963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rgbClr val="0066B3"/>
                  </a:buClr>
                  <a:buSzPct val="120000"/>
                  <a:buFont typeface="Arial" panose="020B0604020202020204" pitchFamily="34" charset="0"/>
                  <a:buChar char="-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4213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rgbClr val="0066B3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rgbClr val="0066B3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144588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rgbClr val="0066B3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Green</a:t>
                </a:r>
                <a:r>
                  <a:rPr lang="en-US" sz="2000" dirty="0" smtClean="0"/>
                  <a:t> term goes from 0 to 1 as roll rate increases.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Blue</a:t>
                </a:r>
                <a:r>
                  <a:rPr lang="en-US" sz="2000" dirty="0" smtClean="0"/>
                  <a:t> term dominant at low roll rates.</a:t>
                </a:r>
              </a:p>
              <a:p>
                <a:r>
                  <a:rPr lang="en-US" sz="2000" dirty="0" smtClean="0"/>
                  <a:t>As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green</a:t>
                </a:r>
                <a:r>
                  <a:rPr lang="en-US" sz="2000" dirty="0" smtClean="0"/>
                  <a:t> term approaches 1,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blue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red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cancel, look at</a:t>
                </a:r>
                <a:r>
                  <a:rPr lang="en-US" sz="2000" dirty="0" smtClean="0">
                    <a:solidFill>
                      <a:srgbClr val="ED1C24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ED1C24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ED1C24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000" dirty="0" smtClean="0"/>
                  <a:t> to see what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is dominant.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9" y="1821552"/>
                <a:ext cx="8229600" cy="2293248"/>
              </a:xfrm>
              <a:prstGeom prst="rect">
                <a:avLst/>
              </a:prstGeom>
              <a:blipFill>
                <a:blip r:embed="rId3"/>
                <a:stretch>
                  <a:fillRect l="-1037" t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073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Jaffe Stability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Stability criterion plotted against roll rate for MSR EEV representative design configurations.</a:t>
            </a:r>
          </a:p>
          <a:p>
            <a:pPr lvl="1"/>
            <a:r>
              <a:rPr lang="en-US" sz="1800" dirty="0" smtClean="0"/>
              <a:t>Indication of stability margin for given roll rate.</a:t>
            </a:r>
          </a:p>
          <a:p>
            <a:pPr lvl="1"/>
            <a:r>
              <a:rPr lang="en-US" sz="1800" dirty="0" smtClean="0"/>
              <a:t>Validation filter – trends accurate with 6-DOF.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658B2-E60F-4871-877D-08A2B3C81C35}" type="datetime1">
              <a:rPr lang="en-US" smtClean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248400" cy="40234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0" y="4872335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Stability Limit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3656066"/>
            <a:ext cx="10994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Max roll rate observed in 6-DOF sim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51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3563</TotalTime>
  <Words>1886</Words>
  <Application>Microsoft Office PowerPoint</Application>
  <PresentationFormat>Letter Paper (8.5x11 in)</PresentationFormat>
  <Paragraphs>156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Wingdings</vt:lpstr>
      <vt:lpstr>Office Theme</vt:lpstr>
      <vt:lpstr>Worksheet</vt:lpstr>
      <vt:lpstr>Interpretation of Vehicle Tumbling Predictions From 6-DOF Entry and Descent Simulation</vt:lpstr>
      <vt:lpstr>Overview</vt:lpstr>
      <vt:lpstr>Motivation</vt:lpstr>
      <vt:lpstr>6-DOF Simulation Results</vt:lpstr>
      <vt:lpstr>Physical Cause of Tumbling</vt:lpstr>
      <vt:lpstr>Jaffe Stability Criterion</vt:lpstr>
      <vt:lpstr>Jaffe Stability Criterion</vt:lpstr>
      <vt:lpstr>Parametric Dependence of Jaffe Criterion</vt:lpstr>
      <vt:lpstr>Application of Jaffe Stability Criterion</vt:lpstr>
      <vt:lpstr>Implications for Design</vt:lpstr>
      <vt:lpstr>Implications for Design</vt:lpstr>
      <vt:lpstr>Conclusions</vt:lpstr>
      <vt:lpstr>Questions?</vt:lpstr>
      <vt:lpstr>References</vt:lpstr>
      <vt:lpstr>PowerPoint Presentation</vt:lpstr>
      <vt:lpstr>Backup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Squire, Thomas H. (ARC-TSM)</dc:creator>
  <cp:lastModifiedBy>Needels, Jacob T. (ARC-TSS)[Analytical Mechanics Associates, INC.]</cp:lastModifiedBy>
  <cp:revision>261</cp:revision>
  <dcterms:created xsi:type="dcterms:W3CDTF">2015-02-20T14:50:24Z</dcterms:created>
  <dcterms:modified xsi:type="dcterms:W3CDTF">2021-06-08T16:39:55Z</dcterms:modified>
</cp:coreProperties>
</file>