
<file path=[Content_Types].xml><?xml version="1.0" encoding="utf-8"?>
<Types xmlns="http://schemas.openxmlformats.org/package/2006/content-types">
  <Default Extension="emf" ContentType="image/x-emf"/>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13" r:id="rId1"/>
  </p:sldMasterIdLst>
  <p:notesMasterIdLst>
    <p:notesMasterId r:id="rId38"/>
  </p:notesMasterIdLst>
  <p:handoutMasterIdLst>
    <p:handoutMasterId r:id="rId39"/>
  </p:handoutMasterIdLst>
  <p:sldIdLst>
    <p:sldId id="310" r:id="rId2"/>
    <p:sldId id="536" r:id="rId3"/>
    <p:sldId id="256" r:id="rId4"/>
    <p:sldId id="489" r:id="rId5"/>
    <p:sldId id="490" r:id="rId6"/>
    <p:sldId id="491" r:id="rId7"/>
    <p:sldId id="492" r:id="rId8"/>
    <p:sldId id="1670" r:id="rId9"/>
    <p:sldId id="1661" r:id="rId10"/>
    <p:sldId id="494" r:id="rId11"/>
    <p:sldId id="495" r:id="rId12"/>
    <p:sldId id="496" r:id="rId13"/>
    <p:sldId id="477" r:id="rId14"/>
    <p:sldId id="479" r:id="rId15"/>
    <p:sldId id="513" r:id="rId16"/>
    <p:sldId id="1673" r:id="rId17"/>
    <p:sldId id="497" r:id="rId18"/>
    <p:sldId id="498" r:id="rId19"/>
    <p:sldId id="329" r:id="rId20"/>
    <p:sldId id="350" r:id="rId21"/>
    <p:sldId id="500" r:id="rId22"/>
    <p:sldId id="501" r:id="rId23"/>
    <p:sldId id="502" r:id="rId24"/>
    <p:sldId id="503" r:id="rId25"/>
    <p:sldId id="407" r:id="rId26"/>
    <p:sldId id="505" r:id="rId27"/>
    <p:sldId id="507" r:id="rId28"/>
    <p:sldId id="509" r:id="rId29"/>
    <p:sldId id="1667" r:id="rId30"/>
    <p:sldId id="466" r:id="rId31"/>
    <p:sldId id="366" r:id="rId32"/>
    <p:sldId id="514" r:id="rId33"/>
    <p:sldId id="1663" r:id="rId34"/>
    <p:sldId id="1664" r:id="rId35"/>
    <p:sldId id="1662" r:id="rId36"/>
    <p:sldId id="512" r:id="rId3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7D3FF"/>
    <a:srgbClr val="008EC0"/>
    <a:srgbClr val="FFFFCC"/>
    <a:srgbClr val="F9FA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105" autoAdjust="0"/>
    <p:restoredTop sz="94660"/>
  </p:normalViewPr>
  <p:slideViewPr>
    <p:cSldViewPr snapToGrid="0">
      <p:cViewPr varScale="1">
        <p:scale>
          <a:sx n="59" d="100"/>
          <a:sy n="59" d="100"/>
        </p:scale>
        <p:origin x="772" y="60"/>
      </p:cViewPr>
      <p:guideLst/>
    </p:cSldViewPr>
  </p:slideViewPr>
  <p:notesTextViewPr>
    <p:cViewPr>
      <p:scale>
        <a:sx n="3" d="2"/>
        <a:sy n="3" d="2"/>
      </p:scale>
      <p:origin x="0" y="0"/>
    </p:cViewPr>
  </p:notesTextViewPr>
  <p:sorterViewPr>
    <p:cViewPr varScale="1">
      <p:scale>
        <a:sx n="1" d="1"/>
        <a:sy n="1" d="1"/>
      </p:scale>
      <p:origin x="0" y="-138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A672785-AF9B-42C9-933B-71B326311776}" type="datetimeFigureOut">
              <a:rPr lang="en-US" smtClean="0"/>
              <a:t>6/8/2021</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D6D9C64-D665-44E9-8B28-7A65E44023C4}" type="slidenum">
              <a:rPr lang="en-US" smtClean="0"/>
              <a:t>‹#›</a:t>
            </a:fld>
            <a:endParaRPr lang="en-US"/>
          </a:p>
        </p:txBody>
      </p:sp>
    </p:spTree>
    <p:extLst>
      <p:ext uri="{BB962C8B-B14F-4D97-AF65-F5344CB8AC3E}">
        <p14:creationId xmlns:p14="http://schemas.microsoft.com/office/powerpoint/2010/main" val="829542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9C86F67-3193-44CA-A307-16108AA8019A}" type="datetimeFigureOut">
              <a:rPr lang="en-US" smtClean="0"/>
              <a:t>6/8/2021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0D9A577-177E-406A-BAA8-F14760221DA4}" type="slidenum">
              <a:rPr lang="en-US" smtClean="0"/>
              <a:t>‹#›</a:t>
            </a:fld>
            <a:endParaRPr lang="en-US"/>
          </a:p>
        </p:txBody>
      </p:sp>
    </p:spTree>
    <p:extLst>
      <p:ext uri="{BB962C8B-B14F-4D97-AF65-F5344CB8AC3E}">
        <p14:creationId xmlns:p14="http://schemas.microsoft.com/office/powerpoint/2010/main" val="3798276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7D35F1-7FF2-8E4E-943D-5DC221BEAF14}" type="slidenum">
              <a:rPr lang="en-US" smtClean="0"/>
              <a:t>2</a:t>
            </a:fld>
            <a:endParaRPr lang="en-US"/>
          </a:p>
        </p:txBody>
      </p:sp>
    </p:spTree>
    <p:extLst>
      <p:ext uri="{BB962C8B-B14F-4D97-AF65-F5344CB8AC3E}">
        <p14:creationId xmlns:p14="http://schemas.microsoft.com/office/powerpoint/2010/main" val="1963877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Video by Rachel Hobson</a:t>
            </a:r>
          </a:p>
        </p:txBody>
      </p:sp>
      <p:sp>
        <p:nvSpPr>
          <p:cNvPr id="4" name="Slide Number Placeholder 3"/>
          <p:cNvSpPr>
            <a:spLocks noGrp="1"/>
          </p:cNvSpPr>
          <p:nvPr>
            <p:ph type="sldNum" sz="quarter" idx="10"/>
          </p:nvPr>
        </p:nvSpPr>
        <p:spPr/>
        <p:txBody>
          <a:bodyPr/>
          <a:lstStyle/>
          <a:p>
            <a:fld id="{F0D9A577-177E-406A-BAA8-F14760221DA4}" type="slidenum">
              <a:rPr lang="en-US" smtClean="0"/>
              <a:t>25</a:t>
            </a:fld>
            <a:endParaRPr lang="en-US"/>
          </a:p>
        </p:txBody>
      </p:sp>
    </p:spTree>
    <p:extLst>
      <p:ext uri="{BB962C8B-B14F-4D97-AF65-F5344CB8AC3E}">
        <p14:creationId xmlns:p14="http://schemas.microsoft.com/office/powerpoint/2010/main" val="617477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0D9A577-177E-406A-BAA8-F14760221DA4}" type="slidenum">
              <a:rPr lang="en-US" smtClean="0"/>
              <a:t>29</a:t>
            </a:fld>
            <a:endParaRPr lang="en-US"/>
          </a:p>
        </p:txBody>
      </p:sp>
    </p:spTree>
    <p:extLst>
      <p:ext uri="{BB962C8B-B14F-4D97-AF65-F5344CB8AC3E}">
        <p14:creationId xmlns:p14="http://schemas.microsoft.com/office/powerpoint/2010/main" val="3818607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104AD-E1D1-4658-96BD-08ED91B3764D}"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995130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3104AD-E1D1-4658-96BD-08ED91B3764D}"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2995130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D9A577-177E-406A-BAA8-F14760221DA4}" type="slidenum">
              <a:rPr lang="en-US" smtClean="0"/>
              <a:t>3</a:t>
            </a:fld>
            <a:endParaRPr lang="en-US"/>
          </a:p>
        </p:txBody>
      </p:sp>
    </p:spTree>
    <p:extLst>
      <p:ext uri="{BB962C8B-B14F-4D97-AF65-F5344CB8AC3E}">
        <p14:creationId xmlns:p14="http://schemas.microsoft.com/office/powerpoint/2010/main" val="358082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gn="l"/>
            <a:r>
              <a:rPr lang="en-US" sz="1400" b="1" dirty="0">
                <a:solidFill>
                  <a:srgbClr val="FF0000"/>
                </a:solidFill>
              </a:rPr>
              <a:t>Ralph</a:t>
            </a:r>
            <a:endParaRPr lang="en-US" sz="1400" b="1" i="1" dirty="0">
              <a:solidFill>
                <a:srgbClr val="FFFF00"/>
              </a:solidFill>
            </a:endParaRPr>
          </a:p>
          <a:p>
            <a:pPr algn="l"/>
            <a:r>
              <a:rPr lang="en-US" sz="1400" b="1" i="1" dirty="0">
                <a:solidFill>
                  <a:srgbClr val="FFFF00"/>
                </a:solidFill>
              </a:rPr>
              <a:t>Ensure Food System Security on Long Duration Missions  Beyond Low Earth Orbit (LEO)</a:t>
            </a:r>
            <a:endParaRPr lang="en-US" b="1" dirty="0">
              <a:solidFill>
                <a:schemeClr val="bg1"/>
              </a:solidFill>
            </a:endParaRPr>
          </a:p>
          <a:p>
            <a:pPr marL="285750" indent="-285750">
              <a:buFont typeface="Arial" panose="020B0604020202020204" pitchFamily="34" charset="0"/>
              <a:buChar char="•"/>
            </a:pPr>
            <a:r>
              <a:rPr lang="en-US" sz="1200" b="0" i="1" dirty="0">
                <a:solidFill>
                  <a:schemeClr val="bg1"/>
                </a:solidFill>
              </a:rPr>
              <a:t>Food and nutrition are the first line of defense for crew health and performance</a:t>
            </a:r>
            <a:endParaRPr lang="en-US" sz="1200" b="0" dirty="0">
              <a:solidFill>
                <a:schemeClr val="bg1"/>
              </a:solidFill>
            </a:endParaRPr>
          </a:p>
          <a:p>
            <a:pPr marL="285750" indent="-285750">
              <a:buFont typeface="Arial" panose="020B0604020202020204" pitchFamily="34" charset="0"/>
              <a:buChar char="•"/>
            </a:pPr>
            <a:r>
              <a:rPr lang="en-US" sz="1200" b="0" dirty="0">
                <a:solidFill>
                  <a:schemeClr val="bg1"/>
                </a:solidFill>
              </a:rPr>
              <a:t>Provide safe, nutritious and acceptable fresh food </a:t>
            </a:r>
          </a:p>
          <a:p>
            <a:pPr marL="285750" indent="-285750">
              <a:buFont typeface="Arial" panose="020B0604020202020204" pitchFamily="34" charset="0"/>
              <a:buChar char="•"/>
            </a:pPr>
            <a:r>
              <a:rPr lang="en-US" sz="1200" b="0" dirty="0">
                <a:solidFill>
                  <a:schemeClr val="bg1"/>
                </a:solidFill>
              </a:rPr>
              <a:t>Add variety to crew diet</a:t>
            </a:r>
          </a:p>
          <a:p>
            <a:pPr marL="285750" indent="-285750">
              <a:buFont typeface="Arial" panose="020B0604020202020204" pitchFamily="34" charset="0"/>
              <a:buChar char="•"/>
            </a:pPr>
            <a:r>
              <a:rPr lang="en-US" sz="1200" b="0" dirty="0">
                <a:solidFill>
                  <a:schemeClr val="bg1"/>
                </a:solidFill>
              </a:rPr>
              <a:t>Enhance morale</a:t>
            </a:r>
          </a:p>
          <a:p>
            <a:r>
              <a:rPr lang="en-US" sz="1200" dirty="0">
                <a:solidFill>
                  <a:srgbClr val="92D050"/>
                </a:solidFill>
              </a:rPr>
              <a:t>* Food security is the condition in which crew have continuous access to sufficient safe and nutritious food which meets both their dietary needs and food preferences in order to maintain peak health and performance. </a:t>
            </a:r>
          </a:p>
          <a:p>
            <a:pPr marL="0" indent="0">
              <a:buFont typeface="Arial" panose="020B0604020202020204" pitchFamily="34" charset="0"/>
              <a:buNone/>
            </a:pPr>
            <a:endParaRPr lang="en-US" sz="1200" b="0" dirty="0">
              <a:solidFill>
                <a:schemeClr val="bg1"/>
              </a:solidFill>
            </a:endParaRPr>
          </a:p>
          <a:p>
            <a:r>
              <a:rPr lang="en-US" sz="1600" b="1" i="1" dirty="0">
                <a:solidFill>
                  <a:srgbClr val="FFFF00"/>
                </a:solidFill>
              </a:rPr>
              <a:t>Nutrient Supplementation of the Prepackaged Food System - Needed for: Deep Space Transport</a:t>
            </a:r>
          </a:p>
          <a:p>
            <a:pPr marL="285750" indent="-285750">
              <a:buFont typeface="Arial" panose="020B0604020202020204" pitchFamily="34" charset="0"/>
              <a:buChar char="•"/>
            </a:pPr>
            <a:r>
              <a:rPr lang="en-US" sz="1200" b="0" dirty="0">
                <a:solidFill>
                  <a:schemeClr val="bg1"/>
                </a:solidFill>
              </a:rPr>
              <a:t>Fresh produce supplements vitamins (B</a:t>
            </a:r>
            <a:r>
              <a:rPr lang="en-US" sz="1200" b="0" baseline="-25000" dirty="0">
                <a:solidFill>
                  <a:schemeClr val="bg1"/>
                </a:solidFill>
              </a:rPr>
              <a:t>1</a:t>
            </a:r>
            <a:r>
              <a:rPr lang="en-US" sz="1200" b="0" dirty="0">
                <a:solidFill>
                  <a:schemeClr val="bg1"/>
                </a:solidFill>
              </a:rPr>
              <a:t>, K, C) and bioactive compounds that degrade in the stored food system on multi-year exploration missions</a:t>
            </a:r>
          </a:p>
          <a:p>
            <a:pPr marL="285750" indent="-285750">
              <a:buFont typeface="Arial" panose="020B0604020202020204" pitchFamily="34" charset="0"/>
              <a:buChar char="•"/>
            </a:pPr>
            <a:r>
              <a:rPr lang="en-US" sz="1200" b="0" dirty="0">
                <a:solidFill>
                  <a:schemeClr val="bg1"/>
                </a:solidFill>
              </a:rPr>
              <a:t>“Pick-and-Eat” crops that require no processing and minimal preparation will provide variety, customization, and psychological appeal</a:t>
            </a:r>
          </a:p>
          <a:p>
            <a:pPr marL="285750" indent="-285750">
              <a:buFont typeface="Arial" panose="020B0604020202020204" pitchFamily="34" charset="0"/>
              <a:buChar char="•"/>
            </a:pPr>
            <a:r>
              <a:rPr lang="en-US" sz="1200" b="0" dirty="0">
                <a:solidFill>
                  <a:schemeClr val="bg1"/>
                </a:solidFill>
              </a:rPr>
              <a:t>Enable testing and demonstration of dependable crop production before reliance on system.</a:t>
            </a:r>
          </a:p>
          <a:p>
            <a:pPr marL="285750" indent="-285750">
              <a:buFont typeface="Arial" panose="020B0604020202020204" pitchFamily="34" charset="0"/>
              <a:buChar char="•"/>
            </a:pPr>
            <a:r>
              <a:rPr lang="en-US" sz="1200" b="0" dirty="0">
                <a:solidFill>
                  <a:schemeClr val="bg1"/>
                </a:solidFill>
              </a:rPr>
              <a:t>Limiting factors are vehicle resources mass, power, volume, water, air, crew time</a:t>
            </a:r>
          </a:p>
          <a:p>
            <a:r>
              <a:rPr lang="en-US" sz="1200" b="0" dirty="0">
                <a:solidFill>
                  <a:schemeClr val="bg1"/>
                </a:solidFill>
              </a:rPr>
              <a:t>     </a:t>
            </a:r>
          </a:p>
          <a:p>
            <a:pPr algn="l"/>
            <a:r>
              <a:rPr lang="en-US" sz="2800" b="1" i="1" dirty="0">
                <a:solidFill>
                  <a:srgbClr val="FFFF00"/>
                </a:solidFill>
              </a:rPr>
              <a:t>Caloric Replacement to Facilitate Earth Independence - Needed for: Long duration Surface missions on the Moon and Mars</a:t>
            </a:r>
            <a:endParaRPr lang="en-US" sz="2000" b="1" dirty="0">
              <a:solidFill>
                <a:schemeClr val="bg1"/>
              </a:solidFill>
            </a:endParaRPr>
          </a:p>
          <a:p>
            <a:pPr marL="342900" lvl="1" indent="-333375">
              <a:buFont typeface="Arial" charset="0"/>
              <a:buChar char="•"/>
            </a:pPr>
            <a:r>
              <a:rPr lang="en-US" sz="2000" b="0" dirty="0">
                <a:solidFill>
                  <a:schemeClr val="bg1"/>
                </a:solidFill>
              </a:rPr>
              <a:t>Reduce up-mass associated with pre-packaged food</a:t>
            </a:r>
          </a:p>
          <a:p>
            <a:pPr marL="342900" indent="-342900">
              <a:buFont typeface="Arial" panose="020B0604020202020204" pitchFamily="34" charset="0"/>
              <a:buChar char="•"/>
            </a:pPr>
            <a:r>
              <a:rPr lang="en-US" sz="2000" b="0" dirty="0">
                <a:solidFill>
                  <a:schemeClr val="bg1"/>
                </a:solidFill>
              </a:rPr>
              <a:t>In addition to “pick and eat” crops, include staple crops that require processing and preparation </a:t>
            </a:r>
          </a:p>
          <a:p>
            <a:pPr marL="342900" indent="-342900">
              <a:buFont typeface="Arial" panose="020B0604020202020204" pitchFamily="34" charset="0"/>
              <a:buChar char="•"/>
            </a:pPr>
            <a:r>
              <a:rPr lang="en-US" sz="2000" b="0" dirty="0">
                <a:solidFill>
                  <a:schemeClr val="bg1"/>
                </a:solidFill>
              </a:rPr>
              <a:t>Bioregenerative capability will be required for long duration surface missions</a:t>
            </a:r>
          </a:p>
        </p:txBody>
      </p:sp>
      <p:sp>
        <p:nvSpPr>
          <p:cNvPr id="4" name="Slide Number Placeholder 3"/>
          <p:cNvSpPr>
            <a:spLocks noGrp="1"/>
          </p:cNvSpPr>
          <p:nvPr>
            <p:ph type="sldNum" sz="quarter" idx="5"/>
          </p:nvPr>
        </p:nvSpPr>
        <p:spPr/>
        <p:txBody>
          <a:bodyPr/>
          <a:lstStyle/>
          <a:p>
            <a:fld id="{DABF1B26-EAA3-44D1-82F2-5B6675C75BE0}" type="slidenum">
              <a:rPr lang="en-US" smtClean="0"/>
              <a:t>9</a:t>
            </a:fld>
            <a:endParaRPr lang="en-US"/>
          </a:p>
        </p:txBody>
      </p:sp>
    </p:spTree>
    <p:extLst>
      <p:ext uri="{BB962C8B-B14F-4D97-AF65-F5344CB8AC3E}">
        <p14:creationId xmlns:p14="http://schemas.microsoft.com/office/powerpoint/2010/main" val="3530398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55C316-9561-4093-B120-1B77699CA43F}"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483739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3A23CB62-F64F-44E4-83CA-6D0ECC6CFACC}" type="slidenum">
              <a:rPr lang="en-US" smtClean="0"/>
              <a:pPr>
                <a:defRPr/>
              </a:pPr>
              <a:t>17</a:t>
            </a:fld>
            <a:endParaRPr lang="en-US"/>
          </a:p>
        </p:txBody>
      </p:sp>
    </p:spTree>
    <p:extLst>
      <p:ext uri="{BB962C8B-B14F-4D97-AF65-F5344CB8AC3E}">
        <p14:creationId xmlns:p14="http://schemas.microsoft.com/office/powerpoint/2010/main" val="2407351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p:spPr>
      </p:sp>
      <p:sp>
        <p:nvSpPr>
          <p:cNvPr id="1741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FF2D88A0-0C01-4DEE-8EF2-7FA392A3E09B}" type="slidenum">
              <a:rPr lang="en-US" smtClean="0"/>
              <a:pPr>
                <a:defRPr/>
              </a:pPr>
              <a:t>18</a:t>
            </a:fld>
            <a:endParaRPr lang="en-US"/>
          </a:p>
        </p:txBody>
      </p:sp>
    </p:spTree>
    <p:extLst>
      <p:ext uri="{BB962C8B-B14F-4D97-AF65-F5344CB8AC3E}">
        <p14:creationId xmlns:p14="http://schemas.microsoft.com/office/powerpoint/2010/main" val="286220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endParaRPr lang="en-US" dirty="0"/>
          </a:p>
        </p:txBody>
      </p:sp>
      <p:sp>
        <p:nvSpPr>
          <p:cNvPr id="4" name="Slide Number Placeholder 3"/>
          <p:cNvSpPr>
            <a:spLocks noGrp="1"/>
          </p:cNvSpPr>
          <p:nvPr>
            <p:ph type="sldNum" sz="quarter" idx="5"/>
          </p:nvPr>
        </p:nvSpPr>
        <p:spPr/>
        <p:txBody>
          <a:bodyPr/>
          <a:lstStyle/>
          <a:p>
            <a:pPr>
              <a:defRPr/>
            </a:pPr>
            <a:fld id="{FF2D88A0-0C01-4DEE-8EF2-7FA392A3E09B}" type="slidenum">
              <a:rPr lang="en-US" smtClean="0"/>
              <a:pPr>
                <a:defRPr/>
              </a:pPr>
              <a:t>19</a:t>
            </a:fld>
            <a:endParaRPr lang="en-US"/>
          </a:p>
        </p:txBody>
      </p:sp>
    </p:spTree>
    <p:extLst>
      <p:ext uri="{BB962C8B-B14F-4D97-AF65-F5344CB8AC3E}">
        <p14:creationId xmlns:p14="http://schemas.microsoft.com/office/powerpoint/2010/main" val="3983830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717550" y="1162050"/>
            <a:ext cx="5575300" cy="3136900"/>
          </a:xfrm>
          <a:noFill/>
          <a:ln>
            <a:solidFill>
              <a:srgbClr val="000000"/>
            </a:solidFill>
            <a:miter lim="800000"/>
            <a:headEnd/>
            <a:tailEnd/>
          </a:ln>
        </p:spPr>
      </p:sp>
      <p:sp>
        <p:nvSpPr>
          <p:cNvPr id="1741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en-US" dirty="0"/>
              <a:t>Veg-01 second crop,</a:t>
            </a:r>
            <a:r>
              <a:rPr lang="en-US" baseline="0" dirty="0"/>
              <a:t> first consumption</a:t>
            </a:r>
            <a:endParaRPr lang="en-US" dirty="0"/>
          </a:p>
        </p:txBody>
      </p:sp>
      <p:sp>
        <p:nvSpPr>
          <p:cNvPr id="4" name="Slide Number Placeholder 3"/>
          <p:cNvSpPr>
            <a:spLocks noGrp="1"/>
          </p:cNvSpPr>
          <p:nvPr>
            <p:ph type="sldNum" sz="quarter" idx="5"/>
          </p:nvPr>
        </p:nvSpPr>
        <p:spPr/>
        <p:txBody>
          <a:bodyPr/>
          <a:lstStyle/>
          <a:p>
            <a:pPr>
              <a:defRPr/>
            </a:pPr>
            <a:fld id="{FF2D88A0-0C01-4DEE-8EF2-7FA392A3E09B}" type="slidenum">
              <a:rPr lang="en-US" smtClean="0"/>
              <a:pPr>
                <a:defRPr/>
              </a:pPr>
              <a:t>20</a:t>
            </a:fld>
            <a:endParaRPr lang="en-US"/>
          </a:p>
        </p:txBody>
      </p:sp>
    </p:spTree>
    <p:extLst>
      <p:ext uri="{BB962C8B-B14F-4D97-AF65-F5344CB8AC3E}">
        <p14:creationId xmlns:p14="http://schemas.microsoft.com/office/powerpoint/2010/main" val="3051177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D9A577-177E-406A-BAA8-F14760221DA4}" type="slidenum">
              <a:rPr lang="en-US" smtClean="0"/>
              <a:t>22</a:t>
            </a:fld>
            <a:endParaRPr lang="en-US"/>
          </a:p>
        </p:txBody>
      </p:sp>
    </p:spTree>
    <p:extLst>
      <p:ext uri="{BB962C8B-B14F-4D97-AF65-F5344CB8AC3E}">
        <p14:creationId xmlns:p14="http://schemas.microsoft.com/office/powerpoint/2010/main" val="3778477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E0013C-D545-47E3-BAF4-37DF4B045225}" type="datetime1">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228568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F597D7-4456-4843-8268-635A5A08E21A}" type="datetime1">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355785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9A0CCF-8C46-4AEE-80AE-E8100FD61057}" type="datetime1">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138817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04E620-1400-4E15-AE91-86E5554227BD}" type="datetime1">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867551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D7DF27-8FEE-475B-89A6-8F0976E3EFEF}" type="datetime1">
              <a:rPr lang="en-US" smtClean="0"/>
              <a:t>6/8/2021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3469049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19D34C-2050-40A9-A44D-C41C95BDB702}" type="datetime1">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296272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0162EE-9C24-4DB1-82D0-B319A631F4D8}" type="datetime1">
              <a:rPr lang="en-US" smtClean="0"/>
              <a:t>6/8/2021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1563751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92CE9F-4211-43B6-994A-4DB8798D7A3B}" type="datetime1">
              <a:rPr lang="en-US" smtClean="0"/>
              <a:t>6/8/2021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870496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A9E02F-94AA-46B8-A4A5-F87F2491D8B3}" type="datetime1">
              <a:rPr lang="en-US" smtClean="0"/>
              <a:t>6/8/2021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3833999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3907E97-FB6A-4851-8906-8F7E9DC82F63}" type="datetime1">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25693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BCCA1B-D3D7-4C70-A4F3-6CDCC3EAA8BA}" type="datetime1">
              <a:rPr lang="en-US" smtClean="0"/>
              <a:t>6/8/2021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4FCE3-98A4-4385-9FA0-D7D495E5CB61}" type="slidenum">
              <a:rPr lang="en-US" smtClean="0"/>
              <a:t>‹#›</a:t>
            </a:fld>
            <a:endParaRPr lang="en-US"/>
          </a:p>
        </p:txBody>
      </p:sp>
    </p:spTree>
    <p:extLst>
      <p:ext uri="{BB962C8B-B14F-4D97-AF65-F5344CB8AC3E}">
        <p14:creationId xmlns:p14="http://schemas.microsoft.com/office/powerpoint/2010/main" val="2064483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FB7013-D195-4F6B-8BEF-0D70CCECF0D9}" type="datetime1">
              <a:rPr lang="en-US" smtClean="0"/>
              <a:t>6/8/2021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4FCE3-98A4-4385-9FA0-D7D495E5CB61}" type="slidenum">
              <a:rPr lang="en-US" smtClean="0"/>
              <a:t>‹#›</a:t>
            </a:fld>
            <a:endParaRPr lang="en-US"/>
          </a:p>
        </p:txBody>
      </p:sp>
    </p:spTree>
    <p:extLst>
      <p:ext uri="{BB962C8B-B14F-4D97-AF65-F5344CB8AC3E}">
        <p14:creationId xmlns:p14="http://schemas.microsoft.com/office/powerpoint/2010/main" val="3238702228"/>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image" Target="../media/image46.WMF"/><Relationship Id="rId3" Type="http://schemas.openxmlformats.org/officeDocument/2006/relationships/image" Target="../media/image36.jpeg"/><Relationship Id="rId7" Type="http://schemas.openxmlformats.org/officeDocument/2006/relationships/image" Target="../media/image40.WMF"/><Relationship Id="rId12"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9.WMF"/><Relationship Id="rId11" Type="http://schemas.openxmlformats.org/officeDocument/2006/relationships/image" Target="../media/image44.WMF"/><Relationship Id="rId5" Type="http://schemas.openxmlformats.org/officeDocument/2006/relationships/image" Target="../media/image38.emf"/><Relationship Id="rId10" Type="http://schemas.openxmlformats.org/officeDocument/2006/relationships/image" Target="../media/image43.WMF"/><Relationship Id="rId4" Type="http://schemas.openxmlformats.org/officeDocument/2006/relationships/image" Target="../media/image37.emf"/><Relationship Id="rId9" Type="http://schemas.openxmlformats.org/officeDocument/2006/relationships/image" Target="../media/image42.WMF"/><Relationship Id="rId14"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49.WMF"/><Relationship Id="rId7" Type="http://schemas.openxmlformats.org/officeDocument/2006/relationships/image" Target="../media/image53.WMF"/><Relationship Id="rId2" Type="http://schemas.openxmlformats.org/officeDocument/2006/relationships/image" Target="../media/image48.WMF"/><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image" Target="../media/image55.png"/><Relationship Id="rId7" Type="http://schemas.openxmlformats.org/officeDocument/2006/relationships/image" Target="../media/image57.jpeg"/><Relationship Id="rId2"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image" Target="../media/image49.WMF"/><Relationship Id="rId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8.W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hyperlink" Target="ISS%20Rockumentary%201.mpg"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8.jpeg"/></Relationships>
</file>

<file path=ppt/slides/_rels/slide1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71.png"/><Relationship Id="rId4"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2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2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5" Type="http://schemas.openxmlformats.org/officeDocument/2006/relationships/image" Target="../media/image82.jpeg"/><Relationship Id="rId4" Type="http://schemas.openxmlformats.org/officeDocument/2006/relationships/image" Target="../media/image81.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83.png"/><Relationship Id="rId4"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2.xml"/><Relationship Id="rId16"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jpeg"/><Relationship Id="rId15" Type="http://schemas.openxmlformats.org/officeDocument/2006/relationships/image" Target="../media/image2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jpeg"/></Relationships>
</file>

<file path=ppt/slides/_rels/slide3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96.png"/><Relationship Id="rId4" Type="http://schemas.openxmlformats.org/officeDocument/2006/relationships/image" Target="../media/image95.png"/></Relationships>
</file>

<file path=ppt/slides/_rels/slide3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5240" y="-59689"/>
            <a:ext cx="12161520" cy="3462655"/>
          </a:xfrm>
          <a:prstGeom prst="rect">
            <a:avLst/>
          </a:prstGeom>
        </p:spPr>
      </p:pic>
      <p:sp>
        <p:nvSpPr>
          <p:cNvPr id="2" name="Title 1"/>
          <p:cNvSpPr>
            <a:spLocks noGrp="1"/>
          </p:cNvSpPr>
          <p:nvPr>
            <p:ph type="ctrTitle" idx="4294967295"/>
          </p:nvPr>
        </p:nvSpPr>
        <p:spPr>
          <a:xfrm>
            <a:off x="15240" y="2712722"/>
            <a:ext cx="12161519" cy="1696763"/>
          </a:xfrm>
        </p:spPr>
        <p:txBody>
          <a:bodyPr>
            <a:noAutofit/>
          </a:bodyPr>
          <a:lstStyle/>
          <a:p>
            <a:pPr algn="ctr"/>
            <a:r>
              <a:rPr lang="en-US" sz="6600" b="1" dirty="0">
                <a:solidFill>
                  <a:srgbClr val="57D3FF"/>
                </a:solidFill>
              </a:rPr>
              <a:t>Plants in Space, Veggie, and Space Crop Production</a:t>
            </a:r>
            <a:br>
              <a:rPr lang="en-US" sz="6600" b="1" dirty="0">
                <a:solidFill>
                  <a:srgbClr val="57D3FF"/>
                </a:solidFill>
              </a:rPr>
            </a:br>
            <a:endParaRPr lang="en-US" sz="6600" b="1" dirty="0">
              <a:solidFill>
                <a:srgbClr val="57D3FF"/>
              </a:solidFill>
            </a:endParaRPr>
          </a:p>
        </p:txBody>
      </p:sp>
      <p:sp>
        <p:nvSpPr>
          <p:cNvPr id="4" name="Subtitle 2"/>
          <p:cNvSpPr txBox="1">
            <a:spLocks/>
          </p:cNvSpPr>
          <p:nvPr/>
        </p:nvSpPr>
        <p:spPr>
          <a:xfrm>
            <a:off x="2158513" y="4395835"/>
            <a:ext cx="7874974" cy="21167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5600" dirty="0">
                <a:solidFill>
                  <a:srgbClr val="00B0F0"/>
                </a:solidFill>
              </a:rPr>
              <a:t>Gioia Massa</a:t>
            </a:r>
          </a:p>
          <a:p>
            <a:pPr marL="0" indent="0" algn="ctr">
              <a:buNone/>
            </a:pPr>
            <a:r>
              <a:rPr lang="en-US" sz="4000" dirty="0">
                <a:solidFill>
                  <a:srgbClr val="00B0F0"/>
                </a:solidFill>
              </a:rPr>
              <a:t>NASA, Kennedy Space Center, FL, USA</a:t>
            </a:r>
          </a:p>
          <a:p>
            <a:pPr marL="0" indent="0" algn="ctr">
              <a:buNone/>
            </a:pPr>
            <a:endParaRPr lang="en-US" sz="1400" dirty="0">
              <a:solidFill>
                <a:srgbClr val="00B0F0"/>
              </a:solidFill>
            </a:endParaRPr>
          </a:p>
          <a:p>
            <a:pPr marL="0" indent="0" algn="ctr">
              <a:buNone/>
            </a:pPr>
            <a:endParaRPr lang="en-US" dirty="0"/>
          </a:p>
        </p:txBody>
      </p:sp>
    </p:spTree>
    <p:extLst>
      <p:ext uri="{BB962C8B-B14F-4D97-AF65-F5344CB8AC3E}">
        <p14:creationId xmlns:p14="http://schemas.microsoft.com/office/powerpoint/2010/main" val="4278262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76522" y="5331682"/>
            <a:ext cx="1775155" cy="1188720"/>
          </a:xfrm>
          <a:prstGeom prst="rect">
            <a:avLst/>
          </a:prstGeom>
          <a:effectLst>
            <a:softEdge rad="25400"/>
          </a:effectLst>
        </p:spPr>
      </p:pic>
      <p:pic>
        <p:nvPicPr>
          <p:cNvPr id="33" name="Picture 3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92527" y="2497648"/>
            <a:ext cx="1346649" cy="2103120"/>
          </a:xfrm>
          <a:prstGeom prst="rect">
            <a:avLst/>
          </a:prstGeom>
          <a:effectLst>
            <a:softEdge rad="25400"/>
          </a:effectLst>
        </p:spPr>
      </p:pic>
      <p:pic>
        <p:nvPicPr>
          <p:cNvPr id="31" name="Picture 3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39794" y="2857300"/>
            <a:ext cx="954413" cy="1737360"/>
          </a:xfrm>
          <a:prstGeom prst="rect">
            <a:avLst/>
          </a:prstGeom>
          <a:effectLst>
            <a:softEdge rad="25400"/>
          </a:effectLst>
        </p:spPr>
      </p:pic>
      <p:sp>
        <p:nvSpPr>
          <p:cNvPr id="2" name="Title 1"/>
          <p:cNvSpPr>
            <a:spLocks noGrp="1"/>
          </p:cNvSpPr>
          <p:nvPr>
            <p:ph type="title"/>
          </p:nvPr>
        </p:nvSpPr>
        <p:spPr>
          <a:xfrm>
            <a:off x="1749209" y="-83839"/>
            <a:ext cx="8693585" cy="1325563"/>
          </a:xfrm>
        </p:spPr>
        <p:txBody>
          <a:bodyPr>
            <a:normAutofit/>
          </a:bodyPr>
          <a:lstStyle/>
          <a:p>
            <a:pPr algn="ctr"/>
            <a:r>
              <a:rPr lang="en-US" dirty="0"/>
              <a:t>Space Crop Production Candidates</a:t>
            </a:r>
          </a:p>
        </p:txBody>
      </p:sp>
      <p:sp>
        <p:nvSpPr>
          <p:cNvPr id="3" name="Rounded Rectangle 2"/>
          <p:cNvSpPr/>
          <p:nvPr/>
        </p:nvSpPr>
        <p:spPr>
          <a:xfrm>
            <a:off x="980189" y="1150708"/>
            <a:ext cx="2278795" cy="337155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prstClr val="white"/>
                </a:solidFill>
              </a:rPr>
              <a:t>Salad</a:t>
            </a:r>
          </a:p>
          <a:p>
            <a:pPr algn="ctr"/>
            <a:r>
              <a:rPr lang="en-US" sz="2400" b="1" dirty="0">
                <a:solidFill>
                  <a:prstClr val="white"/>
                </a:solidFill>
              </a:rPr>
              <a:t>Leafy Greens</a:t>
            </a:r>
          </a:p>
          <a:p>
            <a:pPr algn="ctr"/>
            <a:r>
              <a:rPr lang="en-US" sz="2400" b="1" dirty="0">
                <a:solidFill>
                  <a:prstClr val="white"/>
                </a:solidFill>
              </a:rPr>
              <a:t>Tomato</a:t>
            </a:r>
          </a:p>
          <a:p>
            <a:pPr algn="ctr"/>
            <a:r>
              <a:rPr lang="en-US" sz="2400" b="1" dirty="0">
                <a:solidFill>
                  <a:prstClr val="white"/>
                </a:solidFill>
              </a:rPr>
              <a:t>Pepper</a:t>
            </a:r>
          </a:p>
          <a:p>
            <a:pPr algn="ctr"/>
            <a:r>
              <a:rPr lang="en-US" sz="2400" b="1" dirty="0">
                <a:solidFill>
                  <a:prstClr val="white"/>
                </a:solidFill>
              </a:rPr>
              <a:t>Radish</a:t>
            </a:r>
          </a:p>
          <a:p>
            <a:pPr algn="ctr"/>
            <a:r>
              <a:rPr lang="en-US" sz="2400" b="1" dirty="0">
                <a:solidFill>
                  <a:prstClr val="white"/>
                </a:solidFill>
              </a:rPr>
              <a:t>Strawberry</a:t>
            </a:r>
          </a:p>
          <a:p>
            <a:pPr algn="ctr"/>
            <a:r>
              <a:rPr lang="en-US" sz="2400" b="1" dirty="0">
                <a:solidFill>
                  <a:prstClr val="white"/>
                </a:solidFill>
              </a:rPr>
              <a:t>Green Onion</a:t>
            </a:r>
          </a:p>
          <a:p>
            <a:pPr algn="ctr"/>
            <a:r>
              <a:rPr lang="en-US" sz="2400" b="1" dirty="0">
                <a:solidFill>
                  <a:prstClr val="white"/>
                </a:solidFill>
              </a:rPr>
              <a:t>Pea</a:t>
            </a:r>
          </a:p>
          <a:p>
            <a:pPr algn="ctr"/>
            <a:r>
              <a:rPr lang="en-US" sz="2400" b="1" dirty="0">
                <a:solidFill>
                  <a:prstClr val="white"/>
                </a:solidFill>
              </a:rPr>
              <a:t>Carrot</a:t>
            </a:r>
          </a:p>
        </p:txBody>
      </p:sp>
      <p:sp>
        <p:nvSpPr>
          <p:cNvPr id="5" name="Rounded Rectangle 4"/>
          <p:cNvSpPr/>
          <p:nvPr/>
        </p:nvSpPr>
        <p:spPr>
          <a:xfrm>
            <a:off x="4417047" y="4697015"/>
            <a:ext cx="1421773" cy="20095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prstClr val="white"/>
                </a:solidFill>
              </a:rPr>
              <a:t>Herbs</a:t>
            </a:r>
          </a:p>
          <a:p>
            <a:pPr algn="ctr"/>
            <a:r>
              <a:rPr lang="en-US" sz="2400" b="1" dirty="0">
                <a:solidFill>
                  <a:prstClr val="white"/>
                </a:solidFill>
              </a:rPr>
              <a:t>Basil</a:t>
            </a:r>
          </a:p>
          <a:p>
            <a:pPr algn="ctr"/>
            <a:r>
              <a:rPr lang="en-US" sz="2400" b="1" dirty="0">
                <a:solidFill>
                  <a:prstClr val="white"/>
                </a:solidFill>
              </a:rPr>
              <a:t>Mint</a:t>
            </a:r>
          </a:p>
          <a:p>
            <a:pPr algn="ctr"/>
            <a:r>
              <a:rPr lang="en-US" sz="2400" b="1" dirty="0">
                <a:solidFill>
                  <a:prstClr val="white"/>
                </a:solidFill>
              </a:rPr>
              <a:t>Chives</a:t>
            </a:r>
          </a:p>
          <a:p>
            <a:pPr algn="ctr"/>
            <a:r>
              <a:rPr lang="en-US" sz="2400" b="1" dirty="0">
                <a:solidFill>
                  <a:prstClr val="white"/>
                </a:solidFill>
              </a:rPr>
              <a:t>Dill</a:t>
            </a:r>
          </a:p>
        </p:txBody>
      </p:sp>
      <p:sp>
        <p:nvSpPr>
          <p:cNvPr id="12" name="Line Callout 1 11"/>
          <p:cNvSpPr/>
          <p:nvPr/>
        </p:nvSpPr>
        <p:spPr>
          <a:xfrm>
            <a:off x="3567601" y="1136089"/>
            <a:ext cx="2065944" cy="1158719"/>
          </a:xfrm>
          <a:prstGeom prst="borderCallout1">
            <a:avLst>
              <a:gd name="adj1" fmla="val 46266"/>
              <a:gd name="adj2" fmla="val 993"/>
              <a:gd name="adj3" fmla="val 53738"/>
              <a:gd name="adj4" fmla="val -1454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Lettuce, Chinese cabbage, Swiss chard, </a:t>
            </a:r>
            <a:r>
              <a:rPr lang="en-US" dirty="0" err="1">
                <a:solidFill>
                  <a:prstClr val="white"/>
                </a:solidFill>
              </a:rPr>
              <a:t>Mizuna</a:t>
            </a:r>
            <a:r>
              <a:rPr lang="en-US" dirty="0">
                <a:solidFill>
                  <a:prstClr val="white"/>
                </a:solidFill>
              </a:rPr>
              <a:t>, Spinach</a:t>
            </a:r>
          </a:p>
        </p:txBody>
      </p:sp>
      <p:sp>
        <p:nvSpPr>
          <p:cNvPr id="13" name="Left-Up Arrow 12"/>
          <p:cNvSpPr/>
          <p:nvPr/>
        </p:nvSpPr>
        <p:spPr>
          <a:xfrm flipH="1">
            <a:off x="1758211" y="4561451"/>
            <a:ext cx="2642153" cy="1737360"/>
          </a:xfrm>
          <a:prstGeom prst="leftUpArrow">
            <a:avLst>
              <a:gd name="adj1" fmla="val 47500"/>
              <a:gd name="adj2" fmla="val 23750"/>
              <a:gd name="adj3" fmla="val 25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CONSUMED FRESH WITHOUT PROCESSING</a:t>
            </a:r>
          </a:p>
        </p:txBody>
      </p:sp>
      <p:grpSp>
        <p:nvGrpSpPr>
          <p:cNvPr id="6" name="Group 5">
            <a:extLst>
              <a:ext uri="{FF2B5EF4-FFF2-40B4-BE49-F238E27FC236}">
                <a16:creationId xmlns:a16="http://schemas.microsoft.com/office/drawing/2014/main" id="{E7A3132D-62AE-4BEA-9B1C-91D7333296BD}"/>
              </a:ext>
            </a:extLst>
          </p:cNvPr>
          <p:cNvGrpSpPr/>
          <p:nvPr/>
        </p:nvGrpSpPr>
        <p:grpSpPr>
          <a:xfrm>
            <a:off x="7337327" y="1728592"/>
            <a:ext cx="4529958" cy="3424613"/>
            <a:chOff x="7064067" y="1634002"/>
            <a:chExt cx="4529958" cy="3424613"/>
          </a:xfrm>
        </p:grpSpPr>
        <p:grpSp>
          <p:nvGrpSpPr>
            <p:cNvPr id="24" name="Group 23"/>
            <p:cNvGrpSpPr/>
            <p:nvPr/>
          </p:nvGrpSpPr>
          <p:grpSpPr>
            <a:xfrm>
              <a:off x="7064067" y="1634002"/>
              <a:ext cx="2238699" cy="3424613"/>
              <a:chOff x="6196082" y="-246634"/>
              <a:chExt cx="2984931" cy="4566151"/>
            </a:xfrm>
          </p:grpSpPr>
          <p:sp>
            <p:nvSpPr>
              <p:cNvPr id="9" name="Rounded Rectangle 8"/>
              <p:cNvSpPr/>
              <p:nvPr/>
            </p:nvSpPr>
            <p:spPr>
              <a:xfrm>
                <a:off x="6196082" y="-246634"/>
                <a:ext cx="2984931" cy="4566151"/>
              </a:xfrm>
              <a:prstGeom prst="roundRect">
                <a:avLst/>
              </a:prstGeom>
              <a:noFill/>
              <a:ln>
                <a:solidFill>
                  <a:srgbClr val="008E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u="sng" dirty="0">
                    <a:solidFill>
                      <a:prstClr val="white"/>
                    </a:solidFill>
                  </a:rPr>
                  <a:t>Staple Crops</a:t>
                </a:r>
              </a:p>
              <a:p>
                <a:pPr algn="ctr"/>
                <a:r>
                  <a:rPr lang="en-US" sz="2400" b="1" dirty="0">
                    <a:solidFill>
                      <a:prstClr val="white"/>
                    </a:solidFill>
                  </a:rPr>
                  <a:t>White Potato</a:t>
                </a:r>
              </a:p>
              <a:p>
                <a:pPr algn="ctr"/>
                <a:r>
                  <a:rPr lang="en-US" sz="2400" b="1" dirty="0">
                    <a:solidFill>
                      <a:prstClr val="white"/>
                    </a:solidFill>
                  </a:rPr>
                  <a:t>Sweet Potato</a:t>
                </a:r>
              </a:p>
              <a:p>
                <a:pPr algn="ctr"/>
                <a:endParaRPr lang="en-US" sz="2400" b="1" dirty="0">
                  <a:solidFill>
                    <a:prstClr val="white"/>
                  </a:solidFill>
                </a:endParaRPr>
              </a:p>
              <a:p>
                <a:pPr algn="ctr"/>
                <a:r>
                  <a:rPr lang="en-US" sz="2400" b="1" dirty="0">
                    <a:solidFill>
                      <a:prstClr val="white"/>
                    </a:solidFill>
                  </a:rPr>
                  <a:t>Rice</a:t>
                </a:r>
              </a:p>
              <a:p>
                <a:pPr algn="ctr"/>
                <a:r>
                  <a:rPr lang="en-US" sz="2400" b="1" dirty="0">
                    <a:solidFill>
                      <a:prstClr val="white"/>
                    </a:solidFill>
                  </a:rPr>
                  <a:t>Wheat</a:t>
                </a:r>
              </a:p>
              <a:p>
                <a:pPr algn="ctr"/>
                <a:r>
                  <a:rPr lang="en-US" sz="2400" b="1" dirty="0">
                    <a:solidFill>
                      <a:prstClr val="white"/>
                    </a:solidFill>
                  </a:rPr>
                  <a:t>Dried Bean</a:t>
                </a:r>
              </a:p>
              <a:p>
                <a:pPr algn="ctr"/>
                <a:r>
                  <a:rPr lang="en-US" sz="2400" b="1" dirty="0">
                    <a:solidFill>
                      <a:prstClr val="white"/>
                    </a:solidFill>
                  </a:rPr>
                  <a:t>Soybean</a:t>
                </a:r>
              </a:p>
              <a:p>
                <a:pPr algn="ctr"/>
                <a:r>
                  <a:rPr lang="en-US" sz="2400" b="1" dirty="0">
                    <a:solidFill>
                      <a:prstClr val="white"/>
                    </a:solidFill>
                  </a:rPr>
                  <a:t>Peanut</a:t>
                </a:r>
              </a:p>
            </p:txBody>
          </p:sp>
          <p:cxnSp>
            <p:nvCxnSpPr>
              <p:cNvPr id="23" name="Straight Connector 22"/>
              <p:cNvCxnSpPr/>
              <p:nvPr/>
            </p:nvCxnSpPr>
            <p:spPr>
              <a:xfrm>
                <a:off x="6196082" y="2314162"/>
                <a:ext cx="2275078" cy="0"/>
              </a:xfrm>
              <a:prstGeom prst="line">
                <a:avLst/>
              </a:prstGeom>
              <a:ln w="254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9864689" y="1975122"/>
              <a:ext cx="1699146" cy="923330"/>
            </a:xfrm>
            <a:prstGeom prst="rect">
              <a:avLst/>
            </a:prstGeom>
            <a:noFill/>
            <a:ln>
              <a:solidFill>
                <a:schemeClr val="accent1">
                  <a:lumMod val="75000"/>
                </a:schemeClr>
              </a:solidFill>
            </a:ln>
          </p:spPr>
          <p:txBody>
            <a:bodyPr wrap="square" rtlCol="0">
              <a:spAutoFit/>
            </a:bodyPr>
            <a:lstStyle/>
            <a:p>
              <a:r>
                <a:rPr lang="en-US" dirty="0">
                  <a:solidFill>
                    <a:prstClr val="white"/>
                  </a:solidFill>
                </a:rPr>
                <a:t>MINIMAL PREPARATION / COOKING</a:t>
              </a:r>
            </a:p>
          </p:txBody>
        </p:sp>
        <p:sp>
          <p:nvSpPr>
            <p:cNvPr id="17" name="Right Brace 16"/>
            <p:cNvSpPr/>
            <p:nvPr/>
          </p:nvSpPr>
          <p:spPr>
            <a:xfrm>
              <a:off x="9451549" y="2107180"/>
              <a:ext cx="430219" cy="57084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solidFill>
                  <a:prstClr val="white"/>
                </a:solidFill>
              </a:endParaRPr>
            </a:p>
          </p:txBody>
        </p:sp>
        <p:sp>
          <p:nvSpPr>
            <p:cNvPr id="19" name="Right Brace 18"/>
            <p:cNvSpPr/>
            <p:nvPr/>
          </p:nvSpPr>
          <p:spPr>
            <a:xfrm>
              <a:off x="9383713" y="3239193"/>
              <a:ext cx="430219" cy="17123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solidFill>
                  <a:prstClr val="white"/>
                </a:solidFill>
              </a:endParaRPr>
            </a:p>
          </p:txBody>
        </p:sp>
        <p:sp>
          <p:nvSpPr>
            <p:cNvPr id="21" name="TextBox 20"/>
            <p:cNvSpPr txBox="1"/>
            <p:nvPr/>
          </p:nvSpPr>
          <p:spPr>
            <a:xfrm>
              <a:off x="9894879" y="3633681"/>
              <a:ext cx="1699146" cy="923330"/>
            </a:xfrm>
            <a:prstGeom prst="rect">
              <a:avLst/>
            </a:prstGeom>
            <a:noFill/>
            <a:ln>
              <a:solidFill>
                <a:schemeClr val="accent1">
                  <a:lumMod val="75000"/>
                </a:schemeClr>
              </a:solidFill>
            </a:ln>
          </p:spPr>
          <p:txBody>
            <a:bodyPr wrap="square" rtlCol="0">
              <a:spAutoFit/>
            </a:bodyPr>
            <a:lstStyle/>
            <a:p>
              <a:r>
                <a:rPr lang="en-US" dirty="0">
                  <a:solidFill>
                    <a:prstClr val="white"/>
                  </a:solidFill>
                </a:rPr>
                <a:t>SIGNIFICANT PREPARATION / COOKING</a:t>
              </a:r>
            </a:p>
          </p:txBody>
        </p:sp>
      </p:grpSp>
      <p:pic>
        <p:nvPicPr>
          <p:cNvPr id="26" name="Picture 25"/>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536176" y="4839596"/>
            <a:ext cx="1313768" cy="914400"/>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9345714" y="5469372"/>
            <a:ext cx="1271082" cy="914400"/>
          </a:xfrm>
          <a:prstGeom prst="rect">
            <a:avLst/>
          </a:prstGeom>
        </p:spPr>
      </p:pic>
      <p:pic>
        <p:nvPicPr>
          <p:cNvPr id="28" name="Picture 27"/>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570183" y="1099375"/>
            <a:ext cx="1210321" cy="960120"/>
          </a:xfrm>
          <a:prstGeom prst="rect">
            <a:avLst/>
          </a:prstGeom>
        </p:spPr>
      </p:pic>
      <p:pic>
        <p:nvPicPr>
          <p:cNvPr id="29" name="Picture 28"/>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998272" y="1088255"/>
            <a:ext cx="1487954" cy="1280160"/>
          </a:xfrm>
          <a:prstGeom prst="rect">
            <a:avLst/>
          </a:prstGeom>
        </p:spPr>
      </p:pic>
      <p:pic>
        <p:nvPicPr>
          <p:cNvPr id="32" name="Picture 31"/>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262751" y="5353970"/>
            <a:ext cx="1106704" cy="1554480"/>
          </a:xfrm>
          <a:prstGeom prst="rect">
            <a:avLst/>
          </a:prstGeom>
        </p:spPr>
      </p:pic>
      <p:pic>
        <p:nvPicPr>
          <p:cNvPr id="34" name="Picture 33"/>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16997100">
            <a:off x="-98941" y="3872208"/>
            <a:ext cx="1076424" cy="822960"/>
          </a:xfrm>
          <a:prstGeom prst="rect">
            <a:avLst/>
          </a:prstGeom>
        </p:spPr>
      </p:pic>
      <p:pic>
        <p:nvPicPr>
          <p:cNvPr id="35" name="Picture 34"/>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690546" y="2836487"/>
            <a:ext cx="372863" cy="1280160"/>
          </a:xfrm>
          <a:prstGeom prst="rect">
            <a:avLst/>
          </a:prstGeom>
        </p:spPr>
      </p:pic>
      <p:pic>
        <p:nvPicPr>
          <p:cNvPr id="36" name="Picture 35"/>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rot="448077">
            <a:off x="165873" y="1370266"/>
            <a:ext cx="563916" cy="1828800"/>
          </a:xfrm>
          <a:prstGeom prst="rect">
            <a:avLst/>
          </a:prstGeom>
        </p:spPr>
      </p:pic>
      <p:pic>
        <p:nvPicPr>
          <p:cNvPr id="37" name="Picture 36"/>
          <p:cNvPicPr>
            <a:picLocks noChangeAspect="1"/>
          </p:cNvPicPr>
          <p:nvPr/>
        </p:nvPicPr>
        <p:blipFill rotWithShape="1">
          <a:blip r:embed="rId14" cstate="print">
            <a:extLst>
              <a:ext uri="{28A0092B-C50C-407E-A947-70E740481C1C}">
                <a14:useLocalDpi xmlns:a14="http://schemas.microsoft.com/office/drawing/2010/main"/>
              </a:ext>
            </a:extLst>
          </a:blip>
          <a:srcRect l="11034" b="8757"/>
          <a:stretch/>
        </p:blipFill>
        <p:spPr>
          <a:xfrm>
            <a:off x="539530" y="4959632"/>
            <a:ext cx="1069899" cy="1097280"/>
          </a:xfrm>
          <a:prstGeom prst="rect">
            <a:avLst/>
          </a:prstGeom>
        </p:spPr>
      </p:pic>
      <p:cxnSp>
        <p:nvCxnSpPr>
          <p:cNvPr id="39" name="Straight Connector 38"/>
          <p:cNvCxnSpPr/>
          <p:nvPr/>
        </p:nvCxnSpPr>
        <p:spPr>
          <a:xfrm>
            <a:off x="1866900" y="976327"/>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502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6235" y="98290"/>
            <a:ext cx="8172450" cy="1325563"/>
          </a:xfrm>
        </p:spPr>
        <p:txBody>
          <a:bodyPr>
            <a:normAutofit/>
          </a:bodyPr>
          <a:lstStyle/>
          <a:p>
            <a:pPr algn="ctr"/>
            <a:r>
              <a:rPr lang="en-US" sz="4400" dirty="0">
                <a:latin typeface="+mn-lt"/>
              </a:rPr>
              <a:t>Plant Growth and the Environment</a:t>
            </a:r>
          </a:p>
        </p:txBody>
      </p:sp>
      <p:sp>
        <p:nvSpPr>
          <p:cNvPr id="3" name="TextBox 2"/>
          <p:cNvSpPr txBox="1"/>
          <p:nvPr/>
        </p:nvSpPr>
        <p:spPr>
          <a:xfrm>
            <a:off x="548641" y="1341301"/>
            <a:ext cx="5301742" cy="461665"/>
          </a:xfrm>
          <a:prstGeom prst="rect">
            <a:avLst/>
          </a:prstGeom>
          <a:noFill/>
        </p:spPr>
        <p:txBody>
          <a:bodyPr wrap="square" rtlCol="0">
            <a:spAutoFit/>
          </a:bodyPr>
          <a:lstStyle/>
          <a:p>
            <a:r>
              <a:rPr lang="en-US" sz="2400" b="1" u="sng" dirty="0"/>
              <a:t>5 Cardinal Factors of Plant Growth</a:t>
            </a:r>
            <a:r>
              <a:rPr lang="en-US" sz="2400" b="1"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599022" y="2434306"/>
            <a:ext cx="680460" cy="139903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173653" y="1846016"/>
            <a:ext cx="878799" cy="82296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95379" y="2409832"/>
            <a:ext cx="1188720" cy="1188720"/>
          </a:xfrm>
          <a:prstGeom prst="rect">
            <a:avLst/>
          </a:prstGeom>
        </p:spPr>
      </p:pic>
      <p:grpSp>
        <p:nvGrpSpPr>
          <p:cNvPr id="15" name="Group 14">
            <a:extLst>
              <a:ext uri="{FF2B5EF4-FFF2-40B4-BE49-F238E27FC236}">
                <a16:creationId xmlns:a16="http://schemas.microsoft.com/office/drawing/2014/main" id="{169B82A7-0BA8-4B8F-A38D-EED16652999C}"/>
              </a:ext>
            </a:extLst>
          </p:cNvPr>
          <p:cNvGrpSpPr>
            <a:grpSpLocks noChangeAspect="1"/>
          </p:cNvGrpSpPr>
          <p:nvPr/>
        </p:nvGrpSpPr>
        <p:grpSpPr>
          <a:xfrm>
            <a:off x="3771816" y="4908645"/>
            <a:ext cx="1463038" cy="608054"/>
            <a:chOff x="3810345" y="4989007"/>
            <a:chExt cx="1320071" cy="464302"/>
          </a:xfrm>
        </p:grpSpPr>
        <p:sp>
          <p:nvSpPr>
            <p:cNvPr id="7" name="Oval 6"/>
            <p:cNvSpPr/>
            <p:nvPr/>
          </p:nvSpPr>
          <p:spPr>
            <a:xfrm>
              <a:off x="3810345" y="5014612"/>
              <a:ext cx="725482" cy="438697"/>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O</a:t>
              </a:r>
              <a:r>
                <a:rPr lang="en-US" sz="2000" b="1" baseline="-25000" dirty="0">
                  <a:solidFill>
                    <a:schemeClr val="bg1"/>
                  </a:solidFill>
                </a:rPr>
                <a:t>2</a:t>
              </a:r>
            </a:p>
          </p:txBody>
        </p:sp>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395174" y="4989007"/>
              <a:ext cx="735242" cy="448095"/>
            </a:xfrm>
            <a:prstGeom prst="rect">
              <a:avLst/>
            </a:prstGeom>
          </p:spPr>
        </p:pic>
      </p:grpSp>
      <p:pic>
        <p:nvPicPr>
          <p:cNvPr id="9" name="Picture 8"/>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59112" y="4426470"/>
            <a:ext cx="904779" cy="1188720"/>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520742" y="3017237"/>
            <a:ext cx="1197406" cy="1694476"/>
          </a:xfrm>
          <a:prstGeom prst="rect">
            <a:avLst/>
          </a:prstGeom>
        </p:spPr>
      </p:pic>
      <p:cxnSp>
        <p:nvCxnSpPr>
          <p:cNvPr id="20" name="Straight Arrow Connector 19"/>
          <p:cNvCxnSpPr>
            <a:stCxn id="4" idx="3"/>
          </p:cNvCxnSpPr>
          <p:nvPr/>
        </p:nvCxnSpPr>
        <p:spPr>
          <a:xfrm>
            <a:off x="4279482" y="3133823"/>
            <a:ext cx="1372165" cy="171276"/>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p:cNvCxnSpPr>
          <p:nvPr/>
        </p:nvCxnSpPr>
        <p:spPr>
          <a:xfrm flipH="1">
            <a:off x="6363669" y="2695688"/>
            <a:ext cx="96685" cy="391512"/>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flipH="1">
            <a:off x="6673517" y="2902797"/>
            <a:ext cx="1600797" cy="754048"/>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flipH="1" flipV="1">
            <a:off x="6412011" y="4157345"/>
            <a:ext cx="1262433" cy="725474"/>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cxnSpLocks/>
          </p:cNvCxnSpPr>
          <p:nvPr/>
        </p:nvCxnSpPr>
        <p:spPr>
          <a:xfrm flipV="1">
            <a:off x="4564446" y="4216525"/>
            <a:ext cx="1226935" cy="611774"/>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66900" y="106398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66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39347"/>
            <a:ext cx="7886700" cy="1325563"/>
          </a:xfrm>
        </p:spPr>
        <p:txBody>
          <a:bodyPr>
            <a:normAutofit/>
          </a:bodyPr>
          <a:lstStyle/>
          <a:p>
            <a:pPr algn="ctr"/>
            <a:r>
              <a:rPr lang="en-US" sz="4400" dirty="0">
                <a:latin typeface="+mn-lt"/>
              </a:rPr>
              <a:t>The Space Environment</a:t>
            </a:r>
          </a:p>
        </p:txBody>
      </p:sp>
      <p:sp>
        <p:nvSpPr>
          <p:cNvPr id="3" name="TextBox 2"/>
          <p:cNvSpPr txBox="1"/>
          <p:nvPr/>
        </p:nvSpPr>
        <p:spPr>
          <a:xfrm>
            <a:off x="2884521" y="1196150"/>
            <a:ext cx="6422959" cy="646331"/>
          </a:xfrm>
          <a:prstGeom prst="rect">
            <a:avLst/>
          </a:prstGeom>
          <a:noFill/>
        </p:spPr>
        <p:txBody>
          <a:bodyPr wrap="square" rtlCol="0">
            <a:spAutoFit/>
          </a:bodyPr>
          <a:lstStyle/>
          <a:p>
            <a:pPr algn="ctr"/>
            <a:r>
              <a:rPr lang="en-US" b="1" dirty="0"/>
              <a:t>….and how these work with and without </a:t>
            </a:r>
            <a:r>
              <a:rPr lang="en-US" b="1" u="sng" dirty="0"/>
              <a:t>Gravity!</a:t>
            </a:r>
          </a:p>
          <a:p>
            <a:pPr algn="ctr"/>
            <a:endParaRPr lang="en-US" b="1" u="sng" dirty="0"/>
          </a:p>
        </p:txBody>
      </p:sp>
      <p:grpSp>
        <p:nvGrpSpPr>
          <p:cNvPr id="32" name="Group 31"/>
          <p:cNvGrpSpPr>
            <a:grpSpLocks noChangeAspect="1"/>
          </p:cNvGrpSpPr>
          <p:nvPr/>
        </p:nvGrpSpPr>
        <p:grpSpPr>
          <a:xfrm>
            <a:off x="6210833" y="4024739"/>
            <a:ext cx="5852160" cy="2286000"/>
            <a:chOff x="6983367" y="4069884"/>
            <a:chExt cx="5117911" cy="2348361"/>
          </a:xfrm>
        </p:grpSpPr>
        <p:grpSp>
          <p:nvGrpSpPr>
            <p:cNvPr id="23" name="Group 22"/>
            <p:cNvGrpSpPr/>
            <p:nvPr/>
          </p:nvGrpSpPr>
          <p:grpSpPr>
            <a:xfrm>
              <a:off x="7134108" y="4497095"/>
              <a:ext cx="4811290" cy="1554480"/>
              <a:chOff x="7134108" y="4497095"/>
              <a:chExt cx="4811290" cy="1554480"/>
            </a:xfrm>
          </p:grpSpPr>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34108" y="4542815"/>
                <a:ext cx="1113568" cy="1463040"/>
              </a:xfrm>
              <a:prstGeom prst="rect">
                <a:avLst/>
              </a:prstGeom>
            </p:spPr>
          </p:pic>
          <p:pic>
            <p:nvPicPr>
              <p:cNvPr id="19" name="Picture 18"/>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393099" y="4497095"/>
                <a:ext cx="1552299" cy="1554480"/>
              </a:xfrm>
              <a:prstGeom prst="rect">
                <a:avLst/>
              </a:prstGeom>
            </p:spPr>
          </p:pic>
          <p:sp>
            <p:nvSpPr>
              <p:cNvPr id="21" name="TextBox 20"/>
              <p:cNvSpPr txBox="1"/>
              <p:nvPr/>
            </p:nvSpPr>
            <p:spPr>
              <a:xfrm>
                <a:off x="8247676" y="4497095"/>
                <a:ext cx="2183642" cy="1359542"/>
              </a:xfrm>
              <a:prstGeom prst="rect">
                <a:avLst/>
              </a:prstGeom>
              <a:noFill/>
            </p:spPr>
            <p:txBody>
              <a:bodyPr wrap="square" rtlCol="0">
                <a:spAutoFit/>
              </a:bodyPr>
              <a:lstStyle/>
              <a:p>
                <a:r>
                  <a:rPr lang="en-US" sz="2000" dirty="0"/>
                  <a:t>Fertilizer is heavy to launch so we need to learn how to recycle plant waste</a:t>
                </a:r>
              </a:p>
            </p:txBody>
          </p:sp>
        </p:grpSp>
        <p:sp>
          <p:nvSpPr>
            <p:cNvPr id="27" name="Rounded Rectangle 26"/>
            <p:cNvSpPr/>
            <p:nvPr/>
          </p:nvSpPr>
          <p:spPr>
            <a:xfrm>
              <a:off x="6983367" y="4069884"/>
              <a:ext cx="5117911" cy="23483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grpSp>
        <p:nvGrpSpPr>
          <p:cNvPr id="31" name="Group 30"/>
          <p:cNvGrpSpPr>
            <a:grpSpLocks/>
          </p:cNvGrpSpPr>
          <p:nvPr/>
        </p:nvGrpSpPr>
        <p:grpSpPr>
          <a:xfrm>
            <a:off x="49820" y="4024739"/>
            <a:ext cx="5967655" cy="2286000"/>
            <a:chOff x="152479" y="4080680"/>
            <a:chExt cx="6079376" cy="2223996"/>
          </a:xfrm>
        </p:grpSpPr>
        <p:grpSp>
          <p:nvGrpSpPr>
            <p:cNvPr id="29" name="Group 28"/>
            <p:cNvGrpSpPr/>
            <p:nvPr/>
          </p:nvGrpSpPr>
          <p:grpSpPr>
            <a:xfrm>
              <a:off x="152479" y="4327841"/>
              <a:ext cx="5689973" cy="1910648"/>
              <a:chOff x="152479" y="4327841"/>
              <a:chExt cx="5689973" cy="1910648"/>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2479" y="4426425"/>
                <a:ext cx="1280160" cy="1280160"/>
              </a:xfrm>
              <a:prstGeom prst="rect">
                <a:avLst/>
              </a:prstGeom>
            </p:spPr>
          </p:pic>
          <p:pic>
            <p:nvPicPr>
              <p:cNvPr id="16" name="Picture 1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97079" y="4394028"/>
                <a:ext cx="2545373" cy="1693831"/>
              </a:xfrm>
              <a:prstGeom prst="rect">
                <a:avLst/>
              </a:prstGeom>
            </p:spPr>
          </p:pic>
          <p:sp>
            <p:nvSpPr>
              <p:cNvPr id="17" name="TextBox 16"/>
              <p:cNvSpPr txBox="1"/>
              <p:nvPr/>
            </p:nvSpPr>
            <p:spPr>
              <a:xfrm>
                <a:off x="1473584" y="4327841"/>
                <a:ext cx="1958136" cy="1910648"/>
              </a:xfrm>
              <a:prstGeom prst="rect">
                <a:avLst/>
              </a:prstGeom>
              <a:noFill/>
            </p:spPr>
            <p:txBody>
              <a:bodyPr wrap="square" rtlCol="0">
                <a:spAutoFit/>
              </a:bodyPr>
              <a:lstStyle/>
              <a:p>
                <a:r>
                  <a:rPr lang="en-US" sz="2000" dirty="0"/>
                  <a:t>Water forms a ball, and water and air don’t mix well, and roots need both!</a:t>
                </a:r>
              </a:p>
            </p:txBody>
          </p:sp>
        </p:grpSp>
        <p:sp>
          <p:nvSpPr>
            <p:cNvPr id="30" name="Rounded Rectangle 29"/>
            <p:cNvSpPr/>
            <p:nvPr/>
          </p:nvSpPr>
          <p:spPr>
            <a:xfrm>
              <a:off x="270137" y="4080680"/>
              <a:ext cx="5961718" cy="22239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grpSp>
        <p:nvGrpSpPr>
          <p:cNvPr id="18" name="Group 17"/>
          <p:cNvGrpSpPr>
            <a:grpSpLocks noChangeAspect="1"/>
          </p:cNvGrpSpPr>
          <p:nvPr/>
        </p:nvGrpSpPr>
        <p:grpSpPr>
          <a:xfrm>
            <a:off x="6223696" y="1835611"/>
            <a:ext cx="5852160" cy="2057400"/>
            <a:chOff x="6345345" y="1699604"/>
            <a:chExt cx="5632795" cy="2276363"/>
          </a:xfrm>
        </p:grpSpPr>
        <p:grpSp>
          <p:nvGrpSpPr>
            <p:cNvPr id="13" name="Group 12"/>
            <p:cNvGrpSpPr/>
            <p:nvPr/>
          </p:nvGrpSpPr>
          <p:grpSpPr>
            <a:xfrm>
              <a:off x="6686749" y="1867905"/>
              <a:ext cx="4848486" cy="1804821"/>
              <a:chOff x="6686749" y="1867905"/>
              <a:chExt cx="4848486" cy="1804821"/>
            </a:xfrm>
          </p:grpSpPr>
          <p:pic>
            <p:nvPicPr>
              <p:cNvPr id="5" name="Picture 4"/>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0800000">
                <a:off x="6686749" y="2279934"/>
                <a:ext cx="1074086" cy="1005840"/>
              </a:xfrm>
              <a:prstGeom prst="rect">
                <a:avLst/>
              </a:prstGeom>
            </p:spPr>
          </p:pic>
          <p:sp>
            <p:nvSpPr>
              <p:cNvPr id="14" name="TextBox 13"/>
              <p:cNvSpPr txBox="1"/>
              <p:nvPr/>
            </p:nvSpPr>
            <p:spPr>
              <a:xfrm>
                <a:off x="7820264" y="1867905"/>
                <a:ext cx="1852998" cy="1804821"/>
              </a:xfrm>
              <a:prstGeom prst="rect">
                <a:avLst/>
              </a:prstGeom>
              <a:noFill/>
            </p:spPr>
            <p:txBody>
              <a:bodyPr wrap="square" rtlCol="0">
                <a:spAutoFit/>
              </a:bodyPr>
              <a:lstStyle/>
              <a:p>
                <a:r>
                  <a:rPr lang="en-US" sz="2000" dirty="0"/>
                  <a:t>Humans like white light, but plants may grow well with other wavelengths</a:t>
                </a:r>
              </a:p>
            </p:txBody>
          </p:sp>
          <p:pic>
            <p:nvPicPr>
              <p:cNvPr id="15" name="Picture 14"/>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9713260" y="1895750"/>
                <a:ext cx="1821975" cy="1774209"/>
              </a:xfrm>
              <a:prstGeom prst="rect">
                <a:avLst/>
              </a:prstGeom>
            </p:spPr>
          </p:pic>
        </p:grpSp>
        <p:sp>
          <p:nvSpPr>
            <p:cNvPr id="35" name="Rounded Rectangle 34"/>
            <p:cNvSpPr/>
            <p:nvPr/>
          </p:nvSpPr>
          <p:spPr>
            <a:xfrm>
              <a:off x="6345345" y="1699604"/>
              <a:ext cx="5632795" cy="227636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grpSp>
        <p:nvGrpSpPr>
          <p:cNvPr id="39" name="Group 38"/>
          <p:cNvGrpSpPr>
            <a:grpSpLocks noChangeAspect="1"/>
          </p:cNvGrpSpPr>
          <p:nvPr/>
        </p:nvGrpSpPr>
        <p:grpSpPr>
          <a:xfrm>
            <a:off x="186332" y="1835611"/>
            <a:ext cx="5852160" cy="2056947"/>
            <a:chOff x="333420" y="1094711"/>
            <a:chExt cx="4798134" cy="2484464"/>
          </a:xfrm>
        </p:grpSpPr>
        <p:grpSp>
          <p:nvGrpSpPr>
            <p:cNvPr id="37" name="Group 36"/>
            <p:cNvGrpSpPr/>
            <p:nvPr/>
          </p:nvGrpSpPr>
          <p:grpSpPr>
            <a:xfrm>
              <a:off x="565436" y="1244839"/>
              <a:ext cx="4529003" cy="1554480"/>
              <a:chOff x="565436" y="1244839"/>
              <a:chExt cx="4529003" cy="1554480"/>
            </a:xfrm>
          </p:grpSpPr>
          <p:pic>
            <p:nvPicPr>
              <p:cNvPr id="4" name="Picture 3"/>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65436" y="1244839"/>
                <a:ext cx="756067" cy="1554480"/>
              </a:xfrm>
              <a:prstGeom prst="rect">
                <a:avLst/>
              </a:prstGeom>
            </p:spPr>
          </p:pic>
          <p:sp>
            <p:nvSpPr>
              <p:cNvPr id="11" name="TextBox 10"/>
              <p:cNvSpPr txBox="1"/>
              <p:nvPr/>
            </p:nvSpPr>
            <p:spPr>
              <a:xfrm>
                <a:off x="1326767" y="1758760"/>
                <a:ext cx="2811439" cy="855014"/>
              </a:xfrm>
              <a:prstGeom prst="rect">
                <a:avLst/>
              </a:prstGeom>
              <a:noFill/>
            </p:spPr>
            <p:txBody>
              <a:bodyPr wrap="square" rtlCol="0">
                <a:spAutoFit/>
              </a:bodyPr>
              <a:lstStyle/>
              <a:p>
                <a:r>
                  <a:rPr lang="en-US" sz="2000" dirty="0"/>
                  <a:t>No convection in space so need to mix the air </a:t>
                </a:r>
              </a:p>
            </p:txBody>
          </p:sp>
          <p:pic>
            <p:nvPicPr>
              <p:cNvPr id="12" name="Picture 11"/>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15044" y="1381998"/>
                <a:ext cx="979395" cy="1280160"/>
              </a:xfrm>
              <a:prstGeom prst="rect">
                <a:avLst/>
              </a:prstGeom>
            </p:spPr>
          </p:pic>
        </p:grpSp>
        <p:sp>
          <p:nvSpPr>
            <p:cNvPr id="38" name="Rounded Rectangle 37"/>
            <p:cNvSpPr/>
            <p:nvPr/>
          </p:nvSpPr>
          <p:spPr>
            <a:xfrm>
              <a:off x="333420" y="1094711"/>
              <a:ext cx="4798134" cy="248446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chemeClr val="tx1"/>
                </a:solidFill>
              </a:endParaRPr>
            </a:p>
          </p:txBody>
        </p:sp>
      </p:grpSp>
      <p:cxnSp>
        <p:nvCxnSpPr>
          <p:cNvPr id="33" name="Straight Connector 32"/>
          <p:cNvCxnSpPr/>
          <p:nvPr/>
        </p:nvCxnSpPr>
        <p:spPr>
          <a:xfrm>
            <a:off x="1866900" y="106398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05E59857-3E39-49E1-8358-0F4149E2136C}"/>
              </a:ext>
            </a:extLst>
          </p:cNvPr>
          <p:cNvGrpSpPr>
            <a:grpSpLocks noChangeAspect="1"/>
          </p:cNvGrpSpPr>
          <p:nvPr/>
        </p:nvGrpSpPr>
        <p:grpSpPr>
          <a:xfrm>
            <a:off x="1855349" y="3188891"/>
            <a:ext cx="1463038" cy="608054"/>
            <a:chOff x="3810345" y="4989007"/>
            <a:chExt cx="1320071" cy="464302"/>
          </a:xfrm>
        </p:grpSpPr>
        <p:sp>
          <p:nvSpPr>
            <p:cNvPr id="36" name="Oval 35">
              <a:extLst>
                <a:ext uri="{FF2B5EF4-FFF2-40B4-BE49-F238E27FC236}">
                  <a16:creationId xmlns:a16="http://schemas.microsoft.com/office/drawing/2014/main" id="{ED349010-4FA5-4E08-B3D8-3DE2F0325AC0}"/>
                </a:ext>
              </a:extLst>
            </p:cNvPr>
            <p:cNvSpPr/>
            <p:nvPr/>
          </p:nvSpPr>
          <p:spPr>
            <a:xfrm>
              <a:off x="3810345" y="5014612"/>
              <a:ext cx="725482" cy="438697"/>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O</a:t>
              </a:r>
              <a:r>
                <a:rPr lang="en-US" sz="2000" b="1" baseline="-25000" dirty="0">
                  <a:solidFill>
                    <a:schemeClr val="bg1"/>
                  </a:solidFill>
                </a:rPr>
                <a:t>2</a:t>
              </a:r>
            </a:p>
          </p:txBody>
        </p:sp>
        <p:pic>
          <p:nvPicPr>
            <p:cNvPr id="40" name="Picture 39">
              <a:extLst>
                <a:ext uri="{FF2B5EF4-FFF2-40B4-BE49-F238E27FC236}">
                  <a16:creationId xmlns:a16="http://schemas.microsoft.com/office/drawing/2014/main" id="{B2C7AEB6-6E9C-47C9-A9CE-7E74BD5C4CFD}"/>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395174" y="4989007"/>
              <a:ext cx="735242" cy="448095"/>
            </a:xfrm>
            <a:prstGeom prst="rect">
              <a:avLst/>
            </a:prstGeom>
          </p:spPr>
        </p:pic>
      </p:grpSp>
    </p:spTree>
    <p:extLst>
      <p:ext uri="{BB962C8B-B14F-4D97-AF65-F5344CB8AC3E}">
        <p14:creationId xmlns:p14="http://schemas.microsoft.com/office/powerpoint/2010/main" val="3712726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8227"/>
            <a:ext cx="7886700" cy="1325563"/>
          </a:xfrm>
        </p:spPr>
        <p:txBody>
          <a:bodyPr/>
          <a:lstStyle/>
          <a:p>
            <a:pPr algn="ctr"/>
            <a:r>
              <a:rPr lang="en-US" dirty="0">
                <a:latin typeface="+mn-lt"/>
              </a:rPr>
              <a:t>The Space Environment</a:t>
            </a:r>
          </a:p>
        </p:txBody>
      </p:sp>
      <p:sp>
        <p:nvSpPr>
          <p:cNvPr id="3" name="TextBox 2"/>
          <p:cNvSpPr txBox="1"/>
          <p:nvPr/>
        </p:nvSpPr>
        <p:spPr>
          <a:xfrm>
            <a:off x="5774632" y="1196150"/>
            <a:ext cx="3699871" cy="923330"/>
          </a:xfrm>
          <a:prstGeom prst="rect">
            <a:avLst/>
          </a:prstGeom>
          <a:noFill/>
        </p:spPr>
        <p:txBody>
          <a:bodyPr wrap="square" rtlCol="0">
            <a:spAutoFit/>
          </a:bodyPr>
          <a:lstStyle/>
          <a:p>
            <a:r>
              <a:rPr lang="en-US" b="1" dirty="0">
                <a:solidFill>
                  <a:schemeClr val="bg1"/>
                </a:solidFill>
              </a:rPr>
              <a:t>….and how these work with and without </a:t>
            </a:r>
            <a:r>
              <a:rPr lang="en-US" b="1" u="sng" dirty="0">
                <a:solidFill>
                  <a:schemeClr val="bg1"/>
                </a:solidFill>
              </a:rPr>
              <a:t>Gravity!</a:t>
            </a:r>
          </a:p>
          <a:p>
            <a:endParaRPr lang="en-US" b="1" u="sng" dirty="0">
              <a:solidFill>
                <a:schemeClr val="bg1"/>
              </a:solidFill>
            </a:endParaRPr>
          </a:p>
        </p:txBody>
      </p:sp>
      <p:cxnSp>
        <p:nvCxnSpPr>
          <p:cNvPr id="33" name="Straight Connector 32"/>
          <p:cNvCxnSpPr/>
          <p:nvPr/>
        </p:nvCxnSpPr>
        <p:spPr>
          <a:xfrm>
            <a:off x="1866900" y="106398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sots-episode5 anti-bubbles">
            <a:hlinkClick r:id="" action="ppaction://media"/>
          </p:cNvPr>
          <p:cNvPicPr>
            <a:picLocks noChangeAspect="1"/>
          </p:cNvPicPr>
          <p:nvPr>
            <a:videoFile r:link="rId1"/>
            <p:extLst>
              <p:ext uri="{DAA4B4D4-6D71-4841-9C94-3DE7FCFB9230}">
                <p14:media xmlns:p14="http://schemas.microsoft.com/office/powerpoint/2010/main" r:embed="rId2">
                  <p14:trim st="6494" end="68768.98880000001"/>
                  <p14:fade in="500"/>
                </p14:media>
              </p:ext>
            </p:extLst>
          </p:nvPr>
        </p:nvPicPr>
        <p:blipFill>
          <a:blip r:embed="rId4"/>
          <a:stretch>
            <a:fillRect/>
          </a:stretch>
        </p:blipFill>
        <p:spPr>
          <a:xfrm>
            <a:off x="1286280" y="1331763"/>
            <a:ext cx="9619440" cy="5386887"/>
          </a:xfrm>
          <a:prstGeom prst="rect">
            <a:avLst/>
          </a:prstGeom>
        </p:spPr>
      </p:pic>
    </p:spTree>
    <p:extLst>
      <p:ext uri="{BB962C8B-B14F-4D97-AF65-F5344CB8AC3E}">
        <p14:creationId xmlns:p14="http://schemas.microsoft.com/office/powerpoint/2010/main" val="117456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58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68227"/>
            <a:ext cx="7886700" cy="1325563"/>
          </a:xfrm>
        </p:spPr>
        <p:txBody>
          <a:bodyPr/>
          <a:lstStyle/>
          <a:p>
            <a:pPr algn="ctr"/>
            <a:r>
              <a:rPr lang="en-US" dirty="0">
                <a:latin typeface="+mn-lt"/>
              </a:rPr>
              <a:t>The Space Environment</a:t>
            </a:r>
          </a:p>
        </p:txBody>
      </p:sp>
      <p:sp>
        <p:nvSpPr>
          <p:cNvPr id="3" name="TextBox 2"/>
          <p:cNvSpPr txBox="1"/>
          <p:nvPr/>
        </p:nvSpPr>
        <p:spPr>
          <a:xfrm>
            <a:off x="5774632" y="1196150"/>
            <a:ext cx="3699871" cy="923330"/>
          </a:xfrm>
          <a:prstGeom prst="rect">
            <a:avLst/>
          </a:prstGeom>
          <a:noFill/>
        </p:spPr>
        <p:txBody>
          <a:bodyPr wrap="square" rtlCol="0">
            <a:spAutoFit/>
          </a:bodyPr>
          <a:lstStyle/>
          <a:p>
            <a:r>
              <a:rPr lang="en-US" b="1" dirty="0">
                <a:solidFill>
                  <a:schemeClr val="bg1"/>
                </a:solidFill>
              </a:rPr>
              <a:t>….and how these work with and without </a:t>
            </a:r>
            <a:r>
              <a:rPr lang="en-US" b="1" u="sng" dirty="0">
                <a:solidFill>
                  <a:schemeClr val="bg1"/>
                </a:solidFill>
              </a:rPr>
              <a:t>Gravity!</a:t>
            </a:r>
          </a:p>
          <a:p>
            <a:endParaRPr lang="en-US" b="1" u="sng" dirty="0">
              <a:solidFill>
                <a:schemeClr val="bg1"/>
              </a:solidFill>
            </a:endParaRPr>
          </a:p>
        </p:txBody>
      </p:sp>
      <p:cxnSp>
        <p:nvCxnSpPr>
          <p:cNvPr id="33" name="Straight Connector 32"/>
          <p:cNvCxnSpPr/>
          <p:nvPr/>
        </p:nvCxnSpPr>
        <p:spPr>
          <a:xfrm>
            <a:off x="1866900" y="106398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601664" y="2955074"/>
            <a:ext cx="4988673" cy="830997"/>
          </a:xfrm>
          <a:prstGeom prst="rect">
            <a:avLst/>
          </a:prstGeom>
          <a:noFill/>
        </p:spPr>
        <p:txBody>
          <a:bodyPr wrap="none" rtlCol="0">
            <a:spAutoFit/>
          </a:bodyPr>
          <a:lstStyle/>
          <a:p>
            <a:pPr algn="ctr"/>
            <a:r>
              <a:rPr lang="en-US" sz="4800" dirty="0">
                <a:solidFill>
                  <a:schemeClr val="bg1"/>
                </a:solidFill>
              </a:rPr>
              <a:t>Please Play Video 2</a:t>
            </a:r>
          </a:p>
        </p:txBody>
      </p:sp>
      <p:sp>
        <p:nvSpPr>
          <p:cNvPr id="4" name="Slide Number Placeholder 3"/>
          <p:cNvSpPr>
            <a:spLocks noGrp="1"/>
          </p:cNvSpPr>
          <p:nvPr>
            <p:ph type="sldNum" sz="quarter" idx="12"/>
          </p:nvPr>
        </p:nvSpPr>
        <p:spPr/>
        <p:txBody>
          <a:bodyPr/>
          <a:lstStyle/>
          <a:p>
            <a:fld id="{E304FCE3-98A4-4385-9FA0-D7D495E5CB61}" type="slidenum">
              <a:rPr lang="en-US" smtClean="0">
                <a:solidFill>
                  <a:schemeClr val="bg1"/>
                </a:solidFill>
              </a:rPr>
              <a:t>14</a:t>
            </a:fld>
            <a:endParaRPr lang="en-US">
              <a:solidFill>
                <a:schemeClr val="bg1"/>
              </a:solidFill>
            </a:endParaRPr>
          </a:p>
        </p:txBody>
      </p:sp>
      <p:pic>
        <p:nvPicPr>
          <p:cNvPr id="5" name="Video 2">
            <a:hlinkClick r:id="" action="ppaction://media"/>
          </p:cNvPr>
          <p:cNvPicPr>
            <a:picLocks noChangeAspect="1"/>
          </p:cNvPicPr>
          <p:nvPr>
            <a:videoFile r:link="rId2"/>
            <p:extLst>
              <p:ext uri="{DAA4B4D4-6D71-4841-9C94-3DE7FCFB9230}">
                <p14:media xmlns:p14="http://schemas.microsoft.com/office/powerpoint/2010/main" r:embed="rId1">
                  <p14:fade in="500"/>
                </p14:media>
              </p:ext>
            </p:extLst>
          </p:nvPr>
        </p:nvPicPr>
        <p:blipFill>
          <a:blip r:embed="rId4"/>
          <a:stretch>
            <a:fillRect/>
          </a:stretch>
        </p:blipFill>
        <p:spPr>
          <a:xfrm>
            <a:off x="1101662" y="1310644"/>
            <a:ext cx="9988676" cy="5618630"/>
          </a:xfrm>
          <a:prstGeom prst="rect">
            <a:avLst/>
          </a:prstGeom>
        </p:spPr>
      </p:pic>
    </p:spTree>
    <p:extLst>
      <p:ext uri="{BB962C8B-B14F-4D97-AF65-F5344CB8AC3E}">
        <p14:creationId xmlns:p14="http://schemas.microsoft.com/office/powerpoint/2010/main" val="7006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5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27DD3E-7507-4014-B155-B7F3ED207914}"/>
              </a:ext>
            </a:extLst>
          </p:cNvPr>
          <p:cNvSpPr txBox="1">
            <a:spLocks noGrp="1"/>
          </p:cNvSpPr>
          <p:nvPr>
            <p:ph type="title"/>
          </p:nvPr>
        </p:nvSpPr>
        <p:spPr>
          <a:xfrm>
            <a:off x="838200" y="-169125"/>
            <a:ext cx="10515600" cy="1325563"/>
          </a:xfrm>
          <a:prstGeom prst="rect">
            <a:avLst/>
          </a:prstGeom>
        </p:spPr>
        <p:txBody>
          <a:bodyPr>
            <a:normAutofit/>
          </a:bodyPr>
          <a:lstStyle>
            <a:lvl1pPr algn="ctr" defTabSz="342900" rtl="0" eaLnBrk="1" latinLnBrk="0" hangingPunct="1">
              <a:spcBef>
                <a:spcPct val="0"/>
              </a:spcBef>
              <a:buNone/>
              <a:defRPr sz="2100" kern="1200">
                <a:solidFill>
                  <a:schemeClr val="bg1"/>
                </a:solidFill>
                <a:latin typeface="+mj-lt"/>
                <a:ea typeface="+mj-ea"/>
                <a:cs typeface="+mj-cs"/>
              </a:defRPr>
            </a:lvl1pPr>
          </a:lstStyle>
          <a:p>
            <a:r>
              <a:rPr lang="en-US" sz="4000" dirty="0">
                <a:solidFill>
                  <a:schemeClr val="tx1"/>
                </a:solidFill>
                <a:effectLst>
                  <a:outerShdw blurRad="38100" dist="38100" dir="2700000" algn="tl">
                    <a:srgbClr val="000000">
                      <a:alpha val="43137"/>
                    </a:srgbClr>
                  </a:outerShdw>
                </a:effectLst>
                <a:latin typeface="+mn-lt"/>
              </a:rPr>
              <a:t>Space Crop Production Challenges</a:t>
            </a:r>
          </a:p>
        </p:txBody>
      </p:sp>
      <p:cxnSp>
        <p:nvCxnSpPr>
          <p:cNvPr id="5" name="Straight Connector 4">
            <a:extLst>
              <a:ext uri="{FF2B5EF4-FFF2-40B4-BE49-F238E27FC236}">
                <a16:creationId xmlns:a16="http://schemas.microsoft.com/office/drawing/2014/main" id="{F0D6347C-FCFF-4492-A516-9938DCCAEABD}"/>
              </a:ext>
            </a:extLst>
          </p:cNvPr>
          <p:cNvCxnSpPr>
            <a:cxnSpLocks/>
          </p:cNvCxnSpPr>
          <p:nvPr/>
        </p:nvCxnSpPr>
        <p:spPr>
          <a:xfrm>
            <a:off x="2796745" y="767617"/>
            <a:ext cx="6573796"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EF4F1890-EEDE-421B-BDBF-426E3A7D1E7E}"/>
              </a:ext>
            </a:extLst>
          </p:cNvPr>
          <p:cNvSpPr/>
          <p:nvPr/>
        </p:nvSpPr>
        <p:spPr>
          <a:xfrm>
            <a:off x="2750794" y="807441"/>
            <a:ext cx="4269465" cy="4224530"/>
          </a:xfrm>
          <a:prstGeom prst="ellipse">
            <a:avLst/>
          </a:prstGeom>
          <a:solidFill>
            <a:srgbClr val="4472C4">
              <a:alpha val="30000"/>
            </a:srgbClr>
          </a:solidFill>
          <a:ln w="25400" cap="flat" cmpd="sng" algn="ctr">
            <a:solidFill>
              <a:srgbClr val="4472C4">
                <a:shade val="50000"/>
              </a:srgbClr>
            </a:solidFill>
            <a:prstDash val="solid"/>
            <a:miter lim="800000"/>
          </a:ln>
          <a:effectLst>
            <a:glow rad="444500">
              <a:srgbClr val="4472C4">
                <a:alpha val="41000"/>
              </a:srgbClr>
            </a:glow>
          </a:effectLst>
        </p:spPr>
        <p:txBody>
          <a:bodyPr wrap="square" tIns="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B2DD2EC7-0F46-45DD-A041-F6AFB25EC592}"/>
              </a:ext>
            </a:extLst>
          </p:cNvPr>
          <p:cNvSpPr/>
          <p:nvPr/>
        </p:nvSpPr>
        <p:spPr>
          <a:xfrm>
            <a:off x="5097037" y="807441"/>
            <a:ext cx="4174004" cy="4134944"/>
          </a:xfrm>
          <a:prstGeom prst="ellipse">
            <a:avLst/>
          </a:prstGeom>
          <a:solidFill>
            <a:srgbClr val="4472C4">
              <a:alpha val="30000"/>
            </a:srgbClr>
          </a:solidFill>
          <a:ln w="25400" cap="flat" cmpd="sng" algn="ctr">
            <a:solidFill>
              <a:srgbClr val="4472C4">
                <a:shade val="50000"/>
              </a:srgbClr>
            </a:solidFill>
            <a:prstDash val="solid"/>
            <a:miter lim="800000"/>
          </a:ln>
          <a:effectLst>
            <a:glow rad="444500">
              <a:srgbClr val="4472C4">
                <a:alpha val="41000"/>
              </a:srgbClr>
            </a:glow>
          </a:effectLst>
        </p:spPr>
        <p:txBody>
          <a:bodyPr wrap="square" tIns="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21D07DAD-8A66-48E8-BA6B-28B9B91D1B59}"/>
              </a:ext>
            </a:extLst>
          </p:cNvPr>
          <p:cNvSpPr/>
          <p:nvPr/>
        </p:nvSpPr>
        <p:spPr>
          <a:xfrm>
            <a:off x="4151399" y="2401002"/>
            <a:ext cx="4199828" cy="4235236"/>
          </a:xfrm>
          <a:prstGeom prst="ellipse">
            <a:avLst/>
          </a:prstGeom>
          <a:solidFill>
            <a:srgbClr val="4472C4">
              <a:alpha val="30000"/>
            </a:srgbClr>
          </a:solidFill>
          <a:ln w="25400" cap="flat" cmpd="sng" algn="ctr">
            <a:solidFill>
              <a:srgbClr val="4472C4">
                <a:shade val="50000"/>
              </a:srgbClr>
            </a:solidFill>
            <a:prstDash val="solid"/>
            <a:miter lim="800000"/>
          </a:ln>
          <a:effectLst>
            <a:glow rad="444500">
              <a:srgbClr val="4472C4">
                <a:alpha val="41000"/>
              </a:srgbClr>
            </a:glow>
          </a:effectLst>
        </p:spPr>
        <p:txBody>
          <a:bodyPr wrap="square" tIns="0" rtlCol="0" anchor="t" anchorCtr="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CCE484B-77E9-49FB-96E7-8C4FFF45A81E}"/>
              </a:ext>
            </a:extLst>
          </p:cNvPr>
          <p:cNvSpPr txBox="1"/>
          <p:nvPr/>
        </p:nvSpPr>
        <p:spPr>
          <a:xfrm>
            <a:off x="4037561" y="1005162"/>
            <a:ext cx="1670650"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00"/>
                </a:solidFill>
                <a:effectLst/>
                <a:uLnTx/>
                <a:uFillTx/>
              </a:rPr>
              <a:t>Deep Space</a:t>
            </a:r>
          </a:p>
        </p:txBody>
      </p:sp>
      <p:sp>
        <p:nvSpPr>
          <p:cNvPr id="23" name="TextBox 22">
            <a:extLst>
              <a:ext uri="{FF2B5EF4-FFF2-40B4-BE49-F238E27FC236}">
                <a16:creationId xmlns:a16="http://schemas.microsoft.com/office/drawing/2014/main" id="{CD37790F-1A6A-40E6-914B-4AC6C0216292}"/>
              </a:ext>
            </a:extLst>
          </p:cNvPr>
          <p:cNvSpPr txBox="1"/>
          <p:nvPr/>
        </p:nvSpPr>
        <p:spPr>
          <a:xfrm>
            <a:off x="6893481" y="1034763"/>
            <a:ext cx="1133515"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00"/>
                </a:solidFill>
                <a:effectLst/>
                <a:uLnTx/>
                <a:uFillTx/>
              </a:rPr>
              <a:t>Surface</a:t>
            </a:r>
          </a:p>
        </p:txBody>
      </p:sp>
      <p:sp>
        <p:nvSpPr>
          <p:cNvPr id="24" name="TextBox 23">
            <a:extLst>
              <a:ext uri="{FF2B5EF4-FFF2-40B4-BE49-F238E27FC236}">
                <a16:creationId xmlns:a16="http://schemas.microsoft.com/office/drawing/2014/main" id="{0089000D-796A-4778-8CB5-FBC48165E945}"/>
              </a:ext>
            </a:extLst>
          </p:cNvPr>
          <p:cNvSpPr txBox="1"/>
          <p:nvPr/>
        </p:nvSpPr>
        <p:spPr>
          <a:xfrm>
            <a:off x="5830741" y="6078834"/>
            <a:ext cx="783612"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FF00"/>
                </a:solidFill>
                <a:effectLst/>
                <a:uLnTx/>
                <a:uFillTx/>
              </a:rPr>
              <a:t>Crop</a:t>
            </a:r>
          </a:p>
        </p:txBody>
      </p:sp>
      <p:sp>
        <p:nvSpPr>
          <p:cNvPr id="25" name="TextBox 24">
            <a:extLst>
              <a:ext uri="{FF2B5EF4-FFF2-40B4-BE49-F238E27FC236}">
                <a16:creationId xmlns:a16="http://schemas.microsoft.com/office/drawing/2014/main" id="{174DA4DB-7CE2-4F5E-9802-98EF2926DBC0}"/>
              </a:ext>
            </a:extLst>
          </p:cNvPr>
          <p:cNvSpPr txBox="1"/>
          <p:nvPr/>
        </p:nvSpPr>
        <p:spPr>
          <a:xfrm>
            <a:off x="3326592" y="1603514"/>
            <a:ext cx="2085699" cy="923330"/>
          </a:xfrm>
          <a:prstGeom prst="rect">
            <a:avLst/>
          </a:prstGeom>
          <a:noFill/>
        </p:spPr>
        <p:txBody>
          <a:bodyPr wrap="non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Microgravity</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Fluid movement</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No convection</a:t>
            </a:r>
          </a:p>
        </p:txBody>
      </p:sp>
      <p:sp>
        <p:nvSpPr>
          <p:cNvPr id="26" name="TextBox 25">
            <a:extLst>
              <a:ext uri="{FF2B5EF4-FFF2-40B4-BE49-F238E27FC236}">
                <a16:creationId xmlns:a16="http://schemas.microsoft.com/office/drawing/2014/main" id="{431B8328-18E9-462E-8159-910B1CEDD595}"/>
              </a:ext>
            </a:extLst>
          </p:cNvPr>
          <p:cNvSpPr txBox="1"/>
          <p:nvPr/>
        </p:nvSpPr>
        <p:spPr>
          <a:xfrm>
            <a:off x="5620550" y="986306"/>
            <a:ext cx="2127057" cy="1754326"/>
          </a:xfrm>
          <a:prstGeom prst="rect">
            <a:avLst/>
          </a:prstGeom>
          <a:noFill/>
        </p:spPr>
        <p:txBody>
          <a:bodyPr wrap="non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Water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rPr>
              <a:t>      Recycling</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Radiation</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Pressure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Micrometeorites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0" cap="none" spc="0" normalizeH="0" baseline="0" noProof="0" dirty="0">
              <a:ln>
                <a:noFill/>
              </a:ln>
              <a:solidFill>
                <a:prstClr val="white"/>
              </a:solidFill>
              <a:effectLst/>
              <a:uLnTx/>
              <a:uFillTx/>
            </a:endParaRPr>
          </a:p>
        </p:txBody>
      </p:sp>
      <p:sp>
        <p:nvSpPr>
          <p:cNvPr id="27" name="TextBox 26">
            <a:extLst>
              <a:ext uri="{FF2B5EF4-FFF2-40B4-BE49-F238E27FC236}">
                <a16:creationId xmlns:a16="http://schemas.microsoft.com/office/drawing/2014/main" id="{8D83F6B6-60E0-46E2-B70D-5C0CB06CD45F}"/>
              </a:ext>
            </a:extLst>
          </p:cNvPr>
          <p:cNvSpPr txBox="1"/>
          <p:nvPr/>
        </p:nvSpPr>
        <p:spPr>
          <a:xfrm>
            <a:off x="7016206" y="1576555"/>
            <a:ext cx="1854995" cy="954107"/>
          </a:xfrm>
          <a:prstGeom prst="rect">
            <a:avLst/>
          </a:prstGeom>
          <a:noFill/>
        </p:spPr>
        <p:txBody>
          <a:bodyPr wrap="non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Dust</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Partial gravity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endParaRPr>
          </a:p>
        </p:txBody>
      </p:sp>
      <p:sp>
        <p:nvSpPr>
          <p:cNvPr id="28" name="TextBox 27">
            <a:extLst>
              <a:ext uri="{FF2B5EF4-FFF2-40B4-BE49-F238E27FC236}">
                <a16:creationId xmlns:a16="http://schemas.microsoft.com/office/drawing/2014/main" id="{CD7F11C4-F690-48BF-8C04-9DAA279B6E6A}"/>
              </a:ext>
            </a:extLst>
          </p:cNvPr>
          <p:cNvSpPr txBox="1"/>
          <p:nvPr/>
        </p:nvSpPr>
        <p:spPr>
          <a:xfrm>
            <a:off x="4885526" y="4974245"/>
            <a:ext cx="3554119" cy="1200329"/>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Productivity</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Stress tolerance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Environmental optimization</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Crop scheduling</a:t>
            </a:r>
          </a:p>
        </p:txBody>
      </p:sp>
      <p:sp>
        <p:nvSpPr>
          <p:cNvPr id="29" name="TextBox 28">
            <a:extLst>
              <a:ext uri="{FF2B5EF4-FFF2-40B4-BE49-F238E27FC236}">
                <a16:creationId xmlns:a16="http://schemas.microsoft.com/office/drawing/2014/main" id="{ECF13DD4-3124-40D5-90B1-ADDF596399C5}"/>
              </a:ext>
            </a:extLst>
          </p:cNvPr>
          <p:cNvSpPr txBox="1"/>
          <p:nvPr/>
        </p:nvSpPr>
        <p:spPr>
          <a:xfrm>
            <a:off x="5357906" y="2497782"/>
            <a:ext cx="3094117" cy="2862322"/>
          </a:xfrm>
          <a:prstGeom prst="rect">
            <a:avLst/>
          </a:prstGeom>
          <a:noFill/>
        </p:spPr>
        <p:txBody>
          <a:bodyPr wrap="non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Plant Size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High CO</a:t>
            </a:r>
            <a:r>
              <a:rPr kumimoji="0" lang="en-US" sz="1800" b="1" i="0" u="none" strike="noStrike" kern="0" cap="none" spc="0" normalizeH="0" baseline="-25000" noProof="0" dirty="0">
                <a:ln>
                  <a:noFill/>
                </a:ln>
                <a:solidFill>
                  <a:prstClr val="white"/>
                </a:solidFill>
                <a:effectLst/>
                <a:uLnTx/>
                <a:uFillTx/>
              </a:rPr>
              <a:t>2</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Food Safety &amp; Microbiome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Nutrient output</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Sustainability</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Abiotic stresses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Vehicle resources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Crew time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0" cap="none" spc="0" normalizeH="0" baseline="0" noProof="0" dirty="0">
                <a:ln>
                  <a:noFill/>
                </a:ln>
                <a:solidFill>
                  <a:prstClr val="white"/>
                </a:solidFill>
                <a:effectLst/>
                <a:uLnTx/>
                <a:uFillTx/>
              </a:rPr>
              <a:t>Waste</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944711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1F141-BF81-4C06-93B8-34D068E0F935}"/>
              </a:ext>
            </a:extLst>
          </p:cNvPr>
          <p:cNvSpPr>
            <a:spLocks noGrp="1"/>
          </p:cNvSpPr>
          <p:nvPr>
            <p:ph type="title"/>
          </p:nvPr>
        </p:nvSpPr>
        <p:spPr>
          <a:xfrm>
            <a:off x="671591" y="122759"/>
            <a:ext cx="7298871" cy="1134498"/>
          </a:xfrm>
        </p:spPr>
        <p:txBody>
          <a:bodyPr>
            <a:normAutofit fontScale="90000"/>
          </a:bodyPr>
          <a:lstStyle/>
          <a:p>
            <a:r>
              <a:rPr lang="en-US" dirty="0"/>
              <a:t>Space Crop Production Roadmap For Exploration</a:t>
            </a:r>
          </a:p>
        </p:txBody>
      </p:sp>
      <p:sp>
        <p:nvSpPr>
          <p:cNvPr id="3" name="Slide Number Placeholder 2">
            <a:extLst>
              <a:ext uri="{FF2B5EF4-FFF2-40B4-BE49-F238E27FC236}">
                <a16:creationId xmlns:a16="http://schemas.microsoft.com/office/drawing/2014/main" id="{62FB9DC1-9629-4FB3-A1D4-B9E095BB6203}"/>
              </a:ext>
            </a:extLst>
          </p:cNvPr>
          <p:cNvSpPr>
            <a:spLocks noGrp="1"/>
          </p:cNvSpPr>
          <p:nvPr>
            <p:ph type="sldNum" sz="quarter" idx="12"/>
          </p:nvPr>
        </p:nvSpPr>
        <p:spPr/>
        <p:txBody>
          <a:bodyPr/>
          <a:lstStyle/>
          <a:p>
            <a:fld id="{E304FCE3-98A4-4385-9FA0-D7D495E5CB61}" type="slidenum">
              <a:rPr lang="en-US" smtClean="0"/>
              <a:t>16</a:t>
            </a:fld>
            <a:endParaRPr lang="en-US"/>
          </a:p>
        </p:txBody>
      </p:sp>
      <p:grpSp>
        <p:nvGrpSpPr>
          <p:cNvPr id="96" name="Group 95">
            <a:extLst>
              <a:ext uri="{FF2B5EF4-FFF2-40B4-BE49-F238E27FC236}">
                <a16:creationId xmlns:a16="http://schemas.microsoft.com/office/drawing/2014/main" id="{B42298A5-F4B7-4CD3-8833-D1AB9FA9BBE5}"/>
              </a:ext>
            </a:extLst>
          </p:cNvPr>
          <p:cNvGrpSpPr/>
          <p:nvPr/>
        </p:nvGrpSpPr>
        <p:grpSpPr>
          <a:xfrm>
            <a:off x="628286" y="719110"/>
            <a:ext cx="10935428" cy="6147329"/>
            <a:chOff x="628286" y="719110"/>
            <a:chExt cx="10935428" cy="6147329"/>
          </a:xfrm>
        </p:grpSpPr>
        <p:grpSp>
          <p:nvGrpSpPr>
            <p:cNvPr id="95" name="Group 94">
              <a:extLst>
                <a:ext uri="{FF2B5EF4-FFF2-40B4-BE49-F238E27FC236}">
                  <a16:creationId xmlns:a16="http://schemas.microsoft.com/office/drawing/2014/main" id="{4E547CAC-61FF-47B6-8803-FD968193D882}"/>
                </a:ext>
              </a:extLst>
            </p:cNvPr>
            <p:cNvGrpSpPr/>
            <p:nvPr/>
          </p:nvGrpSpPr>
          <p:grpSpPr>
            <a:xfrm>
              <a:off x="628286" y="719110"/>
              <a:ext cx="10935428" cy="6147329"/>
              <a:chOff x="628286" y="719110"/>
              <a:chExt cx="10935428" cy="6147329"/>
            </a:xfrm>
          </p:grpSpPr>
          <p:pic>
            <p:nvPicPr>
              <p:cNvPr id="42" name="Picture 9" descr="Slide1">
                <a:extLst>
                  <a:ext uri="{FF2B5EF4-FFF2-40B4-BE49-F238E27FC236}">
                    <a16:creationId xmlns:a16="http://schemas.microsoft.com/office/drawing/2014/main" id="{536614E0-A6D6-431D-93D5-1E846907F00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41119" y="1714506"/>
                <a:ext cx="10675890" cy="5151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 name="Group 42">
                <a:extLst>
                  <a:ext uri="{FF2B5EF4-FFF2-40B4-BE49-F238E27FC236}">
                    <a16:creationId xmlns:a16="http://schemas.microsoft.com/office/drawing/2014/main" id="{FDBF2D9A-F583-48F0-A173-0BE7FBD0C7B6}"/>
                  </a:ext>
                </a:extLst>
              </p:cNvPr>
              <p:cNvGrpSpPr/>
              <p:nvPr/>
            </p:nvGrpSpPr>
            <p:grpSpPr>
              <a:xfrm>
                <a:off x="4735766" y="1126648"/>
                <a:ext cx="3658591" cy="1816740"/>
                <a:chOff x="3460311" y="1379626"/>
                <a:chExt cx="3109222" cy="1100942"/>
              </a:xfrm>
            </p:grpSpPr>
            <p:sp>
              <p:nvSpPr>
                <p:cNvPr id="44" name="Rounded Rectangle 13">
                  <a:extLst>
                    <a:ext uri="{FF2B5EF4-FFF2-40B4-BE49-F238E27FC236}">
                      <a16:creationId xmlns:a16="http://schemas.microsoft.com/office/drawing/2014/main" id="{336FE2F4-E5B8-4F1F-9CE3-CCE5790D9124}"/>
                    </a:ext>
                  </a:extLst>
                </p:cNvPr>
                <p:cNvSpPr/>
                <p:nvPr/>
              </p:nvSpPr>
              <p:spPr>
                <a:xfrm>
                  <a:off x="3460311" y="1379626"/>
                  <a:ext cx="2869834" cy="1027107"/>
                </a:xfrm>
                <a:prstGeom prst="roundRect">
                  <a:avLst>
                    <a:gd name="adj" fmla="val 5738"/>
                  </a:avLst>
                </a:prstGeom>
                <a:solidFill>
                  <a:srgbClr val="E7E6E6">
                    <a:lumMod val="25000"/>
                    <a:alpha val="99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7E6E6">
                        <a:lumMod val="90000"/>
                      </a:srgbClr>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A6BABCCB-FDA9-4CD3-9C2B-5B14BBD59773}"/>
                    </a:ext>
                  </a:extLst>
                </p:cNvPr>
                <p:cNvSpPr txBox="1"/>
                <p:nvPr/>
              </p:nvSpPr>
              <p:spPr>
                <a:xfrm>
                  <a:off x="3508465" y="1419486"/>
                  <a:ext cx="2115066" cy="263360"/>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GATEWAY</a:t>
                  </a:r>
                  <a:r>
                    <a:rPr kumimoji="0" lang="en-US" sz="1400" b="1" i="0" u="none" strike="noStrike" kern="0" cap="none" spc="0" normalizeH="0" baseline="0" noProof="0" dirty="0">
                      <a:ln>
                        <a:noFill/>
                      </a:ln>
                      <a:solidFill>
                        <a:srgbClr val="FFFF00"/>
                      </a:solidFill>
                      <a:effectLst/>
                      <a:uLnTx/>
                      <a:uFillTx/>
                    </a:rPr>
                    <a:t>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Plant</a:t>
                  </a:r>
                  <a:r>
                    <a:rPr kumimoji="0" lang="en-US" sz="1100" b="1" i="0" u="none" strike="noStrike" kern="0" cap="none" spc="0" normalizeH="0" baseline="0" noProof="0" dirty="0">
                      <a:ln>
                        <a:noFill/>
                      </a:ln>
                      <a:solidFill>
                        <a:srgbClr val="4472C4">
                          <a:lumMod val="40000"/>
                          <a:lumOff val="60000"/>
                        </a:srgbClr>
                      </a:solidFill>
                      <a:effectLst/>
                      <a:uLnTx/>
                      <a:uFillTx/>
                    </a:rPr>
                    <a:t> </a:t>
                  </a:r>
                  <a:r>
                    <a:rPr kumimoji="0" lang="en-US" sz="1100" b="1" i="1" u="none" strike="noStrike" kern="0" cap="none" spc="0" normalizeH="0" baseline="0" noProof="0" dirty="0">
                      <a:ln>
                        <a:noFill/>
                      </a:ln>
                      <a:solidFill>
                        <a:srgbClr val="4472C4">
                          <a:lumMod val="40000"/>
                          <a:lumOff val="60000"/>
                        </a:srgbClr>
                      </a:solidFill>
                      <a:effectLst/>
                      <a:uLnTx/>
                      <a:uFillTx/>
                    </a:rPr>
                    <a:t>Research</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46" name="TextBox 45">
                  <a:extLst>
                    <a:ext uri="{FF2B5EF4-FFF2-40B4-BE49-F238E27FC236}">
                      <a16:creationId xmlns:a16="http://schemas.microsoft.com/office/drawing/2014/main" id="{BD972FE1-E14C-4C64-93E1-0C15D306A21E}"/>
                    </a:ext>
                  </a:extLst>
                </p:cNvPr>
                <p:cNvSpPr txBox="1"/>
                <p:nvPr/>
              </p:nvSpPr>
              <p:spPr>
                <a:xfrm>
                  <a:off x="3538181" y="1660480"/>
                  <a:ext cx="3031352" cy="32920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lumMod val="95000"/>
                        </a:prstClr>
                      </a:solidFill>
                      <a:effectLst/>
                      <a:uLnTx/>
                      <a:uFillTx/>
                    </a:rPr>
                    <a:t>Proving Ground to study the effect of deep space radiation on pick and eat crops in µg</a:t>
                  </a:r>
                </a:p>
              </p:txBody>
            </p:sp>
            <p:sp>
              <p:nvSpPr>
                <p:cNvPr id="47" name="TextBox 46">
                  <a:extLst>
                    <a:ext uri="{FF2B5EF4-FFF2-40B4-BE49-F238E27FC236}">
                      <a16:creationId xmlns:a16="http://schemas.microsoft.com/office/drawing/2014/main" id="{5B683CE0-C4EA-4C5E-BE1B-C1DD24885794}"/>
                    </a:ext>
                  </a:extLst>
                </p:cNvPr>
                <p:cNvSpPr txBox="1"/>
                <p:nvPr/>
              </p:nvSpPr>
              <p:spPr>
                <a:xfrm>
                  <a:off x="3529969" y="2096501"/>
                  <a:ext cx="1295547" cy="38406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Single Locker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C000"/>
                      </a:solidFill>
                      <a:effectLst/>
                      <a:uLnTx/>
                      <a:uFillTx/>
                    </a:rPr>
                    <a:t> </a:t>
                  </a:r>
                </a:p>
              </p:txBody>
            </p:sp>
          </p:grpSp>
          <p:grpSp>
            <p:nvGrpSpPr>
              <p:cNvPr id="48" name="Group 47">
                <a:extLst>
                  <a:ext uri="{FF2B5EF4-FFF2-40B4-BE49-F238E27FC236}">
                    <a16:creationId xmlns:a16="http://schemas.microsoft.com/office/drawing/2014/main" id="{8B1F0B96-48FB-4A35-A591-3B60154588F0}"/>
                  </a:ext>
                </a:extLst>
              </p:cNvPr>
              <p:cNvGrpSpPr/>
              <p:nvPr/>
            </p:nvGrpSpPr>
            <p:grpSpPr>
              <a:xfrm>
                <a:off x="780137" y="1535731"/>
                <a:ext cx="4338807" cy="1724898"/>
                <a:chOff x="86136" y="1496529"/>
                <a:chExt cx="3687298" cy="1058077"/>
              </a:xfrm>
            </p:grpSpPr>
            <p:sp>
              <p:nvSpPr>
                <p:cNvPr id="49" name="Rounded Rectangle 18">
                  <a:extLst>
                    <a:ext uri="{FF2B5EF4-FFF2-40B4-BE49-F238E27FC236}">
                      <a16:creationId xmlns:a16="http://schemas.microsoft.com/office/drawing/2014/main" id="{75314E5F-3624-48CF-81EF-67E3CFDC4E2D}"/>
                    </a:ext>
                  </a:extLst>
                </p:cNvPr>
                <p:cNvSpPr/>
                <p:nvPr/>
              </p:nvSpPr>
              <p:spPr>
                <a:xfrm>
                  <a:off x="86136" y="1496529"/>
                  <a:ext cx="3275523" cy="932364"/>
                </a:xfrm>
                <a:prstGeom prst="roundRect">
                  <a:avLst>
                    <a:gd name="adj" fmla="val 5738"/>
                  </a:avLst>
                </a:prstGeom>
                <a:solidFill>
                  <a:srgbClr val="E7E6E6">
                    <a:lumMod val="25000"/>
                    <a:alpha val="99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7E6E6">
                        <a:lumMod val="90000"/>
                      </a:srgbClr>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A72D2D87-FB81-4E04-A0A6-A431E1002BAF}"/>
                    </a:ext>
                  </a:extLst>
                </p:cNvPr>
                <p:cNvSpPr txBox="1"/>
                <p:nvPr/>
              </p:nvSpPr>
              <p:spPr>
                <a:xfrm>
                  <a:off x="144685" y="1564438"/>
                  <a:ext cx="2735044" cy="266583"/>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ISS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Plant</a:t>
                  </a:r>
                  <a:r>
                    <a:rPr kumimoji="0" lang="en-US" sz="1100" b="1" i="0" u="none" strike="noStrike" kern="0" cap="none" spc="0" normalizeH="0" baseline="0" noProof="0" dirty="0">
                      <a:ln>
                        <a:noFill/>
                      </a:ln>
                      <a:solidFill>
                        <a:srgbClr val="4472C4">
                          <a:lumMod val="40000"/>
                          <a:lumOff val="60000"/>
                        </a:srgbClr>
                      </a:solidFill>
                      <a:effectLst/>
                      <a:uLnTx/>
                      <a:uFillTx/>
                    </a:rPr>
                    <a:t> </a:t>
                  </a:r>
                  <a:r>
                    <a:rPr kumimoji="0" lang="en-US" sz="1100" b="1" i="1" u="none" strike="noStrike" kern="0" cap="none" spc="0" normalizeH="0" baseline="0" noProof="0" dirty="0">
                      <a:ln>
                        <a:noFill/>
                      </a:ln>
                      <a:solidFill>
                        <a:srgbClr val="4472C4">
                          <a:lumMod val="40000"/>
                          <a:lumOff val="60000"/>
                        </a:srgbClr>
                      </a:solidFill>
                      <a:effectLst/>
                      <a:uLnTx/>
                      <a:uFillTx/>
                    </a:rPr>
                    <a:t>Research and H/W Technology</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51" name="TextBox 50">
                  <a:extLst>
                    <a:ext uri="{FF2B5EF4-FFF2-40B4-BE49-F238E27FC236}">
                      <a16:creationId xmlns:a16="http://schemas.microsoft.com/office/drawing/2014/main" id="{45768CFB-B6F8-4F72-AE05-045B5B522CEA}"/>
                    </a:ext>
                  </a:extLst>
                </p:cNvPr>
                <p:cNvSpPr txBox="1"/>
                <p:nvPr/>
              </p:nvSpPr>
              <p:spPr>
                <a:xfrm>
                  <a:off x="163656" y="1845206"/>
                  <a:ext cx="3266426" cy="3332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lumMod val="95000"/>
                        </a:prstClr>
                      </a:solidFill>
                      <a:effectLst/>
                      <a:uLnTx/>
                      <a:uFillTx/>
                    </a:rPr>
                    <a:t>Identify challenges and solutions for growing pick and eat crops in µg to support crew nutrition</a:t>
                  </a:r>
                </a:p>
              </p:txBody>
            </p:sp>
            <p:sp>
              <p:nvSpPr>
                <p:cNvPr id="52" name="TextBox 51">
                  <a:extLst>
                    <a:ext uri="{FF2B5EF4-FFF2-40B4-BE49-F238E27FC236}">
                      <a16:creationId xmlns:a16="http://schemas.microsoft.com/office/drawing/2014/main" id="{CE85D90F-00AE-4B98-BFDB-53226F5F07D3}"/>
                    </a:ext>
                  </a:extLst>
                </p:cNvPr>
                <p:cNvSpPr txBox="1"/>
                <p:nvPr/>
              </p:nvSpPr>
              <p:spPr>
                <a:xfrm>
                  <a:off x="180422" y="2165839"/>
                  <a:ext cx="3593012" cy="38876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Single Locker to EXPRESS Rack  (8 Lockers)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C000"/>
                      </a:solidFill>
                      <a:effectLst/>
                      <a:uLnTx/>
                      <a:uFillTx/>
                    </a:rPr>
                    <a:t> </a:t>
                  </a:r>
                </a:p>
              </p:txBody>
            </p:sp>
          </p:grpSp>
          <p:sp>
            <p:nvSpPr>
              <p:cNvPr id="53" name="Rounded Rectangle 23">
                <a:extLst>
                  <a:ext uri="{FF2B5EF4-FFF2-40B4-BE49-F238E27FC236}">
                    <a16:creationId xmlns:a16="http://schemas.microsoft.com/office/drawing/2014/main" id="{5B440F74-70B2-47B1-A176-11EF082284F9}"/>
                  </a:ext>
                </a:extLst>
              </p:cNvPr>
              <p:cNvSpPr/>
              <p:nvPr/>
            </p:nvSpPr>
            <p:spPr>
              <a:xfrm>
                <a:off x="8236300" y="719110"/>
                <a:ext cx="3113465" cy="1940124"/>
              </a:xfrm>
              <a:prstGeom prst="roundRect">
                <a:avLst>
                  <a:gd name="adj" fmla="val 5738"/>
                </a:avLst>
              </a:prstGeom>
              <a:solidFill>
                <a:srgbClr val="E7E6E6">
                  <a:lumMod val="25000"/>
                  <a:alpha val="96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rgbClr val="FFFF00"/>
                  </a:solidFill>
                  <a:effectLst/>
                  <a:uLnTx/>
                  <a:uFillTx/>
                  <a:latin typeface="Calibri" panose="020F0502020204030204"/>
                  <a:ea typeface="+mn-ea"/>
                  <a:cs typeface="+mn-cs"/>
                </a:endParaRPr>
              </a:p>
            </p:txBody>
          </p:sp>
          <p:grpSp>
            <p:nvGrpSpPr>
              <p:cNvPr id="54" name="Group 53">
                <a:extLst>
                  <a:ext uri="{FF2B5EF4-FFF2-40B4-BE49-F238E27FC236}">
                    <a16:creationId xmlns:a16="http://schemas.microsoft.com/office/drawing/2014/main" id="{D4E0466C-ACD6-4FC0-9AB9-D9B6A4FC0955}"/>
                  </a:ext>
                </a:extLst>
              </p:cNvPr>
              <p:cNvGrpSpPr/>
              <p:nvPr/>
            </p:nvGrpSpPr>
            <p:grpSpPr>
              <a:xfrm>
                <a:off x="8213984" y="994407"/>
                <a:ext cx="3315629" cy="1559776"/>
                <a:chOff x="6373586" y="1114770"/>
                <a:chExt cx="2817759" cy="1279743"/>
              </a:xfrm>
            </p:grpSpPr>
            <p:sp>
              <p:nvSpPr>
                <p:cNvPr id="55" name="TextBox 54">
                  <a:extLst>
                    <a:ext uri="{FF2B5EF4-FFF2-40B4-BE49-F238E27FC236}">
                      <a16:creationId xmlns:a16="http://schemas.microsoft.com/office/drawing/2014/main" id="{BDDC2FF7-5523-422B-9EB9-C8FA2CC4B107}"/>
                    </a:ext>
                  </a:extLst>
                </p:cNvPr>
                <p:cNvSpPr txBox="1"/>
                <p:nvPr/>
              </p:nvSpPr>
              <p:spPr>
                <a:xfrm>
                  <a:off x="6373586" y="1114770"/>
                  <a:ext cx="2817759" cy="369332"/>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MARS TRANSIT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Crop Production</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56" name="Rectangle 55">
                  <a:extLst>
                    <a:ext uri="{FF2B5EF4-FFF2-40B4-BE49-F238E27FC236}">
                      <a16:creationId xmlns:a16="http://schemas.microsoft.com/office/drawing/2014/main" id="{288D9055-F793-4788-A42E-A898B26759B2}"/>
                    </a:ext>
                  </a:extLst>
                </p:cNvPr>
                <p:cNvSpPr/>
                <p:nvPr/>
              </p:nvSpPr>
              <p:spPr>
                <a:xfrm>
                  <a:off x="6487197" y="1394675"/>
                  <a:ext cx="2471130" cy="64633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Operational µg Food Production capability for pick and eat crops to supplement crew diet  </a:t>
                  </a:r>
                </a:p>
              </p:txBody>
            </p:sp>
            <p:sp>
              <p:nvSpPr>
                <p:cNvPr id="57" name="Rectangle 56">
                  <a:extLst>
                    <a:ext uri="{FF2B5EF4-FFF2-40B4-BE49-F238E27FC236}">
                      <a16:creationId xmlns:a16="http://schemas.microsoft.com/office/drawing/2014/main" id="{4E070E82-F94E-471F-BF03-F16169E56F5F}"/>
                    </a:ext>
                  </a:extLst>
                </p:cNvPr>
                <p:cNvSpPr/>
                <p:nvPr/>
              </p:nvSpPr>
              <p:spPr>
                <a:xfrm>
                  <a:off x="6504410" y="1963626"/>
                  <a:ext cx="2300289" cy="43088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One to Two EXPRESS Racks   (8-16 Lockers)</a:t>
                  </a:r>
                </a:p>
              </p:txBody>
            </p:sp>
          </p:grpSp>
          <p:sp>
            <p:nvSpPr>
              <p:cNvPr id="58" name="Rounded Rectangle 27">
                <a:extLst>
                  <a:ext uri="{FF2B5EF4-FFF2-40B4-BE49-F238E27FC236}">
                    <a16:creationId xmlns:a16="http://schemas.microsoft.com/office/drawing/2014/main" id="{E0006541-7957-412F-BC7C-55065A80257C}"/>
                  </a:ext>
                </a:extLst>
              </p:cNvPr>
              <p:cNvSpPr/>
              <p:nvPr/>
            </p:nvSpPr>
            <p:spPr>
              <a:xfrm>
                <a:off x="771513" y="4416974"/>
                <a:ext cx="3814853" cy="1627246"/>
              </a:xfrm>
              <a:prstGeom prst="roundRect">
                <a:avLst>
                  <a:gd name="adj" fmla="val 5738"/>
                </a:avLst>
              </a:prstGeom>
              <a:solidFill>
                <a:srgbClr val="E7E6E6">
                  <a:lumMod val="25000"/>
                  <a:alpha val="99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7E6E6">
                      <a:lumMod val="90000"/>
                    </a:srgbClr>
                  </a:solidFill>
                  <a:effectLst/>
                  <a:uLnTx/>
                  <a:uFillTx/>
                  <a:latin typeface="Calibri" panose="020F0502020204030204"/>
                  <a:ea typeface="+mn-ea"/>
                  <a:cs typeface="+mn-cs"/>
                </a:endParaRPr>
              </a:p>
            </p:txBody>
          </p:sp>
          <p:grpSp>
            <p:nvGrpSpPr>
              <p:cNvPr id="59" name="Group 58">
                <a:extLst>
                  <a:ext uri="{FF2B5EF4-FFF2-40B4-BE49-F238E27FC236}">
                    <a16:creationId xmlns:a16="http://schemas.microsoft.com/office/drawing/2014/main" id="{B2EAB871-BC86-4865-8609-B2E5736DEBDF}"/>
                  </a:ext>
                </a:extLst>
              </p:cNvPr>
              <p:cNvGrpSpPr/>
              <p:nvPr/>
            </p:nvGrpSpPr>
            <p:grpSpPr>
              <a:xfrm>
                <a:off x="628286" y="4575539"/>
                <a:ext cx="4723516" cy="1769425"/>
                <a:chOff x="-5355" y="3895557"/>
                <a:chExt cx="3769157" cy="1337236"/>
              </a:xfrm>
            </p:grpSpPr>
            <p:sp>
              <p:nvSpPr>
                <p:cNvPr id="60" name="TextBox 59">
                  <a:extLst>
                    <a:ext uri="{FF2B5EF4-FFF2-40B4-BE49-F238E27FC236}">
                      <a16:creationId xmlns:a16="http://schemas.microsoft.com/office/drawing/2014/main" id="{595B6E6E-785A-4808-8074-ABB2C9462FC7}"/>
                    </a:ext>
                  </a:extLst>
                </p:cNvPr>
                <p:cNvSpPr txBox="1"/>
                <p:nvPr/>
              </p:nvSpPr>
              <p:spPr>
                <a:xfrm>
                  <a:off x="-5355" y="3895557"/>
                  <a:ext cx="3277587" cy="32843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Ground</a:t>
                  </a:r>
                  <a:r>
                    <a:rPr kumimoji="0" lang="en-US" sz="1600" b="1" i="0" u="none" strike="noStrike" kern="0" cap="none" spc="0" normalizeH="0" baseline="0" noProof="0" dirty="0">
                      <a:ln>
                        <a:noFill/>
                      </a:ln>
                      <a:solidFill>
                        <a:srgbClr val="FFFF00"/>
                      </a:solidFill>
                      <a:effectLst/>
                      <a:uLnTx/>
                      <a:uFillTx/>
                    </a:rPr>
                    <a:t>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Plant Research</a:t>
                  </a:r>
                  <a:r>
                    <a:rPr kumimoji="0" lang="en-US" sz="1100" b="1" i="0" u="none" strike="noStrike" kern="0" cap="none" spc="0" normalizeH="0" baseline="0" noProof="0" dirty="0">
                      <a:ln>
                        <a:noFill/>
                      </a:ln>
                      <a:solidFill>
                        <a:srgbClr val="4472C4">
                          <a:lumMod val="40000"/>
                          <a:lumOff val="60000"/>
                        </a:srgbClr>
                      </a:solidFill>
                      <a:effectLst/>
                      <a:uLnTx/>
                      <a:uFillTx/>
                    </a:rPr>
                    <a:t> </a:t>
                  </a:r>
                  <a:r>
                    <a:rPr kumimoji="0" lang="en-US" sz="1100" b="1" i="1" u="none" strike="noStrike" kern="0" cap="none" spc="0" normalizeH="0" baseline="0" noProof="0" dirty="0">
                      <a:ln>
                        <a:noFill/>
                      </a:ln>
                      <a:solidFill>
                        <a:srgbClr val="4472C4">
                          <a:lumMod val="40000"/>
                          <a:lumOff val="60000"/>
                        </a:srgbClr>
                      </a:solidFill>
                      <a:effectLst/>
                      <a:uLnTx/>
                      <a:uFillTx/>
                    </a:rPr>
                    <a:t>and H/W Technology</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61" name="TextBox 60">
                  <a:extLst>
                    <a:ext uri="{FF2B5EF4-FFF2-40B4-BE49-F238E27FC236}">
                      <a16:creationId xmlns:a16="http://schemas.microsoft.com/office/drawing/2014/main" id="{EF119861-011D-40A7-9346-087E1FD5065D}"/>
                    </a:ext>
                  </a:extLst>
                </p:cNvPr>
                <p:cNvSpPr txBox="1"/>
                <p:nvPr/>
              </p:nvSpPr>
              <p:spPr>
                <a:xfrm>
                  <a:off x="157493" y="4175298"/>
                  <a:ext cx="3266426" cy="57476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lumMod val="95000"/>
                        </a:prstClr>
                      </a:solidFill>
                      <a:effectLst/>
                      <a:uLnTx/>
                      <a:uFillTx/>
                    </a:rPr>
                    <a:t>Develop space crop production concepts and strategies in support of destinations along the exploration roadmap</a:t>
                  </a:r>
                </a:p>
              </p:txBody>
            </p:sp>
            <p:sp>
              <p:nvSpPr>
                <p:cNvPr id="62" name="TextBox 61">
                  <a:extLst>
                    <a:ext uri="{FF2B5EF4-FFF2-40B4-BE49-F238E27FC236}">
                      <a16:creationId xmlns:a16="http://schemas.microsoft.com/office/drawing/2014/main" id="{B241133D-9E88-440B-A27B-78932E92C2B2}"/>
                    </a:ext>
                  </a:extLst>
                </p:cNvPr>
                <p:cNvSpPr txBox="1"/>
                <p:nvPr/>
              </p:nvSpPr>
              <p:spPr>
                <a:xfrm>
                  <a:off x="170790" y="4753819"/>
                  <a:ext cx="3593012" cy="47897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Single Locker to Module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C000"/>
                      </a:solidFill>
                      <a:effectLst/>
                      <a:uLnTx/>
                      <a:uFillTx/>
                    </a:rPr>
                    <a:t> </a:t>
                  </a:r>
                </a:p>
              </p:txBody>
            </p:sp>
          </p:grpSp>
          <p:sp>
            <p:nvSpPr>
              <p:cNvPr id="63" name="Rounded Rectangle 31">
                <a:extLst>
                  <a:ext uri="{FF2B5EF4-FFF2-40B4-BE49-F238E27FC236}">
                    <a16:creationId xmlns:a16="http://schemas.microsoft.com/office/drawing/2014/main" id="{7E6092EE-85A8-4235-8C3E-E5672DBFE45C}"/>
                  </a:ext>
                </a:extLst>
              </p:cNvPr>
              <p:cNvSpPr/>
              <p:nvPr/>
            </p:nvSpPr>
            <p:spPr>
              <a:xfrm>
                <a:off x="4691374" y="4032442"/>
                <a:ext cx="3514419" cy="2036199"/>
              </a:xfrm>
              <a:prstGeom prst="roundRect">
                <a:avLst>
                  <a:gd name="adj" fmla="val 5738"/>
                </a:avLst>
              </a:prstGeom>
              <a:solidFill>
                <a:srgbClr val="E7E6E6">
                  <a:lumMod val="25000"/>
                  <a:alpha val="96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7E6E6">
                      <a:lumMod val="90000"/>
                    </a:srgbClr>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CC304795-112A-4F02-96E9-A14D44860BC0}"/>
                  </a:ext>
                </a:extLst>
              </p:cNvPr>
              <p:cNvSpPr/>
              <p:nvPr/>
            </p:nvSpPr>
            <p:spPr>
              <a:xfrm>
                <a:off x="4674951" y="4220305"/>
                <a:ext cx="3672204" cy="434589"/>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LUNAR SURFACE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Research/Production</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65" name="Rectangle 64">
                <a:extLst>
                  <a:ext uri="{FF2B5EF4-FFF2-40B4-BE49-F238E27FC236}">
                    <a16:creationId xmlns:a16="http://schemas.microsoft.com/office/drawing/2014/main" id="{8396F25E-6C37-4148-9DB7-EA904557AC83}"/>
                  </a:ext>
                </a:extLst>
              </p:cNvPr>
              <p:cNvSpPr/>
              <p:nvPr/>
            </p:nvSpPr>
            <p:spPr>
              <a:xfrm>
                <a:off x="4761106" y="4584472"/>
                <a:ext cx="3547905" cy="119512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Develop and deploy operational partial gravity systems for both nutritional support and caloric replacement as both a source of food for long duration lunar missions and as a demonstration for Mars </a:t>
                </a:r>
              </a:p>
            </p:txBody>
          </p:sp>
          <p:sp>
            <p:nvSpPr>
              <p:cNvPr id="66" name="Rectangle 65">
                <a:extLst>
                  <a:ext uri="{FF2B5EF4-FFF2-40B4-BE49-F238E27FC236}">
                    <a16:creationId xmlns:a16="http://schemas.microsoft.com/office/drawing/2014/main" id="{435E1A51-56E1-4B4B-9591-8A5EA75B9BDD}"/>
                  </a:ext>
                </a:extLst>
              </p:cNvPr>
              <p:cNvSpPr/>
              <p:nvPr/>
            </p:nvSpPr>
            <p:spPr>
              <a:xfrm>
                <a:off x="4790912" y="5721898"/>
                <a:ext cx="2301588" cy="307834"/>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Single Locker to Module </a:t>
                </a:r>
              </a:p>
            </p:txBody>
          </p:sp>
          <p:sp>
            <p:nvSpPr>
              <p:cNvPr id="67" name="Rounded Rectangle 35">
                <a:extLst>
                  <a:ext uri="{FF2B5EF4-FFF2-40B4-BE49-F238E27FC236}">
                    <a16:creationId xmlns:a16="http://schemas.microsoft.com/office/drawing/2014/main" id="{3E913882-7A3B-4C31-BFF2-F2BC5FEEC63A}"/>
                  </a:ext>
                </a:extLst>
              </p:cNvPr>
              <p:cNvSpPr/>
              <p:nvPr/>
            </p:nvSpPr>
            <p:spPr>
              <a:xfrm>
                <a:off x="8314644" y="4367854"/>
                <a:ext cx="3027366" cy="1724085"/>
              </a:xfrm>
              <a:prstGeom prst="roundRect">
                <a:avLst>
                  <a:gd name="adj" fmla="val 5738"/>
                </a:avLst>
              </a:prstGeom>
              <a:solidFill>
                <a:srgbClr val="E7E6E6">
                  <a:lumMod val="25000"/>
                  <a:alpha val="96000"/>
                </a:srgbClr>
              </a:solidFill>
              <a:ln>
                <a:gradFill>
                  <a:gsLst>
                    <a:gs pos="0">
                      <a:srgbClr val="4472C4">
                        <a:lumMod val="5000"/>
                        <a:lumOff val="95000"/>
                      </a:srgbClr>
                    </a:gs>
                    <a:gs pos="74000">
                      <a:sysClr val="windowText" lastClr="000000">
                        <a:lumMod val="85000"/>
                        <a:lumOff val="15000"/>
                      </a:sysClr>
                    </a:gs>
                    <a:gs pos="83000">
                      <a:sysClr val="windowText" lastClr="000000">
                        <a:lumMod val="65000"/>
                        <a:lumOff val="35000"/>
                      </a:sysClr>
                    </a:gs>
                    <a:gs pos="100000">
                      <a:sysClr val="window" lastClr="FFFFFF">
                        <a:lumMod val="95000"/>
                      </a:sysClr>
                    </a:gs>
                  </a:gsLst>
                  <a:lin ang="1800000" scaled="0"/>
                </a:gradFill>
              </a:ln>
              <a:effectLst/>
            </p:spPr>
            <p:txBody>
              <a:bodyPr rot="0" spcFirstLastPara="0" vertOverflow="overflow" horzOverflow="overflow" vert="horz" wrap="square" lIns="68580" tIns="34290" rIns="68580" bIns="34290" numCol="2"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E7E6E6">
                      <a:lumMod val="90000"/>
                    </a:srgbClr>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65810D5B-7E44-4798-B4B6-7F5620EB777F}"/>
                  </a:ext>
                </a:extLst>
              </p:cNvPr>
              <p:cNvSpPr/>
              <p:nvPr/>
            </p:nvSpPr>
            <p:spPr>
              <a:xfrm>
                <a:off x="8179878" y="4605957"/>
                <a:ext cx="3383836" cy="434589"/>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00"/>
                    </a:solidFill>
                    <a:effectLst/>
                    <a:uLnTx/>
                    <a:uFillTx/>
                  </a:rPr>
                  <a:t>MARTIAN SURFACE </a:t>
                </a:r>
                <a:r>
                  <a:rPr kumimoji="0" lang="en-US" sz="1100" b="1" i="0" u="none" strike="noStrike" kern="0" cap="none" spc="0" normalizeH="0" baseline="0" noProof="0" dirty="0">
                    <a:ln>
                      <a:noFill/>
                    </a:ln>
                    <a:solidFill>
                      <a:srgbClr val="4472C4">
                        <a:lumMod val="40000"/>
                        <a:lumOff val="60000"/>
                      </a:srgbClr>
                    </a:solidFill>
                    <a:effectLst/>
                    <a:uLnTx/>
                    <a:uFillTx/>
                  </a:rPr>
                  <a:t>(</a:t>
                </a:r>
                <a:r>
                  <a:rPr kumimoji="0" lang="en-US" sz="1100" b="1" i="1" u="none" strike="noStrike" kern="0" cap="none" spc="0" normalizeH="0" baseline="0" noProof="0" dirty="0">
                    <a:ln>
                      <a:noFill/>
                    </a:ln>
                    <a:solidFill>
                      <a:srgbClr val="4472C4">
                        <a:lumMod val="40000"/>
                        <a:lumOff val="60000"/>
                      </a:srgbClr>
                    </a:solidFill>
                    <a:effectLst/>
                    <a:uLnTx/>
                    <a:uFillTx/>
                  </a:rPr>
                  <a:t>Production</a:t>
                </a:r>
                <a:r>
                  <a:rPr kumimoji="0" lang="en-US" sz="1100" b="1" i="0" u="none" strike="noStrike" kern="0" cap="none" spc="0" normalizeH="0" baseline="0" noProof="0" dirty="0">
                    <a:ln>
                      <a:noFill/>
                    </a:ln>
                    <a:solidFill>
                      <a:srgbClr val="4472C4">
                        <a:lumMod val="40000"/>
                        <a:lumOff val="60000"/>
                      </a:srgbClr>
                    </a:solidFill>
                    <a:effectLst/>
                    <a:uLnTx/>
                    <a:uFillTx/>
                  </a:rPr>
                  <a:t>)</a:t>
                </a:r>
              </a:p>
            </p:txBody>
          </p:sp>
          <p:sp>
            <p:nvSpPr>
              <p:cNvPr id="69" name="Rectangle 68">
                <a:extLst>
                  <a:ext uri="{FF2B5EF4-FFF2-40B4-BE49-F238E27FC236}">
                    <a16:creationId xmlns:a16="http://schemas.microsoft.com/office/drawing/2014/main" id="{A814A154-A62E-497E-A222-9363C5997697}"/>
                  </a:ext>
                </a:extLst>
              </p:cNvPr>
              <p:cNvSpPr/>
              <p:nvPr/>
            </p:nvSpPr>
            <p:spPr>
              <a:xfrm>
                <a:off x="8347155" y="5733108"/>
                <a:ext cx="2339313" cy="307834"/>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C000"/>
                    </a:solidFill>
                    <a:effectLst/>
                    <a:uLnTx/>
                    <a:uFillTx/>
                  </a:rPr>
                  <a:t>Scale: Single Locker to Module </a:t>
                </a:r>
              </a:p>
            </p:txBody>
          </p:sp>
          <p:sp>
            <p:nvSpPr>
              <p:cNvPr id="70" name="Rectangle 69">
                <a:extLst>
                  <a:ext uri="{FF2B5EF4-FFF2-40B4-BE49-F238E27FC236}">
                    <a16:creationId xmlns:a16="http://schemas.microsoft.com/office/drawing/2014/main" id="{53D6D7DE-68FF-4A9F-A808-DD4D6F546567}"/>
                  </a:ext>
                </a:extLst>
              </p:cNvPr>
              <p:cNvSpPr/>
              <p:nvPr/>
            </p:nvSpPr>
            <p:spPr>
              <a:xfrm>
                <a:off x="8275525" y="4982102"/>
                <a:ext cx="3034937" cy="77639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prstClr val="white"/>
                    </a:solidFill>
                    <a:effectLst/>
                    <a:uLnTx/>
                    <a:uFillTx/>
                  </a:rPr>
                  <a:t>Leverage Lunar Surface experience in Food Production systems to extend Earth Independence for Mars missions</a:t>
                </a:r>
              </a:p>
            </p:txBody>
          </p:sp>
          <p:pic>
            <p:nvPicPr>
              <p:cNvPr id="72" name="Picture 31">
                <a:extLst>
                  <a:ext uri="{FF2B5EF4-FFF2-40B4-BE49-F238E27FC236}">
                    <a16:creationId xmlns:a16="http://schemas.microsoft.com/office/drawing/2014/main" id="{BB2293EE-B50C-453A-9B5A-BE8284A8844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945625" y="1568106"/>
                <a:ext cx="645049" cy="314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47">
                <a:extLst>
                  <a:ext uri="{FF2B5EF4-FFF2-40B4-BE49-F238E27FC236}">
                    <a16:creationId xmlns:a16="http://schemas.microsoft.com/office/drawing/2014/main" id="{BF63DAD7-BB5B-4C3F-9A23-E8A5C9FAB72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7405256" y="1234487"/>
                <a:ext cx="616025" cy="306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 name="Picture 47">
                <a:extLst>
                  <a:ext uri="{FF2B5EF4-FFF2-40B4-BE49-F238E27FC236}">
                    <a16:creationId xmlns:a16="http://schemas.microsoft.com/office/drawing/2014/main" id="{84D626B9-58E3-491E-9194-ABB5A5778B1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bwMode="auto">
              <a:xfrm>
                <a:off x="10642384" y="805332"/>
                <a:ext cx="616025" cy="306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30">
                <a:extLst>
                  <a:ext uri="{FF2B5EF4-FFF2-40B4-BE49-F238E27FC236}">
                    <a16:creationId xmlns:a16="http://schemas.microsoft.com/office/drawing/2014/main" id="{EC68B571-D40B-4DAA-A2A8-63F9D6A0354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bwMode="auto">
              <a:xfrm>
                <a:off x="3866039" y="4444202"/>
                <a:ext cx="667548" cy="28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84">
                <a:extLst>
                  <a:ext uri="{FF2B5EF4-FFF2-40B4-BE49-F238E27FC236}">
                    <a16:creationId xmlns:a16="http://schemas.microsoft.com/office/drawing/2014/main" id="{90F6A45F-1343-4251-9CD6-62820916CBE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bwMode="auto">
              <a:xfrm>
                <a:off x="7503697" y="4067817"/>
                <a:ext cx="603441" cy="30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90">
                <a:extLst>
                  <a:ext uri="{FF2B5EF4-FFF2-40B4-BE49-F238E27FC236}">
                    <a16:creationId xmlns:a16="http://schemas.microsoft.com/office/drawing/2014/main" id="{9C74E825-C249-4426-8601-993DA08E5ACE}"/>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10625910" y="4439858"/>
                <a:ext cx="629514" cy="28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1" name="Picture 10">
              <a:extLst>
                <a:ext uri="{FF2B5EF4-FFF2-40B4-BE49-F238E27FC236}">
                  <a16:creationId xmlns:a16="http://schemas.microsoft.com/office/drawing/2014/main" id="{870B4FEB-C082-459A-BCA9-368B62D14525}"/>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9837771" y="2933808"/>
              <a:ext cx="804613" cy="83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4" name="Group 93">
            <a:extLst>
              <a:ext uri="{FF2B5EF4-FFF2-40B4-BE49-F238E27FC236}">
                <a16:creationId xmlns:a16="http://schemas.microsoft.com/office/drawing/2014/main" id="{D1A8BF3F-302C-4B92-B0B0-480A9B3D2E0D}"/>
              </a:ext>
            </a:extLst>
          </p:cNvPr>
          <p:cNvGrpSpPr/>
          <p:nvPr/>
        </p:nvGrpSpPr>
        <p:grpSpPr>
          <a:xfrm>
            <a:off x="741119" y="815485"/>
            <a:ext cx="6762578" cy="576072"/>
            <a:chOff x="741119" y="815485"/>
            <a:chExt cx="6762578" cy="576072"/>
          </a:xfrm>
        </p:grpSpPr>
        <p:cxnSp>
          <p:nvCxnSpPr>
            <p:cNvPr id="79" name="Straight Connector 78">
              <a:extLst>
                <a:ext uri="{FF2B5EF4-FFF2-40B4-BE49-F238E27FC236}">
                  <a16:creationId xmlns:a16="http://schemas.microsoft.com/office/drawing/2014/main" id="{E1E44879-91EB-4A70-81BE-AA646297BAF2}"/>
                </a:ext>
              </a:extLst>
            </p:cNvPr>
            <p:cNvCxnSpPr>
              <a:cxnSpLocks/>
            </p:cNvCxnSpPr>
            <p:nvPr/>
          </p:nvCxnSpPr>
          <p:spPr>
            <a:xfrm>
              <a:off x="4056444" y="816218"/>
              <a:ext cx="3447253"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BF27A6F1-C024-4560-ACA0-04B026543A4A}"/>
                </a:ext>
              </a:extLst>
            </p:cNvPr>
            <p:cNvCxnSpPr>
              <a:cxnSpLocks/>
            </p:cNvCxnSpPr>
            <p:nvPr/>
          </p:nvCxnSpPr>
          <p:spPr>
            <a:xfrm>
              <a:off x="741119" y="1377111"/>
              <a:ext cx="3326211"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23C5E55-6FE6-4393-9ED2-7EB1626017F5}"/>
                </a:ext>
              </a:extLst>
            </p:cNvPr>
            <p:cNvCxnSpPr>
              <a:cxnSpLocks/>
            </p:cNvCxnSpPr>
            <p:nvPr/>
          </p:nvCxnSpPr>
          <p:spPr>
            <a:xfrm>
              <a:off x="4070673" y="815485"/>
              <a:ext cx="0" cy="576072"/>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261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nstott\Desktop\s133e010480.jpg">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927340" y="0"/>
            <a:ext cx="10337321" cy="6858000"/>
          </a:xfrm>
          <a:prstGeom prst="rect">
            <a:avLst/>
          </a:prstGeom>
          <a:noFill/>
          <a:ln w="9525">
            <a:noFill/>
            <a:miter lim="800000"/>
            <a:headEnd/>
            <a:tailEnd/>
          </a:ln>
        </p:spPr>
      </p:pic>
      <p:sp>
        <p:nvSpPr>
          <p:cNvPr id="5" name="TextBox 4"/>
          <p:cNvSpPr txBox="1"/>
          <p:nvPr/>
        </p:nvSpPr>
        <p:spPr>
          <a:xfrm>
            <a:off x="1828800" y="164177"/>
            <a:ext cx="8534400" cy="584775"/>
          </a:xfrm>
          <a:prstGeom prst="rect">
            <a:avLst/>
          </a:prstGeom>
          <a:noFill/>
        </p:spPr>
        <p:txBody>
          <a:bodyPr wrap="square">
            <a:spAutoFit/>
          </a:bodyPr>
          <a:lstStyle/>
          <a:p>
            <a:pPr algn="ctr">
              <a:defRPr/>
            </a:pPr>
            <a:r>
              <a:rPr lang="en-US" sz="3200" b="1" i="1" dirty="0">
                <a:ln w="12700">
                  <a:solidFill>
                    <a:schemeClr val="tx2">
                      <a:satMod val="155000"/>
                    </a:schemeClr>
                  </a:solidFill>
                  <a:prstDash val="solid"/>
                </a:ln>
                <a:latin typeface="Arial Black" panose="020B0A04020102020204" pitchFamily="34" charset="0"/>
              </a:rPr>
              <a:t>The International Space Station</a:t>
            </a:r>
          </a:p>
        </p:txBody>
      </p:sp>
    </p:spTree>
    <p:extLst>
      <p:ext uri="{BB962C8B-B14F-4D97-AF65-F5344CB8AC3E}">
        <p14:creationId xmlns:p14="http://schemas.microsoft.com/office/powerpoint/2010/main" val="378965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1714500" y="0"/>
            <a:ext cx="8763000" cy="769441"/>
          </a:xfrm>
          <a:prstGeom prst="rect">
            <a:avLst/>
          </a:prstGeom>
          <a:noFill/>
        </p:spPr>
        <p:txBody>
          <a:bodyPr wrap="square">
            <a:spAutoFit/>
          </a:bodyPr>
          <a:lstStyle/>
          <a:p>
            <a:pPr algn="ctr">
              <a:defRPr/>
            </a:pPr>
            <a:r>
              <a:rPr lang="en-US" sz="4400" dirty="0">
                <a:effectLst>
                  <a:outerShdw blurRad="38100" dist="38100" dir="2700000" algn="tl">
                    <a:srgbClr val="000000">
                      <a:alpha val="43137"/>
                    </a:srgbClr>
                  </a:outerShdw>
                </a:effectLst>
                <a:latin typeface="+mj-lt"/>
              </a:rPr>
              <a:t>Veggie on ISS</a:t>
            </a:r>
          </a:p>
        </p:txBody>
      </p:sp>
      <p:pic>
        <p:nvPicPr>
          <p:cNvPr id="3075" name="Picture 3" descr="C:\Users\tmsmith1\Documents\CASIS\VEGGIE\iss039e019414 Rick working in Columbus.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056608" y="688988"/>
            <a:ext cx="10078785" cy="6126480"/>
          </a:xfrm>
          <a:prstGeom prst="rect">
            <a:avLst/>
          </a:prstGeom>
          <a:noFill/>
          <a:ln>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194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tmsmith1\Documents\CASIS\VEGGIE\Veg-01\iss040e009125 harvest ops - Gerst photographer.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5344" y="0"/>
            <a:ext cx="12041312" cy="6858000"/>
          </a:xfrm>
          <a:prstGeom prst="rect">
            <a:avLst/>
          </a:prstGeom>
          <a:noFill/>
          <a:ln>
            <a:solidFill>
              <a:srgbClr val="00B0F0"/>
            </a:solidFill>
          </a:ln>
          <a:extLst>
            <a:ext uri="{909E8E84-426E-40DD-AFC4-6F175D3DCCD1}">
              <a14:hiddenFill xmlns:a14="http://schemas.microsoft.com/office/drawing/2010/main">
                <a:solidFill>
                  <a:srgbClr val="FFFFFF"/>
                </a:solidFill>
              </a14:hiddenFill>
            </a:ext>
          </a:extLst>
        </p:spPr>
      </p:pic>
      <p:sp>
        <p:nvSpPr>
          <p:cNvPr id="39" name="Rectangle 38"/>
          <p:cNvSpPr/>
          <p:nvPr/>
        </p:nvSpPr>
        <p:spPr>
          <a:xfrm>
            <a:off x="4070787" y="204075"/>
            <a:ext cx="3139309" cy="584775"/>
          </a:xfrm>
          <a:prstGeom prst="rect">
            <a:avLst/>
          </a:prstGeom>
          <a:noFill/>
        </p:spPr>
        <p:txBody>
          <a:bodyPr wrap="square">
            <a:spAutoFit/>
          </a:bodyPr>
          <a:lstStyle/>
          <a:p>
            <a:pPr algn="ctr">
              <a:defRPr/>
            </a:pPr>
            <a:r>
              <a:rPr lang="en-US" sz="3200" dirty="0">
                <a:effectLst>
                  <a:outerShdw blurRad="38100" dist="38100" dir="2700000" algn="tl">
                    <a:srgbClr val="000000">
                      <a:alpha val="43137"/>
                    </a:srgbClr>
                  </a:outerShdw>
                </a:effectLst>
                <a:latin typeface="+mj-lt"/>
              </a:rPr>
              <a:t>Veg-01A Harvest</a:t>
            </a:r>
          </a:p>
        </p:txBody>
      </p:sp>
    </p:spTree>
    <p:extLst>
      <p:ext uri="{BB962C8B-B14F-4D97-AF65-F5344CB8AC3E}">
        <p14:creationId xmlns:p14="http://schemas.microsoft.com/office/powerpoint/2010/main" val="1239023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C45486-9993-4386-8086-813BB44F2C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123799" y="1572744"/>
            <a:ext cx="6569249" cy="4657725"/>
          </a:xfrm>
          <a:prstGeom prst="rect">
            <a:avLst/>
          </a:prstGeom>
        </p:spPr>
      </p:pic>
      <p:pic>
        <p:nvPicPr>
          <p:cNvPr id="4" name="Picture 3">
            <a:extLst>
              <a:ext uri="{FF2B5EF4-FFF2-40B4-BE49-F238E27FC236}">
                <a16:creationId xmlns:a16="http://schemas.microsoft.com/office/drawing/2014/main" id="{2BC8C60E-8D9B-472B-9485-7B6CB67188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3358" y="1572744"/>
            <a:ext cx="4316913" cy="4657726"/>
          </a:xfrm>
          <a:prstGeom prst="rect">
            <a:avLst/>
          </a:prstGeom>
        </p:spPr>
      </p:pic>
      <p:cxnSp>
        <p:nvCxnSpPr>
          <p:cNvPr id="6" name="Straight Connector 5">
            <a:extLst>
              <a:ext uri="{FF2B5EF4-FFF2-40B4-BE49-F238E27FC236}">
                <a16:creationId xmlns:a16="http://schemas.microsoft.com/office/drawing/2014/main" id="{0E8274AC-131F-4E50-88CC-28AC9D2FBE7A}"/>
              </a:ext>
            </a:extLst>
          </p:cNvPr>
          <p:cNvCxnSpPr>
            <a:cxnSpLocks/>
          </p:cNvCxnSpPr>
          <p:nvPr/>
        </p:nvCxnSpPr>
        <p:spPr>
          <a:xfrm flipH="1" flipV="1">
            <a:off x="9472972" y="4932184"/>
            <a:ext cx="122977" cy="486729"/>
          </a:xfrm>
          <a:prstGeom prst="line">
            <a:avLst/>
          </a:prstGeom>
          <a:ln w="53975">
            <a:solidFill>
              <a:srgbClr val="0070C0"/>
            </a:solidFill>
            <a:tailEnd type="stealth"/>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B0715B01-D51B-4973-A14A-2E49D879EDC3}"/>
              </a:ext>
            </a:extLst>
          </p:cNvPr>
          <p:cNvCxnSpPr>
            <a:cxnSpLocks/>
          </p:cNvCxnSpPr>
          <p:nvPr/>
        </p:nvCxnSpPr>
        <p:spPr>
          <a:xfrm flipV="1">
            <a:off x="9603421" y="2343030"/>
            <a:ext cx="714893" cy="2209602"/>
          </a:xfrm>
          <a:prstGeom prst="line">
            <a:avLst/>
          </a:prstGeom>
          <a:ln w="53975">
            <a:solidFill>
              <a:srgbClr val="0070C0"/>
            </a:solidFill>
            <a:tailEnd type="stealth"/>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765BAD6-2BB5-4FC5-8A14-6849C0D7D6C1}"/>
              </a:ext>
            </a:extLst>
          </p:cNvPr>
          <p:cNvCxnSpPr>
            <a:cxnSpLocks/>
          </p:cNvCxnSpPr>
          <p:nvPr/>
        </p:nvCxnSpPr>
        <p:spPr>
          <a:xfrm flipV="1">
            <a:off x="3593403" y="2163556"/>
            <a:ext cx="6496792" cy="3381570"/>
          </a:xfrm>
          <a:prstGeom prst="line">
            <a:avLst/>
          </a:prstGeom>
          <a:ln w="53975">
            <a:solidFill>
              <a:srgbClr val="0070C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879BBEF-9C43-498A-AF07-D0F4DADCBBD0}"/>
              </a:ext>
            </a:extLst>
          </p:cNvPr>
          <p:cNvCxnSpPr>
            <a:cxnSpLocks/>
          </p:cNvCxnSpPr>
          <p:nvPr/>
        </p:nvCxnSpPr>
        <p:spPr>
          <a:xfrm flipV="1">
            <a:off x="10114594" y="2163556"/>
            <a:ext cx="156748" cy="179474"/>
          </a:xfrm>
          <a:prstGeom prst="line">
            <a:avLst/>
          </a:prstGeom>
          <a:ln w="539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A1EB4B5-D4BD-45A2-B87F-0B13AA0ACB71}"/>
              </a:ext>
            </a:extLst>
          </p:cNvPr>
          <p:cNvCxnSpPr>
            <a:cxnSpLocks/>
          </p:cNvCxnSpPr>
          <p:nvPr/>
        </p:nvCxnSpPr>
        <p:spPr>
          <a:xfrm flipV="1">
            <a:off x="8692890" y="2454125"/>
            <a:ext cx="1121252" cy="77256"/>
          </a:xfrm>
          <a:prstGeom prst="line">
            <a:avLst/>
          </a:prstGeom>
          <a:ln w="539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7C67132-9C55-42B4-98A3-A3F89D7718B0}"/>
              </a:ext>
            </a:extLst>
          </p:cNvPr>
          <p:cNvCxnSpPr>
            <a:cxnSpLocks/>
          </p:cNvCxnSpPr>
          <p:nvPr/>
        </p:nvCxnSpPr>
        <p:spPr>
          <a:xfrm flipH="1" flipV="1">
            <a:off x="8678431" y="2764739"/>
            <a:ext cx="896806" cy="1967368"/>
          </a:xfrm>
          <a:prstGeom prst="line">
            <a:avLst/>
          </a:prstGeom>
          <a:ln w="53975">
            <a:solidFill>
              <a:srgbClr val="0070C0"/>
            </a:solidFill>
            <a:headEnd type="stealth"/>
            <a:tailEnd type="none"/>
          </a:ln>
        </p:spPr>
        <p:style>
          <a:lnRef idx="2">
            <a:schemeClr val="accent1"/>
          </a:lnRef>
          <a:fillRef idx="0">
            <a:schemeClr val="accent1"/>
          </a:fillRef>
          <a:effectRef idx="1">
            <a:schemeClr val="accent1"/>
          </a:effectRef>
          <a:fontRef idx="minor">
            <a:schemeClr val="tx1"/>
          </a:fontRef>
        </p:style>
      </p:cxnSp>
      <p:pic>
        <p:nvPicPr>
          <p:cNvPr id="32" name="Picture 31">
            <a:extLst>
              <a:ext uri="{FF2B5EF4-FFF2-40B4-BE49-F238E27FC236}">
                <a16:creationId xmlns:a16="http://schemas.microsoft.com/office/drawing/2014/main" id="{61138FCB-753F-4AD4-83CE-32391F250A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75099" y="876572"/>
            <a:ext cx="1371600" cy="1371600"/>
          </a:xfrm>
          <a:prstGeom prst="rect">
            <a:avLst/>
          </a:prstGeom>
        </p:spPr>
      </p:pic>
      <p:pic>
        <p:nvPicPr>
          <p:cNvPr id="33" name="Picture 32">
            <a:extLst>
              <a:ext uri="{FF2B5EF4-FFF2-40B4-BE49-F238E27FC236}">
                <a16:creationId xmlns:a16="http://schemas.microsoft.com/office/drawing/2014/main" id="{BF5B6474-BD10-4AE2-A891-90327D74E4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14142" y="676155"/>
            <a:ext cx="914400" cy="914400"/>
          </a:xfrm>
          <a:prstGeom prst="rect">
            <a:avLst/>
          </a:prstGeom>
        </p:spPr>
      </p:pic>
      <p:pic>
        <p:nvPicPr>
          <p:cNvPr id="34" name="Picture 33">
            <a:extLst>
              <a:ext uri="{FF2B5EF4-FFF2-40B4-BE49-F238E27FC236}">
                <a16:creationId xmlns:a16="http://schemas.microsoft.com/office/drawing/2014/main" id="{FCD82219-97EF-445E-AFE2-DC1D247FD90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0346499" y="2343030"/>
            <a:ext cx="1600200" cy="1371600"/>
          </a:xfrm>
          <a:prstGeom prst="rect">
            <a:avLst/>
          </a:prstGeom>
        </p:spPr>
      </p:pic>
      <p:pic>
        <p:nvPicPr>
          <p:cNvPr id="36" name="Picture 35">
            <a:extLst>
              <a:ext uri="{FF2B5EF4-FFF2-40B4-BE49-F238E27FC236}">
                <a16:creationId xmlns:a16="http://schemas.microsoft.com/office/drawing/2014/main" id="{C9B09911-C71C-42D9-BC09-E74E60E901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2100" y="3685468"/>
            <a:ext cx="1881554" cy="914400"/>
          </a:xfrm>
          <a:prstGeom prst="rect">
            <a:avLst/>
          </a:prstGeom>
        </p:spPr>
      </p:pic>
      <p:pic>
        <p:nvPicPr>
          <p:cNvPr id="38" name="Picture 37">
            <a:extLst>
              <a:ext uri="{FF2B5EF4-FFF2-40B4-BE49-F238E27FC236}">
                <a16:creationId xmlns:a16="http://schemas.microsoft.com/office/drawing/2014/main" id="{3A5F6DB5-E95A-47DD-9D67-53B633816C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20665" y="1249156"/>
            <a:ext cx="2068643" cy="1371600"/>
          </a:xfrm>
          <a:prstGeom prst="rect">
            <a:avLst/>
          </a:prstGeom>
        </p:spPr>
      </p:pic>
      <p:pic>
        <p:nvPicPr>
          <p:cNvPr id="39" name="Picture 38">
            <a:extLst>
              <a:ext uri="{FF2B5EF4-FFF2-40B4-BE49-F238E27FC236}">
                <a16:creationId xmlns:a16="http://schemas.microsoft.com/office/drawing/2014/main" id="{8B3170A9-F00B-4EF3-B8F2-B0C7A302B7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3777" y="953750"/>
            <a:ext cx="1364776" cy="914400"/>
          </a:xfrm>
          <a:prstGeom prst="rect">
            <a:avLst/>
          </a:prstGeom>
        </p:spPr>
      </p:pic>
      <p:pic>
        <p:nvPicPr>
          <p:cNvPr id="41" name="Picture 40">
            <a:extLst>
              <a:ext uri="{FF2B5EF4-FFF2-40B4-BE49-F238E27FC236}">
                <a16:creationId xmlns:a16="http://schemas.microsoft.com/office/drawing/2014/main" id="{B26C3E86-2FA6-47E6-BEA3-B39D2C92757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7052752" y="4690419"/>
            <a:ext cx="1201948" cy="1188720"/>
          </a:xfrm>
          <a:prstGeom prst="rect">
            <a:avLst/>
          </a:prstGeom>
        </p:spPr>
      </p:pic>
      <p:pic>
        <p:nvPicPr>
          <p:cNvPr id="43" name="Picture 42">
            <a:extLst>
              <a:ext uri="{FF2B5EF4-FFF2-40B4-BE49-F238E27FC236}">
                <a16:creationId xmlns:a16="http://schemas.microsoft.com/office/drawing/2014/main" id="{A45DF3D5-0217-4BA8-9185-02346BCB13B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a:xfrm>
            <a:off x="8154443" y="4690419"/>
            <a:ext cx="1047977" cy="1188720"/>
          </a:xfrm>
          <a:prstGeom prst="rect">
            <a:avLst/>
          </a:prstGeom>
        </p:spPr>
      </p:pic>
      <p:pic>
        <p:nvPicPr>
          <p:cNvPr id="44" name="Picture 43">
            <a:extLst>
              <a:ext uri="{FF2B5EF4-FFF2-40B4-BE49-F238E27FC236}">
                <a16:creationId xmlns:a16="http://schemas.microsoft.com/office/drawing/2014/main" id="{0FE44728-5A19-4EF6-9F13-6C06F1B93D0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a:xfrm>
            <a:off x="1114948" y="3973601"/>
            <a:ext cx="1985898" cy="1371600"/>
          </a:xfrm>
          <a:prstGeom prst="rect">
            <a:avLst/>
          </a:prstGeom>
        </p:spPr>
      </p:pic>
      <p:pic>
        <p:nvPicPr>
          <p:cNvPr id="46" name="Picture 45">
            <a:extLst>
              <a:ext uri="{FF2B5EF4-FFF2-40B4-BE49-F238E27FC236}">
                <a16:creationId xmlns:a16="http://schemas.microsoft.com/office/drawing/2014/main" id="{8BC8DF92-C35F-47D7-9486-7B56DBF7B28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135713" y="3973601"/>
            <a:ext cx="1068343" cy="1188720"/>
          </a:xfrm>
          <a:prstGeom prst="rect">
            <a:avLst/>
          </a:prstGeom>
        </p:spPr>
      </p:pic>
      <p:pic>
        <p:nvPicPr>
          <p:cNvPr id="48" name="Picture 47">
            <a:extLst>
              <a:ext uri="{FF2B5EF4-FFF2-40B4-BE49-F238E27FC236}">
                <a16:creationId xmlns:a16="http://schemas.microsoft.com/office/drawing/2014/main" id="{156DC0A0-C863-4819-BD59-88BEB862244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866500" y="4690419"/>
            <a:ext cx="1832331" cy="1828800"/>
          </a:xfrm>
          <a:prstGeom prst="rect">
            <a:avLst/>
          </a:prstGeom>
        </p:spPr>
      </p:pic>
      <p:sp>
        <p:nvSpPr>
          <p:cNvPr id="2" name="TextBox 1">
            <a:extLst>
              <a:ext uri="{FF2B5EF4-FFF2-40B4-BE49-F238E27FC236}">
                <a16:creationId xmlns:a16="http://schemas.microsoft.com/office/drawing/2014/main" id="{E37CA27B-A1B8-42A0-87C9-67634965F7E7}"/>
              </a:ext>
            </a:extLst>
          </p:cNvPr>
          <p:cNvSpPr txBox="1"/>
          <p:nvPr/>
        </p:nvSpPr>
        <p:spPr>
          <a:xfrm flipH="1">
            <a:off x="4029104" y="381307"/>
            <a:ext cx="4133793" cy="646331"/>
          </a:xfrm>
          <a:prstGeom prst="rect">
            <a:avLst/>
          </a:prstGeom>
          <a:noFill/>
        </p:spPr>
        <p:txBody>
          <a:bodyPr wrap="square" rtlCol="0">
            <a:spAutoFit/>
          </a:bodyPr>
          <a:lstStyle/>
          <a:p>
            <a:pPr algn="ctr"/>
            <a:r>
              <a:rPr lang="en-US" sz="3600" dirty="0"/>
              <a:t>My Journey</a:t>
            </a:r>
          </a:p>
        </p:txBody>
      </p:sp>
    </p:spTree>
    <p:extLst>
      <p:ext uri="{BB962C8B-B14F-4D97-AF65-F5344CB8AC3E}">
        <p14:creationId xmlns:p14="http://schemas.microsoft.com/office/powerpoint/2010/main" val="215734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1866900" y="96933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4" name="Red_Lettuce1080p">
            <a:hlinkClick r:id="" action="ppaction://media"/>
          </p:cNvPr>
          <p:cNvPicPr>
            <a:picLocks noChangeAspect="1"/>
          </p:cNvPicPr>
          <p:nvPr>
            <a:vide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962603" y="1082928"/>
            <a:ext cx="10266794" cy="5775072"/>
          </a:xfrm>
          <a:prstGeom prst="rect">
            <a:avLst/>
          </a:prstGeom>
          <a:ln>
            <a:solidFill>
              <a:srgbClr val="00B0F0"/>
            </a:solidFill>
          </a:ln>
        </p:spPr>
      </p:pic>
      <p:sp>
        <p:nvSpPr>
          <p:cNvPr id="5" name="Title 1"/>
          <p:cNvSpPr>
            <a:spLocks noGrp="1"/>
          </p:cNvSpPr>
          <p:nvPr>
            <p:ph type="title"/>
          </p:nvPr>
        </p:nvSpPr>
        <p:spPr>
          <a:xfrm>
            <a:off x="1981200" y="-22797"/>
            <a:ext cx="8229600" cy="1143000"/>
          </a:xfrm>
        </p:spPr>
        <p:txBody>
          <a:bodyPr/>
          <a:lstStyle/>
          <a:p>
            <a:r>
              <a:rPr lang="en-US" sz="4000" dirty="0"/>
              <a:t>VEG-01B Harvest (August 2015)</a:t>
            </a:r>
          </a:p>
        </p:txBody>
      </p:sp>
    </p:spTree>
    <p:extLst>
      <p:ext uri="{BB962C8B-B14F-4D97-AF65-F5344CB8AC3E}">
        <p14:creationId xmlns:p14="http://schemas.microsoft.com/office/powerpoint/2010/main" val="109867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4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80123" y="3429000"/>
            <a:ext cx="4810622" cy="3200400"/>
          </a:xfrm>
          <a:prstGeom prst="rect">
            <a:avLst/>
          </a:prstGeom>
          <a:ln>
            <a:solidFill>
              <a:srgbClr val="00B0F0"/>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40" y="3429000"/>
            <a:ext cx="4812232" cy="3200400"/>
          </a:xfrm>
          <a:prstGeom prst="rect">
            <a:avLst/>
          </a:prstGeom>
          <a:ln>
            <a:solidFill>
              <a:srgbClr val="00B0F0"/>
            </a:solidFill>
          </a:ln>
          <a:effectLst>
            <a:softEdge rad="0"/>
          </a:effectLst>
        </p:spPr>
      </p:pic>
      <p:sp>
        <p:nvSpPr>
          <p:cNvPr id="3" name="Content Placeholder 2"/>
          <p:cNvSpPr>
            <a:spLocks noGrp="1"/>
          </p:cNvSpPr>
          <p:nvPr>
            <p:ph sz="half" idx="1"/>
          </p:nvPr>
        </p:nvSpPr>
        <p:spPr>
          <a:xfrm>
            <a:off x="154112" y="1048187"/>
            <a:ext cx="5865688" cy="4525963"/>
          </a:xfrm>
        </p:spPr>
        <p:txBody>
          <a:bodyPr/>
          <a:lstStyle/>
          <a:p>
            <a:r>
              <a:rPr lang="en-US" sz="2400" dirty="0">
                <a:solidFill>
                  <a:srgbClr val="FFFFCC"/>
                </a:solidFill>
              </a:rPr>
              <a:t>Scott Kelly </a:t>
            </a:r>
          </a:p>
          <a:p>
            <a:pPr lvl="1"/>
            <a:r>
              <a:rPr lang="en-US" sz="2000" dirty="0"/>
              <a:t>the logistical complexity of having people live and work in space for long periods</a:t>
            </a:r>
          </a:p>
          <a:p>
            <a:pPr lvl="1"/>
            <a:r>
              <a:rPr lang="en-US" sz="2000" dirty="0"/>
              <a:t>the supply chain that is required </a:t>
            </a:r>
          </a:p>
          <a:p>
            <a:pPr lvl="1"/>
            <a:r>
              <a:rPr lang="en-US" sz="2000" dirty="0"/>
              <a:t>For Mars, need a space craft that is more self-sustainable with regards to its food supply</a:t>
            </a:r>
          </a:p>
        </p:txBody>
      </p:sp>
      <p:sp>
        <p:nvSpPr>
          <p:cNvPr id="6" name="Content Placeholder 5"/>
          <p:cNvSpPr>
            <a:spLocks noGrp="1"/>
          </p:cNvSpPr>
          <p:nvPr>
            <p:ph sz="half" idx="2"/>
          </p:nvPr>
        </p:nvSpPr>
        <p:spPr>
          <a:xfrm>
            <a:off x="5732980" y="1048187"/>
            <a:ext cx="6304908" cy="5077977"/>
          </a:xfrm>
        </p:spPr>
        <p:txBody>
          <a:bodyPr/>
          <a:lstStyle/>
          <a:p>
            <a:r>
              <a:rPr lang="en-US" sz="2400" dirty="0">
                <a:solidFill>
                  <a:srgbClr val="FFFFCC"/>
                </a:solidFill>
              </a:rPr>
              <a:t>Kjell Lindgren </a:t>
            </a:r>
          </a:p>
          <a:p>
            <a:pPr lvl="1"/>
            <a:r>
              <a:rPr lang="en-US" sz="2000" dirty="0"/>
              <a:t>benefit of eating the fresh food </a:t>
            </a:r>
          </a:p>
          <a:p>
            <a:pPr lvl="1"/>
            <a:r>
              <a:rPr lang="en-US" sz="2000" dirty="0"/>
              <a:t>contribution that plants have to the ISS ecosystem</a:t>
            </a:r>
          </a:p>
          <a:p>
            <a:pPr lvl="1"/>
            <a:r>
              <a:rPr lang="en-US" sz="2000" dirty="0"/>
              <a:t>psychological benefit  - it’s really fun to see green growing things in the sterile environment of the ISS</a:t>
            </a:r>
            <a:endParaRPr lang="en-US" dirty="0"/>
          </a:p>
        </p:txBody>
      </p:sp>
      <p:sp>
        <p:nvSpPr>
          <p:cNvPr id="7" name="Rectangle 6"/>
          <p:cNvSpPr/>
          <p:nvPr/>
        </p:nvSpPr>
        <p:spPr>
          <a:xfrm>
            <a:off x="1714500" y="107897"/>
            <a:ext cx="8763000" cy="707886"/>
          </a:xfrm>
          <a:prstGeom prst="rect">
            <a:avLst/>
          </a:prstGeom>
          <a:solidFill>
            <a:schemeClr val="bg1"/>
          </a:solidFill>
        </p:spPr>
        <p:txBody>
          <a:bodyPr wrap="square">
            <a:spAutoFit/>
          </a:bodyPr>
          <a:lstStyle/>
          <a:p>
            <a:pPr algn="ctr">
              <a:defRPr/>
            </a:pPr>
            <a:r>
              <a:rPr lang="en-US" sz="4000" dirty="0">
                <a:effectLst>
                  <a:outerShdw blurRad="38100" dist="38100" dir="2700000" algn="tl">
                    <a:srgbClr val="000000">
                      <a:alpha val="43137"/>
                    </a:srgbClr>
                  </a:outerShdw>
                </a:effectLst>
                <a:latin typeface="+mj-lt"/>
              </a:rPr>
              <a:t>Astronaut Comments</a:t>
            </a:r>
          </a:p>
        </p:txBody>
      </p:sp>
      <p:cxnSp>
        <p:nvCxnSpPr>
          <p:cNvPr id="8" name="Straight Connector 7"/>
          <p:cNvCxnSpPr/>
          <p:nvPr/>
        </p:nvCxnSpPr>
        <p:spPr>
          <a:xfrm>
            <a:off x="1866900" y="931984"/>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249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011" y="40983"/>
            <a:ext cx="11401062" cy="1143000"/>
          </a:xfrm>
        </p:spPr>
        <p:txBody>
          <a:bodyPr>
            <a:normAutofit fontScale="90000"/>
          </a:bodyPr>
          <a:lstStyle/>
          <a:p>
            <a:r>
              <a:rPr lang="en-US" dirty="0"/>
              <a:t>Ventilation and Water Issues &amp; Consequences in Zinnia</a:t>
            </a:r>
          </a:p>
        </p:txBody>
      </p:sp>
      <p:pic>
        <p:nvPicPr>
          <p:cNvPr id="5" name="Content Placeholder 4"/>
          <p:cNvPicPr>
            <a:picLocks noGrp="1" noChangeAspect="1"/>
          </p:cNvPicPr>
          <p:nvPr>
            <p:ph idx="1"/>
          </p:nvPr>
        </p:nvPicPr>
        <p:blipFill rotWithShape="1">
          <a:blip r:embed="rId3" cstate="hqprint">
            <a:extLst>
              <a:ext uri="{28A0092B-C50C-407E-A947-70E740481C1C}">
                <a14:useLocalDpi xmlns:a14="http://schemas.microsoft.com/office/drawing/2010/main"/>
              </a:ext>
            </a:extLst>
          </a:blip>
          <a:srcRect t="-261"/>
          <a:stretch/>
        </p:blipFill>
        <p:spPr>
          <a:xfrm>
            <a:off x="6451600" y="1102013"/>
            <a:ext cx="5029200" cy="5029200"/>
          </a:xfrm>
          <a:ln>
            <a:solidFill>
              <a:srgbClr val="00B0F0"/>
            </a:solidFill>
          </a:ln>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11200" y="1102013"/>
            <a:ext cx="5029200" cy="5029200"/>
          </a:xfrm>
          <a:prstGeom prst="rect">
            <a:avLst/>
          </a:prstGeom>
          <a:ln>
            <a:solidFill>
              <a:srgbClr val="00B0F0"/>
            </a:solidFill>
          </a:ln>
        </p:spPr>
      </p:pic>
      <p:sp>
        <p:nvSpPr>
          <p:cNvPr id="7" name="TextBox 6"/>
          <p:cNvSpPr txBox="1"/>
          <p:nvPr/>
        </p:nvSpPr>
        <p:spPr>
          <a:xfrm>
            <a:off x="1495198" y="6229029"/>
            <a:ext cx="3461204" cy="461665"/>
          </a:xfrm>
          <a:prstGeom prst="rect">
            <a:avLst/>
          </a:prstGeom>
          <a:noFill/>
        </p:spPr>
        <p:txBody>
          <a:bodyPr wrap="none" rtlCol="0">
            <a:spAutoFit/>
          </a:bodyPr>
          <a:lstStyle/>
          <a:p>
            <a:pPr algn="ctr"/>
            <a:r>
              <a:rPr lang="en-US" sz="2400" dirty="0"/>
              <a:t>Guttation and Leaf Curling</a:t>
            </a:r>
          </a:p>
        </p:txBody>
      </p:sp>
      <p:sp>
        <p:nvSpPr>
          <p:cNvPr id="8" name="TextBox 7"/>
          <p:cNvSpPr txBox="1"/>
          <p:nvPr/>
        </p:nvSpPr>
        <p:spPr>
          <a:xfrm>
            <a:off x="6146090" y="6229029"/>
            <a:ext cx="5637382" cy="461665"/>
          </a:xfrm>
          <a:prstGeom prst="rect">
            <a:avLst/>
          </a:prstGeom>
          <a:noFill/>
        </p:spPr>
        <p:txBody>
          <a:bodyPr wrap="square" rtlCol="0">
            <a:spAutoFit/>
          </a:bodyPr>
          <a:lstStyle/>
          <a:p>
            <a:pPr algn="ctr"/>
            <a:r>
              <a:rPr lang="en-US" sz="2400" dirty="0"/>
              <a:t>Fungal Development &amp; Abnormal Growth</a:t>
            </a:r>
          </a:p>
        </p:txBody>
      </p:sp>
      <p:cxnSp>
        <p:nvCxnSpPr>
          <p:cNvPr id="9" name="Straight Connector 8"/>
          <p:cNvCxnSpPr>
            <a:cxnSpLocks/>
          </p:cNvCxnSpPr>
          <p:nvPr/>
        </p:nvCxnSpPr>
        <p:spPr>
          <a:xfrm>
            <a:off x="1659122" y="940973"/>
            <a:ext cx="8873756"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760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126806"/>
            <a:ext cx="8229600" cy="1143000"/>
          </a:xfrm>
        </p:spPr>
        <p:txBody>
          <a:bodyPr/>
          <a:lstStyle/>
          <a:p>
            <a:pPr algn="ctr"/>
            <a:r>
              <a:rPr lang="en-US" sz="4000" dirty="0"/>
              <a:t>Zinnia Action Shots</a:t>
            </a:r>
            <a:endParaRPr lang="en-US" sz="4000" i="1" dirty="0"/>
          </a:p>
        </p:txBody>
      </p:sp>
      <p:cxnSp>
        <p:nvCxnSpPr>
          <p:cNvPr id="7" name="Straight Connector 6"/>
          <p:cNvCxnSpPr/>
          <p:nvPr/>
        </p:nvCxnSpPr>
        <p:spPr>
          <a:xfrm>
            <a:off x="1866900" y="706942"/>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8B469C48-6A73-4FBD-A9D9-D2B955C997FC}"/>
              </a:ext>
            </a:extLst>
          </p:cNvPr>
          <p:cNvGrpSpPr/>
          <p:nvPr/>
        </p:nvGrpSpPr>
        <p:grpSpPr>
          <a:xfrm>
            <a:off x="1517310" y="889332"/>
            <a:ext cx="9242423" cy="5907024"/>
            <a:chOff x="1517310" y="889332"/>
            <a:chExt cx="9242423" cy="5907024"/>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a:ext>
              </a:extLst>
            </a:blip>
            <a:srcRect t="-1"/>
            <a:stretch/>
          </p:blipFill>
          <p:spPr>
            <a:xfrm>
              <a:off x="5181893" y="889442"/>
              <a:ext cx="5577840" cy="2839929"/>
            </a:xfrm>
            <a:prstGeom prst="rect">
              <a:avLst/>
            </a:prstGeom>
            <a:solidFill>
              <a:srgbClr val="002060"/>
            </a:solidFill>
            <a:ln>
              <a:solidFill>
                <a:srgbClr val="00B0F0"/>
              </a:solidFill>
            </a:ln>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17310" y="889332"/>
              <a:ext cx="3664583" cy="5907024"/>
            </a:xfrm>
            <a:prstGeom prst="rect">
              <a:avLst/>
            </a:prstGeom>
            <a:ln>
              <a:solidFill>
                <a:srgbClr val="00B0F0"/>
              </a:solidFill>
            </a:ln>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81893" y="3664263"/>
              <a:ext cx="5577840" cy="3132093"/>
            </a:xfrm>
            <a:prstGeom prst="rect">
              <a:avLst/>
            </a:prstGeom>
            <a:ln>
              <a:solidFill>
                <a:srgbClr val="00B0F0"/>
              </a:solidFill>
            </a:ln>
          </p:spPr>
        </p:pic>
      </p:grpSp>
    </p:spTree>
    <p:extLst>
      <p:ext uri="{BB962C8B-B14F-4D97-AF65-F5344CB8AC3E}">
        <p14:creationId xmlns:p14="http://schemas.microsoft.com/office/powerpoint/2010/main" val="596136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524000" y="628587"/>
            <a:ext cx="9144000" cy="6219279"/>
            <a:chOff x="-13964" y="594759"/>
            <a:chExt cx="9144000" cy="6219279"/>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3964" y="594759"/>
              <a:ext cx="9144000" cy="6219279"/>
            </a:xfrm>
            <a:prstGeom prst="rect">
              <a:avLst/>
            </a:prstGeom>
            <a:ln>
              <a:solidFill>
                <a:schemeClr val="bg1"/>
              </a:solidFill>
            </a:ln>
          </p:spPr>
        </p:pic>
        <p:sp>
          <p:nvSpPr>
            <p:cNvPr id="7" name="TextBox 6"/>
            <p:cNvSpPr txBox="1"/>
            <p:nvPr/>
          </p:nvSpPr>
          <p:spPr>
            <a:xfrm>
              <a:off x="6287344" y="1047664"/>
              <a:ext cx="1670756" cy="584775"/>
            </a:xfrm>
            <a:prstGeom prst="rect">
              <a:avLst/>
            </a:prstGeom>
            <a:noFill/>
            <a:ln>
              <a:noFill/>
            </a:ln>
          </p:spPr>
          <p:txBody>
            <a:bodyPr wrap="square" rtlCol="0">
              <a:spAutoFit/>
            </a:bodyPr>
            <a:lstStyle/>
            <a:p>
              <a:r>
                <a:rPr lang="en-US" sz="3200" b="1" dirty="0">
                  <a:solidFill>
                    <a:schemeClr val="bg2"/>
                  </a:solidFill>
                </a:rPr>
                <a:t>71 DAI</a:t>
              </a:r>
            </a:p>
          </p:txBody>
        </p:sp>
      </p:grpSp>
      <p:sp>
        <p:nvSpPr>
          <p:cNvPr id="5" name="Title 4"/>
          <p:cNvSpPr>
            <a:spLocks noGrp="1"/>
          </p:cNvSpPr>
          <p:nvPr>
            <p:ph type="title"/>
          </p:nvPr>
        </p:nvSpPr>
        <p:spPr>
          <a:xfrm>
            <a:off x="1981200" y="-273476"/>
            <a:ext cx="8229600" cy="1143000"/>
          </a:xfrm>
        </p:spPr>
        <p:txBody>
          <a:bodyPr/>
          <a:lstStyle/>
          <a:p>
            <a:r>
              <a:rPr lang="en-US" dirty="0"/>
              <a:t>And they bloomed, and bloomed...</a:t>
            </a:r>
            <a:endParaRPr lang="en-US" sz="1400" i="1" dirty="0"/>
          </a:p>
        </p:txBody>
      </p:sp>
      <p:cxnSp>
        <p:nvCxnSpPr>
          <p:cNvPr id="8" name="Straight Connector 7"/>
          <p:cNvCxnSpPr/>
          <p:nvPr/>
        </p:nvCxnSpPr>
        <p:spPr>
          <a:xfrm>
            <a:off x="1866900" y="594759"/>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1532793" y="695984"/>
            <a:ext cx="9144000" cy="6087686"/>
            <a:chOff x="0" y="695984"/>
            <a:chExt cx="9144000" cy="6087686"/>
          </a:xfrm>
        </p:grpSpPr>
        <p:pic>
          <p:nvPicPr>
            <p:cNvPr id="2" name="Pictur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695984"/>
              <a:ext cx="9144000" cy="6087686"/>
            </a:xfrm>
            <a:prstGeom prst="rect">
              <a:avLst/>
            </a:prstGeom>
            <a:ln>
              <a:solidFill>
                <a:schemeClr val="bg1"/>
              </a:solidFill>
            </a:ln>
          </p:spPr>
        </p:pic>
        <p:sp>
          <p:nvSpPr>
            <p:cNvPr id="13" name="TextBox 12"/>
            <p:cNvSpPr txBox="1"/>
            <p:nvPr/>
          </p:nvSpPr>
          <p:spPr>
            <a:xfrm>
              <a:off x="5717822" y="784318"/>
              <a:ext cx="1670756" cy="584775"/>
            </a:xfrm>
            <a:prstGeom prst="rect">
              <a:avLst/>
            </a:prstGeom>
            <a:noFill/>
            <a:ln>
              <a:noFill/>
            </a:ln>
          </p:spPr>
          <p:txBody>
            <a:bodyPr wrap="square" rtlCol="0">
              <a:spAutoFit/>
            </a:bodyPr>
            <a:lstStyle/>
            <a:p>
              <a:r>
                <a:rPr lang="en-US" sz="3200" b="1" dirty="0">
                  <a:solidFill>
                    <a:schemeClr val="bg2"/>
                  </a:solidFill>
                </a:rPr>
                <a:t>77 DAI</a:t>
              </a:r>
            </a:p>
          </p:txBody>
        </p:sp>
      </p:grpSp>
      <p:grpSp>
        <p:nvGrpSpPr>
          <p:cNvPr id="21" name="Group 20"/>
          <p:cNvGrpSpPr/>
          <p:nvPr/>
        </p:nvGrpSpPr>
        <p:grpSpPr>
          <a:xfrm>
            <a:off x="1172936" y="690231"/>
            <a:ext cx="9846128" cy="6126480"/>
            <a:chOff x="-359857" y="518248"/>
            <a:chExt cx="9846128" cy="6126480"/>
          </a:xfrm>
        </p:grpSpPr>
        <p:pic>
          <p:nvPicPr>
            <p:cNvPr id="15" name="Picture 1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59857" y="518248"/>
              <a:ext cx="9846128" cy="6126480"/>
            </a:xfrm>
            <a:prstGeom prst="rect">
              <a:avLst/>
            </a:prstGeom>
            <a:ln>
              <a:solidFill>
                <a:schemeClr val="bg1"/>
              </a:solidFill>
            </a:ln>
          </p:spPr>
        </p:pic>
        <p:sp>
          <p:nvSpPr>
            <p:cNvPr id="17" name="TextBox 16"/>
            <p:cNvSpPr txBox="1"/>
            <p:nvPr/>
          </p:nvSpPr>
          <p:spPr>
            <a:xfrm>
              <a:off x="7278194" y="779017"/>
              <a:ext cx="1670756" cy="584775"/>
            </a:xfrm>
            <a:prstGeom prst="rect">
              <a:avLst/>
            </a:prstGeom>
            <a:noFill/>
            <a:ln>
              <a:noFill/>
            </a:ln>
          </p:spPr>
          <p:txBody>
            <a:bodyPr wrap="square" rtlCol="0">
              <a:spAutoFit/>
            </a:bodyPr>
            <a:lstStyle/>
            <a:p>
              <a:r>
                <a:rPr lang="en-US" sz="3200" b="1" dirty="0">
                  <a:solidFill>
                    <a:schemeClr val="bg2"/>
                  </a:solidFill>
                </a:rPr>
                <a:t>80 DAI</a:t>
              </a:r>
            </a:p>
          </p:txBody>
        </p:sp>
      </p:grpSp>
      <p:grpSp>
        <p:nvGrpSpPr>
          <p:cNvPr id="23" name="Group 22"/>
          <p:cNvGrpSpPr>
            <a:grpSpLocks noChangeAspect="1"/>
          </p:cNvGrpSpPr>
          <p:nvPr/>
        </p:nvGrpSpPr>
        <p:grpSpPr>
          <a:xfrm>
            <a:off x="583631" y="664712"/>
            <a:ext cx="11024739" cy="6126480"/>
            <a:chOff x="44758" y="1437514"/>
            <a:chExt cx="9272265" cy="5152625"/>
          </a:xfrm>
        </p:grpSpPr>
        <p:pic>
          <p:nvPicPr>
            <p:cNvPr id="20" name="Picture 19"/>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4758" y="1437514"/>
              <a:ext cx="9144000" cy="5152625"/>
            </a:xfrm>
            <a:prstGeom prst="rect">
              <a:avLst/>
            </a:prstGeom>
            <a:ln>
              <a:solidFill>
                <a:schemeClr val="bg1"/>
              </a:solidFill>
            </a:ln>
          </p:spPr>
        </p:pic>
        <p:sp>
          <p:nvSpPr>
            <p:cNvPr id="22" name="TextBox 21"/>
            <p:cNvSpPr txBox="1"/>
            <p:nvPr/>
          </p:nvSpPr>
          <p:spPr>
            <a:xfrm>
              <a:off x="7646267" y="1785114"/>
              <a:ext cx="1670756" cy="491820"/>
            </a:xfrm>
            <a:prstGeom prst="rect">
              <a:avLst/>
            </a:prstGeom>
            <a:noFill/>
            <a:ln>
              <a:noFill/>
            </a:ln>
          </p:spPr>
          <p:txBody>
            <a:bodyPr wrap="square" rtlCol="0">
              <a:spAutoFit/>
            </a:bodyPr>
            <a:lstStyle/>
            <a:p>
              <a:r>
                <a:rPr lang="en-US" sz="3200" b="1" dirty="0">
                  <a:solidFill>
                    <a:srgbClr val="57D3FF"/>
                  </a:solidFill>
                </a:rPr>
                <a:t>87 DAI</a:t>
              </a:r>
            </a:p>
          </p:txBody>
        </p:sp>
      </p:grpSp>
    </p:spTree>
    <p:extLst>
      <p:ext uri="{BB962C8B-B14F-4D97-AF65-F5344CB8AC3E}">
        <p14:creationId xmlns:p14="http://schemas.microsoft.com/office/powerpoint/2010/main" val="325188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1"/>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2558"/>
            <a:ext cx="8229600" cy="1143000"/>
          </a:xfrm>
        </p:spPr>
        <p:txBody>
          <a:bodyPr>
            <a:normAutofit fontScale="90000"/>
          </a:bodyPr>
          <a:lstStyle/>
          <a:p>
            <a:r>
              <a:rPr lang="en-US" dirty="0"/>
              <a:t>Zinnia Harvest on February 14, 2016</a:t>
            </a:r>
          </a:p>
        </p:txBody>
      </p:sp>
      <p:cxnSp>
        <p:nvCxnSpPr>
          <p:cNvPr id="4" name="Straight Connector 3"/>
          <p:cNvCxnSpPr/>
          <p:nvPr/>
        </p:nvCxnSpPr>
        <p:spPr>
          <a:xfrm>
            <a:off x="1866900" y="775078"/>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VdayHarvest_revis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2000" y="857250"/>
            <a:ext cx="10668000" cy="6000750"/>
          </a:xfrm>
          <a:prstGeom prst="rect">
            <a:avLst/>
          </a:prstGeom>
        </p:spPr>
      </p:pic>
    </p:spTree>
    <p:extLst>
      <p:ext uri="{BB962C8B-B14F-4D97-AF65-F5344CB8AC3E}">
        <p14:creationId xmlns:p14="http://schemas.microsoft.com/office/powerpoint/2010/main" val="27756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2615"/>
            <a:ext cx="8229600" cy="1143000"/>
          </a:xfrm>
        </p:spPr>
        <p:txBody>
          <a:bodyPr/>
          <a:lstStyle/>
          <a:p>
            <a:r>
              <a:rPr lang="en-US" dirty="0"/>
              <a:t>Red Lettuce Cut-and-Come-Again</a:t>
            </a:r>
          </a:p>
        </p:txBody>
      </p:sp>
      <p:cxnSp>
        <p:nvCxnSpPr>
          <p:cNvPr id="4" name="Straight Connector 3"/>
          <p:cNvCxnSpPr/>
          <p:nvPr/>
        </p:nvCxnSpPr>
        <p:spPr>
          <a:xfrm>
            <a:off x="1866900" y="83200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24000" y="905069"/>
            <a:ext cx="9144000" cy="5896948"/>
          </a:xfrm>
          <a:prstGeom prst="rect">
            <a:avLst/>
          </a:prstGeom>
          <a:ln>
            <a:solidFill>
              <a:srgbClr val="00B0F0"/>
            </a:solidFill>
          </a:ln>
        </p:spPr>
      </p:pic>
    </p:spTree>
    <p:extLst>
      <p:ext uri="{BB962C8B-B14F-4D97-AF65-F5344CB8AC3E}">
        <p14:creationId xmlns:p14="http://schemas.microsoft.com/office/powerpoint/2010/main" val="17827038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2615"/>
            <a:ext cx="8229600" cy="1143000"/>
          </a:xfrm>
        </p:spPr>
        <p:txBody>
          <a:bodyPr/>
          <a:lstStyle/>
          <a:p>
            <a:r>
              <a:rPr lang="en-US" dirty="0"/>
              <a:t>VEG-03C Cut-and-Come-Again</a:t>
            </a:r>
          </a:p>
        </p:txBody>
      </p:sp>
      <p:cxnSp>
        <p:nvCxnSpPr>
          <p:cNvPr id="4" name="Straight Connector 3"/>
          <p:cNvCxnSpPr/>
          <p:nvPr/>
        </p:nvCxnSpPr>
        <p:spPr>
          <a:xfrm>
            <a:off x="1866900" y="83200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2600" y="963169"/>
            <a:ext cx="8686800" cy="5781799"/>
          </a:xfrm>
          <a:prstGeom prst="rect">
            <a:avLst/>
          </a:prstGeom>
          <a:ln w="6350">
            <a:solidFill>
              <a:srgbClr val="00B0F0"/>
            </a:solidFill>
          </a:ln>
        </p:spPr>
      </p:pic>
    </p:spTree>
    <p:extLst>
      <p:ext uri="{BB962C8B-B14F-4D97-AF65-F5344CB8AC3E}">
        <p14:creationId xmlns:p14="http://schemas.microsoft.com/office/powerpoint/2010/main" val="1338107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1866900" y="857258"/>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a:xfrm>
            <a:off x="2214419" y="931170"/>
            <a:ext cx="7886388" cy="5852160"/>
          </a:xfrm>
          <a:prstGeom prst="rect">
            <a:avLst/>
          </a:prstGeom>
          <a:ln>
            <a:solidFill>
              <a:srgbClr val="00B0F0"/>
            </a:solidFill>
          </a:ln>
        </p:spPr>
      </p:pic>
      <p:sp>
        <p:nvSpPr>
          <p:cNvPr id="7" name="Title 1"/>
          <p:cNvSpPr>
            <a:spLocks noGrp="1"/>
          </p:cNvSpPr>
          <p:nvPr>
            <p:ph type="title"/>
          </p:nvPr>
        </p:nvSpPr>
        <p:spPr>
          <a:xfrm>
            <a:off x="1924050" y="-74514"/>
            <a:ext cx="8343900" cy="1143000"/>
          </a:xfrm>
        </p:spPr>
        <p:txBody>
          <a:bodyPr/>
          <a:lstStyle/>
          <a:p>
            <a:pPr algn="ctr"/>
            <a:r>
              <a:rPr lang="en-US" dirty="0"/>
              <a:t>A Tale of Two Veggies</a:t>
            </a:r>
          </a:p>
        </p:txBody>
      </p:sp>
    </p:spTree>
    <p:extLst>
      <p:ext uri="{BB962C8B-B14F-4D97-AF65-F5344CB8AC3E}">
        <p14:creationId xmlns:p14="http://schemas.microsoft.com/office/powerpoint/2010/main" val="2953870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0282" y="-144124"/>
            <a:ext cx="8511436" cy="1143000"/>
          </a:xfrm>
        </p:spPr>
        <p:txBody>
          <a:bodyPr/>
          <a:lstStyle/>
          <a:p>
            <a:pPr algn="ctr"/>
            <a:r>
              <a:rPr lang="en-US" dirty="0"/>
              <a:t>VEG-03 New Crops on Orbit</a:t>
            </a:r>
          </a:p>
        </p:txBody>
      </p:sp>
      <p:sp>
        <p:nvSpPr>
          <p:cNvPr id="3" name="Content Placeholder 2"/>
          <p:cNvSpPr>
            <a:spLocks noGrp="1"/>
          </p:cNvSpPr>
          <p:nvPr>
            <p:ph idx="1"/>
          </p:nvPr>
        </p:nvSpPr>
        <p:spPr>
          <a:xfrm>
            <a:off x="1981200" y="1233729"/>
            <a:ext cx="5239407" cy="4777015"/>
          </a:xfrm>
        </p:spPr>
        <p:txBody>
          <a:bodyPr>
            <a:normAutofit/>
          </a:bodyPr>
          <a:lstStyle/>
          <a:p>
            <a:r>
              <a:rPr lang="en-US" dirty="0"/>
              <a:t>Red Russian Kale</a:t>
            </a:r>
          </a:p>
          <a:p>
            <a:r>
              <a:rPr lang="en-US" dirty="0">
                <a:solidFill>
                  <a:srgbClr val="00B0F0"/>
                </a:solidFill>
              </a:rPr>
              <a:t>*Dragoon Lettuce</a:t>
            </a:r>
          </a:p>
          <a:p>
            <a:r>
              <a:rPr lang="en-US" dirty="0"/>
              <a:t>Wasabi Mustard </a:t>
            </a:r>
          </a:p>
          <a:p>
            <a:r>
              <a:rPr lang="en-US" dirty="0">
                <a:solidFill>
                  <a:srgbClr val="00B0F0"/>
                </a:solidFill>
              </a:rPr>
              <a:t>*Extra Dwarf Pak Choy</a:t>
            </a:r>
          </a:p>
          <a:p>
            <a:r>
              <a:rPr lang="en-US" dirty="0"/>
              <a:t>Amara Mustard</a:t>
            </a:r>
          </a:p>
          <a:p>
            <a:endParaRPr lang="en-US" dirty="0">
              <a:solidFill>
                <a:srgbClr val="00B0F0"/>
              </a:solidFill>
            </a:endParaRPr>
          </a:p>
          <a:p>
            <a:pPr marL="0" indent="0">
              <a:buNone/>
            </a:pPr>
            <a:r>
              <a:rPr lang="en-US" dirty="0"/>
              <a:t>Grown in different combinations with Amara Mustard and Extra Dwarf Pak Choi harvested recently on ISS!</a:t>
            </a:r>
          </a:p>
          <a:p>
            <a:pPr marL="0" indent="0">
              <a:buNone/>
            </a:pPr>
            <a:endParaRPr lang="en-US" dirty="0">
              <a:solidFill>
                <a:srgbClr val="00B0F0"/>
              </a:solidFill>
            </a:endParaRPr>
          </a:p>
          <a:p>
            <a:endParaRPr lang="en-US" dirty="0">
              <a:solidFill>
                <a:srgbClr val="00B0F0"/>
              </a:solidFill>
            </a:endParaRPr>
          </a:p>
          <a:p>
            <a:endParaRPr lang="en-US" dirty="0">
              <a:solidFill>
                <a:srgbClr val="00B0F0"/>
              </a:solidFill>
            </a:endParaRPr>
          </a:p>
          <a:p>
            <a:endParaRPr lang="en-US" dirty="0"/>
          </a:p>
        </p:txBody>
      </p:sp>
      <p:cxnSp>
        <p:nvCxnSpPr>
          <p:cNvPr id="5" name="Straight Connector 4"/>
          <p:cNvCxnSpPr/>
          <p:nvPr/>
        </p:nvCxnSpPr>
        <p:spPr>
          <a:xfrm>
            <a:off x="1781175" y="742874"/>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615322" y="6010744"/>
            <a:ext cx="6961356" cy="523220"/>
          </a:xfrm>
          <a:prstGeom prst="rect">
            <a:avLst/>
          </a:prstGeom>
          <a:noFill/>
        </p:spPr>
        <p:txBody>
          <a:bodyPr wrap="square" rtlCol="0">
            <a:spAutoFit/>
          </a:bodyPr>
          <a:lstStyle/>
          <a:p>
            <a:r>
              <a:rPr lang="en-US" sz="2800" dirty="0">
                <a:solidFill>
                  <a:srgbClr val="00B0F0"/>
                </a:solidFill>
              </a:rPr>
              <a:t>*= Student Selected Crops!</a:t>
            </a:r>
            <a:r>
              <a:rPr lang="en-US" sz="2800" dirty="0"/>
              <a:t> </a:t>
            </a: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355194" y="877946"/>
            <a:ext cx="2493816" cy="2743200"/>
          </a:xfrm>
          <a:prstGeom prst="rect">
            <a:avLst/>
          </a:prstGeom>
          <a:ln>
            <a:solidFill>
              <a:srgbClr val="00B0F0"/>
            </a:solidFill>
          </a:ln>
        </p:spPr>
      </p:pic>
      <p:pic>
        <p:nvPicPr>
          <p:cNvPr id="38" name="Picture 37"/>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723061" y="1136291"/>
            <a:ext cx="2768252" cy="2780779"/>
          </a:xfrm>
          <a:prstGeom prst="rect">
            <a:avLst/>
          </a:prstGeom>
          <a:ln>
            <a:solidFill>
              <a:srgbClr val="00B0F0"/>
            </a:solidFill>
          </a:ln>
        </p:spPr>
      </p:pic>
      <p:pic>
        <p:nvPicPr>
          <p:cNvPr id="39" name="Picture 38">
            <a:extLst>
              <a:ext uri="{FF2B5EF4-FFF2-40B4-BE49-F238E27FC236}">
                <a16:creationId xmlns:a16="http://schemas.microsoft.com/office/drawing/2014/main" id="{58454C9E-1D31-2D4F-8A16-8943AE6BED6A}"/>
              </a:ext>
              <a:ext uri="{147F2762-F138-4A5C-976F-8EAC2B608ADB}">
                <a16:predDERef xmlns:a16="http://schemas.microsoft.com/office/drawing/2014/main" pred="{DAE44CF0-9B50-4944-91C0-3B94086B118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131898" y="1543785"/>
            <a:ext cx="2881050" cy="2743200"/>
          </a:xfrm>
          <a:prstGeom prst="rect">
            <a:avLst/>
          </a:prstGeom>
          <a:ln>
            <a:solidFill>
              <a:srgbClr val="00B0F0"/>
            </a:solidFill>
          </a:ln>
        </p:spPr>
      </p:pic>
      <p:pic>
        <p:nvPicPr>
          <p:cNvPr id="40" name="Picture 39"/>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533753" y="1834704"/>
            <a:ext cx="2705622" cy="2743200"/>
          </a:xfrm>
          <a:prstGeom prst="rect">
            <a:avLst/>
          </a:prstGeom>
          <a:ln>
            <a:solidFill>
              <a:srgbClr val="00B0F0"/>
            </a:solidFill>
          </a:ln>
        </p:spPr>
      </p:pic>
      <p:pic>
        <p:nvPicPr>
          <p:cNvPr id="6" name="Picture 5" descr="A picture containing purple, arranged&#10;&#10;Description automatically generated">
            <a:extLst>
              <a:ext uri="{FF2B5EF4-FFF2-40B4-BE49-F238E27FC236}">
                <a16:creationId xmlns:a16="http://schemas.microsoft.com/office/drawing/2014/main" id="{3CE8E174-62E2-4AEF-A20E-0A7BAD4391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8316" t="50855" r="34775" b="8596"/>
          <a:stretch/>
        </p:blipFill>
        <p:spPr>
          <a:xfrm>
            <a:off x="7933066" y="2379761"/>
            <a:ext cx="2730842" cy="2743200"/>
          </a:xfrm>
          <a:prstGeom prst="rect">
            <a:avLst/>
          </a:prstGeom>
          <a:ln>
            <a:solidFill>
              <a:srgbClr val="00B0F0"/>
            </a:solidFill>
          </a:ln>
        </p:spPr>
      </p:pic>
      <p:pic>
        <p:nvPicPr>
          <p:cNvPr id="41" name="Picture 40"/>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82114" y="838905"/>
            <a:ext cx="2275702" cy="2286000"/>
          </a:xfrm>
          <a:prstGeom prst="rect">
            <a:avLst/>
          </a:prstGeom>
          <a:ln>
            <a:solidFill>
              <a:srgbClr val="00B0F0"/>
            </a:solidFill>
          </a:ln>
        </p:spPr>
      </p:pic>
      <p:pic>
        <p:nvPicPr>
          <p:cNvPr id="42" name="Picture 4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8089534" y="2836813"/>
            <a:ext cx="2254687" cy="2286000"/>
          </a:xfrm>
          <a:prstGeom prst="rect">
            <a:avLst/>
          </a:prstGeom>
          <a:ln>
            <a:solidFill>
              <a:srgbClr val="00B0F0"/>
            </a:solidFill>
          </a:ln>
        </p:spPr>
      </p:pic>
    </p:spTree>
    <p:extLst>
      <p:ext uri="{BB962C8B-B14F-4D97-AF65-F5344CB8AC3E}">
        <p14:creationId xmlns:p14="http://schemas.microsoft.com/office/powerpoint/2010/main" val="129822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52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1000" fill="hold"/>
                                        <p:tgtEl>
                                          <p:spTgt spid="36"/>
                                        </p:tgtEl>
                                        <p:attrNameLst>
                                          <p:attrName>ppt_w</p:attrName>
                                        </p:attrNameLst>
                                      </p:cBhvr>
                                      <p:tavLst>
                                        <p:tav tm="0">
                                          <p:val>
                                            <p:fltVal val="0"/>
                                          </p:val>
                                        </p:tav>
                                        <p:tav tm="100000">
                                          <p:val>
                                            <p:strVal val="#ppt_w"/>
                                          </p:val>
                                        </p:tav>
                                      </p:tavLst>
                                    </p:anim>
                                    <p:anim calcmode="lin" valueType="num">
                                      <p:cBhvr>
                                        <p:cTn id="36" dur="1000" fill="hold"/>
                                        <p:tgtEl>
                                          <p:spTgt spid="36"/>
                                        </p:tgtEl>
                                        <p:attrNameLst>
                                          <p:attrName>ppt_h</p:attrName>
                                        </p:attrNameLst>
                                      </p:cBhvr>
                                      <p:tavLst>
                                        <p:tav tm="0">
                                          <p:val>
                                            <p:fltVal val="0"/>
                                          </p:val>
                                        </p:tav>
                                        <p:tav tm="100000">
                                          <p:val>
                                            <p:strVal val="#ppt_h"/>
                                          </p:val>
                                        </p:tav>
                                      </p:tavLst>
                                    </p:anim>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fltVal val="0.5"/>
                                          </p:val>
                                        </p:tav>
                                        <p:tav tm="100000">
                                          <p:val>
                                            <p:strVal val="#ppt_x"/>
                                          </p:val>
                                        </p:tav>
                                      </p:tavLst>
                                    </p:anim>
                                    <p:anim calcmode="lin" valueType="num">
                                      <p:cBhvr>
                                        <p:cTn id="39" dur="1000" fill="hold"/>
                                        <p:tgtEl>
                                          <p:spTgt spid="36"/>
                                        </p:tgtEl>
                                        <p:attrNameLst>
                                          <p:attrName>ppt_y</p:attrName>
                                        </p:attrNameLst>
                                      </p:cBhvr>
                                      <p:tavLst>
                                        <p:tav tm="0">
                                          <p:val>
                                            <p:fltVal val="0.5"/>
                                          </p:val>
                                        </p:tav>
                                        <p:tav tm="100000">
                                          <p:val>
                                            <p:strVal val="#ppt_y"/>
                                          </p:val>
                                        </p:tav>
                                      </p:tavLst>
                                    </p:anim>
                                  </p:childTnLst>
                                </p:cTn>
                              </p:par>
                              <p:par>
                                <p:cTn id="40" presetID="1" presetClass="exit" presetSubtype="0" fill="hold"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38"/>
                                        </p:tgtEl>
                                        <p:attrNameLst>
                                          <p:attrName>style.visibility</p:attrName>
                                        </p:attrNameLst>
                                      </p:cBhvr>
                                      <p:to>
                                        <p:strVal val="hidden"/>
                                      </p:to>
                                    </p:set>
                                  </p:childTnLst>
                                </p:cTn>
                              </p:par>
                              <p:par>
                                <p:cTn id="44" presetID="1" presetClass="exit" presetSubtype="0" fill="hold" nodeType="withEffect">
                                  <p:stCondLst>
                                    <p:cond delay="0"/>
                                  </p:stCondLst>
                                  <p:childTnLst>
                                    <p:set>
                                      <p:cBhvr>
                                        <p:cTn id="45" dur="1" fill="hold">
                                          <p:stCondLst>
                                            <p:cond delay="0"/>
                                          </p:stCondLst>
                                        </p:cTn>
                                        <p:tgtEl>
                                          <p:spTgt spid="39"/>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40"/>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6"/>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41"/>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5">
            <a:extLst>
              <a:ext uri="{FF2B5EF4-FFF2-40B4-BE49-F238E27FC236}">
                <a16:creationId xmlns:a16="http://schemas.microsoft.com/office/drawing/2014/main" id="{4A198F1A-6D9E-4D0B-85AE-05922D5F332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382" y="1479432"/>
            <a:ext cx="2213900" cy="3397368"/>
          </a:xfrm>
          <a:prstGeom prst="rect">
            <a:avLst/>
          </a:prstGeom>
          <a:noFill/>
          <a:ln>
            <a:noFill/>
          </a:ln>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527"/>
          <a:stretch/>
        </p:blipFill>
        <p:spPr>
          <a:xfrm>
            <a:off x="10203640" y="115027"/>
            <a:ext cx="1819165" cy="2743200"/>
          </a:xfrm>
          <a:prstGeom prst="rect">
            <a:avLst/>
          </a:prstGeom>
        </p:spPr>
      </p:pic>
      <p:pic>
        <p:nvPicPr>
          <p:cNvPr id="6" name="Picture 2" descr="https://images-assets.nasa.gov/image/KSC-20180227-PH_DAC01_0025/KSC-20180227-PH_DAC01_0025~large.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0151"/>
          <a:stretch/>
        </p:blipFill>
        <p:spPr bwMode="auto">
          <a:xfrm>
            <a:off x="7414956" y="119194"/>
            <a:ext cx="2851145" cy="25451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r="24390" b="28663"/>
          <a:stretch/>
        </p:blipFill>
        <p:spPr>
          <a:xfrm rot="5400000">
            <a:off x="9827204" y="2217551"/>
            <a:ext cx="2579930" cy="1825592"/>
          </a:xfrm>
          <a:prstGeom prst="rect">
            <a:avLst/>
          </a:prstGeom>
        </p:spPr>
      </p:pic>
      <p:pic>
        <p:nvPicPr>
          <p:cNvPr id="16" name="Picture 15"/>
          <p:cNvPicPr>
            <a:picLocks noChangeAspect="1"/>
          </p:cNvPicPr>
          <p:nvPr/>
        </p:nvPicPr>
        <p:blipFill rotWithShape="1">
          <a:blip r:embed="rId7" cstate="print">
            <a:extLst>
              <a:ext uri="{28A0092B-C50C-407E-A947-70E740481C1C}">
                <a14:useLocalDpi xmlns:a14="http://schemas.microsoft.com/office/drawing/2010/main" val="0"/>
              </a:ext>
            </a:extLst>
          </a:blip>
          <a:srcRect l="4950" t="19770" r="43678" b="5746"/>
          <a:stretch/>
        </p:blipFill>
        <p:spPr>
          <a:xfrm>
            <a:off x="9396789" y="3875413"/>
            <a:ext cx="2633176" cy="2863393"/>
          </a:xfrm>
          <a:prstGeom prst="rect">
            <a:avLst/>
          </a:prstGeom>
        </p:spPr>
      </p:pic>
      <p:pic>
        <p:nvPicPr>
          <p:cNvPr id="8" name="Picture 7"/>
          <p:cNvPicPr>
            <a:picLocks noChangeAspect="1"/>
          </p:cNvPicPr>
          <p:nvPr/>
        </p:nvPicPr>
        <p:blipFill rotWithShape="1">
          <a:blip r:embed="rId8" cstate="print">
            <a:extLst>
              <a:ext uri="{28A0092B-C50C-407E-A947-70E740481C1C}">
                <a14:useLocalDpi xmlns:a14="http://schemas.microsoft.com/office/drawing/2010/main" val="0"/>
              </a:ext>
            </a:extLst>
          </a:blip>
          <a:srcRect l="12160" r="8248"/>
          <a:stretch/>
        </p:blipFill>
        <p:spPr>
          <a:xfrm>
            <a:off x="7354949" y="1861342"/>
            <a:ext cx="2911152" cy="2438954"/>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8437" y="4008728"/>
            <a:ext cx="3643653" cy="2733153"/>
          </a:xfrm>
          <a:prstGeom prst="rect">
            <a:avLst/>
          </a:prstGeom>
        </p:spPr>
      </p:pic>
      <p:pic>
        <p:nvPicPr>
          <p:cNvPr id="14" name="Picture 13"/>
          <p:cNvPicPr>
            <a:picLocks noChangeAspect="1"/>
          </p:cNvPicPr>
          <p:nvPr/>
        </p:nvPicPr>
        <p:blipFill rotWithShape="1">
          <a:blip r:embed="rId10" cstate="print">
            <a:extLst>
              <a:ext uri="{28A0092B-C50C-407E-A947-70E740481C1C}">
                <a14:useLocalDpi xmlns:a14="http://schemas.microsoft.com/office/drawing/2010/main" val="0"/>
              </a:ext>
            </a:extLst>
          </a:blip>
          <a:srcRect b="18316"/>
          <a:stretch/>
        </p:blipFill>
        <p:spPr>
          <a:xfrm>
            <a:off x="168954" y="1479432"/>
            <a:ext cx="2315459" cy="2521819"/>
          </a:xfrm>
          <a:prstGeom prst="rect">
            <a:avLst/>
          </a:prstGeom>
        </p:spPr>
      </p:pic>
      <p:pic>
        <p:nvPicPr>
          <p:cNvPr id="19" name="Picture 18" descr="A picture containing person, music&#10;&#10;Description automatically generated">
            <a:extLst>
              <a:ext uri="{FF2B5EF4-FFF2-40B4-BE49-F238E27FC236}">
                <a16:creationId xmlns:a16="http://schemas.microsoft.com/office/drawing/2014/main" id="{F958048A-4151-457C-94F1-99D093FC2AD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68040" y="155405"/>
            <a:ext cx="2760839" cy="3681118"/>
          </a:xfrm>
          <a:prstGeom prst="rect">
            <a:avLst/>
          </a:prstGeom>
        </p:spPr>
      </p:pic>
      <p:pic>
        <p:nvPicPr>
          <p:cNvPr id="17" name="Picture 16"/>
          <p:cNvPicPr>
            <a:picLocks noChangeAspect="1"/>
          </p:cNvPicPr>
          <p:nvPr/>
        </p:nvPicPr>
        <p:blipFill rotWithShape="1">
          <a:blip r:embed="rId12" cstate="print">
            <a:extLst>
              <a:ext uri="{28A0092B-C50C-407E-A947-70E740481C1C}">
                <a14:useLocalDpi xmlns:a14="http://schemas.microsoft.com/office/drawing/2010/main" val="0"/>
              </a:ext>
            </a:extLst>
          </a:blip>
          <a:srcRect l="19458" t="2733" r="-3099" b="37697"/>
          <a:stretch/>
        </p:blipFill>
        <p:spPr>
          <a:xfrm>
            <a:off x="4399889" y="2504439"/>
            <a:ext cx="3295460" cy="1760297"/>
          </a:xfrm>
          <a:prstGeom prst="rect">
            <a:avLst/>
          </a:prstGeom>
        </p:spPr>
      </p:pic>
      <p:pic>
        <p:nvPicPr>
          <p:cNvPr id="3" name="Picture 2" descr="A picture containing logo&#10;&#10;Description automatically generated">
            <a:extLst>
              <a:ext uri="{FF2B5EF4-FFF2-40B4-BE49-F238E27FC236}">
                <a16:creationId xmlns:a16="http://schemas.microsoft.com/office/drawing/2014/main" id="{FFB1C65D-756A-4968-A85F-AA5953FAEA5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8977" y="102403"/>
            <a:ext cx="2409717" cy="1362456"/>
          </a:xfrm>
          <a:prstGeom prst="rect">
            <a:avLst/>
          </a:prstGeom>
        </p:spPr>
      </p:pic>
      <p:pic>
        <p:nvPicPr>
          <p:cNvPr id="7" name="Picture 6"/>
          <p:cNvPicPr>
            <a:picLocks noChangeAspect="1"/>
          </p:cNvPicPr>
          <p:nvPr/>
        </p:nvPicPr>
        <p:blipFill rotWithShape="1">
          <a:blip r:embed="rId14" cstate="print">
            <a:extLst>
              <a:ext uri="{28A0092B-C50C-407E-A947-70E740481C1C}">
                <a14:useLocalDpi xmlns:a14="http://schemas.microsoft.com/office/drawing/2010/main"/>
              </a:ext>
            </a:extLst>
          </a:blip>
          <a:srcRect l="5022" t="8731" r="4264" b="7960"/>
          <a:stretch/>
        </p:blipFill>
        <p:spPr>
          <a:xfrm>
            <a:off x="2583473" y="103512"/>
            <a:ext cx="2274893" cy="1360238"/>
          </a:xfrm>
          <a:prstGeom prst="rect">
            <a:avLst/>
          </a:prstGeom>
        </p:spPr>
      </p:pic>
      <p:pic>
        <p:nvPicPr>
          <p:cNvPr id="10" name="Picture 9"/>
          <p:cNvPicPr>
            <a:picLocks noChangeAspect="1"/>
          </p:cNvPicPr>
          <p:nvPr/>
        </p:nvPicPr>
        <p:blipFill rotWithShape="1">
          <a:blip r:embed="rId15" cstate="print">
            <a:extLst>
              <a:ext uri="{28A0092B-C50C-407E-A947-70E740481C1C}">
                <a14:useLocalDpi xmlns:a14="http://schemas.microsoft.com/office/drawing/2010/main" val="0"/>
              </a:ext>
            </a:extLst>
          </a:blip>
          <a:srcRect t="17042"/>
          <a:stretch/>
        </p:blipFill>
        <p:spPr>
          <a:xfrm>
            <a:off x="7398677" y="4193692"/>
            <a:ext cx="2288649" cy="2531485"/>
          </a:xfrm>
          <a:prstGeom prst="rect">
            <a:avLst/>
          </a:prstGeom>
        </p:spPr>
      </p:pic>
      <p:pic>
        <p:nvPicPr>
          <p:cNvPr id="13" name="Picture 12"/>
          <p:cNvPicPr>
            <a:picLocks noChangeAspect="1"/>
          </p:cNvPicPr>
          <p:nvPr/>
        </p:nvPicPr>
        <p:blipFill rotWithShape="1">
          <a:blip r:embed="rId16" cstate="print">
            <a:extLst>
              <a:ext uri="{28A0092B-C50C-407E-A947-70E740481C1C}">
                <a14:useLocalDpi xmlns:a14="http://schemas.microsoft.com/office/drawing/2010/main" val="0"/>
              </a:ext>
            </a:extLst>
          </a:blip>
          <a:srcRect l="-581" t="14597" r="25927" b="16512"/>
          <a:stretch/>
        </p:blipFill>
        <p:spPr>
          <a:xfrm>
            <a:off x="3829140" y="4210172"/>
            <a:ext cx="3643653" cy="2521819"/>
          </a:xfrm>
          <a:prstGeom prst="rect">
            <a:avLst/>
          </a:prstGeom>
        </p:spPr>
      </p:pic>
    </p:spTree>
    <p:extLst>
      <p:ext uri="{BB962C8B-B14F-4D97-AF65-F5344CB8AC3E}">
        <p14:creationId xmlns:p14="http://schemas.microsoft.com/office/powerpoint/2010/main" val="1107017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8734" y="-106214"/>
            <a:ext cx="8734532" cy="1325563"/>
          </a:xfrm>
        </p:spPr>
        <p:txBody>
          <a:bodyPr/>
          <a:lstStyle/>
          <a:p>
            <a:pPr algn="ctr"/>
            <a:r>
              <a:rPr lang="en-US" dirty="0"/>
              <a:t>VEG-04</a:t>
            </a:r>
          </a:p>
        </p:txBody>
      </p:sp>
      <p:cxnSp>
        <p:nvCxnSpPr>
          <p:cNvPr id="4" name="Straight Connector 3"/>
          <p:cNvCxnSpPr/>
          <p:nvPr/>
        </p:nvCxnSpPr>
        <p:spPr>
          <a:xfrm>
            <a:off x="1866900" y="98681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80145" y="1509322"/>
            <a:ext cx="3810744" cy="3416320"/>
          </a:xfrm>
          <a:prstGeom prst="rect">
            <a:avLst/>
          </a:prstGeom>
          <a:noFill/>
        </p:spPr>
        <p:txBody>
          <a:bodyPr wrap="square" rtlCol="0">
            <a:spAutoFit/>
          </a:bodyPr>
          <a:lstStyle/>
          <a:p>
            <a:r>
              <a:rPr lang="en-US" sz="2400" dirty="0"/>
              <a:t>Research to study the impacts of Red: Blue: Green light ratios on Mizuna crop growth, nutrient composition, organoleptic appeal and microbial food safety with additional assessments of crew behavioral health.</a:t>
            </a:r>
          </a:p>
        </p:txBody>
      </p:sp>
      <p:sp>
        <p:nvSpPr>
          <p:cNvPr id="8" name="TextBox 7"/>
          <p:cNvSpPr txBox="1"/>
          <p:nvPr/>
        </p:nvSpPr>
        <p:spPr>
          <a:xfrm>
            <a:off x="251082" y="5451920"/>
            <a:ext cx="3231636" cy="1015663"/>
          </a:xfrm>
          <a:prstGeom prst="rect">
            <a:avLst/>
          </a:prstGeom>
          <a:noFill/>
        </p:spPr>
        <p:txBody>
          <a:bodyPr wrap="square" rtlCol="0">
            <a:spAutoFit/>
          </a:bodyPr>
          <a:lstStyle/>
          <a:p>
            <a:r>
              <a:rPr lang="en-US" sz="2000" dirty="0"/>
              <a:t>Collaboration between KSC, JSC, Purdue University and SNC-ORBITEC</a:t>
            </a:r>
          </a:p>
        </p:txBody>
      </p:sp>
      <p:pic>
        <p:nvPicPr>
          <p:cNvPr id="5" name="Picture 4">
            <a:extLst>
              <a:ext uri="{FF2B5EF4-FFF2-40B4-BE49-F238E27FC236}">
                <a16:creationId xmlns:a16="http://schemas.microsoft.com/office/drawing/2014/main" id="{CB8C8BF4-B0E8-46E3-A28E-C061D52683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08928" y="834415"/>
            <a:ext cx="3539744" cy="5943600"/>
          </a:xfrm>
          <a:prstGeom prst="rect">
            <a:avLst/>
          </a:prstGeom>
          <a:ln>
            <a:solidFill>
              <a:srgbClr val="00B0F0"/>
            </a:solidFill>
          </a:ln>
        </p:spPr>
      </p:pic>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60633" y="1348663"/>
            <a:ext cx="7680960" cy="5120640"/>
          </a:xfrm>
          <a:prstGeom prst="rect">
            <a:avLst/>
          </a:prstGeom>
          <a:ln>
            <a:solidFill>
              <a:srgbClr val="00B0F0"/>
            </a:solidFill>
          </a:ln>
        </p:spPr>
      </p:pic>
    </p:spTree>
    <p:extLst>
      <p:ext uri="{BB962C8B-B14F-4D97-AF65-F5344CB8AC3E}">
        <p14:creationId xmlns:p14="http://schemas.microsoft.com/office/powerpoint/2010/main" val="305090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89438"/>
            <a:ext cx="6172200" cy="857250"/>
          </a:xfrm>
        </p:spPr>
        <p:txBody>
          <a:bodyPr/>
          <a:lstStyle/>
          <a:p>
            <a:r>
              <a:rPr lang="en-US" dirty="0"/>
              <a:t>VEG-04 Crew Engagement</a:t>
            </a:r>
          </a:p>
        </p:txBody>
      </p:sp>
      <p:cxnSp>
        <p:nvCxnSpPr>
          <p:cNvPr id="6" name="Straight Connector 5"/>
          <p:cNvCxnSpPr/>
          <p:nvPr/>
        </p:nvCxnSpPr>
        <p:spPr>
          <a:xfrm>
            <a:off x="2924175" y="866264"/>
            <a:ext cx="634365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90270" y="1453507"/>
            <a:ext cx="5383660" cy="3550610"/>
          </a:xfrm>
          <a:prstGeom prst="rect">
            <a:avLst/>
          </a:prstGeom>
          <a:ln>
            <a:solidFill>
              <a:schemeClr val="accent1"/>
            </a:solidFill>
          </a:ln>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9820" y="1091724"/>
            <a:ext cx="5536180" cy="3732417"/>
          </a:xfrm>
          <a:prstGeom prst="rect">
            <a:avLst/>
          </a:prstGeom>
          <a:ln>
            <a:solidFill>
              <a:schemeClr val="accent1"/>
            </a:solidFill>
          </a:ln>
        </p:spPr>
      </p:pic>
      <p:pic>
        <p:nvPicPr>
          <p:cNvPr id="7" name="Picture 6">
            <a:extLst>
              <a:ext uri="{FF2B5EF4-FFF2-40B4-BE49-F238E27FC236}">
                <a16:creationId xmlns:a16="http://schemas.microsoft.com/office/drawing/2014/main" id="{E8C508B0-0CFE-4E52-AF21-328FB6CBA91F}"/>
              </a:ext>
            </a:extLst>
          </p:cNvPr>
          <p:cNvPicPr>
            <a:picLocks noChangeAspect="1"/>
          </p:cNvPicPr>
          <p:nvPr/>
        </p:nvPicPr>
        <p:blipFill rotWithShape="1">
          <a:blip r:embed="rId5" cstate="print">
            <a:lum bright="4000"/>
            <a:extLst>
              <a:ext uri="{BEBA8EAE-BF5A-486C-A8C5-ECC9F3942E4B}">
                <a14:imgProps xmlns:a14="http://schemas.microsoft.com/office/drawing/2010/main">
                  <a14:imgLayer r:embed="rId6">
                    <a14:imgEffect>
                      <a14:brightnessContrast bright="3000"/>
                    </a14:imgEffect>
                  </a14:imgLayer>
                </a14:imgProps>
              </a:ext>
              <a:ext uri="{28A0092B-C50C-407E-A947-70E740481C1C}">
                <a14:useLocalDpi xmlns:a14="http://schemas.microsoft.com/office/drawing/2010/main"/>
              </a:ext>
            </a:extLst>
          </a:blip>
          <a:srcRect/>
          <a:stretch/>
        </p:blipFill>
        <p:spPr>
          <a:xfrm>
            <a:off x="4761542" y="4069716"/>
            <a:ext cx="2682506" cy="2651760"/>
          </a:xfrm>
          <a:prstGeom prst="rect">
            <a:avLst/>
          </a:prstGeom>
          <a:ln>
            <a:solidFill>
              <a:schemeClr val="accent1"/>
            </a:solidFill>
          </a:ln>
        </p:spPr>
      </p:pic>
    </p:spTree>
    <p:extLst>
      <p:ext uri="{BB962C8B-B14F-4D97-AF65-F5344CB8AC3E}">
        <p14:creationId xmlns:p14="http://schemas.microsoft.com/office/powerpoint/2010/main" val="3732624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87834" y="925608"/>
            <a:ext cx="6354267" cy="3738748"/>
          </a:xfrm>
          <a:prstGeom prst="rect">
            <a:avLst/>
          </a:prstGeom>
          <a:ln>
            <a:solidFill>
              <a:schemeClr val="accent1"/>
            </a:solidFill>
          </a:ln>
        </p:spPr>
      </p:pic>
      <p:sp>
        <p:nvSpPr>
          <p:cNvPr id="2" name="TextBox 1">
            <a:extLst>
              <a:ext uri="{FF2B5EF4-FFF2-40B4-BE49-F238E27FC236}">
                <a16:creationId xmlns:a16="http://schemas.microsoft.com/office/drawing/2014/main" id="{1FE244B3-04CA-4124-8C6A-F9FA2CA13225}"/>
              </a:ext>
            </a:extLst>
          </p:cNvPr>
          <p:cNvSpPr txBox="1"/>
          <p:nvPr/>
        </p:nvSpPr>
        <p:spPr>
          <a:xfrm>
            <a:off x="1450017" y="205486"/>
            <a:ext cx="9291967" cy="646331"/>
          </a:xfrm>
          <a:prstGeom prst="rect">
            <a:avLst/>
          </a:prstGeom>
          <a:noFill/>
        </p:spPr>
        <p:txBody>
          <a:bodyPr wrap="none" rtlCol="0">
            <a:spAutoFit/>
          </a:bodyPr>
          <a:lstStyle/>
          <a:p>
            <a:r>
              <a:rPr lang="en-US" sz="3600" b="1" dirty="0">
                <a:latin typeface="+mj-lt"/>
              </a:rPr>
              <a:t>Plant Aromas Also Enhance Astronaut Experiences</a:t>
            </a:r>
          </a:p>
        </p:txBody>
      </p:sp>
      <p:cxnSp>
        <p:nvCxnSpPr>
          <p:cNvPr id="4" name="Straight Connector 3">
            <a:extLst>
              <a:ext uri="{FF2B5EF4-FFF2-40B4-BE49-F238E27FC236}">
                <a16:creationId xmlns:a16="http://schemas.microsoft.com/office/drawing/2014/main" id="{F8E73F8F-1339-4A83-BA95-B630AAA83999}"/>
              </a:ext>
            </a:extLst>
          </p:cNvPr>
          <p:cNvCxnSpPr/>
          <p:nvPr/>
        </p:nvCxnSpPr>
        <p:spPr>
          <a:xfrm>
            <a:off x="1866900" y="739539"/>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695AC14-9F53-4209-A44A-F44A1979E55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198732" y="2632363"/>
            <a:ext cx="6814107" cy="3749040"/>
          </a:xfrm>
          <a:prstGeom prst="rect">
            <a:avLst/>
          </a:prstGeom>
          <a:ln>
            <a:solidFill>
              <a:schemeClr val="accent1"/>
            </a:solidFill>
          </a:ln>
        </p:spPr>
      </p:pic>
    </p:spTree>
    <p:extLst>
      <p:ext uri="{BB962C8B-B14F-4D97-AF65-F5344CB8AC3E}">
        <p14:creationId xmlns:p14="http://schemas.microsoft.com/office/powerpoint/2010/main" val="2938662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802B-55B7-4192-9BAE-8F6C54425FF6}"/>
              </a:ext>
            </a:extLst>
          </p:cNvPr>
          <p:cNvSpPr>
            <a:spLocks noGrp="1"/>
          </p:cNvSpPr>
          <p:nvPr>
            <p:ph type="title"/>
          </p:nvPr>
        </p:nvSpPr>
        <p:spPr>
          <a:xfrm>
            <a:off x="838200" y="7780"/>
            <a:ext cx="10515600" cy="1325563"/>
          </a:xfrm>
        </p:spPr>
        <p:txBody>
          <a:bodyPr/>
          <a:lstStyle/>
          <a:p>
            <a:pPr algn="ctr"/>
            <a:r>
              <a:rPr lang="en-US" dirty="0"/>
              <a:t>Recent ISS Crop Research</a:t>
            </a:r>
          </a:p>
        </p:txBody>
      </p:sp>
      <p:cxnSp>
        <p:nvCxnSpPr>
          <p:cNvPr id="6" name="Straight Connector 5">
            <a:extLst>
              <a:ext uri="{FF2B5EF4-FFF2-40B4-BE49-F238E27FC236}">
                <a16:creationId xmlns:a16="http://schemas.microsoft.com/office/drawing/2014/main" id="{F83CFA6D-6B3E-4441-A7AF-313599540461}"/>
              </a:ext>
            </a:extLst>
          </p:cNvPr>
          <p:cNvCxnSpPr/>
          <p:nvPr/>
        </p:nvCxnSpPr>
        <p:spPr>
          <a:xfrm>
            <a:off x="1866900" y="98681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435391A-5E33-4E77-B8E9-8AA776E6C4D3}"/>
              </a:ext>
            </a:extLst>
          </p:cNvPr>
          <p:cNvSpPr txBox="1"/>
          <p:nvPr/>
        </p:nvSpPr>
        <p:spPr>
          <a:xfrm>
            <a:off x="2568198" y="5779512"/>
            <a:ext cx="7055604" cy="830997"/>
          </a:xfrm>
          <a:prstGeom prst="rect">
            <a:avLst/>
          </a:prstGeom>
          <a:noFill/>
        </p:spPr>
        <p:txBody>
          <a:bodyPr wrap="square" rtlCol="0">
            <a:spAutoFit/>
          </a:bodyPr>
          <a:lstStyle/>
          <a:p>
            <a:pPr algn="ctr"/>
            <a:r>
              <a:rPr lang="en-US" sz="2400" dirty="0"/>
              <a:t>PH-02 Radish Experiment</a:t>
            </a:r>
          </a:p>
          <a:p>
            <a:pPr algn="ctr"/>
            <a:r>
              <a:rPr lang="en-US" sz="2400" dirty="0"/>
              <a:t>PI Karl </a:t>
            </a:r>
            <a:r>
              <a:rPr lang="en-US" sz="2400" dirty="0" err="1"/>
              <a:t>Hasenstein</a:t>
            </a:r>
            <a:r>
              <a:rPr lang="en-US" sz="2400" dirty="0"/>
              <a:t> – University of Louisiana, Lafayette</a:t>
            </a:r>
          </a:p>
        </p:txBody>
      </p:sp>
      <p:pic>
        <p:nvPicPr>
          <p:cNvPr id="4" name="Picture 3">
            <a:extLst>
              <a:ext uri="{FF2B5EF4-FFF2-40B4-BE49-F238E27FC236}">
                <a16:creationId xmlns:a16="http://schemas.microsoft.com/office/drawing/2014/main" id="{7546CD78-6DB7-4BE0-BCC4-BF607FE279CE}"/>
              </a:ext>
            </a:extLst>
          </p:cNvPr>
          <p:cNvPicPr>
            <a:picLocks noChangeAspect="1"/>
          </p:cNvPicPr>
          <p:nvPr/>
        </p:nvPicPr>
        <p:blipFill>
          <a:blip r:embed="rId2"/>
          <a:stretch>
            <a:fillRect/>
          </a:stretch>
        </p:blipFill>
        <p:spPr>
          <a:xfrm>
            <a:off x="220186" y="1860352"/>
            <a:ext cx="5770722" cy="3847148"/>
          </a:xfrm>
          <a:prstGeom prst="rect">
            <a:avLst/>
          </a:prstGeom>
          <a:ln>
            <a:solidFill>
              <a:srgbClr val="57D3FF"/>
            </a:solidFill>
          </a:ln>
        </p:spPr>
      </p:pic>
      <p:pic>
        <p:nvPicPr>
          <p:cNvPr id="12" name="Picture 11" descr="A picture containing indoor, engine&#10;&#10;Description automatically generated">
            <a:extLst>
              <a:ext uri="{FF2B5EF4-FFF2-40B4-BE49-F238E27FC236}">
                <a16:creationId xmlns:a16="http://schemas.microsoft.com/office/drawing/2014/main" id="{348DCA71-045C-456D-B2CC-BBBDCBB6197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11094" y="1867020"/>
            <a:ext cx="5760720" cy="3840480"/>
          </a:xfrm>
          <a:prstGeom prst="rect">
            <a:avLst/>
          </a:prstGeom>
          <a:ln>
            <a:solidFill>
              <a:srgbClr val="57D3FF"/>
            </a:solidFill>
          </a:ln>
        </p:spPr>
      </p:pic>
    </p:spTree>
    <p:extLst>
      <p:ext uri="{BB962C8B-B14F-4D97-AF65-F5344CB8AC3E}">
        <p14:creationId xmlns:p14="http://schemas.microsoft.com/office/powerpoint/2010/main" val="3717547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802B-55B7-4192-9BAE-8F6C54425FF6}"/>
              </a:ext>
            </a:extLst>
          </p:cNvPr>
          <p:cNvSpPr>
            <a:spLocks noGrp="1"/>
          </p:cNvSpPr>
          <p:nvPr>
            <p:ph type="title"/>
          </p:nvPr>
        </p:nvSpPr>
        <p:spPr>
          <a:xfrm>
            <a:off x="838200" y="-19928"/>
            <a:ext cx="10515600" cy="1325563"/>
          </a:xfrm>
        </p:spPr>
        <p:txBody>
          <a:bodyPr/>
          <a:lstStyle/>
          <a:p>
            <a:pPr algn="ctr"/>
            <a:r>
              <a:rPr lang="en-US" dirty="0"/>
              <a:t>Recent ISS Crop Research</a:t>
            </a:r>
          </a:p>
        </p:txBody>
      </p:sp>
      <p:cxnSp>
        <p:nvCxnSpPr>
          <p:cNvPr id="6" name="Straight Connector 5">
            <a:extLst>
              <a:ext uri="{FF2B5EF4-FFF2-40B4-BE49-F238E27FC236}">
                <a16:creationId xmlns:a16="http://schemas.microsoft.com/office/drawing/2014/main" id="{F83CFA6D-6B3E-4441-A7AF-313599540461}"/>
              </a:ext>
            </a:extLst>
          </p:cNvPr>
          <p:cNvCxnSpPr/>
          <p:nvPr/>
        </p:nvCxnSpPr>
        <p:spPr>
          <a:xfrm>
            <a:off x="1866900" y="94063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23B5C36-3F63-4A9F-82D1-BA5D390FC15D}"/>
              </a:ext>
            </a:extLst>
          </p:cNvPr>
          <p:cNvSpPr txBox="1"/>
          <p:nvPr/>
        </p:nvSpPr>
        <p:spPr>
          <a:xfrm>
            <a:off x="1422400" y="6155679"/>
            <a:ext cx="9347200" cy="523220"/>
          </a:xfrm>
          <a:prstGeom prst="rect">
            <a:avLst/>
          </a:prstGeom>
          <a:noFill/>
        </p:spPr>
        <p:txBody>
          <a:bodyPr wrap="square" rtlCol="0">
            <a:spAutoFit/>
          </a:bodyPr>
          <a:lstStyle/>
          <a:p>
            <a:pPr algn="ctr"/>
            <a:r>
              <a:rPr lang="en-US" sz="2800" dirty="0"/>
              <a:t>Successful transplanting of ‘Extra Dwarf’ Pak Choi in VEG-03 I</a:t>
            </a:r>
          </a:p>
        </p:txBody>
      </p:sp>
      <p:pic>
        <p:nvPicPr>
          <p:cNvPr id="10" name="Picture 9" descr="A picture containing indoor&#10;&#10;Description automatically generated">
            <a:extLst>
              <a:ext uri="{FF2B5EF4-FFF2-40B4-BE49-F238E27FC236}">
                <a16:creationId xmlns:a16="http://schemas.microsoft.com/office/drawing/2014/main" id="{F333E62F-522C-46CF-9C44-ACE2BF4287B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79493" y="1382151"/>
            <a:ext cx="5760720" cy="3840480"/>
          </a:xfrm>
          <a:prstGeom prst="rect">
            <a:avLst/>
          </a:prstGeom>
          <a:ln>
            <a:solidFill>
              <a:srgbClr val="57D3FF"/>
            </a:solidFill>
          </a:ln>
        </p:spPr>
      </p:pic>
      <p:pic>
        <p:nvPicPr>
          <p:cNvPr id="12" name="Picture 11" descr="A picture containing vegetable, fresh, cluttered&#10;&#10;Description automatically generated">
            <a:extLst>
              <a:ext uri="{FF2B5EF4-FFF2-40B4-BE49-F238E27FC236}">
                <a16:creationId xmlns:a16="http://schemas.microsoft.com/office/drawing/2014/main" id="{1F8BB898-948E-45E1-B9F7-5636BBA96D1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6119706" y="1382151"/>
            <a:ext cx="5892801" cy="3840480"/>
          </a:xfrm>
          <a:prstGeom prst="rect">
            <a:avLst/>
          </a:prstGeom>
          <a:ln>
            <a:solidFill>
              <a:srgbClr val="57D3FF"/>
            </a:solidFill>
          </a:ln>
        </p:spPr>
      </p:pic>
      <p:sp>
        <p:nvSpPr>
          <p:cNvPr id="13" name="TextBox 12">
            <a:extLst>
              <a:ext uri="{FF2B5EF4-FFF2-40B4-BE49-F238E27FC236}">
                <a16:creationId xmlns:a16="http://schemas.microsoft.com/office/drawing/2014/main" id="{083ED6D6-EFC1-4B53-BB67-4591C03347FE}"/>
              </a:ext>
            </a:extLst>
          </p:cNvPr>
          <p:cNvSpPr txBox="1"/>
          <p:nvPr/>
        </p:nvSpPr>
        <p:spPr>
          <a:xfrm>
            <a:off x="1249037" y="5302906"/>
            <a:ext cx="3621632" cy="369332"/>
          </a:xfrm>
          <a:prstGeom prst="rect">
            <a:avLst/>
          </a:prstGeom>
          <a:noFill/>
        </p:spPr>
        <p:txBody>
          <a:bodyPr wrap="none" rtlCol="0">
            <a:spAutoFit/>
          </a:bodyPr>
          <a:lstStyle/>
          <a:p>
            <a:r>
              <a:rPr lang="en-US" dirty="0"/>
              <a:t>Transplanting 10 Days after initiation</a:t>
            </a:r>
          </a:p>
        </p:txBody>
      </p:sp>
      <p:sp>
        <p:nvSpPr>
          <p:cNvPr id="14" name="TextBox 13">
            <a:extLst>
              <a:ext uri="{FF2B5EF4-FFF2-40B4-BE49-F238E27FC236}">
                <a16:creationId xmlns:a16="http://schemas.microsoft.com/office/drawing/2014/main" id="{14FB1048-0401-487A-A0C3-45D1AD5220BF}"/>
              </a:ext>
            </a:extLst>
          </p:cNvPr>
          <p:cNvSpPr txBox="1"/>
          <p:nvPr/>
        </p:nvSpPr>
        <p:spPr>
          <a:xfrm>
            <a:off x="7321333" y="5302906"/>
            <a:ext cx="917239" cy="369332"/>
          </a:xfrm>
          <a:prstGeom prst="rect">
            <a:avLst/>
          </a:prstGeom>
          <a:noFill/>
        </p:spPr>
        <p:txBody>
          <a:bodyPr wrap="none" rtlCol="0">
            <a:spAutoFit/>
          </a:bodyPr>
          <a:lstStyle/>
          <a:p>
            <a:r>
              <a:rPr lang="en-US" dirty="0"/>
              <a:t>Original</a:t>
            </a:r>
          </a:p>
        </p:txBody>
      </p:sp>
      <p:sp>
        <p:nvSpPr>
          <p:cNvPr id="15" name="TextBox 14">
            <a:extLst>
              <a:ext uri="{FF2B5EF4-FFF2-40B4-BE49-F238E27FC236}">
                <a16:creationId xmlns:a16="http://schemas.microsoft.com/office/drawing/2014/main" id="{A93E4B3D-EC69-4F63-B37C-93F8EEA6FCEE}"/>
              </a:ext>
            </a:extLst>
          </p:cNvPr>
          <p:cNvSpPr txBox="1"/>
          <p:nvPr/>
        </p:nvSpPr>
        <p:spPr>
          <a:xfrm>
            <a:off x="9744011" y="5338539"/>
            <a:ext cx="1162178" cy="369332"/>
          </a:xfrm>
          <a:prstGeom prst="rect">
            <a:avLst/>
          </a:prstGeom>
          <a:noFill/>
        </p:spPr>
        <p:txBody>
          <a:bodyPr wrap="none" rtlCol="0">
            <a:spAutoFit/>
          </a:bodyPr>
          <a:lstStyle/>
          <a:p>
            <a:r>
              <a:rPr lang="en-US" dirty="0"/>
              <a:t>Transplant</a:t>
            </a:r>
          </a:p>
        </p:txBody>
      </p:sp>
      <p:sp>
        <p:nvSpPr>
          <p:cNvPr id="16" name="TextBox 15">
            <a:extLst>
              <a:ext uri="{FF2B5EF4-FFF2-40B4-BE49-F238E27FC236}">
                <a16:creationId xmlns:a16="http://schemas.microsoft.com/office/drawing/2014/main" id="{89A0D555-FED1-454A-8C7C-DA4CAAA2CA55}"/>
              </a:ext>
            </a:extLst>
          </p:cNvPr>
          <p:cNvSpPr txBox="1"/>
          <p:nvPr/>
        </p:nvSpPr>
        <p:spPr>
          <a:xfrm>
            <a:off x="8115365" y="5635294"/>
            <a:ext cx="1901483" cy="369332"/>
          </a:xfrm>
          <a:prstGeom prst="rect">
            <a:avLst/>
          </a:prstGeom>
          <a:noFill/>
        </p:spPr>
        <p:txBody>
          <a:bodyPr wrap="none" rtlCol="0">
            <a:spAutoFit/>
          </a:bodyPr>
          <a:lstStyle/>
          <a:p>
            <a:r>
              <a:rPr lang="en-US" dirty="0"/>
              <a:t>Harvest at 29 days</a:t>
            </a:r>
          </a:p>
        </p:txBody>
      </p:sp>
      <p:cxnSp>
        <p:nvCxnSpPr>
          <p:cNvPr id="4" name="Straight Arrow Connector 3">
            <a:extLst>
              <a:ext uri="{FF2B5EF4-FFF2-40B4-BE49-F238E27FC236}">
                <a16:creationId xmlns:a16="http://schemas.microsoft.com/office/drawing/2014/main" id="{5E0E0003-B451-419D-B872-0198834EF9E0}"/>
              </a:ext>
            </a:extLst>
          </p:cNvPr>
          <p:cNvCxnSpPr>
            <a:cxnSpLocks/>
            <a:stCxn id="14" idx="0"/>
          </p:cNvCxnSpPr>
          <p:nvPr/>
        </p:nvCxnSpPr>
        <p:spPr>
          <a:xfrm flipV="1">
            <a:off x="7779953" y="4133088"/>
            <a:ext cx="0" cy="1169818"/>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E9BBBC7-1AE6-459E-806A-6127A06D8FC3}"/>
              </a:ext>
            </a:extLst>
          </p:cNvPr>
          <p:cNvCxnSpPr>
            <a:cxnSpLocks/>
          </p:cNvCxnSpPr>
          <p:nvPr/>
        </p:nvCxnSpPr>
        <p:spPr>
          <a:xfrm flipH="1" flipV="1">
            <a:off x="10311448" y="4250530"/>
            <a:ext cx="1" cy="1123154"/>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005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E802B-55B7-4192-9BAE-8F6C54425FF6}"/>
              </a:ext>
            </a:extLst>
          </p:cNvPr>
          <p:cNvSpPr>
            <a:spLocks noGrp="1"/>
          </p:cNvSpPr>
          <p:nvPr>
            <p:ph type="title"/>
          </p:nvPr>
        </p:nvSpPr>
        <p:spPr>
          <a:xfrm>
            <a:off x="838200" y="-19928"/>
            <a:ext cx="10515600" cy="1325563"/>
          </a:xfrm>
        </p:spPr>
        <p:txBody>
          <a:bodyPr/>
          <a:lstStyle/>
          <a:p>
            <a:pPr algn="ctr"/>
            <a:r>
              <a:rPr lang="en-US" dirty="0"/>
              <a:t>Recent ISS Crop Research</a:t>
            </a:r>
          </a:p>
        </p:txBody>
      </p:sp>
      <p:cxnSp>
        <p:nvCxnSpPr>
          <p:cNvPr id="6" name="Straight Connector 5">
            <a:extLst>
              <a:ext uri="{FF2B5EF4-FFF2-40B4-BE49-F238E27FC236}">
                <a16:creationId xmlns:a16="http://schemas.microsoft.com/office/drawing/2014/main" id="{F83CFA6D-6B3E-4441-A7AF-313599540461}"/>
              </a:ext>
            </a:extLst>
          </p:cNvPr>
          <p:cNvCxnSpPr/>
          <p:nvPr/>
        </p:nvCxnSpPr>
        <p:spPr>
          <a:xfrm>
            <a:off x="1866900" y="940635"/>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7" name="Content Placeholder 6">
            <a:extLst>
              <a:ext uri="{FF2B5EF4-FFF2-40B4-BE49-F238E27FC236}">
                <a16:creationId xmlns:a16="http://schemas.microsoft.com/office/drawing/2014/main" id="{7EC893E7-EE71-4FAF-A2F1-C288982C0DB5}"/>
              </a:ext>
            </a:extLst>
          </p:cNvPr>
          <p:cNvPicPr>
            <a:picLocks noGrp="1" noChangeAspect="1"/>
          </p:cNvPicPr>
          <p:nvPr>
            <p:ph sz="half" idx="2"/>
          </p:nvPr>
        </p:nvPicPr>
        <p:blipFill rotWithShape="1">
          <a:blip r:embed="rId2" cstate="hqprint">
            <a:extLst>
              <a:ext uri="{28A0092B-C50C-407E-A947-70E740481C1C}">
                <a14:useLocalDpi xmlns:a14="http://schemas.microsoft.com/office/drawing/2010/main"/>
              </a:ext>
            </a:extLst>
          </a:blip>
          <a:srcRect/>
          <a:stretch/>
        </p:blipFill>
        <p:spPr>
          <a:xfrm>
            <a:off x="6513085" y="2059298"/>
            <a:ext cx="5181600" cy="1830935"/>
          </a:xfrm>
          <a:prstGeom prst="rect">
            <a:avLst/>
          </a:prstGeom>
          <a:ln>
            <a:solidFill>
              <a:srgbClr val="57D3FF"/>
            </a:solidFill>
          </a:ln>
        </p:spPr>
      </p:pic>
      <p:sp>
        <p:nvSpPr>
          <p:cNvPr id="8" name="TextBox 7">
            <a:extLst>
              <a:ext uri="{FF2B5EF4-FFF2-40B4-BE49-F238E27FC236}">
                <a16:creationId xmlns:a16="http://schemas.microsoft.com/office/drawing/2014/main" id="{523B5C36-3F63-4A9F-82D1-BA5D390FC15D}"/>
              </a:ext>
            </a:extLst>
          </p:cNvPr>
          <p:cNvSpPr txBox="1"/>
          <p:nvPr/>
        </p:nvSpPr>
        <p:spPr>
          <a:xfrm>
            <a:off x="6753653" y="4027377"/>
            <a:ext cx="4699438" cy="954107"/>
          </a:xfrm>
          <a:prstGeom prst="rect">
            <a:avLst/>
          </a:prstGeom>
          <a:noFill/>
        </p:spPr>
        <p:txBody>
          <a:bodyPr wrap="square" rtlCol="0">
            <a:spAutoFit/>
          </a:bodyPr>
          <a:lstStyle/>
          <a:p>
            <a:r>
              <a:rPr lang="en-US" sz="2800" dirty="0"/>
              <a:t>Seed Film technology tested successfully in VEG-03 J</a:t>
            </a:r>
          </a:p>
        </p:txBody>
      </p:sp>
      <p:pic>
        <p:nvPicPr>
          <p:cNvPr id="3" name="Picture 2">
            <a:extLst>
              <a:ext uri="{FF2B5EF4-FFF2-40B4-BE49-F238E27FC236}">
                <a16:creationId xmlns:a16="http://schemas.microsoft.com/office/drawing/2014/main" id="{A86FFAEA-83C7-4CA1-A2AC-664E40E23E7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38909" y="1127235"/>
            <a:ext cx="5222668" cy="5577840"/>
          </a:xfrm>
          <a:prstGeom prst="rect">
            <a:avLst/>
          </a:prstGeom>
          <a:ln>
            <a:solidFill>
              <a:srgbClr val="57D3FF"/>
            </a:solidFill>
          </a:ln>
        </p:spPr>
      </p:pic>
    </p:spTree>
    <p:extLst>
      <p:ext uri="{BB962C8B-B14F-4D97-AF65-F5344CB8AC3E}">
        <p14:creationId xmlns:p14="http://schemas.microsoft.com/office/powerpoint/2010/main" val="533495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2891"/>
            <a:ext cx="8229600" cy="1143000"/>
          </a:xfrm>
        </p:spPr>
        <p:txBody>
          <a:bodyPr/>
          <a:lstStyle/>
          <a:p>
            <a:pPr algn="ctr"/>
            <a:r>
              <a:rPr lang="en-US" dirty="0"/>
              <a:t>Thank you!</a:t>
            </a:r>
          </a:p>
        </p:txBody>
      </p:sp>
      <p:sp>
        <p:nvSpPr>
          <p:cNvPr id="3" name="Content Placeholder 2"/>
          <p:cNvSpPr>
            <a:spLocks noGrp="1"/>
          </p:cNvSpPr>
          <p:nvPr>
            <p:ph sz="half" idx="1"/>
          </p:nvPr>
        </p:nvSpPr>
        <p:spPr>
          <a:xfrm>
            <a:off x="164388" y="1175892"/>
            <a:ext cx="4940047" cy="5553679"/>
          </a:xfrm>
        </p:spPr>
        <p:txBody>
          <a:bodyPr>
            <a:normAutofit/>
          </a:bodyPr>
          <a:lstStyle/>
          <a:p>
            <a:r>
              <a:rPr lang="en-US" sz="2500" dirty="0"/>
              <a:t>Veggie and Space Crop Production teams</a:t>
            </a:r>
          </a:p>
          <a:p>
            <a:r>
              <a:rPr lang="en-US" sz="2500" dirty="0"/>
              <a:t>Astronauts Steve Swanson, Rick Mastracchio, Scott Kelly, Kjell Lindgren, Shane Kimbrough, Peggy Whitson, Jack Fischer, Joe </a:t>
            </a:r>
            <a:r>
              <a:rPr lang="en-US" sz="2500" dirty="0" err="1"/>
              <a:t>Acaba</a:t>
            </a:r>
            <a:r>
              <a:rPr lang="en-US" sz="2500" dirty="0"/>
              <a:t>, Scott Tingle, Serena </a:t>
            </a:r>
            <a:r>
              <a:rPr lang="en-US" sz="2500" dirty="0" err="1"/>
              <a:t>Auñón</a:t>
            </a:r>
            <a:r>
              <a:rPr lang="en-US" sz="2500" dirty="0"/>
              <a:t>-Chancellor, Alex </a:t>
            </a:r>
            <a:r>
              <a:rPr lang="en-US" sz="2500" dirty="0" err="1"/>
              <a:t>Gerst</a:t>
            </a:r>
            <a:r>
              <a:rPr lang="en-US" sz="2500" dirty="0"/>
              <a:t>, Anne McClain, David  Saint-Jacques, Christina Koch, Nick Hague,  Drew Morgan, Jessica Meir, Kate </a:t>
            </a:r>
            <a:r>
              <a:rPr lang="en-US" sz="2500" dirty="0" err="1"/>
              <a:t>Rubins</a:t>
            </a:r>
            <a:r>
              <a:rPr lang="en-US" sz="2500" dirty="0"/>
              <a:t>, Mike Hopkins, Shannon Walker</a:t>
            </a:r>
          </a:p>
          <a:p>
            <a:r>
              <a:rPr lang="en-US" sz="2500" dirty="0"/>
              <a:t>NASA’s Space Biology Program, ISS Program, Human Research Program</a:t>
            </a:r>
          </a:p>
          <a:p>
            <a:endParaRPr lang="en-US" sz="2500" dirty="0"/>
          </a:p>
        </p:txBody>
      </p:sp>
      <p:cxnSp>
        <p:nvCxnSpPr>
          <p:cNvPr id="6" name="Straight Connector 5"/>
          <p:cNvCxnSpPr/>
          <p:nvPr/>
        </p:nvCxnSpPr>
        <p:spPr>
          <a:xfrm>
            <a:off x="1866900" y="1068659"/>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7" name="Picture 2" descr="https://pbs.twimg.com/media/CbMNbZYWAAI5Iz8.jpg:large">
            <a:extLst>
              <a:ext uri="{FF2B5EF4-FFF2-40B4-BE49-F238E27FC236}">
                <a16:creationId xmlns:a16="http://schemas.microsoft.com/office/drawing/2014/main" id="{AE38E9B7-B3A2-4450-8C93-FE6E7083042A}"/>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a:stretch/>
        </p:blipFill>
        <p:spPr bwMode="auto">
          <a:xfrm>
            <a:off x="5328213" y="1188720"/>
            <a:ext cx="6863787" cy="566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64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865" y="91313"/>
            <a:ext cx="10515600" cy="1325563"/>
          </a:xfrm>
        </p:spPr>
        <p:txBody>
          <a:bodyPr/>
          <a:lstStyle/>
          <a:p>
            <a:pPr algn="ctr"/>
            <a:r>
              <a:rPr lang="en-US" dirty="0">
                <a:latin typeface="+mn-lt"/>
              </a:rPr>
              <a:t>Why grow plants in space?</a:t>
            </a:r>
          </a:p>
        </p:txBody>
      </p:sp>
      <p:sp>
        <p:nvSpPr>
          <p:cNvPr id="3" name="Content Placeholder 2"/>
          <p:cNvSpPr>
            <a:spLocks noGrp="1"/>
          </p:cNvSpPr>
          <p:nvPr>
            <p:ph idx="1"/>
          </p:nvPr>
        </p:nvSpPr>
        <p:spPr>
          <a:xfrm>
            <a:off x="362109" y="1456088"/>
            <a:ext cx="4777450" cy="4351338"/>
          </a:xfrm>
        </p:spPr>
        <p:txBody>
          <a:bodyPr/>
          <a:lstStyle/>
          <a:p>
            <a:r>
              <a:rPr lang="en-US" dirty="0"/>
              <a:t>Food</a:t>
            </a:r>
          </a:p>
          <a:p>
            <a:r>
              <a:rPr lang="en-US" dirty="0"/>
              <a:t>Psychological well being</a:t>
            </a:r>
          </a:p>
          <a:p>
            <a:r>
              <a:rPr lang="en-US" dirty="0"/>
              <a:t>Atmosphere</a:t>
            </a:r>
          </a:p>
          <a:p>
            <a:r>
              <a:rPr lang="en-US" dirty="0"/>
              <a:t>Water</a:t>
            </a:r>
          </a:p>
        </p:txBody>
      </p:sp>
      <p:cxnSp>
        <p:nvCxnSpPr>
          <p:cNvPr id="4" name="Straight Connector 3"/>
          <p:cNvCxnSpPr/>
          <p:nvPr/>
        </p:nvCxnSpPr>
        <p:spPr>
          <a:xfrm>
            <a:off x="1866900" y="1259392"/>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pic>
        <p:nvPicPr>
          <p:cNvPr id="1028" name="Picture 4" descr="https://io.jsc.nasa.gov/photos/11169/hires/iss038e009300.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309242" y="1613571"/>
            <a:ext cx="7620000" cy="506569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4745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0196" name="Picture 4"/>
          <p:cNvPicPr>
            <a:picLocks noChangeAspect="1" noChangeArrowheads="1"/>
          </p:cNvPicPr>
          <p:nvPr/>
        </p:nvPicPr>
        <p:blipFill>
          <a:blip r:embed="rId2" cstate="print">
            <a:lum bright="-16000" contrast="46000"/>
            <a:extLst>
              <a:ext uri="{28A0092B-C50C-407E-A947-70E740481C1C}">
                <a14:useLocalDpi xmlns:a14="http://schemas.microsoft.com/office/drawing/2010/main"/>
              </a:ext>
            </a:extLst>
          </a:blip>
          <a:srcRect/>
          <a:stretch>
            <a:fillRect/>
          </a:stretch>
        </p:blipFill>
        <p:spPr bwMode="auto">
          <a:xfrm>
            <a:off x="1524000" y="0"/>
            <a:ext cx="9144000" cy="6858000"/>
          </a:xfrm>
          <a:prstGeom prst="rect">
            <a:avLst/>
          </a:prstGeom>
          <a:noFill/>
          <a:ln>
            <a:solidFill>
              <a:schemeClr val="accent1"/>
            </a:solidFill>
          </a:ln>
        </p:spPr>
      </p:pic>
    </p:spTree>
    <p:extLst>
      <p:ext uri="{BB962C8B-B14F-4D97-AF65-F5344CB8AC3E}">
        <p14:creationId xmlns:p14="http://schemas.microsoft.com/office/powerpoint/2010/main" val="226637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2650" y="286104"/>
            <a:ext cx="7886700" cy="955674"/>
          </a:xfrm>
        </p:spPr>
        <p:txBody>
          <a:bodyPr/>
          <a:lstStyle/>
          <a:p>
            <a:pPr algn="ctr"/>
            <a:r>
              <a:rPr lang="en-US" dirty="0"/>
              <a:t>Plant Factories</a:t>
            </a:r>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366521" y="1185271"/>
            <a:ext cx="4046219" cy="5394960"/>
          </a:xfrm>
          <a:ln>
            <a:noFill/>
          </a:ln>
        </p:spPr>
      </p:pic>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79261" y="1185271"/>
            <a:ext cx="4046219" cy="5394960"/>
          </a:xfrm>
          <a:ln>
            <a:noFill/>
          </a:ln>
        </p:spPr>
      </p:pic>
      <p:cxnSp>
        <p:nvCxnSpPr>
          <p:cNvPr id="8" name="Straight Connector 7"/>
          <p:cNvCxnSpPr/>
          <p:nvPr/>
        </p:nvCxnSpPr>
        <p:spPr>
          <a:xfrm>
            <a:off x="1866900" y="107527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480102" y="6546631"/>
            <a:ext cx="5844998" cy="307777"/>
          </a:xfrm>
          <a:prstGeom prst="rect">
            <a:avLst/>
          </a:prstGeom>
          <a:noFill/>
        </p:spPr>
        <p:txBody>
          <a:bodyPr wrap="none" rtlCol="0">
            <a:spAutoFit/>
          </a:bodyPr>
          <a:lstStyle/>
          <a:p>
            <a:r>
              <a:rPr lang="en-US" sz="1400" dirty="0"/>
              <a:t>Photos of Osaka Prefecture University training facility courtesy of Ray Wheeler</a:t>
            </a:r>
          </a:p>
        </p:txBody>
      </p:sp>
    </p:spTree>
    <p:extLst>
      <p:ext uri="{BB962C8B-B14F-4D97-AF65-F5344CB8AC3E}">
        <p14:creationId xmlns:p14="http://schemas.microsoft.com/office/powerpoint/2010/main" val="2557675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38008"/>
            <a:ext cx="8229600" cy="1143000"/>
          </a:xfrm>
        </p:spPr>
        <p:txBody>
          <a:bodyPr/>
          <a:lstStyle/>
          <a:p>
            <a:endParaRPr lang="en-US" dirty="0"/>
          </a:p>
        </p:txBody>
      </p:sp>
      <p:pic>
        <p:nvPicPr>
          <p:cNvPr id="4" name="Picture 3"/>
          <p:cNvPicPr>
            <a:picLocks noChangeAspect="1"/>
          </p:cNvPicPr>
          <p:nvPr/>
        </p:nvPicPr>
        <p:blipFill rotWithShape="1">
          <a:blip r:embed="rId2" cstate="hqprint">
            <a:extLst>
              <a:ext uri="{28A0092B-C50C-407E-A947-70E740481C1C}">
                <a14:useLocalDpi xmlns:a14="http://schemas.microsoft.com/office/drawing/2010/main"/>
              </a:ext>
            </a:extLst>
          </a:blip>
          <a:srcRect r="-110" b="-1164"/>
          <a:stretch/>
        </p:blipFill>
        <p:spPr>
          <a:xfrm>
            <a:off x="923584" y="0"/>
            <a:ext cx="10344832" cy="6950075"/>
          </a:xfrm>
          <a:prstGeom prst="rect">
            <a:avLst/>
          </a:prstGeom>
          <a:ln>
            <a:solidFill>
              <a:schemeClr val="accent1"/>
            </a:solidFill>
          </a:ln>
        </p:spPr>
      </p:pic>
    </p:spTree>
    <p:extLst>
      <p:ext uri="{BB962C8B-B14F-4D97-AF65-F5344CB8AC3E}">
        <p14:creationId xmlns:p14="http://schemas.microsoft.com/office/powerpoint/2010/main" val="1383722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52650" y="81756"/>
            <a:ext cx="7886700" cy="1325563"/>
          </a:xfrm>
        </p:spPr>
        <p:txBody>
          <a:bodyPr/>
          <a:lstStyle/>
          <a:p>
            <a:pPr algn="ctr"/>
            <a:r>
              <a:rPr lang="en-US" dirty="0"/>
              <a:t>South Pole Greenhouse</a:t>
            </a:r>
          </a:p>
        </p:txBody>
      </p:sp>
      <p:cxnSp>
        <p:nvCxnSpPr>
          <p:cNvPr id="8" name="Straight Connector 7"/>
          <p:cNvCxnSpPr/>
          <p:nvPr/>
        </p:nvCxnSpPr>
        <p:spPr>
          <a:xfrm>
            <a:off x="1866900" y="103214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238929" y="6418338"/>
            <a:ext cx="3287695" cy="369332"/>
          </a:xfrm>
          <a:prstGeom prst="rect">
            <a:avLst/>
          </a:prstGeom>
          <a:noFill/>
        </p:spPr>
        <p:txBody>
          <a:bodyPr wrap="none" rtlCol="0">
            <a:spAutoFit/>
          </a:bodyPr>
          <a:lstStyle/>
          <a:p>
            <a:r>
              <a:rPr lang="en-US" dirty="0"/>
              <a:t>Photo courtesy of Lane Patterson</a:t>
            </a:r>
          </a:p>
        </p:txBody>
      </p:sp>
      <p:pic>
        <p:nvPicPr>
          <p:cNvPr id="9" name="Picture 8">
            <a:extLst>
              <a:ext uri="{FF2B5EF4-FFF2-40B4-BE49-F238E27FC236}">
                <a16:creationId xmlns:a16="http://schemas.microsoft.com/office/drawing/2014/main" id="{4149DC5E-6B0A-4BF6-A6BD-38F509CDCF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3200" y="1237530"/>
            <a:ext cx="6705600" cy="5029200"/>
          </a:xfrm>
          <a:prstGeom prst="rect">
            <a:avLst/>
          </a:prstGeom>
        </p:spPr>
      </p:pic>
    </p:spTree>
    <p:extLst>
      <p:ext uri="{BB962C8B-B14F-4D97-AF65-F5344CB8AC3E}">
        <p14:creationId xmlns:p14="http://schemas.microsoft.com/office/powerpoint/2010/main" val="331239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64ED07-92DA-4820-B78A-A48D8DFF1AAF}"/>
              </a:ext>
            </a:extLst>
          </p:cNvPr>
          <p:cNvSpPr txBox="1"/>
          <p:nvPr/>
        </p:nvSpPr>
        <p:spPr>
          <a:xfrm>
            <a:off x="1524000" y="2040674"/>
            <a:ext cx="9144000" cy="1015663"/>
          </a:xfrm>
          <a:prstGeom prst="rect">
            <a:avLst/>
          </a:prstGeom>
          <a:noFill/>
        </p:spPr>
        <p:txBody>
          <a:bodyPr wrap="square" rtlCol="0">
            <a:spAutoFit/>
          </a:bodyPr>
          <a:lstStyle/>
          <a:p>
            <a:pPr algn="ctr"/>
            <a:r>
              <a:rPr lang="en-US" sz="3000" b="1" i="1" dirty="0">
                <a:solidFill>
                  <a:srgbClr val="FFFF00"/>
                </a:solidFill>
                <a:latin typeface="Arial Narrow" panose="020B0606020202030204" pitchFamily="34" charset="0"/>
              </a:rPr>
              <a:t>Ensure Food System Security</a:t>
            </a:r>
            <a:r>
              <a:rPr lang="en-US" sz="3000" b="1" i="1" dirty="0">
                <a:solidFill>
                  <a:srgbClr val="92D050"/>
                </a:solidFill>
                <a:latin typeface="Arial Narrow" panose="020B0606020202030204" pitchFamily="34" charset="0"/>
              </a:rPr>
              <a:t> </a:t>
            </a:r>
            <a:r>
              <a:rPr lang="en-US" sz="3000" b="1" i="1" dirty="0">
                <a:solidFill>
                  <a:srgbClr val="FFFF00"/>
                </a:solidFill>
                <a:latin typeface="Arial Narrow" panose="020B0606020202030204" pitchFamily="34" charset="0"/>
              </a:rPr>
              <a:t>on Long Duration Missions  Beyond LEO</a:t>
            </a:r>
            <a:endParaRPr lang="en-US" sz="3000" b="1" dirty="0">
              <a:solidFill>
                <a:srgbClr val="FFFF00"/>
              </a:solidFill>
              <a:latin typeface="Arial Narrow" panose="020B0606020202030204" pitchFamily="34" charset="0"/>
            </a:endParaRPr>
          </a:p>
        </p:txBody>
      </p:sp>
      <p:sp>
        <p:nvSpPr>
          <p:cNvPr id="12" name="TextBox 11">
            <a:extLst>
              <a:ext uri="{FF2B5EF4-FFF2-40B4-BE49-F238E27FC236}">
                <a16:creationId xmlns:a16="http://schemas.microsoft.com/office/drawing/2014/main" id="{35983FE4-FB54-44B5-A83B-58CD27C15111}"/>
              </a:ext>
            </a:extLst>
          </p:cNvPr>
          <p:cNvSpPr txBox="1"/>
          <p:nvPr/>
        </p:nvSpPr>
        <p:spPr>
          <a:xfrm>
            <a:off x="2717180" y="3766670"/>
            <a:ext cx="6757640" cy="830997"/>
          </a:xfrm>
          <a:prstGeom prst="rect">
            <a:avLst/>
          </a:prstGeom>
          <a:noFill/>
        </p:spPr>
        <p:txBody>
          <a:bodyPr wrap="square" rtlCol="0">
            <a:spAutoFit/>
          </a:bodyPr>
          <a:lstStyle>
            <a:defPPr>
              <a:defRPr lang="en-US"/>
            </a:defPPr>
            <a:lvl1pPr algn="ctr">
              <a:defRPr sz="3000" b="1" i="1">
                <a:solidFill>
                  <a:srgbClr val="FFFF00"/>
                </a:solidFill>
                <a:latin typeface="Arial Narrow" panose="020B0606020202030204" pitchFamily="34" charset="0"/>
              </a:defRPr>
            </a:lvl1pPr>
          </a:lstStyle>
          <a:p>
            <a:pPr algn="l"/>
            <a:r>
              <a:rPr lang="en-US" sz="2400" dirty="0">
                <a:solidFill>
                  <a:schemeClr val="accent6">
                    <a:lumMod val="60000"/>
                    <a:lumOff val="40000"/>
                  </a:schemeClr>
                </a:solidFill>
              </a:rPr>
              <a:t>Near-Term Goal</a:t>
            </a:r>
          </a:p>
          <a:p>
            <a:pPr algn="l"/>
            <a:r>
              <a:rPr lang="en-US" sz="2400" dirty="0">
                <a:solidFill>
                  <a:schemeClr val="accent6">
                    <a:lumMod val="60000"/>
                    <a:lumOff val="40000"/>
                  </a:schemeClr>
                </a:solidFill>
              </a:rPr>
              <a:t>Nutrient Supplementation of Prepackaged Food</a:t>
            </a:r>
          </a:p>
        </p:txBody>
      </p:sp>
      <p:sp>
        <p:nvSpPr>
          <p:cNvPr id="14" name="TextBox 13">
            <a:extLst>
              <a:ext uri="{FF2B5EF4-FFF2-40B4-BE49-F238E27FC236}">
                <a16:creationId xmlns:a16="http://schemas.microsoft.com/office/drawing/2014/main" id="{ED1CEC08-F171-49BB-AA42-2D16A97C9235}"/>
              </a:ext>
            </a:extLst>
          </p:cNvPr>
          <p:cNvSpPr txBox="1"/>
          <p:nvPr/>
        </p:nvSpPr>
        <p:spPr>
          <a:xfrm>
            <a:off x="2717180" y="4924835"/>
            <a:ext cx="6757640" cy="830997"/>
          </a:xfrm>
          <a:prstGeom prst="rect">
            <a:avLst/>
          </a:prstGeom>
          <a:noFill/>
        </p:spPr>
        <p:txBody>
          <a:bodyPr wrap="square" rtlCol="0">
            <a:spAutoFit/>
          </a:bodyPr>
          <a:lstStyle>
            <a:defPPr>
              <a:defRPr lang="en-US"/>
            </a:defPPr>
            <a:lvl1pPr algn="ctr">
              <a:defRPr sz="3000" b="1" i="1">
                <a:solidFill>
                  <a:srgbClr val="FFFF00"/>
                </a:solidFill>
                <a:latin typeface="Arial Narrow" panose="020B0606020202030204" pitchFamily="34" charset="0"/>
              </a:defRPr>
            </a:lvl1pPr>
          </a:lstStyle>
          <a:p>
            <a:pPr algn="l"/>
            <a:r>
              <a:rPr lang="en-US" sz="2400" dirty="0">
                <a:solidFill>
                  <a:schemeClr val="accent1">
                    <a:lumMod val="60000"/>
                    <a:lumOff val="40000"/>
                  </a:schemeClr>
                </a:solidFill>
              </a:rPr>
              <a:t>Long-Term Goal</a:t>
            </a:r>
          </a:p>
          <a:p>
            <a:pPr algn="l"/>
            <a:r>
              <a:rPr lang="en-US" sz="2400" dirty="0">
                <a:solidFill>
                  <a:schemeClr val="accent1">
                    <a:lumMod val="60000"/>
                    <a:lumOff val="40000"/>
                  </a:schemeClr>
                </a:solidFill>
              </a:rPr>
              <a:t>Caloric Replacement to Facilitate Earth Independence</a:t>
            </a:r>
          </a:p>
        </p:txBody>
      </p:sp>
      <p:sp>
        <p:nvSpPr>
          <p:cNvPr id="8" name="Title 2">
            <a:extLst>
              <a:ext uri="{FF2B5EF4-FFF2-40B4-BE49-F238E27FC236}">
                <a16:creationId xmlns:a16="http://schemas.microsoft.com/office/drawing/2014/main" id="{D2F54739-1739-43A0-8177-2E92BAE2BFF8}"/>
              </a:ext>
            </a:extLst>
          </p:cNvPr>
          <p:cNvSpPr txBox="1">
            <a:spLocks/>
          </p:cNvSpPr>
          <p:nvPr/>
        </p:nvSpPr>
        <p:spPr>
          <a:xfrm>
            <a:off x="2152650" y="40793"/>
            <a:ext cx="7886700" cy="10156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t>The Space Crop Production Vision</a:t>
            </a:r>
          </a:p>
        </p:txBody>
      </p:sp>
      <p:cxnSp>
        <p:nvCxnSpPr>
          <p:cNvPr id="9" name="Straight Connector 8">
            <a:extLst>
              <a:ext uri="{FF2B5EF4-FFF2-40B4-BE49-F238E27FC236}">
                <a16:creationId xmlns:a16="http://schemas.microsoft.com/office/drawing/2014/main" id="{D3D222F2-CBB4-42ED-8FB7-3911BB2F7299}"/>
              </a:ext>
            </a:extLst>
          </p:cNvPr>
          <p:cNvCxnSpPr/>
          <p:nvPr/>
        </p:nvCxnSpPr>
        <p:spPr>
          <a:xfrm>
            <a:off x="1866900" y="1032141"/>
            <a:ext cx="8458200" cy="0"/>
          </a:xfrm>
          <a:prstGeom prst="line">
            <a:avLst/>
          </a:prstGeom>
          <a:ln w="3175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10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1129</Words>
  <Application>Microsoft Office PowerPoint</Application>
  <PresentationFormat>Widescreen</PresentationFormat>
  <Paragraphs>203</Paragraphs>
  <Slides>36</Slides>
  <Notes>13</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Arial Black</vt:lpstr>
      <vt:lpstr>Arial Narrow</vt:lpstr>
      <vt:lpstr>Calibri</vt:lpstr>
      <vt:lpstr>Calibri Light</vt:lpstr>
      <vt:lpstr>Office Theme</vt:lpstr>
      <vt:lpstr>Plants in Space, Veggie, and Space Crop Production </vt:lpstr>
      <vt:lpstr>PowerPoint Presentation</vt:lpstr>
      <vt:lpstr>PowerPoint Presentation</vt:lpstr>
      <vt:lpstr>Why grow plants in space?</vt:lpstr>
      <vt:lpstr>PowerPoint Presentation</vt:lpstr>
      <vt:lpstr>Plant Factories</vt:lpstr>
      <vt:lpstr>PowerPoint Presentation</vt:lpstr>
      <vt:lpstr>South Pole Greenhouse</vt:lpstr>
      <vt:lpstr>PowerPoint Presentation</vt:lpstr>
      <vt:lpstr>Space Crop Production Candidates</vt:lpstr>
      <vt:lpstr>Plant Growth and the Environment</vt:lpstr>
      <vt:lpstr>The Space Environment</vt:lpstr>
      <vt:lpstr>The Space Environment</vt:lpstr>
      <vt:lpstr>The Space Environment</vt:lpstr>
      <vt:lpstr>Space Crop Production Challenges</vt:lpstr>
      <vt:lpstr>Space Crop Production Roadmap For Exploration</vt:lpstr>
      <vt:lpstr>PowerPoint Presentation</vt:lpstr>
      <vt:lpstr>PowerPoint Presentation</vt:lpstr>
      <vt:lpstr>PowerPoint Presentation</vt:lpstr>
      <vt:lpstr>VEG-01B Harvest (August 2015)</vt:lpstr>
      <vt:lpstr>PowerPoint Presentation</vt:lpstr>
      <vt:lpstr>Ventilation and Water Issues &amp; Consequences in Zinnia</vt:lpstr>
      <vt:lpstr>Zinnia Action Shots</vt:lpstr>
      <vt:lpstr>And they bloomed, and bloomed...</vt:lpstr>
      <vt:lpstr>Zinnia Harvest on February 14, 2016</vt:lpstr>
      <vt:lpstr>Red Lettuce Cut-and-Come-Again</vt:lpstr>
      <vt:lpstr>VEG-03C Cut-and-Come-Again</vt:lpstr>
      <vt:lpstr>A Tale of Two Veggies</vt:lpstr>
      <vt:lpstr>VEG-03 New Crops on Orbit</vt:lpstr>
      <vt:lpstr>VEG-04</vt:lpstr>
      <vt:lpstr>VEG-04 Crew Engagement</vt:lpstr>
      <vt:lpstr>PowerPoint Presentation</vt:lpstr>
      <vt:lpstr>Recent ISS Crop Research</vt:lpstr>
      <vt:lpstr>Recent ISS Crop Research</vt:lpstr>
      <vt:lpstr>Recent ISS Crop Research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2021-02-10T16:51:51Z</dcterms:created>
  <dcterms:modified xsi:type="dcterms:W3CDTF">2021-06-08T18:29:25Z</dcterms:modified>
</cp:coreProperties>
</file>