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20"/>
  </p:notesMasterIdLst>
  <p:sldIdLst>
    <p:sldId id="256" r:id="rId5"/>
    <p:sldId id="286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1" r:id="rId14"/>
    <p:sldId id="282" r:id="rId15"/>
    <p:sldId id="283" r:id="rId16"/>
    <p:sldId id="280" r:id="rId17"/>
    <p:sldId id="284" r:id="rId18"/>
    <p:sldId id="285" r:id="rId19"/>
  </p:sldIdLst>
  <p:sldSz cx="12188825" cy="6858000"/>
  <p:notesSz cx="6858000" cy="9144000"/>
  <p:defaultTextStyle>
    <a:defPPr>
      <a:defRPr lang="en-US"/>
    </a:defPPr>
    <a:lvl1pPr marL="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60949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2AF"/>
    <a:srgbClr val="2F4A1D"/>
    <a:srgbClr val="192D51"/>
    <a:srgbClr val="612C09"/>
    <a:srgbClr val="FFA398"/>
    <a:srgbClr val="FF816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66" autoAdjust="0"/>
    <p:restoredTop sz="94660"/>
  </p:normalViewPr>
  <p:slideViewPr>
    <p:cSldViewPr snapToGrid="0">
      <p:cViewPr varScale="1">
        <p:scale>
          <a:sx n="55" d="100"/>
          <a:sy n="55" d="100"/>
        </p:scale>
        <p:origin x="3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E6272-9A03-4E96-8847-53CDD7F465E2}" type="datetimeFigureOut">
              <a:rPr lang="en-US" smtClean="0"/>
              <a:t>6/21/2021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AAB96-E5C6-4A74-AC5F-F5355E1EC8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08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-27946"/>
            <a:ext cx="12188825" cy="68859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7654" y="3534009"/>
            <a:ext cx="9441174" cy="33207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1122366"/>
            <a:ext cx="10360501" cy="2052637"/>
          </a:xfrm>
        </p:spPr>
        <p:txBody>
          <a:bodyPr anchor="ctr">
            <a:normAutofit/>
          </a:bodyPr>
          <a:lstStyle>
            <a:lvl1pPr algn="l">
              <a:defRPr sz="20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162" y="3175000"/>
            <a:ext cx="6111341" cy="2260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500" b="1">
                <a:solidFill>
                  <a:srgbClr val="FFFF00"/>
                </a:solidFill>
              </a:defRPr>
            </a:lvl1pPr>
            <a:lvl2pPr marL="342906" indent="0" algn="ctr">
              <a:buNone/>
              <a:defRPr sz="1500"/>
            </a:lvl2pPr>
            <a:lvl3pPr marL="685811" indent="0" algn="ctr">
              <a:buNone/>
              <a:defRPr sz="1350"/>
            </a:lvl3pPr>
            <a:lvl4pPr marL="1028717" indent="0" algn="ctr">
              <a:buNone/>
              <a:defRPr sz="1200"/>
            </a:lvl4pPr>
            <a:lvl5pPr marL="1371622" indent="0" algn="ctr">
              <a:buNone/>
              <a:defRPr sz="1200"/>
            </a:lvl5pPr>
            <a:lvl6pPr marL="1714529" indent="0" algn="ctr">
              <a:buNone/>
              <a:defRPr sz="1200"/>
            </a:lvl6pPr>
            <a:lvl7pPr marL="2057434" indent="0" algn="ctr">
              <a:buNone/>
              <a:defRPr sz="1200"/>
            </a:lvl7pPr>
            <a:lvl8pPr marL="2400340" indent="0" algn="ctr">
              <a:buNone/>
              <a:defRPr sz="1200"/>
            </a:lvl8pPr>
            <a:lvl9pPr marL="2743246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9" descr="NASA insignia2Color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1097" y="135523"/>
            <a:ext cx="845155" cy="656539"/>
          </a:xfrm>
          <a:prstGeom prst="rect">
            <a:avLst/>
          </a:prstGeom>
        </p:spPr>
      </p:pic>
      <p:pic>
        <p:nvPicPr>
          <p:cNvPr id="11" name="Picture 2" descr="Image result for white esa logo">
            <a:extLst>
              <a:ext uri="{FF2B5EF4-FFF2-40B4-BE49-F238E27FC236}">
                <a16:creationId xmlns:a16="http://schemas.microsoft.com/office/drawing/2014/main" id="{D5A18DFB-FB84-FE41-A56A-A20990485E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8788" y="3"/>
            <a:ext cx="1844977" cy="96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55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21" y="914400"/>
            <a:ext cx="11579384" cy="5605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634" y="1709744"/>
            <a:ext cx="10512862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634" y="4589467"/>
            <a:ext cx="10512862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9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518" y="914400"/>
            <a:ext cx="5850636" cy="5605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5671" y="914400"/>
            <a:ext cx="5850636" cy="5605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02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12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33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31" y="914400"/>
            <a:ext cx="586058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6" indent="0">
              <a:buNone/>
              <a:defRPr sz="1500" b="1"/>
            </a:lvl2pPr>
            <a:lvl3pPr marL="685811" indent="0">
              <a:buNone/>
              <a:defRPr sz="1350" b="1"/>
            </a:lvl3pPr>
            <a:lvl4pPr marL="1028717" indent="0">
              <a:buNone/>
              <a:defRPr sz="1200" b="1"/>
            </a:lvl4pPr>
            <a:lvl5pPr marL="1371622" indent="0">
              <a:buNone/>
              <a:defRPr sz="1200" b="1"/>
            </a:lvl5pPr>
            <a:lvl6pPr marL="1714529" indent="0">
              <a:buNone/>
              <a:defRPr sz="1200" b="1"/>
            </a:lvl6pPr>
            <a:lvl7pPr marL="2057434" indent="0">
              <a:buNone/>
              <a:defRPr sz="1200" b="1"/>
            </a:lvl7pPr>
            <a:lvl8pPr marL="2400340" indent="0">
              <a:buNone/>
              <a:defRPr sz="1200" b="1"/>
            </a:lvl8pPr>
            <a:lvl9pPr marL="274324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431" y="1738312"/>
            <a:ext cx="5860583" cy="4764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0594" y="914400"/>
            <a:ext cx="58828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6" indent="0">
              <a:buNone/>
              <a:defRPr sz="1500" b="1"/>
            </a:lvl2pPr>
            <a:lvl3pPr marL="685811" indent="0">
              <a:buNone/>
              <a:defRPr sz="1350" b="1"/>
            </a:lvl3pPr>
            <a:lvl4pPr marL="1028717" indent="0">
              <a:buNone/>
              <a:defRPr sz="1200" b="1"/>
            </a:lvl4pPr>
            <a:lvl5pPr marL="1371622" indent="0">
              <a:buNone/>
              <a:defRPr sz="1200" b="1"/>
            </a:lvl5pPr>
            <a:lvl6pPr marL="1714529" indent="0">
              <a:buNone/>
              <a:defRPr sz="1200" b="1"/>
            </a:lvl6pPr>
            <a:lvl7pPr marL="2057434" indent="0">
              <a:buNone/>
              <a:defRPr sz="1200" b="1"/>
            </a:lvl7pPr>
            <a:lvl8pPr marL="2400340" indent="0">
              <a:buNone/>
              <a:defRPr sz="1200" b="1"/>
            </a:lvl8pPr>
            <a:lvl9pPr marL="2743246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4" y="1738312"/>
            <a:ext cx="5882801" cy="4764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8645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69" y="914400"/>
            <a:ext cx="4601493" cy="160020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838" y="914400"/>
            <a:ext cx="6703854" cy="5605272"/>
          </a:xfrm>
          <a:prstGeom prst="rect">
            <a:avLst/>
          </a:prstGeom>
        </p:spPr>
        <p:txBody>
          <a:bodyPr/>
          <a:lstStyle>
            <a:lvl1pPr>
              <a:defRPr sz="2399"/>
            </a:lvl1pPr>
            <a:lvl2pPr>
              <a:defRPr sz="2099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69" y="2514600"/>
            <a:ext cx="4601493" cy="4005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6" indent="0">
              <a:buNone/>
              <a:defRPr sz="1050"/>
            </a:lvl2pPr>
            <a:lvl3pPr marL="685811" indent="0">
              <a:buNone/>
              <a:defRPr sz="900"/>
            </a:lvl3pPr>
            <a:lvl4pPr marL="1028717" indent="0">
              <a:buNone/>
              <a:defRPr sz="750"/>
            </a:lvl4pPr>
            <a:lvl5pPr marL="1371622" indent="0">
              <a:buNone/>
              <a:defRPr sz="750"/>
            </a:lvl5pPr>
            <a:lvl6pPr marL="1714529" indent="0">
              <a:buNone/>
              <a:defRPr sz="750"/>
            </a:lvl6pPr>
            <a:lvl7pPr marL="2057434" indent="0">
              <a:buNone/>
              <a:defRPr sz="750"/>
            </a:lvl7pPr>
            <a:lvl8pPr marL="2400340" indent="0">
              <a:buNone/>
              <a:defRPr sz="750"/>
            </a:lvl8pPr>
            <a:lvl9pPr marL="2743246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87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03" y="914400"/>
            <a:ext cx="4631754" cy="1600200"/>
          </a:xfrm>
        </p:spPr>
        <p:txBody>
          <a:bodyPr anchor="b"/>
          <a:lstStyle>
            <a:lvl1pPr>
              <a:defRPr sz="23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4125" y="914400"/>
            <a:ext cx="6905412" cy="54864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399"/>
            </a:lvl1pPr>
            <a:lvl2pPr marL="342906" indent="0">
              <a:buNone/>
              <a:defRPr sz="2099"/>
            </a:lvl2pPr>
            <a:lvl3pPr marL="685811" indent="0">
              <a:buNone/>
              <a:defRPr sz="1800"/>
            </a:lvl3pPr>
            <a:lvl4pPr marL="1028717" indent="0">
              <a:buNone/>
              <a:defRPr sz="1500"/>
            </a:lvl4pPr>
            <a:lvl5pPr marL="1371622" indent="0">
              <a:buNone/>
              <a:defRPr sz="1500"/>
            </a:lvl5pPr>
            <a:lvl6pPr marL="1714529" indent="0">
              <a:buNone/>
              <a:defRPr sz="1500"/>
            </a:lvl6pPr>
            <a:lvl7pPr marL="2057434" indent="0">
              <a:buNone/>
              <a:defRPr sz="1500"/>
            </a:lvl7pPr>
            <a:lvl8pPr marL="2400340" indent="0">
              <a:buNone/>
              <a:defRPr sz="1500"/>
            </a:lvl8pPr>
            <a:lvl9pPr marL="2743246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7003" y="2514600"/>
            <a:ext cx="4631754" cy="3886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6" indent="0">
              <a:buNone/>
              <a:defRPr sz="1050"/>
            </a:lvl2pPr>
            <a:lvl3pPr marL="685811" indent="0">
              <a:buNone/>
              <a:defRPr sz="900"/>
            </a:lvl3pPr>
            <a:lvl4pPr marL="1028717" indent="0">
              <a:buNone/>
              <a:defRPr sz="750"/>
            </a:lvl4pPr>
            <a:lvl5pPr marL="1371622" indent="0">
              <a:buNone/>
              <a:defRPr sz="750"/>
            </a:lvl5pPr>
            <a:lvl6pPr marL="1714529" indent="0">
              <a:buNone/>
              <a:defRPr sz="750"/>
            </a:lvl6pPr>
            <a:lvl7pPr marL="2057434" indent="0">
              <a:buNone/>
              <a:defRPr sz="750"/>
            </a:lvl7pPr>
            <a:lvl8pPr marL="2400340" indent="0">
              <a:buNone/>
              <a:defRPr sz="750"/>
            </a:lvl8pPr>
            <a:lvl9pPr marL="2743246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96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210" y="914400"/>
            <a:ext cx="11676894" cy="56052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2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9791" y="914400"/>
            <a:ext cx="2628215" cy="56052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1656" y="914400"/>
            <a:ext cx="8891917" cy="56052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41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10" y="27432"/>
            <a:ext cx="847612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37960"/>
            <a:ext cx="274248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612" y="6537960"/>
            <a:ext cx="5525601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Use or disclosure of this information is subject to export control restrictions on the cover of this document.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6339" y="6537960"/>
            <a:ext cx="274248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3D9776E-157A-46A7-A7CF-0A9A426E6B8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 rot="10800000" flipH="1">
            <a:off x="3868" y="876436"/>
            <a:ext cx="12184593" cy="26855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685811" fontAlgn="base">
              <a:spcBef>
                <a:spcPct val="0"/>
              </a:spcBef>
              <a:spcAft>
                <a:spcPct val="0"/>
              </a:spcAft>
            </a:pPr>
            <a:endParaRPr lang="en-US" sz="1350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 rot="10800000" flipH="1">
            <a:off x="-2115" y="711202"/>
            <a:ext cx="12195174" cy="145333"/>
          </a:xfrm>
          <a:prstGeom prst="rect">
            <a:avLst/>
          </a:prstGeom>
          <a:gradFill flip="none" rotWithShape="1">
            <a:gsLst>
              <a:gs pos="0">
                <a:srgbClr val="895D1D">
                  <a:lumMod val="60000"/>
                  <a:lumOff val="40000"/>
                </a:srgbClr>
              </a:gs>
              <a:gs pos="78000">
                <a:srgbClr val="972109">
                  <a:lumMod val="75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r" defTabSz="68581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</a:rPr>
              <a:t>Mars Sample Return – Earth Entry Vehicle</a:t>
            </a:r>
          </a:p>
        </p:txBody>
      </p:sp>
      <p:pic>
        <p:nvPicPr>
          <p:cNvPr id="15" name="Picture 14" descr="NASA insignia2Color.eps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1641" y="27435"/>
            <a:ext cx="834271" cy="65653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304721" y="914400"/>
            <a:ext cx="11579384" cy="5605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0" name="Picture 2" descr="Image result for esa logo">
            <a:extLst>
              <a:ext uri="{FF2B5EF4-FFF2-40B4-BE49-F238E27FC236}">
                <a16:creationId xmlns:a16="http://schemas.microsoft.com/office/drawing/2014/main" id="{3E70EF99-41E5-FF46-BFBA-14F65CA7383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22121" y="3"/>
            <a:ext cx="1718074" cy="70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82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5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685811" rtl="0" eaLnBrk="1" latinLnBrk="0" hangingPunct="1">
        <a:lnSpc>
          <a:spcPct val="90000"/>
        </a:lnSpc>
        <a:spcBef>
          <a:spcPct val="0"/>
        </a:spcBef>
        <a:buNone/>
        <a:defRPr sz="2099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7180" indent="-257180" algn="l" defTabSz="68581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1500" kern="1200" dirty="0" smtClean="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514358" indent="-171453" algn="l" defTabSz="68581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–"/>
        <a:defRPr lang="en-US" sz="1350" kern="1200" dirty="0" smtClean="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900128" indent="-214317" algn="l" defTabSz="685811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§"/>
        <a:defRPr lang="en-US" sz="1200" kern="1200" dirty="0" smtClean="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200171" indent="-171453" algn="l" defTabSz="685811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lang="en-US" sz="1050" kern="1200" dirty="0" smtClean="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1543075" indent="-171453" algn="l" defTabSz="685811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Ø"/>
        <a:defRPr lang="en-US" sz="900" kern="1200" dirty="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1885982" indent="-171453" algn="l" defTabSz="68581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87" indent="-171453" algn="l" defTabSz="68581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93" indent="-171453" algn="l" defTabSz="68581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98" indent="-171453" algn="l" defTabSz="68581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6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1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7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22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9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34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40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46" algn="l" defTabSz="6858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9843" y="758461"/>
            <a:ext cx="9852024" cy="3022059"/>
          </a:xfrm>
        </p:spPr>
        <p:txBody>
          <a:bodyPr>
            <a:noAutofit/>
          </a:bodyPr>
          <a:lstStyle/>
          <a:p>
            <a:br>
              <a:rPr lang="en-US" b="0" dirty="0"/>
            </a:br>
            <a:r>
              <a:rPr lang="en-US" sz="2800" dirty="0"/>
              <a:t>Utah Test and Training Range Hazard Database Creation for Mars Sample Return </a:t>
            </a:r>
            <a:br>
              <a:rPr lang="en-US" sz="2801" dirty="0">
                <a:ea typeface="Arial" pitchFamily="29" charset="0"/>
                <a:cs typeface="Arial" pitchFamily="29" charset="0"/>
              </a:rPr>
            </a:br>
            <a:endParaRPr lang="en-US" sz="2399" b="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7040" y="4305798"/>
            <a:ext cx="5457372" cy="1374701"/>
          </a:xfrm>
        </p:spPr>
        <p:txBody>
          <a:bodyPr anchor="ctr" anchorCtr="0">
            <a:noAutofit/>
          </a:bodyPr>
          <a:lstStyle/>
          <a:p>
            <a:r>
              <a:rPr lang="en-US" sz="1800" dirty="0"/>
              <a:t>Sierra Luoma, Montana Tech</a:t>
            </a:r>
          </a:p>
          <a:p>
            <a:r>
              <a:rPr lang="en-US" sz="1800" dirty="0"/>
              <a:t>Ben Tackett, Analytical Mechanics Associates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C2D480-CAD5-4487-94B2-26FB18410042}"/>
              </a:ext>
            </a:extLst>
          </p:cNvPr>
          <p:cNvSpPr txBox="1"/>
          <p:nvPr/>
        </p:nvSpPr>
        <p:spPr>
          <a:xfrm>
            <a:off x="849841" y="667820"/>
            <a:ext cx="43488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18th International Planetary Probe Workshop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3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30063" y="6597967"/>
            <a:ext cx="258762" cy="240032"/>
          </a:xfrm>
        </p:spPr>
        <p:txBody>
          <a:bodyPr/>
          <a:lstStyle/>
          <a:p>
            <a:fld id="{E3D9776E-157A-46A7-A7CF-0A9A426E6B84}" type="slidenum">
              <a:rPr lang="en-US" sz="900">
                <a:solidFill>
                  <a:schemeClr val="tx1"/>
                </a:solidFill>
              </a:rPr>
              <a:t>2</a:t>
            </a:fld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7CF87A5-6376-1A47-80F0-3BEA46F9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97" y="150914"/>
            <a:ext cx="7511475" cy="484085"/>
          </a:xfrm>
        </p:spPr>
        <p:txBody>
          <a:bodyPr>
            <a:noAutofit/>
          </a:bodyPr>
          <a:lstStyle/>
          <a:p>
            <a:r>
              <a:rPr lang="en-US" sz="2399" dirty="0"/>
              <a:t>Introduction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B32CD747-998F-D44E-8E59-5210B1E6743E}"/>
              </a:ext>
            </a:extLst>
          </p:cNvPr>
          <p:cNvSpPr txBox="1">
            <a:spLocks/>
          </p:cNvSpPr>
          <p:nvPr/>
        </p:nvSpPr>
        <p:spPr bwMode="auto">
          <a:xfrm>
            <a:off x="395397" y="1094566"/>
            <a:ext cx="7906122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defTabSz="91440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ysClr val="windowText" lastClr="000000"/>
                </a:solidFill>
              </a:rPr>
              <a:t>The Earth Entry System (EES) for NASA’s Mars Sample Return mission: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Is a small entry capsule that transports the Mars samples from the Earth Return Orbiter to the Earth’s surface at UTTR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Lands at UTTR without a parachute at velocities &gt; 40 m/s (90 mph)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Is designed to protect the Mars samples for landings on either the soft UTTR playa soil or man-made objects (i.e., hazards) in the landing area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The objective of this image processing work is to develop a map of the hazards in the UTTR landing area that can be used to derive the probability of the EES encountering these objects</a:t>
            </a:r>
            <a:endParaRPr lang="en-US" sz="1600" kern="0" dirty="0">
              <a:solidFill>
                <a:sysClr val="windowText" lastClr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7D2746-1D9D-384E-AB09-E513751E9C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7923" y="1176698"/>
            <a:ext cx="3296601" cy="16408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D3E818-2B26-D642-9459-0E8B0A388CE4}"/>
              </a:ext>
            </a:extLst>
          </p:cNvPr>
          <p:cNvSpPr txBox="1"/>
          <p:nvPr/>
        </p:nvSpPr>
        <p:spPr>
          <a:xfrm>
            <a:off x="9123452" y="2817553"/>
            <a:ext cx="19520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Mars Sample Return EES Concept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A91155-E3B9-324F-92B0-C1A7E4A59A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8372" y="3517228"/>
            <a:ext cx="2223374" cy="29644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CDA459-7D76-F246-B980-F03C68D4F15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3304" y="3516534"/>
            <a:ext cx="2223375" cy="2964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6AC572-A595-0D4B-B479-1633BA491A7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8235" y="3516533"/>
            <a:ext cx="2223375" cy="2964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11327E-95FF-4346-A6F5-0E7BD77A386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167" y="3516533"/>
            <a:ext cx="2223374" cy="296449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8929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30063" y="6597967"/>
            <a:ext cx="258762" cy="240032"/>
          </a:xfrm>
        </p:spPr>
        <p:txBody>
          <a:bodyPr/>
          <a:lstStyle/>
          <a:p>
            <a:fld id="{E3D9776E-157A-46A7-A7CF-0A9A426E6B84}" type="slidenum">
              <a:rPr lang="en-US" sz="900">
                <a:solidFill>
                  <a:schemeClr val="tx1"/>
                </a:solidFill>
              </a:rPr>
              <a:t>3</a:t>
            </a:fld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7CF87A5-6376-1A47-80F0-3BEA46F9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97" y="150914"/>
            <a:ext cx="7511475" cy="484085"/>
          </a:xfrm>
        </p:spPr>
        <p:txBody>
          <a:bodyPr>
            <a:noAutofit/>
          </a:bodyPr>
          <a:lstStyle/>
          <a:p>
            <a:r>
              <a:rPr lang="en-US" sz="2399" dirty="0"/>
              <a:t>UTTR Images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B32CD747-998F-D44E-8E59-5210B1E6743E}"/>
              </a:ext>
            </a:extLst>
          </p:cNvPr>
          <p:cNvSpPr txBox="1">
            <a:spLocks/>
          </p:cNvSpPr>
          <p:nvPr/>
        </p:nvSpPr>
        <p:spPr bwMode="auto">
          <a:xfrm>
            <a:off x="205828" y="1341143"/>
            <a:ext cx="4766413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defTabSz="91440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ysClr val="windowText" lastClr="000000"/>
                </a:solidFill>
              </a:rPr>
              <a:t>The images are high resolution aerial photography of the UTTR south range. 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Resolution: 15cm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RGB images.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These images were used for image processing in ERDAS Imagine and ESRI’s ArcMap for hazard identification.</a:t>
            </a:r>
          </a:p>
          <a:p>
            <a:pPr marL="0" indent="0" defTabSz="914400">
              <a:spcBef>
                <a:spcPts val="1200"/>
              </a:spcBef>
              <a:spcAft>
                <a:spcPts val="0"/>
              </a:spcAft>
              <a:buNone/>
            </a:pPr>
            <a:endParaRPr lang="en-US" sz="1600" b="1" kern="0" dirty="0">
              <a:solidFill>
                <a:sysClr val="windowText" lastClr="0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C179F7-6260-4329-A766-BDA0660F3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344" y="1469204"/>
            <a:ext cx="6230551" cy="49521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E6228BD-4188-4105-8942-78D3953D7E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906" y="3375559"/>
            <a:ext cx="4112117" cy="3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06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D5BFE-6645-479B-9D36-9AAA0F32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Processing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0BD93-DF8F-41C2-B5C6-189CA7BDD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0" y="1319812"/>
            <a:ext cx="11579384" cy="560527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RGB clustering &amp; RGB grouping.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Create polygons and check for hazards.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Add buffer to all hazards.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Add to hazard database and characterize hazards.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Take an image of each hazard.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7E2E9-BEE1-45A1-8DD7-2BC473BC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2F8202D7-C91D-4C6C-AD73-9DC2D6BDD6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31" t="13635" r="22614" b="9092"/>
          <a:stretch/>
        </p:blipFill>
        <p:spPr>
          <a:xfrm>
            <a:off x="8683330" y="987867"/>
            <a:ext cx="2641525" cy="2631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9098C9-E0E7-4D06-BB72-99F2EBE6DB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95" t="13430" r="21486" b="26025"/>
          <a:stretch/>
        </p:blipFill>
        <p:spPr>
          <a:xfrm>
            <a:off x="5489103" y="987867"/>
            <a:ext cx="2948976" cy="26192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6EB2DE8-8AC4-4F82-886E-D3C83F7DC3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89" t="9755" r="24359" b="23949"/>
          <a:stretch/>
        </p:blipFill>
        <p:spPr>
          <a:xfrm>
            <a:off x="863316" y="3787190"/>
            <a:ext cx="2799421" cy="2552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B1738EF-D49D-4428-B535-2B60B15AAB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434" t="13994" r="21899" b="23048"/>
          <a:stretch/>
        </p:blipFill>
        <p:spPr>
          <a:xfrm>
            <a:off x="4307724" y="3787190"/>
            <a:ext cx="2986481" cy="2552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089205B-EB21-45D9-8EC2-A56B5C8809B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2800" y="3787190"/>
            <a:ext cx="3380360" cy="25524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B62BF7-D9BE-4B65-BFCE-DAEBE8929B7E}"/>
              </a:ext>
            </a:extLst>
          </p:cNvPr>
          <p:cNvSpPr txBox="1"/>
          <p:nvPr/>
        </p:nvSpPr>
        <p:spPr>
          <a:xfrm>
            <a:off x="5573595" y="1038201"/>
            <a:ext cx="138999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Original Image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CA2E8B6-C868-49D2-BA3A-B870A1E64DE6}"/>
              </a:ext>
            </a:extLst>
          </p:cNvPr>
          <p:cNvSpPr/>
          <p:nvPr/>
        </p:nvSpPr>
        <p:spPr>
          <a:xfrm>
            <a:off x="8152538" y="2129725"/>
            <a:ext cx="822121" cy="33556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276B69FC-73FF-4816-A35E-5A624DF56C73}"/>
              </a:ext>
            </a:extLst>
          </p:cNvPr>
          <p:cNvSpPr/>
          <p:nvPr/>
        </p:nvSpPr>
        <p:spPr>
          <a:xfrm>
            <a:off x="3589386" y="4991769"/>
            <a:ext cx="822121" cy="33556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E42B57C3-7D23-434F-90A4-D2A23FA9AFD3}"/>
              </a:ext>
            </a:extLst>
          </p:cNvPr>
          <p:cNvSpPr/>
          <p:nvPr/>
        </p:nvSpPr>
        <p:spPr>
          <a:xfrm>
            <a:off x="7208617" y="4895627"/>
            <a:ext cx="822121" cy="335560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04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D645-EF0D-4F5D-9064-BF4A467E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RGB Clustering &amp; RGB Grouping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7FC27D-530C-40DA-962F-9FF0709E0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192" y="968522"/>
            <a:ext cx="11579384" cy="5605272"/>
          </a:xfrm>
        </p:spPr>
        <p:txBody>
          <a:bodyPr/>
          <a:lstStyle/>
          <a:p>
            <a:r>
              <a:rPr lang="en-US" dirty="0"/>
              <a:t>In Hexagon’s ERDAS Imagine, the RGB clustering tool produces grouped classes of pixels that share similar spectral signatures. </a:t>
            </a:r>
          </a:p>
          <a:p>
            <a:r>
              <a:rPr lang="en-US" dirty="0"/>
              <a:t>The RGB grouping tool allows these classes to be selected and saved to separate layers in a raster image.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B5920-80D0-49E0-B584-97C46A91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17A75FE1-9A49-4815-9218-A2D6C35E3A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2966" y="2558642"/>
            <a:ext cx="3534816" cy="2768367"/>
          </a:xfrm>
          <a:prstGeom prst="rect">
            <a:avLst/>
          </a:prstGeom>
        </p:spPr>
      </p:pic>
      <p:pic>
        <p:nvPicPr>
          <p:cNvPr id="10" name="Picture 9" descr="A picture containing wave&#10;&#10;Description automatically generated">
            <a:extLst>
              <a:ext uri="{FF2B5EF4-FFF2-40B4-BE49-F238E27FC236}">
                <a16:creationId xmlns:a16="http://schemas.microsoft.com/office/drawing/2014/main" id="{83B91E1C-9D91-4156-87BB-8AB983E6D3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192" y="1808892"/>
            <a:ext cx="4131078" cy="20080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F18B1DF-04E7-482C-94F5-C0B900FA72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720" y="4063879"/>
            <a:ext cx="4135876" cy="20852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92A9B56-7FFF-4427-A037-B7212D8CEE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849" b="1558"/>
          <a:stretch/>
        </p:blipFill>
        <p:spPr>
          <a:xfrm>
            <a:off x="8162478" y="2558642"/>
            <a:ext cx="3786323" cy="276836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2177B7E-8216-4B16-8DF4-CE797AF5334C}"/>
              </a:ext>
            </a:extLst>
          </p:cNvPr>
          <p:cNvSpPr txBox="1"/>
          <p:nvPr/>
        </p:nvSpPr>
        <p:spPr>
          <a:xfrm>
            <a:off x="2928075" y="3432604"/>
            <a:ext cx="142164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Original Image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FFC3D8-1D9B-4F21-A278-75C435268DC3}"/>
              </a:ext>
            </a:extLst>
          </p:cNvPr>
          <p:cNvSpPr txBox="1"/>
          <p:nvPr/>
        </p:nvSpPr>
        <p:spPr>
          <a:xfrm>
            <a:off x="2928074" y="5774323"/>
            <a:ext cx="14216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RGB Cluster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0EFD08-B76D-4591-9EB9-251871C40EA3}"/>
              </a:ext>
            </a:extLst>
          </p:cNvPr>
          <p:cNvSpPr txBox="1"/>
          <p:nvPr/>
        </p:nvSpPr>
        <p:spPr>
          <a:xfrm>
            <a:off x="6820249" y="4972445"/>
            <a:ext cx="1165704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RGB Cluster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75D5AE-8436-44A0-89C0-D00B13C9C3A8}"/>
              </a:ext>
            </a:extLst>
          </p:cNvPr>
          <p:cNvSpPr txBox="1"/>
          <p:nvPr/>
        </p:nvSpPr>
        <p:spPr>
          <a:xfrm>
            <a:off x="9000305" y="4937227"/>
            <a:ext cx="14216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RGB Grouping</a:t>
            </a:r>
          </a:p>
        </p:txBody>
      </p:sp>
    </p:spTree>
    <p:extLst>
      <p:ext uri="{BB962C8B-B14F-4D97-AF65-F5344CB8AC3E}">
        <p14:creationId xmlns:p14="http://schemas.microsoft.com/office/powerpoint/2010/main" val="3471135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AE651-9525-443F-8314-BA29A5FE8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Polygons in ArcMap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93068-2AB2-417C-9FAD-395B45783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0" y="994707"/>
            <a:ext cx="11579384" cy="5605272"/>
          </a:xfrm>
        </p:spPr>
        <p:txBody>
          <a:bodyPr/>
          <a:lstStyle/>
          <a:p>
            <a:r>
              <a:rPr lang="en-US" dirty="0"/>
              <a:t>After grouping the images in ERDAS Imagine, the images are exported and imported into ESRI’s ArcMap using the </a:t>
            </a:r>
            <a:r>
              <a:rPr lang="en-US" i="1" dirty="0"/>
              <a:t>Raster to Polygon </a:t>
            </a:r>
            <a:r>
              <a:rPr lang="en-US" dirty="0"/>
              <a:t>geoprocessing tool. </a:t>
            </a:r>
          </a:p>
          <a:p>
            <a:r>
              <a:rPr lang="en-US" dirty="0"/>
              <a:t>These polygons are reviewed to verify they are potential hazards in the UTTR. 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0618B-9487-417A-8298-5A635023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43E3D7-FC7B-4C0E-8E3A-478C9978FA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829" y="2041964"/>
            <a:ext cx="4659566" cy="39603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8958E81-109F-4058-B84F-8EA25D22748D}"/>
              </a:ext>
            </a:extLst>
          </p:cNvPr>
          <p:cNvSpPr txBox="1"/>
          <p:nvPr/>
        </p:nvSpPr>
        <p:spPr>
          <a:xfrm>
            <a:off x="3953889" y="5605046"/>
            <a:ext cx="142164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Original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E642A51-35EA-45BD-B290-F2D6D0324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176" y="2041964"/>
            <a:ext cx="5118073" cy="39701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D037859-F9AD-4E01-B33D-00467EF959A4}"/>
              </a:ext>
            </a:extLst>
          </p:cNvPr>
          <p:cNvSpPr txBox="1"/>
          <p:nvPr/>
        </p:nvSpPr>
        <p:spPr>
          <a:xfrm>
            <a:off x="9700290" y="5524739"/>
            <a:ext cx="153626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Hazard Polygons</a:t>
            </a:r>
          </a:p>
        </p:txBody>
      </p:sp>
    </p:spTree>
    <p:extLst>
      <p:ext uri="{BB962C8B-B14F-4D97-AF65-F5344CB8AC3E}">
        <p14:creationId xmlns:p14="http://schemas.microsoft.com/office/powerpoint/2010/main" val="1006196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8CFEE-4608-4248-8937-91437DA64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Buffers to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8047C-B517-401D-B6A2-B2D058401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21" y="914400"/>
            <a:ext cx="6926589" cy="5605272"/>
          </a:xfrm>
        </p:spPr>
        <p:txBody>
          <a:bodyPr/>
          <a:lstStyle/>
          <a:p>
            <a:r>
              <a:rPr lang="en-US" dirty="0"/>
              <a:t>The buffer tool adds extra area around each hazard depending on the type of hazard:</a:t>
            </a:r>
          </a:p>
          <a:p>
            <a:pPr lvl="1"/>
            <a:r>
              <a:rPr lang="en-US" dirty="0"/>
              <a:t>Target darts: 1.25m buffer distance</a:t>
            </a:r>
          </a:p>
          <a:p>
            <a:pPr lvl="1"/>
            <a:r>
              <a:rPr lang="en-US" dirty="0"/>
              <a:t>Other hazards: 0.75m buffer distance</a:t>
            </a:r>
          </a:p>
          <a:p>
            <a:r>
              <a:rPr lang="en-US" dirty="0"/>
              <a:t>The buffer adds extra area to safely account for each object and the diameter of the EES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D091D-8E72-4677-945F-C1D666B5B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F3015C-DCCE-48F6-AAE9-888526EDDD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1133" y="2374748"/>
            <a:ext cx="5088449" cy="4054076"/>
          </a:xfrm>
          <a:prstGeom prst="rect">
            <a:avLst/>
          </a:prstGeom>
        </p:spPr>
      </p:pic>
      <p:pic>
        <p:nvPicPr>
          <p:cNvPr id="9" name="Picture 8" descr="A picture containing fabric&#10;&#10;Description automatically generated">
            <a:extLst>
              <a:ext uri="{FF2B5EF4-FFF2-40B4-BE49-F238E27FC236}">
                <a16:creationId xmlns:a16="http://schemas.microsoft.com/office/drawing/2014/main" id="{AAAA3737-B0AC-4C59-AC19-3991F15D9D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09" r="5808" b="23402"/>
          <a:stretch/>
        </p:blipFill>
        <p:spPr>
          <a:xfrm>
            <a:off x="7542238" y="983378"/>
            <a:ext cx="3582100" cy="2221216"/>
          </a:xfrm>
          <a:prstGeom prst="rect">
            <a:avLst/>
          </a:prstGeom>
        </p:spPr>
      </p:pic>
      <p:pic>
        <p:nvPicPr>
          <p:cNvPr id="11" name="Picture 10" descr="Map&#10;&#10;Description automatically generated">
            <a:extLst>
              <a:ext uri="{FF2B5EF4-FFF2-40B4-BE49-F238E27FC236}">
                <a16:creationId xmlns:a16="http://schemas.microsoft.com/office/drawing/2014/main" id="{91EC92CA-91A6-413E-A714-DB230CD0EFF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2238" y="3429000"/>
            <a:ext cx="3582099" cy="299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027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97348-4279-47B8-93D2-D8DC1DC6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Database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B8543-E631-4CD3-A74E-4AB26B381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hazard database has the following fields to fully categorize each hazard: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ED724-784C-48B3-A284-382CBDF41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D2A5D8-E044-4D71-9E4C-7FD4B545E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24842"/>
            <a:ext cx="12188825" cy="395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26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4B4D1-2709-4C38-9E24-ABEFDCFC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Hazard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BBA77-9623-4E93-87DC-35F14A718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10" y="1107389"/>
            <a:ext cx="11579384" cy="5605272"/>
          </a:xfrm>
        </p:spPr>
        <p:txBody>
          <a:bodyPr/>
          <a:lstStyle/>
          <a:p>
            <a:r>
              <a:rPr lang="en-US" dirty="0"/>
              <a:t>An image of each hazard is saved with a hazard ID and grid location.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26334-2C4B-4A8E-AD90-7F091C673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9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124181-639A-4C4B-ACB8-08947C82D1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4815" y="2076615"/>
            <a:ext cx="4419597" cy="3340634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438B53B-7917-44C7-B917-B88C2C420F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8068" y="117907"/>
            <a:ext cx="4424944" cy="3340633"/>
          </a:xfrm>
          <a:prstGeom prst="rect">
            <a:avLst/>
          </a:prstGeom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BC68FA24-7024-4FA9-8914-82B0CB7830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8068" y="3549015"/>
            <a:ext cx="4431843" cy="333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68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D0FF23DF-792E-4EAF-AD16-DFC15A2C7D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39363"/>
            <a:ext cx="11593179" cy="559859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E81651-0A66-4C2D-BDD9-8705AE913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Hazard Area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2A958-B301-477F-B0C0-716D0A490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10</a:t>
            </a:fld>
            <a:endParaRPr lang="en-US" dirty="0"/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5D3D074B-2C39-457C-AFDA-D7F1466586FB}"/>
              </a:ext>
            </a:extLst>
          </p:cNvPr>
          <p:cNvSpPr txBox="1">
            <a:spLocks/>
          </p:cNvSpPr>
          <p:nvPr/>
        </p:nvSpPr>
        <p:spPr bwMode="auto">
          <a:xfrm>
            <a:off x="8521883" y="1453421"/>
            <a:ext cx="3283818" cy="152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defTabSz="91440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ysClr val="windowText" lastClr="000000"/>
                </a:solidFill>
              </a:rPr>
              <a:t>There are over 16,000 polygons that make up the road hazards. 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These polygons were made using a combination of manual and automatic methods in ESRI’s ArcMap.</a:t>
            </a:r>
          </a:p>
        </p:txBody>
      </p:sp>
    </p:spTree>
    <p:extLst>
      <p:ext uri="{BB962C8B-B14F-4D97-AF65-F5344CB8AC3E}">
        <p14:creationId xmlns:p14="http://schemas.microsoft.com/office/powerpoint/2010/main" val="1884736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FDA74-C3A1-41EE-98B6-78D38341E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Polygon Creation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C19FC-99C1-44BE-B433-88F5FBF28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258" y="1117590"/>
            <a:ext cx="11579384" cy="560527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Create road lines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A8352-6979-4415-8CDC-F9BDF96F2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11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2638CC-5875-41BB-9064-EC21B8DBE764}"/>
              </a:ext>
            </a:extLst>
          </p:cNvPr>
          <p:cNvSpPr txBox="1"/>
          <p:nvPr/>
        </p:nvSpPr>
        <p:spPr>
          <a:xfrm>
            <a:off x="5874527" y="1125564"/>
            <a:ext cx="315342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Measure and segment roads </a:t>
            </a:r>
          </a:p>
          <a:p>
            <a:endParaRPr lang="en-US" dirty="0"/>
          </a:p>
        </p:txBody>
      </p:sp>
      <p:pic>
        <p:nvPicPr>
          <p:cNvPr id="18" name="Picture 17" descr="A picture containing ground, outdoor, curb&#10;&#10;Description automatically generated">
            <a:extLst>
              <a:ext uri="{FF2B5EF4-FFF2-40B4-BE49-F238E27FC236}">
                <a16:creationId xmlns:a16="http://schemas.microsoft.com/office/drawing/2014/main" id="{5C4AEC62-8B1D-445C-A1C7-2CF82E84D4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58" y="1723858"/>
            <a:ext cx="4960762" cy="4364024"/>
          </a:xfrm>
          <a:prstGeom prst="rect">
            <a:avLst/>
          </a:prstGeom>
        </p:spPr>
      </p:pic>
      <p:pic>
        <p:nvPicPr>
          <p:cNvPr id="21" name="Picture 20" descr="A picture containing ground&#10;&#10;Description automatically generated">
            <a:extLst>
              <a:ext uri="{FF2B5EF4-FFF2-40B4-BE49-F238E27FC236}">
                <a16:creationId xmlns:a16="http://schemas.microsoft.com/office/drawing/2014/main" id="{437F67B7-0836-45A7-B1AB-AC0DED098F6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527" y="1723858"/>
            <a:ext cx="4953919" cy="43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671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B5C7-B406-4FE3-A5E6-FD7B7F9B9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 Polygon Creation Process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0A253-4584-481F-820E-5409A6612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12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3D50A3-2367-4659-89FB-AED626A29BC8}"/>
              </a:ext>
            </a:extLst>
          </p:cNvPr>
          <p:cNvSpPr/>
          <p:nvPr/>
        </p:nvSpPr>
        <p:spPr>
          <a:xfrm>
            <a:off x="449157" y="1125564"/>
            <a:ext cx="6092825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Create buffer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58E7AB-6677-4883-9366-1ADCEC915404}"/>
              </a:ext>
            </a:extLst>
          </p:cNvPr>
          <p:cNvSpPr txBox="1"/>
          <p:nvPr/>
        </p:nvSpPr>
        <p:spPr>
          <a:xfrm>
            <a:off x="5874527" y="1125564"/>
            <a:ext cx="3637534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Adjust placement and add polygons </a:t>
            </a:r>
          </a:p>
          <a:p>
            <a:endParaRPr lang="en-US" dirty="0"/>
          </a:p>
        </p:txBody>
      </p:sp>
      <p:pic>
        <p:nvPicPr>
          <p:cNvPr id="14" name="Picture 13" descr="A picture containing diagram&#10;&#10;Description automatically generated">
            <a:extLst>
              <a:ext uri="{FF2B5EF4-FFF2-40B4-BE49-F238E27FC236}">
                <a16:creationId xmlns:a16="http://schemas.microsoft.com/office/drawing/2014/main" id="{BD3DFA4D-3240-44DA-92D9-437560324D6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58" y="1723858"/>
            <a:ext cx="4954734" cy="4364024"/>
          </a:xfrm>
          <a:prstGeom prst="rect">
            <a:avLst/>
          </a:prstGeom>
        </p:spPr>
      </p:pic>
      <p:pic>
        <p:nvPicPr>
          <p:cNvPr id="15" name="Picture 14" descr="A picture containing ground, outdoor, accessory&#10;&#10;Description automatically generated">
            <a:extLst>
              <a:ext uri="{FF2B5EF4-FFF2-40B4-BE49-F238E27FC236}">
                <a16:creationId xmlns:a16="http://schemas.microsoft.com/office/drawing/2014/main" id="{AE31B11F-BE7F-4944-A055-2B518B1E1F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0556" y="1723858"/>
            <a:ext cx="4947900" cy="43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47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E6821-DEFA-4DCC-B73D-A7722E67E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0EADD-B86C-44C4-BC5C-9D896B15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13</a:t>
            </a:fld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3CE56B5-A738-4EF3-92C0-B4537DB092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7230" y="914400"/>
            <a:ext cx="7314364" cy="5605463"/>
          </a:xfrm>
        </p:spPr>
      </p:pic>
    </p:spTree>
    <p:extLst>
      <p:ext uri="{BB962C8B-B14F-4D97-AF65-F5344CB8AC3E}">
        <p14:creationId xmlns:p14="http://schemas.microsoft.com/office/powerpoint/2010/main" val="583745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0F9E724-A926-4A15-8F03-17F217092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20" y="967464"/>
            <a:ext cx="10947634" cy="5642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C183D7-6435-4F5C-91DB-91D902AA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Segmenting the Square Area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CC799-EEFF-4240-9B0C-4641D6421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14</a:t>
            </a:fld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CAE9F5-D626-423C-BD19-5B67C2D1C7CF}"/>
              </a:ext>
            </a:extLst>
          </p:cNvPr>
          <p:cNvSpPr txBox="1"/>
          <p:nvPr/>
        </p:nvSpPr>
        <p:spPr>
          <a:xfrm>
            <a:off x="4110333" y="3281026"/>
            <a:ext cx="3799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Create a fishnet grid to fit the area with 10-meter square cubes</a:t>
            </a:r>
          </a:p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CE8818-7507-4451-8CEB-EC8D0BBF8A17}"/>
              </a:ext>
            </a:extLst>
          </p:cNvPr>
          <p:cNvSpPr txBox="1"/>
          <p:nvPr/>
        </p:nvSpPr>
        <p:spPr>
          <a:xfrm>
            <a:off x="626660" y="3427436"/>
            <a:ext cx="1580882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Outline area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3BBBCC-3A32-4982-AD75-9C94BD1A78C0}"/>
              </a:ext>
            </a:extLst>
          </p:cNvPr>
          <p:cNvSpPr txBox="1"/>
          <p:nvPr/>
        </p:nvSpPr>
        <p:spPr>
          <a:xfrm>
            <a:off x="7909941" y="3281026"/>
            <a:ext cx="34469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Cut the fishnet grid to the shape of the outlined area</a:t>
            </a:r>
          </a:p>
        </p:txBody>
      </p:sp>
    </p:spTree>
    <p:extLst>
      <p:ext uri="{BB962C8B-B14F-4D97-AF65-F5344CB8AC3E}">
        <p14:creationId xmlns:p14="http://schemas.microsoft.com/office/powerpoint/2010/main" val="3471693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12" y="2786733"/>
            <a:ext cx="5016768" cy="3762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85" r="6281"/>
          <a:stretch/>
        </p:blipFill>
        <p:spPr>
          <a:xfrm>
            <a:off x="5284406" y="2970737"/>
            <a:ext cx="6783664" cy="358434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930063" y="6597967"/>
            <a:ext cx="258762" cy="240032"/>
          </a:xfrm>
        </p:spPr>
        <p:txBody>
          <a:bodyPr/>
          <a:lstStyle/>
          <a:p>
            <a:fld id="{E3D9776E-157A-46A7-A7CF-0A9A426E6B84}" type="slidenum">
              <a:rPr lang="en-US" sz="900">
                <a:solidFill>
                  <a:schemeClr val="tx1"/>
                </a:solidFill>
              </a:rPr>
              <a:t>15</a:t>
            </a:fld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7CF87A5-6376-1A47-80F0-3BEA46F9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397" y="150914"/>
            <a:ext cx="7511475" cy="484085"/>
          </a:xfrm>
        </p:spPr>
        <p:txBody>
          <a:bodyPr>
            <a:noAutofit/>
          </a:bodyPr>
          <a:lstStyle/>
          <a:p>
            <a:r>
              <a:rPr lang="en-US" sz="2399" dirty="0"/>
              <a:t>Probability Assessment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B32CD747-998F-D44E-8E59-5210B1E6743E}"/>
              </a:ext>
            </a:extLst>
          </p:cNvPr>
          <p:cNvSpPr txBox="1">
            <a:spLocks/>
          </p:cNvSpPr>
          <p:nvPr/>
        </p:nvSpPr>
        <p:spPr bwMode="auto">
          <a:xfrm>
            <a:off x="376367" y="1184010"/>
            <a:ext cx="11399513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defTabSz="91440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ysClr val="windowText" lastClr="000000"/>
                </a:solidFill>
              </a:rPr>
              <a:t>The hazard locations and areas are used for determining the probability of impacting a ground hazard during the Earth Entry Vehicle landing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Utilize </a:t>
            </a:r>
            <a:r>
              <a:rPr lang="en-US" sz="1400" kern="0" dirty="0" err="1">
                <a:solidFill>
                  <a:sysClr val="windowText" lastClr="000000"/>
                </a:solidFill>
              </a:rPr>
              <a:t>Mahalanobis</a:t>
            </a:r>
            <a:r>
              <a:rPr lang="en-US" sz="1400" kern="0" dirty="0">
                <a:solidFill>
                  <a:sysClr val="windowText" lastClr="000000"/>
                </a:solidFill>
              </a:rPr>
              <a:t> Distance and the predictability of the EES landing distribution to analytically calculate impact probabilities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Determine optimal landing location to minimize ground hazard impacts for a variable landing distribution subject to location constraints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Evaluate ‘worst-case’ probability scenarios, like impacting a road along the ground track</a:t>
            </a:r>
          </a:p>
          <a:p>
            <a:pPr defTabSz="914400">
              <a:spcBef>
                <a:spcPts val="600"/>
              </a:spcBef>
              <a:spcAft>
                <a:spcPts val="0"/>
              </a:spcAft>
            </a:pPr>
            <a:r>
              <a:rPr lang="en-US" sz="1400" kern="0" dirty="0">
                <a:solidFill>
                  <a:sysClr val="windowText" lastClr="000000"/>
                </a:solidFill>
              </a:rPr>
              <a:t>Determine which hazards could be removed for the largest effect on reducing impact probability</a:t>
            </a:r>
          </a:p>
          <a:p>
            <a:pPr marL="0" indent="0" defTabSz="914400">
              <a:spcBef>
                <a:spcPts val="1200"/>
              </a:spcBef>
              <a:spcAft>
                <a:spcPts val="0"/>
              </a:spcAft>
              <a:buNone/>
            </a:pPr>
            <a:endParaRPr lang="en-US" sz="1600" b="1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73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R-EEV_Template_EAR (1).potx" id="{D2CEC882-559F-4C32-949B-977D3BAD8FC0}" vid="{D73B9E20-7310-4C7C-8ED9-CFC09E79D5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CCDA74AACD5D4EADC2EE3747281D9F" ma:contentTypeVersion="3" ma:contentTypeDescription="Create a new document." ma:contentTypeScope="" ma:versionID="2674e5d7a542620fba4dbc8ed74dfb85">
  <xsd:schema xmlns:xsd="http://www.w3.org/2001/XMLSchema" xmlns:xs="http://www.w3.org/2001/XMLSchema" xmlns:p="http://schemas.microsoft.com/office/2006/metadata/properties" xmlns:ns2="2c0e83c7-f1f4-44b6-80e1-c0960f127e26" targetNamespace="http://schemas.microsoft.com/office/2006/metadata/properties" ma:root="true" ma:fieldsID="e16b5c5cd76e3848a14f341f5b6b47cc" ns2:_="">
    <xsd:import namespace="2c0e83c7-f1f4-44b6-80e1-c0960f127e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e83c7-f1f4-44b6-80e1-c0960f127e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9542C4-7271-4965-B01E-FAA5B2C94BCC}">
  <ds:schemaRefs>
    <ds:schemaRef ds:uri="http://schemas.microsoft.com/office/2006/documentManagement/types"/>
    <ds:schemaRef ds:uri="http://schemas.microsoft.com/office/2006/metadata/properties"/>
    <ds:schemaRef ds:uri="2c0e83c7-f1f4-44b6-80e1-c0960f127e2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3A44134-5A32-4D3D-B73C-EED1D6D8BB1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391CAE0-41AA-4E01-88FE-763C177CDC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0e83c7-f1f4-44b6-80e1-c0960f127e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9907</TotalTime>
  <Words>596</Words>
  <Application>Microsoft Office PowerPoint</Application>
  <PresentationFormat>Custom</PresentationFormat>
  <Paragraphs>78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Courier New</vt:lpstr>
      <vt:lpstr>Helvetica Light</vt:lpstr>
      <vt:lpstr>Wingdings</vt:lpstr>
      <vt:lpstr>Office Theme</vt:lpstr>
      <vt:lpstr> Utah Test and Training Range Hazard Database Creation for Mars Sample Return  </vt:lpstr>
      <vt:lpstr>Introduction</vt:lpstr>
      <vt:lpstr>UTTR Images</vt:lpstr>
      <vt:lpstr>Image Processing Steps</vt:lpstr>
      <vt:lpstr>RGB Clustering &amp; RGB Grouping</vt:lpstr>
      <vt:lpstr>Creating Polygons in ArcMap</vt:lpstr>
      <vt:lpstr>Adding Buffers to Hazards</vt:lpstr>
      <vt:lpstr>Hazard Database Format</vt:lpstr>
      <vt:lpstr>Hazard Images</vt:lpstr>
      <vt:lpstr>Road Hazard Area</vt:lpstr>
      <vt:lpstr>Road Polygon Creation Process</vt:lpstr>
      <vt:lpstr>Road Polygon Creation Process</vt:lpstr>
      <vt:lpstr>More Examples</vt:lpstr>
      <vt:lpstr>Segmenting the Square Area</vt:lpstr>
      <vt:lpstr>Probability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 Sample Return – Earth Entry Vehicle (MSR-EEV)  MEETING NAME Topic</dc:title>
  <dc:creator>Kellas, Sotiris (LARC-D205)</dc:creator>
  <cp:lastModifiedBy>Baize, Wanda M Hickson (LARC-B702)[LAMPS 2]</cp:lastModifiedBy>
  <cp:revision>299</cp:revision>
  <dcterms:created xsi:type="dcterms:W3CDTF">2020-09-21T18:12:43Z</dcterms:created>
  <dcterms:modified xsi:type="dcterms:W3CDTF">2021-06-21T18:30:24Z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0x01010057CCDA74AACD5D4EADC2EE3747281D9F</vt:lpwstr>
  </property>
</Properties>
</file>