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625" r:id="rId5"/>
    <p:sldId id="3658" r:id="rId6"/>
    <p:sldId id="5694" r:id="rId7"/>
    <p:sldId id="3683" r:id="rId8"/>
    <p:sldId id="5131" r:id="rId9"/>
    <p:sldId id="5692" r:id="rId10"/>
    <p:sldId id="3675" r:id="rId11"/>
    <p:sldId id="3659" r:id="rId12"/>
    <p:sldId id="257" r:id="rId13"/>
    <p:sldId id="2275" r:id="rId14"/>
    <p:sldId id="5693" r:id="rId15"/>
    <p:sldId id="5695" r:id="rId16"/>
    <p:sldId id="5697" r:id="rId17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6BD3"/>
    <a:srgbClr val="CC99FF"/>
    <a:srgbClr val="3FB1E8"/>
    <a:srgbClr val="84CDE6"/>
    <a:srgbClr val="4CC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6327"/>
  </p:normalViewPr>
  <p:slideViewPr>
    <p:cSldViewPr snapToGrid="0" snapToObjects="1" showGuides="1">
      <p:cViewPr varScale="1">
        <p:scale>
          <a:sx n="108" d="100"/>
          <a:sy n="108" d="100"/>
        </p:scale>
        <p:origin x="6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C3350BF5-0EF9-4293-9161-E276AA439269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9BE06BB-005A-46D0-9C58-5459CFAA4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879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88DA083-1A75-FA40-A29C-4B242991EDA3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668BC73-ADD0-E04D-B173-59F652686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15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6816725" y="301625"/>
            <a:ext cx="2678113" cy="1506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1631082" y="1906832"/>
            <a:ext cx="13048641" cy="1806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t" anchorCtr="0">
            <a:noAutofit/>
          </a:bodyPr>
          <a:lstStyle/>
          <a:p>
            <a:endParaRPr lang="en-US" sz="13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9239017" y="3812966"/>
            <a:ext cx="7068013" cy="200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/>
              <a:t>5</a:t>
            </a:fld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3072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5038" y="520700"/>
            <a:ext cx="4624387" cy="2601913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546C57-D2D2-4940-A249-4A1DF556577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937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8BC73-ADD0-E04D-B173-59F6526866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60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743fe5d2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743fe5d2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427DE-07CF-4D78-8674-80AD577F70D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55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AFA10-0EF3-FC40-98D3-5EEF823DD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E9CF4-69A0-4810-86F1-9732D0CDC24F}" type="datetime1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A2286-C516-8E47-830B-E05A4DFB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C9E9A4E7-9099-B04B-B2D9-09587EA81901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/>
          <a:p>
            <a:fld id="{BE7DB943-1A61-5749-8968-DC0755EA6B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429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B6DD6-AD77-0F4D-B869-21CE4A1B3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0"/>
            <a:ext cx="6172200" cy="6858000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4A4D7-7EB4-0D47-9130-673039E47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0"/>
            <a:ext cx="6019800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50ED0-2F22-6B41-AACE-CF6E7229D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93724-A3D7-4546-BB25-661608F09CE1}" type="datetime1">
              <a:rPr lang="en-US" smtClean="0"/>
              <a:t>6/4/2021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/>
          <a:p>
            <a:fld id="{BE7DB943-1A61-5749-8968-DC0755EA6B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89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878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534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meatball">
  <p:cSld name="Blank no meatball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024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1BCC46-5DFC-F144-94B6-B7C517406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9CA95-008D-0B4F-BCFD-5CF4B1292917}" type="datetime1">
              <a:rPr lang="en-US" smtClean="0"/>
              <a:t>6/4/2021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B2D4BC-B893-C241-8644-1D38D8D2F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7C0852-6A24-3147-B482-A6867EA6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D8D6-CD14-A24A-9AFE-01D8D478A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900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AED7A4-1FF8-414E-A3A1-954516CED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10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8181B-37C2-3843-8344-7B4E420CE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08448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901B3-3DA4-444D-BCA6-CCEFFEEED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34C1D7-3642-48F4-955C-33CF0C42BF9D}" type="datetime1">
              <a:rPr lang="en-US" smtClean="0"/>
              <a:t>6/4/2021</a:t>
            </a:fld>
            <a:endParaRPr lang="en-US" dirty="0"/>
          </a:p>
        </p:txBody>
      </p:sp>
      <p:pic>
        <p:nvPicPr>
          <p:cNvPr id="8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7DB943-1A61-5749-8968-DC0755EA6B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36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4" r:id="rId3"/>
    <p:sldLayoutId id="2147483656" r:id="rId4"/>
    <p:sldLayoutId id="2147483657" r:id="rId5"/>
    <p:sldLayoutId id="2147483658" r:id="rId6"/>
    <p:sldLayoutId id="2147483659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cid:09b81c44-5560-4090-95d7-75041185f6ce@namprd09.prod.outlook.co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cid:12251f44-d69f-4bc4-8cef-a45d495f7ad0@namprd09.prod.outlook.com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nari.arc.nasa.gov/aam-portal/" TargetMode="External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10" Type="http://schemas.openxmlformats.org/officeDocument/2006/relationships/image" Target="../media/image17.sv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airplanes flying in the sky&#10;&#10;Description automatically generated with medium confidence" title="Explore Flight Image">
            <a:extLst>
              <a:ext uri="{FF2B5EF4-FFF2-40B4-BE49-F238E27FC236}">
                <a16:creationId xmlns:a16="http://schemas.microsoft.com/office/drawing/2014/main" id="{FDF3B5E5-3F8C-EF43-B5F6-6A8D7303C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85D686-917B-6946-9B1E-2AA1E7D21653}"/>
              </a:ext>
            </a:extLst>
          </p:cNvPr>
          <p:cNvSpPr txBox="1"/>
          <p:nvPr/>
        </p:nvSpPr>
        <p:spPr>
          <a:xfrm>
            <a:off x="225098" y="285785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National Aeronautics and Space Administration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2302A7-73EB-8C47-882C-CA3990B6912C}"/>
              </a:ext>
            </a:extLst>
          </p:cNvPr>
          <p:cNvSpPr txBox="1"/>
          <p:nvPr/>
        </p:nvSpPr>
        <p:spPr>
          <a:xfrm>
            <a:off x="225098" y="6341613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www.nasa.gov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771395-FB07-8249-A718-79E518E84C4A}"/>
              </a:ext>
            </a:extLst>
          </p:cNvPr>
          <p:cNvSpPr txBox="1"/>
          <p:nvPr/>
        </p:nvSpPr>
        <p:spPr>
          <a:xfrm>
            <a:off x="205220" y="4953815"/>
            <a:ext cx="10071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Advanced Air Mobility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094FC7-A868-7441-8B1A-C3A2E3CB4459}"/>
              </a:ext>
            </a:extLst>
          </p:cNvPr>
          <p:cNvSpPr txBox="1"/>
          <p:nvPr/>
        </p:nvSpPr>
        <p:spPr>
          <a:xfrm>
            <a:off x="225098" y="5547147"/>
            <a:ext cx="9404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Parimal Kopardekar, Director, NASA Aeronautics Research Institute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June 4, 2021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21728" y="6356350"/>
            <a:ext cx="300957" cy="292223"/>
          </a:xfrm>
          <a:solidFill>
            <a:schemeClr val="bg1">
              <a:alpha val="38000"/>
            </a:schemeClr>
          </a:solidFill>
        </p:spPr>
        <p:txBody>
          <a:bodyPr/>
          <a:lstStyle/>
          <a:p>
            <a:fld id="{BE7DB943-1A61-5749-8968-DC0755EA6BDD}" type="slidenum">
              <a:rPr lang="en-US" sz="1400" smtClean="0"/>
              <a:t>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0439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ulitple types of aircraft, rockets, drones on a urban/rural landscape." title="Future Sky For All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2592"/>
            <a:ext cx="12192000" cy="5973498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77613" y="19756"/>
            <a:ext cx="11194501" cy="826320"/>
          </a:xfrm>
          <a:solidFill>
            <a:schemeClr val="bg1">
              <a:alpha val="77000"/>
            </a:schemeClr>
          </a:solidFill>
        </p:spPr>
        <p:txBody>
          <a:bodyPr lIns="182880" anchor="t" anchorCtr="0"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0" dirty="0">
                <a:solidFill>
                  <a:schemeClr val="tx1"/>
                </a:solidFill>
              </a:rPr>
              <a:t>One mile of surface transportation takes you one mile, whereas one mile of aviation land can take you </a:t>
            </a:r>
            <a:r>
              <a:rPr lang="en-US" dirty="0">
                <a:solidFill>
                  <a:srgbClr val="3FB1E8"/>
                </a:solidFill>
              </a:rPr>
              <a:t>anywhere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14C0543B-62AD-7145-AD3B-B0DB900E350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8B1133B5-E16F-4E91-8447-08B57E37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1728" y="6356350"/>
            <a:ext cx="300957" cy="292223"/>
          </a:xfrm>
          <a:solidFill>
            <a:schemeClr val="bg1">
              <a:alpha val="38000"/>
            </a:schemeClr>
          </a:solidFill>
        </p:spPr>
        <p:txBody>
          <a:bodyPr/>
          <a:lstStyle/>
          <a:p>
            <a:fld id="{BE7DB943-1A61-5749-8968-DC0755EA6BDD}" type="slidenum">
              <a:rPr lang="en-US" sz="1400" smtClean="0"/>
              <a:t>2</a:t>
            </a:fld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18BE52-3FBD-411E-82A7-F9DCE1505BC9}"/>
              </a:ext>
            </a:extLst>
          </p:cNvPr>
          <p:cNvSpPr/>
          <p:nvPr/>
        </p:nvSpPr>
        <p:spPr>
          <a:xfrm>
            <a:off x="-8477" y="846076"/>
            <a:ext cx="10146891" cy="46431"/>
          </a:xfrm>
          <a:prstGeom prst="rect">
            <a:avLst/>
          </a:prstGeom>
          <a:gradFill flip="none" rotWithShape="1">
            <a:gsLst>
              <a:gs pos="9300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5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8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09b81c44-5560-4090-95d7-75041185f6ce@namprd09.prod.outlook.com"/>
          <p:cNvPicPr>
            <a:picLocks noGrp="1"/>
          </p:cNvPicPr>
          <p:nvPr>
            <p:ph idx="1"/>
          </p:nvPr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046" y="1809284"/>
            <a:ext cx="3079304" cy="2209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cid:12251f44-d69f-4bc4-8cef-a45d495f7ad0@namprd09.prod.outlook.com"/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778" y="1809284"/>
            <a:ext cx="3185022" cy="2209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810760" y="4542288"/>
            <a:ext cx="6363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Pilots from Angel Flight West delivered 780 pounds of water and half a ton of food  donated to Zuni Tribe in New Mexico</a:t>
            </a:r>
          </a:p>
          <a:p>
            <a:endParaRPr lang="en-US" dirty="0"/>
          </a:p>
        </p:txBody>
      </p:sp>
      <p:pic>
        <p:nvPicPr>
          <p:cNvPr id="7" name="Picture 6" descr="C:\Users\coclark\AppData\Local\Microsoft\Windows\INetCache\Content.Outlook\C9577DH8\Matthew - cockpit (002)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09283"/>
            <a:ext cx="2940050" cy="2209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99381" y="4137043"/>
            <a:ext cx="3424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Delivery of 320 fresh produce boxes from Salinas to remote California food banks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912E1F-7EBF-41E6-9169-0EEE940DC642}"/>
              </a:ext>
            </a:extLst>
          </p:cNvPr>
          <p:cNvSpPr txBox="1"/>
          <p:nvPr/>
        </p:nvSpPr>
        <p:spPr>
          <a:xfrm>
            <a:off x="561719" y="196131"/>
            <a:ext cx="925727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Student Project: Connecting Supply Chain Nodes via Aviation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8DF63EC9-5603-4EE4-9103-6514DE9F3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1728" y="6356350"/>
            <a:ext cx="430654" cy="292223"/>
          </a:xfrm>
          <a:solidFill>
            <a:schemeClr val="bg1">
              <a:alpha val="38000"/>
            </a:schemeClr>
          </a:solidFill>
        </p:spPr>
        <p:txBody>
          <a:bodyPr/>
          <a:lstStyle/>
          <a:p>
            <a:fld id="{BE7DB943-1A61-5749-8968-DC0755EA6BDD}" type="slidenum">
              <a:rPr lang="en-US" sz="1400" smtClean="0"/>
              <a:t>3</a:t>
            </a:fld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BA67DC-F418-48B7-B214-DB7302B6AF0A}"/>
              </a:ext>
            </a:extLst>
          </p:cNvPr>
          <p:cNvSpPr/>
          <p:nvPr/>
        </p:nvSpPr>
        <p:spPr>
          <a:xfrm>
            <a:off x="653674" y="714587"/>
            <a:ext cx="10146891" cy="46431"/>
          </a:xfrm>
          <a:prstGeom prst="rect">
            <a:avLst/>
          </a:prstGeom>
          <a:gradFill flip="none" rotWithShape="1">
            <a:gsLst>
              <a:gs pos="9300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5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63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 descr="The graphic visualizes examples of possible operations for each maturity level. " title="Urban Air Mobility Maturity Levels">
            <a:extLst>
              <a:ext uri="{FF2B5EF4-FFF2-40B4-BE49-F238E27FC236}">
                <a16:creationId xmlns:a16="http://schemas.microsoft.com/office/drawing/2014/main" id="{CCE0F0AB-DD07-834E-ACE6-09C3BE384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332"/>
            <a:ext cx="12192000" cy="6858000"/>
          </a:xfrm>
          <a:prstGeom prst="rect">
            <a:avLst/>
          </a:prstGeom>
        </p:spPr>
      </p:pic>
      <p:pic>
        <p:nvPicPr>
          <p:cNvPr id="59" name="Storm Cloud" title="Advanced Air Mobility Maturity Levels">
            <a:extLst>
              <a:ext uri="{FF2B5EF4-FFF2-40B4-BE49-F238E27FC236}">
                <a16:creationId xmlns:a16="http://schemas.microsoft.com/office/drawing/2014/main" id="{2581E9E6-5DB3-D04B-BF15-C1EAE87F5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7" y="1413572"/>
            <a:ext cx="1615428" cy="63767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2E93D3E8-D9E6-BE4B-A6FD-FEB327233860}"/>
              </a:ext>
            </a:extLst>
          </p:cNvPr>
          <p:cNvSpPr txBox="1"/>
          <p:nvPr/>
        </p:nvSpPr>
        <p:spPr>
          <a:xfrm>
            <a:off x="1743897" y="3429000"/>
            <a:ext cx="987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Distribution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Center/Warehouse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D0AF730-D1ED-3E4B-A9A2-12B008702BEF}"/>
              </a:ext>
            </a:extLst>
          </p:cNvPr>
          <p:cNvSpPr txBox="1"/>
          <p:nvPr/>
        </p:nvSpPr>
        <p:spPr>
          <a:xfrm>
            <a:off x="5104484" y="1496082"/>
            <a:ext cx="67358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Inter-City</a:t>
            </a:r>
          </a:p>
          <a:p>
            <a:pPr algn="ctr"/>
            <a:r>
              <a:rPr lang="en-US" sz="1000" dirty="0" err="1"/>
              <a:t>eVTOL</a:t>
            </a:r>
            <a:endParaRPr lang="en-US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D1EC7B0-2D73-3045-A01D-AAB7CEC17A84}"/>
              </a:ext>
            </a:extLst>
          </p:cNvPr>
          <p:cNvSpPr txBox="1"/>
          <p:nvPr/>
        </p:nvSpPr>
        <p:spPr>
          <a:xfrm>
            <a:off x="2889388" y="5170057"/>
            <a:ext cx="659155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Inter-city</a:t>
            </a:r>
          </a:p>
          <a:p>
            <a:pPr algn="ctr"/>
            <a:r>
              <a:rPr lang="en-US" sz="1000" dirty="0" err="1"/>
              <a:t>eVTOL</a:t>
            </a:r>
            <a:endParaRPr lang="en-US" sz="1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C1EE88-6CA8-6C4F-B06A-F281A96050FC}"/>
              </a:ext>
            </a:extLst>
          </p:cNvPr>
          <p:cNvSpPr txBox="1"/>
          <p:nvPr/>
        </p:nvSpPr>
        <p:spPr>
          <a:xfrm>
            <a:off x="2011729" y="2578273"/>
            <a:ext cx="60946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Cargo </a:t>
            </a:r>
          </a:p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Delivery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741A080-9C99-8E49-939A-408398D0A54D}"/>
              </a:ext>
            </a:extLst>
          </p:cNvPr>
          <p:cNvSpPr txBox="1"/>
          <p:nvPr/>
        </p:nvSpPr>
        <p:spPr>
          <a:xfrm>
            <a:off x="10882550" y="2947605"/>
            <a:ext cx="61747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Medical</a:t>
            </a:r>
          </a:p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Transfer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3F349FD-3D0B-F148-BB31-60237A04290A}"/>
              </a:ext>
            </a:extLst>
          </p:cNvPr>
          <p:cNvSpPr txBox="1"/>
          <p:nvPr/>
        </p:nvSpPr>
        <p:spPr>
          <a:xfrm>
            <a:off x="6286663" y="5570167"/>
            <a:ext cx="82586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Cross-metro</a:t>
            </a:r>
          </a:p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Transfer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153409C-4473-AB40-8AD1-2BE8ABC2E92A}"/>
              </a:ext>
            </a:extLst>
          </p:cNvPr>
          <p:cNvSpPr txBox="1"/>
          <p:nvPr/>
        </p:nvSpPr>
        <p:spPr>
          <a:xfrm>
            <a:off x="5922806" y="2834924"/>
            <a:ext cx="61747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Airport</a:t>
            </a:r>
          </a:p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Transfer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9D80F9-22F2-8D46-BE93-4796FDDE5C1F}"/>
              </a:ext>
            </a:extLst>
          </p:cNvPr>
          <p:cNvSpPr txBox="1"/>
          <p:nvPr/>
        </p:nvSpPr>
        <p:spPr>
          <a:xfrm>
            <a:off x="7136634" y="2061189"/>
            <a:ext cx="60946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Cargo</a:t>
            </a:r>
          </a:p>
          <a:p>
            <a:pPr algn="ctr"/>
            <a:r>
              <a:rPr lang="en-US" sz="1000" dirty="0"/>
              <a:t>Delivery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454C1C-9F87-D346-8607-49574BF34185}"/>
              </a:ext>
            </a:extLst>
          </p:cNvPr>
          <p:cNvSpPr txBox="1"/>
          <p:nvPr/>
        </p:nvSpPr>
        <p:spPr>
          <a:xfrm>
            <a:off x="7763514" y="4070736"/>
            <a:ext cx="76335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Fleet</a:t>
            </a:r>
          </a:p>
          <a:p>
            <a:pPr algn="ctr"/>
            <a:r>
              <a:rPr lang="en-US" sz="1000" dirty="0"/>
              <a:t>Operations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8A50E1C-3573-7748-AE1D-42248DFBB8C4}"/>
              </a:ext>
            </a:extLst>
          </p:cNvPr>
          <p:cNvSpPr txBox="1"/>
          <p:nvPr/>
        </p:nvSpPr>
        <p:spPr>
          <a:xfrm>
            <a:off x="9670465" y="3670626"/>
            <a:ext cx="771365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Air</a:t>
            </a:r>
          </a:p>
          <a:p>
            <a:pPr algn="ctr"/>
            <a:r>
              <a:rPr lang="en-US" sz="1000" dirty="0"/>
              <a:t>Ambulance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4FD8D47-20CC-B842-8D94-3058CEE8045E}"/>
              </a:ext>
            </a:extLst>
          </p:cNvPr>
          <p:cNvSpPr txBox="1"/>
          <p:nvPr/>
        </p:nvSpPr>
        <p:spPr>
          <a:xfrm>
            <a:off x="4519737" y="5392677"/>
            <a:ext cx="106311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Small </a:t>
            </a:r>
          </a:p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Package Delivery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62E9319-6AA9-C646-BB11-1AF4E9A02795}"/>
              </a:ext>
            </a:extLst>
          </p:cNvPr>
          <p:cNvSpPr txBox="1"/>
          <p:nvPr/>
        </p:nvSpPr>
        <p:spPr>
          <a:xfrm>
            <a:off x="6781408" y="3462116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High Density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Corridor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49B3D83-FD6A-104C-A120-DEC2F96915CA}"/>
              </a:ext>
            </a:extLst>
          </p:cNvPr>
          <p:cNvSpPr txBox="1"/>
          <p:nvPr/>
        </p:nvSpPr>
        <p:spPr>
          <a:xfrm>
            <a:off x="807714" y="1593780"/>
            <a:ext cx="636713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Regional</a:t>
            </a:r>
          </a:p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Network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8A04B5E-C6B6-4E4A-A384-42830E320FBD}"/>
              </a:ext>
            </a:extLst>
          </p:cNvPr>
          <p:cNvSpPr txBox="1"/>
          <p:nvPr/>
        </p:nvSpPr>
        <p:spPr>
          <a:xfrm>
            <a:off x="2885223" y="1249861"/>
            <a:ext cx="10583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bg1"/>
                </a:solidFill>
              </a:rPr>
              <a:t>Rural Operations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08455ED-4B2E-7B4C-A614-16A1B04E93DD}"/>
              </a:ext>
            </a:extLst>
          </p:cNvPr>
          <p:cNvSpPr txBox="1"/>
          <p:nvPr/>
        </p:nvSpPr>
        <p:spPr>
          <a:xfrm>
            <a:off x="5565509" y="1205061"/>
            <a:ext cx="1107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bg1"/>
                </a:solidFill>
              </a:rPr>
              <a:t>Urban Operations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FA9EF13-D0E8-F74F-A419-ABFECDC7C2C1}"/>
              </a:ext>
            </a:extLst>
          </p:cNvPr>
          <p:cNvSpPr txBox="1"/>
          <p:nvPr/>
        </p:nvSpPr>
        <p:spPr>
          <a:xfrm>
            <a:off x="7720234" y="893216"/>
            <a:ext cx="80663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 Demand</a:t>
            </a:r>
          </a:p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Air-Taxi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539A273-4557-2F43-A344-7BA7057DE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457" y="3438175"/>
            <a:ext cx="1195990" cy="74807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C37BAEF-2756-4549-AA88-DE79E1114BCA}"/>
              </a:ext>
            </a:extLst>
          </p:cNvPr>
          <p:cNvSpPr/>
          <p:nvPr/>
        </p:nvSpPr>
        <p:spPr>
          <a:xfrm>
            <a:off x="7116" y="6305692"/>
            <a:ext cx="12192528" cy="46166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Safe, sustainable, affordable, and accessible aviation for transformational local and intraregional missions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8AD325B-05EF-40BB-9B02-DA66CBBC12EB}"/>
              </a:ext>
            </a:extLst>
          </p:cNvPr>
          <p:cNvSpPr txBox="1"/>
          <p:nvPr/>
        </p:nvSpPr>
        <p:spPr>
          <a:xfrm>
            <a:off x="2158664" y="63788"/>
            <a:ext cx="7238804" cy="492443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Advanced Air Mobility</a:t>
            </a:r>
          </a:p>
        </p:txBody>
      </p:sp>
      <p:sp>
        <p:nvSpPr>
          <p:cNvPr id="36" name="Slide Number Placeholder 1">
            <a:extLst>
              <a:ext uri="{FF2B5EF4-FFF2-40B4-BE49-F238E27FC236}">
                <a16:creationId xmlns:a16="http://schemas.microsoft.com/office/drawing/2014/main" id="{30989E0C-9C23-481B-9FBB-0D7591C0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94865" y="6562866"/>
            <a:ext cx="300957" cy="292223"/>
          </a:xfrm>
          <a:solidFill>
            <a:schemeClr val="bg1">
              <a:alpha val="38000"/>
            </a:schemeClr>
          </a:solidFill>
        </p:spPr>
        <p:txBody>
          <a:bodyPr/>
          <a:lstStyle/>
          <a:p>
            <a:fld id="{BE7DB943-1A61-5749-8968-DC0755EA6BDD}" type="slidenum">
              <a:rPr lang="en-US" sz="1400" smtClean="0"/>
              <a:t>4</a:t>
            </a:fld>
            <a:endParaRPr lang="en-US" sz="1400" dirty="0"/>
          </a:p>
        </p:txBody>
      </p:sp>
      <p:pic>
        <p:nvPicPr>
          <p:cNvPr id="37" name="Picture 14">
            <a:extLst>
              <a:ext uri="{FF2B5EF4-FFF2-40B4-BE49-F238E27FC236}">
                <a16:creationId xmlns:a16="http://schemas.microsoft.com/office/drawing/2014/main" id="{DCF2890F-2A92-44BE-B9CC-9222A84E5D4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1405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Shape 107">
            <a:extLst>
              <a:ext uri="{FF2B5EF4-FFF2-40B4-BE49-F238E27FC236}">
                <a16:creationId xmlns:a16="http://schemas.microsoft.com/office/drawing/2014/main" id="{69D2C64F-1E01-044A-823E-90B230168F45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9293" y="2331922"/>
            <a:ext cx="4401006" cy="2719935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Oval 41">
            <a:extLst>
              <a:ext uri="{FF2B5EF4-FFF2-40B4-BE49-F238E27FC236}">
                <a16:creationId xmlns:a16="http://schemas.microsoft.com/office/drawing/2014/main" id="{D8A13148-F451-8F4F-A23E-D635598407EB}"/>
              </a:ext>
            </a:extLst>
          </p:cNvPr>
          <p:cNvSpPr/>
          <p:nvPr/>
        </p:nvSpPr>
        <p:spPr>
          <a:xfrm>
            <a:off x="2663191" y="1531620"/>
            <a:ext cx="6640830" cy="421991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086770A-D86B-2642-8A50-8F09CB3BA7CA}"/>
              </a:ext>
            </a:extLst>
          </p:cNvPr>
          <p:cNvSpPr/>
          <p:nvPr/>
        </p:nvSpPr>
        <p:spPr>
          <a:xfrm>
            <a:off x="1846550" y="767907"/>
            <a:ext cx="8329846" cy="56665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D4CC976-F862-194C-B5B7-2878AF7D9E38}"/>
              </a:ext>
            </a:extLst>
          </p:cNvPr>
          <p:cNvSpPr/>
          <p:nvPr/>
        </p:nvSpPr>
        <p:spPr>
          <a:xfrm>
            <a:off x="2251710" y="1116297"/>
            <a:ext cx="7452359" cy="49737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5EBBB3E-5E92-BE46-A7F9-69166461C6D5}"/>
              </a:ext>
            </a:extLst>
          </p:cNvPr>
          <p:cNvSpPr/>
          <p:nvPr/>
        </p:nvSpPr>
        <p:spPr>
          <a:xfrm>
            <a:off x="3120390" y="1908810"/>
            <a:ext cx="5737859" cy="35217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Shape 102"/>
          <p:cNvSpPr/>
          <p:nvPr/>
        </p:nvSpPr>
        <p:spPr>
          <a:xfrm>
            <a:off x="988674" y="4095173"/>
            <a:ext cx="3251923" cy="1906649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91425" rIns="45700" bIns="0" anchor="ctr" anchorCtr="0">
            <a:noAutofit/>
          </a:bodyPr>
          <a:lstStyle/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Source and Fleet Noise</a:t>
            </a:r>
          </a:p>
          <a:p>
            <a:pPr lvl="0" algn="ctr">
              <a:defRPr/>
            </a:pPr>
            <a:endParaRPr lang="en-US" sz="800" i="1" kern="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Vehicle Propulsion Reliability </a:t>
            </a:r>
          </a:p>
          <a:p>
            <a:pPr lvl="0" algn="ctr">
              <a:defRPr/>
            </a:pPr>
            <a:endParaRPr lang="en-US" sz="800" i="1" kern="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Environmental and Failure conditions</a:t>
            </a:r>
          </a:p>
          <a:p>
            <a:pPr lvl="0" algn="ctr">
              <a:defRPr/>
            </a:pPr>
            <a:endParaRPr lang="en-US" sz="800" i="1" kern="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Distributed Electric Propulsion</a:t>
            </a:r>
          </a:p>
        </p:txBody>
      </p:sp>
      <p:sp>
        <p:nvSpPr>
          <p:cNvPr id="99" name="Shape 99"/>
          <p:cNvSpPr/>
          <p:nvPr/>
        </p:nvSpPr>
        <p:spPr>
          <a:xfrm>
            <a:off x="7840280" y="4077437"/>
            <a:ext cx="3073247" cy="1700425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Automated Flight and Contingency Management</a:t>
            </a:r>
          </a:p>
          <a:p>
            <a:pPr lvl="0" algn="ctr">
              <a:defRPr/>
            </a:pPr>
            <a:endParaRPr lang="en-US" sz="800" i="1" kern="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en-US" sz="1600" i="1" kern="0" dirty="0" err="1">
                <a:solidFill>
                  <a:schemeClr val="bg1"/>
                </a:solidFill>
              </a:rPr>
              <a:t>m:N</a:t>
            </a:r>
            <a:r>
              <a:rPr lang="en-US" sz="1600" i="1" kern="0" dirty="0">
                <a:solidFill>
                  <a:schemeClr val="bg1"/>
                </a:solidFill>
              </a:rPr>
              <a:t>, Pilots to Operators</a:t>
            </a:r>
          </a:p>
        </p:txBody>
      </p:sp>
      <p:sp>
        <p:nvSpPr>
          <p:cNvPr id="101" name="Shape 101"/>
          <p:cNvSpPr/>
          <p:nvPr/>
        </p:nvSpPr>
        <p:spPr>
          <a:xfrm>
            <a:off x="8202713" y="1651255"/>
            <a:ext cx="2915485" cy="1824892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algn="ctr" defTabSz="685783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UAM Supplemental Data Services</a:t>
            </a:r>
          </a:p>
          <a:p>
            <a:pPr algn="ctr" defTabSz="685783">
              <a:defRPr/>
            </a:pPr>
            <a:endParaRPr lang="en-US" sz="800" i="1" kern="0" dirty="0">
              <a:solidFill>
                <a:schemeClr val="bg1"/>
              </a:solidFill>
            </a:endParaRPr>
          </a:p>
          <a:p>
            <a:pPr algn="ctr" defTabSz="685783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In-time Aviation Safety Management System</a:t>
            </a:r>
          </a:p>
        </p:txBody>
      </p:sp>
      <p:sp>
        <p:nvSpPr>
          <p:cNvPr id="103" name="Shape 103"/>
          <p:cNvSpPr/>
          <p:nvPr/>
        </p:nvSpPr>
        <p:spPr>
          <a:xfrm>
            <a:off x="748064" y="1483287"/>
            <a:ext cx="3221252" cy="1906649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0" anchor="ctr" anchorCtr="0">
            <a:noAutofit/>
          </a:bodyPr>
          <a:lstStyle/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Architectures</a:t>
            </a:r>
          </a:p>
          <a:p>
            <a:pPr lvl="0" algn="ctr">
              <a:defRPr/>
            </a:pPr>
            <a:endParaRPr lang="en-US" sz="800" i="1" kern="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Operational Rules, Roles, &amp; Procedures</a:t>
            </a:r>
          </a:p>
          <a:p>
            <a:pPr lvl="0" algn="ctr">
              <a:defRPr/>
            </a:pPr>
            <a:endParaRPr lang="en-US" sz="800" i="1" kern="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Comm, Nav, Surveillance, Information</a:t>
            </a:r>
          </a:p>
        </p:txBody>
      </p:sp>
      <p:sp>
        <p:nvSpPr>
          <p:cNvPr id="64" name="Shape 108"/>
          <p:cNvSpPr/>
          <p:nvPr/>
        </p:nvSpPr>
        <p:spPr>
          <a:xfrm>
            <a:off x="3775817" y="2910203"/>
            <a:ext cx="1605670" cy="73251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lvl="0" algn="ctr"/>
            <a:r>
              <a:rPr lang="en-US" sz="13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Airspace System Design &amp; Implementation</a:t>
            </a:r>
          </a:p>
        </p:txBody>
      </p:sp>
      <p:sp>
        <p:nvSpPr>
          <p:cNvPr id="65" name="Shape 109"/>
          <p:cNvSpPr/>
          <p:nvPr/>
        </p:nvSpPr>
        <p:spPr>
          <a:xfrm>
            <a:off x="6665816" y="2917599"/>
            <a:ext cx="1725519" cy="727049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lvl="0" algn="ctr"/>
            <a:r>
              <a:rPr lang="en-US" sz="1300" b="1" dirty="0">
                <a:ea typeface="Arial Narrow"/>
                <a:cs typeface="Arial Narrow"/>
                <a:sym typeface="Arial Narrow"/>
              </a:rPr>
              <a:t>Airspace &amp; Fleet Operations Management</a:t>
            </a:r>
            <a:endParaRPr lang="en-US" sz="1300" b="1" dirty="0"/>
          </a:p>
        </p:txBody>
      </p:sp>
      <p:sp>
        <p:nvSpPr>
          <p:cNvPr id="66" name="Shape 110"/>
          <p:cNvSpPr/>
          <p:nvPr/>
        </p:nvSpPr>
        <p:spPr>
          <a:xfrm>
            <a:off x="4103790" y="4004427"/>
            <a:ext cx="1707366" cy="83648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r>
              <a:rPr lang="en-US" sz="13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Vehicle </a:t>
            </a:r>
            <a:br>
              <a:rPr lang="en-US" sz="13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</a:br>
            <a:r>
              <a:rPr lang="en-US" sz="13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Development &amp; Production</a:t>
            </a:r>
          </a:p>
        </p:txBody>
      </p:sp>
      <p:sp>
        <p:nvSpPr>
          <p:cNvPr id="67" name="Shape 111"/>
          <p:cNvSpPr/>
          <p:nvPr/>
        </p:nvSpPr>
        <p:spPr>
          <a:xfrm>
            <a:off x="6199775" y="3993038"/>
            <a:ext cx="1725519" cy="83648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lvl="0" algn="ctr"/>
            <a:r>
              <a:rPr lang="en-US" sz="13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Individual Vehicle Management &amp; Operations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194113" y="6140727"/>
            <a:ext cx="2420522" cy="646331"/>
            <a:chOff x="216591" y="5953767"/>
            <a:chExt cx="2420522" cy="646331"/>
          </a:xfrm>
        </p:grpSpPr>
        <p:sp>
          <p:nvSpPr>
            <p:cNvPr id="53" name="TextBox 52"/>
            <p:cNvSpPr txBox="1"/>
            <p:nvPr/>
          </p:nvSpPr>
          <p:spPr>
            <a:xfrm>
              <a:off x="485498" y="5953767"/>
              <a:ext cx="21516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Aircraft &amp; Aircrew Barriers</a:t>
              </a:r>
            </a:p>
            <a:p>
              <a:r>
                <a:rPr lang="en-US" sz="1200" i="1" dirty="0"/>
                <a:t>Airspace Barriers</a:t>
              </a:r>
            </a:p>
            <a:p>
              <a:r>
                <a:rPr lang="en-US" sz="1200" i="1" dirty="0"/>
                <a:t>Community Integration Barriers</a:t>
              </a: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20035" y="6386185"/>
              <a:ext cx="257477" cy="15362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220035" y="6194160"/>
              <a:ext cx="257477" cy="15362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216591" y="6002135"/>
              <a:ext cx="257477" cy="15362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A869995B-3D30-7742-A65B-C4A2718969D4}"/>
              </a:ext>
            </a:extLst>
          </p:cNvPr>
          <p:cNvSpPr txBox="1"/>
          <p:nvPr/>
        </p:nvSpPr>
        <p:spPr>
          <a:xfrm>
            <a:off x="4972328" y="5950971"/>
            <a:ext cx="196680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National Campaign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CFA890B-638C-E148-9BB3-25EC28C8ED9E}"/>
              </a:ext>
            </a:extLst>
          </p:cNvPr>
          <p:cNvSpPr txBox="1"/>
          <p:nvPr/>
        </p:nvSpPr>
        <p:spPr>
          <a:xfrm>
            <a:off x="4045308" y="6337098"/>
            <a:ext cx="384615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600" b="1" dirty="0"/>
              <a:t>Systems and Architecture Requirements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30A3D80-04C0-F441-A8C1-F01AEC103F8C}"/>
              </a:ext>
            </a:extLst>
          </p:cNvPr>
          <p:cNvSpPr txBox="1"/>
          <p:nvPr/>
        </p:nvSpPr>
        <p:spPr>
          <a:xfrm>
            <a:off x="4846704" y="5560903"/>
            <a:ext cx="216433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High Density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Vertiplex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060A695-A720-094B-BC80-2F02F0C4D8D8}"/>
              </a:ext>
            </a:extLst>
          </p:cNvPr>
          <p:cNvSpPr txBox="1"/>
          <p:nvPr/>
        </p:nvSpPr>
        <p:spPr>
          <a:xfrm>
            <a:off x="4484542" y="5152580"/>
            <a:ext cx="3073247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Assured Automated Architectures</a:t>
            </a:r>
          </a:p>
        </p:txBody>
      </p:sp>
      <p:sp>
        <p:nvSpPr>
          <p:cNvPr id="29" name="Shape 100">
            <a:extLst>
              <a:ext uri="{FF2B5EF4-FFF2-40B4-BE49-F238E27FC236}">
                <a16:creationId xmlns:a16="http://schemas.microsoft.com/office/drawing/2014/main" id="{D2A26B9F-754C-4C2D-A084-42510FD985E7}"/>
              </a:ext>
            </a:extLst>
          </p:cNvPr>
          <p:cNvSpPr/>
          <p:nvPr/>
        </p:nvSpPr>
        <p:spPr>
          <a:xfrm>
            <a:off x="4496969" y="629925"/>
            <a:ext cx="3044000" cy="1783280"/>
          </a:xfrm>
          <a:prstGeom prst="roundRect">
            <a:avLst>
              <a:gd name="adj" fmla="val 16667"/>
            </a:avLst>
          </a:prstGeom>
          <a:solidFill>
            <a:srgbClr val="8064A2">
              <a:lumMod val="60000"/>
              <a:lumOff val="40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91425" rIns="45700" bIns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Human Response to Noise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Regional M&amp;S Capabilities, &amp; Supply Chain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Community Integration</a:t>
            </a:r>
          </a:p>
        </p:txBody>
      </p:sp>
      <p:sp>
        <p:nvSpPr>
          <p:cNvPr id="30" name="Shape 112">
            <a:extLst>
              <a:ext uri="{FF2B5EF4-FFF2-40B4-BE49-F238E27FC236}">
                <a16:creationId xmlns:a16="http://schemas.microsoft.com/office/drawing/2014/main" id="{CA7F63B1-6A1B-4F13-809B-6032D372C37B}"/>
              </a:ext>
            </a:extLst>
          </p:cNvPr>
          <p:cNvSpPr/>
          <p:nvPr/>
        </p:nvSpPr>
        <p:spPr>
          <a:xfrm>
            <a:off x="5265341" y="2375496"/>
            <a:ext cx="1543145" cy="661095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8064A2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3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Community Integration</a:t>
            </a:r>
            <a:endParaRPr sz="1300" b="1" dirty="0"/>
          </a:p>
        </p:txBody>
      </p:sp>
      <p:sp>
        <p:nvSpPr>
          <p:cNvPr id="31" name="Slide Number Placeholder 1">
            <a:extLst>
              <a:ext uri="{FF2B5EF4-FFF2-40B4-BE49-F238E27FC236}">
                <a16:creationId xmlns:a16="http://schemas.microsoft.com/office/drawing/2014/main" id="{D94CF331-8676-4301-AC96-A7A6BD8DC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1728" y="6356350"/>
            <a:ext cx="300957" cy="292223"/>
          </a:xfrm>
          <a:solidFill>
            <a:schemeClr val="bg1">
              <a:alpha val="38000"/>
            </a:schemeClr>
          </a:solidFill>
        </p:spPr>
        <p:txBody>
          <a:bodyPr/>
          <a:lstStyle/>
          <a:p>
            <a:fld id="{BE7DB943-1A61-5749-8968-DC0755EA6BDD}" type="slidenum">
              <a:rPr lang="en-US" sz="1400" smtClean="0"/>
              <a:t>5</a:t>
            </a:fld>
            <a:endParaRPr lang="en-US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0D8195-F6AF-4A22-879D-23AAE0BA55BE}"/>
              </a:ext>
            </a:extLst>
          </p:cNvPr>
          <p:cNvSpPr txBox="1"/>
          <p:nvPr/>
        </p:nvSpPr>
        <p:spPr>
          <a:xfrm>
            <a:off x="3556777" y="49212"/>
            <a:ext cx="4529463" cy="492443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NASA AAM Mission Priorities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A28B6A7-BE17-44F6-A9E8-F8A5920E9329}"/>
              </a:ext>
            </a:extLst>
          </p:cNvPr>
          <p:cNvSpPr/>
          <p:nvPr/>
        </p:nvSpPr>
        <p:spPr>
          <a:xfrm>
            <a:off x="748064" y="506426"/>
            <a:ext cx="10146891" cy="46431"/>
          </a:xfrm>
          <a:prstGeom prst="rect">
            <a:avLst/>
          </a:prstGeom>
          <a:gradFill flip="none" rotWithShape="1">
            <a:gsLst>
              <a:gs pos="9300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5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26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96A3AC-F8A5-B843-AE1D-93383B94F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90B489-2486-417C-A781-9D5BB5900341}"/>
              </a:ext>
            </a:extLst>
          </p:cNvPr>
          <p:cNvSpPr/>
          <p:nvPr/>
        </p:nvSpPr>
        <p:spPr>
          <a:xfrm>
            <a:off x="90" y="6179935"/>
            <a:ext cx="12191821" cy="663194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F62BDB-1E11-4875-AEC1-362B812D4ED7}"/>
              </a:ext>
            </a:extLst>
          </p:cNvPr>
          <p:cNvSpPr txBox="1">
            <a:spLocks/>
          </p:cNvSpPr>
          <p:nvPr/>
        </p:nvSpPr>
        <p:spPr>
          <a:xfrm>
            <a:off x="162074" y="6190003"/>
            <a:ext cx="11803411" cy="61555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0" marR="0" lvl="0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00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Accelerate the development of safe and scalable AAM flight operations by bringing together </a:t>
            </a:r>
          </a:p>
          <a:p>
            <a:pPr marL="0" marR="0" lvl="0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00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 broad and diverse ecosystem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A9035F7-FBA3-4EB7-A42B-9D34599986D3}"/>
              </a:ext>
            </a:extLst>
          </p:cNvPr>
          <p:cNvGrpSpPr/>
          <p:nvPr/>
        </p:nvGrpSpPr>
        <p:grpSpPr>
          <a:xfrm rot="379708">
            <a:off x="3047267" y="1055966"/>
            <a:ext cx="6086954" cy="4030450"/>
            <a:chOff x="3145101" y="1493432"/>
            <a:chExt cx="6299638" cy="4062036"/>
          </a:xfrm>
        </p:grpSpPr>
        <p:pic>
          <p:nvPicPr>
            <p:cNvPr id="6" name="Picture 5" descr="A close up of a sign&#10;&#10;Description automatically generated">
              <a:extLst>
                <a:ext uri="{FF2B5EF4-FFF2-40B4-BE49-F238E27FC236}">
                  <a16:creationId xmlns:a16="http://schemas.microsoft.com/office/drawing/2014/main" id="{8D7E87D8-4684-4B75-AF50-AAF5DB71A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5101" y="1493432"/>
              <a:ext cx="6299638" cy="4062036"/>
            </a:xfrm>
            <a:prstGeom prst="rect">
              <a:avLst/>
            </a:prstGeom>
          </p:spPr>
        </p:pic>
        <p:pic>
          <p:nvPicPr>
            <p:cNvPr id="19" name="Graphic 18" descr="Arrow Rotate right">
              <a:extLst>
                <a:ext uri="{FF2B5EF4-FFF2-40B4-BE49-F238E27FC236}">
                  <a16:creationId xmlns:a16="http://schemas.microsoft.com/office/drawing/2014/main" id="{788AC99D-85B7-419A-8A76-106C78E82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710594">
              <a:off x="3618169" y="2030047"/>
              <a:ext cx="1523338" cy="1421783"/>
            </a:xfrm>
            <a:prstGeom prst="rect">
              <a:avLst/>
            </a:prstGeom>
          </p:spPr>
        </p:pic>
        <p:pic>
          <p:nvPicPr>
            <p:cNvPr id="22" name="Graphic 21" descr="Arrow Rotate right">
              <a:extLst>
                <a:ext uri="{FF2B5EF4-FFF2-40B4-BE49-F238E27FC236}">
                  <a16:creationId xmlns:a16="http://schemas.microsoft.com/office/drawing/2014/main" id="{8E5B114B-A1A8-4655-842C-FD401D9CA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96198">
              <a:off x="7361771" y="1974693"/>
              <a:ext cx="1523338" cy="1421783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CFDD134-9B23-4D52-9686-D4EAD71AA8A2}"/>
              </a:ext>
            </a:extLst>
          </p:cNvPr>
          <p:cNvSpPr txBox="1"/>
          <p:nvPr/>
        </p:nvSpPr>
        <p:spPr>
          <a:xfrm>
            <a:off x="8337957" y="3342309"/>
            <a:ext cx="386269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 AAM system and architecture requirements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5E49B7-D4EB-4746-A426-8566B8D214D8}"/>
              </a:ext>
            </a:extLst>
          </p:cNvPr>
          <p:cNvSpPr txBox="1"/>
          <p:nvPr/>
        </p:nvSpPr>
        <p:spPr>
          <a:xfrm>
            <a:off x="3324482" y="5583652"/>
            <a:ext cx="511126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 a connected stakeholder community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BB21FB-1F17-46BC-968C-C93012481060}"/>
              </a:ext>
            </a:extLst>
          </p:cNvPr>
          <p:cNvSpPr txBox="1"/>
          <p:nvPr/>
        </p:nvSpPr>
        <p:spPr>
          <a:xfrm>
            <a:off x="8379405" y="1596115"/>
            <a:ext cx="4183735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Collectively identify and investigate key hurdles and associated needs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0E604DC-E7C2-4BF0-BC32-53514AD47068}"/>
              </a:ext>
            </a:extLst>
          </p:cNvPr>
          <p:cNvSpPr txBox="1"/>
          <p:nvPr/>
        </p:nvSpPr>
        <p:spPr>
          <a:xfrm>
            <a:off x="35678" y="2570258"/>
            <a:ext cx="3862690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4288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Learn about NASA’s research and planned transition paths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3F315FE-B203-46FE-9775-F463D03A2EB7}"/>
              </a:ext>
            </a:extLst>
          </p:cNvPr>
          <p:cNvSpPr txBox="1"/>
          <p:nvPr/>
        </p:nvSpPr>
        <p:spPr>
          <a:xfrm>
            <a:off x="35678" y="1522807"/>
            <a:ext cx="386269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4288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Align on a common vision for AAM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0D85B81-A2C4-4248-9BF3-E52680E13AF6}"/>
              </a:ext>
            </a:extLst>
          </p:cNvPr>
          <p:cNvSpPr txBox="1"/>
          <p:nvPr/>
        </p:nvSpPr>
        <p:spPr>
          <a:xfrm>
            <a:off x="59671" y="4043849"/>
            <a:ext cx="350878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4288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Adopt a strategy for engaging the public on AAM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5556352-E116-4F55-BA13-26F8A10CC241}"/>
              </a:ext>
            </a:extLst>
          </p:cNvPr>
          <p:cNvSpPr txBox="1"/>
          <p:nvPr/>
        </p:nvSpPr>
        <p:spPr>
          <a:xfrm>
            <a:off x="8901289" y="4760108"/>
            <a:ext cx="324452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4288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 regulatory and standards development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B7E0360-698B-49FC-89E4-32AEC9AFFE79}"/>
              </a:ext>
            </a:extLst>
          </p:cNvPr>
          <p:cNvCxnSpPr>
            <a:cxnSpLocks/>
          </p:cNvCxnSpPr>
          <p:nvPr/>
        </p:nvCxnSpPr>
        <p:spPr>
          <a:xfrm>
            <a:off x="0" y="2007651"/>
            <a:ext cx="345874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5B37EAD-1616-407F-9442-789F1DE12458}"/>
              </a:ext>
            </a:extLst>
          </p:cNvPr>
          <p:cNvCxnSpPr>
            <a:cxnSpLocks/>
          </p:cNvCxnSpPr>
          <p:nvPr/>
        </p:nvCxnSpPr>
        <p:spPr>
          <a:xfrm>
            <a:off x="0" y="3428858"/>
            <a:ext cx="345874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3AF7EB6-9E21-4D57-9D75-D57F26AAB437}"/>
              </a:ext>
            </a:extLst>
          </p:cNvPr>
          <p:cNvCxnSpPr>
            <a:cxnSpLocks/>
          </p:cNvCxnSpPr>
          <p:nvPr/>
        </p:nvCxnSpPr>
        <p:spPr>
          <a:xfrm>
            <a:off x="8741900" y="2902796"/>
            <a:ext cx="345874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1751A71-5B68-40ED-A59F-5F28B3CB8D47}"/>
              </a:ext>
            </a:extLst>
          </p:cNvPr>
          <p:cNvCxnSpPr>
            <a:cxnSpLocks/>
          </p:cNvCxnSpPr>
          <p:nvPr/>
        </p:nvCxnSpPr>
        <p:spPr>
          <a:xfrm>
            <a:off x="8741900" y="4195664"/>
            <a:ext cx="345874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848D26A-48AE-477F-B174-0CFEE73D53B0}"/>
              </a:ext>
            </a:extLst>
          </p:cNvPr>
          <p:cNvCxnSpPr>
            <a:cxnSpLocks/>
          </p:cNvCxnSpPr>
          <p:nvPr/>
        </p:nvCxnSpPr>
        <p:spPr>
          <a:xfrm>
            <a:off x="0" y="4785273"/>
            <a:ext cx="345874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6AD81D9-9616-487D-AF57-1F76B65A2D81}"/>
              </a:ext>
            </a:extLst>
          </p:cNvPr>
          <p:cNvCxnSpPr>
            <a:cxnSpLocks/>
          </p:cNvCxnSpPr>
          <p:nvPr/>
        </p:nvCxnSpPr>
        <p:spPr>
          <a:xfrm>
            <a:off x="8741900" y="5505567"/>
            <a:ext cx="345874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3077785A-1AC2-A144-882B-7B8B0D29CD68}"/>
              </a:ext>
            </a:extLst>
          </p:cNvPr>
          <p:cNvSpPr/>
          <p:nvPr/>
        </p:nvSpPr>
        <p:spPr>
          <a:xfrm>
            <a:off x="4337287" y="558730"/>
            <a:ext cx="37118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/>
              </a:rPr>
              <a:t>https://nari.arc.nasa.gov/aam-portal/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526D09-09D7-4AA2-B915-B441DA1D1FBE}"/>
              </a:ext>
            </a:extLst>
          </p:cNvPr>
          <p:cNvSpPr txBox="1"/>
          <p:nvPr/>
        </p:nvSpPr>
        <p:spPr>
          <a:xfrm>
            <a:off x="2914046" y="109602"/>
            <a:ext cx="6558332" cy="492443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wrap="square" rtlCol="0" anchor="ctr" anchorCtr="0">
            <a:spAutoFit/>
          </a:bodyPr>
          <a:lstStyle/>
          <a:p>
            <a:r>
              <a:rPr lang="en-US" sz="26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AAM Ecosystem Working Groups (AEWG)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Graphic 28" descr="Arrow Rotate right">
            <a:extLst>
              <a:ext uri="{FF2B5EF4-FFF2-40B4-BE49-F238E27FC236}">
                <a16:creationId xmlns:a16="http://schemas.microsoft.com/office/drawing/2014/main" id="{AA111A7C-09B2-4208-8E75-D514675FC9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524795">
            <a:off x="5354789" y="4252258"/>
            <a:ext cx="1471908" cy="1410727"/>
          </a:xfrm>
          <a:prstGeom prst="rect">
            <a:avLst/>
          </a:prstGeom>
        </p:spPr>
      </p:pic>
      <p:sp>
        <p:nvSpPr>
          <p:cNvPr id="31" name="Slide Number Placeholder 1">
            <a:extLst>
              <a:ext uri="{FF2B5EF4-FFF2-40B4-BE49-F238E27FC236}">
                <a16:creationId xmlns:a16="http://schemas.microsoft.com/office/drawing/2014/main" id="{0D720FA5-D5F8-4564-BF96-4F11FAFBFD62}"/>
              </a:ext>
            </a:extLst>
          </p:cNvPr>
          <p:cNvSpPr txBox="1">
            <a:spLocks/>
          </p:cNvSpPr>
          <p:nvPr/>
        </p:nvSpPr>
        <p:spPr>
          <a:xfrm>
            <a:off x="11826512" y="6502461"/>
            <a:ext cx="300957" cy="292223"/>
          </a:xfrm>
          <a:prstGeom prst="rect">
            <a:avLst/>
          </a:prstGeom>
          <a:solidFill>
            <a:schemeClr val="bg1">
              <a:alpha val="38000"/>
            </a:schemeClr>
          </a:solidFill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7DB943-1A61-5749-8968-DC0755EA6BDD}" type="slidenum">
              <a:rPr lang="en-US" sz="1400" smtClean="0"/>
              <a:pPr/>
              <a:t>6</a:t>
            </a:fld>
            <a:endParaRPr lang="en-US" sz="14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0CBB175-644D-4A26-A120-C70208AC7669}"/>
              </a:ext>
            </a:extLst>
          </p:cNvPr>
          <p:cNvSpPr/>
          <p:nvPr/>
        </p:nvSpPr>
        <p:spPr>
          <a:xfrm>
            <a:off x="748064" y="565416"/>
            <a:ext cx="10146891" cy="46431"/>
          </a:xfrm>
          <a:prstGeom prst="rect">
            <a:avLst/>
          </a:prstGeom>
          <a:gradFill flip="none" rotWithShape="1">
            <a:gsLst>
              <a:gs pos="9300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5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069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hoto of Los Angeles at night from airplane." title="Los Angeles at Nigh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6450"/>
            <a:ext cx="12203208" cy="5171549"/>
          </a:xfrm>
          <a:prstGeom prst="rect">
            <a:avLst/>
          </a:prstGeom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66130" y="293404"/>
            <a:ext cx="110131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Airspace “System” Should be Ready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When Vehicles are Ready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6A1BAAC3-37C5-43B6-A530-AE3F02C34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1728" y="6356350"/>
            <a:ext cx="300957" cy="292223"/>
          </a:xfrm>
          <a:solidFill>
            <a:schemeClr val="bg1">
              <a:alpha val="38000"/>
            </a:schemeClr>
          </a:solidFill>
        </p:spPr>
        <p:txBody>
          <a:bodyPr/>
          <a:lstStyle/>
          <a:p>
            <a:fld id="{BE7DB943-1A61-5749-8968-DC0755EA6BDD}" type="slidenum">
              <a:rPr lang="en-US" sz="1400" smtClean="0"/>
              <a:t>7</a:t>
            </a:fld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B4A96F-25D7-4394-98C8-BBADD3AB00C8}"/>
              </a:ext>
            </a:extLst>
          </p:cNvPr>
          <p:cNvSpPr/>
          <p:nvPr/>
        </p:nvSpPr>
        <p:spPr>
          <a:xfrm>
            <a:off x="166130" y="1347406"/>
            <a:ext cx="10146891" cy="46431"/>
          </a:xfrm>
          <a:prstGeom prst="rect">
            <a:avLst/>
          </a:prstGeom>
          <a:gradFill flip="none" rotWithShape="1">
            <a:gsLst>
              <a:gs pos="9300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5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181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8</a:t>
            </a:fld>
            <a:endParaRPr lang="en-US" dirty="0"/>
          </a:p>
        </p:txBody>
      </p:sp>
      <p:pic>
        <p:nvPicPr>
          <p:cNvPr id="3" name="Picture 2" title="UAS Traffic Management Concept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69"/>
          <a:stretch/>
        </p:blipFill>
        <p:spPr>
          <a:xfrm>
            <a:off x="0" y="831809"/>
            <a:ext cx="12192000" cy="60261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9851" y="188768"/>
            <a:ext cx="7089630" cy="492443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Airspace Considerations</a:t>
            </a:r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CD375926-2973-4AE3-ABE5-BF2F3C85A8A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8892C24D-5B5C-40D0-9E07-ACAB77541E87}"/>
              </a:ext>
            </a:extLst>
          </p:cNvPr>
          <p:cNvSpPr txBox="1">
            <a:spLocks/>
          </p:cNvSpPr>
          <p:nvPr/>
        </p:nvSpPr>
        <p:spPr>
          <a:xfrm>
            <a:off x="11621728" y="6356350"/>
            <a:ext cx="300957" cy="292223"/>
          </a:xfrm>
          <a:prstGeom prst="rect">
            <a:avLst/>
          </a:prstGeom>
          <a:solidFill>
            <a:schemeClr val="bg1">
              <a:alpha val="38000"/>
            </a:schemeClr>
          </a:solidFill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7DB943-1A61-5749-8968-DC0755EA6BDD}" type="slidenum">
              <a:rPr lang="en-US" sz="1400" smtClean="0"/>
              <a:pPr/>
              <a:t>8</a:t>
            </a:fld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A0D290-4B1D-4980-8053-67F4B2A38AD3}"/>
              </a:ext>
            </a:extLst>
          </p:cNvPr>
          <p:cNvSpPr/>
          <p:nvPr/>
        </p:nvSpPr>
        <p:spPr>
          <a:xfrm>
            <a:off x="189851" y="636204"/>
            <a:ext cx="10146891" cy="46431"/>
          </a:xfrm>
          <a:prstGeom prst="rect">
            <a:avLst/>
          </a:prstGeom>
          <a:gradFill flip="none" rotWithShape="1">
            <a:gsLst>
              <a:gs pos="9300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5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8231B9-D89F-4B04-97FC-B7D494B0D8E0}"/>
              </a:ext>
            </a:extLst>
          </p:cNvPr>
          <p:cNvSpPr txBox="1"/>
          <p:nvPr/>
        </p:nvSpPr>
        <p:spPr>
          <a:xfrm>
            <a:off x="112088" y="992712"/>
            <a:ext cx="9079986" cy="707886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Scaled operations without burdening current air traffic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Building on Unmanned Aircraft System (UTM) success and lessons learned</a:t>
            </a:r>
          </a:p>
        </p:txBody>
      </p:sp>
    </p:spTree>
    <p:extLst>
      <p:ext uri="{BB962C8B-B14F-4D97-AF65-F5344CB8AC3E}">
        <p14:creationId xmlns:p14="http://schemas.microsoft.com/office/powerpoint/2010/main" val="3930780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9"/>
          <p:cNvPicPr preferRelativeResize="0"/>
          <p:nvPr/>
        </p:nvPicPr>
        <p:blipFill rotWithShape="1">
          <a:blip r:embed="rId3">
            <a:alphaModFix/>
          </a:blip>
          <a:srcRect l="927" t="57877" r="-1318"/>
          <a:stretch/>
        </p:blipFill>
        <p:spPr>
          <a:xfrm>
            <a:off x="0" y="3993863"/>
            <a:ext cx="12351193" cy="286413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9"/>
          <p:cNvSpPr/>
          <p:nvPr/>
        </p:nvSpPr>
        <p:spPr>
          <a:xfrm>
            <a:off x="11513500" y="6414067"/>
            <a:ext cx="212000" cy="21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1" name="Google Shape;91;p19"/>
          <p:cNvSpPr txBox="1"/>
          <p:nvPr/>
        </p:nvSpPr>
        <p:spPr>
          <a:xfrm>
            <a:off x="408480" y="767459"/>
            <a:ext cx="10595719" cy="320040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000" b="1" dirty="0">
                <a:latin typeface="Arial" panose="020B0604020202020204" pitchFamily="34" charset="0"/>
                <a:ea typeface="Comfortaa"/>
                <a:cs typeface="Arial" panose="020B0604020202020204" pitchFamily="34" charset="0"/>
                <a:sym typeface="Comfortaa"/>
              </a:rPr>
              <a:t>UTM is an “air traffic management” ecosystem for small UAS in low altitude airspace</a:t>
            </a:r>
            <a:endParaRPr sz="2000" b="1" dirty="0">
              <a:latin typeface="Arial" panose="020B0604020202020204" pitchFamily="34" charset="0"/>
              <a:ea typeface="Comfortaa"/>
              <a:cs typeface="Arial" panose="020B0604020202020204" pitchFamily="34" charset="0"/>
              <a:sym typeface="Comfortaa"/>
            </a:endParaRPr>
          </a:p>
          <a:p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000" dirty="0">
                <a:latin typeface="Arial" panose="020B0604020202020204" pitchFamily="34" charset="0"/>
                <a:ea typeface="Comfortaa"/>
                <a:cs typeface="Arial" panose="020B0604020202020204" pitchFamily="34" charset="0"/>
                <a:sym typeface="Comfortaa"/>
              </a:rPr>
              <a:t>UTM utilizes industry’s ability to supply services under FAA’s regulatory authority where these services do not exist.</a:t>
            </a:r>
            <a:endParaRPr sz="2000" dirty="0">
              <a:latin typeface="Arial" panose="020B0604020202020204" pitchFamily="34" charset="0"/>
              <a:ea typeface="Comfortaa"/>
              <a:cs typeface="Arial" panose="020B0604020202020204" pitchFamily="34" charset="0"/>
              <a:sym typeface="Comfortaa"/>
            </a:endParaRPr>
          </a:p>
          <a:p>
            <a:endParaRPr sz="2000" dirty="0">
              <a:latin typeface="Arial" panose="020B0604020202020204" pitchFamily="34" charset="0"/>
              <a:ea typeface="Comfortaa"/>
              <a:cs typeface="Arial" panose="020B0604020202020204" pitchFamily="34" charset="0"/>
              <a:sym typeface="Comfortaa"/>
            </a:endParaRPr>
          </a:p>
          <a:p>
            <a:r>
              <a:rPr lang="en" sz="2000" dirty="0">
                <a:latin typeface="Arial" panose="020B0604020202020204" pitchFamily="34" charset="0"/>
                <a:ea typeface="Comfortaa"/>
                <a:cs typeface="Arial" panose="020B0604020202020204" pitchFamily="34" charset="0"/>
                <a:sym typeface="Comfortaa"/>
              </a:rPr>
              <a:t>UTM development will ultimately identify services, roles/responsibilities, information architecture, data exchange protocols, software functions, infrastructure, and performance requirements to enable the management of low-altitude UAS operations.</a:t>
            </a:r>
            <a:endParaRPr sz="2000" dirty="0">
              <a:latin typeface="Arial" panose="020B0604020202020204" pitchFamily="34" charset="0"/>
              <a:ea typeface="Comfortaa"/>
              <a:cs typeface="Arial" panose="020B0604020202020204" pitchFamily="34" charset="0"/>
              <a:sym typeface="Comfortaa"/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A59F741-A808-43A7-9427-60909E819E3D}"/>
              </a:ext>
            </a:extLst>
          </p:cNvPr>
          <p:cNvSpPr txBox="1">
            <a:spLocks/>
          </p:cNvSpPr>
          <p:nvPr/>
        </p:nvSpPr>
        <p:spPr>
          <a:xfrm>
            <a:off x="11621728" y="6356350"/>
            <a:ext cx="300957" cy="292223"/>
          </a:xfrm>
          <a:prstGeom prst="rect">
            <a:avLst/>
          </a:prstGeom>
          <a:solidFill>
            <a:schemeClr val="bg1">
              <a:alpha val="38000"/>
            </a:scheme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7DB943-1A61-5749-8968-DC0755EA6BDD}" type="slidenum">
              <a:rPr lang="en-US" sz="1400" smtClean="0"/>
              <a:pPr/>
              <a:t>9</a:t>
            </a:fld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639C2D-08C2-4FF8-B5A3-C326A6B7B347}"/>
              </a:ext>
            </a:extLst>
          </p:cNvPr>
          <p:cNvSpPr txBox="1"/>
          <p:nvPr/>
        </p:nvSpPr>
        <p:spPr>
          <a:xfrm>
            <a:off x="200578" y="279987"/>
            <a:ext cx="10803622" cy="4226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457200" rtl="0" fontAlgn="auto" latinLnBrk="0" hangingPunct="0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 Thin"/>
              </a:rPr>
              <a:t>What is Unmanned Aircraft System Traffic Management?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63841D-CA34-4920-95A9-95FE03F430D1}"/>
              </a:ext>
            </a:extLst>
          </p:cNvPr>
          <p:cNvSpPr/>
          <p:nvPr/>
        </p:nvSpPr>
        <p:spPr>
          <a:xfrm>
            <a:off x="200578" y="660342"/>
            <a:ext cx="11137982" cy="45719"/>
          </a:xfrm>
          <a:prstGeom prst="rect">
            <a:avLst/>
          </a:prstGeom>
          <a:gradFill flip="none" rotWithShape="1">
            <a:gsLst>
              <a:gs pos="9300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5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ontent Placeholder 1"/>
          <p:cNvSpPr txBox="1">
            <a:spLocks/>
          </p:cNvSpPr>
          <p:nvPr/>
        </p:nvSpPr>
        <p:spPr>
          <a:xfrm>
            <a:off x="9377397" y="812217"/>
            <a:ext cx="2840610" cy="574092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684213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1025525" indent="-341313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433513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1828800" indent="-3952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  <a:defRPr/>
            </a:pPr>
            <a:r>
              <a:rPr lang="en-US" sz="1800" b="1" dirty="0">
                <a:latin typeface="Arial" panose="020B0604020202020204" pitchFamily="34" charset="0"/>
                <a:ea typeface=""/>
                <a:cs typeface="Arial" panose="020B0604020202020204" pitchFamily="34" charset="0"/>
              </a:rPr>
              <a:t>Flight Information Management System</a:t>
            </a:r>
            <a:endParaRPr lang="en-US" sz="1800" b="1" i="1" dirty="0"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  <a:p>
            <a:pPr marL="342891" indent="-342891" defTabSz="914377">
              <a:lnSpc>
                <a:spcPct val="110000"/>
              </a:lnSpc>
              <a:spcBef>
                <a:spcPts val="0"/>
              </a:spcBef>
              <a:buFont typeface="Wingdings"/>
              <a:buChar char="à"/>
              <a:defRPr/>
            </a:pPr>
            <a:r>
              <a:rPr lang="en-US" sz="1800" dirty="0">
                <a:latin typeface="Arial" panose="020B0604020202020204" pitchFamily="34" charset="0"/>
                <a:ea typeface=""/>
                <a:cs typeface="Arial" panose="020B0604020202020204" pitchFamily="34" charset="0"/>
              </a:rPr>
              <a:t>Enables airspace controls</a:t>
            </a:r>
          </a:p>
          <a:p>
            <a:pPr marL="342891" indent="-342891" defTabSz="914377">
              <a:lnSpc>
                <a:spcPct val="110000"/>
              </a:lnSpc>
              <a:spcBef>
                <a:spcPts val="0"/>
              </a:spcBef>
              <a:buFont typeface="Wingdings"/>
              <a:buChar char="à"/>
              <a:defRPr/>
            </a:pPr>
            <a:r>
              <a:rPr lang="en-US" sz="1800" dirty="0">
                <a:latin typeface="Arial" panose="020B0604020202020204" pitchFamily="34" charset="0"/>
                <a:ea typeface=""/>
                <a:cs typeface="Arial" panose="020B0604020202020204" pitchFamily="34" charset="0"/>
              </a:rPr>
              <a:t>Facilitates requests</a:t>
            </a:r>
          </a:p>
          <a:p>
            <a:pPr marL="342891" indent="-342891" defTabSz="914377">
              <a:lnSpc>
                <a:spcPct val="110000"/>
              </a:lnSpc>
              <a:spcBef>
                <a:spcPts val="0"/>
              </a:spcBef>
              <a:buFont typeface="Wingdings"/>
              <a:buChar char="à"/>
              <a:defRPr/>
            </a:pPr>
            <a:r>
              <a:rPr lang="en-US" sz="1800" dirty="0">
                <a:latin typeface="Arial" panose="020B0604020202020204" pitchFamily="34" charset="0"/>
                <a:ea typeface=""/>
                <a:cs typeface="Arial" panose="020B0604020202020204" pitchFamily="34" charset="0"/>
              </a:rPr>
              <a:t>Supports response in emergencies impacting NAS</a:t>
            </a:r>
          </a:p>
          <a:p>
            <a:pPr marL="0" indent="0" defTabSz="914377">
              <a:buNone/>
              <a:defRPr/>
            </a:pPr>
            <a:r>
              <a:rPr lang="en-US" sz="1800" b="1" dirty="0">
                <a:latin typeface="Arial" panose="020B0604020202020204" pitchFamily="34" charset="0"/>
                <a:ea typeface=""/>
                <a:cs typeface="Arial" panose="020B0604020202020204" pitchFamily="34" charset="0"/>
              </a:rPr>
              <a:t>UAS Service Supplier</a:t>
            </a:r>
            <a:endParaRPr lang="en-US" sz="1800" b="1" i="1" dirty="0">
              <a:latin typeface="Arial" panose="020B0604020202020204" pitchFamily="34" charset="0"/>
              <a:ea typeface=""/>
              <a:cs typeface="Arial" panose="020B0604020202020204" pitchFamily="34" charset="0"/>
            </a:endParaRPr>
          </a:p>
          <a:p>
            <a:pPr marL="342891" indent="-342891" defTabSz="914377">
              <a:lnSpc>
                <a:spcPct val="110000"/>
              </a:lnSpc>
              <a:spcBef>
                <a:spcPts val="0"/>
              </a:spcBef>
              <a:buFont typeface="Wingdings"/>
              <a:buChar char="à"/>
              <a:defRPr/>
            </a:pPr>
            <a:r>
              <a:rPr lang="en-US" sz="1800" dirty="0">
                <a:latin typeface="Arial" panose="020B0604020202020204" pitchFamily="34" charset="0"/>
                <a:ea typeface=""/>
                <a:cs typeface="Arial" panose="020B0604020202020204" pitchFamily="34" charset="0"/>
                <a:sym typeface="Wingdings" panose="05000000000000000000" pitchFamily="2" charset="2"/>
              </a:rPr>
              <a:t>Federated Structure</a:t>
            </a:r>
          </a:p>
          <a:p>
            <a:pPr marL="342891" indent="-342891" defTabSz="914377">
              <a:lnSpc>
                <a:spcPct val="110000"/>
              </a:lnSpc>
              <a:spcBef>
                <a:spcPts val="0"/>
              </a:spcBef>
              <a:buFont typeface="Wingdings"/>
              <a:buChar char="à"/>
              <a:defRPr/>
            </a:pPr>
            <a:r>
              <a:rPr lang="en-US" sz="1800" dirty="0">
                <a:latin typeface="Arial" panose="020B0604020202020204" pitchFamily="34" charset="0"/>
                <a:ea typeface=""/>
                <a:cs typeface="Arial" panose="020B0604020202020204" pitchFamily="34" charset="0"/>
                <a:sym typeface="Wingdings" panose="05000000000000000000" pitchFamily="2" charset="2"/>
              </a:rPr>
              <a:t>Cloud-based system</a:t>
            </a:r>
          </a:p>
          <a:p>
            <a:pPr marL="342891" indent="-342891" defTabSz="914377">
              <a:lnSpc>
                <a:spcPct val="110000"/>
              </a:lnSpc>
              <a:spcBef>
                <a:spcPts val="0"/>
              </a:spcBef>
              <a:buFont typeface="Wingdings"/>
              <a:buChar char="à"/>
              <a:defRPr/>
            </a:pPr>
            <a:r>
              <a:rPr lang="en-US" sz="1800" dirty="0">
                <a:latin typeface="Arial" panose="020B0604020202020204" pitchFamily="34" charset="0"/>
                <a:ea typeface=""/>
                <a:cs typeface="Arial" panose="020B0604020202020204" pitchFamily="34" charset="0"/>
                <a:sym typeface="Wingdings" panose="05000000000000000000" pitchFamily="2" charset="2"/>
              </a:rPr>
              <a:t>Automated System</a:t>
            </a:r>
          </a:p>
          <a:p>
            <a:pPr marL="342891" indent="-342891" defTabSz="914377">
              <a:lnSpc>
                <a:spcPct val="110000"/>
              </a:lnSpc>
              <a:spcBef>
                <a:spcPts val="0"/>
              </a:spcBef>
              <a:buFont typeface="Wingdings"/>
              <a:buChar char="à"/>
              <a:defRPr/>
            </a:pPr>
            <a:r>
              <a:rPr lang="en-US" sz="1800" dirty="0">
                <a:latin typeface="Arial" panose="020B0604020202020204" pitchFamily="34" charset="0"/>
                <a:ea typeface=""/>
                <a:cs typeface="Arial" panose="020B0604020202020204" pitchFamily="34" charset="0"/>
                <a:sym typeface="Wingdings" panose="05000000000000000000" pitchFamily="2" charset="2"/>
              </a:rPr>
              <a:t>Supports UAS with services (e.g. separation, weather, flight planning, contingency management, etc.)</a:t>
            </a:r>
          </a:p>
          <a:p>
            <a:pPr marL="0" indent="0" defTabSz="914377">
              <a:buNone/>
              <a:defRPr/>
            </a:pPr>
            <a:r>
              <a:rPr lang="en-US" sz="1800" b="1" dirty="0">
                <a:latin typeface="Arial" panose="020B0604020202020204" pitchFamily="34" charset="0"/>
                <a:ea typeface=""/>
                <a:cs typeface="Arial" panose="020B0604020202020204" pitchFamily="34" charset="0"/>
                <a:sym typeface="Wingdings" panose="05000000000000000000" pitchFamily="2" charset="2"/>
              </a:rPr>
              <a:t>Supplemental Data Service Provider</a:t>
            </a:r>
            <a:endParaRPr lang="en-US" sz="1800" b="1" i="1" dirty="0">
              <a:latin typeface="Arial" panose="020B0604020202020204" pitchFamily="34" charset="0"/>
              <a:ea typeface="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891" indent="-342891" defTabSz="914377">
              <a:lnSpc>
                <a:spcPct val="110000"/>
              </a:lnSpc>
              <a:spcBef>
                <a:spcPts val="0"/>
              </a:spcBef>
              <a:buFont typeface="Wingdings"/>
              <a:buChar char="à"/>
              <a:defRPr/>
            </a:pPr>
            <a:r>
              <a:rPr lang="en-US" sz="1800" dirty="0">
                <a:latin typeface="Arial" panose="020B0604020202020204" pitchFamily="34" charset="0"/>
                <a:ea typeface=""/>
                <a:cs typeface="Arial" panose="020B0604020202020204" pitchFamily="34" charset="0"/>
                <a:sym typeface="Wingdings" panose="05000000000000000000" pitchFamily="2" charset="2"/>
              </a:rPr>
              <a:t>Supplies supplemental data to USS and UAS Operator to support operations</a:t>
            </a:r>
          </a:p>
          <a:p>
            <a:pPr marL="0" indent="0" defTabSz="914377">
              <a:buNone/>
              <a:defRPr/>
            </a:pPr>
            <a:r>
              <a:rPr lang="en-US" sz="1800" b="1" dirty="0">
                <a:latin typeface="Arial" panose="020B0604020202020204" pitchFamily="34" charset="0"/>
                <a:ea typeface=""/>
                <a:cs typeface="Arial" panose="020B0604020202020204" pitchFamily="34" charset="0"/>
                <a:sym typeface="Wingdings" panose="05000000000000000000" pitchFamily="2" charset="2"/>
              </a:rPr>
              <a:t>UAS / UAS Operator</a:t>
            </a:r>
            <a:endParaRPr lang="en-US" sz="1800" b="1" i="1" dirty="0">
              <a:latin typeface="Arial" panose="020B0604020202020204" pitchFamily="34" charset="0"/>
              <a:ea typeface="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891" indent="-342891" defTabSz="914377">
              <a:lnSpc>
                <a:spcPct val="110000"/>
              </a:lnSpc>
              <a:spcBef>
                <a:spcPts val="0"/>
              </a:spcBef>
              <a:buFont typeface="Wingdings"/>
              <a:buChar char="à"/>
              <a:defRPr/>
            </a:pPr>
            <a:r>
              <a:rPr lang="en-US" sz="1800" dirty="0">
                <a:latin typeface="Arial" panose="020B0604020202020204" pitchFamily="34" charset="0"/>
                <a:ea typeface=""/>
                <a:cs typeface="Arial" panose="020B0604020202020204" pitchFamily="34" charset="0"/>
                <a:sym typeface="Wingdings" panose="05000000000000000000" pitchFamily="2" charset="2"/>
              </a:rPr>
              <a:t>Individual Operator</a:t>
            </a:r>
          </a:p>
          <a:p>
            <a:pPr marL="342891" indent="-342891" defTabSz="914377">
              <a:lnSpc>
                <a:spcPct val="110000"/>
              </a:lnSpc>
              <a:spcBef>
                <a:spcPts val="0"/>
              </a:spcBef>
              <a:buFont typeface="Wingdings"/>
              <a:buChar char="à"/>
              <a:defRPr/>
            </a:pPr>
            <a:r>
              <a:rPr lang="en-US" sz="1800" dirty="0">
                <a:latin typeface="Arial" panose="020B0604020202020204" pitchFamily="34" charset="0"/>
                <a:ea typeface=""/>
                <a:cs typeface="Arial" panose="020B0604020202020204" pitchFamily="34" charset="0"/>
                <a:sym typeface="Wingdings" panose="05000000000000000000" pitchFamily="2" charset="2"/>
              </a:rPr>
              <a:t>Fleet Management</a:t>
            </a:r>
          </a:p>
          <a:p>
            <a:pPr marL="342891" indent="-342891" defTabSz="914377">
              <a:lnSpc>
                <a:spcPct val="110000"/>
              </a:lnSpc>
              <a:spcBef>
                <a:spcPts val="0"/>
              </a:spcBef>
              <a:buFont typeface="Wingdings"/>
              <a:buChar char="à"/>
              <a:defRPr/>
            </a:pPr>
            <a:r>
              <a:rPr lang="en-US" sz="1800" dirty="0">
                <a:latin typeface="Arial" panose="020B0604020202020204" pitchFamily="34" charset="0"/>
                <a:ea typeface=""/>
                <a:cs typeface="Arial" panose="020B0604020202020204" pitchFamily="34" charset="0"/>
                <a:sym typeface="Wingdings" panose="05000000000000000000" pitchFamily="2" charset="2"/>
              </a:rPr>
              <a:t>On-board capabilities to support safe operations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00174" y="230791"/>
            <a:ext cx="6018219" cy="4226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457200" rtl="0" fontAlgn="auto" latinLnBrk="0" hangingPunct="0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 Thin"/>
              </a:rPr>
              <a:t>UTM </a:t>
            </a:r>
            <a:r>
              <a:rPr kumimoji="0" lang="en-US" sz="260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 Thin"/>
              </a:rPr>
              <a:t>Service-Based</a:t>
            </a:r>
            <a:r>
              <a:rPr kumimoji="0" lang="en-US" sz="2600" i="0" u="none" strike="noStrike" cap="none" spc="0" normalizeH="0" dirty="0">
                <a:ln>
                  <a:noFill/>
                </a:ln>
                <a:solidFill>
                  <a:srgbClr val="333333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 Thin"/>
              </a:rPr>
              <a:t> Architecture</a:t>
            </a:r>
            <a:endParaRPr kumimoji="0" lang="en-US" sz="2600" i="0" u="none" strike="noStrike" cap="none" spc="0" normalizeH="0" baseline="0" dirty="0">
              <a:ln>
                <a:noFill/>
              </a:ln>
              <a:solidFill>
                <a:srgbClr val="333333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Neue Thin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1E70653-CD67-1247-88A9-11786EF64BA8}"/>
              </a:ext>
            </a:extLst>
          </p:cNvPr>
          <p:cNvGrpSpPr/>
          <p:nvPr/>
        </p:nvGrpSpPr>
        <p:grpSpPr>
          <a:xfrm>
            <a:off x="154884" y="1029735"/>
            <a:ext cx="8948923" cy="5451231"/>
            <a:chOff x="549534" y="430463"/>
            <a:chExt cx="10898166" cy="6292337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AA90C283-34ED-E14A-B7F6-B101AEA699C5}"/>
                </a:ext>
              </a:extLst>
            </p:cNvPr>
            <p:cNvGrpSpPr/>
            <p:nvPr/>
          </p:nvGrpSpPr>
          <p:grpSpPr>
            <a:xfrm>
              <a:off x="2793177" y="448055"/>
              <a:ext cx="8654523" cy="6273212"/>
              <a:chOff x="2771405" y="440193"/>
              <a:chExt cx="8654523" cy="6273212"/>
            </a:xfrm>
          </p:grpSpPr>
          <p:sp>
            <p:nvSpPr>
              <p:cNvPr id="169" name="Shape 196">
                <a:extLst>
                  <a:ext uri="{FF2B5EF4-FFF2-40B4-BE49-F238E27FC236}">
                    <a16:creationId xmlns:a16="http://schemas.microsoft.com/office/drawing/2014/main" id="{E285DA7F-442C-B94C-9BFF-916D190FE4A3}"/>
                  </a:ext>
                </a:extLst>
              </p:cNvPr>
              <p:cNvSpPr/>
              <p:nvPr/>
            </p:nvSpPr>
            <p:spPr>
              <a:xfrm>
                <a:off x="2771405" y="440193"/>
                <a:ext cx="8654523" cy="62732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1" h="21600" extrusionOk="0">
                    <a:moveTo>
                      <a:pt x="8546" y="0"/>
                    </a:moveTo>
                    <a:lnTo>
                      <a:pt x="0" y="7691"/>
                    </a:lnTo>
                    <a:lnTo>
                      <a:pt x="0" y="21568"/>
                    </a:lnTo>
                    <a:lnTo>
                      <a:pt x="21560" y="21600"/>
                    </a:lnTo>
                    <a:cubicBezTo>
                      <a:pt x="21550" y="14485"/>
                      <a:pt x="21600" y="7115"/>
                      <a:pt x="21590" y="0"/>
                    </a:cubicBezTo>
                    <a:lnTo>
                      <a:pt x="8546" y="0"/>
                    </a:lnTo>
                    <a:close/>
                  </a:path>
                </a:pathLst>
              </a:custGeom>
              <a:solidFill>
                <a:srgbClr val="DD8047">
                  <a:lumMod val="75000"/>
                  <a:alpha val="14000"/>
                </a:srgbClr>
              </a:solidFill>
              <a:ln w="44450">
                <a:solidFill>
                  <a:srgbClr val="D8B25C">
                    <a:lumMod val="50000"/>
                  </a:srgbClr>
                </a:solidFill>
                <a:prstDash val="sysDash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45719" rIns="45719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53AB246E-5485-7645-89CA-BD6D7ECBB9E3}"/>
                  </a:ext>
                </a:extLst>
              </p:cNvPr>
              <p:cNvSpPr/>
              <p:nvPr/>
            </p:nvSpPr>
            <p:spPr>
              <a:xfrm>
                <a:off x="6276511" y="484584"/>
                <a:ext cx="5105026" cy="6199632"/>
              </a:xfrm>
              <a:prstGeom prst="rect">
                <a:avLst/>
              </a:prstGeom>
              <a:solidFill>
                <a:srgbClr val="94B6D2">
                  <a:lumMod val="75000"/>
                  <a:alpha val="3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91DED31E-F5DB-6246-A448-791956D68372}"/>
                </a:ext>
              </a:extLst>
            </p:cNvPr>
            <p:cNvCxnSpPr/>
            <p:nvPr/>
          </p:nvCxnSpPr>
          <p:spPr>
            <a:xfrm>
              <a:off x="2056194" y="2787484"/>
              <a:ext cx="731520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DD8047">
                  <a:lumMod val="75000"/>
                </a:srgbClr>
              </a:solidFill>
              <a:prstDash val="solid"/>
              <a:miter lim="800000"/>
              <a:tailEnd type="stealth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93" name="Shape 200">
              <a:extLst>
                <a:ext uri="{FF2B5EF4-FFF2-40B4-BE49-F238E27FC236}">
                  <a16:creationId xmlns:a16="http://schemas.microsoft.com/office/drawing/2014/main" id="{47D553C2-233B-AF49-9B66-F50692AEA002}"/>
                </a:ext>
              </a:extLst>
            </p:cNvPr>
            <p:cNvSpPr/>
            <p:nvPr/>
          </p:nvSpPr>
          <p:spPr>
            <a:xfrm flipH="1">
              <a:off x="5478636" y="3429039"/>
              <a:ext cx="2962656" cy="1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headEnd type="none"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4" name="Shape 201">
              <a:extLst>
                <a:ext uri="{FF2B5EF4-FFF2-40B4-BE49-F238E27FC236}">
                  <a16:creationId xmlns:a16="http://schemas.microsoft.com/office/drawing/2014/main" id="{E33C8999-954C-0E45-AFD5-4386A10BFB4A}"/>
                </a:ext>
              </a:extLst>
            </p:cNvPr>
            <p:cNvSpPr/>
            <p:nvPr/>
          </p:nvSpPr>
          <p:spPr>
            <a:xfrm>
              <a:off x="5402970" y="2883434"/>
              <a:ext cx="2962656" cy="0"/>
            </a:xfrm>
            <a:prstGeom prst="line">
              <a:avLst/>
            </a:prstGeom>
            <a:ln w="28575">
              <a:solidFill>
                <a:srgbClr val="DD8047">
                  <a:lumMod val="75000"/>
                </a:srgbClr>
              </a:solidFill>
              <a:miter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5" name="Shape 202">
              <a:extLst>
                <a:ext uri="{FF2B5EF4-FFF2-40B4-BE49-F238E27FC236}">
                  <a16:creationId xmlns:a16="http://schemas.microsoft.com/office/drawing/2014/main" id="{F634E95E-01AE-1846-8D44-CADAC5488B4E}"/>
                </a:ext>
              </a:extLst>
            </p:cNvPr>
            <p:cNvSpPr/>
            <p:nvPr/>
          </p:nvSpPr>
          <p:spPr>
            <a:xfrm>
              <a:off x="6434807" y="2600269"/>
              <a:ext cx="1982619" cy="31973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1200"/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Constraints, Directives</a:t>
              </a:r>
            </a:p>
          </p:txBody>
        </p:sp>
        <p:sp>
          <p:nvSpPr>
            <p:cNvPr id="96" name="Shape 203">
              <a:extLst>
                <a:ext uri="{FF2B5EF4-FFF2-40B4-BE49-F238E27FC236}">
                  <a16:creationId xmlns:a16="http://schemas.microsoft.com/office/drawing/2014/main" id="{3952F716-59D4-D84A-A7AF-CE41D9C9DC8A}"/>
                </a:ext>
              </a:extLst>
            </p:cNvPr>
            <p:cNvSpPr/>
            <p:nvPr/>
          </p:nvSpPr>
          <p:spPr>
            <a:xfrm>
              <a:off x="6434807" y="3134350"/>
              <a:ext cx="2002140" cy="31973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1200"/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Operations, Deviations</a:t>
              </a:r>
            </a:p>
          </p:txBody>
        </p:sp>
        <p:sp>
          <p:nvSpPr>
            <p:cNvPr id="97" name="Shape 204">
              <a:extLst>
                <a:ext uri="{FF2B5EF4-FFF2-40B4-BE49-F238E27FC236}">
                  <a16:creationId xmlns:a16="http://schemas.microsoft.com/office/drawing/2014/main" id="{2A82BA15-FDA1-C843-AEEC-69A406CF2E56}"/>
                </a:ext>
              </a:extLst>
            </p:cNvPr>
            <p:cNvSpPr/>
            <p:nvPr/>
          </p:nvSpPr>
          <p:spPr>
            <a:xfrm flipH="1">
              <a:off x="5393242" y="3155368"/>
              <a:ext cx="2958666" cy="10396"/>
            </a:xfrm>
            <a:prstGeom prst="line">
              <a:avLst/>
            </a:prstGeom>
            <a:ln w="28575">
              <a:solidFill>
                <a:srgbClr val="DD8047">
                  <a:lumMod val="75000"/>
                </a:srgbClr>
              </a:solidFill>
              <a:miter/>
              <a:headEnd type="stealth"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8" name="Shape 205">
              <a:extLst>
                <a:ext uri="{FF2B5EF4-FFF2-40B4-BE49-F238E27FC236}">
                  <a16:creationId xmlns:a16="http://schemas.microsoft.com/office/drawing/2014/main" id="{F3DF6B3C-E3F0-2D49-84AB-68FC86761839}"/>
                </a:ext>
              </a:extLst>
            </p:cNvPr>
            <p:cNvSpPr/>
            <p:nvPr/>
          </p:nvSpPr>
          <p:spPr>
            <a:xfrm>
              <a:off x="6434807" y="2875500"/>
              <a:ext cx="1814733" cy="31973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1200"/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Requests, Decisions</a:t>
              </a:r>
            </a:p>
          </p:txBody>
        </p:sp>
        <p:sp>
          <p:nvSpPr>
            <p:cNvPr id="99" name="Shape 222">
              <a:extLst>
                <a:ext uri="{FF2B5EF4-FFF2-40B4-BE49-F238E27FC236}">
                  <a16:creationId xmlns:a16="http://schemas.microsoft.com/office/drawing/2014/main" id="{C7490C55-7B45-1048-A28C-8728768BFCD4}"/>
                </a:ext>
              </a:extLst>
            </p:cNvPr>
            <p:cNvSpPr/>
            <p:nvPr/>
          </p:nvSpPr>
          <p:spPr>
            <a:xfrm>
              <a:off x="7169498" y="698512"/>
              <a:ext cx="3869848" cy="676791"/>
            </a:xfrm>
            <a:prstGeom prst="roundRect">
              <a:avLst>
                <a:gd name="adj" fmla="val 16667"/>
              </a:avLst>
            </a:prstGeom>
            <a:solidFill>
              <a:srgbClr val="94B6D2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0" name="Shape 225">
              <a:extLst>
                <a:ext uri="{FF2B5EF4-FFF2-40B4-BE49-F238E27FC236}">
                  <a16:creationId xmlns:a16="http://schemas.microsoft.com/office/drawing/2014/main" id="{2086D5A8-9484-4046-B2E1-FC350AB81578}"/>
                </a:ext>
              </a:extLst>
            </p:cNvPr>
            <p:cNvSpPr/>
            <p:nvPr/>
          </p:nvSpPr>
          <p:spPr>
            <a:xfrm>
              <a:off x="7254657" y="761560"/>
              <a:ext cx="3879921" cy="676792"/>
            </a:xfrm>
            <a:prstGeom prst="roundRect">
              <a:avLst>
                <a:gd name="adj" fmla="val 16667"/>
              </a:avLst>
            </a:prstGeom>
            <a:solidFill>
              <a:srgbClr val="94B6D2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1" name="Shape 228">
              <a:extLst>
                <a:ext uri="{FF2B5EF4-FFF2-40B4-BE49-F238E27FC236}">
                  <a16:creationId xmlns:a16="http://schemas.microsoft.com/office/drawing/2014/main" id="{F5660E45-69A9-7241-9EC8-53AC2AFF6038}"/>
                </a:ext>
              </a:extLst>
            </p:cNvPr>
            <p:cNvSpPr/>
            <p:nvPr/>
          </p:nvSpPr>
          <p:spPr>
            <a:xfrm>
              <a:off x="7339813" y="837377"/>
              <a:ext cx="3870631" cy="676792"/>
            </a:xfrm>
            <a:prstGeom prst="roundRect">
              <a:avLst>
                <a:gd name="adj" fmla="val 16667"/>
              </a:avLst>
            </a:prstGeom>
            <a:solidFill>
              <a:srgbClr val="94B6D2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Supplemental Data Service Provider</a:t>
              </a: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C30EE45C-B3C9-FB44-AEB4-4705EF8238FD}"/>
                </a:ext>
              </a:extLst>
            </p:cNvPr>
            <p:cNvGrpSpPr/>
            <p:nvPr/>
          </p:nvGrpSpPr>
          <p:grpSpPr>
            <a:xfrm>
              <a:off x="729322" y="1994945"/>
              <a:ext cx="1371710" cy="2724073"/>
              <a:chOff x="729322" y="1994945"/>
              <a:chExt cx="1371710" cy="2724073"/>
            </a:xfrm>
            <a:solidFill>
              <a:srgbClr val="DD8047">
                <a:lumMod val="75000"/>
              </a:srgbClr>
            </a:solidFill>
          </p:grpSpPr>
          <p:sp>
            <p:nvSpPr>
              <p:cNvPr id="167" name="Shape 216">
                <a:extLst>
                  <a:ext uri="{FF2B5EF4-FFF2-40B4-BE49-F238E27FC236}">
                    <a16:creationId xmlns:a16="http://schemas.microsoft.com/office/drawing/2014/main" id="{AEBD7E78-D345-9D41-991F-1DC1D0E1519D}"/>
                  </a:ext>
                </a:extLst>
              </p:cNvPr>
              <p:cNvSpPr/>
              <p:nvPr/>
            </p:nvSpPr>
            <p:spPr>
              <a:xfrm>
                <a:off x="729322" y="1994945"/>
                <a:ext cx="1371710" cy="2724073"/>
              </a:xfrm>
              <a:prstGeom prst="roundRect">
                <a:avLst>
                  <a:gd name="adj" fmla="val 16667"/>
                </a:avLst>
              </a:prstGeom>
              <a:solidFill>
                <a:srgbClr val="B95B22"/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National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Airspace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System</a:t>
                </a:r>
                <a:endPara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8" name="Shape 219">
                <a:extLst>
                  <a:ext uri="{FF2B5EF4-FFF2-40B4-BE49-F238E27FC236}">
                    <a16:creationId xmlns:a16="http://schemas.microsoft.com/office/drawing/2014/main" id="{271EE1F6-27CF-4143-98F7-6F19CB0EE816}"/>
                  </a:ext>
                </a:extLst>
              </p:cNvPr>
              <p:cNvSpPr/>
              <p:nvPr/>
            </p:nvSpPr>
            <p:spPr>
              <a:xfrm>
                <a:off x="823589" y="2271870"/>
                <a:ext cx="1177781" cy="826838"/>
              </a:xfrm>
              <a:prstGeom prst="roundRect">
                <a:avLst>
                  <a:gd name="adj" fmla="val 16667"/>
                </a:avLst>
              </a:prstGeom>
              <a:grpFill/>
              <a:ln w="57150" cap="flat">
                <a:solidFill>
                  <a:sysClr val="window" lastClr="FFFFFF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NAS Data Sources</a:t>
                </a:r>
                <a:endPara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3" name="Shape 237">
              <a:extLst>
                <a:ext uri="{FF2B5EF4-FFF2-40B4-BE49-F238E27FC236}">
                  <a16:creationId xmlns:a16="http://schemas.microsoft.com/office/drawing/2014/main" id="{CB9307A8-D28C-9646-93EE-BA7778897E66}"/>
                </a:ext>
              </a:extLst>
            </p:cNvPr>
            <p:cNvSpPr/>
            <p:nvPr/>
          </p:nvSpPr>
          <p:spPr>
            <a:xfrm>
              <a:off x="8946338" y="3778488"/>
              <a:ext cx="1" cy="940531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4" name="Shape 238">
              <a:extLst>
                <a:ext uri="{FF2B5EF4-FFF2-40B4-BE49-F238E27FC236}">
                  <a16:creationId xmlns:a16="http://schemas.microsoft.com/office/drawing/2014/main" id="{8F0A2ABF-DD67-BB4E-84D7-986AAE46AAF7}"/>
                </a:ext>
              </a:extLst>
            </p:cNvPr>
            <p:cNvSpPr/>
            <p:nvPr/>
          </p:nvSpPr>
          <p:spPr>
            <a:xfrm>
              <a:off x="9536005" y="1518718"/>
              <a:ext cx="5237" cy="1069848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headEnd type="stealth"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5" name="Shape 239">
              <a:extLst>
                <a:ext uri="{FF2B5EF4-FFF2-40B4-BE49-F238E27FC236}">
                  <a16:creationId xmlns:a16="http://schemas.microsoft.com/office/drawing/2014/main" id="{321BB9CF-FBFF-1D45-8261-BB9D09C61E18}"/>
                </a:ext>
              </a:extLst>
            </p:cNvPr>
            <p:cNvSpPr/>
            <p:nvPr/>
          </p:nvSpPr>
          <p:spPr>
            <a:xfrm>
              <a:off x="9580602" y="1530925"/>
              <a:ext cx="1052893" cy="8526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Terrain</a:t>
              </a: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Weather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Surveillance</a:t>
              </a: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Performance</a:t>
              </a:r>
            </a:p>
          </p:txBody>
        </p:sp>
        <p:sp>
          <p:nvSpPr>
            <p:cNvPr id="106" name="Shape 240">
              <a:extLst>
                <a:ext uri="{FF2B5EF4-FFF2-40B4-BE49-F238E27FC236}">
                  <a16:creationId xmlns:a16="http://schemas.microsoft.com/office/drawing/2014/main" id="{74C350F9-9FDE-2942-94A4-DF491E05076C}"/>
                </a:ext>
              </a:extLst>
            </p:cNvPr>
            <p:cNvSpPr/>
            <p:nvPr/>
          </p:nvSpPr>
          <p:spPr>
            <a:xfrm flipV="1">
              <a:off x="2106495" y="3098706"/>
              <a:ext cx="1616503" cy="898003"/>
            </a:xfrm>
            <a:prstGeom prst="line">
              <a:avLst/>
            </a:prstGeom>
            <a:ln w="28575">
              <a:solidFill>
                <a:srgbClr val="DD8047">
                  <a:lumMod val="75000"/>
                </a:srgbClr>
              </a:solidFill>
              <a:miter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7" name="Shape 241">
              <a:extLst>
                <a:ext uri="{FF2B5EF4-FFF2-40B4-BE49-F238E27FC236}">
                  <a16:creationId xmlns:a16="http://schemas.microsoft.com/office/drawing/2014/main" id="{C6704C1B-651B-9748-99A9-8E894A50175C}"/>
                </a:ext>
              </a:extLst>
            </p:cNvPr>
            <p:cNvSpPr/>
            <p:nvPr/>
          </p:nvSpPr>
          <p:spPr>
            <a:xfrm flipH="1">
              <a:off x="2092240" y="3268912"/>
              <a:ext cx="1703915" cy="973229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tailEnd type="triangle"/>
            </a:ln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8" name="Shape 243">
              <a:extLst>
                <a:ext uri="{FF2B5EF4-FFF2-40B4-BE49-F238E27FC236}">
                  <a16:creationId xmlns:a16="http://schemas.microsoft.com/office/drawing/2014/main" id="{2BF7200F-2091-3B4D-8157-168801B4528F}"/>
                </a:ext>
              </a:extLst>
            </p:cNvPr>
            <p:cNvSpPr/>
            <p:nvPr/>
          </p:nvSpPr>
          <p:spPr>
            <a:xfrm>
              <a:off x="8177353" y="1521289"/>
              <a:ext cx="1371061" cy="6661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rIns="45719">
              <a:spAutoFit/>
            </a:bodyPr>
            <a:lstStyle>
              <a:lvl1pPr>
                <a:defRPr sz="1000"/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Inter-USS communication and coordination</a:t>
              </a:r>
            </a:p>
          </p:txBody>
        </p:sp>
        <p:sp>
          <p:nvSpPr>
            <p:cNvPr id="109" name="Shape 246">
              <a:extLst>
                <a:ext uri="{FF2B5EF4-FFF2-40B4-BE49-F238E27FC236}">
                  <a16:creationId xmlns:a16="http://schemas.microsoft.com/office/drawing/2014/main" id="{C3F311A6-EE97-3A45-BBE4-6159947B5FBC}"/>
                </a:ext>
              </a:extLst>
            </p:cNvPr>
            <p:cNvSpPr/>
            <p:nvPr/>
          </p:nvSpPr>
          <p:spPr>
            <a:xfrm>
              <a:off x="6344968" y="4139255"/>
              <a:ext cx="752400" cy="539496"/>
            </a:xfrm>
            <a:prstGeom prst="roundRect">
              <a:avLst>
                <a:gd name="adj" fmla="val 16667"/>
              </a:avLst>
            </a:prstGeom>
            <a:solidFill>
              <a:srgbClr val="7BA79D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Public Safety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Shape 249">
              <a:extLst>
                <a:ext uri="{FF2B5EF4-FFF2-40B4-BE49-F238E27FC236}">
                  <a16:creationId xmlns:a16="http://schemas.microsoft.com/office/drawing/2014/main" id="{3893924D-1DBE-5542-A5CC-38373B6EB335}"/>
                </a:ext>
              </a:extLst>
            </p:cNvPr>
            <p:cNvSpPr/>
            <p:nvPr/>
          </p:nvSpPr>
          <p:spPr>
            <a:xfrm>
              <a:off x="6349787" y="4760959"/>
              <a:ext cx="749102" cy="536903"/>
            </a:xfrm>
            <a:prstGeom prst="roundRect">
              <a:avLst>
                <a:gd name="adj" fmla="val 16667"/>
              </a:avLst>
            </a:prstGeom>
            <a:solidFill>
              <a:srgbClr val="7BA79D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Public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Shape 252">
              <a:extLst>
                <a:ext uri="{FF2B5EF4-FFF2-40B4-BE49-F238E27FC236}">
                  <a16:creationId xmlns:a16="http://schemas.microsoft.com/office/drawing/2014/main" id="{F9C37B26-87E4-934F-B05D-8671A4802E6E}"/>
                </a:ext>
              </a:extLst>
            </p:cNvPr>
            <p:cNvSpPr/>
            <p:nvPr/>
          </p:nvSpPr>
          <p:spPr>
            <a:xfrm flipV="1">
              <a:off x="7109432" y="3470706"/>
              <a:ext cx="1259299" cy="980501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headEnd type="stealth"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2" name="Shape 253">
              <a:extLst>
                <a:ext uri="{FF2B5EF4-FFF2-40B4-BE49-F238E27FC236}">
                  <a16:creationId xmlns:a16="http://schemas.microsoft.com/office/drawing/2014/main" id="{E0AFC1DE-5ED1-4A40-AD80-D576084838B5}"/>
                </a:ext>
              </a:extLst>
            </p:cNvPr>
            <p:cNvSpPr/>
            <p:nvPr/>
          </p:nvSpPr>
          <p:spPr>
            <a:xfrm flipH="1">
              <a:off x="7136724" y="3721900"/>
              <a:ext cx="1449680" cy="1147694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3" name="Shape 254">
              <a:extLst>
                <a:ext uri="{FF2B5EF4-FFF2-40B4-BE49-F238E27FC236}">
                  <a16:creationId xmlns:a16="http://schemas.microsoft.com/office/drawing/2014/main" id="{8F72846B-5DFA-E945-9EF3-AA7FB84CF7B4}"/>
                </a:ext>
              </a:extLst>
            </p:cNvPr>
            <p:cNvSpPr/>
            <p:nvPr/>
          </p:nvSpPr>
          <p:spPr>
            <a:xfrm>
              <a:off x="9165200" y="3724084"/>
              <a:ext cx="1424629" cy="10835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Operations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Constraints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Modifications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Notifications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Information</a:t>
              </a:r>
            </a:p>
          </p:txBody>
        </p:sp>
        <p:sp>
          <p:nvSpPr>
            <p:cNvPr id="114" name="Shape 255">
              <a:extLst>
                <a:ext uri="{FF2B5EF4-FFF2-40B4-BE49-F238E27FC236}">
                  <a16:creationId xmlns:a16="http://schemas.microsoft.com/office/drawing/2014/main" id="{C6AC54C9-EE58-C645-A070-7847309398BB}"/>
                </a:ext>
              </a:extLst>
            </p:cNvPr>
            <p:cNvSpPr/>
            <p:nvPr/>
          </p:nvSpPr>
          <p:spPr>
            <a:xfrm>
              <a:off x="8018850" y="3927875"/>
              <a:ext cx="961636" cy="88816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Operation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requests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Real-time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information</a:t>
              </a:r>
            </a:p>
          </p:txBody>
        </p:sp>
        <p:sp>
          <p:nvSpPr>
            <p:cNvPr id="115" name="Shape 256">
              <a:extLst>
                <a:ext uri="{FF2B5EF4-FFF2-40B4-BE49-F238E27FC236}">
                  <a16:creationId xmlns:a16="http://schemas.microsoft.com/office/drawing/2014/main" id="{0306E841-3D44-9D4F-96DF-DCEB21BF550B}"/>
                </a:ext>
              </a:extLst>
            </p:cNvPr>
            <p:cNvSpPr/>
            <p:nvPr/>
          </p:nvSpPr>
          <p:spPr>
            <a:xfrm>
              <a:off x="2190075" y="3270445"/>
              <a:ext cx="428251" cy="44460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noAutofit/>
            </a:bodyPr>
            <a:lstStyle>
              <a:lvl1pPr>
                <a:defRPr sz="1000"/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NAS 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state</a:t>
              </a:r>
            </a:p>
          </p:txBody>
        </p:sp>
        <p:sp>
          <p:nvSpPr>
            <p:cNvPr id="116" name="Shape 257">
              <a:extLst>
                <a:ext uri="{FF2B5EF4-FFF2-40B4-BE49-F238E27FC236}">
                  <a16:creationId xmlns:a16="http://schemas.microsoft.com/office/drawing/2014/main" id="{99E3A1CB-EDD6-4D47-8EC6-55975C8F4300}"/>
                </a:ext>
              </a:extLst>
            </p:cNvPr>
            <p:cNvSpPr/>
            <p:nvPr/>
          </p:nvSpPr>
          <p:spPr>
            <a:xfrm>
              <a:off x="3114685" y="3552368"/>
              <a:ext cx="603444" cy="4296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rIns="45719">
              <a:noAutofit/>
            </a:bodyPr>
            <a:lstStyle>
              <a:lvl1pPr>
                <a:defRPr sz="1000"/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NAS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impacts</a:t>
              </a:r>
            </a:p>
          </p:txBody>
        </p:sp>
        <p:sp>
          <p:nvSpPr>
            <p:cNvPr id="117" name="Shape 259">
              <a:extLst>
                <a:ext uri="{FF2B5EF4-FFF2-40B4-BE49-F238E27FC236}">
                  <a16:creationId xmlns:a16="http://schemas.microsoft.com/office/drawing/2014/main" id="{49E95C9A-356E-6744-AC21-37B50F5A54B5}"/>
                </a:ext>
              </a:extLst>
            </p:cNvPr>
            <p:cNvSpPr/>
            <p:nvPr/>
          </p:nvSpPr>
          <p:spPr>
            <a:xfrm rot="19207537">
              <a:off x="6876686" y="3890361"/>
              <a:ext cx="1832115" cy="4618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Operations,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Constraints,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/>
              </a:pPr>
              <a:r>
                <a:rPr kumimoji="0" sz="10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Notifications,Information</a:t>
              </a:r>
              <a:endParaRPr kumimoji="0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595D0BC9-38FE-5748-BA0F-913EA28FF51C}"/>
                </a:ext>
              </a:extLst>
            </p:cNvPr>
            <p:cNvGrpSpPr/>
            <p:nvPr/>
          </p:nvGrpSpPr>
          <p:grpSpPr>
            <a:xfrm>
              <a:off x="549534" y="5038414"/>
              <a:ext cx="1763532" cy="1250270"/>
              <a:chOff x="549534" y="4896896"/>
              <a:chExt cx="1763532" cy="1250270"/>
            </a:xfrm>
          </p:grpSpPr>
          <p:sp>
            <p:nvSpPr>
              <p:cNvPr id="161" name="Shape 261">
                <a:extLst>
                  <a:ext uri="{FF2B5EF4-FFF2-40B4-BE49-F238E27FC236}">
                    <a16:creationId xmlns:a16="http://schemas.microsoft.com/office/drawing/2014/main" id="{3DC714AA-082B-1440-A3C3-1C3BF62F5D71}"/>
                  </a:ext>
                </a:extLst>
              </p:cNvPr>
              <p:cNvSpPr/>
              <p:nvPr/>
            </p:nvSpPr>
            <p:spPr>
              <a:xfrm>
                <a:off x="549535" y="5821381"/>
                <a:ext cx="1763530" cy="325785"/>
              </a:xfrm>
              <a:prstGeom prst="roundRect">
                <a:avLst>
                  <a:gd name="adj" fmla="val 16667"/>
                </a:avLst>
              </a:prstGeom>
              <a:solidFill>
                <a:srgbClr val="7BA79D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Other Stakeholders</a:t>
                </a:r>
              </a:p>
            </p:txBody>
          </p:sp>
          <p:sp>
            <p:nvSpPr>
              <p:cNvPr id="162" name="Shape 265">
                <a:extLst>
                  <a:ext uri="{FF2B5EF4-FFF2-40B4-BE49-F238E27FC236}">
                    <a16:creationId xmlns:a16="http://schemas.microsoft.com/office/drawing/2014/main" id="{16145469-37E9-BA4F-9C2E-993C4E6E3FB2}"/>
                  </a:ext>
                </a:extLst>
              </p:cNvPr>
              <p:cNvSpPr/>
              <p:nvPr/>
            </p:nvSpPr>
            <p:spPr>
              <a:xfrm>
                <a:off x="549534" y="5493481"/>
                <a:ext cx="1747938" cy="334098"/>
              </a:xfrm>
              <a:prstGeom prst="roundRect">
                <a:avLst/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miter lim="4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000" i="1"/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1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Operator Function</a:t>
                </a:r>
              </a:p>
            </p:txBody>
          </p:sp>
          <p:grpSp>
            <p:nvGrpSpPr>
              <p:cNvPr id="163" name="Group 269">
                <a:extLst>
                  <a:ext uri="{FF2B5EF4-FFF2-40B4-BE49-F238E27FC236}">
                    <a16:creationId xmlns:a16="http://schemas.microsoft.com/office/drawing/2014/main" id="{8D7A8768-E323-484E-9EDD-4107BC5DA145}"/>
                  </a:ext>
                </a:extLst>
              </p:cNvPr>
              <p:cNvGrpSpPr/>
              <p:nvPr/>
            </p:nvGrpSpPr>
            <p:grpSpPr>
              <a:xfrm>
                <a:off x="549536" y="5180929"/>
                <a:ext cx="1763530" cy="314612"/>
                <a:chOff x="0" y="-21934"/>
                <a:chExt cx="1405036" cy="314611"/>
              </a:xfrm>
              <a:solidFill>
                <a:srgbClr val="DD8047">
                  <a:lumMod val="75000"/>
                </a:srgbClr>
              </a:solidFill>
            </p:grpSpPr>
            <p:sp>
              <p:nvSpPr>
                <p:cNvPr id="165" name="Shape 267">
                  <a:extLst>
                    <a:ext uri="{FF2B5EF4-FFF2-40B4-BE49-F238E27FC236}">
                      <a16:creationId xmlns:a16="http://schemas.microsoft.com/office/drawing/2014/main" id="{F1735699-2A6B-2849-AB25-C239903C235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276671" cy="292677"/>
                </a:xfrm>
                <a:prstGeom prst="roundRect">
                  <a:avLst>
                    <a:gd name="adj" fmla="val 16667"/>
                  </a:avLst>
                </a:prstGeom>
                <a:grpFill/>
                <a:ln w="12700" cap="flat">
                  <a:noFill/>
                  <a:prstDash val="solid"/>
                  <a:miter lim="800000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>
                      <a:solidFill>
                        <a:srgbClr val="FFFFFF"/>
                      </a:solidFill>
                    </a:defRPr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166" name="Shape 268">
                  <a:extLst>
                    <a:ext uri="{FF2B5EF4-FFF2-40B4-BE49-F238E27FC236}">
                      <a16:creationId xmlns:a16="http://schemas.microsoft.com/office/drawing/2014/main" id="{2AFFD485-0387-904B-90AA-9A1C17DD03DE}"/>
                    </a:ext>
                  </a:extLst>
                </p:cNvPr>
                <p:cNvSpPr/>
                <p:nvPr/>
              </p:nvSpPr>
              <p:spPr>
                <a:xfrm>
                  <a:off x="14287" y="-21934"/>
                  <a:ext cx="1390749" cy="301972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 algn="ctr">
                    <a:defRPr sz="1000" i="1"/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1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FAA</a:t>
                  </a:r>
                  <a:r>
                    <a:rPr kumimoji="0" sz="1100" b="1" i="1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 Function</a:t>
                  </a:r>
                </a:p>
              </p:txBody>
            </p:sp>
          </p:grpSp>
          <p:sp>
            <p:nvSpPr>
              <p:cNvPr id="164" name="Shape 270">
                <a:extLst>
                  <a:ext uri="{FF2B5EF4-FFF2-40B4-BE49-F238E27FC236}">
                    <a16:creationId xmlns:a16="http://schemas.microsoft.com/office/drawing/2014/main" id="{C000F8B9-9771-D541-B26B-B9D44BCA214E}"/>
                  </a:ext>
                </a:extLst>
              </p:cNvPr>
              <p:cNvSpPr/>
              <p:nvPr/>
            </p:nvSpPr>
            <p:spPr>
              <a:xfrm>
                <a:off x="549536" y="4896896"/>
                <a:ext cx="1326696" cy="31973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9" rIns="45719">
                <a:spAutoFit/>
              </a:bodyPr>
              <a:lstStyle>
                <a:lvl1pPr>
                  <a:defRPr sz="1200"/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200" b="1" i="0" u="none" strike="noStrike" kern="0" cap="small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Color Key:</a:t>
                </a:r>
              </a:p>
            </p:txBody>
          </p:sp>
        </p:grpSp>
        <p:sp>
          <p:nvSpPr>
            <p:cNvPr id="119" name="Shape 271">
              <a:extLst>
                <a:ext uri="{FF2B5EF4-FFF2-40B4-BE49-F238E27FC236}">
                  <a16:creationId xmlns:a16="http://schemas.microsoft.com/office/drawing/2014/main" id="{5383AB53-F919-0744-A01C-CCC9A8B3E08F}"/>
                </a:ext>
              </a:extLst>
            </p:cNvPr>
            <p:cNvSpPr/>
            <p:nvPr/>
          </p:nvSpPr>
          <p:spPr>
            <a:xfrm>
              <a:off x="7338224" y="4856523"/>
              <a:ext cx="1107842" cy="754816"/>
            </a:xfrm>
            <a:prstGeom prst="roundRect">
              <a:avLst>
                <a:gd name="adj" fmla="val 16667"/>
              </a:avLst>
            </a:prstGeom>
            <a:solidFill>
              <a:srgbClr val="94B6D2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r>
                <a:rPr kumimoji="0" lang="en-US" sz="15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UAS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r>
                <a:rPr kumimoji="0" lang="en-US" sz="15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Operator</a:t>
              </a:r>
              <a:endParaRPr kumimoji="0" sz="15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Shape 283">
              <a:extLst>
                <a:ext uri="{FF2B5EF4-FFF2-40B4-BE49-F238E27FC236}">
                  <a16:creationId xmlns:a16="http://schemas.microsoft.com/office/drawing/2014/main" id="{980A519C-196E-AA4D-96D1-4EEDEFC36CD6}"/>
                </a:ext>
              </a:extLst>
            </p:cNvPr>
            <p:cNvSpPr/>
            <p:nvPr/>
          </p:nvSpPr>
          <p:spPr>
            <a:xfrm>
              <a:off x="8589216" y="4856523"/>
              <a:ext cx="1113927" cy="754816"/>
            </a:xfrm>
            <a:prstGeom prst="roundRect">
              <a:avLst>
                <a:gd name="adj" fmla="val 16667"/>
              </a:avLst>
            </a:prstGeom>
            <a:solidFill>
              <a:srgbClr val="94B6D2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UAS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Operator</a:t>
              </a:r>
            </a:p>
          </p:txBody>
        </p:sp>
        <p:sp>
          <p:nvSpPr>
            <p:cNvPr id="121" name="Shape 286">
              <a:extLst>
                <a:ext uri="{FF2B5EF4-FFF2-40B4-BE49-F238E27FC236}">
                  <a16:creationId xmlns:a16="http://schemas.microsoft.com/office/drawing/2014/main" id="{49D00394-C296-DF47-A472-53C7ECF5C9B6}"/>
                </a:ext>
              </a:extLst>
            </p:cNvPr>
            <p:cNvSpPr/>
            <p:nvPr/>
          </p:nvSpPr>
          <p:spPr>
            <a:xfrm>
              <a:off x="10071936" y="4856524"/>
              <a:ext cx="1114039" cy="754816"/>
            </a:xfrm>
            <a:prstGeom prst="roundRect">
              <a:avLst>
                <a:gd name="adj" fmla="val 16667"/>
              </a:avLst>
            </a:prstGeom>
            <a:solidFill>
              <a:srgbClr val="94B6D2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UAS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Operator</a:t>
              </a:r>
            </a:p>
          </p:txBody>
        </p:sp>
        <p:sp>
          <p:nvSpPr>
            <p:cNvPr id="122" name="Shape 289">
              <a:extLst>
                <a:ext uri="{FF2B5EF4-FFF2-40B4-BE49-F238E27FC236}">
                  <a16:creationId xmlns:a16="http://schemas.microsoft.com/office/drawing/2014/main" id="{BFF9D3F8-010A-1243-8206-74502AFDFCD3}"/>
                </a:ext>
              </a:extLst>
            </p:cNvPr>
            <p:cNvSpPr/>
            <p:nvPr/>
          </p:nvSpPr>
          <p:spPr>
            <a:xfrm>
              <a:off x="9705954" y="5098013"/>
              <a:ext cx="323163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123" name="Shape 308">
              <a:extLst>
                <a:ext uri="{FF2B5EF4-FFF2-40B4-BE49-F238E27FC236}">
                  <a16:creationId xmlns:a16="http://schemas.microsoft.com/office/drawing/2014/main" id="{44935F9B-C7AA-D945-8CAB-00DDB8F4FB47}"/>
                </a:ext>
              </a:extLst>
            </p:cNvPr>
            <p:cNvSpPr/>
            <p:nvPr/>
          </p:nvSpPr>
          <p:spPr>
            <a:xfrm flipV="1">
              <a:off x="7784344" y="5611338"/>
              <a:ext cx="1" cy="409643"/>
            </a:xfrm>
            <a:prstGeom prst="line">
              <a:avLst/>
            </a:prstGeom>
            <a:noFill/>
            <a:ln w="28575" cap="flat">
              <a:solidFill>
                <a:srgbClr val="A5AB81">
                  <a:lumMod val="75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4" name="Shape 309">
              <a:extLst>
                <a:ext uri="{FF2B5EF4-FFF2-40B4-BE49-F238E27FC236}">
                  <a16:creationId xmlns:a16="http://schemas.microsoft.com/office/drawing/2014/main" id="{24122DFB-65D5-AD47-83E1-0723E856B6FD}"/>
                </a:ext>
              </a:extLst>
            </p:cNvPr>
            <p:cNvSpPr/>
            <p:nvPr/>
          </p:nvSpPr>
          <p:spPr>
            <a:xfrm flipV="1">
              <a:off x="8953259" y="5611339"/>
              <a:ext cx="1" cy="409643"/>
            </a:xfrm>
            <a:prstGeom prst="line">
              <a:avLst/>
            </a:prstGeom>
            <a:noFill/>
            <a:ln w="28575" cap="flat">
              <a:solidFill>
                <a:srgbClr val="A5AB81">
                  <a:lumMod val="75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5" name="Shape 310">
              <a:extLst>
                <a:ext uri="{FF2B5EF4-FFF2-40B4-BE49-F238E27FC236}">
                  <a16:creationId xmlns:a16="http://schemas.microsoft.com/office/drawing/2014/main" id="{A7416EEA-00BA-0940-B4B3-28CCAD9ACE3D}"/>
                </a:ext>
              </a:extLst>
            </p:cNvPr>
            <p:cNvSpPr/>
            <p:nvPr/>
          </p:nvSpPr>
          <p:spPr>
            <a:xfrm flipV="1">
              <a:off x="10426521" y="5611339"/>
              <a:ext cx="1" cy="409643"/>
            </a:xfrm>
            <a:prstGeom prst="line">
              <a:avLst/>
            </a:prstGeom>
            <a:noFill/>
            <a:ln w="28575" cap="flat">
              <a:solidFill>
                <a:srgbClr val="A5AB81">
                  <a:lumMod val="75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6" name="Shape 311">
              <a:extLst>
                <a:ext uri="{FF2B5EF4-FFF2-40B4-BE49-F238E27FC236}">
                  <a16:creationId xmlns:a16="http://schemas.microsoft.com/office/drawing/2014/main" id="{4CE592F8-E29D-C745-A1E7-7F87BE2C481F}"/>
                </a:ext>
              </a:extLst>
            </p:cNvPr>
            <p:cNvSpPr/>
            <p:nvPr/>
          </p:nvSpPr>
          <p:spPr>
            <a:xfrm>
              <a:off x="7297843" y="4751706"/>
              <a:ext cx="4105467" cy="1862672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A5AB81">
                  <a:lumMod val="75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/>
              </a:pP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7" name="Shape 315">
              <a:extLst>
                <a:ext uri="{FF2B5EF4-FFF2-40B4-BE49-F238E27FC236}">
                  <a16:creationId xmlns:a16="http://schemas.microsoft.com/office/drawing/2014/main" id="{E7BF6F32-4347-E249-AFAE-D9D11D0F1E51}"/>
                </a:ext>
              </a:extLst>
            </p:cNvPr>
            <p:cNvSpPr/>
            <p:nvPr/>
          </p:nvSpPr>
          <p:spPr>
            <a:xfrm flipH="1">
              <a:off x="6299833" y="430463"/>
              <a:ext cx="13988" cy="5250929"/>
            </a:xfrm>
            <a:prstGeom prst="line">
              <a:avLst/>
            </a:prstGeom>
            <a:ln w="28575">
              <a:solidFill>
                <a:srgbClr val="775F55">
                  <a:lumMod val="60000"/>
                  <a:lumOff val="40000"/>
                </a:srgbClr>
              </a:solidFill>
              <a:prstDash val="lgDashDot"/>
              <a:miter/>
              <a:headEnd type="diamond"/>
              <a:tailEnd type="diamond"/>
            </a:ln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8" name="Shape 237">
              <a:extLst>
                <a:ext uri="{FF2B5EF4-FFF2-40B4-BE49-F238E27FC236}">
                  <a16:creationId xmlns:a16="http://schemas.microsoft.com/office/drawing/2014/main" id="{DA6E858D-A1DF-B24C-8D7F-9804DF7B4712}"/>
                </a:ext>
              </a:extLst>
            </p:cNvPr>
            <p:cNvSpPr/>
            <p:nvPr/>
          </p:nvSpPr>
          <p:spPr>
            <a:xfrm>
              <a:off x="9098738" y="3749597"/>
              <a:ext cx="1" cy="940531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headEnd type="stealth"/>
              <a:tailEnd type="none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B2221A08-1457-A24F-A703-850454803D2F}"/>
                </a:ext>
              </a:extLst>
            </p:cNvPr>
            <p:cNvGrpSpPr/>
            <p:nvPr/>
          </p:nvGrpSpPr>
          <p:grpSpPr>
            <a:xfrm>
              <a:off x="8379168" y="2568184"/>
              <a:ext cx="1505856" cy="1204828"/>
              <a:chOff x="7971206" y="2568184"/>
              <a:chExt cx="1505856" cy="1204828"/>
            </a:xfrm>
          </p:grpSpPr>
          <p:sp>
            <p:nvSpPr>
              <p:cNvPr id="158" name="Shape 206">
                <a:extLst>
                  <a:ext uri="{FF2B5EF4-FFF2-40B4-BE49-F238E27FC236}">
                    <a16:creationId xmlns:a16="http://schemas.microsoft.com/office/drawing/2014/main" id="{255654D3-39D7-EF44-9FD0-6D076E98E2E7}"/>
                  </a:ext>
                </a:extLst>
              </p:cNvPr>
              <p:cNvSpPr/>
              <p:nvPr/>
            </p:nvSpPr>
            <p:spPr>
              <a:xfrm>
                <a:off x="8155855" y="2568184"/>
                <a:ext cx="1321207" cy="1129506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59" name="Shape 209">
                <a:extLst>
                  <a:ext uri="{FF2B5EF4-FFF2-40B4-BE49-F238E27FC236}">
                    <a16:creationId xmlns:a16="http://schemas.microsoft.com/office/drawing/2014/main" id="{6F6D1163-6474-1A46-B134-511DF5F66498}"/>
                  </a:ext>
                </a:extLst>
              </p:cNvPr>
              <p:cNvSpPr/>
              <p:nvPr/>
            </p:nvSpPr>
            <p:spPr>
              <a:xfrm>
                <a:off x="8088314" y="2605322"/>
                <a:ext cx="1321207" cy="1129506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60" name="Shape 209">
                <a:extLst>
                  <a:ext uri="{FF2B5EF4-FFF2-40B4-BE49-F238E27FC236}">
                    <a16:creationId xmlns:a16="http://schemas.microsoft.com/office/drawing/2014/main" id="{D764811F-82F9-A948-BCDD-45DE95CB1074}"/>
                  </a:ext>
                </a:extLst>
              </p:cNvPr>
              <p:cNvSpPr/>
              <p:nvPr/>
            </p:nvSpPr>
            <p:spPr>
              <a:xfrm>
                <a:off x="7971206" y="2643506"/>
                <a:ext cx="1392594" cy="1129506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r>
                  <a:rPr kumimoji="0" lang="en-US" sz="1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U</a:t>
                </a:r>
                <a:r>
                  <a:rPr kumimoji="0" lang="en-US" sz="1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AS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r>
                  <a:rPr kumimoji="0" lang="en-US" sz="1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kumimoji="0" lang="en-US" sz="1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ervice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r>
                  <a:rPr kumimoji="0" lang="en-US" sz="1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kumimoji="0" lang="en-US" sz="1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upplier</a:t>
                </a:r>
                <a:endParaRPr kumimoji="0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007CB572-68A6-EE40-9E92-D96A687A29CE}"/>
                </a:ext>
              </a:extLst>
            </p:cNvPr>
            <p:cNvGrpSpPr/>
            <p:nvPr/>
          </p:nvGrpSpPr>
          <p:grpSpPr>
            <a:xfrm>
              <a:off x="7670517" y="6020981"/>
              <a:ext cx="695112" cy="540238"/>
              <a:chOff x="7670517" y="6020981"/>
              <a:chExt cx="695112" cy="540238"/>
            </a:xfrm>
          </p:grpSpPr>
          <p:sp>
            <p:nvSpPr>
              <p:cNvPr id="155" name="Shape 274">
                <a:extLst>
                  <a:ext uri="{FF2B5EF4-FFF2-40B4-BE49-F238E27FC236}">
                    <a16:creationId xmlns:a16="http://schemas.microsoft.com/office/drawing/2014/main" id="{226CACC8-24D1-6849-946B-7E5A85B8B805}"/>
                  </a:ext>
                </a:extLst>
              </p:cNvPr>
              <p:cNvSpPr/>
              <p:nvPr/>
            </p:nvSpPr>
            <p:spPr>
              <a:xfrm>
                <a:off x="7670517" y="6020981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56" name="Shape 274">
                <a:extLst>
                  <a:ext uri="{FF2B5EF4-FFF2-40B4-BE49-F238E27FC236}">
                    <a16:creationId xmlns:a16="http://schemas.microsoft.com/office/drawing/2014/main" id="{732C1E4F-2CAE-6846-9F59-57B28039994E}"/>
                  </a:ext>
                </a:extLst>
              </p:cNvPr>
              <p:cNvSpPr/>
              <p:nvPr/>
            </p:nvSpPr>
            <p:spPr>
              <a:xfrm>
                <a:off x="7710272" y="6068440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57" name="Shape 274">
                <a:extLst>
                  <a:ext uri="{FF2B5EF4-FFF2-40B4-BE49-F238E27FC236}">
                    <a16:creationId xmlns:a16="http://schemas.microsoft.com/office/drawing/2014/main" id="{1EBD4082-B9A0-F946-B045-98CFD01084D0}"/>
                  </a:ext>
                </a:extLst>
              </p:cNvPr>
              <p:cNvSpPr/>
              <p:nvPr/>
            </p:nvSpPr>
            <p:spPr>
              <a:xfrm>
                <a:off x="7771269" y="6120658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r>
                  <a:rPr kumimoji="0" lang="en-US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UAS</a:t>
                </a:r>
                <a:endParaRPr kumimoji="0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64AE45E6-AF95-3948-B260-CC2034F4DFBC}"/>
                </a:ext>
              </a:extLst>
            </p:cNvPr>
            <p:cNvGrpSpPr/>
            <p:nvPr/>
          </p:nvGrpSpPr>
          <p:grpSpPr>
            <a:xfrm>
              <a:off x="8666607" y="6018601"/>
              <a:ext cx="695112" cy="540238"/>
              <a:chOff x="7670517" y="6020981"/>
              <a:chExt cx="695112" cy="540238"/>
            </a:xfrm>
          </p:grpSpPr>
          <p:sp>
            <p:nvSpPr>
              <p:cNvPr id="152" name="Shape 274">
                <a:extLst>
                  <a:ext uri="{FF2B5EF4-FFF2-40B4-BE49-F238E27FC236}">
                    <a16:creationId xmlns:a16="http://schemas.microsoft.com/office/drawing/2014/main" id="{5304F091-0D01-C942-B1CF-BB8E52524E23}"/>
                  </a:ext>
                </a:extLst>
              </p:cNvPr>
              <p:cNvSpPr/>
              <p:nvPr/>
            </p:nvSpPr>
            <p:spPr>
              <a:xfrm>
                <a:off x="7670517" y="6020981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53" name="Shape 274">
                <a:extLst>
                  <a:ext uri="{FF2B5EF4-FFF2-40B4-BE49-F238E27FC236}">
                    <a16:creationId xmlns:a16="http://schemas.microsoft.com/office/drawing/2014/main" id="{1C7CB268-DAB1-CE41-B435-70302C584502}"/>
                  </a:ext>
                </a:extLst>
              </p:cNvPr>
              <p:cNvSpPr/>
              <p:nvPr/>
            </p:nvSpPr>
            <p:spPr>
              <a:xfrm>
                <a:off x="7710272" y="6068440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54" name="Shape 274">
                <a:extLst>
                  <a:ext uri="{FF2B5EF4-FFF2-40B4-BE49-F238E27FC236}">
                    <a16:creationId xmlns:a16="http://schemas.microsoft.com/office/drawing/2014/main" id="{15766BA2-53B1-3945-8215-90C3F3C22894}"/>
                  </a:ext>
                </a:extLst>
              </p:cNvPr>
              <p:cNvSpPr/>
              <p:nvPr/>
            </p:nvSpPr>
            <p:spPr>
              <a:xfrm>
                <a:off x="7771269" y="6120658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r>
                  <a:rPr kumimoji="0" lang="en-US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UAS</a:t>
                </a:r>
                <a:endParaRPr kumimoji="0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F8DC4DE-1B38-CF48-9EA2-643B2EA7E72D}"/>
                </a:ext>
              </a:extLst>
            </p:cNvPr>
            <p:cNvGrpSpPr/>
            <p:nvPr/>
          </p:nvGrpSpPr>
          <p:grpSpPr>
            <a:xfrm>
              <a:off x="10197271" y="6023838"/>
              <a:ext cx="695114" cy="540238"/>
              <a:chOff x="7790442" y="6020981"/>
              <a:chExt cx="695114" cy="540238"/>
            </a:xfrm>
          </p:grpSpPr>
          <p:sp>
            <p:nvSpPr>
              <p:cNvPr id="149" name="Shape 274">
                <a:extLst>
                  <a:ext uri="{FF2B5EF4-FFF2-40B4-BE49-F238E27FC236}">
                    <a16:creationId xmlns:a16="http://schemas.microsoft.com/office/drawing/2014/main" id="{F26162AA-E78E-9C4C-B82D-010FB3C38901}"/>
                  </a:ext>
                </a:extLst>
              </p:cNvPr>
              <p:cNvSpPr/>
              <p:nvPr/>
            </p:nvSpPr>
            <p:spPr>
              <a:xfrm>
                <a:off x="7790442" y="6020981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50" name="Shape 274">
                <a:extLst>
                  <a:ext uri="{FF2B5EF4-FFF2-40B4-BE49-F238E27FC236}">
                    <a16:creationId xmlns:a16="http://schemas.microsoft.com/office/drawing/2014/main" id="{EEDA1D89-0B10-A245-A4CD-D0E1F18B0308}"/>
                  </a:ext>
                </a:extLst>
              </p:cNvPr>
              <p:cNvSpPr/>
              <p:nvPr/>
            </p:nvSpPr>
            <p:spPr>
              <a:xfrm>
                <a:off x="7847330" y="6068440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51" name="Shape 274">
                <a:extLst>
                  <a:ext uri="{FF2B5EF4-FFF2-40B4-BE49-F238E27FC236}">
                    <a16:creationId xmlns:a16="http://schemas.microsoft.com/office/drawing/2014/main" id="{F21C239B-EC0F-8C4D-A06A-8108CC78D7F8}"/>
                  </a:ext>
                </a:extLst>
              </p:cNvPr>
              <p:cNvSpPr/>
              <p:nvPr/>
            </p:nvSpPr>
            <p:spPr>
              <a:xfrm>
                <a:off x="7891194" y="6120658"/>
                <a:ext cx="594362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rgbClr val="FFFFFF"/>
                    </a:solidFill>
                  </a:defRPr>
                </a:pPr>
                <a:r>
                  <a:rPr kumimoji="0" lang="en-US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UAS</a:t>
                </a:r>
                <a:endParaRPr kumimoji="0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3" name="Shape 238">
              <a:extLst>
                <a:ext uri="{FF2B5EF4-FFF2-40B4-BE49-F238E27FC236}">
                  <a16:creationId xmlns:a16="http://schemas.microsoft.com/office/drawing/2014/main" id="{CDF34286-DFBF-384B-BA6E-7A3331545CAB}"/>
                </a:ext>
              </a:extLst>
            </p:cNvPr>
            <p:cNvSpPr/>
            <p:nvPr/>
          </p:nvSpPr>
          <p:spPr>
            <a:xfrm>
              <a:off x="10820369" y="1518718"/>
              <a:ext cx="5237" cy="3200400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headEnd type="stealth"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E6BD951B-02BD-8042-94DB-A1CCB83FD949}"/>
                </a:ext>
              </a:extLst>
            </p:cNvPr>
            <p:cNvGrpSpPr/>
            <p:nvPr/>
          </p:nvGrpSpPr>
          <p:grpSpPr>
            <a:xfrm>
              <a:off x="8778587" y="2152382"/>
              <a:ext cx="367557" cy="414756"/>
              <a:chOff x="11664521" y="1556179"/>
              <a:chExt cx="587399" cy="587715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39AEB1FF-000B-A249-B88D-9458E9F3D6AB}"/>
                  </a:ext>
                </a:extLst>
              </p:cNvPr>
              <p:cNvCxnSpPr/>
              <p:nvPr/>
            </p:nvCxnSpPr>
            <p:spPr>
              <a:xfrm>
                <a:off x="12244946" y="1556179"/>
                <a:ext cx="6974" cy="585216"/>
              </a:xfrm>
              <a:prstGeom prst="line">
                <a:avLst/>
              </a:prstGeom>
              <a:noFill/>
              <a:ln w="28575" cap="flat" cmpd="sng" algn="ctr">
                <a:solidFill>
                  <a:srgbClr val="A5AB81">
                    <a:lumMod val="75000"/>
                  </a:srgbClr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B008C485-B8D5-5640-B47F-97D0CADBFBC3}"/>
                  </a:ext>
                </a:extLst>
              </p:cNvPr>
              <p:cNvCxnSpPr/>
              <p:nvPr/>
            </p:nvCxnSpPr>
            <p:spPr>
              <a:xfrm>
                <a:off x="11673536" y="1556179"/>
                <a:ext cx="0" cy="587715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A5AB81">
                    <a:lumMod val="75000"/>
                  </a:srgbClr>
                </a:solidFill>
                <a:prstDash val="solid"/>
                <a:miter lim="800000"/>
                <a:tailEnd type="stealth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8B888808-5CBA-F444-83CA-FC1704A39622}"/>
                  </a:ext>
                </a:extLst>
              </p:cNvPr>
              <p:cNvCxnSpPr/>
              <p:nvPr/>
            </p:nvCxnSpPr>
            <p:spPr>
              <a:xfrm>
                <a:off x="11664521" y="1569745"/>
                <a:ext cx="587378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A5AB81">
                    <a:lumMod val="75000"/>
                  </a:srgbClr>
                </a:solidFill>
                <a:prstDash val="solid"/>
                <a:beve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BBB3A5D8-3CAE-F544-8CBC-D067B9897704}"/>
                </a:ext>
              </a:extLst>
            </p:cNvPr>
            <p:cNvGrpSpPr/>
            <p:nvPr/>
          </p:nvGrpSpPr>
          <p:grpSpPr>
            <a:xfrm rot="10800000">
              <a:off x="7614353" y="1509055"/>
              <a:ext cx="367557" cy="414756"/>
              <a:chOff x="11664521" y="1556179"/>
              <a:chExt cx="587399" cy="587715"/>
            </a:xfrm>
          </p:grpSpPr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21C42BD4-7782-8A43-BB99-967EF880E993}"/>
                  </a:ext>
                </a:extLst>
              </p:cNvPr>
              <p:cNvCxnSpPr/>
              <p:nvPr/>
            </p:nvCxnSpPr>
            <p:spPr>
              <a:xfrm>
                <a:off x="12244946" y="1556179"/>
                <a:ext cx="6974" cy="585216"/>
              </a:xfrm>
              <a:prstGeom prst="line">
                <a:avLst/>
              </a:prstGeom>
              <a:noFill/>
              <a:ln w="28575" cap="flat" cmpd="sng" algn="ctr">
                <a:solidFill>
                  <a:srgbClr val="A5AB81">
                    <a:lumMod val="75000"/>
                  </a:srgbClr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A1ADB7FA-25A9-4744-9237-49DE0847701A}"/>
                  </a:ext>
                </a:extLst>
              </p:cNvPr>
              <p:cNvCxnSpPr/>
              <p:nvPr/>
            </p:nvCxnSpPr>
            <p:spPr>
              <a:xfrm>
                <a:off x="11673536" y="1556179"/>
                <a:ext cx="0" cy="587715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A5AB81">
                    <a:lumMod val="75000"/>
                  </a:srgbClr>
                </a:solidFill>
                <a:prstDash val="solid"/>
                <a:miter lim="800000"/>
                <a:tailEnd type="stealth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0A9FC559-BCA1-FF4F-BB94-2073AE4F558A}"/>
                  </a:ext>
                </a:extLst>
              </p:cNvPr>
              <p:cNvCxnSpPr/>
              <p:nvPr/>
            </p:nvCxnSpPr>
            <p:spPr>
              <a:xfrm>
                <a:off x="11664521" y="1569745"/>
                <a:ext cx="587378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A5AB81">
                    <a:lumMod val="75000"/>
                  </a:srgbClr>
                </a:solidFill>
                <a:prstDash val="solid"/>
                <a:beve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</p:grpSp>
        <p:sp>
          <p:nvSpPr>
            <p:cNvPr id="136" name="Shape 243">
              <a:extLst>
                <a:ext uri="{FF2B5EF4-FFF2-40B4-BE49-F238E27FC236}">
                  <a16:creationId xmlns:a16="http://schemas.microsoft.com/office/drawing/2014/main" id="{C5662463-1869-2746-B866-26DA92FCB927}"/>
                </a:ext>
              </a:extLst>
            </p:cNvPr>
            <p:cNvSpPr/>
            <p:nvPr/>
          </p:nvSpPr>
          <p:spPr>
            <a:xfrm>
              <a:off x="6692665" y="1887441"/>
              <a:ext cx="1568575" cy="6661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rIns="45719">
              <a:spAutoFit/>
            </a:bodyPr>
            <a:lstStyle>
              <a:lvl1pPr>
                <a:defRPr sz="1000"/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Inter-</a:t>
              </a: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data provider communication an</a:t>
              </a:r>
              <a:r>
                <a:rPr kumimoji="0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d coordination</a:t>
              </a:r>
            </a:p>
          </p:txBody>
        </p:sp>
        <p:sp>
          <p:nvSpPr>
            <p:cNvPr id="137" name="Shape 197">
              <a:extLst>
                <a:ext uri="{FF2B5EF4-FFF2-40B4-BE49-F238E27FC236}">
                  <a16:creationId xmlns:a16="http://schemas.microsoft.com/office/drawing/2014/main" id="{DDD2F256-B987-8748-A837-94038DB2E71A}"/>
                </a:ext>
              </a:extLst>
            </p:cNvPr>
            <p:cNvSpPr/>
            <p:nvPr/>
          </p:nvSpPr>
          <p:spPr>
            <a:xfrm>
              <a:off x="3738319" y="2530177"/>
              <a:ext cx="1737060" cy="1451801"/>
            </a:xfrm>
            <a:prstGeom prst="roundRect">
              <a:avLst>
                <a:gd name="adj" fmla="val 16667"/>
              </a:avLst>
            </a:prstGeom>
            <a:solidFill>
              <a:srgbClr val="B95B22"/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light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nformation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anagement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ystem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13BE27D3-E524-F145-87F0-653F349B7C59}"/>
                </a:ext>
              </a:extLst>
            </p:cNvPr>
            <p:cNvSpPr txBox="1"/>
            <p:nvPr/>
          </p:nvSpPr>
          <p:spPr>
            <a:xfrm>
              <a:off x="3466333" y="5881575"/>
              <a:ext cx="1040860" cy="401446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hared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responsibilities</a:t>
              </a:r>
            </a:p>
          </p:txBody>
        </p:sp>
        <p:sp>
          <p:nvSpPr>
            <p:cNvPr id="139" name="Shape 204">
              <a:extLst>
                <a:ext uri="{FF2B5EF4-FFF2-40B4-BE49-F238E27FC236}">
                  <a16:creationId xmlns:a16="http://schemas.microsoft.com/office/drawing/2014/main" id="{FB04BED6-664B-D344-88EB-69D90DEC5CBD}"/>
                </a:ext>
              </a:extLst>
            </p:cNvPr>
            <p:cNvSpPr/>
            <p:nvPr/>
          </p:nvSpPr>
          <p:spPr>
            <a:xfrm flipH="1" flipV="1">
              <a:off x="8364988" y="6166441"/>
              <a:ext cx="320040" cy="6468"/>
            </a:xfrm>
            <a:prstGeom prst="line">
              <a:avLst/>
            </a:prstGeom>
            <a:ln w="28575">
              <a:solidFill>
                <a:schemeClr val="tx1"/>
              </a:solidFill>
              <a:miter/>
              <a:headEnd type="stealth"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FFEBD7A8-321A-1C4C-A3C7-14243B29A9C0}"/>
                </a:ext>
              </a:extLst>
            </p:cNvPr>
            <p:cNvSpPr txBox="1"/>
            <p:nvPr/>
          </p:nvSpPr>
          <p:spPr>
            <a:xfrm>
              <a:off x="8096169" y="5604216"/>
              <a:ext cx="784591" cy="4263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V2V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Comm.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Shape 315">
              <a:extLst>
                <a:ext uri="{FF2B5EF4-FFF2-40B4-BE49-F238E27FC236}">
                  <a16:creationId xmlns:a16="http://schemas.microsoft.com/office/drawing/2014/main" id="{17D3A4F0-012D-4146-994A-151A1F4D5EE6}"/>
                </a:ext>
              </a:extLst>
            </p:cNvPr>
            <p:cNvSpPr/>
            <p:nvPr/>
          </p:nvSpPr>
          <p:spPr>
            <a:xfrm>
              <a:off x="6299833" y="6357040"/>
              <a:ext cx="0" cy="365760"/>
            </a:xfrm>
            <a:prstGeom prst="line">
              <a:avLst/>
            </a:prstGeom>
            <a:ln w="28575">
              <a:solidFill>
                <a:srgbClr val="775F55">
                  <a:lumMod val="60000"/>
                  <a:lumOff val="40000"/>
                </a:srgbClr>
              </a:solidFill>
              <a:prstDash val="lgDashDot"/>
              <a:miter/>
              <a:headEnd type="diamond"/>
              <a:tailEnd type="diamond"/>
            </a:ln>
          </p:spPr>
          <p:txBody>
            <a:bodyPr lIns="45719" rIns="45719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2" name="Rounded Rectangle 141">
              <a:extLst>
                <a:ext uri="{FF2B5EF4-FFF2-40B4-BE49-F238E27FC236}">
                  <a16:creationId xmlns:a16="http://schemas.microsoft.com/office/drawing/2014/main" id="{9FFB6352-9CB6-A94C-895E-73E026B8150C}"/>
                </a:ext>
              </a:extLst>
            </p:cNvPr>
            <p:cNvSpPr/>
            <p:nvPr/>
          </p:nvSpPr>
          <p:spPr>
            <a:xfrm>
              <a:off x="4939489" y="5710906"/>
              <a:ext cx="2279375" cy="795715"/>
            </a:xfrm>
            <a:prstGeom prst="roundRect">
              <a:avLst/>
            </a:prstGeom>
            <a:gradFill flip="none" rotWithShape="1">
              <a:gsLst>
                <a:gs pos="0">
                  <a:srgbClr val="DD8047">
                    <a:lumMod val="75000"/>
                    <a:alpha val="50000"/>
                  </a:srgbClr>
                </a:gs>
                <a:gs pos="53000">
                  <a:srgbClr val="7BA79D">
                    <a:lumMod val="20000"/>
                    <a:lumOff val="80000"/>
                    <a:alpha val="35000"/>
                  </a:srgbClr>
                </a:gs>
                <a:gs pos="63000">
                  <a:srgbClr val="94B6D2">
                    <a:lumMod val="20000"/>
                    <a:lumOff val="80000"/>
                    <a:alpha val="35000"/>
                  </a:srgbClr>
                </a:gs>
                <a:gs pos="100000">
                  <a:srgbClr val="94B6D2">
                    <a:lumMod val="75000"/>
                    <a:alpha val="50000"/>
                  </a:srgbClr>
                </a:gs>
              </a:gsLst>
              <a:lin ang="0" scaled="1"/>
              <a:tileRect/>
            </a:gradFill>
            <a:ln w="28575" cap="flat" cmpd="sng" algn="ctr">
              <a:solidFill>
                <a:srgbClr val="DD8047">
                  <a:lumMod val="75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Discovery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Registration Data/Services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Authentication/Authorization</a:t>
              </a:r>
            </a:p>
          </p:txBody>
        </p:sp>
      </p:grpSp>
      <p:sp>
        <p:nvSpPr>
          <p:cNvPr id="174" name="Rounded Rectangle 173">
            <a:extLst>
              <a:ext uri="{FF2B5EF4-FFF2-40B4-BE49-F238E27FC236}">
                <a16:creationId xmlns:a16="http://schemas.microsoft.com/office/drawing/2014/main" id="{ACDCBE7E-38F5-3841-9942-FB59C58FA08D}"/>
              </a:ext>
            </a:extLst>
          </p:cNvPr>
          <p:cNvSpPr/>
          <p:nvPr/>
        </p:nvSpPr>
        <p:spPr>
          <a:xfrm>
            <a:off x="2756746" y="1220132"/>
            <a:ext cx="2061843" cy="744018"/>
          </a:xfrm>
          <a:prstGeom prst="roundRect">
            <a:avLst/>
          </a:prstGeom>
          <a:solidFill>
            <a:srgbClr val="CE8D5A"/>
          </a:solidFill>
          <a:ln>
            <a:solidFill>
              <a:srgbClr val="B95B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sz="16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FAA Development &amp; Deployment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ACDCBE7E-38F5-3841-9942-FB59C58FA08D}"/>
              </a:ext>
            </a:extLst>
          </p:cNvPr>
          <p:cNvSpPr/>
          <p:nvPr/>
        </p:nvSpPr>
        <p:spPr>
          <a:xfrm>
            <a:off x="5397031" y="657421"/>
            <a:ext cx="2954544" cy="622594"/>
          </a:xfrm>
          <a:prstGeom prst="roundRect">
            <a:avLst/>
          </a:prstGeom>
          <a:solidFill>
            <a:srgbClr val="60B2FC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sz="16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 Development &amp; Deployment</a:t>
            </a:r>
          </a:p>
        </p:txBody>
      </p:sp>
      <p:sp>
        <p:nvSpPr>
          <p:cNvPr id="89" name="Slide Number Placeholder 1">
            <a:extLst>
              <a:ext uri="{FF2B5EF4-FFF2-40B4-BE49-F238E27FC236}">
                <a16:creationId xmlns:a16="http://schemas.microsoft.com/office/drawing/2014/main" id="{2F724E6A-3D27-4779-8256-3F65B145E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836" y="6407029"/>
            <a:ext cx="442452" cy="292223"/>
          </a:xfrm>
          <a:solidFill>
            <a:schemeClr val="bg1">
              <a:alpha val="38000"/>
            </a:schemeClr>
          </a:solidFill>
        </p:spPr>
        <p:txBody>
          <a:bodyPr/>
          <a:lstStyle/>
          <a:p>
            <a:fld id="{BE7DB943-1A61-5749-8968-DC0755EA6BDD}" type="slidenum">
              <a:rPr lang="en-US" sz="1400" smtClean="0"/>
              <a:t>10</a:t>
            </a:fld>
            <a:endParaRPr lang="en-US" sz="1400" dirty="0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A8890D72-9B7C-4741-9BC0-42E8BA925823}"/>
              </a:ext>
            </a:extLst>
          </p:cNvPr>
          <p:cNvSpPr/>
          <p:nvPr/>
        </p:nvSpPr>
        <p:spPr>
          <a:xfrm>
            <a:off x="464899" y="600812"/>
            <a:ext cx="10146891" cy="46431"/>
          </a:xfrm>
          <a:prstGeom prst="rect">
            <a:avLst/>
          </a:prstGeom>
          <a:gradFill flip="none" rotWithShape="1">
            <a:gsLst>
              <a:gs pos="9300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5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16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2CFDC54-C9D2-8B46-8960-C7198F48D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265" y="965716"/>
            <a:ext cx="8889469" cy="5216754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123701E0-B6BA-4FD4-A3AB-A8E2FF41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1728" y="6356350"/>
            <a:ext cx="377560" cy="292223"/>
          </a:xfrm>
          <a:solidFill>
            <a:schemeClr val="bg1">
              <a:alpha val="38000"/>
            </a:schemeClr>
          </a:solidFill>
        </p:spPr>
        <p:txBody>
          <a:bodyPr/>
          <a:lstStyle/>
          <a:p>
            <a:fld id="{BE7DB943-1A61-5749-8968-DC0755EA6BDD}" type="slidenum">
              <a:rPr lang="en-US" sz="1400" smtClean="0"/>
              <a:t>11</a:t>
            </a:fld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C29404-47F9-48A5-A650-5433B772F8B9}"/>
              </a:ext>
            </a:extLst>
          </p:cNvPr>
          <p:cNvSpPr txBox="1"/>
          <p:nvPr/>
        </p:nvSpPr>
        <p:spPr>
          <a:xfrm>
            <a:off x="400174" y="230791"/>
            <a:ext cx="6018219" cy="4226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457200" rtl="0" fontAlgn="auto" latinLnBrk="0" hangingPunct="0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 Thin"/>
              </a:rPr>
              <a:t>Notional UAM Architecture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0E4894-EC0B-46F8-8401-CA94EE052544}"/>
              </a:ext>
            </a:extLst>
          </p:cNvPr>
          <p:cNvSpPr/>
          <p:nvPr/>
        </p:nvSpPr>
        <p:spPr>
          <a:xfrm>
            <a:off x="464899" y="618509"/>
            <a:ext cx="10146891" cy="46431"/>
          </a:xfrm>
          <a:prstGeom prst="rect">
            <a:avLst/>
          </a:prstGeom>
          <a:gradFill flip="none" rotWithShape="1">
            <a:gsLst>
              <a:gs pos="9300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5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426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F6C831-2478-B74F-94DE-49CC7ED3D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29"/>
          <a:stretch/>
        </p:blipFill>
        <p:spPr>
          <a:xfrm>
            <a:off x="860210" y="935941"/>
            <a:ext cx="9415259" cy="57628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BA5B27-75E4-614D-93A6-7507D271F67B}"/>
              </a:ext>
            </a:extLst>
          </p:cNvPr>
          <p:cNvSpPr txBox="1"/>
          <p:nvPr/>
        </p:nvSpPr>
        <p:spPr>
          <a:xfrm>
            <a:off x="263746" y="6543382"/>
            <a:ext cx="80506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https://</a:t>
            </a:r>
            <a:r>
              <a:rPr lang="en-US" sz="1100" dirty="0" err="1"/>
              <a:t>www.mckinsey.com</a:t>
            </a:r>
            <a:r>
              <a:rPr lang="en-US" sz="1100" dirty="0"/>
              <a:t>/industries/aerospace-and-defense/our-insights/up-in-the-air-how-do-consumers-view-advanced-air-mobility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C41E8D2E-4211-40D0-B9AD-BA3DECD14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9930" y="6356350"/>
            <a:ext cx="389358" cy="292223"/>
          </a:xfrm>
          <a:solidFill>
            <a:schemeClr val="bg1">
              <a:alpha val="38000"/>
            </a:schemeClr>
          </a:solidFill>
        </p:spPr>
        <p:txBody>
          <a:bodyPr anchor="ctr" anchorCtr="0"/>
          <a:lstStyle/>
          <a:p>
            <a:fld id="{BE7DB943-1A61-5749-8968-DC0755EA6BDD}" type="slidenum">
              <a:rPr lang="en-US" sz="1400" smtClean="0"/>
              <a:t>12</a:t>
            </a:fld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C5E1F0-353D-40FE-B8E8-0CB58216085D}"/>
              </a:ext>
            </a:extLst>
          </p:cNvPr>
          <p:cNvSpPr txBox="1"/>
          <p:nvPr/>
        </p:nvSpPr>
        <p:spPr>
          <a:xfrm>
            <a:off x="494395" y="290673"/>
            <a:ext cx="9292634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457200" rtl="0" fontAlgn="auto" latinLnBrk="0" hangingPunct="0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 Thin"/>
              </a:rPr>
              <a:t>Willingness to adopt advanced air mobility (AAM) services varies, with no use case clearly outpacing the others.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783365-5305-48E2-9FEF-D43DCF19CB2F}"/>
              </a:ext>
            </a:extLst>
          </p:cNvPr>
          <p:cNvSpPr/>
          <p:nvPr/>
        </p:nvSpPr>
        <p:spPr>
          <a:xfrm>
            <a:off x="494395" y="878901"/>
            <a:ext cx="10146891" cy="46431"/>
          </a:xfrm>
          <a:prstGeom prst="rect">
            <a:avLst/>
          </a:prstGeom>
          <a:gradFill flip="none" rotWithShape="1">
            <a:gsLst>
              <a:gs pos="9300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5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253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airplanes flying in the sky&#10;&#10;Description automatically generated with medium confidence" title="Explore Flight Image">
            <a:extLst>
              <a:ext uri="{FF2B5EF4-FFF2-40B4-BE49-F238E27FC236}">
                <a16:creationId xmlns:a16="http://schemas.microsoft.com/office/drawing/2014/main" id="{FDF3B5E5-3F8C-EF43-B5F6-6A8D7303C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85D686-917B-6946-9B1E-2AA1E7D21653}"/>
              </a:ext>
            </a:extLst>
          </p:cNvPr>
          <p:cNvSpPr txBox="1"/>
          <p:nvPr/>
        </p:nvSpPr>
        <p:spPr>
          <a:xfrm>
            <a:off x="225098" y="285785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National Aeronautics and Space Administration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6DE4D9E-D482-44E1-9859-1DB3A25EEAC9}"/>
              </a:ext>
            </a:extLst>
          </p:cNvPr>
          <p:cNvSpPr txBox="1">
            <a:spLocks/>
          </p:cNvSpPr>
          <p:nvPr/>
        </p:nvSpPr>
        <p:spPr>
          <a:xfrm>
            <a:off x="1850510" y="1491062"/>
            <a:ext cx="8490979" cy="3875876"/>
          </a:xfrm>
          <a:prstGeom prst="rect">
            <a:avLst/>
          </a:prstGeom>
          <a:solidFill>
            <a:schemeClr val="bg1">
              <a:alpha val="79000"/>
            </a:schemeClr>
          </a:solidFill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0" dirty="0">
                <a:solidFill>
                  <a:schemeClr val="accent1">
                    <a:lumMod val="50000"/>
                  </a:schemeClr>
                </a:solidFill>
              </a:rPr>
              <a:t>Innovating in aviation while respecting its safety tradition.</a:t>
            </a:r>
            <a:br>
              <a:rPr lang="en-US" b="0" dirty="0"/>
            </a:br>
            <a:br>
              <a:rPr lang="en-US" b="0" dirty="0"/>
            </a:br>
            <a:r>
              <a:rPr lang="en-US" sz="2700" b="0" dirty="0"/>
              <a:t>Contact: parimal.h.kopardekar@nasa.gov </a:t>
            </a:r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9535D9F9-77C4-463E-91D5-BE256200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9930" y="6356350"/>
            <a:ext cx="389358" cy="292223"/>
          </a:xfrm>
          <a:solidFill>
            <a:schemeClr val="bg1">
              <a:alpha val="38000"/>
            </a:schemeClr>
          </a:solidFill>
        </p:spPr>
        <p:txBody>
          <a:bodyPr anchor="ctr" anchorCtr="0"/>
          <a:lstStyle/>
          <a:p>
            <a:fld id="{BE7DB943-1A61-5749-8968-DC0755EA6BDD}" type="slidenum">
              <a:rPr lang="en-US" sz="1400" smtClean="0"/>
              <a:t>13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69078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D1E2BB92CBC144967077C2021A537D" ma:contentTypeVersion="13" ma:contentTypeDescription="Create a new document." ma:contentTypeScope="" ma:versionID="87e2d693c247e245397903177ea26a34">
  <xsd:schema xmlns:xsd="http://www.w3.org/2001/XMLSchema" xmlns:xs="http://www.w3.org/2001/XMLSchema" xmlns:p="http://schemas.microsoft.com/office/2006/metadata/properties" xmlns:ns1="http://schemas.microsoft.com/sharepoint/v3" xmlns:ns3="c852713b-0caa-4ac0-ba75-048f00e27b76" xmlns:ns4="a3f7648c-ef34-4383-9913-3e4132c38d7f" targetNamespace="http://schemas.microsoft.com/office/2006/metadata/properties" ma:root="true" ma:fieldsID="e59a1eeeea7b066511570a7df52b8882" ns1:_="" ns3:_="" ns4:_="">
    <xsd:import namespace="http://schemas.microsoft.com/sharepoint/v3"/>
    <xsd:import namespace="c852713b-0caa-4ac0-ba75-048f00e27b76"/>
    <xsd:import namespace="a3f7648c-ef34-4383-9913-3e4132c38d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713b-0caa-4ac0-ba75-048f00e27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7648c-ef34-4383-9913-3e4132c38d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632A248-065F-405C-90BD-EC064A3CA9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FEC1A9-9680-4821-A324-2EF67D0EBC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852713b-0caa-4ac0-ba75-048f00e27b76"/>
    <ds:schemaRef ds:uri="a3f7648c-ef34-4383-9913-3e4132c38d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2A08ACA-6D03-478B-B309-9A4E02C4777D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dcmitype/"/>
    <ds:schemaRef ds:uri="http://purl.org/dc/elements/1.1/"/>
    <ds:schemaRef ds:uri="http://schemas.microsoft.com/office/2006/documentManagement/types"/>
    <ds:schemaRef ds:uri="a3f7648c-ef34-4383-9913-3e4132c38d7f"/>
    <ds:schemaRef ds:uri="c852713b-0caa-4ac0-ba75-048f00e27b76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6419</TotalTime>
  <Words>720</Words>
  <Application>Microsoft Office PowerPoint</Application>
  <PresentationFormat>Widescreen</PresentationFormat>
  <Paragraphs>206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Woebcke, John W. (ARC-JSG)[LOCKWOOD HILLS FEDERAL llc]</dc:creator>
  <cp:lastModifiedBy>Nguyen, Jonathan M. (ARC-AFS)[SimLabs III Contract Management &amp; Technical Services]</cp:lastModifiedBy>
  <cp:revision>203</cp:revision>
  <cp:lastPrinted>2021-01-04T22:12:10Z</cp:lastPrinted>
  <dcterms:created xsi:type="dcterms:W3CDTF">2021-01-02T01:03:10Z</dcterms:created>
  <dcterms:modified xsi:type="dcterms:W3CDTF">2021-06-04T19:21:20Z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0x0101002BD1E2BB92CBC144967077C2021A537D</vt:lpwstr>
  </property>
</Properties>
</file>