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70" r:id="rId2"/>
    <p:sldMasterId id="2147483673" r:id="rId3"/>
  </p:sldMasterIdLst>
  <p:notesMasterIdLst>
    <p:notesMasterId r:id="rId21"/>
  </p:notesMasterIdLst>
  <p:sldIdLst>
    <p:sldId id="268" r:id="rId4"/>
    <p:sldId id="269" r:id="rId5"/>
    <p:sldId id="270" r:id="rId6"/>
    <p:sldId id="278" r:id="rId7"/>
    <p:sldId id="271" r:id="rId8"/>
    <p:sldId id="272" r:id="rId9"/>
    <p:sldId id="280" r:id="rId10"/>
    <p:sldId id="279" r:id="rId11"/>
    <p:sldId id="282" r:id="rId12"/>
    <p:sldId id="273" r:id="rId13"/>
    <p:sldId id="281" r:id="rId14"/>
    <p:sldId id="274" r:id="rId15"/>
    <p:sldId id="275" r:id="rId16"/>
    <p:sldId id="276" r:id="rId17"/>
    <p:sldId id="283" r:id="rId18"/>
    <p:sldId id="284" r:id="rId19"/>
    <p:sldId id="27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Danny W. (MSFC-HP40)" initials="HDW(" lastIdx="6" clrIdx="0">
    <p:extLst>
      <p:ext uri="{19B8F6BF-5375-455C-9EA6-DF929625EA0E}">
        <p15:presenceInfo xmlns:p15="http://schemas.microsoft.com/office/powerpoint/2012/main" userId="S-1-5-21-330711430-3775241029-4075259233-60047" providerId="AD"/>
      </p:ext>
    </p:extLst>
  </p:cmAuthor>
  <p:cmAuthor id="2" name="Simon, Matthew A. (LARC-E402)" initials="SMA(" lastIdx="16" clrIdx="1">
    <p:extLst>
      <p:ext uri="{19B8F6BF-5375-455C-9EA6-DF929625EA0E}">
        <p15:presenceInfo xmlns:p15="http://schemas.microsoft.com/office/powerpoint/2012/main" userId="S-1-5-21-330711430-3775241029-4075259233-797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F29"/>
    <a:srgbClr val="D41B1C"/>
    <a:srgbClr val="1772B1"/>
    <a:srgbClr val="8C5CB8"/>
    <a:srgbClr val="1973B2"/>
    <a:srgbClr val="0066B3"/>
    <a:srgbClr val="D83435"/>
    <a:srgbClr val="E273C0"/>
    <a:srgbClr val="7F4337"/>
    <a:srgbClr val="895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8" autoAdjust="0"/>
    <p:restoredTop sz="91393" autoAdjust="0"/>
  </p:normalViewPr>
  <p:slideViewPr>
    <p:cSldViewPr snapToGrid="0" snapToObjects="1">
      <p:cViewPr varScale="1">
        <p:scale>
          <a:sx n="70" d="100"/>
          <a:sy n="70" d="100"/>
        </p:scale>
        <p:origin x="48" y="7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4A09BE2C-3875-4748-9F14-58EC80C7FF7A}" type="datetimeFigureOut">
              <a:rPr lang="en-US" smtClean="0"/>
              <a:t>7/6/2021</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1547903C-CC2E-0F40-BBDA-F1625A7AB225}" type="slidenum">
              <a:rPr lang="en-US" smtClean="0"/>
              <a:t>‹#›</a:t>
            </a:fld>
            <a:endParaRPr lang="en-US" dirty="0"/>
          </a:p>
        </p:txBody>
      </p:sp>
    </p:spTree>
    <p:extLst>
      <p:ext uri="{BB962C8B-B14F-4D97-AF65-F5344CB8AC3E}">
        <p14:creationId xmlns:p14="http://schemas.microsoft.com/office/powerpoint/2010/main" val="3021937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D58EB4-EC7C-2948-AB94-9A15780D3D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Box 74"/>
          <p:cNvSpPr txBox="1">
            <a:spLocks noChangeArrowheads="1"/>
          </p:cNvSpPr>
          <p:nvPr userDrawn="1"/>
        </p:nvSpPr>
        <p:spPr bwMode="auto">
          <a:xfrm>
            <a:off x="9484206" y="530226"/>
            <a:ext cx="1513417"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defTabSz="457200" eaLnBrk="0" fontAlgn="base" hangingPunct="0">
              <a:spcBef>
                <a:spcPct val="50000"/>
              </a:spcBef>
              <a:spcAft>
                <a:spcPct val="0"/>
              </a:spcAft>
              <a:defRPr/>
            </a:pPr>
            <a:r>
              <a:rPr lang="en-US" sz="600" dirty="0">
                <a:solidFill>
                  <a:prstClr val="black"/>
                </a:solidFill>
                <a:latin typeface="Arial" charset="0"/>
                <a:ea typeface="ヒラギノ角ゴ Pro W3" charset="0"/>
              </a:rPr>
              <a:t>National Aeronautics and</a:t>
            </a:r>
            <a:br>
              <a:rPr lang="en-US" sz="600" dirty="0">
                <a:solidFill>
                  <a:prstClr val="black"/>
                </a:solidFill>
                <a:latin typeface="Arial" charset="0"/>
                <a:ea typeface="ヒラギノ角ゴ Pro W3" charset="0"/>
              </a:rPr>
            </a:br>
            <a:r>
              <a:rPr lang="en-US" sz="600" dirty="0">
                <a:solidFill>
                  <a:prstClr val="black"/>
                </a:solidFill>
                <a:latin typeface="Arial" charset="0"/>
                <a:ea typeface="ヒラギノ角ゴ Pro W3" charset="0"/>
              </a:rPr>
              <a:t>Space Administration</a:t>
            </a:r>
          </a:p>
        </p:txBody>
      </p:sp>
      <p:cxnSp>
        <p:nvCxnSpPr>
          <p:cNvPr id="8" name="Straight Connector 7"/>
          <p:cNvCxnSpPr>
            <a:cxnSpLocks noChangeShapeType="1"/>
          </p:cNvCxnSpPr>
          <p:nvPr userDrawn="1"/>
        </p:nvCxnSpPr>
        <p:spPr bwMode="auto">
          <a:xfrm flipV="1">
            <a:off x="11025139" y="279400"/>
            <a:ext cx="0" cy="731838"/>
          </a:xfrm>
          <a:prstGeom prst="line">
            <a:avLst/>
          </a:prstGeom>
          <a:noFill/>
          <a:ln w="1270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 name="Rectangle 162"/>
          <p:cNvSpPr>
            <a:spLocks noGrp="1" noChangeArrowheads="1"/>
          </p:cNvSpPr>
          <p:nvPr>
            <p:ph type="ctrTitle"/>
          </p:nvPr>
        </p:nvSpPr>
        <p:spPr>
          <a:xfrm>
            <a:off x="611718" y="229291"/>
            <a:ext cx="6487582" cy="964509"/>
          </a:xfrm>
          <a:ln>
            <a:noFill/>
          </a:ln>
        </p:spPr>
        <p:txBody>
          <a:bodyPr/>
          <a:lstStyle>
            <a:lvl1pPr>
              <a:defRPr sz="2400" b="1"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Rectangle 163"/>
          <p:cNvSpPr>
            <a:spLocks noGrp="1" noChangeArrowheads="1"/>
          </p:cNvSpPr>
          <p:nvPr>
            <p:ph type="subTitle" idx="1"/>
          </p:nvPr>
        </p:nvSpPr>
        <p:spPr>
          <a:xfrm>
            <a:off x="611718" y="6241964"/>
            <a:ext cx="6489700" cy="616036"/>
          </a:xfrm>
          <a:ln>
            <a:noFill/>
          </a:ln>
        </p:spPr>
        <p:txBody>
          <a:bodyPr anchor="ctr"/>
          <a:lstStyle>
            <a:lvl1pPr>
              <a:buNone/>
              <a:defRPr sz="1600" b="0" baseline="0">
                <a:solidFill>
                  <a:srgbClr val="000000"/>
                </a:solidFill>
              </a:defRPr>
            </a:lvl1pPr>
          </a:lstStyle>
          <a:p>
            <a:r>
              <a:rPr lang="en-US"/>
              <a:t>Click to edit Master subtitle style</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03105" y="361955"/>
            <a:ext cx="715837" cy="592854"/>
          </a:xfrm>
          <a:prstGeom prst="rect">
            <a:avLst/>
          </a:prstGeom>
        </p:spPr>
      </p:pic>
      <p:pic>
        <p:nvPicPr>
          <p:cNvPr id="13" name="Picture 12">
            <a:extLst>
              <a:ext uri="{FF2B5EF4-FFF2-40B4-BE49-F238E27FC236}">
                <a16:creationId xmlns:a16="http://schemas.microsoft.com/office/drawing/2014/main" id="{FDC77054-5287-8C43-8E97-06CE9AA1473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85086"/>
            <a:ext cx="12572965" cy="7072293"/>
          </a:xfrm>
          <a:prstGeom prst="rect">
            <a:avLst/>
          </a:prstGeom>
        </p:spPr>
      </p:pic>
    </p:spTree>
    <p:extLst>
      <p:ext uri="{BB962C8B-B14F-4D97-AF65-F5344CB8AC3E}">
        <p14:creationId xmlns:p14="http://schemas.microsoft.com/office/powerpoint/2010/main" val="356329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10839788" y="6469063"/>
            <a:ext cx="1070819" cy="16827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6AD90F5E-1D4A-4A95-ACA3-9B478FB7CA94}" type="slidenum">
              <a:rPr lang="en-US" altLang="en-US" smtClean="0"/>
              <a:pPr/>
              <a:t>‹#›</a:t>
            </a:fld>
            <a:endParaRPr lang="en-US" altLang="en-US" dirty="0"/>
          </a:p>
        </p:txBody>
      </p:sp>
    </p:spTree>
    <p:extLst>
      <p:ext uri="{BB962C8B-B14F-4D97-AF65-F5344CB8AC3E}">
        <p14:creationId xmlns:p14="http://schemas.microsoft.com/office/powerpoint/2010/main" val="35316201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10839788" y="6469063"/>
            <a:ext cx="1070819" cy="16827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217CD758-601D-41B9-9B1E-B6CEBB049582}" type="slidenum">
              <a:rPr lang="en-US" altLang="en-US" smtClean="0"/>
              <a:pPr/>
              <a:t>‹#›</a:t>
            </a:fld>
            <a:endParaRPr lang="en-US" altLang="en-US" dirty="0"/>
          </a:p>
        </p:txBody>
      </p:sp>
    </p:spTree>
    <p:extLst>
      <p:ext uri="{BB962C8B-B14F-4D97-AF65-F5344CB8AC3E}">
        <p14:creationId xmlns:p14="http://schemas.microsoft.com/office/powerpoint/2010/main" val="1301426008"/>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xfrm>
            <a:off x="10839788" y="6469063"/>
            <a:ext cx="1070819" cy="16827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026F631D-F66C-44B4-B1B1-BD83A9A08A6F}" type="slidenum">
              <a:rPr lang="en-US" altLang="en-US" smtClean="0"/>
              <a:pPr/>
              <a:t>‹#›</a:t>
            </a:fld>
            <a:endParaRPr lang="en-US" altLang="en-US" dirty="0"/>
          </a:p>
        </p:txBody>
      </p:sp>
    </p:spTree>
    <p:extLst>
      <p:ext uri="{BB962C8B-B14F-4D97-AF65-F5344CB8AC3E}">
        <p14:creationId xmlns:p14="http://schemas.microsoft.com/office/powerpoint/2010/main" val="98242627"/>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0839788" y="6469063"/>
            <a:ext cx="1070819" cy="16827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76D7DF85-1219-4474-B218-8417CE942268}" type="slidenum">
              <a:rPr lang="en-US" altLang="en-US" smtClean="0"/>
              <a:pPr/>
              <a:t>‹#›</a:t>
            </a:fld>
            <a:endParaRPr lang="en-US" altLang="en-US" dirty="0"/>
          </a:p>
        </p:txBody>
      </p:sp>
    </p:spTree>
    <p:extLst>
      <p:ext uri="{BB962C8B-B14F-4D97-AF65-F5344CB8AC3E}">
        <p14:creationId xmlns:p14="http://schemas.microsoft.com/office/powerpoint/2010/main" val="4215747992"/>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10839788" y="6469063"/>
            <a:ext cx="1070819" cy="16827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EFA777D7-505B-48F7-8605-764A70B2EB15}" type="slidenum">
              <a:rPr lang="en-US" altLang="en-US" smtClean="0"/>
              <a:pPr/>
              <a:t>‹#›</a:t>
            </a:fld>
            <a:endParaRPr lang="en-US" altLang="en-US" dirty="0"/>
          </a:p>
        </p:txBody>
      </p:sp>
    </p:spTree>
    <p:extLst>
      <p:ext uri="{BB962C8B-B14F-4D97-AF65-F5344CB8AC3E}">
        <p14:creationId xmlns:p14="http://schemas.microsoft.com/office/powerpoint/2010/main" val="2535914772"/>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10839788" y="6469063"/>
            <a:ext cx="1070819" cy="16827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AA267EC1-D3C8-4867-8BC7-CDA0525B08CF}" type="slidenum">
              <a:rPr lang="en-US" altLang="en-US" smtClean="0"/>
              <a:pPr/>
              <a:t>‹#›</a:t>
            </a:fld>
            <a:endParaRPr lang="en-US" altLang="en-US" dirty="0"/>
          </a:p>
        </p:txBody>
      </p:sp>
    </p:spTree>
    <p:extLst>
      <p:ext uri="{BB962C8B-B14F-4D97-AF65-F5344CB8AC3E}">
        <p14:creationId xmlns:p14="http://schemas.microsoft.com/office/powerpoint/2010/main" val="3889223666"/>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10839788" y="6469063"/>
            <a:ext cx="1070819" cy="16827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4A72CF5E-E44F-4C64-ACAB-E65638601F1B}" type="slidenum">
              <a:rPr lang="en-US" altLang="en-US" smtClean="0"/>
              <a:pPr/>
              <a:t>‹#›</a:t>
            </a:fld>
            <a:endParaRPr lang="en-US" altLang="en-US" dirty="0"/>
          </a:p>
        </p:txBody>
      </p:sp>
    </p:spTree>
    <p:extLst>
      <p:ext uri="{BB962C8B-B14F-4D97-AF65-F5344CB8AC3E}">
        <p14:creationId xmlns:p14="http://schemas.microsoft.com/office/powerpoint/2010/main" val="172538048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15383" y="1003301"/>
            <a:ext cx="11689511" cy="5632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9347200" y="6538913"/>
            <a:ext cx="2844800" cy="365125"/>
          </a:xfrm>
        </p:spPr>
        <p:txBody>
          <a:bodyPr/>
          <a:lstStyle>
            <a:lvl1pPr>
              <a:defRPr/>
            </a:lvl1pPr>
          </a:lstStyle>
          <a:p>
            <a:pPr>
              <a:defRPr/>
            </a:pPr>
            <a:fld id="{A587C384-89D6-8141-B091-9776852F31EF}" type="slidenum">
              <a:rPr lang="en-US" altLang="x-none"/>
              <a:pPr>
                <a:defRPr/>
              </a:pPr>
              <a:t>‹#›</a:t>
            </a:fld>
            <a:endParaRPr lang="en-US" altLang="x-none" dirty="0"/>
          </a:p>
        </p:txBody>
      </p:sp>
      <p:sp>
        <p:nvSpPr>
          <p:cNvPr id="5" name="Footer Placeholder 1"/>
          <p:cNvSpPr>
            <a:spLocks noGrp="1"/>
          </p:cNvSpPr>
          <p:nvPr>
            <p:ph type="ftr" sz="quarter" idx="11"/>
          </p:nvPr>
        </p:nvSpPr>
        <p:spPr>
          <a:xfrm>
            <a:off x="4165600" y="6356351"/>
            <a:ext cx="3860800" cy="365125"/>
          </a:xfrm>
          <a:prstGeom prst="rect">
            <a:avLst/>
          </a:prstGeom>
        </p:spPr>
        <p:txBody>
          <a:bodyPr/>
          <a:lstStyle>
            <a:lvl1pPr defTabSz="457200">
              <a:defRPr>
                <a:latin typeface="Calibri" charset="0"/>
              </a:defRPr>
            </a:lvl1pPr>
          </a:lstStyle>
          <a:p>
            <a:pPr>
              <a:defRPr/>
            </a:pPr>
            <a:endParaRPr lang="en-US" dirty="0">
              <a:solidFill>
                <a:prstClr val="black"/>
              </a:solidFill>
            </a:endParaRPr>
          </a:p>
        </p:txBody>
      </p:sp>
      <p:sp>
        <p:nvSpPr>
          <p:cNvPr id="6" name="Date Placeholder 1"/>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7/13/2021</a:t>
            </a:r>
            <a:endParaRPr lang="en-US"/>
          </a:p>
        </p:txBody>
      </p:sp>
    </p:spTree>
    <p:extLst>
      <p:ext uri="{BB962C8B-B14F-4D97-AF65-F5344CB8AC3E}">
        <p14:creationId xmlns:p14="http://schemas.microsoft.com/office/powerpoint/2010/main" val="302881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33C988F-EB4A-BE44-AF14-2A0304D0A605}" type="slidenum">
              <a:rPr lang="en-US" altLang="x-none"/>
              <a:pPr>
                <a:defRPr/>
              </a:pPr>
              <a:t>‹#›</a:t>
            </a:fld>
            <a:endParaRPr lang="en-US" altLang="x-none" dirty="0"/>
          </a:p>
        </p:txBody>
      </p:sp>
      <p:sp>
        <p:nvSpPr>
          <p:cNvPr id="4" name="Date Placeholder 1"/>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7/13/2021</a:t>
            </a:r>
            <a:endParaRPr lang="en-US"/>
          </a:p>
        </p:txBody>
      </p:sp>
    </p:spTree>
    <p:extLst>
      <p:ext uri="{BB962C8B-B14F-4D97-AF65-F5344CB8AC3E}">
        <p14:creationId xmlns:p14="http://schemas.microsoft.com/office/powerpoint/2010/main" val="412415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a:ext>
            </a:extLst>
          </a:blip>
          <a:srcRect/>
          <a:stretch/>
        </p:blipFill>
        <p:spPr>
          <a:xfrm>
            <a:off x="0" y="828928"/>
            <a:ext cx="12192000" cy="6029073"/>
          </a:xfrm>
          <a:prstGeom prst="rect">
            <a:avLst/>
          </a:prstGeom>
        </p:spPr>
      </p:pic>
      <p:sp>
        <p:nvSpPr>
          <p:cNvPr id="6" name="Text Box 74"/>
          <p:cNvSpPr txBox="1">
            <a:spLocks noChangeArrowheads="1"/>
          </p:cNvSpPr>
          <p:nvPr userDrawn="1"/>
        </p:nvSpPr>
        <p:spPr bwMode="auto">
          <a:xfrm>
            <a:off x="317502" y="544513"/>
            <a:ext cx="2832100" cy="184666"/>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fontAlgn="base" hangingPunct="0">
              <a:spcBef>
                <a:spcPct val="50000"/>
              </a:spcBef>
              <a:spcAft>
                <a:spcPct val="0"/>
              </a:spcAft>
              <a:defRPr/>
            </a:pPr>
            <a:r>
              <a:rPr lang="en-US" sz="600" dirty="0">
                <a:solidFill>
                  <a:srgbClr val="FFFFFF"/>
                </a:solidFill>
                <a:latin typeface="Arial" charset="0"/>
                <a:ea typeface="ヒラギノ角ゴ Pro W3" charset="0"/>
              </a:rPr>
              <a:t>National Aeronautics and Space Administration</a:t>
            </a:r>
          </a:p>
        </p:txBody>
      </p:sp>
      <p:sp>
        <p:nvSpPr>
          <p:cNvPr id="7" name="Rectangle 162"/>
          <p:cNvSpPr>
            <a:spLocks noGrp="1" noChangeArrowheads="1"/>
          </p:cNvSpPr>
          <p:nvPr>
            <p:ph type="ctrTitle"/>
          </p:nvPr>
        </p:nvSpPr>
        <p:spPr>
          <a:xfrm>
            <a:off x="374652" y="1261278"/>
            <a:ext cx="10198100" cy="1001506"/>
          </a:xfrm>
          <a:ln>
            <a:noFill/>
          </a:ln>
        </p:spPr>
        <p:txBody>
          <a:bodyPr anchor="t"/>
          <a:lstStyle>
            <a:lvl1pPr>
              <a:defRPr sz="2800">
                <a:solidFill>
                  <a:schemeClr val="bg1"/>
                </a:solidFill>
              </a:defRPr>
            </a:lvl1pPr>
          </a:lstStyle>
          <a:p>
            <a:r>
              <a:rPr lang="en-US"/>
              <a:t>Click to edit Master title style</a:t>
            </a:r>
            <a:endParaRPr lang="en-US" dirty="0"/>
          </a:p>
        </p:txBody>
      </p:sp>
      <p:sp>
        <p:nvSpPr>
          <p:cNvPr id="9" name="Rectangle 163"/>
          <p:cNvSpPr>
            <a:spLocks noGrp="1" noChangeArrowheads="1"/>
          </p:cNvSpPr>
          <p:nvPr>
            <p:ph type="subTitle" idx="1"/>
          </p:nvPr>
        </p:nvSpPr>
        <p:spPr>
          <a:xfrm>
            <a:off x="317503" y="4586701"/>
            <a:ext cx="4906999" cy="2033186"/>
          </a:xfrm>
          <a:ln>
            <a:noFill/>
          </a:ln>
        </p:spPr>
        <p:txBody>
          <a:bodyPr/>
          <a:lstStyle>
            <a:lvl1pPr>
              <a:buNone/>
              <a:defRPr sz="1600" b="0" baseline="0">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4088864256"/>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5671264-8677-1B45-9070-7F0FB208BD3B}" type="slidenum">
              <a:rPr lang="en-US"/>
              <a:pPr>
                <a:defRPr/>
              </a:pPr>
              <a:t>‹#›</a:t>
            </a:fld>
            <a:endParaRPr lang="en-US" dirty="0"/>
          </a:p>
        </p:txBody>
      </p:sp>
    </p:spTree>
    <p:extLst>
      <p:ext uri="{BB962C8B-B14F-4D97-AF65-F5344CB8AC3E}">
        <p14:creationId xmlns:p14="http://schemas.microsoft.com/office/powerpoint/2010/main" val="2085447240"/>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838200"/>
            <a:ext cx="12192000" cy="5486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162"/>
          <p:cNvSpPr>
            <a:spLocks noGrp="1" noChangeArrowheads="1"/>
          </p:cNvSpPr>
          <p:nvPr>
            <p:ph type="ctrTitle"/>
          </p:nvPr>
        </p:nvSpPr>
        <p:spPr>
          <a:xfrm>
            <a:off x="335574" y="3352800"/>
            <a:ext cx="10198100" cy="1001506"/>
          </a:xfrm>
          <a:ln>
            <a:noFill/>
          </a:ln>
        </p:spPr>
        <p:txBody>
          <a:bodyPr anchor="t"/>
          <a:lstStyle>
            <a:lvl1pPr>
              <a:defRPr sz="36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9" name="Rectangle 163"/>
          <p:cNvSpPr>
            <a:spLocks noGrp="1" noChangeArrowheads="1"/>
          </p:cNvSpPr>
          <p:nvPr>
            <p:ph type="subTitle" idx="1"/>
          </p:nvPr>
        </p:nvSpPr>
        <p:spPr>
          <a:xfrm>
            <a:off x="332225" y="4495801"/>
            <a:ext cx="10198100" cy="430903"/>
          </a:xfrm>
          <a:ln>
            <a:noFill/>
          </a:ln>
        </p:spPr>
        <p:txBody>
          <a:bodyPr/>
          <a:lstStyle>
            <a:lvl1pPr>
              <a:buNone/>
              <a:defRPr sz="1600" b="0" baseline="0">
                <a:solidFill>
                  <a:schemeClr val="bg1"/>
                </a:solidFill>
              </a:defRPr>
            </a:lvl1pPr>
          </a:lstStyle>
          <a:p>
            <a:r>
              <a:rPr lang="en-US" dirty="0"/>
              <a:t>Click to edit Master subtitle style</a:t>
            </a:r>
          </a:p>
        </p:txBody>
      </p:sp>
      <p:sp>
        <p:nvSpPr>
          <p:cNvPr id="10" name="Slide Number Placeholder 5"/>
          <p:cNvSpPr>
            <a:spLocks noGrp="1"/>
          </p:cNvSpPr>
          <p:nvPr>
            <p:ph type="sldNum" sz="quarter" idx="10"/>
          </p:nvPr>
        </p:nvSpPr>
        <p:spPr>
          <a:xfrm>
            <a:off x="10871200" y="6469063"/>
            <a:ext cx="1070819" cy="16827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953D2DFB-8D00-4F27-B47F-FA269A0E8DC2}" type="slidenum">
              <a:rPr lang="en-US" altLang="en-US" smtClean="0"/>
              <a:pPr/>
              <a:t>‹#›</a:t>
            </a:fld>
            <a:endParaRPr lang="en-US" altLang="en-US" dirty="0"/>
          </a:p>
        </p:txBody>
      </p:sp>
    </p:spTree>
    <p:extLst>
      <p:ext uri="{BB962C8B-B14F-4D97-AF65-F5344CB8AC3E}">
        <p14:creationId xmlns:p14="http://schemas.microsoft.com/office/powerpoint/2010/main" val="359833074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2pPr marL="461963" indent="-228600">
              <a:defRPr/>
            </a:lvl2pPr>
            <a:lvl3pPr marL="798513" indent="-228600">
              <a:defRPr/>
            </a:lvl3pPr>
            <a:lvl4pPr marL="1260475" indent="-228600">
              <a:defRPr/>
            </a:lvl4pPr>
            <a:lvl5pPr marL="1655763"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10839788" y="6469063"/>
            <a:ext cx="1070819" cy="16827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953D2DFB-8D00-4F27-B47F-FA269A0E8DC2}" type="slidenum">
              <a:rPr lang="en-US" altLang="en-US" smtClean="0"/>
              <a:pPr/>
              <a:t>‹#›</a:t>
            </a:fld>
            <a:endParaRPr lang="en-US" altLang="en-US" dirty="0"/>
          </a:p>
        </p:txBody>
      </p:sp>
    </p:spTree>
    <p:extLst>
      <p:ext uri="{BB962C8B-B14F-4D97-AF65-F5344CB8AC3E}">
        <p14:creationId xmlns:p14="http://schemas.microsoft.com/office/powerpoint/2010/main" val="829554078"/>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5384" y="0"/>
            <a:ext cx="10769600" cy="533400"/>
          </a:xfrm>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2pPr marL="461963" indent="-228600">
              <a:defRPr/>
            </a:lvl2pPr>
            <a:lvl3pPr marL="798513" indent="-228600">
              <a:defRPr/>
            </a:lvl3pPr>
            <a:lvl4pPr marL="1260475" indent="-228600">
              <a:defRPr/>
            </a:lvl4pPr>
            <a:lvl5pPr marL="1655763"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10839788" y="6469063"/>
            <a:ext cx="1070819" cy="16827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953D2DFB-8D00-4F27-B47F-FA269A0E8DC2}" type="slidenum">
              <a:rPr lang="en-US" altLang="en-US" smtClean="0"/>
              <a:pPr/>
              <a:t>‹#›</a:t>
            </a:fld>
            <a:endParaRPr lang="en-US" altLang="en-US" dirty="0"/>
          </a:p>
        </p:txBody>
      </p:sp>
      <p:sp>
        <p:nvSpPr>
          <p:cNvPr id="8" name="Text Placeholder 7"/>
          <p:cNvSpPr>
            <a:spLocks noGrp="1"/>
          </p:cNvSpPr>
          <p:nvPr>
            <p:ph type="body" sz="quarter" idx="11" hasCustomPrompt="1"/>
          </p:nvPr>
        </p:nvSpPr>
        <p:spPr>
          <a:xfrm>
            <a:off x="304800" y="457200"/>
            <a:ext cx="10769600" cy="457200"/>
          </a:xfrm>
        </p:spPr>
        <p:txBody>
          <a:bodyPr/>
          <a:lstStyle>
            <a:lvl1pPr marL="0" indent="0">
              <a:buNone/>
              <a:defRPr sz="1800">
                <a:solidFill>
                  <a:schemeClr val="bg1"/>
                </a:solidFill>
              </a:defRPr>
            </a:lvl1pPr>
            <a:lvl2pPr marL="233363" indent="0">
              <a:buNone/>
              <a:defRPr/>
            </a:lvl2pPr>
            <a:lvl3pPr marL="569913" indent="0">
              <a:buNone/>
              <a:defRPr/>
            </a:lvl3pPr>
            <a:lvl4pPr marL="1031875" indent="0">
              <a:buNone/>
              <a:defRPr/>
            </a:lvl4pPr>
            <a:lvl5pPr marL="1427163" indent="0">
              <a:buNone/>
              <a:defRPr/>
            </a:lvl5pPr>
          </a:lstStyle>
          <a:p>
            <a:pPr lvl="0"/>
            <a:r>
              <a:rPr lang="en-US" dirty="0"/>
              <a:t>Click to edit Master subtitle style</a:t>
            </a:r>
          </a:p>
        </p:txBody>
      </p:sp>
    </p:spTree>
    <p:extLst>
      <p:ext uri="{BB962C8B-B14F-4D97-AF65-F5344CB8AC3E}">
        <p14:creationId xmlns:p14="http://schemas.microsoft.com/office/powerpoint/2010/main" val="362031771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3044826"/>
            <a:ext cx="10363200" cy="1362075"/>
          </a:xfrm>
        </p:spPr>
        <p:txBody>
          <a:bodyPr anchor="b"/>
          <a:lstStyle>
            <a:lvl1pPr algn="l">
              <a:defRPr sz="32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016000" y="4406901"/>
            <a:ext cx="10363200" cy="1500187"/>
          </a:xfrm>
        </p:spPr>
        <p:txBody>
          <a:bodyPr anchor="t"/>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a:xfrm>
            <a:off x="10839788" y="6469063"/>
            <a:ext cx="1070819" cy="168275"/>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2089AD33-DB78-4445-9CB6-714A4D4C08EE}" type="slidenum">
              <a:rPr lang="en-US" altLang="en-US" smtClean="0"/>
              <a:pPr/>
              <a:t>‹#›</a:t>
            </a:fld>
            <a:endParaRPr lang="en-US" altLang="en-US" dirty="0"/>
          </a:p>
        </p:txBody>
      </p:sp>
    </p:spTree>
    <p:extLst>
      <p:ext uri="{BB962C8B-B14F-4D97-AF65-F5344CB8AC3E}">
        <p14:creationId xmlns:p14="http://schemas.microsoft.com/office/powerpoint/2010/main" val="3422809938"/>
      </p:ext>
    </p:extLst>
  </p:cSld>
  <p:clrMapOvr>
    <a:masterClrMapping/>
  </p:clrMapOvr>
  <p:transition advClick="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6.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12192000" cy="846138"/>
          </a:xfrm>
          <a:prstGeom prst="rect">
            <a:avLst/>
          </a:prstGeom>
          <a:solidFill>
            <a:srgbClr val="000000"/>
          </a:solidFill>
          <a:ln>
            <a:noFill/>
          </a:ln>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defTabSz="457200" fontAlgn="base">
              <a:spcBef>
                <a:spcPct val="20000"/>
              </a:spcBef>
              <a:spcAft>
                <a:spcPct val="0"/>
              </a:spcAft>
              <a:defRPr/>
            </a:pPr>
            <a:endParaRPr lang="en-US" altLang="en-US" sz="1800" dirty="0">
              <a:solidFill>
                <a:srgbClr val="000000"/>
              </a:solidFill>
              <a:latin typeface="Arial" charset="0"/>
            </a:endParaRPr>
          </a:p>
        </p:txBody>
      </p:sp>
      <p:sp>
        <p:nvSpPr>
          <p:cNvPr id="1028" name="Title Placeholder 1"/>
          <p:cNvSpPr>
            <a:spLocks noGrp="1"/>
          </p:cNvSpPr>
          <p:nvPr>
            <p:ph type="title"/>
          </p:nvPr>
        </p:nvSpPr>
        <p:spPr bwMode="auto">
          <a:xfrm>
            <a:off x="315384" y="103188"/>
            <a:ext cx="1076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US" altLang="x-none" dirty="0"/>
          </a:p>
        </p:txBody>
      </p:sp>
      <p:sp>
        <p:nvSpPr>
          <p:cNvPr id="1029" name="Text Placeholder 2"/>
          <p:cNvSpPr>
            <a:spLocks noGrp="1"/>
          </p:cNvSpPr>
          <p:nvPr>
            <p:ph type="body" idx="1"/>
          </p:nvPr>
        </p:nvSpPr>
        <p:spPr bwMode="auto">
          <a:xfrm>
            <a:off x="609600" y="1003301"/>
            <a:ext cx="109728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US" altLang="x-none" dirty="0"/>
          </a:p>
        </p:txBody>
      </p:sp>
      <p:sp>
        <p:nvSpPr>
          <p:cNvPr id="6" name="Slide Number Placeholder 5"/>
          <p:cNvSpPr>
            <a:spLocks noGrp="1"/>
          </p:cNvSpPr>
          <p:nvPr>
            <p:ph type="sldNum" sz="quarter" idx="4"/>
          </p:nvPr>
        </p:nvSpPr>
        <p:spPr>
          <a:xfrm>
            <a:off x="9347200" y="64745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00000"/>
                </a:solidFill>
                <a:latin typeface="Arial" charset="0"/>
              </a:defRPr>
            </a:lvl1pPr>
          </a:lstStyle>
          <a:p>
            <a:pPr defTabSz="457200" fontAlgn="base">
              <a:spcBef>
                <a:spcPct val="0"/>
              </a:spcBef>
              <a:spcAft>
                <a:spcPct val="0"/>
              </a:spcAft>
              <a:defRPr/>
            </a:pPr>
            <a:fld id="{F81212BE-DDED-794D-9DBD-821C8354EFEA}" type="slidenum">
              <a:rPr lang="en-US" altLang="x-none" smtClean="0">
                <a:ea typeface="ＭＳ Ｐゴシック" charset="-128"/>
              </a:rPr>
              <a:pPr defTabSz="457200" fontAlgn="base">
                <a:spcBef>
                  <a:spcPct val="0"/>
                </a:spcBef>
                <a:spcAft>
                  <a:spcPct val="0"/>
                </a:spcAft>
                <a:defRPr/>
              </a:pPr>
              <a:t>‹#›</a:t>
            </a:fld>
            <a:endParaRPr lang="en-US" altLang="x-none" dirty="0">
              <a:ea typeface="ＭＳ Ｐゴシック" charset="-128"/>
            </a:endParaRPr>
          </a:p>
        </p:txBody>
      </p:sp>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250886" y="118347"/>
            <a:ext cx="715837" cy="592854"/>
          </a:xfrm>
          <a:prstGeom prst="rect">
            <a:avLst/>
          </a:prstGeom>
        </p:spPr>
      </p:pic>
      <p:sp>
        <p:nvSpPr>
          <p:cNvPr id="2" name="Date Placeholder 1"/>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7/13/2021</a:t>
            </a:r>
            <a:endParaRPr lang="en-US" dirty="0"/>
          </a:p>
        </p:txBody>
      </p:sp>
    </p:spTree>
    <p:extLst>
      <p:ext uri="{BB962C8B-B14F-4D97-AF65-F5344CB8AC3E}">
        <p14:creationId xmlns:p14="http://schemas.microsoft.com/office/powerpoint/2010/main" val="362916555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p:txStyles>
    <p:titleStyle>
      <a:lvl1pPr algn="l" defTabSz="457200" rtl="0" eaLnBrk="1" fontAlgn="base" hangingPunct="1">
        <a:spcBef>
          <a:spcPct val="0"/>
        </a:spcBef>
        <a:spcAft>
          <a:spcPct val="0"/>
        </a:spcAft>
        <a:defRPr sz="2800" b="1" kern="1200">
          <a:solidFill>
            <a:schemeClr val="bg1"/>
          </a:solidFill>
          <a:latin typeface="Arial" panose="020B0604020202020204" pitchFamily="34" charset="0"/>
          <a:ea typeface="ヒラギノ角ゴ Pro W3" charset="-128"/>
          <a:cs typeface="Arial" panose="020B0604020202020204" pitchFamily="34" charset="0"/>
        </a:defRPr>
      </a:lvl1pPr>
      <a:lvl2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177800" indent="-177800" algn="l" defTabSz="457200" rtl="0" eaLnBrk="1" fontAlgn="base" hangingPunct="1">
        <a:spcBef>
          <a:spcPts val="0"/>
        </a:spcBef>
        <a:spcAft>
          <a:spcPts val="600"/>
        </a:spcAft>
        <a:buFont typeface="Arial" charset="0"/>
        <a:buChar char="•"/>
        <a:defRPr b="1" kern="1200">
          <a:solidFill>
            <a:schemeClr val="tx1"/>
          </a:solidFill>
          <a:latin typeface="Arial"/>
          <a:ea typeface="ヒラギノ角ゴ Pro W3" charset="-128"/>
          <a:cs typeface="Arial"/>
        </a:defRPr>
      </a:lvl1pPr>
      <a:lvl2pPr marL="6858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1430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3pPr>
      <a:lvl4pPr marL="16002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12192000" cy="846138"/>
          </a:xfrm>
          <a:prstGeom prst="rect">
            <a:avLst/>
          </a:prstGeom>
          <a:solidFill>
            <a:srgbClr val="000000"/>
          </a:solidFill>
          <a:ln>
            <a:noFill/>
          </a:ln>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20000"/>
              </a:spcBef>
              <a:spcAft>
                <a:spcPct val="0"/>
              </a:spcAft>
              <a:defRPr/>
            </a:pPr>
            <a:endParaRPr lang="en-US" altLang="en-US" sz="1800" dirty="0">
              <a:solidFill>
                <a:srgbClr val="000000"/>
              </a:solidFill>
              <a:latin typeface="Arial" pitchFamily="34" charset="0"/>
              <a:cs typeface="ＭＳ Ｐゴシック" charset="0"/>
            </a:endParaRPr>
          </a:p>
        </p:txBody>
      </p:sp>
      <p:pic>
        <p:nvPicPr>
          <p:cNvPr id="1027" name="Picture 7" descr="NASA insignia RGB.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272546" y="158753"/>
            <a:ext cx="788222"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Title Placeholder 1"/>
          <p:cNvSpPr>
            <a:spLocks noGrp="1"/>
          </p:cNvSpPr>
          <p:nvPr>
            <p:ph type="title"/>
          </p:nvPr>
        </p:nvSpPr>
        <p:spPr bwMode="auto">
          <a:xfrm>
            <a:off x="315384" y="103188"/>
            <a:ext cx="107696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609600" y="1003303"/>
            <a:ext cx="10972800" cy="5122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000000"/>
                </a:solidFill>
                <a:latin typeface="Arial" charset="0"/>
                <a:cs typeface="Arial" charset="0"/>
              </a:defRPr>
            </a:lvl1pPr>
          </a:lstStyle>
          <a:p>
            <a:pPr fontAlgn="base">
              <a:spcBef>
                <a:spcPct val="0"/>
              </a:spcBef>
              <a:spcAft>
                <a:spcPct val="0"/>
              </a:spcAft>
              <a:defRPr/>
            </a:pPr>
            <a:fld id="{26FA2CDA-8AE1-6245-9832-4BD5932C51ED}" type="slidenum">
              <a:rPr lang="en-US">
                <a:ea typeface="ＭＳ Ｐゴシック" charset="0"/>
              </a:rPr>
              <a:pPr fontAlgn="base">
                <a:spcBef>
                  <a:spcPct val="0"/>
                </a:spcBef>
                <a:spcAft>
                  <a:spcPct val="0"/>
                </a:spcAft>
                <a:defRPr/>
              </a:pPr>
              <a:t>‹#›</a:t>
            </a:fld>
            <a:endParaRPr lang="en-US" dirty="0">
              <a:ea typeface="ＭＳ Ｐゴシック" charset="0"/>
            </a:endParaRPr>
          </a:p>
        </p:txBody>
      </p:sp>
      <p:sp>
        <p:nvSpPr>
          <p:cNvPr id="2" name="Date Placeholder 1"/>
          <p:cNvSpPr>
            <a:spLocks noGrp="1"/>
          </p:cNvSpPr>
          <p:nvPr>
            <p:ph type="dt" sz="half" idx="2"/>
          </p:nvPr>
        </p:nvSpPr>
        <p:spPr>
          <a:xfrm>
            <a:off x="0" y="649287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CD4C9-D035-4679-A3F9-8643B768C640}" type="datetimeFigureOut">
              <a:rPr lang="en-US" smtClean="0"/>
              <a:t>7/6/2021</a:t>
            </a:fld>
            <a:endParaRPr lang="en-US"/>
          </a:p>
        </p:txBody>
      </p:sp>
    </p:spTree>
    <p:extLst>
      <p:ext uri="{BB962C8B-B14F-4D97-AF65-F5344CB8AC3E}">
        <p14:creationId xmlns:p14="http://schemas.microsoft.com/office/powerpoint/2010/main" val="352219652"/>
      </p:ext>
    </p:extLst>
  </p:cSld>
  <p:clrMap bg1="lt1" tx1="dk1" bg2="lt2" tx2="dk2" accent1="accent1" accent2="accent2" accent3="accent3" accent4="accent4" accent5="accent5" accent6="accent6" hlink="hlink" folHlink="folHlink"/>
  <p:sldLayoutIdLst>
    <p:sldLayoutId id="2147483671" r:id="rId1"/>
    <p:sldLayoutId id="2147483672" r:id="rId2"/>
  </p:sldLayoutIdLst>
  <p:transition advClick="0"/>
  <p:hf hdr="0" ftr="0"/>
  <p:txStyles>
    <p:titleStyle>
      <a:lvl1pPr algn="l" defTabSz="457211" rtl="0" eaLnBrk="1" fontAlgn="base" hangingPunct="1">
        <a:spcBef>
          <a:spcPct val="0"/>
        </a:spcBef>
        <a:spcAft>
          <a:spcPct val="0"/>
        </a:spcAft>
        <a:defRPr sz="2400" b="1" kern="1200">
          <a:solidFill>
            <a:schemeClr val="bg1"/>
          </a:solidFill>
          <a:latin typeface="Arial"/>
          <a:ea typeface="ヒラギノ角ゴ Pro W3" charset="-128"/>
          <a:cs typeface="Arial"/>
        </a:defRPr>
      </a:lvl1pPr>
      <a:lvl2pPr algn="l" defTabSz="457211"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11"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11"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11"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5pPr>
      <a:lvl6pPr marL="457211" algn="ctr" defTabSz="457211" rtl="0" eaLnBrk="1" fontAlgn="base" hangingPunct="1">
        <a:spcBef>
          <a:spcPct val="0"/>
        </a:spcBef>
        <a:spcAft>
          <a:spcPct val="0"/>
        </a:spcAft>
        <a:defRPr sz="4401">
          <a:solidFill>
            <a:schemeClr val="tx1"/>
          </a:solidFill>
          <a:latin typeface="Calibri" charset="0"/>
          <a:ea typeface="ヒラギノ角ゴ Pro W3" charset="-128"/>
          <a:cs typeface="ヒラギノ角ゴ Pro W3" charset="-128"/>
        </a:defRPr>
      </a:lvl6pPr>
      <a:lvl7pPr marL="914422" algn="ctr" defTabSz="457211" rtl="0" eaLnBrk="1" fontAlgn="base" hangingPunct="1">
        <a:spcBef>
          <a:spcPct val="0"/>
        </a:spcBef>
        <a:spcAft>
          <a:spcPct val="0"/>
        </a:spcAft>
        <a:defRPr sz="4401">
          <a:solidFill>
            <a:schemeClr val="tx1"/>
          </a:solidFill>
          <a:latin typeface="Calibri" charset="0"/>
          <a:ea typeface="ヒラギノ角ゴ Pro W3" charset="-128"/>
          <a:cs typeface="ヒラギノ角ゴ Pro W3" charset="-128"/>
        </a:defRPr>
      </a:lvl7pPr>
      <a:lvl8pPr marL="1371633" algn="ctr" defTabSz="457211" rtl="0" eaLnBrk="1" fontAlgn="base" hangingPunct="1">
        <a:spcBef>
          <a:spcPct val="0"/>
        </a:spcBef>
        <a:spcAft>
          <a:spcPct val="0"/>
        </a:spcAft>
        <a:defRPr sz="4401">
          <a:solidFill>
            <a:schemeClr val="tx1"/>
          </a:solidFill>
          <a:latin typeface="Calibri" charset="0"/>
          <a:ea typeface="ヒラギノ角ゴ Pro W3" charset="-128"/>
          <a:cs typeface="ヒラギノ角ゴ Pro W3" charset="-128"/>
        </a:defRPr>
      </a:lvl8pPr>
      <a:lvl9pPr marL="1828844" algn="ctr" defTabSz="457211" rtl="0" eaLnBrk="1" fontAlgn="base" hangingPunct="1">
        <a:spcBef>
          <a:spcPct val="0"/>
        </a:spcBef>
        <a:spcAft>
          <a:spcPct val="0"/>
        </a:spcAft>
        <a:defRPr sz="4401">
          <a:solidFill>
            <a:schemeClr val="tx1"/>
          </a:solidFill>
          <a:latin typeface="Calibri" charset="0"/>
          <a:ea typeface="ヒラギノ角ゴ Pro W3" charset="-128"/>
          <a:cs typeface="ヒラギノ角ゴ Pro W3" charset="-128"/>
        </a:defRPr>
      </a:lvl9pPr>
    </p:titleStyle>
    <p:bodyStyle>
      <a:lvl1pPr marL="177804" indent="-177804" algn="l" defTabSz="457211" rtl="0" eaLnBrk="1" fontAlgn="base" hangingPunct="1">
        <a:spcBef>
          <a:spcPct val="20000"/>
        </a:spcBef>
        <a:spcAft>
          <a:spcPct val="0"/>
        </a:spcAft>
        <a:buFont typeface="Arial" charset="0"/>
        <a:buChar char="•"/>
        <a:defRPr b="1" kern="1200">
          <a:solidFill>
            <a:schemeClr val="tx1"/>
          </a:solidFill>
          <a:latin typeface="Arial"/>
          <a:ea typeface="ヒラギノ角ゴ Pro W3" charset="-128"/>
          <a:cs typeface="Arial"/>
        </a:defRPr>
      </a:lvl1pPr>
      <a:lvl2pPr marL="685816" indent="-228605" algn="l" defTabSz="457211" rtl="0" eaLnBrk="1" fontAlgn="base" hangingPunct="1">
        <a:spcBef>
          <a:spcPct val="20000"/>
        </a:spcBef>
        <a:spcAft>
          <a:spcPct val="0"/>
        </a:spcAft>
        <a:buFont typeface="Arial" charset="0"/>
        <a:buChar char="–"/>
        <a:defRPr kern="1200">
          <a:solidFill>
            <a:schemeClr val="tx1"/>
          </a:solidFill>
          <a:latin typeface="Arial"/>
          <a:ea typeface="ヒラギノ角ゴ Pro W3" charset="-128"/>
          <a:cs typeface="Arial"/>
        </a:defRPr>
      </a:lvl2pPr>
      <a:lvl3pPr marL="1143027" indent="-228605" algn="l" defTabSz="457211" rtl="0" eaLnBrk="1" fontAlgn="base" hangingPunct="1">
        <a:spcBef>
          <a:spcPct val="20000"/>
        </a:spcBef>
        <a:spcAft>
          <a:spcPct val="0"/>
        </a:spcAft>
        <a:buFont typeface="Arial" charset="0"/>
        <a:buChar char="•"/>
        <a:defRPr kern="1200">
          <a:solidFill>
            <a:schemeClr val="tx1"/>
          </a:solidFill>
          <a:latin typeface="Arial"/>
          <a:ea typeface="ヒラギノ角ゴ Pro W3" charset="-128"/>
          <a:cs typeface="Arial"/>
        </a:defRPr>
      </a:lvl3pPr>
      <a:lvl4pPr marL="1600239" indent="-228605" algn="l" defTabSz="457211" rtl="0" eaLnBrk="1" fontAlgn="base" hangingPunct="1">
        <a:spcBef>
          <a:spcPct val="20000"/>
        </a:spcBef>
        <a:spcAft>
          <a:spcPct val="0"/>
        </a:spcAft>
        <a:buFont typeface="Arial" charset="0"/>
        <a:buChar char="–"/>
        <a:defRPr kern="1200">
          <a:solidFill>
            <a:schemeClr val="tx1"/>
          </a:solidFill>
          <a:latin typeface="Arial"/>
          <a:ea typeface="ヒラギノ角ゴ Pro W3" charset="-128"/>
          <a:cs typeface="Arial"/>
        </a:defRPr>
      </a:lvl4pPr>
      <a:lvl5pPr marL="2057449" indent="-228605" algn="l" defTabSz="457211" rtl="0" eaLnBrk="1" fontAlgn="base" hangingPunct="1">
        <a:spcBef>
          <a:spcPct val="20000"/>
        </a:spcBef>
        <a:spcAft>
          <a:spcPct val="0"/>
        </a:spcAft>
        <a:buFont typeface="Arial" charset="0"/>
        <a:buChar char="»"/>
        <a:defRPr kern="1200">
          <a:solidFill>
            <a:schemeClr val="tx1"/>
          </a:solidFill>
          <a:latin typeface="Arial"/>
          <a:ea typeface="ヒラギノ角ゴ Pro W3" charset="-128"/>
          <a:cs typeface="Arial"/>
        </a:defRPr>
      </a:lvl5pPr>
      <a:lvl6pPr marL="2514660" indent="-228605"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1" indent="-228605"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2" indent="-228605"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3" indent="-228605"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2" algn="l" defTabSz="457211" rtl="0" eaLnBrk="1" latinLnBrk="0" hangingPunct="1">
        <a:defRPr sz="1800" kern="1200">
          <a:solidFill>
            <a:schemeClr val="tx1"/>
          </a:solidFill>
          <a:latin typeface="+mn-lt"/>
          <a:ea typeface="+mn-ea"/>
          <a:cs typeface="+mn-cs"/>
        </a:defRPr>
      </a:lvl3pPr>
      <a:lvl4pPr marL="1371633" algn="l" defTabSz="457211" rtl="0" eaLnBrk="1" latinLnBrk="0" hangingPunct="1">
        <a:defRPr sz="1800" kern="1200">
          <a:solidFill>
            <a:schemeClr val="tx1"/>
          </a:solidFill>
          <a:latin typeface="+mn-lt"/>
          <a:ea typeface="+mn-ea"/>
          <a:cs typeface="+mn-cs"/>
        </a:defRPr>
      </a:lvl4pPr>
      <a:lvl5pPr marL="1828844" algn="l" defTabSz="457211" rtl="0" eaLnBrk="1" latinLnBrk="0" hangingPunct="1">
        <a:defRPr sz="1800" kern="1200">
          <a:solidFill>
            <a:schemeClr val="tx1"/>
          </a:solidFill>
          <a:latin typeface="+mn-lt"/>
          <a:ea typeface="+mn-ea"/>
          <a:cs typeface="+mn-cs"/>
        </a:defRPr>
      </a:lvl5pPr>
      <a:lvl6pPr marL="2286055" algn="l" defTabSz="457211" rtl="0" eaLnBrk="1" latinLnBrk="0" hangingPunct="1">
        <a:defRPr sz="1800" kern="1200">
          <a:solidFill>
            <a:schemeClr val="tx1"/>
          </a:solidFill>
          <a:latin typeface="+mn-lt"/>
          <a:ea typeface="+mn-ea"/>
          <a:cs typeface="+mn-cs"/>
        </a:defRPr>
      </a:lvl6pPr>
      <a:lvl7pPr marL="2743266" algn="l" defTabSz="457211" rtl="0" eaLnBrk="1" latinLnBrk="0" hangingPunct="1">
        <a:defRPr sz="1800" kern="1200">
          <a:solidFill>
            <a:schemeClr val="tx1"/>
          </a:solidFill>
          <a:latin typeface="+mn-lt"/>
          <a:ea typeface="+mn-ea"/>
          <a:cs typeface="+mn-cs"/>
        </a:defRPr>
      </a:lvl7pPr>
      <a:lvl8pPr marL="3200476" algn="l" defTabSz="457211" rtl="0" eaLnBrk="1" latinLnBrk="0" hangingPunct="1">
        <a:defRPr sz="1800" kern="1200">
          <a:solidFill>
            <a:schemeClr val="tx1"/>
          </a:solidFill>
          <a:latin typeface="+mn-lt"/>
          <a:ea typeface="+mn-ea"/>
          <a:cs typeface="+mn-cs"/>
        </a:defRPr>
      </a:lvl8pPr>
      <a:lvl9pPr marL="3657687" algn="l" defTabSz="4572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12192000" cy="846138"/>
          </a:xfrm>
          <a:prstGeom prst="rect">
            <a:avLst/>
          </a:prstGeom>
          <a:solidFill>
            <a:srgbClr val="000000"/>
          </a:solidFill>
          <a:ln>
            <a:noFill/>
          </a:ln>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Bef>
                <a:spcPct val="20000"/>
              </a:spcBef>
              <a:defRPr/>
            </a:pPr>
            <a:endParaRPr lang="en-US" altLang="en-US" sz="1800" dirty="0">
              <a:solidFill>
                <a:srgbClr val="000000"/>
              </a:solidFill>
              <a:latin typeface="Arial" pitchFamily="34" charset="0"/>
            </a:endParaRPr>
          </a:p>
        </p:txBody>
      </p:sp>
      <p:sp>
        <p:nvSpPr>
          <p:cNvPr id="1028" name="Title Placeholder 1"/>
          <p:cNvSpPr>
            <a:spLocks noGrp="1"/>
          </p:cNvSpPr>
          <p:nvPr>
            <p:ph type="title"/>
          </p:nvPr>
        </p:nvSpPr>
        <p:spPr bwMode="auto">
          <a:xfrm>
            <a:off x="368242" y="62334"/>
            <a:ext cx="8837581"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Text Placeholder 2"/>
          <p:cNvSpPr>
            <a:spLocks noGrp="1"/>
          </p:cNvSpPr>
          <p:nvPr>
            <p:ph type="body" idx="1"/>
          </p:nvPr>
        </p:nvSpPr>
        <p:spPr bwMode="auto">
          <a:xfrm>
            <a:off x="368241" y="1003300"/>
            <a:ext cx="11542365" cy="532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4" name="Group 3"/>
          <p:cNvGrpSpPr/>
          <p:nvPr userDrawn="1"/>
        </p:nvGrpSpPr>
        <p:grpSpPr>
          <a:xfrm>
            <a:off x="9652001" y="119198"/>
            <a:ext cx="2258607" cy="582222"/>
            <a:chOff x="164373" y="112085"/>
            <a:chExt cx="1693955" cy="582222"/>
          </a:xfrm>
        </p:grpSpPr>
        <p:pic>
          <p:nvPicPr>
            <p:cNvPr id="3" name="Picture 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69781" y="112085"/>
              <a:ext cx="286470" cy="286470"/>
            </a:xfrm>
            <a:prstGeom prst="rect">
              <a:avLst/>
            </a:prstGeom>
          </p:spPr>
        </p:pic>
        <p:grpSp>
          <p:nvGrpSpPr>
            <p:cNvPr id="17" name="Group 16">
              <a:extLst>
                <a:ext uri="{FF2B5EF4-FFF2-40B4-BE49-F238E27FC236}">
                  <a16:creationId xmlns:a16="http://schemas.microsoft.com/office/drawing/2014/main" id="{73259F41-E5AA-A047-8EA7-AAC8751BEAF6}"/>
                </a:ext>
              </a:extLst>
            </p:cNvPr>
            <p:cNvGrpSpPr/>
            <p:nvPr userDrawn="1"/>
          </p:nvGrpSpPr>
          <p:grpSpPr>
            <a:xfrm>
              <a:off x="164373" y="148884"/>
              <a:ext cx="1693955" cy="277812"/>
              <a:chOff x="336550" y="1871663"/>
              <a:chExt cx="2646363" cy="565150"/>
            </a:xfrm>
          </p:grpSpPr>
          <p:sp>
            <p:nvSpPr>
              <p:cNvPr id="18" name="Freeform 90">
                <a:extLst>
                  <a:ext uri="{FF2B5EF4-FFF2-40B4-BE49-F238E27FC236}">
                    <a16:creationId xmlns:a16="http://schemas.microsoft.com/office/drawing/2014/main" id="{A7B5012E-1068-9647-AB19-2017456FE8A7}"/>
                  </a:ext>
                </a:extLst>
              </p:cNvPr>
              <p:cNvSpPr>
                <a:spLocks/>
              </p:cNvSpPr>
              <p:nvPr/>
            </p:nvSpPr>
            <p:spPr bwMode="auto">
              <a:xfrm>
                <a:off x="336550" y="1912938"/>
                <a:ext cx="265113" cy="490538"/>
              </a:xfrm>
              <a:custGeom>
                <a:avLst/>
                <a:gdLst>
                  <a:gd name="T0" fmla="*/ 0 w 167"/>
                  <a:gd name="T1" fmla="*/ 0 h 309"/>
                  <a:gd name="T2" fmla="*/ 167 w 167"/>
                  <a:gd name="T3" fmla="*/ 0 h 309"/>
                  <a:gd name="T4" fmla="*/ 167 w 167"/>
                  <a:gd name="T5" fmla="*/ 31 h 309"/>
                  <a:gd name="T6" fmla="*/ 33 w 167"/>
                  <a:gd name="T7" fmla="*/ 31 h 309"/>
                  <a:gd name="T8" fmla="*/ 33 w 167"/>
                  <a:gd name="T9" fmla="*/ 139 h 309"/>
                  <a:gd name="T10" fmla="*/ 165 w 167"/>
                  <a:gd name="T11" fmla="*/ 139 h 309"/>
                  <a:gd name="T12" fmla="*/ 165 w 167"/>
                  <a:gd name="T13" fmla="*/ 168 h 309"/>
                  <a:gd name="T14" fmla="*/ 33 w 167"/>
                  <a:gd name="T15" fmla="*/ 168 h 309"/>
                  <a:gd name="T16" fmla="*/ 33 w 167"/>
                  <a:gd name="T17" fmla="*/ 278 h 309"/>
                  <a:gd name="T18" fmla="*/ 167 w 167"/>
                  <a:gd name="T19" fmla="*/ 278 h 309"/>
                  <a:gd name="T20" fmla="*/ 167 w 167"/>
                  <a:gd name="T21" fmla="*/ 309 h 309"/>
                  <a:gd name="T22" fmla="*/ 0 w 167"/>
                  <a:gd name="T23" fmla="*/ 309 h 309"/>
                  <a:gd name="T24" fmla="*/ 0 w 167"/>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9">
                    <a:moveTo>
                      <a:pt x="0" y="0"/>
                    </a:moveTo>
                    <a:lnTo>
                      <a:pt x="167" y="0"/>
                    </a:lnTo>
                    <a:lnTo>
                      <a:pt x="167" y="31"/>
                    </a:lnTo>
                    <a:lnTo>
                      <a:pt x="33" y="31"/>
                    </a:lnTo>
                    <a:lnTo>
                      <a:pt x="33" y="139"/>
                    </a:lnTo>
                    <a:lnTo>
                      <a:pt x="165" y="139"/>
                    </a:lnTo>
                    <a:lnTo>
                      <a:pt x="165" y="168"/>
                    </a:lnTo>
                    <a:lnTo>
                      <a:pt x="33" y="168"/>
                    </a:lnTo>
                    <a:lnTo>
                      <a:pt x="33" y="278"/>
                    </a:lnTo>
                    <a:lnTo>
                      <a:pt x="167" y="278"/>
                    </a:lnTo>
                    <a:lnTo>
                      <a:pt x="167" y="309"/>
                    </a:lnTo>
                    <a:lnTo>
                      <a:pt x="0" y="30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9" name="Freeform 91">
                <a:extLst>
                  <a:ext uri="{FF2B5EF4-FFF2-40B4-BE49-F238E27FC236}">
                    <a16:creationId xmlns:a16="http://schemas.microsoft.com/office/drawing/2014/main" id="{FBD4A97B-50E5-1145-8F1F-97E17515BEB9}"/>
                  </a:ext>
                </a:extLst>
              </p:cNvPr>
              <p:cNvSpPr>
                <a:spLocks/>
              </p:cNvSpPr>
              <p:nvPr/>
            </p:nvSpPr>
            <p:spPr bwMode="auto">
              <a:xfrm>
                <a:off x="650875" y="1912938"/>
                <a:ext cx="392113" cy="490538"/>
              </a:xfrm>
              <a:custGeom>
                <a:avLst/>
                <a:gdLst>
                  <a:gd name="T0" fmla="*/ 103 w 247"/>
                  <a:gd name="T1" fmla="*/ 148 h 309"/>
                  <a:gd name="T2" fmla="*/ 7 w 247"/>
                  <a:gd name="T3" fmla="*/ 0 h 309"/>
                  <a:gd name="T4" fmla="*/ 44 w 247"/>
                  <a:gd name="T5" fmla="*/ 0 h 309"/>
                  <a:gd name="T6" fmla="*/ 122 w 247"/>
                  <a:gd name="T7" fmla="*/ 124 h 309"/>
                  <a:gd name="T8" fmla="*/ 200 w 247"/>
                  <a:gd name="T9" fmla="*/ 0 h 309"/>
                  <a:gd name="T10" fmla="*/ 240 w 247"/>
                  <a:gd name="T11" fmla="*/ 0 h 309"/>
                  <a:gd name="T12" fmla="*/ 144 w 247"/>
                  <a:gd name="T13" fmla="*/ 151 h 309"/>
                  <a:gd name="T14" fmla="*/ 247 w 247"/>
                  <a:gd name="T15" fmla="*/ 309 h 309"/>
                  <a:gd name="T16" fmla="*/ 207 w 247"/>
                  <a:gd name="T17" fmla="*/ 309 h 309"/>
                  <a:gd name="T18" fmla="*/ 122 w 247"/>
                  <a:gd name="T19" fmla="*/ 175 h 309"/>
                  <a:gd name="T20" fmla="*/ 37 w 247"/>
                  <a:gd name="T21" fmla="*/ 309 h 309"/>
                  <a:gd name="T22" fmla="*/ 0 w 247"/>
                  <a:gd name="T23" fmla="*/ 309 h 309"/>
                  <a:gd name="T24" fmla="*/ 103 w 247"/>
                  <a:gd name="T25" fmla="*/ 14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309">
                    <a:moveTo>
                      <a:pt x="103" y="148"/>
                    </a:moveTo>
                    <a:lnTo>
                      <a:pt x="7" y="0"/>
                    </a:lnTo>
                    <a:lnTo>
                      <a:pt x="44" y="0"/>
                    </a:lnTo>
                    <a:lnTo>
                      <a:pt x="122" y="124"/>
                    </a:lnTo>
                    <a:lnTo>
                      <a:pt x="200" y="0"/>
                    </a:lnTo>
                    <a:lnTo>
                      <a:pt x="240" y="0"/>
                    </a:lnTo>
                    <a:lnTo>
                      <a:pt x="144" y="151"/>
                    </a:lnTo>
                    <a:lnTo>
                      <a:pt x="247" y="309"/>
                    </a:lnTo>
                    <a:lnTo>
                      <a:pt x="207" y="309"/>
                    </a:lnTo>
                    <a:lnTo>
                      <a:pt x="122" y="175"/>
                    </a:lnTo>
                    <a:lnTo>
                      <a:pt x="37" y="309"/>
                    </a:lnTo>
                    <a:lnTo>
                      <a:pt x="0" y="309"/>
                    </a:lnTo>
                    <a:lnTo>
                      <a:pt x="103"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0" name="Freeform 92">
                <a:extLst>
                  <a:ext uri="{FF2B5EF4-FFF2-40B4-BE49-F238E27FC236}">
                    <a16:creationId xmlns:a16="http://schemas.microsoft.com/office/drawing/2014/main" id="{7D2C18A4-439C-5449-9501-27C8590479FB}"/>
                  </a:ext>
                </a:extLst>
              </p:cNvPr>
              <p:cNvSpPr>
                <a:spLocks noEditPoints="1"/>
              </p:cNvSpPr>
              <p:nvPr/>
            </p:nvSpPr>
            <p:spPr bwMode="auto">
              <a:xfrm>
                <a:off x="1100138" y="1912938"/>
                <a:ext cx="306388" cy="490538"/>
              </a:xfrm>
              <a:custGeom>
                <a:avLst/>
                <a:gdLst>
                  <a:gd name="T0" fmla="*/ 34 w 82"/>
                  <a:gd name="T1" fmla="*/ 0 h 129"/>
                  <a:gd name="T2" fmla="*/ 68 w 82"/>
                  <a:gd name="T3" fmla="*/ 9 h 129"/>
                  <a:gd name="T4" fmla="*/ 82 w 82"/>
                  <a:gd name="T5" fmla="*/ 39 h 129"/>
                  <a:gd name="T6" fmla="*/ 69 w 82"/>
                  <a:gd name="T7" fmla="*/ 70 h 129"/>
                  <a:gd name="T8" fmla="*/ 35 w 82"/>
                  <a:gd name="T9" fmla="*/ 78 h 129"/>
                  <a:gd name="T10" fmla="*/ 14 w 82"/>
                  <a:gd name="T11" fmla="*/ 78 h 129"/>
                  <a:gd name="T12" fmla="*/ 14 w 82"/>
                  <a:gd name="T13" fmla="*/ 129 h 129"/>
                  <a:gd name="T14" fmla="*/ 0 w 82"/>
                  <a:gd name="T15" fmla="*/ 129 h 129"/>
                  <a:gd name="T16" fmla="*/ 0 w 82"/>
                  <a:gd name="T17" fmla="*/ 0 h 129"/>
                  <a:gd name="T18" fmla="*/ 34 w 82"/>
                  <a:gd name="T19" fmla="*/ 0 h 129"/>
                  <a:gd name="T20" fmla="*/ 14 w 82"/>
                  <a:gd name="T21" fmla="*/ 66 h 129"/>
                  <a:gd name="T22" fmla="*/ 35 w 82"/>
                  <a:gd name="T23" fmla="*/ 66 h 129"/>
                  <a:gd name="T24" fmla="*/ 59 w 82"/>
                  <a:gd name="T25" fmla="*/ 60 h 129"/>
                  <a:gd name="T26" fmla="*/ 68 w 82"/>
                  <a:gd name="T27" fmla="*/ 39 h 129"/>
                  <a:gd name="T28" fmla="*/ 58 w 82"/>
                  <a:gd name="T29" fmla="*/ 18 h 129"/>
                  <a:gd name="T30" fmla="*/ 35 w 82"/>
                  <a:gd name="T31" fmla="*/ 13 h 129"/>
                  <a:gd name="T32" fmla="*/ 14 w 82"/>
                  <a:gd name="T33" fmla="*/ 13 h 129"/>
                  <a:gd name="T34" fmla="*/ 14 w 82"/>
                  <a:gd name="T35" fmla="*/ 6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9">
                    <a:moveTo>
                      <a:pt x="34" y="0"/>
                    </a:moveTo>
                    <a:cubicBezTo>
                      <a:pt x="52" y="0"/>
                      <a:pt x="60" y="3"/>
                      <a:pt x="68" y="9"/>
                    </a:cubicBezTo>
                    <a:cubicBezTo>
                      <a:pt x="77" y="15"/>
                      <a:pt x="82" y="27"/>
                      <a:pt x="82" y="39"/>
                    </a:cubicBezTo>
                    <a:cubicBezTo>
                      <a:pt x="82" y="51"/>
                      <a:pt x="77" y="63"/>
                      <a:pt x="69" y="70"/>
                    </a:cubicBezTo>
                    <a:cubicBezTo>
                      <a:pt x="60" y="76"/>
                      <a:pt x="52" y="78"/>
                      <a:pt x="35" y="78"/>
                    </a:cubicBezTo>
                    <a:cubicBezTo>
                      <a:pt x="14" y="78"/>
                      <a:pt x="14" y="78"/>
                      <a:pt x="14" y="78"/>
                    </a:cubicBezTo>
                    <a:cubicBezTo>
                      <a:pt x="14" y="129"/>
                      <a:pt x="14" y="129"/>
                      <a:pt x="14" y="129"/>
                    </a:cubicBezTo>
                    <a:cubicBezTo>
                      <a:pt x="0" y="129"/>
                      <a:pt x="0" y="129"/>
                      <a:pt x="0" y="129"/>
                    </a:cubicBezTo>
                    <a:cubicBezTo>
                      <a:pt x="0" y="0"/>
                      <a:pt x="0" y="0"/>
                      <a:pt x="0" y="0"/>
                    </a:cubicBezTo>
                    <a:lnTo>
                      <a:pt x="34" y="0"/>
                    </a:lnTo>
                    <a:close/>
                    <a:moveTo>
                      <a:pt x="14" y="66"/>
                    </a:moveTo>
                    <a:cubicBezTo>
                      <a:pt x="35" y="66"/>
                      <a:pt x="35" y="66"/>
                      <a:pt x="35" y="66"/>
                    </a:cubicBezTo>
                    <a:cubicBezTo>
                      <a:pt x="46" y="66"/>
                      <a:pt x="52" y="64"/>
                      <a:pt x="59" y="60"/>
                    </a:cubicBezTo>
                    <a:cubicBezTo>
                      <a:pt x="64" y="57"/>
                      <a:pt x="68" y="48"/>
                      <a:pt x="68" y="39"/>
                    </a:cubicBezTo>
                    <a:cubicBezTo>
                      <a:pt x="68" y="30"/>
                      <a:pt x="64" y="22"/>
                      <a:pt x="58" y="18"/>
                    </a:cubicBezTo>
                    <a:cubicBezTo>
                      <a:pt x="52" y="14"/>
                      <a:pt x="45" y="13"/>
                      <a:pt x="35" y="13"/>
                    </a:cubicBezTo>
                    <a:cubicBezTo>
                      <a:pt x="14" y="13"/>
                      <a:pt x="14" y="13"/>
                      <a:pt x="14" y="13"/>
                    </a:cubicBezTo>
                    <a:lnTo>
                      <a:pt x="14"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1" name="Freeform 93">
                <a:extLst>
                  <a:ext uri="{FF2B5EF4-FFF2-40B4-BE49-F238E27FC236}">
                    <a16:creationId xmlns:a16="http://schemas.microsoft.com/office/drawing/2014/main" id="{FE3BABB7-C781-564A-8BB9-68867D62318E}"/>
                  </a:ext>
                </a:extLst>
              </p:cNvPr>
              <p:cNvSpPr>
                <a:spLocks/>
              </p:cNvSpPr>
              <p:nvPr/>
            </p:nvSpPr>
            <p:spPr bwMode="auto">
              <a:xfrm>
                <a:off x="1462088" y="1912938"/>
                <a:ext cx="236538" cy="490538"/>
              </a:xfrm>
              <a:custGeom>
                <a:avLst/>
                <a:gdLst>
                  <a:gd name="T0" fmla="*/ 0 w 149"/>
                  <a:gd name="T1" fmla="*/ 0 h 309"/>
                  <a:gd name="T2" fmla="*/ 33 w 149"/>
                  <a:gd name="T3" fmla="*/ 0 h 309"/>
                  <a:gd name="T4" fmla="*/ 33 w 149"/>
                  <a:gd name="T5" fmla="*/ 278 h 309"/>
                  <a:gd name="T6" fmla="*/ 149 w 149"/>
                  <a:gd name="T7" fmla="*/ 278 h 309"/>
                  <a:gd name="T8" fmla="*/ 149 w 149"/>
                  <a:gd name="T9" fmla="*/ 309 h 309"/>
                  <a:gd name="T10" fmla="*/ 0 w 149"/>
                  <a:gd name="T11" fmla="*/ 309 h 309"/>
                  <a:gd name="T12" fmla="*/ 0 w 149"/>
                  <a:gd name="T13" fmla="*/ 0 h 309"/>
                </a:gdLst>
                <a:ahLst/>
                <a:cxnLst>
                  <a:cxn ang="0">
                    <a:pos x="T0" y="T1"/>
                  </a:cxn>
                  <a:cxn ang="0">
                    <a:pos x="T2" y="T3"/>
                  </a:cxn>
                  <a:cxn ang="0">
                    <a:pos x="T4" y="T5"/>
                  </a:cxn>
                  <a:cxn ang="0">
                    <a:pos x="T6" y="T7"/>
                  </a:cxn>
                  <a:cxn ang="0">
                    <a:pos x="T8" y="T9"/>
                  </a:cxn>
                  <a:cxn ang="0">
                    <a:pos x="T10" y="T11"/>
                  </a:cxn>
                  <a:cxn ang="0">
                    <a:pos x="T12" y="T13"/>
                  </a:cxn>
                </a:cxnLst>
                <a:rect l="0" t="0" r="r" b="b"/>
                <a:pathLst>
                  <a:path w="149" h="309">
                    <a:moveTo>
                      <a:pt x="0" y="0"/>
                    </a:moveTo>
                    <a:lnTo>
                      <a:pt x="33" y="0"/>
                    </a:lnTo>
                    <a:lnTo>
                      <a:pt x="33" y="278"/>
                    </a:lnTo>
                    <a:lnTo>
                      <a:pt x="149" y="278"/>
                    </a:lnTo>
                    <a:lnTo>
                      <a:pt x="149" y="309"/>
                    </a:lnTo>
                    <a:lnTo>
                      <a:pt x="0" y="30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2" name="Freeform 94">
                <a:extLst>
                  <a:ext uri="{FF2B5EF4-FFF2-40B4-BE49-F238E27FC236}">
                    <a16:creationId xmlns:a16="http://schemas.microsoft.com/office/drawing/2014/main" id="{630BD3EE-6AB3-B849-9364-515DA46FDB3F}"/>
                  </a:ext>
                </a:extLst>
              </p:cNvPr>
              <p:cNvSpPr>
                <a:spLocks/>
              </p:cNvSpPr>
              <p:nvPr/>
            </p:nvSpPr>
            <p:spPr bwMode="auto">
              <a:xfrm>
                <a:off x="2338388" y="1912938"/>
                <a:ext cx="325438" cy="490538"/>
              </a:xfrm>
              <a:custGeom>
                <a:avLst/>
                <a:gdLst>
                  <a:gd name="T0" fmla="*/ 0 w 87"/>
                  <a:gd name="T1" fmla="*/ 0 h 129"/>
                  <a:gd name="T2" fmla="*/ 34 w 87"/>
                  <a:gd name="T3" fmla="*/ 0 h 129"/>
                  <a:gd name="T4" fmla="*/ 70 w 87"/>
                  <a:gd name="T5" fmla="*/ 7 h 129"/>
                  <a:gd name="T6" fmla="*/ 87 w 87"/>
                  <a:gd name="T7" fmla="*/ 41 h 129"/>
                  <a:gd name="T8" fmla="*/ 79 w 87"/>
                  <a:gd name="T9" fmla="*/ 67 h 129"/>
                  <a:gd name="T10" fmla="*/ 51 w 87"/>
                  <a:gd name="T11" fmla="*/ 81 h 129"/>
                  <a:gd name="T12" fmla="*/ 83 w 87"/>
                  <a:gd name="T13" fmla="*/ 129 h 129"/>
                  <a:gd name="T14" fmla="*/ 67 w 87"/>
                  <a:gd name="T15" fmla="*/ 129 h 129"/>
                  <a:gd name="T16" fmla="*/ 31 w 87"/>
                  <a:gd name="T17" fmla="*/ 73 h 129"/>
                  <a:gd name="T18" fmla="*/ 35 w 87"/>
                  <a:gd name="T19" fmla="*/ 73 h 129"/>
                  <a:gd name="T20" fmla="*/ 64 w 87"/>
                  <a:gd name="T21" fmla="*/ 66 h 129"/>
                  <a:gd name="T22" fmla="*/ 73 w 87"/>
                  <a:gd name="T23" fmla="*/ 43 h 129"/>
                  <a:gd name="T24" fmla="*/ 61 w 87"/>
                  <a:gd name="T25" fmla="*/ 18 h 129"/>
                  <a:gd name="T26" fmla="*/ 35 w 87"/>
                  <a:gd name="T27" fmla="*/ 13 h 129"/>
                  <a:gd name="T28" fmla="*/ 15 w 87"/>
                  <a:gd name="T29" fmla="*/ 13 h 129"/>
                  <a:gd name="T30" fmla="*/ 15 w 87"/>
                  <a:gd name="T31" fmla="*/ 129 h 129"/>
                  <a:gd name="T32" fmla="*/ 0 w 87"/>
                  <a:gd name="T33" fmla="*/ 129 h 129"/>
                  <a:gd name="T34" fmla="*/ 0 w 87"/>
                  <a:gd name="T3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29">
                    <a:moveTo>
                      <a:pt x="0" y="0"/>
                    </a:moveTo>
                    <a:cubicBezTo>
                      <a:pt x="34" y="0"/>
                      <a:pt x="34" y="0"/>
                      <a:pt x="34" y="0"/>
                    </a:cubicBezTo>
                    <a:cubicBezTo>
                      <a:pt x="54" y="0"/>
                      <a:pt x="63" y="3"/>
                      <a:pt x="70" y="7"/>
                    </a:cubicBezTo>
                    <a:cubicBezTo>
                      <a:pt x="80" y="13"/>
                      <a:pt x="87" y="27"/>
                      <a:pt x="87" y="41"/>
                    </a:cubicBezTo>
                    <a:cubicBezTo>
                      <a:pt x="87" y="50"/>
                      <a:pt x="85" y="59"/>
                      <a:pt x="79" y="67"/>
                    </a:cubicBezTo>
                    <a:cubicBezTo>
                      <a:pt x="72" y="77"/>
                      <a:pt x="63" y="79"/>
                      <a:pt x="51" y="81"/>
                    </a:cubicBezTo>
                    <a:cubicBezTo>
                      <a:pt x="83" y="129"/>
                      <a:pt x="83" y="129"/>
                      <a:pt x="83" y="129"/>
                    </a:cubicBezTo>
                    <a:cubicBezTo>
                      <a:pt x="67" y="129"/>
                      <a:pt x="67" y="129"/>
                      <a:pt x="67" y="129"/>
                    </a:cubicBezTo>
                    <a:cubicBezTo>
                      <a:pt x="31" y="73"/>
                      <a:pt x="31" y="73"/>
                      <a:pt x="31" y="73"/>
                    </a:cubicBezTo>
                    <a:cubicBezTo>
                      <a:pt x="35" y="73"/>
                      <a:pt x="35" y="73"/>
                      <a:pt x="35" y="73"/>
                    </a:cubicBezTo>
                    <a:cubicBezTo>
                      <a:pt x="44" y="73"/>
                      <a:pt x="57" y="72"/>
                      <a:pt x="64" y="66"/>
                    </a:cubicBezTo>
                    <a:cubicBezTo>
                      <a:pt x="70" y="59"/>
                      <a:pt x="73" y="52"/>
                      <a:pt x="73" y="43"/>
                    </a:cubicBezTo>
                    <a:cubicBezTo>
                      <a:pt x="73" y="33"/>
                      <a:pt x="69" y="23"/>
                      <a:pt x="61" y="18"/>
                    </a:cubicBezTo>
                    <a:cubicBezTo>
                      <a:pt x="54" y="14"/>
                      <a:pt x="46" y="13"/>
                      <a:pt x="35" y="13"/>
                    </a:cubicBezTo>
                    <a:cubicBezTo>
                      <a:pt x="15" y="13"/>
                      <a:pt x="15" y="13"/>
                      <a:pt x="15" y="13"/>
                    </a:cubicBezTo>
                    <a:cubicBezTo>
                      <a:pt x="15" y="129"/>
                      <a:pt x="15" y="129"/>
                      <a:pt x="15" y="129"/>
                    </a:cubicBezTo>
                    <a:cubicBezTo>
                      <a:pt x="0" y="129"/>
                      <a:pt x="0" y="129"/>
                      <a:pt x="0" y="129"/>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3" name="Freeform 95">
                <a:extLst>
                  <a:ext uri="{FF2B5EF4-FFF2-40B4-BE49-F238E27FC236}">
                    <a16:creationId xmlns:a16="http://schemas.microsoft.com/office/drawing/2014/main" id="{1D9E7756-4AC7-004D-86F9-F40C3B9D8D3F}"/>
                  </a:ext>
                </a:extLst>
              </p:cNvPr>
              <p:cNvSpPr>
                <a:spLocks/>
              </p:cNvSpPr>
              <p:nvPr/>
            </p:nvSpPr>
            <p:spPr bwMode="auto">
              <a:xfrm>
                <a:off x="2717800" y="1912938"/>
                <a:ext cx="265113" cy="490538"/>
              </a:xfrm>
              <a:custGeom>
                <a:avLst/>
                <a:gdLst>
                  <a:gd name="T0" fmla="*/ 0 w 167"/>
                  <a:gd name="T1" fmla="*/ 0 h 309"/>
                  <a:gd name="T2" fmla="*/ 167 w 167"/>
                  <a:gd name="T3" fmla="*/ 0 h 309"/>
                  <a:gd name="T4" fmla="*/ 167 w 167"/>
                  <a:gd name="T5" fmla="*/ 31 h 309"/>
                  <a:gd name="T6" fmla="*/ 35 w 167"/>
                  <a:gd name="T7" fmla="*/ 31 h 309"/>
                  <a:gd name="T8" fmla="*/ 35 w 167"/>
                  <a:gd name="T9" fmla="*/ 139 h 309"/>
                  <a:gd name="T10" fmla="*/ 167 w 167"/>
                  <a:gd name="T11" fmla="*/ 139 h 309"/>
                  <a:gd name="T12" fmla="*/ 167 w 167"/>
                  <a:gd name="T13" fmla="*/ 168 h 309"/>
                  <a:gd name="T14" fmla="*/ 35 w 167"/>
                  <a:gd name="T15" fmla="*/ 168 h 309"/>
                  <a:gd name="T16" fmla="*/ 35 w 167"/>
                  <a:gd name="T17" fmla="*/ 278 h 309"/>
                  <a:gd name="T18" fmla="*/ 167 w 167"/>
                  <a:gd name="T19" fmla="*/ 278 h 309"/>
                  <a:gd name="T20" fmla="*/ 167 w 167"/>
                  <a:gd name="T21" fmla="*/ 309 h 309"/>
                  <a:gd name="T22" fmla="*/ 0 w 167"/>
                  <a:gd name="T23" fmla="*/ 309 h 309"/>
                  <a:gd name="T24" fmla="*/ 0 w 167"/>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09">
                    <a:moveTo>
                      <a:pt x="0" y="0"/>
                    </a:moveTo>
                    <a:lnTo>
                      <a:pt x="167" y="0"/>
                    </a:lnTo>
                    <a:lnTo>
                      <a:pt x="167" y="31"/>
                    </a:lnTo>
                    <a:lnTo>
                      <a:pt x="35" y="31"/>
                    </a:lnTo>
                    <a:lnTo>
                      <a:pt x="35" y="139"/>
                    </a:lnTo>
                    <a:lnTo>
                      <a:pt x="167" y="139"/>
                    </a:lnTo>
                    <a:lnTo>
                      <a:pt x="167" y="168"/>
                    </a:lnTo>
                    <a:lnTo>
                      <a:pt x="35" y="168"/>
                    </a:lnTo>
                    <a:lnTo>
                      <a:pt x="35" y="278"/>
                    </a:lnTo>
                    <a:lnTo>
                      <a:pt x="167" y="278"/>
                    </a:lnTo>
                    <a:lnTo>
                      <a:pt x="167" y="309"/>
                    </a:lnTo>
                    <a:lnTo>
                      <a:pt x="0" y="30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4" name="Freeform 96">
                <a:extLst>
                  <a:ext uri="{FF2B5EF4-FFF2-40B4-BE49-F238E27FC236}">
                    <a16:creationId xmlns:a16="http://schemas.microsoft.com/office/drawing/2014/main" id="{45208D37-F134-2A45-B14F-F16266BCDE2D}"/>
                  </a:ext>
                </a:extLst>
              </p:cNvPr>
              <p:cNvSpPr>
                <a:spLocks/>
              </p:cNvSpPr>
              <p:nvPr/>
            </p:nvSpPr>
            <p:spPr bwMode="auto">
              <a:xfrm>
                <a:off x="1725613" y="1871663"/>
                <a:ext cx="560388" cy="565150"/>
              </a:xfrm>
              <a:custGeom>
                <a:avLst/>
                <a:gdLst>
                  <a:gd name="T0" fmla="*/ 75 w 150"/>
                  <a:gd name="T1" fmla="*/ 0 h 149"/>
                  <a:gd name="T2" fmla="*/ 71 w 150"/>
                  <a:gd name="T3" fmla="*/ 0 h 149"/>
                  <a:gd name="T4" fmla="*/ 134 w 150"/>
                  <a:gd name="T5" fmla="*/ 66 h 149"/>
                  <a:gd name="T6" fmla="*/ 68 w 150"/>
                  <a:gd name="T7" fmla="*/ 133 h 149"/>
                  <a:gd name="T8" fmla="*/ 1 w 150"/>
                  <a:gd name="T9" fmla="*/ 66 h 149"/>
                  <a:gd name="T10" fmla="*/ 1 w 150"/>
                  <a:gd name="T11" fmla="*/ 63 h 149"/>
                  <a:gd name="T12" fmla="*/ 0 w 150"/>
                  <a:gd name="T13" fmla="*/ 75 h 149"/>
                  <a:gd name="T14" fmla="*/ 75 w 150"/>
                  <a:gd name="T15" fmla="*/ 149 h 149"/>
                  <a:gd name="T16" fmla="*/ 150 w 150"/>
                  <a:gd name="T17" fmla="*/ 75 h 149"/>
                  <a:gd name="T18" fmla="*/ 75 w 150"/>
                  <a:gd name="T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49">
                    <a:moveTo>
                      <a:pt x="75" y="0"/>
                    </a:moveTo>
                    <a:cubicBezTo>
                      <a:pt x="74" y="0"/>
                      <a:pt x="72" y="0"/>
                      <a:pt x="71" y="0"/>
                    </a:cubicBezTo>
                    <a:cubicBezTo>
                      <a:pt x="106" y="2"/>
                      <a:pt x="134" y="31"/>
                      <a:pt x="134" y="66"/>
                    </a:cubicBezTo>
                    <a:cubicBezTo>
                      <a:pt x="134" y="103"/>
                      <a:pt x="104" y="133"/>
                      <a:pt x="68" y="133"/>
                    </a:cubicBezTo>
                    <a:cubicBezTo>
                      <a:pt x="31" y="133"/>
                      <a:pt x="1" y="103"/>
                      <a:pt x="1" y="66"/>
                    </a:cubicBezTo>
                    <a:cubicBezTo>
                      <a:pt x="1" y="65"/>
                      <a:pt x="1" y="64"/>
                      <a:pt x="1" y="63"/>
                    </a:cubicBezTo>
                    <a:cubicBezTo>
                      <a:pt x="1" y="67"/>
                      <a:pt x="0" y="71"/>
                      <a:pt x="0" y="75"/>
                    </a:cubicBezTo>
                    <a:cubicBezTo>
                      <a:pt x="0" y="116"/>
                      <a:pt x="34" y="149"/>
                      <a:pt x="75" y="149"/>
                    </a:cubicBezTo>
                    <a:cubicBezTo>
                      <a:pt x="116" y="149"/>
                      <a:pt x="150" y="116"/>
                      <a:pt x="150" y="75"/>
                    </a:cubicBezTo>
                    <a:cubicBezTo>
                      <a:pt x="150" y="33"/>
                      <a:pt x="116"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grpSp>
          <p:nvGrpSpPr>
            <p:cNvPr id="26" name="Group 25">
              <a:extLst>
                <a:ext uri="{FF2B5EF4-FFF2-40B4-BE49-F238E27FC236}">
                  <a16:creationId xmlns:a16="http://schemas.microsoft.com/office/drawing/2014/main" id="{7602784A-AFAC-0341-89BE-DAF4B295ECF4}"/>
                </a:ext>
              </a:extLst>
            </p:cNvPr>
            <p:cNvGrpSpPr>
              <a:grpSpLocks noChangeAspect="1"/>
            </p:cNvGrpSpPr>
            <p:nvPr userDrawn="1"/>
          </p:nvGrpSpPr>
          <p:grpSpPr>
            <a:xfrm>
              <a:off x="164373" y="494536"/>
              <a:ext cx="1693955" cy="199771"/>
              <a:chOff x="3151188" y="2668588"/>
              <a:chExt cx="4267200" cy="503238"/>
            </a:xfrm>
            <a:solidFill>
              <a:srgbClr val="FB6519"/>
            </a:solidFill>
          </p:grpSpPr>
          <p:sp>
            <p:nvSpPr>
              <p:cNvPr id="27" name="Freeform 107">
                <a:extLst>
                  <a:ext uri="{FF2B5EF4-FFF2-40B4-BE49-F238E27FC236}">
                    <a16:creationId xmlns:a16="http://schemas.microsoft.com/office/drawing/2014/main" id="{4F238356-AFC6-9946-BFC7-3CC1E91BD0F1}"/>
                  </a:ext>
                </a:extLst>
              </p:cNvPr>
              <p:cNvSpPr>
                <a:spLocks/>
              </p:cNvSpPr>
              <p:nvPr/>
            </p:nvSpPr>
            <p:spPr bwMode="auto">
              <a:xfrm>
                <a:off x="3151188" y="2676526"/>
                <a:ext cx="504825" cy="487363"/>
              </a:xfrm>
              <a:custGeom>
                <a:avLst/>
                <a:gdLst>
                  <a:gd name="T0" fmla="*/ 0 w 318"/>
                  <a:gd name="T1" fmla="*/ 307 h 307"/>
                  <a:gd name="T2" fmla="*/ 0 w 318"/>
                  <a:gd name="T3" fmla="*/ 0 h 307"/>
                  <a:gd name="T4" fmla="*/ 47 w 318"/>
                  <a:gd name="T5" fmla="*/ 0 h 307"/>
                  <a:gd name="T6" fmla="*/ 158 w 318"/>
                  <a:gd name="T7" fmla="*/ 259 h 307"/>
                  <a:gd name="T8" fmla="*/ 268 w 318"/>
                  <a:gd name="T9" fmla="*/ 0 h 307"/>
                  <a:gd name="T10" fmla="*/ 318 w 318"/>
                  <a:gd name="T11" fmla="*/ 0 h 307"/>
                  <a:gd name="T12" fmla="*/ 318 w 318"/>
                  <a:gd name="T13" fmla="*/ 307 h 307"/>
                  <a:gd name="T14" fmla="*/ 285 w 318"/>
                  <a:gd name="T15" fmla="*/ 307 h 307"/>
                  <a:gd name="T16" fmla="*/ 285 w 318"/>
                  <a:gd name="T17" fmla="*/ 33 h 307"/>
                  <a:gd name="T18" fmla="*/ 169 w 318"/>
                  <a:gd name="T19" fmla="*/ 307 h 307"/>
                  <a:gd name="T20" fmla="*/ 148 w 318"/>
                  <a:gd name="T21" fmla="*/ 307 h 307"/>
                  <a:gd name="T22" fmla="*/ 30 w 318"/>
                  <a:gd name="T23" fmla="*/ 33 h 307"/>
                  <a:gd name="T24" fmla="*/ 30 w 318"/>
                  <a:gd name="T25" fmla="*/ 307 h 307"/>
                  <a:gd name="T26" fmla="*/ 0 w 318"/>
                  <a:gd name="T27"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307">
                    <a:moveTo>
                      <a:pt x="0" y="307"/>
                    </a:moveTo>
                    <a:lnTo>
                      <a:pt x="0" y="0"/>
                    </a:lnTo>
                    <a:lnTo>
                      <a:pt x="47" y="0"/>
                    </a:lnTo>
                    <a:lnTo>
                      <a:pt x="158" y="259"/>
                    </a:lnTo>
                    <a:lnTo>
                      <a:pt x="268" y="0"/>
                    </a:lnTo>
                    <a:lnTo>
                      <a:pt x="318" y="0"/>
                    </a:lnTo>
                    <a:lnTo>
                      <a:pt x="318" y="307"/>
                    </a:lnTo>
                    <a:lnTo>
                      <a:pt x="285" y="307"/>
                    </a:lnTo>
                    <a:lnTo>
                      <a:pt x="285" y="33"/>
                    </a:lnTo>
                    <a:lnTo>
                      <a:pt x="169" y="307"/>
                    </a:lnTo>
                    <a:lnTo>
                      <a:pt x="148" y="307"/>
                    </a:lnTo>
                    <a:lnTo>
                      <a:pt x="30" y="33"/>
                    </a:lnTo>
                    <a:lnTo>
                      <a:pt x="30" y="307"/>
                    </a:lnTo>
                    <a:lnTo>
                      <a:pt x="0"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 name="Freeform 108">
                <a:extLst>
                  <a:ext uri="{FF2B5EF4-FFF2-40B4-BE49-F238E27FC236}">
                    <a16:creationId xmlns:a16="http://schemas.microsoft.com/office/drawing/2014/main" id="{47A877F0-742E-0548-9AA8-5FAAD4635700}"/>
                  </a:ext>
                </a:extLst>
              </p:cNvPr>
              <p:cNvSpPr>
                <a:spLocks noEditPoints="1"/>
              </p:cNvSpPr>
              <p:nvPr/>
            </p:nvSpPr>
            <p:spPr bwMode="auto">
              <a:xfrm>
                <a:off x="3727450" y="2668588"/>
                <a:ext cx="496888" cy="503238"/>
              </a:xfrm>
              <a:custGeom>
                <a:avLst/>
                <a:gdLst>
                  <a:gd name="T0" fmla="*/ 0 w 133"/>
                  <a:gd name="T1" fmla="*/ 67 h 132"/>
                  <a:gd name="T2" fmla="*/ 67 w 133"/>
                  <a:gd name="T3" fmla="*/ 0 h 132"/>
                  <a:gd name="T4" fmla="*/ 133 w 133"/>
                  <a:gd name="T5" fmla="*/ 66 h 132"/>
                  <a:gd name="T6" fmla="*/ 67 w 133"/>
                  <a:gd name="T7" fmla="*/ 132 h 132"/>
                  <a:gd name="T8" fmla="*/ 0 w 133"/>
                  <a:gd name="T9" fmla="*/ 67 h 132"/>
                  <a:gd name="T10" fmla="*/ 14 w 133"/>
                  <a:gd name="T11" fmla="*/ 66 h 132"/>
                  <a:gd name="T12" fmla="*/ 67 w 133"/>
                  <a:gd name="T13" fmla="*/ 120 h 132"/>
                  <a:gd name="T14" fmla="*/ 119 w 133"/>
                  <a:gd name="T15" fmla="*/ 66 h 132"/>
                  <a:gd name="T16" fmla="*/ 67 w 133"/>
                  <a:gd name="T17" fmla="*/ 13 h 132"/>
                  <a:gd name="T18" fmla="*/ 14 w 133"/>
                  <a:gd name="T19"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0" y="67"/>
                    </a:moveTo>
                    <a:cubicBezTo>
                      <a:pt x="0" y="27"/>
                      <a:pt x="31" y="0"/>
                      <a:pt x="67" y="0"/>
                    </a:cubicBezTo>
                    <a:cubicBezTo>
                      <a:pt x="104" y="0"/>
                      <a:pt x="133" y="29"/>
                      <a:pt x="133" y="66"/>
                    </a:cubicBezTo>
                    <a:cubicBezTo>
                      <a:pt x="133" y="104"/>
                      <a:pt x="104" y="132"/>
                      <a:pt x="67" y="132"/>
                    </a:cubicBezTo>
                    <a:cubicBezTo>
                      <a:pt x="29" y="132"/>
                      <a:pt x="0" y="103"/>
                      <a:pt x="0" y="67"/>
                    </a:cubicBezTo>
                    <a:close/>
                    <a:moveTo>
                      <a:pt x="14" y="66"/>
                    </a:moveTo>
                    <a:cubicBezTo>
                      <a:pt x="14" y="96"/>
                      <a:pt x="37" y="120"/>
                      <a:pt x="67" y="120"/>
                    </a:cubicBezTo>
                    <a:cubicBezTo>
                      <a:pt x="97" y="120"/>
                      <a:pt x="119" y="95"/>
                      <a:pt x="119" y="66"/>
                    </a:cubicBezTo>
                    <a:cubicBezTo>
                      <a:pt x="119" y="37"/>
                      <a:pt x="97" y="13"/>
                      <a:pt x="67" y="13"/>
                    </a:cubicBezTo>
                    <a:cubicBezTo>
                      <a:pt x="37" y="13"/>
                      <a:pt x="14" y="36"/>
                      <a:pt x="1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9" name="Freeform 109">
                <a:extLst>
                  <a:ext uri="{FF2B5EF4-FFF2-40B4-BE49-F238E27FC236}">
                    <a16:creationId xmlns:a16="http://schemas.microsoft.com/office/drawing/2014/main" id="{F958BA6E-84AE-754B-8240-DAFE1334A953}"/>
                  </a:ext>
                </a:extLst>
              </p:cNvPr>
              <p:cNvSpPr>
                <a:spLocks noEditPoints="1"/>
              </p:cNvSpPr>
              <p:nvPr/>
            </p:nvSpPr>
            <p:spPr bwMode="auto">
              <a:xfrm>
                <a:off x="4276725" y="2668588"/>
                <a:ext cx="498475" cy="503238"/>
              </a:xfrm>
              <a:custGeom>
                <a:avLst/>
                <a:gdLst>
                  <a:gd name="T0" fmla="*/ 0 w 133"/>
                  <a:gd name="T1" fmla="*/ 67 h 132"/>
                  <a:gd name="T2" fmla="*/ 67 w 133"/>
                  <a:gd name="T3" fmla="*/ 0 h 132"/>
                  <a:gd name="T4" fmla="*/ 133 w 133"/>
                  <a:gd name="T5" fmla="*/ 66 h 132"/>
                  <a:gd name="T6" fmla="*/ 67 w 133"/>
                  <a:gd name="T7" fmla="*/ 132 h 132"/>
                  <a:gd name="T8" fmla="*/ 0 w 133"/>
                  <a:gd name="T9" fmla="*/ 67 h 132"/>
                  <a:gd name="T10" fmla="*/ 14 w 133"/>
                  <a:gd name="T11" fmla="*/ 66 h 132"/>
                  <a:gd name="T12" fmla="*/ 67 w 133"/>
                  <a:gd name="T13" fmla="*/ 120 h 132"/>
                  <a:gd name="T14" fmla="*/ 119 w 133"/>
                  <a:gd name="T15" fmla="*/ 66 h 132"/>
                  <a:gd name="T16" fmla="*/ 67 w 133"/>
                  <a:gd name="T17" fmla="*/ 13 h 132"/>
                  <a:gd name="T18" fmla="*/ 14 w 133"/>
                  <a:gd name="T19"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2">
                    <a:moveTo>
                      <a:pt x="0" y="67"/>
                    </a:moveTo>
                    <a:cubicBezTo>
                      <a:pt x="0" y="27"/>
                      <a:pt x="30" y="0"/>
                      <a:pt x="67" y="0"/>
                    </a:cubicBezTo>
                    <a:cubicBezTo>
                      <a:pt x="104" y="0"/>
                      <a:pt x="133" y="29"/>
                      <a:pt x="133" y="66"/>
                    </a:cubicBezTo>
                    <a:cubicBezTo>
                      <a:pt x="133" y="104"/>
                      <a:pt x="104" y="132"/>
                      <a:pt x="67" y="132"/>
                    </a:cubicBezTo>
                    <a:cubicBezTo>
                      <a:pt x="29" y="132"/>
                      <a:pt x="0" y="103"/>
                      <a:pt x="0" y="67"/>
                    </a:cubicBezTo>
                    <a:close/>
                    <a:moveTo>
                      <a:pt x="14" y="66"/>
                    </a:moveTo>
                    <a:cubicBezTo>
                      <a:pt x="14" y="96"/>
                      <a:pt x="37" y="120"/>
                      <a:pt x="67" y="120"/>
                    </a:cubicBezTo>
                    <a:cubicBezTo>
                      <a:pt x="97" y="120"/>
                      <a:pt x="119" y="95"/>
                      <a:pt x="119" y="66"/>
                    </a:cubicBezTo>
                    <a:cubicBezTo>
                      <a:pt x="119" y="37"/>
                      <a:pt x="97" y="13"/>
                      <a:pt x="67" y="13"/>
                    </a:cubicBezTo>
                    <a:cubicBezTo>
                      <a:pt x="37" y="13"/>
                      <a:pt x="14" y="36"/>
                      <a:pt x="1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110">
                <a:extLst>
                  <a:ext uri="{FF2B5EF4-FFF2-40B4-BE49-F238E27FC236}">
                    <a16:creationId xmlns:a16="http://schemas.microsoft.com/office/drawing/2014/main" id="{E93A9DA0-25E8-524A-9949-61358892C822}"/>
                  </a:ext>
                </a:extLst>
              </p:cNvPr>
              <p:cNvSpPr>
                <a:spLocks/>
              </p:cNvSpPr>
              <p:nvPr/>
            </p:nvSpPr>
            <p:spPr bwMode="auto">
              <a:xfrm>
                <a:off x="4849813" y="2676526"/>
                <a:ext cx="385763" cy="487363"/>
              </a:xfrm>
              <a:custGeom>
                <a:avLst/>
                <a:gdLst>
                  <a:gd name="T0" fmla="*/ 210 w 243"/>
                  <a:gd name="T1" fmla="*/ 257 h 307"/>
                  <a:gd name="T2" fmla="*/ 210 w 243"/>
                  <a:gd name="T3" fmla="*/ 0 h 307"/>
                  <a:gd name="T4" fmla="*/ 243 w 243"/>
                  <a:gd name="T5" fmla="*/ 0 h 307"/>
                  <a:gd name="T6" fmla="*/ 243 w 243"/>
                  <a:gd name="T7" fmla="*/ 307 h 307"/>
                  <a:gd name="T8" fmla="*/ 210 w 243"/>
                  <a:gd name="T9" fmla="*/ 307 h 307"/>
                  <a:gd name="T10" fmla="*/ 31 w 243"/>
                  <a:gd name="T11" fmla="*/ 48 h 307"/>
                  <a:gd name="T12" fmla="*/ 33 w 243"/>
                  <a:gd name="T13" fmla="*/ 307 h 307"/>
                  <a:gd name="T14" fmla="*/ 0 w 243"/>
                  <a:gd name="T15" fmla="*/ 307 h 307"/>
                  <a:gd name="T16" fmla="*/ 0 w 243"/>
                  <a:gd name="T17" fmla="*/ 0 h 307"/>
                  <a:gd name="T18" fmla="*/ 33 w 243"/>
                  <a:gd name="T19" fmla="*/ 0 h 307"/>
                  <a:gd name="T20" fmla="*/ 210 w 243"/>
                  <a:gd name="T21" fmla="*/ 25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307">
                    <a:moveTo>
                      <a:pt x="210" y="257"/>
                    </a:moveTo>
                    <a:lnTo>
                      <a:pt x="210" y="0"/>
                    </a:lnTo>
                    <a:lnTo>
                      <a:pt x="243" y="0"/>
                    </a:lnTo>
                    <a:lnTo>
                      <a:pt x="243" y="307"/>
                    </a:lnTo>
                    <a:lnTo>
                      <a:pt x="210" y="307"/>
                    </a:lnTo>
                    <a:lnTo>
                      <a:pt x="31" y="48"/>
                    </a:lnTo>
                    <a:lnTo>
                      <a:pt x="33" y="307"/>
                    </a:lnTo>
                    <a:lnTo>
                      <a:pt x="0" y="307"/>
                    </a:lnTo>
                    <a:lnTo>
                      <a:pt x="0" y="0"/>
                    </a:lnTo>
                    <a:lnTo>
                      <a:pt x="33" y="0"/>
                    </a:lnTo>
                    <a:lnTo>
                      <a:pt x="210" y="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1" name="Freeform 111">
                <a:extLst>
                  <a:ext uri="{FF2B5EF4-FFF2-40B4-BE49-F238E27FC236}">
                    <a16:creationId xmlns:a16="http://schemas.microsoft.com/office/drawing/2014/main" id="{212F46A1-A70C-6845-8743-1F2120DD4AC3}"/>
                  </a:ext>
                </a:extLst>
              </p:cNvPr>
              <p:cNvSpPr>
                <a:spLocks noEditPoints="1"/>
              </p:cNvSpPr>
              <p:nvPr/>
            </p:nvSpPr>
            <p:spPr bwMode="auto">
              <a:xfrm>
                <a:off x="6227763" y="2676526"/>
                <a:ext cx="457200" cy="487363"/>
              </a:xfrm>
              <a:custGeom>
                <a:avLst/>
                <a:gdLst>
                  <a:gd name="T0" fmla="*/ 52 w 288"/>
                  <a:gd name="T1" fmla="*/ 307 h 307"/>
                  <a:gd name="T2" fmla="*/ 0 w 288"/>
                  <a:gd name="T3" fmla="*/ 307 h 307"/>
                  <a:gd name="T4" fmla="*/ 123 w 288"/>
                  <a:gd name="T5" fmla="*/ 0 h 307"/>
                  <a:gd name="T6" fmla="*/ 165 w 288"/>
                  <a:gd name="T7" fmla="*/ 0 h 307"/>
                  <a:gd name="T8" fmla="*/ 288 w 288"/>
                  <a:gd name="T9" fmla="*/ 307 h 307"/>
                  <a:gd name="T10" fmla="*/ 236 w 288"/>
                  <a:gd name="T11" fmla="*/ 307 h 307"/>
                  <a:gd name="T12" fmla="*/ 208 w 288"/>
                  <a:gd name="T13" fmla="*/ 235 h 307"/>
                  <a:gd name="T14" fmla="*/ 78 w 288"/>
                  <a:gd name="T15" fmla="*/ 235 h 307"/>
                  <a:gd name="T16" fmla="*/ 52 w 288"/>
                  <a:gd name="T17" fmla="*/ 307 h 307"/>
                  <a:gd name="T18" fmla="*/ 142 w 288"/>
                  <a:gd name="T19" fmla="*/ 57 h 307"/>
                  <a:gd name="T20" fmla="*/ 92 w 288"/>
                  <a:gd name="T21" fmla="*/ 194 h 307"/>
                  <a:gd name="T22" fmla="*/ 193 w 288"/>
                  <a:gd name="T23" fmla="*/ 194 h 307"/>
                  <a:gd name="T24" fmla="*/ 142 w 288"/>
                  <a:gd name="T25" fmla="*/ 5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307">
                    <a:moveTo>
                      <a:pt x="52" y="307"/>
                    </a:moveTo>
                    <a:lnTo>
                      <a:pt x="0" y="307"/>
                    </a:lnTo>
                    <a:lnTo>
                      <a:pt x="123" y="0"/>
                    </a:lnTo>
                    <a:lnTo>
                      <a:pt x="165" y="0"/>
                    </a:lnTo>
                    <a:lnTo>
                      <a:pt x="288" y="307"/>
                    </a:lnTo>
                    <a:lnTo>
                      <a:pt x="236" y="307"/>
                    </a:lnTo>
                    <a:lnTo>
                      <a:pt x="208" y="235"/>
                    </a:lnTo>
                    <a:lnTo>
                      <a:pt x="78" y="235"/>
                    </a:lnTo>
                    <a:lnTo>
                      <a:pt x="52" y="307"/>
                    </a:lnTo>
                    <a:close/>
                    <a:moveTo>
                      <a:pt x="142" y="57"/>
                    </a:moveTo>
                    <a:lnTo>
                      <a:pt x="92" y="194"/>
                    </a:lnTo>
                    <a:lnTo>
                      <a:pt x="193" y="194"/>
                    </a:lnTo>
                    <a:lnTo>
                      <a:pt x="14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2" name="Freeform 112">
                <a:extLst>
                  <a:ext uri="{FF2B5EF4-FFF2-40B4-BE49-F238E27FC236}">
                    <a16:creationId xmlns:a16="http://schemas.microsoft.com/office/drawing/2014/main" id="{3521618E-4E44-1444-B726-475BF76A0833}"/>
                  </a:ext>
                </a:extLst>
              </p:cNvPr>
              <p:cNvSpPr>
                <a:spLocks/>
              </p:cNvSpPr>
              <p:nvPr/>
            </p:nvSpPr>
            <p:spPr bwMode="auto">
              <a:xfrm>
                <a:off x="6732588" y="2676526"/>
                <a:ext cx="338138" cy="487363"/>
              </a:xfrm>
              <a:custGeom>
                <a:avLst/>
                <a:gdLst>
                  <a:gd name="T0" fmla="*/ 0 w 90"/>
                  <a:gd name="T1" fmla="*/ 0 h 128"/>
                  <a:gd name="T2" fmla="*/ 36 w 90"/>
                  <a:gd name="T3" fmla="*/ 0 h 128"/>
                  <a:gd name="T4" fmla="*/ 73 w 90"/>
                  <a:gd name="T5" fmla="*/ 8 h 128"/>
                  <a:gd name="T6" fmla="*/ 90 w 90"/>
                  <a:gd name="T7" fmla="*/ 42 h 128"/>
                  <a:gd name="T8" fmla="*/ 83 w 90"/>
                  <a:gd name="T9" fmla="*/ 66 h 128"/>
                  <a:gd name="T10" fmla="*/ 58 w 90"/>
                  <a:gd name="T11" fmla="*/ 80 h 128"/>
                  <a:gd name="T12" fmla="*/ 88 w 90"/>
                  <a:gd name="T13" fmla="*/ 128 h 128"/>
                  <a:gd name="T14" fmla="*/ 67 w 90"/>
                  <a:gd name="T15" fmla="*/ 128 h 128"/>
                  <a:gd name="T16" fmla="*/ 32 w 90"/>
                  <a:gd name="T17" fmla="*/ 70 h 128"/>
                  <a:gd name="T18" fmla="*/ 36 w 90"/>
                  <a:gd name="T19" fmla="*/ 70 h 128"/>
                  <a:gd name="T20" fmla="*/ 62 w 90"/>
                  <a:gd name="T21" fmla="*/ 65 h 128"/>
                  <a:gd name="T22" fmla="*/ 70 w 90"/>
                  <a:gd name="T23" fmla="*/ 44 h 128"/>
                  <a:gd name="T24" fmla="*/ 59 w 90"/>
                  <a:gd name="T25" fmla="*/ 22 h 128"/>
                  <a:gd name="T26" fmla="*/ 38 w 90"/>
                  <a:gd name="T27" fmla="*/ 18 h 128"/>
                  <a:gd name="T28" fmla="*/ 20 w 90"/>
                  <a:gd name="T29" fmla="*/ 18 h 128"/>
                  <a:gd name="T30" fmla="*/ 20 w 90"/>
                  <a:gd name="T31" fmla="*/ 128 h 128"/>
                  <a:gd name="T32" fmla="*/ 0 w 90"/>
                  <a:gd name="T33" fmla="*/ 128 h 128"/>
                  <a:gd name="T34" fmla="*/ 0 w 90"/>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28">
                    <a:moveTo>
                      <a:pt x="0" y="0"/>
                    </a:moveTo>
                    <a:cubicBezTo>
                      <a:pt x="36" y="0"/>
                      <a:pt x="36" y="0"/>
                      <a:pt x="36" y="0"/>
                    </a:cubicBezTo>
                    <a:cubicBezTo>
                      <a:pt x="56" y="0"/>
                      <a:pt x="66" y="3"/>
                      <a:pt x="73" y="8"/>
                    </a:cubicBezTo>
                    <a:cubicBezTo>
                      <a:pt x="84" y="14"/>
                      <a:pt x="90" y="28"/>
                      <a:pt x="90" y="42"/>
                    </a:cubicBezTo>
                    <a:cubicBezTo>
                      <a:pt x="90" y="51"/>
                      <a:pt x="88" y="60"/>
                      <a:pt x="83" y="66"/>
                    </a:cubicBezTo>
                    <a:cubicBezTo>
                      <a:pt x="76" y="76"/>
                      <a:pt x="68" y="79"/>
                      <a:pt x="58" y="80"/>
                    </a:cubicBezTo>
                    <a:cubicBezTo>
                      <a:pt x="88" y="128"/>
                      <a:pt x="88" y="128"/>
                      <a:pt x="88" y="128"/>
                    </a:cubicBezTo>
                    <a:cubicBezTo>
                      <a:pt x="67" y="128"/>
                      <a:pt x="67" y="128"/>
                      <a:pt x="67" y="128"/>
                    </a:cubicBezTo>
                    <a:cubicBezTo>
                      <a:pt x="32" y="70"/>
                      <a:pt x="32" y="70"/>
                      <a:pt x="32" y="70"/>
                    </a:cubicBezTo>
                    <a:cubicBezTo>
                      <a:pt x="36" y="70"/>
                      <a:pt x="36" y="70"/>
                      <a:pt x="36" y="70"/>
                    </a:cubicBezTo>
                    <a:cubicBezTo>
                      <a:pt x="45" y="70"/>
                      <a:pt x="56" y="70"/>
                      <a:pt x="62" y="65"/>
                    </a:cubicBezTo>
                    <a:cubicBezTo>
                      <a:pt x="67" y="59"/>
                      <a:pt x="70" y="52"/>
                      <a:pt x="70" y="44"/>
                    </a:cubicBezTo>
                    <a:cubicBezTo>
                      <a:pt x="70" y="35"/>
                      <a:pt x="66" y="27"/>
                      <a:pt x="59" y="22"/>
                    </a:cubicBezTo>
                    <a:cubicBezTo>
                      <a:pt x="54" y="19"/>
                      <a:pt x="47" y="18"/>
                      <a:pt x="38" y="18"/>
                    </a:cubicBezTo>
                    <a:cubicBezTo>
                      <a:pt x="20" y="18"/>
                      <a:pt x="20" y="18"/>
                      <a:pt x="20" y="18"/>
                    </a:cubicBezTo>
                    <a:cubicBezTo>
                      <a:pt x="20" y="128"/>
                      <a:pt x="20" y="128"/>
                      <a:pt x="20" y="128"/>
                    </a:cubicBezTo>
                    <a:cubicBezTo>
                      <a:pt x="0" y="128"/>
                      <a:pt x="0" y="128"/>
                      <a:pt x="0" y="12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3" name="Freeform 113">
                <a:extLst>
                  <a:ext uri="{FF2B5EF4-FFF2-40B4-BE49-F238E27FC236}">
                    <a16:creationId xmlns:a16="http://schemas.microsoft.com/office/drawing/2014/main" id="{9D726DEF-B050-3D48-B6D9-79458E136165}"/>
                  </a:ext>
                </a:extLst>
              </p:cNvPr>
              <p:cNvSpPr>
                <a:spLocks/>
              </p:cNvSpPr>
              <p:nvPr/>
            </p:nvSpPr>
            <p:spPr bwMode="auto">
              <a:xfrm>
                <a:off x="7104063" y="2668588"/>
                <a:ext cx="314325" cy="503238"/>
              </a:xfrm>
              <a:custGeom>
                <a:avLst/>
                <a:gdLst>
                  <a:gd name="T0" fmla="*/ 21 w 84"/>
                  <a:gd name="T1" fmla="*/ 92 h 132"/>
                  <a:gd name="T2" fmla="*/ 42 w 84"/>
                  <a:gd name="T3" fmla="*/ 115 h 132"/>
                  <a:gd name="T4" fmla="*/ 63 w 84"/>
                  <a:gd name="T5" fmla="*/ 94 h 132"/>
                  <a:gd name="T6" fmla="*/ 35 w 84"/>
                  <a:gd name="T7" fmla="*/ 71 h 132"/>
                  <a:gd name="T8" fmla="*/ 3 w 84"/>
                  <a:gd name="T9" fmla="*/ 36 h 132"/>
                  <a:gd name="T10" fmla="*/ 43 w 84"/>
                  <a:gd name="T11" fmla="*/ 0 h 132"/>
                  <a:gd name="T12" fmla="*/ 81 w 84"/>
                  <a:gd name="T13" fmla="*/ 35 h 132"/>
                  <a:gd name="T14" fmla="*/ 61 w 84"/>
                  <a:gd name="T15" fmla="*/ 35 h 132"/>
                  <a:gd name="T16" fmla="*/ 42 w 84"/>
                  <a:gd name="T17" fmla="*/ 17 h 132"/>
                  <a:gd name="T18" fmla="*/ 23 w 84"/>
                  <a:gd name="T19" fmla="*/ 35 h 132"/>
                  <a:gd name="T20" fmla="*/ 53 w 84"/>
                  <a:gd name="T21" fmla="*/ 58 h 132"/>
                  <a:gd name="T22" fmla="*/ 84 w 84"/>
                  <a:gd name="T23" fmla="*/ 93 h 132"/>
                  <a:gd name="T24" fmla="*/ 42 w 84"/>
                  <a:gd name="T25" fmla="*/ 132 h 132"/>
                  <a:gd name="T26" fmla="*/ 0 w 84"/>
                  <a:gd name="T27" fmla="*/ 92 h 132"/>
                  <a:gd name="T28" fmla="*/ 21 w 84"/>
                  <a:gd name="T29"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32">
                    <a:moveTo>
                      <a:pt x="21" y="92"/>
                    </a:moveTo>
                    <a:cubicBezTo>
                      <a:pt x="22" y="111"/>
                      <a:pt x="36" y="115"/>
                      <a:pt x="42" y="115"/>
                    </a:cubicBezTo>
                    <a:cubicBezTo>
                      <a:pt x="54" y="115"/>
                      <a:pt x="63" y="106"/>
                      <a:pt x="63" y="94"/>
                    </a:cubicBezTo>
                    <a:cubicBezTo>
                      <a:pt x="63" y="80"/>
                      <a:pt x="51" y="77"/>
                      <a:pt x="35" y="71"/>
                    </a:cubicBezTo>
                    <a:cubicBezTo>
                      <a:pt x="25" y="68"/>
                      <a:pt x="3" y="60"/>
                      <a:pt x="3" y="36"/>
                    </a:cubicBezTo>
                    <a:cubicBezTo>
                      <a:pt x="2" y="13"/>
                      <a:pt x="23" y="0"/>
                      <a:pt x="43" y="0"/>
                    </a:cubicBezTo>
                    <a:cubicBezTo>
                      <a:pt x="59" y="0"/>
                      <a:pt x="80" y="8"/>
                      <a:pt x="81" y="35"/>
                    </a:cubicBezTo>
                    <a:cubicBezTo>
                      <a:pt x="61" y="35"/>
                      <a:pt x="61" y="35"/>
                      <a:pt x="61" y="35"/>
                    </a:cubicBezTo>
                    <a:cubicBezTo>
                      <a:pt x="60" y="28"/>
                      <a:pt x="57" y="17"/>
                      <a:pt x="42" y="17"/>
                    </a:cubicBezTo>
                    <a:cubicBezTo>
                      <a:pt x="32" y="17"/>
                      <a:pt x="23" y="24"/>
                      <a:pt x="23" y="35"/>
                    </a:cubicBezTo>
                    <a:cubicBezTo>
                      <a:pt x="23" y="47"/>
                      <a:pt x="32" y="50"/>
                      <a:pt x="53" y="58"/>
                    </a:cubicBezTo>
                    <a:cubicBezTo>
                      <a:pt x="69" y="65"/>
                      <a:pt x="84" y="73"/>
                      <a:pt x="84" y="93"/>
                    </a:cubicBezTo>
                    <a:cubicBezTo>
                      <a:pt x="84" y="114"/>
                      <a:pt x="70" y="132"/>
                      <a:pt x="42" y="132"/>
                    </a:cubicBezTo>
                    <a:cubicBezTo>
                      <a:pt x="17" y="132"/>
                      <a:pt x="1" y="117"/>
                      <a:pt x="0" y="92"/>
                    </a:cubicBezTo>
                    <a:lnTo>
                      <a:pt x="21"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4" name="Freeform 114">
                <a:extLst>
                  <a:ext uri="{FF2B5EF4-FFF2-40B4-BE49-F238E27FC236}">
                    <a16:creationId xmlns:a16="http://schemas.microsoft.com/office/drawing/2014/main" id="{5034BAE9-7251-CE4D-A2CA-A791AA943E8A}"/>
                  </a:ext>
                </a:extLst>
              </p:cNvPr>
              <p:cNvSpPr>
                <a:spLocks/>
              </p:cNvSpPr>
              <p:nvPr/>
            </p:nvSpPr>
            <p:spPr bwMode="auto">
              <a:xfrm>
                <a:off x="5314950" y="2862263"/>
                <a:ext cx="134938" cy="301625"/>
              </a:xfrm>
              <a:custGeom>
                <a:avLst/>
                <a:gdLst>
                  <a:gd name="T0" fmla="*/ 23 w 85"/>
                  <a:gd name="T1" fmla="*/ 75 h 190"/>
                  <a:gd name="T2" fmla="*/ 0 w 85"/>
                  <a:gd name="T3" fmla="*/ 75 h 190"/>
                  <a:gd name="T4" fmla="*/ 4 w 85"/>
                  <a:gd name="T5" fmla="*/ 48 h 190"/>
                  <a:gd name="T6" fmla="*/ 28 w 85"/>
                  <a:gd name="T7" fmla="*/ 48 h 190"/>
                  <a:gd name="T8" fmla="*/ 37 w 85"/>
                  <a:gd name="T9" fmla="*/ 0 h 190"/>
                  <a:gd name="T10" fmla="*/ 70 w 85"/>
                  <a:gd name="T11" fmla="*/ 0 h 190"/>
                  <a:gd name="T12" fmla="*/ 61 w 85"/>
                  <a:gd name="T13" fmla="*/ 48 h 190"/>
                  <a:gd name="T14" fmla="*/ 85 w 85"/>
                  <a:gd name="T15" fmla="*/ 48 h 190"/>
                  <a:gd name="T16" fmla="*/ 80 w 85"/>
                  <a:gd name="T17" fmla="*/ 75 h 190"/>
                  <a:gd name="T18" fmla="*/ 56 w 85"/>
                  <a:gd name="T19" fmla="*/ 75 h 190"/>
                  <a:gd name="T20" fmla="*/ 35 w 85"/>
                  <a:gd name="T21" fmla="*/ 190 h 190"/>
                  <a:gd name="T22" fmla="*/ 2 w 85"/>
                  <a:gd name="T23" fmla="*/ 190 h 190"/>
                  <a:gd name="T24" fmla="*/ 23 w 85"/>
                  <a:gd name="T25"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90">
                    <a:moveTo>
                      <a:pt x="23" y="75"/>
                    </a:moveTo>
                    <a:lnTo>
                      <a:pt x="0" y="75"/>
                    </a:lnTo>
                    <a:lnTo>
                      <a:pt x="4" y="48"/>
                    </a:lnTo>
                    <a:lnTo>
                      <a:pt x="28" y="48"/>
                    </a:lnTo>
                    <a:lnTo>
                      <a:pt x="37" y="0"/>
                    </a:lnTo>
                    <a:lnTo>
                      <a:pt x="70" y="0"/>
                    </a:lnTo>
                    <a:lnTo>
                      <a:pt x="61" y="48"/>
                    </a:lnTo>
                    <a:lnTo>
                      <a:pt x="85" y="48"/>
                    </a:lnTo>
                    <a:lnTo>
                      <a:pt x="80" y="75"/>
                    </a:lnTo>
                    <a:lnTo>
                      <a:pt x="56" y="75"/>
                    </a:lnTo>
                    <a:lnTo>
                      <a:pt x="35" y="190"/>
                    </a:lnTo>
                    <a:lnTo>
                      <a:pt x="2" y="190"/>
                    </a:lnTo>
                    <a:lnTo>
                      <a:pt x="23"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5" name="Freeform 115">
                <a:extLst>
                  <a:ext uri="{FF2B5EF4-FFF2-40B4-BE49-F238E27FC236}">
                    <a16:creationId xmlns:a16="http://schemas.microsoft.com/office/drawing/2014/main" id="{A251D725-9FB3-8E4A-B0A9-F5AFD089FF67}"/>
                  </a:ext>
                </a:extLst>
              </p:cNvPr>
              <p:cNvSpPr>
                <a:spLocks/>
              </p:cNvSpPr>
              <p:nvPr/>
            </p:nvSpPr>
            <p:spPr bwMode="auto">
              <a:xfrm>
                <a:off x="5670550" y="2676526"/>
                <a:ext cx="504825" cy="487363"/>
              </a:xfrm>
              <a:custGeom>
                <a:avLst/>
                <a:gdLst>
                  <a:gd name="T0" fmla="*/ 135 w 135"/>
                  <a:gd name="T1" fmla="*/ 128 h 128"/>
                  <a:gd name="T2" fmla="*/ 135 w 135"/>
                  <a:gd name="T3" fmla="*/ 0 h 128"/>
                  <a:gd name="T4" fmla="*/ 107 w 135"/>
                  <a:gd name="T5" fmla="*/ 0 h 128"/>
                  <a:gd name="T6" fmla="*/ 68 w 135"/>
                  <a:gd name="T7" fmla="*/ 99 h 128"/>
                  <a:gd name="T8" fmla="*/ 28 w 135"/>
                  <a:gd name="T9" fmla="*/ 1 h 128"/>
                  <a:gd name="T10" fmla="*/ 0 w 135"/>
                  <a:gd name="T11" fmla="*/ 1 h 128"/>
                  <a:gd name="T12" fmla="*/ 0 w 135"/>
                  <a:gd name="T13" fmla="*/ 66 h 128"/>
                  <a:gd name="T14" fmla="*/ 3 w 135"/>
                  <a:gd name="T15" fmla="*/ 70 h 128"/>
                  <a:gd name="T16" fmla="*/ 11 w 135"/>
                  <a:gd name="T17" fmla="*/ 100 h 128"/>
                  <a:gd name="T18" fmla="*/ 0 w 135"/>
                  <a:gd name="T19" fmla="*/ 122 h 128"/>
                  <a:gd name="T20" fmla="*/ 0 w 135"/>
                  <a:gd name="T21" fmla="*/ 128 h 128"/>
                  <a:gd name="T22" fmla="*/ 19 w 135"/>
                  <a:gd name="T23" fmla="*/ 128 h 128"/>
                  <a:gd name="T24" fmla="*/ 18 w 135"/>
                  <a:gd name="T25" fmla="*/ 21 h 128"/>
                  <a:gd name="T26" fmla="*/ 61 w 135"/>
                  <a:gd name="T27" fmla="*/ 128 h 128"/>
                  <a:gd name="T28" fmla="*/ 74 w 135"/>
                  <a:gd name="T29" fmla="*/ 128 h 128"/>
                  <a:gd name="T30" fmla="*/ 116 w 135"/>
                  <a:gd name="T31" fmla="*/ 20 h 128"/>
                  <a:gd name="T32" fmla="*/ 116 w 135"/>
                  <a:gd name="T33" fmla="*/ 128 h 128"/>
                  <a:gd name="T34" fmla="*/ 135 w 135"/>
                  <a:gd name="T3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128">
                    <a:moveTo>
                      <a:pt x="135" y="128"/>
                    </a:moveTo>
                    <a:cubicBezTo>
                      <a:pt x="135" y="0"/>
                      <a:pt x="135" y="0"/>
                      <a:pt x="135" y="0"/>
                    </a:cubicBezTo>
                    <a:cubicBezTo>
                      <a:pt x="107" y="0"/>
                      <a:pt x="107" y="0"/>
                      <a:pt x="107" y="0"/>
                    </a:cubicBezTo>
                    <a:cubicBezTo>
                      <a:pt x="68" y="99"/>
                      <a:pt x="68" y="99"/>
                      <a:pt x="68" y="99"/>
                    </a:cubicBezTo>
                    <a:cubicBezTo>
                      <a:pt x="28" y="1"/>
                      <a:pt x="28" y="1"/>
                      <a:pt x="28" y="1"/>
                    </a:cubicBezTo>
                    <a:cubicBezTo>
                      <a:pt x="0" y="1"/>
                      <a:pt x="0" y="1"/>
                      <a:pt x="0" y="1"/>
                    </a:cubicBezTo>
                    <a:cubicBezTo>
                      <a:pt x="0" y="66"/>
                      <a:pt x="0" y="66"/>
                      <a:pt x="0" y="66"/>
                    </a:cubicBezTo>
                    <a:cubicBezTo>
                      <a:pt x="1" y="68"/>
                      <a:pt x="2" y="69"/>
                      <a:pt x="3" y="70"/>
                    </a:cubicBezTo>
                    <a:cubicBezTo>
                      <a:pt x="10" y="78"/>
                      <a:pt x="13" y="89"/>
                      <a:pt x="11" y="100"/>
                    </a:cubicBezTo>
                    <a:cubicBezTo>
                      <a:pt x="9" y="108"/>
                      <a:pt x="6" y="115"/>
                      <a:pt x="0" y="122"/>
                    </a:cubicBezTo>
                    <a:cubicBezTo>
                      <a:pt x="0" y="128"/>
                      <a:pt x="0" y="128"/>
                      <a:pt x="0" y="128"/>
                    </a:cubicBezTo>
                    <a:cubicBezTo>
                      <a:pt x="19" y="128"/>
                      <a:pt x="19" y="128"/>
                      <a:pt x="19" y="128"/>
                    </a:cubicBezTo>
                    <a:cubicBezTo>
                      <a:pt x="18" y="21"/>
                      <a:pt x="18" y="21"/>
                      <a:pt x="18" y="21"/>
                    </a:cubicBezTo>
                    <a:cubicBezTo>
                      <a:pt x="61" y="128"/>
                      <a:pt x="61" y="128"/>
                      <a:pt x="61" y="128"/>
                    </a:cubicBezTo>
                    <a:cubicBezTo>
                      <a:pt x="74" y="128"/>
                      <a:pt x="74" y="128"/>
                      <a:pt x="74" y="128"/>
                    </a:cubicBezTo>
                    <a:cubicBezTo>
                      <a:pt x="116" y="20"/>
                      <a:pt x="116" y="20"/>
                      <a:pt x="116" y="20"/>
                    </a:cubicBezTo>
                    <a:cubicBezTo>
                      <a:pt x="116" y="128"/>
                      <a:pt x="116" y="128"/>
                      <a:pt x="116" y="128"/>
                    </a:cubicBezTo>
                    <a:lnTo>
                      <a:pt x="135"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6" name="Freeform 116">
                <a:extLst>
                  <a:ext uri="{FF2B5EF4-FFF2-40B4-BE49-F238E27FC236}">
                    <a16:creationId xmlns:a16="http://schemas.microsoft.com/office/drawing/2014/main" id="{5570063A-4D09-BE4D-AA8B-0E1213527847}"/>
                  </a:ext>
                </a:extLst>
              </p:cNvPr>
              <p:cNvSpPr>
                <a:spLocks noEditPoints="1"/>
              </p:cNvSpPr>
              <p:nvPr/>
            </p:nvSpPr>
            <p:spPr bwMode="auto">
              <a:xfrm>
                <a:off x="5426075" y="2932113"/>
                <a:ext cx="258763" cy="234950"/>
              </a:xfrm>
              <a:custGeom>
                <a:avLst/>
                <a:gdLst>
                  <a:gd name="T0" fmla="*/ 3 w 69"/>
                  <a:gd name="T1" fmla="*/ 31 h 62"/>
                  <a:gd name="T2" fmla="*/ 40 w 69"/>
                  <a:gd name="T3" fmla="*/ 0 h 62"/>
                  <a:gd name="T4" fmla="*/ 66 w 69"/>
                  <a:gd name="T5" fmla="*/ 31 h 62"/>
                  <a:gd name="T6" fmla="*/ 29 w 69"/>
                  <a:gd name="T7" fmla="*/ 62 h 62"/>
                  <a:gd name="T8" fmla="*/ 3 w 69"/>
                  <a:gd name="T9" fmla="*/ 31 h 62"/>
                  <a:gd name="T10" fmla="*/ 17 w 69"/>
                  <a:gd name="T11" fmla="*/ 31 h 62"/>
                  <a:gd name="T12" fmla="*/ 31 w 69"/>
                  <a:gd name="T13" fmla="*/ 49 h 62"/>
                  <a:gd name="T14" fmla="*/ 52 w 69"/>
                  <a:gd name="T15" fmla="*/ 31 h 62"/>
                  <a:gd name="T16" fmla="*/ 38 w 69"/>
                  <a:gd name="T17" fmla="*/ 13 h 62"/>
                  <a:gd name="T18" fmla="*/ 17 w 69"/>
                  <a:gd name="T19"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2">
                    <a:moveTo>
                      <a:pt x="3" y="31"/>
                    </a:moveTo>
                    <a:cubicBezTo>
                      <a:pt x="6" y="16"/>
                      <a:pt x="20" y="0"/>
                      <a:pt x="40" y="0"/>
                    </a:cubicBezTo>
                    <a:cubicBezTo>
                      <a:pt x="61" y="0"/>
                      <a:pt x="69" y="16"/>
                      <a:pt x="66" y="31"/>
                    </a:cubicBezTo>
                    <a:cubicBezTo>
                      <a:pt x="63" y="47"/>
                      <a:pt x="49" y="62"/>
                      <a:pt x="29" y="62"/>
                    </a:cubicBezTo>
                    <a:cubicBezTo>
                      <a:pt x="8" y="62"/>
                      <a:pt x="0" y="47"/>
                      <a:pt x="3" y="31"/>
                    </a:cubicBezTo>
                    <a:close/>
                    <a:moveTo>
                      <a:pt x="17" y="31"/>
                    </a:moveTo>
                    <a:cubicBezTo>
                      <a:pt x="15" y="42"/>
                      <a:pt x="22" y="49"/>
                      <a:pt x="31" y="49"/>
                    </a:cubicBezTo>
                    <a:cubicBezTo>
                      <a:pt x="41" y="49"/>
                      <a:pt x="50" y="42"/>
                      <a:pt x="52" y="31"/>
                    </a:cubicBezTo>
                    <a:cubicBezTo>
                      <a:pt x="54" y="21"/>
                      <a:pt x="48" y="13"/>
                      <a:pt x="38" y="13"/>
                    </a:cubicBezTo>
                    <a:cubicBezTo>
                      <a:pt x="28" y="13"/>
                      <a:pt x="19" y="21"/>
                      <a:pt x="1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sp>
        <p:nvSpPr>
          <p:cNvPr id="39" name="TextBox 38"/>
          <p:cNvSpPr txBox="1"/>
          <p:nvPr userDrawn="1"/>
        </p:nvSpPr>
        <p:spPr>
          <a:xfrm>
            <a:off x="124051" y="6611780"/>
            <a:ext cx="526106" cy="246221"/>
          </a:xfrm>
          <a:prstGeom prst="rect">
            <a:avLst/>
          </a:prstGeom>
          <a:noFill/>
        </p:spPr>
        <p:txBody>
          <a:bodyPr wrap="none" rtlCol="0">
            <a:spAutoFit/>
          </a:bodyPr>
          <a:lstStyle/>
          <a:p>
            <a:r>
              <a:rPr lang="en-US" sz="1000" dirty="0">
                <a:latin typeface="Arial"/>
                <a:cs typeface="Arial"/>
              </a:rPr>
              <a:t>DAC3</a:t>
            </a:r>
          </a:p>
        </p:txBody>
      </p:sp>
    </p:spTree>
    <p:extLst>
      <p:ext uri="{BB962C8B-B14F-4D97-AF65-F5344CB8AC3E}">
        <p14:creationId xmlns:p14="http://schemas.microsoft.com/office/powerpoint/2010/main" val="32623838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advClick="0"/>
  <p:hf hdr="0" ftr="0"/>
  <p:txStyles>
    <p:titleStyle>
      <a:lvl1pPr algn="l" defTabSz="457200" rtl="0" eaLnBrk="0" fontAlgn="base" hangingPunct="0">
        <a:spcBef>
          <a:spcPct val="0"/>
        </a:spcBef>
        <a:spcAft>
          <a:spcPct val="0"/>
        </a:spcAft>
        <a:defRPr sz="24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177800" indent="-177800" algn="l" defTabSz="457200" rtl="0" eaLnBrk="0" fontAlgn="base" hangingPunct="0">
        <a:spcBef>
          <a:spcPct val="20000"/>
        </a:spcBef>
        <a:spcAft>
          <a:spcPct val="0"/>
        </a:spcAft>
        <a:buFont typeface="Arial" panose="020B0604020202020204" pitchFamily="34" charset="0"/>
        <a:buChar char="•"/>
        <a:defRPr sz="2400" b="1" kern="1200">
          <a:solidFill>
            <a:schemeClr val="tx1"/>
          </a:solidFill>
          <a:latin typeface="Arial"/>
          <a:ea typeface="ヒラギノ角ゴ Pro W3" charset="-128"/>
          <a:cs typeface="Arial"/>
        </a:defRPr>
      </a:lvl1pPr>
      <a:lvl2pPr marL="461963"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ヒラギノ角ゴ Pro W3" charset="-128"/>
          <a:cs typeface="Arial"/>
        </a:defRPr>
      </a:lvl2pPr>
      <a:lvl3pPr marL="798513"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ヒラギノ角ゴ Pro W3" charset="-128"/>
          <a:cs typeface="Arial"/>
        </a:defRPr>
      </a:lvl3pPr>
      <a:lvl4pPr marL="1260475"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ヒラギノ角ゴ Pro W3" charset="-128"/>
          <a:cs typeface="Arial"/>
        </a:defRPr>
      </a:lvl4pPr>
      <a:lvl5pPr marL="1655763"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4097" y="3474732"/>
            <a:ext cx="5479869" cy="3396648"/>
          </a:xfrm>
        </p:spPr>
        <p:txBody>
          <a:bodyPr/>
          <a:lstStyle/>
          <a:p>
            <a:r>
              <a:rPr lang="en-US" sz="1200" dirty="0" smtClean="0">
                <a:solidFill>
                  <a:schemeClr val="bg1"/>
                </a:solidFill>
              </a:rPr>
              <a:t>ICES-2020-370</a:t>
            </a:r>
            <a:r>
              <a:rPr lang="en-US" dirty="0" smtClean="0">
                <a:solidFill>
                  <a:schemeClr val="bg1"/>
                </a:solidFill>
              </a:rPr>
              <a:t/>
            </a:r>
            <a:br>
              <a:rPr lang="en-US" dirty="0" smtClean="0">
                <a:solidFill>
                  <a:schemeClr val="bg1"/>
                </a:solidFill>
              </a:rPr>
            </a:br>
            <a:r>
              <a:rPr lang="en-US" dirty="0" smtClean="0">
                <a:solidFill>
                  <a:schemeClr val="bg1"/>
                </a:solidFill>
              </a:rPr>
              <a:t>More Data Needed for Failure Rate Estimation, Validation, and Uncertainty Reduction</a:t>
            </a: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sz="1600" dirty="0" smtClean="0">
                <a:solidFill>
                  <a:schemeClr val="bg1"/>
                </a:solidFill>
              </a:rPr>
              <a:t>Andrew Owens and William Cirillo</a:t>
            </a:r>
            <a:br>
              <a:rPr lang="en-US" sz="1600" dirty="0" smtClean="0">
                <a:solidFill>
                  <a:schemeClr val="bg1"/>
                </a:solidFill>
              </a:rPr>
            </a:br>
            <a:r>
              <a:rPr lang="en-US" sz="1400" i="1" dirty="0" smtClean="0">
                <a:solidFill>
                  <a:schemeClr val="bg1"/>
                </a:solidFill>
              </a:rPr>
              <a:t>NASA Langley Research Center</a:t>
            </a:r>
            <a:r>
              <a:rPr lang="en-US" sz="1600" dirty="0" smtClean="0">
                <a:solidFill>
                  <a:schemeClr val="bg1"/>
                </a:solidFill>
              </a:rPr>
              <a:t/>
            </a:r>
            <a:br>
              <a:rPr lang="en-US" sz="1600" dirty="0" smtClean="0">
                <a:solidFill>
                  <a:schemeClr val="bg1"/>
                </a:solidFill>
              </a:rPr>
            </a:br>
            <a:r>
              <a:rPr lang="en-US" sz="1600" dirty="0">
                <a:solidFill>
                  <a:schemeClr val="bg1"/>
                </a:solidFill>
              </a:rPr>
              <a:t/>
            </a:r>
            <a:br>
              <a:rPr lang="en-US" sz="1600" dirty="0">
                <a:solidFill>
                  <a:schemeClr val="bg1"/>
                </a:solidFill>
              </a:rPr>
            </a:br>
            <a:r>
              <a:rPr lang="en-US" sz="1600" dirty="0" smtClean="0">
                <a:solidFill>
                  <a:schemeClr val="bg1"/>
                </a:solidFill>
              </a:rPr>
              <a:t>Nicole Piontek, Chel Stromgren, and Jason Cho</a:t>
            </a:r>
            <a:br>
              <a:rPr lang="en-US" sz="1600" dirty="0" smtClean="0">
                <a:solidFill>
                  <a:schemeClr val="bg1"/>
                </a:solidFill>
              </a:rPr>
            </a:br>
            <a:r>
              <a:rPr lang="en-US" sz="1400" i="1" dirty="0" err="1" smtClean="0">
                <a:solidFill>
                  <a:schemeClr val="bg1"/>
                </a:solidFill>
              </a:rPr>
              <a:t>Binera</a:t>
            </a:r>
            <a:r>
              <a:rPr lang="en-US" sz="1400" i="1" dirty="0" smtClean="0">
                <a:solidFill>
                  <a:schemeClr val="bg1"/>
                </a:solidFill>
              </a:rPr>
              <a:t>, Inc.</a:t>
            </a:r>
            <a:r>
              <a:rPr lang="en-US" sz="1600" i="1" dirty="0" smtClean="0">
                <a:solidFill>
                  <a:schemeClr val="bg1"/>
                </a:solidFill>
              </a:rPr>
              <a:t/>
            </a:r>
            <a:br>
              <a:rPr lang="en-US" sz="1600" i="1" dirty="0" smtClean="0">
                <a:solidFill>
                  <a:schemeClr val="bg1"/>
                </a:solidFill>
              </a:rPr>
            </a:br>
            <a:r>
              <a:rPr lang="en-US" sz="1600" dirty="0">
                <a:solidFill>
                  <a:schemeClr val="bg1"/>
                </a:solidFill>
              </a:rPr>
              <a:t/>
            </a:r>
            <a:br>
              <a:rPr lang="en-US" sz="1600" dirty="0">
                <a:solidFill>
                  <a:schemeClr val="bg1"/>
                </a:solidFill>
              </a:rPr>
            </a:br>
            <a:r>
              <a:rPr lang="en-US" sz="1200" dirty="0" smtClean="0">
                <a:solidFill>
                  <a:schemeClr val="bg1"/>
                </a:solidFill>
              </a:rPr>
              <a:t>July 13, 2021</a:t>
            </a:r>
            <a:endParaRPr lang="en-US" sz="1600" i="1" dirty="0">
              <a:solidFill>
                <a:schemeClr val="bg1"/>
              </a:solidFill>
            </a:endParaRPr>
          </a:p>
        </p:txBody>
      </p:sp>
      <p:sp>
        <p:nvSpPr>
          <p:cNvPr id="4" name="Slide Number Placeholder 3"/>
          <p:cNvSpPr>
            <a:spLocks noGrp="1"/>
          </p:cNvSpPr>
          <p:nvPr>
            <p:ph type="sldNum" sz="quarter" idx="4294967295"/>
          </p:nvPr>
        </p:nvSpPr>
        <p:spPr>
          <a:xfrm>
            <a:off x="9347200" y="6538913"/>
            <a:ext cx="2844800" cy="365125"/>
          </a:xfrm>
        </p:spPr>
        <p:txBody>
          <a:bodyPr/>
          <a:lstStyle/>
          <a:p>
            <a:pPr>
              <a:defRPr/>
            </a:pPr>
            <a:fld id="{A587C384-89D6-8141-B091-9776852F31EF}" type="slidenum">
              <a:rPr lang="en-US" altLang="x-none" smtClean="0"/>
              <a:pPr>
                <a:defRPr/>
              </a:pPr>
              <a:t>1</a:t>
            </a:fld>
            <a:endParaRPr lang="en-US" altLang="x-none" dirty="0"/>
          </a:p>
        </p:txBody>
      </p:sp>
      <p:sp>
        <p:nvSpPr>
          <p:cNvPr id="7" name="Title 4"/>
          <p:cNvSpPr txBox="1">
            <a:spLocks/>
          </p:cNvSpPr>
          <p:nvPr/>
        </p:nvSpPr>
        <p:spPr bwMode="auto">
          <a:xfrm>
            <a:off x="56546" y="0"/>
            <a:ext cx="4384825" cy="41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b="1" i="0" kern="1200">
                <a:solidFill>
                  <a:schemeClr val="tx1"/>
                </a:solidFill>
                <a:latin typeface="Arial" panose="020B0604020202020204" pitchFamily="34" charset="0"/>
                <a:ea typeface="ヒラギノ角ゴ Pro W3" charset="-128"/>
                <a:cs typeface="Arial" panose="020B0604020202020204" pitchFamily="34" charset="0"/>
              </a:defRPr>
            </a:lvl1pPr>
            <a:lvl2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2pPr>
            <a:lvl3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3pPr>
            <a:lvl4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4pPr>
            <a:lvl5pPr algn="l" defTabSz="457200" rtl="0" eaLnBrk="1" fontAlgn="base" hangingPunct="1">
              <a:spcBef>
                <a:spcPct val="0"/>
              </a:spcBef>
              <a:spcAft>
                <a:spcPct val="0"/>
              </a:spcAft>
              <a:defRPr sz="2400" b="1">
                <a:solidFill>
                  <a:schemeClr val="bg1"/>
                </a:solidFill>
                <a:latin typeface="Arial" charset="0"/>
                <a:ea typeface="ヒラギノ角ゴ Pro W3" charset="-128"/>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US" sz="1200" dirty="0" smtClean="0">
                <a:solidFill>
                  <a:schemeClr val="bg1"/>
                </a:solidFill>
              </a:rPr>
              <a:t>50</a:t>
            </a:r>
            <a:r>
              <a:rPr lang="en-US" sz="1200" baseline="30000" dirty="0" smtClean="0">
                <a:solidFill>
                  <a:schemeClr val="bg1"/>
                </a:solidFill>
              </a:rPr>
              <a:t>th</a:t>
            </a:r>
            <a:r>
              <a:rPr lang="en-US" sz="1200" dirty="0" smtClean="0">
                <a:solidFill>
                  <a:schemeClr val="bg1"/>
                </a:solidFill>
              </a:rPr>
              <a:t> International Conference on Environmental Systems</a:t>
            </a:r>
            <a:br>
              <a:rPr lang="en-US" sz="1200" dirty="0" smtClean="0">
                <a:solidFill>
                  <a:schemeClr val="bg1"/>
                </a:solidFill>
              </a:rPr>
            </a:br>
            <a:r>
              <a:rPr lang="en-US" sz="1200" dirty="0" smtClean="0">
                <a:solidFill>
                  <a:schemeClr val="bg1"/>
                </a:solidFill>
              </a:rPr>
              <a:t>12-15 July 2021</a:t>
            </a:r>
            <a:endParaRPr lang="en-US" sz="1600" i="1" dirty="0">
              <a:solidFill>
                <a:schemeClr val="bg1"/>
              </a:solidFill>
            </a:endParaRPr>
          </a:p>
        </p:txBody>
      </p:sp>
    </p:spTree>
    <p:extLst>
      <p:ext uri="{BB962C8B-B14F-4D97-AF65-F5344CB8AC3E}">
        <p14:creationId xmlns:p14="http://schemas.microsoft.com/office/powerpoint/2010/main" val="364372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711" y="846138"/>
            <a:ext cx="7300117" cy="6011862"/>
          </a:xfrm>
          <a:prstGeom prst="rect">
            <a:avLst/>
          </a:prstGeom>
        </p:spPr>
      </p:pic>
      <p:sp>
        <p:nvSpPr>
          <p:cNvPr id="2" name="Title 1"/>
          <p:cNvSpPr>
            <a:spLocks noGrp="1"/>
          </p:cNvSpPr>
          <p:nvPr>
            <p:ph type="title"/>
          </p:nvPr>
        </p:nvSpPr>
        <p:spPr/>
        <p:txBody>
          <a:bodyPr/>
          <a:lstStyle/>
          <a:p>
            <a:r>
              <a:rPr lang="en-US" dirty="0" smtClean="0"/>
              <a:t>Results: Updates from Simulated Test Data</a:t>
            </a:r>
            <a:endParaRPr lang="en-US" dirty="0"/>
          </a:p>
        </p:txBody>
      </p:sp>
      <p:sp>
        <p:nvSpPr>
          <p:cNvPr id="3" name="Content Placeholder 2"/>
          <p:cNvSpPr>
            <a:spLocks noGrp="1"/>
          </p:cNvSpPr>
          <p:nvPr>
            <p:ph idx="1"/>
          </p:nvPr>
        </p:nvSpPr>
        <p:spPr>
          <a:xfrm>
            <a:off x="213360" y="1003301"/>
            <a:ext cx="4587240" cy="5632889"/>
          </a:xfrm>
        </p:spPr>
        <p:txBody>
          <a:bodyPr/>
          <a:lstStyle/>
          <a:p>
            <a:r>
              <a:rPr lang="en-US" sz="2000" dirty="0" smtClean="0"/>
              <a:t>Simulated “true” failure </a:t>
            </a:r>
            <a:r>
              <a:rPr lang="en-US" sz="2000" dirty="0"/>
              <a:t>rate </a:t>
            </a:r>
            <a:r>
              <a:rPr lang="en-US" sz="2000" dirty="0" smtClean="0"/>
              <a:t>shown </a:t>
            </a:r>
            <a:r>
              <a:rPr lang="en-US" sz="2000" dirty="0"/>
              <a:t>by gray dashed line</a:t>
            </a:r>
          </a:p>
          <a:p>
            <a:r>
              <a:rPr lang="en-US" sz="2000" dirty="0" smtClean="0"/>
              <a:t>Accurate prior (</a:t>
            </a:r>
            <a:r>
              <a:rPr lang="en-US" sz="2000" dirty="0" smtClean="0">
                <a:solidFill>
                  <a:srgbClr val="1973B2"/>
                </a:solidFill>
              </a:rPr>
              <a:t>blue</a:t>
            </a:r>
            <a:r>
              <a:rPr lang="en-US" sz="2000" dirty="0" smtClean="0"/>
              <a:t>) same for all cases</a:t>
            </a:r>
          </a:p>
          <a:p>
            <a:r>
              <a:rPr lang="en-US" sz="2000" dirty="0" smtClean="0"/>
              <a:t>Overestimate (</a:t>
            </a:r>
            <a:r>
              <a:rPr lang="en-US" sz="2000" dirty="0" smtClean="0">
                <a:solidFill>
                  <a:srgbClr val="299F29"/>
                </a:solidFill>
              </a:rPr>
              <a:t>green</a:t>
            </a:r>
            <a:r>
              <a:rPr lang="en-US" sz="2000" dirty="0" smtClean="0"/>
              <a:t>) and underestimate (</a:t>
            </a:r>
            <a:r>
              <a:rPr lang="en-US" sz="2000" dirty="0" smtClean="0">
                <a:solidFill>
                  <a:srgbClr val="D41B1C"/>
                </a:solidFill>
              </a:rPr>
              <a:t>red</a:t>
            </a:r>
            <a:r>
              <a:rPr lang="en-US" sz="2000" dirty="0" smtClean="0"/>
              <a:t>) have different initial variances, depending on uncertainty initialization method</a:t>
            </a:r>
          </a:p>
          <a:p>
            <a:r>
              <a:rPr lang="en-US" sz="2000" dirty="0" smtClean="0"/>
              <a:t>All estimates approach the true failure rate and reduce uncertainty as more data are gathered</a:t>
            </a:r>
          </a:p>
          <a:p>
            <a:r>
              <a:rPr lang="en-US" sz="2000" dirty="0" smtClean="0"/>
              <a:t>However, some priors approach the true value very slowly</a:t>
            </a:r>
          </a:p>
          <a:p>
            <a:pPr lvl="1"/>
            <a:r>
              <a:rPr lang="en-US" dirty="0" smtClean="0"/>
              <a:t>Underestimates using Equal Error Factor (</a:t>
            </a:r>
            <a:r>
              <a:rPr lang="en-US" dirty="0" smtClean="0">
                <a:solidFill>
                  <a:srgbClr val="D41B1C"/>
                </a:solidFill>
              </a:rPr>
              <a:t>red</a:t>
            </a:r>
            <a:r>
              <a:rPr lang="en-US" dirty="0" smtClean="0"/>
              <a:t>, top left)</a:t>
            </a:r>
          </a:p>
          <a:p>
            <a:pPr lvl="1"/>
            <a:r>
              <a:rPr lang="en-US" dirty="0" smtClean="0"/>
              <a:t>Overestimates using Equal Variance (</a:t>
            </a:r>
            <a:r>
              <a:rPr lang="en-US" dirty="0" smtClean="0">
                <a:solidFill>
                  <a:srgbClr val="299F29"/>
                </a:solidFill>
              </a:rPr>
              <a:t>green</a:t>
            </a:r>
            <a:r>
              <a:rPr lang="en-US" dirty="0" smtClean="0"/>
              <a:t>, bottom left)</a:t>
            </a:r>
          </a:p>
        </p:txBody>
      </p:sp>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10</a:t>
            </a:fld>
            <a:endParaRPr lang="en-US" altLang="x-none" dirty="0"/>
          </a:p>
        </p:txBody>
      </p:sp>
      <p:sp>
        <p:nvSpPr>
          <p:cNvPr id="5"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spTree>
    <p:extLst>
      <p:ext uri="{BB962C8B-B14F-4D97-AF65-F5344CB8AC3E}">
        <p14:creationId xmlns:p14="http://schemas.microsoft.com/office/powerpoint/2010/main" val="2874169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474" y="1414371"/>
            <a:ext cx="6272354" cy="4871527"/>
          </a:xfrm>
          <a:prstGeom prst="rect">
            <a:avLst/>
          </a:prstGeom>
        </p:spPr>
      </p:pic>
      <p:sp>
        <p:nvSpPr>
          <p:cNvPr id="2" name="Title 1"/>
          <p:cNvSpPr>
            <a:spLocks noGrp="1"/>
          </p:cNvSpPr>
          <p:nvPr>
            <p:ph type="title"/>
          </p:nvPr>
        </p:nvSpPr>
        <p:spPr/>
        <p:txBody>
          <a:bodyPr/>
          <a:lstStyle/>
          <a:p>
            <a:r>
              <a:rPr lang="en-US" dirty="0" smtClean="0"/>
              <a:t>Results: Updates from Simulated Test Data</a:t>
            </a:r>
            <a:endParaRPr lang="en-US" dirty="0"/>
          </a:p>
        </p:txBody>
      </p:sp>
      <p:sp>
        <p:nvSpPr>
          <p:cNvPr id="3" name="Content Placeholder 2"/>
          <p:cNvSpPr>
            <a:spLocks noGrp="1"/>
          </p:cNvSpPr>
          <p:nvPr>
            <p:ph idx="1"/>
          </p:nvPr>
        </p:nvSpPr>
        <p:spPr>
          <a:xfrm>
            <a:off x="315384" y="1003301"/>
            <a:ext cx="5602090" cy="5632889"/>
          </a:xfrm>
        </p:spPr>
        <p:txBody>
          <a:bodyPr/>
          <a:lstStyle/>
          <a:p>
            <a:r>
              <a:rPr lang="en-US" sz="2000" dirty="0" smtClean="0"/>
              <a:t>Focusing on result after update:</a:t>
            </a:r>
          </a:p>
          <a:p>
            <a:pPr lvl="1"/>
            <a:r>
              <a:rPr lang="en-US" dirty="0" smtClean="0"/>
              <a:t>Full posterior PDFs shown for each uncertainty initialization case</a:t>
            </a:r>
          </a:p>
          <a:p>
            <a:pPr lvl="1"/>
            <a:r>
              <a:rPr lang="en-US" dirty="0" smtClean="0"/>
              <a:t>Only results from over-/underestimated priors shown, because results from accurate priors are the same in all cases</a:t>
            </a:r>
          </a:p>
          <a:p>
            <a:r>
              <a:rPr lang="en-US" sz="2000" dirty="0" smtClean="0"/>
              <a:t>Some uncertainty initialization methods better for correcting overestimates; others better for correcting underestimates</a:t>
            </a:r>
          </a:p>
          <a:p>
            <a:pPr lvl="1"/>
            <a:r>
              <a:rPr lang="en-US" i="1" dirty="0" smtClean="0"/>
              <a:t>Overestimate:</a:t>
            </a:r>
            <a:r>
              <a:rPr lang="en-US" dirty="0" smtClean="0"/>
              <a:t> “true” value not in 80% credible interval for </a:t>
            </a:r>
            <a:r>
              <a:rPr lang="en-US" b="1" dirty="0" smtClean="0">
                <a:solidFill>
                  <a:srgbClr val="1973B2"/>
                </a:solidFill>
              </a:rPr>
              <a:t>Equal V2E</a:t>
            </a:r>
            <a:r>
              <a:rPr lang="en-US" b="1" dirty="0" smtClean="0"/>
              <a:t> </a:t>
            </a:r>
            <a:r>
              <a:rPr lang="en-US" dirty="0" smtClean="0"/>
              <a:t>and </a:t>
            </a:r>
            <a:r>
              <a:rPr lang="en-US" b="1" dirty="0" smtClean="0">
                <a:solidFill>
                  <a:srgbClr val="D41B1C"/>
                </a:solidFill>
              </a:rPr>
              <a:t>Equal Variance</a:t>
            </a:r>
          </a:p>
          <a:p>
            <a:pPr lvl="1"/>
            <a:r>
              <a:rPr lang="en-US" i="1" dirty="0" smtClean="0"/>
              <a:t>Underestimate:</a:t>
            </a:r>
            <a:r>
              <a:rPr lang="en-US" dirty="0" smtClean="0"/>
              <a:t> “true” value not in 80% credible interval for </a:t>
            </a:r>
            <a:r>
              <a:rPr lang="en-US" b="1" dirty="0" smtClean="0">
                <a:solidFill>
                  <a:srgbClr val="299F29"/>
                </a:solidFill>
              </a:rPr>
              <a:t>Equal Error Factor</a:t>
            </a:r>
            <a:endParaRPr lang="en-US" b="1" i="1" dirty="0" smtClean="0">
              <a:solidFill>
                <a:srgbClr val="299F29"/>
              </a:solidFill>
            </a:endParaRPr>
          </a:p>
          <a:p>
            <a:r>
              <a:rPr lang="en-US" sz="2000" dirty="0" smtClean="0"/>
              <a:t>Updates from </a:t>
            </a:r>
            <a:r>
              <a:rPr lang="en-US" sz="2000" dirty="0" err="1" smtClean="0">
                <a:solidFill>
                  <a:srgbClr val="8C5CB8"/>
                </a:solidFill>
              </a:rPr>
              <a:t>Jeffreys</a:t>
            </a:r>
            <a:r>
              <a:rPr lang="en-US" sz="2000" dirty="0" smtClean="0">
                <a:solidFill>
                  <a:srgbClr val="8C5CB8"/>
                </a:solidFill>
              </a:rPr>
              <a:t> Prior</a:t>
            </a:r>
            <a:r>
              <a:rPr lang="en-US" sz="2000" dirty="0" smtClean="0"/>
              <a:t> not impacted by over- or underestimates</a:t>
            </a:r>
          </a:p>
          <a:p>
            <a:endParaRPr lang="en-US" dirty="0"/>
          </a:p>
        </p:txBody>
      </p:sp>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11</a:t>
            </a:fld>
            <a:endParaRPr lang="en-US" altLang="x-none" dirty="0"/>
          </a:p>
        </p:txBody>
      </p:sp>
      <p:sp>
        <p:nvSpPr>
          <p:cNvPr id="5"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sp>
        <p:nvSpPr>
          <p:cNvPr id="7" name="TextBox 6"/>
          <p:cNvSpPr txBox="1"/>
          <p:nvPr/>
        </p:nvSpPr>
        <p:spPr>
          <a:xfrm>
            <a:off x="6591118" y="1040838"/>
            <a:ext cx="4925066" cy="400110"/>
          </a:xfrm>
          <a:prstGeom prst="rect">
            <a:avLst/>
          </a:prstGeom>
          <a:noFill/>
        </p:spPr>
        <p:txBody>
          <a:bodyPr wrap="none" rtlCol="0">
            <a:spAutoFit/>
          </a:bodyPr>
          <a:lstStyle/>
          <a:p>
            <a:r>
              <a:rPr lang="en-US" sz="2000" b="1" dirty="0" smtClean="0">
                <a:latin typeface="Arial"/>
                <a:cs typeface="Arial"/>
              </a:rPr>
              <a:t>Updated Estimates After Full 10 </a:t>
            </a:r>
            <a:r>
              <a:rPr lang="en-US" sz="2000" b="1" dirty="0" err="1" smtClean="0">
                <a:latin typeface="Arial"/>
                <a:cs typeface="Arial"/>
              </a:rPr>
              <a:t>yr</a:t>
            </a:r>
            <a:r>
              <a:rPr lang="en-US" sz="2000" b="1" dirty="0" smtClean="0">
                <a:latin typeface="Arial"/>
                <a:cs typeface="Arial"/>
              </a:rPr>
              <a:t> Test</a:t>
            </a:r>
          </a:p>
        </p:txBody>
      </p:sp>
      <p:sp>
        <p:nvSpPr>
          <p:cNvPr id="10" name="TextBox 9"/>
          <p:cNvSpPr txBox="1"/>
          <p:nvPr/>
        </p:nvSpPr>
        <p:spPr>
          <a:xfrm>
            <a:off x="6468429" y="6277303"/>
            <a:ext cx="3430747" cy="430887"/>
          </a:xfrm>
          <a:prstGeom prst="rect">
            <a:avLst/>
          </a:prstGeom>
          <a:noFill/>
        </p:spPr>
        <p:txBody>
          <a:bodyPr wrap="none" rtlCol="0">
            <a:spAutoFit/>
          </a:bodyPr>
          <a:lstStyle/>
          <a:p>
            <a:r>
              <a:rPr lang="en-US" sz="1100" i="1" dirty="0" smtClean="0">
                <a:latin typeface="Arial"/>
                <a:cs typeface="Arial"/>
              </a:rPr>
              <a:t>Solid vertical lines = expected value</a:t>
            </a:r>
          </a:p>
          <a:p>
            <a:r>
              <a:rPr lang="en-US" sz="1100" i="1" dirty="0" smtClean="0">
                <a:latin typeface="Arial"/>
                <a:cs typeface="Arial"/>
              </a:rPr>
              <a:t>Dotted vertical lines = edges of 80% credible interval</a:t>
            </a:r>
          </a:p>
        </p:txBody>
      </p:sp>
    </p:spTree>
    <p:extLst>
      <p:ext uri="{BB962C8B-B14F-4D97-AF65-F5344CB8AC3E}">
        <p14:creationId xmlns:p14="http://schemas.microsoft.com/office/powerpoint/2010/main" val="10942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Sensitivity to Inaccurate Prior</a:t>
            </a:r>
            <a:endParaRPr lang="en-US" dirty="0"/>
          </a:p>
        </p:txBody>
      </p:sp>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12</a:t>
            </a:fld>
            <a:endParaRPr lang="en-US" altLang="x-none" dirty="0"/>
          </a:p>
        </p:txBody>
      </p:sp>
      <p:sp>
        <p:nvSpPr>
          <p:cNvPr id="5"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530" y="916957"/>
            <a:ext cx="9130940" cy="5102585"/>
          </a:xfrm>
          <a:prstGeom prst="rect">
            <a:avLst/>
          </a:prstGeom>
        </p:spPr>
      </p:pic>
      <p:cxnSp>
        <p:nvCxnSpPr>
          <p:cNvPr id="9" name="Straight Connector 8"/>
          <p:cNvCxnSpPr/>
          <p:nvPr/>
        </p:nvCxnSpPr>
        <p:spPr>
          <a:xfrm>
            <a:off x="4225833" y="5708469"/>
            <a:ext cx="0" cy="757647"/>
          </a:xfrm>
          <a:prstGeom prst="line">
            <a:avLst/>
          </a:prstGeom>
          <a:ln w="28575">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685902" y="6295081"/>
            <a:ext cx="1079863" cy="0"/>
          </a:xfrm>
          <a:prstGeom prst="line">
            <a:avLst/>
          </a:prstGeom>
          <a:ln w="28575">
            <a:solidFill>
              <a:schemeClr val="tx1"/>
            </a:solidFill>
            <a:prstDash val="solid"/>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671256" y="6033471"/>
            <a:ext cx="1587294" cy="523220"/>
          </a:xfrm>
          <a:prstGeom prst="rect">
            <a:avLst/>
          </a:prstGeom>
          <a:noFill/>
        </p:spPr>
        <p:txBody>
          <a:bodyPr wrap="none" rtlCol="0">
            <a:spAutoFit/>
          </a:bodyPr>
          <a:lstStyle/>
          <a:p>
            <a:pPr algn="ctr"/>
            <a:r>
              <a:rPr lang="en-US" sz="1400" dirty="0" smtClean="0">
                <a:latin typeface="Arial"/>
                <a:cs typeface="Arial"/>
              </a:rPr>
              <a:t>Overestimated</a:t>
            </a:r>
            <a:br>
              <a:rPr lang="en-US" sz="1400" dirty="0" smtClean="0">
                <a:latin typeface="Arial"/>
                <a:cs typeface="Arial"/>
              </a:rPr>
            </a:br>
            <a:r>
              <a:rPr lang="en-US" sz="1400" dirty="0" smtClean="0">
                <a:latin typeface="Arial"/>
                <a:cs typeface="Arial"/>
              </a:rPr>
              <a:t>Prior Failure Rate</a:t>
            </a:r>
          </a:p>
        </p:txBody>
      </p:sp>
      <p:sp>
        <p:nvSpPr>
          <p:cNvPr id="14" name="TextBox 13"/>
          <p:cNvSpPr txBox="1"/>
          <p:nvPr/>
        </p:nvSpPr>
        <p:spPr>
          <a:xfrm>
            <a:off x="2199648" y="6030405"/>
            <a:ext cx="1587294" cy="523220"/>
          </a:xfrm>
          <a:prstGeom prst="rect">
            <a:avLst/>
          </a:prstGeom>
          <a:noFill/>
        </p:spPr>
        <p:txBody>
          <a:bodyPr wrap="none" rtlCol="0">
            <a:spAutoFit/>
          </a:bodyPr>
          <a:lstStyle/>
          <a:p>
            <a:pPr algn="ctr"/>
            <a:r>
              <a:rPr lang="en-US" sz="1400" dirty="0" smtClean="0">
                <a:latin typeface="Arial"/>
                <a:cs typeface="Arial"/>
              </a:rPr>
              <a:t>Underestimated</a:t>
            </a:r>
            <a:br>
              <a:rPr lang="en-US" sz="1400" dirty="0" smtClean="0">
                <a:latin typeface="Arial"/>
                <a:cs typeface="Arial"/>
              </a:rPr>
            </a:br>
            <a:r>
              <a:rPr lang="en-US" sz="1400" dirty="0" smtClean="0">
                <a:latin typeface="Arial"/>
                <a:cs typeface="Arial"/>
              </a:rPr>
              <a:t>Prior Failure Rate</a:t>
            </a:r>
          </a:p>
        </p:txBody>
      </p:sp>
      <p:cxnSp>
        <p:nvCxnSpPr>
          <p:cNvPr id="16" name="Straight Connector 15"/>
          <p:cNvCxnSpPr/>
          <p:nvPr/>
        </p:nvCxnSpPr>
        <p:spPr>
          <a:xfrm>
            <a:off x="9895111" y="4173585"/>
            <a:ext cx="718456" cy="0"/>
          </a:xfrm>
          <a:prstGeom prst="line">
            <a:avLst/>
          </a:prstGeom>
          <a:ln w="28575">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rot="5400000">
            <a:off x="9871163" y="4173586"/>
            <a:ext cx="1079863" cy="0"/>
          </a:xfrm>
          <a:prstGeom prst="line">
            <a:avLst/>
          </a:prstGeom>
          <a:ln w="28575">
            <a:solidFill>
              <a:schemeClr val="tx1"/>
            </a:solidFill>
            <a:prstDash val="solid"/>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9986091" y="4713518"/>
            <a:ext cx="1925527" cy="523220"/>
          </a:xfrm>
          <a:prstGeom prst="rect">
            <a:avLst/>
          </a:prstGeom>
          <a:noFill/>
        </p:spPr>
        <p:txBody>
          <a:bodyPr wrap="none" rtlCol="0">
            <a:spAutoFit/>
          </a:bodyPr>
          <a:lstStyle/>
          <a:p>
            <a:pPr algn="ctr"/>
            <a:r>
              <a:rPr lang="en-US" sz="1400" dirty="0" smtClean="0">
                <a:latin typeface="Arial"/>
                <a:cs typeface="Arial"/>
              </a:rPr>
              <a:t>Underestimated</a:t>
            </a:r>
            <a:br>
              <a:rPr lang="en-US" sz="1400" dirty="0" smtClean="0">
                <a:latin typeface="Arial"/>
                <a:cs typeface="Arial"/>
              </a:rPr>
            </a:br>
            <a:r>
              <a:rPr lang="en-US" sz="1400" dirty="0" smtClean="0">
                <a:latin typeface="Arial"/>
                <a:cs typeface="Arial"/>
              </a:rPr>
              <a:t>Posterior Failure Rate</a:t>
            </a:r>
          </a:p>
        </p:txBody>
      </p:sp>
      <p:sp>
        <p:nvSpPr>
          <p:cNvPr id="20" name="TextBox 19"/>
          <p:cNvSpPr txBox="1"/>
          <p:nvPr/>
        </p:nvSpPr>
        <p:spPr>
          <a:xfrm>
            <a:off x="9986091" y="3075025"/>
            <a:ext cx="1925527" cy="523220"/>
          </a:xfrm>
          <a:prstGeom prst="rect">
            <a:avLst/>
          </a:prstGeom>
          <a:noFill/>
        </p:spPr>
        <p:txBody>
          <a:bodyPr wrap="none" rtlCol="0">
            <a:spAutoFit/>
          </a:bodyPr>
          <a:lstStyle/>
          <a:p>
            <a:pPr algn="ctr"/>
            <a:r>
              <a:rPr lang="en-US" sz="1400" dirty="0" smtClean="0">
                <a:latin typeface="Arial"/>
                <a:cs typeface="Arial"/>
              </a:rPr>
              <a:t>Overestimated</a:t>
            </a:r>
            <a:br>
              <a:rPr lang="en-US" sz="1400" dirty="0" smtClean="0">
                <a:latin typeface="Arial"/>
                <a:cs typeface="Arial"/>
              </a:rPr>
            </a:br>
            <a:r>
              <a:rPr lang="en-US" sz="1400" dirty="0" smtClean="0">
                <a:latin typeface="Arial"/>
                <a:cs typeface="Arial"/>
              </a:rPr>
              <a:t>Posterior Failure Rate</a:t>
            </a:r>
          </a:p>
        </p:txBody>
      </p:sp>
      <p:sp>
        <p:nvSpPr>
          <p:cNvPr id="24" name="TextBox 23"/>
          <p:cNvSpPr txBox="1"/>
          <p:nvPr/>
        </p:nvSpPr>
        <p:spPr>
          <a:xfrm>
            <a:off x="5326380" y="1793066"/>
            <a:ext cx="2438400" cy="646331"/>
          </a:xfrm>
          <a:prstGeom prst="rect">
            <a:avLst/>
          </a:prstGeom>
          <a:solidFill>
            <a:schemeClr val="bg1">
              <a:alpha val="70000"/>
            </a:schemeClr>
          </a:solidFill>
        </p:spPr>
        <p:txBody>
          <a:bodyPr wrap="square" lIns="0" tIns="0" rIns="0" bIns="0" rtlCol="0">
            <a:spAutoFit/>
          </a:bodyPr>
          <a:lstStyle/>
          <a:p>
            <a:pPr algn="r"/>
            <a:r>
              <a:rPr lang="en-US" sz="1400" b="1" dirty="0" smtClean="0">
                <a:solidFill>
                  <a:srgbClr val="D41B1C"/>
                </a:solidFill>
                <a:latin typeface="Arial"/>
                <a:cs typeface="Arial"/>
              </a:rPr>
              <a:t>Equal Variance approach not as effective at correcting overestimated failure rates</a:t>
            </a:r>
          </a:p>
        </p:txBody>
      </p:sp>
      <p:sp>
        <p:nvSpPr>
          <p:cNvPr id="25" name="TextBox 24"/>
          <p:cNvSpPr txBox="1"/>
          <p:nvPr/>
        </p:nvSpPr>
        <p:spPr>
          <a:xfrm>
            <a:off x="3368525" y="4608168"/>
            <a:ext cx="2565046" cy="646331"/>
          </a:xfrm>
          <a:prstGeom prst="rect">
            <a:avLst/>
          </a:prstGeom>
          <a:solidFill>
            <a:schemeClr val="bg1">
              <a:alpha val="60000"/>
            </a:schemeClr>
          </a:solidFill>
        </p:spPr>
        <p:txBody>
          <a:bodyPr wrap="square" lIns="0" tIns="0" rIns="0" bIns="0" rtlCol="0">
            <a:spAutoFit/>
          </a:bodyPr>
          <a:lstStyle/>
          <a:p>
            <a:r>
              <a:rPr lang="en-US" sz="1400" b="1" dirty="0" smtClean="0">
                <a:solidFill>
                  <a:srgbClr val="299F29"/>
                </a:solidFill>
                <a:latin typeface="Arial"/>
                <a:cs typeface="Arial"/>
              </a:rPr>
              <a:t>Equal Error Factor approach not as effective at correcting underestimated failure rates</a:t>
            </a:r>
          </a:p>
        </p:txBody>
      </p:sp>
      <p:sp>
        <p:nvSpPr>
          <p:cNvPr id="26" name="TextBox 25"/>
          <p:cNvSpPr txBox="1"/>
          <p:nvPr/>
        </p:nvSpPr>
        <p:spPr>
          <a:xfrm>
            <a:off x="8444768" y="2143559"/>
            <a:ext cx="2352772" cy="861774"/>
          </a:xfrm>
          <a:prstGeom prst="rect">
            <a:avLst/>
          </a:prstGeom>
          <a:solidFill>
            <a:schemeClr val="bg1">
              <a:alpha val="60000"/>
            </a:schemeClr>
          </a:solidFill>
        </p:spPr>
        <p:txBody>
          <a:bodyPr wrap="square" lIns="0" tIns="0" rIns="0" bIns="0" rtlCol="0">
            <a:spAutoFit/>
          </a:bodyPr>
          <a:lstStyle/>
          <a:p>
            <a:r>
              <a:rPr lang="en-US" sz="1400" b="1" dirty="0" smtClean="0">
                <a:solidFill>
                  <a:srgbClr val="1973B2"/>
                </a:solidFill>
                <a:latin typeface="Arial"/>
                <a:cs typeface="Arial"/>
              </a:rPr>
              <a:t>Equal V2E Ratio approach is equally good at correcting overestimates and underestimates</a:t>
            </a:r>
          </a:p>
        </p:txBody>
      </p:sp>
      <p:sp>
        <p:nvSpPr>
          <p:cNvPr id="27" name="TextBox 26"/>
          <p:cNvSpPr txBox="1"/>
          <p:nvPr/>
        </p:nvSpPr>
        <p:spPr>
          <a:xfrm>
            <a:off x="6900523" y="4231935"/>
            <a:ext cx="2352772" cy="861774"/>
          </a:xfrm>
          <a:prstGeom prst="rect">
            <a:avLst/>
          </a:prstGeom>
          <a:solidFill>
            <a:schemeClr val="bg1">
              <a:alpha val="60000"/>
            </a:schemeClr>
          </a:solidFill>
        </p:spPr>
        <p:txBody>
          <a:bodyPr wrap="square" lIns="0" tIns="0" rIns="0" bIns="0" rtlCol="0">
            <a:spAutoFit/>
          </a:bodyPr>
          <a:lstStyle/>
          <a:p>
            <a:r>
              <a:rPr lang="en-US" sz="1400" b="1" dirty="0" err="1" smtClean="0">
                <a:solidFill>
                  <a:srgbClr val="8C5CB8"/>
                </a:solidFill>
                <a:latin typeface="Arial"/>
                <a:cs typeface="Arial"/>
              </a:rPr>
              <a:t>Jeffreys</a:t>
            </a:r>
            <a:r>
              <a:rPr lang="en-US" sz="1400" b="1" dirty="0" smtClean="0">
                <a:solidFill>
                  <a:srgbClr val="8C5CB8"/>
                </a:solidFill>
                <a:latin typeface="Arial"/>
                <a:cs typeface="Arial"/>
              </a:rPr>
              <a:t> Prior does not use initial estimates, and is therefore not sensitive to inaccurate priors</a:t>
            </a:r>
          </a:p>
        </p:txBody>
      </p:sp>
    </p:spTree>
    <p:extLst>
      <p:ext uri="{BB962C8B-B14F-4D97-AF65-F5344CB8AC3E}">
        <p14:creationId xmlns:p14="http://schemas.microsoft.com/office/powerpoint/2010/main" val="2665090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Spares Mass and Spares Counts</a:t>
            </a:r>
            <a:endParaRPr lang="en-US" dirty="0"/>
          </a:p>
        </p:txBody>
      </p:sp>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13</a:t>
            </a:fld>
            <a:endParaRPr lang="en-US" altLang="x-none" dirty="0"/>
          </a:p>
        </p:txBody>
      </p:sp>
      <p:sp>
        <p:nvSpPr>
          <p:cNvPr id="5"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138"/>
            <a:ext cx="4038600" cy="31411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940" y="1391785"/>
            <a:ext cx="6373900" cy="3869332"/>
          </a:xfrm>
          <a:prstGeom prst="rect">
            <a:avLst/>
          </a:prstGeom>
        </p:spPr>
      </p:pic>
      <p:sp>
        <p:nvSpPr>
          <p:cNvPr id="9" name="Content Placeholder 2"/>
          <p:cNvSpPr>
            <a:spLocks noGrp="1"/>
          </p:cNvSpPr>
          <p:nvPr>
            <p:ph idx="1"/>
          </p:nvPr>
        </p:nvSpPr>
        <p:spPr>
          <a:xfrm>
            <a:off x="91440" y="3939543"/>
            <a:ext cx="4262544" cy="2696647"/>
          </a:xfrm>
        </p:spPr>
        <p:txBody>
          <a:bodyPr/>
          <a:lstStyle/>
          <a:p>
            <a:r>
              <a:rPr lang="en-US" sz="2000" dirty="0" smtClean="0"/>
              <a:t>Informative priors result in lower spares mass than </a:t>
            </a:r>
            <a:r>
              <a:rPr lang="en-US" sz="2000" dirty="0" err="1" smtClean="0"/>
              <a:t>Jeffreys</a:t>
            </a:r>
            <a:r>
              <a:rPr lang="en-US" sz="2000" dirty="0" smtClean="0"/>
              <a:t> Prior</a:t>
            </a:r>
          </a:p>
          <a:p>
            <a:pPr lvl="1"/>
            <a:r>
              <a:rPr lang="en-US" dirty="0" smtClean="0"/>
              <a:t>If reasonably accurate priors can be generated, they are valuable</a:t>
            </a:r>
          </a:p>
          <a:p>
            <a:pPr lvl="1"/>
            <a:r>
              <a:rPr lang="en-US" dirty="0" err="1" smtClean="0"/>
              <a:t>Jeffreys</a:t>
            </a:r>
            <a:r>
              <a:rPr lang="en-US" dirty="0" smtClean="0"/>
              <a:t> Prior mitigates the risk of an inaccurate prior at the cost of increased uncertainty, resulting in increased spares mass</a:t>
            </a:r>
            <a:endParaRPr lang="en-US" dirty="0"/>
          </a:p>
        </p:txBody>
      </p:sp>
      <p:sp>
        <p:nvSpPr>
          <p:cNvPr id="10" name="TextBox 9"/>
          <p:cNvSpPr txBox="1"/>
          <p:nvPr/>
        </p:nvSpPr>
        <p:spPr>
          <a:xfrm>
            <a:off x="756456" y="1306797"/>
            <a:ext cx="3506088" cy="707886"/>
          </a:xfrm>
          <a:prstGeom prst="rect">
            <a:avLst/>
          </a:prstGeom>
          <a:noFill/>
        </p:spPr>
        <p:txBody>
          <a:bodyPr wrap="square" rtlCol="0">
            <a:spAutoFit/>
          </a:bodyPr>
          <a:lstStyle/>
          <a:p>
            <a:r>
              <a:rPr lang="en-US" sz="1000" i="1" dirty="0" smtClean="0">
                <a:latin typeface="Arial"/>
                <a:cs typeface="Arial"/>
              </a:rPr>
              <a:t>Spares allocated for notional 1,100-day Mars mission</a:t>
            </a:r>
          </a:p>
          <a:p>
            <a:r>
              <a:rPr lang="en-US" sz="1000" i="1" dirty="0" smtClean="0">
                <a:latin typeface="Arial"/>
                <a:cs typeface="Arial"/>
              </a:rPr>
              <a:t>Probability of Sufficiency (POS) = 0.98</a:t>
            </a:r>
          </a:p>
          <a:p>
            <a:r>
              <a:rPr lang="en-US" sz="1000" i="1" dirty="0" smtClean="0">
                <a:latin typeface="Arial"/>
                <a:cs typeface="Arial"/>
              </a:rPr>
              <a:t>Only includes ECLSS spares</a:t>
            </a:r>
          </a:p>
          <a:p>
            <a:r>
              <a:rPr lang="en-US" sz="1000" i="1" dirty="0" smtClean="0">
                <a:latin typeface="Arial"/>
                <a:cs typeface="Arial"/>
              </a:rPr>
              <a:t>See paper for more details</a:t>
            </a:r>
          </a:p>
        </p:txBody>
      </p:sp>
      <p:sp>
        <p:nvSpPr>
          <p:cNvPr id="11" name="Content Placeholder 2"/>
          <p:cNvSpPr txBox="1">
            <a:spLocks/>
          </p:cNvSpPr>
          <p:nvPr/>
        </p:nvSpPr>
        <p:spPr bwMode="auto">
          <a:xfrm>
            <a:off x="4445424" y="5261117"/>
            <a:ext cx="7609416" cy="137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7800" indent="-177800" algn="l" defTabSz="457200" rtl="0" eaLnBrk="1" fontAlgn="base" hangingPunct="1">
              <a:spcBef>
                <a:spcPts val="0"/>
              </a:spcBef>
              <a:spcAft>
                <a:spcPts val="600"/>
              </a:spcAft>
              <a:buFont typeface="Arial" charset="0"/>
              <a:buChar char="•"/>
              <a:defRPr b="1" kern="1200">
                <a:solidFill>
                  <a:schemeClr val="tx1"/>
                </a:solidFill>
                <a:latin typeface="Arial"/>
                <a:ea typeface="ヒラギノ角ゴ Pro W3" charset="-128"/>
                <a:cs typeface="Arial"/>
              </a:defRPr>
            </a:lvl1pPr>
            <a:lvl2pPr marL="6858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1430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3pPr>
            <a:lvl4pPr marL="16002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Spares mass is only part of the story; missions also need to carry the </a:t>
            </a:r>
            <a:r>
              <a:rPr lang="en-US" sz="2000" i="1" dirty="0" smtClean="0"/>
              <a:t>correct</a:t>
            </a:r>
            <a:r>
              <a:rPr lang="en-US" sz="2000" dirty="0" smtClean="0"/>
              <a:t> spares</a:t>
            </a:r>
          </a:p>
          <a:p>
            <a:r>
              <a:rPr lang="en-US" sz="2000" dirty="0" smtClean="0">
                <a:solidFill>
                  <a:srgbClr val="1772B1"/>
                </a:solidFill>
              </a:rPr>
              <a:t>Different prior initialization techniques result in different spares allocations, which have different risk implications</a:t>
            </a:r>
            <a:endParaRPr lang="en-US" dirty="0">
              <a:solidFill>
                <a:srgbClr val="1772B1"/>
              </a:solidFill>
            </a:endParaRPr>
          </a:p>
        </p:txBody>
      </p:sp>
      <p:sp>
        <p:nvSpPr>
          <p:cNvPr id="17" name="TextBox 16"/>
          <p:cNvSpPr txBox="1"/>
          <p:nvPr/>
        </p:nvSpPr>
        <p:spPr>
          <a:xfrm>
            <a:off x="4568033" y="2629149"/>
            <a:ext cx="1412166" cy="769441"/>
          </a:xfrm>
          <a:prstGeom prst="rect">
            <a:avLst/>
          </a:prstGeom>
          <a:noFill/>
        </p:spPr>
        <p:txBody>
          <a:bodyPr wrap="square" lIns="0" tIns="0" rIns="0" bIns="0" rtlCol="0">
            <a:spAutoFit/>
          </a:bodyPr>
          <a:lstStyle/>
          <a:p>
            <a:r>
              <a:rPr lang="en-US" sz="1000" i="1" dirty="0" smtClean="0">
                <a:latin typeface="Arial"/>
                <a:cs typeface="Arial"/>
              </a:rPr>
              <a:t>Equal Variance method resulted in fewer spares being allocated for ~20% of ORUs relative to Equal Error Factor</a:t>
            </a:r>
          </a:p>
        </p:txBody>
      </p:sp>
      <p:cxnSp>
        <p:nvCxnSpPr>
          <p:cNvPr id="15" name="Straight Arrow Connector 14"/>
          <p:cNvCxnSpPr/>
          <p:nvPr/>
        </p:nvCxnSpPr>
        <p:spPr>
          <a:xfrm flipV="1">
            <a:off x="5980199" y="2734178"/>
            <a:ext cx="529433" cy="161422"/>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6455673" y="812238"/>
            <a:ext cx="4971233" cy="584775"/>
          </a:xfrm>
          <a:prstGeom prst="rect">
            <a:avLst/>
          </a:prstGeom>
          <a:noFill/>
        </p:spPr>
        <p:txBody>
          <a:bodyPr wrap="none" rtlCol="0">
            <a:spAutoFit/>
          </a:bodyPr>
          <a:lstStyle/>
          <a:p>
            <a:pPr algn="ctr"/>
            <a:r>
              <a:rPr lang="en-US" sz="2000" b="1" dirty="0" smtClean="0">
                <a:latin typeface="Arial"/>
                <a:cs typeface="Arial"/>
              </a:rPr>
              <a:t>Histogram of Relative Spares Counts</a:t>
            </a:r>
            <a:br>
              <a:rPr lang="en-US" sz="2000" b="1" dirty="0" smtClean="0">
                <a:latin typeface="Arial"/>
                <a:cs typeface="Arial"/>
              </a:rPr>
            </a:br>
            <a:r>
              <a:rPr lang="en-US" sz="1200" b="1" dirty="0" smtClean="0">
                <a:latin typeface="Arial"/>
                <a:cs typeface="Arial"/>
              </a:rPr>
              <a:t>(model indicated by color relative to model indicated by axis title)</a:t>
            </a:r>
          </a:p>
        </p:txBody>
      </p:sp>
    </p:spTree>
    <p:extLst>
      <p:ext uri="{BB962C8B-B14F-4D97-AF65-F5344CB8AC3E}">
        <p14:creationId xmlns:p14="http://schemas.microsoft.com/office/powerpoint/2010/main" val="2145935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sz="2000" dirty="0" smtClean="0"/>
              <a:t>Results of </a:t>
            </a:r>
            <a:r>
              <a:rPr lang="en-US" sz="2000" dirty="0"/>
              <a:t>B</a:t>
            </a:r>
            <a:r>
              <a:rPr lang="en-US" sz="2000" dirty="0" smtClean="0"/>
              <a:t>ayesian failure rate estimation are strongly impacted by choice of prior uncertainty initialization, even after a decade of testing</a:t>
            </a:r>
          </a:p>
          <a:p>
            <a:pPr lvl="1"/>
            <a:r>
              <a:rPr lang="en-US" b="1" i="1" dirty="0" smtClean="0"/>
              <a:t>Equal Error Factor:</a:t>
            </a:r>
            <a:r>
              <a:rPr lang="en-US" b="1" dirty="0" smtClean="0"/>
              <a:t> </a:t>
            </a:r>
            <a:r>
              <a:rPr lang="en-US" dirty="0" smtClean="0"/>
              <a:t>Quick correction of overestimates, slow correction of underestimates</a:t>
            </a:r>
          </a:p>
          <a:p>
            <a:pPr lvl="1"/>
            <a:r>
              <a:rPr lang="en-US" b="1" i="1" dirty="0" smtClean="0"/>
              <a:t>Equal V2E Ratio</a:t>
            </a:r>
            <a:r>
              <a:rPr lang="en-US" i="1" dirty="0" smtClean="0"/>
              <a:t>:</a:t>
            </a:r>
            <a:r>
              <a:rPr lang="en-US" dirty="0" smtClean="0"/>
              <a:t> Equally effective at correcting over- and underestimates</a:t>
            </a:r>
          </a:p>
          <a:p>
            <a:pPr lvl="1"/>
            <a:r>
              <a:rPr lang="en-US" b="1" i="1" dirty="0" smtClean="0"/>
              <a:t>Equal Variance:</a:t>
            </a:r>
            <a:r>
              <a:rPr lang="en-US" b="1" dirty="0" smtClean="0"/>
              <a:t> </a:t>
            </a:r>
            <a:r>
              <a:rPr lang="en-US" dirty="0" smtClean="0"/>
              <a:t>Slow correction of overestimates, quick correction of underestimates</a:t>
            </a:r>
          </a:p>
          <a:p>
            <a:pPr lvl="1"/>
            <a:r>
              <a:rPr lang="en-US" b="1" i="1" dirty="0" err="1" smtClean="0"/>
              <a:t>Jeffreys</a:t>
            </a:r>
            <a:r>
              <a:rPr lang="en-US" b="1" i="1" dirty="0" smtClean="0"/>
              <a:t> Prior:</a:t>
            </a:r>
            <a:r>
              <a:rPr lang="en-US" b="1" dirty="0" smtClean="0"/>
              <a:t> </a:t>
            </a:r>
            <a:r>
              <a:rPr lang="en-US" dirty="0" smtClean="0"/>
              <a:t>No initial estimate needed, but conservative approach w/ higher uncertainty</a:t>
            </a:r>
          </a:p>
          <a:p>
            <a:r>
              <a:rPr lang="en-US" sz="2000" dirty="0" smtClean="0"/>
              <a:t>Potential bias in estimating technique should be carefully considered</a:t>
            </a:r>
          </a:p>
          <a:p>
            <a:pPr lvl="1"/>
            <a:r>
              <a:rPr lang="en-US" dirty="0" smtClean="0"/>
              <a:t>Set of initial estimates likely to contain both over- and underestimates</a:t>
            </a:r>
          </a:p>
          <a:p>
            <a:pPr lvl="1"/>
            <a:r>
              <a:rPr lang="en-US" dirty="0" smtClean="0"/>
              <a:t>If update strategy is more effective at correcting overestimates, set of updated failure rates may be biased towards underestimates, and vice versa</a:t>
            </a:r>
          </a:p>
          <a:p>
            <a:r>
              <a:rPr lang="en-US" sz="2000" dirty="0" smtClean="0"/>
              <a:t>Based on ISS data, underestimated initial failure rates have been less common that overestimates, but underestimates have more significant consequences for crew safety</a:t>
            </a:r>
          </a:p>
          <a:p>
            <a:pPr lvl="1"/>
            <a:r>
              <a:rPr lang="en-US" dirty="0" smtClean="0"/>
              <a:t>Underestimated failure rates result in insufficient spares and hidden risk / reduced crew safety</a:t>
            </a:r>
          </a:p>
          <a:p>
            <a:pPr lvl="1"/>
            <a:r>
              <a:rPr lang="en-US" dirty="0" smtClean="0"/>
              <a:t>Overestimated failure rates result in excess spares, increasing logistics challenges</a:t>
            </a:r>
          </a:p>
          <a:p>
            <a:pPr lvl="1"/>
            <a:r>
              <a:rPr lang="en-US" dirty="0" smtClean="0"/>
              <a:t>In a resource-limited environment, increased logistics challenges may negatively impact other system elements, increasing mission/program risk and cost</a:t>
            </a:r>
          </a:p>
          <a:p>
            <a:pPr lvl="1"/>
            <a:endParaRPr lang="en-US" dirty="0" smtClean="0"/>
          </a:p>
        </p:txBody>
      </p:sp>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14</a:t>
            </a:fld>
            <a:endParaRPr lang="en-US" altLang="x-none" dirty="0"/>
          </a:p>
        </p:txBody>
      </p:sp>
      <p:sp>
        <p:nvSpPr>
          <p:cNvPr id="5"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spTree>
    <p:extLst>
      <p:ext uri="{BB962C8B-B14F-4D97-AF65-F5344CB8AC3E}">
        <p14:creationId xmlns:p14="http://schemas.microsoft.com/office/powerpoint/2010/main" val="1014163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Regardless prior initialization method, Bayesian updating is a slow process</a:t>
                </a:r>
              </a:p>
              <a:p>
                <a:pPr lvl="1"/>
                <a:r>
                  <a:rPr lang="en-US" dirty="0" smtClean="0"/>
                  <a:t>A lot of data required to reduce uncertainty and improve accuracy for failure rate estimates</a:t>
                </a:r>
              </a:p>
              <a:p>
                <a:pPr lvl="1"/>
                <a:r>
                  <a:rPr lang="en-US" dirty="0" smtClean="0"/>
                  <a:t>Items with higher reliability will require more runtime to gather failure data, though validation that an item is above a reliability lower bound can be done in less time</a:t>
                </a:r>
              </a:p>
              <a:p>
                <a:r>
                  <a:rPr lang="en-US" sz="2000" dirty="0" smtClean="0"/>
                  <a:t>Influence of prior estimate on result is reduced as more data are gathered</a:t>
                </a:r>
              </a:p>
              <a:p>
                <a:r>
                  <a:rPr lang="en-US" sz="2000" dirty="0" smtClean="0"/>
                  <a:t>Testing multiple items in parallel will accelerate process of improving failure rate estimates</a:t>
                </a:r>
              </a:p>
              <a:p>
                <a:r>
                  <a:rPr lang="en-US" sz="2000" dirty="0" smtClean="0"/>
                  <a:t>Historically, crewed space systems development appears to have had limited reliability testing before deploying to a mission environment, resulting in limited reliability data</a:t>
                </a:r>
              </a:p>
              <a:p>
                <a:pPr lvl="1"/>
                <a:r>
                  <a:rPr lang="en-US" dirty="0" smtClean="0"/>
                  <a:t>This approach works for the ISS, where abort and resupply are available to mitigate risk</a:t>
                </a:r>
              </a:p>
              <a:p>
                <a:pPr lvl="1"/>
                <a:r>
                  <a:rPr lang="en-US" dirty="0" smtClean="0"/>
                  <a:t>This approach will </a:t>
                </a:r>
                <a:r>
                  <a:rPr lang="en-US" b="1" i="1" dirty="0" smtClean="0"/>
                  <a:t>not</a:t>
                </a:r>
                <a:r>
                  <a:rPr lang="en-US" dirty="0" smtClean="0"/>
                  <a:t> work for future missions to Mars due to limited abort and resupply</a:t>
                </a:r>
              </a:p>
              <a:p>
                <a:r>
                  <a:rPr lang="en-US" sz="2000" dirty="0"/>
                  <a:t>Many other factors to consider:</a:t>
                </a:r>
              </a:p>
              <a:p>
                <a:pPr lvl="1"/>
                <a:r>
                  <a:rPr lang="en-US" dirty="0"/>
                  <a:t>Value of the parameter used to set uncertainty (i.e. </a:t>
                </a:r>
                <a14:m>
                  <m:oMath xmlns:m="http://schemas.openxmlformats.org/officeDocument/2006/math">
                    <m:r>
                      <a:rPr lang="en-US" i="1">
                        <a:latin typeface="Cambria Math" panose="02040503050406030204" pitchFamily="18" charset="0"/>
                      </a:rPr>
                      <m:t>𝜀</m:t>
                    </m:r>
                  </m:oMath>
                </a14:m>
                <a:r>
                  <a:rPr lang="en-US" dirty="0"/>
                  <a:t>, </a:t>
                </a:r>
                <a14:m>
                  <m:oMath xmlns:m="http://schemas.openxmlformats.org/officeDocument/2006/math">
                    <m:r>
                      <a:rPr lang="en-US" i="1">
                        <a:latin typeface="Cambria Math" panose="02040503050406030204" pitchFamily="18" charset="0"/>
                      </a:rPr>
                      <m:t>𝛾</m:t>
                    </m:r>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oMath>
                </a14:m>
                <a:r>
                  <a:rPr lang="en-US" dirty="0"/>
                  <a:t> for these examples</a:t>
                </a:r>
                <a:r>
                  <a:rPr lang="en-US" dirty="0" smtClean="0"/>
                  <a:t>)</a:t>
                </a:r>
              </a:p>
              <a:p>
                <a:pPr lvl="1"/>
                <a:r>
                  <a:rPr lang="en-US" dirty="0" smtClean="0"/>
                  <a:t>Other methods for generating prior failure rate estimates</a:t>
                </a:r>
                <a:endParaRPr lang="en-US" dirty="0"/>
              </a:p>
              <a:p>
                <a:pPr lvl="1"/>
                <a:r>
                  <a:rPr lang="en-US" dirty="0"/>
                  <a:t>Fidelity of test environment and applicability of test data to flight </a:t>
                </a:r>
                <a:r>
                  <a:rPr lang="en-US" dirty="0" smtClean="0"/>
                  <a:t>operations</a:t>
                </a:r>
              </a:p>
              <a:p>
                <a:pPr lvl="1"/>
                <a:r>
                  <a:rPr lang="en-US" dirty="0" smtClean="0"/>
                  <a:t>Sensitivities to “true” failure rate and available test time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69" t="-541" r="-365"/>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15</a:t>
            </a:fld>
            <a:endParaRPr lang="en-US" altLang="x-none" dirty="0"/>
          </a:p>
        </p:txBody>
      </p:sp>
      <p:sp>
        <p:nvSpPr>
          <p:cNvPr id="5"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spTree>
    <p:extLst>
      <p:ext uri="{BB962C8B-B14F-4D97-AF65-F5344CB8AC3E}">
        <p14:creationId xmlns:p14="http://schemas.microsoft.com/office/powerpoint/2010/main" val="1047390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15383" y="914401"/>
            <a:ext cx="11689511" cy="5721790"/>
          </a:xfrm>
        </p:spPr>
        <p:txBody>
          <a:bodyPr/>
          <a:lstStyle/>
          <a:p>
            <a:r>
              <a:rPr lang="en-US" sz="2000" dirty="0" smtClean="0"/>
              <a:t>Supportability will be a greater challenge for future crewed exploration missions than it has been before, due to longer mission endurances and lack of abort/resupply</a:t>
            </a:r>
            <a:endParaRPr lang="en-US" sz="2000" dirty="0"/>
          </a:p>
          <a:p>
            <a:r>
              <a:rPr lang="en-US" sz="2000" dirty="0" smtClean="0"/>
              <a:t>Accurate and precise failure rate estimates are required to effectively manage risk and spares mass on exploration missions</a:t>
            </a:r>
          </a:p>
          <a:p>
            <a:r>
              <a:rPr lang="en-US" sz="2000" dirty="0" smtClean="0"/>
              <a:t>Initial failure rate estimates are often inaccurate, but can be improved via Bayesian updating based on data from testing and operations</a:t>
            </a:r>
          </a:p>
          <a:p>
            <a:pPr lvl="1"/>
            <a:r>
              <a:rPr lang="en-US" dirty="0" smtClean="0"/>
              <a:t>However, Bayesian updating can be a slow process, and results are strongly influenced by choice of priors (i.e. initial failure rate and level of uncertainty)</a:t>
            </a:r>
          </a:p>
          <a:p>
            <a:pPr lvl="1"/>
            <a:r>
              <a:rPr lang="en-US" dirty="0" smtClean="0"/>
              <a:t>Long test durations will be required to generate sufficient data to validate failure rates and reduce uncertainty, but testing can be accelerated by testing multiple units in parallel</a:t>
            </a:r>
          </a:p>
          <a:p>
            <a:r>
              <a:rPr lang="en-US" sz="2000" dirty="0" smtClean="0"/>
              <a:t>Historical approaches to reliability testing have typically not generated a lot of reliability data prior to flight, and will not be sufficient to enable safe and effective crewed exploration of Beyond-LEO destinations, particularly Mars</a:t>
            </a:r>
          </a:p>
          <a:p>
            <a:r>
              <a:rPr lang="en-US" sz="2000" dirty="0" smtClean="0"/>
              <a:t>More data are needed to refine failure rate estimates, reduce risk, and ensure crew safety</a:t>
            </a:r>
          </a:p>
          <a:p>
            <a:r>
              <a:rPr lang="en-US" sz="2000" dirty="0" smtClean="0"/>
              <a:t>System/technology development programs should include testing needs alongside other factors when performing trade studies and allocating resources, and ensure that reliability, supportability, and risk assessments are informed by applicable test data</a:t>
            </a:r>
            <a:endParaRPr lang="en-US" sz="2000" dirty="0"/>
          </a:p>
        </p:txBody>
      </p:sp>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16</a:t>
            </a:fld>
            <a:endParaRPr lang="en-US" altLang="x-none" dirty="0"/>
          </a:p>
        </p:txBody>
      </p:sp>
      <p:sp>
        <p:nvSpPr>
          <p:cNvPr id="5"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spTree>
    <p:extLst>
      <p:ext uri="{BB962C8B-B14F-4D97-AF65-F5344CB8AC3E}">
        <p14:creationId xmlns:p14="http://schemas.microsoft.com/office/powerpoint/2010/main" val="2259174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228600" indent="-228600">
              <a:buFont typeface="+mj-lt"/>
              <a:buAutoNum type="arabicPeriod"/>
              <a:tabLst>
                <a:tab pos="114300" algn="l"/>
              </a:tabLst>
            </a:pPr>
            <a:r>
              <a:rPr lang="en-US" sz="1100" b="0" dirty="0" smtClean="0"/>
              <a:t>Owens</a:t>
            </a:r>
            <a:r>
              <a:rPr lang="en-US" sz="1100" b="0" dirty="0"/>
              <a:t>, A., De Weck, O., Stromgren, C., Goodliff, K. E., and Cirillo, W. Supportability Challenges, Metrics, and Key Decisions for Future Human Spaceflight. 2017.</a:t>
            </a:r>
          </a:p>
          <a:p>
            <a:pPr marL="228600" indent="-228600">
              <a:buFont typeface="+mj-lt"/>
              <a:buAutoNum type="arabicPeriod"/>
              <a:tabLst>
                <a:tab pos="114300" algn="l"/>
              </a:tabLst>
            </a:pPr>
            <a:r>
              <a:rPr lang="en-US" sz="1100" b="0" dirty="0" smtClean="0"/>
              <a:t>Cirillo</a:t>
            </a:r>
            <a:r>
              <a:rPr lang="en-US" sz="1100" b="0" dirty="0"/>
              <a:t>, W., </a:t>
            </a:r>
            <a:r>
              <a:rPr lang="en-US" sz="1100" b="0" dirty="0" err="1"/>
              <a:t>Aaseng</a:t>
            </a:r>
            <a:r>
              <a:rPr lang="en-US" sz="1100" b="0" dirty="0"/>
              <a:t>, G., Goodliff, K., Stromgren, C., and Maxwell, A. Supportability for Beyond Low Earth Orbit Missions. Presented at the AIAA SPACE 2011 Conference &amp; Exposition, Long Beach, CA, 2011.</a:t>
            </a:r>
          </a:p>
          <a:p>
            <a:pPr marL="228600" indent="-228600">
              <a:buFont typeface="+mj-lt"/>
              <a:buAutoNum type="arabicPeriod"/>
              <a:tabLst>
                <a:tab pos="114300" algn="l"/>
              </a:tabLst>
            </a:pPr>
            <a:r>
              <a:rPr lang="en-US" sz="1100" b="0" dirty="0" smtClean="0"/>
              <a:t>Owens</a:t>
            </a:r>
            <a:r>
              <a:rPr lang="en-US" sz="1100" b="0" dirty="0"/>
              <a:t>, A. C. </a:t>
            </a:r>
            <a:r>
              <a:rPr lang="en-US" sz="1100" b="0" i="1" dirty="0"/>
              <a:t>Multiobjective Optimization of Crewed Spacecraft Supportability Strategies</a:t>
            </a:r>
            <a:r>
              <a:rPr lang="en-US" sz="1100" b="0" dirty="0"/>
              <a:t>. Doctoral Thesis. Massachusetts Institute of Technology, Cambridge, MA, 2019.</a:t>
            </a:r>
          </a:p>
          <a:p>
            <a:pPr marL="228600" indent="-228600">
              <a:buFont typeface="+mj-lt"/>
              <a:buAutoNum type="arabicPeriod"/>
              <a:tabLst>
                <a:tab pos="114300" algn="l"/>
              </a:tabLst>
            </a:pPr>
            <a:r>
              <a:rPr lang="en-US" sz="1100" b="0" dirty="0" smtClean="0"/>
              <a:t>Stromgren</a:t>
            </a:r>
            <a:r>
              <a:rPr lang="en-US" sz="1100" b="0" dirty="0"/>
              <a:t>, C., Goodliff, K. E., Cirillo, W., and Owens, A. The Threat of Uncertainty - Why Using Traditional Approaches for Evaluating Spacecraft Reliability Are Insufficient for Future Human Mars Missions. Presented at the AIAA SPACE 2016, Long Beach, CA, 2016.</a:t>
            </a:r>
          </a:p>
          <a:p>
            <a:pPr marL="228600" indent="-228600">
              <a:buFont typeface="+mj-lt"/>
              <a:buAutoNum type="arabicPeriod"/>
              <a:tabLst>
                <a:tab pos="114300" algn="l"/>
              </a:tabLst>
            </a:pPr>
            <a:r>
              <a:rPr lang="en-US" sz="1100" b="0" dirty="0" smtClean="0"/>
              <a:t>Owens</a:t>
            </a:r>
            <a:r>
              <a:rPr lang="en-US" sz="1100" b="0" dirty="0"/>
              <a:t>, A. C., de Weck, O. L., Stromgren, C., Goodliff, K., and Cirillo, W. Accounting for Epistemic Uncertainty in Mission Supportability Assessment: A Necessary Step in Understanding Risk and Logistics Requirements. Presented at the 47th International Conference on Environmental Systems, Charleston, SC, 2017.</a:t>
            </a:r>
          </a:p>
          <a:p>
            <a:pPr marL="228600" indent="-228600">
              <a:buFont typeface="+mj-lt"/>
              <a:buAutoNum type="arabicPeriod"/>
              <a:tabLst>
                <a:tab pos="114300" algn="l"/>
              </a:tabLst>
            </a:pPr>
            <a:r>
              <a:rPr lang="en-US" sz="1100" b="0" dirty="0" smtClean="0"/>
              <a:t>Owens</a:t>
            </a:r>
            <a:r>
              <a:rPr lang="en-US" sz="1100" b="0" dirty="0"/>
              <a:t>, A., and de Weck, O. How Much Testing Is Needed to Manage Supportability Risks for Beyond-LEO Missions? Presented at the International Conference on Environmental Systems, Boston, 2019.</a:t>
            </a:r>
          </a:p>
          <a:p>
            <a:pPr marL="228600" indent="-228600">
              <a:buFont typeface="+mj-lt"/>
              <a:buAutoNum type="arabicPeriod"/>
              <a:tabLst>
                <a:tab pos="114300" algn="l"/>
              </a:tabLst>
            </a:pPr>
            <a:r>
              <a:rPr lang="en-US" sz="1100" b="0" dirty="0" smtClean="0"/>
              <a:t>Owens</a:t>
            </a:r>
            <a:r>
              <a:rPr lang="en-US" sz="1100" b="0" dirty="0"/>
              <a:t>, A., and de Weck, O. International Space Station Operational Experience and Its Impacts on Future Mission Supportability. Presented at the International Conference on Environmental Systems, Albuquerque, NM, 2018.</a:t>
            </a:r>
          </a:p>
          <a:p>
            <a:pPr marL="228600" indent="-228600">
              <a:buFont typeface="+mj-lt"/>
              <a:buAutoNum type="arabicPeriod"/>
              <a:tabLst>
                <a:tab pos="114300" algn="l"/>
              </a:tabLst>
            </a:pPr>
            <a:r>
              <a:rPr lang="en-US" sz="1100" b="0" dirty="0" smtClean="0"/>
              <a:t>Dezfuli</a:t>
            </a:r>
            <a:r>
              <a:rPr lang="en-US" sz="1100" b="0" dirty="0"/>
              <a:t>, H., Kelly, D., Smith, C., </a:t>
            </a:r>
            <a:r>
              <a:rPr lang="en-US" sz="1100" b="0" dirty="0" err="1"/>
              <a:t>Vedros</a:t>
            </a:r>
            <a:r>
              <a:rPr lang="en-US" sz="1100" b="0" dirty="0"/>
              <a:t>, K., and </a:t>
            </a:r>
            <a:r>
              <a:rPr lang="en-US" sz="1100" b="0" dirty="0" err="1"/>
              <a:t>Galyean</a:t>
            </a:r>
            <a:r>
              <a:rPr lang="en-US" sz="1100" b="0" dirty="0"/>
              <a:t>, W. </a:t>
            </a:r>
            <a:r>
              <a:rPr lang="en-US" sz="1100" b="0" i="1" dirty="0"/>
              <a:t>Bayesian Inference for NASA Probabilistic Risk and Reliability Analysis</a:t>
            </a:r>
            <a:r>
              <a:rPr lang="en-US" sz="1100" b="0" dirty="0"/>
              <a:t>. Publication NASA/SP-2009-569. National Aeronautics and Space Administration, Washington, DC, 2009.</a:t>
            </a:r>
          </a:p>
          <a:p>
            <a:pPr marL="228600" indent="-228600">
              <a:buFont typeface="+mj-lt"/>
              <a:buAutoNum type="arabicPeriod"/>
              <a:tabLst>
                <a:tab pos="114300" algn="l"/>
              </a:tabLst>
            </a:pPr>
            <a:r>
              <a:rPr lang="en-US" sz="1100" b="0" dirty="0" smtClean="0"/>
              <a:t>Peter</a:t>
            </a:r>
            <a:r>
              <a:rPr lang="en-US" sz="1100" b="0" dirty="0"/>
              <a:t>, A., Das, D., and </a:t>
            </a:r>
            <a:r>
              <a:rPr lang="en-US" sz="1100" b="0" dirty="0" err="1"/>
              <a:t>Pecht</a:t>
            </a:r>
            <a:r>
              <a:rPr lang="en-US" sz="1100" b="0" dirty="0"/>
              <a:t>, M. Appendix D: Critique of MIL-HDBK-217. In </a:t>
            </a:r>
            <a:r>
              <a:rPr lang="en-US" sz="1100" b="0" i="1" dirty="0"/>
              <a:t>Reliability Growth: Enhancing Defense System Reliability</a:t>
            </a:r>
            <a:r>
              <a:rPr lang="en-US" sz="1100" b="0" dirty="0"/>
              <a:t>, National Academies Press, pp. 203–245.</a:t>
            </a:r>
          </a:p>
          <a:p>
            <a:pPr marL="228600" indent="-228600">
              <a:buFont typeface="+mj-lt"/>
              <a:buAutoNum type="arabicPeriod"/>
              <a:tabLst>
                <a:tab pos="114300" algn="l"/>
              </a:tabLst>
            </a:pPr>
            <a:r>
              <a:rPr lang="en-US" sz="1100" b="0" dirty="0" err="1" smtClean="0"/>
              <a:t>Ebeling</a:t>
            </a:r>
            <a:r>
              <a:rPr lang="en-US" sz="1100" b="0" dirty="0"/>
              <a:t>, C. E. </a:t>
            </a:r>
            <a:r>
              <a:rPr lang="en-US" sz="1100" b="0" i="1" dirty="0"/>
              <a:t>An Introduction to Reliability and Maintainability Engineering</a:t>
            </a:r>
            <a:r>
              <a:rPr lang="en-US" sz="1100" b="0" dirty="0"/>
              <a:t>. Waveland Press, Long Grove, Ill, 2010.</a:t>
            </a:r>
          </a:p>
          <a:p>
            <a:pPr marL="228600" indent="-228600">
              <a:buFont typeface="+mj-lt"/>
              <a:buAutoNum type="arabicPeriod"/>
              <a:tabLst>
                <a:tab pos="114300" algn="l"/>
              </a:tabLst>
            </a:pPr>
            <a:r>
              <a:rPr lang="en-US" sz="1100" b="0" dirty="0" err="1" smtClean="0"/>
              <a:t>Shynk</a:t>
            </a:r>
            <a:r>
              <a:rPr lang="en-US" sz="1100" b="0" dirty="0"/>
              <a:t>, J. J. </a:t>
            </a:r>
            <a:r>
              <a:rPr lang="en-US" sz="1100" b="0" i="1" dirty="0"/>
              <a:t>Probability, Random Variables, and Random Processes: Theory and Signal Processing Applications</a:t>
            </a:r>
            <a:r>
              <a:rPr lang="en-US" sz="1100" b="0" dirty="0"/>
              <a:t>. Wiley, Hoboken, NJ, 2013.</a:t>
            </a:r>
          </a:p>
          <a:p>
            <a:pPr marL="228600" indent="-228600">
              <a:buFont typeface="+mj-lt"/>
              <a:buAutoNum type="arabicPeriod"/>
              <a:tabLst>
                <a:tab pos="114300" algn="l"/>
              </a:tabLst>
            </a:pPr>
            <a:r>
              <a:rPr lang="en-US" sz="1100" b="0" dirty="0" err="1" smtClean="0"/>
              <a:t>Karlis</a:t>
            </a:r>
            <a:r>
              <a:rPr lang="en-US" sz="1100" b="0" dirty="0"/>
              <a:t>, D., and </a:t>
            </a:r>
            <a:r>
              <a:rPr lang="en-US" sz="1100" b="0" dirty="0" err="1"/>
              <a:t>Xekalaki</a:t>
            </a:r>
            <a:r>
              <a:rPr lang="en-US" sz="1100" b="0" dirty="0"/>
              <a:t>, E. “Mixed Poisson Distributions.” </a:t>
            </a:r>
            <a:r>
              <a:rPr lang="en-US" sz="1100" b="0" i="1" dirty="0"/>
              <a:t>International Statistical Review</a:t>
            </a:r>
            <a:r>
              <a:rPr lang="en-US" sz="1100" b="0" dirty="0"/>
              <a:t>, Vol. 73, No. 1, 2007, pp. 35–58. doi:10.1111/j.1751-5823.2005.tb00250.x.</a:t>
            </a:r>
          </a:p>
          <a:p>
            <a:pPr marL="228600" indent="-228600">
              <a:buFont typeface="+mj-lt"/>
              <a:buAutoNum type="arabicPeriod"/>
              <a:tabLst>
                <a:tab pos="114300" algn="l"/>
              </a:tabLst>
            </a:pPr>
            <a:r>
              <a:rPr lang="en-US" sz="1100" b="0" dirty="0" smtClean="0"/>
              <a:t>Slay</a:t>
            </a:r>
            <a:r>
              <a:rPr lang="en-US" sz="1100" b="0" dirty="0"/>
              <a:t>, F. M., Bachman, T. C., Kline, R. C., O’Malley, T. J., </a:t>
            </a:r>
            <a:r>
              <a:rPr lang="en-US" sz="1100" b="0" dirty="0" err="1"/>
              <a:t>Eichorn</a:t>
            </a:r>
            <a:r>
              <a:rPr lang="en-US" sz="1100" b="0" dirty="0"/>
              <a:t>, F. L., and King, R. M. </a:t>
            </a:r>
            <a:r>
              <a:rPr lang="en-US" sz="1100" b="0" i="1" dirty="0"/>
              <a:t>Optimizing Spares Support: The Aircraft Sustainability Model</a:t>
            </a:r>
            <a:r>
              <a:rPr lang="en-US" sz="1100" b="0" dirty="0"/>
              <a:t>. Publication AF501MR1. Logistics Management Institute, McLean, VA, 1996.</a:t>
            </a:r>
          </a:p>
          <a:p>
            <a:pPr marL="228600" indent="-228600">
              <a:buFont typeface="+mj-lt"/>
              <a:buAutoNum type="arabicPeriod"/>
              <a:tabLst>
                <a:tab pos="114300" algn="l"/>
              </a:tabLst>
            </a:pPr>
            <a:r>
              <a:rPr lang="en-US" sz="1100" b="0" dirty="0" smtClean="0"/>
              <a:t>Fox</a:t>
            </a:r>
            <a:r>
              <a:rPr lang="en-US" sz="1100" b="0" dirty="0"/>
              <a:t>, B. “Discrete Optimization Via Marginal Analysis.” </a:t>
            </a:r>
            <a:r>
              <a:rPr lang="en-US" sz="1100" b="0" i="1" dirty="0"/>
              <a:t>Management Science</a:t>
            </a:r>
            <a:r>
              <a:rPr lang="en-US" sz="1100" b="0" dirty="0"/>
              <a:t>, Vol. 13, No. 3, 1966, pp. 210–216. doi:10.1287/mnsc.13.3.210.</a:t>
            </a:r>
          </a:p>
          <a:p>
            <a:pPr marL="228600" indent="-228600">
              <a:buFont typeface="+mj-lt"/>
              <a:buAutoNum type="arabicPeriod"/>
              <a:tabLst>
                <a:tab pos="114300" algn="l"/>
              </a:tabLst>
            </a:pPr>
            <a:r>
              <a:rPr lang="en-US" sz="1100" b="0" dirty="0" smtClean="0"/>
              <a:t>Hillier</a:t>
            </a:r>
            <a:r>
              <a:rPr lang="en-US" sz="1100" b="0" dirty="0"/>
              <a:t>, F. S., and Lieberman, G. J. </a:t>
            </a:r>
            <a:r>
              <a:rPr lang="en-US" sz="1100" b="0" i="1" dirty="0"/>
              <a:t>Introduction to Operations Research</a:t>
            </a:r>
            <a:r>
              <a:rPr lang="en-US" sz="1100" b="0" dirty="0"/>
              <a:t>. McGraw-Hill, Boston, 2001.</a:t>
            </a:r>
          </a:p>
          <a:p>
            <a:pPr marL="228600" indent="-228600">
              <a:buFont typeface="+mj-lt"/>
              <a:buAutoNum type="arabicPeriod"/>
              <a:tabLst>
                <a:tab pos="114300" algn="l"/>
              </a:tabLst>
            </a:pPr>
            <a:r>
              <a:rPr lang="en-US" sz="1100" b="0" dirty="0" smtClean="0"/>
              <a:t>Owens</a:t>
            </a:r>
            <a:r>
              <a:rPr lang="en-US" sz="1100" b="0" dirty="0"/>
              <a:t>, A., Cirillo, W. M., Piontek, N., Stromgren, C., and Cho, J. Analysis and Optimization of Test Plans for Advanced Exploration Systems Reliability and Supportability. Presented at the International Conference on Environmental Systems, 2021.</a:t>
            </a:r>
          </a:p>
          <a:p>
            <a:pPr marL="228600" indent="-228600">
              <a:buFont typeface="+mj-lt"/>
              <a:buAutoNum type="arabicPeriod"/>
              <a:tabLst>
                <a:tab pos="114300" algn="l"/>
              </a:tabLst>
            </a:pPr>
            <a:endParaRPr lang="en-US" sz="1100" b="0" dirty="0"/>
          </a:p>
        </p:txBody>
      </p:sp>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17</a:t>
            </a:fld>
            <a:endParaRPr lang="en-US" altLang="x-none" dirty="0"/>
          </a:p>
        </p:txBody>
      </p:sp>
      <p:sp>
        <p:nvSpPr>
          <p:cNvPr id="5"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spTree>
    <p:extLst>
      <p:ext uri="{BB962C8B-B14F-4D97-AF65-F5344CB8AC3E}">
        <p14:creationId xmlns:p14="http://schemas.microsoft.com/office/powerpoint/2010/main" val="3413731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sz="2000" dirty="0" smtClean="0"/>
              <a:t>Current space system development and test schedules are unlikely to provide enough data to support accurate and precise failure rate estimates for future exploration systems</a:t>
            </a:r>
          </a:p>
          <a:p>
            <a:r>
              <a:rPr lang="en-US" sz="2000" dirty="0" smtClean="0"/>
              <a:t>Accurate/precise failure rate estimates are critical for crewed </a:t>
            </a:r>
            <a:r>
              <a:rPr lang="en-US" sz="2000" dirty="0" err="1" smtClean="0"/>
              <a:t>misisons</a:t>
            </a:r>
            <a:r>
              <a:rPr lang="en-US" sz="2000" dirty="0" smtClean="0"/>
              <a:t> beyond Low Earth Orbit (LEO); current risk mitigation strategies (quick abort/resupply) will not be available</a:t>
            </a:r>
          </a:p>
          <a:p>
            <a:r>
              <a:rPr lang="en-US" sz="2000" dirty="0" smtClean="0"/>
              <a:t>Accurate failure rate estimation is difficult to do without data</a:t>
            </a:r>
          </a:p>
          <a:p>
            <a:r>
              <a:rPr lang="en-US" sz="2000" dirty="0" smtClean="0"/>
              <a:t>Estimates can be improved via testing, but may require very long test durations</a:t>
            </a:r>
          </a:p>
          <a:p>
            <a:r>
              <a:rPr lang="en-US" sz="2000" dirty="0" smtClean="0"/>
              <a:t>Bayesian updating is a useful method for combining an initial estimate (“prior”) with observed data in order to generate a better estimate (“posterior”)</a:t>
            </a:r>
          </a:p>
          <a:p>
            <a:pPr lvl="1"/>
            <a:r>
              <a:rPr lang="en-US" dirty="0" smtClean="0"/>
              <a:t>However, it takes a lot of test time to generate good failure rate estimates, especially for reliable systems</a:t>
            </a:r>
          </a:p>
          <a:p>
            <a:pPr lvl="1"/>
            <a:r>
              <a:rPr lang="en-US" dirty="0" smtClean="0"/>
              <a:t>End result can depend heavily on selected prior when there isn’t much data available</a:t>
            </a:r>
          </a:p>
          <a:p>
            <a:r>
              <a:rPr lang="en-US" sz="2000" dirty="0" smtClean="0">
                <a:solidFill>
                  <a:srgbClr val="1772B1"/>
                </a:solidFill>
              </a:rPr>
              <a:t>Even after more than a decade of ISS operations, significant uncertainty remains in Environmental Control and Life Support Systems (ECLSS) failure rates, and this uncertainty increases the amount of mass required to mitigate risk on exploration missions</a:t>
            </a:r>
          </a:p>
          <a:p>
            <a:r>
              <a:rPr lang="en-US" sz="2000" dirty="0" smtClean="0"/>
              <a:t>This paper examines the impact of different strategies for initial failure rate estimation on risk and mass for future exploration missions</a:t>
            </a:r>
            <a:endParaRPr lang="en-US" sz="2000" dirty="0"/>
          </a:p>
        </p:txBody>
      </p:sp>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2</a:t>
            </a:fld>
            <a:endParaRPr lang="en-US" altLang="x-none" dirty="0"/>
          </a:p>
        </p:txBody>
      </p:sp>
      <p:sp>
        <p:nvSpPr>
          <p:cNvPr id="5"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spTree>
    <p:extLst>
      <p:ext uri="{BB962C8B-B14F-4D97-AF65-F5344CB8AC3E}">
        <p14:creationId xmlns:p14="http://schemas.microsoft.com/office/powerpoint/2010/main" val="1652870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46083" y="1771039"/>
            <a:ext cx="8919153" cy="4731755"/>
            <a:chOff x="3263212" y="1771039"/>
            <a:chExt cx="8919153" cy="4731755"/>
          </a:xfrm>
        </p:grpSpPr>
        <p:pic>
          <p:nvPicPr>
            <p:cNvPr id="6" name="Picture 5"/>
            <p:cNvPicPr>
              <a:picLocks noChangeAspect="1"/>
            </p:cNvPicPr>
            <p:nvPr/>
          </p:nvPicPr>
          <p:blipFill>
            <a:blip r:embed="rId2"/>
            <a:stretch>
              <a:fillRect/>
            </a:stretch>
          </p:blipFill>
          <p:spPr>
            <a:xfrm>
              <a:off x="3263212" y="1771039"/>
              <a:ext cx="7772400" cy="4731755"/>
            </a:xfrm>
            <a:prstGeom prst="rect">
              <a:avLst/>
            </a:prstGeom>
          </p:spPr>
        </p:pic>
        <p:sp>
          <p:nvSpPr>
            <p:cNvPr id="7" name="TextBox 6"/>
            <p:cNvSpPr txBox="1"/>
            <p:nvPr/>
          </p:nvSpPr>
          <p:spPr>
            <a:xfrm>
              <a:off x="4285459" y="2409049"/>
              <a:ext cx="5914420" cy="1969770"/>
            </a:xfrm>
            <a:prstGeom prst="rect">
              <a:avLst/>
            </a:prstGeom>
            <a:solidFill>
              <a:srgbClr val="FFFFFF">
                <a:alpha val="60000"/>
              </a:srgbClr>
            </a:solidFill>
          </p:spPr>
          <p:txBody>
            <a:bodyPr wrap="square" rtlCol="0">
              <a:spAutoFit/>
            </a:bodyPr>
            <a:lstStyle/>
            <a:p>
              <a:pPr marL="171450" indent="-171450">
                <a:spcBef>
                  <a:spcPts val="600"/>
                </a:spcBef>
                <a:buFont typeface="Arial" panose="020B0604020202020204" pitchFamily="34" charset="0"/>
                <a:buChar char="•"/>
              </a:pPr>
              <a:r>
                <a:rPr lang="en-US" sz="1400" b="1" dirty="0" smtClean="0">
                  <a:solidFill>
                    <a:srgbClr val="0066B3"/>
                  </a:solidFill>
                  <a:latin typeface="Arial"/>
                  <a:cs typeface="Arial"/>
                </a:rPr>
                <a:t>Endurance</a:t>
              </a:r>
              <a:r>
                <a:rPr lang="en-US" sz="1400" dirty="0" smtClean="0">
                  <a:solidFill>
                    <a:srgbClr val="0066B3"/>
                  </a:solidFill>
                  <a:latin typeface="Arial"/>
                  <a:cs typeface="Arial"/>
                </a:rPr>
                <a:t>, the crewed time between resupply flights, will be an order of magnitude greater challenge for future crewed Mars missions</a:t>
              </a:r>
            </a:p>
            <a:p>
              <a:pPr marL="171450" indent="-171450">
                <a:spcBef>
                  <a:spcPts val="600"/>
                </a:spcBef>
                <a:buFont typeface="Arial" panose="020B0604020202020204" pitchFamily="34" charset="0"/>
                <a:buChar char="•"/>
              </a:pPr>
              <a:r>
                <a:rPr lang="en-US" sz="1400" b="1" dirty="0" smtClean="0">
                  <a:solidFill>
                    <a:srgbClr val="0066B3"/>
                  </a:solidFill>
                  <a:latin typeface="Arial"/>
                  <a:cs typeface="Arial"/>
                </a:rPr>
                <a:t>Supportability</a:t>
              </a:r>
              <a:r>
                <a:rPr lang="en-US" sz="1400" dirty="0" smtClean="0">
                  <a:solidFill>
                    <a:srgbClr val="0066B3"/>
                  </a:solidFill>
                  <a:latin typeface="Arial"/>
                  <a:cs typeface="Arial"/>
                </a:rPr>
                <a:t> describes the system characteristics, such as reliability and maintainability, that drive logistics and support requirements necessary for safe and effective operations</a:t>
              </a:r>
              <a:endParaRPr lang="en-US" sz="1400" b="1" u="sng" dirty="0" smtClean="0">
                <a:solidFill>
                  <a:srgbClr val="0066B3"/>
                </a:solidFill>
                <a:latin typeface="Arial"/>
                <a:cs typeface="Arial"/>
              </a:endParaRPr>
            </a:p>
            <a:p>
              <a:pPr marL="171450" indent="-171450">
                <a:spcBef>
                  <a:spcPts val="600"/>
                </a:spcBef>
                <a:buFont typeface="Arial" panose="020B0604020202020204" pitchFamily="34" charset="0"/>
                <a:buChar char="•"/>
              </a:pPr>
              <a:r>
                <a:rPr lang="en-US" sz="1400" dirty="0" smtClean="0">
                  <a:solidFill>
                    <a:srgbClr val="0066B3"/>
                  </a:solidFill>
                  <a:latin typeface="Arial"/>
                  <a:cs typeface="Arial"/>
                </a:rPr>
                <a:t>Absence of logistics resupply opportunities, combined with extremely limited abort capability, drives the need for an updated logistics strategy to ensure a high level of </a:t>
              </a:r>
              <a:r>
                <a:rPr lang="en-US" sz="1400" b="1" u="sng" dirty="0" smtClean="0">
                  <a:solidFill>
                    <a:srgbClr val="0066B3"/>
                  </a:solidFill>
                  <a:latin typeface="Arial"/>
                  <a:cs typeface="Arial"/>
                </a:rPr>
                <a:t>crew safety</a:t>
              </a:r>
              <a:endParaRPr lang="en-US" sz="1400" dirty="0" smtClean="0">
                <a:solidFill>
                  <a:srgbClr val="0066B3"/>
                </a:solidFill>
                <a:latin typeface="Arial"/>
                <a:cs typeface="Arial"/>
              </a:endParaRPr>
            </a:p>
          </p:txBody>
        </p:sp>
        <p:sp>
          <p:nvSpPr>
            <p:cNvPr id="8" name="TextBox 7"/>
            <p:cNvSpPr txBox="1"/>
            <p:nvPr/>
          </p:nvSpPr>
          <p:spPr>
            <a:xfrm>
              <a:off x="5378495" y="4705328"/>
              <a:ext cx="3199085" cy="461665"/>
            </a:xfrm>
            <a:prstGeom prst="rect">
              <a:avLst/>
            </a:prstGeom>
            <a:noFill/>
          </p:spPr>
          <p:txBody>
            <a:bodyPr wrap="square" rtlCol="0">
              <a:spAutoFit/>
            </a:bodyPr>
            <a:lstStyle/>
            <a:p>
              <a:r>
                <a:rPr lang="en-US" sz="1200" i="1" dirty="0" smtClean="0">
                  <a:latin typeface="Arial"/>
                  <a:cs typeface="Arial"/>
                </a:rPr>
                <a:t>Maximum previous on-orbit experience:</a:t>
              </a:r>
              <a:br>
                <a:rPr lang="en-US" sz="1200" i="1" dirty="0" smtClean="0">
                  <a:latin typeface="Arial"/>
                  <a:cs typeface="Arial"/>
                </a:rPr>
              </a:br>
              <a:r>
                <a:rPr lang="en-US" sz="1200" i="1" dirty="0" smtClean="0">
                  <a:latin typeface="Arial"/>
                  <a:cs typeface="Arial"/>
                </a:rPr>
                <a:t>up to </a:t>
              </a:r>
              <a:r>
                <a:rPr lang="en-US" sz="1200" b="1" i="1" dirty="0" smtClean="0">
                  <a:solidFill>
                    <a:srgbClr val="00B050"/>
                  </a:solidFill>
                  <a:latin typeface="Arial"/>
                  <a:cs typeface="Arial"/>
                </a:rPr>
                <a:t>119 days</a:t>
              </a:r>
              <a:r>
                <a:rPr lang="en-US" sz="1200" b="1" i="1" dirty="0" smtClean="0">
                  <a:latin typeface="Arial"/>
                  <a:cs typeface="Arial"/>
                </a:rPr>
                <a:t> </a:t>
              </a:r>
              <a:r>
                <a:rPr lang="en-US" sz="1200" i="1" dirty="0" smtClean="0">
                  <a:latin typeface="Arial"/>
                  <a:cs typeface="Arial"/>
                </a:rPr>
                <a:t>without logistics resupply</a:t>
              </a:r>
            </a:p>
          </p:txBody>
        </p:sp>
        <p:sp>
          <p:nvSpPr>
            <p:cNvPr id="9" name="Right Brace 8"/>
            <p:cNvSpPr/>
            <p:nvPr/>
          </p:nvSpPr>
          <p:spPr>
            <a:xfrm rot="5400000" flipH="1">
              <a:off x="7034969" y="2411862"/>
              <a:ext cx="136187" cy="5635209"/>
            </a:xfrm>
            <a:prstGeom prst="rightBrace">
              <a:avLst>
                <a:gd name="adj1" fmla="val 8333"/>
                <a:gd name="adj2" fmla="val 54986"/>
              </a:avLst>
            </a:prstGeom>
            <a:ln w="12700">
              <a:solidFill>
                <a:srgbClr val="00B050"/>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Oval 9"/>
            <p:cNvSpPr/>
            <p:nvPr/>
          </p:nvSpPr>
          <p:spPr>
            <a:xfrm>
              <a:off x="10427038" y="2486544"/>
              <a:ext cx="182880" cy="182880"/>
            </a:xfrm>
            <a:prstGeom prst="ellipse">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10427038" y="3662204"/>
              <a:ext cx="182880" cy="182880"/>
            </a:xfrm>
            <a:prstGeom prst="ellipse">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2" name="Straight Arrow Connector 11"/>
            <p:cNvCxnSpPr>
              <a:stCxn id="10" idx="4"/>
              <a:endCxn id="11" idx="0"/>
            </p:cNvCxnSpPr>
            <p:nvPr/>
          </p:nvCxnSpPr>
          <p:spPr>
            <a:xfrm>
              <a:off x="10518478" y="2669424"/>
              <a:ext cx="0" cy="992780"/>
            </a:xfrm>
            <a:prstGeom prst="straightConnector1">
              <a:avLst/>
            </a:prstGeom>
            <a:ln w="19050">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0913771" y="2865250"/>
              <a:ext cx="1268594" cy="738664"/>
            </a:xfrm>
            <a:prstGeom prst="rect">
              <a:avLst/>
            </a:prstGeom>
            <a:noFill/>
          </p:spPr>
          <p:txBody>
            <a:bodyPr wrap="square" rtlCol="0">
              <a:spAutoFit/>
            </a:bodyPr>
            <a:lstStyle/>
            <a:p>
              <a:r>
                <a:rPr lang="en-US" sz="1050" i="1" dirty="0" smtClean="0">
                  <a:latin typeface="Arial"/>
                  <a:cs typeface="Arial"/>
                </a:rPr>
                <a:t>Mars missions:</a:t>
              </a:r>
              <a:br>
                <a:rPr lang="en-US" sz="1050" i="1" dirty="0" smtClean="0">
                  <a:latin typeface="Arial"/>
                  <a:cs typeface="Arial"/>
                </a:rPr>
              </a:br>
              <a:r>
                <a:rPr lang="en-US" sz="1050" b="1" i="1" dirty="0" smtClean="0">
                  <a:solidFill>
                    <a:srgbClr val="FF0000"/>
                  </a:solidFill>
                  <a:latin typeface="Arial"/>
                  <a:cs typeface="Arial"/>
                </a:rPr>
                <a:t>750-1,200 days </a:t>
              </a:r>
              <a:r>
                <a:rPr lang="en-US" sz="1050" i="1" dirty="0" smtClean="0">
                  <a:latin typeface="Arial"/>
                  <a:cs typeface="Arial"/>
                </a:rPr>
                <a:t>without logistics resupply</a:t>
              </a:r>
            </a:p>
          </p:txBody>
        </p:sp>
        <p:sp>
          <p:nvSpPr>
            <p:cNvPr id="14" name="TextBox 13"/>
            <p:cNvSpPr txBox="1"/>
            <p:nvPr/>
          </p:nvSpPr>
          <p:spPr>
            <a:xfrm>
              <a:off x="4384683" y="6085296"/>
              <a:ext cx="5625526" cy="415498"/>
            </a:xfrm>
            <a:prstGeom prst="rect">
              <a:avLst/>
            </a:prstGeom>
            <a:solidFill>
              <a:schemeClr val="bg1"/>
            </a:solidFill>
          </p:spPr>
          <p:txBody>
            <a:bodyPr wrap="square" rtlCol="0">
              <a:spAutoFit/>
            </a:bodyPr>
            <a:lstStyle/>
            <a:p>
              <a:r>
                <a:rPr lang="en-US" sz="1050" i="1" dirty="0" smtClean="0">
                  <a:latin typeface="Arial"/>
                  <a:cs typeface="Arial"/>
                </a:rPr>
                <a:t>Each dot represents a time period where a crew remained in space between launch/landing or a new vehicle arrival at stations. Includes missions up to November 19, 2018.</a:t>
              </a:r>
            </a:p>
          </p:txBody>
        </p:sp>
      </p:grpSp>
      <p:sp>
        <p:nvSpPr>
          <p:cNvPr id="2" name="Title 1"/>
          <p:cNvSpPr>
            <a:spLocks noGrp="1"/>
          </p:cNvSpPr>
          <p:nvPr>
            <p:ph type="title"/>
          </p:nvPr>
        </p:nvSpPr>
        <p:spPr/>
        <p:txBody>
          <a:bodyPr/>
          <a:lstStyle/>
          <a:p>
            <a:r>
              <a:rPr lang="en-US" dirty="0" smtClean="0"/>
              <a:t>Beyond-LEO Missions Present Unique Supportability Challenges</a:t>
            </a:r>
            <a:endParaRPr lang="en-US" dirty="0"/>
          </a:p>
        </p:txBody>
      </p:sp>
      <p:sp>
        <p:nvSpPr>
          <p:cNvPr id="3" name="Content Placeholder 2"/>
          <p:cNvSpPr>
            <a:spLocks noGrp="1"/>
          </p:cNvSpPr>
          <p:nvPr>
            <p:ph idx="1"/>
          </p:nvPr>
        </p:nvSpPr>
        <p:spPr>
          <a:xfrm>
            <a:off x="315383" y="1698172"/>
            <a:ext cx="3317213" cy="4938018"/>
          </a:xfrm>
        </p:spPr>
        <p:txBody>
          <a:bodyPr/>
          <a:lstStyle/>
          <a:p>
            <a:r>
              <a:rPr lang="en-US" sz="2000" dirty="0" smtClean="0"/>
              <a:t>Current/past operations rely on abort capability and regular resupply to mitigate risk</a:t>
            </a:r>
          </a:p>
          <a:p>
            <a:r>
              <a:rPr lang="en-US" sz="2000" dirty="0" smtClean="0"/>
              <a:t>Abort/resupply not feasible for Mars missions</a:t>
            </a:r>
          </a:p>
          <a:p>
            <a:r>
              <a:rPr lang="en-US" sz="2000" dirty="0" smtClean="0"/>
              <a:t>Supportability is a</a:t>
            </a:r>
            <a:br>
              <a:rPr lang="en-US" sz="2000" dirty="0" smtClean="0"/>
            </a:br>
            <a:r>
              <a:rPr lang="en-US" sz="2000" dirty="0" smtClean="0"/>
              <a:t>first-order driver of mass and risk</a:t>
            </a:r>
          </a:p>
          <a:p>
            <a:r>
              <a:rPr lang="en-US" sz="2000" dirty="0" smtClean="0">
                <a:solidFill>
                  <a:srgbClr val="0066B3"/>
                </a:solidFill>
              </a:rPr>
              <a:t>Accurate failure rate estimates are necessary for crew safety</a:t>
            </a:r>
          </a:p>
        </p:txBody>
      </p:sp>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3</a:t>
            </a:fld>
            <a:endParaRPr lang="en-US" altLang="x-none" dirty="0"/>
          </a:p>
        </p:txBody>
      </p:sp>
      <p:cxnSp>
        <p:nvCxnSpPr>
          <p:cNvPr id="20" name="Straight Arrow Connector 19"/>
          <p:cNvCxnSpPr/>
          <p:nvPr/>
        </p:nvCxnSpPr>
        <p:spPr>
          <a:xfrm>
            <a:off x="10701349" y="3443894"/>
            <a:ext cx="0" cy="218310"/>
          </a:xfrm>
          <a:prstGeom prst="straightConnector1">
            <a:avLst/>
          </a:prstGeom>
          <a:ln w="1905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10701349" y="2669424"/>
            <a:ext cx="0" cy="259514"/>
          </a:xfrm>
          <a:prstGeom prst="straightConnector1">
            <a:avLst/>
          </a:prstGeom>
          <a:ln w="19050">
            <a:solidFill>
              <a:srgbClr val="FF0000"/>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5" name="Content Placeholder 2"/>
          <p:cNvSpPr txBox="1">
            <a:spLocks/>
          </p:cNvSpPr>
          <p:nvPr/>
        </p:nvSpPr>
        <p:spPr bwMode="auto">
          <a:xfrm>
            <a:off x="315384" y="1016367"/>
            <a:ext cx="11267016" cy="63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7800" indent="-177800" algn="l" defTabSz="457200" rtl="0" eaLnBrk="1" fontAlgn="base" hangingPunct="1">
              <a:spcBef>
                <a:spcPts val="0"/>
              </a:spcBef>
              <a:spcAft>
                <a:spcPts val="600"/>
              </a:spcAft>
              <a:buFont typeface="Arial" charset="0"/>
              <a:buChar char="•"/>
              <a:defRPr b="1" kern="1200">
                <a:solidFill>
                  <a:schemeClr val="tx1"/>
                </a:solidFill>
                <a:latin typeface="Arial"/>
                <a:ea typeface="ヒラギノ角ゴ Pro W3" charset="-128"/>
                <a:cs typeface="Arial"/>
              </a:defRPr>
            </a:lvl1pPr>
            <a:lvl2pPr marL="6858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2pPr>
            <a:lvl3pPr marL="11430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3pPr>
            <a:lvl4pPr marL="16002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1" fontAlgn="base" hangingPunct="1">
              <a:spcBef>
                <a:spcPts val="0"/>
              </a:spcBef>
              <a:spcAft>
                <a:spcPts val="60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Future human spaceflight missions beyond Low Earth Orbit (LEO) will operate in a logistically isolated environment for 6-10x longer than any previous crewed missions</a:t>
            </a:r>
            <a:endParaRPr lang="en-US" sz="2000" dirty="0"/>
          </a:p>
        </p:txBody>
      </p:sp>
      <p:sp>
        <p:nvSpPr>
          <p:cNvPr id="15" name="TextBox 14"/>
          <p:cNvSpPr txBox="1"/>
          <p:nvPr/>
        </p:nvSpPr>
        <p:spPr>
          <a:xfrm>
            <a:off x="4212762" y="6519912"/>
            <a:ext cx="7188186" cy="215444"/>
          </a:xfrm>
          <a:prstGeom prst="rect">
            <a:avLst/>
          </a:prstGeom>
          <a:noFill/>
        </p:spPr>
        <p:txBody>
          <a:bodyPr wrap="none" rtlCol="0">
            <a:spAutoFit/>
          </a:bodyPr>
          <a:lstStyle/>
          <a:p>
            <a:r>
              <a:rPr lang="en-US" sz="800" dirty="0">
                <a:solidFill>
                  <a:schemeClr val="bg1">
                    <a:lumMod val="75000"/>
                  </a:schemeClr>
                </a:solidFill>
              </a:rPr>
              <a:t>Owens, A. C. </a:t>
            </a:r>
            <a:r>
              <a:rPr lang="en-US" sz="800" i="1" dirty="0">
                <a:solidFill>
                  <a:schemeClr val="bg1">
                    <a:lumMod val="75000"/>
                  </a:schemeClr>
                </a:solidFill>
              </a:rPr>
              <a:t>Multiobjective Optimization of Crewed Spacecraft Supportability Strategies</a:t>
            </a:r>
            <a:r>
              <a:rPr lang="en-US" sz="800" dirty="0">
                <a:solidFill>
                  <a:schemeClr val="bg1">
                    <a:lumMod val="75000"/>
                  </a:schemeClr>
                </a:solidFill>
              </a:rPr>
              <a:t>. Doctoral Thesis. Massachusetts Institute of Technology, Cambridge, MA, 2019. </a:t>
            </a:r>
            <a:endParaRPr lang="en-US" sz="200" dirty="0" smtClean="0">
              <a:solidFill>
                <a:schemeClr val="bg1">
                  <a:lumMod val="75000"/>
                </a:schemeClr>
              </a:solidFill>
              <a:latin typeface="Arial"/>
              <a:cs typeface="Arial"/>
            </a:endParaRPr>
          </a:p>
        </p:txBody>
      </p:sp>
      <p:sp>
        <p:nvSpPr>
          <p:cNvPr id="19"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spTree>
    <p:extLst>
      <p:ext uri="{BB962C8B-B14F-4D97-AF65-F5344CB8AC3E}">
        <p14:creationId xmlns:p14="http://schemas.microsoft.com/office/powerpoint/2010/main" val="1435291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Rate Estimation is Difficult, Especially Without Data</a:t>
            </a:r>
            <a:endParaRPr lang="en-US" dirty="0"/>
          </a:p>
        </p:txBody>
      </p:sp>
      <p:sp>
        <p:nvSpPr>
          <p:cNvPr id="3" name="Content Placeholder 2"/>
          <p:cNvSpPr>
            <a:spLocks noGrp="1"/>
          </p:cNvSpPr>
          <p:nvPr>
            <p:ph idx="1"/>
          </p:nvPr>
        </p:nvSpPr>
        <p:spPr>
          <a:xfrm>
            <a:off x="7517674" y="1003301"/>
            <a:ext cx="4487220" cy="5632889"/>
          </a:xfrm>
        </p:spPr>
        <p:txBody>
          <a:bodyPr/>
          <a:lstStyle/>
          <a:p>
            <a:r>
              <a:rPr lang="en-US" sz="2000" dirty="0" smtClean="0"/>
              <a:t>ISS experience shows that initial failure rate estimates are often inaccurate, sometimes by a factor of 5 or more</a:t>
            </a:r>
          </a:p>
          <a:p>
            <a:pPr lvl="1"/>
            <a:r>
              <a:rPr lang="en-US" dirty="0" smtClean="0"/>
              <a:t>Most of ISS Orbital Replacement Units (ORUs) with updated failure rates are considered more reliable than predicted</a:t>
            </a:r>
          </a:p>
          <a:p>
            <a:pPr lvl="1"/>
            <a:r>
              <a:rPr lang="en-US" dirty="0" smtClean="0"/>
              <a:t>~15% of ORUs are considered less reliable than predicted</a:t>
            </a:r>
          </a:p>
          <a:p>
            <a:r>
              <a:rPr lang="en-US" dirty="0" smtClean="0">
                <a:solidFill>
                  <a:srgbClr val="0066B3"/>
                </a:solidFill>
              </a:rPr>
              <a:t>Underestimated failure rates (i.e. overestimated reliability) are a crew safety issue because they result in underestimated risk</a:t>
            </a:r>
          </a:p>
          <a:p>
            <a:r>
              <a:rPr lang="en-US" dirty="0" smtClean="0"/>
              <a:t>Even if most items are more reliable than expected, the ones with overestimated reliability will tend to dominate risk</a:t>
            </a:r>
          </a:p>
          <a:p>
            <a:endParaRPr lang="en-US" sz="2000" dirty="0"/>
          </a:p>
        </p:txBody>
      </p:sp>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4</a:t>
            </a:fld>
            <a:endParaRPr lang="en-US" altLang="x-none" dirty="0"/>
          </a:p>
        </p:txBody>
      </p:sp>
      <p:pic>
        <p:nvPicPr>
          <p:cNvPr id="5" name="Picture 4"/>
          <p:cNvPicPr>
            <a:picLocks noChangeAspect="1"/>
          </p:cNvPicPr>
          <p:nvPr/>
        </p:nvPicPr>
        <p:blipFill>
          <a:blip r:embed="rId2"/>
          <a:stretch>
            <a:fillRect/>
          </a:stretch>
        </p:blipFill>
        <p:spPr>
          <a:xfrm>
            <a:off x="339639" y="1137951"/>
            <a:ext cx="6820704" cy="5167652"/>
          </a:xfrm>
          <a:prstGeom prst="rect">
            <a:avLst/>
          </a:prstGeom>
        </p:spPr>
      </p:pic>
      <p:sp>
        <p:nvSpPr>
          <p:cNvPr id="6" name="TextBox 5"/>
          <p:cNvSpPr txBox="1"/>
          <p:nvPr/>
        </p:nvSpPr>
        <p:spPr>
          <a:xfrm>
            <a:off x="4683038" y="2789800"/>
            <a:ext cx="2717074"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i="1" dirty="0" smtClean="0">
                <a:solidFill>
                  <a:srgbClr val="0066B3"/>
                </a:solidFill>
                <a:latin typeface="Arial"/>
                <a:cs typeface="Arial"/>
              </a:rPr>
              <a:t>Note:</a:t>
            </a:r>
            <a:r>
              <a:rPr lang="en-US" sz="1400" dirty="0" smtClean="0">
                <a:solidFill>
                  <a:srgbClr val="0066B3"/>
                </a:solidFill>
                <a:latin typeface="Arial"/>
                <a:cs typeface="Arial"/>
              </a:rPr>
              <a:t> Mean Time Between Failures (MTBF) is another parameter used to represent reliability.</a:t>
            </a:r>
          </a:p>
          <a:p>
            <a:pPr algn="ctr"/>
            <a:r>
              <a:rPr lang="en-US" sz="1400" dirty="0" smtClean="0">
                <a:solidFill>
                  <a:srgbClr val="0066B3"/>
                </a:solidFill>
                <a:latin typeface="Arial"/>
                <a:cs typeface="Arial"/>
              </a:rPr>
              <a:t/>
            </a:r>
            <a:br>
              <a:rPr lang="en-US" sz="1400" dirty="0" smtClean="0">
                <a:solidFill>
                  <a:srgbClr val="0066B3"/>
                </a:solidFill>
                <a:latin typeface="Arial"/>
                <a:cs typeface="Arial"/>
              </a:rPr>
            </a:br>
            <a:r>
              <a:rPr lang="en-US" sz="1400" dirty="0" smtClean="0">
                <a:solidFill>
                  <a:srgbClr val="0066B3"/>
                </a:solidFill>
                <a:latin typeface="Arial"/>
                <a:cs typeface="Arial"/>
              </a:rPr>
              <a:t>MTBF = 1 / failure rate</a:t>
            </a:r>
          </a:p>
          <a:p>
            <a:pPr algn="ctr"/>
            <a:endParaRPr lang="en-US" sz="1400" dirty="0">
              <a:solidFill>
                <a:srgbClr val="0066B3"/>
              </a:solidFill>
              <a:latin typeface="Arial"/>
              <a:cs typeface="Arial"/>
            </a:endParaRPr>
          </a:p>
          <a:p>
            <a:r>
              <a:rPr lang="en-US" sz="1400" dirty="0" smtClean="0">
                <a:solidFill>
                  <a:srgbClr val="0066B3"/>
                </a:solidFill>
                <a:latin typeface="Arial"/>
                <a:cs typeface="Arial"/>
              </a:rPr>
              <a:t>MTBF is </a:t>
            </a:r>
            <a:r>
              <a:rPr lang="en-US" sz="1400" b="1" i="1" dirty="0" smtClean="0">
                <a:solidFill>
                  <a:srgbClr val="0066B3"/>
                </a:solidFill>
                <a:latin typeface="Arial"/>
                <a:cs typeface="Arial"/>
              </a:rPr>
              <a:t>not</a:t>
            </a:r>
            <a:r>
              <a:rPr lang="en-US" sz="1400" dirty="0" smtClean="0">
                <a:solidFill>
                  <a:srgbClr val="0066B3"/>
                </a:solidFill>
                <a:latin typeface="Arial"/>
                <a:cs typeface="Arial"/>
              </a:rPr>
              <a:t> equal to predicted lifetime, and should not be used directly to estimate spares.</a:t>
            </a:r>
          </a:p>
        </p:txBody>
      </p:sp>
      <p:sp>
        <p:nvSpPr>
          <p:cNvPr id="7" name="TextBox 6"/>
          <p:cNvSpPr txBox="1"/>
          <p:nvPr/>
        </p:nvSpPr>
        <p:spPr>
          <a:xfrm>
            <a:off x="4173588" y="5098328"/>
            <a:ext cx="1547948" cy="523220"/>
          </a:xfrm>
          <a:prstGeom prst="rect">
            <a:avLst/>
          </a:prstGeom>
          <a:noFill/>
        </p:spPr>
        <p:txBody>
          <a:bodyPr wrap="square" rtlCol="0">
            <a:spAutoFit/>
          </a:bodyPr>
          <a:lstStyle/>
          <a:p>
            <a:r>
              <a:rPr lang="en-US" sz="1400" b="1" dirty="0" smtClean="0">
                <a:solidFill>
                  <a:srgbClr val="00B050"/>
                </a:solidFill>
                <a:latin typeface="Arial"/>
                <a:cs typeface="Arial"/>
              </a:rPr>
              <a:t>More reliable than predicted</a:t>
            </a:r>
          </a:p>
        </p:txBody>
      </p:sp>
      <p:sp>
        <p:nvSpPr>
          <p:cNvPr id="8" name="TextBox 7"/>
          <p:cNvSpPr txBox="1"/>
          <p:nvPr/>
        </p:nvSpPr>
        <p:spPr>
          <a:xfrm>
            <a:off x="692337" y="5098328"/>
            <a:ext cx="1436914" cy="523220"/>
          </a:xfrm>
          <a:prstGeom prst="rect">
            <a:avLst/>
          </a:prstGeom>
          <a:noFill/>
        </p:spPr>
        <p:txBody>
          <a:bodyPr wrap="square" rtlCol="0">
            <a:spAutoFit/>
          </a:bodyPr>
          <a:lstStyle/>
          <a:p>
            <a:r>
              <a:rPr lang="en-US" sz="1400" b="1" dirty="0" smtClean="0">
                <a:solidFill>
                  <a:srgbClr val="FF0000"/>
                </a:solidFill>
                <a:latin typeface="Arial"/>
                <a:cs typeface="Arial"/>
              </a:rPr>
              <a:t>Less reliable than predicted</a:t>
            </a:r>
          </a:p>
        </p:txBody>
      </p:sp>
      <p:sp>
        <p:nvSpPr>
          <p:cNvPr id="9" name="TextBox 8"/>
          <p:cNvSpPr txBox="1"/>
          <p:nvPr/>
        </p:nvSpPr>
        <p:spPr>
          <a:xfrm>
            <a:off x="548645" y="6297232"/>
            <a:ext cx="6869187" cy="338554"/>
          </a:xfrm>
          <a:prstGeom prst="rect">
            <a:avLst/>
          </a:prstGeom>
          <a:noFill/>
        </p:spPr>
        <p:txBody>
          <a:bodyPr wrap="square" rtlCol="0">
            <a:spAutoFit/>
          </a:bodyPr>
          <a:lstStyle/>
          <a:p>
            <a:r>
              <a:rPr lang="en-US" sz="800" dirty="0">
                <a:solidFill>
                  <a:schemeClr val="bg1">
                    <a:lumMod val="75000"/>
                  </a:schemeClr>
                </a:solidFill>
              </a:rPr>
              <a:t>Stromgren, C., Goodliff, K. E., Cirillo, W., and Owens, A. The Threat of Uncertainty - Why Using Traditional Approaches for Evaluating Spacecraft Reliability Are Insufficient for Future Human Mars Missions. Presented at the AIAA SPACE 2016, Long Beach, CA, 2016. </a:t>
            </a:r>
            <a:endParaRPr lang="en-US" sz="100" dirty="0" smtClean="0">
              <a:solidFill>
                <a:schemeClr val="bg1">
                  <a:lumMod val="75000"/>
                </a:schemeClr>
              </a:solidFill>
              <a:latin typeface="Arial"/>
              <a:cs typeface="Arial"/>
            </a:endParaRPr>
          </a:p>
        </p:txBody>
      </p:sp>
      <p:sp>
        <p:nvSpPr>
          <p:cNvPr id="10"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spTree>
    <p:extLst>
      <p:ext uri="{BB962C8B-B14F-4D97-AF65-F5344CB8AC3E}">
        <p14:creationId xmlns:p14="http://schemas.microsoft.com/office/powerpoint/2010/main" val="19553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Failure Rate Estimation</a:t>
            </a:r>
            <a:endParaRPr lang="en-US" dirty="0"/>
          </a:p>
        </p:txBody>
      </p:sp>
      <p:sp>
        <p:nvSpPr>
          <p:cNvPr id="3" name="Content Placeholder 2"/>
          <p:cNvSpPr>
            <a:spLocks noGrp="1"/>
          </p:cNvSpPr>
          <p:nvPr>
            <p:ph idx="1"/>
          </p:nvPr>
        </p:nvSpPr>
        <p:spPr>
          <a:xfrm>
            <a:off x="315383" y="906781"/>
            <a:ext cx="5210933" cy="5729410"/>
          </a:xfrm>
        </p:spPr>
        <p:txBody>
          <a:bodyPr/>
          <a:lstStyle/>
          <a:p>
            <a:r>
              <a:rPr lang="en-US" sz="2000" dirty="0" smtClean="0"/>
              <a:t>Failure rates cannot be measured directly; instead estimated via statistical analysis</a:t>
            </a:r>
          </a:p>
          <a:p>
            <a:pPr lvl="1"/>
            <a:r>
              <a:rPr lang="en-US" dirty="0" smtClean="0"/>
              <a:t>Bayesian updating combines an initial estimate (“</a:t>
            </a:r>
            <a:r>
              <a:rPr lang="en-US" dirty="0" smtClean="0">
                <a:solidFill>
                  <a:srgbClr val="1772B1"/>
                </a:solidFill>
              </a:rPr>
              <a:t>prior</a:t>
            </a:r>
            <a:r>
              <a:rPr lang="en-US" dirty="0" smtClean="0"/>
              <a:t>”) with data to generate an updated estimate (“</a:t>
            </a:r>
            <a:r>
              <a:rPr lang="en-US" dirty="0" smtClean="0">
                <a:solidFill>
                  <a:srgbClr val="D83435"/>
                </a:solidFill>
              </a:rPr>
              <a:t>posterior</a:t>
            </a:r>
            <a:r>
              <a:rPr lang="en-US" dirty="0" smtClean="0"/>
              <a:t>”)</a:t>
            </a:r>
          </a:p>
          <a:p>
            <a:pPr lvl="1"/>
            <a:r>
              <a:rPr lang="en-US" dirty="0" smtClean="0"/>
              <a:t>For failure rate estimation, relevant data includes operating time and failure counts</a:t>
            </a:r>
          </a:p>
          <a:p>
            <a:pPr lvl="1"/>
            <a:r>
              <a:rPr lang="en-US" dirty="0" smtClean="0"/>
              <a:t>Posterior estimate approaches true value and uncertainty is reduced as more data are gathered</a:t>
            </a:r>
          </a:p>
          <a:p>
            <a:r>
              <a:rPr lang="en-US" sz="2000" dirty="0" smtClean="0"/>
              <a:t>Even with perfect knowledge of the failure rate, the number of failures that will occur during a mission cannot be known ahead of time</a:t>
            </a:r>
          </a:p>
          <a:p>
            <a:r>
              <a:rPr lang="en-US" sz="2000" dirty="0" smtClean="0"/>
              <a:t>Supportability fundamentally involves a balance between mass and risk, informed by the failure rate estimates</a:t>
            </a:r>
            <a:endParaRPr lang="en-US" sz="2000" dirty="0"/>
          </a:p>
        </p:txBody>
      </p:sp>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5</a:t>
            </a:fld>
            <a:endParaRPr lang="en-US" altLang="x-non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158" y="963701"/>
            <a:ext cx="3431184" cy="25733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158" y="4103697"/>
            <a:ext cx="3431184" cy="2573388"/>
          </a:xfrm>
          <a:prstGeom prst="rect">
            <a:avLst/>
          </a:prstGeom>
        </p:spPr>
      </p:pic>
      <p:cxnSp>
        <p:nvCxnSpPr>
          <p:cNvPr id="8" name="Straight Arrow Connector 7"/>
          <p:cNvCxnSpPr>
            <a:stCxn id="5" idx="2"/>
            <a:endCxn id="6" idx="0"/>
          </p:cNvCxnSpPr>
          <p:nvPr/>
        </p:nvCxnSpPr>
        <p:spPr>
          <a:xfrm>
            <a:off x="7358750" y="3537089"/>
            <a:ext cx="0" cy="56660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 name="Rounded Rectangle 9"/>
          <p:cNvSpPr/>
          <p:nvPr/>
        </p:nvSpPr>
        <p:spPr>
          <a:xfrm>
            <a:off x="9806044" y="3605491"/>
            <a:ext cx="1227908" cy="6485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Bayesian Update</a:t>
            </a:r>
            <a:endParaRPr lang="en-US" sz="2000" dirty="0"/>
          </a:p>
        </p:txBody>
      </p:sp>
      <p:sp>
        <p:nvSpPr>
          <p:cNvPr id="11" name="TextBox 10"/>
          <p:cNvSpPr txBox="1"/>
          <p:nvPr/>
        </p:nvSpPr>
        <p:spPr>
          <a:xfrm>
            <a:off x="9592996" y="2207662"/>
            <a:ext cx="1654005" cy="954107"/>
          </a:xfrm>
          <a:prstGeom prst="rect">
            <a:avLst/>
          </a:prstGeom>
          <a:noFill/>
        </p:spPr>
        <p:txBody>
          <a:bodyPr wrap="square" rtlCol="0">
            <a:spAutoFit/>
          </a:bodyPr>
          <a:lstStyle/>
          <a:p>
            <a:pPr algn="ctr"/>
            <a:r>
              <a:rPr lang="en-US" sz="2000" dirty="0" smtClean="0">
                <a:solidFill>
                  <a:srgbClr val="1772B1"/>
                </a:solidFill>
                <a:latin typeface="Arial"/>
                <a:cs typeface="Arial"/>
              </a:rPr>
              <a:t>Prior Estimate</a:t>
            </a:r>
          </a:p>
          <a:p>
            <a:pPr algn="ctr"/>
            <a:r>
              <a:rPr lang="en-US" sz="1400" dirty="0" smtClean="0">
                <a:solidFill>
                  <a:srgbClr val="1772B1"/>
                </a:solidFill>
                <a:latin typeface="Arial"/>
                <a:cs typeface="Arial"/>
              </a:rPr>
              <a:t>(initial belief)</a:t>
            </a:r>
          </a:p>
        </p:txBody>
      </p:sp>
      <p:sp>
        <p:nvSpPr>
          <p:cNvPr id="12" name="TextBox 11"/>
          <p:cNvSpPr txBox="1"/>
          <p:nvPr/>
        </p:nvSpPr>
        <p:spPr>
          <a:xfrm>
            <a:off x="11363316" y="3729719"/>
            <a:ext cx="726481" cy="400110"/>
          </a:xfrm>
          <a:prstGeom prst="rect">
            <a:avLst/>
          </a:prstGeom>
          <a:noFill/>
        </p:spPr>
        <p:txBody>
          <a:bodyPr wrap="none" rtlCol="0">
            <a:spAutoFit/>
          </a:bodyPr>
          <a:lstStyle/>
          <a:p>
            <a:r>
              <a:rPr lang="en-US" sz="2000" dirty="0" smtClean="0">
                <a:latin typeface="Arial"/>
                <a:cs typeface="Arial"/>
              </a:rPr>
              <a:t>Data</a:t>
            </a:r>
          </a:p>
        </p:txBody>
      </p:sp>
      <p:sp>
        <p:nvSpPr>
          <p:cNvPr id="13" name="TextBox 12"/>
          <p:cNvSpPr txBox="1"/>
          <p:nvPr/>
        </p:nvSpPr>
        <p:spPr>
          <a:xfrm>
            <a:off x="9382232" y="4674569"/>
            <a:ext cx="2075532" cy="1354217"/>
          </a:xfrm>
          <a:prstGeom prst="rect">
            <a:avLst/>
          </a:prstGeom>
          <a:noFill/>
        </p:spPr>
        <p:txBody>
          <a:bodyPr wrap="square" rtlCol="0">
            <a:spAutoFit/>
          </a:bodyPr>
          <a:lstStyle/>
          <a:p>
            <a:pPr algn="ctr"/>
            <a:r>
              <a:rPr lang="en-US" sz="2000" dirty="0" smtClean="0">
                <a:solidFill>
                  <a:srgbClr val="D83435"/>
                </a:solidFill>
                <a:latin typeface="Arial"/>
                <a:cs typeface="Arial"/>
              </a:rPr>
              <a:t>Posterior Estimate</a:t>
            </a:r>
            <a:br>
              <a:rPr lang="en-US" sz="2000" dirty="0" smtClean="0">
                <a:solidFill>
                  <a:srgbClr val="D83435"/>
                </a:solidFill>
                <a:latin typeface="Arial"/>
                <a:cs typeface="Arial"/>
              </a:rPr>
            </a:br>
            <a:r>
              <a:rPr lang="en-US" sz="1400" dirty="0" smtClean="0">
                <a:solidFill>
                  <a:srgbClr val="D83435"/>
                </a:solidFill>
                <a:latin typeface="Arial"/>
                <a:cs typeface="Arial"/>
              </a:rPr>
              <a:t>(current best estimate based on initial belief and observed behavior)</a:t>
            </a:r>
          </a:p>
        </p:txBody>
      </p:sp>
      <p:cxnSp>
        <p:nvCxnSpPr>
          <p:cNvPr id="16" name="Straight Arrow Connector 15"/>
          <p:cNvCxnSpPr/>
          <p:nvPr/>
        </p:nvCxnSpPr>
        <p:spPr>
          <a:xfrm flipH="1">
            <a:off x="10419998" y="3161769"/>
            <a:ext cx="1" cy="44372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2" idx="1"/>
            <a:endCxn id="10" idx="3"/>
          </p:cNvCxnSpPr>
          <p:nvPr/>
        </p:nvCxnSpPr>
        <p:spPr>
          <a:xfrm flipH="1">
            <a:off x="11033952" y="3929774"/>
            <a:ext cx="329364"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10419998" y="4254058"/>
            <a:ext cx="0" cy="42051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sp>
        <p:nvSpPr>
          <p:cNvPr id="7" name="TextBox 6"/>
          <p:cNvSpPr txBox="1"/>
          <p:nvPr/>
        </p:nvSpPr>
        <p:spPr>
          <a:xfrm>
            <a:off x="7302137" y="1247503"/>
            <a:ext cx="1173719" cy="261610"/>
          </a:xfrm>
          <a:prstGeom prst="rect">
            <a:avLst/>
          </a:prstGeom>
          <a:noFill/>
        </p:spPr>
        <p:txBody>
          <a:bodyPr wrap="none" rtlCol="0">
            <a:spAutoFit/>
          </a:bodyPr>
          <a:lstStyle/>
          <a:p>
            <a:r>
              <a:rPr lang="en-US" sz="1100" i="1" dirty="0" smtClean="0">
                <a:latin typeface="Arial"/>
                <a:cs typeface="Arial"/>
              </a:rPr>
              <a:t>Expected Value</a:t>
            </a:r>
          </a:p>
        </p:txBody>
      </p:sp>
      <p:sp>
        <p:nvSpPr>
          <p:cNvPr id="17" name="TextBox 16"/>
          <p:cNvSpPr txBox="1"/>
          <p:nvPr/>
        </p:nvSpPr>
        <p:spPr>
          <a:xfrm>
            <a:off x="6897188" y="1684259"/>
            <a:ext cx="2350323" cy="261610"/>
          </a:xfrm>
          <a:prstGeom prst="rect">
            <a:avLst/>
          </a:prstGeom>
          <a:noFill/>
        </p:spPr>
        <p:txBody>
          <a:bodyPr wrap="none" rtlCol="0">
            <a:spAutoFit/>
          </a:bodyPr>
          <a:lstStyle/>
          <a:p>
            <a:r>
              <a:rPr lang="en-US" sz="1100" i="1" dirty="0" smtClean="0">
                <a:latin typeface="Arial"/>
                <a:cs typeface="Arial"/>
              </a:rPr>
              <a:t>Probability Density Function (PDF)</a:t>
            </a:r>
          </a:p>
        </p:txBody>
      </p:sp>
      <p:cxnSp>
        <p:nvCxnSpPr>
          <p:cNvPr id="18" name="Straight Arrow Connector 17"/>
          <p:cNvCxnSpPr>
            <a:stCxn id="7" idx="1"/>
          </p:cNvCxnSpPr>
          <p:nvPr/>
        </p:nvCxnSpPr>
        <p:spPr>
          <a:xfrm flipH="1">
            <a:off x="6746966" y="1378308"/>
            <a:ext cx="55517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7024551" y="1945869"/>
            <a:ext cx="334199" cy="491489"/>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0725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Initializing Priors with Uncertainty</a:t>
            </a:r>
            <a:endParaRPr lang="en-US" dirty="0"/>
          </a:p>
        </p:txBody>
      </p:sp>
      <p:sp>
        <p:nvSpPr>
          <p:cNvPr id="3" name="Content Placeholder 2"/>
          <p:cNvSpPr>
            <a:spLocks noGrp="1"/>
          </p:cNvSpPr>
          <p:nvPr>
            <p:ph idx="1"/>
          </p:nvPr>
        </p:nvSpPr>
        <p:spPr>
          <a:xfrm>
            <a:off x="4676081" y="1003301"/>
            <a:ext cx="7328813" cy="5632889"/>
          </a:xfrm>
        </p:spPr>
        <p:txBody>
          <a:bodyPr/>
          <a:lstStyle/>
          <a:p>
            <a:r>
              <a:rPr lang="en-US" sz="2000" dirty="0" smtClean="0"/>
              <a:t>Bayesian analysis treats the parameter being estimated as an uncertain value, represented by a probability distribution</a:t>
            </a:r>
          </a:p>
          <a:p>
            <a:r>
              <a:rPr lang="en-US" sz="2000" dirty="0" smtClean="0"/>
              <a:t>However, initial engineering estimates of failure rates typically only provide a point estimate (often the expected value)</a:t>
            </a:r>
          </a:p>
          <a:p>
            <a:r>
              <a:rPr lang="en-US" sz="2000" dirty="0" smtClean="0"/>
              <a:t>Uncertainty in initial failure rate estimates must be characterized to perform Bayesian updates</a:t>
            </a:r>
          </a:p>
          <a:p>
            <a:pPr lvl="1"/>
            <a:r>
              <a:rPr lang="en-US" dirty="0" smtClean="0"/>
              <a:t>Individualized uncertainty estimates provides highest fidelity, but requires a lot of additional effort</a:t>
            </a:r>
          </a:p>
          <a:p>
            <a:pPr lvl="1"/>
            <a:r>
              <a:rPr lang="en-US" dirty="0" smtClean="0"/>
              <a:t>More common approach is to assign initial uncertainty as a function of the point estimate and some other parameter, which is applied to all items</a:t>
            </a:r>
          </a:p>
          <a:p>
            <a:pPr lvl="1"/>
            <a:r>
              <a:rPr lang="en-US" dirty="0" smtClean="0"/>
              <a:t>Alternatively, a non-informative prior can be used (described on slide 8)</a:t>
            </a:r>
          </a:p>
          <a:p>
            <a:r>
              <a:rPr lang="en-US" sz="2000" dirty="0" smtClean="0">
                <a:solidFill>
                  <a:srgbClr val="0066B3"/>
                </a:solidFill>
              </a:rPr>
              <a:t>Updated failure rate estimates are strongly influenced by prior uncertainty levels, especially when data are limited</a:t>
            </a:r>
          </a:p>
        </p:txBody>
      </p:sp>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6</a:t>
            </a:fld>
            <a:endParaRPr lang="en-US" altLang="x-non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5" y="1003301"/>
            <a:ext cx="3431184" cy="2573388"/>
          </a:xfrm>
          <a:prstGeom prst="rect">
            <a:avLst/>
          </a:prstGeom>
        </p:spPr>
      </p:pic>
      <p:sp>
        <p:nvSpPr>
          <p:cNvPr id="6"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75" y="3909786"/>
            <a:ext cx="3431184" cy="2573388"/>
          </a:xfrm>
          <a:prstGeom prst="rect">
            <a:avLst/>
          </a:prstGeom>
        </p:spPr>
      </p:pic>
      <p:sp>
        <p:nvSpPr>
          <p:cNvPr id="8" name="TextBox 7"/>
          <p:cNvSpPr txBox="1"/>
          <p:nvPr/>
        </p:nvSpPr>
        <p:spPr>
          <a:xfrm>
            <a:off x="2499367" y="1509113"/>
            <a:ext cx="1093569" cy="261610"/>
          </a:xfrm>
          <a:prstGeom prst="rect">
            <a:avLst/>
          </a:prstGeom>
          <a:noFill/>
        </p:spPr>
        <p:txBody>
          <a:bodyPr wrap="none" rtlCol="0">
            <a:spAutoFit/>
          </a:bodyPr>
          <a:lstStyle/>
          <a:p>
            <a:r>
              <a:rPr lang="en-US" sz="1100" i="1" dirty="0" smtClean="0">
                <a:latin typeface="Arial"/>
                <a:cs typeface="Arial"/>
              </a:rPr>
              <a:t>Point Estimate</a:t>
            </a:r>
          </a:p>
        </p:txBody>
      </p:sp>
      <p:cxnSp>
        <p:nvCxnSpPr>
          <p:cNvPr id="9" name="Straight Arrow Connector 8"/>
          <p:cNvCxnSpPr>
            <a:stCxn id="8" idx="1"/>
          </p:cNvCxnSpPr>
          <p:nvPr/>
        </p:nvCxnSpPr>
        <p:spPr>
          <a:xfrm flipH="1">
            <a:off x="1926772" y="1639918"/>
            <a:ext cx="572595"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385553" y="4129428"/>
            <a:ext cx="1321196" cy="430887"/>
          </a:xfrm>
          <a:prstGeom prst="rect">
            <a:avLst/>
          </a:prstGeom>
          <a:noFill/>
        </p:spPr>
        <p:txBody>
          <a:bodyPr wrap="none" rtlCol="0">
            <a:spAutoFit/>
          </a:bodyPr>
          <a:lstStyle/>
          <a:p>
            <a:r>
              <a:rPr lang="en-US" sz="1100" i="1" dirty="0" smtClean="0">
                <a:latin typeface="Arial"/>
                <a:cs typeface="Arial"/>
              </a:rPr>
              <a:t>Lower Uncertainty</a:t>
            </a:r>
          </a:p>
          <a:p>
            <a:pPr algn="ctr"/>
            <a:r>
              <a:rPr lang="en-US" sz="1100" i="1" dirty="0" smtClean="0">
                <a:latin typeface="Arial"/>
                <a:cs typeface="Arial"/>
              </a:rPr>
              <a:t>(Narrower)</a:t>
            </a:r>
          </a:p>
        </p:txBody>
      </p:sp>
      <p:sp>
        <p:nvSpPr>
          <p:cNvPr id="13" name="TextBox 12"/>
          <p:cNvSpPr txBox="1"/>
          <p:nvPr/>
        </p:nvSpPr>
        <p:spPr>
          <a:xfrm>
            <a:off x="2327044" y="4803130"/>
            <a:ext cx="1438214" cy="261610"/>
          </a:xfrm>
          <a:prstGeom prst="rect">
            <a:avLst/>
          </a:prstGeom>
          <a:noFill/>
        </p:spPr>
        <p:txBody>
          <a:bodyPr wrap="none" rtlCol="0">
            <a:spAutoFit/>
          </a:bodyPr>
          <a:lstStyle/>
          <a:p>
            <a:r>
              <a:rPr lang="en-US" sz="1100" i="1" dirty="0" smtClean="0">
                <a:latin typeface="Arial"/>
                <a:cs typeface="Arial"/>
              </a:rPr>
              <a:t>Medium Uncertainty</a:t>
            </a:r>
          </a:p>
        </p:txBody>
      </p:sp>
      <p:sp>
        <p:nvSpPr>
          <p:cNvPr id="14" name="TextBox 13"/>
          <p:cNvSpPr txBox="1"/>
          <p:nvPr/>
        </p:nvSpPr>
        <p:spPr>
          <a:xfrm>
            <a:off x="2615056" y="5471768"/>
            <a:ext cx="1353256" cy="430887"/>
          </a:xfrm>
          <a:prstGeom prst="rect">
            <a:avLst/>
          </a:prstGeom>
          <a:noFill/>
        </p:spPr>
        <p:txBody>
          <a:bodyPr wrap="none" rtlCol="0">
            <a:spAutoFit/>
          </a:bodyPr>
          <a:lstStyle/>
          <a:p>
            <a:pPr algn="ctr"/>
            <a:r>
              <a:rPr lang="en-US" sz="1100" i="1" dirty="0" smtClean="0">
                <a:latin typeface="Arial"/>
                <a:cs typeface="Arial"/>
              </a:rPr>
              <a:t>Higher Uncertainty</a:t>
            </a:r>
            <a:r>
              <a:rPr lang="en-US" sz="1100" i="1" dirty="0">
                <a:latin typeface="Arial"/>
                <a:cs typeface="Arial"/>
              </a:rPr>
              <a:t/>
            </a:r>
            <a:br>
              <a:rPr lang="en-US" sz="1100" i="1" dirty="0">
                <a:latin typeface="Arial"/>
                <a:cs typeface="Arial"/>
              </a:rPr>
            </a:br>
            <a:r>
              <a:rPr lang="en-US" sz="1100" i="1" dirty="0" smtClean="0">
                <a:latin typeface="Arial"/>
                <a:cs typeface="Arial"/>
              </a:rPr>
              <a:t>(Wider)</a:t>
            </a:r>
            <a:endParaRPr lang="en-US" sz="1100" i="1" dirty="0">
              <a:latin typeface="Arial"/>
              <a:cs typeface="Arial"/>
            </a:endParaRPr>
          </a:p>
        </p:txBody>
      </p:sp>
      <p:cxnSp>
        <p:nvCxnSpPr>
          <p:cNvPr id="15" name="Straight Arrow Connector 14"/>
          <p:cNvCxnSpPr/>
          <p:nvPr/>
        </p:nvCxnSpPr>
        <p:spPr>
          <a:xfrm flipH="1">
            <a:off x="1966258" y="5000850"/>
            <a:ext cx="364673" cy="110858"/>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2020880" y="4289031"/>
            <a:ext cx="364673" cy="110858"/>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a:off x="2776745" y="5902655"/>
            <a:ext cx="364673" cy="110858"/>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2497197" y="3576689"/>
            <a:ext cx="0" cy="2968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0595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Failure Rate Estimation Terminology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5383" y="1003301"/>
                <a:ext cx="7822777" cy="5632889"/>
              </a:xfrm>
            </p:spPr>
            <p:txBody>
              <a:bodyPr/>
              <a:lstStyle/>
              <a:p>
                <a:r>
                  <a:rPr lang="en-US" sz="2000" dirty="0" smtClean="0"/>
                  <a:t>For failure rate estimation, the uncertain failure rate </a:t>
                </a:r>
                <a14:m>
                  <m:oMath xmlns:m="http://schemas.openxmlformats.org/officeDocument/2006/math">
                    <m:r>
                      <m:rPr>
                        <m:sty m:val="p"/>
                      </m:rPr>
                      <a:rPr lang="en-US" sz="2000" b="0" i="0" smtClean="0">
                        <a:latin typeface="Cambria Math" panose="02040503050406030204" pitchFamily="18" charset="0"/>
                      </a:rPr>
                      <m:t>Λ</m:t>
                    </m:r>
                  </m:oMath>
                </a14:m>
                <a:r>
                  <a:rPr lang="en-US" sz="2000" dirty="0" smtClean="0"/>
                  <a:t> is modeled as a gamma distribution, parameterized by a shape parameter </a:t>
                </a:r>
                <a14:m>
                  <m:oMath xmlns:m="http://schemas.openxmlformats.org/officeDocument/2006/math">
                    <m:r>
                      <a:rPr lang="en-US" sz="2000" b="0" i="1" smtClean="0">
                        <a:latin typeface="Cambria Math" panose="02040503050406030204" pitchFamily="18" charset="0"/>
                      </a:rPr>
                      <m:t>𝛼</m:t>
                    </m:r>
                  </m:oMath>
                </a14:m>
                <a:r>
                  <a:rPr lang="en-US" sz="2000" dirty="0" smtClean="0"/>
                  <a:t> and a scale parameter </a:t>
                </a:r>
                <a14:m>
                  <m:oMath xmlns:m="http://schemas.openxmlformats.org/officeDocument/2006/math">
                    <m:r>
                      <a:rPr lang="en-US" sz="2000" b="0" i="1" smtClean="0">
                        <a:latin typeface="Cambria Math" panose="02040503050406030204" pitchFamily="18" charset="0"/>
                      </a:rPr>
                      <m:t>𝛽</m:t>
                    </m:r>
                  </m:oMath>
                </a14:m>
                <a:endParaRPr lang="en-US" sz="2000" b="0" dirty="0" smtClean="0"/>
              </a:p>
              <a:p>
                <a:pPr lvl="1"/>
                <a:r>
                  <a:rPr lang="en-US" dirty="0" smtClean="0"/>
                  <a:t>Conjugate prior for failure rate updates; enables closed-form Bayesian updates rather than requiring numerical simulation</a:t>
                </a:r>
              </a:p>
              <a:p>
                <a:pPr lvl="1"/>
                <a:r>
                  <a:rPr lang="en-US" dirty="0" smtClean="0"/>
                  <a:t>One of the approaches used by ISS Reliability and Maintainability Working Group (RMWG) to update ISS ORU failure rates</a:t>
                </a:r>
              </a:p>
              <a:p>
                <a:r>
                  <a:rPr lang="en-US" sz="2000" dirty="0" smtClean="0"/>
                  <a:t>Bayesian update performed based on an observed operating time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𝑜</m:t>
                        </m:r>
                      </m:sub>
                    </m:sSub>
                  </m:oMath>
                </a14:m>
                <a:r>
                  <a:rPr lang="en-US" sz="2000" b="0" dirty="0" smtClean="0"/>
                  <a:t> </a:t>
                </a:r>
                <a:r>
                  <a:rPr lang="en-US" sz="2000" dirty="0" smtClean="0"/>
                  <a:t>and the observed number of failures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𝑜</m:t>
                        </m:r>
                      </m:sub>
                    </m:sSub>
                  </m:oMath>
                </a14:m>
                <a:r>
                  <a:rPr lang="en-US" sz="2000" b="0" dirty="0" smtClean="0"/>
                  <a:t/>
                </a:r>
                <a:br>
                  <a:rPr lang="en-US" sz="2000" b="0" dirty="0" smtClean="0"/>
                </a:b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𝛼</m:t>
                        </m:r>
                      </m:e>
                      <m:sub>
                        <m:r>
                          <a:rPr lang="en-US" sz="2000" b="0" i="1" smtClean="0">
                            <a:latin typeface="Cambria Math" panose="02040503050406030204" pitchFamily="18" charset="0"/>
                          </a:rPr>
                          <m:t>𝑝𝑜𝑠𝑡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𝛼</m:t>
                        </m:r>
                      </m:e>
                      <m:sub>
                        <m:r>
                          <a:rPr lang="en-US" sz="2000" b="0" i="1" smtClean="0">
                            <a:latin typeface="Cambria Math" panose="02040503050406030204" pitchFamily="18" charset="0"/>
                          </a:rPr>
                          <m:t>𝑝𝑟𝑖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𝑜</m:t>
                        </m:r>
                      </m:sub>
                    </m:sSub>
                  </m:oMath>
                </a14:m>
                <a:r>
                  <a:rPr lang="en-US" sz="2000" b="0" dirty="0" smtClean="0"/>
                  <a:t/>
                </a:r>
                <a:br>
                  <a:rPr lang="en-US" sz="2000" b="0" dirty="0" smtClean="0"/>
                </a:b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𝑝𝑜𝑠𝑡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𝑝𝑟𝑖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𝑜</m:t>
                        </m:r>
                      </m:sub>
                    </m:sSub>
                  </m:oMath>
                </a14:m>
                <a:endParaRPr lang="en-US" sz="2000" b="0" dirty="0" smtClean="0"/>
              </a:p>
              <a:p>
                <a:r>
                  <a:rPr lang="en-US" sz="2000" dirty="0" smtClean="0"/>
                  <a:t>Point estimate for expected failure rate </a:t>
                </a:r>
                <a14:m>
                  <m:oMath xmlns:m="http://schemas.openxmlformats.org/officeDocument/2006/math">
                    <m:r>
                      <a:rPr lang="en-US" sz="2000" b="0" i="1" smtClean="0">
                        <a:latin typeface="Cambria Math" panose="02040503050406030204" pitchFamily="18" charset="0"/>
                      </a:rPr>
                      <m:t>𝐸</m:t>
                    </m:r>
                    <m:d>
                      <m:dPr>
                        <m:begChr m:val="["/>
                        <m:endChr m:val="]"/>
                        <m:ctrlPr>
                          <a:rPr lang="en-US" sz="2000" b="0" i="1" smtClean="0">
                            <a:latin typeface="Cambria Math" panose="02040503050406030204" pitchFamily="18" charset="0"/>
                          </a:rPr>
                        </m:ctrlPr>
                      </m:dPr>
                      <m:e>
                        <m:r>
                          <m:rPr>
                            <m:sty m:val="p"/>
                          </m:rPr>
                          <a:rPr lang="en-US" sz="2000" b="0" i="0" smtClean="0">
                            <a:latin typeface="Cambria Math" panose="02040503050406030204" pitchFamily="18" charset="0"/>
                          </a:rPr>
                          <m:t>Λ</m:t>
                        </m:r>
                      </m:e>
                    </m:d>
                  </m:oMath>
                </a14:m>
                <a:r>
                  <a:rPr lang="en-US" sz="2000" dirty="0" smtClean="0"/>
                  <a:t> denoted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𝜆</m:t>
                        </m:r>
                      </m:e>
                    </m:acc>
                  </m:oMath>
                </a14:m>
                <a:endParaRPr lang="en-US" sz="2000" b="0" dirty="0" smtClean="0"/>
              </a:p>
              <a:p>
                <a:r>
                  <a:rPr lang="en-US" sz="2000" dirty="0" smtClean="0"/>
                  <a:t>Shape and scale parameters </a:t>
                </a:r>
                <a14:m>
                  <m:oMath xmlns:m="http://schemas.openxmlformats.org/officeDocument/2006/math">
                    <m:r>
                      <a:rPr lang="en-US" sz="2000" b="0" i="1" smtClean="0">
                        <a:latin typeface="Cambria Math" panose="02040503050406030204" pitchFamily="18" charset="0"/>
                      </a:rPr>
                      <m:t>𝛼</m:t>
                    </m:r>
                  </m:oMath>
                </a14:m>
                <a:r>
                  <a:rPr lang="en-US" sz="2000" dirty="0" smtClean="0"/>
                  <a:t> and </a:t>
                </a:r>
                <a14:m>
                  <m:oMath xmlns:m="http://schemas.openxmlformats.org/officeDocument/2006/math">
                    <m:r>
                      <a:rPr lang="en-US" sz="2000" b="0" i="1" smtClean="0">
                        <a:latin typeface="Cambria Math" panose="02040503050406030204" pitchFamily="18" charset="0"/>
                      </a:rPr>
                      <m:t>𝛽</m:t>
                    </m:r>
                  </m:oMath>
                </a14:m>
                <a:r>
                  <a:rPr lang="en-US" sz="2000" dirty="0" smtClean="0"/>
                  <a:t> fully define the failure rate estimate, used to:</a:t>
                </a:r>
              </a:p>
              <a:p>
                <a:pPr lvl="1"/>
                <a:r>
                  <a:rPr lang="en-US" sz="2000" dirty="0" smtClean="0"/>
                  <a:t>Calculate other values of interest (e.g. percentiles)</a:t>
                </a:r>
              </a:p>
              <a:p>
                <a:pPr lvl="1"/>
                <a:r>
                  <a:rPr lang="en-US" sz="2000" dirty="0" smtClean="0"/>
                  <a:t>Evaluate spares and risk</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5383" y="1003301"/>
                <a:ext cx="7822777" cy="5632889"/>
              </a:xfrm>
              <a:blipFill>
                <a:blip r:embed="rId2"/>
                <a:stretch>
                  <a:fillRect l="-701" t="-541"/>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7</a:t>
            </a:fld>
            <a:endParaRPr lang="en-US" altLang="x-none" dirty="0"/>
          </a:p>
        </p:txBody>
      </p:sp>
      <p:sp>
        <p:nvSpPr>
          <p:cNvPr id="5" name="Date Placeholder 4"/>
          <p:cNvSpPr>
            <a:spLocks noGrp="1"/>
          </p:cNvSpPr>
          <p:nvPr>
            <p:ph type="dt" sz="half" idx="2"/>
          </p:nvPr>
        </p:nvSpPr>
        <p:spPr/>
        <p:txBody>
          <a:bodyPr/>
          <a:lstStyle/>
          <a:p>
            <a:r>
              <a:rPr lang="en-US" smtClean="0"/>
              <a:t>7/13/2021</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484" y="1172707"/>
            <a:ext cx="3431184" cy="257338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443691" y="4240972"/>
                <a:ext cx="3196771" cy="12657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E</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Λ</m:t>
                                  </m:r>
                                </m:e>
                              </m:d>
                            </m:e>
                            <m:sup>
                              <m:r>
                                <a:rPr lang="en-US" b="0" i="1" smtClean="0">
                                  <a:latin typeface="Cambria Math" panose="02040503050406030204" pitchFamily="18" charset="0"/>
                                </a:rPr>
                                <m:t>2</m:t>
                              </m:r>
                            </m:sup>
                          </m:sSup>
                        </m:num>
                        <m:den>
                          <m:r>
                            <m:rPr>
                              <m:sty m:val="p"/>
                            </m:rPr>
                            <a:rPr lang="en-US" b="0" i="0" smtClean="0">
                              <a:latin typeface="Cambria Math" panose="02040503050406030204" pitchFamily="18" charset="0"/>
                            </a:rPr>
                            <m:t>Var</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Λ</m:t>
                              </m:r>
                            </m:e>
                          </m:d>
                        </m:den>
                      </m:f>
                    </m:oMath>
                  </m:oMathPara>
                </a14:m>
                <a:endParaRPr lang="en-US" b="0"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E</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Λ</m:t>
                              </m:r>
                            </m:e>
                          </m:d>
                        </m:num>
                        <m:den>
                          <m:r>
                            <m:rPr>
                              <m:sty m:val="p"/>
                            </m:rPr>
                            <a:rPr lang="en-US">
                              <a:latin typeface="Cambria Math" panose="02040503050406030204" pitchFamily="18" charset="0"/>
                            </a:rPr>
                            <m:t>Var</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Λ</m:t>
                              </m:r>
                            </m:e>
                          </m:d>
                        </m:den>
                      </m:f>
                    </m:oMath>
                  </m:oMathPara>
                </a14:m>
                <a:endParaRPr lang="en-US" b="0" dirty="0" smtClean="0"/>
              </a:p>
            </p:txBody>
          </p:sp>
        </mc:Choice>
        <mc:Fallback xmlns="">
          <p:sp>
            <p:nvSpPr>
              <p:cNvPr id="7" name="Rectangle 6"/>
              <p:cNvSpPr>
                <a:spLocks noRot="1" noChangeAspect="1" noMove="1" noResize="1" noEditPoints="1" noAdjustHandles="1" noChangeArrowheads="1" noChangeShapeType="1" noTextEdit="1"/>
              </p:cNvSpPr>
              <p:nvPr/>
            </p:nvSpPr>
            <p:spPr>
              <a:xfrm>
                <a:off x="8443691" y="4240972"/>
                <a:ext cx="3196771" cy="1265731"/>
              </a:xfrm>
              <a:prstGeom prst="rect">
                <a:avLst/>
              </a:prstGeom>
              <a:blipFill>
                <a:blip r:embed="rId4"/>
                <a:stretch>
                  <a:fillRect/>
                </a:stretch>
              </a:blipFill>
            </p:spPr>
            <p:txBody>
              <a:bodyPr/>
              <a:lstStyle/>
              <a:p>
                <a:r>
                  <a:rPr lang="en-US">
                    <a:noFill/>
                  </a:rPr>
                  <a:t> </a:t>
                </a:r>
              </a:p>
            </p:txBody>
          </p:sp>
        </mc:Fallback>
      </mc:AlternateContent>
      <p:sp>
        <p:nvSpPr>
          <p:cNvPr id="8" name="TextBox 7"/>
          <p:cNvSpPr txBox="1"/>
          <p:nvPr/>
        </p:nvSpPr>
        <p:spPr>
          <a:xfrm>
            <a:off x="9120189" y="5892003"/>
            <a:ext cx="1843774" cy="261610"/>
          </a:xfrm>
          <a:prstGeom prst="rect">
            <a:avLst/>
          </a:prstGeom>
          <a:noFill/>
        </p:spPr>
        <p:txBody>
          <a:bodyPr wrap="none" rtlCol="0">
            <a:spAutoFit/>
          </a:bodyPr>
          <a:lstStyle/>
          <a:p>
            <a:r>
              <a:rPr lang="en-US" sz="1100" i="1" dirty="0" smtClean="0">
                <a:latin typeface="Arial"/>
                <a:cs typeface="Arial"/>
              </a:rPr>
              <a:t>See paper for more details</a:t>
            </a:r>
          </a:p>
        </p:txBody>
      </p:sp>
    </p:spTree>
    <p:extLst>
      <p:ext uri="{BB962C8B-B14F-4D97-AF65-F5344CB8AC3E}">
        <p14:creationId xmlns:p14="http://schemas.microsoft.com/office/powerpoint/2010/main" val="2836643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Methods for Prior Uncertainty Initialization</a:t>
            </a:r>
            <a:endParaRPr lang="en-US" dirty="0"/>
          </a:p>
        </p:txBody>
      </p:sp>
      <mc:AlternateContent xmlns:mc="http://schemas.openxmlformats.org/markup-compatibility/2006" xmlns:a14="http://schemas.microsoft.com/office/drawing/2010/main">
        <mc:Choice Requires="a14">
          <p:graphicFrame>
            <p:nvGraphicFramePr>
              <p:cNvPr id="7" name="Content Placeholder 6"/>
              <p:cNvGraphicFramePr>
                <a:graphicFrameLocks noGrp="1"/>
              </p:cNvGraphicFramePr>
              <p:nvPr>
                <p:ph idx="1"/>
                <p:extLst>
                  <p:ext uri="{D42A27DB-BD31-4B8C-83A1-F6EECF244321}">
                    <p14:modId xmlns:p14="http://schemas.microsoft.com/office/powerpoint/2010/main" val="4266020427"/>
                  </p:ext>
                </p:extLst>
              </p:nvPr>
            </p:nvGraphicFramePr>
            <p:xfrm>
              <a:off x="315913" y="1003298"/>
              <a:ext cx="11688762" cy="5535614"/>
            </p:xfrm>
            <a:graphic>
              <a:graphicData uri="http://schemas.openxmlformats.org/drawingml/2006/table">
                <a:tbl>
                  <a:tblPr firstRow="1" bandRow="1">
                    <a:tableStyleId>{2D5ABB26-0587-4C30-8999-92F81FD0307C}</a:tableStyleId>
                  </a:tblPr>
                  <a:tblGrid>
                    <a:gridCol w="5844381">
                      <a:extLst>
                        <a:ext uri="{9D8B030D-6E8A-4147-A177-3AD203B41FA5}">
                          <a16:colId xmlns:a16="http://schemas.microsoft.com/office/drawing/2014/main" val="2262198809"/>
                        </a:ext>
                      </a:extLst>
                    </a:gridCol>
                    <a:gridCol w="5844381">
                      <a:extLst>
                        <a:ext uri="{9D8B030D-6E8A-4147-A177-3AD203B41FA5}">
                          <a16:colId xmlns:a16="http://schemas.microsoft.com/office/drawing/2014/main" val="401966345"/>
                        </a:ext>
                      </a:extLst>
                    </a:gridCol>
                  </a:tblGrid>
                  <a:tr h="2767807">
                    <a:tc>
                      <a:txBody>
                        <a:bodyPr/>
                        <a:lstStyle/>
                        <a:p>
                          <a:pPr algn="ctr"/>
                          <a:r>
                            <a:rPr lang="en-US" sz="2000" b="1" dirty="0" smtClean="0"/>
                            <a:t>Equal Error Factor</a:t>
                          </a:r>
                        </a:p>
                        <a:p>
                          <a:pPr marL="285750" indent="-285750" algn="l">
                            <a:buFont typeface="Arial" panose="020B0604020202020204" pitchFamily="34" charset="0"/>
                            <a:buChar char="•"/>
                          </a:pPr>
                          <a:r>
                            <a:rPr lang="en-US" sz="1800" b="0" dirty="0" smtClean="0"/>
                            <a:t>Error factor </a:t>
                          </a:r>
                          <a14:m>
                            <m:oMath xmlns:m="http://schemas.openxmlformats.org/officeDocument/2006/math">
                              <m:r>
                                <a:rPr lang="en-US" sz="1800" b="0" i="1" smtClean="0">
                                  <a:latin typeface="Cambria Math" panose="02040503050406030204" pitchFamily="18" charset="0"/>
                                </a:rPr>
                                <m:t>𝜀</m:t>
                              </m:r>
                            </m:oMath>
                          </a14:m>
                          <a:r>
                            <a:rPr lang="en-US" sz="1800" b="0" dirty="0" smtClean="0"/>
                            <a:t> defined as ratio of 95</a:t>
                          </a:r>
                          <a:r>
                            <a:rPr lang="en-US" sz="1800" b="0" baseline="30000" dirty="0" smtClean="0"/>
                            <a:t>th</a:t>
                          </a:r>
                          <a:r>
                            <a:rPr lang="en-US" sz="1800" b="0" dirty="0" smtClean="0"/>
                            <a:t> and 50</a:t>
                          </a:r>
                          <a:r>
                            <a:rPr lang="en-US" sz="1800" b="0" baseline="30000" dirty="0" smtClean="0"/>
                            <a:t>th</a:t>
                          </a:r>
                          <a:r>
                            <a:rPr lang="en-US" sz="1800" b="0" dirty="0" smtClean="0"/>
                            <a:t> percentile for a lognormal distribution (used for numerical Bayesian</a:t>
                          </a:r>
                          <a:r>
                            <a:rPr lang="en-US" sz="1800" b="0" baseline="0" dirty="0" smtClean="0"/>
                            <a:t> updates, see paper for more details)</a:t>
                          </a:r>
                          <a:endParaRPr lang="en-US" sz="1800" b="0" dirty="0" smtClean="0"/>
                        </a:p>
                        <a:p>
                          <a:pPr marL="285750" indent="-285750" algn="l">
                            <a:buFont typeface="Arial" panose="020B0604020202020204" pitchFamily="34" charset="0"/>
                            <a:buChar char="•"/>
                          </a:pPr>
                          <a:r>
                            <a:rPr lang="en-US" sz="1800" b="0" dirty="0" smtClean="0"/>
                            <a:t>Effectively</a:t>
                          </a:r>
                          <a:r>
                            <a:rPr lang="en-US" sz="1800" b="0" baseline="0" dirty="0" smtClean="0"/>
                            <a:t> sets variance proportional to </a:t>
                          </a:r>
                          <a14:m>
                            <m:oMath xmlns:m="http://schemas.openxmlformats.org/officeDocument/2006/math">
                              <m:sSup>
                                <m:sSupPr>
                                  <m:ctrlPr>
                                    <a:rPr lang="en-US" sz="1800" b="0" i="1" baseline="0" dirty="0" smtClean="0">
                                      <a:latin typeface="Cambria Math" panose="02040503050406030204" pitchFamily="18" charset="0"/>
                                    </a:rPr>
                                  </m:ctrlPr>
                                </m:sSupPr>
                                <m:e>
                                  <m:acc>
                                    <m:accPr>
                                      <m:chr m:val="̅"/>
                                      <m:ctrlPr>
                                        <a:rPr lang="en-US" sz="1800" b="0" i="1" baseline="0" smtClean="0">
                                          <a:latin typeface="Cambria Math" panose="02040503050406030204" pitchFamily="18" charset="0"/>
                                        </a:rPr>
                                      </m:ctrlPr>
                                    </m:accPr>
                                    <m:e>
                                      <m:r>
                                        <a:rPr lang="en-US" sz="1800" b="0" i="1" baseline="0" smtClean="0">
                                          <a:latin typeface="Cambria Math" panose="02040503050406030204" pitchFamily="18" charset="0"/>
                                        </a:rPr>
                                        <m:t>𝜆</m:t>
                                      </m:r>
                                    </m:e>
                                  </m:acc>
                                </m:e>
                                <m:sup>
                                  <m:r>
                                    <a:rPr lang="en-US" sz="1800" b="0" i="1" baseline="0" dirty="0" smtClean="0">
                                      <a:latin typeface="Cambria Math" panose="02040503050406030204" pitchFamily="18" charset="0"/>
                                    </a:rPr>
                                    <m:t>2</m:t>
                                  </m:r>
                                </m:sup>
                              </m:sSup>
                            </m:oMath>
                          </a14:m>
                          <a:endParaRPr lang="en-US" sz="1800" b="0" dirty="0" smtClean="0"/>
                        </a:p>
                        <a:p>
                          <a:pPr marL="285750" indent="-285750" algn="l">
                            <a:buFont typeface="Arial" panose="020B0604020202020204" pitchFamily="34" charset="0"/>
                            <a:buChar char="•"/>
                          </a:pPr>
                          <a:r>
                            <a:rPr lang="en-US" sz="1800" b="0" dirty="0" smtClean="0"/>
                            <a:t>Primary approach</a:t>
                          </a:r>
                          <a:r>
                            <a:rPr lang="en-US" sz="1800" b="0" baseline="0" dirty="0" smtClean="0"/>
                            <a:t> used by ISS RMWG</a:t>
                          </a:r>
                        </a:p>
                        <a:p>
                          <a:pPr marL="285750" indent="-285750" algn="l">
                            <a:buFont typeface="Arial" panose="020B0604020202020204" pitchFamily="34" charset="0"/>
                            <a:buChar char="•"/>
                          </a:pPr>
                          <a:r>
                            <a:rPr lang="en-US" sz="1800" b="0" baseline="0" dirty="0" smtClean="0"/>
                            <a:t>Equivalent to specifying all priors to have same </a:t>
                          </a:r>
                          <a14:m>
                            <m:oMath xmlns:m="http://schemas.openxmlformats.org/officeDocument/2006/math">
                              <m:r>
                                <a:rPr lang="en-US" sz="1800" b="0" i="1" baseline="0" smtClean="0">
                                  <a:latin typeface="Cambria Math" panose="02040503050406030204" pitchFamily="18" charset="0"/>
                                </a:rPr>
                                <m:t>𝛼</m:t>
                              </m:r>
                            </m:oMath>
                          </a14:m>
                          <a:endParaRPr lang="en-US" sz="1800" b="0" dirty="0" smtClean="0"/>
                        </a:p>
                        <a:p>
                          <a:pPr marL="0" indent="0" algn="l">
                            <a:buFont typeface="Arial" panose="020B0604020202020204" pitchFamily="34" charset="0"/>
                            <a:buNone/>
                          </a:pPr>
                          <a:endParaRPr lang="en-US" sz="1800" b="0" dirty="0"/>
                        </a:p>
                      </a:txBody>
                      <a:tcP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tc>
                      <a:txBody>
                        <a:bodyPr/>
                        <a:lstStyle/>
                        <a:p>
                          <a:pPr algn="ctr"/>
                          <a:r>
                            <a:rPr lang="en-US" sz="2000" b="1" dirty="0" smtClean="0"/>
                            <a:t>Equal Variance-to-Expectation</a:t>
                          </a:r>
                          <a:r>
                            <a:rPr lang="en-US" sz="2000" b="1" baseline="0" dirty="0" smtClean="0"/>
                            <a:t> (V2E) Ratio</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Define V2E ratio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oMath>
                          </a14:m>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Sets variance proportional to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𝜆</m:t>
                                  </m:r>
                                </m:e>
                              </m:acc>
                            </m:oMath>
                          </a14:m>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Equivalent to specifying all priors to have same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oMath>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56551582"/>
                      </a:ext>
                    </a:extLst>
                  </a:tr>
                  <a:tr h="2767807">
                    <a:tc>
                      <a:txBody>
                        <a:bodyPr/>
                        <a:lstStyle/>
                        <a:p>
                          <a:pPr algn="ctr"/>
                          <a:r>
                            <a:rPr lang="en-US" sz="2000" b="1" dirty="0" smtClean="0"/>
                            <a:t>Equal Variance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Define variance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Sets variance directly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Both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oMath>
                          </a14:m>
                          <a:r>
                            <a:rPr kumimoji="0" lang="en-US" sz="1800" b="0" i="0" u="none" strike="noStrike" kern="1200" cap="none" spc="0" normalizeH="0" baseline="0" noProof="0" dirty="0" smtClean="0">
                              <a:ln>
                                <a:noFill/>
                              </a:ln>
                              <a:solidFill>
                                <a:prstClr val="black"/>
                              </a:solidFill>
                              <a:effectLst/>
                              <a:uLnTx/>
                              <a:uFillTx/>
                              <a:latin typeface="+mn-lt"/>
                              <a:ea typeface="+mn-ea"/>
                              <a:cs typeface="+mn-cs"/>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oMath>
                          </a14:m>
                          <a:r>
                            <a:rPr kumimoji="0" lang="en-US" sz="1800" b="0" i="0" u="none" strike="noStrike" kern="1200" cap="none" spc="0" normalizeH="0" baseline="0" noProof="0" dirty="0" smtClean="0">
                              <a:ln>
                                <a:noFill/>
                              </a:ln>
                              <a:solidFill>
                                <a:prstClr val="black"/>
                              </a:solidFill>
                              <a:effectLst/>
                              <a:uLnTx/>
                              <a:uFillTx/>
                              <a:latin typeface="+mn-lt"/>
                              <a:ea typeface="+mn-ea"/>
                              <a:cs typeface="+mn-cs"/>
                            </a:rPr>
                            <a:t> depend on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𝜆</m:t>
                                  </m:r>
                                </m:e>
                              </m:acc>
                            </m:oMath>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algn="l"/>
                          <a:endParaRPr lang="en-US" sz="1800" b="0"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tcPr>
                    </a:tc>
                    <a:tc>
                      <a:txBody>
                        <a:bodyPr/>
                        <a:lstStyle/>
                        <a:p>
                          <a:pPr algn="ctr"/>
                          <a:r>
                            <a:rPr lang="en-US" sz="2000" b="1" dirty="0" smtClean="0"/>
                            <a:t>Jeffreys</a:t>
                          </a:r>
                          <a:r>
                            <a:rPr lang="en-US" sz="2000" b="1" baseline="0" dirty="0" smtClean="0"/>
                            <a:t> </a:t>
                          </a:r>
                          <a:r>
                            <a:rPr lang="en-US" sz="2000" b="1" baseline="0" dirty="0" err="1" smtClean="0"/>
                            <a:t>Noninformative</a:t>
                          </a:r>
                          <a:r>
                            <a:rPr lang="en-US" sz="2000" b="1" baseline="0" dirty="0" smtClean="0"/>
                            <a:t> Prior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Standard approach for a Bayesian prior that does not inject much bias into process; does not use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𝜆</m:t>
                                  </m:r>
                                </m:e>
                              </m:acc>
                            </m:oMath>
                          </a14:m>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For failure rates, </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Jeffreys</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prior sets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oMath>
                          </a14:m>
                          <a:r>
                            <a:rPr kumimoji="0" lang="en-US" sz="1800" b="0" i="0" u="none" strike="noStrike" kern="1200" cap="none" spc="0" normalizeH="0" baseline="0" noProof="0" dirty="0" smtClean="0">
                              <a:ln>
                                <a:noFill/>
                              </a:ln>
                              <a:solidFill>
                                <a:prstClr val="black"/>
                              </a:solidFill>
                              <a:effectLst/>
                              <a:uLnTx/>
                              <a:uFillTx/>
                              <a:latin typeface="+mn-lt"/>
                              <a:ea typeface="+mn-ea"/>
                              <a:cs typeface="+mn-cs"/>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oMath>
                          </a14:m>
                          <a:r>
                            <a:rPr kumimoji="0" lang="en-US" sz="1800" b="0" i="0" u="none" strike="noStrike" kern="1200" cap="none" spc="0" normalizeH="0" baseline="0" noProof="0" dirty="0" smtClean="0">
                              <a:ln>
                                <a:noFill/>
                              </a:ln>
                              <a:solidFill>
                                <a:prstClr val="black"/>
                              </a:solidFill>
                              <a:effectLst/>
                              <a:uLnTx/>
                              <a:uFillTx/>
                              <a:latin typeface="+mn-lt"/>
                              <a:ea typeface="+mn-ea"/>
                              <a:cs typeface="+mn-cs"/>
                            </a:rPr>
                            <a:t> directly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Used by ISS RMWG when, in hindsight, the prior failure rate estimate is very different from observed behavior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Conservative approach, tends to overestimate failure rates and have more uncertainty</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algn="l"/>
                          <a:endParaRPr lang="en-US" b="0" dirty="0"/>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1939610270"/>
                      </a:ext>
                    </a:extLst>
                  </a:tr>
                </a:tbl>
              </a:graphicData>
            </a:graphic>
          </p:graphicFrame>
        </mc:Choice>
        <mc:Fallback xmlns="">
          <p:graphicFrame>
            <p:nvGraphicFramePr>
              <p:cNvPr id="7" name="Content Placeholder 6"/>
              <p:cNvGraphicFramePr>
                <a:graphicFrameLocks noGrp="1"/>
              </p:cNvGraphicFramePr>
              <p:nvPr>
                <p:ph idx="1"/>
                <p:extLst>
                  <p:ext uri="{D42A27DB-BD31-4B8C-83A1-F6EECF244321}">
                    <p14:modId xmlns:p14="http://schemas.microsoft.com/office/powerpoint/2010/main" val="4266020427"/>
                  </p:ext>
                </p:extLst>
              </p:nvPr>
            </p:nvGraphicFramePr>
            <p:xfrm>
              <a:off x="315913" y="1003298"/>
              <a:ext cx="11688762" cy="5535614"/>
            </p:xfrm>
            <a:graphic>
              <a:graphicData uri="http://schemas.openxmlformats.org/drawingml/2006/table">
                <a:tbl>
                  <a:tblPr firstRow="1" bandRow="1">
                    <a:tableStyleId>{2D5ABB26-0587-4C30-8999-92F81FD0307C}</a:tableStyleId>
                  </a:tblPr>
                  <a:tblGrid>
                    <a:gridCol w="5844381">
                      <a:extLst>
                        <a:ext uri="{9D8B030D-6E8A-4147-A177-3AD203B41FA5}">
                          <a16:colId xmlns:a16="http://schemas.microsoft.com/office/drawing/2014/main" val="2262198809"/>
                        </a:ext>
                      </a:extLst>
                    </a:gridCol>
                    <a:gridCol w="5844381">
                      <a:extLst>
                        <a:ext uri="{9D8B030D-6E8A-4147-A177-3AD203B41FA5}">
                          <a16:colId xmlns:a16="http://schemas.microsoft.com/office/drawing/2014/main" val="401966345"/>
                        </a:ext>
                      </a:extLst>
                    </a:gridCol>
                  </a:tblGrid>
                  <a:tr h="2767807">
                    <a:tc>
                      <a:txBody>
                        <a:bodyPr/>
                        <a:lstStyle/>
                        <a:p>
                          <a:endParaRPr lang="en-US"/>
                        </a:p>
                      </a:txBody>
                      <a:tcP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blipFill>
                          <a:blip r:embed="rId2"/>
                          <a:stretch>
                            <a:fillRect t="-1099" r="-100000" b="-100000"/>
                          </a:stretch>
                        </a:blipFill>
                      </a:tcPr>
                    </a:tc>
                    <a:tc>
                      <a:txBody>
                        <a:bodyPr/>
                        <a:lstStyle/>
                        <a:p>
                          <a:endParaRPr lang="en-US"/>
                        </a:p>
                      </a:txBody>
                      <a:tcP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blipFill>
                          <a:blip r:embed="rId2"/>
                          <a:stretch>
                            <a:fillRect l="-100104" t="-1099" r="-104" b="-100000"/>
                          </a:stretch>
                        </a:blipFill>
                      </a:tcPr>
                    </a:tc>
                    <a:extLst>
                      <a:ext uri="{0D108BD9-81ED-4DB2-BD59-A6C34878D82A}">
                        <a16:rowId xmlns:a16="http://schemas.microsoft.com/office/drawing/2014/main" val="2256551582"/>
                      </a:ext>
                    </a:extLst>
                  </a:tr>
                  <a:tr h="2767807">
                    <a:tc>
                      <a:txBody>
                        <a:bodyPr/>
                        <a:lstStyle/>
                        <a:p>
                          <a:endParaRPr lang="en-US"/>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blipFill>
                          <a:blip r:embed="rId2"/>
                          <a:stretch>
                            <a:fillRect t="-101322" r="-100000" b="-220"/>
                          </a:stretch>
                        </a:blipFill>
                      </a:tcPr>
                    </a:tc>
                    <a:tc>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blipFill>
                          <a:blip r:embed="rId2"/>
                          <a:stretch>
                            <a:fillRect l="-100104" t="-101322" r="-104" b="-220"/>
                          </a:stretch>
                        </a:blipFill>
                      </a:tcPr>
                    </a:tc>
                    <a:extLst>
                      <a:ext uri="{0D108BD9-81ED-4DB2-BD59-A6C34878D82A}">
                        <a16:rowId xmlns:a16="http://schemas.microsoft.com/office/drawing/2014/main" val="1939610270"/>
                      </a:ext>
                    </a:extLst>
                  </a:tr>
                </a:tbl>
              </a:graphicData>
            </a:graphic>
          </p:graphicFrame>
        </mc:Fallback>
      </mc:AlternateContent>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8</a:t>
            </a:fld>
            <a:endParaRPr lang="en-US" altLang="x-none" dirty="0"/>
          </a:p>
        </p:txBody>
      </p:sp>
      <p:sp>
        <p:nvSpPr>
          <p:cNvPr id="6"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853097910"/>
                  </p:ext>
                </p:extLst>
              </p:nvPr>
            </p:nvGraphicFramePr>
            <p:xfrm>
              <a:off x="315384" y="3057588"/>
              <a:ext cx="5843754" cy="634937"/>
            </p:xfrm>
            <a:graphic>
              <a:graphicData uri="http://schemas.openxmlformats.org/drawingml/2006/table">
                <a:tbl>
                  <a:tblPr firstRow="1" bandRow="1">
                    <a:tableStyleId>{2D5ABB26-0587-4C30-8999-92F81FD0307C}</a:tableStyleId>
                  </a:tblPr>
                  <a:tblGrid>
                    <a:gridCol w="2921877">
                      <a:extLst>
                        <a:ext uri="{9D8B030D-6E8A-4147-A177-3AD203B41FA5}">
                          <a16:colId xmlns:a16="http://schemas.microsoft.com/office/drawing/2014/main" val="1161195714"/>
                        </a:ext>
                      </a:extLst>
                    </a:gridCol>
                    <a:gridCol w="2921877">
                      <a:extLst>
                        <a:ext uri="{9D8B030D-6E8A-4147-A177-3AD203B41FA5}">
                          <a16:colId xmlns:a16="http://schemas.microsoft.com/office/drawing/2014/main" val="251647132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𝜀</m:t>
                                                            </m:r>
                                                          </m:e>
                                                        </m:func>
                                                      </m:num>
                                                      <m:den>
                                                        <m:r>
                                                          <a:rPr lang="en-US" b="0" i="1" smtClean="0">
                                                            <a:latin typeface="Cambria Math" panose="02040503050406030204" pitchFamily="18" charset="0"/>
                                                          </a:rPr>
                                                          <m:t>1.645</m:t>
                                                        </m:r>
                                                      </m:den>
                                                    </m:f>
                                                  </m:e>
                                                </m:d>
                                              </m:e>
                                              <m:sup>
                                                <m:r>
                                                  <a:rPr lang="en-US" b="0" i="1" smtClean="0">
                                                    <a:latin typeface="Cambria Math" panose="02040503050406030204" pitchFamily="18" charset="0"/>
                                                  </a:rPr>
                                                  <m:t>2</m:t>
                                                </m:r>
                                              </m:sup>
                                            </m:sSup>
                                          </m:sup>
                                        </m:sSup>
                                        <m:r>
                                          <a:rPr lang="en-US" b="0" i="1" smtClean="0">
                                            <a:latin typeface="Cambria Math" panose="02040503050406030204" pitchFamily="18" charset="0"/>
                                          </a:rPr>
                                          <m:t>−1</m:t>
                                        </m:r>
                                      </m:e>
                                    </m:d>
                                  </m:e>
                                  <m:sup>
                                    <m:r>
                                      <a:rPr lang="en-US" b="0" i="1" smtClean="0">
                                        <a:latin typeface="Cambria Math" panose="02040503050406030204" pitchFamily="18" charset="0"/>
                                      </a:rPr>
                                      <m:t>−1</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𝜆</m:t>
                                        </m:r>
                                      </m:e>
                                    </m:acc>
                                  </m:e>
                                  <m:sup>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𝜀</m:t>
                                                            </m:r>
                                                          </m:e>
                                                        </m:func>
                                                      </m:num>
                                                      <m:den>
                                                        <m:r>
                                                          <a:rPr lang="en-US" b="0" i="1" smtClean="0">
                                                            <a:latin typeface="Cambria Math" panose="02040503050406030204" pitchFamily="18" charset="0"/>
                                                          </a:rPr>
                                                          <m:t>1.645</m:t>
                                                        </m:r>
                                                      </m:den>
                                                    </m:f>
                                                  </m:e>
                                                </m:d>
                                              </m:e>
                                              <m:sup>
                                                <m:r>
                                                  <a:rPr lang="en-US" b="0" i="1" smtClean="0">
                                                    <a:latin typeface="Cambria Math" panose="02040503050406030204" pitchFamily="18" charset="0"/>
                                                  </a:rPr>
                                                  <m:t>2</m:t>
                                                </m:r>
                                              </m:sup>
                                            </m:sSup>
                                          </m:sup>
                                        </m:sSup>
                                        <m:r>
                                          <a:rPr lang="en-US" b="0" i="1" smtClean="0">
                                            <a:latin typeface="Cambria Math" panose="02040503050406030204" pitchFamily="18" charset="0"/>
                                          </a:rPr>
                                          <m:t>−1</m:t>
                                        </m:r>
                                      </m:e>
                                    </m:d>
                                  </m:e>
                                  <m:sup>
                                    <m:r>
                                      <a:rPr lang="en-US" b="0" i="1" smtClean="0">
                                        <a:latin typeface="Cambria Math" panose="02040503050406030204" pitchFamily="18" charset="0"/>
                                      </a:rPr>
                                      <m:t>−1</m:t>
                                    </m:r>
                                  </m:sup>
                                </m:sSup>
                              </m:oMath>
                            </m:oMathPara>
                          </a14:m>
                          <a:endParaRPr lang="en-US" dirty="0"/>
                        </a:p>
                      </a:txBody>
                      <a:tcPr/>
                    </a:tc>
                    <a:extLst>
                      <a:ext uri="{0D108BD9-81ED-4DB2-BD59-A6C34878D82A}">
                        <a16:rowId xmlns:a16="http://schemas.microsoft.com/office/drawing/2014/main" val="1030452186"/>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853097910"/>
                  </p:ext>
                </p:extLst>
              </p:nvPr>
            </p:nvGraphicFramePr>
            <p:xfrm>
              <a:off x="315384" y="3057588"/>
              <a:ext cx="5843754" cy="634937"/>
            </p:xfrm>
            <a:graphic>
              <a:graphicData uri="http://schemas.openxmlformats.org/drawingml/2006/table">
                <a:tbl>
                  <a:tblPr firstRow="1" bandRow="1">
                    <a:tableStyleId>{2D5ABB26-0587-4C30-8999-92F81FD0307C}</a:tableStyleId>
                  </a:tblPr>
                  <a:tblGrid>
                    <a:gridCol w="2921877">
                      <a:extLst>
                        <a:ext uri="{9D8B030D-6E8A-4147-A177-3AD203B41FA5}">
                          <a16:colId xmlns:a16="http://schemas.microsoft.com/office/drawing/2014/main" val="1161195714"/>
                        </a:ext>
                      </a:extLst>
                    </a:gridCol>
                    <a:gridCol w="2921877">
                      <a:extLst>
                        <a:ext uri="{9D8B030D-6E8A-4147-A177-3AD203B41FA5}">
                          <a16:colId xmlns:a16="http://schemas.microsoft.com/office/drawing/2014/main" val="2516471321"/>
                        </a:ext>
                      </a:extLst>
                    </a:gridCol>
                  </a:tblGrid>
                  <a:tr h="634937">
                    <a:tc>
                      <a:txBody>
                        <a:bodyPr/>
                        <a:lstStyle/>
                        <a:p>
                          <a:endParaRPr lang="en-US"/>
                        </a:p>
                      </a:txBody>
                      <a:tcPr>
                        <a:blipFill>
                          <a:blip r:embed="rId3"/>
                          <a:stretch>
                            <a:fillRect r="-100000"/>
                          </a:stretch>
                        </a:blipFill>
                      </a:tcPr>
                    </a:tc>
                    <a:tc>
                      <a:txBody>
                        <a:bodyPr/>
                        <a:lstStyle/>
                        <a:p>
                          <a:endParaRPr lang="en-US"/>
                        </a:p>
                      </a:txBody>
                      <a:tcPr>
                        <a:blipFill>
                          <a:blip r:embed="rId3"/>
                          <a:stretch>
                            <a:fillRect l="-100000"/>
                          </a:stretch>
                        </a:blipFill>
                      </a:tcPr>
                    </a:tc>
                    <a:extLst>
                      <a:ext uri="{0D108BD9-81ED-4DB2-BD59-A6C34878D82A}">
                        <a16:rowId xmlns:a16="http://schemas.microsoft.com/office/drawing/2014/main" val="103045218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173874849"/>
                  </p:ext>
                </p:extLst>
              </p:nvPr>
            </p:nvGraphicFramePr>
            <p:xfrm>
              <a:off x="6159138" y="2365882"/>
              <a:ext cx="5843754" cy="691706"/>
            </p:xfrm>
            <a:graphic>
              <a:graphicData uri="http://schemas.openxmlformats.org/drawingml/2006/table">
                <a:tbl>
                  <a:tblPr firstRow="1" bandRow="1">
                    <a:tableStyleId>{2D5ABB26-0587-4C30-8999-92F81FD0307C}</a:tableStyleId>
                  </a:tblPr>
                  <a:tblGrid>
                    <a:gridCol w="2921877">
                      <a:extLst>
                        <a:ext uri="{9D8B030D-6E8A-4147-A177-3AD203B41FA5}">
                          <a16:colId xmlns:a16="http://schemas.microsoft.com/office/drawing/2014/main" val="1161195714"/>
                        </a:ext>
                      </a:extLst>
                    </a:gridCol>
                    <a:gridCol w="2921877">
                      <a:extLst>
                        <a:ext uri="{9D8B030D-6E8A-4147-A177-3AD203B41FA5}">
                          <a16:colId xmlns:a16="http://schemas.microsoft.com/office/drawing/2014/main" val="251647132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𝜆</m:t>
                                        </m:r>
                                      </m:e>
                                    </m:acc>
                                  </m:num>
                                  <m:den>
                                    <m:r>
                                      <a:rPr lang="en-US" b="0" i="1" smtClean="0">
                                        <a:latin typeface="Cambria Math" panose="02040503050406030204" pitchFamily="18" charset="0"/>
                                      </a:rPr>
                                      <m:t>𝛾</m:t>
                                    </m:r>
                                  </m:den>
                                </m:f>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𝛾</m:t>
                                    </m:r>
                                  </m:den>
                                </m:f>
                              </m:oMath>
                            </m:oMathPara>
                          </a14:m>
                          <a:endParaRPr lang="en-US" dirty="0"/>
                        </a:p>
                      </a:txBody>
                      <a:tcPr/>
                    </a:tc>
                    <a:extLst>
                      <a:ext uri="{0D108BD9-81ED-4DB2-BD59-A6C34878D82A}">
                        <a16:rowId xmlns:a16="http://schemas.microsoft.com/office/drawing/2014/main" val="1030452186"/>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173874849"/>
                  </p:ext>
                </p:extLst>
              </p:nvPr>
            </p:nvGraphicFramePr>
            <p:xfrm>
              <a:off x="6159138" y="2365882"/>
              <a:ext cx="5843754" cy="691706"/>
            </p:xfrm>
            <a:graphic>
              <a:graphicData uri="http://schemas.openxmlformats.org/drawingml/2006/table">
                <a:tbl>
                  <a:tblPr firstRow="1" bandRow="1">
                    <a:tableStyleId>{2D5ABB26-0587-4C30-8999-92F81FD0307C}</a:tableStyleId>
                  </a:tblPr>
                  <a:tblGrid>
                    <a:gridCol w="2921877">
                      <a:extLst>
                        <a:ext uri="{9D8B030D-6E8A-4147-A177-3AD203B41FA5}">
                          <a16:colId xmlns:a16="http://schemas.microsoft.com/office/drawing/2014/main" val="1161195714"/>
                        </a:ext>
                      </a:extLst>
                    </a:gridCol>
                    <a:gridCol w="2921877">
                      <a:extLst>
                        <a:ext uri="{9D8B030D-6E8A-4147-A177-3AD203B41FA5}">
                          <a16:colId xmlns:a16="http://schemas.microsoft.com/office/drawing/2014/main" val="2516471321"/>
                        </a:ext>
                      </a:extLst>
                    </a:gridCol>
                  </a:tblGrid>
                  <a:tr h="691706">
                    <a:tc>
                      <a:txBody>
                        <a:bodyPr/>
                        <a:lstStyle/>
                        <a:p>
                          <a:endParaRPr lang="en-US"/>
                        </a:p>
                      </a:txBody>
                      <a:tcPr>
                        <a:blipFill>
                          <a:blip r:embed="rId4"/>
                          <a:stretch>
                            <a:fillRect r="-99792"/>
                          </a:stretch>
                        </a:blipFill>
                      </a:tcPr>
                    </a:tc>
                    <a:tc>
                      <a:txBody>
                        <a:bodyPr/>
                        <a:lstStyle/>
                        <a:p>
                          <a:endParaRPr lang="en-US"/>
                        </a:p>
                      </a:txBody>
                      <a:tcPr>
                        <a:blipFill>
                          <a:blip r:embed="rId4"/>
                          <a:stretch>
                            <a:fillRect l="-100209"/>
                          </a:stretch>
                        </a:blipFill>
                      </a:tcPr>
                    </a:tc>
                    <a:extLst>
                      <a:ext uri="{0D108BD9-81ED-4DB2-BD59-A6C34878D82A}">
                        <a16:rowId xmlns:a16="http://schemas.microsoft.com/office/drawing/2014/main" val="103045218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2187856636"/>
                  </p:ext>
                </p:extLst>
              </p:nvPr>
            </p:nvGraphicFramePr>
            <p:xfrm>
              <a:off x="6159138" y="6109732"/>
              <a:ext cx="5843754" cy="370840"/>
            </p:xfrm>
            <a:graphic>
              <a:graphicData uri="http://schemas.openxmlformats.org/drawingml/2006/table">
                <a:tbl>
                  <a:tblPr firstRow="1" bandRow="1">
                    <a:tableStyleId>{2D5ABB26-0587-4C30-8999-92F81FD0307C}</a:tableStyleId>
                  </a:tblPr>
                  <a:tblGrid>
                    <a:gridCol w="2921877">
                      <a:extLst>
                        <a:ext uri="{9D8B030D-6E8A-4147-A177-3AD203B41FA5}">
                          <a16:colId xmlns:a16="http://schemas.microsoft.com/office/drawing/2014/main" val="1161195714"/>
                        </a:ext>
                      </a:extLst>
                    </a:gridCol>
                    <a:gridCol w="2921877">
                      <a:extLst>
                        <a:ext uri="{9D8B030D-6E8A-4147-A177-3AD203B41FA5}">
                          <a16:colId xmlns:a16="http://schemas.microsoft.com/office/drawing/2014/main" val="251647132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=0</m:t>
                                </m:r>
                              </m:oMath>
                            </m:oMathPara>
                          </a14:m>
                          <a:endParaRPr lang="en-US" dirty="0"/>
                        </a:p>
                      </a:txBody>
                      <a:tcPr/>
                    </a:tc>
                    <a:extLst>
                      <a:ext uri="{0D108BD9-81ED-4DB2-BD59-A6C34878D82A}">
                        <a16:rowId xmlns:a16="http://schemas.microsoft.com/office/drawing/2014/main" val="1030452186"/>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187856636"/>
                  </p:ext>
                </p:extLst>
              </p:nvPr>
            </p:nvGraphicFramePr>
            <p:xfrm>
              <a:off x="6159138" y="6109732"/>
              <a:ext cx="5843754" cy="370840"/>
            </p:xfrm>
            <a:graphic>
              <a:graphicData uri="http://schemas.openxmlformats.org/drawingml/2006/table">
                <a:tbl>
                  <a:tblPr firstRow="1" bandRow="1">
                    <a:tableStyleId>{2D5ABB26-0587-4C30-8999-92F81FD0307C}</a:tableStyleId>
                  </a:tblPr>
                  <a:tblGrid>
                    <a:gridCol w="2921877">
                      <a:extLst>
                        <a:ext uri="{9D8B030D-6E8A-4147-A177-3AD203B41FA5}">
                          <a16:colId xmlns:a16="http://schemas.microsoft.com/office/drawing/2014/main" val="1161195714"/>
                        </a:ext>
                      </a:extLst>
                    </a:gridCol>
                    <a:gridCol w="2921877">
                      <a:extLst>
                        <a:ext uri="{9D8B030D-6E8A-4147-A177-3AD203B41FA5}">
                          <a16:colId xmlns:a16="http://schemas.microsoft.com/office/drawing/2014/main" val="2516471321"/>
                        </a:ext>
                      </a:extLst>
                    </a:gridCol>
                  </a:tblGrid>
                  <a:tr h="370840">
                    <a:tc>
                      <a:txBody>
                        <a:bodyPr/>
                        <a:lstStyle/>
                        <a:p>
                          <a:endParaRPr lang="en-US"/>
                        </a:p>
                      </a:txBody>
                      <a:tcPr>
                        <a:blipFill>
                          <a:blip r:embed="rId5"/>
                          <a:stretch>
                            <a:fillRect r="-99792" b="-11290"/>
                          </a:stretch>
                        </a:blipFill>
                      </a:tcPr>
                    </a:tc>
                    <a:tc>
                      <a:txBody>
                        <a:bodyPr/>
                        <a:lstStyle/>
                        <a:p>
                          <a:endParaRPr lang="en-US"/>
                        </a:p>
                      </a:txBody>
                      <a:tcPr>
                        <a:blipFill>
                          <a:blip r:embed="rId5"/>
                          <a:stretch>
                            <a:fillRect l="-100209" b="-11290"/>
                          </a:stretch>
                        </a:blipFill>
                      </a:tcPr>
                    </a:tc>
                    <a:extLst>
                      <a:ext uri="{0D108BD9-81ED-4DB2-BD59-A6C34878D82A}">
                        <a16:rowId xmlns:a16="http://schemas.microsoft.com/office/drawing/2014/main" val="103045218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1833652111"/>
                  </p:ext>
                </p:extLst>
              </p:nvPr>
            </p:nvGraphicFramePr>
            <p:xfrm>
              <a:off x="315913" y="5119144"/>
              <a:ext cx="5843754" cy="648843"/>
            </p:xfrm>
            <a:graphic>
              <a:graphicData uri="http://schemas.openxmlformats.org/drawingml/2006/table">
                <a:tbl>
                  <a:tblPr firstRow="1" bandRow="1">
                    <a:tableStyleId>{2D5ABB26-0587-4C30-8999-92F81FD0307C}</a:tableStyleId>
                  </a:tblPr>
                  <a:tblGrid>
                    <a:gridCol w="2921877">
                      <a:extLst>
                        <a:ext uri="{9D8B030D-6E8A-4147-A177-3AD203B41FA5}">
                          <a16:colId xmlns:a16="http://schemas.microsoft.com/office/drawing/2014/main" val="1161195714"/>
                        </a:ext>
                      </a:extLst>
                    </a:gridCol>
                    <a:gridCol w="2921877">
                      <a:extLst>
                        <a:ext uri="{9D8B030D-6E8A-4147-A177-3AD203B41FA5}">
                          <a16:colId xmlns:a16="http://schemas.microsoft.com/office/drawing/2014/main" val="251647132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𝜆</m:t>
                                            </m:r>
                                          </m:e>
                                        </m:acc>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𝜆</m:t>
                                        </m:r>
                                      </m:e>
                                    </m:acc>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den>
                                </m:f>
                              </m:oMath>
                            </m:oMathPara>
                          </a14:m>
                          <a:endParaRPr lang="en-US" dirty="0"/>
                        </a:p>
                      </a:txBody>
                      <a:tcPr/>
                    </a:tc>
                    <a:extLst>
                      <a:ext uri="{0D108BD9-81ED-4DB2-BD59-A6C34878D82A}">
                        <a16:rowId xmlns:a16="http://schemas.microsoft.com/office/drawing/2014/main" val="1030452186"/>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833652111"/>
                  </p:ext>
                </p:extLst>
              </p:nvPr>
            </p:nvGraphicFramePr>
            <p:xfrm>
              <a:off x="315913" y="5119144"/>
              <a:ext cx="5843754" cy="648843"/>
            </p:xfrm>
            <a:graphic>
              <a:graphicData uri="http://schemas.openxmlformats.org/drawingml/2006/table">
                <a:tbl>
                  <a:tblPr firstRow="1" bandRow="1">
                    <a:tableStyleId>{2D5ABB26-0587-4C30-8999-92F81FD0307C}</a:tableStyleId>
                  </a:tblPr>
                  <a:tblGrid>
                    <a:gridCol w="2921877">
                      <a:extLst>
                        <a:ext uri="{9D8B030D-6E8A-4147-A177-3AD203B41FA5}">
                          <a16:colId xmlns:a16="http://schemas.microsoft.com/office/drawing/2014/main" val="1161195714"/>
                        </a:ext>
                      </a:extLst>
                    </a:gridCol>
                    <a:gridCol w="2921877">
                      <a:extLst>
                        <a:ext uri="{9D8B030D-6E8A-4147-A177-3AD203B41FA5}">
                          <a16:colId xmlns:a16="http://schemas.microsoft.com/office/drawing/2014/main" val="2516471321"/>
                        </a:ext>
                      </a:extLst>
                    </a:gridCol>
                  </a:tblGrid>
                  <a:tr h="648843">
                    <a:tc>
                      <a:txBody>
                        <a:bodyPr/>
                        <a:lstStyle/>
                        <a:p>
                          <a:endParaRPr lang="en-US"/>
                        </a:p>
                      </a:txBody>
                      <a:tcPr>
                        <a:blipFill>
                          <a:blip r:embed="rId6"/>
                          <a:stretch>
                            <a:fillRect r="-100000"/>
                          </a:stretch>
                        </a:blipFill>
                      </a:tcPr>
                    </a:tc>
                    <a:tc>
                      <a:txBody>
                        <a:bodyPr/>
                        <a:lstStyle/>
                        <a:p>
                          <a:endParaRPr lang="en-US"/>
                        </a:p>
                      </a:txBody>
                      <a:tcPr>
                        <a:blipFill>
                          <a:blip r:embed="rId6"/>
                          <a:stretch>
                            <a:fillRect l="-100000"/>
                          </a:stretch>
                        </a:blipFill>
                      </a:tcPr>
                    </a:tc>
                    <a:extLst>
                      <a:ext uri="{0D108BD9-81ED-4DB2-BD59-A6C34878D82A}">
                        <a16:rowId xmlns:a16="http://schemas.microsoft.com/office/drawing/2014/main" val="1030452186"/>
                      </a:ext>
                    </a:extLst>
                  </a:tr>
                </a:tbl>
              </a:graphicData>
            </a:graphic>
          </p:graphicFrame>
        </mc:Fallback>
      </mc:AlternateContent>
      <p:sp>
        <p:nvSpPr>
          <p:cNvPr id="12" name="TextBox 11"/>
          <p:cNvSpPr txBox="1"/>
          <p:nvPr/>
        </p:nvSpPr>
        <p:spPr>
          <a:xfrm>
            <a:off x="841578" y="5925820"/>
            <a:ext cx="5254421"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i="1" dirty="0" smtClean="0">
                <a:solidFill>
                  <a:srgbClr val="0066B3"/>
                </a:solidFill>
                <a:latin typeface="Arial"/>
                <a:cs typeface="Arial"/>
              </a:rPr>
              <a:t>Note:</a:t>
            </a:r>
            <a:r>
              <a:rPr lang="en-US" sz="1400" dirty="0" smtClean="0">
                <a:solidFill>
                  <a:srgbClr val="0066B3"/>
                </a:solidFill>
                <a:latin typeface="Arial"/>
                <a:cs typeface="Arial"/>
              </a:rPr>
              <a:t> There are likely other methods; these are simply the four that were examined in this work. We welcome recommendations or discussion of other approaches to examine.</a:t>
            </a:r>
          </a:p>
        </p:txBody>
      </p:sp>
    </p:spTree>
    <p:extLst>
      <p:ext uri="{BB962C8B-B14F-4D97-AF65-F5344CB8AC3E}">
        <p14:creationId xmlns:p14="http://schemas.microsoft.com/office/powerpoint/2010/main" val="2238331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Using Simulated Test Data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317992" y="1003301"/>
                <a:ext cx="5686901" cy="5632889"/>
              </a:xfrm>
            </p:spPr>
            <p:txBody>
              <a:bodyPr/>
              <a:lstStyle/>
              <a:p>
                <a:r>
                  <a:rPr lang="en-US" sz="2000" dirty="0" smtClean="0"/>
                  <a:t>Notional 10-year test of single item</a:t>
                </a:r>
              </a:p>
              <a:p>
                <a:pPr lvl="1"/>
                <a:r>
                  <a:rPr lang="en-US" dirty="0" smtClean="0"/>
                  <a:t>Simulated “true” failure rate of </a:t>
                </a:r>
                <a14:m>
                  <m:oMath xmlns:m="http://schemas.openxmlformats.org/officeDocument/2006/math">
                    <m:r>
                      <a:rPr lang="en-US" b="0" i="1" smtClean="0">
                        <a:latin typeface="Cambria Math" panose="02040503050406030204" pitchFamily="18" charset="0"/>
                      </a:rPr>
                      <m:t>4.57×1</m:t>
                    </m:r>
                    <m:sSup>
                      <m:sSupPr>
                        <m:ctrlPr>
                          <a:rPr lang="en-US"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−5</m:t>
                        </m:r>
                      </m:sup>
                    </m:sSup>
                  </m:oMath>
                </a14:m>
                <a:r>
                  <a:rPr lang="en-US" dirty="0" smtClean="0"/>
                  <a:t> h</a:t>
                </a:r>
                <a:r>
                  <a:rPr lang="en-US" baseline="30000" dirty="0" smtClean="0"/>
                  <a:t>-1</a:t>
                </a:r>
                <a:r>
                  <a:rPr lang="en-US" dirty="0" smtClean="0"/>
                  <a:t> (MTBF = 21,900 h, or 2.5 </a:t>
                </a:r>
                <a:r>
                  <a:rPr lang="en-US" dirty="0" err="1" smtClean="0"/>
                  <a:t>yrs</a:t>
                </a:r>
                <a:r>
                  <a:rPr lang="en-US" dirty="0" smtClean="0"/>
                  <a:t>)</a:t>
                </a:r>
              </a:p>
              <a:p>
                <a:pPr lvl="1"/>
                <a:r>
                  <a:rPr lang="en-US" dirty="0" smtClean="0"/>
                  <a:t>One unit operated at a time, immediately replaced with identical unit on failure</a:t>
                </a:r>
              </a:p>
              <a:p>
                <a:r>
                  <a:rPr lang="en-US" sz="2000" dirty="0" smtClean="0"/>
                  <a:t>Three initial failure rate estimate cases examined for each prior uncertainty initialization method:</a:t>
                </a:r>
              </a:p>
              <a:p>
                <a:pPr lvl="1"/>
                <a:r>
                  <a:rPr lang="en-US" i="1" dirty="0" smtClean="0"/>
                  <a:t>Underestimate:</a:t>
                </a:r>
                <a:r>
                  <a:rPr lang="en-US" dirty="0" smtClean="0"/>
                  <a:t> initial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𝜆</m:t>
                        </m:r>
                      </m:e>
                    </m:acc>
                  </m:oMath>
                </a14:m>
                <a:r>
                  <a:rPr lang="en-US" dirty="0" smtClean="0"/>
                  <a:t> 5x lower than true value</a:t>
                </a:r>
              </a:p>
              <a:p>
                <a:pPr lvl="1"/>
                <a:r>
                  <a:rPr lang="en-US" i="1" dirty="0" smtClean="0"/>
                  <a:t>Accurate:</a:t>
                </a:r>
                <a:r>
                  <a:rPr lang="en-US" dirty="0" smtClean="0"/>
                  <a:t> initial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𝜆</m:t>
                        </m:r>
                      </m:e>
                    </m:acc>
                  </m:oMath>
                </a14:m>
                <a:r>
                  <a:rPr lang="en-US" i="1" dirty="0" smtClean="0"/>
                  <a:t> </a:t>
                </a:r>
                <a:r>
                  <a:rPr lang="en-US" dirty="0" smtClean="0"/>
                  <a:t>equal to true value</a:t>
                </a:r>
              </a:p>
              <a:p>
                <a:pPr lvl="1"/>
                <a:r>
                  <a:rPr lang="en-US" i="1" dirty="0" smtClean="0"/>
                  <a:t>Overestimate:</a:t>
                </a:r>
                <a:r>
                  <a:rPr lang="en-US" dirty="0" smtClean="0"/>
                  <a:t> initial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𝜆</m:t>
                        </m:r>
                      </m:e>
                    </m:acc>
                  </m:oMath>
                </a14:m>
                <a:r>
                  <a:rPr lang="en-US" dirty="0" smtClean="0"/>
                  <a:t> 5x higher than true value</a:t>
                </a:r>
              </a:p>
              <a:p>
                <a:r>
                  <a:rPr lang="en-US" sz="2000" dirty="0" smtClean="0"/>
                  <a:t>Parameters for each uncertainty initialization method set to have the same prior distribution for the Accurate case</a:t>
                </a:r>
              </a:p>
              <a:p>
                <a:r>
                  <a:rPr lang="en-US" sz="2000" dirty="0" smtClean="0"/>
                  <a:t>Calculated expected value and 80% credible interval of updated failure rate estimates throughout test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317992" y="1003301"/>
                <a:ext cx="5686901" cy="5632889"/>
              </a:xfrm>
              <a:blipFill>
                <a:blip r:embed="rId2"/>
                <a:stretch>
                  <a:fillRect l="-965" t="-541" r="-2251" b="-303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A587C384-89D6-8141-B091-9776852F31EF}" type="slidenum">
              <a:rPr lang="en-US" altLang="x-none" smtClean="0"/>
              <a:pPr>
                <a:defRPr/>
              </a:pPr>
              <a:t>9</a:t>
            </a:fld>
            <a:endParaRPr lang="en-US" altLang="x-none" dirty="0"/>
          </a:p>
        </p:txBody>
      </p:sp>
      <p:sp>
        <p:nvSpPr>
          <p:cNvPr id="6" name="Slide Number Placeholder 3"/>
          <p:cNvSpPr txBox="1">
            <a:spLocks/>
          </p:cNvSpPr>
          <p:nvPr/>
        </p:nvSpPr>
        <p:spPr>
          <a:xfrm>
            <a:off x="0" y="6538913"/>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000000"/>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x-none" dirty="0" smtClean="0"/>
              <a:t>7/13/2021</a:t>
            </a:r>
            <a:endParaRPr lang="en-US" altLang="x-none" dirty="0"/>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1140461"/>
            <a:ext cx="6462043" cy="3018654"/>
          </a:xfrm>
          <a:prstGeom prst="rect">
            <a:avLst/>
          </a:prstGeom>
        </p:spPr>
      </p:pic>
      <p:sp>
        <p:nvSpPr>
          <p:cNvPr id="48" name="TextBox 47"/>
          <p:cNvSpPr txBox="1"/>
          <p:nvPr/>
        </p:nvSpPr>
        <p:spPr>
          <a:xfrm>
            <a:off x="527354" y="4820869"/>
            <a:ext cx="5437815"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i="1" dirty="0" smtClean="0">
                <a:solidFill>
                  <a:srgbClr val="0066B3"/>
                </a:solidFill>
                <a:latin typeface="Arial"/>
                <a:cs typeface="Arial"/>
              </a:rPr>
              <a:t>Note:</a:t>
            </a:r>
            <a:r>
              <a:rPr lang="en-US" sz="1400" dirty="0" smtClean="0">
                <a:solidFill>
                  <a:srgbClr val="0066B3"/>
                </a:solidFill>
                <a:latin typeface="Arial"/>
                <a:cs typeface="Arial"/>
              </a:rPr>
              <a:t> These results represent just one of many possible outcomes of the simulation. Even with a fixed, known failure rate, there is no way to know precisely when an item will fail randomly.</a:t>
            </a:r>
          </a:p>
        </p:txBody>
      </p:sp>
    </p:spTree>
    <p:extLst>
      <p:ext uri="{BB962C8B-B14F-4D97-AF65-F5344CB8AC3E}">
        <p14:creationId xmlns:p14="http://schemas.microsoft.com/office/powerpoint/2010/main" val="1706276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6_ExplorationScenario-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a:cs typeface="Arial"/>
          </a:defRPr>
        </a:defPPr>
      </a:lstStyle>
    </a:txDef>
  </a:objectDefaults>
  <a:extraClrSchemeLst/>
  <a:extLst>
    <a:ext uri="{05A4C25C-085E-4340-85A3-A5531E510DB2}">
      <thm15:themeFamily xmlns:thm15="http://schemas.microsoft.com/office/thememl/2012/main" name="template.pptx [Read-Only]" id="{DA025F15-0521-4AF4-84EA-44312AEFC656}" vid="{28A4B4EE-964F-4E1B-9686-CD4FF99845AF}"/>
    </a:ext>
  </a:extLst>
</a:theme>
</file>

<file path=ppt/theme/theme2.xml><?xml version="1.0" encoding="utf-8"?>
<a:theme xmlns:a="http://schemas.openxmlformats.org/drawingml/2006/main" name="11_ExplorationScenario-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a:cs typeface="Arial"/>
          </a:defRPr>
        </a:defPPr>
      </a:lstStyle>
    </a:txDef>
  </a:objectDefaults>
  <a:extraClrSchemeLst/>
  <a:extLst>
    <a:ext uri="{05A4C25C-085E-4340-85A3-A5531E510DB2}">
      <thm15:themeFamily xmlns:thm15="http://schemas.microsoft.com/office/thememl/2012/main" name="_ HEOMD-Astro-template-2016 March.pptx" id="{B7AA1391-CE8D-4497-898F-59F0F8E7805C}" vid="{E07BCB11-3A35-4E02-AE44-106E661B70F4}"/>
    </a:ext>
  </a:extLst>
</a:theme>
</file>

<file path=ppt/theme/theme3.xml><?xml version="1.0" encoding="utf-8"?>
<a:theme xmlns:a="http://schemas.openxmlformats.org/drawingml/2006/main" name="18_ExplorationScenario-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a:cs typeface="Aria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57056</TotalTime>
  <Words>3382</Words>
  <Application>Microsoft Office PowerPoint</Application>
  <PresentationFormat>Widescreen</PresentationFormat>
  <Paragraphs>242</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MS PGothic</vt:lpstr>
      <vt:lpstr>MS PGothic</vt:lpstr>
      <vt:lpstr>Arial</vt:lpstr>
      <vt:lpstr>Calibri</vt:lpstr>
      <vt:lpstr>Cambria Math</vt:lpstr>
      <vt:lpstr>ヒラギノ角ゴ Pro W3</vt:lpstr>
      <vt:lpstr>6_ExplorationScenario-Updated</vt:lpstr>
      <vt:lpstr>11_ExplorationScenario-Updated</vt:lpstr>
      <vt:lpstr>18_ExplorationScenario-Updated</vt:lpstr>
      <vt:lpstr>ICES-2020-370 More Data Needed for Failure Rate Estimation, Validation, and Uncertainty Reduction  Andrew Owens and William Cirillo NASA Langley Research Center  Nicole Piontek, Chel Stromgren, and Jason Cho Binera, Inc.  July 13, 2021</vt:lpstr>
      <vt:lpstr>Overview</vt:lpstr>
      <vt:lpstr>Beyond-LEO Missions Present Unique Supportability Challenges</vt:lpstr>
      <vt:lpstr>Failure Rate Estimation is Difficult, Especially Without Data</vt:lpstr>
      <vt:lpstr>Bayesian Failure Rate Estimation</vt:lpstr>
      <vt:lpstr>Initializing Priors with Uncertainty</vt:lpstr>
      <vt:lpstr>Bayesian Failure Rate Estimation Terminology</vt:lpstr>
      <vt:lpstr>Four Methods for Prior Uncertainty Initialization</vt:lpstr>
      <vt:lpstr>Analysis Using Simulated Test Data</vt:lpstr>
      <vt:lpstr>Results: Updates from Simulated Test Data</vt:lpstr>
      <vt:lpstr>Results: Updates from Simulated Test Data</vt:lpstr>
      <vt:lpstr>Results: Sensitivity to Inaccurate Prior</vt:lpstr>
      <vt:lpstr>Results: Spares Mass and Spares Counts</vt:lpstr>
      <vt:lpstr>Discussion</vt:lpstr>
      <vt:lpstr>Discussion</vt:lpstr>
      <vt:lpstr>Conclusions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Description Task Lead:</dc:title>
  <dc:creator>Connolly, John (JSC-XM111)</dc:creator>
  <cp:lastModifiedBy>RAIMONDI, AYA (LARC-B704)[LAMPS 2]</cp:lastModifiedBy>
  <cp:revision>964</cp:revision>
  <cp:lastPrinted>2020-05-21T18:40:06Z</cp:lastPrinted>
  <dcterms:created xsi:type="dcterms:W3CDTF">2019-09-27T20:10:44Z</dcterms:created>
  <dcterms:modified xsi:type="dcterms:W3CDTF">2021-07-06T15:22:26Z</dcterms:modified>
</cp:coreProperties>
</file>