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3" r:id="rId8"/>
  </p:sldMasterIdLst>
  <p:notesMasterIdLst>
    <p:notesMasterId r:id="rId21"/>
  </p:notesMasterIdLst>
  <p:handoutMasterIdLst>
    <p:handoutMasterId r:id="rId22"/>
  </p:handoutMasterIdLst>
  <p:sldIdLst>
    <p:sldId id="258" r:id="rId9"/>
    <p:sldId id="261" r:id="rId10"/>
    <p:sldId id="264" r:id="rId11"/>
    <p:sldId id="265" r:id="rId12"/>
    <p:sldId id="266" r:id="rId13"/>
    <p:sldId id="268" r:id="rId14"/>
    <p:sldId id="267" r:id="rId15"/>
    <p:sldId id="269" r:id="rId16"/>
    <p:sldId id="270" r:id="rId17"/>
    <p:sldId id="271" r:id="rId18"/>
    <p:sldId id="272" r:id="rId19"/>
    <p:sldId id="262" r:id="rId20"/>
  </p:sldIdLst>
  <p:sldSz cx="9144000" cy="6858000" type="screen4x3"/>
  <p:notesSz cx="7023100" cy="93091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n Pilone" initials="" lastIdx="8" clrIdx="0"/>
  <p:cmAuthor id="1" name="Dana Shum" initials="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574"/>
  </p:normalViewPr>
  <p:slideViewPr>
    <p:cSldViewPr snapToGrid="0">
      <p:cViewPr varScale="1">
        <p:scale>
          <a:sx n="61" d="100"/>
          <a:sy n="61" d="100"/>
        </p:scale>
        <p:origin x="136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customXml" Target="../customXml/item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3.xml"/><Relationship Id="rId24" Type="http://schemas.openxmlformats.org/officeDocument/2006/relationships/presProps" Target="presProps.xml"/><Relationship Id="rId5" Type="http://schemas.openxmlformats.org/officeDocument/2006/relationships/customXml" Target="../customXml/item5.xml"/><Relationship Id="rId15" Type="http://schemas.openxmlformats.org/officeDocument/2006/relationships/slide" Target="slides/slide7.xml"/><Relationship Id="rId23" Type="http://schemas.openxmlformats.org/officeDocument/2006/relationships/commentAuthors" Target="commentAuthor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D2E3C-CAE6-44F1-8C3A-49F95C3DF91E}" type="datetimeFigureOut">
              <a:rPr lang="en-US" smtClean="0"/>
              <a:t>6/11/2021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0379C-226A-4D6C-9639-AF6648A328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610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5061630"/>
      </p:ext>
    </p:extLst>
  </p:cSld>
  <p:clrMap bg1="lt1" tx1="dk1" bg2="dk2" tx2="lt2" accent1="accent1" accent2="accent2" accent3="accent3" accent4="accent4" accent5="accent5" accent6="accent6" hlink="hlink" folHlink="folHlink"/>
  <p:hf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4" name="Shape 44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0111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76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85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107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4882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4036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899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8807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1548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4055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9309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93300" rIns="93300" bIns="933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0511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34495E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685800" y="4009490"/>
            <a:ext cx="70866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98989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98989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pic>
        <p:nvPicPr>
          <p:cNvPr id="13" name="Shape 13" descr="eosdis-logo-whit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5799" y="480830"/>
            <a:ext cx="4546863" cy="12822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hape 17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Shape 18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8229600" cy="47425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34495E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venir"/>
              <a:buNone/>
              <a:defRPr sz="40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BFBFB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98989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TITLE_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hape 24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Shape 25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ftr" idx="11"/>
          </p:nvPr>
        </p:nvSpPr>
        <p:spPr>
          <a:xfrm>
            <a:off x="2727122" y="6356350"/>
            <a:ext cx="36877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pic>
        <p:nvPicPr>
          <p:cNvPr id="28" name="Shape 28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Shape 29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1290406"/>
            <a:ext cx="8229600" cy="4835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 dirty="0"/>
          </a:p>
        </p:txBody>
      </p:sp>
      <p:sp>
        <p:nvSpPr>
          <p:cNvPr id="8" name="Shape 8"/>
          <p:cNvSpPr/>
          <p:nvPr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8262645" y="6657945"/>
            <a:ext cx="889987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Conf-DDDD-IN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chemeClr val="bg1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ctrTitle"/>
          </p:nvPr>
        </p:nvSpPr>
        <p:spPr>
          <a:xfrm>
            <a:off x="685800" y="2130426"/>
            <a:ext cx="7772400" cy="981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Helvetica Neue"/>
              <a:buNone/>
            </a:pPr>
            <a:r>
              <a:rPr lang="en-US" b="0" dirty="0">
                <a:latin typeface="Helvetica Neue"/>
                <a:ea typeface="Helvetica Neue"/>
                <a:cs typeface="Helvetica Neue"/>
                <a:sym typeface="Helvetica Neue"/>
              </a:rPr>
              <a:t>HDFEOS.org User Analysis, Updates, and Future</a:t>
            </a:r>
            <a:endParaRPr sz="4400" b="0" i="0" u="none" strike="noStrike" cap="none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" name="Shape 47"/>
          <p:cNvSpPr txBox="1">
            <a:spLocks noGrp="1"/>
          </p:cNvSpPr>
          <p:nvPr>
            <p:ph type="subTitle" idx="1"/>
          </p:nvPr>
        </p:nvSpPr>
        <p:spPr>
          <a:xfrm>
            <a:off x="819500" y="3611482"/>
            <a:ext cx="7950200" cy="4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dirty="0"/>
              <a:t>HDF-EOS Workshop XXIV / 2021 ESIP Summer Meeting </a:t>
            </a:r>
            <a:endParaRPr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8" name="Shape 48"/>
          <p:cNvSpPr txBox="1"/>
          <p:nvPr/>
        </p:nvSpPr>
        <p:spPr>
          <a:xfrm>
            <a:off x="393700" y="5984977"/>
            <a:ext cx="795020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C4C4C4"/>
              </a:buClr>
              <a:buSzPts val="1200"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Helvetica Neue"/>
              </a:rPr>
              <a:t>This work was supported by NASA/GSFC under Raytheon Technologies contract number NNG15HZ39C.</a:t>
            </a:r>
          </a:p>
          <a:p>
            <a:pPr lvl="0" algn="ctr">
              <a:buClr>
                <a:srgbClr val="C4C4C4"/>
              </a:buClr>
              <a:buSzPts val="1200"/>
            </a:pPr>
            <a:r>
              <a:rPr lang="en-US" sz="1200" b="1" dirty="0">
                <a:solidFill>
                  <a:srgbClr val="C4C4C4"/>
                </a:solidFill>
              </a:rPr>
              <a:t> </a:t>
            </a:r>
            <a:r>
              <a:rPr lang="en-US" sz="1200" dirty="0">
                <a:solidFill>
                  <a:srgbClr val="C4C4C4"/>
                </a:solidFill>
              </a:rPr>
              <a:t>This document does not contain technology or Technical Data controlled under either the U.S. International Traffic in Arms Regulations or the U.S. Export Administration Regulations.</a:t>
            </a:r>
            <a: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 b="0" i="0" u="none" strike="noStrike" cap="none" dirty="0">
              <a:solidFill>
                <a:srgbClr val="C4C4C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subTitle" idx="1"/>
          </p:nvPr>
        </p:nvSpPr>
        <p:spPr>
          <a:xfrm>
            <a:off x="822499" y="4358647"/>
            <a:ext cx="4888753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dirty="0"/>
              <a:t>H. Joe Lee</a:t>
            </a:r>
            <a:endParaRPr sz="1400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dirty="0"/>
              <a:t>Software Engineer / The HDF Group / NASA-EED2 </a:t>
            </a:r>
            <a:endParaRPr sz="1400" i="1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i="1" dirty="0"/>
              <a:t>hyoklee@hdfgroup.org</a:t>
            </a:r>
            <a:endParaRPr sz="1400" i="1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14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HDFEOS.org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457200" y="1150706"/>
            <a:ext cx="8357016" cy="4786746"/>
          </a:xfrm>
        </p:spPr>
        <p:txBody>
          <a:bodyPr/>
          <a:lstStyle/>
          <a:p>
            <a:r>
              <a:rPr lang="en-US" dirty="0"/>
              <a:t>HDF*-EOS** Tools and Information Center</a:t>
            </a:r>
          </a:p>
          <a:p>
            <a:r>
              <a:rPr lang="en-US" dirty="0"/>
              <a:t>100 users / day (Google Analytics)</a:t>
            </a:r>
          </a:p>
          <a:p>
            <a:r>
              <a:rPr lang="en-US" dirty="0"/>
              <a:t>15K entries / day (Raw web log)</a:t>
            </a:r>
          </a:p>
          <a:p>
            <a:pPr lvl="1"/>
            <a:r>
              <a:rPr lang="en-US" dirty="0"/>
              <a:t>Bots</a:t>
            </a:r>
          </a:p>
          <a:p>
            <a:pPr lvl="1"/>
            <a:r>
              <a:rPr lang="en-US" dirty="0"/>
              <a:t>Resources without Google tracking code</a:t>
            </a:r>
          </a:p>
          <a:p>
            <a:pPr lvl="2"/>
            <a:r>
              <a:rPr lang="en-US" dirty="0"/>
              <a:t>Code</a:t>
            </a:r>
          </a:p>
          <a:p>
            <a:pPr lvl="2"/>
            <a:r>
              <a:rPr lang="en-US" dirty="0"/>
              <a:t>Sample data</a:t>
            </a:r>
          </a:p>
          <a:p>
            <a:r>
              <a:rPr lang="en-US" dirty="0"/>
              <a:t>1,830 forum members </a:t>
            </a:r>
          </a:p>
          <a:p>
            <a:r>
              <a:rPr lang="en-US" dirty="0"/>
              <a:t>1~3 emails / week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8049D4-F71B-4F72-BD11-C1BCFB551474}"/>
              </a:ext>
            </a:extLst>
          </p:cNvPr>
          <p:cNvSpPr txBox="1"/>
          <p:nvPr/>
        </p:nvSpPr>
        <p:spPr>
          <a:xfrm>
            <a:off x="2429246" y="6246923"/>
            <a:ext cx="1992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*Hierarchical Data Format </a:t>
            </a:r>
            <a:br>
              <a:rPr lang="en-US" sz="1200" dirty="0"/>
            </a:br>
            <a:r>
              <a:rPr lang="en-US" sz="1200" dirty="0"/>
              <a:t>**Earth Observing System</a:t>
            </a:r>
          </a:p>
        </p:txBody>
      </p:sp>
    </p:spTree>
    <p:extLst>
      <p:ext uri="{BB962C8B-B14F-4D97-AF65-F5344CB8AC3E}">
        <p14:creationId xmlns:p14="http://schemas.microsoft.com/office/powerpoint/2010/main" val="2737782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Users sign up for forum but don’t post.</a:t>
            </a:r>
          </a:p>
          <a:p>
            <a:pPr lvl="1"/>
            <a:r>
              <a:rPr lang="en-US" dirty="0"/>
              <a:t>For viewing, no sign-up is required.</a:t>
            </a:r>
          </a:p>
          <a:p>
            <a:r>
              <a:rPr lang="en-US" dirty="0"/>
              <a:t>78 YouTube subscribers. </a:t>
            </a:r>
          </a:p>
          <a:p>
            <a:pPr lvl="1"/>
            <a:r>
              <a:rPr lang="en-US" dirty="0"/>
              <a:t>Only 4 comments.</a:t>
            </a:r>
          </a:p>
          <a:p>
            <a:r>
              <a:rPr lang="en-US" dirty="0"/>
              <a:t>47 SlideShare followers</a:t>
            </a:r>
          </a:p>
          <a:p>
            <a:pPr lvl="1"/>
            <a:r>
              <a:rPr lang="en-US" dirty="0"/>
              <a:t>0 comment (7 spam comments)</a:t>
            </a:r>
          </a:p>
          <a:p>
            <a:r>
              <a:rPr lang="en-US" dirty="0"/>
              <a:t>Email is still THE communication channel!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Most users are quiet.</a:t>
            </a:r>
          </a:p>
        </p:txBody>
      </p:sp>
    </p:spTree>
    <p:extLst>
      <p:ext uri="{BB962C8B-B14F-4D97-AF65-F5344CB8AC3E}">
        <p14:creationId xmlns:p14="http://schemas.microsoft.com/office/powerpoint/2010/main" val="4001000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539750" indent="-514350">
              <a:buFont typeface="+mj-lt"/>
              <a:buAutoNum type="arabicPeriod"/>
            </a:pPr>
            <a:r>
              <a:rPr lang="en-US" dirty="0"/>
              <a:t>Locator</a:t>
            </a:r>
          </a:p>
          <a:p>
            <a:pPr marL="539750" indent="-514350">
              <a:buFont typeface="+mj-lt"/>
              <a:buAutoNum type="arabicPeriod"/>
            </a:pPr>
            <a:r>
              <a:rPr lang="en-US" dirty="0"/>
              <a:t>Merger</a:t>
            </a:r>
          </a:p>
          <a:p>
            <a:pPr marL="539750" indent="-514350">
              <a:buFont typeface="+mj-lt"/>
              <a:buAutoNum type="arabicPeriod"/>
            </a:pPr>
            <a:r>
              <a:rPr lang="en-US" dirty="0"/>
              <a:t>Converter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Analysis – 3 Types</a:t>
            </a:r>
          </a:p>
        </p:txBody>
      </p:sp>
    </p:spTree>
    <p:extLst>
      <p:ext uri="{BB962C8B-B14F-4D97-AF65-F5344CB8AC3E}">
        <p14:creationId xmlns:p14="http://schemas.microsoft.com/office/powerpoint/2010/main" val="2187269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539750" indent="-514350">
              <a:buFont typeface="+mj-lt"/>
              <a:buAutoNum type="arabicPeriod"/>
            </a:pPr>
            <a:r>
              <a:rPr lang="en-US" dirty="0"/>
              <a:t>Can you provide an example of </a:t>
            </a:r>
            <a:r>
              <a:rPr lang="en-US" dirty="0" err="1"/>
              <a:t>X.hdf</a:t>
            </a:r>
            <a:r>
              <a:rPr lang="en-US" dirty="0"/>
              <a:t>?</a:t>
            </a:r>
          </a:p>
          <a:p>
            <a:pPr marL="539750" indent="-514350">
              <a:buFont typeface="+mj-lt"/>
              <a:buAutoNum type="arabicPeriod"/>
            </a:pPr>
            <a:r>
              <a:rPr lang="en-US" dirty="0"/>
              <a:t>Where can I find </a:t>
            </a:r>
            <a:r>
              <a:rPr lang="en-US" dirty="0" err="1"/>
              <a:t>lat</a:t>
            </a:r>
            <a:r>
              <a:rPr lang="en-US" dirty="0"/>
              <a:t>/</a:t>
            </a:r>
            <a:r>
              <a:rPr lang="en-US" dirty="0" err="1"/>
              <a:t>lon</a:t>
            </a:r>
            <a:r>
              <a:rPr lang="en-US" dirty="0"/>
              <a:t> in </a:t>
            </a:r>
            <a:r>
              <a:rPr lang="en-US" dirty="0" err="1"/>
              <a:t>X.hdf</a:t>
            </a:r>
            <a:r>
              <a:rPr lang="en-US" dirty="0"/>
              <a:t>?</a:t>
            </a:r>
          </a:p>
          <a:p>
            <a:pPr marL="539750" indent="-514350">
              <a:buFont typeface="+mj-lt"/>
              <a:buAutoNum type="arabicPeriod"/>
            </a:pPr>
            <a:r>
              <a:rPr lang="en-US" dirty="0"/>
              <a:t>How can I subset data?</a:t>
            </a:r>
          </a:p>
          <a:p>
            <a:pPr marL="996950" lvl="1" indent="-514350">
              <a:buFont typeface="+mj-lt"/>
              <a:buAutoNum type="alphaLcPeriod"/>
            </a:pPr>
            <a:r>
              <a:rPr lang="en-US" dirty="0"/>
              <a:t>Filter data with a feature mask.</a:t>
            </a:r>
          </a:p>
          <a:p>
            <a:pPr marL="996950" lvl="1" indent="-514350">
              <a:buFont typeface="+mj-lt"/>
              <a:buAutoNum type="alphaLcPeriod"/>
            </a:pPr>
            <a:r>
              <a:rPr lang="en-US" dirty="0"/>
              <a:t>Cut data over region using</a:t>
            </a:r>
          </a:p>
          <a:p>
            <a:pPr marL="1454150" lvl="2" indent="-514350">
              <a:buFont typeface="+mj-lt"/>
              <a:buAutoNum type="alphaLcPeriod"/>
            </a:pPr>
            <a:r>
              <a:rPr lang="en-US" dirty="0"/>
              <a:t>Latitude / longitude boundaries</a:t>
            </a:r>
          </a:p>
          <a:p>
            <a:pPr marL="1454150" lvl="2" indent="-514350">
              <a:buFont typeface="+mj-lt"/>
              <a:buAutoNum type="alphaLcPeriod"/>
            </a:pPr>
            <a:r>
              <a:rPr lang="en-US" dirty="0"/>
              <a:t>A shape file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Analysis – Locator</a:t>
            </a:r>
          </a:p>
        </p:txBody>
      </p:sp>
    </p:spTree>
    <p:extLst>
      <p:ext uri="{BB962C8B-B14F-4D97-AF65-F5344CB8AC3E}">
        <p14:creationId xmlns:p14="http://schemas.microsoft.com/office/powerpoint/2010/main" val="4013087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539750" indent="-514350">
              <a:buFont typeface="+mj-lt"/>
              <a:buAutoNum type="arabicPeriod"/>
            </a:pPr>
            <a:r>
              <a:rPr lang="en-US" dirty="0"/>
              <a:t>How can I combine bands?</a:t>
            </a:r>
          </a:p>
          <a:p>
            <a:pPr marL="539750" indent="-514350">
              <a:buFont typeface="+mj-lt"/>
              <a:buAutoNum type="arabicPeriod"/>
            </a:pPr>
            <a:r>
              <a:rPr lang="en-US" dirty="0"/>
              <a:t>How can I mosaic data?</a:t>
            </a:r>
          </a:p>
          <a:p>
            <a:pPr marL="539750" indent="-514350">
              <a:buFont typeface="+mj-lt"/>
              <a:buAutoNum type="arabicPeriod"/>
            </a:pPr>
            <a:r>
              <a:rPr lang="en-US" dirty="0"/>
              <a:t>How can I aggregate files over time?</a:t>
            </a:r>
          </a:p>
          <a:p>
            <a:pPr marL="539750" indent="-514350">
              <a:buFont typeface="+mj-lt"/>
              <a:buAutoNum type="arabicPeriod"/>
            </a:pPr>
            <a:endParaRPr lang="en-US" dirty="0"/>
          </a:p>
          <a:p>
            <a:pPr marL="539750" indent="-514350">
              <a:buFont typeface="+mj-lt"/>
              <a:buAutoNum type="arabicPeriod"/>
            </a:pPr>
            <a:endParaRPr lang="en-US" dirty="0"/>
          </a:p>
          <a:p>
            <a:pPr marL="539750" indent="-514350">
              <a:buFont typeface="+mj-lt"/>
              <a:buAutoNum type="arabicPeriod"/>
            </a:pPr>
            <a:endParaRPr lang="en-US" dirty="0"/>
          </a:p>
          <a:p>
            <a:pPr marL="539750" indent="-514350">
              <a:buFont typeface="+mj-lt"/>
              <a:buAutoNum type="arabicPeriod"/>
            </a:pPr>
            <a:endParaRPr lang="en-US" dirty="0"/>
          </a:p>
          <a:p>
            <a:pPr marL="539750" indent="-514350">
              <a:buFont typeface="+mj-lt"/>
              <a:buAutoNum type="arabicPeriod"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Analysis – Merger</a:t>
            </a:r>
          </a:p>
        </p:txBody>
      </p:sp>
    </p:spTree>
    <p:extLst>
      <p:ext uri="{BB962C8B-B14F-4D97-AF65-F5344CB8AC3E}">
        <p14:creationId xmlns:p14="http://schemas.microsoft.com/office/powerpoint/2010/main" val="261747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539750" indent="-514350">
              <a:buFont typeface="+mj-lt"/>
              <a:buAutoNum type="arabicPeriod"/>
            </a:pPr>
            <a:r>
              <a:rPr lang="en-US" dirty="0"/>
              <a:t>How can I reproject or resample data?</a:t>
            </a:r>
          </a:p>
          <a:p>
            <a:pPr marL="539750" indent="-514350">
              <a:buFont typeface="+mj-lt"/>
              <a:buAutoNum type="arabicPeriod"/>
            </a:pPr>
            <a:r>
              <a:rPr lang="en-US" dirty="0"/>
              <a:t>How can I convert HDF to format X?</a:t>
            </a:r>
          </a:p>
          <a:p>
            <a:pPr marL="539750" indent="-514350">
              <a:buFont typeface="+mj-lt"/>
              <a:buAutoNum type="arabicPeriod"/>
            </a:pPr>
            <a:r>
              <a:rPr lang="en-US" dirty="0"/>
              <a:t>How can I open HDF with software X?</a:t>
            </a:r>
          </a:p>
          <a:p>
            <a:pPr marL="539750" indent="-514350">
              <a:buFont typeface="+mj-lt"/>
              <a:buAutoNum type="arabicPeriod"/>
            </a:pPr>
            <a:endParaRPr lang="en-US" dirty="0"/>
          </a:p>
          <a:p>
            <a:pPr marL="539750" indent="-514350">
              <a:buFont typeface="+mj-lt"/>
              <a:buAutoNum type="arabicPeriod"/>
            </a:pPr>
            <a:endParaRPr lang="en-US" dirty="0"/>
          </a:p>
          <a:p>
            <a:pPr marL="539750" indent="-514350">
              <a:buFont typeface="+mj-lt"/>
              <a:buAutoNum type="arabicPeriod"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Analysis – Converter</a:t>
            </a:r>
          </a:p>
        </p:txBody>
      </p:sp>
    </p:spTree>
    <p:extLst>
      <p:ext uri="{BB962C8B-B14F-4D97-AF65-F5344CB8AC3E}">
        <p14:creationId xmlns:p14="http://schemas.microsoft.com/office/powerpoint/2010/main" val="38569814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457200" y="1134370"/>
            <a:ext cx="8229600" cy="4742516"/>
          </a:xfrm>
        </p:spPr>
        <p:txBody>
          <a:bodyPr/>
          <a:lstStyle/>
          <a:p>
            <a:r>
              <a:rPr lang="en-US" dirty="0"/>
              <a:t>FAQ explains why we cover NASA data products only (no ESA / JAXA product).</a:t>
            </a:r>
          </a:p>
          <a:p>
            <a:r>
              <a:rPr lang="en-US" dirty="0"/>
              <a:t>MATLAB / IDL examples are updated.</a:t>
            </a:r>
          </a:p>
          <a:p>
            <a:pPr lvl="1"/>
            <a:r>
              <a:rPr lang="en-US" dirty="0"/>
              <a:t>New HDF-EOS APIs return </a:t>
            </a:r>
            <a:r>
              <a:rPr lang="en-US" dirty="0" err="1"/>
              <a:t>lat</a:t>
            </a:r>
            <a:r>
              <a:rPr lang="en-US" dirty="0"/>
              <a:t>/</a:t>
            </a:r>
            <a:r>
              <a:rPr lang="en-US" dirty="0" err="1"/>
              <a:t>lon</a:t>
            </a:r>
            <a:r>
              <a:rPr lang="en-US" dirty="0"/>
              <a:t> like NCL*.</a:t>
            </a:r>
          </a:p>
          <a:p>
            <a:r>
              <a:rPr lang="en-US" dirty="0"/>
              <a:t>Python examples parse </a:t>
            </a:r>
            <a:r>
              <a:rPr lang="en-US" dirty="0" err="1"/>
              <a:t>StructMetadata</a:t>
            </a:r>
            <a:r>
              <a:rPr lang="en-US" dirty="0"/>
              <a:t> and use </a:t>
            </a:r>
            <a:r>
              <a:rPr lang="en-US" i="1" dirty="0" err="1"/>
              <a:t>pyproj</a:t>
            </a:r>
            <a:r>
              <a:rPr lang="en-US" i="1" dirty="0"/>
              <a:t>*</a:t>
            </a:r>
            <a:r>
              <a:rPr lang="en-US" dirty="0"/>
              <a:t> to calculate </a:t>
            </a:r>
            <a:r>
              <a:rPr lang="en-US" dirty="0" err="1"/>
              <a:t>lat</a:t>
            </a:r>
            <a:r>
              <a:rPr lang="en-US" dirty="0"/>
              <a:t>/</a:t>
            </a:r>
            <a:r>
              <a:rPr lang="en-US" dirty="0" err="1"/>
              <a:t>lon</a:t>
            </a:r>
            <a:r>
              <a:rPr lang="en-US" dirty="0"/>
              <a:t>.</a:t>
            </a:r>
          </a:p>
          <a:p>
            <a:r>
              <a:rPr lang="en-US" dirty="0"/>
              <a:t>Geo-location data products are shown right next to the main data product.</a:t>
            </a:r>
          </a:p>
          <a:p>
            <a:r>
              <a:rPr lang="en-US" dirty="0"/>
              <a:t>Subset examples are highlighted in FAQ.</a:t>
            </a:r>
          </a:p>
          <a:p>
            <a:pPr marL="539750" indent="-514350">
              <a:buFont typeface="+mj-lt"/>
              <a:buAutoNum type="arabicPeriod"/>
            </a:pPr>
            <a:endParaRPr lang="en-US" dirty="0"/>
          </a:p>
          <a:p>
            <a:pPr marL="539750" indent="-514350">
              <a:buFont typeface="+mj-lt"/>
              <a:buAutoNum type="arabicPeriod"/>
            </a:pPr>
            <a:endParaRPr lang="en-US" dirty="0"/>
          </a:p>
          <a:p>
            <a:pPr marL="539750" indent="-514350">
              <a:buFont typeface="+mj-lt"/>
              <a:buAutoNum type="arabicPeriod"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Efforts for “Locator”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E96192-E251-455F-9A18-6AC5F424CC44}"/>
              </a:ext>
            </a:extLst>
          </p:cNvPr>
          <p:cNvSpPr txBox="1"/>
          <p:nvPr/>
        </p:nvSpPr>
        <p:spPr>
          <a:xfrm>
            <a:off x="2159699" y="6259963"/>
            <a:ext cx="64283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*NCAR Command Language</a:t>
            </a:r>
          </a:p>
          <a:p>
            <a:r>
              <a:rPr lang="en-US" sz="1200" dirty="0"/>
              <a:t>**Python interface to PROJ (cartographic projections and coordinate transformations library)</a:t>
            </a:r>
          </a:p>
        </p:txBody>
      </p:sp>
    </p:spTree>
    <p:extLst>
      <p:ext uri="{BB962C8B-B14F-4D97-AF65-F5344CB8AC3E}">
        <p14:creationId xmlns:p14="http://schemas.microsoft.com/office/powerpoint/2010/main" val="2909407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GDAL* example is updated with </a:t>
            </a:r>
            <a:r>
              <a:rPr lang="en-US" i="1" dirty="0" err="1"/>
              <a:t>gdalmdimtranslate</a:t>
            </a:r>
            <a:r>
              <a:rPr lang="en-US" dirty="0"/>
              <a:t>.</a:t>
            </a:r>
          </a:p>
          <a:p>
            <a:r>
              <a:rPr lang="en-US" dirty="0"/>
              <a:t>Merge examples are available in Python and MATLAB.</a:t>
            </a:r>
          </a:p>
          <a:p>
            <a:r>
              <a:rPr lang="en-US" dirty="0"/>
              <a:t>Apache Drill example is added.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539750" indent="-514350">
              <a:buFont typeface="+mj-lt"/>
              <a:buAutoNum type="arabicPeriod"/>
            </a:pPr>
            <a:endParaRPr lang="en-US" dirty="0"/>
          </a:p>
          <a:p>
            <a:pPr marL="539750" indent="-514350">
              <a:buFont typeface="+mj-lt"/>
              <a:buAutoNum type="arabicPeriod"/>
            </a:pPr>
            <a:endParaRPr lang="en-US" dirty="0"/>
          </a:p>
          <a:p>
            <a:pPr marL="539750" indent="-514350">
              <a:buFont typeface="+mj-lt"/>
              <a:buAutoNum type="arabicPeriod"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Efforts for “Merger”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B43600-176F-4CFB-88CF-AEE12BAC5638}"/>
              </a:ext>
            </a:extLst>
          </p:cNvPr>
          <p:cNvSpPr txBox="1"/>
          <p:nvPr/>
        </p:nvSpPr>
        <p:spPr>
          <a:xfrm>
            <a:off x="2258155" y="6306363"/>
            <a:ext cx="26661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*Geospatial Data Abstraction Library</a:t>
            </a:r>
          </a:p>
        </p:txBody>
      </p:sp>
    </p:spTree>
    <p:extLst>
      <p:ext uri="{BB962C8B-B14F-4D97-AF65-F5344CB8AC3E}">
        <p14:creationId xmlns:p14="http://schemas.microsoft.com/office/powerpoint/2010/main" val="1111815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Python resample / reproject examples</a:t>
            </a:r>
          </a:p>
          <a:p>
            <a:r>
              <a:rPr lang="en-US" dirty="0"/>
              <a:t>MATLAB / Python examples for </a:t>
            </a:r>
            <a:r>
              <a:rPr lang="en-US" dirty="0" err="1"/>
              <a:t>GeoTIFF</a:t>
            </a:r>
            <a:r>
              <a:rPr lang="en-US" dirty="0"/>
              <a:t>*</a:t>
            </a:r>
          </a:p>
          <a:p>
            <a:r>
              <a:rPr lang="en-US" dirty="0"/>
              <a:t>MATLAB example for </a:t>
            </a:r>
            <a:r>
              <a:rPr lang="en-US" dirty="0" err="1"/>
              <a:t>netCDF</a:t>
            </a:r>
            <a:r>
              <a:rPr lang="en-US" dirty="0"/>
              <a:t>**</a:t>
            </a:r>
          </a:p>
          <a:p>
            <a:r>
              <a:rPr lang="en-US" dirty="0"/>
              <a:t>Python example for CSV***</a:t>
            </a:r>
          </a:p>
          <a:p>
            <a:r>
              <a:rPr lang="en-US" dirty="0"/>
              <a:t>NCO**** example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539750" indent="-514350">
              <a:buFont typeface="+mj-lt"/>
              <a:buAutoNum type="arabicPeriod"/>
            </a:pPr>
            <a:endParaRPr lang="en-US" dirty="0"/>
          </a:p>
          <a:p>
            <a:pPr marL="539750" indent="-514350">
              <a:buFont typeface="+mj-lt"/>
              <a:buAutoNum type="arabicPeriod"/>
            </a:pPr>
            <a:endParaRPr lang="en-US" dirty="0"/>
          </a:p>
          <a:p>
            <a:pPr marL="539750" indent="-514350">
              <a:buFont typeface="+mj-lt"/>
              <a:buAutoNum type="arabicPeriod"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Efforts for “Converter”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7D397A-3A43-4C95-A2A9-5F460A0270C2}"/>
              </a:ext>
            </a:extLst>
          </p:cNvPr>
          <p:cNvSpPr txBox="1"/>
          <p:nvPr/>
        </p:nvSpPr>
        <p:spPr>
          <a:xfrm>
            <a:off x="2348096" y="6027003"/>
            <a:ext cx="29322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* Geographic Tagged Image File Format</a:t>
            </a:r>
          </a:p>
          <a:p>
            <a:r>
              <a:rPr lang="en-US" sz="1200" dirty="0"/>
              <a:t>** Network Common Data Format</a:t>
            </a:r>
          </a:p>
          <a:p>
            <a:r>
              <a:rPr lang="en-US" sz="1200" dirty="0"/>
              <a:t>***Comma-separated values</a:t>
            </a:r>
            <a:br>
              <a:rPr lang="en-US" sz="1200" dirty="0"/>
            </a:br>
            <a:r>
              <a:rPr lang="en-US" sz="1200" dirty="0"/>
              <a:t>****</a:t>
            </a:r>
            <a:r>
              <a:rPr lang="en-US" sz="1200" dirty="0" err="1"/>
              <a:t>netCDF</a:t>
            </a:r>
            <a:r>
              <a:rPr lang="en-US" sz="1200" dirty="0"/>
              <a:t> Operator</a:t>
            </a:r>
          </a:p>
        </p:txBody>
      </p:sp>
    </p:spTree>
    <p:extLst>
      <p:ext uri="{BB962C8B-B14F-4D97-AF65-F5344CB8AC3E}">
        <p14:creationId xmlns:p14="http://schemas.microsoft.com/office/powerpoint/2010/main" val="3303923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457200" y="1089400"/>
            <a:ext cx="8229600" cy="4742516"/>
          </a:xfrm>
        </p:spPr>
        <p:txBody>
          <a:bodyPr/>
          <a:lstStyle/>
          <a:p>
            <a:r>
              <a:rPr lang="en-US" dirty="0"/>
              <a:t>“AI*/ML**” User Type</a:t>
            </a:r>
          </a:p>
          <a:p>
            <a:pPr lvl="1"/>
            <a:r>
              <a:rPr lang="en-US" dirty="0"/>
              <a:t>RGB color image creation </a:t>
            </a:r>
          </a:p>
          <a:p>
            <a:pPr lvl="1"/>
            <a:r>
              <a:rPr lang="en-US" dirty="0"/>
              <a:t>HDF as input / model / output for AI/ML</a:t>
            </a:r>
          </a:p>
          <a:p>
            <a:r>
              <a:rPr lang="en-US" dirty="0"/>
              <a:t>“Bigdata” User Type</a:t>
            </a:r>
          </a:p>
          <a:p>
            <a:pPr lvl="1"/>
            <a:r>
              <a:rPr lang="en-US" dirty="0"/>
              <a:t>Parallel distributed processing examples</a:t>
            </a:r>
          </a:p>
          <a:p>
            <a:pPr lvl="1"/>
            <a:r>
              <a:rPr lang="en-US" dirty="0"/>
              <a:t>Conversion to Bigdata formats</a:t>
            </a:r>
          </a:p>
          <a:p>
            <a:r>
              <a:rPr lang="en-US" dirty="0"/>
              <a:t>“Cloud” User Type</a:t>
            </a:r>
          </a:p>
          <a:p>
            <a:pPr lvl="1"/>
            <a:r>
              <a:rPr lang="en-US" dirty="0"/>
              <a:t>Add examples for HDF data in cloud</a:t>
            </a:r>
          </a:p>
          <a:p>
            <a:pPr lvl="1"/>
            <a:r>
              <a:rPr lang="en-US" dirty="0"/>
              <a:t>Cost vs. Performance examples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539750" indent="-514350">
              <a:buFont typeface="+mj-lt"/>
              <a:buAutoNum type="arabicPeriod"/>
            </a:pPr>
            <a:endParaRPr lang="en-US" dirty="0"/>
          </a:p>
          <a:p>
            <a:pPr marL="539750" indent="-514350">
              <a:buFont typeface="+mj-lt"/>
              <a:buAutoNum type="arabicPeriod"/>
            </a:pPr>
            <a:endParaRPr lang="en-US" dirty="0"/>
          </a:p>
          <a:p>
            <a:pPr marL="539750" indent="-514350">
              <a:buFont typeface="+mj-lt"/>
              <a:buAutoNum type="arabicPeriod"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Work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C998D1-491E-47FB-98B7-C8E3E6B62335}"/>
              </a:ext>
            </a:extLst>
          </p:cNvPr>
          <p:cNvSpPr txBox="1"/>
          <p:nvPr/>
        </p:nvSpPr>
        <p:spPr>
          <a:xfrm>
            <a:off x="2378076" y="6352529"/>
            <a:ext cx="16417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* Artificial Intelligence</a:t>
            </a:r>
            <a:br>
              <a:rPr lang="en-US" sz="1200" dirty="0"/>
            </a:br>
            <a:r>
              <a:rPr lang="en-US" sz="1200" dirty="0"/>
              <a:t>** Machine Learning</a:t>
            </a:r>
          </a:p>
        </p:txBody>
      </p:sp>
    </p:spTree>
    <p:extLst>
      <p:ext uri="{BB962C8B-B14F-4D97-AF65-F5344CB8AC3E}">
        <p14:creationId xmlns:p14="http://schemas.microsoft.com/office/powerpoint/2010/main" val="3407635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/>
        </p:nvSpPr>
        <p:spPr>
          <a:xfrm>
            <a:off x="547545" y="255361"/>
            <a:ext cx="7769963" cy="11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2400" dirty="0">
                <a:solidFill>
                  <a:srgbClr val="34495E"/>
                </a:solidFill>
                <a:latin typeface="Helvetica Neue"/>
              </a:rPr>
              <a:t>This work was supported by NASA/GSFC under Raytheon Technologies contract number NNG15HZ39C.</a:t>
            </a:r>
          </a:p>
        </p:txBody>
      </p:sp>
    </p:spTree>
    <p:extLst>
      <p:ext uri="{BB962C8B-B14F-4D97-AF65-F5344CB8AC3E}">
        <p14:creationId xmlns:p14="http://schemas.microsoft.com/office/powerpoint/2010/main" val="1744470497"/>
      </p:ext>
    </p:extLst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EOSDIS-EED">
  <a:themeElements>
    <a:clrScheme name="EOSDIS">
      <a:dk1>
        <a:srgbClr val="171717"/>
      </a:dk1>
      <a:lt1>
        <a:srgbClr val="FFFFFF"/>
      </a:lt1>
      <a:dk2>
        <a:srgbClr val="1F497D"/>
      </a:dk2>
      <a:lt2>
        <a:srgbClr val="ECF0F1"/>
      </a:lt2>
      <a:accent1>
        <a:srgbClr val="3498DB"/>
      </a:accent1>
      <a:accent2>
        <a:srgbClr val="C0392B"/>
      </a:accent2>
      <a:accent3>
        <a:srgbClr val="2ECC71"/>
      </a:accent3>
      <a:accent4>
        <a:srgbClr val="9B59B6"/>
      </a:accent4>
      <a:accent5>
        <a:srgbClr val="1ABC9C"/>
      </a:accent5>
      <a:accent6>
        <a:srgbClr val="E67E22"/>
      </a:accent6>
      <a:hlink>
        <a:srgbClr val="2980B9"/>
      </a:hlink>
      <a:folHlink>
        <a:srgbClr val="8E44A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item1.xml><?xml version="1.0" encoding="utf-8"?>
<?mso-contentType ?>
<spe:Receivers xmlns:spe="http://schemas.microsoft.com/sharepoint/events"/>
</file>

<file path=customXml/item2.xml><?xml version="1.0" encoding="utf-8"?>
<sisl xmlns:xsi="http://www.w3.org/2001/XMLSchema-instance" xmlns:xsd="http://www.w3.org/2001/XMLSchema" xmlns="http://www.boldonjames.com/2008/01/sie/internal/label" sislVersion="0" policy="cde53ac1-bf5f-4aae-9cf1-07509e23a4b0" origin="userSelected">
  <element uid="dececbd6-da3b-46fe-8f00-f9d9deea2ee1" value=""/>
  <element uid="bbbf7bf4-4f4f-4189-9c5e-65015de8a6ad" value=""/>
  <element uid="bba94c65-ac3d-4f34-b2e1-8de11ef6f01c" value=""/>
  <element uid="bc2b7c01-6db1-4e7d-88d1-fc61674f86fd" value=""/>
  <element uid="92e993a3-af32-4afb-aa19-3a49cdb82c7a" value=""/>
</sisl>
</file>

<file path=customXml/item3.xml><?xml version="1.0" encoding="utf-8"?>
<?mso-contentType ?>
<SharedContentType xmlns="Microsoft.SharePoint.Taxonomy.ContentTypeSync" SourceId="7e1c2332-b14e-457c-a225-e8056827fca0" ContentTypeId="0x010100E9DB6D9FC5E73544AFB130023D3F5BEB" PreviousValue="false"/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ce633a2-3058-4a23-ba20-731e7ccb36da">
      <Value>1</Value>
    </TaxCatchAll>
    <c6e3c91c8be14d80b989bd3ac29e755b xmlns="3ce633a2-3058-4a23-ba20-731e7ccb36da">
      <Terms xmlns="http://schemas.microsoft.com/office/infopath/2007/PartnerControls">
        <TermInfo xmlns="http://schemas.microsoft.com/office/infopath/2007/PartnerControls">
          <TermName xmlns="http://schemas.microsoft.com/office/infopath/2007/PartnerControls">Work In Progress</TermName>
          <TermId xmlns="http://schemas.microsoft.com/office/infopath/2007/PartnerControls">c1d885b6-a307-4881-8ac3-0fa4069098db</TermId>
        </TermInfo>
      </Terms>
    </c6e3c91c8be14d80b989bd3ac29e755b>
    <n10c1010ed1f4cfb9545b2ac2ee5bd96 xmlns="3ce633a2-3058-4a23-ba20-731e7ccb36da">
      <Terms xmlns="http://schemas.microsoft.com/office/infopath/2007/PartnerControls"/>
    </n10c1010ed1f4cfb9545b2ac2ee5bd96>
    <aeab462c4fbe49358ed363bfb79a4230 xmlns="3ce633a2-3058-4a23-ba20-731e7ccb36da">
      <Terms xmlns="http://schemas.microsoft.com/office/infopath/2007/PartnerControls"/>
    </aeab462c4fbe49358ed363bfb79a4230>
    <TaxKeywordTaxHTField xmlns="3ce633a2-3058-4a23-ba20-731e7ccb36da">
      <Terms xmlns="http://schemas.microsoft.com/office/infopath/2007/PartnerControls"/>
    </TaxKeywordTaxHTField>
    <e6d1ff0aba50448d9824fe3bb34f0ef2 xmlns="3ce633a2-3058-4a23-ba20-731e7ccb36da">
      <Terms xmlns="http://schemas.microsoft.com/office/infopath/2007/PartnerControls"/>
    </e6d1ff0aba50448d9824fe3bb34f0ef2>
    <g96bee0428ce4c169fad82ca64ceaa53 xmlns="3ce633a2-3058-4a23-ba20-731e7ccb36da">
      <Terms xmlns="http://schemas.microsoft.com/office/infopath/2007/PartnerControls"/>
    </g96bee0428ce4c169fad82ca64ceaa53>
    <gdd46717841f43358d4de268a1d4b6aa xmlns="3ce633a2-3058-4a23-ba20-731e7ccb36da">
      <Terms xmlns="http://schemas.microsoft.com/office/infopath/2007/PartnerControls"/>
    </gdd46717841f43358d4de268a1d4b6aa>
  </documentManagement>
</p:properties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RTN Document" ma:contentTypeID="0x010100E9DB6D9FC5E73544AFB130023D3F5BEB007329FAAA20657F418E761A5BE9E4B0ED" ma:contentTypeVersion="4" ma:contentTypeDescription="" ma:contentTypeScope="" ma:versionID="80fdd86bdc8e4c36325e1efaaff0bbaa">
  <xsd:schema xmlns:xsd="http://www.w3.org/2001/XMLSchema" xmlns:xs="http://www.w3.org/2001/XMLSchema" xmlns:p="http://schemas.microsoft.com/office/2006/metadata/properties" xmlns:ns2="3ce633a2-3058-4a23-ba20-731e7ccb36da" targetNamespace="http://schemas.microsoft.com/office/2006/metadata/properties" ma:root="true" ma:fieldsID="980ac436c70e14edc71256d5a4ebe5dc" ns2:_="">
    <xsd:import namespace="3ce633a2-3058-4a23-ba20-731e7ccb36da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2:TaxCatchAllLabel" minOccurs="0"/>
                <xsd:element ref="ns2:n10c1010ed1f4cfb9545b2ac2ee5bd96" minOccurs="0"/>
                <xsd:element ref="ns2:aeab462c4fbe49358ed363bfb79a4230" minOccurs="0"/>
                <xsd:element ref="ns2:TaxKeywordTaxHTField" minOccurs="0"/>
                <xsd:element ref="ns2:e6d1ff0aba50448d9824fe3bb34f0ef2" minOccurs="0"/>
                <xsd:element ref="ns2:gdd46717841f43358d4de268a1d4b6aa" minOccurs="0"/>
                <xsd:element ref="ns2:c6e3c91c8be14d80b989bd3ac29e755b" minOccurs="0"/>
                <xsd:element ref="ns2:g96bee0428ce4c169fad82ca64ceaa53" minOccurs="0"/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e633a2-3058-4a23-ba20-731e7ccb36da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acd3f6ac-20b6-456d-851d-486dfdb435f4}" ma:internalName="TaxCatchAll" ma:showField="CatchAllData" ma:web="6cd3c866-643f-4e15-a44e-9719b2eef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acd3f6ac-20b6-456d-851d-486dfdb435f4}" ma:internalName="TaxCatchAllLabel" ma:readOnly="true" ma:showField="CatchAllDataLabel" ma:web="6cd3c866-643f-4e15-a44e-9719b2eef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n10c1010ed1f4cfb9545b2ac2ee5bd96" ma:index="12" nillable="true" ma:taxonomy="true" ma:internalName="n10c1010ed1f4cfb9545b2ac2ee5bd96" ma:taxonomyFieldName="Business" ma:displayName="Business" ma:indexed="true" ma:readOnly="false" ma:default="" ma:fieldId="{710c1010-ed1f-4cfb-9545-b2ac2ee5bd96}" ma:sspId="7e1c2332-b14e-457c-a225-e8056827fca0" ma:termSetId="c22d890f-845c-46ce-89d0-abfb23e19c7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eab462c4fbe49358ed363bfb79a4230" ma:index="14" nillable="true" ma:taxonomy="true" ma:internalName="aeab462c4fbe49358ed363bfb79a4230" ma:taxonomyFieldName="Function" ma:displayName="Function" ma:indexed="true" ma:default="" ma:fieldId="{aeab462c-4fbe-4935-8ed3-63bfb79a4230}" ma:sspId="7e1c2332-b14e-457c-a225-e8056827fca0" ma:termSetId="db9eb3e8-e796-4d33-85a2-c518da4ca44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16" nillable="true" ma:taxonomy="true" ma:internalName="TaxKeywordTaxHTField" ma:taxonomyFieldName="TaxKeyword" ma:displayName="Enterprise Keywords" ma:fieldId="{23f27201-bee3-471e-b2e7-b64fd8b7ca38}" ma:taxonomyMulti="true" ma:sspId="00000000-0000-0000-0000-000000000000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e6d1ff0aba50448d9824fe3bb34f0ef2" ma:index="18" nillable="true" ma:taxonomy="true" ma:internalName="e6d1ff0aba50448d9824fe3bb34f0ef2" ma:taxonomyFieldName="ExportControl" ma:displayName="Export Control" ma:readOnly="false" ma:default="" ma:fieldId="{e6d1ff0a-ba50-448d-9824-fe3bb34f0ef2}" ma:sspId="7e1c2332-b14e-457c-a225-e8056827fca0" ma:termSetId="3a4db827-664e-4160-8d2e-1dde696bf7c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dd46717841f43358d4de268a1d4b6aa" ma:index="20" nillable="true" ma:taxonomy="true" ma:internalName="gdd46717841f43358d4de268a1d4b6aa" ma:taxonomyFieldName="rtnDocumentType" ma:displayName="Document Type" ma:readOnly="false" ma:default="" ma:fieldId="{0dd46717-841f-4335-8d4d-e268a1d4b6aa}" ma:sspId="7e1c2332-b14e-457c-a225-e8056827fca0" ma:termSetId="8d28be90-c975-442a-98e7-e1f7bbd466c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e3c91c8be14d80b989bd3ac29e755b" ma:index="21" ma:taxonomy="true" ma:internalName="c6e3c91c8be14d80b989bd3ac29e755b" ma:taxonomyFieldName="Work_x0020_Product" ma:displayName="Work Product" ma:readOnly="false" ma:default="1;#Work In Progress|c1d885b6-a307-4881-8ac3-0fa4069098db" ma:fieldId="{c6e3c91c-8be1-4d80-b989-bd3ac29e755b}" ma:sspId="7e1c2332-b14e-457c-a225-e8056827fca0" ma:termSetId="43a6ed11-5d1a-4858-9168-4d76faaf2b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96bee0428ce4c169fad82ca64ceaa53" ma:index="22" nillable="true" ma:taxonomy="true" ma:internalName="g96bee0428ce4c169fad82ca64ceaa53" ma:taxonomyFieldName="rtnLocale" ma:displayName="Locale" ma:readOnly="false" ma:default="" ma:fieldId="{096bee04-28ce-4c16-9fad-82ca64ceaa53}" ma:taxonomyMulti="true" ma:sspId="7e1c2332-b14e-457c-a225-e8056827fca0" ma:termSetId="a3b93d5c-5c47-4153-bde3-eb9b4aa7a77b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_dlc_DocId" ma:index="24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5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6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9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6.xml><?xml version="1.0" encoding="utf-8"?>
<WrappedLabelHistory xmlns:xsi="http://www.w3.org/2001/XMLSchema-instance" xmlns:xsd="http://www.w3.org/2001/XMLSchema" xmlns="http://www.boldonjames.com/2016/02/Classifier/internal/wrappedLabelHistory">
  <Value>PD94bWwgdmVyc2lvbj0iMS4wIiBlbmNvZGluZz0idXMtYXNjaWkiPz48bGFiZWxIaXN0b3J5IHhtbG5zOnhzaT0iaHR0cDovL3d3dy53My5vcmcvMjAwMS9YTUxTY2hlbWEtaW5zdGFuY2UiIHhtbG5zOnhzZD0iaHR0cDovL3d3dy53My5vcmcvMjAwMS9YTUxTY2hlbWEiIHhtbG5zPSJodHRwOi8vd3d3LmJvbGRvbmphbWVzLmNvbS8yMDE2LzAyL0NsYXNzaWZpZXIvaW50ZXJuYWwvbGFiZWxIaXN0b3J5Ij48aXRlbT48c2lzbCBzaXNsVmVyc2lvbj0iMCIgcG9saWN5PSJjZGU1M2FjMS1iZjVmLTRhYWUtOWNmMS0wNzUwOWUyM2E0YjAiIG9yaWdpbj0idXNlclNlbGVjdGVkIiAvPjxVc2VyTmFtZT5VU1xkc2h1bTwvVXNlck5hbWU+PERhdGVUaW1lPjIvMTYvMjAxOCA4OjQwOjIwIFBNPC9EYXRlVGltZT48TGFiZWxTdHJpbmc+VGhpcyBhcnRpZmFjdCBoYXMgbm8gY2xhc3NpZmljYXRpb24uPC9MYWJlbFN0cmluZz48L2l0ZW0+PGl0ZW0+PHNpc2wgc2lzbFZlcnNpb249IjAiIHBvbGljeT0iY2RlNTNhYzEtYmY1Zi00YWFlLTljZjEtMDc1MDllMjNhNGIwIiBvcmlnaW49InVzZXJTZWxlY3RlZCI+PGVsZW1lbnQgdWlkPSJkZWNlY2JkNi1kYTNiLTQ2ZmUtOGYwMC1mOWQ5ZGVlYTJlZTEiIHZhbHVlPSIiIHhtbG5zPSJodHRwOi8vd3d3LmJvbGRvbmphbWVzLmNvbS8yMDA4LzAxL3NpZS9pbnRlcm5hbC9sYWJlbCIgLz48ZWxlbWVudCB1aWQ9ImJiYmY3YmY0LTRmNGYtNDE4OS05YzVlLTY1MDE1ZGU4YTZhZCIgdmFsdWU9IiIgeG1sbnM9Imh0dHA6Ly93d3cuYm9sZG9uamFtZXMuY29tLzIwMDgvMDEvc2llL2ludGVybmFsL2xhYmVsIiAvPjxlbGVtZW50IHVpZD0iYmJhOTRjNjUtYWMzZC00ZjM0LWIyZTEtOGRlMTFlZjZmMDFjIiB2YWx1ZT0iIiB4bWxucz0iaHR0cDovL3d3dy5ib2xkb25qYW1lcy5jb20vMjAwOC8wMS9zaWUvaW50ZXJuYWwvbGFiZWwiIC8+PGVsZW1lbnQgdWlkPSJiYzJiN2MwMS02ZGIxLTRlN2QtODhkMS1mYzYxNjc0Zjg2ZmQiIHZhbHVlPSIiIHhtbG5zPSJodHRwOi8vd3d3LmJvbGRvbmphbWVzLmNvbS8yMDA4LzAxL3NpZS9pbnRlcm5hbC9sYWJlbCIgLz48ZWxlbWVudCB1aWQ9IjkyZTk5M2EzLWFmMzItNGFmYi1hYTE5LTNhNDljZGI4MmM3YSIgdmFsdWU9IiIgeG1sbnM9Imh0dHA6Ly93d3cuYm9sZG9uamFtZXMuY29tLzIwMDgvMDEvc2llL2ludGVybmFsL2xhYmVsIiAvPjwvc2lzbD48VXNlck5hbWU+VVNcaGl0ajgzMjI8L1VzZXJOYW1lPjxEYXRlVGltZT41LzMwLzIwMTggNjozNToyMyBQTTwvRGF0ZVRpbWU+PExhYmVsU3RyaW5nPk9yaWdpbiBKdXJpc2RpY3Rpb246IFVTICB8IFVucmVzdHJpY3RlZCBDb250ZW50IHwgTm8gbWFya2luZyBhcHBsaWVkIGJ5IHRoZSB0b29sIHwgT3RoZXIgSW5mb3JtYXRpb24gKE5vdCBSZXF1aXJpbmcgYW4gRXhwb3J0IENvbnRyb2wgTWFya2luZykgfCBObyBtYXJraW5nIGFwcGxpZWQgYnkgdGhlIHRvb2w8L0xhYmVsU3RyaW5nPjwvaXRlbT48L2xhYmVsSGlzdG9yeT4=</Value>
</WrappedLabelHistory>
</file>

<file path=customXml/item7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D32BCAC-1A55-4ED8-8046-31D5582D51CA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AC083989-DB0E-477F-AC19-169A414E05CF}">
  <ds:schemaRefs>
    <ds:schemaRef ds:uri="http://www.w3.org/2001/XMLSchema"/>
    <ds:schemaRef ds:uri="http://www.boldonjames.com/2008/01/sie/internal/label"/>
  </ds:schemaRefs>
</ds:datastoreItem>
</file>

<file path=customXml/itemProps3.xml><?xml version="1.0" encoding="utf-8"?>
<ds:datastoreItem xmlns:ds="http://schemas.openxmlformats.org/officeDocument/2006/customXml" ds:itemID="{7C745C76-6800-4D47-A181-FD2B7520B496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F7EC5A3E-D6A7-4267-8550-F843AC74F629}">
  <ds:schemaRefs>
    <ds:schemaRef ds:uri="http://purl.org/dc/terms/"/>
    <ds:schemaRef ds:uri="3ce633a2-3058-4a23-ba20-731e7ccb36da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5.xml><?xml version="1.0" encoding="utf-8"?>
<ds:datastoreItem xmlns:ds="http://schemas.openxmlformats.org/officeDocument/2006/customXml" ds:itemID="{5F9ED9FD-C353-4B9C-83E7-671505EFC1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e633a2-3058-4a23-ba20-731e7ccb36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6.xml><?xml version="1.0" encoding="utf-8"?>
<ds:datastoreItem xmlns:ds="http://schemas.openxmlformats.org/officeDocument/2006/customXml" ds:itemID="{49D24783-1A73-4953-A251-03BC9F51BED6}">
  <ds:schemaRefs>
    <ds:schemaRef ds:uri="http://www.w3.org/2001/XMLSchema"/>
    <ds:schemaRef ds:uri="http://www.boldonjames.com/2016/02/Classifier/internal/wrappedLabelHistory"/>
  </ds:schemaRefs>
</ds:datastoreItem>
</file>

<file path=customXml/itemProps7.xml><?xml version="1.0" encoding="utf-8"?>
<ds:datastoreItem xmlns:ds="http://schemas.openxmlformats.org/officeDocument/2006/customXml" ds:itemID="{3EA209BA-5700-4AA0-93F7-36F2C14AFAF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5349</TotalTime>
  <Words>519</Words>
  <Application>Microsoft Office PowerPoint</Application>
  <PresentationFormat>On-screen Show (4:3)</PresentationFormat>
  <Paragraphs>116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Avenir</vt:lpstr>
      <vt:lpstr>Helvetica Neue</vt:lpstr>
      <vt:lpstr>Source Sans Pro</vt:lpstr>
      <vt:lpstr>Verdana</vt:lpstr>
      <vt:lpstr>EOSDIS-EED</vt:lpstr>
      <vt:lpstr>HDFEOS.org User Analysis, Updates, and Future</vt:lpstr>
      <vt:lpstr>About HDFEOS.org</vt:lpstr>
      <vt:lpstr>Most users are quiet.</vt:lpstr>
      <vt:lpstr>User Analysis – 3 Types</vt:lpstr>
      <vt:lpstr>User Analysis – Locator</vt:lpstr>
      <vt:lpstr>User Analysis – Merger</vt:lpstr>
      <vt:lpstr>User Analysis – Converter</vt:lpstr>
      <vt:lpstr>Our Efforts for “Locator”</vt:lpstr>
      <vt:lpstr>Our Efforts for “Merger”</vt:lpstr>
      <vt:lpstr>Our Efforts for “Converter”</vt:lpstr>
      <vt:lpstr>Future Work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Goals</dc:title>
  <dc:subject>[rtnipcontrolcode:unrestricted|rtnipvm:noipvm|rtnexportcontrolcountry:rtnexportcontrolcountrynone|rtnexportcontrolcode:rtnexportcontrolcodenone|rtnusecvm:nousecvm|]</dc:subject>
  <dc:creator>Dana Shum</dc:creator>
  <cp:lastModifiedBy>Trakas, Diane E. (GSFC-423.0)[ASRC FEDERAL SYSTEM SOLUTIONS]</cp:lastModifiedBy>
  <cp:revision>57</cp:revision>
  <dcterms:modified xsi:type="dcterms:W3CDTF">2021-06-11T17:00:40Z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796b8ba6-a9b0-4605-9a3e-9cd06ed7a057</vt:lpwstr>
  </property>
  <property fmtid="{D5CDD505-2E9C-101B-9397-08002B2CF9AE}" pid="3" name="bjSaver">
    <vt:lpwstr>U7h71aia8FOFLJNxzT1eRROYUDZl41YD</vt:lpwstr>
  </property>
  <property fmtid="{D5CDD505-2E9C-101B-9397-08002B2CF9AE}" pid="4" name="rtnipcontrolcode">
    <vt:lpwstr>unrestricted</vt:lpwstr>
  </property>
  <property fmtid="{D5CDD505-2E9C-101B-9397-08002B2CF9AE}" pid="5" name="rtnipcontrolcodevm">
    <vt:lpwstr>noipvm</vt:lpwstr>
  </property>
  <property fmtid="{D5CDD505-2E9C-101B-9397-08002B2CF9AE}" pid="6" name="rtnexportcontrolcountry">
    <vt:lpwstr>usa</vt:lpwstr>
  </property>
  <property fmtid="{D5CDD505-2E9C-101B-9397-08002B2CF9AE}" pid="7" name="rtnexportcontrolcode">
    <vt:lpwstr>otherinfo</vt:lpwstr>
  </property>
  <property fmtid="{D5CDD505-2E9C-101B-9397-08002B2CF9AE}" pid="8" name="rtnexportcontrolcodevm">
    <vt:lpwstr>nousecvm</vt:lpwstr>
  </property>
  <property fmtid="{D5CDD505-2E9C-101B-9397-08002B2CF9AE}" pid="9" name="bjDocumentLabelXML">
    <vt:lpwstr>&lt;?xml version="1.0" encoding="us-ascii"?&gt;&lt;sisl xmlns:xsi="http://www.w3.org/2001/XMLSchema-instance" xmlns:xsd="http://www.w3.org/2001/XMLSchema" sislVersion="0" policy="cde53ac1-bf5f-4aae-9cf1-07509e23a4b0" origin="userSelected" xmlns="http://www.boldonj</vt:lpwstr>
  </property>
  <property fmtid="{D5CDD505-2E9C-101B-9397-08002B2CF9AE}" pid="10" name="bjDocumentLabelXML-0">
    <vt:lpwstr>ames.com/2008/01/sie/internal/label"&gt;&lt;element uid="dececbd6-da3b-46fe-8f00-f9d9deea2ee1" value="" /&gt;&lt;element uid="bbbf7bf4-4f4f-4189-9c5e-65015de8a6ad" value="" /&gt;&lt;element uid="bba94c65-ac3d-4f34-b2e1-8de11ef6f01c" value="" /&gt;&lt;element uid="bc2b7c01-6db1-4</vt:lpwstr>
  </property>
  <property fmtid="{D5CDD505-2E9C-101B-9397-08002B2CF9AE}" pid="11" name="bjDocumentLabelXML-1">
    <vt:lpwstr>e7d-88d1-fc61674f86fd" value="" /&gt;&lt;element uid="92e993a3-af32-4afb-aa19-3a49cdb82c7a" value="" /&gt;&lt;/sisl&gt;</vt:lpwstr>
  </property>
  <property fmtid="{D5CDD505-2E9C-101B-9397-08002B2CF9AE}" pid="12" name="bjLabelHistoryID">
    <vt:lpwstr>{49D24783-1A73-4953-A251-03BC9F51BED6}</vt:lpwstr>
  </property>
  <property fmtid="{D5CDD505-2E9C-101B-9397-08002B2CF9AE}" pid="13" name="ContentTypeId">
    <vt:lpwstr>0x010100E9DB6D9FC5E73544AFB130023D3F5BEB007329FAAA20657F418E761A5BE9E4B0ED</vt:lpwstr>
  </property>
  <property fmtid="{D5CDD505-2E9C-101B-9397-08002B2CF9AE}" pid="14" name="Work Product">
    <vt:lpwstr>1;#Work In Progress|c1d885b6-a307-4881-8ac3-0fa4069098db</vt:lpwstr>
  </property>
  <property fmtid="{D5CDD505-2E9C-101B-9397-08002B2CF9AE}" pid="15" name="TaxKeyword">
    <vt:lpwstr/>
  </property>
  <property fmtid="{D5CDD505-2E9C-101B-9397-08002B2CF9AE}" pid="16" name="bjDocumentSecurityLabel">
    <vt:lpwstr>Origin Jurisdiction: US  | Unrestricted Content | No marking applied by this tool | Other Information (Not Requiring an Export Control Marking) | No marking applied by the tool</vt:lpwstr>
  </property>
  <property fmtid="{D5CDD505-2E9C-101B-9397-08002B2CF9AE}" pid="17" name="rtnLocale">
    <vt:lpwstr/>
  </property>
  <property fmtid="{D5CDD505-2E9C-101B-9397-08002B2CF9AE}" pid="18" name="rtnDocumentType">
    <vt:lpwstr/>
  </property>
  <property fmtid="{D5CDD505-2E9C-101B-9397-08002B2CF9AE}" pid="19" name="Business">
    <vt:lpwstr/>
  </property>
  <property fmtid="{D5CDD505-2E9C-101B-9397-08002B2CF9AE}" pid="20" name="Function">
    <vt:lpwstr/>
  </property>
  <property fmtid="{D5CDD505-2E9C-101B-9397-08002B2CF9AE}" pid="21" name="ExportControl">
    <vt:lpwstr/>
  </property>
  <property fmtid="{D5CDD505-2E9C-101B-9397-08002B2CF9AE}" pid="22" name="bjClsUserRVM">
    <vt:lpwstr>[]</vt:lpwstr>
  </property>
</Properties>
</file>