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451" r:id="rId3"/>
    <p:sldId id="483" r:id="rId4"/>
    <p:sldId id="48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432FF"/>
    <a:srgbClr val="542DEC"/>
    <a:srgbClr val="3D21A9"/>
    <a:srgbClr val="942092"/>
    <a:srgbClr val="0B3D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401" autoAdjust="0"/>
    <p:restoredTop sz="95701"/>
  </p:normalViewPr>
  <p:slideViewPr>
    <p:cSldViewPr snapToGrid="0" snapToObjects="1">
      <p:cViewPr varScale="1">
        <p:scale>
          <a:sx n="107" d="100"/>
          <a:sy n="107" d="100"/>
        </p:scale>
        <p:origin x="176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>
      <p:cViewPr varScale="1">
        <p:scale>
          <a:sx n="130" d="100"/>
          <a:sy n="130" d="100"/>
        </p:scale>
        <p:origin x="703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BE87B-38EC-5F42-B4DC-C4A057027F4C}" type="datetimeFigureOut">
              <a:rPr lang="en-US" smtClean="0"/>
              <a:t>6/10/21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BEC583-F4B1-834B-9486-C22126F4F1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3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BEC583-F4B1-834B-9486-C22126F4F1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17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644382"/>
            <a:ext cx="9144000" cy="1781895"/>
          </a:xfrm>
        </p:spPr>
        <p:txBody>
          <a:bodyPr anchor="ctr" anchorCtr="0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25265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Authors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524000" y="4940876"/>
            <a:ext cx="9144000" cy="940811"/>
          </a:xfrm>
        </p:spPr>
        <p:txBody>
          <a:bodyPr/>
          <a:lstStyle>
            <a:lvl1pPr>
              <a:defRPr baseline="0"/>
            </a:lvl1pPr>
          </a:lstStyle>
          <a:p>
            <a:pPr lvl="0"/>
            <a:r>
              <a:rPr lang="en-US" dirty="0"/>
              <a:t>Click to enter meeting/date</a:t>
            </a:r>
          </a:p>
        </p:txBody>
      </p:sp>
    </p:spTree>
    <p:extLst>
      <p:ext uri="{BB962C8B-B14F-4D97-AF65-F5344CB8AC3E}">
        <p14:creationId xmlns:p14="http://schemas.microsoft.com/office/powerpoint/2010/main" val="114311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403973"/>
            <a:ext cx="10515600" cy="46974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705006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Text and Graphic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114300" indent="-114300" algn="l">
              <a:buFont typeface="Arial" panose="020B0604020202020204" pitchFamily="34" charset="0"/>
              <a:buChar char=" "/>
              <a:defRPr/>
            </a:lvl1pPr>
            <a:lvl2pPr marL="457200" indent="-193675" algn="l">
              <a:buFont typeface="Arial" panose="020B0604020202020204" pitchFamily="34" charset="0"/>
              <a:buChar char="–"/>
              <a:defRPr/>
            </a:lvl2pPr>
            <a:lvl3pPr marL="857250" indent="-193675" algn="l">
              <a:defRPr/>
            </a:lvl3pPr>
            <a:lvl4pPr marL="1085850" indent="-193675" algn="l">
              <a:defRPr/>
            </a:lvl4pPr>
            <a:lvl5pPr marL="1371600" indent="-171450" algn="l">
              <a:defRPr/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461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pPr/>
              <a:t>6/10/21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135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138329"/>
            <a:ext cx="10515600" cy="820208"/>
          </a:xfrm>
        </p:spPr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pPr/>
              <a:t>6/10/21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45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3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423151" y="733777"/>
            <a:ext cx="3932237" cy="1133856"/>
          </a:xfrm>
        </p:spPr>
        <p:txBody>
          <a:bodyPr anchor="t" anchorCtr="0">
            <a:normAutofit/>
          </a:bodyPr>
          <a:lstStyle>
            <a:lvl1pPr algn="l">
              <a:defRPr sz="2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 hasCustomPrompt="1"/>
          </p:nvPr>
        </p:nvSpPr>
        <p:spPr>
          <a:xfrm>
            <a:off x="675919" y="733778"/>
            <a:ext cx="6172200" cy="513521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Image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423151" y="1960474"/>
            <a:ext cx="3932237" cy="390851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740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A0F2B-E692-5549-89C0-DEF97C653501}" type="datetimeFigureOut">
              <a:rPr lang="en-US" smtClean="0"/>
              <a:t>6/10/21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8D1E3-1DAE-664E-B350-75CA63E75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84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51075"/>
            <a:ext cx="10515600" cy="8202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47281"/>
            <a:ext cx="10515600" cy="50446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0" y="6388947"/>
            <a:ext cx="12192000" cy="469076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9" name="TextBox 8"/>
          <p:cNvSpPr txBox="1"/>
          <p:nvPr userDrawn="1"/>
        </p:nvSpPr>
        <p:spPr>
          <a:xfrm>
            <a:off x="1353099" y="6464945"/>
            <a:ext cx="2581079" cy="2354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Global Modeling</a:t>
            </a:r>
            <a:r>
              <a:rPr lang="en-US" sz="900" b="1" i="0" baseline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and</a:t>
            </a:r>
            <a:r>
              <a:rPr lang="en-US" sz="900" b="1" i="0" baseline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 </a:t>
            </a:r>
            <a:r>
              <a:rPr lang="en-US" sz="900" b="1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Assimilation Office</a:t>
            </a:r>
          </a:p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solidFill>
                  <a:schemeClr val="tx1">
                    <a:lumMod val="95000"/>
                  </a:schemeClr>
                </a:solidFill>
                <a:ea typeface="Arial Regular" charset="0"/>
              </a:rPr>
              <a:t>gmao.gsfc.nasa.gov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206226" y="6449580"/>
            <a:ext cx="1052957" cy="311817"/>
          </a:xfrm>
          <a:prstGeom prst="rect">
            <a:avLst/>
          </a:prstGeom>
          <a:noFill/>
          <a:ln w="6350">
            <a:solidFill>
              <a:schemeClr val="tx1">
                <a:lumMod val="95000"/>
              </a:schemeClr>
            </a:solidFill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>
              <a:lnSpc>
                <a:spcPct val="95000"/>
              </a:lnSpc>
            </a:pPr>
            <a:r>
              <a:rPr lang="en-US" sz="2133" b="1" i="0" dirty="0">
                <a:solidFill>
                  <a:schemeClr val="tx1">
                    <a:lumMod val="95000"/>
                  </a:schemeClr>
                </a:solidFill>
                <a:latin typeface="Arial" charset="0"/>
                <a:ea typeface="Arial" charset="0"/>
                <a:cs typeface="Arial" charset="0"/>
              </a:rPr>
              <a:t>GMAO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50700" y="6440922"/>
            <a:ext cx="5312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8D1E3-1DAE-664E-B350-75CA63E753F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14695" y="6449580"/>
            <a:ext cx="14828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A0F2B-E692-5549-89C0-DEF97C653501}" type="datetimeFigureOut">
              <a:rPr lang="en-US" smtClean="0"/>
              <a:pPr/>
              <a:t>6/10/21</a:t>
            </a:fld>
            <a:endParaRPr lang="en-US" dirty="0"/>
          </a:p>
        </p:txBody>
      </p:sp>
      <p:sp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3107" y="127916"/>
            <a:ext cx="3571124" cy="3084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135844" tIns="67921" rIns="135844" bIns="67921"/>
          <a:lstStyle>
            <a:lvl1pPr defTabSz="1019175">
              <a:defRPr sz="4000">
                <a:solidFill>
                  <a:srgbClr val="939BA8"/>
                </a:solidFill>
                <a:latin typeface="Arial" charset="0"/>
              </a:defRPr>
            </a:lvl1pPr>
            <a:lvl2pPr defTabSz="1019175">
              <a:defRPr sz="4000">
                <a:solidFill>
                  <a:srgbClr val="939BA8"/>
                </a:solidFill>
                <a:latin typeface="Arial" charset="0"/>
              </a:defRPr>
            </a:lvl2pPr>
            <a:lvl3pPr defTabSz="1019175">
              <a:defRPr sz="4000">
                <a:solidFill>
                  <a:srgbClr val="939BA8"/>
                </a:solidFill>
                <a:latin typeface="Arial" charset="0"/>
              </a:defRPr>
            </a:lvl3pPr>
            <a:lvl4pPr defTabSz="1019175">
              <a:defRPr sz="4000">
                <a:solidFill>
                  <a:srgbClr val="939BA8"/>
                </a:solidFill>
                <a:latin typeface="Arial" charset="0"/>
              </a:defRPr>
            </a:lvl4pPr>
            <a:lvl5pPr defTabSz="1019175">
              <a:defRPr sz="4000">
                <a:solidFill>
                  <a:srgbClr val="939BA8"/>
                </a:solidFill>
                <a:latin typeface="Arial" charset="0"/>
              </a:defRPr>
            </a:lvl5pPr>
            <a:lvl6pPr marL="4572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6pPr>
            <a:lvl7pPr marL="9144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7pPr>
            <a:lvl8pPr marL="13716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8pPr>
            <a:lvl9pPr marL="1828800" defTabSz="1019175" fontAlgn="base">
              <a:spcBef>
                <a:spcPct val="0"/>
              </a:spcBef>
              <a:spcAft>
                <a:spcPct val="0"/>
              </a:spcAft>
              <a:defRPr sz="4000">
                <a:solidFill>
                  <a:srgbClr val="939BA8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933" b="0" i="0" dirty="0">
                <a:solidFill>
                  <a:schemeClr val="bg2">
                    <a:lumMod val="50000"/>
                  </a:schemeClr>
                </a:solidFill>
                <a:ea typeface="Arial Regular" charset="0"/>
              </a:rPr>
              <a:t>National Aeronautics and Space Administration</a:t>
            </a:r>
          </a:p>
        </p:txBody>
      </p:sp>
      <p:pic>
        <p:nvPicPr>
          <p:cNvPr id="12" name="Picture 25" descr="NASA insigniaCMYK"/>
          <p:cNvPicPr preferRelativeResize="0"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458222" y="127916"/>
            <a:ext cx="575446" cy="481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551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8" r:id="rId4"/>
    <p:sldLayoutId id="2147483659" r:id="rId5"/>
    <p:sldLayoutId id="2147483655" r:id="rId6"/>
    <p:sldLayoutId id="2147483657" r:id="rId7"/>
    <p:sldLayoutId id="2147483652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0070C0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/>
        <a:buNone/>
        <a:defRPr sz="20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27432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65151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6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291590" indent="-19431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4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634490" indent="-171450" algn="ctr" defTabSz="914400" rtl="0" eaLnBrk="1" latinLnBrk="0" hangingPunct="1">
        <a:lnSpc>
          <a:spcPct val="90000"/>
        </a:lnSpc>
        <a:spcBef>
          <a:spcPts val="500"/>
        </a:spcBef>
        <a:buFont typeface="Arial" charset="0"/>
        <a:buChar char="•"/>
        <a:defRPr sz="12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873" y="1172460"/>
            <a:ext cx="10521863" cy="154568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An Update In Assimilating Microwave Imager Radiance Data In All-sky Conditions In GEOS and JEDI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3526888"/>
            <a:ext cx="9144000" cy="1306369"/>
          </a:xfrm>
        </p:spPr>
        <p:txBody>
          <a:bodyPr anchor="ctr">
            <a:normAutofit/>
          </a:bodyPr>
          <a:lstStyle/>
          <a:p>
            <a:r>
              <a:rPr lang="en-US" sz="1800" b="1" dirty="0">
                <a:solidFill>
                  <a:srgbClr val="000000"/>
                </a:solidFill>
              </a:rPr>
              <a:t>Jianjun </a:t>
            </a:r>
            <a:r>
              <a:rPr lang="en-US" sz="1800" b="1" dirty="0" err="1">
                <a:solidFill>
                  <a:srgbClr val="000000"/>
                </a:solidFill>
              </a:rPr>
              <a:t>Jin</a:t>
            </a:r>
            <a:r>
              <a:rPr lang="en-US" sz="1800" b="1" dirty="0">
                <a:solidFill>
                  <a:srgbClr val="000000"/>
                </a:solidFill>
              </a:rPr>
              <a:t>, Min-</a:t>
            </a:r>
            <a:r>
              <a:rPr lang="en-US" sz="1800" b="1" dirty="0" err="1">
                <a:solidFill>
                  <a:srgbClr val="000000"/>
                </a:solidFill>
              </a:rPr>
              <a:t>Jeong</a:t>
            </a:r>
            <a:r>
              <a:rPr lang="en-US" sz="1800" b="1" dirty="0">
                <a:solidFill>
                  <a:srgbClr val="000000"/>
                </a:solidFill>
              </a:rPr>
              <a:t> Kim, Will McCarty, Amal El </a:t>
            </a:r>
            <a:r>
              <a:rPr lang="en-US" sz="1800" b="1" dirty="0" err="1">
                <a:solidFill>
                  <a:srgbClr val="000000"/>
                </a:solidFill>
              </a:rPr>
              <a:t>Akkraoui</a:t>
            </a:r>
            <a:endParaRPr lang="en-US" sz="1800" b="1" dirty="0">
              <a:solidFill>
                <a:srgbClr val="000000"/>
              </a:solidFill>
            </a:endParaRPr>
          </a:p>
          <a:p>
            <a:r>
              <a:rPr lang="en-US" sz="1800" b="1" dirty="0">
                <a:solidFill>
                  <a:srgbClr val="000000"/>
                </a:solidFill>
              </a:rPr>
              <a:t>Dan </a:t>
            </a:r>
            <a:r>
              <a:rPr lang="en-US" sz="1800" b="1" dirty="0" err="1">
                <a:solidFill>
                  <a:srgbClr val="000000"/>
                </a:solidFill>
              </a:rPr>
              <a:t>Holdaway</a:t>
            </a:r>
            <a:r>
              <a:rPr lang="en-US" sz="1800" b="1" dirty="0">
                <a:solidFill>
                  <a:srgbClr val="000000"/>
                </a:solidFill>
              </a:rPr>
              <a:t> and Ricardo </a:t>
            </a:r>
            <a:r>
              <a:rPr lang="en-US" sz="1800" b="1" dirty="0" err="1">
                <a:solidFill>
                  <a:srgbClr val="000000"/>
                </a:solidFill>
              </a:rPr>
              <a:t>Todling</a:t>
            </a:r>
            <a:endParaRPr lang="en-US" sz="1800" b="1" dirty="0">
              <a:solidFill>
                <a:srgbClr val="000000"/>
              </a:solidFill>
            </a:endParaRPr>
          </a:p>
          <a:p>
            <a:r>
              <a:rPr lang="en-US" sz="1800" b="1" dirty="0">
                <a:solidFill>
                  <a:srgbClr val="000000"/>
                </a:solidFill>
              </a:rPr>
              <a:t>NASA GMAO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79C5E1-6D63-DF4D-AED8-B5D7DB6D8B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sz="1800" dirty="0"/>
              <a:t>18th JCSDA Technical Review Meeting and Science Workshop</a:t>
            </a:r>
            <a:br>
              <a:rPr lang="en-US" sz="1800" dirty="0"/>
            </a:br>
            <a:r>
              <a:rPr lang="en-US" sz="1800" dirty="0"/>
              <a:t>June 7 - 10, 2021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07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92FD9-D320-AF46-8AE7-66E05AB1A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Impacts of assimilating GMI and AMSR2 in GEOS-5 FPP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326D3A-20A9-6E4E-96B1-524E01D4180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1733" y="5269563"/>
            <a:ext cx="11221083" cy="1007669"/>
          </a:xfrm>
        </p:spPr>
        <p:txBody>
          <a:bodyPr>
            <a:normAutofit fontScale="92500"/>
          </a:bodyPr>
          <a:lstStyle/>
          <a:p>
            <a:pPr marL="342900" indent="-342900" algn="l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0432FF"/>
                </a:solidFill>
              </a:rPr>
              <a:t>AMSR2 and GMI have largest impact per observations among satellite radiance data but have</a:t>
            </a:r>
            <a:r>
              <a:rPr lang="en-US" sz="1600" b="1" dirty="0">
                <a:solidFill>
                  <a:srgbClr val="0432FF"/>
                </a:solidFill>
              </a:rPr>
              <a:t> </a:t>
            </a:r>
            <a:r>
              <a:rPr lang="en-US" sz="1600" dirty="0">
                <a:solidFill>
                  <a:srgbClr val="0432FF"/>
                </a:solidFill>
              </a:rPr>
              <a:t>overall smaller impact than many other MW or IR sounder </a:t>
            </a:r>
            <a:r>
              <a:rPr lang="en-US" sz="1600" b="1" dirty="0">
                <a:solidFill>
                  <a:srgbClr val="0432FF"/>
                </a:solidFill>
              </a:rPr>
              <a:t>because of limited channels are assimilated over water</a:t>
            </a:r>
            <a:r>
              <a:rPr lang="en-US" sz="1600" dirty="0">
                <a:solidFill>
                  <a:srgbClr val="0432FF"/>
                </a:solidFill>
              </a:rPr>
              <a:t>.</a:t>
            </a:r>
          </a:p>
          <a:p>
            <a:pPr marL="342900" indent="-342900" algn="l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432FF"/>
                </a:solidFill>
              </a:rPr>
              <a:t>Among these MW data, brightness temperature data at 23 GHz have larger impacts than data at other channels do.</a:t>
            </a:r>
          </a:p>
        </p:txBody>
      </p:sp>
      <p:pic>
        <p:nvPicPr>
          <p:cNvPr id="4102" name="Picture 6">
            <a:extLst>
              <a:ext uri="{FF2B5EF4-FFF2-40B4-BE49-F238E27FC236}">
                <a16:creationId xmlns:a16="http://schemas.microsoft.com/office/drawing/2014/main" id="{6D742EE5-F7D4-3141-88F0-940EEF602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/>
        </p:blipFill>
        <p:spPr bwMode="auto">
          <a:xfrm>
            <a:off x="118532" y="1082628"/>
            <a:ext cx="5943600" cy="418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>
            <a:extLst>
              <a:ext uri="{FF2B5EF4-FFF2-40B4-BE49-F238E27FC236}">
                <a16:creationId xmlns:a16="http://schemas.microsoft.com/office/drawing/2014/main" id="{DCF06306-CB33-1C4C-BC46-171F0C57BB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6079068" y="1094503"/>
            <a:ext cx="5943600" cy="4182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5B0DBB74-37CE-1E4F-8ACA-B6BE0309C48A}"/>
              </a:ext>
            </a:extLst>
          </p:cNvPr>
          <p:cNvSpPr/>
          <p:nvPr/>
        </p:nvSpPr>
        <p:spPr>
          <a:xfrm>
            <a:off x="169332" y="1408328"/>
            <a:ext cx="1524001" cy="541867"/>
          </a:xfrm>
          <a:prstGeom prst="ellipse">
            <a:avLst/>
          </a:prstGeom>
          <a:noFill/>
          <a:ln w="28575">
            <a:solidFill>
              <a:srgbClr val="043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5E993B58-A486-5947-8430-CEDBC853D8B2}"/>
              </a:ext>
            </a:extLst>
          </p:cNvPr>
          <p:cNvSpPr/>
          <p:nvPr/>
        </p:nvSpPr>
        <p:spPr>
          <a:xfrm>
            <a:off x="6062132" y="3669011"/>
            <a:ext cx="1524001" cy="491491"/>
          </a:xfrm>
          <a:prstGeom prst="ellipse">
            <a:avLst/>
          </a:prstGeom>
          <a:noFill/>
          <a:ln w="28575">
            <a:solidFill>
              <a:srgbClr val="0432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266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AA38D8-22B9-444C-B53E-416054E5E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351075"/>
            <a:ext cx="11150600" cy="820208"/>
          </a:xfrm>
        </p:spPr>
        <p:txBody>
          <a:bodyPr>
            <a:normAutofit/>
          </a:bodyPr>
          <a:lstStyle/>
          <a:p>
            <a:r>
              <a:rPr lang="en-US" sz="2000" dirty="0"/>
              <a:t>Microwave Radiance All-sky Data Assimilation In GEOS Reanalysis, GEOS-R21C (A Retrospective Analysis For The 21</a:t>
            </a:r>
            <a:r>
              <a:rPr lang="en-US" sz="2000" baseline="30000" dirty="0"/>
              <a:t>st</a:t>
            </a:r>
            <a:r>
              <a:rPr lang="en-US" sz="2000" dirty="0"/>
              <a:t> Century)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2983B20-8647-FA4C-9484-82981A8AB5B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4418"/>
          <a:stretch/>
        </p:blipFill>
        <p:spPr>
          <a:xfrm>
            <a:off x="1495355" y="1171282"/>
            <a:ext cx="6578962" cy="2257718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FA1903-E374-3041-884B-CFEE4350D05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33671" y="1164935"/>
            <a:ext cx="3061149" cy="2060865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algn="l">
              <a:lnSpc>
                <a:spcPct val="110000"/>
              </a:lnSpc>
              <a:spcBef>
                <a:spcPts val="200"/>
              </a:spcBef>
            </a:pPr>
            <a:r>
              <a:rPr lang="en-US" sz="1900" b="1" dirty="0">
                <a:solidFill>
                  <a:srgbClr val="0432FF"/>
                </a:solidFill>
              </a:rPr>
              <a:t>Changes from MERRA-2</a:t>
            </a:r>
            <a:endParaRPr lang="en-US" sz="1600" b="1" dirty="0">
              <a:solidFill>
                <a:srgbClr val="0432FF"/>
              </a:solidFill>
            </a:endParaRP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2">
                    <a:lumMod val="50000"/>
                  </a:schemeClr>
                </a:solidFill>
              </a:rPr>
              <a:t>ATMS: clear-sky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2">
                    <a:lumMod val="50000"/>
                  </a:schemeClr>
                </a:solidFill>
              </a:rPr>
              <a:t>MHS: clear-sky</a:t>
            </a:r>
            <a:r>
              <a:rPr lang="en-US" sz="1500" b="1" dirty="0">
                <a:solidFill>
                  <a:srgbClr val="0432FF"/>
                </a:solidFill>
              </a:rPr>
              <a:t> </a:t>
            </a:r>
            <a:r>
              <a:rPr lang="en-US" sz="1500" b="1" dirty="0">
                <a:solidFill>
                  <a:srgbClr val="00B050"/>
                </a:solidFill>
              </a:rPr>
              <a:t>=&gt; all-sky</a:t>
            </a:r>
            <a:endParaRPr lang="en-US" sz="1500" dirty="0">
              <a:solidFill>
                <a:srgbClr val="0432FF"/>
              </a:solidFill>
            </a:endParaRP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chemeClr val="bg2">
                    <a:lumMod val="50000"/>
                  </a:schemeClr>
                </a:solidFill>
              </a:rPr>
              <a:t>SSM/I:  clear-sky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rgbClr val="000000"/>
                </a:solidFill>
              </a:rPr>
              <a:t>TRMM: rain-rate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rgbClr val="00B050"/>
                </a:solidFill>
              </a:rPr>
              <a:t>AMSR-E: </a:t>
            </a:r>
            <a:r>
              <a:rPr lang="en-US" sz="1500" b="1" dirty="0">
                <a:solidFill>
                  <a:srgbClr val="FF0000"/>
                </a:solidFill>
              </a:rPr>
              <a:t>not used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rgbClr val="00B050"/>
                </a:solidFill>
              </a:rPr>
              <a:t>AMSR-2: </a:t>
            </a:r>
            <a:r>
              <a:rPr lang="en-US" sz="1500" b="1" dirty="0">
                <a:solidFill>
                  <a:srgbClr val="FF0000"/>
                </a:solidFill>
              </a:rPr>
              <a:t>not used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  <a:p>
            <a:pPr marL="171450" indent="-171450" algn="l">
              <a:lnSpc>
                <a:spcPct val="110000"/>
              </a:lnSpc>
              <a:spcBef>
                <a:spcPts val="400"/>
              </a:spcBef>
              <a:buFont typeface="Arial" panose="020B0604020202020204" pitchFamily="34" charset="0"/>
              <a:buChar char="•"/>
            </a:pPr>
            <a:r>
              <a:rPr lang="en-US" sz="1500" b="1" dirty="0">
                <a:solidFill>
                  <a:srgbClr val="00B050"/>
                </a:solidFill>
              </a:rPr>
              <a:t>GMI: </a:t>
            </a:r>
            <a:r>
              <a:rPr lang="en-US" sz="1500" b="1" dirty="0">
                <a:solidFill>
                  <a:srgbClr val="FF0000"/>
                </a:solidFill>
              </a:rPr>
              <a:t>not used</a:t>
            </a:r>
            <a:r>
              <a:rPr lang="en-US" sz="1500" b="1" dirty="0">
                <a:solidFill>
                  <a:srgbClr val="00B050"/>
                </a:solidFill>
              </a:rPr>
              <a:t> =&gt; all-sky</a:t>
            </a:r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BE6BE13-F6AA-E54E-9F35-D77AF6675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8620" y="1441450"/>
            <a:ext cx="921675" cy="412750"/>
          </a:xfrm>
          <a:prstGeom prst="rect">
            <a:avLst/>
          </a:prstGeom>
        </p:spPr>
      </p:pic>
      <p:pic>
        <p:nvPicPr>
          <p:cNvPr id="12" name="Picture 11" descr="Chart, line chart&#10;&#10;Description automatically generated">
            <a:extLst>
              <a:ext uri="{FF2B5EF4-FFF2-40B4-BE49-F238E27FC236}">
                <a16:creationId xmlns:a16="http://schemas.microsoft.com/office/drawing/2014/main" id="{7A9B2C9C-FCF6-D94D-BB74-AA18DB87CD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9084"/>
          <a:stretch/>
        </p:blipFill>
        <p:spPr>
          <a:xfrm>
            <a:off x="6527303" y="3922997"/>
            <a:ext cx="5359265" cy="1959347"/>
          </a:xfrm>
          <a:prstGeom prst="rect">
            <a:avLst/>
          </a:prstGeom>
        </p:spPr>
      </p:pic>
      <p:pic>
        <p:nvPicPr>
          <p:cNvPr id="14" name="Picture 13" descr="Chart&#10;&#10;Description automatically generated">
            <a:extLst>
              <a:ext uri="{FF2B5EF4-FFF2-40B4-BE49-F238E27FC236}">
                <a16:creationId xmlns:a16="http://schemas.microsoft.com/office/drawing/2014/main" id="{B2262EFA-6DA8-974C-9E48-05FABBB8C9E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2" y="3666064"/>
            <a:ext cx="2857500" cy="2286000"/>
          </a:xfrm>
          <a:prstGeom prst="rect">
            <a:avLst/>
          </a:prstGeom>
        </p:spPr>
      </p:pic>
      <p:pic>
        <p:nvPicPr>
          <p:cNvPr id="16" name="Picture 15" descr="Chart&#10;&#10;Description automatically generated">
            <a:extLst>
              <a:ext uri="{FF2B5EF4-FFF2-40B4-BE49-F238E27FC236}">
                <a16:creationId xmlns:a16="http://schemas.microsoft.com/office/drawing/2014/main" id="{24E615CE-7DD9-7242-AD46-3B7D0AA06E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3732" y="3666064"/>
            <a:ext cx="2857500" cy="2286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ABE6B6B4-AA7B-6347-92B7-CCDC8F936FD8}"/>
              </a:ext>
            </a:extLst>
          </p:cNvPr>
          <p:cNvSpPr txBox="1"/>
          <p:nvPr/>
        </p:nvSpPr>
        <p:spPr>
          <a:xfrm>
            <a:off x="959855" y="3867834"/>
            <a:ext cx="20168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SSM/I in clear-sky DA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</a:rPr>
              <a:t>Dec 2004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034AEB-6BF9-324D-A564-A6B64C8F7900}"/>
              </a:ext>
            </a:extLst>
          </p:cNvPr>
          <p:cNvSpPr txBox="1"/>
          <p:nvPr/>
        </p:nvSpPr>
        <p:spPr>
          <a:xfrm>
            <a:off x="3772098" y="3867833"/>
            <a:ext cx="1797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chemeClr val="tx2"/>
                </a:solidFill>
              </a:rPr>
              <a:t>SSM/I in </a:t>
            </a:r>
            <a:r>
              <a:rPr lang="en-US" sz="1400" b="1" dirty="0">
                <a:solidFill>
                  <a:srgbClr val="00B050"/>
                </a:solidFill>
              </a:rPr>
              <a:t>all-sky DA</a:t>
            </a:r>
          </a:p>
          <a:p>
            <a:pPr algn="ctr"/>
            <a:r>
              <a:rPr lang="en-US" sz="1400" b="1" dirty="0">
                <a:solidFill>
                  <a:schemeClr val="tx2"/>
                </a:solidFill>
              </a:rPr>
              <a:t>Dec 2004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E6241C-8700-9C44-8A4D-3D2B90EE8CEB}"/>
              </a:ext>
            </a:extLst>
          </p:cNvPr>
          <p:cNvSpPr txBox="1"/>
          <p:nvPr/>
        </p:nvSpPr>
        <p:spPr>
          <a:xfrm>
            <a:off x="388395" y="5902402"/>
            <a:ext cx="5785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000000"/>
                </a:solidFill>
              </a:rPr>
              <a:t>Moisture analysis increments </a:t>
            </a:r>
            <a:r>
              <a:rPr lang="en-US" sz="1200" dirty="0">
                <a:solidFill>
                  <a:srgbClr val="000000"/>
                </a:solidFill>
              </a:rPr>
              <a:t>are smaller in all-sky assimilation, reducing the “shock” when these increments are applied to mode forecasts.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0E2034-2C88-3A41-A928-29250163A854}"/>
              </a:ext>
            </a:extLst>
          </p:cNvPr>
          <p:cNvSpPr txBox="1"/>
          <p:nvPr/>
        </p:nvSpPr>
        <p:spPr>
          <a:xfrm>
            <a:off x="6625555" y="5902401"/>
            <a:ext cx="53592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rgbClr val="000000"/>
                </a:solidFill>
              </a:rPr>
              <a:t>GEOS humidity analysis is closer to radiosonde observations in tropical convection regions.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B3D6FFF-308E-2147-BA7D-DE21A9D253B1}"/>
              </a:ext>
            </a:extLst>
          </p:cNvPr>
          <p:cNvSpPr txBox="1"/>
          <p:nvPr/>
        </p:nvSpPr>
        <p:spPr>
          <a:xfrm>
            <a:off x="8299050" y="3921482"/>
            <a:ext cx="1632030" cy="10618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00000"/>
                </a:solidFill>
              </a:rPr>
              <a:t>Dash line, mean;</a:t>
            </a:r>
          </a:p>
          <a:p>
            <a:pPr algn="ctr"/>
            <a:r>
              <a:rPr lang="en-US" sz="1050" b="1" dirty="0">
                <a:solidFill>
                  <a:srgbClr val="000000"/>
                </a:solidFill>
              </a:rPr>
              <a:t>Solid line, RMS;</a:t>
            </a:r>
          </a:p>
          <a:p>
            <a:pPr algn="ctr"/>
            <a:r>
              <a:rPr lang="en-US" sz="1050" b="1" dirty="0">
                <a:solidFill>
                  <a:srgbClr val="FF0000"/>
                </a:solidFill>
              </a:rPr>
              <a:t>Red, SSM/I in clear-sky, Dec 2004;</a:t>
            </a:r>
          </a:p>
          <a:p>
            <a:pPr algn="ctr"/>
            <a:r>
              <a:rPr lang="en-US" sz="1050" b="1" dirty="0">
                <a:solidFill>
                  <a:srgbClr val="0432FF"/>
                </a:solidFill>
              </a:rPr>
              <a:t>Blue, SSM/I + TMI + ASMRE in all-sky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AA1BA2F-9E67-6647-9047-4D28F09C9566}"/>
              </a:ext>
            </a:extLst>
          </p:cNvPr>
          <p:cNvSpPr txBox="1"/>
          <p:nvPr/>
        </p:nvSpPr>
        <p:spPr>
          <a:xfrm>
            <a:off x="6584779" y="3462863"/>
            <a:ext cx="5359265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rgbClr val="0432FF"/>
                </a:solidFill>
              </a:rPr>
              <a:t>Specific humidity difference: radiosonde – GEOS, Dec 2004</a:t>
            </a:r>
            <a:r>
              <a:rPr lang="en-US" sz="900" b="1" dirty="0">
                <a:solidFill>
                  <a:srgbClr val="0432FF"/>
                </a:solidFill>
              </a:rPr>
              <a:t> </a:t>
            </a:r>
          </a:p>
          <a:p>
            <a:r>
              <a:rPr lang="en-US" sz="1000" b="1" dirty="0">
                <a:solidFill>
                  <a:srgbClr val="0432FF"/>
                </a:solidFill>
              </a:rPr>
              <a:t>                 Global                                                       Tropics (20º S – 20º N)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A0EE5F5-8C29-DD40-969A-98D5406EF988}"/>
              </a:ext>
            </a:extLst>
          </p:cNvPr>
          <p:cNvSpPr txBox="1"/>
          <p:nvPr/>
        </p:nvSpPr>
        <p:spPr>
          <a:xfrm>
            <a:off x="6215448" y="4317462"/>
            <a:ext cx="369332" cy="1124667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</a:rPr>
              <a:t>Pressure (</a:t>
            </a:r>
            <a:r>
              <a:rPr lang="en-US" sz="1200" dirty="0" err="1">
                <a:solidFill>
                  <a:srgbClr val="000000"/>
                </a:solidFill>
              </a:rPr>
              <a:t>hPa</a:t>
            </a:r>
            <a:r>
              <a:rPr lang="en-US" sz="1200" dirty="0">
                <a:solidFill>
                  <a:srgbClr val="000000"/>
                </a:solidFill>
              </a:rPr>
              <a:t>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76C468A-B487-814D-B39E-E7C779BCE276}"/>
              </a:ext>
            </a:extLst>
          </p:cNvPr>
          <p:cNvSpPr txBox="1"/>
          <p:nvPr/>
        </p:nvSpPr>
        <p:spPr>
          <a:xfrm>
            <a:off x="679804" y="3596129"/>
            <a:ext cx="5359265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50" b="1" dirty="0">
                <a:solidFill>
                  <a:srgbClr val="0432FF"/>
                </a:solidFill>
              </a:rPr>
              <a:t>Specific humidity (q) analysis increments in tropics  (20º S – 20º N), g/kg/day</a:t>
            </a:r>
          </a:p>
        </p:txBody>
      </p:sp>
    </p:spTree>
    <p:extLst>
      <p:ext uri="{BB962C8B-B14F-4D97-AF65-F5344CB8AC3E}">
        <p14:creationId xmlns:p14="http://schemas.microsoft.com/office/powerpoint/2010/main" val="446042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ADA77D8E-8523-054A-9439-ABED0A062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AMSR2 and GMI All-sky Radiance Data Assimilation In JEDI </a:t>
            </a:r>
          </a:p>
        </p:txBody>
      </p:sp>
      <p:sp>
        <p:nvSpPr>
          <p:cNvPr id="26" name="Content Placeholder 4">
            <a:extLst>
              <a:ext uri="{FF2B5EF4-FFF2-40B4-BE49-F238E27FC236}">
                <a16:creationId xmlns:a16="http://schemas.microsoft.com/office/drawing/2014/main" id="{0E111FC6-770A-5941-A03D-AA7ADD3755E6}"/>
              </a:ext>
            </a:extLst>
          </p:cNvPr>
          <p:cNvSpPr txBox="1">
            <a:spLocks/>
          </p:cNvSpPr>
          <p:nvPr/>
        </p:nvSpPr>
        <p:spPr>
          <a:xfrm>
            <a:off x="332511" y="1049179"/>
            <a:ext cx="6265998" cy="461021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0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74320" indent="-19431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8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51510" indent="-19431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6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91590" indent="-19431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4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34490" indent="-17145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1200" kern="1200">
                <a:solidFill>
                  <a:schemeClr val="bg2">
                    <a:lumMod val="1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Updated </a:t>
            </a:r>
            <a:r>
              <a:rPr lang="en-US" sz="2400" dirty="0" err="1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HofX</a:t>
            </a:r>
            <a:r>
              <a:rPr lang="en-US" sz="24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 operators for GMI and AMSR2</a:t>
            </a:r>
          </a:p>
          <a:p>
            <a:pPr lvl="2" algn="l">
              <a:buFont typeface="STIXGeneral-Regular" pitchFamily="2" charset="2"/>
              <a:buChar char="⎯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GMI’s unique channel-dependent geophysical views are counted. </a:t>
            </a:r>
            <a:endParaRPr lang="en-US" sz="1800" b="1" dirty="0">
              <a:latin typeface="Times New Roman" panose="02020603050405020304" pitchFamily="18" charset="0"/>
              <a:ea typeface="Noteworthy Light" panose="02000400000000000000" pitchFamily="2" charset="77"/>
              <a:cs typeface="Times New Roman" panose="02020603050405020304" pitchFamily="18" charset="0"/>
            </a:endParaRPr>
          </a:p>
          <a:p>
            <a:pPr lvl="2" algn="l">
              <a:buFont typeface="STIXGeneral-Regular" pitchFamily="2" charset="2"/>
              <a:buChar char="⎯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Rain and snow clouds, which are state and control variables besides liquid and ice clouds in GEOS, are added in </a:t>
            </a:r>
            <a:r>
              <a:rPr lang="en-US" sz="1800" b="1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FV3-JEDI</a:t>
            </a: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.  </a:t>
            </a:r>
          </a:p>
          <a:p>
            <a:pPr lvl="2" algn="l">
              <a:buFont typeface="STIXGeneral-Regular" pitchFamily="2" charset="2"/>
              <a:buChar char="⎯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Added </a:t>
            </a:r>
            <a:r>
              <a:rPr lang="en-US" sz="1800" b="1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all-sky observational error functions</a:t>
            </a: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 along with cloud retrieval functions.</a:t>
            </a:r>
          </a:p>
          <a:p>
            <a:pPr lvl="2" algn="l">
              <a:buFont typeface="STIXGeneral-Regular" pitchFamily="2" charset="2"/>
              <a:buChar char="⎯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A couple of generic filters such as model total column vapor for quality control.</a:t>
            </a:r>
          </a:p>
          <a:p>
            <a:pPr lvl="1" algn="l"/>
            <a:r>
              <a:rPr lang="en-US" sz="20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Ongoing work</a:t>
            </a:r>
          </a:p>
          <a:p>
            <a:pPr lvl="2" algn="l">
              <a:buFont typeface="System Font Regular"/>
              <a:buChar char="-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Adding bias correction</a:t>
            </a:r>
          </a:p>
          <a:p>
            <a:pPr lvl="2" algn="l">
              <a:buFont typeface="System Font Regular"/>
              <a:buChar char="-"/>
            </a:pPr>
            <a:r>
              <a:rPr lang="en-US" sz="1800" dirty="0">
                <a:latin typeface="Times New Roman" panose="02020603050405020304" pitchFamily="18" charset="0"/>
                <a:ea typeface="Noteworthy Light" panose="02000400000000000000" pitchFamily="2" charset="77"/>
                <a:cs typeface="Times New Roman" panose="02020603050405020304" pitchFamily="18" charset="0"/>
              </a:rPr>
              <a:t>Month-long validation of FV3-JEDI with new GEOS outputs.</a:t>
            </a:r>
          </a:p>
          <a:p>
            <a:pPr lvl="1" algn="l"/>
            <a:endParaRPr lang="en-US" sz="2000" dirty="0">
              <a:latin typeface="Times New Roman" panose="02020603050405020304" pitchFamily="18" charset="0"/>
              <a:ea typeface="Noteworthy Light" panose="02000400000000000000" pitchFamily="2" charset="77"/>
              <a:cs typeface="Times New Roman" panose="02020603050405020304" pitchFamily="18" charset="0"/>
            </a:endParaRPr>
          </a:p>
        </p:txBody>
      </p: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06D24B91-0BC8-6641-A272-F7E17A7700D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490"/>
          <a:stretch/>
        </p:blipFill>
        <p:spPr>
          <a:xfrm>
            <a:off x="7319850" y="1245425"/>
            <a:ext cx="4233721" cy="235704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5A4ED3C-72F8-2D40-8A41-68CDC07034B0}"/>
              </a:ext>
            </a:extLst>
          </p:cNvPr>
          <p:cNvSpPr txBox="1"/>
          <p:nvPr/>
        </p:nvSpPr>
        <p:spPr>
          <a:xfrm>
            <a:off x="6875814" y="983815"/>
            <a:ext cx="503132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GMI Ch13 </a:t>
            </a:r>
            <a:r>
              <a:rPr lang="en-US" sz="1400" b="1" dirty="0" err="1">
                <a:solidFill>
                  <a:srgbClr val="000000"/>
                </a:solidFill>
              </a:rPr>
              <a:t>HofX</a:t>
            </a:r>
            <a:r>
              <a:rPr lang="en-US" sz="1400" b="1" dirty="0">
                <a:solidFill>
                  <a:srgbClr val="000000"/>
                </a:solidFill>
              </a:rPr>
              <a:t> bias when a wrong scan angle is used, K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0742F8-01EF-1F49-8833-21B8499DED11}"/>
              </a:ext>
            </a:extLst>
          </p:cNvPr>
          <p:cNvSpPr txBox="1"/>
          <p:nvPr/>
        </p:nvSpPr>
        <p:spPr>
          <a:xfrm>
            <a:off x="7181941" y="3678688"/>
            <a:ext cx="437163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0000"/>
                </a:solidFill>
              </a:rPr>
              <a:t>GMI Ch13 O–F in GSI and UFO (with new </a:t>
            </a:r>
            <a:r>
              <a:rPr lang="en-US" sz="1400" b="1" dirty="0" err="1">
                <a:solidFill>
                  <a:srgbClr val="000000"/>
                </a:solidFill>
              </a:rPr>
              <a:t>HofX</a:t>
            </a:r>
            <a:r>
              <a:rPr lang="en-US" sz="1400" b="1" dirty="0">
                <a:solidFill>
                  <a:srgbClr val="000000"/>
                </a:solidFill>
              </a:rPr>
              <a:t>), K</a:t>
            </a:r>
            <a:endParaRPr lang="en-US" sz="1000" b="1" dirty="0">
              <a:solidFill>
                <a:srgbClr val="00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7FCA756-F1BD-084D-9FB6-A33616675224}"/>
              </a:ext>
            </a:extLst>
          </p:cNvPr>
          <p:cNvSpPr txBox="1"/>
          <p:nvPr/>
        </p:nvSpPr>
        <p:spPr>
          <a:xfrm>
            <a:off x="8699160" y="3070765"/>
            <a:ext cx="17858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00B050"/>
                </a:solidFill>
                <a:ea typeface="Noteworthy Light" panose="02000400000000000000" pitchFamily="2" charset="77"/>
                <a:cs typeface="Times New Roman" panose="02020603050405020304" pitchFamily="18" charset="0"/>
              </a:rPr>
              <a:t>00 </a:t>
            </a:r>
            <a:r>
              <a:rPr lang="en-US" sz="1400" b="1" dirty="0" err="1">
                <a:solidFill>
                  <a:srgbClr val="00B050"/>
                </a:solidFill>
                <a:ea typeface="Noteworthy Light" panose="02000400000000000000" pitchFamily="2" charset="77"/>
                <a:cs typeface="Times New Roman" panose="02020603050405020304" pitchFamily="18" charset="0"/>
              </a:rPr>
              <a:t>hr</a:t>
            </a:r>
            <a:r>
              <a:rPr lang="en-US" sz="1400" b="1" dirty="0">
                <a:solidFill>
                  <a:srgbClr val="00B050"/>
                </a:solidFill>
                <a:ea typeface="Noteworthy Light" panose="02000400000000000000" pitchFamily="2" charset="77"/>
                <a:cs typeface="Times New Roman" panose="02020603050405020304" pitchFamily="18" charset="0"/>
              </a:rPr>
              <a:t>, Nov 15, 2020</a:t>
            </a:r>
            <a:endParaRPr lang="en-US" sz="1400" b="1" dirty="0">
              <a:solidFill>
                <a:srgbClr val="00B050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D3FE4A51-5723-E747-8D03-E1A5C0FD72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6843"/>
          <a:stretch/>
        </p:blipFill>
        <p:spPr>
          <a:xfrm>
            <a:off x="7007309" y="3966519"/>
            <a:ext cx="4349923" cy="2383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56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1">
      <a:dk1>
        <a:srgbClr val="FFFFFF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00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38777</TotalTime>
  <Words>427</Words>
  <Application>Microsoft Macintosh PowerPoint</Application>
  <PresentationFormat>Widescreen</PresentationFormat>
  <Paragraphs>44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STIXGeneral-Regular</vt:lpstr>
      <vt:lpstr>System Font Regular</vt:lpstr>
      <vt:lpstr>Times New Roman</vt:lpstr>
      <vt:lpstr>Office Theme</vt:lpstr>
      <vt:lpstr>An Update In Assimilating Microwave Imager Radiance Data In All-sky Conditions In GEOS and JEDI</vt:lpstr>
      <vt:lpstr>Impacts of assimilating GMI and AMSR2 in GEOS-5 FPP </vt:lpstr>
      <vt:lpstr>Microwave Radiance All-sky Data Assimilation In GEOS Reanalysis, GEOS-R21C (A Retrospective Analysis For The 21st Century)</vt:lpstr>
      <vt:lpstr>AMSR2 and GMI All-sky Radiance Data Assimilation In JEDI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Sterling Spangler</dc:creator>
  <cp:lastModifiedBy>Jin, Jianjun (GSFC-610.1)[SCIENCE SYSTEMS AND APPLICATIONS INC]</cp:lastModifiedBy>
  <cp:revision>604</cp:revision>
  <cp:lastPrinted>2019-09-24T13:49:11Z</cp:lastPrinted>
  <dcterms:created xsi:type="dcterms:W3CDTF">2017-09-25T14:06:05Z</dcterms:created>
  <dcterms:modified xsi:type="dcterms:W3CDTF">2021-06-10T21:35:39Z</dcterms:modified>
</cp:coreProperties>
</file>