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6"/>
  </p:notesMasterIdLst>
  <p:sldIdLst>
    <p:sldId id="318" r:id="rId2"/>
    <p:sldId id="377" r:id="rId3"/>
    <p:sldId id="385" r:id="rId4"/>
    <p:sldId id="386" r:id="rId5"/>
    <p:sldId id="390" r:id="rId6"/>
    <p:sldId id="368" r:id="rId7"/>
    <p:sldId id="370" r:id="rId8"/>
    <p:sldId id="354" r:id="rId9"/>
    <p:sldId id="353" r:id="rId10"/>
    <p:sldId id="391" r:id="rId11"/>
    <p:sldId id="363" r:id="rId12"/>
    <p:sldId id="360" r:id="rId13"/>
    <p:sldId id="356" r:id="rId14"/>
    <p:sldId id="378" r:id="rId15"/>
    <p:sldId id="381" r:id="rId16"/>
    <p:sldId id="361" r:id="rId17"/>
    <p:sldId id="372" r:id="rId18"/>
    <p:sldId id="379" r:id="rId19"/>
    <p:sldId id="352" r:id="rId20"/>
    <p:sldId id="364" r:id="rId21"/>
    <p:sldId id="369" r:id="rId22"/>
    <p:sldId id="336" r:id="rId23"/>
    <p:sldId id="359" r:id="rId24"/>
    <p:sldId id="337" r:id="rId25"/>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enfeld, Steve M. (JSC-EX111)" initials="SSM(" lastIdx="23" clrIdx="0">
    <p:extLst>
      <p:ext uri="{19B8F6BF-5375-455C-9EA6-DF929625EA0E}">
        <p15:presenceInfo xmlns:p15="http://schemas.microsoft.com/office/powerpoint/2012/main" userId="S::sschenfe@ndc.nasa.gov::6a84b864-a35f-4151-833b-f00a28ec34d8" providerId="AD"/>
      </p:ext>
    </p:extLst>
  </p:cmAuthor>
  <p:cmAuthor id="2" name="Ortega, Rene (MSFC-EE04)" initials="OR(" lastIdx="22" clrIdx="1">
    <p:extLst>
      <p:ext uri="{19B8F6BF-5375-455C-9EA6-DF929625EA0E}">
        <p15:presenceInfo xmlns:p15="http://schemas.microsoft.com/office/powerpoint/2012/main" userId="S-1-5-21-330711430-3775241029-4075259233-60398" providerId="AD"/>
      </p:ext>
    </p:extLst>
  </p:cmAuthor>
  <p:cmAuthor id="3" name="Dennehy, Cornelius J. (GSFC-C104)" initials="DCJ(" lastIdx="2" clrIdx="2">
    <p:extLst>
      <p:ext uri="{19B8F6BF-5375-455C-9EA6-DF929625EA0E}">
        <p15:presenceInfo xmlns:p15="http://schemas.microsoft.com/office/powerpoint/2012/main" userId="S-1-5-21-330711430-3775241029-4075259233-762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7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19" autoAdjust="0"/>
    <p:restoredTop sz="94660"/>
  </p:normalViewPr>
  <p:slideViewPr>
    <p:cSldViewPr snapToGrid="0">
      <p:cViewPr varScale="1">
        <p:scale>
          <a:sx n="77" d="100"/>
          <a:sy n="77" d="100"/>
        </p:scale>
        <p:origin x="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3483D23A-3A9A-4BCB-AE52-0DF7EB964E5F}" type="datetimeFigureOut">
              <a:rPr lang="en-US" smtClean="0"/>
              <a:t>6/14/2021</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FFB079CD-1211-440E-933A-6229DA900ADA}" type="slidenum">
              <a:rPr lang="en-US" smtClean="0"/>
              <a:t>‹#›</a:t>
            </a:fld>
            <a:endParaRPr lang="en-US"/>
          </a:p>
        </p:txBody>
      </p:sp>
    </p:spTree>
    <p:extLst>
      <p:ext uri="{BB962C8B-B14F-4D97-AF65-F5344CB8AC3E}">
        <p14:creationId xmlns:p14="http://schemas.microsoft.com/office/powerpoint/2010/main" val="294817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182863-384D-A645-9536-8F1BA5D66C3E}" type="slidenum">
              <a:rPr lang="en-US" smtClean="0"/>
              <a:t>11</a:t>
            </a:fld>
            <a:endParaRPr lang="en-US"/>
          </a:p>
        </p:txBody>
      </p:sp>
    </p:spTree>
    <p:extLst>
      <p:ext uri="{BB962C8B-B14F-4D97-AF65-F5344CB8AC3E}">
        <p14:creationId xmlns:p14="http://schemas.microsoft.com/office/powerpoint/2010/main" val="200019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Clockwise from top L: Earth weather prediction using Advanced Weather Satellites, Space Weather Observations/Formation Flying, Precise Position Knowledge and Control at GEO, Precise Relative Positioning, </a:t>
            </a:r>
          </a:p>
        </p:txBody>
      </p:sp>
      <p:sp>
        <p:nvSpPr>
          <p:cNvPr id="4" name="Slide Number Placeholder 3"/>
          <p:cNvSpPr>
            <a:spLocks noGrp="1"/>
          </p:cNvSpPr>
          <p:nvPr>
            <p:ph type="sldNum" sz="quarter" idx="10"/>
          </p:nvPr>
        </p:nvSpPr>
        <p:spPr/>
        <p:txBody>
          <a:bodyPr/>
          <a:lstStyle/>
          <a:p>
            <a:fld id="{47182863-384D-A645-9536-8F1BA5D66C3E}" type="slidenum">
              <a:rPr lang="en-US" smtClean="0"/>
              <a:t>12</a:t>
            </a:fld>
            <a:endParaRPr lang="en-US"/>
          </a:p>
        </p:txBody>
      </p:sp>
    </p:spTree>
    <p:extLst>
      <p:ext uri="{BB962C8B-B14F-4D97-AF65-F5344CB8AC3E}">
        <p14:creationId xmlns:p14="http://schemas.microsoft.com/office/powerpoint/2010/main" val="127360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2000" b="1" dirty="0"/>
              <a:t>Some jobs stay with the humans</a:t>
            </a:r>
          </a:p>
          <a:p>
            <a:pPr marL="574675" indent="-341313">
              <a:spcBef>
                <a:spcPts val="600"/>
              </a:spcBef>
              <a:buFont typeface="Arial" panose="020B0604020202020204" pitchFamily="34" charset="0"/>
              <a:buChar char="•"/>
            </a:pPr>
            <a:r>
              <a:rPr lang="en-US" dirty="0"/>
              <a:t>Clear to launch</a:t>
            </a:r>
          </a:p>
          <a:p>
            <a:pPr marL="1031875" lvl="1" indent="-341313">
              <a:spcBef>
                <a:spcPts val="600"/>
              </a:spcBef>
              <a:buFont typeface="Arial" panose="020B0604020202020204" pitchFamily="34" charset="0"/>
              <a:buChar char="•"/>
            </a:pPr>
            <a:r>
              <a:rPr lang="en-US" dirty="0"/>
              <a:t>Good AFTU load</a:t>
            </a:r>
          </a:p>
          <a:p>
            <a:pPr marL="1031875" lvl="1" indent="-341313">
              <a:spcBef>
                <a:spcPts val="600"/>
              </a:spcBef>
              <a:buFont typeface="Arial" panose="020B0604020202020204" pitchFamily="34" charset="0"/>
              <a:buChar char="•"/>
            </a:pPr>
            <a:r>
              <a:rPr lang="en-US" dirty="0"/>
              <a:t>Clear range</a:t>
            </a:r>
          </a:p>
          <a:p>
            <a:pPr marL="1031875" lvl="1" indent="-341313">
              <a:spcBef>
                <a:spcPts val="600"/>
              </a:spcBef>
              <a:buFont typeface="Arial" panose="020B0604020202020204" pitchFamily="34" charset="0"/>
              <a:buChar char="•"/>
            </a:pPr>
            <a:r>
              <a:rPr lang="en-US" dirty="0"/>
              <a:t>Weather conditions</a:t>
            </a:r>
          </a:p>
          <a:p>
            <a:pPr marL="574675" indent="-341313">
              <a:spcBef>
                <a:spcPts val="600"/>
              </a:spcBef>
              <a:buFont typeface="Arial" panose="020B0604020202020204" pitchFamily="34" charset="0"/>
              <a:buChar char="•"/>
            </a:pPr>
            <a:r>
              <a:rPr lang="en-US" dirty="0"/>
              <a:t>Mishap announcement and investigation</a:t>
            </a:r>
          </a:p>
          <a:p>
            <a:pPr marL="574675" indent="-341313">
              <a:spcBef>
                <a:spcPts val="600"/>
              </a:spcBef>
              <a:buFont typeface="Arial" panose="020B0604020202020204" pitchFamily="34" charset="0"/>
              <a:buChar char="•"/>
            </a:pPr>
            <a:r>
              <a:rPr lang="en-US" dirty="0"/>
              <a:t>Post-flight data review</a:t>
            </a:r>
          </a:p>
          <a:p>
            <a:endParaRPr lang="en-US" dirty="0"/>
          </a:p>
        </p:txBody>
      </p:sp>
      <p:sp>
        <p:nvSpPr>
          <p:cNvPr id="4" name="Slide Number Placeholder 3"/>
          <p:cNvSpPr>
            <a:spLocks noGrp="1"/>
          </p:cNvSpPr>
          <p:nvPr>
            <p:ph type="sldNum" sz="quarter" idx="10"/>
          </p:nvPr>
        </p:nvSpPr>
        <p:spPr/>
        <p:txBody>
          <a:bodyPr/>
          <a:lstStyle/>
          <a:p>
            <a:fld id="{47182863-384D-A645-9536-8F1BA5D66C3E}" type="slidenum">
              <a:rPr lang="en-US" smtClean="0"/>
              <a:t>16</a:t>
            </a:fld>
            <a:endParaRPr lang="en-US"/>
          </a:p>
        </p:txBody>
      </p:sp>
    </p:spTree>
    <p:extLst>
      <p:ext uri="{BB962C8B-B14F-4D97-AF65-F5344CB8AC3E}">
        <p14:creationId xmlns:p14="http://schemas.microsoft.com/office/powerpoint/2010/main" val="114445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8688">
              <a:defRPr sz="900">
                <a:solidFill>
                  <a:schemeClr val="tx1"/>
                </a:solidFill>
                <a:latin typeface="Lucida Grande" pitchFamily="80" charset="0"/>
              </a:defRPr>
            </a:lvl1pPr>
            <a:lvl2pPr marL="739775" indent="-284163" defTabSz="928688">
              <a:defRPr sz="900">
                <a:solidFill>
                  <a:schemeClr val="tx1"/>
                </a:solidFill>
                <a:latin typeface="Lucida Grande" pitchFamily="80" charset="0"/>
              </a:defRPr>
            </a:lvl2pPr>
            <a:lvl3pPr marL="1138238" indent="-227013" defTabSz="928688">
              <a:defRPr sz="900">
                <a:solidFill>
                  <a:schemeClr val="tx1"/>
                </a:solidFill>
                <a:latin typeface="Lucida Grande" pitchFamily="80" charset="0"/>
              </a:defRPr>
            </a:lvl3pPr>
            <a:lvl4pPr marL="1593850" indent="-227013" defTabSz="928688">
              <a:defRPr sz="900">
                <a:solidFill>
                  <a:schemeClr val="tx1"/>
                </a:solidFill>
                <a:latin typeface="Lucida Grande" pitchFamily="80" charset="0"/>
              </a:defRPr>
            </a:lvl4pPr>
            <a:lvl5pPr marL="2049463" indent="-227013" defTabSz="928688">
              <a:defRPr sz="900">
                <a:solidFill>
                  <a:schemeClr val="tx1"/>
                </a:solidFill>
                <a:latin typeface="Lucida Grande" pitchFamily="80" charset="0"/>
              </a:defRPr>
            </a:lvl5pPr>
            <a:lvl6pPr marL="2506663" indent="-227013" defTabSz="928688" eaLnBrk="0" fontAlgn="base" hangingPunct="0">
              <a:spcBef>
                <a:spcPct val="0"/>
              </a:spcBef>
              <a:spcAft>
                <a:spcPct val="0"/>
              </a:spcAft>
              <a:defRPr sz="900">
                <a:solidFill>
                  <a:schemeClr val="tx1"/>
                </a:solidFill>
                <a:latin typeface="Lucida Grande" pitchFamily="80" charset="0"/>
              </a:defRPr>
            </a:lvl6pPr>
            <a:lvl7pPr marL="2963863" indent="-227013" defTabSz="928688" eaLnBrk="0" fontAlgn="base" hangingPunct="0">
              <a:spcBef>
                <a:spcPct val="0"/>
              </a:spcBef>
              <a:spcAft>
                <a:spcPct val="0"/>
              </a:spcAft>
              <a:defRPr sz="900">
                <a:solidFill>
                  <a:schemeClr val="tx1"/>
                </a:solidFill>
                <a:latin typeface="Lucida Grande" pitchFamily="80" charset="0"/>
              </a:defRPr>
            </a:lvl7pPr>
            <a:lvl8pPr marL="3421063" indent="-227013" defTabSz="928688" eaLnBrk="0" fontAlgn="base" hangingPunct="0">
              <a:spcBef>
                <a:spcPct val="0"/>
              </a:spcBef>
              <a:spcAft>
                <a:spcPct val="0"/>
              </a:spcAft>
              <a:defRPr sz="900">
                <a:solidFill>
                  <a:schemeClr val="tx1"/>
                </a:solidFill>
                <a:latin typeface="Lucida Grande" pitchFamily="80" charset="0"/>
              </a:defRPr>
            </a:lvl8pPr>
            <a:lvl9pPr marL="3878263" indent="-227013" defTabSz="928688" eaLnBrk="0" fontAlgn="base" hangingPunct="0">
              <a:spcBef>
                <a:spcPct val="0"/>
              </a:spcBef>
              <a:spcAft>
                <a:spcPct val="0"/>
              </a:spcAft>
              <a:defRPr sz="900">
                <a:solidFill>
                  <a:schemeClr val="tx1"/>
                </a:solidFill>
                <a:latin typeface="Lucida Grande" pitchFamily="80" charset="0"/>
              </a:defRPr>
            </a:lvl9pPr>
          </a:lstStyle>
          <a:p>
            <a:fld id="{6D21EE84-C6B7-45C2-9A04-6E6B1F9EDA31}" type="slidenum">
              <a:rPr lang="en-US" altLang="en-US" sz="1200" smtClean="0">
                <a:latin typeface="Times New Roman" panose="02020603050405020304" pitchFamily="18" charset="0"/>
              </a:rPr>
              <a:pPr/>
              <a:t>22</a:t>
            </a:fld>
            <a:endParaRPr lang="en-US" altLang="en-US" sz="1200" dirty="0">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06270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ext Box 74"/>
          <p:cNvSpPr txBox="1">
            <a:spLocks noChangeArrowheads="1"/>
          </p:cNvSpPr>
          <p:nvPr userDrawn="1"/>
        </p:nvSpPr>
        <p:spPr bwMode="auto">
          <a:xfrm>
            <a:off x="9484206" y="415926"/>
            <a:ext cx="1513417" cy="276225"/>
          </a:xfrm>
          <a:prstGeom prst="rect">
            <a:avLst/>
          </a:prstGeom>
          <a:noFill/>
          <a:ln>
            <a:noFill/>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200" eaLnBrk="0" fontAlgn="base" hangingPunct="0">
              <a:spcBef>
                <a:spcPct val="50000"/>
              </a:spcBef>
              <a:spcAft>
                <a:spcPct val="0"/>
              </a:spcAft>
              <a:defRPr/>
            </a:pPr>
            <a:r>
              <a:rPr lang="en-US" sz="600" dirty="0">
                <a:solidFill>
                  <a:srgbClr val="FFFFFF"/>
                </a:solidFill>
                <a:latin typeface="Arial" charset="0"/>
                <a:ea typeface="ヒラギノ角ゴ Pro W3" charset="0"/>
              </a:rPr>
              <a:t>National Aeronautics and</a:t>
            </a:r>
            <a:br>
              <a:rPr lang="en-US" sz="600" dirty="0">
                <a:solidFill>
                  <a:srgbClr val="FFFFFF"/>
                </a:solidFill>
                <a:latin typeface="Arial" charset="0"/>
                <a:ea typeface="ヒラギノ角ゴ Pro W3" charset="0"/>
              </a:rPr>
            </a:br>
            <a:r>
              <a:rPr lang="en-US" sz="600" dirty="0">
                <a:solidFill>
                  <a:srgbClr val="FFFFFF"/>
                </a:solidFill>
                <a:latin typeface="Arial" charset="0"/>
                <a:ea typeface="ヒラギノ角ゴ Pro W3" charset="0"/>
              </a:rPr>
              <a:t>Space Administration</a:t>
            </a:r>
          </a:p>
        </p:txBody>
      </p:sp>
      <p:cxnSp>
        <p:nvCxnSpPr>
          <p:cNvPr id="8" name="Straight Connector 7"/>
          <p:cNvCxnSpPr>
            <a:cxnSpLocks noChangeShapeType="1"/>
          </p:cNvCxnSpPr>
          <p:nvPr userDrawn="1"/>
        </p:nvCxnSpPr>
        <p:spPr bwMode="auto">
          <a:xfrm flipV="1">
            <a:off x="11025139" y="165100"/>
            <a:ext cx="0" cy="731838"/>
          </a:xfrm>
          <a:prstGeom prst="line">
            <a:avLst/>
          </a:prstGeom>
          <a:noFill/>
          <a:ln w="12700">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Rectangle 162"/>
          <p:cNvSpPr>
            <a:spLocks noGrp="1" noChangeArrowheads="1"/>
          </p:cNvSpPr>
          <p:nvPr>
            <p:ph type="ctrTitle"/>
          </p:nvPr>
        </p:nvSpPr>
        <p:spPr>
          <a:xfrm>
            <a:off x="611718" y="1511991"/>
            <a:ext cx="6489700" cy="1046973"/>
          </a:xfrm>
          <a:ln>
            <a:noFill/>
          </a:ln>
        </p:spPr>
        <p:txBody>
          <a:bodyPr/>
          <a:lstStyle>
            <a:lvl1pPr>
              <a:defRPr sz="3200" b="1">
                <a:solidFill>
                  <a:schemeClr val="bg1"/>
                </a:solidFill>
                <a:latin typeface="Arial" charset="0"/>
                <a:ea typeface="Arial" charset="0"/>
                <a:cs typeface="Arial" charset="0"/>
              </a:defRPr>
            </a:lvl1pPr>
          </a:lstStyle>
          <a:p>
            <a:r>
              <a:rPr lang="en-US" dirty="0"/>
              <a:t>Click to edit Master title style</a:t>
            </a:r>
          </a:p>
        </p:txBody>
      </p:sp>
      <p:sp>
        <p:nvSpPr>
          <p:cNvPr id="9" name="Rectangle 163"/>
          <p:cNvSpPr>
            <a:spLocks noGrp="1" noChangeArrowheads="1"/>
          </p:cNvSpPr>
          <p:nvPr>
            <p:ph type="subTitle" idx="1"/>
          </p:nvPr>
        </p:nvSpPr>
        <p:spPr>
          <a:xfrm>
            <a:off x="611718" y="2558964"/>
            <a:ext cx="6489700" cy="616036"/>
          </a:xfrm>
          <a:ln>
            <a:noFill/>
          </a:ln>
        </p:spPr>
        <p:txBody>
          <a:bodyPr anchor="ctr"/>
          <a:lstStyle>
            <a:lvl1pPr>
              <a:buNone/>
              <a:defRPr sz="1600" b="0" baseline="0">
                <a:solidFill>
                  <a:schemeClr val="bg1"/>
                </a:solidFill>
                <a:latin typeface="Arial" charset="0"/>
                <a:ea typeface="Arial" charset="0"/>
                <a:cs typeface="Arial" charset="0"/>
              </a:defRPr>
            </a:lvl1pPr>
          </a:lstStyle>
          <a:p>
            <a:r>
              <a:rPr lang="en-US" dirty="0"/>
              <a:t>Click to edit Master subtitle style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03105" y="247655"/>
            <a:ext cx="715837" cy="592854"/>
          </a:xfrm>
          <a:prstGeom prst="rect">
            <a:avLst/>
          </a:prstGeom>
        </p:spPr>
      </p:pic>
    </p:spTree>
    <p:extLst>
      <p:ext uri="{BB962C8B-B14F-4D97-AF65-F5344CB8AC3E}">
        <p14:creationId xmlns:p14="http://schemas.microsoft.com/office/powerpoint/2010/main" val="57205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064ACAF0-C636-C74E-ACBB-0B9B1C3E4D36}" type="slidenum">
              <a:rPr lang="en-US" altLang="x-none"/>
              <a:pPr>
                <a:defRPr/>
              </a:pPr>
              <a:t>‹#›</a:t>
            </a:fld>
            <a:endParaRPr lang="en-US" altLang="x-none"/>
          </a:p>
        </p:txBody>
      </p:sp>
    </p:spTree>
    <p:extLst>
      <p:ext uri="{BB962C8B-B14F-4D97-AF65-F5344CB8AC3E}">
        <p14:creationId xmlns:p14="http://schemas.microsoft.com/office/powerpoint/2010/main" val="155993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27CFDD6-1409-1443-96A1-CAB5CDA09A92}" type="slidenum">
              <a:rPr lang="en-US" altLang="x-none"/>
              <a:pPr>
                <a:defRPr/>
              </a:pPr>
              <a:t>‹#›</a:t>
            </a:fld>
            <a:endParaRPr lang="en-US" altLang="x-none"/>
          </a:p>
        </p:txBody>
      </p:sp>
    </p:spTree>
    <p:extLst>
      <p:ext uri="{BB962C8B-B14F-4D97-AF65-F5344CB8AC3E}">
        <p14:creationId xmlns:p14="http://schemas.microsoft.com/office/powerpoint/2010/main" val="4126468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th Page Number">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01400" y="6468714"/>
            <a:ext cx="927538" cy="365125"/>
          </a:xfrm>
        </p:spPr>
        <p:txBody>
          <a:bodyPr/>
          <a:lstStyle>
            <a:lvl1pPr>
              <a:defRPr/>
            </a:lvl1pPr>
          </a:lstStyle>
          <a:p>
            <a:fld id="{90E382E5-03D5-4ADF-8CDF-4FACF30BBBA5}" type="slidenum">
              <a:rPr lang="en-US" smtClean="0"/>
              <a:pPr/>
              <a:t>‹#›</a:t>
            </a:fld>
            <a:endParaRPr lang="en-US" dirty="0"/>
          </a:p>
        </p:txBody>
      </p:sp>
    </p:spTree>
    <p:extLst>
      <p:ext uri="{BB962C8B-B14F-4D97-AF65-F5344CB8AC3E}">
        <p14:creationId xmlns:p14="http://schemas.microsoft.com/office/powerpoint/2010/main" val="354124189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508000" y="839789"/>
            <a:ext cx="11176000" cy="1587"/>
          </a:xfrm>
          <a:prstGeom prst="line">
            <a:avLst/>
          </a:prstGeom>
          <a:noFill/>
          <a:ln w="22225">
            <a:solidFill>
              <a:srgbClr val="0F5E90"/>
            </a:solidFill>
            <a:round/>
            <a:headEnd/>
            <a:tailEnd/>
          </a:ln>
        </p:spPr>
      </p:cxnSp>
      <p:sp>
        <p:nvSpPr>
          <p:cNvPr id="10" name="Title 1"/>
          <p:cNvSpPr>
            <a:spLocks noGrp="1"/>
          </p:cNvSpPr>
          <p:nvPr>
            <p:ph type="ctrTitle"/>
          </p:nvPr>
        </p:nvSpPr>
        <p:spPr>
          <a:xfrm>
            <a:off x="2163234" y="151418"/>
            <a:ext cx="9520767" cy="612648"/>
          </a:xfrm>
          <a:prstGeom prst="rect">
            <a:avLst/>
          </a:prstGeom>
        </p:spPr>
        <p:txBody>
          <a:bodyPr>
            <a:normAutofit/>
          </a:bodyPr>
          <a:lstStyle>
            <a:lvl1pPr algn="l">
              <a:defRPr sz="2400" b="0">
                <a:latin typeface="Calibri" pitchFamily="34" charset="0"/>
                <a:ea typeface="Tahoma"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73522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b="1">
                <a:latin typeface="Arial" panose="020B0604020202020204" pitchFamily="34" charset="0"/>
                <a:cs typeface="Arial" panose="020B0604020202020204" pitchFamily="34" charset="0"/>
              </a:defRPr>
            </a:lvl1pPr>
          </a:lstStyle>
          <a:p>
            <a:r>
              <a:rPr lang="en-US" dirty="0"/>
              <a:t>Click to Edit 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A587C384-89D6-8141-B091-9776852F31EF}" type="slidenum">
              <a:rPr lang="en-US" altLang="x-none"/>
              <a:pPr>
                <a:defRPr/>
              </a:pPr>
              <a:t>‹#›</a:t>
            </a:fld>
            <a:endParaRPr lang="en-US" altLang="x-none"/>
          </a:p>
        </p:txBody>
      </p:sp>
    </p:spTree>
    <p:extLst>
      <p:ext uri="{BB962C8B-B14F-4D97-AF65-F5344CB8AC3E}">
        <p14:creationId xmlns:p14="http://schemas.microsoft.com/office/powerpoint/2010/main" val="2781498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D04F7C70-D67C-EC44-B347-AD63B26EA15E}" type="slidenum">
              <a:rPr lang="en-US" altLang="x-none"/>
              <a:pPr>
                <a:defRPr/>
              </a:pPr>
              <a:t>‹#›</a:t>
            </a:fld>
            <a:endParaRPr lang="en-US" altLang="x-none"/>
          </a:p>
        </p:txBody>
      </p:sp>
    </p:spTree>
    <p:extLst>
      <p:ext uri="{BB962C8B-B14F-4D97-AF65-F5344CB8AC3E}">
        <p14:creationId xmlns:p14="http://schemas.microsoft.com/office/powerpoint/2010/main" val="37921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E559103-A4D9-2148-B8FF-FB5AD7389610}" type="slidenum">
              <a:rPr lang="en-US" altLang="x-none"/>
              <a:pPr>
                <a:defRPr/>
              </a:pPr>
              <a:t>‹#›</a:t>
            </a:fld>
            <a:endParaRPr lang="en-US" altLang="x-none"/>
          </a:p>
        </p:txBody>
      </p:sp>
    </p:spTree>
    <p:extLst>
      <p:ext uri="{BB962C8B-B14F-4D97-AF65-F5344CB8AC3E}">
        <p14:creationId xmlns:p14="http://schemas.microsoft.com/office/powerpoint/2010/main" val="39463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EF50AF6B-D50A-2B47-B1C7-FB734DCC6A7F}" type="slidenum">
              <a:rPr lang="en-US" altLang="x-none"/>
              <a:pPr>
                <a:defRPr/>
              </a:pPr>
              <a:t>‹#›</a:t>
            </a:fld>
            <a:endParaRPr lang="en-US" altLang="x-none"/>
          </a:p>
        </p:txBody>
      </p:sp>
    </p:spTree>
    <p:extLst>
      <p:ext uri="{BB962C8B-B14F-4D97-AF65-F5344CB8AC3E}">
        <p14:creationId xmlns:p14="http://schemas.microsoft.com/office/powerpoint/2010/main" val="3338634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33C988F-EB4A-BE44-AF14-2A0304D0A605}" type="slidenum">
              <a:rPr lang="en-US" altLang="x-none"/>
              <a:pPr>
                <a:defRPr/>
              </a:pPr>
              <a:t>‹#›</a:t>
            </a:fld>
            <a:endParaRPr lang="en-US" altLang="x-none"/>
          </a:p>
        </p:txBody>
      </p:sp>
    </p:spTree>
    <p:extLst>
      <p:ext uri="{BB962C8B-B14F-4D97-AF65-F5344CB8AC3E}">
        <p14:creationId xmlns:p14="http://schemas.microsoft.com/office/powerpoint/2010/main" val="79788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p:cNvSpPr>
            <a:spLocks noGrp="1"/>
          </p:cNvSpPr>
          <p:nvPr>
            <p:ph type="sldNum" sz="quarter" idx="10"/>
          </p:nvPr>
        </p:nvSpPr>
        <p:spPr/>
        <p:txBody>
          <a:bodyPr/>
          <a:lstStyle>
            <a:lvl1pPr>
              <a:defRPr/>
            </a:lvl1pPr>
          </a:lstStyle>
          <a:p>
            <a:pPr>
              <a:defRPr/>
            </a:pPr>
            <a:fld id="{5F47D6C6-1BFE-5549-AE1E-41A7AEA0E8BE}" type="slidenum">
              <a:rPr lang="en-US" altLang="x-none"/>
              <a:pPr>
                <a:defRPr/>
              </a:pPr>
              <a:t>‹#›</a:t>
            </a:fld>
            <a:endParaRPr lang="en-US" altLang="x-none"/>
          </a:p>
        </p:txBody>
      </p:sp>
      <p:sp>
        <p:nvSpPr>
          <p:cNvPr id="5" name="Title Placeholder 1"/>
          <p:cNvSpPr>
            <a:spLocks noGrp="1"/>
          </p:cNvSpPr>
          <p:nvPr>
            <p:ph type="title"/>
          </p:nvPr>
        </p:nvSpPr>
        <p:spPr bwMode="auto">
          <a:xfrm>
            <a:off x="315384" y="103188"/>
            <a:ext cx="1076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50886" y="118347"/>
            <a:ext cx="715837" cy="592854"/>
          </a:xfrm>
          <a:prstGeom prst="rect">
            <a:avLst/>
          </a:prstGeom>
        </p:spPr>
      </p:pic>
    </p:spTree>
    <p:extLst>
      <p:ext uri="{BB962C8B-B14F-4D97-AF65-F5344CB8AC3E}">
        <p14:creationId xmlns:p14="http://schemas.microsoft.com/office/powerpoint/2010/main" val="265912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F47D6C6-1BFE-5549-AE1E-41A7AEA0E8BE}" type="slidenum">
              <a:rPr lang="en-US" altLang="x-none"/>
              <a:pPr>
                <a:defRPr/>
              </a:pPr>
              <a:t>‹#›</a:t>
            </a:fld>
            <a:endParaRPr lang="en-US" altLang="x-none"/>
          </a:p>
        </p:txBody>
      </p:sp>
      <p:sp>
        <p:nvSpPr>
          <p:cNvPr id="5" name="Title Placeholder 1"/>
          <p:cNvSpPr>
            <a:spLocks noGrp="1"/>
          </p:cNvSpPr>
          <p:nvPr>
            <p:ph type="title"/>
          </p:nvPr>
        </p:nvSpPr>
        <p:spPr bwMode="auto">
          <a:xfrm>
            <a:off x="315384" y="103188"/>
            <a:ext cx="1076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50886" y="118347"/>
            <a:ext cx="715837" cy="592854"/>
          </a:xfrm>
          <a:prstGeom prst="rect">
            <a:avLst/>
          </a:prstGeom>
        </p:spPr>
      </p:pic>
      <p:graphicFrame>
        <p:nvGraphicFramePr>
          <p:cNvPr id="8" name="Object 7"/>
          <p:cNvGraphicFramePr>
            <a:graphicFrameLocks noChangeAspect="1"/>
          </p:cNvGraphicFramePr>
          <p:nvPr userDrawn="1"/>
        </p:nvGraphicFramePr>
        <p:xfrm>
          <a:off x="0" y="-2286529"/>
          <a:ext cx="12192000" cy="9146117"/>
        </p:xfrm>
        <a:graphic>
          <a:graphicData uri="http://schemas.openxmlformats.org/presentationml/2006/ole">
            <mc:AlternateContent xmlns:mc="http://schemas.openxmlformats.org/markup-compatibility/2006">
              <mc:Choice xmlns:v="urn:schemas-microsoft-com:vml" Requires="v">
                <p:oleObj spid="_x0000_s1440" name="Image" r:id="rId4" imgW="8126984" imgH="6095238" progId="">
                  <p:embed/>
                </p:oleObj>
              </mc:Choice>
              <mc:Fallback>
                <p:oleObj name="Image" r:id="rId4" imgW="8126984" imgH="6095238" progId="">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529"/>
                        <a:ext cx="12192000" cy="914611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12871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D63B023-8F15-D34F-A93F-070D1A5772D3}" type="slidenum">
              <a:rPr lang="en-US" altLang="x-none"/>
              <a:pPr>
                <a:defRPr/>
              </a:pPr>
              <a:t>‹#›</a:t>
            </a:fld>
            <a:endParaRPr lang="en-US" altLang="x-none"/>
          </a:p>
        </p:txBody>
      </p:sp>
    </p:spTree>
    <p:extLst>
      <p:ext uri="{BB962C8B-B14F-4D97-AF65-F5344CB8AC3E}">
        <p14:creationId xmlns:p14="http://schemas.microsoft.com/office/powerpoint/2010/main" val="32583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fontAlgn="base">
              <a:spcBef>
                <a:spcPct val="20000"/>
              </a:spcBef>
              <a:spcAft>
                <a:spcPct val="0"/>
              </a:spcAft>
              <a:defRPr/>
            </a:pPr>
            <a:endParaRPr lang="en-US" altLang="en-US" sz="1800">
              <a:solidFill>
                <a:srgbClr val="000000"/>
              </a:solidFill>
              <a:latin typeface="Arial" charset="0"/>
            </a:endParaRPr>
          </a:p>
        </p:txBody>
      </p:sp>
      <p:sp>
        <p:nvSpPr>
          <p:cNvPr id="1028" name="Title Placeholder 1"/>
          <p:cNvSpPr>
            <a:spLocks noGrp="1"/>
          </p:cNvSpPr>
          <p:nvPr>
            <p:ph type="title"/>
          </p:nvPr>
        </p:nvSpPr>
        <p:spPr bwMode="auto">
          <a:xfrm>
            <a:off x="315384" y="103188"/>
            <a:ext cx="1076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Title</a:t>
            </a:r>
          </a:p>
        </p:txBody>
      </p:sp>
      <p:sp>
        <p:nvSpPr>
          <p:cNvPr id="1029" name="Text Placeholder 2"/>
          <p:cNvSpPr>
            <a:spLocks noGrp="1"/>
          </p:cNvSpPr>
          <p:nvPr>
            <p:ph type="body" idx="1"/>
          </p:nvPr>
        </p:nvSpPr>
        <p:spPr bwMode="auto">
          <a:xfrm>
            <a:off x="609600" y="1003301"/>
            <a:ext cx="1097280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Arial" charset="0"/>
              </a:defRPr>
            </a:lvl1pPr>
          </a:lstStyle>
          <a:p>
            <a:pPr defTabSz="457200" fontAlgn="base">
              <a:spcBef>
                <a:spcPct val="0"/>
              </a:spcBef>
              <a:spcAft>
                <a:spcPct val="0"/>
              </a:spcAft>
              <a:defRPr/>
            </a:pPr>
            <a:fld id="{F81212BE-DDED-794D-9DBD-821C8354EFEA}" type="slidenum">
              <a:rPr lang="en-US" altLang="x-none" smtClean="0">
                <a:ea typeface="ＭＳ Ｐゴシック" charset="-128"/>
              </a:rPr>
              <a:pPr defTabSz="457200" fontAlgn="base">
                <a:spcBef>
                  <a:spcPct val="0"/>
                </a:spcBef>
                <a:spcAft>
                  <a:spcPct val="0"/>
                </a:spcAft>
                <a:defRPr/>
              </a:pPr>
              <a:t>‹#›</a:t>
            </a:fld>
            <a:endParaRPr lang="en-US" altLang="x-none">
              <a:ea typeface="ＭＳ Ｐゴシック" charset="-128"/>
            </a:endParaRPr>
          </a:p>
        </p:txBody>
      </p:sp>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250886" y="118347"/>
            <a:ext cx="715837" cy="592854"/>
          </a:xfrm>
          <a:prstGeom prst="rect">
            <a:avLst/>
          </a:prstGeom>
        </p:spPr>
      </p:pic>
      <p:sp>
        <p:nvSpPr>
          <p:cNvPr id="7" name="Rectangle 6">
            <a:extLst>
              <a:ext uri="{FF2B5EF4-FFF2-40B4-BE49-F238E27FC236}">
                <a16:creationId xmlns:a16="http://schemas.microsoft.com/office/drawing/2014/main" id="{0477060D-B25A-D543-B20A-FCA00E708EA3}"/>
              </a:ext>
            </a:extLst>
          </p:cNvPr>
          <p:cNvSpPr/>
          <p:nvPr userDrawn="1"/>
        </p:nvSpPr>
        <p:spPr>
          <a:xfrm>
            <a:off x="3048000" y="6604084"/>
            <a:ext cx="6096000" cy="253916"/>
          </a:xfrm>
          <a:prstGeom prst="rect">
            <a:avLst/>
          </a:prstGeom>
        </p:spPr>
        <p:txBody>
          <a:bodyPr>
            <a:spAutoFit/>
          </a:bodyPr>
          <a:lstStyle/>
          <a:p>
            <a:pPr algn="ctr"/>
            <a:r>
              <a:rPr lang="en-US" sz="1050" b="1" dirty="0" smtClean="0">
                <a:solidFill>
                  <a:srgbClr val="FF0000"/>
                </a:solidFill>
                <a:latin typeface="Arial"/>
                <a:cs typeface="Arial"/>
              </a:rPr>
              <a:t>Keynote</a:t>
            </a:r>
            <a:r>
              <a:rPr lang="en-US" sz="1050" b="1" baseline="0" dirty="0" smtClean="0">
                <a:solidFill>
                  <a:srgbClr val="FF0000"/>
                </a:solidFill>
                <a:latin typeface="Arial"/>
                <a:cs typeface="Arial"/>
              </a:rPr>
              <a:t> Talk – ESA GNC 2021 Conference </a:t>
            </a:r>
            <a:r>
              <a:rPr lang="en-US" sz="1050" b="1" dirty="0" smtClean="0">
                <a:solidFill>
                  <a:srgbClr val="FF0000"/>
                </a:solidFill>
                <a:latin typeface="Arial"/>
                <a:cs typeface="Arial"/>
              </a:rPr>
              <a:t> –</a:t>
            </a:r>
            <a:r>
              <a:rPr lang="en-US" sz="1050" b="1" baseline="0" dirty="0" smtClean="0">
                <a:solidFill>
                  <a:srgbClr val="FF0000"/>
                </a:solidFill>
                <a:latin typeface="Arial"/>
                <a:cs typeface="Arial"/>
              </a:rPr>
              <a:t> 22 June 2021</a:t>
            </a:r>
            <a:endParaRPr lang="en-US" sz="1050" b="1" dirty="0">
              <a:solidFill>
                <a:srgbClr val="FF0000"/>
              </a:solidFill>
              <a:latin typeface="Arial"/>
              <a:cs typeface="Arial"/>
            </a:endParaRPr>
          </a:p>
        </p:txBody>
      </p:sp>
    </p:spTree>
    <p:extLst>
      <p:ext uri="{BB962C8B-B14F-4D97-AF65-F5344CB8AC3E}">
        <p14:creationId xmlns:p14="http://schemas.microsoft.com/office/powerpoint/2010/main" val="18985511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3" r:id="rId13"/>
  </p:sldLayoutIdLst>
  <p:hf hdr="0" ftr="0" dt="0"/>
  <p:txStyles>
    <p:titleStyle>
      <a:lvl1pPr algn="l" defTabSz="457200" rtl="0" eaLnBrk="0" fontAlgn="base" hangingPunct="0">
        <a:spcBef>
          <a:spcPct val="0"/>
        </a:spcBef>
        <a:spcAft>
          <a:spcPct val="0"/>
        </a:spcAft>
        <a:defRPr sz="24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8.jpeg"/><Relationship Id="rId5" Type="http://schemas.openxmlformats.org/officeDocument/2006/relationships/image" Target="../media/image23.jpe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tiff"/></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4.png"/><Relationship Id="rId7" Type="http://schemas.openxmlformats.org/officeDocument/2006/relationships/image" Target="../media/image33.png"/><Relationship Id="rId12"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40.jpeg"/><Relationship Id="rId5" Type="http://schemas.openxmlformats.org/officeDocument/2006/relationships/image" Target="../media/image36.jpe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38.jpeg"/><Relationship Id="rId1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mailto:cornelius.j.dennehy@nasa.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neral Link Identified Near Mars 2020 Landing Site | SETI Institu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117" y="32657"/>
            <a:ext cx="121997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92117" y="0"/>
            <a:ext cx="12502172" cy="704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4"/>
          <p:cNvSpPr txBox="1">
            <a:spLocks noChangeArrowheads="1"/>
          </p:cNvSpPr>
          <p:nvPr/>
        </p:nvSpPr>
        <p:spPr bwMode="auto">
          <a:xfrm>
            <a:off x="9484206" y="415926"/>
            <a:ext cx="1513417" cy="276225"/>
          </a:xfrm>
          <a:prstGeom prst="rect">
            <a:avLst/>
          </a:prstGeom>
          <a:noFill/>
          <a:ln>
            <a:noFill/>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200" eaLnBrk="0" fontAlgn="base" hangingPunct="0">
              <a:spcBef>
                <a:spcPct val="50000"/>
              </a:spcBef>
              <a:spcAft>
                <a:spcPct val="0"/>
              </a:spcAft>
              <a:defRPr/>
            </a:pPr>
            <a:r>
              <a:rPr lang="en-US" sz="600" dirty="0">
                <a:solidFill>
                  <a:srgbClr val="FFFFFF"/>
                </a:solidFill>
                <a:latin typeface="Arial" charset="0"/>
                <a:ea typeface="ヒラギノ角ゴ Pro W3" charset="0"/>
              </a:rPr>
              <a:t>National Aeronautics and</a:t>
            </a:r>
            <a:br>
              <a:rPr lang="en-US" sz="600" dirty="0">
                <a:solidFill>
                  <a:srgbClr val="FFFFFF"/>
                </a:solidFill>
                <a:latin typeface="Arial" charset="0"/>
                <a:ea typeface="ヒラギノ角ゴ Pro W3" charset="0"/>
              </a:rPr>
            </a:br>
            <a:r>
              <a:rPr lang="en-US" sz="600" dirty="0">
                <a:solidFill>
                  <a:srgbClr val="FFFFFF"/>
                </a:solidFill>
                <a:latin typeface="Arial" charset="0"/>
                <a:ea typeface="ヒラギノ角ゴ Pro W3" charset="0"/>
              </a:rPr>
              <a:t>Space Administration</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03105" y="247655"/>
            <a:ext cx="715837" cy="592854"/>
          </a:xfrm>
          <a:prstGeom prst="rect">
            <a:avLst/>
          </a:prstGeom>
        </p:spPr>
      </p:pic>
      <p:grpSp>
        <p:nvGrpSpPr>
          <p:cNvPr id="5" name="Group 4"/>
          <p:cNvGrpSpPr/>
          <p:nvPr/>
        </p:nvGrpSpPr>
        <p:grpSpPr>
          <a:xfrm>
            <a:off x="151214" y="3168918"/>
            <a:ext cx="12107627" cy="3905172"/>
            <a:chOff x="239820" y="3136788"/>
            <a:chExt cx="12046449" cy="4564773"/>
          </a:xfrm>
        </p:grpSpPr>
        <p:sp>
          <p:nvSpPr>
            <p:cNvPr id="7" name="Title 1"/>
            <p:cNvSpPr txBox="1">
              <a:spLocks/>
            </p:cNvSpPr>
            <p:nvPr/>
          </p:nvSpPr>
          <p:spPr bwMode="auto">
            <a:xfrm>
              <a:off x="239820" y="3136788"/>
              <a:ext cx="12046449" cy="140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lgn="ctr"/>
              <a:r>
                <a:rPr lang="en-US" sz="3600" dirty="0" smtClean="0"/>
                <a:t>Autonomous Guidance, Navigation, &amp; Control (GN&amp;C</a:t>
              </a:r>
              <a:r>
                <a:rPr lang="en-US" sz="3600" dirty="0"/>
                <a:t>) </a:t>
              </a:r>
              <a:r>
                <a:rPr lang="en-US" sz="3600" dirty="0" smtClean="0"/>
                <a:t> </a:t>
              </a:r>
              <a:r>
                <a:rPr lang="en-US" sz="3600" dirty="0"/>
                <a:t>for </a:t>
              </a:r>
              <a:r>
                <a:rPr lang="en-US" sz="3600" dirty="0" smtClean="0"/>
                <a:t>Next-Generation Missions</a:t>
              </a:r>
            </a:p>
            <a:p>
              <a:pPr algn="ctr"/>
              <a:endParaRPr lang="en-US" sz="4000" dirty="0" smtClean="0"/>
            </a:p>
            <a:p>
              <a:pPr algn="ctr"/>
              <a:r>
                <a:rPr lang="en-US" sz="3600" dirty="0" smtClean="0"/>
                <a:t>Keynote Talk @ </a:t>
              </a:r>
              <a:r>
                <a:rPr lang="en-US" sz="3200" dirty="0" smtClean="0"/>
                <a:t>ESA GNC 2021 Conference</a:t>
              </a:r>
            </a:p>
            <a:p>
              <a:pPr algn="ctr"/>
              <a:r>
                <a:rPr lang="en-US" sz="3200" dirty="0" smtClean="0"/>
                <a:t>  </a:t>
              </a:r>
            </a:p>
            <a:p>
              <a:pPr algn="ctr"/>
              <a:r>
                <a:rPr lang="en-US" sz="2800" dirty="0" smtClean="0"/>
                <a:t>22 June 2021</a:t>
              </a:r>
              <a:br>
                <a:rPr lang="en-US" sz="2800" dirty="0" smtClean="0"/>
              </a:br>
              <a:r>
                <a:rPr lang="en-US" sz="3200" dirty="0" smtClean="0"/>
                <a:t/>
              </a:r>
              <a:br>
                <a:rPr lang="en-US" sz="3200" dirty="0" smtClean="0"/>
              </a:br>
              <a:r>
                <a:rPr lang="en-US" sz="4000" dirty="0" smtClean="0"/>
                <a:t/>
              </a:r>
              <a:br>
                <a:rPr lang="en-US" sz="4000" dirty="0" smtClean="0"/>
              </a:br>
              <a:r>
                <a:rPr lang="en-US" sz="4000" dirty="0" smtClean="0"/>
                <a:t/>
              </a:r>
              <a:br>
                <a:rPr lang="en-US" sz="4000" dirty="0" smtClean="0"/>
              </a:br>
              <a:endParaRPr lang="en-US" sz="4000" dirty="0"/>
            </a:p>
          </p:txBody>
        </p:sp>
        <p:sp>
          <p:nvSpPr>
            <p:cNvPr id="13" name="Rectangle 12"/>
            <p:cNvSpPr/>
            <p:nvPr/>
          </p:nvSpPr>
          <p:spPr>
            <a:xfrm>
              <a:off x="2867541" y="4355780"/>
              <a:ext cx="7099956" cy="3345781"/>
            </a:xfrm>
            <a:prstGeom prst="rect">
              <a:avLst/>
            </a:prstGeom>
          </p:spPr>
          <p:txBody>
            <a:bodyPr wrap="square">
              <a:spAutoFit/>
            </a:bodyPr>
            <a:lstStyle/>
            <a:p>
              <a:pPr algn="ctr"/>
              <a:endParaRPr lang="en-US" sz="2000" b="1" dirty="0" smtClean="0">
                <a:solidFill>
                  <a:schemeClr val="bg1"/>
                </a:solidFill>
              </a:endParaRPr>
            </a:p>
            <a:p>
              <a:pPr algn="ctr"/>
              <a:r>
                <a:rPr lang="en-US" sz="2000" b="1" dirty="0" smtClean="0">
                  <a:solidFill>
                    <a:schemeClr val="bg1"/>
                  </a:solidFill>
                </a:rPr>
                <a:t>Cornelius J</a:t>
              </a:r>
              <a:r>
                <a:rPr lang="en-US" sz="2000" b="1" dirty="0">
                  <a:solidFill>
                    <a:schemeClr val="bg1"/>
                  </a:solidFill>
                </a:rPr>
                <a:t>. Dennehy</a:t>
              </a:r>
            </a:p>
            <a:p>
              <a:pPr algn="ctr"/>
              <a:r>
                <a:rPr lang="en-US" sz="2000" b="1" dirty="0">
                  <a:solidFill>
                    <a:schemeClr val="bg1"/>
                  </a:solidFill>
                </a:rPr>
                <a:t> NASA Technical Fellow for </a:t>
              </a:r>
              <a:r>
                <a:rPr lang="en-US" sz="2000" b="1" dirty="0" smtClean="0">
                  <a:solidFill>
                    <a:schemeClr val="bg1"/>
                  </a:solidFill>
                </a:rPr>
                <a:t>GN&amp;C</a:t>
              </a:r>
              <a:endParaRPr lang="en-US" sz="2000" b="1" dirty="0">
                <a:solidFill>
                  <a:schemeClr val="bg1"/>
                </a:solidFill>
              </a:endParaRPr>
            </a:p>
            <a:p>
              <a:pPr algn="ctr"/>
              <a:r>
                <a:rPr lang="en-US" sz="2000" b="1" dirty="0" smtClean="0">
                  <a:solidFill>
                    <a:schemeClr val="bg1"/>
                  </a:solidFill>
                </a:rPr>
                <a:t>NASA Engineering &amp; Safety Center (NESC)</a:t>
              </a:r>
            </a:p>
            <a:p>
              <a:pPr algn="ctr"/>
              <a:r>
                <a:rPr lang="en-US" sz="2000" b="1" dirty="0" smtClean="0">
                  <a:solidFill>
                    <a:schemeClr val="bg1"/>
                  </a:solidFill>
                </a:rPr>
                <a:t>NASA Goddard Space Flight Center (GSFC)</a:t>
              </a:r>
            </a:p>
            <a:p>
              <a:pPr algn="ctr"/>
              <a:r>
                <a:rPr lang="en-US" sz="2000" b="1" dirty="0" smtClean="0">
                  <a:solidFill>
                    <a:schemeClr val="bg1"/>
                  </a:solidFill>
                </a:rPr>
                <a:t>Greenbelt, Maryland USA </a:t>
              </a:r>
            </a:p>
            <a:p>
              <a:pPr algn="ctr"/>
              <a:endParaRPr lang="en-US" sz="2000" b="1" dirty="0">
                <a:solidFill>
                  <a:schemeClr val="bg1"/>
                </a:solidFill>
              </a:endParaRPr>
            </a:p>
            <a:p>
              <a:pPr algn="ctr"/>
              <a:endParaRPr lang="en-US" sz="2000" dirty="0">
                <a:solidFill>
                  <a:schemeClr val="bg1"/>
                </a:solidFill>
              </a:endParaRPr>
            </a:p>
            <a:p>
              <a:pPr algn="ctr"/>
              <a:endParaRPr lang="en-US" sz="2000" dirty="0">
                <a:solidFill>
                  <a:schemeClr val="bg1"/>
                </a:solidFill>
              </a:endParaRPr>
            </a:p>
          </p:txBody>
        </p:sp>
      </p:grpSp>
      <p:sp>
        <p:nvSpPr>
          <p:cNvPr id="9" name="TextBox 13"/>
          <p:cNvSpPr txBox="1">
            <a:spLocks noChangeArrowheads="1"/>
          </p:cNvSpPr>
          <p:nvPr/>
        </p:nvSpPr>
        <p:spPr bwMode="auto">
          <a:xfrm>
            <a:off x="1951510" y="6292625"/>
            <a:ext cx="8597735" cy="530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pitchFamily="34" charset="0"/>
              </a:defRPr>
            </a:lvl1pPr>
            <a:lvl2pPr marL="742950" indent="-285750" eaLnBrk="0" hangingPunct="0">
              <a:defRPr sz="1200" b="1">
                <a:solidFill>
                  <a:schemeClr val="tx1"/>
                </a:solidFill>
                <a:latin typeface="Arial" pitchFamily="34" charset="0"/>
              </a:defRPr>
            </a:lvl2pPr>
            <a:lvl3pPr marL="1143000" indent="-228600" eaLnBrk="0" hangingPunct="0">
              <a:defRPr sz="1200" b="1">
                <a:solidFill>
                  <a:schemeClr val="tx1"/>
                </a:solidFill>
                <a:latin typeface="Arial" pitchFamily="34" charset="0"/>
              </a:defRPr>
            </a:lvl3pPr>
            <a:lvl4pPr marL="1600200" indent="-228600" eaLnBrk="0" hangingPunct="0">
              <a:defRPr sz="1200" b="1">
                <a:solidFill>
                  <a:schemeClr val="tx1"/>
                </a:solidFill>
                <a:latin typeface="Arial" pitchFamily="34" charset="0"/>
              </a:defRPr>
            </a:lvl4pPr>
            <a:lvl5pPr marL="2057400" indent="-228600" eaLnBrk="0" hangingPunct="0">
              <a:defRPr sz="1200" b="1">
                <a:solidFill>
                  <a:schemeClr val="tx1"/>
                </a:solidFill>
                <a:latin typeface="Arial" pitchFamily="34" charset="0"/>
              </a:defRPr>
            </a:lvl5pPr>
            <a:lvl6pPr marL="2514600" indent="-228600" eaLnBrk="0" fontAlgn="base" hangingPunct="0">
              <a:spcBef>
                <a:spcPct val="0"/>
              </a:spcBef>
              <a:spcAft>
                <a:spcPct val="0"/>
              </a:spcAft>
              <a:defRPr sz="1200" b="1">
                <a:solidFill>
                  <a:schemeClr val="tx1"/>
                </a:solidFill>
                <a:latin typeface="Arial" pitchFamily="34" charset="0"/>
              </a:defRPr>
            </a:lvl6pPr>
            <a:lvl7pPr marL="2971800" indent="-228600" eaLnBrk="0" fontAlgn="base" hangingPunct="0">
              <a:spcBef>
                <a:spcPct val="0"/>
              </a:spcBef>
              <a:spcAft>
                <a:spcPct val="0"/>
              </a:spcAft>
              <a:defRPr sz="1200" b="1">
                <a:solidFill>
                  <a:schemeClr val="tx1"/>
                </a:solidFill>
                <a:latin typeface="Arial" pitchFamily="34" charset="0"/>
              </a:defRPr>
            </a:lvl7pPr>
            <a:lvl8pPr marL="3429000" indent="-228600" eaLnBrk="0" fontAlgn="base" hangingPunct="0">
              <a:spcBef>
                <a:spcPct val="0"/>
              </a:spcBef>
              <a:spcAft>
                <a:spcPct val="0"/>
              </a:spcAft>
              <a:defRPr sz="1200" b="1">
                <a:solidFill>
                  <a:schemeClr val="tx1"/>
                </a:solidFill>
                <a:latin typeface="Arial" pitchFamily="34" charset="0"/>
              </a:defRPr>
            </a:lvl8pPr>
            <a:lvl9pPr marL="3886200" indent="-228600" eaLnBrk="0" fontAlgn="base" hangingPunct="0">
              <a:spcBef>
                <a:spcPct val="0"/>
              </a:spcBef>
              <a:spcAft>
                <a:spcPct val="0"/>
              </a:spcAft>
              <a:defRPr sz="1200" b="1">
                <a:solidFill>
                  <a:schemeClr val="tx1"/>
                </a:solidFill>
                <a:latin typeface="Arial" pitchFamily="34" charset="0"/>
              </a:defRPr>
            </a:lvl9pPr>
          </a:lstStyle>
          <a:p>
            <a:pPr algn="ctr" eaLnBrk="1" hangingPunct="1"/>
            <a:r>
              <a:rPr lang="en-US" altLang="en-US" sz="1050" dirty="0">
                <a:solidFill>
                  <a:schemeClr val="bg1"/>
                </a:solidFill>
              </a:rPr>
              <a:t>Disclaimer</a:t>
            </a:r>
          </a:p>
          <a:p>
            <a:pPr algn="ctr" eaLnBrk="1" hangingPunct="1"/>
            <a:r>
              <a:rPr lang="en-US" altLang="en-US" sz="900" dirty="0">
                <a:solidFill>
                  <a:schemeClr val="bg1"/>
                </a:solidFill>
              </a:rPr>
              <a:t>“The views, opinions, and/or findings contained in this presentation are those of the author/presenter and should  not be interpreted as representing the official views or policies, either expressed or implied, of the </a:t>
            </a:r>
            <a:r>
              <a:rPr lang="en-US" altLang="en-US" sz="900" dirty="0" smtClean="0">
                <a:solidFill>
                  <a:schemeClr val="bg1"/>
                </a:solidFill>
              </a:rPr>
              <a:t>National Aeronautics and Space Administration (NASA)”</a:t>
            </a:r>
            <a:endParaRPr lang="en-US" altLang="en-US" sz="900" dirty="0">
              <a:solidFill>
                <a:schemeClr val="bg1"/>
              </a:solidFill>
            </a:endParaRPr>
          </a:p>
        </p:txBody>
      </p:sp>
      <p:sp>
        <p:nvSpPr>
          <p:cNvPr id="2" name="Slide Number Placeholder 1"/>
          <p:cNvSpPr>
            <a:spLocks noGrp="1"/>
          </p:cNvSpPr>
          <p:nvPr>
            <p:ph type="sldNum" sz="quarter" idx="10"/>
          </p:nvPr>
        </p:nvSpPr>
        <p:spPr/>
        <p:txBody>
          <a:bodyPr/>
          <a:lstStyle/>
          <a:p>
            <a:pPr>
              <a:defRPr/>
            </a:pPr>
            <a:fld id="{A587C384-89D6-8141-B091-9776852F31EF}" type="slidenum">
              <a:rPr lang="en-US" altLang="x-none" smtClean="0"/>
              <a:pPr>
                <a:defRPr/>
              </a:pPr>
              <a:t>1</a:t>
            </a:fld>
            <a:endParaRPr lang="en-US" altLang="x-none"/>
          </a:p>
        </p:txBody>
      </p:sp>
    </p:spTree>
    <p:extLst>
      <p:ext uri="{BB962C8B-B14F-4D97-AF65-F5344CB8AC3E}">
        <p14:creationId xmlns:p14="http://schemas.microsoft.com/office/powerpoint/2010/main" val="2565280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Autonomous GN&amp;C Can Play a Role in Several Arenas </a:t>
            </a:r>
            <a:endParaRPr lang="en-US" dirty="0"/>
          </a:p>
        </p:txBody>
      </p:sp>
      <p:pic>
        <p:nvPicPr>
          <p:cNvPr id="6" name="Content Placeholder 5"/>
          <p:cNvPicPr>
            <a:picLocks noGrp="1" noChangeAspect="1"/>
          </p:cNvPicPr>
          <p:nvPr>
            <p:ph sz="half" idx="1"/>
          </p:nvPr>
        </p:nvPicPr>
        <p:blipFill>
          <a:blip r:embed="rId2"/>
          <a:stretch>
            <a:fillRect/>
          </a:stretch>
        </p:blipFill>
        <p:spPr>
          <a:xfrm>
            <a:off x="1148504" y="1070270"/>
            <a:ext cx="9103360" cy="5286081"/>
          </a:xfrm>
          <a:prstGeom prst="rect">
            <a:avLst/>
          </a:prstGeom>
        </p:spPr>
      </p:pic>
      <p:sp>
        <p:nvSpPr>
          <p:cNvPr id="5" name="Slide Number Placeholder 4"/>
          <p:cNvSpPr>
            <a:spLocks noGrp="1"/>
          </p:cNvSpPr>
          <p:nvPr>
            <p:ph type="sldNum" sz="quarter" idx="10"/>
          </p:nvPr>
        </p:nvSpPr>
        <p:spPr/>
        <p:txBody>
          <a:bodyPr/>
          <a:lstStyle/>
          <a:p>
            <a:pPr>
              <a:defRPr/>
            </a:pPr>
            <a:fld id="{EE559103-A4D9-2148-B8FF-FB5AD7389610}" type="slidenum">
              <a:rPr lang="en-US" altLang="x-none" smtClean="0"/>
              <a:pPr>
                <a:defRPr/>
              </a:pPr>
              <a:t>10</a:t>
            </a:fld>
            <a:endParaRPr lang="en-US" altLang="x-none"/>
          </a:p>
        </p:txBody>
      </p:sp>
      <p:sp>
        <p:nvSpPr>
          <p:cNvPr id="8" name="TextBox 7"/>
          <p:cNvSpPr txBox="1"/>
          <p:nvPr/>
        </p:nvSpPr>
        <p:spPr>
          <a:xfrm>
            <a:off x="4167740" y="6190794"/>
            <a:ext cx="7079380" cy="584775"/>
          </a:xfrm>
          <a:prstGeom prst="rect">
            <a:avLst/>
          </a:prstGeom>
          <a:solidFill>
            <a:srgbClr val="92D050"/>
          </a:solidFill>
        </p:spPr>
        <p:txBody>
          <a:bodyPr wrap="square" rtlCol="0">
            <a:spAutoFit/>
          </a:bodyPr>
          <a:lstStyle/>
          <a:p>
            <a:pPr algn="ctr"/>
            <a:r>
              <a:rPr lang="en-US" sz="1600" b="1" i="1" dirty="0" smtClean="0">
                <a:solidFill>
                  <a:srgbClr val="FFFF00"/>
                </a:solidFill>
              </a:rPr>
              <a:t>All types of future </a:t>
            </a:r>
            <a:r>
              <a:rPr lang="en-US" sz="1600" b="1" i="1" dirty="0">
                <a:solidFill>
                  <a:srgbClr val="FFFF00"/>
                </a:solidFill>
              </a:rPr>
              <a:t>missions will have new requirements for onboard autonomous decision making, optimization, adaptation, and fault tolerant operations</a:t>
            </a:r>
          </a:p>
        </p:txBody>
      </p:sp>
      <p:sp>
        <p:nvSpPr>
          <p:cNvPr id="9" name="Text Box 11"/>
          <p:cNvSpPr txBox="1">
            <a:spLocks noChangeArrowheads="1"/>
          </p:cNvSpPr>
          <p:nvPr/>
        </p:nvSpPr>
        <p:spPr bwMode="auto">
          <a:xfrm>
            <a:off x="153248" y="6288961"/>
            <a:ext cx="1504406" cy="553998"/>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000" b="1" dirty="0">
                <a:solidFill>
                  <a:prstClr val="white">
                    <a:lumMod val="50000"/>
                  </a:prstClr>
                </a:solidFill>
                <a:ea typeface="Tahoma" pitchFamily="34" charset="0"/>
                <a:cs typeface="Tahoma" pitchFamily="34" charset="0"/>
              </a:rPr>
              <a:t>Source:  </a:t>
            </a:r>
            <a:r>
              <a:rPr lang="en-US" sz="1000" b="1" dirty="0" smtClean="0">
                <a:solidFill>
                  <a:prstClr val="white">
                    <a:lumMod val="50000"/>
                  </a:prstClr>
                </a:solidFill>
                <a:ea typeface="Tahoma" pitchFamily="34" charset="0"/>
                <a:cs typeface="Tahoma" pitchFamily="34" charset="0"/>
              </a:rPr>
              <a:t>Terry Fong (NASA, 2018)</a:t>
            </a:r>
            <a:endParaRPr lang="en-US" sz="1000" b="1" dirty="0">
              <a:solidFill>
                <a:prstClr val="white">
                  <a:lumMod val="50000"/>
                </a:prstClr>
              </a:solidFill>
              <a:ea typeface="Tahoma" pitchFamily="34" charset="0"/>
              <a:cs typeface="Tahoma" pitchFamily="34" charset="0"/>
            </a:endParaRPr>
          </a:p>
          <a:p>
            <a:pPr algn="ctr" fontAlgn="base">
              <a:spcBef>
                <a:spcPct val="0"/>
              </a:spcBef>
              <a:spcAft>
                <a:spcPct val="0"/>
              </a:spcAft>
              <a:defRPr/>
            </a:pPr>
            <a:endParaRPr lang="en-US" sz="1000" b="1" dirty="0">
              <a:solidFill>
                <a:prstClr val="white">
                  <a:lumMod val="50000"/>
                </a:prstClr>
              </a:solidFill>
              <a:ea typeface="Tahoma" pitchFamily="34" charset="0"/>
              <a:cs typeface="Tahoma" pitchFamily="34" charset="0"/>
            </a:endParaRPr>
          </a:p>
        </p:txBody>
      </p:sp>
    </p:spTree>
    <p:extLst>
      <p:ext uri="{BB962C8B-B14F-4D97-AF65-F5344CB8AC3E}">
        <p14:creationId xmlns:p14="http://schemas.microsoft.com/office/powerpoint/2010/main" val="2382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E112D6-8E19-724A-B9A1-DA7828E2ECB1}"/>
              </a:ext>
            </a:extLst>
          </p:cNvPr>
          <p:cNvSpPr>
            <a:spLocks noGrp="1"/>
          </p:cNvSpPr>
          <p:nvPr>
            <p:ph type="sldNum" sz="quarter" idx="4294967295"/>
          </p:nvPr>
        </p:nvSpPr>
        <p:spPr/>
        <p:txBody>
          <a:bodyPr/>
          <a:lstStyle/>
          <a:p>
            <a:fld id="{2E8C51FE-49D9-314D-9957-ABBF7DDE8782}" type="slidenum">
              <a:rPr lang="en-US" smtClean="0"/>
              <a:pPr/>
              <a:t>11</a:t>
            </a:fld>
            <a:endParaRPr lang="en-US" dirty="0"/>
          </a:p>
        </p:txBody>
      </p:sp>
      <p:sp>
        <p:nvSpPr>
          <p:cNvPr id="4" name="Title 3">
            <a:extLst>
              <a:ext uri="{FF2B5EF4-FFF2-40B4-BE49-F238E27FC236}">
                <a16:creationId xmlns:a16="http://schemas.microsoft.com/office/drawing/2014/main" id="{64DFDA7F-5BA0-274E-8D7B-63B596E7813B}"/>
              </a:ext>
            </a:extLst>
          </p:cNvPr>
          <p:cNvSpPr>
            <a:spLocks noGrp="1"/>
          </p:cNvSpPr>
          <p:nvPr>
            <p:ph type="title"/>
          </p:nvPr>
        </p:nvSpPr>
        <p:spPr>
          <a:xfrm>
            <a:off x="278540" y="78837"/>
            <a:ext cx="12082242" cy="646331"/>
          </a:xfrm>
        </p:spPr>
        <p:txBody>
          <a:bodyPr/>
          <a:lstStyle/>
          <a:p>
            <a:r>
              <a:rPr lang="en-US" dirty="0"/>
              <a:t>Lunar Exploration: </a:t>
            </a:r>
            <a:r>
              <a:rPr lang="en-US" dirty="0" smtClean="0"/>
              <a:t>Several Roles </a:t>
            </a:r>
            <a:r>
              <a:rPr lang="en-US" dirty="0"/>
              <a:t>for </a:t>
            </a:r>
            <a:r>
              <a:rPr lang="en-US" dirty="0" smtClean="0"/>
              <a:t>Autonomous Navigation Using GNSS</a:t>
            </a:r>
            <a:endParaRPr lang="en-US" dirty="0"/>
          </a:p>
        </p:txBody>
      </p:sp>
      <p:pic>
        <p:nvPicPr>
          <p:cNvPr id="7" name="Picture 6">
            <a:extLst>
              <a:ext uri="{FF2B5EF4-FFF2-40B4-BE49-F238E27FC236}">
                <a16:creationId xmlns:a16="http://schemas.microsoft.com/office/drawing/2014/main" id="{A9251DD6-9F12-42A2-B710-47728FF9BF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14939" y="3794913"/>
            <a:ext cx="3104099" cy="1976064"/>
          </a:xfrm>
          <a:prstGeom prst="rect">
            <a:avLst/>
          </a:prstGeom>
        </p:spPr>
      </p:pic>
      <p:sp>
        <p:nvSpPr>
          <p:cNvPr id="9" name="TextBox 8">
            <a:extLst>
              <a:ext uri="{FF2B5EF4-FFF2-40B4-BE49-F238E27FC236}">
                <a16:creationId xmlns:a16="http://schemas.microsoft.com/office/drawing/2014/main" id="{0420031C-1111-47C9-A007-D3C43E0EC9CA}"/>
              </a:ext>
            </a:extLst>
          </p:cNvPr>
          <p:cNvSpPr txBox="1"/>
          <p:nvPr/>
        </p:nvSpPr>
        <p:spPr>
          <a:xfrm>
            <a:off x="4314939" y="5771485"/>
            <a:ext cx="307134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Arial Unicode MS" panose="020B0604020202020204" pitchFamily="34" charset="-128"/>
                <a:cs typeface="+mn-cs"/>
              </a:rPr>
              <a:t>Satellite Servicing</a:t>
            </a:r>
          </a:p>
        </p:txBody>
      </p:sp>
      <p:sp>
        <p:nvSpPr>
          <p:cNvPr id="10" name="TextBox 9">
            <a:extLst>
              <a:ext uri="{FF2B5EF4-FFF2-40B4-BE49-F238E27FC236}">
                <a16:creationId xmlns:a16="http://schemas.microsoft.com/office/drawing/2014/main" id="{78E23A1F-27C6-4089-A58B-F70D18EC67B6}"/>
              </a:ext>
            </a:extLst>
          </p:cNvPr>
          <p:cNvSpPr txBox="1"/>
          <p:nvPr/>
        </p:nvSpPr>
        <p:spPr>
          <a:xfrm>
            <a:off x="8415977" y="5757828"/>
            <a:ext cx="2920081" cy="30777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Arial Unicode MS" panose="020B0604020202020204" pitchFamily="34" charset="-128"/>
                <a:cs typeface="+mn-cs"/>
              </a:rPr>
              <a:t>Lunar Exploration Infrastructure</a:t>
            </a:r>
          </a:p>
        </p:txBody>
      </p:sp>
      <p:sp>
        <p:nvSpPr>
          <p:cNvPr id="11" name="TextBox 10">
            <a:extLst>
              <a:ext uri="{FF2B5EF4-FFF2-40B4-BE49-F238E27FC236}">
                <a16:creationId xmlns:a16="http://schemas.microsoft.com/office/drawing/2014/main" id="{2352D7F6-F4B7-4215-AE43-F8E4A1596C45}"/>
              </a:ext>
            </a:extLst>
          </p:cNvPr>
          <p:cNvSpPr txBox="1"/>
          <p:nvPr/>
        </p:nvSpPr>
        <p:spPr>
          <a:xfrm>
            <a:off x="4331314" y="3107798"/>
            <a:ext cx="307134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Arial Unicode MS" panose="020B0604020202020204" pitchFamily="34" charset="-128"/>
                <a:cs typeface="+mn-cs"/>
              </a:rPr>
              <a:t>Human-tended Lunar Vicinity Vehicles (Gateway)</a:t>
            </a:r>
          </a:p>
        </p:txBody>
      </p:sp>
      <p:sp>
        <p:nvSpPr>
          <p:cNvPr id="12" name="TextBox 11">
            <a:extLst>
              <a:ext uri="{FF2B5EF4-FFF2-40B4-BE49-F238E27FC236}">
                <a16:creationId xmlns:a16="http://schemas.microsoft.com/office/drawing/2014/main" id="{8F886960-BF7F-43A2-8483-1FDC287CB319}"/>
              </a:ext>
            </a:extLst>
          </p:cNvPr>
          <p:cNvSpPr txBox="1"/>
          <p:nvPr/>
        </p:nvSpPr>
        <p:spPr>
          <a:xfrm>
            <a:off x="580935" y="5791350"/>
            <a:ext cx="270431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Arial Unicode MS" panose="020B0604020202020204" pitchFamily="34" charset="-128"/>
                <a:cs typeface="+mn-cs"/>
              </a:rPr>
              <a:t>Earth, Astrophysics, &amp; Solar Science Observations</a:t>
            </a:r>
          </a:p>
        </p:txBody>
      </p:sp>
      <p:sp>
        <p:nvSpPr>
          <p:cNvPr id="13" name="TextBox 12">
            <a:extLst>
              <a:ext uri="{FF2B5EF4-FFF2-40B4-BE49-F238E27FC236}">
                <a16:creationId xmlns:a16="http://schemas.microsoft.com/office/drawing/2014/main" id="{8574C23E-37EE-4ECD-9E63-F31E7BC0094A}"/>
              </a:ext>
            </a:extLst>
          </p:cNvPr>
          <p:cNvSpPr txBox="1"/>
          <p:nvPr/>
        </p:nvSpPr>
        <p:spPr>
          <a:xfrm>
            <a:off x="278681" y="3164244"/>
            <a:ext cx="34788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Arial Unicode MS" panose="020B0604020202020204" pitchFamily="34" charset="-128"/>
                <a:cs typeface="+mn-cs"/>
              </a:rPr>
              <a:t>Lunar Surface Operations, Robotic Prospecting,&amp; Human Exploration</a:t>
            </a:r>
          </a:p>
        </p:txBody>
      </p:sp>
      <p:sp>
        <p:nvSpPr>
          <p:cNvPr id="14" name="TextBox 13">
            <a:extLst>
              <a:ext uri="{FF2B5EF4-FFF2-40B4-BE49-F238E27FC236}">
                <a16:creationId xmlns:a16="http://schemas.microsoft.com/office/drawing/2014/main" id="{71B5FA4B-C551-4372-8A0D-CD36CED30036}"/>
              </a:ext>
            </a:extLst>
          </p:cNvPr>
          <p:cNvSpPr txBox="1"/>
          <p:nvPr/>
        </p:nvSpPr>
        <p:spPr>
          <a:xfrm>
            <a:off x="8340343" y="3157536"/>
            <a:ext cx="307134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Arial Unicode MS" panose="020B0604020202020204" pitchFamily="34" charset="-128"/>
                <a:cs typeface="+mn-cs"/>
              </a:rPr>
              <a:t>Robotic Lunar Orbiters,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Arial Unicode MS" panose="020B0604020202020204" pitchFamily="34" charset="-128"/>
                <a:cs typeface="+mn-cs"/>
              </a:rPr>
              <a:t>Resource &amp; Science Sentinels</a:t>
            </a:r>
          </a:p>
        </p:txBody>
      </p:sp>
      <p:pic>
        <p:nvPicPr>
          <p:cNvPr id="15" name="Picture 14">
            <a:extLst>
              <a:ext uri="{FF2B5EF4-FFF2-40B4-BE49-F238E27FC236}">
                <a16:creationId xmlns:a16="http://schemas.microsoft.com/office/drawing/2014/main" id="{3E5C3E95-402F-46AD-B0A3-9FE155F3A4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7291" y="1181806"/>
            <a:ext cx="3091602" cy="1987888"/>
          </a:xfrm>
          <a:prstGeom prst="rect">
            <a:avLst/>
          </a:prstGeom>
        </p:spPr>
      </p:pic>
      <p:pic>
        <p:nvPicPr>
          <p:cNvPr id="16" name="Picture 15">
            <a:extLst>
              <a:ext uri="{FF2B5EF4-FFF2-40B4-BE49-F238E27FC236}">
                <a16:creationId xmlns:a16="http://schemas.microsoft.com/office/drawing/2014/main" id="{9EC97702-ADA0-44A6-8A73-FD388DB52E9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314939" y="1181806"/>
            <a:ext cx="3104099" cy="1992574"/>
          </a:xfrm>
          <a:prstGeom prst="rect">
            <a:avLst/>
          </a:prstGeom>
        </p:spPr>
      </p:pic>
      <p:grpSp>
        <p:nvGrpSpPr>
          <p:cNvPr id="17" name="Group 16">
            <a:extLst>
              <a:ext uri="{FF2B5EF4-FFF2-40B4-BE49-F238E27FC236}">
                <a16:creationId xmlns:a16="http://schemas.microsoft.com/office/drawing/2014/main" id="{0187BC6F-F098-47FF-B0BE-E07276A59297}"/>
              </a:ext>
            </a:extLst>
          </p:cNvPr>
          <p:cNvGrpSpPr/>
          <p:nvPr/>
        </p:nvGrpSpPr>
        <p:grpSpPr>
          <a:xfrm>
            <a:off x="387292" y="3772279"/>
            <a:ext cx="3102224" cy="1998698"/>
            <a:chOff x="376669" y="3779984"/>
            <a:chExt cx="3113819" cy="2168158"/>
          </a:xfrm>
        </p:grpSpPr>
        <p:pic>
          <p:nvPicPr>
            <p:cNvPr id="18" name="Picture 17">
              <a:extLst>
                <a:ext uri="{FF2B5EF4-FFF2-40B4-BE49-F238E27FC236}">
                  <a16:creationId xmlns:a16="http://schemas.microsoft.com/office/drawing/2014/main" id="{11EA29EB-162B-4855-B8BF-D00EBC686B0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7363" y="3790782"/>
              <a:ext cx="2933125" cy="2157360"/>
            </a:xfrm>
            <a:prstGeom prst="rect">
              <a:avLst/>
            </a:prstGeom>
          </p:spPr>
        </p:pic>
        <p:pic>
          <p:nvPicPr>
            <p:cNvPr id="19" name="Picture 18">
              <a:extLst>
                <a:ext uri="{FF2B5EF4-FFF2-40B4-BE49-F238E27FC236}">
                  <a16:creationId xmlns:a16="http://schemas.microsoft.com/office/drawing/2014/main" id="{960D7812-C2D6-4391-9CCD-CB54449F490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403" b="-1"/>
            <a:stretch/>
          </p:blipFill>
          <p:spPr>
            <a:xfrm>
              <a:off x="376669" y="3779984"/>
              <a:ext cx="1778502" cy="2168158"/>
            </a:xfrm>
            <a:prstGeom prst="rect">
              <a:avLst/>
            </a:prstGeom>
          </p:spPr>
        </p:pic>
        <p:pic>
          <p:nvPicPr>
            <p:cNvPr id="20" name="Picture 19">
              <a:extLst>
                <a:ext uri="{FF2B5EF4-FFF2-40B4-BE49-F238E27FC236}">
                  <a16:creationId xmlns:a16="http://schemas.microsoft.com/office/drawing/2014/main" id="{1FA02CD6-2787-4FD4-BC1A-AABD5E68F4C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761130" y="3804446"/>
              <a:ext cx="1675952" cy="1586497"/>
            </a:xfrm>
            <a:prstGeom prst="rect">
              <a:avLst/>
            </a:prstGeom>
          </p:spPr>
        </p:pic>
      </p:grpSp>
      <p:pic>
        <p:nvPicPr>
          <p:cNvPr id="21" name="Picture 20">
            <a:extLst>
              <a:ext uri="{FF2B5EF4-FFF2-40B4-BE49-F238E27FC236}">
                <a16:creationId xmlns:a16="http://schemas.microsoft.com/office/drawing/2014/main" id="{34FFF776-13FB-4E91-8633-3BC744D496B2}"/>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12000" contrast="63000"/>
                    </a14:imgEffect>
                  </a14:imgLayer>
                </a14:imgProps>
              </a:ext>
              <a:ext uri="{28A0092B-C50C-407E-A947-70E740481C1C}">
                <a14:useLocalDpi xmlns:a14="http://schemas.microsoft.com/office/drawing/2010/main"/>
              </a:ext>
            </a:extLst>
          </a:blip>
          <a:srcRect t="4459" b="4817"/>
          <a:stretch/>
        </p:blipFill>
        <p:spPr>
          <a:xfrm>
            <a:off x="8255083" y="3782233"/>
            <a:ext cx="3091601" cy="1965892"/>
          </a:xfrm>
          <a:prstGeom prst="rect">
            <a:avLst/>
          </a:prstGeom>
        </p:spPr>
      </p:pic>
      <p:pic>
        <p:nvPicPr>
          <p:cNvPr id="22" name="Picture 21">
            <a:extLst>
              <a:ext uri="{FF2B5EF4-FFF2-40B4-BE49-F238E27FC236}">
                <a16:creationId xmlns:a16="http://schemas.microsoft.com/office/drawing/2014/main" id="{968136AF-D196-4BF4-AC77-D2E2846DFAF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255084" y="1181806"/>
            <a:ext cx="3091601" cy="1998698"/>
          </a:xfrm>
          <a:prstGeom prst="rect">
            <a:avLst/>
          </a:prstGeom>
        </p:spPr>
      </p:pic>
      <p:sp>
        <p:nvSpPr>
          <p:cNvPr id="23" name="Footer Placeholder 3">
            <a:extLst>
              <a:ext uri="{FF2B5EF4-FFF2-40B4-BE49-F238E27FC236}">
                <a16:creationId xmlns:a16="http://schemas.microsoft.com/office/drawing/2014/main" id="{26FD4B9F-AD2F-4E7F-9660-310A345191FF}"/>
              </a:ext>
            </a:extLst>
          </p:cNvPr>
          <p:cNvSpPr txBox="1">
            <a:spLocks/>
          </p:cNvSpPr>
          <p:nvPr/>
        </p:nvSpPr>
        <p:spPr>
          <a:xfrm>
            <a:off x="5188085" y="6529769"/>
            <a:ext cx="1815830" cy="328231"/>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bg1"/>
                </a:solidFill>
              </a:rPr>
              <a:t>UNCLASSIFIED</a:t>
            </a:r>
          </a:p>
        </p:txBody>
      </p:sp>
    </p:spTree>
    <p:extLst>
      <p:ext uri="{BB962C8B-B14F-4D97-AF65-F5344CB8AC3E}">
        <p14:creationId xmlns:p14="http://schemas.microsoft.com/office/powerpoint/2010/main" val="70382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58B705-9916-2F42-9621-99A72209E09F}"/>
              </a:ext>
            </a:extLst>
          </p:cNvPr>
          <p:cNvSpPr>
            <a:spLocks noGrp="1"/>
          </p:cNvSpPr>
          <p:nvPr>
            <p:ph idx="1"/>
          </p:nvPr>
        </p:nvSpPr>
        <p:spPr>
          <a:xfrm>
            <a:off x="4826194" y="1169848"/>
            <a:ext cx="7365805" cy="4634604"/>
          </a:xfrm>
        </p:spPr>
        <p:txBody>
          <a:bodyPr/>
          <a:lstStyle/>
          <a:p>
            <a:pPr marL="285750" indent="-285750">
              <a:buFont typeface="Arial" panose="020B0604020202020204" pitchFamily="34" charset="0"/>
              <a:buChar char="•"/>
            </a:pPr>
            <a:r>
              <a:rPr lang="en-US" sz="2000" dirty="0"/>
              <a:t>Supports increased satellite autonomy, lowering mission operations costs (savings up to $500-$750K/year)</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Significantly </a:t>
            </a:r>
            <a:r>
              <a:rPr lang="en-US" sz="2000" b="1" dirty="0"/>
              <a:t>improves real-time navigation performance</a:t>
            </a:r>
            <a:r>
              <a:rPr lang="en-US" sz="2000" dirty="0"/>
              <a:t> (from km-class to meter-class)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Supports </a:t>
            </a:r>
            <a:r>
              <a:rPr lang="en-US" sz="2000" b="1" dirty="0"/>
              <a:t>quick trajectory maneuver recovery </a:t>
            </a:r>
            <a:r>
              <a:rPr lang="en-US" sz="2000" dirty="0"/>
              <a:t>(from 5-10 hours to minutes)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GNSS </a:t>
            </a:r>
            <a:r>
              <a:rPr lang="en-US" sz="2000" dirty="0"/>
              <a:t>timing </a:t>
            </a:r>
            <a:r>
              <a:rPr lang="en-US" sz="2000" b="1" dirty="0"/>
              <a:t>reduces need for expensive on-board clocks</a:t>
            </a:r>
            <a:r>
              <a:rPr lang="en-US" sz="2000" dirty="0"/>
              <a:t> (from $100sK-$1M to $15K-$50K)</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Enables </a:t>
            </a:r>
            <a:r>
              <a:rPr lang="en-US" sz="2000" dirty="0"/>
              <a:t>new/enhanced capabilities and better performance for High Earth Orbit (HEO) and Geosynchronous Earth Orbit (GEO) missions</a:t>
            </a:r>
          </a:p>
        </p:txBody>
      </p:sp>
      <p:sp>
        <p:nvSpPr>
          <p:cNvPr id="20" name="TextBox 19">
            <a:extLst>
              <a:ext uri="{FF2B5EF4-FFF2-40B4-BE49-F238E27FC236}">
                <a16:creationId xmlns:a16="http://schemas.microsoft.com/office/drawing/2014/main" id="{E492FE21-2515-B842-89F0-836C0A399E82}"/>
              </a:ext>
            </a:extLst>
          </p:cNvPr>
          <p:cNvSpPr txBox="1"/>
          <p:nvPr/>
        </p:nvSpPr>
        <p:spPr>
          <a:xfrm>
            <a:off x="1250835" y="2030634"/>
            <a:ext cx="1117600" cy="369332"/>
          </a:xfrm>
          <a:prstGeom prst="rect">
            <a:avLst/>
          </a:prstGeom>
          <a:noFill/>
        </p:spPr>
        <p:txBody>
          <a:bodyPr wrap="square" rtlCol="0">
            <a:spAutoFit/>
          </a:bodyPr>
          <a:lstStyle/>
          <a:p>
            <a:pPr algn="ctr"/>
            <a:r>
              <a:rPr lang="en-US" dirty="0">
                <a:solidFill>
                  <a:srgbClr val="1D4E66"/>
                </a:solidFill>
                <a:latin typeface="Arial" panose="020B0604020202020204" pitchFamily="34" charset="0"/>
                <a:cs typeface="Arial" panose="020B0604020202020204" pitchFamily="34" charset="0"/>
              </a:rPr>
              <a:t>IMAGE</a:t>
            </a:r>
          </a:p>
        </p:txBody>
      </p:sp>
      <p:sp>
        <p:nvSpPr>
          <p:cNvPr id="21" name="TextBox 20">
            <a:extLst>
              <a:ext uri="{FF2B5EF4-FFF2-40B4-BE49-F238E27FC236}">
                <a16:creationId xmlns:a16="http://schemas.microsoft.com/office/drawing/2014/main" id="{93BDDBED-6FFD-E64C-AA06-4B7926546434}"/>
              </a:ext>
            </a:extLst>
          </p:cNvPr>
          <p:cNvSpPr txBox="1"/>
          <p:nvPr/>
        </p:nvSpPr>
        <p:spPr>
          <a:xfrm>
            <a:off x="3466132" y="2030634"/>
            <a:ext cx="1117600" cy="369332"/>
          </a:xfrm>
          <a:prstGeom prst="rect">
            <a:avLst/>
          </a:prstGeom>
          <a:noFill/>
        </p:spPr>
        <p:txBody>
          <a:bodyPr wrap="square" rtlCol="0">
            <a:spAutoFit/>
          </a:bodyPr>
          <a:lstStyle/>
          <a:p>
            <a:pPr algn="ctr"/>
            <a:r>
              <a:rPr lang="en-US" dirty="0">
                <a:solidFill>
                  <a:srgbClr val="1D4E66"/>
                </a:solidFill>
                <a:latin typeface="Arial" panose="020B0604020202020204" pitchFamily="34" charset="0"/>
                <a:cs typeface="Arial" panose="020B0604020202020204" pitchFamily="34" charset="0"/>
              </a:rPr>
              <a:t>IMAGE</a:t>
            </a:r>
          </a:p>
        </p:txBody>
      </p:sp>
      <p:sp>
        <p:nvSpPr>
          <p:cNvPr id="22" name="TextBox 21">
            <a:extLst>
              <a:ext uri="{FF2B5EF4-FFF2-40B4-BE49-F238E27FC236}">
                <a16:creationId xmlns:a16="http://schemas.microsoft.com/office/drawing/2014/main" id="{10008427-3288-F540-B4C2-F0A2145F76D1}"/>
              </a:ext>
            </a:extLst>
          </p:cNvPr>
          <p:cNvSpPr txBox="1"/>
          <p:nvPr/>
        </p:nvSpPr>
        <p:spPr>
          <a:xfrm>
            <a:off x="1250835" y="4255360"/>
            <a:ext cx="1117600" cy="369332"/>
          </a:xfrm>
          <a:prstGeom prst="rect">
            <a:avLst/>
          </a:prstGeom>
          <a:noFill/>
        </p:spPr>
        <p:txBody>
          <a:bodyPr wrap="square" rtlCol="0">
            <a:spAutoFit/>
          </a:bodyPr>
          <a:lstStyle/>
          <a:p>
            <a:pPr algn="ctr"/>
            <a:r>
              <a:rPr lang="en-US" dirty="0">
                <a:solidFill>
                  <a:srgbClr val="1D4E66"/>
                </a:solidFill>
                <a:latin typeface="Arial" panose="020B0604020202020204" pitchFamily="34" charset="0"/>
                <a:cs typeface="Arial" panose="020B0604020202020204" pitchFamily="34" charset="0"/>
              </a:rPr>
              <a:t>IMAGE</a:t>
            </a:r>
          </a:p>
        </p:txBody>
      </p:sp>
      <p:sp>
        <p:nvSpPr>
          <p:cNvPr id="23" name="TextBox 22">
            <a:extLst>
              <a:ext uri="{FF2B5EF4-FFF2-40B4-BE49-F238E27FC236}">
                <a16:creationId xmlns:a16="http://schemas.microsoft.com/office/drawing/2014/main" id="{A7E61283-2F79-7946-A606-ECDE24B9BBFD}"/>
              </a:ext>
            </a:extLst>
          </p:cNvPr>
          <p:cNvSpPr txBox="1"/>
          <p:nvPr/>
        </p:nvSpPr>
        <p:spPr>
          <a:xfrm>
            <a:off x="3466132" y="4255360"/>
            <a:ext cx="1117600" cy="369332"/>
          </a:xfrm>
          <a:prstGeom prst="rect">
            <a:avLst/>
          </a:prstGeom>
          <a:noFill/>
        </p:spPr>
        <p:txBody>
          <a:bodyPr wrap="square" rtlCol="0">
            <a:spAutoFit/>
          </a:bodyPr>
          <a:lstStyle/>
          <a:p>
            <a:pPr algn="ctr"/>
            <a:r>
              <a:rPr lang="en-US" dirty="0">
                <a:solidFill>
                  <a:srgbClr val="1D4E66"/>
                </a:solidFill>
                <a:latin typeface="Arial" panose="020B0604020202020204" pitchFamily="34" charset="0"/>
                <a:cs typeface="Arial" panose="020B0604020202020204" pitchFamily="34" charset="0"/>
              </a:rPr>
              <a:t>IMAGE</a:t>
            </a:r>
          </a:p>
        </p:txBody>
      </p:sp>
      <p:sp>
        <p:nvSpPr>
          <p:cNvPr id="5" name="Slide Number Placeholder 4">
            <a:extLst>
              <a:ext uri="{FF2B5EF4-FFF2-40B4-BE49-F238E27FC236}">
                <a16:creationId xmlns:a16="http://schemas.microsoft.com/office/drawing/2014/main" id="{EBE112D6-8E19-724A-B9A1-DA7828E2ECB1}"/>
              </a:ext>
            </a:extLst>
          </p:cNvPr>
          <p:cNvSpPr>
            <a:spLocks noGrp="1"/>
          </p:cNvSpPr>
          <p:nvPr>
            <p:ph type="sldNum" sz="quarter" idx="4294967295"/>
          </p:nvPr>
        </p:nvSpPr>
        <p:spPr/>
        <p:txBody>
          <a:bodyPr/>
          <a:lstStyle/>
          <a:p>
            <a:fld id="{2E8C51FE-49D9-314D-9957-ABBF7DDE8782}" type="slidenum">
              <a:rPr lang="en-US" smtClean="0"/>
              <a:pPr/>
              <a:t>12</a:t>
            </a:fld>
            <a:endParaRPr lang="en-US" dirty="0"/>
          </a:p>
        </p:txBody>
      </p:sp>
      <p:sp>
        <p:nvSpPr>
          <p:cNvPr id="4" name="Title 3">
            <a:extLst>
              <a:ext uri="{FF2B5EF4-FFF2-40B4-BE49-F238E27FC236}">
                <a16:creationId xmlns:a16="http://schemas.microsoft.com/office/drawing/2014/main" id="{64DFDA7F-5BA0-274E-8D7B-63B596E7813B}"/>
              </a:ext>
            </a:extLst>
          </p:cNvPr>
          <p:cNvSpPr>
            <a:spLocks noGrp="1"/>
          </p:cNvSpPr>
          <p:nvPr>
            <p:ph type="title"/>
          </p:nvPr>
        </p:nvSpPr>
        <p:spPr>
          <a:xfrm>
            <a:off x="436372" y="-253124"/>
            <a:ext cx="11333871" cy="1200329"/>
          </a:xfrm>
        </p:spPr>
        <p:txBody>
          <a:bodyPr/>
          <a:lstStyle/>
          <a:p>
            <a:r>
              <a:rPr lang="en-US" b="1" dirty="0"/>
              <a:t>Demonstrated Benefits of </a:t>
            </a:r>
            <a:r>
              <a:rPr lang="en-US" b="1" dirty="0" smtClean="0"/>
              <a:t>GNSS-Based Autonomous Navigation  </a:t>
            </a:r>
            <a:endParaRPr lang="en-US" b="1" dirty="0"/>
          </a:p>
        </p:txBody>
      </p:sp>
      <p:pic>
        <p:nvPicPr>
          <p:cNvPr id="33" name="Picture 2" descr="I:\Archive Files\Archives\Photographs\NASA\Formation Flying\emerald.tif">
            <a:extLst>
              <a:ext uri="{FF2B5EF4-FFF2-40B4-BE49-F238E27FC236}">
                <a16:creationId xmlns:a16="http://schemas.microsoft.com/office/drawing/2014/main" id="{3DCBCF0A-12B7-194E-A309-1BF8AC50CE4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0663" r="22716"/>
          <a:stretch/>
        </p:blipFill>
        <p:spPr bwMode="auto">
          <a:xfrm>
            <a:off x="2503437" y="3401449"/>
            <a:ext cx="2092750" cy="2121031"/>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745BBA43-0952-9342-86CA-ABCF7DA418E4}"/>
              </a:ext>
            </a:extLst>
          </p:cNvPr>
          <p:cNvPicPr>
            <a:picLocks noChangeAspect="1"/>
          </p:cNvPicPr>
          <p:nvPr/>
        </p:nvPicPr>
        <p:blipFill rotWithShape="1">
          <a:blip r:embed="rId4"/>
          <a:srcRect t="-409" r="32275" b="2569"/>
          <a:stretch/>
        </p:blipFill>
        <p:spPr>
          <a:xfrm>
            <a:off x="269283" y="1154731"/>
            <a:ext cx="2092750" cy="2134100"/>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7EDF323F-FF08-A247-AA73-538DA8153AB5}"/>
              </a:ext>
            </a:extLst>
          </p:cNvPr>
          <p:cNvPicPr>
            <a:picLocks noChangeAspect="1"/>
          </p:cNvPicPr>
          <p:nvPr/>
        </p:nvPicPr>
        <p:blipFill rotWithShape="1">
          <a:blip r:embed="rId5"/>
          <a:srcRect r="2153"/>
          <a:stretch/>
        </p:blipFill>
        <p:spPr>
          <a:xfrm>
            <a:off x="2503436" y="1167799"/>
            <a:ext cx="2092750" cy="2121031"/>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23EF16FC-A357-A547-B8B9-C23BFFE780B3}"/>
              </a:ext>
            </a:extLst>
          </p:cNvPr>
          <p:cNvPicPr>
            <a:picLocks noChangeAspect="1"/>
          </p:cNvPicPr>
          <p:nvPr/>
        </p:nvPicPr>
        <p:blipFill rotWithShape="1">
          <a:blip r:embed="rId6"/>
          <a:srcRect l="11430" t="82" r="12773" b="-688"/>
          <a:stretch/>
        </p:blipFill>
        <p:spPr>
          <a:xfrm>
            <a:off x="269283" y="3391038"/>
            <a:ext cx="2092750" cy="2146431"/>
          </a:xfrm>
          <a:prstGeom prst="rect">
            <a:avLst/>
          </a:prstGeom>
          <a:effectLst>
            <a:outerShdw blurRad="50800" dist="38100" dir="8100000" algn="tr" rotWithShape="0">
              <a:prstClr val="black">
                <a:alpha val="40000"/>
              </a:prstClr>
            </a:outerShdw>
          </a:effectLst>
        </p:spPr>
      </p:pic>
      <p:sp>
        <p:nvSpPr>
          <p:cNvPr id="13" name="Footer Placeholder 3">
            <a:extLst>
              <a:ext uri="{FF2B5EF4-FFF2-40B4-BE49-F238E27FC236}">
                <a16:creationId xmlns:a16="http://schemas.microsoft.com/office/drawing/2014/main" id="{CE1F8A2C-5AC0-4BC0-B64B-A9FDF0DE5845}"/>
              </a:ext>
            </a:extLst>
          </p:cNvPr>
          <p:cNvSpPr txBox="1">
            <a:spLocks/>
          </p:cNvSpPr>
          <p:nvPr/>
        </p:nvSpPr>
        <p:spPr>
          <a:xfrm>
            <a:off x="5188085" y="6529769"/>
            <a:ext cx="1815830" cy="328231"/>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bg1"/>
                </a:solidFill>
              </a:rPr>
              <a:t>UNCLASSIFIED</a:t>
            </a:r>
          </a:p>
        </p:txBody>
      </p:sp>
    </p:spTree>
    <p:extLst>
      <p:ext uri="{BB962C8B-B14F-4D97-AF65-F5344CB8AC3E}">
        <p14:creationId xmlns:p14="http://schemas.microsoft.com/office/powerpoint/2010/main" val="203556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64" y="-72199"/>
            <a:ext cx="10853531" cy="1025921"/>
          </a:xfrm>
        </p:spPr>
        <p:txBody>
          <a:bodyPr/>
          <a:lstStyle/>
          <a:p>
            <a:r>
              <a:rPr lang="en-US" dirty="0" smtClean="0"/>
              <a:t>Mars2020 Terrain </a:t>
            </a:r>
            <a:r>
              <a:rPr lang="en-US" dirty="0"/>
              <a:t>Relative Navigation (TRN) + Safe Target Selection (STS) </a:t>
            </a:r>
          </a:p>
        </p:txBody>
      </p:sp>
      <p:grpSp>
        <p:nvGrpSpPr>
          <p:cNvPr id="5" name="Group 4">
            <a:extLst>
              <a:ext uri="{FF2B5EF4-FFF2-40B4-BE49-F238E27FC236}">
                <a16:creationId xmlns:a16="http://schemas.microsoft.com/office/drawing/2014/main" id="{45C8EAB8-BCE3-9A4C-8510-B29457828C0D}"/>
              </a:ext>
            </a:extLst>
          </p:cNvPr>
          <p:cNvGrpSpPr/>
          <p:nvPr/>
        </p:nvGrpSpPr>
        <p:grpSpPr>
          <a:xfrm>
            <a:off x="6553201" y="1544044"/>
            <a:ext cx="3226753" cy="2804474"/>
            <a:chOff x="399361" y="990600"/>
            <a:chExt cx="5497154" cy="4777750"/>
          </a:xfrm>
        </p:grpSpPr>
        <p:pic>
          <p:nvPicPr>
            <p:cNvPr id="7" name="Picture 6" descr="DEM">
              <a:extLst>
                <a:ext uri="{FF2B5EF4-FFF2-40B4-BE49-F238E27FC236}">
                  <a16:creationId xmlns:a16="http://schemas.microsoft.com/office/drawing/2014/main" id="{90BF6FBF-75E1-6549-AE96-6BD655A98EA0}"/>
                </a:ext>
              </a:extLst>
            </p:cNvPr>
            <p:cNvPicPr>
              <a:picLocks noChangeAspect="1" noChangeArrowheads="1"/>
            </p:cNvPicPr>
            <p:nvPr/>
          </p:nvPicPr>
          <p:blipFill>
            <a:blip r:embed="rId3" cstate="print"/>
            <a:srcRect/>
            <a:stretch>
              <a:fillRect/>
            </a:stretch>
          </p:blipFill>
          <p:spPr bwMode="auto">
            <a:xfrm flipH="1">
              <a:off x="399361" y="4419600"/>
              <a:ext cx="5497154" cy="1343981"/>
            </a:xfrm>
            <a:prstGeom prst="rect">
              <a:avLst/>
            </a:prstGeom>
            <a:noFill/>
            <a:ln w="9525">
              <a:noFill/>
              <a:miter lim="800000"/>
              <a:headEnd/>
              <a:tailEnd/>
            </a:ln>
          </p:spPr>
        </p:pic>
        <p:grpSp>
          <p:nvGrpSpPr>
            <p:cNvPr id="8" name="Group 7">
              <a:extLst>
                <a:ext uri="{FF2B5EF4-FFF2-40B4-BE49-F238E27FC236}">
                  <a16:creationId xmlns:a16="http://schemas.microsoft.com/office/drawing/2014/main" id="{1878DC2D-C6D9-144F-8154-5EB15E0580C0}"/>
                </a:ext>
              </a:extLst>
            </p:cNvPr>
            <p:cNvGrpSpPr/>
            <p:nvPr/>
          </p:nvGrpSpPr>
          <p:grpSpPr>
            <a:xfrm>
              <a:off x="399361" y="4419600"/>
              <a:ext cx="5497154" cy="1348750"/>
              <a:chOff x="870795" y="4061450"/>
              <a:chExt cx="5497154" cy="1348750"/>
            </a:xfrm>
          </p:grpSpPr>
          <p:pic>
            <p:nvPicPr>
              <p:cNvPr id="75" name="Picture 3" descr="DEM">
                <a:extLst>
                  <a:ext uri="{FF2B5EF4-FFF2-40B4-BE49-F238E27FC236}">
                    <a16:creationId xmlns:a16="http://schemas.microsoft.com/office/drawing/2014/main" id="{687316BA-89E2-6C4B-9A42-37FBDB70A541}"/>
                  </a:ext>
                </a:extLst>
              </p:cNvPr>
              <p:cNvPicPr>
                <a:picLocks noChangeAspect="1" noChangeArrowheads="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a14:imgEffect>
                          <a14:backgroundRemoval t="0" b="100000" l="0" r="99840"/>
                        </a14:imgEffect>
                      </a14:imgLayer>
                    </a14:imgProps>
                  </a:ext>
                </a:extLst>
              </a:blip>
              <a:srcRect/>
              <a:stretch>
                <a:fillRect/>
              </a:stretch>
            </p:blipFill>
            <p:spPr bwMode="auto">
              <a:xfrm flipH="1">
                <a:off x="870795" y="4066219"/>
                <a:ext cx="5497154" cy="1343981"/>
              </a:xfrm>
              <a:prstGeom prst="rect">
                <a:avLst/>
              </a:prstGeom>
              <a:noFill/>
              <a:ln w="9525">
                <a:noFill/>
                <a:miter lim="800000"/>
                <a:headEnd/>
                <a:tailEnd/>
              </a:ln>
            </p:spPr>
          </p:pic>
          <p:sp>
            <p:nvSpPr>
              <p:cNvPr id="76" name="Freeform 75">
                <a:extLst>
                  <a:ext uri="{FF2B5EF4-FFF2-40B4-BE49-F238E27FC236}">
                    <a16:creationId xmlns:a16="http://schemas.microsoft.com/office/drawing/2014/main" id="{90888226-19E3-3243-B763-FCDF6ACF125A}"/>
                  </a:ext>
                </a:extLst>
              </p:cNvPr>
              <p:cNvSpPr/>
              <p:nvPr/>
            </p:nvSpPr>
            <p:spPr>
              <a:xfrm>
                <a:off x="4768483" y="4390631"/>
                <a:ext cx="1413163" cy="891729"/>
              </a:xfrm>
              <a:custGeom>
                <a:avLst/>
                <a:gdLst>
                  <a:gd name="connsiteX0" fmla="*/ 627233 w 1413163"/>
                  <a:gd name="connsiteY0" fmla="*/ 0 h 891729"/>
                  <a:gd name="connsiteX1" fmla="*/ 0 w 1413163"/>
                  <a:gd name="connsiteY1" fmla="*/ 120913 h 891729"/>
                  <a:gd name="connsiteX2" fmla="*/ 226710 w 1413163"/>
                  <a:gd name="connsiteY2" fmla="*/ 521435 h 891729"/>
                  <a:gd name="connsiteX3" fmla="*/ 1231795 w 1413163"/>
                  <a:gd name="connsiteY3" fmla="*/ 891729 h 891729"/>
                  <a:gd name="connsiteX4" fmla="*/ 1413163 w 1413163"/>
                  <a:gd name="connsiteY4" fmla="*/ 657462 h 891729"/>
                  <a:gd name="connsiteX5" fmla="*/ 1065540 w 1413163"/>
                  <a:gd name="connsiteY5" fmla="*/ 173812 h 891729"/>
                  <a:gd name="connsiteX6" fmla="*/ 627233 w 1413163"/>
                  <a:gd name="connsiteY6" fmla="*/ 0 h 89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3163" h="891729">
                    <a:moveTo>
                      <a:pt x="627233" y="0"/>
                    </a:moveTo>
                    <a:lnTo>
                      <a:pt x="0" y="120913"/>
                    </a:lnTo>
                    <a:lnTo>
                      <a:pt x="226710" y="521435"/>
                    </a:lnTo>
                    <a:lnTo>
                      <a:pt x="1231795" y="891729"/>
                    </a:lnTo>
                    <a:lnTo>
                      <a:pt x="1413163" y="657462"/>
                    </a:lnTo>
                    <a:lnTo>
                      <a:pt x="1065540" y="173812"/>
                    </a:lnTo>
                    <a:lnTo>
                      <a:pt x="627233" y="0"/>
                    </a:lnTo>
                    <a:close/>
                  </a:path>
                </a:pathLst>
              </a:custGeom>
              <a:solidFill>
                <a:srgbClr val="FF93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7" name="Freeform 76">
                <a:extLst>
                  <a:ext uri="{FF2B5EF4-FFF2-40B4-BE49-F238E27FC236}">
                    <a16:creationId xmlns:a16="http://schemas.microsoft.com/office/drawing/2014/main" id="{7D2D74E3-241B-E84B-BDF2-5FD953788A63}"/>
                  </a:ext>
                </a:extLst>
              </p:cNvPr>
              <p:cNvSpPr/>
              <p:nvPr/>
            </p:nvSpPr>
            <p:spPr>
              <a:xfrm>
                <a:off x="1299411" y="4061450"/>
                <a:ext cx="2444816" cy="837809"/>
              </a:xfrm>
              <a:custGeom>
                <a:avLst/>
                <a:gdLst>
                  <a:gd name="connsiteX0" fmla="*/ 2444816 w 2444816"/>
                  <a:gd name="connsiteY0" fmla="*/ 549051 h 837809"/>
                  <a:gd name="connsiteX1" fmla="*/ 2030930 w 2444816"/>
                  <a:gd name="connsiteY1" fmla="*/ 115914 h 837809"/>
                  <a:gd name="connsiteX2" fmla="*/ 1655545 w 2444816"/>
                  <a:gd name="connsiteY2" fmla="*/ 48537 h 837809"/>
                  <a:gd name="connsiteX3" fmla="*/ 1424538 w 2444816"/>
                  <a:gd name="connsiteY3" fmla="*/ 67788 h 837809"/>
                  <a:gd name="connsiteX4" fmla="*/ 1424538 w 2444816"/>
                  <a:gd name="connsiteY4" fmla="*/ 67788 h 837809"/>
                  <a:gd name="connsiteX5" fmla="*/ 1337911 w 2444816"/>
                  <a:gd name="connsiteY5" fmla="*/ 48537 h 837809"/>
                  <a:gd name="connsiteX6" fmla="*/ 1309035 w 2444816"/>
                  <a:gd name="connsiteY6" fmla="*/ 29287 h 837809"/>
                  <a:gd name="connsiteX7" fmla="*/ 1280160 w 2444816"/>
                  <a:gd name="connsiteY7" fmla="*/ 19662 h 837809"/>
                  <a:gd name="connsiteX8" fmla="*/ 1222408 w 2444816"/>
                  <a:gd name="connsiteY8" fmla="*/ 29287 h 837809"/>
                  <a:gd name="connsiteX9" fmla="*/ 1164656 w 2444816"/>
                  <a:gd name="connsiteY9" fmla="*/ 67788 h 837809"/>
                  <a:gd name="connsiteX10" fmla="*/ 1049153 w 2444816"/>
                  <a:gd name="connsiteY10" fmla="*/ 67788 h 837809"/>
                  <a:gd name="connsiteX11" fmla="*/ 1020277 w 2444816"/>
                  <a:gd name="connsiteY11" fmla="*/ 58163 h 837809"/>
                  <a:gd name="connsiteX12" fmla="*/ 1001027 w 2444816"/>
                  <a:gd name="connsiteY12" fmla="*/ 29287 h 837809"/>
                  <a:gd name="connsiteX13" fmla="*/ 972151 w 2444816"/>
                  <a:gd name="connsiteY13" fmla="*/ 19662 h 837809"/>
                  <a:gd name="connsiteX14" fmla="*/ 847023 w 2444816"/>
                  <a:gd name="connsiteY14" fmla="*/ 29287 h 837809"/>
                  <a:gd name="connsiteX15" fmla="*/ 818147 w 2444816"/>
                  <a:gd name="connsiteY15" fmla="*/ 38912 h 837809"/>
                  <a:gd name="connsiteX16" fmla="*/ 808522 w 2444816"/>
                  <a:gd name="connsiteY16" fmla="*/ 67788 h 837809"/>
                  <a:gd name="connsiteX17" fmla="*/ 770021 w 2444816"/>
                  <a:gd name="connsiteY17" fmla="*/ 58163 h 837809"/>
                  <a:gd name="connsiteX18" fmla="*/ 712269 w 2444816"/>
                  <a:gd name="connsiteY18" fmla="*/ 29287 h 837809"/>
                  <a:gd name="connsiteX19" fmla="*/ 693018 w 2444816"/>
                  <a:gd name="connsiteY19" fmla="*/ 411 h 837809"/>
                  <a:gd name="connsiteX20" fmla="*/ 596766 w 2444816"/>
                  <a:gd name="connsiteY20" fmla="*/ 19662 h 837809"/>
                  <a:gd name="connsiteX21" fmla="*/ 567890 w 2444816"/>
                  <a:gd name="connsiteY21" fmla="*/ 38912 h 837809"/>
                  <a:gd name="connsiteX22" fmla="*/ 500513 w 2444816"/>
                  <a:gd name="connsiteY22" fmla="*/ 58163 h 837809"/>
                  <a:gd name="connsiteX23" fmla="*/ 346509 w 2444816"/>
                  <a:gd name="connsiteY23" fmla="*/ 67788 h 837809"/>
                  <a:gd name="connsiteX24" fmla="*/ 327258 w 2444816"/>
                  <a:gd name="connsiteY24" fmla="*/ 77413 h 837809"/>
                  <a:gd name="connsiteX25" fmla="*/ 182880 w 2444816"/>
                  <a:gd name="connsiteY25" fmla="*/ 212167 h 837809"/>
                  <a:gd name="connsiteX26" fmla="*/ 0 w 2444816"/>
                  <a:gd name="connsiteY26" fmla="*/ 635678 h 837809"/>
                  <a:gd name="connsiteX27" fmla="*/ 519764 w 2444816"/>
                  <a:gd name="connsiteY27" fmla="*/ 837809 h 837809"/>
                  <a:gd name="connsiteX28" fmla="*/ 933650 w 2444816"/>
                  <a:gd name="connsiteY28" fmla="*/ 722306 h 837809"/>
                  <a:gd name="connsiteX29" fmla="*/ 1116530 w 2444816"/>
                  <a:gd name="connsiteY29" fmla="*/ 770432 h 837809"/>
                  <a:gd name="connsiteX30" fmla="*/ 1212783 w 2444816"/>
                  <a:gd name="connsiteY30" fmla="*/ 683805 h 837809"/>
                  <a:gd name="connsiteX31" fmla="*/ 1703671 w 2444816"/>
                  <a:gd name="connsiteY31" fmla="*/ 510550 h 837809"/>
                  <a:gd name="connsiteX32" fmla="*/ 1886551 w 2444816"/>
                  <a:gd name="connsiteY32" fmla="*/ 452798 h 837809"/>
                  <a:gd name="connsiteX33" fmla="*/ 2377440 w 2444816"/>
                  <a:gd name="connsiteY33" fmla="*/ 606803 h 837809"/>
                  <a:gd name="connsiteX34" fmla="*/ 2444816 w 2444816"/>
                  <a:gd name="connsiteY34" fmla="*/ 549051 h 8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4816" h="837809">
                    <a:moveTo>
                      <a:pt x="2444816" y="549051"/>
                    </a:moveTo>
                    <a:lnTo>
                      <a:pt x="2030930" y="115914"/>
                    </a:lnTo>
                    <a:lnTo>
                      <a:pt x="1655545" y="48537"/>
                    </a:lnTo>
                    <a:lnTo>
                      <a:pt x="1424538" y="67788"/>
                    </a:lnTo>
                    <a:lnTo>
                      <a:pt x="1424538" y="67788"/>
                    </a:lnTo>
                    <a:cubicBezTo>
                      <a:pt x="1395662" y="61371"/>
                      <a:pt x="1365973" y="57891"/>
                      <a:pt x="1337911" y="48537"/>
                    </a:cubicBezTo>
                    <a:cubicBezTo>
                      <a:pt x="1326937" y="44879"/>
                      <a:pt x="1319382" y="34460"/>
                      <a:pt x="1309035" y="29287"/>
                    </a:cubicBezTo>
                    <a:cubicBezTo>
                      <a:pt x="1299960" y="24750"/>
                      <a:pt x="1289785" y="22870"/>
                      <a:pt x="1280160" y="19662"/>
                    </a:cubicBezTo>
                    <a:cubicBezTo>
                      <a:pt x="1260909" y="22870"/>
                      <a:pt x="1240423" y="21781"/>
                      <a:pt x="1222408" y="29287"/>
                    </a:cubicBezTo>
                    <a:cubicBezTo>
                      <a:pt x="1201051" y="38185"/>
                      <a:pt x="1164656" y="67788"/>
                      <a:pt x="1164656" y="67788"/>
                    </a:cubicBezTo>
                    <a:cubicBezTo>
                      <a:pt x="1096961" y="45223"/>
                      <a:pt x="1178101" y="67788"/>
                      <a:pt x="1049153" y="67788"/>
                    </a:cubicBezTo>
                    <a:cubicBezTo>
                      <a:pt x="1039007" y="67788"/>
                      <a:pt x="1029902" y="61371"/>
                      <a:pt x="1020277" y="58163"/>
                    </a:cubicBezTo>
                    <a:cubicBezTo>
                      <a:pt x="1013860" y="48538"/>
                      <a:pt x="1010060" y="36514"/>
                      <a:pt x="1001027" y="29287"/>
                    </a:cubicBezTo>
                    <a:cubicBezTo>
                      <a:pt x="993104" y="22949"/>
                      <a:pt x="982297" y="19662"/>
                      <a:pt x="972151" y="19662"/>
                    </a:cubicBezTo>
                    <a:cubicBezTo>
                      <a:pt x="930318" y="19662"/>
                      <a:pt x="888732" y="26079"/>
                      <a:pt x="847023" y="29287"/>
                    </a:cubicBezTo>
                    <a:cubicBezTo>
                      <a:pt x="837398" y="32495"/>
                      <a:pt x="825321" y="31738"/>
                      <a:pt x="818147" y="38912"/>
                    </a:cubicBezTo>
                    <a:cubicBezTo>
                      <a:pt x="810973" y="46086"/>
                      <a:pt x="817942" y="64020"/>
                      <a:pt x="808522" y="67788"/>
                    </a:cubicBezTo>
                    <a:cubicBezTo>
                      <a:pt x="796240" y="72701"/>
                      <a:pt x="782741" y="61797"/>
                      <a:pt x="770021" y="58163"/>
                    </a:cubicBezTo>
                    <a:cubicBezTo>
                      <a:pt x="735154" y="48201"/>
                      <a:pt x="743905" y="50377"/>
                      <a:pt x="712269" y="29287"/>
                    </a:cubicBezTo>
                    <a:cubicBezTo>
                      <a:pt x="705852" y="19662"/>
                      <a:pt x="704311" y="2921"/>
                      <a:pt x="693018" y="411"/>
                    </a:cubicBezTo>
                    <a:cubicBezTo>
                      <a:pt x="680735" y="-2319"/>
                      <a:pt x="618033" y="9028"/>
                      <a:pt x="596766" y="19662"/>
                    </a:cubicBezTo>
                    <a:cubicBezTo>
                      <a:pt x="586419" y="24835"/>
                      <a:pt x="578237" y="33739"/>
                      <a:pt x="567890" y="38912"/>
                    </a:cubicBezTo>
                    <a:cubicBezTo>
                      <a:pt x="557632" y="44041"/>
                      <a:pt x="508219" y="57392"/>
                      <a:pt x="500513" y="58163"/>
                    </a:cubicBezTo>
                    <a:cubicBezTo>
                      <a:pt x="449333" y="63281"/>
                      <a:pt x="397844" y="64580"/>
                      <a:pt x="346509" y="67788"/>
                    </a:cubicBezTo>
                    <a:cubicBezTo>
                      <a:pt x="301783" y="78969"/>
                      <a:pt x="294779" y="77413"/>
                      <a:pt x="327258" y="77413"/>
                    </a:cubicBezTo>
                    <a:lnTo>
                      <a:pt x="182880" y="212167"/>
                    </a:lnTo>
                    <a:lnTo>
                      <a:pt x="0" y="635678"/>
                    </a:lnTo>
                    <a:lnTo>
                      <a:pt x="519764" y="837809"/>
                    </a:lnTo>
                    <a:lnTo>
                      <a:pt x="933650" y="722306"/>
                    </a:lnTo>
                    <a:lnTo>
                      <a:pt x="1116530" y="770432"/>
                    </a:lnTo>
                    <a:lnTo>
                      <a:pt x="1212783" y="683805"/>
                    </a:lnTo>
                    <a:lnTo>
                      <a:pt x="1703671" y="510550"/>
                    </a:lnTo>
                    <a:lnTo>
                      <a:pt x="1886551" y="452798"/>
                    </a:lnTo>
                    <a:lnTo>
                      <a:pt x="2377440" y="606803"/>
                    </a:lnTo>
                    <a:lnTo>
                      <a:pt x="2444816" y="549051"/>
                    </a:lnTo>
                    <a:close/>
                  </a:path>
                </a:pathLst>
              </a:cu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8" name="Freeform 77">
                <a:extLst>
                  <a:ext uri="{FF2B5EF4-FFF2-40B4-BE49-F238E27FC236}">
                    <a16:creationId xmlns:a16="http://schemas.microsoft.com/office/drawing/2014/main" id="{F66C687C-27E6-E346-95EC-75AA573FE152}"/>
                  </a:ext>
                </a:extLst>
              </p:cNvPr>
              <p:cNvSpPr/>
              <p:nvPr/>
            </p:nvSpPr>
            <p:spPr>
              <a:xfrm>
                <a:off x="4032985" y="4196615"/>
                <a:ext cx="462013" cy="202130"/>
              </a:xfrm>
              <a:custGeom>
                <a:avLst/>
                <a:gdLst>
                  <a:gd name="connsiteX0" fmla="*/ 0 w 462013"/>
                  <a:gd name="connsiteY0" fmla="*/ 0 h 202130"/>
                  <a:gd name="connsiteX1" fmla="*/ 86628 w 462013"/>
                  <a:gd name="connsiteY1" fmla="*/ 202130 h 202130"/>
                  <a:gd name="connsiteX2" fmla="*/ 462013 w 462013"/>
                  <a:gd name="connsiteY2" fmla="*/ 173254 h 202130"/>
                  <a:gd name="connsiteX3" fmla="*/ 404261 w 462013"/>
                  <a:gd name="connsiteY3" fmla="*/ 0 h 202130"/>
                  <a:gd name="connsiteX4" fmla="*/ 0 w 462013"/>
                  <a:gd name="connsiteY4" fmla="*/ 0 h 202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013" h="202130">
                    <a:moveTo>
                      <a:pt x="0" y="0"/>
                    </a:moveTo>
                    <a:lnTo>
                      <a:pt x="86628" y="202130"/>
                    </a:lnTo>
                    <a:lnTo>
                      <a:pt x="462013" y="173254"/>
                    </a:lnTo>
                    <a:lnTo>
                      <a:pt x="404261" y="0"/>
                    </a:lnTo>
                    <a:lnTo>
                      <a:pt x="0" y="0"/>
                    </a:lnTo>
                    <a:close/>
                  </a:path>
                </a:pathLst>
              </a:custGeom>
              <a:solidFill>
                <a:srgbClr val="FF93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9" name="Freeform 78">
                <a:extLst>
                  <a:ext uri="{FF2B5EF4-FFF2-40B4-BE49-F238E27FC236}">
                    <a16:creationId xmlns:a16="http://schemas.microsoft.com/office/drawing/2014/main" id="{7CC74B4E-1A99-5E48-BDD9-AFA460B98A40}"/>
                  </a:ext>
                </a:extLst>
              </p:cNvPr>
              <p:cNvSpPr/>
              <p:nvPr/>
            </p:nvSpPr>
            <p:spPr>
              <a:xfrm>
                <a:off x="1328286" y="4697128"/>
                <a:ext cx="2175310" cy="702645"/>
              </a:xfrm>
              <a:custGeom>
                <a:avLst/>
                <a:gdLst>
                  <a:gd name="connsiteX0" fmla="*/ 0 w 2175310"/>
                  <a:gd name="connsiteY0" fmla="*/ 529390 h 702645"/>
                  <a:gd name="connsiteX1" fmla="*/ 490889 w 2175310"/>
                  <a:gd name="connsiteY1" fmla="*/ 250257 h 702645"/>
                  <a:gd name="connsiteX2" fmla="*/ 1135781 w 2175310"/>
                  <a:gd name="connsiteY2" fmla="*/ 192506 h 702645"/>
                  <a:gd name="connsiteX3" fmla="*/ 1568918 w 2175310"/>
                  <a:gd name="connsiteY3" fmla="*/ 0 h 702645"/>
                  <a:gd name="connsiteX4" fmla="*/ 2175310 w 2175310"/>
                  <a:gd name="connsiteY4" fmla="*/ 182880 h 702645"/>
                  <a:gd name="connsiteX5" fmla="*/ 1309036 w 2175310"/>
                  <a:gd name="connsiteY5" fmla="*/ 423512 h 702645"/>
                  <a:gd name="connsiteX6" fmla="*/ 1212783 w 2175310"/>
                  <a:gd name="connsiteY6" fmla="*/ 539015 h 702645"/>
                  <a:gd name="connsiteX7" fmla="*/ 1087655 w 2175310"/>
                  <a:gd name="connsiteY7" fmla="*/ 577516 h 702645"/>
                  <a:gd name="connsiteX8" fmla="*/ 1087655 w 2175310"/>
                  <a:gd name="connsiteY8" fmla="*/ 702645 h 702645"/>
                  <a:gd name="connsiteX9" fmla="*/ 154005 w 2175310"/>
                  <a:gd name="connsiteY9" fmla="*/ 693019 h 702645"/>
                  <a:gd name="connsiteX10" fmla="*/ 0 w 2175310"/>
                  <a:gd name="connsiteY10" fmla="*/ 529390 h 70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5310" h="702645">
                    <a:moveTo>
                      <a:pt x="0" y="529390"/>
                    </a:moveTo>
                    <a:lnTo>
                      <a:pt x="490889" y="250257"/>
                    </a:lnTo>
                    <a:lnTo>
                      <a:pt x="1135781" y="192506"/>
                    </a:lnTo>
                    <a:lnTo>
                      <a:pt x="1568918" y="0"/>
                    </a:lnTo>
                    <a:lnTo>
                      <a:pt x="2175310" y="182880"/>
                    </a:lnTo>
                    <a:lnTo>
                      <a:pt x="1309036" y="423512"/>
                    </a:lnTo>
                    <a:lnTo>
                      <a:pt x="1212783" y="539015"/>
                    </a:lnTo>
                    <a:lnTo>
                      <a:pt x="1087655" y="577516"/>
                    </a:lnTo>
                    <a:lnTo>
                      <a:pt x="1087655" y="702645"/>
                    </a:lnTo>
                    <a:lnTo>
                      <a:pt x="154005" y="693019"/>
                    </a:lnTo>
                    <a:lnTo>
                      <a:pt x="0" y="529390"/>
                    </a:lnTo>
                    <a:close/>
                  </a:path>
                </a:pathLst>
              </a:custGeom>
              <a:solidFill>
                <a:srgbClr val="FF93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9" name="Freeform 8">
              <a:extLst>
                <a:ext uri="{FF2B5EF4-FFF2-40B4-BE49-F238E27FC236}">
                  <a16:creationId xmlns:a16="http://schemas.microsoft.com/office/drawing/2014/main" id="{5FC4B95B-BB3A-274A-B076-EFBD79542C28}"/>
                </a:ext>
              </a:extLst>
            </p:cNvPr>
            <p:cNvSpPr/>
            <p:nvPr/>
          </p:nvSpPr>
          <p:spPr>
            <a:xfrm>
              <a:off x="1999561" y="1915076"/>
              <a:ext cx="2415988" cy="3629156"/>
            </a:xfrm>
            <a:custGeom>
              <a:avLst/>
              <a:gdLst>
                <a:gd name="connsiteX0" fmla="*/ 19490 w 2127900"/>
                <a:gd name="connsiteY0" fmla="*/ 0 h 2992582"/>
                <a:gd name="connsiteX1" fmla="*/ 253758 w 2127900"/>
                <a:gd name="connsiteY1" fmla="*/ 1692774 h 2992582"/>
                <a:gd name="connsiteX2" fmla="*/ 1802948 w 2127900"/>
                <a:gd name="connsiteY2" fmla="*/ 2138638 h 2992582"/>
                <a:gd name="connsiteX3" fmla="*/ 2127900 w 2127900"/>
                <a:gd name="connsiteY3" fmla="*/ 2992582 h 2992582"/>
                <a:gd name="connsiteX4" fmla="*/ 2127900 w 2127900"/>
                <a:gd name="connsiteY4" fmla="*/ 2992582 h 299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900" h="2992582">
                  <a:moveTo>
                    <a:pt x="19490" y="0"/>
                  </a:moveTo>
                  <a:cubicBezTo>
                    <a:pt x="-11998" y="668167"/>
                    <a:pt x="-43485" y="1336334"/>
                    <a:pt x="253758" y="1692774"/>
                  </a:cubicBezTo>
                  <a:cubicBezTo>
                    <a:pt x="551001" y="2049214"/>
                    <a:pt x="1490591" y="1922003"/>
                    <a:pt x="1802948" y="2138638"/>
                  </a:cubicBezTo>
                  <a:cubicBezTo>
                    <a:pt x="2115305" y="2355273"/>
                    <a:pt x="2127900" y="2992582"/>
                    <a:pt x="2127900" y="2992582"/>
                  </a:cubicBezTo>
                  <a:lnTo>
                    <a:pt x="2127900" y="2992582"/>
                  </a:lnTo>
                </a:path>
              </a:pathLst>
            </a:cu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0" name="Group 200">
              <a:extLst>
                <a:ext uri="{FF2B5EF4-FFF2-40B4-BE49-F238E27FC236}">
                  <a16:creationId xmlns:a16="http://schemas.microsoft.com/office/drawing/2014/main" id="{725D7484-888B-AC49-AA1D-3F6085BEFF2B}"/>
                </a:ext>
              </a:extLst>
            </p:cNvPr>
            <p:cNvGrpSpPr>
              <a:grpSpLocks noChangeAspect="1"/>
            </p:cNvGrpSpPr>
            <p:nvPr/>
          </p:nvGrpSpPr>
          <p:grpSpPr bwMode="auto">
            <a:xfrm rot="21048509">
              <a:off x="3627383" y="4214924"/>
              <a:ext cx="329470" cy="372336"/>
              <a:chOff x="1126" y="1072"/>
              <a:chExt cx="386" cy="425"/>
            </a:xfrm>
          </p:grpSpPr>
          <p:grpSp>
            <p:nvGrpSpPr>
              <p:cNvPr id="64" name="Group 63">
                <a:extLst>
                  <a:ext uri="{FF2B5EF4-FFF2-40B4-BE49-F238E27FC236}">
                    <a16:creationId xmlns:a16="http://schemas.microsoft.com/office/drawing/2014/main" id="{20828A88-9F39-264D-810C-0BA12A760E24}"/>
                  </a:ext>
                </a:extLst>
              </p:cNvPr>
              <p:cNvGrpSpPr>
                <a:grpSpLocks noChangeAspect="1"/>
              </p:cNvGrpSpPr>
              <p:nvPr/>
            </p:nvGrpSpPr>
            <p:grpSpPr bwMode="auto">
              <a:xfrm>
                <a:off x="1267" y="1287"/>
                <a:ext cx="134" cy="210"/>
                <a:chOff x="1390" y="1634"/>
                <a:chExt cx="261" cy="431"/>
              </a:xfrm>
            </p:grpSpPr>
            <p:sp>
              <p:nvSpPr>
                <p:cNvPr id="70" name="Arc 202">
                  <a:extLst>
                    <a:ext uri="{FF2B5EF4-FFF2-40B4-BE49-F238E27FC236}">
                      <a16:creationId xmlns:a16="http://schemas.microsoft.com/office/drawing/2014/main" id="{253AD573-0833-A74B-9F0D-A660F7175A58}"/>
                    </a:ext>
                  </a:extLst>
                </p:cNvPr>
                <p:cNvSpPr>
                  <a:spLocks noChangeAspect="1"/>
                </p:cNvSpPr>
                <p:nvPr/>
              </p:nvSpPr>
              <p:spPr bwMode="auto">
                <a:xfrm rot="5400000">
                  <a:off x="1477" y="1708"/>
                  <a:ext cx="83" cy="131"/>
                </a:xfrm>
                <a:custGeom>
                  <a:avLst/>
                  <a:gdLst>
                    <a:gd name="G0" fmla="+- 0 0 0"/>
                    <a:gd name="G1" fmla="+- 17024 0 0"/>
                    <a:gd name="G2" fmla="+- 21600 0 0"/>
                    <a:gd name="T0" fmla="*/ 13295 w 21600"/>
                    <a:gd name="T1" fmla="*/ 0 h 34144"/>
                    <a:gd name="T2" fmla="*/ 13170 w 21600"/>
                    <a:gd name="T3" fmla="*/ 34144 h 34144"/>
                    <a:gd name="T4" fmla="*/ 0 w 21600"/>
                    <a:gd name="T5" fmla="*/ 17024 h 34144"/>
                  </a:gdLst>
                  <a:ahLst/>
                  <a:cxnLst>
                    <a:cxn ang="0">
                      <a:pos x="T0" y="T1"/>
                    </a:cxn>
                    <a:cxn ang="0">
                      <a:pos x="T2" y="T3"/>
                    </a:cxn>
                    <a:cxn ang="0">
                      <a:pos x="T4" y="T5"/>
                    </a:cxn>
                  </a:cxnLst>
                  <a:rect l="0" t="0" r="r" b="b"/>
                  <a:pathLst>
                    <a:path w="21600" h="34144" fill="none" extrusionOk="0">
                      <a:moveTo>
                        <a:pt x="13294" y="0"/>
                      </a:moveTo>
                      <a:cubicBezTo>
                        <a:pt x="18536" y="4093"/>
                        <a:pt x="21600" y="10373"/>
                        <a:pt x="21600" y="17024"/>
                      </a:cubicBezTo>
                      <a:cubicBezTo>
                        <a:pt x="21600" y="23729"/>
                        <a:pt x="18485" y="30055"/>
                        <a:pt x="13170" y="34144"/>
                      </a:cubicBezTo>
                    </a:path>
                    <a:path w="21600" h="34144" stroke="0" extrusionOk="0">
                      <a:moveTo>
                        <a:pt x="13294" y="0"/>
                      </a:moveTo>
                      <a:cubicBezTo>
                        <a:pt x="18536" y="4093"/>
                        <a:pt x="21600" y="10373"/>
                        <a:pt x="21600" y="17024"/>
                      </a:cubicBezTo>
                      <a:cubicBezTo>
                        <a:pt x="21600" y="23729"/>
                        <a:pt x="18485" y="30055"/>
                        <a:pt x="13170" y="34144"/>
                      </a:cubicBezTo>
                      <a:lnTo>
                        <a:pt x="0" y="17024"/>
                      </a:lnTo>
                      <a:close/>
                    </a:path>
                  </a:pathLst>
                </a:custGeom>
                <a:noFill/>
                <a:ln w="9525">
                  <a:solidFill>
                    <a:schemeClr val="tx1"/>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71" name="Arc 203">
                  <a:extLst>
                    <a:ext uri="{FF2B5EF4-FFF2-40B4-BE49-F238E27FC236}">
                      <a16:creationId xmlns:a16="http://schemas.microsoft.com/office/drawing/2014/main" id="{2CBD4ACF-0AB7-4E41-9BD4-EDC5EE009DD4}"/>
                    </a:ext>
                  </a:extLst>
                </p:cNvPr>
                <p:cNvSpPr>
                  <a:spLocks noChangeAspect="1"/>
                </p:cNvSpPr>
                <p:nvPr/>
              </p:nvSpPr>
              <p:spPr bwMode="auto">
                <a:xfrm rot="5400000">
                  <a:off x="1455" y="1725"/>
                  <a:ext cx="138" cy="150"/>
                </a:xfrm>
                <a:custGeom>
                  <a:avLst/>
                  <a:gdLst>
                    <a:gd name="G0" fmla="+- 0 0 0"/>
                    <a:gd name="G1" fmla="+- 13145 0 0"/>
                    <a:gd name="G2" fmla="+- 21600 0 0"/>
                    <a:gd name="T0" fmla="*/ 17140 w 21600"/>
                    <a:gd name="T1" fmla="*/ 0 h 26290"/>
                    <a:gd name="T2" fmla="*/ 17140 w 21600"/>
                    <a:gd name="T3" fmla="*/ 26290 h 26290"/>
                    <a:gd name="T4" fmla="*/ 0 w 21600"/>
                    <a:gd name="T5" fmla="*/ 13145 h 26290"/>
                  </a:gdLst>
                  <a:ahLst/>
                  <a:cxnLst>
                    <a:cxn ang="0">
                      <a:pos x="T0" y="T1"/>
                    </a:cxn>
                    <a:cxn ang="0">
                      <a:pos x="T2" y="T3"/>
                    </a:cxn>
                    <a:cxn ang="0">
                      <a:pos x="T4" y="T5"/>
                    </a:cxn>
                  </a:cxnLst>
                  <a:rect l="0" t="0" r="r" b="b"/>
                  <a:pathLst>
                    <a:path w="21600" h="26290" fill="none" extrusionOk="0">
                      <a:moveTo>
                        <a:pt x="17139" y="0"/>
                      </a:moveTo>
                      <a:cubicBezTo>
                        <a:pt x="20032" y="3771"/>
                        <a:pt x="21600" y="8391"/>
                        <a:pt x="21600" y="13145"/>
                      </a:cubicBezTo>
                      <a:cubicBezTo>
                        <a:pt x="21600" y="17898"/>
                        <a:pt x="20032" y="22518"/>
                        <a:pt x="17139" y="26289"/>
                      </a:cubicBezTo>
                    </a:path>
                    <a:path w="21600" h="26290" stroke="0" extrusionOk="0">
                      <a:moveTo>
                        <a:pt x="17139" y="0"/>
                      </a:moveTo>
                      <a:cubicBezTo>
                        <a:pt x="20032" y="3771"/>
                        <a:pt x="21600" y="8391"/>
                        <a:pt x="21600" y="13145"/>
                      </a:cubicBezTo>
                      <a:cubicBezTo>
                        <a:pt x="21600" y="17898"/>
                        <a:pt x="20032" y="22518"/>
                        <a:pt x="17139" y="26289"/>
                      </a:cubicBezTo>
                      <a:lnTo>
                        <a:pt x="0" y="13145"/>
                      </a:lnTo>
                      <a:close/>
                    </a:path>
                  </a:pathLst>
                </a:custGeom>
                <a:noFill/>
                <a:ln w="9525">
                  <a:solidFill>
                    <a:srgbClr val="333333"/>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72" name="Arc 204">
                  <a:extLst>
                    <a:ext uri="{FF2B5EF4-FFF2-40B4-BE49-F238E27FC236}">
                      <a16:creationId xmlns:a16="http://schemas.microsoft.com/office/drawing/2014/main" id="{55B867DC-6641-AF4E-840E-2F1BDF8801E0}"/>
                    </a:ext>
                  </a:extLst>
                </p:cNvPr>
                <p:cNvSpPr>
                  <a:spLocks noChangeAspect="1"/>
                </p:cNvSpPr>
                <p:nvPr/>
              </p:nvSpPr>
              <p:spPr bwMode="auto">
                <a:xfrm rot="5400000">
                  <a:off x="1423" y="1739"/>
                  <a:ext cx="196" cy="186"/>
                </a:xfrm>
                <a:custGeom>
                  <a:avLst/>
                  <a:gdLst>
                    <a:gd name="G0" fmla="+- 0 0 0"/>
                    <a:gd name="G1" fmla="+- 10469 0 0"/>
                    <a:gd name="G2" fmla="+- 21600 0 0"/>
                    <a:gd name="T0" fmla="*/ 18893 w 21600"/>
                    <a:gd name="T1" fmla="*/ 0 h 22977"/>
                    <a:gd name="T2" fmla="*/ 17610 w 21600"/>
                    <a:gd name="T3" fmla="*/ 22977 h 22977"/>
                    <a:gd name="T4" fmla="*/ 0 w 21600"/>
                    <a:gd name="T5" fmla="*/ 10469 h 22977"/>
                  </a:gdLst>
                  <a:ahLst/>
                  <a:cxnLst>
                    <a:cxn ang="0">
                      <a:pos x="T0" y="T1"/>
                    </a:cxn>
                    <a:cxn ang="0">
                      <a:pos x="T2" y="T3"/>
                    </a:cxn>
                    <a:cxn ang="0">
                      <a:pos x="T4" y="T5"/>
                    </a:cxn>
                  </a:cxnLst>
                  <a:rect l="0" t="0" r="r" b="b"/>
                  <a:pathLst>
                    <a:path w="21600" h="22977" fill="none" extrusionOk="0">
                      <a:moveTo>
                        <a:pt x="18893" y="-1"/>
                      </a:moveTo>
                      <a:cubicBezTo>
                        <a:pt x="20668" y="3203"/>
                        <a:pt x="21600" y="6806"/>
                        <a:pt x="21600" y="10469"/>
                      </a:cubicBezTo>
                      <a:cubicBezTo>
                        <a:pt x="21600" y="14951"/>
                        <a:pt x="20205" y="19322"/>
                        <a:pt x="17609" y="22976"/>
                      </a:cubicBezTo>
                    </a:path>
                    <a:path w="21600" h="22977" stroke="0" extrusionOk="0">
                      <a:moveTo>
                        <a:pt x="18893" y="-1"/>
                      </a:moveTo>
                      <a:cubicBezTo>
                        <a:pt x="20668" y="3203"/>
                        <a:pt x="21600" y="6806"/>
                        <a:pt x="21600" y="10469"/>
                      </a:cubicBezTo>
                      <a:cubicBezTo>
                        <a:pt x="21600" y="14951"/>
                        <a:pt x="20205" y="19322"/>
                        <a:pt x="17609" y="22976"/>
                      </a:cubicBezTo>
                      <a:lnTo>
                        <a:pt x="0" y="10469"/>
                      </a:lnTo>
                      <a:close/>
                    </a:path>
                  </a:pathLst>
                </a:custGeom>
                <a:noFill/>
                <a:ln w="9525">
                  <a:solidFill>
                    <a:srgbClr val="808080"/>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73" name="Arc 205">
                  <a:extLst>
                    <a:ext uri="{FF2B5EF4-FFF2-40B4-BE49-F238E27FC236}">
                      <a16:creationId xmlns:a16="http://schemas.microsoft.com/office/drawing/2014/main" id="{590CA99A-2DC6-0D4B-B78C-3FF5DD993A16}"/>
                    </a:ext>
                  </a:extLst>
                </p:cNvPr>
                <p:cNvSpPr>
                  <a:spLocks noChangeAspect="1"/>
                </p:cNvSpPr>
                <p:nvPr/>
              </p:nvSpPr>
              <p:spPr bwMode="auto">
                <a:xfrm rot="5400000">
                  <a:off x="1391" y="1754"/>
                  <a:ext cx="271" cy="213"/>
                </a:xfrm>
                <a:custGeom>
                  <a:avLst/>
                  <a:gdLst>
                    <a:gd name="G0" fmla="+- 0 0 0"/>
                    <a:gd name="G1" fmla="+- 8748 0 0"/>
                    <a:gd name="G2" fmla="+- 21600 0 0"/>
                    <a:gd name="T0" fmla="*/ 19749 w 21600"/>
                    <a:gd name="T1" fmla="*/ 0 h 18996"/>
                    <a:gd name="T2" fmla="*/ 19014 w 21600"/>
                    <a:gd name="T3" fmla="*/ 18996 h 18996"/>
                    <a:gd name="T4" fmla="*/ 0 w 21600"/>
                    <a:gd name="T5" fmla="*/ 8748 h 18996"/>
                  </a:gdLst>
                  <a:ahLst/>
                  <a:cxnLst>
                    <a:cxn ang="0">
                      <a:pos x="T0" y="T1"/>
                    </a:cxn>
                    <a:cxn ang="0">
                      <a:pos x="T2" y="T3"/>
                    </a:cxn>
                    <a:cxn ang="0">
                      <a:pos x="T4" y="T5"/>
                    </a:cxn>
                  </a:cxnLst>
                  <a:rect l="0" t="0" r="r" b="b"/>
                  <a:pathLst>
                    <a:path w="21600" h="18996" fill="none" extrusionOk="0">
                      <a:moveTo>
                        <a:pt x="19749" y="-1"/>
                      </a:moveTo>
                      <a:cubicBezTo>
                        <a:pt x="20969" y="2754"/>
                        <a:pt x="21600" y="5734"/>
                        <a:pt x="21600" y="8748"/>
                      </a:cubicBezTo>
                      <a:cubicBezTo>
                        <a:pt x="21600" y="12325"/>
                        <a:pt x="20711" y="15846"/>
                        <a:pt x="19014" y="18996"/>
                      </a:cubicBezTo>
                    </a:path>
                    <a:path w="21600" h="18996" stroke="0" extrusionOk="0">
                      <a:moveTo>
                        <a:pt x="19749" y="-1"/>
                      </a:moveTo>
                      <a:cubicBezTo>
                        <a:pt x="20969" y="2754"/>
                        <a:pt x="21600" y="5734"/>
                        <a:pt x="21600" y="8748"/>
                      </a:cubicBezTo>
                      <a:cubicBezTo>
                        <a:pt x="21600" y="12325"/>
                        <a:pt x="20711" y="15846"/>
                        <a:pt x="19014" y="18996"/>
                      </a:cubicBezTo>
                      <a:lnTo>
                        <a:pt x="0" y="8748"/>
                      </a:lnTo>
                      <a:close/>
                    </a:path>
                  </a:pathLst>
                </a:custGeom>
                <a:noFill/>
                <a:ln w="9525">
                  <a:solidFill>
                    <a:srgbClr val="969696"/>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74" name="Arc 206">
                  <a:extLst>
                    <a:ext uri="{FF2B5EF4-FFF2-40B4-BE49-F238E27FC236}">
                      <a16:creationId xmlns:a16="http://schemas.microsoft.com/office/drawing/2014/main" id="{94B3BC7D-48CF-0B4B-BA57-288E809E4E05}"/>
                    </a:ext>
                  </a:extLst>
                </p:cNvPr>
                <p:cNvSpPr>
                  <a:spLocks noChangeAspect="1"/>
                </p:cNvSpPr>
                <p:nvPr/>
              </p:nvSpPr>
              <p:spPr bwMode="auto">
                <a:xfrm rot="5400000">
                  <a:off x="1305" y="1719"/>
                  <a:ext cx="431" cy="261"/>
                </a:xfrm>
                <a:custGeom>
                  <a:avLst/>
                  <a:gdLst>
                    <a:gd name="G0" fmla="+- 0 0 0"/>
                    <a:gd name="G1" fmla="+- 8054 0 0"/>
                    <a:gd name="G2" fmla="+- 21600 0 0"/>
                    <a:gd name="T0" fmla="*/ 20042 w 21600"/>
                    <a:gd name="T1" fmla="*/ 0 h 16845"/>
                    <a:gd name="T2" fmla="*/ 19730 w 21600"/>
                    <a:gd name="T3" fmla="*/ 16845 h 16845"/>
                    <a:gd name="T4" fmla="*/ 0 w 21600"/>
                    <a:gd name="T5" fmla="*/ 8054 h 16845"/>
                  </a:gdLst>
                  <a:ahLst/>
                  <a:cxnLst>
                    <a:cxn ang="0">
                      <a:pos x="T0" y="T1"/>
                    </a:cxn>
                    <a:cxn ang="0">
                      <a:pos x="T2" y="T3"/>
                    </a:cxn>
                    <a:cxn ang="0">
                      <a:pos x="T4" y="T5"/>
                    </a:cxn>
                  </a:cxnLst>
                  <a:rect l="0" t="0" r="r" b="b"/>
                  <a:pathLst>
                    <a:path w="21600" h="16845" fill="none" extrusionOk="0">
                      <a:moveTo>
                        <a:pt x="20042" y="-1"/>
                      </a:moveTo>
                      <a:cubicBezTo>
                        <a:pt x="21071" y="2560"/>
                        <a:pt x="21600" y="5294"/>
                        <a:pt x="21600" y="8054"/>
                      </a:cubicBezTo>
                      <a:cubicBezTo>
                        <a:pt x="21600" y="11083"/>
                        <a:pt x="20962" y="14078"/>
                        <a:pt x="19730" y="16845"/>
                      </a:cubicBezTo>
                    </a:path>
                    <a:path w="21600" h="16845" stroke="0" extrusionOk="0">
                      <a:moveTo>
                        <a:pt x="20042" y="-1"/>
                      </a:moveTo>
                      <a:cubicBezTo>
                        <a:pt x="21071" y="2560"/>
                        <a:pt x="21600" y="5294"/>
                        <a:pt x="21600" y="8054"/>
                      </a:cubicBezTo>
                      <a:cubicBezTo>
                        <a:pt x="21600" y="11083"/>
                        <a:pt x="20962" y="14078"/>
                        <a:pt x="19730" y="16845"/>
                      </a:cubicBezTo>
                      <a:lnTo>
                        <a:pt x="0" y="8054"/>
                      </a:lnTo>
                      <a:close/>
                    </a:path>
                  </a:pathLst>
                </a:custGeom>
                <a:noFill/>
                <a:ln w="9525">
                  <a:solidFill>
                    <a:srgbClr val="C0C0C0"/>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grpSp>
          <p:pic>
            <p:nvPicPr>
              <p:cNvPr id="65" name="Picture 207" descr="MSL_Powered_Descent_Vehicle_5-20070308">
                <a:extLst>
                  <a:ext uri="{FF2B5EF4-FFF2-40B4-BE49-F238E27FC236}">
                    <a16:creationId xmlns:a16="http://schemas.microsoft.com/office/drawing/2014/main" id="{032B63F0-6FFF-9147-A614-333E996954C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6" y="1072"/>
                <a:ext cx="386" cy="242"/>
              </a:xfrm>
              <a:prstGeom prst="rect">
                <a:avLst/>
              </a:prstGeom>
              <a:noFill/>
            </p:spPr>
          </p:pic>
          <p:sp>
            <p:nvSpPr>
              <p:cNvPr id="66" name="Freeform 208">
                <a:extLst>
                  <a:ext uri="{FF2B5EF4-FFF2-40B4-BE49-F238E27FC236}">
                    <a16:creationId xmlns:a16="http://schemas.microsoft.com/office/drawing/2014/main" id="{6DB28E6A-B3A0-7D41-86A0-D223F5F8F2EF}"/>
                  </a:ext>
                </a:extLst>
              </p:cNvPr>
              <p:cNvSpPr>
                <a:spLocks noChangeAspect="1"/>
              </p:cNvSpPr>
              <p:nvPr/>
            </p:nvSpPr>
            <p:spPr bwMode="auto">
              <a:xfrm rot="16456659" flipH="1">
                <a:off x="1132" y="1364"/>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67" name="Freeform 209">
                <a:extLst>
                  <a:ext uri="{FF2B5EF4-FFF2-40B4-BE49-F238E27FC236}">
                    <a16:creationId xmlns:a16="http://schemas.microsoft.com/office/drawing/2014/main" id="{EC7C7494-1DB4-0945-B55E-C2C89A3228A8}"/>
                  </a:ext>
                </a:extLst>
              </p:cNvPr>
              <p:cNvSpPr>
                <a:spLocks noChangeAspect="1"/>
              </p:cNvSpPr>
              <p:nvPr/>
            </p:nvSpPr>
            <p:spPr bwMode="auto">
              <a:xfrm rot="16223042" flipH="1">
                <a:off x="1164" y="1356"/>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68" name="Freeform 210">
                <a:extLst>
                  <a:ext uri="{FF2B5EF4-FFF2-40B4-BE49-F238E27FC236}">
                    <a16:creationId xmlns:a16="http://schemas.microsoft.com/office/drawing/2014/main" id="{4F176659-4186-E042-AE76-1990A420199B}"/>
                  </a:ext>
                </a:extLst>
              </p:cNvPr>
              <p:cNvSpPr>
                <a:spLocks noChangeAspect="1"/>
              </p:cNvSpPr>
              <p:nvPr/>
            </p:nvSpPr>
            <p:spPr bwMode="auto">
              <a:xfrm rot="16246084" flipH="1">
                <a:off x="1328" y="1360"/>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69" name="Freeform 211">
                <a:extLst>
                  <a:ext uri="{FF2B5EF4-FFF2-40B4-BE49-F238E27FC236}">
                    <a16:creationId xmlns:a16="http://schemas.microsoft.com/office/drawing/2014/main" id="{1A1B98E5-8CA9-274A-A1CA-D2413A005878}"/>
                  </a:ext>
                </a:extLst>
              </p:cNvPr>
              <p:cNvSpPr>
                <a:spLocks noChangeAspect="1"/>
              </p:cNvSpPr>
              <p:nvPr/>
            </p:nvSpPr>
            <p:spPr bwMode="auto">
              <a:xfrm rot="16243623" flipH="1">
                <a:off x="1352" y="1360"/>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grpSp>
        <p:grpSp>
          <p:nvGrpSpPr>
            <p:cNvPr id="11" name="Group 200">
              <a:extLst>
                <a:ext uri="{FF2B5EF4-FFF2-40B4-BE49-F238E27FC236}">
                  <a16:creationId xmlns:a16="http://schemas.microsoft.com/office/drawing/2014/main" id="{445A95C6-944F-AB4E-93AA-A39683AE6A8B}"/>
                </a:ext>
              </a:extLst>
            </p:cNvPr>
            <p:cNvGrpSpPr>
              <a:grpSpLocks noChangeAspect="1"/>
            </p:cNvGrpSpPr>
            <p:nvPr/>
          </p:nvGrpSpPr>
          <p:grpSpPr bwMode="auto">
            <a:xfrm rot="1586886">
              <a:off x="2532961" y="4038600"/>
              <a:ext cx="329470" cy="372336"/>
              <a:chOff x="1126" y="1072"/>
              <a:chExt cx="386" cy="425"/>
            </a:xfrm>
          </p:grpSpPr>
          <p:grpSp>
            <p:nvGrpSpPr>
              <p:cNvPr id="53" name="Group 201">
                <a:extLst>
                  <a:ext uri="{FF2B5EF4-FFF2-40B4-BE49-F238E27FC236}">
                    <a16:creationId xmlns:a16="http://schemas.microsoft.com/office/drawing/2014/main" id="{AD6BDCD4-E449-5949-BC68-FB980424E502}"/>
                  </a:ext>
                </a:extLst>
              </p:cNvPr>
              <p:cNvGrpSpPr>
                <a:grpSpLocks noChangeAspect="1"/>
              </p:cNvGrpSpPr>
              <p:nvPr/>
            </p:nvGrpSpPr>
            <p:grpSpPr bwMode="auto">
              <a:xfrm>
                <a:off x="1267" y="1287"/>
                <a:ext cx="134" cy="210"/>
                <a:chOff x="1390" y="1634"/>
                <a:chExt cx="261" cy="431"/>
              </a:xfrm>
            </p:grpSpPr>
            <p:sp>
              <p:nvSpPr>
                <p:cNvPr id="59" name="Arc 202">
                  <a:extLst>
                    <a:ext uri="{FF2B5EF4-FFF2-40B4-BE49-F238E27FC236}">
                      <a16:creationId xmlns:a16="http://schemas.microsoft.com/office/drawing/2014/main" id="{9C411BED-96D3-014E-AEC3-E80DB6D738D3}"/>
                    </a:ext>
                  </a:extLst>
                </p:cNvPr>
                <p:cNvSpPr>
                  <a:spLocks noChangeAspect="1"/>
                </p:cNvSpPr>
                <p:nvPr/>
              </p:nvSpPr>
              <p:spPr bwMode="auto">
                <a:xfrm rot="5400000">
                  <a:off x="1477" y="1708"/>
                  <a:ext cx="83" cy="131"/>
                </a:xfrm>
                <a:custGeom>
                  <a:avLst/>
                  <a:gdLst>
                    <a:gd name="G0" fmla="+- 0 0 0"/>
                    <a:gd name="G1" fmla="+- 17024 0 0"/>
                    <a:gd name="G2" fmla="+- 21600 0 0"/>
                    <a:gd name="T0" fmla="*/ 13295 w 21600"/>
                    <a:gd name="T1" fmla="*/ 0 h 34144"/>
                    <a:gd name="T2" fmla="*/ 13170 w 21600"/>
                    <a:gd name="T3" fmla="*/ 34144 h 34144"/>
                    <a:gd name="T4" fmla="*/ 0 w 21600"/>
                    <a:gd name="T5" fmla="*/ 17024 h 34144"/>
                  </a:gdLst>
                  <a:ahLst/>
                  <a:cxnLst>
                    <a:cxn ang="0">
                      <a:pos x="T0" y="T1"/>
                    </a:cxn>
                    <a:cxn ang="0">
                      <a:pos x="T2" y="T3"/>
                    </a:cxn>
                    <a:cxn ang="0">
                      <a:pos x="T4" y="T5"/>
                    </a:cxn>
                  </a:cxnLst>
                  <a:rect l="0" t="0" r="r" b="b"/>
                  <a:pathLst>
                    <a:path w="21600" h="34144" fill="none" extrusionOk="0">
                      <a:moveTo>
                        <a:pt x="13294" y="0"/>
                      </a:moveTo>
                      <a:cubicBezTo>
                        <a:pt x="18536" y="4093"/>
                        <a:pt x="21600" y="10373"/>
                        <a:pt x="21600" y="17024"/>
                      </a:cubicBezTo>
                      <a:cubicBezTo>
                        <a:pt x="21600" y="23729"/>
                        <a:pt x="18485" y="30055"/>
                        <a:pt x="13170" y="34144"/>
                      </a:cubicBezTo>
                    </a:path>
                    <a:path w="21600" h="34144" stroke="0" extrusionOk="0">
                      <a:moveTo>
                        <a:pt x="13294" y="0"/>
                      </a:moveTo>
                      <a:cubicBezTo>
                        <a:pt x="18536" y="4093"/>
                        <a:pt x="21600" y="10373"/>
                        <a:pt x="21600" y="17024"/>
                      </a:cubicBezTo>
                      <a:cubicBezTo>
                        <a:pt x="21600" y="23729"/>
                        <a:pt x="18485" y="30055"/>
                        <a:pt x="13170" y="34144"/>
                      </a:cubicBezTo>
                      <a:lnTo>
                        <a:pt x="0" y="17024"/>
                      </a:lnTo>
                      <a:close/>
                    </a:path>
                  </a:pathLst>
                </a:custGeom>
                <a:noFill/>
                <a:ln w="9525">
                  <a:solidFill>
                    <a:schemeClr val="tx1"/>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60" name="Arc 203">
                  <a:extLst>
                    <a:ext uri="{FF2B5EF4-FFF2-40B4-BE49-F238E27FC236}">
                      <a16:creationId xmlns:a16="http://schemas.microsoft.com/office/drawing/2014/main" id="{D8A0D841-172C-E94F-884A-2A0836B8E826}"/>
                    </a:ext>
                  </a:extLst>
                </p:cNvPr>
                <p:cNvSpPr>
                  <a:spLocks noChangeAspect="1"/>
                </p:cNvSpPr>
                <p:nvPr/>
              </p:nvSpPr>
              <p:spPr bwMode="auto">
                <a:xfrm rot="5400000">
                  <a:off x="1455" y="1725"/>
                  <a:ext cx="138" cy="150"/>
                </a:xfrm>
                <a:custGeom>
                  <a:avLst/>
                  <a:gdLst>
                    <a:gd name="G0" fmla="+- 0 0 0"/>
                    <a:gd name="G1" fmla="+- 13145 0 0"/>
                    <a:gd name="G2" fmla="+- 21600 0 0"/>
                    <a:gd name="T0" fmla="*/ 17140 w 21600"/>
                    <a:gd name="T1" fmla="*/ 0 h 26290"/>
                    <a:gd name="T2" fmla="*/ 17140 w 21600"/>
                    <a:gd name="T3" fmla="*/ 26290 h 26290"/>
                    <a:gd name="T4" fmla="*/ 0 w 21600"/>
                    <a:gd name="T5" fmla="*/ 13145 h 26290"/>
                  </a:gdLst>
                  <a:ahLst/>
                  <a:cxnLst>
                    <a:cxn ang="0">
                      <a:pos x="T0" y="T1"/>
                    </a:cxn>
                    <a:cxn ang="0">
                      <a:pos x="T2" y="T3"/>
                    </a:cxn>
                    <a:cxn ang="0">
                      <a:pos x="T4" y="T5"/>
                    </a:cxn>
                  </a:cxnLst>
                  <a:rect l="0" t="0" r="r" b="b"/>
                  <a:pathLst>
                    <a:path w="21600" h="26290" fill="none" extrusionOk="0">
                      <a:moveTo>
                        <a:pt x="17139" y="0"/>
                      </a:moveTo>
                      <a:cubicBezTo>
                        <a:pt x="20032" y="3771"/>
                        <a:pt x="21600" y="8391"/>
                        <a:pt x="21600" y="13145"/>
                      </a:cubicBezTo>
                      <a:cubicBezTo>
                        <a:pt x="21600" y="17898"/>
                        <a:pt x="20032" y="22518"/>
                        <a:pt x="17139" y="26289"/>
                      </a:cubicBezTo>
                    </a:path>
                    <a:path w="21600" h="26290" stroke="0" extrusionOk="0">
                      <a:moveTo>
                        <a:pt x="17139" y="0"/>
                      </a:moveTo>
                      <a:cubicBezTo>
                        <a:pt x="20032" y="3771"/>
                        <a:pt x="21600" y="8391"/>
                        <a:pt x="21600" y="13145"/>
                      </a:cubicBezTo>
                      <a:cubicBezTo>
                        <a:pt x="21600" y="17898"/>
                        <a:pt x="20032" y="22518"/>
                        <a:pt x="17139" y="26289"/>
                      </a:cubicBezTo>
                      <a:lnTo>
                        <a:pt x="0" y="13145"/>
                      </a:lnTo>
                      <a:close/>
                    </a:path>
                  </a:pathLst>
                </a:custGeom>
                <a:noFill/>
                <a:ln w="9525">
                  <a:solidFill>
                    <a:srgbClr val="333333"/>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61" name="Arc 204">
                  <a:extLst>
                    <a:ext uri="{FF2B5EF4-FFF2-40B4-BE49-F238E27FC236}">
                      <a16:creationId xmlns:a16="http://schemas.microsoft.com/office/drawing/2014/main" id="{A8455B33-B197-084C-802C-8344A9C5874C}"/>
                    </a:ext>
                  </a:extLst>
                </p:cNvPr>
                <p:cNvSpPr>
                  <a:spLocks noChangeAspect="1"/>
                </p:cNvSpPr>
                <p:nvPr/>
              </p:nvSpPr>
              <p:spPr bwMode="auto">
                <a:xfrm rot="5400000">
                  <a:off x="1423" y="1739"/>
                  <a:ext cx="196" cy="186"/>
                </a:xfrm>
                <a:custGeom>
                  <a:avLst/>
                  <a:gdLst>
                    <a:gd name="G0" fmla="+- 0 0 0"/>
                    <a:gd name="G1" fmla="+- 10469 0 0"/>
                    <a:gd name="G2" fmla="+- 21600 0 0"/>
                    <a:gd name="T0" fmla="*/ 18893 w 21600"/>
                    <a:gd name="T1" fmla="*/ 0 h 22977"/>
                    <a:gd name="T2" fmla="*/ 17610 w 21600"/>
                    <a:gd name="T3" fmla="*/ 22977 h 22977"/>
                    <a:gd name="T4" fmla="*/ 0 w 21600"/>
                    <a:gd name="T5" fmla="*/ 10469 h 22977"/>
                  </a:gdLst>
                  <a:ahLst/>
                  <a:cxnLst>
                    <a:cxn ang="0">
                      <a:pos x="T0" y="T1"/>
                    </a:cxn>
                    <a:cxn ang="0">
                      <a:pos x="T2" y="T3"/>
                    </a:cxn>
                    <a:cxn ang="0">
                      <a:pos x="T4" y="T5"/>
                    </a:cxn>
                  </a:cxnLst>
                  <a:rect l="0" t="0" r="r" b="b"/>
                  <a:pathLst>
                    <a:path w="21600" h="22977" fill="none" extrusionOk="0">
                      <a:moveTo>
                        <a:pt x="18893" y="-1"/>
                      </a:moveTo>
                      <a:cubicBezTo>
                        <a:pt x="20668" y="3203"/>
                        <a:pt x="21600" y="6806"/>
                        <a:pt x="21600" y="10469"/>
                      </a:cubicBezTo>
                      <a:cubicBezTo>
                        <a:pt x="21600" y="14951"/>
                        <a:pt x="20205" y="19322"/>
                        <a:pt x="17609" y="22976"/>
                      </a:cubicBezTo>
                    </a:path>
                    <a:path w="21600" h="22977" stroke="0" extrusionOk="0">
                      <a:moveTo>
                        <a:pt x="18893" y="-1"/>
                      </a:moveTo>
                      <a:cubicBezTo>
                        <a:pt x="20668" y="3203"/>
                        <a:pt x="21600" y="6806"/>
                        <a:pt x="21600" y="10469"/>
                      </a:cubicBezTo>
                      <a:cubicBezTo>
                        <a:pt x="21600" y="14951"/>
                        <a:pt x="20205" y="19322"/>
                        <a:pt x="17609" y="22976"/>
                      </a:cubicBezTo>
                      <a:lnTo>
                        <a:pt x="0" y="10469"/>
                      </a:lnTo>
                      <a:close/>
                    </a:path>
                  </a:pathLst>
                </a:custGeom>
                <a:noFill/>
                <a:ln w="9525">
                  <a:solidFill>
                    <a:srgbClr val="808080"/>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62" name="Arc 205">
                  <a:extLst>
                    <a:ext uri="{FF2B5EF4-FFF2-40B4-BE49-F238E27FC236}">
                      <a16:creationId xmlns:a16="http://schemas.microsoft.com/office/drawing/2014/main" id="{EFD32ACA-0CE1-CC4B-9100-B350EB653A32}"/>
                    </a:ext>
                  </a:extLst>
                </p:cNvPr>
                <p:cNvSpPr>
                  <a:spLocks noChangeAspect="1"/>
                </p:cNvSpPr>
                <p:nvPr/>
              </p:nvSpPr>
              <p:spPr bwMode="auto">
                <a:xfrm rot="5400000">
                  <a:off x="1391" y="1754"/>
                  <a:ext cx="271" cy="213"/>
                </a:xfrm>
                <a:custGeom>
                  <a:avLst/>
                  <a:gdLst>
                    <a:gd name="G0" fmla="+- 0 0 0"/>
                    <a:gd name="G1" fmla="+- 8748 0 0"/>
                    <a:gd name="G2" fmla="+- 21600 0 0"/>
                    <a:gd name="T0" fmla="*/ 19749 w 21600"/>
                    <a:gd name="T1" fmla="*/ 0 h 18996"/>
                    <a:gd name="T2" fmla="*/ 19014 w 21600"/>
                    <a:gd name="T3" fmla="*/ 18996 h 18996"/>
                    <a:gd name="T4" fmla="*/ 0 w 21600"/>
                    <a:gd name="T5" fmla="*/ 8748 h 18996"/>
                  </a:gdLst>
                  <a:ahLst/>
                  <a:cxnLst>
                    <a:cxn ang="0">
                      <a:pos x="T0" y="T1"/>
                    </a:cxn>
                    <a:cxn ang="0">
                      <a:pos x="T2" y="T3"/>
                    </a:cxn>
                    <a:cxn ang="0">
                      <a:pos x="T4" y="T5"/>
                    </a:cxn>
                  </a:cxnLst>
                  <a:rect l="0" t="0" r="r" b="b"/>
                  <a:pathLst>
                    <a:path w="21600" h="18996" fill="none" extrusionOk="0">
                      <a:moveTo>
                        <a:pt x="19749" y="-1"/>
                      </a:moveTo>
                      <a:cubicBezTo>
                        <a:pt x="20969" y="2754"/>
                        <a:pt x="21600" y="5734"/>
                        <a:pt x="21600" y="8748"/>
                      </a:cubicBezTo>
                      <a:cubicBezTo>
                        <a:pt x="21600" y="12325"/>
                        <a:pt x="20711" y="15846"/>
                        <a:pt x="19014" y="18996"/>
                      </a:cubicBezTo>
                    </a:path>
                    <a:path w="21600" h="18996" stroke="0" extrusionOk="0">
                      <a:moveTo>
                        <a:pt x="19749" y="-1"/>
                      </a:moveTo>
                      <a:cubicBezTo>
                        <a:pt x="20969" y="2754"/>
                        <a:pt x="21600" y="5734"/>
                        <a:pt x="21600" y="8748"/>
                      </a:cubicBezTo>
                      <a:cubicBezTo>
                        <a:pt x="21600" y="12325"/>
                        <a:pt x="20711" y="15846"/>
                        <a:pt x="19014" y="18996"/>
                      </a:cubicBezTo>
                      <a:lnTo>
                        <a:pt x="0" y="8748"/>
                      </a:lnTo>
                      <a:close/>
                    </a:path>
                  </a:pathLst>
                </a:custGeom>
                <a:noFill/>
                <a:ln w="9525">
                  <a:solidFill>
                    <a:srgbClr val="969696"/>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63" name="Arc 206">
                  <a:extLst>
                    <a:ext uri="{FF2B5EF4-FFF2-40B4-BE49-F238E27FC236}">
                      <a16:creationId xmlns:a16="http://schemas.microsoft.com/office/drawing/2014/main" id="{2214EB62-63B8-AF42-8E49-6F0BE1EE1D7B}"/>
                    </a:ext>
                  </a:extLst>
                </p:cNvPr>
                <p:cNvSpPr>
                  <a:spLocks noChangeAspect="1"/>
                </p:cNvSpPr>
                <p:nvPr/>
              </p:nvSpPr>
              <p:spPr bwMode="auto">
                <a:xfrm rot="5400000">
                  <a:off x="1305" y="1719"/>
                  <a:ext cx="431" cy="261"/>
                </a:xfrm>
                <a:custGeom>
                  <a:avLst/>
                  <a:gdLst>
                    <a:gd name="G0" fmla="+- 0 0 0"/>
                    <a:gd name="G1" fmla="+- 8054 0 0"/>
                    <a:gd name="G2" fmla="+- 21600 0 0"/>
                    <a:gd name="T0" fmla="*/ 20042 w 21600"/>
                    <a:gd name="T1" fmla="*/ 0 h 16845"/>
                    <a:gd name="T2" fmla="*/ 19730 w 21600"/>
                    <a:gd name="T3" fmla="*/ 16845 h 16845"/>
                    <a:gd name="T4" fmla="*/ 0 w 21600"/>
                    <a:gd name="T5" fmla="*/ 8054 h 16845"/>
                  </a:gdLst>
                  <a:ahLst/>
                  <a:cxnLst>
                    <a:cxn ang="0">
                      <a:pos x="T0" y="T1"/>
                    </a:cxn>
                    <a:cxn ang="0">
                      <a:pos x="T2" y="T3"/>
                    </a:cxn>
                    <a:cxn ang="0">
                      <a:pos x="T4" y="T5"/>
                    </a:cxn>
                  </a:cxnLst>
                  <a:rect l="0" t="0" r="r" b="b"/>
                  <a:pathLst>
                    <a:path w="21600" h="16845" fill="none" extrusionOk="0">
                      <a:moveTo>
                        <a:pt x="20042" y="-1"/>
                      </a:moveTo>
                      <a:cubicBezTo>
                        <a:pt x="21071" y="2560"/>
                        <a:pt x="21600" y="5294"/>
                        <a:pt x="21600" y="8054"/>
                      </a:cubicBezTo>
                      <a:cubicBezTo>
                        <a:pt x="21600" y="11083"/>
                        <a:pt x="20962" y="14078"/>
                        <a:pt x="19730" y="16845"/>
                      </a:cubicBezTo>
                    </a:path>
                    <a:path w="21600" h="16845" stroke="0" extrusionOk="0">
                      <a:moveTo>
                        <a:pt x="20042" y="-1"/>
                      </a:moveTo>
                      <a:cubicBezTo>
                        <a:pt x="21071" y="2560"/>
                        <a:pt x="21600" y="5294"/>
                        <a:pt x="21600" y="8054"/>
                      </a:cubicBezTo>
                      <a:cubicBezTo>
                        <a:pt x="21600" y="11083"/>
                        <a:pt x="20962" y="14078"/>
                        <a:pt x="19730" y="16845"/>
                      </a:cubicBezTo>
                      <a:lnTo>
                        <a:pt x="0" y="8054"/>
                      </a:lnTo>
                      <a:close/>
                    </a:path>
                  </a:pathLst>
                </a:custGeom>
                <a:noFill/>
                <a:ln w="9525">
                  <a:solidFill>
                    <a:srgbClr val="C0C0C0"/>
                  </a:solidFill>
                  <a:miter lim="800000"/>
                  <a:headEnd/>
                  <a:tailEnd/>
                </a:ln>
                <a:effectLst/>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grpSp>
          <p:pic>
            <p:nvPicPr>
              <p:cNvPr id="54" name="Picture 207" descr="MSL_Powered_Descent_Vehicle_5-20070308">
                <a:extLst>
                  <a:ext uri="{FF2B5EF4-FFF2-40B4-BE49-F238E27FC236}">
                    <a16:creationId xmlns:a16="http://schemas.microsoft.com/office/drawing/2014/main" id="{492E8CB3-29AB-DE44-ABB7-5F00B76AC5C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26" y="1072"/>
                <a:ext cx="386" cy="242"/>
              </a:xfrm>
              <a:prstGeom prst="rect">
                <a:avLst/>
              </a:prstGeom>
              <a:noFill/>
            </p:spPr>
          </p:pic>
          <p:sp>
            <p:nvSpPr>
              <p:cNvPr id="55" name="Freeform 208">
                <a:extLst>
                  <a:ext uri="{FF2B5EF4-FFF2-40B4-BE49-F238E27FC236}">
                    <a16:creationId xmlns:a16="http://schemas.microsoft.com/office/drawing/2014/main" id="{F2D614CD-E690-A84C-8577-FC0F8205478B}"/>
                  </a:ext>
                </a:extLst>
              </p:cNvPr>
              <p:cNvSpPr>
                <a:spLocks noChangeAspect="1"/>
              </p:cNvSpPr>
              <p:nvPr/>
            </p:nvSpPr>
            <p:spPr bwMode="auto">
              <a:xfrm rot="16456659" flipH="1">
                <a:off x="1132" y="1364"/>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56" name="Freeform 209">
                <a:extLst>
                  <a:ext uri="{FF2B5EF4-FFF2-40B4-BE49-F238E27FC236}">
                    <a16:creationId xmlns:a16="http://schemas.microsoft.com/office/drawing/2014/main" id="{3877A61D-0D28-504E-A4C7-EC946DF39856}"/>
                  </a:ext>
                </a:extLst>
              </p:cNvPr>
              <p:cNvSpPr>
                <a:spLocks noChangeAspect="1"/>
              </p:cNvSpPr>
              <p:nvPr/>
            </p:nvSpPr>
            <p:spPr bwMode="auto">
              <a:xfrm rot="16223042" flipH="1">
                <a:off x="1164" y="1356"/>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57" name="Freeform 210">
                <a:extLst>
                  <a:ext uri="{FF2B5EF4-FFF2-40B4-BE49-F238E27FC236}">
                    <a16:creationId xmlns:a16="http://schemas.microsoft.com/office/drawing/2014/main" id="{101FAE10-2550-9243-B566-E7C4D4F4BD54}"/>
                  </a:ext>
                </a:extLst>
              </p:cNvPr>
              <p:cNvSpPr>
                <a:spLocks noChangeAspect="1"/>
              </p:cNvSpPr>
              <p:nvPr/>
            </p:nvSpPr>
            <p:spPr bwMode="auto">
              <a:xfrm rot="16246084" flipH="1">
                <a:off x="1328" y="1360"/>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58" name="Freeform 211">
                <a:extLst>
                  <a:ext uri="{FF2B5EF4-FFF2-40B4-BE49-F238E27FC236}">
                    <a16:creationId xmlns:a16="http://schemas.microsoft.com/office/drawing/2014/main" id="{63F27718-3427-2343-B13A-FCA00754A5F5}"/>
                  </a:ext>
                </a:extLst>
              </p:cNvPr>
              <p:cNvSpPr>
                <a:spLocks noChangeAspect="1"/>
              </p:cNvSpPr>
              <p:nvPr/>
            </p:nvSpPr>
            <p:spPr bwMode="auto">
              <a:xfrm rot="16243623" flipH="1">
                <a:off x="1352" y="1360"/>
                <a:ext cx="169" cy="28"/>
              </a:xfrm>
              <a:custGeom>
                <a:avLst/>
                <a:gdLst/>
                <a:ahLst/>
                <a:cxnLst>
                  <a:cxn ang="0">
                    <a:pos x="0" y="177"/>
                  </a:cxn>
                  <a:cxn ang="0">
                    <a:pos x="3" y="84"/>
                  </a:cxn>
                  <a:cxn ang="0">
                    <a:pos x="156" y="54"/>
                  </a:cxn>
                  <a:cxn ang="0">
                    <a:pos x="354" y="30"/>
                  </a:cxn>
                  <a:cxn ang="0">
                    <a:pos x="483" y="18"/>
                  </a:cxn>
                  <a:cxn ang="0">
                    <a:pos x="597" y="18"/>
                  </a:cxn>
                  <a:cxn ang="0">
                    <a:pos x="708" y="36"/>
                  </a:cxn>
                  <a:cxn ang="0">
                    <a:pos x="822" y="57"/>
                  </a:cxn>
                  <a:cxn ang="0">
                    <a:pos x="936" y="63"/>
                  </a:cxn>
                  <a:cxn ang="0">
                    <a:pos x="1044" y="36"/>
                  </a:cxn>
                  <a:cxn ang="0">
                    <a:pos x="1143" y="6"/>
                  </a:cxn>
                  <a:cxn ang="0">
                    <a:pos x="1197" y="0"/>
                  </a:cxn>
                  <a:cxn ang="0">
                    <a:pos x="1284" y="0"/>
                  </a:cxn>
                  <a:cxn ang="0">
                    <a:pos x="1404" y="9"/>
                  </a:cxn>
                  <a:cxn ang="0">
                    <a:pos x="1557" y="27"/>
                  </a:cxn>
                  <a:cxn ang="0">
                    <a:pos x="1653" y="36"/>
                  </a:cxn>
                  <a:cxn ang="0">
                    <a:pos x="1653" y="225"/>
                  </a:cxn>
                  <a:cxn ang="0">
                    <a:pos x="1515" y="243"/>
                  </a:cxn>
                  <a:cxn ang="0">
                    <a:pos x="1350" y="252"/>
                  </a:cxn>
                  <a:cxn ang="0">
                    <a:pos x="1224" y="255"/>
                  </a:cxn>
                  <a:cxn ang="0">
                    <a:pos x="1158" y="249"/>
                  </a:cxn>
                  <a:cxn ang="0">
                    <a:pos x="1080" y="234"/>
                  </a:cxn>
                  <a:cxn ang="0">
                    <a:pos x="1005" y="213"/>
                  </a:cxn>
                  <a:cxn ang="0">
                    <a:pos x="942" y="198"/>
                  </a:cxn>
                  <a:cxn ang="0">
                    <a:pos x="894" y="198"/>
                  </a:cxn>
                  <a:cxn ang="0">
                    <a:pos x="828" y="207"/>
                  </a:cxn>
                  <a:cxn ang="0">
                    <a:pos x="744" y="216"/>
                  </a:cxn>
                  <a:cxn ang="0">
                    <a:pos x="657" y="234"/>
                  </a:cxn>
                  <a:cxn ang="0">
                    <a:pos x="567" y="246"/>
                  </a:cxn>
                  <a:cxn ang="0">
                    <a:pos x="459" y="246"/>
                  </a:cxn>
                  <a:cxn ang="0">
                    <a:pos x="360" y="234"/>
                  </a:cxn>
                  <a:cxn ang="0">
                    <a:pos x="219" y="216"/>
                  </a:cxn>
                  <a:cxn ang="0">
                    <a:pos x="90" y="195"/>
                  </a:cxn>
                  <a:cxn ang="0">
                    <a:pos x="0" y="177"/>
                  </a:cxn>
                </a:cxnLst>
                <a:rect l="0" t="0" r="r" b="b"/>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w="9525">
                <a:noFill/>
                <a:round/>
                <a:headEnd/>
                <a:tailEnd/>
              </a:ln>
              <a:effectLst/>
            </p:spPr>
            <p:txBody>
              <a:bodyPr>
                <a:prstTxWarp prst="textNoShape">
                  <a:avLst/>
                </a:prstTxWarp>
              </a:bodyPr>
              <a:lstStyle/>
              <a:p>
                <a:pPr defTabSz="914377" eaLnBrk="0" hangingPunct="0"/>
                <a:endParaRPr lang="en-US" sz="2400">
                  <a:solidFill>
                    <a:srgbClr val="000000"/>
                  </a:solidFill>
                  <a:latin typeface="Arial"/>
                  <a:ea typeface="ＭＳ Ｐゴシック"/>
                </a:endParaRPr>
              </a:p>
            </p:txBody>
          </p:sp>
        </p:grpSp>
        <p:sp>
          <p:nvSpPr>
            <p:cNvPr id="12" name="TextBox 11">
              <a:extLst>
                <a:ext uri="{FF2B5EF4-FFF2-40B4-BE49-F238E27FC236}">
                  <a16:creationId xmlns:a16="http://schemas.microsoft.com/office/drawing/2014/main" id="{4A4ACEA3-5B75-2F4B-B4F9-61C69EAD903A}"/>
                </a:ext>
              </a:extLst>
            </p:cNvPr>
            <p:cNvSpPr txBox="1"/>
            <p:nvPr/>
          </p:nvSpPr>
          <p:spPr>
            <a:xfrm>
              <a:off x="716880" y="5164265"/>
              <a:ext cx="822548" cy="471900"/>
            </a:xfrm>
            <a:prstGeom prst="rect">
              <a:avLst/>
            </a:prstGeom>
            <a:noFill/>
          </p:spPr>
          <p:txBody>
            <a:bodyPr wrap="none" rtlCol="0">
              <a:spAutoFit/>
            </a:bodyPr>
            <a:lstStyle/>
            <a:p>
              <a:pPr defTabSz="914377" eaLnBrk="0" hangingPunct="0"/>
              <a:r>
                <a:rPr lang="en-US" sz="1200" dirty="0">
                  <a:solidFill>
                    <a:srgbClr val="0000D9"/>
                  </a:solidFill>
                  <a:latin typeface="Arial"/>
                  <a:ea typeface="ＭＳ Ｐゴシック"/>
                </a:rPr>
                <a:t>map</a:t>
              </a:r>
            </a:p>
          </p:txBody>
        </p:sp>
        <p:sp>
          <p:nvSpPr>
            <p:cNvPr id="13" name="Freeform 12">
              <a:extLst>
                <a:ext uri="{FF2B5EF4-FFF2-40B4-BE49-F238E27FC236}">
                  <a16:creationId xmlns:a16="http://schemas.microsoft.com/office/drawing/2014/main" id="{8A1B08DE-6A53-004A-8FFD-D64414A42BC6}"/>
                </a:ext>
              </a:extLst>
            </p:cNvPr>
            <p:cNvSpPr/>
            <p:nvPr/>
          </p:nvSpPr>
          <p:spPr>
            <a:xfrm rot="1009264">
              <a:off x="4323174" y="5016632"/>
              <a:ext cx="625446" cy="187703"/>
            </a:xfrm>
            <a:custGeom>
              <a:avLst/>
              <a:gdLst>
                <a:gd name="connsiteX0" fmla="*/ 291499 w 1437595"/>
                <a:gd name="connsiteY0" fmla="*/ 984738 h 1007554"/>
                <a:gd name="connsiteX1" fmla="*/ 331692 w 1437595"/>
                <a:gd name="connsiteY1" fmla="*/ 974690 h 1007554"/>
                <a:gd name="connsiteX2" fmla="*/ 391982 w 1437595"/>
                <a:gd name="connsiteY2" fmla="*/ 954593 h 1007554"/>
                <a:gd name="connsiteX3" fmla="*/ 432176 w 1437595"/>
                <a:gd name="connsiteY3" fmla="*/ 944545 h 1007554"/>
                <a:gd name="connsiteX4" fmla="*/ 824062 w 1437595"/>
                <a:gd name="connsiteY4" fmla="*/ 954593 h 1007554"/>
                <a:gd name="connsiteX5" fmla="*/ 884352 w 1437595"/>
                <a:gd name="connsiteY5" fmla="*/ 974690 h 1007554"/>
                <a:gd name="connsiteX6" fmla="*/ 914497 w 1437595"/>
                <a:gd name="connsiteY6" fmla="*/ 994786 h 1007554"/>
                <a:gd name="connsiteX7" fmla="*/ 954690 w 1437595"/>
                <a:gd name="connsiteY7" fmla="*/ 934496 h 1007554"/>
                <a:gd name="connsiteX8" fmla="*/ 974787 w 1437595"/>
                <a:gd name="connsiteY8" fmla="*/ 904351 h 1007554"/>
                <a:gd name="connsiteX9" fmla="*/ 1004932 w 1437595"/>
                <a:gd name="connsiteY9" fmla="*/ 884255 h 1007554"/>
                <a:gd name="connsiteX10" fmla="*/ 1045125 w 1437595"/>
                <a:gd name="connsiteY10" fmla="*/ 834013 h 1007554"/>
                <a:gd name="connsiteX11" fmla="*/ 1085319 w 1437595"/>
                <a:gd name="connsiteY11" fmla="*/ 773723 h 1007554"/>
                <a:gd name="connsiteX12" fmla="*/ 1115464 w 1437595"/>
                <a:gd name="connsiteY12" fmla="*/ 743578 h 1007554"/>
                <a:gd name="connsiteX13" fmla="*/ 1155657 w 1437595"/>
                <a:gd name="connsiteY13" fmla="*/ 683288 h 1007554"/>
                <a:gd name="connsiteX14" fmla="*/ 1175754 w 1437595"/>
                <a:gd name="connsiteY14" fmla="*/ 653142 h 1007554"/>
                <a:gd name="connsiteX15" fmla="*/ 1205899 w 1437595"/>
                <a:gd name="connsiteY15" fmla="*/ 633046 h 1007554"/>
                <a:gd name="connsiteX16" fmla="*/ 1215947 w 1437595"/>
                <a:gd name="connsiteY16" fmla="*/ 602901 h 1007554"/>
                <a:gd name="connsiteX17" fmla="*/ 1246092 w 1437595"/>
                <a:gd name="connsiteY17" fmla="*/ 582804 h 1007554"/>
                <a:gd name="connsiteX18" fmla="*/ 1266189 w 1437595"/>
                <a:gd name="connsiteY18" fmla="*/ 552659 h 1007554"/>
                <a:gd name="connsiteX19" fmla="*/ 1316431 w 1437595"/>
                <a:gd name="connsiteY19" fmla="*/ 462224 h 1007554"/>
                <a:gd name="connsiteX20" fmla="*/ 1356624 w 1437595"/>
                <a:gd name="connsiteY20" fmla="*/ 401934 h 1007554"/>
                <a:gd name="connsiteX21" fmla="*/ 1376721 w 1437595"/>
                <a:gd name="connsiteY21" fmla="*/ 371789 h 1007554"/>
                <a:gd name="connsiteX22" fmla="*/ 1406866 w 1437595"/>
                <a:gd name="connsiteY22" fmla="*/ 351692 h 1007554"/>
                <a:gd name="connsiteX23" fmla="*/ 1437011 w 1437595"/>
                <a:gd name="connsiteY23" fmla="*/ 291402 h 1007554"/>
                <a:gd name="connsiteX24" fmla="*/ 1406866 w 1437595"/>
                <a:gd name="connsiteY24" fmla="*/ 271305 h 1007554"/>
                <a:gd name="connsiteX25" fmla="*/ 1386769 w 1437595"/>
                <a:gd name="connsiteY25" fmla="*/ 241160 h 1007554"/>
                <a:gd name="connsiteX26" fmla="*/ 1296334 w 1437595"/>
                <a:gd name="connsiteY26" fmla="*/ 190918 h 1007554"/>
                <a:gd name="connsiteX27" fmla="*/ 1266189 w 1437595"/>
                <a:gd name="connsiteY27" fmla="*/ 170822 h 1007554"/>
                <a:gd name="connsiteX28" fmla="*/ 1175754 w 1437595"/>
                <a:gd name="connsiteY28" fmla="*/ 140677 h 1007554"/>
                <a:gd name="connsiteX29" fmla="*/ 1145609 w 1437595"/>
                <a:gd name="connsiteY29" fmla="*/ 130628 h 1007554"/>
                <a:gd name="connsiteX30" fmla="*/ 1025029 w 1437595"/>
                <a:gd name="connsiteY30" fmla="*/ 70338 h 1007554"/>
                <a:gd name="connsiteX31" fmla="*/ 994883 w 1437595"/>
                <a:gd name="connsiteY31" fmla="*/ 60290 h 1007554"/>
                <a:gd name="connsiteX32" fmla="*/ 964738 w 1437595"/>
                <a:gd name="connsiteY32" fmla="*/ 40193 h 1007554"/>
                <a:gd name="connsiteX33" fmla="*/ 884352 w 1437595"/>
                <a:gd name="connsiteY33" fmla="*/ 20096 h 1007554"/>
                <a:gd name="connsiteX34" fmla="*/ 854207 w 1437595"/>
                <a:gd name="connsiteY34" fmla="*/ 10048 h 1007554"/>
                <a:gd name="connsiteX35" fmla="*/ 814013 w 1437595"/>
                <a:gd name="connsiteY35" fmla="*/ 0 h 1007554"/>
                <a:gd name="connsiteX36" fmla="*/ 623094 w 1437595"/>
                <a:gd name="connsiteY36" fmla="*/ 10048 h 1007554"/>
                <a:gd name="connsiteX37" fmla="*/ 562804 w 1437595"/>
                <a:gd name="connsiteY37" fmla="*/ 20096 h 1007554"/>
                <a:gd name="connsiteX38" fmla="*/ 351789 w 1437595"/>
                <a:gd name="connsiteY38" fmla="*/ 30145 h 1007554"/>
                <a:gd name="connsiteX39" fmla="*/ 251305 w 1437595"/>
                <a:gd name="connsiteY39" fmla="*/ 60290 h 1007554"/>
                <a:gd name="connsiteX40" fmla="*/ 221160 w 1437595"/>
                <a:gd name="connsiteY40" fmla="*/ 70338 h 1007554"/>
                <a:gd name="connsiteX41" fmla="*/ 120677 w 1437595"/>
                <a:gd name="connsiteY41" fmla="*/ 90435 h 1007554"/>
                <a:gd name="connsiteX42" fmla="*/ 60387 w 1437595"/>
                <a:gd name="connsiteY42" fmla="*/ 110531 h 1007554"/>
                <a:gd name="connsiteX43" fmla="*/ 97 w 1437595"/>
                <a:gd name="connsiteY43" fmla="*/ 150725 h 1007554"/>
                <a:gd name="connsiteX44" fmla="*/ 10145 w 1437595"/>
                <a:gd name="connsiteY44" fmla="*/ 251208 h 1007554"/>
                <a:gd name="connsiteX45" fmla="*/ 20193 w 1437595"/>
                <a:gd name="connsiteY45" fmla="*/ 281353 h 1007554"/>
                <a:gd name="connsiteX46" fmla="*/ 50338 w 1437595"/>
                <a:gd name="connsiteY46" fmla="*/ 381837 h 1007554"/>
                <a:gd name="connsiteX47" fmla="*/ 70435 w 1437595"/>
                <a:gd name="connsiteY47" fmla="*/ 411982 h 1007554"/>
                <a:gd name="connsiteX48" fmla="*/ 100580 w 1437595"/>
                <a:gd name="connsiteY48" fmla="*/ 502417 h 1007554"/>
                <a:gd name="connsiteX49" fmla="*/ 120677 w 1437595"/>
                <a:gd name="connsiteY49" fmla="*/ 562707 h 1007554"/>
                <a:gd name="connsiteX50" fmla="*/ 140774 w 1437595"/>
                <a:gd name="connsiteY50" fmla="*/ 663191 h 1007554"/>
                <a:gd name="connsiteX51" fmla="*/ 150822 w 1437595"/>
                <a:gd name="connsiteY51" fmla="*/ 693336 h 1007554"/>
                <a:gd name="connsiteX52" fmla="*/ 160870 w 1437595"/>
                <a:gd name="connsiteY52" fmla="*/ 733529 h 1007554"/>
                <a:gd name="connsiteX53" fmla="*/ 170919 w 1437595"/>
                <a:gd name="connsiteY53" fmla="*/ 763674 h 1007554"/>
                <a:gd name="connsiteX54" fmla="*/ 180967 w 1437595"/>
                <a:gd name="connsiteY54" fmla="*/ 813916 h 1007554"/>
                <a:gd name="connsiteX55" fmla="*/ 201064 w 1437595"/>
                <a:gd name="connsiteY55" fmla="*/ 884255 h 1007554"/>
                <a:gd name="connsiteX56" fmla="*/ 221160 w 1437595"/>
                <a:gd name="connsiteY56" fmla="*/ 974690 h 1007554"/>
                <a:gd name="connsiteX57" fmla="*/ 241257 w 1437595"/>
                <a:gd name="connsiteY57" fmla="*/ 1004835 h 1007554"/>
                <a:gd name="connsiteX58" fmla="*/ 291499 w 1437595"/>
                <a:gd name="connsiteY58" fmla="*/ 984738 h 10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37595" h="1007554">
                  <a:moveTo>
                    <a:pt x="291499" y="984738"/>
                  </a:moveTo>
                  <a:cubicBezTo>
                    <a:pt x="306572" y="979714"/>
                    <a:pt x="318464" y="978658"/>
                    <a:pt x="331692" y="974690"/>
                  </a:cubicBezTo>
                  <a:cubicBezTo>
                    <a:pt x="351982" y="968603"/>
                    <a:pt x="371431" y="959731"/>
                    <a:pt x="391982" y="954593"/>
                  </a:cubicBezTo>
                  <a:lnTo>
                    <a:pt x="432176" y="944545"/>
                  </a:lnTo>
                  <a:cubicBezTo>
                    <a:pt x="562805" y="947894"/>
                    <a:pt x="693680" y="945901"/>
                    <a:pt x="824062" y="954593"/>
                  </a:cubicBezTo>
                  <a:cubicBezTo>
                    <a:pt x="845199" y="956002"/>
                    <a:pt x="866726" y="962940"/>
                    <a:pt x="884352" y="974690"/>
                  </a:cubicBezTo>
                  <a:lnTo>
                    <a:pt x="914497" y="994786"/>
                  </a:lnTo>
                  <a:lnTo>
                    <a:pt x="954690" y="934496"/>
                  </a:lnTo>
                  <a:cubicBezTo>
                    <a:pt x="961389" y="924448"/>
                    <a:pt x="964739" y="911050"/>
                    <a:pt x="974787" y="904351"/>
                  </a:cubicBezTo>
                  <a:lnTo>
                    <a:pt x="1004932" y="884255"/>
                  </a:lnTo>
                  <a:cubicBezTo>
                    <a:pt x="1027559" y="816371"/>
                    <a:pt x="996179" y="889951"/>
                    <a:pt x="1045125" y="834013"/>
                  </a:cubicBezTo>
                  <a:cubicBezTo>
                    <a:pt x="1061030" y="815836"/>
                    <a:pt x="1068240" y="790802"/>
                    <a:pt x="1085319" y="773723"/>
                  </a:cubicBezTo>
                  <a:cubicBezTo>
                    <a:pt x="1095367" y="763675"/>
                    <a:pt x="1106740" y="754795"/>
                    <a:pt x="1115464" y="743578"/>
                  </a:cubicBezTo>
                  <a:cubicBezTo>
                    <a:pt x="1130293" y="724513"/>
                    <a:pt x="1142259" y="703385"/>
                    <a:pt x="1155657" y="683288"/>
                  </a:cubicBezTo>
                  <a:cubicBezTo>
                    <a:pt x="1162356" y="673239"/>
                    <a:pt x="1165705" y="659841"/>
                    <a:pt x="1175754" y="653142"/>
                  </a:cubicBezTo>
                  <a:lnTo>
                    <a:pt x="1205899" y="633046"/>
                  </a:lnTo>
                  <a:cubicBezTo>
                    <a:pt x="1209248" y="622998"/>
                    <a:pt x="1209330" y="611172"/>
                    <a:pt x="1215947" y="602901"/>
                  </a:cubicBezTo>
                  <a:cubicBezTo>
                    <a:pt x="1223491" y="593471"/>
                    <a:pt x="1237553" y="591343"/>
                    <a:pt x="1246092" y="582804"/>
                  </a:cubicBezTo>
                  <a:cubicBezTo>
                    <a:pt x="1254631" y="574265"/>
                    <a:pt x="1259490" y="562707"/>
                    <a:pt x="1266189" y="552659"/>
                  </a:cubicBezTo>
                  <a:cubicBezTo>
                    <a:pt x="1283875" y="499599"/>
                    <a:pt x="1270361" y="531329"/>
                    <a:pt x="1316431" y="462224"/>
                  </a:cubicBezTo>
                  <a:lnTo>
                    <a:pt x="1356624" y="401934"/>
                  </a:lnTo>
                  <a:cubicBezTo>
                    <a:pt x="1363323" y="391886"/>
                    <a:pt x="1366673" y="378488"/>
                    <a:pt x="1376721" y="371789"/>
                  </a:cubicBezTo>
                  <a:lnTo>
                    <a:pt x="1406866" y="351692"/>
                  </a:lnTo>
                  <a:cubicBezTo>
                    <a:pt x="1411098" y="345344"/>
                    <a:pt x="1442212" y="304403"/>
                    <a:pt x="1437011" y="291402"/>
                  </a:cubicBezTo>
                  <a:cubicBezTo>
                    <a:pt x="1432526" y="280189"/>
                    <a:pt x="1416914" y="278004"/>
                    <a:pt x="1406866" y="271305"/>
                  </a:cubicBezTo>
                  <a:cubicBezTo>
                    <a:pt x="1400167" y="261257"/>
                    <a:pt x="1395858" y="249112"/>
                    <a:pt x="1386769" y="241160"/>
                  </a:cubicBezTo>
                  <a:cubicBezTo>
                    <a:pt x="1302289" y="167241"/>
                    <a:pt x="1356136" y="220819"/>
                    <a:pt x="1296334" y="190918"/>
                  </a:cubicBezTo>
                  <a:cubicBezTo>
                    <a:pt x="1285532" y="185517"/>
                    <a:pt x="1277225" y="175727"/>
                    <a:pt x="1266189" y="170822"/>
                  </a:cubicBezTo>
                  <a:cubicBezTo>
                    <a:pt x="1266174" y="170815"/>
                    <a:pt x="1190834" y="145704"/>
                    <a:pt x="1175754" y="140677"/>
                  </a:cubicBezTo>
                  <a:cubicBezTo>
                    <a:pt x="1165706" y="137327"/>
                    <a:pt x="1154422" y="136503"/>
                    <a:pt x="1145609" y="130628"/>
                  </a:cubicBezTo>
                  <a:cubicBezTo>
                    <a:pt x="1067696" y="78686"/>
                    <a:pt x="1108230" y="98071"/>
                    <a:pt x="1025029" y="70338"/>
                  </a:cubicBezTo>
                  <a:lnTo>
                    <a:pt x="994883" y="60290"/>
                  </a:lnTo>
                  <a:cubicBezTo>
                    <a:pt x="984835" y="53591"/>
                    <a:pt x="975540" y="45594"/>
                    <a:pt x="964738" y="40193"/>
                  </a:cubicBezTo>
                  <a:cubicBezTo>
                    <a:pt x="941773" y="28711"/>
                    <a:pt x="907276" y="25827"/>
                    <a:pt x="884352" y="20096"/>
                  </a:cubicBezTo>
                  <a:cubicBezTo>
                    <a:pt x="874076" y="17527"/>
                    <a:pt x="864391" y="12958"/>
                    <a:pt x="854207" y="10048"/>
                  </a:cubicBezTo>
                  <a:cubicBezTo>
                    <a:pt x="840928" y="6254"/>
                    <a:pt x="827411" y="3349"/>
                    <a:pt x="814013" y="0"/>
                  </a:cubicBezTo>
                  <a:cubicBezTo>
                    <a:pt x="750373" y="3349"/>
                    <a:pt x="686619" y="4966"/>
                    <a:pt x="623094" y="10048"/>
                  </a:cubicBezTo>
                  <a:cubicBezTo>
                    <a:pt x="602785" y="11673"/>
                    <a:pt x="583122" y="18591"/>
                    <a:pt x="562804" y="20096"/>
                  </a:cubicBezTo>
                  <a:cubicBezTo>
                    <a:pt x="492578" y="25298"/>
                    <a:pt x="422127" y="26795"/>
                    <a:pt x="351789" y="30145"/>
                  </a:cubicBezTo>
                  <a:cubicBezTo>
                    <a:pt x="291042" y="45331"/>
                    <a:pt x="324701" y="35825"/>
                    <a:pt x="251305" y="60290"/>
                  </a:cubicBezTo>
                  <a:cubicBezTo>
                    <a:pt x="241257" y="63639"/>
                    <a:pt x="231546" y="68261"/>
                    <a:pt x="221160" y="70338"/>
                  </a:cubicBezTo>
                  <a:cubicBezTo>
                    <a:pt x="187666" y="77037"/>
                    <a:pt x="153082" y="79634"/>
                    <a:pt x="120677" y="90435"/>
                  </a:cubicBezTo>
                  <a:lnTo>
                    <a:pt x="60387" y="110531"/>
                  </a:lnTo>
                  <a:cubicBezTo>
                    <a:pt x="40290" y="123929"/>
                    <a:pt x="-2306" y="126692"/>
                    <a:pt x="97" y="150725"/>
                  </a:cubicBezTo>
                  <a:cubicBezTo>
                    <a:pt x="3446" y="184219"/>
                    <a:pt x="5027" y="217938"/>
                    <a:pt x="10145" y="251208"/>
                  </a:cubicBezTo>
                  <a:cubicBezTo>
                    <a:pt x="11756" y="261677"/>
                    <a:pt x="17283" y="271169"/>
                    <a:pt x="20193" y="281353"/>
                  </a:cubicBezTo>
                  <a:cubicBezTo>
                    <a:pt x="27213" y="305924"/>
                    <a:pt x="38402" y="363933"/>
                    <a:pt x="50338" y="381837"/>
                  </a:cubicBezTo>
                  <a:lnTo>
                    <a:pt x="70435" y="411982"/>
                  </a:lnTo>
                  <a:lnTo>
                    <a:pt x="100580" y="502417"/>
                  </a:lnTo>
                  <a:cubicBezTo>
                    <a:pt x="100582" y="502424"/>
                    <a:pt x="120676" y="562699"/>
                    <a:pt x="120677" y="562707"/>
                  </a:cubicBezTo>
                  <a:cubicBezTo>
                    <a:pt x="128574" y="610092"/>
                    <a:pt x="128780" y="621213"/>
                    <a:pt x="140774" y="663191"/>
                  </a:cubicBezTo>
                  <a:cubicBezTo>
                    <a:pt x="143684" y="673375"/>
                    <a:pt x="147912" y="683152"/>
                    <a:pt x="150822" y="693336"/>
                  </a:cubicBezTo>
                  <a:cubicBezTo>
                    <a:pt x="154616" y="706615"/>
                    <a:pt x="157076" y="720250"/>
                    <a:pt x="160870" y="733529"/>
                  </a:cubicBezTo>
                  <a:cubicBezTo>
                    <a:pt x="163780" y="743713"/>
                    <a:pt x="168350" y="753398"/>
                    <a:pt x="170919" y="763674"/>
                  </a:cubicBezTo>
                  <a:cubicBezTo>
                    <a:pt x="175061" y="780243"/>
                    <a:pt x="176825" y="797347"/>
                    <a:pt x="180967" y="813916"/>
                  </a:cubicBezTo>
                  <a:cubicBezTo>
                    <a:pt x="200120" y="890531"/>
                    <a:pt x="182268" y="790277"/>
                    <a:pt x="201064" y="884255"/>
                  </a:cubicBezTo>
                  <a:cubicBezTo>
                    <a:pt x="206209" y="909981"/>
                    <a:pt x="208123" y="948617"/>
                    <a:pt x="221160" y="974690"/>
                  </a:cubicBezTo>
                  <a:cubicBezTo>
                    <a:pt x="226561" y="985492"/>
                    <a:pt x="231827" y="997291"/>
                    <a:pt x="241257" y="1004835"/>
                  </a:cubicBezTo>
                  <a:cubicBezTo>
                    <a:pt x="255141" y="1015942"/>
                    <a:pt x="276426" y="989762"/>
                    <a:pt x="291499" y="984738"/>
                  </a:cubicBezTo>
                  <a:close/>
                </a:path>
              </a:pathLst>
            </a:cu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Freeform 13">
              <a:extLst>
                <a:ext uri="{FF2B5EF4-FFF2-40B4-BE49-F238E27FC236}">
                  <a16:creationId xmlns:a16="http://schemas.microsoft.com/office/drawing/2014/main" id="{137EAD19-E54A-0C4A-B4F2-50A9786B48E8}"/>
                </a:ext>
              </a:extLst>
            </p:cNvPr>
            <p:cNvSpPr/>
            <p:nvPr/>
          </p:nvSpPr>
          <p:spPr>
            <a:xfrm rot="12093054">
              <a:off x="4063635" y="5421191"/>
              <a:ext cx="625446" cy="187703"/>
            </a:xfrm>
            <a:custGeom>
              <a:avLst/>
              <a:gdLst>
                <a:gd name="connsiteX0" fmla="*/ 291499 w 1437595"/>
                <a:gd name="connsiteY0" fmla="*/ 984738 h 1007554"/>
                <a:gd name="connsiteX1" fmla="*/ 331692 w 1437595"/>
                <a:gd name="connsiteY1" fmla="*/ 974690 h 1007554"/>
                <a:gd name="connsiteX2" fmla="*/ 391982 w 1437595"/>
                <a:gd name="connsiteY2" fmla="*/ 954593 h 1007554"/>
                <a:gd name="connsiteX3" fmla="*/ 432176 w 1437595"/>
                <a:gd name="connsiteY3" fmla="*/ 944545 h 1007554"/>
                <a:gd name="connsiteX4" fmla="*/ 824062 w 1437595"/>
                <a:gd name="connsiteY4" fmla="*/ 954593 h 1007554"/>
                <a:gd name="connsiteX5" fmla="*/ 884352 w 1437595"/>
                <a:gd name="connsiteY5" fmla="*/ 974690 h 1007554"/>
                <a:gd name="connsiteX6" fmla="*/ 914497 w 1437595"/>
                <a:gd name="connsiteY6" fmla="*/ 994786 h 1007554"/>
                <a:gd name="connsiteX7" fmla="*/ 954690 w 1437595"/>
                <a:gd name="connsiteY7" fmla="*/ 934496 h 1007554"/>
                <a:gd name="connsiteX8" fmla="*/ 974787 w 1437595"/>
                <a:gd name="connsiteY8" fmla="*/ 904351 h 1007554"/>
                <a:gd name="connsiteX9" fmla="*/ 1004932 w 1437595"/>
                <a:gd name="connsiteY9" fmla="*/ 884255 h 1007554"/>
                <a:gd name="connsiteX10" fmla="*/ 1045125 w 1437595"/>
                <a:gd name="connsiteY10" fmla="*/ 834013 h 1007554"/>
                <a:gd name="connsiteX11" fmla="*/ 1085319 w 1437595"/>
                <a:gd name="connsiteY11" fmla="*/ 773723 h 1007554"/>
                <a:gd name="connsiteX12" fmla="*/ 1115464 w 1437595"/>
                <a:gd name="connsiteY12" fmla="*/ 743578 h 1007554"/>
                <a:gd name="connsiteX13" fmla="*/ 1155657 w 1437595"/>
                <a:gd name="connsiteY13" fmla="*/ 683288 h 1007554"/>
                <a:gd name="connsiteX14" fmla="*/ 1175754 w 1437595"/>
                <a:gd name="connsiteY14" fmla="*/ 653142 h 1007554"/>
                <a:gd name="connsiteX15" fmla="*/ 1205899 w 1437595"/>
                <a:gd name="connsiteY15" fmla="*/ 633046 h 1007554"/>
                <a:gd name="connsiteX16" fmla="*/ 1215947 w 1437595"/>
                <a:gd name="connsiteY16" fmla="*/ 602901 h 1007554"/>
                <a:gd name="connsiteX17" fmla="*/ 1246092 w 1437595"/>
                <a:gd name="connsiteY17" fmla="*/ 582804 h 1007554"/>
                <a:gd name="connsiteX18" fmla="*/ 1266189 w 1437595"/>
                <a:gd name="connsiteY18" fmla="*/ 552659 h 1007554"/>
                <a:gd name="connsiteX19" fmla="*/ 1316431 w 1437595"/>
                <a:gd name="connsiteY19" fmla="*/ 462224 h 1007554"/>
                <a:gd name="connsiteX20" fmla="*/ 1356624 w 1437595"/>
                <a:gd name="connsiteY20" fmla="*/ 401934 h 1007554"/>
                <a:gd name="connsiteX21" fmla="*/ 1376721 w 1437595"/>
                <a:gd name="connsiteY21" fmla="*/ 371789 h 1007554"/>
                <a:gd name="connsiteX22" fmla="*/ 1406866 w 1437595"/>
                <a:gd name="connsiteY22" fmla="*/ 351692 h 1007554"/>
                <a:gd name="connsiteX23" fmla="*/ 1437011 w 1437595"/>
                <a:gd name="connsiteY23" fmla="*/ 291402 h 1007554"/>
                <a:gd name="connsiteX24" fmla="*/ 1406866 w 1437595"/>
                <a:gd name="connsiteY24" fmla="*/ 271305 h 1007554"/>
                <a:gd name="connsiteX25" fmla="*/ 1386769 w 1437595"/>
                <a:gd name="connsiteY25" fmla="*/ 241160 h 1007554"/>
                <a:gd name="connsiteX26" fmla="*/ 1296334 w 1437595"/>
                <a:gd name="connsiteY26" fmla="*/ 190918 h 1007554"/>
                <a:gd name="connsiteX27" fmla="*/ 1266189 w 1437595"/>
                <a:gd name="connsiteY27" fmla="*/ 170822 h 1007554"/>
                <a:gd name="connsiteX28" fmla="*/ 1175754 w 1437595"/>
                <a:gd name="connsiteY28" fmla="*/ 140677 h 1007554"/>
                <a:gd name="connsiteX29" fmla="*/ 1145609 w 1437595"/>
                <a:gd name="connsiteY29" fmla="*/ 130628 h 1007554"/>
                <a:gd name="connsiteX30" fmla="*/ 1025029 w 1437595"/>
                <a:gd name="connsiteY30" fmla="*/ 70338 h 1007554"/>
                <a:gd name="connsiteX31" fmla="*/ 994883 w 1437595"/>
                <a:gd name="connsiteY31" fmla="*/ 60290 h 1007554"/>
                <a:gd name="connsiteX32" fmla="*/ 964738 w 1437595"/>
                <a:gd name="connsiteY32" fmla="*/ 40193 h 1007554"/>
                <a:gd name="connsiteX33" fmla="*/ 884352 w 1437595"/>
                <a:gd name="connsiteY33" fmla="*/ 20096 h 1007554"/>
                <a:gd name="connsiteX34" fmla="*/ 854207 w 1437595"/>
                <a:gd name="connsiteY34" fmla="*/ 10048 h 1007554"/>
                <a:gd name="connsiteX35" fmla="*/ 814013 w 1437595"/>
                <a:gd name="connsiteY35" fmla="*/ 0 h 1007554"/>
                <a:gd name="connsiteX36" fmla="*/ 623094 w 1437595"/>
                <a:gd name="connsiteY36" fmla="*/ 10048 h 1007554"/>
                <a:gd name="connsiteX37" fmla="*/ 562804 w 1437595"/>
                <a:gd name="connsiteY37" fmla="*/ 20096 h 1007554"/>
                <a:gd name="connsiteX38" fmla="*/ 351789 w 1437595"/>
                <a:gd name="connsiteY38" fmla="*/ 30145 h 1007554"/>
                <a:gd name="connsiteX39" fmla="*/ 251305 w 1437595"/>
                <a:gd name="connsiteY39" fmla="*/ 60290 h 1007554"/>
                <a:gd name="connsiteX40" fmla="*/ 221160 w 1437595"/>
                <a:gd name="connsiteY40" fmla="*/ 70338 h 1007554"/>
                <a:gd name="connsiteX41" fmla="*/ 120677 w 1437595"/>
                <a:gd name="connsiteY41" fmla="*/ 90435 h 1007554"/>
                <a:gd name="connsiteX42" fmla="*/ 60387 w 1437595"/>
                <a:gd name="connsiteY42" fmla="*/ 110531 h 1007554"/>
                <a:gd name="connsiteX43" fmla="*/ 97 w 1437595"/>
                <a:gd name="connsiteY43" fmla="*/ 150725 h 1007554"/>
                <a:gd name="connsiteX44" fmla="*/ 10145 w 1437595"/>
                <a:gd name="connsiteY44" fmla="*/ 251208 h 1007554"/>
                <a:gd name="connsiteX45" fmla="*/ 20193 w 1437595"/>
                <a:gd name="connsiteY45" fmla="*/ 281353 h 1007554"/>
                <a:gd name="connsiteX46" fmla="*/ 50338 w 1437595"/>
                <a:gd name="connsiteY46" fmla="*/ 381837 h 1007554"/>
                <a:gd name="connsiteX47" fmla="*/ 70435 w 1437595"/>
                <a:gd name="connsiteY47" fmla="*/ 411982 h 1007554"/>
                <a:gd name="connsiteX48" fmla="*/ 100580 w 1437595"/>
                <a:gd name="connsiteY48" fmla="*/ 502417 h 1007554"/>
                <a:gd name="connsiteX49" fmla="*/ 120677 w 1437595"/>
                <a:gd name="connsiteY49" fmla="*/ 562707 h 1007554"/>
                <a:gd name="connsiteX50" fmla="*/ 140774 w 1437595"/>
                <a:gd name="connsiteY50" fmla="*/ 663191 h 1007554"/>
                <a:gd name="connsiteX51" fmla="*/ 150822 w 1437595"/>
                <a:gd name="connsiteY51" fmla="*/ 693336 h 1007554"/>
                <a:gd name="connsiteX52" fmla="*/ 160870 w 1437595"/>
                <a:gd name="connsiteY52" fmla="*/ 733529 h 1007554"/>
                <a:gd name="connsiteX53" fmla="*/ 170919 w 1437595"/>
                <a:gd name="connsiteY53" fmla="*/ 763674 h 1007554"/>
                <a:gd name="connsiteX54" fmla="*/ 180967 w 1437595"/>
                <a:gd name="connsiteY54" fmla="*/ 813916 h 1007554"/>
                <a:gd name="connsiteX55" fmla="*/ 201064 w 1437595"/>
                <a:gd name="connsiteY55" fmla="*/ 884255 h 1007554"/>
                <a:gd name="connsiteX56" fmla="*/ 221160 w 1437595"/>
                <a:gd name="connsiteY56" fmla="*/ 974690 h 1007554"/>
                <a:gd name="connsiteX57" fmla="*/ 241257 w 1437595"/>
                <a:gd name="connsiteY57" fmla="*/ 1004835 h 1007554"/>
                <a:gd name="connsiteX58" fmla="*/ 291499 w 1437595"/>
                <a:gd name="connsiteY58" fmla="*/ 984738 h 10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37595" h="1007554">
                  <a:moveTo>
                    <a:pt x="291499" y="984738"/>
                  </a:moveTo>
                  <a:cubicBezTo>
                    <a:pt x="306572" y="979714"/>
                    <a:pt x="318464" y="978658"/>
                    <a:pt x="331692" y="974690"/>
                  </a:cubicBezTo>
                  <a:cubicBezTo>
                    <a:pt x="351982" y="968603"/>
                    <a:pt x="371431" y="959731"/>
                    <a:pt x="391982" y="954593"/>
                  </a:cubicBezTo>
                  <a:lnTo>
                    <a:pt x="432176" y="944545"/>
                  </a:lnTo>
                  <a:cubicBezTo>
                    <a:pt x="562805" y="947894"/>
                    <a:pt x="693680" y="945901"/>
                    <a:pt x="824062" y="954593"/>
                  </a:cubicBezTo>
                  <a:cubicBezTo>
                    <a:pt x="845199" y="956002"/>
                    <a:pt x="866726" y="962940"/>
                    <a:pt x="884352" y="974690"/>
                  </a:cubicBezTo>
                  <a:lnTo>
                    <a:pt x="914497" y="994786"/>
                  </a:lnTo>
                  <a:lnTo>
                    <a:pt x="954690" y="934496"/>
                  </a:lnTo>
                  <a:cubicBezTo>
                    <a:pt x="961389" y="924448"/>
                    <a:pt x="964739" y="911050"/>
                    <a:pt x="974787" y="904351"/>
                  </a:cubicBezTo>
                  <a:lnTo>
                    <a:pt x="1004932" y="884255"/>
                  </a:lnTo>
                  <a:cubicBezTo>
                    <a:pt x="1027559" y="816371"/>
                    <a:pt x="996179" y="889951"/>
                    <a:pt x="1045125" y="834013"/>
                  </a:cubicBezTo>
                  <a:cubicBezTo>
                    <a:pt x="1061030" y="815836"/>
                    <a:pt x="1068240" y="790802"/>
                    <a:pt x="1085319" y="773723"/>
                  </a:cubicBezTo>
                  <a:cubicBezTo>
                    <a:pt x="1095367" y="763675"/>
                    <a:pt x="1106740" y="754795"/>
                    <a:pt x="1115464" y="743578"/>
                  </a:cubicBezTo>
                  <a:cubicBezTo>
                    <a:pt x="1130293" y="724513"/>
                    <a:pt x="1142259" y="703385"/>
                    <a:pt x="1155657" y="683288"/>
                  </a:cubicBezTo>
                  <a:cubicBezTo>
                    <a:pt x="1162356" y="673239"/>
                    <a:pt x="1165705" y="659841"/>
                    <a:pt x="1175754" y="653142"/>
                  </a:cubicBezTo>
                  <a:lnTo>
                    <a:pt x="1205899" y="633046"/>
                  </a:lnTo>
                  <a:cubicBezTo>
                    <a:pt x="1209248" y="622998"/>
                    <a:pt x="1209330" y="611172"/>
                    <a:pt x="1215947" y="602901"/>
                  </a:cubicBezTo>
                  <a:cubicBezTo>
                    <a:pt x="1223491" y="593471"/>
                    <a:pt x="1237553" y="591343"/>
                    <a:pt x="1246092" y="582804"/>
                  </a:cubicBezTo>
                  <a:cubicBezTo>
                    <a:pt x="1254631" y="574265"/>
                    <a:pt x="1259490" y="562707"/>
                    <a:pt x="1266189" y="552659"/>
                  </a:cubicBezTo>
                  <a:cubicBezTo>
                    <a:pt x="1283875" y="499599"/>
                    <a:pt x="1270361" y="531329"/>
                    <a:pt x="1316431" y="462224"/>
                  </a:cubicBezTo>
                  <a:lnTo>
                    <a:pt x="1356624" y="401934"/>
                  </a:lnTo>
                  <a:cubicBezTo>
                    <a:pt x="1363323" y="391886"/>
                    <a:pt x="1366673" y="378488"/>
                    <a:pt x="1376721" y="371789"/>
                  </a:cubicBezTo>
                  <a:lnTo>
                    <a:pt x="1406866" y="351692"/>
                  </a:lnTo>
                  <a:cubicBezTo>
                    <a:pt x="1411098" y="345344"/>
                    <a:pt x="1442212" y="304403"/>
                    <a:pt x="1437011" y="291402"/>
                  </a:cubicBezTo>
                  <a:cubicBezTo>
                    <a:pt x="1432526" y="280189"/>
                    <a:pt x="1416914" y="278004"/>
                    <a:pt x="1406866" y="271305"/>
                  </a:cubicBezTo>
                  <a:cubicBezTo>
                    <a:pt x="1400167" y="261257"/>
                    <a:pt x="1395858" y="249112"/>
                    <a:pt x="1386769" y="241160"/>
                  </a:cubicBezTo>
                  <a:cubicBezTo>
                    <a:pt x="1302289" y="167241"/>
                    <a:pt x="1356136" y="220819"/>
                    <a:pt x="1296334" y="190918"/>
                  </a:cubicBezTo>
                  <a:cubicBezTo>
                    <a:pt x="1285532" y="185517"/>
                    <a:pt x="1277225" y="175727"/>
                    <a:pt x="1266189" y="170822"/>
                  </a:cubicBezTo>
                  <a:cubicBezTo>
                    <a:pt x="1266174" y="170815"/>
                    <a:pt x="1190834" y="145704"/>
                    <a:pt x="1175754" y="140677"/>
                  </a:cubicBezTo>
                  <a:cubicBezTo>
                    <a:pt x="1165706" y="137327"/>
                    <a:pt x="1154422" y="136503"/>
                    <a:pt x="1145609" y="130628"/>
                  </a:cubicBezTo>
                  <a:cubicBezTo>
                    <a:pt x="1067696" y="78686"/>
                    <a:pt x="1108230" y="98071"/>
                    <a:pt x="1025029" y="70338"/>
                  </a:cubicBezTo>
                  <a:lnTo>
                    <a:pt x="994883" y="60290"/>
                  </a:lnTo>
                  <a:cubicBezTo>
                    <a:pt x="984835" y="53591"/>
                    <a:pt x="975540" y="45594"/>
                    <a:pt x="964738" y="40193"/>
                  </a:cubicBezTo>
                  <a:cubicBezTo>
                    <a:pt x="941773" y="28711"/>
                    <a:pt x="907276" y="25827"/>
                    <a:pt x="884352" y="20096"/>
                  </a:cubicBezTo>
                  <a:cubicBezTo>
                    <a:pt x="874076" y="17527"/>
                    <a:pt x="864391" y="12958"/>
                    <a:pt x="854207" y="10048"/>
                  </a:cubicBezTo>
                  <a:cubicBezTo>
                    <a:pt x="840928" y="6254"/>
                    <a:pt x="827411" y="3349"/>
                    <a:pt x="814013" y="0"/>
                  </a:cubicBezTo>
                  <a:cubicBezTo>
                    <a:pt x="750373" y="3349"/>
                    <a:pt x="686619" y="4966"/>
                    <a:pt x="623094" y="10048"/>
                  </a:cubicBezTo>
                  <a:cubicBezTo>
                    <a:pt x="602785" y="11673"/>
                    <a:pt x="583122" y="18591"/>
                    <a:pt x="562804" y="20096"/>
                  </a:cubicBezTo>
                  <a:cubicBezTo>
                    <a:pt x="492578" y="25298"/>
                    <a:pt x="422127" y="26795"/>
                    <a:pt x="351789" y="30145"/>
                  </a:cubicBezTo>
                  <a:cubicBezTo>
                    <a:pt x="291042" y="45331"/>
                    <a:pt x="324701" y="35825"/>
                    <a:pt x="251305" y="60290"/>
                  </a:cubicBezTo>
                  <a:cubicBezTo>
                    <a:pt x="241257" y="63639"/>
                    <a:pt x="231546" y="68261"/>
                    <a:pt x="221160" y="70338"/>
                  </a:cubicBezTo>
                  <a:cubicBezTo>
                    <a:pt x="187666" y="77037"/>
                    <a:pt x="153082" y="79634"/>
                    <a:pt x="120677" y="90435"/>
                  </a:cubicBezTo>
                  <a:lnTo>
                    <a:pt x="60387" y="110531"/>
                  </a:lnTo>
                  <a:cubicBezTo>
                    <a:pt x="40290" y="123929"/>
                    <a:pt x="-2306" y="126692"/>
                    <a:pt x="97" y="150725"/>
                  </a:cubicBezTo>
                  <a:cubicBezTo>
                    <a:pt x="3446" y="184219"/>
                    <a:pt x="5027" y="217938"/>
                    <a:pt x="10145" y="251208"/>
                  </a:cubicBezTo>
                  <a:cubicBezTo>
                    <a:pt x="11756" y="261677"/>
                    <a:pt x="17283" y="271169"/>
                    <a:pt x="20193" y="281353"/>
                  </a:cubicBezTo>
                  <a:cubicBezTo>
                    <a:pt x="27213" y="305924"/>
                    <a:pt x="38402" y="363933"/>
                    <a:pt x="50338" y="381837"/>
                  </a:cubicBezTo>
                  <a:lnTo>
                    <a:pt x="70435" y="411982"/>
                  </a:lnTo>
                  <a:lnTo>
                    <a:pt x="100580" y="502417"/>
                  </a:lnTo>
                  <a:cubicBezTo>
                    <a:pt x="100582" y="502424"/>
                    <a:pt x="120676" y="562699"/>
                    <a:pt x="120677" y="562707"/>
                  </a:cubicBezTo>
                  <a:cubicBezTo>
                    <a:pt x="128574" y="610092"/>
                    <a:pt x="128780" y="621213"/>
                    <a:pt x="140774" y="663191"/>
                  </a:cubicBezTo>
                  <a:cubicBezTo>
                    <a:pt x="143684" y="673375"/>
                    <a:pt x="147912" y="683152"/>
                    <a:pt x="150822" y="693336"/>
                  </a:cubicBezTo>
                  <a:cubicBezTo>
                    <a:pt x="154616" y="706615"/>
                    <a:pt x="157076" y="720250"/>
                    <a:pt x="160870" y="733529"/>
                  </a:cubicBezTo>
                  <a:cubicBezTo>
                    <a:pt x="163780" y="743713"/>
                    <a:pt x="168350" y="753398"/>
                    <a:pt x="170919" y="763674"/>
                  </a:cubicBezTo>
                  <a:cubicBezTo>
                    <a:pt x="175061" y="780243"/>
                    <a:pt x="176825" y="797347"/>
                    <a:pt x="180967" y="813916"/>
                  </a:cubicBezTo>
                  <a:cubicBezTo>
                    <a:pt x="200120" y="890531"/>
                    <a:pt x="182268" y="790277"/>
                    <a:pt x="201064" y="884255"/>
                  </a:cubicBezTo>
                  <a:cubicBezTo>
                    <a:pt x="206209" y="909981"/>
                    <a:pt x="208123" y="948617"/>
                    <a:pt x="221160" y="974690"/>
                  </a:cubicBezTo>
                  <a:cubicBezTo>
                    <a:pt x="226561" y="985492"/>
                    <a:pt x="231827" y="997291"/>
                    <a:pt x="241257" y="1004835"/>
                  </a:cubicBezTo>
                  <a:cubicBezTo>
                    <a:pt x="255141" y="1015942"/>
                    <a:pt x="276426" y="989762"/>
                    <a:pt x="291499" y="984738"/>
                  </a:cubicBezTo>
                  <a:close/>
                </a:path>
              </a:pathLst>
            </a:cu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5" name="Group 14">
              <a:extLst>
                <a:ext uri="{FF2B5EF4-FFF2-40B4-BE49-F238E27FC236}">
                  <a16:creationId xmlns:a16="http://schemas.microsoft.com/office/drawing/2014/main" id="{78C7FDBC-B081-5048-9C02-9930571EE906}"/>
                </a:ext>
              </a:extLst>
            </p:cNvPr>
            <p:cNvGrpSpPr/>
            <p:nvPr/>
          </p:nvGrpSpPr>
          <p:grpSpPr>
            <a:xfrm>
              <a:off x="1443708" y="2479566"/>
              <a:ext cx="1011898" cy="2439745"/>
              <a:chOff x="1958747" y="2098566"/>
              <a:chExt cx="1011898" cy="2439745"/>
            </a:xfrm>
          </p:grpSpPr>
          <p:sp>
            <p:nvSpPr>
              <p:cNvPr id="30" name="AutoShape 4">
                <a:extLst>
                  <a:ext uri="{FF2B5EF4-FFF2-40B4-BE49-F238E27FC236}">
                    <a16:creationId xmlns:a16="http://schemas.microsoft.com/office/drawing/2014/main" id="{5D102098-9A94-AE4F-8634-9A6E2FA72A35}"/>
                  </a:ext>
                </a:extLst>
              </p:cNvPr>
              <p:cNvSpPr>
                <a:spLocks noChangeArrowheads="1"/>
              </p:cNvSpPr>
              <p:nvPr/>
            </p:nvSpPr>
            <p:spPr bwMode="auto">
              <a:xfrm>
                <a:off x="2076188" y="3682531"/>
                <a:ext cx="894457" cy="259471"/>
              </a:xfrm>
              <a:prstGeom prst="parallelogram">
                <a:avLst>
                  <a:gd name="adj" fmla="val 86111"/>
                </a:avLst>
              </a:prstGeom>
              <a:noFill/>
              <a:ln w="9525">
                <a:solidFill>
                  <a:srgbClr val="0000FF"/>
                </a:solidFill>
                <a:miter lim="800000"/>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1" name="AutoShape 5">
                <a:extLst>
                  <a:ext uri="{FF2B5EF4-FFF2-40B4-BE49-F238E27FC236}">
                    <a16:creationId xmlns:a16="http://schemas.microsoft.com/office/drawing/2014/main" id="{BC13ADE4-DF5C-3D43-BA9D-B55384BBC46E}"/>
                  </a:ext>
                </a:extLst>
              </p:cNvPr>
              <p:cNvSpPr>
                <a:spLocks noChangeAspect="1" noChangeArrowheads="1"/>
              </p:cNvSpPr>
              <p:nvPr/>
            </p:nvSpPr>
            <p:spPr bwMode="auto">
              <a:xfrm>
                <a:off x="2234883" y="3855512"/>
                <a:ext cx="104594" cy="30633"/>
              </a:xfrm>
              <a:prstGeom prst="parallelogram">
                <a:avLst>
                  <a:gd name="adj" fmla="val 85293"/>
                </a:avLst>
              </a:prstGeom>
              <a:noFill/>
              <a:ln w="9525">
                <a:solidFill>
                  <a:srgbClr val="0000FF"/>
                </a:solidFill>
                <a:miter lim="800000"/>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2" name="AutoShape 6">
                <a:extLst>
                  <a:ext uri="{FF2B5EF4-FFF2-40B4-BE49-F238E27FC236}">
                    <a16:creationId xmlns:a16="http://schemas.microsoft.com/office/drawing/2014/main" id="{F605B701-F9F2-9344-B2AA-AF88F3223F9D}"/>
                  </a:ext>
                </a:extLst>
              </p:cNvPr>
              <p:cNvSpPr>
                <a:spLocks noChangeAspect="1" noChangeArrowheads="1"/>
              </p:cNvSpPr>
              <p:nvPr/>
            </p:nvSpPr>
            <p:spPr bwMode="auto">
              <a:xfrm>
                <a:off x="2564894" y="3826729"/>
                <a:ext cx="104594" cy="30633"/>
              </a:xfrm>
              <a:prstGeom prst="parallelogram">
                <a:avLst>
                  <a:gd name="adj" fmla="val 85293"/>
                </a:avLst>
              </a:prstGeom>
              <a:noFill/>
              <a:ln w="9525">
                <a:solidFill>
                  <a:srgbClr val="0000FF"/>
                </a:solidFill>
                <a:miter lim="800000"/>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3" name="AutoShape 7">
                <a:extLst>
                  <a:ext uri="{FF2B5EF4-FFF2-40B4-BE49-F238E27FC236}">
                    <a16:creationId xmlns:a16="http://schemas.microsoft.com/office/drawing/2014/main" id="{6B6CEC8B-6D90-8545-8264-8E019AC568BF}"/>
                  </a:ext>
                </a:extLst>
              </p:cNvPr>
              <p:cNvSpPr>
                <a:spLocks noChangeAspect="1" noChangeArrowheads="1"/>
              </p:cNvSpPr>
              <p:nvPr/>
            </p:nvSpPr>
            <p:spPr bwMode="auto">
              <a:xfrm>
                <a:off x="2357508" y="3740190"/>
                <a:ext cx="104594" cy="30633"/>
              </a:xfrm>
              <a:prstGeom prst="parallelogram">
                <a:avLst>
                  <a:gd name="adj" fmla="val 85293"/>
                </a:avLst>
              </a:prstGeom>
              <a:noFill/>
              <a:ln w="9525">
                <a:solidFill>
                  <a:srgbClr val="0000FF"/>
                </a:solidFill>
                <a:miter lim="800000"/>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4" name="AutoShape 8">
                <a:extLst>
                  <a:ext uri="{FF2B5EF4-FFF2-40B4-BE49-F238E27FC236}">
                    <a16:creationId xmlns:a16="http://schemas.microsoft.com/office/drawing/2014/main" id="{9E2B3C9A-580D-D44B-A5D3-96E9C1B7CE2E}"/>
                  </a:ext>
                </a:extLst>
              </p:cNvPr>
              <p:cNvSpPr>
                <a:spLocks noChangeAspect="1" noChangeArrowheads="1"/>
              </p:cNvSpPr>
              <p:nvPr/>
            </p:nvSpPr>
            <p:spPr bwMode="auto">
              <a:xfrm>
                <a:off x="2701187" y="3840195"/>
                <a:ext cx="104594" cy="30633"/>
              </a:xfrm>
              <a:prstGeom prst="parallelogram">
                <a:avLst>
                  <a:gd name="adj" fmla="val 85293"/>
                </a:avLst>
              </a:prstGeom>
              <a:noFill/>
              <a:ln w="9525">
                <a:solidFill>
                  <a:srgbClr val="0000FF"/>
                </a:solidFill>
                <a:miter lim="800000"/>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5" name="AutoShape 9">
                <a:extLst>
                  <a:ext uri="{FF2B5EF4-FFF2-40B4-BE49-F238E27FC236}">
                    <a16:creationId xmlns:a16="http://schemas.microsoft.com/office/drawing/2014/main" id="{9BC61EE1-4E05-8545-83B6-5FCFF26454DC}"/>
                  </a:ext>
                </a:extLst>
              </p:cNvPr>
              <p:cNvSpPr>
                <a:spLocks noChangeAspect="1" noChangeArrowheads="1"/>
              </p:cNvSpPr>
              <p:nvPr/>
            </p:nvSpPr>
            <p:spPr bwMode="auto">
              <a:xfrm>
                <a:off x="2627251" y="3754606"/>
                <a:ext cx="104594" cy="30633"/>
              </a:xfrm>
              <a:prstGeom prst="parallelogram">
                <a:avLst>
                  <a:gd name="adj" fmla="val 85293"/>
                </a:avLst>
              </a:prstGeom>
              <a:noFill/>
              <a:ln w="9525">
                <a:solidFill>
                  <a:srgbClr val="0000FF"/>
                </a:solidFill>
                <a:miter lim="800000"/>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6" name="Line 11">
                <a:extLst>
                  <a:ext uri="{FF2B5EF4-FFF2-40B4-BE49-F238E27FC236}">
                    <a16:creationId xmlns:a16="http://schemas.microsoft.com/office/drawing/2014/main" id="{2D4C7892-E7D7-9E4B-847D-BBF9ECA38D06}"/>
                  </a:ext>
                </a:extLst>
              </p:cNvPr>
              <p:cNvSpPr>
                <a:spLocks noChangeShapeType="1"/>
              </p:cNvSpPr>
              <p:nvPr/>
            </p:nvSpPr>
            <p:spPr bwMode="auto">
              <a:xfrm flipH="1" flipV="1">
                <a:off x="2609217" y="3311344"/>
                <a:ext cx="144268" cy="855780"/>
              </a:xfrm>
              <a:prstGeom prst="line">
                <a:avLst/>
              </a:prstGeom>
              <a:noFill/>
              <a:ln w="9525">
                <a:solidFill>
                  <a:schemeClr val="tx1"/>
                </a:solidFill>
                <a:prstDash val="sysDot"/>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7" name="Line 12">
                <a:extLst>
                  <a:ext uri="{FF2B5EF4-FFF2-40B4-BE49-F238E27FC236}">
                    <a16:creationId xmlns:a16="http://schemas.microsoft.com/office/drawing/2014/main" id="{90F46FF3-EA9B-B141-B565-5A21214C6D2D}"/>
                  </a:ext>
                </a:extLst>
              </p:cNvPr>
              <p:cNvSpPr>
                <a:spLocks noChangeShapeType="1"/>
              </p:cNvSpPr>
              <p:nvPr/>
            </p:nvSpPr>
            <p:spPr bwMode="auto">
              <a:xfrm flipV="1">
                <a:off x="2262975" y="3296930"/>
                <a:ext cx="346242" cy="783704"/>
              </a:xfrm>
              <a:prstGeom prst="line">
                <a:avLst/>
              </a:prstGeom>
              <a:noFill/>
              <a:ln w="9525">
                <a:solidFill>
                  <a:schemeClr val="tx1"/>
                </a:solidFill>
                <a:prstDash val="sysDot"/>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8" name="Line 13">
                <a:extLst>
                  <a:ext uri="{FF2B5EF4-FFF2-40B4-BE49-F238E27FC236}">
                    <a16:creationId xmlns:a16="http://schemas.microsoft.com/office/drawing/2014/main" id="{8D49D1BE-1F55-3545-BBBB-2CF6E7F94188}"/>
                  </a:ext>
                </a:extLst>
              </p:cNvPr>
              <p:cNvSpPr>
                <a:spLocks noChangeShapeType="1"/>
              </p:cNvSpPr>
              <p:nvPr/>
            </p:nvSpPr>
            <p:spPr bwMode="auto">
              <a:xfrm flipH="1" flipV="1">
                <a:off x="2605610" y="3300534"/>
                <a:ext cx="22399" cy="992722"/>
              </a:xfrm>
              <a:prstGeom prst="line">
                <a:avLst/>
              </a:prstGeom>
              <a:noFill/>
              <a:ln w="9525">
                <a:solidFill>
                  <a:schemeClr val="tx1"/>
                </a:solidFill>
                <a:prstDash val="sysDot"/>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39" name="Line 14">
                <a:extLst>
                  <a:ext uri="{FF2B5EF4-FFF2-40B4-BE49-F238E27FC236}">
                    <a16:creationId xmlns:a16="http://schemas.microsoft.com/office/drawing/2014/main" id="{EB1FB42C-E630-484A-9702-B0E212CCFE3B}"/>
                  </a:ext>
                </a:extLst>
              </p:cNvPr>
              <p:cNvSpPr>
                <a:spLocks noChangeShapeType="1"/>
              </p:cNvSpPr>
              <p:nvPr/>
            </p:nvSpPr>
            <p:spPr bwMode="auto">
              <a:xfrm flipH="1" flipV="1">
                <a:off x="2609217" y="3307740"/>
                <a:ext cx="314541" cy="1158495"/>
              </a:xfrm>
              <a:prstGeom prst="line">
                <a:avLst/>
              </a:prstGeom>
              <a:noFill/>
              <a:ln w="9525">
                <a:solidFill>
                  <a:schemeClr val="tx1"/>
                </a:solidFill>
                <a:prstDash val="sysDot"/>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40" name="Line 17">
                <a:extLst>
                  <a:ext uri="{FF2B5EF4-FFF2-40B4-BE49-F238E27FC236}">
                    <a16:creationId xmlns:a16="http://schemas.microsoft.com/office/drawing/2014/main" id="{92AEDAC2-7E71-7149-BC99-30E5B6715F3A}"/>
                  </a:ext>
                </a:extLst>
              </p:cNvPr>
              <p:cNvSpPr>
                <a:spLocks noChangeShapeType="1"/>
              </p:cNvSpPr>
              <p:nvPr/>
            </p:nvSpPr>
            <p:spPr bwMode="auto">
              <a:xfrm flipV="1">
                <a:off x="2003295" y="3304138"/>
                <a:ext cx="605924" cy="1037882"/>
              </a:xfrm>
              <a:prstGeom prst="line">
                <a:avLst/>
              </a:prstGeom>
              <a:noFill/>
              <a:ln w="9525">
                <a:solidFill>
                  <a:schemeClr val="tx1"/>
                </a:solidFill>
                <a:prstDash val="sysDot"/>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41" name="Line 23">
                <a:extLst>
                  <a:ext uri="{FF2B5EF4-FFF2-40B4-BE49-F238E27FC236}">
                    <a16:creationId xmlns:a16="http://schemas.microsoft.com/office/drawing/2014/main" id="{5FA58BD1-19DD-4348-B644-1C2CAD595A4B}"/>
                  </a:ext>
                </a:extLst>
              </p:cNvPr>
              <p:cNvSpPr>
                <a:spLocks noChangeShapeType="1"/>
              </p:cNvSpPr>
              <p:nvPr/>
            </p:nvSpPr>
            <p:spPr bwMode="auto">
              <a:xfrm>
                <a:off x="2252914" y="4080633"/>
                <a:ext cx="0" cy="86491"/>
              </a:xfrm>
              <a:prstGeom prst="line">
                <a:avLst/>
              </a:prstGeom>
              <a:noFill/>
              <a:ln w="9525">
                <a:solidFill>
                  <a:srgbClr val="0000FF"/>
                </a:solid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42" name="Line 25">
                <a:extLst>
                  <a:ext uri="{FF2B5EF4-FFF2-40B4-BE49-F238E27FC236}">
                    <a16:creationId xmlns:a16="http://schemas.microsoft.com/office/drawing/2014/main" id="{7D172B96-F012-9441-866F-FA81AA0B0601}"/>
                  </a:ext>
                </a:extLst>
              </p:cNvPr>
              <p:cNvSpPr>
                <a:spLocks noChangeShapeType="1"/>
              </p:cNvSpPr>
              <p:nvPr/>
            </p:nvSpPr>
            <p:spPr bwMode="auto">
              <a:xfrm>
                <a:off x="2000447" y="4379746"/>
                <a:ext cx="0" cy="86491"/>
              </a:xfrm>
              <a:prstGeom prst="line">
                <a:avLst/>
              </a:prstGeom>
              <a:noFill/>
              <a:ln w="9525">
                <a:solidFill>
                  <a:srgbClr val="0000FF"/>
                </a:solid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43" name="Line 28">
                <a:extLst>
                  <a:ext uri="{FF2B5EF4-FFF2-40B4-BE49-F238E27FC236}">
                    <a16:creationId xmlns:a16="http://schemas.microsoft.com/office/drawing/2014/main" id="{74F59CAF-9106-FD43-B3E6-194B87D51164}"/>
                  </a:ext>
                </a:extLst>
              </p:cNvPr>
              <p:cNvSpPr>
                <a:spLocks noChangeShapeType="1"/>
              </p:cNvSpPr>
              <p:nvPr/>
            </p:nvSpPr>
            <p:spPr bwMode="auto">
              <a:xfrm>
                <a:off x="2628010" y="4289651"/>
                <a:ext cx="0" cy="86491"/>
              </a:xfrm>
              <a:prstGeom prst="line">
                <a:avLst/>
              </a:prstGeom>
              <a:noFill/>
              <a:ln w="9525">
                <a:solidFill>
                  <a:srgbClr val="0000FF"/>
                </a:solid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44" name="Line 31">
                <a:extLst>
                  <a:ext uri="{FF2B5EF4-FFF2-40B4-BE49-F238E27FC236}">
                    <a16:creationId xmlns:a16="http://schemas.microsoft.com/office/drawing/2014/main" id="{A1B6A15B-EAC2-1741-9E83-FD17D8944B09}"/>
                  </a:ext>
                </a:extLst>
              </p:cNvPr>
              <p:cNvSpPr>
                <a:spLocks noChangeShapeType="1"/>
              </p:cNvSpPr>
              <p:nvPr/>
            </p:nvSpPr>
            <p:spPr bwMode="auto">
              <a:xfrm>
                <a:off x="2747030" y="4149105"/>
                <a:ext cx="0" cy="86491"/>
              </a:xfrm>
              <a:prstGeom prst="line">
                <a:avLst/>
              </a:prstGeom>
              <a:noFill/>
              <a:ln w="9525">
                <a:solidFill>
                  <a:srgbClr val="0000FF"/>
                </a:solid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45" name="Line 34">
                <a:extLst>
                  <a:ext uri="{FF2B5EF4-FFF2-40B4-BE49-F238E27FC236}">
                    <a16:creationId xmlns:a16="http://schemas.microsoft.com/office/drawing/2014/main" id="{CBAE13D1-5D40-E44B-B699-373A1203FD3F}"/>
                  </a:ext>
                </a:extLst>
              </p:cNvPr>
              <p:cNvSpPr>
                <a:spLocks noChangeShapeType="1"/>
              </p:cNvSpPr>
              <p:nvPr/>
            </p:nvSpPr>
            <p:spPr bwMode="auto">
              <a:xfrm>
                <a:off x="2923758" y="4451820"/>
                <a:ext cx="0" cy="86491"/>
              </a:xfrm>
              <a:prstGeom prst="line">
                <a:avLst/>
              </a:prstGeom>
              <a:noFill/>
              <a:ln w="9525">
                <a:solidFill>
                  <a:srgbClr val="0000FF"/>
                </a:solid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graphicFrame>
            <p:nvGraphicFramePr>
              <p:cNvPr id="46" name="Object 36">
                <a:extLst>
                  <a:ext uri="{FF2B5EF4-FFF2-40B4-BE49-F238E27FC236}">
                    <a16:creationId xmlns:a16="http://schemas.microsoft.com/office/drawing/2014/main" id="{B15BF108-BC23-D145-856C-184C87E16A10}"/>
                  </a:ext>
                </a:extLst>
              </p:cNvPr>
              <p:cNvGraphicFramePr>
                <a:graphicFrameLocks noChangeAspect="1"/>
              </p:cNvGraphicFramePr>
              <p:nvPr/>
            </p:nvGraphicFramePr>
            <p:xfrm>
              <a:off x="2110779" y="2098566"/>
              <a:ext cx="677251" cy="1091802"/>
            </p:xfrm>
            <a:graphic>
              <a:graphicData uri="http://schemas.openxmlformats.org/presentationml/2006/ole">
                <mc:AlternateContent xmlns:mc="http://schemas.openxmlformats.org/markup-compatibility/2006">
                  <mc:Choice xmlns:v="urn:schemas-microsoft-com:vml" Requires="v">
                    <p:oleObj spid="_x0000_s2224" name="Photo Editor Photo" r:id="rId6" imgW="2980952" imgH="4809524" progId="">
                      <p:embed/>
                    </p:oleObj>
                  </mc:Choice>
                  <mc:Fallback>
                    <p:oleObj name="Photo Editor Photo" r:id="rId6" imgW="2980952" imgH="4809524" progId="">
                      <p:embed/>
                      <p:pic>
                        <p:nvPicPr>
                          <p:cNvPr id="46" name="Object 36">
                            <a:extLst>
                              <a:ext uri="{FF2B5EF4-FFF2-40B4-BE49-F238E27FC236}">
                                <a16:creationId xmlns:a16="http://schemas.microsoft.com/office/drawing/2014/main" id="{B15BF108-BC23-D145-856C-184C87E16A1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0779" y="2098566"/>
                            <a:ext cx="677251" cy="1091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47" name="Picture 196" descr="pics_Aeroshell_FS_Baseline_Prep_9-20070306">
                <a:extLst>
                  <a:ext uri="{FF2B5EF4-FFF2-40B4-BE49-F238E27FC236}">
                    <a16:creationId xmlns:a16="http://schemas.microsoft.com/office/drawing/2014/main" id="{62C84092-A8A6-DF48-B165-A2FBD86BDD13}"/>
                  </a:ext>
                </a:extLst>
              </p:cNvPr>
              <p:cNvPicPr>
                <a:picLocks noChangeAspect="1" noChangeArrowheads="1"/>
              </p:cNvPicPr>
              <p:nvPr/>
            </p:nvPicPr>
            <p:blipFill>
              <a:blip r:embed="rId8" cstate="hqprint">
                <a:clrChange>
                  <a:clrFrom>
                    <a:srgbClr val="311E0D"/>
                  </a:clrFrom>
                  <a:clrTo>
                    <a:srgbClr val="311E0D">
                      <a:alpha val="0"/>
                    </a:srgbClr>
                  </a:clrTo>
                </a:clrChange>
                <a:extLst>
                  <a:ext uri="{28A0092B-C50C-407E-A947-70E740481C1C}">
                    <a14:useLocalDpi xmlns:a14="http://schemas.microsoft.com/office/drawing/2010/main"/>
                  </a:ext>
                </a:extLst>
              </a:blip>
              <a:srcRect/>
              <a:stretch>
                <a:fillRect/>
              </a:stretch>
            </p:blipFill>
            <p:spPr bwMode="auto">
              <a:xfrm rot="20583189">
                <a:off x="2442720" y="3110965"/>
                <a:ext cx="325782" cy="212294"/>
              </a:xfrm>
              <a:prstGeom prst="rect">
                <a:avLst/>
              </a:prstGeom>
              <a:noFill/>
            </p:spPr>
          </p:pic>
          <p:sp>
            <p:nvSpPr>
              <p:cNvPr id="48" name="Oval 24">
                <a:extLst>
                  <a:ext uri="{FF2B5EF4-FFF2-40B4-BE49-F238E27FC236}">
                    <a16:creationId xmlns:a16="http://schemas.microsoft.com/office/drawing/2014/main" id="{175C12AD-40C0-784B-B41F-3C55DD6FAE69}"/>
                  </a:ext>
                </a:extLst>
              </p:cNvPr>
              <p:cNvSpPr>
                <a:spLocks noChangeArrowheads="1"/>
              </p:cNvSpPr>
              <p:nvPr/>
            </p:nvSpPr>
            <p:spPr bwMode="auto">
              <a:xfrm>
                <a:off x="2881990" y="4411915"/>
                <a:ext cx="86561" cy="86491"/>
              </a:xfrm>
              <a:prstGeom prst="ellipse">
                <a:avLst/>
              </a:prstGeom>
              <a:gradFill rotWithShape="0">
                <a:gsLst>
                  <a:gs pos="0">
                    <a:srgbClr val="0000FF"/>
                  </a:gs>
                  <a:gs pos="100000">
                    <a:srgbClr val="000090"/>
                  </a:gs>
                </a:gsLst>
                <a:path path="shape">
                  <a:fillToRect l="50000" t="50000" r="50000" b="50000"/>
                </a:path>
              </a:gradFill>
              <a:ln w="9525">
                <a:no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49" name="Oval 24">
                <a:extLst>
                  <a:ext uri="{FF2B5EF4-FFF2-40B4-BE49-F238E27FC236}">
                    <a16:creationId xmlns:a16="http://schemas.microsoft.com/office/drawing/2014/main" id="{4CD79AAF-B0E7-5945-A2BC-38200E03393B}"/>
                  </a:ext>
                </a:extLst>
              </p:cNvPr>
              <p:cNvSpPr>
                <a:spLocks noChangeArrowheads="1"/>
              </p:cNvSpPr>
              <p:nvPr/>
            </p:nvSpPr>
            <p:spPr bwMode="auto">
              <a:xfrm>
                <a:off x="2210147" y="4058942"/>
                <a:ext cx="86561" cy="86491"/>
              </a:xfrm>
              <a:prstGeom prst="ellipse">
                <a:avLst/>
              </a:prstGeom>
              <a:gradFill rotWithShape="0">
                <a:gsLst>
                  <a:gs pos="0">
                    <a:srgbClr val="0000FF"/>
                  </a:gs>
                  <a:gs pos="100000">
                    <a:srgbClr val="000090"/>
                  </a:gs>
                </a:gsLst>
                <a:path path="shape">
                  <a:fillToRect l="50000" t="50000" r="50000" b="50000"/>
                </a:path>
              </a:gradFill>
              <a:ln w="9525">
                <a:no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50" name="Oval 24">
                <a:extLst>
                  <a:ext uri="{FF2B5EF4-FFF2-40B4-BE49-F238E27FC236}">
                    <a16:creationId xmlns:a16="http://schemas.microsoft.com/office/drawing/2014/main" id="{16CA1FB3-C79B-B64D-9B4E-63598AEFDD7D}"/>
                  </a:ext>
                </a:extLst>
              </p:cNvPr>
              <p:cNvSpPr>
                <a:spLocks noChangeArrowheads="1"/>
              </p:cNvSpPr>
              <p:nvPr/>
            </p:nvSpPr>
            <p:spPr bwMode="auto">
              <a:xfrm>
                <a:off x="2704277" y="4108748"/>
                <a:ext cx="86561" cy="86491"/>
              </a:xfrm>
              <a:prstGeom prst="ellipse">
                <a:avLst/>
              </a:prstGeom>
              <a:gradFill rotWithShape="0">
                <a:gsLst>
                  <a:gs pos="0">
                    <a:srgbClr val="0000FF"/>
                  </a:gs>
                  <a:gs pos="100000">
                    <a:srgbClr val="000090"/>
                  </a:gs>
                </a:gsLst>
                <a:path path="shape">
                  <a:fillToRect l="50000" t="50000" r="50000" b="50000"/>
                </a:path>
              </a:gradFill>
              <a:ln w="9525">
                <a:no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51" name="Oval 24">
                <a:extLst>
                  <a:ext uri="{FF2B5EF4-FFF2-40B4-BE49-F238E27FC236}">
                    <a16:creationId xmlns:a16="http://schemas.microsoft.com/office/drawing/2014/main" id="{D4FAA93B-274A-2E4F-84D5-5639AAD9CF74}"/>
                  </a:ext>
                </a:extLst>
              </p:cNvPr>
              <p:cNvSpPr>
                <a:spLocks noChangeArrowheads="1"/>
              </p:cNvSpPr>
              <p:nvPr/>
            </p:nvSpPr>
            <p:spPr bwMode="auto">
              <a:xfrm>
                <a:off x="2582911" y="4253834"/>
                <a:ext cx="86561" cy="86491"/>
              </a:xfrm>
              <a:prstGeom prst="ellipse">
                <a:avLst/>
              </a:prstGeom>
              <a:gradFill rotWithShape="0">
                <a:gsLst>
                  <a:gs pos="0">
                    <a:srgbClr val="0000FF"/>
                  </a:gs>
                  <a:gs pos="100000">
                    <a:srgbClr val="000090"/>
                  </a:gs>
                </a:gsLst>
                <a:path path="shape">
                  <a:fillToRect l="50000" t="50000" r="50000" b="50000"/>
                </a:path>
              </a:gradFill>
              <a:ln w="9525">
                <a:no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sp>
            <p:nvSpPr>
              <p:cNvPr id="52" name="Oval 24">
                <a:extLst>
                  <a:ext uri="{FF2B5EF4-FFF2-40B4-BE49-F238E27FC236}">
                    <a16:creationId xmlns:a16="http://schemas.microsoft.com/office/drawing/2014/main" id="{F8B5C0AB-5AB5-8946-BB5B-56AA1FE8E60F}"/>
                  </a:ext>
                </a:extLst>
              </p:cNvPr>
              <p:cNvSpPr>
                <a:spLocks noChangeArrowheads="1"/>
              </p:cNvSpPr>
              <p:nvPr/>
            </p:nvSpPr>
            <p:spPr bwMode="auto">
              <a:xfrm>
                <a:off x="1958747" y="4327461"/>
                <a:ext cx="86561" cy="86491"/>
              </a:xfrm>
              <a:prstGeom prst="ellipse">
                <a:avLst/>
              </a:prstGeom>
              <a:gradFill rotWithShape="0">
                <a:gsLst>
                  <a:gs pos="0">
                    <a:srgbClr val="0000FF"/>
                  </a:gs>
                  <a:gs pos="100000">
                    <a:srgbClr val="000090"/>
                  </a:gs>
                </a:gsLst>
                <a:path path="shape">
                  <a:fillToRect l="50000" t="50000" r="50000" b="50000"/>
                </a:path>
              </a:gradFill>
              <a:ln w="9525">
                <a:noFill/>
                <a:round/>
                <a:headEnd/>
                <a:tailEnd/>
              </a:ln>
            </p:spPr>
            <p:txBody>
              <a:bodyPr wrap="none" anchor="ctr">
                <a:prstTxWarp prst="textNoShape">
                  <a:avLst/>
                </a:prstTxWarp>
              </a:bodyPr>
              <a:lstStyle/>
              <a:p>
                <a:pPr defTabSz="914377" eaLnBrk="0" hangingPunct="0"/>
                <a:endParaRPr lang="en-US" sz="2400">
                  <a:solidFill>
                    <a:srgbClr val="000000"/>
                  </a:solidFill>
                  <a:latin typeface="Arial"/>
                  <a:ea typeface="ＭＳ Ｐゴシック"/>
                </a:endParaRPr>
              </a:p>
            </p:txBody>
          </p:sp>
        </p:grpSp>
        <p:graphicFrame>
          <p:nvGraphicFramePr>
            <p:cNvPr id="16" name="Object 36">
              <a:extLst>
                <a:ext uri="{FF2B5EF4-FFF2-40B4-BE49-F238E27FC236}">
                  <a16:creationId xmlns:a16="http://schemas.microsoft.com/office/drawing/2014/main" id="{E918ED8D-45DE-644A-92F9-6B18725A29F5}"/>
                </a:ext>
              </a:extLst>
            </p:cNvPr>
            <p:cNvGraphicFramePr>
              <a:graphicFrameLocks noChangeAspect="1"/>
            </p:cNvGraphicFramePr>
            <p:nvPr>
              <p:extLst/>
            </p:nvPr>
          </p:nvGraphicFramePr>
          <p:xfrm>
            <a:off x="1542361" y="990600"/>
            <a:ext cx="677251" cy="1091802"/>
          </p:xfrm>
          <a:graphic>
            <a:graphicData uri="http://schemas.openxmlformats.org/presentationml/2006/ole">
              <mc:AlternateContent xmlns:mc="http://schemas.openxmlformats.org/markup-compatibility/2006">
                <mc:Choice xmlns:v="urn:schemas-microsoft-com:vml" Requires="v">
                  <p:oleObj spid="_x0000_s2225" name="Photo Editor Photo" r:id="rId6" imgW="2980952" imgH="4809524" progId="">
                    <p:embed/>
                  </p:oleObj>
                </mc:Choice>
                <mc:Fallback>
                  <p:oleObj name="Photo Editor Photo" r:id="rId6" imgW="2980952" imgH="4809524" progId="">
                    <p:embed/>
                    <p:pic>
                      <p:nvPicPr>
                        <p:cNvPr id="16" name="Object 36">
                          <a:extLst>
                            <a:ext uri="{FF2B5EF4-FFF2-40B4-BE49-F238E27FC236}">
                              <a16:creationId xmlns:a16="http://schemas.microsoft.com/office/drawing/2014/main" id="{E918ED8D-45DE-644A-92F9-6B18725A29F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2361" y="990600"/>
                          <a:ext cx="677251" cy="1091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17" name="Picture 196" descr="pics_Aeroshell_FS_Baseline_Prep_9-20070306">
              <a:extLst>
                <a:ext uri="{FF2B5EF4-FFF2-40B4-BE49-F238E27FC236}">
                  <a16:creationId xmlns:a16="http://schemas.microsoft.com/office/drawing/2014/main" id="{51F0CF4F-B6A6-E64C-A44D-4A0211967518}"/>
                </a:ext>
              </a:extLst>
            </p:cNvPr>
            <p:cNvPicPr>
              <a:picLocks noChangeAspect="1" noChangeArrowheads="1"/>
            </p:cNvPicPr>
            <p:nvPr/>
          </p:nvPicPr>
          <p:blipFill>
            <a:blip r:embed="rId8" cstate="hqprint">
              <a:clrChange>
                <a:clrFrom>
                  <a:srgbClr val="311E0D"/>
                </a:clrFrom>
                <a:clrTo>
                  <a:srgbClr val="311E0D">
                    <a:alpha val="0"/>
                  </a:srgbClr>
                </a:clrTo>
              </a:clrChange>
              <a:extLst>
                <a:ext uri="{28A0092B-C50C-407E-A947-70E740481C1C}">
                  <a14:useLocalDpi xmlns:a14="http://schemas.microsoft.com/office/drawing/2010/main"/>
                </a:ext>
              </a:extLst>
            </a:blip>
            <a:srcRect/>
            <a:stretch>
              <a:fillRect/>
            </a:stretch>
          </p:blipFill>
          <p:spPr bwMode="auto">
            <a:xfrm rot="21251424">
              <a:off x="1857069" y="2073343"/>
              <a:ext cx="325782" cy="212294"/>
            </a:xfrm>
            <a:prstGeom prst="rect">
              <a:avLst/>
            </a:prstGeom>
            <a:noFill/>
          </p:spPr>
        </p:pic>
        <p:grpSp>
          <p:nvGrpSpPr>
            <p:cNvPr id="18" name="Group 94">
              <a:extLst>
                <a:ext uri="{FF2B5EF4-FFF2-40B4-BE49-F238E27FC236}">
                  <a16:creationId xmlns:a16="http://schemas.microsoft.com/office/drawing/2014/main" id="{97D256CE-0BBC-314F-A446-18D5ACBFAF1E}"/>
                </a:ext>
              </a:extLst>
            </p:cNvPr>
            <p:cNvGrpSpPr>
              <a:grpSpLocks noChangeAspect="1"/>
            </p:cNvGrpSpPr>
            <p:nvPr/>
          </p:nvGrpSpPr>
          <p:grpSpPr bwMode="auto">
            <a:xfrm>
              <a:off x="4303489" y="5208056"/>
              <a:ext cx="182880" cy="412564"/>
              <a:chOff x="3544" y="2877"/>
              <a:chExt cx="280" cy="632"/>
            </a:xfrm>
          </p:grpSpPr>
          <p:grpSp>
            <p:nvGrpSpPr>
              <p:cNvPr id="21" name="Group 95">
                <a:extLst>
                  <a:ext uri="{FF2B5EF4-FFF2-40B4-BE49-F238E27FC236}">
                    <a16:creationId xmlns:a16="http://schemas.microsoft.com/office/drawing/2014/main" id="{D4E07FF7-F7A6-2F41-B5F4-94C8F265B0A0}"/>
                  </a:ext>
                </a:extLst>
              </p:cNvPr>
              <p:cNvGrpSpPr>
                <a:grpSpLocks/>
              </p:cNvGrpSpPr>
              <p:nvPr/>
            </p:nvGrpSpPr>
            <p:grpSpPr bwMode="auto">
              <a:xfrm>
                <a:off x="3545" y="2877"/>
                <a:ext cx="279" cy="632"/>
                <a:chOff x="3545" y="2853"/>
                <a:chExt cx="279" cy="632"/>
              </a:xfrm>
            </p:grpSpPr>
            <p:pic>
              <p:nvPicPr>
                <p:cNvPr id="25" name="Picture 96" descr="PDV_Skycrane_BL_3-20070305">
                  <a:extLst>
                    <a:ext uri="{FF2B5EF4-FFF2-40B4-BE49-F238E27FC236}">
                      <a16:creationId xmlns:a16="http://schemas.microsoft.com/office/drawing/2014/main" id="{EC6837AD-ECAB-7941-8F02-E9A98DAE5490}"/>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45" y="2853"/>
                  <a:ext cx="279"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97">
                  <a:extLst>
                    <a:ext uri="{FF2B5EF4-FFF2-40B4-BE49-F238E27FC236}">
                      <a16:creationId xmlns:a16="http://schemas.microsoft.com/office/drawing/2014/main" id="{02ECF57A-EF3B-8C40-8907-372411443CA5}"/>
                    </a:ext>
                  </a:extLst>
                </p:cNvPr>
                <p:cNvGrpSpPr>
                  <a:grpSpLocks/>
                </p:cNvGrpSpPr>
                <p:nvPr/>
              </p:nvGrpSpPr>
              <p:grpSpPr bwMode="auto">
                <a:xfrm>
                  <a:off x="3613" y="2940"/>
                  <a:ext cx="76" cy="425"/>
                  <a:chOff x="2122" y="2540"/>
                  <a:chExt cx="76" cy="707"/>
                </a:xfrm>
              </p:grpSpPr>
              <p:sp>
                <p:nvSpPr>
                  <p:cNvPr id="27" name="Freeform 98">
                    <a:extLst>
                      <a:ext uri="{FF2B5EF4-FFF2-40B4-BE49-F238E27FC236}">
                        <a16:creationId xmlns:a16="http://schemas.microsoft.com/office/drawing/2014/main" id="{A2EFD7CC-8029-D840-8F96-EC0920038A5F}"/>
                      </a:ext>
                    </a:extLst>
                  </p:cNvPr>
                  <p:cNvSpPr>
                    <a:spLocks noChangeAspect="1"/>
                  </p:cNvSpPr>
                  <p:nvPr/>
                </p:nvSpPr>
                <p:spPr bwMode="auto">
                  <a:xfrm>
                    <a:off x="2164" y="2555"/>
                    <a:ext cx="15" cy="692"/>
                  </a:xfrm>
                  <a:custGeom>
                    <a:avLst/>
                    <a:gdLst>
                      <a:gd name="T0" fmla="*/ 0 w 49"/>
                      <a:gd name="T1" fmla="*/ 0 h 2652"/>
                      <a:gd name="T2" fmla="*/ 0 w 49"/>
                      <a:gd name="T3" fmla="*/ 0 h 2652"/>
                      <a:gd name="T4" fmla="*/ 0 w 49"/>
                      <a:gd name="T5" fmla="*/ 0 h 2652"/>
                      <a:gd name="T6" fmla="*/ 0 w 49"/>
                      <a:gd name="T7" fmla="*/ 0 h 2652"/>
                      <a:gd name="T8" fmla="*/ 0 w 49"/>
                      <a:gd name="T9" fmla="*/ 0 h 2652"/>
                      <a:gd name="T10" fmla="*/ 0 w 49"/>
                      <a:gd name="T11" fmla="*/ 0 h 2652"/>
                      <a:gd name="T12" fmla="*/ 0 w 49"/>
                      <a:gd name="T13" fmla="*/ 0 h 2652"/>
                      <a:gd name="T14" fmla="*/ 0 w 49"/>
                      <a:gd name="T15" fmla="*/ 0 h 2652"/>
                      <a:gd name="T16" fmla="*/ 0 w 49"/>
                      <a:gd name="T17" fmla="*/ 0 h 2652"/>
                      <a:gd name="T18" fmla="*/ 0 w 49"/>
                      <a:gd name="T19" fmla="*/ 0 h 2652"/>
                      <a:gd name="T20" fmla="*/ 0 w 49"/>
                      <a:gd name="T21" fmla="*/ 0 h 2652"/>
                      <a:gd name="T22" fmla="*/ 0 w 49"/>
                      <a:gd name="T23" fmla="*/ 0 h 2652"/>
                      <a:gd name="T24" fmla="*/ 0 w 49"/>
                      <a:gd name="T25" fmla="*/ 0 h 2652"/>
                      <a:gd name="T26" fmla="*/ 0 w 49"/>
                      <a:gd name="T27" fmla="*/ 0 h 2652"/>
                      <a:gd name="T28" fmla="*/ 0 w 49"/>
                      <a:gd name="T29" fmla="*/ 0 h 2652"/>
                      <a:gd name="T30" fmla="*/ 0 w 49"/>
                      <a:gd name="T31" fmla="*/ 0 h 2652"/>
                      <a:gd name="T32" fmla="*/ 0 w 49"/>
                      <a:gd name="T33" fmla="*/ 0 h 2652"/>
                      <a:gd name="T34" fmla="*/ 0 w 49"/>
                      <a:gd name="T35" fmla="*/ 0 h 2652"/>
                      <a:gd name="T36" fmla="*/ 0 w 49"/>
                      <a:gd name="T37" fmla="*/ 0 h 2652"/>
                      <a:gd name="T38" fmla="*/ 0 w 49"/>
                      <a:gd name="T39" fmla="*/ 0 h 2652"/>
                      <a:gd name="T40" fmla="*/ 0 w 49"/>
                      <a:gd name="T41" fmla="*/ 0 h 2652"/>
                      <a:gd name="T42" fmla="*/ 0 w 49"/>
                      <a:gd name="T43" fmla="*/ 0 h 2652"/>
                      <a:gd name="T44" fmla="*/ 0 w 49"/>
                      <a:gd name="T45" fmla="*/ 0 h 2652"/>
                      <a:gd name="T46" fmla="*/ 0 w 49"/>
                      <a:gd name="T47" fmla="*/ 0 h 2652"/>
                      <a:gd name="T48" fmla="*/ 0 w 49"/>
                      <a:gd name="T49" fmla="*/ 0 h 2652"/>
                      <a:gd name="T50" fmla="*/ 0 w 49"/>
                      <a:gd name="T51" fmla="*/ 0 h 2652"/>
                      <a:gd name="T52" fmla="*/ 0 w 49"/>
                      <a:gd name="T53" fmla="*/ 0 h 26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652"/>
                      <a:gd name="T83" fmla="*/ 49 w 49"/>
                      <a:gd name="T84" fmla="*/ 2652 h 26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652">
                        <a:moveTo>
                          <a:pt x="28" y="0"/>
                        </a:moveTo>
                        <a:cubicBezTo>
                          <a:pt x="20" y="47"/>
                          <a:pt x="15" y="89"/>
                          <a:pt x="34" y="135"/>
                        </a:cubicBezTo>
                        <a:cubicBezTo>
                          <a:pt x="30" y="164"/>
                          <a:pt x="25" y="186"/>
                          <a:pt x="18" y="213"/>
                        </a:cubicBezTo>
                        <a:cubicBezTo>
                          <a:pt x="21" y="263"/>
                          <a:pt x="20" y="316"/>
                          <a:pt x="34" y="364"/>
                        </a:cubicBezTo>
                        <a:cubicBezTo>
                          <a:pt x="21" y="416"/>
                          <a:pt x="36" y="474"/>
                          <a:pt x="23" y="530"/>
                        </a:cubicBezTo>
                        <a:cubicBezTo>
                          <a:pt x="25" y="587"/>
                          <a:pt x="34" y="644"/>
                          <a:pt x="34" y="701"/>
                        </a:cubicBezTo>
                        <a:cubicBezTo>
                          <a:pt x="34" y="745"/>
                          <a:pt x="16" y="788"/>
                          <a:pt x="8" y="831"/>
                        </a:cubicBezTo>
                        <a:cubicBezTo>
                          <a:pt x="12" y="858"/>
                          <a:pt x="14" y="871"/>
                          <a:pt x="28" y="893"/>
                        </a:cubicBezTo>
                        <a:cubicBezTo>
                          <a:pt x="26" y="924"/>
                          <a:pt x="27" y="955"/>
                          <a:pt x="23" y="986"/>
                        </a:cubicBezTo>
                        <a:cubicBezTo>
                          <a:pt x="21" y="1002"/>
                          <a:pt x="8" y="1033"/>
                          <a:pt x="8" y="1033"/>
                        </a:cubicBezTo>
                        <a:cubicBezTo>
                          <a:pt x="0" y="1118"/>
                          <a:pt x="16" y="1181"/>
                          <a:pt x="34" y="1261"/>
                        </a:cubicBezTo>
                        <a:cubicBezTo>
                          <a:pt x="32" y="1277"/>
                          <a:pt x="31" y="1293"/>
                          <a:pt x="28" y="1308"/>
                        </a:cubicBezTo>
                        <a:cubicBezTo>
                          <a:pt x="26" y="1319"/>
                          <a:pt x="21" y="1329"/>
                          <a:pt x="18" y="1339"/>
                        </a:cubicBezTo>
                        <a:cubicBezTo>
                          <a:pt x="16" y="1344"/>
                          <a:pt x="13" y="1355"/>
                          <a:pt x="13" y="1355"/>
                        </a:cubicBezTo>
                        <a:cubicBezTo>
                          <a:pt x="16" y="1408"/>
                          <a:pt x="16" y="1439"/>
                          <a:pt x="34" y="1484"/>
                        </a:cubicBezTo>
                        <a:cubicBezTo>
                          <a:pt x="31" y="1533"/>
                          <a:pt x="29" y="1596"/>
                          <a:pt x="13" y="1645"/>
                        </a:cubicBezTo>
                        <a:cubicBezTo>
                          <a:pt x="17" y="1691"/>
                          <a:pt x="28" y="1734"/>
                          <a:pt x="34" y="1780"/>
                        </a:cubicBezTo>
                        <a:cubicBezTo>
                          <a:pt x="30" y="1825"/>
                          <a:pt x="23" y="1862"/>
                          <a:pt x="13" y="1905"/>
                        </a:cubicBezTo>
                        <a:cubicBezTo>
                          <a:pt x="15" y="1938"/>
                          <a:pt x="14" y="1971"/>
                          <a:pt x="18" y="2003"/>
                        </a:cubicBezTo>
                        <a:cubicBezTo>
                          <a:pt x="19" y="2008"/>
                          <a:pt x="26" y="2009"/>
                          <a:pt x="28" y="2014"/>
                        </a:cubicBezTo>
                        <a:cubicBezTo>
                          <a:pt x="33" y="2025"/>
                          <a:pt x="39" y="2050"/>
                          <a:pt x="39" y="2050"/>
                        </a:cubicBezTo>
                        <a:cubicBezTo>
                          <a:pt x="33" y="2124"/>
                          <a:pt x="29" y="2107"/>
                          <a:pt x="18" y="2164"/>
                        </a:cubicBezTo>
                        <a:cubicBezTo>
                          <a:pt x="15" y="2181"/>
                          <a:pt x="8" y="2216"/>
                          <a:pt x="8" y="2216"/>
                        </a:cubicBezTo>
                        <a:cubicBezTo>
                          <a:pt x="14" y="2284"/>
                          <a:pt x="18" y="2349"/>
                          <a:pt x="23" y="2418"/>
                        </a:cubicBezTo>
                        <a:cubicBezTo>
                          <a:pt x="25" y="2447"/>
                          <a:pt x="32" y="2479"/>
                          <a:pt x="39" y="2507"/>
                        </a:cubicBezTo>
                        <a:cubicBezTo>
                          <a:pt x="42" y="2518"/>
                          <a:pt x="49" y="2538"/>
                          <a:pt x="49" y="2538"/>
                        </a:cubicBezTo>
                        <a:cubicBezTo>
                          <a:pt x="43" y="2576"/>
                          <a:pt x="28" y="2614"/>
                          <a:pt x="28" y="2652"/>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algn="l"/>
                    <a:endParaRPr lang="en-US" sz="2400" dirty="0"/>
                  </a:p>
                </p:txBody>
              </p:sp>
              <p:sp>
                <p:nvSpPr>
                  <p:cNvPr id="28" name="Line 99">
                    <a:extLst>
                      <a:ext uri="{FF2B5EF4-FFF2-40B4-BE49-F238E27FC236}">
                        <a16:creationId xmlns:a16="http://schemas.microsoft.com/office/drawing/2014/main" id="{1E4E252B-3DEA-AE44-8CA4-223AA977012E}"/>
                      </a:ext>
                    </a:extLst>
                  </p:cNvPr>
                  <p:cNvSpPr>
                    <a:spLocks noChangeAspect="1" noChangeShapeType="1"/>
                  </p:cNvSpPr>
                  <p:nvPr/>
                </p:nvSpPr>
                <p:spPr bwMode="auto">
                  <a:xfrm flipV="1">
                    <a:off x="2122" y="2540"/>
                    <a:ext cx="50" cy="700"/>
                  </a:xfrm>
                  <a:prstGeom prst="line">
                    <a:avLst/>
                  </a:prstGeom>
                  <a:noFill/>
                  <a:ln w="9525">
                    <a:solidFill>
                      <a:srgbClr val="0000FF"/>
                    </a:solidFill>
                    <a:round/>
                    <a:headEnd/>
                    <a:tailEnd/>
                  </a:ln>
                  <a:extLst>
                    <a:ext uri="{909E8E84-426E-40dd-AFC4-6F175D3DCCD1}">
                      <a14:hiddenFill xmlns="" xmlns:a14="http://schemas.microsoft.com/office/drawing/2010/main">
                        <a:noFill/>
                      </a14:hiddenFill>
                    </a:ext>
                  </a:extLst>
                </p:spPr>
                <p:txBody>
                  <a:bodyPr/>
                  <a:lstStyle/>
                  <a:p>
                    <a:pPr algn="l"/>
                    <a:endParaRPr lang="en-US" sz="2400" dirty="0"/>
                  </a:p>
                </p:txBody>
              </p:sp>
              <p:sp>
                <p:nvSpPr>
                  <p:cNvPr id="29" name="Line 100">
                    <a:extLst>
                      <a:ext uri="{FF2B5EF4-FFF2-40B4-BE49-F238E27FC236}">
                        <a16:creationId xmlns:a16="http://schemas.microsoft.com/office/drawing/2014/main" id="{EED9D5DD-B99B-9843-986C-0A0AEB9835E4}"/>
                      </a:ext>
                    </a:extLst>
                  </p:cNvPr>
                  <p:cNvSpPr>
                    <a:spLocks noChangeAspect="1" noChangeShapeType="1"/>
                  </p:cNvSpPr>
                  <p:nvPr/>
                </p:nvSpPr>
                <p:spPr bwMode="auto">
                  <a:xfrm flipH="1" flipV="1">
                    <a:off x="2173" y="2540"/>
                    <a:ext cx="25" cy="699"/>
                  </a:xfrm>
                  <a:prstGeom prst="line">
                    <a:avLst/>
                  </a:prstGeom>
                  <a:noFill/>
                  <a:ln w="9525">
                    <a:solidFill>
                      <a:srgbClr val="0000FF"/>
                    </a:solidFill>
                    <a:round/>
                    <a:headEnd/>
                    <a:tailEnd/>
                  </a:ln>
                  <a:extLst>
                    <a:ext uri="{909E8E84-426E-40dd-AFC4-6F175D3DCCD1}">
                      <a14:hiddenFill xmlns="" xmlns:a14="http://schemas.microsoft.com/office/drawing/2010/main">
                        <a:noFill/>
                      </a14:hiddenFill>
                    </a:ext>
                  </a:extLst>
                </p:spPr>
                <p:txBody>
                  <a:bodyPr/>
                  <a:lstStyle/>
                  <a:p>
                    <a:pPr algn="l"/>
                    <a:endParaRPr lang="en-US" sz="2400" dirty="0"/>
                  </a:p>
                </p:txBody>
              </p:sp>
            </p:grpSp>
          </p:grpSp>
          <p:sp>
            <p:nvSpPr>
              <p:cNvPr id="22" name="Freeform 101">
                <a:extLst>
                  <a:ext uri="{FF2B5EF4-FFF2-40B4-BE49-F238E27FC236}">
                    <a16:creationId xmlns:a16="http://schemas.microsoft.com/office/drawing/2014/main" id="{710162E5-94A9-294F-B24F-F08D96C68692}"/>
                  </a:ext>
                </a:extLst>
              </p:cNvPr>
              <p:cNvSpPr>
                <a:spLocks noChangeAspect="1"/>
              </p:cNvSpPr>
              <p:nvPr/>
            </p:nvSpPr>
            <p:spPr bwMode="auto">
              <a:xfrm rot="15575391" flipH="1">
                <a:off x="3711" y="3046"/>
                <a:ext cx="162" cy="30"/>
              </a:xfrm>
              <a:custGeom>
                <a:avLst/>
                <a:gdLst>
                  <a:gd name="T0" fmla="*/ 0 w 1653"/>
                  <a:gd name="T1" fmla="*/ 0 h 255"/>
                  <a:gd name="T2" fmla="*/ 0 w 1653"/>
                  <a:gd name="T3" fmla="*/ 0 h 255"/>
                  <a:gd name="T4" fmla="*/ 0 w 1653"/>
                  <a:gd name="T5" fmla="*/ 0 h 255"/>
                  <a:gd name="T6" fmla="*/ 0 w 1653"/>
                  <a:gd name="T7" fmla="*/ 0 h 255"/>
                  <a:gd name="T8" fmla="*/ 0 w 1653"/>
                  <a:gd name="T9" fmla="*/ 0 h 255"/>
                  <a:gd name="T10" fmla="*/ 0 w 1653"/>
                  <a:gd name="T11" fmla="*/ 0 h 255"/>
                  <a:gd name="T12" fmla="*/ 0 w 1653"/>
                  <a:gd name="T13" fmla="*/ 0 h 255"/>
                  <a:gd name="T14" fmla="*/ 0 w 1653"/>
                  <a:gd name="T15" fmla="*/ 0 h 255"/>
                  <a:gd name="T16" fmla="*/ 0 w 1653"/>
                  <a:gd name="T17" fmla="*/ 0 h 255"/>
                  <a:gd name="T18" fmla="*/ 0 w 1653"/>
                  <a:gd name="T19" fmla="*/ 0 h 255"/>
                  <a:gd name="T20" fmla="*/ 0 w 1653"/>
                  <a:gd name="T21" fmla="*/ 0 h 255"/>
                  <a:gd name="T22" fmla="*/ 0 w 1653"/>
                  <a:gd name="T23" fmla="*/ 0 h 255"/>
                  <a:gd name="T24" fmla="*/ 0 w 1653"/>
                  <a:gd name="T25" fmla="*/ 0 h 255"/>
                  <a:gd name="T26" fmla="*/ 0 w 1653"/>
                  <a:gd name="T27" fmla="*/ 0 h 255"/>
                  <a:gd name="T28" fmla="*/ 0 w 1653"/>
                  <a:gd name="T29" fmla="*/ 0 h 255"/>
                  <a:gd name="T30" fmla="*/ 0 w 1653"/>
                  <a:gd name="T31" fmla="*/ 0 h 255"/>
                  <a:gd name="T32" fmla="*/ 0 w 1653"/>
                  <a:gd name="T33" fmla="*/ 0 h 255"/>
                  <a:gd name="T34" fmla="*/ 0 w 1653"/>
                  <a:gd name="T35" fmla="*/ 0 h 255"/>
                  <a:gd name="T36" fmla="*/ 0 w 1653"/>
                  <a:gd name="T37" fmla="*/ 0 h 255"/>
                  <a:gd name="T38" fmla="*/ 0 w 1653"/>
                  <a:gd name="T39" fmla="*/ 0 h 255"/>
                  <a:gd name="T40" fmla="*/ 0 w 1653"/>
                  <a:gd name="T41" fmla="*/ 0 h 255"/>
                  <a:gd name="T42" fmla="*/ 0 w 1653"/>
                  <a:gd name="T43" fmla="*/ 0 h 255"/>
                  <a:gd name="T44" fmla="*/ 0 w 1653"/>
                  <a:gd name="T45" fmla="*/ 0 h 255"/>
                  <a:gd name="T46" fmla="*/ 0 w 1653"/>
                  <a:gd name="T47" fmla="*/ 0 h 255"/>
                  <a:gd name="T48" fmla="*/ 0 w 1653"/>
                  <a:gd name="T49" fmla="*/ 0 h 255"/>
                  <a:gd name="T50" fmla="*/ 0 w 1653"/>
                  <a:gd name="T51" fmla="*/ 0 h 255"/>
                  <a:gd name="T52" fmla="*/ 0 w 1653"/>
                  <a:gd name="T53" fmla="*/ 0 h 255"/>
                  <a:gd name="T54" fmla="*/ 0 w 1653"/>
                  <a:gd name="T55" fmla="*/ 0 h 255"/>
                  <a:gd name="T56" fmla="*/ 0 w 1653"/>
                  <a:gd name="T57" fmla="*/ 0 h 255"/>
                  <a:gd name="T58" fmla="*/ 0 w 1653"/>
                  <a:gd name="T59" fmla="*/ 0 h 255"/>
                  <a:gd name="T60" fmla="*/ 0 w 1653"/>
                  <a:gd name="T61" fmla="*/ 0 h 255"/>
                  <a:gd name="T62" fmla="*/ 0 w 1653"/>
                  <a:gd name="T63" fmla="*/ 0 h 255"/>
                  <a:gd name="T64" fmla="*/ 0 w 1653"/>
                  <a:gd name="T65" fmla="*/ 0 h 255"/>
                  <a:gd name="T66" fmla="*/ 0 w 1653"/>
                  <a:gd name="T67" fmla="*/ 0 h 2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53"/>
                  <a:gd name="T103" fmla="*/ 0 h 255"/>
                  <a:gd name="T104" fmla="*/ 1653 w 1653"/>
                  <a:gd name="T105" fmla="*/ 255 h 2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dirty="0"/>
              </a:p>
            </p:txBody>
          </p:sp>
          <p:sp>
            <p:nvSpPr>
              <p:cNvPr id="23" name="Freeform 102">
                <a:extLst>
                  <a:ext uri="{FF2B5EF4-FFF2-40B4-BE49-F238E27FC236}">
                    <a16:creationId xmlns:a16="http://schemas.microsoft.com/office/drawing/2014/main" id="{7416602F-D679-9C46-8F6A-B3F95520FDC8}"/>
                  </a:ext>
                </a:extLst>
              </p:cNvPr>
              <p:cNvSpPr>
                <a:spLocks noChangeAspect="1"/>
              </p:cNvSpPr>
              <p:nvPr/>
            </p:nvSpPr>
            <p:spPr bwMode="auto">
              <a:xfrm rot="16694257" flipH="1">
                <a:off x="3480" y="3060"/>
                <a:ext cx="160" cy="31"/>
              </a:xfrm>
              <a:custGeom>
                <a:avLst/>
                <a:gdLst>
                  <a:gd name="T0" fmla="*/ 0 w 1653"/>
                  <a:gd name="T1" fmla="*/ 0 h 255"/>
                  <a:gd name="T2" fmla="*/ 0 w 1653"/>
                  <a:gd name="T3" fmla="*/ 0 h 255"/>
                  <a:gd name="T4" fmla="*/ 0 w 1653"/>
                  <a:gd name="T5" fmla="*/ 0 h 255"/>
                  <a:gd name="T6" fmla="*/ 0 w 1653"/>
                  <a:gd name="T7" fmla="*/ 0 h 255"/>
                  <a:gd name="T8" fmla="*/ 0 w 1653"/>
                  <a:gd name="T9" fmla="*/ 0 h 255"/>
                  <a:gd name="T10" fmla="*/ 0 w 1653"/>
                  <a:gd name="T11" fmla="*/ 0 h 255"/>
                  <a:gd name="T12" fmla="*/ 0 w 1653"/>
                  <a:gd name="T13" fmla="*/ 0 h 255"/>
                  <a:gd name="T14" fmla="*/ 0 w 1653"/>
                  <a:gd name="T15" fmla="*/ 0 h 255"/>
                  <a:gd name="T16" fmla="*/ 0 w 1653"/>
                  <a:gd name="T17" fmla="*/ 0 h 255"/>
                  <a:gd name="T18" fmla="*/ 0 w 1653"/>
                  <a:gd name="T19" fmla="*/ 0 h 255"/>
                  <a:gd name="T20" fmla="*/ 0 w 1653"/>
                  <a:gd name="T21" fmla="*/ 0 h 255"/>
                  <a:gd name="T22" fmla="*/ 0 w 1653"/>
                  <a:gd name="T23" fmla="*/ 0 h 255"/>
                  <a:gd name="T24" fmla="*/ 0 w 1653"/>
                  <a:gd name="T25" fmla="*/ 0 h 255"/>
                  <a:gd name="T26" fmla="*/ 0 w 1653"/>
                  <a:gd name="T27" fmla="*/ 0 h 255"/>
                  <a:gd name="T28" fmla="*/ 0 w 1653"/>
                  <a:gd name="T29" fmla="*/ 0 h 255"/>
                  <a:gd name="T30" fmla="*/ 0 w 1653"/>
                  <a:gd name="T31" fmla="*/ 0 h 255"/>
                  <a:gd name="T32" fmla="*/ 0 w 1653"/>
                  <a:gd name="T33" fmla="*/ 0 h 255"/>
                  <a:gd name="T34" fmla="*/ 0 w 1653"/>
                  <a:gd name="T35" fmla="*/ 0 h 255"/>
                  <a:gd name="T36" fmla="*/ 0 w 1653"/>
                  <a:gd name="T37" fmla="*/ 0 h 255"/>
                  <a:gd name="T38" fmla="*/ 0 w 1653"/>
                  <a:gd name="T39" fmla="*/ 0 h 255"/>
                  <a:gd name="T40" fmla="*/ 0 w 1653"/>
                  <a:gd name="T41" fmla="*/ 0 h 255"/>
                  <a:gd name="T42" fmla="*/ 0 w 1653"/>
                  <a:gd name="T43" fmla="*/ 0 h 255"/>
                  <a:gd name="T44" fmla="*/ 0 w 1653"/>
                  <a:gd name="T45" fmla="*/ 0 h 255"/>
                  <a:gd name="T46" fmla="*/ 0 w 1653"/>
                  <a:gd name="T47" fmla="*/ 0 h 255"/>
                  <a:gd name="T48" fmla="*/ 0 w 1653"/>
                  <a:gd name="T49" fmla="*/ 0 h 255"/>
                  <a:gd name="T50" fmla="*/ 0 w 1653"/>
                  <a:gd name="T51" fmla="*/ 0 h 255"/>
                  <a:gd name="T52" fmla="*/ 0 w 1653"/>
                  <a:gd name="T53" fmla="*/ 0 h 255"/>
                  <a:gd name="T54" fmla="*/ 0 w 1653"/>
                  <a:gd name="T55" fmla="*/ 0 h 255"/>
                  <a:gd name="T56" fmla="*/ 0 w 1653"/>
                  <a:gd name="T57" fmla="*/ 0 h 255"/>
                  <a:gd name="T58" fmla="*/ 0 w 1653"/>
                  <a:gd name="T59" fmla="*/ 0 h 255"/>
                  <a:gd name="T60" fmla="*/ 0 w 1653"/>
                  <a:gd name="T61" fmla="*/ 0 h 255"/>
                  <a:gd name="T62" fmla="*/ 0 w 1653"/>
                  <a:gd name="T63" fmla="*/ 0 h 255"/>
                  <a:gd name="T64" fmla="*/ 0 w 1653"/>
                  <a:gd name="T65" fmla="*/ 0 h 255"/>
                  <a:gd name="T66" fmla="*/ 0 w 1653"/>
                  <a:gd name="T67" fmla="*/ 0 h 2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53"/>
                  <a:gd name="T103" fmla="*/ 0 h 255"/>
                  <a:gd name="T104" fmla="*/ 1653 w 1653"/>
                  <a:gd name="T105" fmla="*/ 255 h 2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dirty="0"/>
              </a:p>
            </p:txBody>
          </p:sp>
          <p:sp>
            <p:nvSpPr>
              <p:cNvPr id="24" name="Freeform 103">
                <a:extLst>
                  <a:ext uri="{FF2B5EF4-FFF2-40B4-BE49-F238E27FC236}">
                    <a16:creationId xmlns:a16="http://schemas.microsoft.com/office/drawing/2014/main" id="{3489ABB0-56FC-684A-94D0-1C8E2AED9EE4}"/>
                  </a:ext>
                </a:extLst>
              </p:cNvPr>
              <p:cNvSpPr>
                <a:spLocks noChangeAspect="1"/>
              </p:cNvSpPr>
              <p:nvPr/>
            </p:nvSpPr>
            <p:spPr bwMode="auto">
              <a:xfrm rot="16694257" flipH="1">
                <a:off x="3536" y="3083"/>
                <a:ext cx="160" cy="31"/>
              </a:xfrm>
              <a:custGeom>
                <a:avLst/>
                <a:gdLst>
                  <a:gd name="T0" fmla="*/ 0 w 1653"/>
                  <a:gd name="T1" fmla="*/ 0 h 255"/>
                  <a:gd name="T2" fmla="*/ 0 w 1653"/>
                  <a:gd name="T3" fmla="*/ 0 h 255"/>
                  <a:gd name="T4" fmla="*/ 0 w 1653"/>
                  <a:gd name="T5" fmla="*/ 0 h 255"/>
                  <a:gd name="T6" fmla="*/ 0 w 1653"/>
                  <a:gd name="T7" fmla="*/ 0 h 255"/>
                  <a:gd name="T8" fmla="*/ 0 w 1653"/>
                  <a:gd name="T9" fmla="*/ 0 h 255"/>
                  <a:gd name="T10" fmla="*/ 0 w 1653"/>
                  <a:gd name="T11" fmla="*/ 0 h 255"/>
                  <a:gd name="T12" fmla="*/ 0 w 1653"/>
                  <a:gd name="T13" fmla="*/ 0 h 255"/>
                  <a:gd name="T14" fmla="*/ 0 w 1653"/>
                  <a:gd name="T15" fmla="*/ 0 h 255"/>
                  <a:gd name="T16" fmla="*/ 0 w 1653"/>
                  <a:gd name="T17" fmla="*/ 0 h 255"/>
                  <a:gd name="T18" fmla="*/ 0 w 1653"/>
                  <a:gd name="T19" fmla="*/ 0 h 255"/>
                  <a:gd name="T20" fmla="*/ 0 w 1653"/>
                  <a:gd name="T21" fmla="*/ 0 h 255"/>
                  <a:gd name="T22" fmla="*/ 0 w 1653"/>
                  <a:gd name="T23" fmla="*/ 0 h 255"/>
                  <a:gd name="T24" fmla="*/ 0 w 1653"/>
                  <a:gd name="T25" fmla="*/ 0 h 255"/>
                  <a:gd name="T26" fmla="*/ 0 w 1653"/>
                  <a:gd name="T27" fmla="*/ 0 h 255"/>
                  <a:gd name="T28" fmla="*/ 0 w 1653"/>
                  <a:gd name="T29" fmla="*/ 0 h 255"/>
                  <a:gd name="T30" fmla="*/ 0 w 1653"/>
                  <a:gd name="T31" fmla="*/ 0 h 255"/>
                  <a:gd name="T32" fmla="*/ 0 w 1653"/>
                  <a:gd name="T33" fmla="*/ 0 h 255"/>
                  <a:gd name="T34" fmla="*/ 0 w 1653"/>
                  <a:gd name="T35" fmla="*/ 0 h 255"/>
                  <a:gd name="T36" fmla="*/ 0 w 1653"/>
                  <a:gd name="T37" fmla="*/ 0 h 255"/>
                  <a:gd name="T38" fmla="*/ 0 w 1653"/>
                  <a:gd name="T39" fmla="*/ 0 h 255"/>
                  <a:gd name="T40" fmla="*/ 0 w 1653"/>
                  <a:gd name="T41" fmla="*/ 0 h 255"/>
                  <a:gd name="T42" fmla="*/ 0 w 1653"/>
                  <a:gd name="T43" fmla="*/ 0 h 255"/>
                  <a:gd name="T44" fmla="*/ 0 w 1653"/>
                  <a:gd name="T45" fmla="*/ 0 h 255"/>
                  <a:gd name="T46" fmla="*/ 0 w 1653"/>
                  <a:gd name="T47" fmla="*/ 0 h 255"/>
                  <a:gd name="T48" fmla="*/ 0 w 1653"/>
                  <a:gd name="T49" fmla="*/ 0 h 255"/>
                  <a:gd name="T50" fmla="*/ 0 w 1653"/>
                  <a:gd name="T51" fmla="*/ 0 h 255"/>
                  <a:gd name="T52" fmla="*/ 0 w 1653"/>
                  <a:gd name="T53" fmla="*/ 0 h 255"/>
                  <a:gd name="T54" fmla="*/ 0 w 1653"/>
                  <a:gd name="T55" fmla="*/ 0 h 255"/>
                  <a:gd name="T56" fmla="*/ 0 w 1653"/>
                  <a:gd name="T57" fmla="*/ 0 h 255"/>
                  <a:gd name="T58" fmla="*/ 0 w 1653"/>
                  <a:gd name="T59" fmla="*/ 0 h 255"/>
                  <a:gd name="T60" fmla="*/ 0 w 1653"/>
                  <a:gd name="T61" fmla="*/ 0 h 255"/>
                  <a:gd name="T62" fmla="*/ 0 w 1653"/>
                  <a:gd name="T63" fmla="*/ 0 h 255"/>
                  <a:gd name="T64" fmla="*/ 0 w 1653"/>
                  <a:gd name="T65" fmla="*/ 0 h 255"/>
                  <a:gd name="T66" fmla="*/ 0 w 1653"/>
                  <a:gd name="T67" fmla="*/ 0 h 2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53"/>
                  <a:gd name="T103" fmla="*/ 0 h 255"/>
                  <a:gd name="T104" fmla="*/ 1653 w 1653"/>
                  <a:gd name="T105" fmla="*/ 255 h 2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53" h="255">
                    <a:moveTo>
                      <a:pt x="0" y="177"/>
                    </a:moveTo>
                    <a:lnTo>
                      <a:pt x="3" y="84"/>
                    </a:lnTo>
                    <a:lnTo>
                      <a:pt x="156" y="54"/>
                    </a:lnTo>
                    <a:lnTo>
                      <a:pt x="354" y="30"/>
                    </a:lnTo>
                    <a:lnTo>
                      <a:pt x="483" y="18"/>
                    </a:lnTo>
                    <a:lnTo>
                      <a:pt x="597" y="18"/>
                    </a:lnTo>
                    <a:lnTo>
                      <a:pt x="708" y="36"/>
                    </a:lnTo>
                    <a:lnTo>
                      <a:pt x="822" y="57"/>
                    </a:lnTo>
                    <a:lnTo>
                      <a:pt x="936" y="63"/>
                    </a:lnTo>
                    <a:lnTo>
                      <a:pt x="1044" y="36"/>
                    </a:lnTo>
                    <a:lnTo>
                      <a:pt x="1143" y="6"/>
                    </a:lnTo>
                    <a:lnTo>
                      <a:pt x="1197" y="0"/>
                    </a:lnTo>
                    <a:lnTo>
                      <a:pt x="1284" y="0"/>
                    </a:lnTo>
                    <a:lnTo>
                      <a:pt x="1404" y="9"/>
                    </a:lnTo>
                    <a:lnTo>
                      <a:pt x="1557" y="27"/>
                    </a:lnTo>
                    <a:lnTo>
                      <a:pt x="1653" y="36"/>
                    </a:lnTo>
                    <a:lnTo>
                      <a:pt x="1653" y="225"/>
                    </a:lnTo>
                    <a:lnTo>
                      <a:pt x="1515" y="243"/>
                    </a:lnTo>
                    <a:lnTo>
                      <a:pt x="1350" y="252"/>
                    </a:lnTo>
                    <a:lnTo>
                      <a:pt x="1224" y="255"/>
                    </a:lnTo>
                    <a:lnTo>
                      <a:pt x="1158" y="249"/>
                    </a:lnTo>
                    <a:lnTo>
                      <a:pt x="1080" y="234"/>
                    </a:lnTo>
                    <a:lnTo>
                      <a:pt x="1005" y="213"/>
                    </a:lnTo>
                    <a:lnTo>
                      <a:pt x="942" y="198"/>
                    </a:lnTo>
                    <a:lnTo>
                      <a:pt x="894" y="198"/>
                    </a:lnTo>
                    <a:lnTo>
                      <a:pt x="828" y="207"/>
                    </a:lnTo>
                    <a:lnTo>
                      <a:pt x="744" y="216"/>
                    </a:lnTo>
                    <a:lnTo>
                      <a:pt x="657" y="234"/>
                    </a:lnTo>
                    <a:lnTo>
                      <a:pt x="567" y="246"/>
                    </a:lnTo>
                    <a:lnTo>
                      <a:pt x="459" y="246"/>
                    </a:lnTo>
                    <a:lnTo>
                      <a:pt x="360" y="234"/>
                    </a:lnTo>
                    <a:lnTo>
                      <a:pt x="219" y="216"/>
                    </a:lnTo>
                    <a:lnTo>
                      <a:pt x="90" y="195"/>
                    </a:lnTo>
                    <a:lnTo>
                      <a:pt x="0" y="177"/>
                    </a:lnTo>
                    <a:close/>
                  </a:path>
                </a:pathLst>
              </a:custGeom>
              <a:gradFill rotWithShape="0">
                <a:gsLst>
                  <a:gs pos="0">
                    <a:srgbClr val="9999FF"/>
                  </a:gs>
                  <a:gs pos="100000">
                    <a:srgbClr val="FFFFFF"/>
                  </a:gs>
                </a:gsLst>
                <a:path path="rect">
                  <a:fillToRect l="100000" b="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dirty="0"/>
              </a:p>
            </p:txBody>
          </p:sp>
        </p:grpSp>
        <p:sp>
          <p:nvSpPr>
            <p:cNvPr id="19" name="Freeform 18">
              <a:extLst>
                <a:ext uri="{FF2B5EF4-FFF2-40B4-BE49-F238E27FC236}">
                  <a16:creationId xmlns:a16="http://schemas.microsoft.com/office/drawing/2014/main" id="{AD9D3F04-9626-AC4A-ACD4-5925E3A2235B}"/>
                </a:ext>
              </a:extLst>
            </p:cNvPr>
            <p:cNvSpPr/>
            <p:nvPr/>
          </p:nvSpPr>
          <p:spPr>
            <a:xfrm>
              <a:off x="3814913" y="4396750"/>
              <a:ext cx="774817" cy="754687"/>
            </a:xfrm>
            <a:custGeom>
              <a:avLst/>
              <a:gdLst>
                <a:gd name="connsiteX0" fmla="*/ 0 w 735106"/>
                <a:gd name="connsiteY0" fmla="*/ 0 h 797859"/>
                <a:gd name="connsiteX1" fmla="*/ 600635 w 735106"/>
                <a:gd name="connsiteY1" fmla="*/ 421341 h 797859"/>
                <a:gd name="connsiteX2" fmla="*/ 735106 w 735106"/>
                <a:gd name="connsiteY2" fmla="*/ 797859 h 797859"/>
                <a:gd name="connsiteX3" fmla="*/ 735106 w 735106"/>
                <a:gd name="connsiteY3" fmla="*/ 797859 h 797859"/>
              </a:gdLst>
              <a:ahLst/>
              <a:cxnLst>
                <a:cxn ang="0">
                  <a:pos x="connsiteX0" y="connsiteY0"/>
                </a:cxn>
                <a:cxn ang="0">
                  <a:pos x="connsiteX1" y="connsiteY1"/>
                </a:cxn>
                <a:cxn ang="0">
                  <a:pos x="connsiteX2" y="connsiteY2"/>
                </a:cxn>
                <a:cxn ang="0">
                  <a:pos x="connsiteX3" y="connsiteY3"/>
                </a:cxn>
              </a:cxnLst>
              <a:rect l="l" t="t" r="r" b="b"/>
              <a:pathLst>
                <a:path w="735106" h="797859">
                  <a:moveTo>
                    <a:pt x="0" y="0"/>
                  </a:moveTo>
                  <a:cubicBezTo>
                    <a:pt x="239059" y="144182"/>
                    <a:pt x="478118" y="288365"/>
                    <a:pt x="600635" y="421341"/>
                  </a:cubicBezTo>
                  <a:cubicBezTo>
                    <a:pt x="723152" y="554317"/>
                    <a:pt x="735106" y="797859"/>
                    <a:pt x="735106" y="797859"/>
                  </a:cubicBezTo>
                  <a:lnTo>
                    <a:pt x="735106" y="797859"/>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0" name="Straight Connector 19">
              <a:extLst>
                <a:ext uri="{FF2B5EF4-FFF2-40B4-BE49-F238E27FC236}">
                  <a16:creationId xmlns:a16="http://schemas.microsoft.com/office/drawing/2014/main" id="{05A3AB07-4EFB-8742-B0C7-4C6D209863FA}"/>
                </a:ext>
              </a:extLst>
            </p:cNvPr>
            <p:cNvCxnSpPr>
              <a:cxnSpLocks/>
            </p:cNvCxnSpPr>
            <p:nvPr/>
          </p:nvCxnSpPr>
          <p:spPr>
            <a:xfrm flipH="1">
              <a:off x="2304361" y="3190227"/>
              <a:ext cx="404250" cy="292123"/>
            </a:xfrm>
            <a:prstGeom prst="line">
              <a:avLst/>
            </a:prstGeom>
            <a:ln w="1270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8477964" y="1524000"/>
            <a:ext cx="1397404" cy="1613472"/>
            <a:chOff x="6953958" y="1524000"/>
            <a:chExt cx="1397402" cy="1613472"/>
          </a:xfrm>
        </p:grpSpPr>
        <p:sp>
          <p:nvSpPr>
            <p:cNvPr id="81" name="TextBox 80">
              <a:extLst>
                <a:ext uri="{FF2B5EF4-FFF2-40B4-BE49-F238E27FC236}">
                  <a16:creationId xmlns:a16="http://schemas.microsoft.com/office/drawing/2014/main" id="{858DD297-5382-814D-9BEE-C28892444E15}"/>
                </a:ext>
              </a:extLst>
            </p:cNvPr>
            <p:cNvSpPr txBox="1"/>
            <p:nvPr/>
          </p:nvSpPr>
          <p:spPr>
            <a:xfrm>
              <a:off x="7674573" y="2286403"/>
              <a:ext cx="676787" cy="461665"/>
            </a:xfrm>
            <a:prstGeom prst="rect">
              <a:avLst/>
            </a:prstGeom>
            <a:noFill/>
          </p:spPr>
          <p:txBody>
            <a:bodyPr wrap="none" rtlCol="0">
              <a:spAutoFit/>
            </a:bodyPr>
            <a:lstStyle/>
            <a:p>
              <a:pPr defTabSz="914377" eaLnBrk="0" hangingPunct="0"/>
              <a:r>
                <a:rPr lang="en-US" sz="1200" dirty="0">
                  <a:solidFill>
                    <a:srgbClr val="0000D9"/>
                  </a:solidFill>
                  <a:ea typeface="ＭＳ Ｐゴシック"/>
                </a:rPr>
                <a:t>descent</a:t>
              </a:r>
              <a:br>
                <a:rPr lang="en-US" sz="1200" dirty="0">
                  <a:solidFill>
                    <a:srgbClr val="0000D9"/>
                  </a:solidFill>
                  <a:ea typeface="ＭＳ Ｐゴシック"/>
                </a:rPr>
              </a:br>
              <a:r>
                <a:rPr lang="en-US" sz="1200" dirty="0">
                  <a:solidFill>
                    <a:srgbClr val="0000D9"/>
                  </a:solidFill>
                  <a:ea typeface="ＭＳ Ｐゴシック"/>
                </a:rPr>
                <a:t>imaging</a:t>
              </a:r>
            </a:p>
          </p:txBody>
        </p:sp>
        <p:grpSp>
          <p:nvGrpSpPr>
            <p:cNvPr id="82" name="Group 81">
              <a:extLst>
                <a:ext uri="{FF2B5EF4-FFF2-40B4-BE49-F238E27FC236}">
                  <a16:creationId xmlns:a16="http://schemas.microsoft.com/office/drawing/2014/main" id="{B25192B8-C439-C941-901C-375F750F1154}"/>
                </a:ext>
              </a:extLst>
            </p:cNvPr>
            <p:cNvGrpSpPr/>
            <p:nvPr/>
          </p:nvGrpSpPr>
          <p:grpSpPr>
            <a:xfrm>
              <a:off x="6953958" y="1524000"/>
              <a:ext cx="640546" cy="1613472"/>
              <a:chOff x="6594108" y="1906887"/>
              <a:chExt cx="1219200" cy="3071044"/>
            </a:xfrm>
          </p:grpSpPr>
          <p:pic>
            <p:nvPicPr>
              <p:cNvPr id="84" name="Picture 83">
                <a:extLst>
                  <a:ext uri="{FF2B5EF4-FFF2-40B4-BE49-F238E27FC236}">
                    <a16:creationId xmlns:a16="http://schemas.microsoft.com/office/drawing/2014/main" id="{09800AF5-BA9F-5144-B430-856B20FAF4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98908" y="3149131"/>
                <a:ext cx="914400" cy="914400"/>
              </a:xfrm>
              <a:prstGeom prst="rect">
                <a:avLst/>
              </a:prstGeom>
              <a:ln>
                <a:solidFill>
                  <a:srgbClr val="0432FF"/>
                </a:solidFill>
              </a:ln>
            </p:spPr>
          </p:pic>
          <p:pic>
            <p:nvPicPr>
              <p:cNvPr id="85" name="Picture 84">
                <a:extLst>
                  <a:ext uri="{FF2B5EF4-FFF2-40B4-BE49-F238E27FC236}">
                    <a16:creationId xmlns:a16="http://schemas.microsoft.com/office/drawing/2014/main" id="{C45223C8-08C4-F945-820E-0DE551E5294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46508" y="3606331"/>
                <a:ext cx="914400" cy="914400"/>
              </a:xfrm>
              <a:prstGeom prst="rect">
                <a:avLst/>
              </a:prstGeom>
              <a:ln>
                <a:solidFill>
                  <a:srgbClr val="0432FF"/>
                </a:solidFill>
              </a:ln>
            </p:spPr>
          </p:pic>
          <p:pic>
            <p:nvPicPr>
              <p:cNvPr id="86" name="Picture 85">
                <a:extLst>
                  <a:ext uri="{FF2B5EF4-FFF2-40B4-BE49-F238E27FC236}">
                    <a16:creationId xmlns:a16="http://schemas.microsoft.com/office/drawing/2014/main" id="{DB01968F-49C9-2E41-A1F5-928D7F591F9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94108" y="4063531"/>
                <a:ext cx="914400" cy="914400"/>
              </a:xfrm>
              <a:prstGeom prst="rect">
                <a:avLst/>
              </a:prstGeom>
              <a:ln>
                <a:solidFill>
                  <a:srgbClr val="0432FF"/>
                </a:solidFill>
              </a:ln>
            </p:spPr>
          </p:pic>
          <p:pic>
            <p:nvPicPr>
              <p:cNvPr id="87" name="Picture 842" descr="YG9666DB12N123">
                <a:extLst>
                  <a:ext uri="{FF2B5EF4-FFF2-40B4-BE49-F238E27FC236}">
                    <a16:creationId xmlns:a16="http://schemas.microsoft.com/office/drawing/2014/main" id="{7302650B-FED7-6C4E-9A12-F6111F3DABC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960930" y="1906887"/>
                <a:ext cx="75828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 name="TextBox 82">
              <a:extLst>
                <a:ext uri="{FF2B5EF4-FFF2-40B4-BE49-F238E27FC236}">
                  <a16:creationId xmlns:a16="http://schemas.microsoft.com/office/drawing/2014/main" id="{77D83E40-7E3A-234B-863B-AD677362EB51}"/>
                </a:ext>
              </a:extLst>
            </p:cNvPr>
            <p:cNvSpPr txBox="1"/>
            <p:nvPr/>
          </p:nvSpPr>
          <p:spPr>
            <a:xfrm>
              <a:off x="7569387" y="1580687"/>
              <a:ext cx="453969" cy="276999"/>
            </a:xfrm>
            <a:prstGeom prst="rect">
              <a:avLst/>
            </a:prstGeom>
            <a:noFill/>
          </p:spPr>
          <p:txBody>
            <a:bodyPr wrap="none" rtlCol="0">
              <a:spAutoFit/>
            </a:bodyPr>
            <a:lstStyle/>
            <a:p>
              <a:pPr defTabSz="914377" eaLnBrk="0" hangingPunct="0"/>
              <a:r>
                <a:rPr lang="en-US" sz="1200" dirty="0">
                  <a:solidFill>
                    <a:srgbClr val="0000D9"/>
                  </a:solidFill>
                  <a:ea typeface="ＭＳ Ｐゴシック"/>
                </a:rPr>
                <a:t>IMU</a:t>
              </a:r>
            </a:p>
          </p:txBody>
        </p:sp>
      </p:grpSp>
      <p:pic>
        <p:nvPicPr>
          <p:cNvPr id="3121" name="Picture 49" descr="https://d2pn8kiwq2w21t.cloudfront.net/original_images/Mars2020-Landing-Techniqu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1" y="984413"/>
            <a:ext cx="9571020" cy="5744185"/>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6450E516-C4B8-4C46-9641-2B375A2B7152}"/>
              </a:ext>
            </a:extLst>
          </p:cNvPr>
          <p:cNvSpPr txBox="1"/>
          <p:nvPr/>
        </p:nvSpPr>
        <p:spPr>
          <a:xfrm>
            <a:off x="5462936" y="5476533"/>
            <a:ext cx="3180611" cy="1097628"/>
          </a:xfrm>
          <a:prstGeom prst="rect">
            <a:avLst/>
          </a:prstGeom>
          <a:noFill/>
          <a:ln>
            <a:noFill/>
          </a:ln>
          <a:effectLst/>
        </p:spPr>
        <p:txBody>
          <a:bodyPr wrap="square" numCol="1" rtlCol="0">
            <a:noAutofit/>
          </a:bodyPr>
          <a:lstStyle/>
          <a:p>
            <a:pPr algn="ctr"/>
            <a:r>
              <a:rPr lang="en-US" sz="1600" dirty="0">
                <a:solidFill>
                  <a:schemeClr val="bg1"/>
                </a:solidFill>
              </a:rPr>
              <a:t>Safe landing on Mars surface on 18 February 2021. Most demanding landing accuracy of any Mars mission to date. </a:t>
            </a:r>
          </a:p>
        </p:txBody>
      </p:sp>
      <p:sp>
        <p:nvSpPr>
          <p:cNvPr id="90" name="Rectangle 89"/>
          <p:cNvSpPr/>
          <p:nvPr/>
        </p:nvSpPr>
        <p:spPr bwMode="auto">
          <a:xfrm flipH="1">
            <a:off x="1509246" y="2319403"/>
            <a:ext cx="1980601" cy="1785104"/>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algn="ctr" defTabSz="914377" eaLnBrk="0" hangingPunct="0"/>
            <a:r>
              <a:rPr lang="en-US" sz="2200" b="1" dirty="0">
                <a:solidFill>
                  <a:srgbClr val="FFFF00"/>
                </a:solidFill>
                <a:latin typeface="Arial" charset="0"/>
              </a:rPr>
              <a:t>Mars2020</a:t>
            </a:r>
            <a:r>
              <a:rPr lang="en-US" sz="2200" dirty="0">
                <a:solidFill>
                  <a:srgbClr val="FFFF00"/>
                </a:solidFill>
                <a:latin typeface="Arial" charset="0"/>
              </a:rPr>
              <a:t> </a:t>
            </a:r>
            <a:r>
              <a:rPr lang="en-US" sz="2200" b="1" dirty="0">
                <a:solidFill>
                  <a:srgbClr val="FFFF00"/>
                </a:solidFill>
                <a:latin typeface="Arial" charset="0"/>
              </a:rPr>
              <a:t>Advanced the State of Autonomous GN&amp;C </a:t>
            </a:r>
          </a:p>
        </p:txBody>
      </p:sp>
      <p:sp>
        <p:nvSpPr>
          <p:cNvPr id="92" name="TextBox 91"/>
          <p:cNvSpPr txBox="1"/>
          <p:nvPr/>
        </p:nvSpPr>
        <p:spPr>
          <a:xfrm>
            <a:off x="1930526" y="1150155"/>
            <a:ext cx="1083502" cy="553998"/>
          </a:xfrm>
          <a:prstGeom prst="rect">
            <a:avLst/>
          </a:prstGeom>
          <a:noFill/>
        </p:spPr>
        <p:txBody>
          <a:bodyPr wrap="none" rtlCol="0">
            <a:spAutoFit/>
          </a:bodyPr>
          <a:lstStyle/>
          <a:p>
            <a:pPr algn="ctr"/>
            <a:r>
              <a:rPr lang="en-US" sz="1500" dirty="0">
                <a:solidFill>
                  <a:srgbClr val="FF0000"/>
                </a:solidFill>
              </a:rPr>
              <a:t>“7 minutes </a:t>
            </a:r>
          </a:p>
          <a:p>
            <a:pPr algn="ctr"/>
            <a:r>
              <a:rPr lang="en-US" sz="1500" dirty="0">
                <a:solidFill>
                  <a:srgbClr val="FF0000"/>
                </a:solidFill>
              </a:rPr>
              <a:t>of Terror”</a:t>
            </a:r>
          </a:p>
        </p:txBody>
      </p:sp>
      <p:sp>
        <p:nvSpPr>
          <p:cNvPr id="3" name="Slide Number Placeholder 2"/>
          <p:cNvSpPr>
            <a:spLocks noGrp="1"/>
          </p:cNvSpPr>
          <p:nvPr>
            <p:ph type="sldNum" sz="quarter" idx="10"/>
          </p:nvPr>
        </p:nvSpPr>
        <p:spPr/>
        <p:txBody>
          <a:bodyPr/>
          <a:lstStyle/>
          <a:p>
            <a:pPr>
              <a:defRPr/>
            </a:pPr>
            <a:fld id="{A587C384-89D6-8141-B091-9776852F31EF}" type="slidenum">
              <a:rPr lang="en-US" altLang="x-none" smtClean="0"/>
              <a:pPr>
                <a:defRPr/>
              </a:pPr>
              <a:t>13</a:t>
            </a:fld>
            <a:endParaRPr lang="en-US" altLang="x-none"/>
          </a:p>
        </p:txBody>
      </p:sp>
    </p:spTree>
    <p:extLst>
      <p:ext uri="{BB962C8B-B14F-4D97-AF65-F5344CB8AC3E}">
        <p14:creationId xmlns:p14="http://schemas.microsoft.com/office/powerpoint/2010/main" val="35184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P spid="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49" y="100420"/>
            <a:ext cx="11001422" cy="742950"/>
          </a:xfrm>
        </p:spPr>
        <p:txBody>
          <a:bodyPr/>
          <a:lstStyle/>
          <a:p>
            <a:r>
              <a:rPr lang="en-US" dirty="0" smtClean="0"/>
              <a:t>Example 1: Autonomous GN&amp;C for Future Planetary Pinpoint Landings </a:t>
            </a:r>
            <a:endParaRPr lang="en-US" dirty="0"/>
          </a:p>
        </p:txBody>
      </p:sp>
      <p:pic>
        <p:nvPicPr>
          <p:cNvPr id="5" name="Content Placeholder 4"/>
          <p:cNvPicPr>
            <a:picLocks noGrp="1" noChangeAspect="1"/>
          </p:cNvPicPr>
          <p:nvPr>
            <p:ph idx="1"/>
          </p:nvPr>
        </p:nvPicPr>
        <p:blipFill>
          <a:blip r:embed="rId2"/>
          <a:stretch>
            <a:fillRect/>
          </a:stretch>
        </p:blipFill>
        <p:spPr>
          <a:xfrm>
            <a:off x="845821" y="1831484"/>
            <a:ext cx="4122956" cy="4769834"/>
          </a:xfrm>
          <a:prstGeom prst="rect">
            <a:avLst/>
          </a:prstGeom>
        </p:spPr>
      </p:pic>
      <p:sp>
        <p:nvSpPr>
          <p:cNvPr id="4" name="Slide Number Placeholder 3"/>
          <p:cNvSpPr>
            <a:spLocks noGrp="1"/>
          </p:cNvSpPr>
          <p:nvPr>
            <p:ph type="sldNum" sz="quarter" idx="10"/>
          </p:nvPr>
        </p:nvSpPr>
        <p:spPr/>
        <p:txBody>
          <a:bodyPr/>
          <a:lstStyle/>
          <a:p>
            <a:pPr>
              <a:defRPr/>
            </a:pPr>
            <a:fld id="{A587C384-89D6-8141-B091-9776852F31EF}" type="slidenum">
              <a:rPr lang="en-US" altLang="x-none" smtClean="0"/>
              <a:pPr>
                <a:defRPr/>
              </a:pPr>
              <a:t>14</a:t>
            </a:fld>
            <a:endParaRPr lang="en-US" altLang="x-none"/>
          </a:p>
        </p:txBody>
      </p:sp>
      <p:sp>
        <p:nvSpPr>
          <p:cNvPr id="6" name="TextBox 5"/>
          <p:cNvSpPr txBox="1"/>
          <p:nvPr/>
        </p:nvSpPr>
        <p:spPr>
          <a:xfrm>
            <a:off x="2998366" y="5677061"/>
            <a:ext cx="1665841" cy="400110"/>
          </a:xfrm>
          <a:prstGeom prst="rect">
            <a:avLst/>
          </a:prstGeom>
          <a:noFill/>
        </p:spPr>
        <p:txBody>
          <a:bodyPr wrap="none" rtlCol="0">
            <a:spAutoFit/>
          </a:bodyPr>
          <a:lstStyle/>
          <a:p>
            <a:r>
              <a:rPr lang="en-US" sz="1000" dirty="0" smtClean="0">
                <a:latin typeface="Arial"/>
                <a:cs typeface="Arial"/>
              </a:rPr>
              <a:t>Source: B. Acikmese</a:t>
            </a:r>
          </a:p>
          <a:p>
            <a:r>
              <a:rPr lang="en-US" sz="1000" dirty="0" smtClean="0">
                <a:latin typeface="Arial"/>
                <a:cs typeface="Arial"/>
              </a:rPr>
              <a:t>(Univ. of Wash., Feb 2020</a:t>
            </a:r>
          </a:p>
        </p:txBody>
      </p:sp>
      <p:pic>
        <p:nvPicPr>
          <p:cNvPr id="8" name="Picture 7"/>
          <p:cNvPicPr>
            <a:picLocks noChangeAspect="1"/>
          </p:cNvPicPr>
          <p:nvPr/>
        </p:nvPicPr>
        <p:blipFill>
          <a:blip r:embed="rId3"/>
          <a:stretch>
            <a:fillRect/>
          </a:stretch>
        </p:blipFill>
        <p:spPr>
          <a:xfrm>
            <a:off x="4968777" y="1764633"/>
            <a:ext cx="6981421" cy="3607066"/>
          </a:xfrm>
          <a:prstGeom prst="rect">
            <a:avLst/>
          </a:prstGeom>
          <a:ln w="28575">
            <a:solidFill>
              <a:schemeClr val="tx1"/>
            </a:solidFill>
          </a:ln>
        </p:spPr>
      </p:pic>
      <p:sp>
        <p:nvSpPr>
          <p:cNvPr id="11" name="TextBox 10"/>
          <p:cNvSpPr txBox="1"/>
          <p:nvPr/>
        </p:nvSpPr>
        <p:spPr>
          <a:xfrm>
            <a:off x="168103" y="996051"/>
            <a:ext cx="3815468" cy="707886"/>
          </a:xfrm>
          <a:prstGeom prst="rect">
            <a:avLst/>
          </a:prstGeom>
          <a:noFill/>
        </p:spPr>
        <p:txBody>
          <a:bodyPr wrap="none" rtlCol="0">
            <a:spAutoFit/>
          </a:bodyPr>
          <a:lstStyle/>
          <a:p>
            <a:r>
              <a:rPr lang="en-US" sz="2000" b="1" dirty="0" smtClean="0">
                <a:latin typeface="Arial"/>
                <a:cs typeface="Arial"/>
              </a:rPr>
              <a:t>Hierarchical Decision Making </a:t>
            </a:r>
          </a:p>
          <a:p>
            <a:pPr algn="ctr"/>
            <a:r>
              <a:rPr lang="en-US" sz="2000" b="1" dirty="0" smtClean="0">
                <a:latin typeface="Arial"/>
                <a:cs typeface="Arial"/>
              </a:rPr>
              <a:t>for Autonomous GN&amp;C</a:t>
            </a:r>
          </a:p>
        </p:txBody>
      </p:sp>
    </p:spTree>
    <p:extLst>
      <p:ext uri="{BB962C8B-B14F-4D97-AF65-F5344CB8AC3E}">
        <p14:creationId xmlns:p14="http://schemas.microsoft.com/office/powerpoint/2010/main" val="22350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Autonomous </a:t>
            </a:r>
            <a:r>
              <a:rPr lang="en-US" dirty="0"/>
              <a:t>L</a:t>
            </a:r>
            <a:r>
              <a:rPr lang="en-US" dirty="0" smtClean="0"/>
              <a:t>anding of Rocket Boosters</a:t>
            </a:r>
            <a:endParaRPr lang="en-US" dirty="0"/>
          </a:p>
        </p:txBody>
      </p:sp>
      <p:pic>
        <p:nvPicPr>
          <p:cNvPr id="5" name="Content Placeholder 4"/>
          <p:cNvPicPr>
            <a:picLocks noGrp="1" noChangeAspect="1"/>
          </p:cNvPicPr>
          <p:nvPr>
            <p:ph idx="1"/>
          </p:nvPr>
        </p:nvPicPr>
        <p:blipFill>
          <a:blip r:embed="rId2"/>
          <a:stretch>
            <a:fillRect/>
          </a:stretch>
        </p:blipFill>
        <p:spPr>
          <a:xfrm>
            <a:off x="73946" y="912864"/>
            <a:ext cx="6542468" cy="4404575"/>
          </a:xfrm>
          <a:prstGeom prst="rect">
            <a:avLst/>
          </a:prstGeom>
        </p:spPr>
      </p:pic>
      <p:sp>
        <p:nvSpPr>
          <p:cNvPr id="4" name="Slide Number Placeholder 3"/>
          <p:cNvSpPr>
            <a:spLocks noGrp="1"/>
          </p:cNvSpPr>
          <p:nvPr>
            <p:ph type="sldNum" sz="quarter" idx="10"/>
          </p:nvPr>
        </p:nvSpPr>
        <p:spPr/>
        <p:txBody>
          <a:bodyPr/>
          <a:lstStyle/>
          <a:p>
            <a:pPr>
              <a:defRPr/>
            </a:pPr>
            <a:fld id="{A587C384-89D6-8141-B091-9776852F31EF}" type="slidenum">
              <a:rPr lang="en-US" altLang="x-none" smtClean="0"/>
              <a:pPr>
                <a:defRPr/>
              </a:pPr>
              <a:t>15</a:t>
            </a:fld>
            <a:endParaRPr lang="en-US" altLang="x-none"/>
          </a:p>
        </p:txBody>
      </p:sp>
      <p:pic>
        <p:nvPicPr>
          <p:cNvPr id="6" name="Picture 5"/>
          <p:cNvPicPr>
            <a:picLocks noChangeAspect="1"/>
          </p:cNvPicPr>
          <p:nvPr/>
        </p:nvPicPr>
        <p:blipFill>
          <a:blip r:embed="rId3"/>
          <a:stretch>
            <a:fillRect/>
          </a:stretch>
        </p:blipFill>
        <p:spPr>
          <a:xfrm>
            <a:off x="7122450" y="2331720"/>
            <a:ext cx="4933645" cy="4091017"/>
          </a:xfrm>
          <a:prstGeom prst="rect">
            <a:avLst/>
          </a:prstGeom>
        </p:spPr>
      </p:pic>
      <p:sp>
        <p:nvSpPr>
          <p:cNvPr id="7" name="TextBox 6"/>
          <p:cNvSpPr txBox="1"/>
          <p:nvPr/>
        </p:nvSpPr>
        <p:spPr>
          <a:xfrm>
            <a:off x="315384" y="5537724"/>
            <a:ext cx="1665841" cy="400110"/>
          </a:xfrm>
          <a:prstGeom prst="rect">
            <a:avLst/>
          </a:prstGeom>
          <a:noFill/>
        </p:spPr>
        <p:txBody>
          <a:bodyPr wrap="none" rtlCol="0">
            <a:spAutoFit/>
          </a:bodyPr>
          <a:lstStyle/>
          <a:p>
            <a:r>
              <a:rPr lang="en-US" sz="1000" dirty="0" smtClean="0">
                <a:latin typeface="Arial"/>
                <a:cs typeface="Arial"/>
              </a:rPr>
              <a:t>Source: B. Acikmese</a:t>
            </a:r>
          </a:p>
          <a:p>
            <a:r>
              <a:rPr lang="en-US" sz="1000" dirty="0" smtClean="0">
                <a:latin typeface="Arial"/>
                <a:cs typeface="Arial"/>
              </a:rPr>
              <a:t>(Univ. of Wash., Feb 2020</a:t>
            </a:r>
          </a:p>
        </p:txBody>
      </p:sp>
    </p:spTree>
    <p:extLst>
      <p:ext uri="{BB962C8B-B14F-4D97-AF65-F5344CB8AC3E}">
        <p14:creationId xmlns:p14="http://schemas.microsoft.com/office/powerpoint/2010/main" val="1720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E112D6-8E19-724A-B9A1-DA7828E2ECB1}"/>
              </a:ext>
            </a:extLst>
          </p:cNvPr>
          <p:cNvSpPr>
            <a:spLocks noGrp="1"/>
          </p:cNvSpPr>
          <p:nvPr>
            <p:ph type="sldNum" sz="quarter" idx="4294967295"/>
          </p:nvPr>
        </p:nvSpPr>
        <p:spPr/>
        <p:txBody>
          <a:bodyPr/>
          <a:lstStyle/>
          <a:p>
            <a:fld id="{2E8C51FE-49D9-314D-9957-ABBF7DDE8782}" type="slidenum">
              <a:rPr lang="en-US" smtClean="0"/>
              <a:pPr/>
              <a:t>16</a:t>
            </a:fld>
            <a:endParaRPr lang="en-US" dirty="0"/>
          </a:p>
        </p:txBody>
      </p:sp>
      <p:sp>
        <p:nvSpPr>
          <p:cNvPr id="4" name="Title 3">
            <a:extLst>
              <a:ext uri="{FF2B5EF4-FFF2-40B4-BE49-F238E27FC236}">
                <a16:creationId xmlns:a16="http://schemas.microsoft.com/office/drawing/2014/main" id="{64DFDA7F-5BA0-274E-8D7B-63B596E7813B}"/>
              </a:ext>
            </a:extLst>
          </p:cNvPr>
          <p:cNvSpPr>
            <a:spLocks noGrp="1"/>
          </p:cNvSpPr>
          <p:nvPr>
            <p:ph type="title"/>
          </p:nvPr>
        </p:nvSpPr>
        <p:spPr>
          <a:xfrm>
            <a:off x="134075" y="92045"/>
            <a:ext cx="11923849" cy="646331"/>
          </a:xfrm>
        </p:spPr>
        <p:txBody>
          <a:bodyPr/>
          <a:lstStyle/>
          <a:p>
            <a:r>
              <a:rPr lang="en-US" b="1" dirty="0" smtClean="0"/>
              <a:t>Example 3: </a:t>
            </a:r>
            <a:r>
              <a:rPr lang="en-US" dirty="0" smtClean="0"/>
              <a:t>Autonomous </a:t>
            </a:r>
            <a:r>
              <a:rPr lang="en-US" dirty="0"/>
              <a:t>Flight </a:t>
            </a:r>
            <a:r>
              <a:rPr lang="en-US" dirty="0" smtClean="0"/>
              <a:t>Termination System (</a:t>
            </a:r>
            <a:r>
              <a:rPr lang="en-US" b="1" dirty="0" smtClean="0"/>
              <a:t>AFTS)</a:t>
            </a:r>
            <a:endParaRPr lang="en-US" dirty="0"/>
          </a:p>
        </p:txBody>
      </p:sp>
      <p:grpSp>
        <p:nvGrpSpPr>
          <p:cNvPr id="19" name="Group 18">
            <a:extLst>
              <a:ext uri="{FF2B5EF4-FFF2-40B4-BE49-F238E27FC236}">
                <a16:creationId xmlns:a16="http://schemas.microsoft.com/office/drawing/2014/main" id="{AD9B353C-CFCD-2848-AC64-BB96AD7CB523}"/>
              </a:ext>
            </a:extLst>
          </p:cNvPr>
          <p:cNvGrpSpPr/>
          <p:nvPr/>
        </p:nvGrpSpPr>
        <p:grpSpPr bwMode="auto">
          <a:xfrm>
            <a:off x="9048466" y="1002944"/>
            <a:ext cx="3143534" cy="5244100"/>
            <a:chOff x="0" y="792408"/>
            <a:chExt cx="3658039" cy="5552778"/>
          </a:xfrm>
        </p:grpSpPr>
        <p:pic>
          <p:nvPicPr>
            <p:cNvPr id="20" name="Picture 19" descr="afss_model-02.jpg">
              <a:extLst>
                <a:ext uri="{FF2B5EF4-FFF2-40B4-BE49-F238E27FC236}">
                  <a16:creationId xmlns:a16="http://schemas.microsoft.com/office/drawing/2014/main" id="{F2453A69-279E-5044-B755-5EB22E09F38D}"/>
                </a:ext>
              </a:extLst>
            </p:cNvPr>
            <p:cNvPicPr>
              <a:picLocks noChangeAspect="1"/>
            </p:cNvPicPr>
            <p:nvPr/>
          </p:nvPicPr>
          <p:blipFill>
            <a:blip r:embed="rId3"/>
            <a:srcRect/>
            <a:stretch>
              <a:fillRect/>
            </a:stretch>
          </p:blipFill>
          <p:spPr bwMode="auto">
            <a:xfrm>
              <a:off x="0" y="792408"/>
              <a:ext cx="3500918" cy="5552778"/>
            </a:xfrm>
            <a:prstGeom prst="rect">
              <a:avLst/>
            </a:prstGeom>
            <a:noFill/>
            <a:ln w="6350">
              <a:solidFill>
                <a:schemeClr val="bg1"/>
              </a:solidFill>
              <a:round/>
              <a:headEnd/>
              <a:tailEnd/>
            </a:ln>
            <a:effectLst>
              <a:outerShdw blurRad="50800" dist="635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22" name="TextBox 78">
              <a:extLst>
                <a:ext uri="{FF2B5EF4-FFF2-40B4-BE49-F238E27FC236}">
                  <a16:creationId xmlns:a16="http://schemas.microsoft.com/office/drawing/2014/main" id="{C1851ACC-962A-814B-907F-4D78A30CC74B}"/>
                </a:ext>
              </a:extLst>
            </p:cNvPr>
            <p:cNvSpPr txBox="1">
              <a:spLocks noChangeArrowheads="1"/>
            </p:cNvSpPr>
            <p:nvPr/>
          </p:nvSpPr>
          <p:spPr bwMode="auto">
            <a:xfrm>
              <a:off x="0" y="2448920"/>
              <a:ext cx="1444042" cy="75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Cost reduction</a:t>
              </a:r>
              <a:endParaRPr lang="en-US" sz="120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because offsite</a:t>
              </a:r>
              <a:endParaRPr lang="en-US" sz="120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radar and </a:t>
              </a:r>
              <a:endParaRPr lang="en-US" sz="120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command sites </a:t>
              </a:r>
              <a:endParaRPr lang="en-US" sz="120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are eliminated</a:t>
              </a:r>
              <a:endParaRPr lang="en-US" sz="1200">
                <a:effectLst/>
                <a:latin typeface="Times New Roman" panose="02020603050405020304" pitchFamily="18" charset="0"/>
                <a:ea typeface="Times New Roman" panose="02020603050405020304" pitchFamily="18" charset="0"/>
              </a:endParaRPr>
            </a:p>
          </p:txBody>
        </p:sp>
        <p:sp>
          <p:nvSpPr>
            <p:cNvPr id="23" name="TextBox 87">
              <a:extLst>
                <a:ext uri="{FF2B5EF4-FFF2-40B4-BE49-F238E27FC236}">
                  <a16:creationId xmlns:a16="http://schemas.microsoft.com/office/drawing/2014/main" id="{DBF72053-9A71-394F-9A38-621668F81747}"/>
                </a:ext>
              </a:extLst>
            </p:cNvPr>
            <p:cNvSpPr txBox="1">
              <a:spLocks noChangeArrowheads="1"/>
            </p:cNvSpPr>
            <p:nvPr/>
          </p:nvSpPr>
          <p:spPr bwMode="auto">
            <a:xfrm>
              <a:off x="2641699" y="4575850"/>
              <a:ext cx="992376" cy="2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Fouled range</a:t>
              </a:r>
              <a:endParaRPr lang="en-US" sz="1200">
                <a:effectLst/>
                <a:latin typeface="Times New Roman" panose="02020603050405020304" pitchFamily="18" charset="0"/>
                <a:ea typeface="Times New Roman" panose="02020603050405020304" pitchFamily="18" charset="0"/>
              </a:endParaRPr>
            </a:p>
          </p:txBody>
        </p:sp>
        <p:sp>
          <p:nvSpPr>
            <p:cNvPr id="25" name="TextBox 88">
              <a:extLst>
                <a:ext uri="{FF2B5EF4-FFF2-40B4-BE49-F238E27FC236}">
                  <a16:creationId xmlns:a16="http://schemas.microsoft.com/office/drawing/2014/main" id="{F48F1128-66F2-A947-8C71-6322D5C9DCD6}"/>
                </a:ext>
              </a:extLst>
            </p:cNvPr>
            <p:cNvSpPr txBox="1">
              <a:spLocks noChangeArrowheads="1"/>
            </p:cNvSpPr>
            <p:nvPr/>
          </p:nvSpPr>
          <p:spPr bwMode="auto">
            <a:xfrm>
              <a:off x="1785829" y="4837372"/>
              <a:ext cx="649754" cy="3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Telemetry</a:t>
              </a:r>
              <a:endParaRPr lang="en-US" sz="12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 dish</a:t>
              </a:r>
              <a:endParaRPr lang="en-US" sz="1200">
                <a:effectLst/>
                <a:latin typeface="Times New Roman" panose="02020603050405020304" pitchFamily="18" charset="0"/>
                <a:ea typeface="Times New Roman" panose="02020603050405020304" pitchFamily="18" charset="0"/>
              </a:endParaRPr>
            </a:p>
          </p:txBody>
        </p:sp>
        <p:sp>
          <p:nvSpPr>
            <p:cNvPr id="26" name="TextBox 89">
              <a:extLst>
                <a:ext uri="{FF2B5EF4-FFF2-40B4-BE49-F238E27FC236}">
                  <a16:creationId xmlns:a16="http://schemas.microsoft.com/office/drawing/2014/main" id="{83FA97D7-2212-CC41-8F71-858B5B916BC3}"/>
                </a:ext>
              </a:extLst>
            </p:cNvPr>
            <p:cNvSpPr txBox="1">
              <a:spLocks noChangeArrowheads="1"/>
            </p:cNvSpPr>
            <p:nvPr/>
          </p:nvSpPr>
          <p:spPr bwMode="auto">
            <a:xfrm>
              <a:off x="300913" y="5115521"/>
              <a:ext cx="1135618" cy="2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Range officers</a:t>
              </a:r>
              <a:endParaRPr lang="en-US" sz="1200">
                <a:effectLst/>
                <a:latin typeface="Times New Roman" panose="02020603050405020304" pitchFamily="18" charset="0"/>
                <a:ea typeface="Times New Roman" panose="02020603050405020304" pitchFamily="18" charset="0"/>
              </a:endParaRPr>
            </a:p>
          </p:txBody>
        </p:sp>
        <p:sp>
          <p:nvSpPr>
            <p:cNvPr id="27" name="TextBox 90">
              <a:extLst>
                <a:ext uri="{FF2B5EF4-FFF2-40B4-BE49-F238E27FC236}">
                  <a16:creationId xmlns:a16="http://schemas.microsoft.com/office/drawing/2014/main" id="{3D458A4E-E8C6-1149-878C-50ADEE8F54B3}"/>
                </a:ext>
              </a:extLst>
            </p:cNvPr>
            <p:cNvSpPr txBox="1">
              <a:spLocks noChangeArrowheads="1"/>
            </p:cNvSpPr>
            <p:nvPr/>
          </p:nvSpPr>
          <p:spPr bwMode="auto">
            <a:xfrm>
              <a:off x="896694" y="3853268"/>
              <a:ext cx="666531" cy="3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Command</a:t>
              </a:r>
              <a:endParaRPr lang="en-US" sz="12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Center</a:t>
              </a:r>
              <a:endParaRPr lang="en-US" sz="1200">
                <a:effectLst/>
                <a:latin typeface="Times New Roman" panose="02020603050405020304" pitchFamily="18" charset="0"/>
                <a:ea typeface="Times New Roman" panose="02020603050405020304" pitchFamily="18" charset="0"/>
              </a:endParaRPr>
            </a:p>
          </p:txBody>
        </p:sp>
        <p:sp>
          <p:nvSpPr>
            <p:cNvPr id="28" name="TextBox 91">
              <a:extLst>
                <a:ext uri="{FF2B5EF4-FFF2-40B4-BE49-F238E27FC236}">
                  <a16:creationId xmlns:a16="http://schemas.microsoft.com/office/drawing/2014/main" id="{D3C2528C-FBA8-DE41-ABE4-5A25E7D3390D}"/>
                </a:ext>
              </a:extLst>
            </p:cNvPr>
            <p:cNvSpPr txBox="1">
              <a:spLocks noChangeArrowheads="1"/>
            </p:cNvSpPr>
            <p:nvPr/>
          </p:nvSpPr>
          <p:spPr bwMode="auto">
            <a:xfrm>
              <a:off x="2309028" y="2099720"/>
              <a:ext cx="752992" cy="49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S-band</a:t>
              </a:r>
              <a:endParaRPr lang="en-US" sz="120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signal</a:t>
              </a:r>
              <a:endParaRPr lang="en-US" sz="120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downlink</a:t>
              </a:r>
              <a:endParaRPr lang="en-US" sz="1200">
                <a:effectLst/>
                <a:latin typeface="Times New Roman" panose="02020603050405020304" pitchFamily="18" charset="0"/>
                <a:ea typeface="Times New Roman" panose="02020603050405020304" pitchFamily="18" charset="0"/>
              </a:endParaRPr>
            </a:p>
          </p:txBody>
        </p:sp>
        <p:sp>
          <p:nvSpPr>
            <p:cNvPr id="29" name="TextBox 92">
              <a:extLst>
                <a:ext uri="{FF2B5EF4-FFF2-40B4-BE49-F238E27FC236}">
                  <a16:creationId xmlns:a16="http://schemas.microsoft.com/office/drawing/2014/main" id="{19ED935E-CD5E-924F-BE8C-A6F0B8C37BE6}"/>
                </a:ext>
              </a:extLst>
            </p:cNvPr>
            <p:cNvSpPr txBox="1">
              <a:spLocks noChangeArrowheads="1"/>
            </p:cNvSpPr>
            <p:nvPr/>
          </p:nvSpPr>
          <p:spPr bwMode="auto">
            <a:xfrm>
              <a:off x="2514678" y="843639"/>
              <a:ext cx="1143361" cy="2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fontAlgn="base">
                <a:spcBef>
                  <a:spcPts val="0"/>
                </a:spcBef>
                <a:spcAft>
                  <a:spcPts val="0"/>
                </a:spcAft>
              </a:pPr>
              <a:r>
                <a:rPr lang="en-US" sz="900" kern="1200" dirty="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Aborted launch</a:t>
              </a:r>
              <a:endParaRPr lang="en-US" sz="1200" dirty="0">
                <a:effectLst/>
                <a:latin typeface="Times New Roman" panose="02020603050405020304" pitchFamily="18" charset="0"/>
                <a:ea typeface="Times New Roman" panose="02020603050405020304" pitchFamily="18" charset="0"/>
              </a:endParaRPr>
            </a:p>
          </p:txBody>
        </p:sp>
        <p:sp>
          <p:nvSpPr>
            <p:cNvPr id="30" name="TextBox 93">
              <a:extLst>
                <a:ext uri="{FF2B5EF4-FFF2-40B4-BE49-F238E27FC236}">
                  <a16:creationId xmlns:a16="http://schemas.microsoft.com/office/drawing/2014/main" id="{7183B072-8DDE-8640-B7DF-909B56AFFC39}"/>
                </a:ext>
              </a:extLst>
            </p:cNvPr>
            <p:cNvSpPr txBox="1">
              <a:spLocks noChangeArrowheads="1"/>
            </p:cNvSpPr>
            <p:nvPr/>
          </p:nvSpPr>
          <p:spPr bwMode="auto">
            <a:xfrm rot="1545088">
              <a:off x="1817663" y="913454"/>
              <a:ext cx="823969" cy="2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fontAlgn="base">
                <a:spcBef>
                  <a:spcPts val="0"/>
                </a:spcBef>
                <a:spcAft>
                  <a:spcPts val="0"/>
                </a:spcAft>
              </a:pPr>
              <a:r>
                <a:rPr lang="en-US" sz="900" kern="120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L-band signal</a:t>
              </a:r>
              <a:endParaRPr lang="en-US" sz="1200">
                <a:effectLst/>
                <a:latin typeface="Times New Roman" panose="02020603050405020304" pitchFamily="18" charset="0"/>
                <a:ea typeface="Times New Roman" panose="02020603050405020304" pitchFamily="18" charset="0"/>
              </a:endParaRPr>
            </a:p>
          </p:txBody>
        </p:sp>
        <p:sp>
          <p:nvSpPr>
            <p:cNvPr id="31" name="TextBox 94">
              <a:extLst>
                <a:ext uri="{FF2B5EF4-FFF2-40B4-BE49-F238E27FC236}">
                  <a16:creationId xmlns:a16="http://schemas.microsoft.com/office/drawing/2014/main" id="{C440E914-C012-E24E-AE53-4748EAC5CACC}"/>
                </a:ext>
              </a:extLst>
            </p:cNvPr>
            <p:cNvSpPr txBox="1">
              <a:spLocks noChangeArrowheads="1"/>
            </p:cNvSpPr>
            <p:nvPr/>
          </p:nvSpPr>
          <p:spPr bwMode="auto">
            <a:xfrm>
              <a:off x="960246" y="852587"/>
              <a:ext cx="752993" cy="49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fontAlgn="base">
                <a:spcBef>
                  <a:spcPts val="0"/>
                </a:spcBef>
                <a:spcAft>
                  <a:spcPts val="0"/>
                </a:spcAft>
              </a:pPr>
              <a:r>
                <a:rPr lang="en-US" sz="900" kern="1200" dirty="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Multiple</a:t>
              </a:r>
              <a:endParaRPr lang="en-US" sz="1200" dirty="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dirty="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GPS sources</a:t>
              </a:r>
              <a:endParaRPr lang="en-US" sz="1200" dirty="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900" kern="1200" dirty="0">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(4 minimum)</a:t>
              </a:r>
              <a:endParaRPr lang="en-US" sz="1200" dirty="0">
                <a:effectLst/>
                <a:latin typeface="Times New Roman" panose="02020603050405020304" pitchFamily="18" charset="0"/>
                <a:ea typeface="Times New Roman" panose="02020603050405020304" pitchFamily="18" charset="0"/>
              </a:endParaRPr>
            </a:p>
          </p:txBody>
        </p:sp>
        <p:pic>
          <p:nvPicPr>
            <p:cNvPr id="32" name="Picture 31" descr="MEI PPT Logo White.png">
              <a:extLst>
                <a:ext uri="{FF2B5EF4-FFF2-40B4-BE49-F238E27FC236}">
                  <a16:creationId xmlns:a16="http://schemas.microsoft.com/office/drawing/2014/main" id="{E398B023-ECBE-A945-86B8-DB722A3FCB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0559" y="4991749"/>
              <a:ext cx="643093" cy="42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Content Placeholder 2">
            <a:extLst>
              <a:ext uri="{FF2B5EF4-FFF2-40B4-BE49-F238E27FC236}">
                <a16:creationId xmlns:a16="http://schemas.microsoft.com/office/drawing/2014/main" id="{0EEACC4B-BFF4-BC43-99AA-D5E3FA179F7F}"/>
              </a:ext>
            </a:extLst>
          </p:cNvPr>
          <p:cNvSpPr>
            <a:spLocks noGrp="1"/>
          </p:cNvSpPr>
          <p:nvPr>
            <p:ph idx="1"/>
          </p:nvPr>
        </p:nvSpPr>
        <p:spPr>
          <a:xfrm>
            <a:off x="194412" y="1079680"/>
            <a:ext cx="6801145" cy="5169107"/>
          </a:xfrm>
        </p:spPr>
        <p:txBody>
          <a:bodyPr/>
          <a:lstStyle/>
          <a:p>
            <a:pPr>
              <a:spcBef>
                <a:spcPts val="600"/>
              </a:spcBef>
            </a:pPr>
            <a:r>
              <a:rPr lang="en-US" sz="2000" b="1" dirty="0"/>
              <a:t>Autonomous Flight Termination </a:t>
            </a:r>
            <a:r>
              <a:rPr lang="en-US" sz="2000" b="1" dirty="0" smtClean="0"/>
              <a:t>System (AFTS</a:t>
            </a:r>
            <a:r>
              <a:rPr lang="en-US" sz="2000" b="1" dirty="0"/>
              <a:t>): </a:t>
            </a:r>
            <a:endParaRPr lang="en-US" sz="2000" b="1" dirty="0" smtClean="0"/>
          </a:p>
          <a:p>
            <a:pPr marL="0" indent="0">
              <a:spcBef>
                <a:spcPts val="600"/>
              </a:spcBef>
              <a:buNone/>
            </a:pPr>
            <a:r>
              <a:rPr lang="en-US" sz="2000" dirty="0"/>
              <a:t> </a:t>
            </a:r>
            <a:r>
              <a:rPr lang="en-US" sz="2000" dirty="0" smtClean="0"/>
              <a:t> </a:t>
            </a:r>
            <a:r>
              <a:rPr lang="en-US" sz="2000" b="1" dirty="0" smtClean="0"/>
              <a:t>First </a:t>
            </a:r>
            <a:r>
              <a:rPr lang="en-US" sz="2000" b="1" dirty="0"/>
              <a:t>Employment on Human Spaceflight </a:t>
            </a:r>
            <a:r>
              <a:rPr lang="en-US" sz="2000" b="1" dirty="0" smtClean="0"/>
              <a:t>Mission -  	</a:t>
            </a:r>
            <a:r>
              <a:rPr lang="en-US" sz="2000" b="1" dirty="0" err="1" smtClean="0"/>
              <a:t>SpaceX</a:t>
            </a:r>
            <a:r>
              <a:rPr lang="en-US" sz="2000" b="1" dirty="0" smtClean="0"/>
              <a:t> </a:t>
            </a:r>
            <a:r>
              <a:rPr lang="en-US" sz="2000" b="1" dirty="0"/>
              <a:t>Crew Demo </a:t>
            </a:r>
            <a:r>
              <a:rPr lang="en-US" sz="2000" b="1" dirty="0" smtClean="0"/>
              <a:t>2 (30 May 2020)</a:t>
            </a:r>
            <a:endParaRPr lang="en-US" sz="2000" b="1" dirty="0"/>
          </a:p>
          <a:p>
            <a:pPr marL="574675" indent="-341313">
              <a:spcBef>
                <a:spcPts val="600"/>
              </a:spcBef>
              <a:buFont typeface="Arial" panose="020B0604020202020204" pitchFamily="34" charset="0"/>
              <a:buChar char="•"/>
            </a:pPr>
            <a:r>
              <a:rPr lang="en-US" sz="1700" dirty="0"/>
              <a:t>Independent, self-contained subsystem onboard launch vehicle that automatically makes flight termination / destruct decisions</a:t>
            </a:r>
          </a:p>
          <a:p>
            <a:pPr marL="574675" indent="-341313">
              <a:spcBef>
                <a:spcPts val="600"/>
              </a:spcBef>
              <a:buFont typeface="Arial" panose="020B0604020202020204" pitchFamily="34" charset="0"/>
              <a:buChar char="•"/>
            </a:pPr>
            <a:r>
              <a:rPr lang="en-US" sz="1700" dirty="0"/>
              <a:t>Box on the vehicle (AFTU)</a:t>
            </a:r>
          </a:p>
          <a:p>
            <a:pPr marL="1031875" lvl="1" indent="-341313">
              <a:spcBef>
                <a:spcPts val="600"/>
              </a:spcBef>
              <a:buFont typeface="Arial" panose="020B0604020202020204" pitchFamily="34" charset="0"/>
              <a:buChar char="•"/>
            </a:pPr>
            <a:r>
              <a:rPr lang="en-US" sz="1700" dirty="0"/>
              <a:t>Tracking from GPS and INS sensors</a:t>
            </a:r>
          </a:p>
          <a:p>
            <a:pPr marL="1031875" lvl="1" indent="-341313">
              <a:spcBef>
                <a:spcPts val="600"/>
              </a:spcBef>
              <a:buFont typeface="Arial" panose="020B0604020202020204" pitchFamily="34" charset="0"/>
              <a:buChar char="•"/>
            </a:pPr>
            <a:r>
              <a:rPr lang="en-US" sz="1700" dirty="0"/>
              <a:t>Rule set built in pre-flight </a:t>
            </a:r>
            <a:r>
              <a:rPr lang="en-US" sz="1700" dirty="0" smtClean="0"/>
              <a:t>period</a:t>
            </a:r>
          </a:p>
          <a:p>
            <a:pPr marL="1031875" lvl="1" indent="-341313">
              <a:spcBef>
                <a:spcPts val="600"/>
              </a:spcBef>
              <a:buFont typeface="Arial" panose="020B0604020202020204" pitchFamily="34" charset="0"/>
              <a:buChar char="•"/>
            </a:pPr>
            <a:r>
              <a:rPr lang="en-US" sz="1700" dirty="0" smtClean="0"/>
              <a:t>Rule </a:t>
            </a:r>
            <a:r>
              <a:rPr lang="en-US" sz="1700" dirty="0"/>
              <a:t>violation terminates flight</a:t>
            </a:r>
          </a:p>
          <a:p>
            <a:pPr marL="574675" indent="-341313">
              <a:spcBef>
                <a:spcPts val="600"/>
              </a:spcBef>
              <a:buFont typeface="Arial" panose="020B0604020202020204" pitchFamily="34" charset="0"/>
              <a:buChar char="•"/>
            </a:pPr>
            <a:r>
              <a:rPr lang="en-US" sz="1700" dirty="0"/>
              <a:t>Radar and command stations </a:t>
            </a:r>
            <a:r>
              <a:rPr lang="en-US" sz="1700" dirty="0" smtClean="0"/>
              <a:t>can be phased out at range</a:t>
            </a:r>
            <a:endParaRPr lang="en-US" sz="1700" dirty="0"/>
          </a:p>
          <a:p>
            <a:pPr marL="574675" indent="-341313">
              <a:spcBef>
                <a:spcPts val="600"/>
              </a:spcBef>
              <a:buFont typeface="Arial" panose="020B0604020202020204" pitchFamily="34" charset="0"/>
              <a:buChar char="•"/>
            </a:pPr>
            <a:r>
              <a:rPr lang="en-US" sz="1700" dirty="0"/>
              <a:t>Telemetry down-link drops from safety critical to situational awareness, post-flight, and mishap investigation</a:t>
            </a:r>
          </a:p>
          <a:p>
            <a:pPr marL="574675" indent="-341313">
              <a:spcBef>
                <a:spcPts val="600"/>
              </a:spcBef>
              <a:buFont typeface="Arial" panose="020B0604020202020204" pitchFamily="34" charset="0"/>
              <a:buChar char="•"/>
            </a:pPr>
            <a:r>
              <a:rPr lang="en-US" sz="1700" dirty="0"/>
              <a:t>SL-15 mission will demo resilient use of combined </a:t>
            </a:r>
            <a:r>
              <a:rPr lang="en-US" sz="1700" dirty="0" smtClean="0"/>
              <a:t>GPS/Galileo</a:t>
            </a:r>
            <a:endParaRPr lang="en-US" sz="1700" dirty="0"/>
          </a:p>
        </p:txBody>
      </p:sp>
      <p:pic>
        <p:nvPicPr>
          <p:cNvPr id="18" name="Picture 17" descr="A picture containing outdoor, train, track, smoke&#10;&#10;Description automatically generated">
            <a:extLst>
              <a:ext uri="{FF2B5EF4-FFF2-40B4-BE49-F238E27FC236}">
                <a16:creationId xmlns:a16="http://schemas.microsoft.com/office/drawing/2014/main" id="{C5A234CB-2C17-4EC7-AB09-DDB4F73E95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15169" y="1002944"/>
            <a:ext cx="1994073" cy="2887345"/>
          </a:xfrm>
          <a:prstGeom prst="rect">
            <a:avLst/>
          </a:prstGeom>
        </p:spPr>
      </p:pic>
      <p:pic>
        <p:nvPicPr>
          <p:cNvPr id="21" name="Picture 20" descr="A group of people standing in front of a building&#10;&#10;Description automatically generated">
            <a:extLst>
              <a:ext uri="{FF2B5EF4-FFF2-40B4-BE49-F238E27FC236}">
                <a16:creationId xmlns:a16="http://schemas.microsoft.com/office/drawing/2014/main" id="{9F4E82DD-85FD-4F9A-9928-71720DFC602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15169" y="3706933"/>
            <a:ext cx="1994073" cy="2540111"/>
          </a:xfrm>
          <a:prstGeom prst="rect">
            <a:avLst/>
          </a:prstGeom>
        </p:spPr>
      </p:pic>
      <p:sp>
        <p:nvSpPr>
          <p:cNvPr id="24" name="Footer Placeholder 3">
            <a:extLst>
              <a:ext uri="{FF2B5EF4-FFF2-40B4-BE49-F238E27FC236}">
                <a16:creationId xmlns:a16="http://schemas.microsoft.com/office/drawing/2014/main" id="{2544AA37-E2B8-432A-8984-F0896E3A8A3E}"/>
              </a:ext>
            </a:extLst>
          </p:cNvPr>
          <p:cNvSpPr txBox="1">
            <a:spLocks/>
          </p:cNvSpPr>
          <p:nvPr/>
        </p:nvSpPr>
        <p:spPr>
          <a:xfrm>
            <a:off x="5188085" y="6529769"/>
            <a:ext cx="1815830" cy="328231"/>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bg1"/>
                </a:solidFill>
              </a:rPr>
              <a:t>UNCLASSIFIED</a:t>
            </a:r>
          </a:p>
        </p:txBody>
      </p:sp>
    </p:spTree>
    <p:extLst>
      <p:ext uri="{BB962C8B-B14F-4D97-AF65-F5344CB8AC3E}">
        <p14:creationId xmlns:p14="http://schemas.microsoft.com/office/powerpoint/2010/main" val="66884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01"/>
            <a:ext cx="11968480" cy="994172"/>
          </a:xfrm>
        </p:spPr>
        <p:txBody>
          <a:bodyPr>
            <a:normAutofit/>
          </a:bodyPr>
          <a:lstStyle/>
          <a:p>
            <a:r>
              <a:rPr lang="en-US" sz="2700" dirty="0" smtClean="0"/>
              <a:t>An Aeronautics Example for the Space Community’s Consideration</a:t>
            </a:r>
            <a:endParaRPr lang="en-US" sz="2700" dirty="0"/>
          </a:p>
        </p:txBody>
      </p:sp>
      <p:pic>
        <p:nvPicPr>
          <p:cNvPr id="4" name="Picture 3"/>
          <p:cNvPicPr>
            <a:picLocks noChangeAspect="1"/>
          </p:cNvPicPr>
          <p:nvPr/>
        </p:nvPicPr>
        <p:blipFill>
          <a:blip r:embed="rId2"/>
          <a:stretch>
            <a:fillRect/>
          </a:stretch>
        </p:blipFill>
        <p:spPr>
          <a:xfrm>
            <a:off x="5415957" y="1248793"/>
            <a:ext cx="6303680" cy="4549353"/>
          </a:xfrm>
          <a:prstGeom prst="rect">
            <a:avLst/>
          </a:prstGeom>
        </p:spPr>
      </p:pic>
      <p:pic>
        <p:nvPicPr>
          <p:cNvPr id="5" name="Picture 4"/>
          <p:cNvPicPr>
            <a:picLocks noChangeAspect="1"/>
          </p:cNvPicPr>
          <p:nvPr/>
        </p:nvPicPr>
        <p:blipFill>
          <a:blip r:embed="rId3"/>
          <a:stretch>
            <a:fillRect/>
          </a:stretch>
        </p:blipFill>
        <p:spPr>
          <a:xfrm>
            <a:off x="163062" y="1040687"/>
            <a:ext cx="4644055" cy="4703594"/>
          </a:xfrm>
          <a:prstGeom prst="rect">
            <a:avLst/>
          </a:prstGeom>
          <a:solidFill>
            <a:schemeClr val="accent4">
              <a:lumMod val="40000"/>
              <a:lumOff val="60000"/>
            </a:schemeClr>
          </a:solidFill>
        </p:spPr>
      </p:pic>
      <p:sp>
        <p:nvSpPr>
          <p:cNvPr id="22" name="Rectangle 21"/>
          <p:cNvSpPr/>
          <p:nvPr/>
        </p:nvSpPr>
        <p:spPr>
          <a:xfrm>
            <a:off x="5013574" y="879461"/>
            <a:ext cx="7255576" cy="369332"/>
          </a:xfrm>
          <a:prstGeom prst="rect">
            <a:avLst/>
          </a:prstGeom>
        </p:spPr>
        <p:txBody>
          <a:bodyPr wrap="none">
            <a:spAutoFit/>
          </a:bodyPr>
          <a:lstStyle/>
          <a:p>
            <a:r>
              <a:rPr lang="en-US" dirty="0" smtClean="0">
                <a:solidFill>
                  <a:srgbClr val="1903BD"/>
                </a:solidFill>
                <a:latin typeface="Titillium Web"/>
              </a:rPr>
              <a:t>NASA’s </a:t>
            </a:r>
            <a:r>
              <a:rPr lang="en-US" dirty="0">
                <a:solidFill>
                  <a:srgbClr val="1903BD"/>
                </a:solidFill>
                <a:latin typeface="Titillium Web"/>
              </a:rPr>
              <a:t>Advanced Air Mobility </a:t>
            </a:r>
            <a:r>
              <a:rPr lang="en-US" dirty="0" smtClean="0">
                <a:solidFill>
                  <a:srgbClr val="1903BD"/>
                </a:solidFill>
                <a:latin typeface="Titillium Web"/>
              </a:rPr>
              <a:t>Mission: </a:t>
            </a:r>
            <a:r>
              <a:rPr lang="en-US" dirty="0">
                <a:solidFill>
                  <a:srgbClr val="1903BD"/>
                </a:solidFill>
                <a:latin typeface="Titillium Web"/>
              </a:rPr>
              <a:t>The Third Aviation Revolution </a:t>
            </a:r>
          </a:p>
        </p:txBody>
      </p:sp>
      <p:sp>
        <p:nvSpPr>
          <p:cNvPr id="25" name="Rectangle 24"/>
          <p:cNvSpPr/>
          <p:nvPr/>
        </p:nvSpPr>
        <p:spPr>
          <a:xfrm>
            <a:off x="2060619" y="5892241"/>
            <a:ext cx="8249171" cy="923330"/>
          </a:xfrm>
          <a:prstGeom prst="rect">
            <a:avLst/>
          </a:prstGeom>
          <a:solidFill>
            <a:srgbClr val="FFFF00"/>
          </a:solidFill>
          <a:ln w="28575">
            <a:solidFill>
              <a:schemeClr val="tx1"/>
            </a:solidFill>
          </a:ln>
        </p:spPr>
        <p:txBody>
          <a:bodyPr wrap="square">
            <a:spAutoFit/>
          </a:bodyPr>
          <a:lstStyle/>
          <a:p>
            <a:pPr algn="ctr"/>
            <a:r>
              <a:rPr lang="en-US" dirty="0">
                <a:solidFill>
                  <a:srgbClr val="1903BD"/>
                </a:solidFill>
                <a:latin typeface="Titillium Web"/>
              </a:rPr>
              <a:t>Advanced Air Mobility Mission Will Depend on Transformational </a:t>
            </a:r>
          </a:p>
          <a:p>
            <a:pPr algn="ctr"/>
            <a:r>
              <a:rPr lang="en-US" dirty="0">
                <a:solidFill>
                  <a:srgbClr val="1903BD"/>
                </a:solidFill>
                <a:latin typeface="Titillium Web"/>
              </a:rPr>
              <a:t>Tools &amp; Technologies, Many From GN&amp;C, to Build Trusted Autonomy </a:t>
            </a:r>
          </a:p>
          <a:p>
            <a:pPr algn="ctr"/>
            <a:r>
              <a:rPr lang="en-US" dirty="0">
                <a:solidFill>
                  <a:srgbClr val="1903BD"/>
                </a:solidFill>
                <a:latin typeface="Titillium Web"/>
              </a:rPr>
              <a:t>for Safety-Critical Flight Systems</a:t>
            </a:r>
          </a:p>
        </p:txBody>
      </p:sp>
      <p:sp>
        <p:nvSpPr>
          <p:cNvPr id="3" name="Slide Number Placeholder 2"/>
          <p:cNvSpPr>
            <a:spLocks noGrp="1"/>
          </p:cNvSpPr>
          <p:nvPr>
            <p:ph type="sldNum" sz="quarter" idx="10"/>
          </p:nvPr>
        </p:nvSpPr>
        <p:spPr/>
        <p:txBody>
          <a:bodyPr/>
          <a:lstStyle/>
          <a:p>
            <a:pPr>
              <a:defRPr/>
            </a:pPr>
            <a:fld id="{A587C384-89D6-8141-B091-9776852F31EF}" type="slidenum">
              <a:rPr lang="en-US" altLang="x-none" smtClean="0"/>
              <a:pPr>
                <a:defRPr/>
              </a:pPr>
              <a:t>17</a:t>
            </a:fld>
            <a:endParaRPr lang="en-US" altLang="x-none"/>
          </a:p>
        </p:txBody>
      </p:sp>
    </p:spTree>
    <p:extLst>
      <p:ext uri="{BB962C8B-B14F-4D97-AF65-F5344CB8AC3E}">
        <p14:creationId xmlns:p14="http://schemas.microsoft.com/office/powerpoint/2010/main" val="24093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08" y="67849"/>
            <a:ext cx="10769600" cy="742950"/>
          </a:xfrm>
        </p:spPr>
        <p:txBody>
          <a:bodyPr/>
          <a:lstStyle/>
          <a:p>
            <a:r>
              <a:rPr lang="en-US" sz="2500" dirty="0" smtClean="0"/>
              <a:t>Autonomous GN&amp;C Poses a Verification &amp; Validation (V&amp;V) Challenge </a:t>
            </a:r>
            <a:endParaRPr lang="en-US" sz="2500" dirty="0"/>
          </a:p>
        </p:txBody>
      </p:sp>
      <p:sp>
        <p:nvSpPr>
          <p:cNvPr id="3" name="Content Placeholder 2"/>
          <p:cNvSpPr>
            <a:spLocks noGrp="1"/>
          </p:cNvSpPr>
          <p:nvPr>
            <p:ph sz="half" idx="1"/>
          </p:nvPr>
        </p:nvSpPr>
        <p:spPr>
          <a:xfrm>
            <a:off x="250786" y="920119"/>
            <a:ext cx="6983392" cy="5801357"/>
          </a:xfrm>
        </p:spPr>
        <p:txBody>
          <a:bodyPr/>
          <a:lstStyle/>
          <a:p>
            <a:pPr>
              <a:buFont typeface="Wingdings" panose="05000000000000000000" pitchFamily="2" charset="2"/>
              <a:buChar char="Ø"/>
            </a:pPr>
            <a:r>
              <a:rPr lang="en-US" sz="2000" dirty="0" smtClean="0"/>
              <a:t>No shortage of promising algorithms to implement Autonomous GN&amp;C functions</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smtClean="0"/>
              <a:t>However there is likely to be a significant Verification and Validation (V&amp;V) gap as the GN&amp;C community of practice is unprepared to “certify” flight systems employing fully Autonomous GN&amp;C </a:t>
            </a:r>
          </a:p>
          <a:p>
            <a:pPr>
              <a:buFont typeface="Wingdings" panose="05000000000000000000" pitchFamily="2" charset="2"/>
              <a:buChar char="Ø"/>
            </a:pPr>
            <a:endParaRPr lang="en-US" sz="2000" dirty="0" smtClean="0"/>
          </a:p>
          <a:p>
            <a:pPr>
              <a:buFont typeface="Wingdings" panose="05000000000000000000" pitchFamily="2" charset="2"/>
              <a:buChar char="Ø"/>
            </a:pPr>
            <a:r>
              <a:rPr lang="en-US" sz="2000" dirty="0" smtClean="0"/>
              <a:t>Verification </a:t>
            </a:r>
            <a:r>
              <a:rPr lang="en-US" sz="2000" dirty="0"/>
              <a:t>is </a:t>
            </a:r>
            <a:r>
              <a:rPr lang="en-US" sz="2000" dirty="0" smtClean="0"/>
              <a:t>expense </a:t>
            </a:r>
            <a:r>
              <a:rPr lang="en-US" sz="2000" dirty="0" err="1" smtClean="0"/>
              <a:t>pahse</a:t>
            </a:r>
            <a:r>
              <a:rPr lang="en-US" sz="2000" dirty="0" smtClean="0"/>
              <a:t> of the mission life cycle                                </a:t>
            </a:r>
            <a:endParaRPr lang="en-US" sz="2000" dirty="0"/>
          </a:p>
          <a:p>
            <a:pPr marL="0" indent="0">
              <a:buNone/>
            </a:pPr>
            <a:endParaRPr lang="en-US" sz="2000" dirty="0"/>
          </a:p>
          <a:p>
            <a:pPr>
              <a:buFont typeface="Wingdings" panose="05000000000000000000" pitchFamily="2" charset="2"/>
              <a:buChar char="Ø"/>
            </a:pPr>
            <a:r>
              <a:rPr lang="en-US" sz="2000" dirty="0" smtClean="0"/>
              <a:t>A Multi-Agency (ESA, CNES, DLR, NASA) Workshop on GN&amp;C Algorithms V&amp;V was recently to identify the key issues and future risk mitigations for V&amp;V</a:t>
            </a:r>
          </a:p>
          <a:p>
            <a:pPr lvl="1"/>
            <a:r>
              <a:rPr lang="en-US" dirty="0" smtClean="0"/>
              <a:t> Members of the GN&amp;C Algorithm V&amp;V Workshop will be reporting on the outcomes of this as part of this conference  </a:t>
            </a:r>
            <a:endParaRPr lang="en-US" dirty="0"/>
          </a:p>
        </p:txBody>
      </p:sp>
      <p:sp>
        <p:nvSpPr>
          <p:cNvPr id="5" name="Slide Number Placeholder 4"/>
          <p:cNvSpPr>
            <a:spLocks noGrp="1"/>
          </p:cNvSpPr>
          <p:nvPr>
            <p:ph type="sldNum" sz="quarter" idx="10"/>
          </p:nvPr>
        </p:nvSpPr>
        <p:spPr/>
        <p:txBody>
          <a:bodyPr/>
          <a:lstStyle/>
          <a:p>
            <a:pPr>
              <a:defRPr/>
            </a:pPr>
            <a:fld id="{EE559103-A4D9-2148-B8FF-FB5AD7389610}" type="slidenum">
              <a:rPr lang="en-US" altLang="x-none" smtClean="0"/>
              <a:pPr>
                <a:defRPr/>
              </a:pPr>
              <a:t>18</a:t>
            </a:fld>
            <a:endParaRPr lang="en-US" altLang="x-none"/>
          </a:p>
        </p:txBody>
      </p:sp>
      <p:pic>
        <p:nvPicPr>
          <p:cNvPr id="6" name="Content Placeholder 5"/>
          <p:cNvPicPr>
            <a:picLocks noGrp="1" noChangeAspect="1" noChangeArrowheads="1"/>
          </p:cNvPicPr>
          <p:nvPr>
            <p:ph idx="1"/>
          </p:nvPr>
        </p:nvPicPr>
        <p:blipFill>
          <a:blip r:embed="rId2"/>
          <a:srcRect/>
          <a:stretch>
            <a:fillRect/>
          </a:stretch>
        </p:blipFill>
        <p:spPr bwMode="auto">
          <a:xfrm>
            <a:off x="7234177" y="1898249"/>
            <a:ext cx="4824115" cy="3386010"/>
          </a:xfrm>
          <a:prstGeom prst="rect">
            <a:avLst/>
          </a:prstGeom>
          <a:solidFill>
            <a:schemeClr val="accent1">
              <a:lumMod val="40000"/>
              <a:lumOff val="60000"/>
            </a:schemeClr>
          </a:solidFill>
          <a:ln>
            <a:noFill/>
          </a:ln>
          <a:effectLst/>
          <a:extLst/>
        </p:spPr>
      </p:pic>
    </p:spTree>
    <p:extLst>
      <p:ext uri="{BB962C8B-B14F-4D97-AF65-F5344CB8AC3E}">
        <p14:creationId xmlns:p14="http://schemas.microsoft.com/office/powerpoint/2010/main" val="2041102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1" y="14200"/>
            <a:ext cx="10106635" cy="943848"/>
          </a:xfrm>
        </p:spPr>
        <p:txBody>
          <a:bodyPr/>
          <a:lstStyle/>
          <a:p>
            <a:r>
              <a:rPr lang="en-US" sz="2667" dirty="0"/>
              <a:t>On-Going </a:t>
            </a:r>
            <a:r>
              <a:rPr lang="en-US" sz="2667" dirty="0" smtClean="0"/>
              <a:t>Trends: </a:t>
            </a:r>
            <a:r>
              <a:rPr lang="en-US" sz="2667" dirty="0"/>
              <a:t>How will the GN&amp;V Community Adapt? </a:t>
            </a:r>
            <a:endParaRPr lang="en-GB" sz="2667" dirty="0"/>
          </a:p>
        </p:txBody>
      </p:sp>
      <p:sp>
        <p:nvSpPr>
          <p:cNvPr id="3" name="Content Placeholder 2"/>
          <p:cNvSpPr>
            <a:spLocks noGrp="1"/>
          </p:cNvSpPr>
          <p:nvPr>
            <p:ph idx="1"/>
          </p:nvPr>
        </p:nvSpPr>
        <p:spPr>
          <a:xfrm>
            <a:off x="239008" y="1201889"/>
            <a:ext cx="11952992" cy="5427872"/>
          </a:xfrm>
        </p:spPr>
        <p:txBody>
          <a:bodyPr/>
          <a:lstStyle/>
          <a:p>
            <a:pPr marL="380990" indent="-380990">
              <a:buFont typeface="Wingdings" panose="05000000000000000000" pitchFamily="2" charset="2"/>
              <a:buChar char="Ø"/>
            </a:pPr>
            <a:r>
              <a:rPr lang="en-US" dirty="0" smtClean="0"/>
              <a:t>To embrace the full-potential of Autonomous GN&amp;C the GN&amp;C community needs to understand and prepare for the on-going trends: </a:t>
            </a:r>
            <a:endParaRPr lang="en-US" dirty="0"/>
          </a:p>
          <a:p>
            <a:pPr marL="1460963" lvl="1" indent="-380990">
              <a:buFont typeface="Wingdings" panose="05000000000000000000" pitchFamily="2" charset="2"/>
              <a:buChar char="Ø"/>
            </a:pPr>
            <a:r>
              <a:rPr lang="en-US" sz="1867" dirty="0"/>
              <a:t>Machine Learning applied to control problems </a:t>
            </a:r>
          </a:p>
          <a:p>
            <a:pPr marL="1460963" lvl="1" indent="-380990">
              <a:buFont typeface="Wingdings" panose="05000000000000000000" pitchFamily="2" charset="2"/>
              <a:buChar char="Ø"/>
            </a:pPr>
            <a:r>
              <a:rPr lang="en-US" sz="1867" dirty="0"/>
              <a:t>Perception + Optimization </a:t>
            </a:r>
            <a:r>
              <a:rPr lang="en-US" sz="1867" dirty="0">
                <a:sym typeface="Wingdings" panose="05000000000000000000" pitchFamily="2" charset="2"/>
              </a:rPr>
              <a:t> </a:t>
            </a:r>
            <a:r>
              <a:rPr lang="en-US" sz="1867" dirty="0"/>
              <a:t>Autonomous decision making </a:t>
            </a:r>
          </a:p>
          <a:p>
            <a:pPr marL="1460963" lvl="1" indent="-380990">
              <a:buFont typeface="Wingdings" panose="05000000000000000000" pitchFamily="2" charset="2"/>
              <a:buChar char="Ø"/>
            </a:pPr>
            <a:r>
              <a:rPr lang="en-US" sz="1867" dirty="0"/>
              <a:t>Highly-Networked Cyber-Physical dynamical systems </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Therefore to make Autonomous GN&amp;C a practical reality our </a:t>
            </a:r>
            <a:r>
              <a:rPr lang="en-US" dirty="0"/>
              <a:t>GN&amp;C community will need to adopt much more of a </a:t>
            </a:r>
            <a:r>
              <a:rPr lang="en-US" u="sng" dirty="0"/>
              <a:t>“systems engineering viewpoint”</a:t>
            </a:r>
            <a:r>
              <a:rPr lang="en-US" dirty="0"/>
              <a:t> and learn how to structure and integrate the emerging technologies across multiple disciplines such as Computer Science, Software, Avionics, Machine Learning. etc. </a:t>
            </a:r>
          </a:p>
          <a:p>
            <a:pPr>
              <a:buFont typeface="Arial" panose="020B0604020202020204" pitchFamily="34" charset="0"/>
              <a:buChar char="•"/>
            </a:pPr>
            <a:endParaRPr lang="en-US" dirty="0"/>
          </a:p>
          <a:p>
            <a:pPr>
              <a:buFont typeface="Arial" panose="020B0604020202020204" pitchFamily="34" charset="0"/>
              <a:buChar char="•"/>
            </a:pPr>
            <a:endParaRPr lang="en-GB" dirty="0"/>
          </a:p>
        </p:txBody>
      </p:sp>
      <p:sp>
        <p:nvSpPr>
          <p:cNvPr id="5" name="TextBox 4"/>
          <p:cNvSpPr txBox="1"/>
          <p:nvPr/>
        </p:nvSpPr>
        <p:spPr>
          <a:xfrm>
            <a:off x="126435" y="4856853"/>
            <a:ext cx="11839787" cy="1077026"/>
          </a:xfrm>
          <a:prstGeom prst="rect">
            <a:avLst/>
          </a:prstGeom>
          <a:solidFill>
            <a:srgbClr val="FFFF00"/>
          </a:solidFill>
        </p:spPr>
        <p:txBody>
          <a:bodyPr wrap="square" rtlCol="0">
            <a:spAutoFit/>
          </a:bodyPr>
          <a:lstStyle/>
          <a:p>
            <a:pPr algn="ctr"/>
            <a:r>
              <a:rPr lang="en-US" sz="2133" dirty="0"/>
              <a:t>Future mission applications </a:t>
            </a:r>
            <a:r>
              <a:rPr lang="en-US" sz="2133" dirty="0" smtClean="0"/>
              <a:t>of Autonomous GN&amp;C will </a:t>
            </a:r>
            <a:r>
              <a:rPr lang="en-US" sz="2133" dirty="0"/>
              <a:t>challenge the GN&amp;C </a:t>
            </a:r>
            <a:r>
              <a:rPr lang="en-US" sz="2133" dirty="0" smtClean="0"/>
              <a:t>engineering discipline </a:t>
            </a:r>
            <a:r>
              <a:rPr lang="en-US" sz="2133" dirty="0"/>
              <a:t>by requiring </a:t>
            </a:r>
            <a:r>
              <a:rPr lang="en-US" sz="2133" dirty="0" smtClean="0"/>
              <a:t>more </a:t>
            </a:r>
            <a:r>
              <a:rPr lang="en-US" sz="2133" dirty="0"/>
              <a:t>interdisciplinary team system-wide coordination to address the challenges of increasing complex system-level interfaces and interactions over project lifecycle. </a:t>
            </a:r>
          </a:p>
        </p:txBody>
      </p:sp>
      <p:sp>
        <p:nvSpPr>
          <p:cNvPr id="4" name="Slide Number Placeholder 3"/>
          <p:cNvSpPr>
            <a:spLocks noGrp="1"/>
          </p:cNvSpPr>
          <p:nvPr>
            <p:ph type="sldNum" sz="quarter" idx="10"/>
          </p:nvPr>
        </p:nvSpPr>
        <p:spPr/>
        <p:txBody>
          <a:bodyPr/>
          <a:lstStyle/>
          <a:p>
            <a:pPr>
              <a:defRPr/>
            </a:pPr>
            <a:fld id="{A587C384-89D6-8141-B091-9776852F31EF}" type="slidenum">
              <a:rPr lang="en-US" altLang="x-none" smtClean="0"/>
              <a:pPr>
                <a:defRPr/>
              </a:pPr>
              <a:t>19</a:t>
            </a:fld>
            <a:endParaRPr lang="en-US" altLang="x-none"/>
          </a:p>
        </p:txBody>
      </p:sp>
    </p:spTree>
    <p:extLst>
      <p:ext uri="{BB962C8B-B14F-4D97-AF65-F5344CB8AC3E}">
        <p14:creationId xmlns:p14="http://schemas.microsoft.com/office/powerpoint/2010/main" val="2191213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Keynote Talk Outline</a:t>
            </a:r>
            <a:endParaRPr lang="en-US" dirty="0"/>
          </a:p>
        </p:txBody>
      </p:sp>
      <p:sp>
        <p:nvSpPr>
          <p:cNvPr id="3" name="Content Placeholder 2"/>
          <p:cNvSpPr>
            <a:spLocks noGrp="1"/>
          </p:cNvSpPr>
          <p:nvPr>
            <p:ph idx="1"/>
          </p:nvPr>
        </p:nvSpPr>
        <p:spPr>
          <a:xfrm>
            <a:off x="609600" y="1233488"/>
            <a:ext cx="10972800" cy="5122863"/>
          </a:xfrm>
        </p:spPr>
        <p:txBody>
          <a:bodyPr/>
          <a:lstStyle/>
          <a:p>
            <a:pPr>
              <a:buFont typeface="Wingdings" panose="05000000000000000000" pitchFamily="2" charset="2"/>
              <a:buChar char="Ø"/>
            </a:pPr>
            <a:r>
              <a:rPr lang="en-US" sz="1600" dirty="0" smtClean="0"/>
              <a:t> NESC Organizational Perspective : “Autonomous GN&amp;C” Strategic Vector </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smtClean="0"/>
              <a:t> Automation versus Autonomy </a:t>
            </a:r>
          </a:p>
          <a:p>
            <a:pPr>
              <a:buFont typeface="Wingdings" panose="05000000000000000000" pitchFamily="2" charset="2"/>
              <a:buChar char="Ø"/>
            </a:pPr>
            <a:endParaRPr lang="en-US" sz="1600" dirty="0" smtClean="0"/>
          </a:p>
          <a:p>
            <a:pPr>
              <a:buFont typeface="Wingdings" panose="05000000000000000000" pitchFamily="2" charset="2"/>
              <a:buChar char="Ø"/>
            </a:pPr>
            <a:r>
              <a:rPr lang="en-US" sz="1600" dirty="0" smtClean="0"/>
              <a:t> What Autonomous GN&amp;C Is (and is not)</a:t>
            </a:r>
          </a:p>
          <a:p>
            <a:pPr>
              <a:buFont typeface="Wingdings" panose="05000000000000000000" pitchFamily="2" charset="2"/>
              <a:buChar char="Ø"/>
            </a:pPr>
            <a:endParaRPr lang="en-US" sz="1600" dirty="0" smtClean="0"/>
          </a:p>
          <a:p>
            <a:pPr>
              <a:buFont typeface="Wingdings" panose="05000000000000000000" pitchFamily="2" charset="2"/>
              <a:buChar char="Ø"/>
            </a:pPr>
            <a:r>
              <a:rPr lang="en-US" sz="1600" dirty="0" smtClean="0"/>
              <a:t> Motivation for Autonomous GN&amp;C</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smtClean="0"/>
              <a:t> Some Examples of Autonomous GN&amp;C</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smtClean="0"/>
              <a:t> V&amp;V Challenges</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On-Going Trends: How will the GN&amp;V Community Adapt? </a:t>
            </a:r>
          </a:p>
          <a:p>
            <a:pPr>
              <a:buFont typeface="Wingdings" panose="05000000000000000000" pitchFamily="2" charset="2"/>
              <a:buChar char="Ø"/>
            </a:pPr>
            <a:endParaRPr lang="en-US" sz="1600" dirty="0" smtClean="0"/>
          </a:p>
          <a:p>
            <a:pPr>
              <a:buFont typeface="Wingdings" panose="05000000000000000000" pitchFamily="2" charset="2"/>
              <a:buChar char="Ø"/>
            </a:pPr>
            <a:r>
              <a:rPr lang="en-US" sz="1600" dirty="0" smtClean="0"/>
              <a:t>Closing Thought </a:t>
            </a:r>
          </a:p>
          <a:p>
            <a:pPr>
              <a:buFont typeface="Wingdings" panose="05000000000000000000" pitchFamily="2" charset="2"/>
              <a:buChar char="Ø"/>
            </a:pPr>
            <a:endParaRPr lang="en-US" sz="1600" dirty="0"/>
          </a:p>
          <a:p>
            <a:pPr marL="0" indent="0">
              <a:buNone/>
            </a:pPr>
            <a:endParaRPr lang="en-US" sz="1600" dirty="0"/>
          </a:p>
        </p:txBody>
      </p:sp>
      <p:sp>
        <p:nvSpPr>
          <p:cNvPr id="4" name="Slide Number Placeholder 3"/>
          <p:cNvSpPr>
            <a:spLocks noGrp="1"/>
          </p:cNvSpPr>
          <p:nvPr>
            <p:ph type="sldNum" sz="quarter" idx="10"/>
          </p:nvPr>
        </p:nvSpPr>
        <p:spPr/>
        <p:txBody>
          <a:bodyPr/>
          <a:lstStyle/>
          <a:p>
            <a:pPr>
              <a:defRPr/>
            </a:pPr>
            <a:fld id="{A587C384-89D6-8141-B091-9776852F31EF}" type="slidenum">
              <a:rPr lang="en-US" altLang="x-none" smtClean="0"/>
              <a:pPr>
                <a:defRPr/>
              </a:pPr>
              <a:t>2</a:t>
            </a:fld>
            <a:endParaRPr lang="en-US" altLang="x-none"/>
          </a:p>
        </p:txBody>
      </p:sp>
    </p:spTree>
    <p:extLst>
      <p:ext uri="{BB962C8B-B14F-4D97-AF65-F5344CB8AC3E}">
        <p14:creationId xmlns:p14="http://schemas.microsoft.com/office/powerpoint/2010/main" val="1088007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159" y="-87315"/>
            <a:ext cx="9566461" cy="1025921"/>
          </a:xfrm>
        </p:spPr>
        <p:txBody>
          <a:bodyPr/>
          <a:lstStyle/>
          <a:p>
            <a:pPr algn="ctr"/>
            <a:r>
              <a:rPr lang="en-US" dirty="0" smtClean="0"/>
              <a:t>Closing Thought: We Need to Find the Right Sweet Spot </a:t>
            </a:r>
            <a:endParaRPr lang="en-US" dirty="0"/>
          </a:p>
        </p:txBody>
      </p:sp>
      <p:grpSp>
        <p:nvGrpSpPr>
          <p:cNvPr id="5" name="Group 4"/>
          <p:cNvGrpSpPr/>
          <p:nvPr/>
        </p:nvGrpSpPr>
        <p:grpSpPr>
          <a:xfrm>
            <a:off x="3298785" y="1429199"/>
            <a:ext cx="4281526" cy="3490042"/>
            <a:chOff x="4955622" y="1694432"/>
            <a:chExt cx="3520282" cy="2528668"/>
          </a:xfrm>
        </p:grpSpPr>
        <p:sp>
          <p:nvSpPr>
            <p:cNvPr id="6" name="Oval 5"/>
            <p:cNvSpPr/>
            <p:nvPr/>
          </p:nvSpPr>
          <p:spPr>
            <a:xfrm>
              <a:off x="4955622" y="1694432"/>
              <a:ext cx="1942867" cy="1623918"/>
            </a:xfrm>
            <a:prstGeom prst="ellipse">
              <a:avLst/>
            </a:prstGeom>
            <a:solidFill>
              <a:schemeClr val="bg1">
                <a:lumMod val="95000"/>
                <a:alpha val="6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solidFill>
                  <a:schemeClr val="tx1">
                    <a:lumMod val="50000"/>
                    <a:lumOff val="50000"/>
                  </a:schemeClr>
                </a:solidFill>
              </a:endParaRPr>
            </a:p>
            <a:p>
              <a:pPr algn="ctr"/>
              <a:r>
                <a:rPr lang="en-US" sz="1867" b="1" dirty="0">
                  <a:solidFill>
                    <a:schemeClr val="tx1">
                      <a:lumMod val="50000"/>
                      <a:lumOff val="50000"/>
                    </a:schemeClr>
                  </a:solidFill>
                </a:rPr>
                <a:t>Academia</a:t>
              </a:r>
              <a:endParaRPr lang="en-GB" sz="2400" b="1" dirty="0">
                <a:solidFill>
                  <a:schemeClr val="tx1">
                    <a:lumMod val="50000"/>
                    <a:lumOff val="50000"/>
                  </a:schemeClr>
                </a:solidFill>
              </a:endParaRPr>
            </a:p>
          </p:txBody>
        </p:sp>
        <p:sp>
          <p:nvSpPr>
            <p:cNvPr id="7" name="Oval 6"/>
            <p:cNvSpPr/>
            <p:nvPr/>
          </p:nvSpPr>
          <p:spPr>
            <a:xfrm>
              <a:off x="6533037" y="1727814"/>
              <a:ext cx="1942867" cy="1623918"/>
            </a:xfrm>
            <a:prstGeom prst="ellipse">
              <a:avLst/>
            </a:prstGeom>
            <a:solidFill>
              <a:schemeClr val="bg1">
                <a:lumMod val="95000"/>
                <a:alpha val="6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solidFill>
                  <a:schemeClr val="tx1">
                    <a:lumMod val="50000"/>
                    <a:lumOff val="50000"/>
                  </a:schemeClr>
                </a:solidFill>
              </a:endParaRPr>
            </a:p>
            <a:p>
              <a:pPr algn="ctr"/>
              <a:r>
                <a:rPr lang="en-US" sz="1867" b="1" dirty="0">
                  <a:solidFill>
                    <a:schemeClr val="tx1">
                      <a:lumMod val="50000"/>
                      <a:lumOff val="50000"/>
                    </a:schemeClr>
                  </a:solidFill>
                </a:rPr>
                <a:t>Industries</a:t>
              </a:r>
              <a:endParaRPr lang="en-GB" sz="1867" b="1" dirty="0">
                <a:solidFill>
                  <a:schemeClr val="tx1">
                    <a:lumMod val="50000"/>
                    <a:lumOff val="50000"/>
                  </a:schemeClr>
                </a:solidFill>
              </a:endParaRPr>
            </a:p>
          </p:txBody>
        </p:sp>
        <p:sp>
          <p:nvSpPr>
            <p:cNvPr id="9" name="Oval 8"/>
            <p:cNvSpPr/>
            <p:nvPr/>
          </p:nvSpPr>
          <p:spPr>
            <a:xfrm>
              <a:off x="5846334" y="2599182"/>
              <a:ext cx="1942867" cy="1623918"/>
            </a:xfrm>
            <a:prstGeom prst="ellipse">
              <a:avLst/>
            </a:prstGeom>
            <a:solidFill>
              <a:schemeClr val="bg1">
                <a:lumMod val="95000"/>
                <a:alpha val="68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867" b="1" dirty="0" smtClean="0">
                  <a:solidFill>
                    <a:schemeClr val="tx1">
                      <a:lumMod val="50000"/>
                      <a:lumOff val="50000"/>
                    </a:schemeClr>
                  </a:solidFill>
                </a:rPr>
                <a:t>Space Agencies</a:t>
              </a:r>
              <a:endParaRPr lang="en-GB" sz="1867" b="1" dirty="0">
                <a:solidFill>
                  <a:schemeClr val="tx1">
                    <a:lumMod val="50000"/>
                    <a:lumOff val="50000"/>
                  </a:schemeClr>
                </a:solidFill>
              </a:endParaRPr>
            </a:p>
          </p:txBody>
        </p:sp>
      </p:grpSp>
      <p:sp>
        <p:nvSpPr>
          <p:cNvPr id="10" name="AutoShape 36"/>
          <p:cNvSpPr>
            <a:spLocks noChangeArrowheads="1"/>
          </p:cNvSpPr>
          <p:nvPr/>
        </p:nvSpPr>
        <p:spPr bwMode="auto">
          <a:xfrm>
            <a:off x="1806575" y="5530810"/>
            <a:ext cx="8353425" cy="1055608"/>
          </a:xfrm>
          <a:prstGeom prst="roundRect">
            <a:avLst>
              <a:gd name="adj" fmla="val 16667"/>
            </a:avLst>
          </a:prstGeom>
          <a:gradFill rotWithShape="1">
            <a:gsLst>
              <a:gs pos="0">
                <a:srgbClr val="000080"/>
              </a:gs>
              <a:gs pos="100000">
                <a:srgbClr val="000000"/>
              </a:gs>
            </a:gsLst>
            <a:path path="shape">
              <a:fillToRect l="50000" t="50000" r="50000" b="50000"/>
            </a:path>
          </a:gradFill>
          <a:ln w="19050">
            <a:solidFill>
              <a:srgbClr val="000000"/>
            </a:solidFill>
            <a:round/>
            <a:headEnd/>
            <a:tailEnd/>
          </a:ln>
        </p:spPr>
        <p:txBody>
          <a:bodyPr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latin typeface="Arial"/>
              </a:rPr>
              <a:t>Important in Many</a:t>
            </a:r>
            <a:r>
              <a:rPr kumimoji="0" lang="en-US" sz="2800" b="1" i="0" u="none" strike="noStrike" kern="0" cap="none" spc="0" normalizeH="0" noProof="0" dirty="0" smtClean="0">
                <a:ln>
                  <a:noFill/>
                </a:ln>
                <a:solidFill>
                  <a:srgbClr val="FFFFFF"/>
                </a:solidFill>
                <a:effectLst/>
                <a:uLnTx/>
                <a:uFillTx/>
                <a:latin typeface="Arial"/>
              </a:rPr>
              <a:t> Ways </a:t>
            </a:r>
            <a:r>
              <a:rPr kumimoji="0" lang="en-US" sz="2800" b="1" i="0" u="none" strike="noStrike" kern="0" cap="none" spc="0" normalizeH="0" baseline="0" noProof="0" dirty="0" smtClean="0">
                <a:ln>
                  <a:noFill/>
                </a:ln>
                <a:solidFill>
                  <a:srgbClr val="FFFFFF"/>
                </a:solidFill>
                <a:effectLst/>
                <a:uLnTx/>
                <a:uFillTx/>
                <a:latin typeface="Arial"/>
              </a:rPr>
              <a:t>to Build the Industry –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latin typeface="Arial"/>
              </a:rPr>
              <a:t>Not Just a Space Agency Program</a:t>
            </a:r>
          </a:p>
        </p:txBody>
      </p:sp>
      <p:sp>
        <p:nvSpPr>
          <p:cNvPr id="3" name="Slide Number Placeholder 2"/>
          <p:cNvSpPr>
            <a:spLocks noGrp="1"/>
          </p:cNvSpPr>
          <p:nvPr>
            <p:ph type="sldNum" sz="quarter" idx="10"/>
          </p:nvPr>
        </p:nvSpPr>
        <p:spPr/>
        <p:txBody>
          <a:bodyPr/>
          <a:lstStyle/>
          <a:p>
            <a:pPr>
              <a:defRPr/>
            </a:pPr>
            <a:fld id="{833C988F-EB4A-BE44-AF14-2A0304D0A605}" type="slidenum">
              <a:rPr lang="en-US" altLang="x-none" smtClean="0"/>
              <a:pPr>
                <a:defRPr/>
              </a:pPr>
              <a:t>20</a:t>
            </a:fld>
            <a:endParaRPr lang="en-US" altLang="x-none"/>
          </a:p>
        </p:txBody>
      </p:sp>
      <p:sp>
        <p:nvSpPr>
          <p:cNvPr id="11" name="Content Placeholder 2"/>
          <p:cNvSpPr txBox="1">
            <a:spLocks/>
          </p:cNvSpPr>
          <p:nvPr/>
        </p:nvSpPr>
        <p:spPr bwMode="auto">
          <a:xfrm>
            <a:off x="7672911" y="1475272"/>
            <a:ext cx="4288678" cy="1788789"/>
          </a:xfrm>
          <a:prstGeom prst="rect">
            <a:avLst/>
          </a:prstGeom>
          <a:solidFill>
            <a:srgbClr val="92D050"/>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latin typeface="+mn-lt"/>
              </a:rPr>
              <a:t>Suggest our Industry partners (Large System Integrators) understand and embrace to potential of Autonomous GN&amp;C to both provide unprecedented space system performance and reduce development and operational costs     </a:t>
            </a:r>
            <a:endParaRPr lang="en-US" dirty="0">
              <a:latin typeface="+mn-lt"/>
            </a:endParaRPr>
          </a:p>
        </p:txBody>
      </p:sp>
      <p:sp>
        <p:nvSpPr>
          <p:cNvPr id="4" name="Rectangle 3"/>
          <p:cNvSpPr/>
          <p:nvPr/>
        </p:nvSpPr>
        <p:spPr>
          <a:xfrm>
            <a:off x="6965031" y="3671853"/>
            <a:ext cx="3063623" cy="1754326"/>
          </a:xfrm>
          <a:prstGeom prst="rect">
            <a:avLst/>
          </a:prstGeom>
          <a:solidFill>
            <a:schemeClr val="tx2">
              <a:lumMod val="40000"/>
              <a:lumOff val="60000"/>
            </a:schemeClr>
          </a:solidFill>
        </p:spPr>
        <p:txBody>
          <a:bodyPr wrap="square">
            <a:spAutoFit/>
          </a:bodyPr>
          <a:lstStyle/>
          <a:p>
            <a:r>
              <a:rPr lang="en-US" b="1" dirty="0" smtClean="0"/>
              <a:t>Suggest the Space Agencies</a:t>
            </a:r>
            <a:r>
              <a:rPr lang="en-US" b="1" dirty="0"/>
              <a:t> </a:t>
            </a:r>
            <a:r>
              <a:rPr lang="en-US" b="1" dirty="0" smtClean="0"/>
              <a:t>lead </a:t>
            </a:r>
            <a:r>
              <a:rPr lang="en-US" b="1" dirty="0"/>
              <a:t>the way by providing a vision and a strategic </a:t>
            </a:r>
            <a:r>
              <a:rPr lang="en-US" b="1" dirty="0" smtClean="0"/>
              <a:t>pathway  </a:t>
            </a:r>
            <a:r>
              <a:rPr lang="en-US" b="1" dirty="0"/>
              <a:t>for a new GN&amp;C </a:t>
            </a:r>
            <a:r>
              <a:rPr lang="en-US" b="1" dirty="0" smtClean="0"/>
              <a:t>engineering </a:t>
            </a:r>
            <a:r>
              <a:rPr lang="en-US" b="1" dirty="0"/>
              <a:t>eco-system that fully exploits Autonomous GN&amp;C   </a:t>
            </a:r>
          </a:p>
        </p:txBody>
      </p:sp>
      <p:sp>
        <p:nvSpPr>
          <p:cNvPr id="12" name="Rectangle 11"/>
          <p:cNvSpPr/>
          <p:nvPr/>
        </p:nvSpPr>
        <p:spPr>
          <a:xfrm>
            <a:off x="171774" y="1118695"/>
            <a:ext cx="3084402" cy="2862322"/>
          </a:xfrm>
          <a:prstGeom prst="rect">
            <a:avLst/>
          </a:prstGeom>
          <a:solidFill>
            <a:schemeClr val="accent5">
              <a:lumMod val="40000"/>
              <a:lumOff val="60000"/>
            </a:schemeClr>
          </a:solidFill>
        </p:spPr>
        <p:txBody>
          <a:bodyPr wrap="square">
            <a:spAutoFit/>
          </a:bodyPr>
          <a:lstStyle/>
          <a:p>
            <a:r>
              <a:rPr lang="en-US" b="1" dirty="0" smtClean="0"/>
              <a:t>Suggest our Academic researchers work more closely with the Space </a:t>
            </a:r>
            <a:r>
              <a:rPr lang="en-US" b="1" dirty="0"/>
              <a:t>Agencies and Industry </a:t>
            </a:r>
            <a:r>
              <a:rPr lang="en-US" b="1" dirty="0" smtClean="0"/>
              <a:t>to better understand the mission “pull” such that the technology pipeline from academia can  produce Autonomous GN&amp;C technology that can be readily infused in future missions. </a:t>
            </a:r>
            <a:endParaRPr lang="en-US" b="1" dirty="0"/>
          </a:p>
        </p:txBody>
      </p:sp>
    </p:spTree>
    <p:extLst>
      <p:ext uri="{BB962C8B-B14F-4D97-AF65-F5344CB8AC3E}">
        <p14:creationId xmlns:p14="http://schemas.microsoft.com/office/powerpoint/2010/main" val="290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1"/>
          <p:cNvSpPr txBox="1">
            <a:spLocks noChangeArrowheads="1"/>
          </p:cNvSpPr>
          <p:nvPr/>
        </p:nvSpPr>
        <p:spPr bwMode="auto">
          <a:xfrm>
            <a:off x="10469880" y="6060930"/>
            <a:ext cx="1504406" cy="553998"/>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000" b="1" dirty="0">
                <a:solidFill>
                  <a:prstClr val="white">
                    <a:lumMod val="50000"/>
                  </a:prstClr>
                </a:solidFill>
                <a:ea typeface="Tahoma" pitchFamily="34" charset="0"/>
                <a:cs typeface="Tahoma" pitchFamily="34" charset="0"/>
              </a:rPr>
              <a:t>Source: Jess </a:t>
            </a:r>
            <a:r>
              <a:rPr lang="en-US" sz="1000" b="1" dirty="0" err="1" smtClean="0">
                <a:solidFill>
                  <a:prstClr val="white">
                    <a:lumMod val="50000"/>
                  </a:prstClr>
                </a:solidFill>
                <a:ea typeface="Tahoma" pitchFamily="34" charset="0"/>
                <a:cs typeface="Tahoma" pitchFamily="34" charset="0"/>
              </a:rPr>
              <a:t>Sponable</a:t>
            </a:r>
            <a:r>
              <a:rPr lang="en-US" sz="1000" b="1" dirty="0" smtClean="0">
                <a:solidFill>
                  <a:prstClr val="white">
                    <a:lumMod val="50000"/>
                  </a:prstClr>
                </a:solidFill>
                <a:ea typeface="Tahoma" pitchFamily="34" charset="0"/>
                <a:cs typeface="Tahoma" pitchFamily="34" charset="0"/>
              </a:rPr>
              <a:t> (DARPA, 2014)</a:t>
            </a:r>
            <a:endParaRPr lang="en-US" sz="1000" b="1" dirty="0">
              <a:solidFill>
                <a:prstClr val="white">
                  <a:lumMod val="50000"/>
                </a:prstClr>
              </a:solidFill>
              <a:ea typeface="Tahoma" pitchFamily="34" charset="0"/>
              <a:cs typeface="Tahoma" pitchFamily="34" charset="0"/>
            </a:endParaRPr>
          </a:p>
          <a:p>
            <a:pPr algn="ctr" fontAlgn="base">
              <a:spcBef>
                <a:spcPct val="0"/>
              </a:spcBef>
              <a:spcAft>
                <a:spcPct val="0"/>
              </a:spcAft>
              <a:defRPr/>
            </a:pPr>
            <a:endParaRPr lang="en-US" sz="1000" b="1" dirty="0">
              <a:solidFill>
                <a:prstClr val="white">
                  <a:lumMod val="50000"/>
                </a:prstClr>
              </a:solidFill>
              <a:ea typeface="Tahoma" pitchFamily="34" charset="0"/>
              <a:cs typeface="Tahoma" pitchFamily="34" charset="0"/>
            </a:endParaRPr>
          </a:p>
        </p:txBody>
      </p:sp>
      <p:sp>
        <p:nvSpPr>
          <p:cNvPr id="46" name="Slide Number Placeholder 2"/>
          <p:cNvSpPr txBox="1">
            <a:spLocks/>
          </p:cNvSpPr>
          <p:nvPr/>
        </p:nvSpPr>
        <p:spPr>
          <a:xfrm>
            <a:off x="9906000" y="6614928"/>
            <a:ext cx="76200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31CC523-8BC6-4921-807A-66BD262F34AB}" type="slidenum">
              <a:rPr lang="en-US" sz="1000">
                <a:solidFill>
                  <a:prstClr val="white">
                    <a:lumMod val="50000"/>
                  </a:prstClr>
                </a:solidFill>
                <a:ea typeface="Tahoma" pitchFamily="34" charset="0"/>
                <a:cs typeface="Tahoma" pitchFamily="34" charset="0"/>
              </a:rPr>
              <a:pPr algn="r">
                <a:defRPr/>
              </a:pPr>
              <a:t>21</a:t>
            </a:fld>
            <a:endParaRPr lang="en-US" sz="1000">
              <a:solidFill>
                <a:prstClr val="white">
                  <a:lumMod val="50000"/>
                </a:prstClr>
              </a:solidFill>
              <a:ea typeface="Tahoma" pitchFamily="34" charset="0"/>
              <a:cs typeface="Tahoma" pitchFamily="34" charset="0"/>
            </a:endParaRPr>
          </a:p>
        </p:txBody>
      </p:sp>
      <p:sp>
        <p:nvSpPr>
          <p:cNvPr id="23" name="Title 3"/>
          <p:cNvSpPr>
            <a:spLocks noGrp="1"/>
          </p:cNvSpPr>
          <p:nvPr>
            <p:ph type="ctrTitle"/>
          </p:nvPr>
        </p:nvSpPr>
        <p:spPr>
          <a:xfrm>
            <a:off x="2851151" y="142709"/>
            <a:ext cx="7140575" cy="612648"/>
          </a:xfrm>
        </p:spPr>
        <p:txBody>
          <a:bodyPr>
            <a:normAutofit fontScale="90000"/>
          </a:bodyPr>
          <a:lstStyle/>
          <a:p>
            <a:r>
              <a:rPr lang="en-US" sz="3200" dirty="0" smtClean="0">
                <a:latin typeface="Arial" panose="020B0604020202020204" pitchFamily="34" charset="0"/>
                <a:cs typeface="Arial" panose="020B0604020202020204" pitchFamily="34" charset="0"/>
              </a:rPr>
              <a:t>A Final Thought:  </a:t>
            </a:r>
            <a:r>
              <a:rPr lang="en-US" sz="3200" i="1" dirty="0" smtClean="0">
                <a:latin typeface="Arial" panose="020B0604020202020204" pitchFamily="34" charset="0"/>
                <a:cs typeface="Arial" panose="020B0604020202020204" pitchFamily="34" charset="0"/>
              </a:rPr>
              <a:t>Don’t Wait, Just Do It</a:t>
            </a:r>
            <a:endParaRPr lang="en-US" sz="3200" i="1" dirty="0">
              <a:solidFill>
                <a:srgbClr val="0000CC"/>
              </a:solidFill>
              <a:latin typeface="Arial" panose="020B0604020202020204" pitchFamily="34" charset="0"/>
              <a:cs typeface="Arial" panose="020B0604020202020204" pitchFamily="34" charset="0"/>
            </a:endParaRPr>
          </a:p>
        </p:txBody>
      </p:sp>
      <p:grpSp>
        <p:nvGrpSpPr>
          <p:cNvPr id="11" name="Group 3"/>
          <p:cNvGrpSpPr>
            <a:grpSpLocks/>
          </p:cNvGrpSpPr>
          <p:nvPr/>
        </p:nvGrpSpPr>
        <p:grpSpPr bwMode="auto">
          <a:xfrm>
            <a:off x="2290764" y="1425576"/>
            <a:ext cx="7697787" cy="2246313"/>
            <a:chOff x="483" y="898"/>
            <a:chExt cx="4849" cy="1415"/>
          </a:xfrm>
        </p:grpSpPr>
        <p:sp>
          <p:nvSpPr>
            <p:cNvPr id="12" name="Text Box 4"/>
            <p:cNvSpPr txBox="1">
              <a:spLocks noChangeArrowheads="1"/>
            </p:cNvSpPr>
            <p:nvPr/>
          </p:nvSpPr>
          <p:spPr bwMode="auto">
            <a:xfrm>
              <a:off x="483" y="898"/>
              <a:ext cx="4849" cy="141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000" dirty="0">
                  <a:solidFill>
                    <a:srgbClr val="000000"/>
                  </a:solidFill>
                  <a:latin typeface="Times New Roman" pitchFamily="18" charset="0"/>
                </a:rPr>
                <a:t>From the October 9th, 1903 edition of the </a:t>
              </a:r>
              <a:r>
                <a:rPr lang="en-US" sz="2000" b="1" dirty="0">
                  <a:solidFill>
                    <a:srgbClr val="000000"/>
                  </a:solidFill>
                  <a:latin typeface="Times New Roman" pitchFamily="18" charset="0"/>
                </a:rPr>
                <a:t>New York Times</a:t>
              </a:r>
              <a:r>
                <a:rPr lang="en-US" sz="2000" dirty="0">
                  <a:solidFill>
                    <a:srgbClr val="000000"/>
                  </a:solidFill>
                  <a:latin typeface="Times New Roman" pitchFamily="18" charset="0"/>
                </a:rPr>
                <a:t>:</a:t>
              </a:r>
            </a:p>
            <a:p>
              <a:pPr algn="ctr" eaLnBrk="0" fontAlgn="base" hangingPunct="0">
                <a:spcBef>
                  <a:spcPct val="0"/>
                </a:spcBef>
                <a:spcAft>
                  <a:spcPct val="0"/>
                </a:spcAft>
              </a:pPr>
              <a:r>
                <a:rPr lang="en-US" sz="2400" dirty="0">
                  <a:solidFill>
                    <a:srgbClr val="000000"/>
                  </a:solidFill>
                  <a:latin typeface="Times New Roman" pitchFamily="18" charset="0"/>
                </a:rPr>
                <a:t> </a:t>
              </a:r>
            </a:p>
            <a:p>
              <a:pPr algn="ctr" eaLnBrk="0" fontAlgn="base" hangingPunct="0">
                <a:spcBef>
                  <a:spcPct val="0"/>
                </a:spcBef>
                <a:spcAft>
                  <a:spcPct val="0"/>
                </a:spcAft>
              </a:pPr>
              <a:r>
                <a:rPr lang="en-US" sz="2400" i="1" dirty="0">
                  <a:solidFill>
                    <a:srgbClr val="B7C6FE">
                      <a:lumMod val="50000"/>
                    </a:srgbClr>
                  </a:solidFill>
                  <a:latin typeface="Times New Roman" pitchFamily="18" charset="0"/>
                </a:rPr>
                <a:t>“[A] flying machine which will really fly might be evolved by the combined and continuous efforts of mathematicians and </a:t>
              </a:r>
              <a:r>
                <a:rPr lang="en-US" sz="2400" i="1" dirty="0" err="1">
                  <a:solidFill>
                    <a:srgbClr val="B7C6FE">
                      <a:lumMod val="50000"/>
                    </a:srgbClr>
                  </a:solidFill>
                  <a:latin typeface="Times New Roman" pitchFamily="18" charset="0"/>
                </a:rPr>
                <a:t>mechanicians</a:t>
              </a:r>
              <a:r>
                <a:rPr lang="en-US" sz="2400" i="1" dirty="0">
                  <a:solidFill>
                    <a:srgbClr val="B7C6FE">
                      <a:lumMod val="50000"/>
                    </a:srgbClr>
                  </a:solidFill>
                  <a:latin typeface="Times New Roman" pitchFamily="18" charset="0"/>
                </a:rPr>
                <a:t> in from one million to ten million years.”</a:t>
              </a:r>
              <a:endParaRPr lang="en-US" sz="2400" dirty="0">
                <a:solidFill>
                  <a:srgbClr val="B7C6FE">
                    <a:lumMod val="50000"/>
                  </a:srgbClr>
                </a:solidFill>
                <a:latin typeface="Times New Roman" pitchFamily="18" charset="0"/>
              </a:endParaRPr>
            </a:p>
            <a:p>
              <a:pPr eaLnBrk="0" fontAlgn="base" hangingPunct="0">
                <a:spcBef>
                  <a:spcPct val="0"/>
                </a:spcBef>
                <a:spcAft>
                  <a:spcPct val="0"/>
                </a:spcAft>
              </a:pPr>
              <a:endParaRPr lang="en-US" sz="2400" dirty="0">
                <a:solidFill>
                  <a:srgbClr val="0000FF"/>
                </a:solidFill>
                <a:latin typeface="Times New Roman" pitchFamily="18" charset="0"/>
              </a:endParaRPr>
            </a:p>
          </p:txBody>
        </p:sp>
        <p:pic>
          <p:nvPicPr>
            <p:cNvPr id="13" name="Picture 5"/>
            <p:cNvPicPr>
              <a:picLocks noChangeAspect="1" noChangeArrowheads="1"/>
            </p:cNvPicPr>
            <p:nvPr/>
          </p:nvPicPr>
          <p:blipFill>
            <a:blip r:embed="rId2" cstate="print"/>
            <a:srcRect/>
            <a:stretch>
              <a:fillRect/>
            </a:stretch>
          </p:blipFill>
          <p:spPr bwMode="auto">
            <a:xfrm>
              <a:off x="3438" y="945"/>
              <a:ext cx="1381" cy="213"/>
            </a:xfrm>
            <a:prstGeom prst="rect">
              <a:avLst/>
            </a:prstGeom>
            <a:noFill/>
            <a:ln w="9525">
              <a:noFill/>
              <a:miter lim="800000"/>
              <a:headEnd/>
              <a:tailEnd/>
            </a:ln>
          </p:spPr>
        </p:pic>
      </p:grpSp>
      <p:grpSp>
        <p:nvGrpSpPr>
          <p:cNvPr id="14" name="Group 6"/>
          <p:cNvGrpSpPr>
            <a:grpSpLocks/>
          </p:cNvGrpSpPr>
          <p:nvPr/>
        </p:nvGrpSpPr>
        <p:grpSpPr bwMode="auto">
          <a:xfrm>
            <a:off x="2851151" y="4070350"/>
            <a:ext cx="6805613" cy="2120900"/>
            <a:chOff x="836" y="2564"/>
            <a:chExt cx="4287" cy="1336"/>
          </a:xfrm>
        </p:grpSpPr>
        <p:pic>
          <p:nvPicPr>
            <p:cNvPr id="15" name="Picture 7"/>
            <p:cNvPicPr>
              <a:picLocks noChangeAspect="1" noChangeArrowheads="1"/>
            </p:cNvPicPr>
            <p:nvPr/>
          </p:nvPicPr>
          <p:blipFill>
            <a:blip r:embed="rId3" cstate="print"/>
            <a:srcRect/>
            <a:stretch>
              <a:fillRect/>
            </a:stretch>
          </p:blipFill>
          <p:spPr bwMode="auto">
            <a:xfrm>
              <a:off x="836" y="2564"/>
              <a:ext cx="970" cy="1336"/>
            </a:xfrm>
            <a:prstGeom prst="rect">
              <a:avLst/>
            </a:prstGeom>
            <a:noFill/>
            <a:ln w="9525">
              <a:solidFill>
                <a:srgbClr val="808080"/>
              </a:solidFill>
              <a:miter lim="800000"/>
              <a:headEnd/>
              <a:tailEnd/>
            </a:ln>
          </p:spPr>
        </p:pic>
        <p:sp>
          <p:nvSpPr>
            <p:cNvPr id="16" name="Text Box 8"/>
            <p:cNvSpPr txBox="1">
              <a:spLocks noChangeArrowheads="1"/>
            </p:cNvSpPr>
            <p:nvPr/>
          </p:nvSpPr>
          <p:spPr bwMode="auto">
            <a:xfrm>
              <a:off x="1880" y="2612"/>
              <a:ext cx="3243" cy="126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r>
                <a:rPr lang="en-US" sz="2000" kern="0" dirty="0">
                  <a:solidFill>
                    <a:srgbClr val="000000"/>
                  </a:solidFill>
                  <a:latin typeface="Times New Roman" pitchFamily="18" charset="0"/>
                </a:rPr>
                <a:t>From Orville Wright’s diary October 9th, 1903: </a:t>
              </a:r>
            </a:p>
            <a:p>
              <a:pPr eaLnBrk="0" fontAlgn="base" hangingPunct="0">
                <a:spcBef>
                  <a:spcPct val="0"/>
                </a:spcBef>
                <a:spcAft>
                  <a:spcPct val="0"/>
                </a:spcAft>
                <a:defRPr/>
              </a:pPr>
              <a:endParaRPr lang="en-US" sz="2400" i="1" kern="0" dirty="0">
                <a:solidFill>
                  <a:srgbClr val="FF0000"/>
                </a:solidFill>
                <a:latin typeface="Times New Roman" pitchFamily="18" charset="0"/>
              </a:endParaRPr>
            </a:p>
            <a:p>
              <a:pPr eaLnBrk="0" fontAlgn="base" hangingPunct="0">
                <a:spcBef>
                  <a:spcPct val="0"/>
                </a:spcBef>
                <a:spcAft>
                  <a:spcPct val="0"/>
                </a:spcAft>
                <a:defRPr/>
              </a:pPr>
              <a:r>
                <a:rPr lang="en-US" sz="3200" i="1" kern="0" dirty="0">
                  <a:solidFill>
                    <a:srgbClr val="FF0000"/>
                  </a:solidFill>
                  <a:latin typeface="Times New Roman" pitchFamily="18" charset="0"/>
                </a:rPr>
                <a:t>“We started assembly today.”</a:t>
              </a:r>
              <a:endParaRPr lang="en-US" sz="3200" i="1" kern="0" dirty="0">
                <a:solidFill>
                  <a:srgbClr val="000000"/>
                </a:solidFill>
                <a:latin typeface="Times" pitchFamily="18" charset="0"/>
              </a:endParaRPr>
            </a:p>
            <a:p>
              <a:pPr eaLnBrk="0" fontAlgn="base" hangingPunct="0">
                <a:spcBef>
                  <a:spcPct val="0"/>
                </a:spcBef>
                <a:spcAft>
                  <a:spcPct val="0"/>
                </a:spcAft>
                <a:defRPr/>
              </a:pPr>
              <a:endParaRPr lang="en-US" sz="2400" kern="0" dirty="0">
                <a:solidFill>
                  <a:srgbClr val="000000"/>
                </a:solidFill>
                <a:latin typeface="Times" pitchFamily="18" charset="0"/>
              </a:endParaRPr>
            </a:p>
            <a:p>
              <a:pPr eaLnBrk="0" fontAlgn="base" hangingPunct="0">
                <a:spcBef>
                  <a:spcPct val="0"/>
                </a:spcBef>
                <a:spcAft>
                  <a:spcPct val="0"/>
                </a:spcAft>
                <a:defRPr/>
              </a:pPr>
              <a:endParaRPr lang="en-US" sz="2400" b="1" kern="0" dirty="0">
                <a:solidFill>
                  <a:srgbClr val="000000"/>
                </a:solidFill>
                <a:effectLst>
                  <a:outerShdw blurRad="38100" dist="38100" dir="2700000" algn="tl">
                    <a:srgbClr val="C0C0C0"/>
                  </a:outerShdw>
                </a:effectLst>
                <a:latin typeface="Times" pitchFamily="18" charset="0"/>
              </a:endParaRPr>
            </a:p>
          </p:txBody>
        </p:sp>
      </p:grpSp>
    </p:spTree>
    <p:extLst>
      <p:ext uri="{BB962C8B-B14F-4D97-AF65-F5344CB8AC3E}">
        <p14:creationId xmlns:p14="http://schemas.microsoft.com/office/powerpoint/2010/main" val="1839396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a:defRPr/>
            </a:pPr>
            <a:fld id="{55933892-D9F0-4AB1-A06B-ADB7F00D6843}" type="slidenum">
              <a:rPr lang="en-US" altLang="en-US" smtClean="0"/>
              <a:t>22</a:t>
            </a:fld>
            <a:endParaRPr lang="en-US" alt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502172" cy="704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2793274"/>
            <a:ext cx="12344400" cy="923330"/>
          </a:xfrm>
          <a:prstGeom prst="rect">
            <a:avLst/>
          </a:prstGeom>
        </p:spPr>
        <p:txBody>
          <a:bodyPr wrap="square">
            <a:spAutoFit/>
          </a:bodyPr>
          <a:lstStyle/>
          <a:p>
            <a:pPr algn="ctr"/>
            <a:r>
              <a:rPr lang="en-US" sz="5400" dirty="0" smtClean="0">
                <a:solidFill>
                  <a:schemeClr val="bg1"/>
                </a:solidFill>
              </a:rPr>
              <a:t>QUESTIONS?</a:t>
            </a:r>
            <a:endParaRPr lang="en-US" sz="5400" dirty="0"/>
          </a:p>
        </p:txBody>
      </p:sp>
      <p:sp>
        <p:nvSpPr>
          <p:cNvPr id="5" name="Rectangle 4"/>
          <p:cNvSpPr/>
          <p:nvPr/>
        </p:nvSpPr>
        <p:spPr>
          <a:xfrm>
            <a:off x="0" y="828159"/>
            <a:ext cx="12344400" cy="769441"/>
          </a:xfrm>
          <a:prstGeom prst="rect">
            <a:avLst/>
          </a:prstGeom>
        </p:spPr>
        <p:txBody>
          <a:bodyPr wrap="square">
            <a:spAutoFit/>
          </a:bodyPr>
          <a:lstStyle/>
          <a:p>
            <a:pPr algn="ctr"/>
            <a:r>
              <a:rPr lang="en-US" sz="4400" i="1" dirty="0" smtClean="0">
                <a:solidFill>
                  <a:schemeClr val="bg1"/>
                </a:solidFill>
              </a:rPr>
              <a:t>THANKS FOR YOUR ATTENTION!</a:t>
            </a:r>
            <a:endParaRPr lang="en-US" sz="4400" i="1" dirty="0"/>
          </a:p>
        </p:txBody>
      </p:sp>
    </p:spTree>
    <p:extLst>
      <p:ext uri="{BB962C8B-B14F-4D97-AF65-F5344CB8AC3E}">
        <p14:creationId xmlns:p14="http://schemas.microsoft.com/office/powerpoint/2010/main" val="3988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00" y="234095"/>
            <a:ext cx="9566461" cy="574516"/>
          </a:xfrm>
        </p:spPr>
        <p:txBody>
          <a:bodyPr/>
          <a:lstStyle/>
          <a:p>
            <a:r>
              <a:rPr lang="en-US" dirty="0" smtClean="0"/>
              <a:t>ESA GNC 2021 Conference Keynote Talk Title and Abstract</a:t>
            </a:r>
            <a:endParaRPr lang="en-US" dirty="0"/>
          </a:p>
        </p:txBody>
      </p:sp>
      <p:sp>
        <p:nvSpPr>
          <p:cNvPr id="3" name="Content Placeholder 2"/>
          <p:cNvSpPr>
            <a:spLocks noGrp="1"/>
          </p:cNvSpPr>
          <p:nvPr>
            <p:ph idx="1"/>
          </p:nvPr>
        </p:nvSpPr>
        <p:spPr/>
        <p:txBody>
          <a:bodyPr/>
          <a:lstStyle/>
          <a:p>
            <a:pPr marL="0" indent="0">
              <a:buNone/>
            </a:pPr>
            <a:r>
              <a:rPr lang="en-US" sz="2400" dirty="0"/>
              <a:t>Autonomous GN&amp;C Technology for </a:t>
            </a:r>
            <a:r>
              <a:rPr lang="en-US" sz="2400" dirty="0" smtClean="0"/>
              <a:t>Next-Generation Missions</a:t>
            </a:r>
            <a:endParaRPr lang="en-US" sz="2400" dirty="0"/>
          </a:p>
          <a:p>
            <a:endParaRPr lang="en-US" sz="1600" dirty="0"/>
          </a:p>
          <a:p>
            <a:pPr marL="0" indent="0">
              <a:buNone/>
            </a:pPr>
            <a:r>
              <a:rPr lang="en-US" sz="1600" u="sng" dirty="0"/>
              <a:t>Abstract</a:t>
            </a:r>
            <a:r>
              <a:rPr lang="en-US" sz="1600" u="sng" dirty="0" smtClean="0"/>
              <a:t>:</a:t>
            </a:r>
          </a:p>
          <a:p>
            <a:pPr marL="0" indent="0">
              <a:buNone/>
            </a:pPr>
            <a:endParaRPr lang="en-US" sz="1600" dirty="0"/>
          </a:p>
          <a:p>
            <a:pPr marL="0" indent="0">
              <a:buNone/>
            </a:pPr>
            <a:r>
              <a:rPr lang="en-US" sz="1600" dirty="0"/>
              <a:t>Along with its spacefaring international partner agencies NASA has a common interest in the development and application of Autonomous Guidance, Navigation, and Control (GN&amp;C) technologies for its next-generation missions, both for human and scientific exploration, in Earth orbit, in Cis-Lunar space, Lunar orbit, and in deep space flight regimes across the solar system. Many of these future NASA missions will have demanding new requirements for onboard autonomy, optimization, adaptation, and reliable fault tolerant operations. A noteworthy example is the need for adaptive guidance to optimize aerodynamic and propulsion performance during planetary Entry, Descent, and Landing (EDL). The NASA GN&amp;C community of practice needs to understand, and learn how to combine and infuse, multiple relevant on-going technology trends, such as Machine Learning and Artificial Intelligence, to be able to synthesize a new generation of space platforms/vehicles with first-of-a-kind capabilities for autonomous decision making. This talk will highlight, from the NASA perspective, the drivers for Autonomous GN&amp;C describing the overall benefits of and challenges for architecting, developing, and certifying the reliability of these next-generation spacecraft employing advanced perception, autonomous navigation, adaptive flight control and maneuver/motion planning capabilities. </a:t>
            </a:r>
          </a:p>
          <a:p>
            <a:endParaRPr lang="en-US" sz="1600" dirty="0"/>
          </a:p>
        </p:txBody>
      </p:sp>
      <p:pic>
        <p:nvPicPr>
          <p:cNvPr id="4" name="Picture 3"/>
          <p:cNvPicPr>
            <a:picLocks noChangeAspect="1"/>
          </p:cNvPicPr>
          <p:nvPr/>
        </p:nvPicPr>
        <p:blipFill>
          <a:blip r:embed="rId2"/>
          <a:stretch>
            <a:fillRect/>
          </a:stretch>
        </p:blipFill>
        <p:spPr>
          <a:xfrm>
            <a:off x="10296065" y="0"/>
            <a:ext cx="1691603" cy="1073304"/>
          </a:xfrm>
          <a:prstGeom prst="rect">
            <a:avLst/>
          </a:prstGeom>
        </p:spPr>
      </p:pic>
      <p:sp>
        <p:nvSpPr>
          <p:cNvPr id="5" name="Slide Number Placeholder 4"/>
          <p:cNvSpPr>
            <a:spLocks noGrp="1"/>
          </p:cNvSpPr>
          <p:nvPr>
            <p:ph type="sldNum" sz="quarter" idx="10"/>
          </p:nvPr>
        </p:nvSpPr>
        <p:spPr/>
        <p:txBody>
          <a:bodyPr/>
          <a:lstStyle/>
          <a:p>
            <a:pPr>
              <a:defRPr/>
            </a:pPr>
            <a:fld id="{A587C384-89D6-8141-B091-9776852F31EF}" type="slidenum">
              <a:rPr lang="en-US" altLang="x-none" smtClean="0"/>
              <a:pPr>
                <a:defRPr/>
              </a:pPr>
              <a:t>23</a:t>
            </a:fld>
            <a:endParaRPr lang="en-US" altLang="x-none"/>
          </a:p>
        </p:txBody>
      </p:sp>
    </p:spTree>
    <p:extLst>
      <p:ext uri="{BB962C8B-B14F-4D97-AF65-F5344CB8AC3E}">
        <p14:creationId xmlns:p14="http://schemas.microsoft.com/office/powerpoint/2010/main" val="1154039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631" y="138396"/>
            <a:ext cx="5503326" cy="487362"/>
          </a:xfrm>
        </p:spPr>
        <p:txBody>
          <a:bodyPr/>
          <a:lstStyle/>
          <a:p>
            <a:r>
              <a:rPr lang="en-US" sz="3200" dirty="0" smtClean="0"/>
              <a:t>Short Bio for Neil Dennehy</a:t>
            </a:r>
            <a:endParaRPr lang="en-US" sz="3200" dirty="0"/>
          </a:p>
        </p:txBody>
      </p:sp>
      <p:sp>
        <p:nvSpPr>
          <p:cNvPr id="6" name="TextBox 5"/>
          <p:cNvSpPr txBox="1"/>
          <p:nvPr/>
        </p:nvSpPr>
        <p:spPr>
          <a:xfrm>
            <a:off x="229424" y="4935280"/>
            <a:ext cx="3930627" cy="1374094"/>
          </a:xfrm>
          <a:prstGeom prst="rect">
            <a:avLst/>
          </a:prstGeom>
          <a:noFill/>
        </p:spPr>
        <p:txBody>
          <a:bodyPr wrap="none" rtlCol="0">
            <a:spAutoFit/>
          </a:bodyPr>
          <a:lstStyle/>
          <a:p>
            <a:pPr indent="-457189" algn="ctr">
              <a:lnSpc>
                <a:spcPct val="119000"/>
              </a:lnSpc>
              <a:buClr>
                <a:schemeClr val="accent1"/>
              </a:buClr>
            </a:pPr>
            <a:r>
              <a:rPr lang="en-US" sz="1400" dirty="0">
                <a:solidFill>
                  <a:schemeClr val="tx1">
                    <a:lumMod val="75000"/>
                    <a:lumOff val="25000"/>
                  </a:schemeClr>
                </a:solidFill>
                <a:latin typeface="Arial" panose="020B0604020202020204" pitchFamily="34" charset="0"/>
                <a:cs typeface="Arial" panose="020B0604020202020204" pitchFamily="34" charset="0"/>
              </a:rPr>
              <a:t>Neil Dennehy</a:t>
            </a:r>
          </a:p>
          <a:p>
            <a:pPr indent="-457189" algn="ctr">
              <a:lnSpc>
                <a:spcPct val="119000"/>
              </a:lnSpc>
              <a:buClr>
                <a:schemeClr val="accent1"/>
              </a:buClr>
            </a:pPr>
            <a:r>
              <a:rPr lang="en-US" sz="1400" dirty="0">
                <a:solidFill>
                  <a:schemeClr val="tx1">
                    <a:lumMod val="75000"/>
                    <a:lumOff val="25000"/>
                  </a:schemeClr>
                </a:solidFill>
                <a:latin typeface="Arial" panose="020B0604020202020204" pitchFamily="34" charset="0"/>
                <a:cs typeface="Arial" panose="020B0604020202020204" pitchFamily="34" charset="0"/>
              </a:rPr>
              <a:t>NASA Technical Fellow for GN&amp;C</a:t>
            </a:r>
          </a:p>
          <a:p>
            <a:pPr indent="-457189" algn="ctr">
              <a:lnSpc>
                <a:spcPct val="119000"/>
              </a:lnSpc>
              <a:buClr>
                <a:schemeClr val="accent1"/>
              </a:buClr>
            </a:pPr>
            <a:r>
              <a:rPr lang="en-US" sz="1400" dirty="0" smtClean="0">
                <a:solidFill>
                  <a:schemeClr val="tx1">
                    <a:lumMod val="75000"/>
                    <a:lumOff val="25000"/>
                  </a:schemeClr>
                </a:solidFill>
                <a:latin typeface="Arial" panose="020B0604020202020204" pitchFamily="34" charset="0"/>
                <a:cs typeface="Arial" panose="020B0604020202020204" pitchFamily="34" charset="0"/>
              </a:rPr>
              <a:t>NASA </a:t>
            </a:r>
            <a:r>
              <a:rPr lang="en-GB" sz="1400" dirty="0">
                <a:solidFill>
                  <a:schemeClr val="tx1">
                    <a:lumMod val="75000"/>
                    <a:lumOff val="25000"/>
                  </a:schemeClr>
                </a:solidFill>
                <a:latin typeface="Arial" panose="020B0604020202020204" pitchFamily="34" charset="0"/>
                <a:cs typeface="Arial" panose="020B0604020202020204" pitchFamily="34" charset="0"/>
              </a:rPr>
              <a:t>Engineering and Safety </a:t>
            </a:r>
            <a:r>
              <a:rPr lang="en-GB" sz="1400" dirty="0" smtClean="0">
                <a:solidFill>
                  <a:schemeClr val="tx1">
                    <a:lumMod val="75000"/>
                    <a:lumOff val="25000"/>
                  </a:schemeClr>
                </a:solidFill>
                <a:latin typeface="Arial" panose="020B0604020202020204" pitchFamily="34" charset="0"/>
                <a:cs typeface="Arial" panose="020B0604020202020204" pitchFamily="34" charset="0"/>
              </a:rPr>
              <a:t>Center (NESC) </a:t>
            </a:r>
            <a:r>
              <a:rPr lang="en-US" sz="14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pPr indent="-457189" algn="ctr">
              <a:lnSpc>
                <a:spcPct val="119000"/>
              </a:lnSpc>
              <a:buClr>
                <a:schemeClr val="accent1"/>
              </a:buClr>
            </a:pPr>
            <a:r>
              <a:rPr lang="en-US" sz="1400" dirty="0" smtClean="0">
                <a:solidFill>
                  <a:schemeClr val="tx1">
                    <a:lumMod val="75000"/>
                    <a:lumOff val="25000"/>
                  </a:schemeClr>
                </a:solidFill>
                <a:latin typeface="Arial" panose="020B0604020202020204" pitchFamily="34" charset="0"/>
                <a:cs typeface="Arial" panose="020B0604020202020204" pitchFamily="34" charset="0"/>
                <a:hlinkClick r:id="rId2"/>
              </a:rPr>
              <a:t>cornelius.j.dennehy@nasa.gov</a:t>
            </a:r>
            <a:endParaRPr lang="en-US" sz="1400" dirty="0" smtClean="0">
              <a:solidFill>
                <a:schemeClr val="tx1">
                  <a:lumMod val="75000"/>
                  <a:lumOff val="25000"/>
                </a:schemeClr>
              </a:solidFill>
              <a:latin typeface="Arial" panose="020B0604020202020204" pitchFamily="34" charset="0"/>
              <a:cs typeface="Arial" panose="020B0604020202020204" pitchFamily="34" charset="0"/>
            </a:endParaRPr>
          </a:p>
          <a:p>
            <a:pPr indent="-457189" algn="ctr">
              <a:lnSpc>
                <a:spcPct val="119000"/>
              </a:lnSpc>
              <a:buClr>
                <a:schemeClr val="accent1"/>
              </a:buClr>
            </a:pPr>
            <a:r>
              <a:rPr lang="en-US" sz="1400" dirty="0" smtClean="0">
                <a:solidFill>
                  <a:schemeClr val="tx1">
                    <a:lumMod val="75000"/>
                    <a:lumOff val="25000"/>
                  </a:schemeClr>
                </a:solidFill>
                <a:latin typeface="Arial" panose="020B0604020202020204" pitchFamily="34" charset="0"/>
                <a:cs typeface="Arial" panose="020B0604020202020204" pitchFamily="34" charset="0"/>
              </a:rPr>
              <a:t>+1.240.687.9077</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Placeholder 10"/>
          <p:cNvPicPr>
            <a:picLocks/>
          </p:cNvPicPr>
          <p:nvPr/>
        </p:nvPicPr>
        <p:blipFill rotWithShape="1">
          <a:blip r:embed="rId3">
            <a:extLst>
              <a:ext uri="{28A0092B-C50C-407E-A947-70E740481C1C}">
                <a14:useLocalDpi xmlns:a14="http://schemas.microsoft.com/office/drawing/2010/main"/>
              </a:ext>
            </a:extLst>
          </a:blip>
          <a:srcRect/>
          <a:stretch/>
        </p:blipFill>
        <p:spPr>
          <a:xfrm>
            <a:off x="607423" y="1193074"/>
            <a:ext cx="2971800" cy="3660714"/>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4472610" y="1112631"/>
            <a:ext cx="6771860" cy="5122863"/>
          </a:xfrm>
        </p:spPr>
        <p:txBody>
          <a:bodyPr/>
          <a:lstStyle/>
          <a:p>
            <a:pPr marL="0" indent="0">
              <a:buNone/>
            </a:pPr>
            <a:r>
              <a:rPr lang="en-US" dirty="0"/>
              <a:t>Mr. Dennehy joined NASA in 2000 as the Assistant Chief for Technology for the Guidance, Navigation and Control Division at the Goddard Space Flight Center in Greenbelt, Maryland. Since 2005 he has served as the NASA Technical Fellow for Guidance, Navigation and Control (GN&amp;C) providing stewardship for the GN&amp;C discipline across NASA. He is a member of the NASA Engineering and Safety Center (NESC) organization where he provides technical leadership for independent test and analysis, risk assessment and problem resolution for NASA’s GN&amp;C engineering discipline issues and anomalies. He also serves as the lead for the NASA Technical Fellow Office with the NESC organization. A long time ago he received a B.S. degree in Mechanical Engineering from the University of Massachusetts at Amherst and the S.M. degree in Aeronautics and Astronautics from the Massachusetts Institute of </a:t>
            </a:r>
            <a:r>
              <a:rPr lang="en-US" dirty="0" smtClean="0"/>
              <a:t>Technology in Cambridge, Massachusetts.</a:t>
            </a:r>
            <a:endParaRPr lang="en-US" dirty="0"/>
          </a:p>
        </p:txBody>
      </p:sp>
      <p:sp>
        <p:nvSpPr>
          <p:cNvPr id="4" name="Slide Number Placeholder 3"/>
          <p:cNvSpPr>
            <a:spLocks noGrp="1"/>
          </p:cNvSpPr>
          <p:nvPr>
            <p:ph type="sldNum" sz="quarter" idx="10"/>
          </p:nvPr>
        </p:nvSpPr>
        <p:spPr/>
        <p:txBody>
          <a:bodyPr/>
          <a:lstStyle/>
          <a:p>
            <a:pPr>
              <a:defRPr/>
            </a:pPr>
            <a:fld id="{A587C384-89D6-8141-B091-9776852F31EF}" type="slidenum">
              <a:rPr lang="en-US" altLang="x-none" smtClean="0"/>
              <a:pPr>
                <a:defRPr/>
              </a:pPr>
              <a:t>24</a:t>
            </a:fld>
            <a:endParaRPr lang="en-US" altLang="x-none"/>
          </a:p>
        </p:txBody>
      </p:sp>
    </p:spTree>
    <p:extLst>
      <p:ext uri="{BB962C8B-B14F-4D97-AF65-F5344CB8AC3E}">
        <p14:creationId xmlns:p14="http://schemas.microsoft.com/office/powerpoint/2010/main" val="1781670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 y="-314960"/>
            <a:ext cx="12523565" cy="7036436"/>
          </a:xfrm>
          <a:prstGeom prst="rect">
            <a:avLst/>
          </a:prstGeom>
        </p:spPr>
      </p:pic>
      <p:sp>
        <p:nvSpPr>
          <p:cNvPr id="4" name="Slide Number Placeholder 3"/>
          <p:cNvSpPr>
            <a:spLocks noGrp="1"/>
          </p:cNvSpPr>
          <p:nvPr>
            <p:ph type="sldNum" sz="quarter" idx="10"/>
          </p:nvPr>
        </p:nvSpPr>
        <p:spPr/>
        <p:txBody>
          <a:bodyPr/>
          <a:lstStyle/>
          <a:p>
            <a:pPr>
              <a:defRPr/>
            </a:pPr>
            <a:fld id="{A587C384-89D6-8141-B091-9776852F31EF}" type="slidenum">
              <a:rPr lang="en-US" altLang="x-none" smtClean="0"/>
              <a:pPr>
                <a:defRPr/>
              </a:pPr>
              <a:t>3</a:t>
            </a:fld>
            <a:endParaRPr lang="en-US" altLang="x-none"/>
          </a:p>
        </p:txBody>
      </p:sp>
    </p:spTree>
    <p:extLst>
      <p:ext uri="{BB962C8B-B14F-4D97-AF65-F5344CB8AC3E}">
        <p14:creationId xmlns:p14="http://schemas.microsoft.com/office/powerpoint/2010/main" val="2732666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mercial Crew Program | Nasa missions, Space flight, Space na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1680" y="3207313"/>
            <a:ext cx="2265680" cy="27972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435432" y="-2824"/>
            <a:ext cx="12688837" cy="6860824"/>
          </a:xfrm>
          <a:prstGeom prst="rect">
            <a:avLst/>
          </a:prstGeom>
        </p:spPr>
      </p:pic>
      <p:sp>
        <p:nvSpPr>
          <p:cNvPr id="4" name="Slide Number Placeholder 3"/>
          <p:cNvSpPr>
            <a:spLocks noGrp="1"/>
          </p:cNvSpPr>
          <p:nvPr>
            <p:ph type="sldNum" sz="quarter" idx="10"/>
          </p:nvPr>
        </p:nvSpPr>
        <p:spPr/>
        <p:txBody>
          <a:bodyPr/>
          <a:lstStyle/>
          <a:p>
            <a:pPr>
              <a:defRPr/>
            </a:pPr>
            <a:fld id="{A587C384-89D6-8141-B091-9776852F31EF}" type="slidenum">
              <a:rPr lang="en-US" altLang="x-none" smtClean="0"/>
              <a:pPr>
                <a:defRPr/>
              </a:pPr>
              <a:t>4</a:t>
            </a:fld>
            <a:endParaRPr lang="en-US" altLang="x-none"/>
          </a:p>
        </p:txBody>
      </p:sp>
      <p:sp>
        <p:nvSpPr>
          <p:cNvPr id="6" name="TextBox 5"/>
          <p:cNvSpPr txBox="1"/>
          <p:nvPr/>
        </p:nvSpPr>
        <p:spPr>
          <a:xfrm>
            <a:off x="1449528" y="3020886"/>
            <a:ext cx="9346197" cy="3170099"/>
          </a:xfrm>
          <a:prstGeom prst="rect">
            <a:avLst/>
          </a:prstGeom>
          <a:solidFill>
            <a:srgbClr val="FFFF00"/>
          </a:solidFill>
        </p:spPr>
        <p:txBody>
          <a:bodyPr wrap="square" rtlCol="0">
            <a:spAutoFit/>
          </a:bodyPr>
          <a:lstStyle/>
          <a:p>
            <a:r>
              <a:rPr lang="en-US" sz="2000" i="1" dirty="0" smtClean="0">
                <a:latin typeface="Arial"/>
                <a:cs typeface="Arial"/>
              </a:rPr>
              <a:t>NASA Technical Fellows are the Stewards of their disciplines across the Agency, each of us considering the tools, testbeds, technologies and workforce needed for the future of our respective engineering discipline to support all the NASA Mission Directorates. </a:t>
            </a:r>
          </a:p>
          <a:p>
            <a:endParaRPr lang="en-US" sz="2000" i="1" dirty="0">
              <a:latin typeface="Arial"/>
              <a:cs typeface="Arial"/>
            </a:endParaRPr>
          </a:p>
          <a:p>
            <a:r>
              <a:rPr lang="en-US" sz="2000" i="1" dirty="0" smtClean="0">
                <a:latin typeface="Arial"/>
                <a:cs typeface="Arial"/>
              </a:rPr>
              <a:t>The NASA Technical Fellows also are responsible for disseminating their discipline lessons learned and establishing best practices. </a:t>
            </a:r>
          </a:p>
          <a:p>
            <a:endParaRPr lang="en-US" sz="2000" i="1" dirty="0">
              <a:latin typeface="Arial"/>
              <a:cs typeface="Arial"/>
            </a:endParaRPr>
          </a:p>
          <a:p>
            <a:r>
              <a:rPr lang="en-US" sz="2000" i="1" dirty="0" smtClean="0">
                <a:latin typeface="Arial"/>
                <a:cs typeface="Arial"/>
              </a:rPr>
              <a:t>Each Technical Fellow has defined a Strategic Vector for their discipline. </a:t>
            </a:r>
          </a:p>
          <a:p>
            <a:r>
              <a:rPr lang="en-US" sz="2000" i="1" dirty="0" smtClean="0">
                <a:latin typeface="Arial"/>
                <a:cs typeface="Arial"/>
              </a:rPr>
              <a:t>In my case =&gt;  </a:t>
            </a:r>
            <a:r>
              <a:rPr lang="en-US" sz="2000" b="1" i="1" dirty="0" smtClean="0">
                <a:solidFill>
                  <a:srgbClr val="FF0000"/>
                </a:solidFill>
                <a:latin typeface="Arial"/>
                <a:cs typeface="Arial"/>
              </a:rPr>
              <a:t>Autonomous GN&amp;C</a:t>
            </a:r>
          </a:p>
        </p:txBody>
      </p:sp>
    </p:spTree>
    <p:extLst>
      <p:ext uri="{BB962C8B-B14F-4D97-AF65-F5344CB8AC3E}">
        <p14:creationId xmlns:p14="http://schemas.microsoft.com/office/powerpoint/2010/main" val="262535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630" y="46727"/>
            <a:ext cx="6696770" cy="731520"/>
          </a:xfrm>
        </p:spPr>
        <p:txBody>
          <a:bodyPr/>
          <a:lstStyle/>
          <a:p>
            <a:r>
              <a:rPr lang="en-US" dirty="0"/>
              <a:t>Three Strategic </a:t>
            </a:r>
            <a:r>
              <a:rPr lang="en-US" dirty="0" smtClean="0"/>
              <a:t>NASA Stretch </a:t>
            </a:r>
            <a:r>
              <a:rPr lang="en-US" dirty="0"/>
              <a:t>Goals for </a:t>
            </a:r>
            <a:r>
              <a:rPr lang="en-US" dirty="0" smtClean="0"/>
              <a:t>Which Autonomous </a:t>
            </a:r>
            <a:r>
              <a:rPr lang="en-US" dirty="0"/>
              <a:t>GN&amp;C Will Be Required </a:t>
            </a:r>
          </a:p>
        </p:txBody>
      </p:sp>
      <p:sp>
        <p:nvSpPr>
          <p:cNvPr id="3" name="Content Placeholder 2"/>
          <p:cNvSpPr>
            <a:spLocks noGrp="1"/>
          </p:cNvSpPr>
          <p:nvPr>
            <p:ph idx="1"/>
          </p:nvPr>
        </p:nvSpPr>
        <p:spPr>
          <a:xfrm>
            <a:off x="1615439" y="947906"/>
            <a:ext cx="8903473" cy="4758164"/>
          </a:xfrm>
        </p:spPr>
        <p:txBody>
          <a:bodyPr>
            <a:normAutofit lnSpcReduction="10000"/>
          </a:bodyPr>
          <a:lstStyle/>
          <a:p>
            <a:pPr marL="457200" lvl="1" indent="0">
              <a:buNone/>
            </a:pPr>
            <a:r>
              <a:rPr lang="en-US" sz="2400" u="sng" dirty="0"/>
              <a:t>Robotic Science Mission Stretch Goal: </a:t>
            </a:r>
          </a:p>
          <a:p>
            <a:pPr lvl="2">
              <a:buFont typeface="Wingdings" panose="05000000000000000000" pitchFamily="2" charset="2"/>
              <a:buChar char="Ø"/>
            </a:pPr>
            <a:r>
              <a:rPr lang="en-US" dirty="0">
                <a:solidFill>
                  <a:srgbClr val="0070C0"/>
                </a:solidFill>
              </a:rPr>
              <a:t>Capability for autonomous rendezvous, proximity operations, and scientific interactions (e.g. sampling) with unknown, uncharacterized and uncooperative natural body targets of interest at deep space distances without reliance on Earth support</a:t>
            </a:r>
            <a:endParaRPr lang="en-US" sz="1600" u="sng" dirty="0"/>
          </a:p>
          <a:p>
            <a:pPr marL="457200" lvl="1" indent="0">
              <a:buNone/>
            </a:pPr>
            <a:r>
              <a:rPr lang="en-US" sz="2400" u="sng" dirty="0"/>
              <a:t>Human Spaceflight Stretch Goal:</a:t>
            </a:r>
          </a:p>
          <a:p>
            <a:pPr lvl="2">
              <a:buFont typeface="Wingdings" panose="05000000000000000000" pitchFamily="2" charset="2"/>
              <a:buChar char="Ø"/>
            </a:pPr>
            <a:r>
              <a:rPr lang="en-US" dirty="0">
                <a:solidFill>
                  <a:srgbClr val="0070C0"/>
                </a:solidFill>
              </a:rPr>
              <a:t>Capability for autonomous in-space assembly and servicing of crewed vehicles, power and propulsion modules, long term habitats, multi-purpose space platforms in cislunar and deep space regimes</a:t>
            </a:r>
            <a:endParaRPr lang="en-US" sz="1600" u="sng" dirty="0"/>
          </a:p>
          <a:p>
            <a:pPr marL="457200" lvl="1" indent="0">
              <a:buNone/>
            </a:pPr>
            <a:r>
              <a:rPr lang="en-US" sz="2400" u="sng" dirty="0"/>
              <a:t>Aeronautics Stretch Goal:</a:t>
            </a:r>
          </a:p>
          <a:p>
            <a:pPr lvl="2">
              <a:buFont typeface="Wingdings" panose="05000000000000000000" pitchFamily="2" charset="2"/>
              <a:buChar char="Ø"/>
            </a:pPr>
            <a:r>
              <a:rPr lang="en-US" dirty="0">
                <a:solidFill>
                  <a:srgbClr val="0070C0"/>
                </a:solidFill>
              </a:rPr>
              <a:t>Capability for multi-vehicle autonomous UAS flight operations in the National Airspace System </a:t>
            </a:r>
          </a:p>
          <a:p>
            <a:pPr lvl="2">
              <a:buFont typeface="Wingdings" panose="05000000000000000000" pitchFamily="2" charset="2"/>
              <a:buChar char="Ø"/>
            </a:pPr>
            <a:r>
              <a:rPr lang="en-US" dirty="0">
                <a:solidFill>
                  <a:srgbClr val="0070C0"/>
                </a:solidFill>
                <a:cs typeface="+mn-cs"/>
              </a:rPr>
              <a:t>Capability for autonomous Urban Air Mobility (UAM) vehicles carrying humans and cargo under weather tolerant conditions in complex GPS degraded urban environments   </a:t>
            </a:r>
          </a:p>
        </p:txBody>
      </p:sp>
      <p:sp>
        <p:nvSpPr>
          <p:cNvPr id="6" name="TextBox 5"/>
          <p:cNvSpPr txBox="1"/>
          <p:nvPr/>
        </p:nvSpPr>
        <p:spPr>
          <a:xfrm>
            <a:off x="1898152" y="5556489"/>
            <a:ext cx="8549640" cy="923330"/>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457200"/>
            <a:r>
              <a:rPr lang="en-US" dirty="0">
                <a:solidFill>
                  <a:prstClr val="black"/>
                </a:solidFill>
                <a:latin typeface="Arial"/>
                <a:ea typeface="ＭＳ Ｐゴシック"/>
                <a:cs typeface="ＭＳ Ｐゴシック"/>
              </a:rPr>
              <a:t>Overarching Theme: Building Autonomous GN&amp;C Capabilities will Enable Robust and Reliable NASA Science, Exploration, and Aeronautic Missions </a:t>
            </a:r>
            <a:r>
              <a:rPr lang="en-US" dirty="0" smtClean="0">
                <a:solidFill>
                  <a:prstClr val="black"/>
                </a:solidFill>
                <a:latin typeface="Arial"/>
                <a:ea typeface="ＭＳ Ｐゴシック"/>
                <a:cs typeface="ＭＳ Ｐゴシック"/>
              </a:rPr>
              <a:t>Anytime/Anywhere </a:t>
            </a:r>
            <a:endParaRPr lang="en-US" dirty="0">
              <a:solidFill>
                <a:prstClr val="black"/>
              </a:solidFill>
              <a:latin typeface="Arial"/>
              <a:ea typeface="ＭＳ Ｐゴシック"/>
              <a:cs typeface="ＭＳ Ｐゴシック"/>
            </a:endParaRPr>
          </a:p>
        </p:txBody>
      </p:sp>
      <p:sp>
        <p:nvSpPr>
          <p:cNvPr id="5" name="Slide Number Placeholder 4"/>
          <p:cNvSpPr>
            <a:spLocks noGrp="1"/>
          </p:cNvSpPr>
          <p:nvPr>
            <p:ph type="sldNum" sz="quarter" idx="10"/>
          </p:nvPr>
        </p:nvSpPr>
        <p:spPr/>
        <p:txBody>
          <a:bodyPr/>
          <a:lstStyle/>
          <a:p>
            <a:pPr>
              <a:defRPr/>
            </a:pPr>
            <a:fld id="{A587C384-89D6-8141-B091-9776852F31EF}" type="slidenum">
              <a:rPr lang="en-US" altLang="x-none" smtClean="0"/>
              <a:pPr>
                <a:defRPr/>
              </a:pPr>
              <a:t>5</a:t>
            </a:fld>
            <a:endParaRPr lang="en-US" altLang="x-none"/>
          </a:p>
        </p:txBody>
      </p:sp>
    </p:spTree>
    <p:extLst>
      <p:ext uri="{BB962C8B-B14F-4D97-AF65-F5344CB8AC3E}">
        <p14:creationId xmlns:p14="http://schemas.microsoft.com/office/powerpoint/2010/main" val="309904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2700"/>
        </p:spPr>
        <p:txBody>
          <a:bodyPr/>
          <a:lstStyle/>
          <a:p>
            <a:r>
              <a:rPr lang="en-US" dirty="0" smtClean="0"/>
              <a:t>Automation versus Autonomy </a:t>
            </a:r>
            <a:endParaRPr lang="en-US" dirty="0"/>
          </a:p>
        </p:txBody>
      </p:sp>
      <p:pic>
        <p:nvPicPr>
          <p:cNvPr id="6" name="Content Placeholder 5"/>
          <p:cNvPicPr>
            <a:picLocks noGrp="1" noChangeAspect="1"/>
          </p:cNvPicPr>
          <p:nvPr>
            <p:ph sz="half" idx="1"/>
          </p:nvPr>
        </p:nvPicPr>
        <p:blipFill>
          <a:blip r:embed="rId2"/>
          <a:stretch>
            <a:fillRect/>
          </a:stretch>
        </p:blipFill>
        <p:spPr>
          <a:xfrm>
            <a:off x="239184" y="1065212"/>
            <a:ext cx="7144596" cy="2677174"/>
          </a:xfrm>
          <a:prstGeom prst="rect">
            <a:avLst/>
          </a:prstGeom>
        </p:spPr>
      </p:pic>
      <p:sp>
        <p:nvSpPr>
          <p:cNvPr id="5" name="Slide Number Placeholder 4"/>
          <p:cNvSpPr>
            <a:spLocks noGrp="1"/>
          </p:cNvSpPr>
          <p:nvPr>
            <p:ph type="sldNum" sz="quarter" idx="10"/>
          </p:nvPr>
        </p:nvSpPr>
        <p:spPr/>
        <p:txBody>
          <a:bodyPr/>
          <a:lstStyle/>
          <a:p>
            <a:pPr>
              <a:defRPr/>
            </a:pPr>
            <a:fld id="{EE559103-A4D9-2148-B8FF-FB5AD7389610}" type="slidenum">
              <a:rPr lang="en-US" altLang="x-none" smtClean="0"/>
              <a:pPr>
                <a:defRPr/>
              </a:pPr>
              <a:t>6</a:t>
            </a:fld>
            <a:endParaRPr lang="en-US" altLang="x-none"/>
          </a:p>
        </p:txBody>
      </p:sp>
      <p:pic>
        <p:nvPicPr>
          <p:cNvPr id="9" name="Content Placeholder 8"/>
          <p:cNvPicPr>
            <a:picLocks noGrp="1" noChangeAspect="1"/>
          </p:cNvPicPr>
          <p:nvPr>
            <p:ph sz="half" idx="2"/>
          </p:nvPr>
        </p:nvPicPr>
        <p:blipFill>
          <a:blip r:embed="rId3"/>
          <a:stretch>
            <a:fillRect/>
          </a:stretch>
        </p:blipFill>
        <p:spPr>
          <a:xfrm>
            <a:off x="6814400" y="3381692"/>
            <a:ext cx="5097306" cy="2697480"/>
          </a:xfrm>
          <a:prstGeom prst="rect">
            <a:avLst/>
          </a:prstGeom>
          <a:ln w="38100"/>
        </p:spPr>
      </p:pic>
    </p:spTree>
    <p:extLst>
      <p:ext uri="{BB962C8B-B14F-4D97-AF65-F5344CB8AC3E}">
        <p14:creationId xmlns:p14="http://schemas.microsoft.com/office/powerpoint/2010/main" val="139566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Autonomous GN&amp;C Is and Isn’t  </a:t>
            </a:r>
            <a:endParaRPr lang="en-US" dirty="0"/>
          </a:p>
        </p:txBody>
      </p:sp>
      <p:sp>
        <p:nvSpPr>
          <p:cNvPr id="5" name="Slide Number Placeholder 4"/>
          <p:cNvSpPr>
            <a:spLocks noGrp="1"/>
          </p:cNvSpPr>
          <p:nvPr>
            <p:ph type="sldNum" sz="quarter" idx="10"/>
          </p:nvPr>
        </p:nvSpPr>
        <p:spPr/>
        <p:txBody>
          <a:bodyPr/>
          <a:lstStyle/>
          <a:p>
            <a:pPr>
              <a:defRPr/>
            </a:pPr>
            <a:fld id="{EE559103-A4D9-2148-B8FF-FB5AD7389610}" type="slidenum">
              <a:rPr lang="en-US" altLang="x-none" smtClean="0"/>
              <a:pPr>
                <a:defRPr/>
              </a:pPr>
              <a:t>7</a:t>
            </a:fld>
            <a:endParaRPr lang="en-US" altLang="x-none"/>
          </a:p>
        </p:txBody>
      </p:sp>
      <p:sp>
        <p:nvSpPr>
          <p:cNvPr id="7" name="TextBox 6"/>
          <p:cNvSpPr txBox="1"/>
          <p:nvPr/>
        </p:nvSpPr>
        <p:spPr>
          <a:xfrm>
            <a:off x="305648" y="1119710"/>
            <a:ext cx="11551072" cy="2554545"/>
          </a:xfrm>
          <a:prstGeom prst="rect">
            <a:avLst/>
          </a:prstGeom>
          <a:solidFill>
            <a:schemeClr val="accent6">
              <a:lumMod val="60000"/>
              <a:lumOff val="40000"/>
            </a:schemeClr>
          </a:solidFill>
        </p:spPr>
        <p:txBody>
          <a:bodyPr wrap="square" rtlCol="0">
            <a:spAutoFit/>
          </a:bodyPr>
          <a:lstStyle/>
          <a:p>
            <a:pPr marL="285750" indent="-285750">
              <a:buFont typeface="Wingdings" panose="05000000000000000000" pitchFamily="2" charset="2"/>
              <a:buChar char="Ø"/>
            </a:pPr>
            <a:r>
              <a:rPr lang="en-US" sz="2000" dirty="0" smtClean="0">
                <a:latin typeface="Arial"/>
                <a:cs typeface="Arial"/>
              </a:rPr>
              <a:t>Autonomous GN&amp;C is not Automation, but likely would be implemented in part with automatic functions </a:t>
            </a:r>
          </a:p>
          <a:p>
            <a:pPr marL="285750" indent="-285750">
              <a:buFont typeface="Wingdings" panose="05000000000000000000" pitchFamily="2" charset="2"/>
              <a:buChar char="Ø"/>
            </a:pPr>
            <a:endParaRPr lang="en-US" sz="2000" dirty="0">
              <a:latin typeface="Arial"/>
              <a:cs typeface="Arial"/>
            </a:endParaRPr>
          </a:p>
          <a:p>
            <a:pPr marL="285750" indent="-285750">
              <a:buFont typeface="Wingdings" panose="05000000000000000000" pitchFamily="2" charset="2"/>
              <a:buChar char="Ø"/>
            </a:pPr>
            <a:r>
              <a:rPr lang="en-US" sz="2000" dirty="0" smtClean="0">
                <a:latin typeface="Arial"/>
                <a:cs typeface="Arial"/>
              </a:rPr>
              <a:t>Autonomous GN&amp;C is not necessarily Artificial Intelligence (AI), but likely would employ elements of AI such as Perception, Machine Learning, Classification, etc.</a:t>
            </a:r>
          </a:p>
          <a:p>
            <a:pPr marL="285750" indent="-285750">
              <a:buFont typeface="Wingdings" panose="05000000000000000000" pitchFamily="2" charset="2"/>
              <a:buChar char="Ø"/>
            </a:pPr>
            <a:endParaRPr lang="en-US" sz="2000" dirty="0">
              <a:latin typeface="Arial"/>
              <a:cs typeface="Arial"/>
            </a:endParaRPr>
          </a:p>
          <a:p>
            <a:pPr marL="285750" indent="-285750">
              <a:buFont typeface="Wingdings" panose="05000000000000000000" pitchFamily="2" charset="2"/>
              <a:buChar char="Ø"/>
            </a:pPr>
            <a:r>
              <a:rPr lang="en-US" sz="2000" dirty="0" smtClean="0">
                <a:latin typeface="Arial"/>
                <a:cs typeface="Arial"/>
              </a:rPr>
              <a:t>Autonomous GN&amp;C is not about making systems “Intelligent”, “Advanced”, “Smart” or “Un-Crewed” but rather is fundamentally about making self-sufficient and self-directed</a:t>
            </a:r>
          </a:p>
        </p:txBody>
      </p:sp>
      <p:sp>
        <p:nvSpPr>
          <p:cNvPr id="3" name="Rectangle 2"/>
          <p:cNvSpPr/>
          <p:nvPr/>
        </p:nvSpPr>
        <p:spPr>
          <a:xfrm>
            <a:off x="2651760" y="4231978"/>
            <a:ext cx="9316720" cy="1754326"/>
          </a:xfrm>
          <a:prstGeom prst="rect">
            <a:avLst/>
          </a:prstGeom>
          <a:solidFill>
            <a:srgbClr val="92D050"/>
          </a:solidFill>
        </p:spPr>
        <p:txBody>
          <a:bodyPr wrap="square">
            <a:spAutoFit/>
          </a:bodyPr>
          <a:lstStyle/>
          <a:p>
            <a:pPr marL="285750" indent="-285750">
              <a:buFont typeface="Wingdings" panose="05000000000000000000" pitchFamily="2" charset="2"/>
              <a:buChar char="Ø"/>
            </a:pPr>
            <a:r>
              <a:rPr lang="en-US" dirty="0">
                <a:latin typeface="Arial"/>
                <a:cs typeface="Arial"/>
              </a:rPr>
              <a:t>In its most complete form Autonomous GN&amp;C is an integrated end-to-end system of perceptive sensing hardware, processing hardware, and actuation hardware whose actions are governed by goal-driven algorithms that function and operate in a self-sufficient and self-directed manner independent of external commands</a:t>
            </a:r>
            <a:r>
              <a:rPr lang="en-US" dirty="0" smtClean="0">
                <a:latin typeface="Arial"/>
                <a:cs typeface="Arial"/>
              </a:rPr>
              <a:t>.</a:t>
            </a:r>
          </a:p>
          <a:p>
            <a:pPr marL="285750" indent="-285750">
              <a:buFont typeface="Wingdings" panose="05000000000000000000" pitchFamily="2" charset="2"/>
              <a:buChar char="Ø"/>
            </a:pPr>
            <a:endParaRPr lang="en-US" dirty="0">
              <a:latin typeface="Arial"/>
              <a:cs typeface="Arial"/>
            </a:endParaRPr>
          </a:p>
          <a:p>
            <a:pPr marL="285750" indent="-285750">
              <a:buFont typeface="Wingdings" panose="05000000000000000000" pitchFamily="2" charset="2"/>
              <a:buChar char="Ø"/>
            </a:pPr>
            <a:r>
              <a:rPr lang="en-US" dirty="0" smtClean="0">
                <a:latin typeface="Arial"/>
                <a:cs typeface="Arial"/>
              </a:rPr>
              <a:t>There can be building blocks of Autonomous GN&amp;C, such as Autonomous Navigation </a:t>
            </a:r>
            <a:endParaRPr lang="en-US" dirty="0">
              <a:latin typeface="Arial"/>
              <a:cs typeface="Arial"/>
            </a:endParaRPr>
          </a:p>
        </p:txBody>
      </p:sp>
      <p:sp>
        <p:nvSpPr>
          <p:cNvPr id="8" name="Text Box 11"/>
          <p:cNvSpPr txBox="1">
            <a:spLocks noChangeArrowheads="1"/>
          </p:cNvSpPr>
          <p:nvPr/>
        </p:nvSpPr>
        <p:spPr bwMode="auto">
          <a:xfrm>
            <a:off x="179987" y="6079352"/>
            <a:ext cx="1504406" cy="553998"/>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000" b="1" dirty="0">
                <a:solidFill>
                  <a:prstClr val="white">
                    <a:lumMod val="50000"/>
                  </a:prstClr>
                </a:solidFill>
                <a:ea typeface="Tahoma" pitchFamily="34" charset="0"/>
                <a:cs typeface="Tahoma" pitchFamily="34" charset="0"/>
              </a:rPr>
              <a:t>Source:  </a:t>
            </a:r>
            <a:r>
              <a:rPr lang="en-US" sz="1000" b="1" dirty="0" smtClean="0">
                <a:solidFill>
                  <a:prstClr val="white">
                    <a:lumMod val="50000"/>
                  </a:prstClr>
                </a:solidFill>
                <a:ea typeface="Tahoma" pitchFamily="34" charset="0"/>
                <a:cs typeface="Tahoma" pitchFamily="34" charset="0"/>
              </a:rPr>
              <a:t>Terry Fong (NASA, 2018)</a:t>
            </a:r>
            <a:endParaRPr lang="en-US" sz="1000" b="1" dirty="0">
              <a:solidFill>
                <a:prstClr val="white">
                  <a:lumMod val="50000"/>
                </a:prstClr>
              </a:solidFill>
              <a:ea typeface="Tahoma" pitchFamily="34" charset="0"/>
              <a:cs typeface="Tahoma" pitchFamily="34" charset="0"/>
            </a:endParaRPr>
          </a:p>
          <a:p>
            <a:pPr algn="ctr" fontAlgn="base">
              <a:spcBef>
                <a:spcPct val="0"/>
              </a:spcBef>
              <a:spcAft>
                <a:spcPct val="0"/>
              </a:spcAft>
              <a:defRPr/>
            </a:pPr>
            <a:endParaRPr lang="en-US" sz="1000" b="1" dirty="0">
              <a:solidFill>
                <a:prstClr val="white">
                  <a:lumMod val="50000"/>
                </a:prstClr>
              </a:solidFill>
              <a:ea typeface="Tahoma" pitchFamily="34" charset="0"/>
              <a:cs typeface="Tahoma" pitchFamily="34" charset="0"/>
            </a:endParaRPr>
          </a:p>
        </p:txBody>
      </p:sp>
    </p:spTree>
    <p:extLst>
      <p:ext uri="{BB962C8B-B14F-4D97-AF65-F5344CB8AC3E}">
        <p14:creationId xmlns:p14="http://schemas.microsoft.com/office/powerpoint/2010/main" val="112139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27" y="77919"/>
            <a:ext cx="10873120" cy="861775"/>
          </a:xfrm>
        </p:spPr>
        <p:txBody>
          <a:bodyPr/>
          <a:lstStyle/>
          <a:p>
            <a:r>
              <a:rPr lang="en-US" dirty="0">
                <a:latin typeface="Arial"/>
                <a:cs typeface="Arial"/>
              </a:rPr>
              <a:t>Autonomous Guidance, Navigation, &amp; Control (GN&amp;C) Big Picture </a:t>
            </a:r>
            <a:br>
              <a:rPr lang="en-US" dirty="0">
                <a:latin typeface="Arial"/>
                <a:cs typeface="Arial"/>
              </a:rPr>
            </a:br>
            <a:endParaRPr lang="en-US" dirty="0"/>
          </a:p>
        </p:txBody>
      </p:sp>
      <p:sp>
        <p:nvSpPr>
          <p:cNvPr id="5" name="TextBox 4"/>
          <p:cNvSpPr txBox="1"/>
          <p:nvPr/>
        </p:nvSpPr>
        <p:spPr>
          <a:xfrm>
            <a:off x="110927" y="864566"/>
            <a:ext cx="9683453" cy="5816785"/>
          </a:xfrm>
          <a:prstGeom prst="rect">
            <a:avLst/>
          </a:prstGeom>
          <a:noFill/>
        </p:spPr>
        <p:txBody>
          <a:bodyPr wrap="square" rtlCol="0">
            <a:spAutoFit/>
          </a:bodyPr>
          <a:lstStyle/>
          <a:p>
            <a:pPr marL="285744" indent="-285744">
              <a:buFont typeface="Wingdings" panose="05000000000000000000" pitchFamily="2" charset="2"/>
              <a:buChar char="Ø"/>
            </a:pPr>
            <a:r>
              <a:rPr lang="en-US" sz="2133" dirty="0">
                <a:latin typeface="Arial"/>
                <a:cs typeface="Arial"/>
              </a:rPr>
              <a:t>NASA, as well as other aerospace organizations, have common interests in Autonomous G&amp;C capabilities. </a:t>
            </a:r>
          </a:p>
          <a:p>
            <a:pPr marL="895328" lvl="1" indent="-285744">
              <a:buFont typeface="Wingdings" panose="05000000000000000000" pitchFamily="2" charset="2"/>
              <a:buChar char="Ø"/>
            </a:pPr>
            <a:r>
              <a:rPr lang="en-US" sz="1867" dirty="0">
                <a:latin typeface="Arial"/>
                <a:cs typeface="Arial"/>
              </a:rPr>
              <a:t>We are investing in Autonomous GN&amp;C Systems technology, sensor &amp; actuator hardware + software algorithms, Research and Development (R&amp;D)</a:t>
            </a:r>
          </a:p>
          <a:p>
            <a:pPr marL="285744" indent="-285744">
              <a:buFont typeface="Wingdings" panose="05000000000000000000" pitchFamily="2" charset="2"/>
              <a:buChar char="Ø"/>
            </a:pPr>
            <a:endParaRPr lang="en-US" sz="2133" dirty="0">
              <a:latin typeface="Arial"/>
              <a:cs typeface="Arial"/>
            </a:endParaRPr>
          </a:p>
          <a:p>
            <a:pPr marL="285744" indent="-285744">
              <a:buFont typeface="Wingdings" panose="05000000000000000000" pitchFamily="2" charset="2"/>
              <a:buChar char="Ø"/>
            </a:pPr>
            <a:r>
              <a:rPr lang="en-US" sz="2133" dirty="0">
                <a:latin typeface="Arial"/>
                <a:cs typeface="Arial"/>
              </a:rPr>
              <a:t>Beyond these R&amp;D aspects both NASA and ESA (and our industry partners) have the challenging responsibility of architecting, designing, developing, launching and operating spaceflight systems for human and scientific exploration. </a:t>
            </a:r>
          </a:p>
          <a:p>
            <a:pPr marL="895328" lvl="1" indent="-285744">
              <a:buFont typeface="Wingdings" panose="05000000000000000000" pitchFamily="2" charset="2"/>
              <a:buChar char="Ø"/>
            </a:pPr>
            <a:r>
              <a:rPr lang="en-US" sz="1867" dirty="0">
                <a:latin typeface="Arial"/>
                <a:cs typeface="Arial"/>
              </a:rPr>
              <a:t>So the ultimate goal is the subsequent infusion of this technology into engineering practice by our industry partners on our Agency’s spaceflight missions. </a:t>
            </a:r>
          </a:p>
          <a:p>
            <a:pPr marL="285744" indent="-285744">
              <a:buFont typeface="Wingdings" panose="05000000000000000000" pitchFamily="2" charset="2"/>
              <a:buChar char="Ø"/>
            </a:pPr>
            <a:endParaRPr lang="en-US" sz="2267" dirty="0">
              <a:latin typeface="Arial"/>
              <a:cs typeface="Arial"/>
            </a:endParaRPr>
          </a:p>
          <a:p>
            <a:pPr marL="285744" indent="-285744">
              <a:buFont typeface="Wingdings" panose="05000000000000000000" pitchFamily="2" charset="2"/>
              <a:buChar char="Ø"/>
            </a:pPr>
            <a:r>
              <a:rPr lang="en-US" sz="2133" dirty="0">
                <a:latin typeface="Arial"/>
                <a:cs typeface="Arial"/>
              </a:rPr>
              <a:t>Many of these future ESA and NASA mission will have demanding new requirements for onboard autonomy, optimization, adaptation, and fault tolerant operations. </a:t>
            </a:r>
          </a:p>
          <a:p>
            <a:pPr marL="895328" lvl="1" indent="-285744">
              <a:buFont typeface="Wingdings" panose="05000000000000000000" pitchFamily="2" charset="2"/>
              <a:buChar char="Ø"/>
            </a:pPr>
            <a:r>
              <a:rPr lang="en-US" sz="1867" dirty="0">
                <a:latin typeface="Arial"/>
                <a:cs typeface="Arial"/>
              </a:rPr>
              <a:t>For example, adaptive guidance for optimizing aerodynamic and propulsion performance during planetary Entry, Descent, and Landing (EDL)</a:t>
            </a:r>
          </a:p>
          <a:p>
            <a:pPr marL="285744" indent="-285744">
              <a:buFont typeface="Wingdings" panose="05000000000000000000" pitchFamily="2" charset="2"/>
              <a:buChar char="Ø"/>
            </a:pPr>
            <a:endParaRPr lang="en-US" sz="2400" dirty="0">
              <a:latin typeface="Arial"/>
              <a:cs typeface="Arial"/>
            </a:endParaRPr>
          </a:p>
        </p:txBody>
      </p:sp>
      <p:grpSp>
        <p:nvGrpSpPr>
          <p:cNvPr id="4" name="Group 3"/>
          <p:cNvGrpSpPr/>
          <p:nvPr/>
        </p:nvGrpSpPr>
        <p:grpSpPr>
          <a:xfrm>
            <a:off x="9518469" y="1199491"/>
            <a:ext cx="2673531" cy="4783093"/>
            <a:chOff x="9319858" y="838353"/>
            <a:chExt cx="2872142" cy="4843651"/>
          </a:xfrm>
        </p:grpSpPr>
        <p:pic>
          <p:nvPicPr>
            <p:cNvPr id="4100" name="Picture 4" descr="Atmospheric entry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9858" y="1461305"/>
              <a:ext cx="1630143" cy="130920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d Astronomy | Watch as the James Webb telescope unfolds its 18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5155" y="4305179"/>
              <a:ext cx="2429691" cy="13768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ll systems go' for OSIRIS-REx launch in September - SpaceFligh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5887" y="838353"/>
              <a:ext cx="1556113" cy="11354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uclid Consortium | A space mission to map the Dark Univer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0289" y="2770514"/>
              <a:ext cx="1884585" cy="183598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echnology: NASA has an unusually bold plan to find life on Europa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57487" y="2150755"/>
              <a:ext cx="1534513" cy="129410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utoShape 4" descr="The NASA Logo Is Having a Moment | Military.com"/>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6" name="Picture 5"/>
          <p:cNvPicPr>
            <a:picLocks noChangeAspect="1"/>
          </p:cNvPicPr>
          <p:nvPr/>
        </p:nvPicPr>
        <p:blipFill>
          <a:blip r:embed="rId7"/>
          <a:stretch>
            <a:fillRect/>
          </a:stretch>
        </p:blipFill>
        <p:spPr>
          <a:xfrm>
            <a:off x="10557651" y="-27846"/>
            <a:ext cx="1691603" cy="1073304"/>
          </a:xfrm>
          <a:prstGeom prst="rect">
            <a:avLst/>
          </a:prstGeom>
        </p:spPr>
      </p:pic>
      <p:sp>
        <p:nvSpPr>
          <p:cNvPr id="7" name="Slide Number Placeholder 6"/>
          <p:cNvSpPr>
            <a:spLocks noGrp="1"/>
          </p:cNvSpPr>
          <p:nvPr>
            <p:ph type="sldNum" sz="quarter" idx="10"/>
          </p:nvPr>
        </p:nvSpPr>
        <p:spPr/>
        <p:txBody>
          <a:bodyPr/>
          <a:lstStyle/>
          <a:p>
            <a:pPr>
              <a:defRPr/>
            </a:pPr>
            <a:fld id="{833C988F-EB4A-BE44-AF14-2A0304D0A605}" type="slidenum">
              <a:rPr lang="en-US" altLang="x-none" smtClean="0"/>
              <a:pPr>
                <a:defRPr/>
              </a:pPr>
              <a:t>8</a:t>
            </a:fld>
            <a:endParaRPr lang="en-US" altLang="x-none"/>
          </a:p>
        </p:txBody>
      </p:sp>
    </p:spTree>
    <p:extLst>
      <p:ext uri="{BB962C8B-B14F-4D97-AF65-F5344CB8AC3E}">
        <p14:creationId xmlns:p14="http://schemas.microsoft.com/office/powerpoint/2010/main" val="42375129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448101" y="2704156"/>
            <a:ext cx="2749522" cy="2275667"/>
            <a:chOff x="4945612" y="3974358"/>
            <a:chExt cx="3512590" cy="2350242"/>
          </a:xfrm>
        </p:grpSpPr>
        <p:pic>
          <p:nvPicPr>
            <p:cNvPr id="14" name="Picture 4" descr="Stardust - NASA's Comet Sample Return 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612" y="3974358"/>
              <a:ext cx="3512590" cy="23502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966711" y="6033899"/>
              <a:ext cx="2968174" cy="24928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dirty="0">
                  <a:solidFill>
                    <a:srgbClr val="FF0000"/>
                  </a:solidFill>
                </a:rPr>
                <a:t>Comet Sample Return </a:t>
              </a:r>
            </a:p>
          </p:txBody>
        </p:sp>
      </p:grpSp>
      <p:sp>
        <p:nvSpPr>
          <p:cNvPr id="2" name="Title 1"/>
          <p:cNvSpPr>
            <a:spLocks noGrp="1"/>
          </p:cNvSpPr>
          <p:nvPr>
            <p:ph type="title"/>
          </p:nvPr>
        </p:nvSpPr>
        <p:spPr>
          <a:xfrm>
            <a:off x="531768" y="-300506"/>
            <a:ext cx="9467403" cy="1354217"/>
          </a:xfrm>
        </p:spPr>
        <p:txBody>
          <a:bodyPr/>
          <a:lstStyle/>
          <a:p>
            <a:r>
              <a:rPr lang="en-US" sz="2667" dirty="0"/>
              <a:t>Motivation: Examples of Mission Attributes That Drive the Need for Trusted GN&amp;C Autonomy </a:t>
            </a:r>
          </a:p>
        </p:txBody>
      </p:sp>
      <p:sp>
        <p:nvSpPr>
          <p:cNvPr id="3" name="Content Placeholder 2"/>
          <p:cNvSpPr>
            <a:spLocks noGrp="1"/>
          </p:cNvSpPr>
          <p:nvPr>
            <p:ph idx="1"/>
          </p:nvPr>
        </p:nvSpPr>
        <p:spPr>
          <a:xfrm>
            <a:off x="104215" y="890836"/>
            <a:ext cx="7617386" cy="3687416"/>
          </a:xfrm>
        </p:spPr>
        <p:txBody>
          <a:bodyPr/>
          <a:lstStyle/>
          <a:p>
            <a:pPr marL="0" indent="0">
              <a:buNone/>
            </a:pPr>
            <a:r>
              <a:rPr lang="en-US" sz="2000" u="sng" dirty="0"/>
              <a:t>NASA is planning future missions where Trusted* </a:t>
            </a:r>
            <a:r>
              <a:rPr lang="en-US" sz="2000" u="sng" dirty="0" smtClean="0"/>
              <a:t>GN&amp;C </a:t>
            </a:r>
            <a:r>
              <a:rPr lang="en-US" sz="2000" u="sng" dirty="0"/>
              <a:t>Autonomy will be needed because</a:t>
            </a:r>
            <a:r>
              <a:rPr lang="en-US" sz="2000" u="sng" dirty="0" smtClean="0"/>
              <a:t>:</a:t>
            </a:r>
          </a:p>
          <a:p>
            <a:pPr>
              <a:buFont typeface="Wingdings" panose="05000000000000000000" pitchFamily="2" charset="2"/>
              <a:buChar char="ü"/>
            </a:pPr>
            <a:r>
              <a:rPr lang="en-US" sz="1600" dirty="0" smtClean="0"/>
              <a:t>the </a:t>
            </a:r>
            <a:r>
              <a:rPr lang="en-US" sz="1600" dirty="0"/>
              <a:t>cadence of decision making exceeds communication constraints (time delays, data bandwidth, and limited communication windows)</a:t>
            </a:r>
          </a:p>
          <a:p>
            <a:pPr>
              <a:buFont typeface="Wingdings" panose="05000000000000000000" pitchFamily="2" charset="2"/>
              <a:buChar char="ü"/>
            </a:pPr>
            <a:r>
              <a:rPr lang="en-US" sz="1600" dirty="0"/>
              <a:t>time-critical decisions (for orbit/trajectory control maneuvers, system health, system reconfiguration, etc.) must be made on-board the vehicle </a:t>
            </a:r>
          </a:p>
          <a:p>
            <a:pPr>
              <a:buFont typeface="Wingdings" panose="05000000000000000000" pitchFamily="2" charset="2"/>
              <a:buChar char="ü"/>
            </a:pPr>
            <a:r>
              <a:rPr lang="en-US" sz="1600" dirty="0"/>
              <a:t>critical decisions can be better made using the rich on-board data compared to limited downlinked data (“opportunistic  science”)</a:t>
            </a:r>
          </a:p>
          <a:p>
            <a:pPr>
              <a:buFont typeface="Wingdings" panose="05000000000000000000" pitchFamily="2" charset="2"/>
              <a:buChar char="ü"/>
            </a:pPr>
            <a:r>
              <a:rPr lang="en-US" sz="1600" dirty="0"/>
              <a:t>exploration into unknown/uncharacterized mission flight regimes poses unacceptable risks. For example, autonomous navigation or target selection for icy worlds, interior oceans, caves, pits, etc.</a:t>
            </a:r>
          </a:p>
          <a:p>
            <a:pPr>
              <a:buFont typeface="Wingdings" panose="05000000000000000000" pitchFamily="2" charset="2"/>
              <a:buChar char="ü"/>
            </a:pPr>
            <a:r>
              <a:rPr lang="en-US" sz="1600" dirty="0"/>
              <a:t>local on-board decisions improve robustness and reduces complexity of system architecture </a:t>
            </a:r>
          </a:p>
          <a:p>
            <a:pPr>
              <a:buFont typeface="Wingdings" panose="05000000000000000000" pitchFamily="2" charset="2"/>
              <a:buChar char="ü"/>
            </a:pPr>
            <a:r>
              <a:rPr lang="en-US" sz="1600" dirty="0"/>
              <a:t>autonomous decision making can reduce system cost</a:t>
            </a:r>
          </a:p>
          <a:p>
            <a:pPr>
              <a:buFont typeface="Wingdings" panose="05000000000000000000" pitchFamily="2" charset="2"/>
              <a:buChar char="ü"/>
            </a:pPr>
            <a:r>
              <a:rPr lang="en-US" sz="1600" dirty="0"/>
              <a:t>autonomy can improve performance and/or create new functionalities (e.g., increased launch availability, distributed collaborative multi-vehicle arrays )  </a:t>
            </a:r>
          </a:p>
          <a:p>
            <a:pPr>
              <a:buFont typeface="Wingdings" panose="05000000000000000000" pitchFamily="2" charset="2"/>
              <a:buChar char="ü"/>
            </a:pPr>
            <a:r>
              <a:rPr lang="en-US" sz="1600" dirty="0"/>
              <a:t>variability in crew training, proficiency, etc. associated with manual control poses unacceptable risks</a:t>
            </a:r>
          </a:p>
        </p:txBody>
      </p:sp>
      <p:pic>
        <p:nvPicPr>
          <p:cNvPr id="2052" name="Picture 4" descr="NASA Is Making Plans To Send A Robot Lander To Look For Extraterrestrial  Life On Jupiter's Moon Euro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0932" y="1029322"/>
            <a:ext cx="2881137" cy="21608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botic Tunneler May Explore Icy Moons - Astrobiology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0932" y="4015398"/>
            <a:ext cx="2949285" cy="23425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591800" y="4015398"/>
            <a:ext cx="1600200" cy="28668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n-US" sz="1051" dirty="0">
                <a:solidFill>
                  <a:srgbClr val="FF0000"/>
                </a:solidFill>
              </a:rPr>
              <a:t>Europa Undersea  </a:t>
            </a:r>
            <a:r>
              <a:rPr lang="en-US" sz="1051" dirty="0" err="1">
                <a:solidFill>
                  <a:srgbClr val="FF0000"/>
                </a:solidFill>
              </a:rPr>
              <a:t>Cryobot</a:t>
            </a:r>
            <a:r>
              <a:rPr lang="en-US" sz="1051" dirty="0">
                <a:solidFill>
                  <a:srgbClr val="FF0000"/>
                </a:solidFill>
              </a:rPr>
              <a:t> </a:t>
            </a:r>
          </a:p>
        </p:txBody>
      </p:sp>
      <p:sp>
        <p:nvSpPr>
          <p:cNvPr id="11" name="Rectangle 10"/>
          <p:cNvSpPr/>
          <p:nvPr/>
        </p:nvSpPr>
        <p:spPr>
          <a:xfrm>
            <a:off x="9350932" y="989222"/>
            <a:ext cx="1116383" cy="2724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n-US" sz="1051" dirty="0">
                <a:solidFill>
                  <a:srgbClr val="FF0000"/>
                </a:solidFill>
              </a:rPr>
              <a:t>Planetary Landers</a:t>
            </a:r>
          </a:p>
        </p:txBody>
      </p:sp>
      <p:sp>
        <p:nvSpPr>
          <p:cNvPr id="7" name="Slide Number Placeholder 6"/>
          <p:cNvSpPr>
            <a:spLocks noGrp="1"/>
          </p:cNvSpPr>
          <p:nvPr>
            <p:ph type="sldNum" sz="quarter" idx="10"/>
          </p:nvPr>
        </p:nvSpPr>
        <p:spPr/>
        <p:txBody>
          <a:bodyPr/>
          <a:lstStyle/>
          <a:p>
            <a:pPr>
              <a:defRPr/>
            </a:pPr>
            <a:fld id="{A587C384-89D6-8141-B091-9776852F31EF}" type="slidenum">
              <a:rPr lang="en-US" altLang="x-none" smtClean="0"/>
              <a:pPr>
                <a:defRPr/>
              </a:pPr>
              <a:t>9</a:t>
            </a:fld>
            <a:endParaRPr lang="en-US" altLang="x-none"/>
          </a:p>
        </p:txBody>
      </p:sp>
      <p:sp>
        <p:nvSpPr>
          <p:cNvPr id="12" name="Rectangle 11"/>
          <p:cNvSpPr/>
          <p:nvPr/>
        </p:nvSpPr>
        <p:spPr bwMode="auto">
          <a:xfrm>
            <a:off x="1229360" y="6234553"/>
            <a:ext cx="7823200" cy="561692"/>
          </a:xfrm>
          <a:prstGeom prst="rect">
            <a:avLst/>
          </a:prstGeom>
          <a:solidFill>
            <a:srgbClr val="FFFF00"/>
          </a:solidFill>
          <a:ln w="12700" cap="flat" cmpd="sng" algn="ctr">
            <a:solidFill>
              <a:schemeClr val="tx1"/>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spAutoFit/>
          </a:bodyPr>
          <a:lstStyle/>
          <a:p>
            <a:pPr algn="ctr" defTabSz="685800" eaLnBrk="0" hangingPunct="0"/>
            <a:r>
              <a:rPr lang="en-US" sz="1600" b="1" dirty="0">
                <a:latin typeface="Arial" charset="0"/>
              </a:rPr>
              <a:t>*  Building the trust in Autonomous GN&amp;C will dictate new ways for performing V&amp;V and the overall manner in which we will certify Autonomous GN&amp;C </a:t>
            </a:r>
          </a:p>
        </p:txBody>
      </p:sp>
    </p:spTree>
    <p:extLst>
      <p:ext uri="{BB962C8B-B14F-4D97-AF65-F5344CB8AC3E}">
        <p14:creationId xmlns:p14="http://schemas.microsoft.com/office/powerpoint/2010/main" val="34240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95255</TotalTime>
  <Words>2330</Words>
  <Application>Microsoft Office PowerPoint</Application>
  <PresentationFormat>Widescreen</PresentationFormat>
  <Paragraphs>246</Paragraphs>
  <Slides>24</Slides>
  <Notes>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8" baseType="lpstr">
      <vt:lpstr>Arial Unicode MS</vt:lpstr>
      <vt:lpstr>ＭＳ Ｐゴシック</vt:lpstr>
      <vt:lpstr>Arial</vt:lpstr>
      <vt:lpstr>Arial Narrow</vt:lpstr>
      <vt:lpstr>Calibri</vt:lpstr>
      <vt:lpstr>Tahoma</vt:lpstr>
      <vt:lpstr>Times</vt:lpstr>
      <vt:lpstr>Times New Roman</vt:lpstr>
      <vt:lpstr>Titillium Web</vt:lpstr>
      <vt:lpstr>Wingdings</vt:lpstr>
      <vt:lpstr>ヒラギノ角ゴ Pro W3</vt:lpstr>
      <vt:lpstr>3_ExplorationScenario-Updated</vt:lpstr>
      <vt:lpstr>Image</vt:lpstr>
      <vt:lpstr>Photo Editor Photo</vt:lpstr>
      <vt:lpstr>PowerPoint Presentation</vt:lpstr>
      <vt:lpstr>Keynote Talk Outline</vt:lpstr>
      <vt:lpstr>PowerPoint Presentation</vt:lpstr>
      <vt:lpstr>PowerPoint Presentation</vt:lpstr>
      <vt:lpstr>Three Strategic NASA Stretch Goals for Which Autonomous GN&amp;C Will Be Required </vt:lpstr>
      <vt:lpstr>Automation versus Autonomy </vt:lpstr>
      <vt:lpstr>What Autonomous GN&amp;C Is and Isn’t  </vt:lpstr>
      <vt:lpstr>Autonomous Guidance, Navigation, &amp; Control (GN&amp;C) Big Picture  </vt:lpstr>
      <vt:lpstr>Motivation: Examples of Mission Attributes That Drive the Need for Trusted GN&amp;C Autonomy </vt:lpstr>
      <vt:lpstr>Autonomous GN&amp;C Can Play a Role in Several Arenas </vt:lpstr>
      <vt:lpstr>Lunar Exploration: Several Roles for Autonomous Navigation Using GNSS</vt:lpstr>
      <vt:lpstr>Demonstrated Benefits of GNSS-Based Autonomous Navigation  </vt:lpstr>
      <vt:lpstr>Mars2020 Terrain Relative Navigation (TRN) + Safe Target Selection (STS) </vt:lpstr>
      <vt:lpstr>Example 1: Autonomous GN&amp;C for Future Planetary Pinpoint Landings </vt:lpstr>
      <vt:lpstr>Example 2: Autonomous Landing of Rocket Boosters</vt:lpstr>
      <vt:lpstr>Example 3: Autonomous Flight Termination System (AFTS)</vt:lpstr>
      <vt:lpstr>An Aeronautics Example for the Space Community’s Consideration</vt:lpstr>
      <vt:lpstr>Autonomous GN&amp;C Poses a Verification &amp; Validation (V&amp;V) Challenge </vt:lpstr>
      <vt:lpstr>On-Going Trends: How will the GN&amp;V Community Adapt? </vt:lpstr>
      <vt:lpstr>Closing Thought: We Need to Find the Right Sweet Spot </vt:lpstr>
      <vt:lpstr>A Final Thought:  Don’t Wait, Just Do It</vt:lpstr>
      <vt:lpstr>PowerPoint Presentation</vt:lpstr>
      <vt:lpstr>ESA GNC 2021 Conference Keynote Talk Title and Abstract</vt:lpstr>
      <vt:lpstr>Short Bio for Neil Dennehy</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Jonathan E. (MSFC-ER50)</dc:creator>
  <cp:lastModifiedBy>Riley, Sandra J. (LARC-C102)[LAMPS 2]</cp:lastModifiedBy>
  <cp:revision>481</cp:revision>
  <cp:lastPrinted>2019-09-10T17:25:39Z</cp:lastPrinted>
  <dcterms:created xsi:type="dcterms:W3CDTF">2019-09-04T19:48:56Z</dcterms:created>
  <dcterms:modified xsi:type="dcterms:W3CDTF">2021-06-14T14:19:18Z</dcterms:modified>
</cp:coreProperties>
</file>