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  <p:sldMasterId id="2147483655" r:id="rId9"/>
  </p:sldMasterIdLst>
  <p:notesMasterIdLst>
    <p:notesMasterId r:id="rId28"/>
  </p:notesMasterIdLst>
  <p:handoutMasterIdLst>
    <p:handoutMasterId r:id="rId29"/>
  </p:handoutMasterIdLst>
  <p:sldIdLst>
    <p:sldId id="258" r:id="rId10"/>
    <p:sldId id="365" r:id="rId11"/>
    <p:sldId id="331" r:id="rId12"/>
    <p:sldId id="333" r:id="rId13"/>
    <p:sldId id="334" r:id="rId14"/>
    <p:sldId id="335" r:id="rId15"/>
    <p:sldId id="364" r:id="rId16"/>
    <p:sldId id="355" r:id="rId17"/>
    <p:sldId id="361" r:id="rId18"/>
    <p:sldId id="362" r:id="rId19"/>
    <p:sldId id="363" r:id="rId20"/>
    <p:sldId id="357" r:id="rId21"/>
    <p:sldId id="358" r:id="rId22"/>
    <p:sldId id="359" r:id="rId23"/>
    <p:sldId id="366" r:id="rId24"/>
    <p:sldId id="360" r:id="rId25"/>
    <p:sldId id="308" r:id="rId26"/>
    <p:sldId id="262" r:id="rId27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FF00"/>
    <a:srgbClr val="AEFF00"/>
    <a:srgbClr val="DDFF00"/>
    <a:srgbClr val="FFEE00"/>
    <a:srgbClr val="FFBF00"/>
    <a:srgbClr val="FF9100"/>
    <a:srgbClr val="FF6200"/>
    <a:srgbClr val="FF2E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/>
    <p:restoredTop sz="94558"/>
  </p:normalViewPr>
  <p:slideViewPr>
    <p:cSldViewPr snapToGrid="0">
      <p:cViewPr varScale="1">
        <p:scale>
          <a:sx n="61" d="100"/>
          <a:sy n="61" d="100"/>
        </p:scale>
        <p:origin x="12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2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43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18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5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35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83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65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3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2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48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48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72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35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1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619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21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7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CB1DFF0C-6F7F-B64A-81B3-1F704A923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F52DB71-C223-9141-96D0-69679ABC09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679E646-5D59-2E43-8129-4CAE19527D75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0C6B380-4F8F-D442-83AD-B3EC677ABB4C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SESIP-0721-JG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24" descr="eosdis-logo.png">
            <a:extLst>
              <a:ext uri="{FF2B5EF4-FFF2-40B4-BE49-F238E27FC236}">
                <a16:creationId xmlns:a16="http://schemas.microsoft.com/office/drawing/2014/main" id="{1B1F3F67-4612-F14F-9EEB-C2B9182B3D62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DDF35BBD-57DA-064A-B790-3A08E0D41753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0389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>
            <a:extLst>
              <a:ext uri="{FF2B5EF4-FFF2-40B4-BE49-F238E27FC236}">
                <a16:creationId xmlns:a16="http://schemas.microsoft.com/office/drawing/2014/main" id="{F285DBE7-7184-EE41-8FC6-7F59B7B4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B9366007-E835-174A-A995-FD11DDD70423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D199D075-7EF8-7B49-9674-BA90300CCAAA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SESIP-0721-JG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24" descr="eosdis-logo.png">
            <a:extLst>
              <a:ext uri="{FF2B5EF4-FFF2-40B4-BE49-F238E27FC236}">
                <a16:creationId xmlns:a16="http://schemas.microsoft.com/office/drawing/2014/main" id="{25F117F4-B1C8-5A49-B26C-522463546823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D736DF26-8625-EF4E-994B-B7533EA47CBE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722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4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3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8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">
            <a:extLst>
              <a:ext uri="{FF2B5EF4-FFF2-40B4-BE49-F238E27FC236}">
                <a16:creationId xmlns:a16="http://schemas.microsoft.com/office/drawing/2014/main" id="{50DBF032-92A2-D14A-9817-0B063F60F712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A9ADB930-5B98-ED47-A3C5-9D9F1B08DF79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SESIP-0721-JG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4" descr="eosdis-logo.png">
            <a:extLst>
              <a:ext uri="{FF2B5EF4-FFF2-40B4-BE49-F238E27FC236}">
                <a16:creationId xmlns:a16="http://schemas.microsoft.com/office/drawing/2014/main" id="{3EB6D87B-7FB3-F84D-969B-0C22B2692C2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0B9AE174-D774-5A4B-8544-03052CC40E3B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4849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2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25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2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0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SESIP-0720-PQ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4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gallagher@opendap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95038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Data Optimization for the Cloud</a:t>
            </a:r>
            <a:endParaRPr sz="36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46767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Earthdata</a:t>
            </a:r>
            <a:r>
              <a:rPr lang="en-US" sz="2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Cloud Services</a:t>
            </a: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8255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Patrick Quinn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EED-2 / Element 84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 dirty="0">
                <a:solidFill>
                  <a:schemeClr val="hlink"/>
                </a:solidFill>
                <a:hlinkClick r:id="rId3"/>
              </a:rPr>
              <a:t>patrick@element84.com</a:t>
            </a:r>
            <a:r>
              <a:rPr lang="en-US" sz="1400" i="1" dirty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50">
            <a:extLst>
              <a:ext uri="{FF2B5EF4-FFF2-40B4-BE49-F238E27FC236}">
                <a16:creationId xmlns:a16="http://schemas.microsoft.com/office/drawing/2014/main" id="{0A3DA6E5-24DA-AF41-B9C7-940374A6223B}"/>
              </a:ext>
            </a:extLst>
          </p:cNvPr>
          <p:cNvSpPr txBox="1">
            <a:spLocks/>
          </p:cNvSpPr>
          <p:nvPr/>
        </p:nvSpPr>
        <p:spPr>
          <a:xfrm>
            <a:off x="43688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 eaLnBrk="1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400" dirty="0"/>
              <a:t>James Gallagher</a:t>
            </a:r>
          </a:p>
          <a:p>
            <a:pPr marL="0" indent="0"/>
            <a:r>
              <a:rPr lang="en-US" sz="1400" dirty="0"/>
              <a:t>EED-2 / </a:t>
            </a:r>
            <a:r>
              <a:rPr lang="en-US" sz="1400" dirty="0" err="1"/>
              <a:t>OPeNDAP</a:t>
            </a:r>
            <a:endParaRPr lang="en-US" sz="1400" i="1" dirty="0"/>
          </a:p>
          <a:p>
            <a:pPr marL="0" indent="0"/>
            <a:r>
              <a:rPr lang="en-US" sz="1400" dirty="0">
                <a:hlinkClick r:id="rId4"/>
              </a:rPr>
              <a:t>jgallagher@opendap.org</a:t>
            </a:r>
            <a:r>
              <a:rPr lang="en-US" sz="14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D5FF-AD52-E445-A055-1710F6ED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0CB6F-24E0-F14B-A0F3-505121BBA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‘Cloud optimized’</a:t>
            </a:r>
          </a:p>
          <a:p>
            <a:r>
              <a:rPr lang="en-US" dirty="0"/>
              <a:t>Why care</a:t>
            </a:r>
          </a:p>
        </p:txBody>
      </p:sp>
    </p:spTree>
    <p:extLst>
      <p:ext uri="{BB962C8B-B14F-4D97-AF65-F5344CB8AC3E}">
        <p14:creationId xmlns:p14="http://schemas.microsoft.com/office/powerpoint/2010/main" val="307707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sz="4000" dirty="0"/>
              <a:t>I  have a file location.  How do I get the data I care about from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Locate</a:t>
            </a:r>
            <a:r>
              <a:rPr lang="en-US" dirty="0"/>
              <a:t> parts of the file I need to read to get the data I care about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Read</a:t>
            </a:r>
            <a:r>
              <a:rPr lang="en-US" dirty="0"/>
              <a:t> the parts of the file that have my data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Translate</a:t>
            </a:r>
            <a:r>
              <a:rPr lang="en-US" dirty="0"/>
              <a:t> bytes I got into the data I wanted, usually decompressing and throwing away things I had to read but didn’t want</a:t>
            </a:r>
          </a:p>
        </p:txBody>
      </p:sp>
    </p:spTree>
    <p:extLst>
      <p:ext uri="{BB962C8B-B14F-4D97-AF65-F5344CB8AC3E}">
        <p14:creationId xmlns:p14="http://schemas.microsoft.com/office/powerpoint/2010/main" val="256507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on a hard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low, under 0.1ms for SSD</a:t>
            </a:r>
          </a:p>
          <a:p>
            <a:pPr fontAlgn="base"/>
            <a:r>
              <a:rPr lang="en-US" dirty="0"/>
              <a:t>Throughput is very high,  &gt; 200 MB/s.</a:t>
            </a:r>
          </a:p>
          <a:p>
            <a:pPr fontAlgn="base"/>
            <a:r>
              <a:rPr lang="en-US" dirty="0"/>
              <a:t>Parallelism is low, usually one CPU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favor many small reads getting only the necessary data.</a:t>
            </a:r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7FBB590F-68A0-8646-BE5E-3F262631584C}"/>
              </a:ext>
            </a:extLst>
          </p:cNvPr>
          <p:cNvSpPr txBox="1"/>
          <p:nvPr/>
        </p:nvSpPr>
        <p:spPr>
          <a:xfrm>
            <a:off x="3043719" y="6347913"/>
            <a:ext cx="3027451" cy="502578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SSD: Solid State Drive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CPU: Central Processing Unit</a:t>
            </a:r>
          </a:p>
        </p:txBody>
      </p:sp>
    </p:spTree>
    <p:extLst>
      <p:ext uri="{BB962C8B-B14F-4D97-AF65-F5344CB8AC3E}">
        <p14:creationId xmlns:p14="http://schemas.microsoft.com/office/powerpoint/2010/main" val="151164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in 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high, 70ms or more for S3</a:t>
            </a:r>
          </a:p>
          <a:p>
            <a:pPr fontAlgn="base"/>
            <a:r>
              <a:rPr lang="en-US" dirty="0"/>
              <a:t>Throughput is very high, up to 25G/s</a:t>
            </a:r>
          </a:p>
          <a:p>
            <a:pPr fontAlgn="base"/>
            <a:r>
              <a:rPr lang="en-US" dirty="0"/>
              <a:t>Parallelism is very high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emphasize using fewer reads, </a:t>
            </a:r>
            <a:r>
              <a:rPr lang="en-US" sz="2400" b="1" dirty="0"/>
              <a:t>even if it means fetching extra data only to discard it</a:t>
            </a:r>
            <a:r>
              <a:rPr lang="en-US" sz="2400" dirty="0"/>
              <a:t>.  </a:t>
            </a:r>
            <a:br>
              <a:rPr lang="en-US" sz="2400" dirty="0"/>
            </a:br>
            <a:r>
              <a:rPr lang="en-US" sz="2400" i="1" dirty="0"/>
              <a:t>Too many reads makes it faster to download the whole file and process offline.</a:t>
            </a:r>
            <a:endParaRPr lang="en-US" sz="2400" b="1" i="1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E136E2AC-BFC6-A24B-BA90-6D16D2DECB77}"/>
              </a:ext>
            </a:extLst>
          </p:cNvPr>
          <p:cNvSpPr txBox="1"/>
          <p:nvPr/>
        </p:nvSpPr>
        <p:spPr>
          <a:xfrm>
            <a:off x="3053994" y="6559454"/>
            <a:ext cx="3027451" cy="307369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S3: Simple Storage Service</a:t>
            </a:r>
          </a:p>
        </p:txBody>
      </p:sp>
    </p:spTree>
    <p:extLst>
      <p:ext uri="{BB962C8B-B14F-4D97-AF65-F5344CB8AC3E}">
        <p14:creationId xmlns:p14="http://schemas.microsoft.com/office/powerpoint/2010/main" val="401155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DFE8-2E5A-F540-AE5F-67D2286F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514"/>
            <a:ext cx="8229600" cy="3330410"/>
          </a:xfrm>
        </p:spPr>
        <p:txBody>
          <a:bodyPr/>
          <a:lstStyle/>
          <a:p>
            <a:r>
              <a:rPr lang="en-US" dirty="0"/>
              <a:t>Cloud-Optimized =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Able to fetch lots of data in a small number of reads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But operating at a scale where you can’t just fetch everything</a:t>
            </a:r>
          </a:p>
        </p:txBody>
      </p:sp>
    </p:spTree>
    <p:extLst>
      <p:ext uri="{BB962C8B-B14F-4D97-AF65-F5344CB8AC3E}">
        <p14:creationId xmlns:p14="http://schemas.microsoft.com/office/powerpoint/2010/main" val="354472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OPeNDAP</a:t>
            </a:r>
            <a:r>
              <a:rPr lang="en-US" dirty="0"/>
              <a:t> in the Cloud </a:t>
            </a:r>
            <a:br>
              <a:rPr lang="en-US" dirty="0"/>
            </a:br>
            <a:r>
              <a:rPr lang="en-US" dirty="0"/>
              <a:t>and the DMR++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 server reads/subsets data from S3</a:t>
            </a:r>
          </a:p>
          <a:p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84CA5E18-B732-BB45-B7F6-4D4D9E13FE80}"/>
              </a:ext>
            </a:extLst>
          </p:cNvPr>
          <p:cNvSpPr txBox="1"/>
          <p:nvPr/>
        </p:nvSpPr>
        <p:spPr>
          <a:xfrm>
            <a:off x="6096001" y="6329737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DMR++: Dataset Metadata Response with </a:t>
            </a:r>
            <a:r>
              <a:rPr lang="en-US" sz="1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extensions</a:t>
            </a:r>
            <a:endParaRPr lang="en" sz="12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052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Three possible ways to build ‘</a:t>
            </a:r>
            <a:r>
              <a:rPr lang="en-US" dirty="0" err="1"/>
              <a:t>OPeNDAP</a:t>
            </a:r>
            <a:r>
              <a:rPr lang="en-US" dirty="0"/>
              <a:t> in the Cloud’</a:t>
            </a:r>
          </a:p>
          <a:p>
            <a:r>
              <a:rPr lang="en-US" dirty="0"/>
              <a:t>Let's talk about the ways each can be an optimal solution</a:t>
            </a:r>
          </a:p>
          <a:p>
            <a:r>
              <a:rPr lang="en-US" dirty="0"/>
              <a:t>How the technique we chose works in practice</a:t>
            </a:r>
          </a:p>
          <a:p>
            <a:endParaRPr lang="en-US" dirty="0"/>
          </a:p>
          <a:p>
            <a:endParaRPr lang="en-US" dirty="0"/>
          </a:p>
          <a:p>
            <a:pPr marL="25400" indent="0">
              <a:buNone/>
            </a:pPr>
            <a:r>
              <a:rPr lang="en-US" dirty="0"/>
              <a:t>DMR == DAP4 Dataset Metadata Response</a:t>
            </a:r>
          </a:p>
          <a:p>
            <a:pPr marL="25400" indent="0">
              <a:buNone/>
            </a:pPr>
            <a:r>
              <a:rPr lang="en-US" dirty="0"/>
              <a:t>DMR++ == DMR with extra metadata</a:t>
            </a:r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3930E15F-115A-654C-9FB7-3F9D399927FC}"/>
              </a:ext>
            </a:extLst>
          </p:cNvPr>
          <p:cNvSpPr txBox="1"/>
          <p:nvPr/>
        </p:nvSpPr>
        <p:spPr>
          <a:xfrm>
            <a:off x="2971800" y="6583362"/>
            <a:ext cx="3027451" cy="274638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DAP4: Data Access Protocol, version 4</a:t>
            </a:r>
          </a:p>
        </p:txBody>
      </p:sp>
    </p:spTree>
    <p:extLst>
      <p:ext uri="{BB962C8B-B14F-4D97-AF65-F5344CB8AC3E}">
        <p14:creationId xmlns:p14="http://schemas.microsoft.com/office/powerpoint/2010/main" val="1065404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49"/>
          <p:cNvSpPr txBox="1"/>
          <p:nvPr/>
        </p:nvSpPr>
        <p:spPr>
          <a:xfrm>
            <a:off x="1053102" y="3007759"/>
            <a:ext cx="1841100" cy="937517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Access using whole files retrieved from Amazon’s Simple Storage Service (S3)</a:t>
            </a:r>
          </a:p>
        </p:txBody>
      </p:sp>
      <p:pic>
        <p:nvPicPr>
          <p:cNvPr id="4" name="Shape 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2057401"/>
            <a:ext cx="4457700" cy="323659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" name="Shape 151"/>
          <p:cNvSpPr txBox="1">
            <a:spLocks/>
          </p:cNvSpPr>
          <p:nvPr/>
        </p:nvSpPr>
        <p:spPr>
          <a:xfrm>
            <a:off x="1544956" y="1428750"/>
            <a:ext cx="6054089" cy="415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/>
              <a:t>Arch 1:  Baseline</a:t>
            </a:r>
            <a:endParaRPr lang="en" sz="3000" dirty="0"/>
          </a:p>
        </p:txBody>
      </p:sp>
      <p:sp>
        <p:nvSpPr>
          <p:cNvPr id="6" name="Shape 149">
            <a:extLst>
              <a:ext uri="{FF2B5EF4-FFF2-40B4-BE49-F238E27FC236}">
                <a16:creationId xmlns:a16="http://schemas.microsoft.com/office/drawing/2014/main" id="{B51299E9-5A9C-A14F-B5A3-D94B5DC2E62B}"/>
              </a:ext>
            </a:extLst>
          </p:cNvPr>
          <p:cNvSpPr txBox="1"/>
          <p:nvPr/>
        </p:nvSpPr>
        <p:spPr>
          <a:xfrm>
            <a:off x="2971800" y="6165350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EC2: Amazon’s Elastic Computing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AMI: Amazon Machine Instance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EBS: Elastic Block Store</a:t>
            </a:r>
          </a:p>
        </p:txBody>
      </p:sp>
    </p:spTree>
    <p:extLst>
      <p:ext uri="{BB962C8B-B14F-4D97-AF65-F5344CB8AC3E}">
        <p14:creationId xmlns:p14="http://schemas.microsoft.com/office/powerpoint/2010/main" val="83524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56"/>
          <p:cNvSpPr txBox="1">
            <a:spLocks/>
          </p:cNvSpPr>
          <p:nvPr/>
        </p:nvSpPr>
        <p:spPr>
          <a:xfrm>
            <a:off x="1544956" y="1428750"/>
            <a:ext cx="6054089" cy="415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 dirty="0"/>
              <a:t>Arch 2:  Files with HTTP Range GETs</a:t>
            </a:r>
          </a:p>
        </p:txBody>
      </p:sp>
      <p:sp>
        <p:nvSpPr>
          <p:cNvPr id="4" name="Shape 157"/>
          <p:cNvSpPr txBox="1"/>
          <p:nvPr/>
        </p:nvSpPr>
        <p:spPr>
          <a:xfrm>
            <a:off x="1407675" y="3371850"/>
            <a:ext cx="1735500" cy="692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HTTP Range-Get access to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whole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files in S3</a:t>
            </a:r>
            <a:b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3737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1851" y="2114550"/>
            <a:ext cx="4640132" cy="32116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6712D3-DC76-504B-BA39-B6C0467F515E}"/>
              </a:ext>
            </a:extLst>
          </p:cNvPr>
          <p:cNvSpPr txBox="1"/>
          <p:nvPr/>
        </p:nvSpPr>
        <p:spPr>
          <a:xfrm>
            <a:off x="3143175" y="6113123"/>
            <a:ext cx="464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HTTP: Hypertext Transfer Protocol</a:t>
            </a:r>
          </a:p>
          <a:p>
            <a:r>
              <a:rPr lang="en-US" sz="1200" dirty="0">
                <a:latin typeface="+mn-lt"/>
              </a:rPr>
              <a:t>DDS: Data Access Protocol (DAP) Dataset Descriptor Structure</a:t>
            </a:r>
          </a:p>
          <a:p>
            <a:r>
              <a:rPr lang="en-US" sz="1200" dirty="0">
                <a:latin typeface="+mn-lt"/>
              </a:rPr>
              <a:t>DAS: DAP Dataset Attribute Structure</a:t>
            </a:r>
          </a:p>
        </p:txBody>
      </p:sp>
    </p:spTree>
    <p:extLst>
      <p:ext uri="{BB962C8B-B14F-4D97-AF65-F5344CB8AC3E}">
        <p14:creationId xmlns:p14="http://schemas.microsoft.com/office/powerpoint/2010/main" val="193820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3"/>
          <p:cNvSpPr txBox="1">
            <a:spLocks/>
          </p:cNvSpPr>
          <p:nvPr/>
        </p:nvSpPr>
        <p:spPr>
          <a:xfrm>
            <a:off x="1544956" y="1428750"/>
            <a:ext cx="6054089" cy="457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/>
              <a:t>Arch 3:  </a:t>
            </a:r>
            <a:r>
              <a:rPr lang="en" sz="3000">
                <a:solidFill>
                  <a:srgbClr val="373737"/>
                </a:solidFill>
              </a:rPr>
              <a:t>Shredded HDF5 Files</a:t>
            </a:r>
            <a:br>
              <a:rPr lang="en" sz="3000">
                <a:solidFill>
                  <a:srgbClr val="373737"/>
                </a:solidFill>
              </a:rPr>
            </a:br>
            <a:endParaRPr lang="en" sz="3000" dirty="0">
              <a:solidFill>
                <a:srgbClr val="373737"/>
              </a:solidFill>
            </a:endParaRPr>
          </a:p>
        </p:txBody>
      </p:sp>
      <p:sp>
        <p:nvSpPr>
          <p:cNvPr id="4" name="Shape 164"/>
          <p:cNvSpPr txBox="1"/>
          <p:nvPr/>
        </p:nvSpPr>
        <p:spPr>
          <a:xfrm>
            <a:off x="1103475" y="3371850"/>
            <a:ext cx="1868400" cy="9003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HTTP Get access to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parts of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HDF5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files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as objects in S3</a:t>
            </a:r>
            <a:b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3737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6100" y="2137410"/>
            <a:ext cx="4457700" cy="31775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149">
            <a:extLst>
              <a:ext uri="{FF2B5EF4-FFF2-40B4-BE49-F238E27FC236}">
                <a16:creationId xmlns:a16="http://schemas.microsoft.com/office/drawing/2014/main" id="{EB3D6F6D-9C20-D64C-BC26-32D824C96E7F}"/>
              </a:ext>
            </a:extLst>
          </p:cNvPr>
          <p:cNvSpPr txBox="1"/>
          <p:nvPr/>
        </p:nvSpPr>
        <p:spPr>
          <a:xfrm>
            <a:off x="2971875" y="6365696"/>
            <a:ext cx="3027451" cy="492304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HDF5: </a:t>
            </a:r>
            <a:r>
              <a:rPr lang="en-US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Hierarchical</a:t>
            </a:r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 Data Format, version 5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TBD: To Be Determined</a:t>
            </a:r>
          </a:p>
        </p:txBody>
      </p:sp>
    </p:spTree>
    <p:extLst>
      <p:ext uri="{BB962C8B-B14F-4D97-AF65-F5344CB8AC3E}">
        <p14:creationId xmlns:p14="http://schemas.microsoft.com/office/powerpoint/2010/main" val="182782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these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Transferring the whole file can be the fastest way to get data </a:t>
            </a:r>
            <a:r>
              <a:rPr lang="mr-IN" dirty="0"/>
              <a:t>–</a:t>
            </a:r>
            <a:r>
              <a:rPr lang="en-US" dirty="0"/>
              <a:t> even small amounts of data. Why?</a:t>
            </a:r>
          </a:p>
          <a:p>
            <a:pPr lvl="1"/>
            <a:r>
              <a:rPr lang="en-US" dirty="0"/>
              <a:t>Because files with many small parts require many accesses, each with high latency</a:t>
            </a:r>
          </a:p>
          <a:p>
            <a:r>
              <a:rPr lang="en-US" dirty="0"/>
              <a:t>Virtual </a:t>
            </a:r>
            <a:r>
              <a:rPr lang="en-US" dirty="0" err="1"/>
              <a:t>sharding</a:t>
            </a:r>
            <a:r>
              <a:rPr lang="en-US" dirty="0"/>
              <a:t> preserves the original data file (can be used by Arch #1) and allows subset-in-place access.</a:t>
            </a:r>
          </a:p>
          <a:p>
            <a:pPr lvl="1"/>
            <a:r>
              <a:rPr lang="en-US" dirty="0"/>
              <a:t>To be performant, this virtual </a:t>
            </a:r>
            <a:r>
              <a:rPr lang="en-US" dirty="0" err="1"/>
              <a:t>sharding</a:t>
            </a:r>
            <a:r>
              <a:rPr lang="en-US" dirty="0"/>
              <a:t> must be optimized</a:t>
            </a:r>
          </a:p>
          <a:p>
            <a:pPr lvl="1"/>
            <a:r>
              <a:rPr lang="en-US" dirty="0"/>
              <a:t>NB: this can only be used if metadata are computed beforehand.</a:t>
            </a:r>
          </a:p>
          <a:p>
            <a:r>
              <a:rPr lang="en-US" dirty="0"/>
              <a:t>True </a:t>
            </a:r>
            <a:r>
              <a:rPr lang="en-US" dirty="0" err="1"/>
              <a:t>sharding</a:t>
            </a:r>
            <a:r>
              <a:rPr lang="en-US" dirty="0"/>
              <a:t> is the solution chosen by the designers of </a:t>
            </a:r>
            <a:r>
              <a:rPr lang="en-US" dirty="0" err="1"/>
              <a:t>zarr</a:t>
            </a:r>
            <a:endParaRPr lang="en-US" dirty="0"/>
          </a:p>
          <a:p>
            <a:pPr lvl="1"/>
            <a:r>
              <a:rPr lang="en-US" dirty="0"/>
              <a:t>For files with many variables/shards the cost of access to the whole file is very high (think 1,000 variables * 100 chunks/</a:t>
            </a:r>
            <a:r>
              <a:rPr lang="en-US" dirty="0" err="1"/>
              <a:t>var</a:t>
            </a:r>
            <a:r>
              <a:rPr lang="en-US" dirty="0"/>
              <a:t> * </a:t>
            </a:r>
            <a:r>
              <a:rPr lang="en-US" i="1" dirty="0"/>
              <a:t>X</a:t>
            </a:r>
            <a:r>
              <a:rPr lang="en-US" dirty="0"/>
              <a:t> latency)*</a:t>
            </a:r>
          </a:p>
          <a:p>
            <a:pPr lvl="1"/>
            <a:r>
              <a:rPr lang="en-US" dirty="0"/>
              <a:t>Reduce size –  eliminate duplicate objects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27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Hyrax/DMR++ Use: Set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build the DMR++ metadata file</a:t>
            </a:r>
          </a:p>
          <a:p>
            <a:pPr lvl="1"/>
            <a:r>
              <a:rPr lang="en-US" dirty="0"/>
              <a:t>Choose options that alter the appearance of the file</a:t>
            </a:r>
          </a:p>
          <a:p>
            <a:pPr lvl="1"/>
            <a:r>
              <a:rPr lang="en-US" dirty="0"/>
              <a:t>DMR++ documents are (now) XML</a:t>
            </a:r>
          </a:p>
          <a:p>
            <a:r>
              <a:rPr lang="en-US" dirty="0"/>
              <a:t>Store the Data and DMR++ metadata in S3, or another web object store (WOS)</a:t>
            </a:r>
          </a:p>
          <a:p>
            <a:pPr lvl="1"/>
            <a:r>
              <a:rPr lang="en-US" dirty="0"/>
              <a:t>We use CMR to find these S3 objects</a:t>
            </a:r>
          </a:p>
          <a:p>
            <a:pPr lvl="1"/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60FC366E-8DF9-AB42-84E5-18F5307EA3E5}"/>
              </a:ext>
            </a:extLst>
          </p:cNvPr>
          <p:cNvSpPr txBox="1"/>
          <p:nvPr/>
        </p:nvSpPr>
        <p:spPr>
          <a:xfrm>
            <a:off x="2971800" y="6165350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XML: </a:t>
            </a:r>
            <a:r>
              <a:rPr lang="en" sz="1200" dirty="0" err="1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eXtensible</a:t>
            </a:r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 Markup Language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WOS: Web Object Store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CMR: Common Metadata Repository</a:t>
            </a:r>
          </a:p>
        </p:txBody>
      </p:sp>
    </p:spTree>
    <p:extLst>
      <p:ext uri="{BB962C8B-B14F-4D97-AF65-F5344CB8AC3E}">
        <p14:creationId xmlns:p14="http://schemas.microsoft.com/office/powerpoint/2010/main" val="171560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Hyrax/DMR++ Use: Data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server reads the byte-offset and size (i.e., number of bytes) of a variable from the DMR++</a:t>
            </a:r>
          </a:p>
          <a:p>
            <a:r>
              <a:rPr lang="en-US" dirty="0"/>
              <a:t>The server uses HTTP Range GET operations to read just those bytes</a:t>
            </a:r>
          </a:p>
          <a:p>
            <a:r>
              <a:rPr lang="en-US" dirty="0"/>
              <a:t>The server typically must issue many reads in parallel to get data for one variable</a:t>
            </a:r>
          </a:p>
          <a:p>
            <a:r>
              <a:rPr lang="en-US" dirty="0"/>
              <a:t>Discrete ‘chunks’ are then assembled into the variable’s value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20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4C8A-21E4-9C46-87CA-F7D05357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Hyrax/DMR++ Use: Optimization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042205-C2BF-2343-8460-65986AC5578F}"/>
              </a:ext>
            </a:extLst>
          </p:cNvPr>
          <p:cNvSpPr txBox="1">
            <a:spLocks/>
          </p:cNvSpPr>
          <p:nvPr/>
        </p:nvSpPr>
        <p:spPr>
          <a:xfrm>
            <a:off x="457200" y="1290406"/>
            <a:ext cx="8229600" cy="4835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3200" dirty="0"/>
              <a:t>Issue parallel reads</a:t>
            </a:r>
          </a:p>
          <a:p>
            <a:pPr>
              <a:buClrTx/>
            </a:pPr>
            <a:r>
              <a:rPr lang="en-US" sz="3200" dirty="0"/>
              <a:t>Decompress ‘chunks’ in parallel</a:t>
            </a:r>
          </a:p>
          <a:p>
            <a:pPr>
              <a:buClrTx/>
            </a:pPr>
            <a:r>
              <a:rPr lang="en-US" sz="3200" dirty="0"/>
              <a:t>Combine adjacent ‘chunks’ to maximize transfer volume per request</a:t>
            </a:r>
          </a:p>
          <a:p>
            <a:pPr>
              <a:buClrTx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576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tricks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DMR++ can be used to aggregate data across many objects</a:t>
            </a:r>
          </a:p>
          <a:p>
            <a:r>
              <a:rPr lang="en-US" dirty="0"/>
              <a:t>It is generally much faster than aggregations formed using files </a:t>
            </a:r>
          </a:p>
          <a:p>
            <a:pPr lvl="1"/>
            <a:r>
              <a:rPr lang="en-US" dirty="0"/>
              <a:t>There is  no need to open each file and read it’s metadata</a:t>
            </a:r>
          </a:p>
          <a:p>
            <a:r>
              <a:rPr lang="en-US" dirty="0"/>
              <a:t>It can also be used on spinning disks</a:t>
            </a:r>
          </a:p>
          <a:p>
            <a:r>
              <a:rPr lang="en-US" dirty="0"/>
              <a:t>Data are accesses without the format API library – maybe we could make a very thin server?</a:t>
            </a:r>
          </a:p>
          <a:p>
            <a:pPr lvl="1"/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6641997D-0226-0F47-8E02-496FCF7B7FD4}"/>
              </a:ext>
            </a:extLst>
          </p:cNvPr>
          <p:cNvSpPr txBox="1"/>
          <p:nvPr/>
        </p:nvSpPr>
        <p:spPr>
          <a:xfrm>
            <a:off x="2951251" y="6502025"/>
            <a:ext cx="3027451" cy="338192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API: Application Programmer Interface</a:t>
            </a:r>
          </a:p>
        </p:txBody>
      </p:sp>
    </p:spTree>
    <p:extLst>
      <p:ext uri="{BB962C8B-B14F-4D97-AF65-F5344CB8AC3E}">
        <p14:creationId xmlns:p14="http://schemas.microsoft.com/office/powerpoint/2010/main" val="126269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00703-B3BA-D64D-844F-355154A7AF2C}"/>
              </a:ext>
            </a:extLst>
          </p:cNvPr>
          <p:cNvSpPr txBox="1"/>
          <p:nvPr/>
        </p:nvSpPr>
        <p:spPr>
          <a:xfrm>
            <a:off x="457200" y="1733906"/>
            <a:ext cx="79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James Gallagher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EED-2 Software Engineer</a:t>
            </a:r>
          </a:p>
          <a:p>
            <a:r>
              <a:rPr lang="en-US" sz="28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jgallagher@opendap.org</a:t>
            </a:r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36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D Public Presentation Template" id="{538D75AA-4261-BA44-A7C6-5FC600E26E6C}" vid="{4B4A04D7-4832-8A4D-B76A-4BBA8901AF7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3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5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EE5FA95-9A3F-4703-8056-377D348D1D7A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4.xml><?xml version="1.0" encoding="utf-8"?>
<ds:datastoreItem xmlns:ds="http://schemas.openxmlformats.org/officeDocument/2006/customXml" ds:itemID="{F7EC5A3E-D6A7-4267-8550-F843AC74F629}">
  <ds:schemaRefs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3ce633a2-3058-4a23-ba20-731e7ccb36da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7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EOSDIS-EED</Template>
  <TotalTime>17314</TotalTime>
  <Words>853</Words>
  <Application>Microsoft Office PowerPoint</Application>
  <PresentationFormat>On-screen Show (4:3)</PresentationFormat>
  <Paragraphs>100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Avenir</vt:lpstr>
      <vt:lpstr>Calibri</vt:lpstr>
      <vt:lpstr>Calibri Light</vt:lpstr>
      <vt:lpstr>Helvetica Neue</vt:lpstr>
      <vt:lpstr>Source Sans Pro</vt:lpstr>
      <vt:lpstr>Verdana</vt:lpstr>
      <vt:lpstr>EOSDIS-EED</vt:lpstr>
      <vt:lpstr>Office Theme</vt:lpstr>
      <vt:lpstr>Data Optimization for the Cloud</vt:lpstr>
      <vt:lpstr>Review</vt:lpstr>
      <vt:lpstr>I  have a file location.  How do I get the data I care about from it?</vt:lpstr>
      <vt:lpstr>Files on a hard drive</vt:lpstr>
      <vt:lpstr>Files in the cloud</vt:lpstr>
      <vt:lpstr>Cloud-Optimized =   Able to fetch lots of data in a small number of reads  But operating at a scale where you can’t just fetch everything</vt:lpstr>
      <vt:lpstr>OPeNDAP in the Cloud  and the DMR++</vt:lpstr>
      <vt:lpstr>Overview</vt:lpstr>
      <vt:lpstr>PowerPoint Presentation</vt:lpstr>
      <vt:lpstr>PowerPoint Presentation</vt:lpstr>
      <vt:lpstr>PowerPoint Presentation</vt:lpstr>
      <vt:lpstr>Compare these designs</vt:lpstr>
      <vt:lpstr>Hyrax/DMR++ Use: Set up</vt:lpstr>
      <vt:lpstr>Hyrax/DMR++ Use: Data access</vt:lpstr>
      <vt:lpstr>Hyrax/DMR++ Use: Optimization</vt:lpstr>
      <vt:lpstr>Other tricks 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EOSDIS Zarr Store: Fast, direct access to NASA EOSDIS cloud data</dc:title>
  <dc:subject>[rtnipcontrolcode:unrestricted|rtnipvm:noipvm|rtnexportcontrolcountry:rtnexportcontrolcountrynone|rtnexportcontrolcode:rtnexportcontrolcodenone|rtnusecvm:nousecvm|]</dc:subject>
  <dc:creator>Quinn, Patrick M. (GSFC-423.0)[Element 84]</dc:creator>
  <cp:lastModifiedBy>Trakas, Diane E. (GSFC-423.0)[ASRC FEDERAL SYSTEM SOLUTIONS]</cp:lastModifiedBy>
  <cp:revision>266</cp:revision>
  <dcterms:created xsi:type="dcterms:W3CDTF">2020-05-28T14:50:28Z</dcterms:created>
  <dcterms:modified xsi:type="dcterms:W3CDTF">2021-06-14T17:35:53Z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  <property fmtid="{D5CDD505-2E9C-101B-9397-08002B2CF9AE}" pid="22" name="bjClsUserRVM">
    <vt:lpwstr>[]</vt:lpwstr>
  </property>
</Properties>
</file>