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8" r:id="rId5"/>
  </p:sldMasterIdLst>
  <p:notesMasterIdLst>
    <p:notesMasterId r:id="rId16"/>
  </p:notesMasterIdLst>
  <p:sldIdLst>
    <p:sldId id="4721" r:id="rId6"/>
    <p:sldId id="439" r:id="rId7"/>
    <p:sldId id="440" r:id="rId8"/>
    <p:sldId id="441" r:id="rId9"/>
    <p:sldId id="453" r:id="rId10"/>
    <p:sldId id="5192" r:id="rId11"/>
    <p:sldId id="5131" r:id="rId12"/>
    <p:sldId id="449" r:id="rId13"/>
    <p:sldId id="448" r:id="rId14"/>
    <p:sldId id="444" r:id="rId15"/>
  </p:sldIdLst>
  <p:sldSz cx="12192000" cy="6858000"/>
  <p:notesSz cx="6858000" cy="24288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D91D1"/>
    <a:srgbClr val="E2585B"/>
    <a:srgbClr val="AA5BDB"/>
    <a:srgbClr val="DB3238"/>
    <a:srgbClr val="932FD1"/>
    <a:srgbClr val="366092"/>
    <a:srgbClr val="90C74B"/>
    <a:srgbClr val="66B5D7"/>
    <a:srgbClr val="1698CD"/>
    <a:srgbClr val="E2AB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831" autoAdjust="0"/>
    <p:restoredTop sz="95946" autoAdjust="0"/>
  </p:normalViewPr>
  <p:slideViewPr>
    <p:cSldViewPr snapToGrid="0" snapToObjects="1">
      <p:cViewPr varScale="1">
        <p:scale>
          <a:sx n="107" d="100"/>
          <a:sy n="107" d="100"/>
        </p:scale>
        <p:origin x="132" y="15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9" d="100"/>
        <a:sy n="69" d="100"/>
      </p:scale>
      <p:origin x="0" y="0"/>
    </p:cViewPr>
  </p:sorterViewPr>
  <p:notesViewPr>
    <p:cSldViewPr snapToGrid="0" snapToObjects="1">
      <p:cViewPr varScale="1">
        <p:scale>
          <a:sx n="258" d="100"/>
          <a:sy n="258" d="100"/>
        </p:scale>
        <p:origin x="144" y="12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8AED46-05A0-C046-9CBF-E64E462EE253}" type="datetimeFigureOut">
              <a:rPr lang="en-US" smtClean="0"/>
              <a:t>6/11/2021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EBC336-E195-EC4D-842A-A6ECA01F58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719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49500" y="522288"/>
            <a:ext cx="4648200" cy="261461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D238B1-1031-431A-9FC2-D0E9D6DA9C0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1727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57200">
              <a:defRPr/>
            </a:pPr>
            <a:r>
              <a:rPr lang="en-US" dirty="0"/>
              <a:t>NASA is leading</a:t>
            </a:r>
            <a:r>
              <a:rPr lang="en-US" baseline="0" dirty="0"/>
              <a:t> transformation of aviation in several ways:</a:t>
            </a:r>
          </a:p>
          <a:p>
            <a:pPr defTabSz="457200">
              <a:defRPr/>
            </a:pPr>
            <a:endParaRPr lang="en-US" dirty="0"/>
          </a:p>
          <a:p>
            <a:pPr defTabSz="457200">
              <a:defRPr/>
            </a:pPr>
            <a:r>
              <a:rPr lang="en-US" u="sng" baseline="0" dirty="0"/>
              <a:t>Locally</a:t>
            </a:r>
            <a:r>
              <a:rPr lang="en-US" baseline="0" dirty="0"/>
              <a:t> - through </a:t>
            </a:r>
            <a:r>
              <a:rPr lang="en-US" b="1" baseline="0" dirty="0"/>
              <a:t>Advanced Air Mobility</a:t>
            </a:r>
            <a:r>
              <a:rPr lang="en-US" baseline="0" dirty="0"/>
              <a:t>, Unmanned Aircraft Systems, and use of electric Vertical Takeoff and Landing – we are transforming the way people and goods move through aviation. </a:t>
            </a:r>
            <a:r>
              <a:rPr lang="en-US" dirty="0"/>
              <a:t>We’re rallying emerging markets to tackle the challenges of creating an air transportation system featuring all-electric, autonomous, efficient and safe systems operating over the most rural countryside to the densest, skyscraper-filled urban environment.</a:t>
            </a:r>
            <a:endParaRPr lang="en-US" baseline="0" dirty="0"/>
          </a:p>
          <a:p>
            <a:pPr defTabSz="457200">
              <a:defRPr/>
            </a:pPr>
            <a:endParaRPr lang="en-US" baseline="0" dirty="0"/>
          </a:p>
          <a:p>
            <a:pPr defTabSz="457200">
              <a:defRPr/>
            </a:pPr>
            <a:r>
              <a:rPr lang="en-US" u="sng" baseline="0" dirty="0"/>
              <a:t>Across the nation </a:t>
            </a:r>
            <a:r>
              <a:rPr lang="en-US" baseline="0" dirty="0"/>
              <a:t>– we are enabling transformative improvements in the </a:t>
            </a:r>
            <a:r>
              <a:rPr lang="en-US" b="1" baseline="0" dirty="0"/>
              <a:t>efficiency of commercial aviation</a:t>
            </a:r>
            <a:r>
              <a:rPr lang="en-US" baseline="0" dirty="0"/>
              <a:t>, with particular focus on the single aisle fleet – Boeing 737 size – through </a:t>
            </a:r>
            <a:r>
              <a:rPr lang="en-US" dirty="0"/>
              <a:t>d</a:t>
            </a:r>
            <a:r>
              <a:rPr lang="en-US" kern="1200" dirty="0">
                <a:effectLst/>
              </a:rPr>
              <a:t>eveloping and demonstrating</a:t>
            </a:r>
            <a:r>
              <a:rPr lang="en-US" kern="1200" baseline="0" dirty="0">
                <a:effectLst/>
              </a:rPr>
              <a:t> integrated electric propulsion in small to large aircraft, </a:t>
            </a:r>
            <a:r>
              <a:rPr lang="en-US" kern="1200" dirty="0">
                <a:effectLst/>
              </a:rPr>
              <a:t>advanced</a:t>
            </a:r>
            <a:r>
              <a:rPr lang="en-US" kern="1200" baseline="0" dirty="0">
                <a:effectLst/>
              </a:rPr>
              <a:t> </a:t>
            </a:r>
            <a:r>
              <a:rPr lang="en-US" kern="1200" dirty="0">
                <a:effectLst/>
              </a:rPr>
              <a:t>materials, advanced</a:t>
            </a:r>
            <a:r>
              <a:rPr lang="en-US" kern="1200" baseline="0" dirty="0">
                <a:effectLst/>
              </a:rPr>
              <a:t> propulsion systems, and new ways to design and build aircraft.</a:t>
            </a:r>
            <a:endParaRPr lang="en-US" baseline="0" dirty="0"/>
          </a:p>
          <a:p>
            <a:pPr defTabSz="457200">
              <a:defRPr/>
            </a:pPr>
            <a:endParaRPr lang="en-US" baseline="0" dirty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u="sng" baseline="0" dirty="0"/>
              <a:t>Globally</a:t>
            </a:r>
            <a:r>
              <a:rPr lang="en-US" baseline="0" dirty="0"/>
              <a:t> – we are sustainably connecting the world through </a:t>
            </a:r>
            <a:r>
              <a:rPr lang="en-US" b="1" u="none" baseline="0" dirty="0"/>
              <a:t>high-speed commercial flight</a:t>
            </a:r>
            <a:r>
              <a:rPr lang="en-US" baseline="0" dirty="0"/>
              <a:t>.  We are removing barriers to </a:t>
            </a:r>
            <a:r>
              <a:rPr lang="en-US" kern="1200" dirty="0">
                <a:effectLst/>
              </a:rPr>
              <a:t>commercial supersonic flight over land by proving that we can get rid of the </a:t>
            </a:r>
            <a:r>
              <a:rPr lang="en-US" dirty="0"/>
              <a:t>sonic boom, tackling the next challenges in</a:t>
            </a:r>
            <a:r>
              <a:rPr lang="en-US" baseline="0" dirty="0"/>
              <a:t> local noise and emissions, and </a:t>
            </a:r>
            <a:r>
              <a:rPr lang="en-US" dirty="0"/>
              <a:t>investigating</a:t>
            </a:r>
            <a:r>
              <a:rPr lang="en-US" baseline="0" dirty="0"/>
              <a:t> the potential of even higher speed flight</a:t>
            </a:r>
            <a:r>
              <a:rPr lang="en-US" dirty="0"/>
              <a:t>.</a:t>
            </a:r>
            <a:endParaRPr lang="en-US" dirty="0">
              <a:cs typeface="Calibri"/>
            </a:endParaRPr>
          </a:p>
          <a:p>
            <a:pPr defTabSz="457200">
              <a:defRPr/>
            </a:pPr>
            <a:endParaRPr lang="en-US" baseline="0" dirty="0"/>
          </a:p>
          <a:p>
            <a:pPr defTabSz="457200">
              <a:defRPr/>
            </a:pPr>
            <a:r>
              <a:rPr lang="en-US" u="sng" baseline="0" dirty="0"/>
              <a:t>System wide</a:t>
            </a:r>
            <a:r>
              <a:rPr lang="en-US" baseline="0" dirty="0"/>
              <a:t> – we are transforming the efficiency and safety of the entire global aviation system through </a:t>
            </a:r>
            <a:r>
              <a:rPr lang="en-US" b="1" baseline="0" dirty="0"/>
              <a:t>future airspace tools and system design </a:t>
            </a:r>
            <a:r>
              <a:rPr lang="en-US" baseline="0" dirty="0"/>
              <a:t>that supports all of these users</a:t>
            </a:r>
            <a:endParaRPr lang="en-US" dirty="0"/>
          </a:p>
          <a:p>
            <a:pPr defTabSz="457200">
              <a:defRPr/>
            </a:pPr>
            <a:endParaRPr lang="en-US" dirty="0"/>
          </a:p>
          <a:p>
            <a:pPr defTabSz="457200">
              <a:defRPr/>
            </a:pPr>
            <a:r>
              <a:rPr lang="en-US" dirty="0"/>
              <a:t>Right now we’re creating the DNA of an aviation system that is transformed. </a:t>
            </a:r>
            <a:r>
              <a:rPr lang="en-US" i="1" kern="1200" dirty="0">
                <a:effectLst/>
              </a:rPr>
              <a:t>NASA explores technologies that reduce aircraft noise and fuel use, get you gate-to-gate safely and on time, and transform aviation into an economic engine at all altitudes.</a:t>
            </a:r>
            <a:r>
              <a:rPr lang="en-US" dirty="0"/>
              <a:t> </a:t>
            </a:r>
          </a:p>
          <a:p>
            <a:pPr lvl="0" algn="l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en-US" dirty="0">
              <a:cs typeface="Calibri"/>
            </a:endParaRPr>
          </a:p>
          <a:p>
            <a:pPr lvl="0" algn="l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dirty="0">
                <a:cs typeface="Calibri"/>
              </a:rPr>
              <a:t>Each of these transformations</a:t>
            </a:r>
            <a:r>
              <a:rPr lang="en-US" baseline="0" dirty="0">
                <a:cs typeface="Calibri"/>
              </a:rPr>
              <a:t> is taking place grounded in a mindset of sustainability, enabling global mobility and economic growth. </a:t>
            </a:r>
          </a:p>
          <a:p>
            <a:pPr lvl="0" algn="l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en-US" dirty="0">
              <a:cs typeface="Calibri"/>
            </a:endParaRPr>
          </a:p>
          <a:p>
            <a:pPr lvl="0" algn="l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dirty="0">
                <a:cs typeface="Calibri"/>
              </a:rPr>
              <a:t>In the emerging markets, environmental sustainability will be a key constraint in the development of low boom supersonic aircraft and short range, electrified vertical take-off and landing (</a:t>
            </a:r>
            <a:r>
              <a:rPr lang="en-US" dirty="0" err="1">
                <a:cs typeface="Calibri"/>
              </a:rPr>
              <a:t>eVTOL</a:t>
            </a:r>
            <a:r>
              <a:rPr lang="en-US" dirty="0">
                <a:cs typeface="Calibri"/>
              </a:rPr>
              <a:t>) aircraft for Advanced Air Mobility missions. </a:t>
            </a:r>
          </a:p>
          <a:p>
            <a:pPr lvl="0" algn="l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en-US" dirty="0">
              <a:cs typeface="Calibri"/>
            </a:endParaRPr>
          </a:p>
          <a:p>
            <a:pPr defTabSz="931650">
              <a:defRPr/>
            </a:pPr>
            <a:r>
              <a:rPr lang="en-US" dirty="0"/>
              <a:t>And we’re creating the fundamental building blocks</a:t>
            </a:r>
            <a:r>
              <a:rPr lang="en-US" baseline="0" dirty="0"/>
              <a:t> of knowledge and capability to enable these transformations.</a:t>
            </a: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2EBC336-E195-EC4D-842A-A6ECA01F58C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99518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EBC336-E195-EC4D-842A-A6ECA01F58C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8855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34E410-7213-3140-9F6B-41BEA2C9165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8477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>
            <a:spLocks noGrp="1" noRot="1" noChangeAspect="1"/>
          </p:cNvSpPr>
          <p:nvPr>
            <p:ph type="sldImg" idx="2"/>
          </p:nvPr>
        </p:nvSpPr>
        <p:spPr>
          <a:xfrm>
            <a:off x="6816725" y="301625"/>
            <a:ext cx="2678113" cy="150653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6" name="Shape 96"/>
          <p:cNvSpPr txBox="1">
            <a:spLocks noGrp="1"/>
          </p:cNvSpPr>
          <p:nvPr>
            <p:ph type="body" idx="1"/>
          </p:nvPr>
        </p:nvSpPr>
        <p:spPr>
          <a:xfrm>
            <a:off x="1631082" y="1906832"/>
            <a:ext cx="13048641" cy="1806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089" tIns="46545" rIns="93089" bIns="46545" anchor="t" anchorCtr="0">
            <a:noAutofit/>
          </a:bodyPr>
          <a:lstStyle/>
          <a:p>
            <a:endParaRPr lang="en-US" sz="138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97" name="Shape 97"/>
          <p:cNvSpPr txBox="1">
            <a:spLocks noGrp="1"/>
          </p:cNvSpPr>
          <p:nvPr>
            <p:ph type="sldNum" idx="12"/>
          </p:nvPr>
        </p:nvSpPr>
        <p:spPr>
          <a:xfrm>
            <a:off x="9239017" y="3812966"/>
            <a:ext cx="7068013" cy="200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089" tIns="46545" rIns="93089" bIns="46545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530724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466D3-461F-CB46-B4A3-3017979866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05D2C1-DD7C-5540-BFC6-A985B1311D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4D4FB1-C9B3-344E-A935-C137A813DD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US"/>
              <a:t>www.nasa.gov   |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AE8F2C-D7BA-DB4E-86F3-68660113F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4393" y="6492875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257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C009E-3A74-6844-8FA1-4337D2C42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D93792-103B-4143-B74B-70D4D9BA88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BA9E9C1C-29C9-9249-AC8B-79D8218289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US"/>
              <a:t>www.nasa.gov   |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AF6E193-495B-F844-87C4-FF212B838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4393" y="6492875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041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43091-E475-394A-9AEC-10DF82131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E29B53-A988-564A-BB2B-0F0BE78E6C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97952FA1-FBFC-9E43-9F88-0AE3778934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US"/>
              <a:t>www.nasa.gov   |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F11BB8F-A213-0946-B931-DF1149956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4393" y="6492875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773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69531-47F6-804B-9491-1444C431EB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51F25-6F84-C943-BAA4-AFC5302FF1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13F90C-DEEE-BD4D-B14D-5A05EE7179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71599D1F-8392-834E-86E4-5E11355033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US"/>
              <a:t>www.nasa.gov   |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1075E6D-2E71-5543-8954-D885DC689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4393" y="6492875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1886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6257C-3777-7341-9337-968A6DC49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D10B4B-DADD-0045-95C8-911D170143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02BE94-CCB2-B245-8D2C-11FB3C85EB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A47940-F509-DE47-B976-03D9501789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69A6BA-C898-D44D-9759-21C800026F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59EAA8EF-0634-FE4E-A221-EC4A03E6C7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US"/>
              <a:t>www.nasa.gov   |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EA8A90C9-CCDF-3744-B9D1-F6AA62FE1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4393" y="6492875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722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78BC0-B5B0-DE44-9D94-3DBD2B467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3CBAAD36-4E34-6C43-A50F-6025101E9E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US"/>
              <a:t>www.nasa.gov   |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A3106F6-194E-DF49-AE93-2357499DB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4393" y="6492875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053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96A0A04-0E75-1E4C-9173-B819CD51D1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US"/>
              <a:t>www.nasa.gov   |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9A6A14-CE49-434D-9B84-6AB53C79F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4393" y="6492875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608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9C71A-952F-434B-9FC0-5CF0F80734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9D3649-0EC5-C14C-BF79-FCA893185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35EE34-93FE-AF4C-A7E0-1E2B964221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5554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56E34-11C8-6C43-AB18-BE91464AE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A52C49-80F2-174D-BC84-DBC20EF9A3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B9C256-43D8-4E45-A829-5B5A248DBC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FC496AB-3232-2545-B390-F2CDEF4AF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US"/>
              <a:t>www.nasa.gov   |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80FB07F7-890F-ED4A-A852-2AE31B44C7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4393" y="6492875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375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D7689-25AD-4645-9508-C3D7B2545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5E3EA4-3E7A-524B-B7EC-4441CEA042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4A2BA75-E655-B241-A2EE-A0C05FD81F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US"/>
              <a:t>www.nasa.gov   |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4CB8FB6-57C0-5748-AA1E-9F5876A2F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4393" y="6492875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7867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473CD65-1CE2-8C48-A685-E656B4FEF2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62F109-B826-3043-81C9-4EDF213E7A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20D353A-AFA9-D44B-97B2-B212C779684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US"/>
              <a:t>www.nasa.gov   |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32778EB-32B4-9647-B68C-76263A356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4393" y="6492875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9467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3E30D40-1687-914D-853E-2382B44A197F}"/>
              </a:ext>
            </a:extLst>
          </p:cNvPr>
          <p:cNvSpPr/>
          <p:nvPr userDrawn="1"/>
        </p:nvSpPr>
        <p:spPr>
          <a:xfrm>
            <a:off x="11019296" y="123986"/>
            <a:ext cx="1038386" cy="9453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4382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0"/>
            <a:ext cx="10904107" cy="66384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3" y="815967"/>
            <a:ext cx="11523415" cy="560367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213645" y="6646196"/>
            <a:ext cx="978355" cy="212999"/>
          </a:xfrm>
        </p:spPr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72894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553366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1" y="0"/>
            <a:ext cx="10632671" cy="663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8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6468" y="913884"/>
            <a:ext cx="5725933" cy="521228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280403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with Pre-Decisiona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0"/>
            <a:ext cx="10638185" cy="663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098214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9730" y="0"/>
            <a:ext cx="10638185" cy="663840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985022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179131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8BAD5-6FF7-EA4B-B457-C11C3C85A7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EF3B67-14EA-4B40-A974-5DC04A4F591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876AF6-F906-5844-98D2-CB70790A2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810F91-DA92-7C4E-B629-DF21F8E0BD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633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C2C666-6EE6-2C40-821F-2BB1011D2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755" y="269677"/>
            <a:ext cx="10701291" cy="5228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8123E8-04A7-5941-AEF1-5F03E3277A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8755" y="1195754"/>
            <a:ext cx="11699795" cy="48405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51D20EB-A632-4F41-9CC0-A0ECDED1E9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2400" y="6492874"/>
            <a:ext cx="1040673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US"/>
              <a:t>www.nasa.gov   |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6B74469-C80C-744F-9974-DD32EF84D5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4393" y="6492875"/>
            <a:ext cx="321645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fld id="{B8AA1CF0-2751-9942-BBAA-4C77DDDF2B1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NASA logo">
            <a:extLst>
              <a:ext uri="{FF2B5EF4-FFF2-40B4-BE49-F238E27FC236}">
                <a16:creationId xmlns:a16="http://schemas.microsoft.com/office/drawing/2014/main" id="{23A6013E-B384-B54B-8702-404DDBF73229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3032" y="261762"/>
            <a:ext cx="737199" cy="609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427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7" r:id="rId12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rgbClr val="1698CD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63933" y="0"/>
            <a:ext cx="10889904" cy="6638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0423" y="789968"/>
            <a:ext cx="11523415" cy="56072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13645" y="6588539"/>
            <a:ext cx="978355" cy="2644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189"/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  <a:ea typeface="ＭＳ Ｐゴシック" pitchFamily="34" charset="-128"/>
              </a:rPr>
              <a:pPr defTabSz="457189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ea typeface="ＭＳ Ｐゴシック" pitchFamily="34" charset="-128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07463" y="639718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/>
            <a:endParaRPr lang="en-US" sz="1800" dirty="0">
              <a:solidFill>
                <a:prstClr val="black"/>
              </a:solidFill>
              <a:latin typeface="Calibri"/>
              <a:ea typeface="ＭＳ Ｐゴシック" pitchFamily="34" charset="-128"/>
            </a:endParaRPr>
          </a:p>
        </p:txBody>
      </p:sp>
      <p:cxnSp>
        <p:nvCxnSpPr>
          <p:cNvPr id="8" name="Straight Connector 7"/>
          <p:cNvCxnSpPr/>
          <p:nvPr userDrawn="1"/>
        </p:nvCxnSpPr>
        <p:spPr bwMode="auto">
          <a:xfrm>
            <a:off x="963933" y="646042"/>
            <a:ext cx="11084843" cy="0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26000">
                  <a:srgbClr val="0F68B5"/>
                </a:gs>
                <a:gs pos="0">
                  <a:srgbClr val="0F68B5"/>
                </a:gs>
                <a:gs pos="53000">
                  <a:schemeClr val="accent1">
                    <a:lumMod val="45000"/>
                    <a:lumOff val="5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99000">
                  <a:schemeClr val="bg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11" name="Picture 13" descr="NASA insigniaCMYK"/>
          <p:cNvPicPr preferRelativeResize="0">
            <a:picLocks noChangeAspect="1" noChangeArrowheads="1"/>
          </p:cNvPicPr>
          <p:nvPr userDrawn="1"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451" y="44555"/>
            <a:ext cx="77787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61947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</p:sldLayoutIdLst>
  <p:hf hdr="0" ftr="0" dt="0"/>
  <p:txStyles>
    <p:titleStyle>
      <a:lvl1pPr algn="ctr" defTabSz="457189" rtl="0" eaLnBrk="1" latinLnBrk="0" hangingPunct="1">
        <a:lnSpc>
          <a:spcPct val="8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91" indent="-342891" algn="l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10" Type="http://schemas.openxmlformats.org/officeDocument/2006/relationships/image" Target="../media/image19.svg"/><Relationship Id="rId4" Type="http://schemas.openxmlformats.org/officeDocument/2006/relationships/image" Target="../media/image13.jpeg"/><Relationship Id="rId9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F84DE4E-4A53-3749-BE76-CA9E014EF3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3657"/>
            <a:ext cx="12209117" cy="687165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D3B299B-EE6A-4B4A-80A9-D34950EF405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2991" y="181270"/>
            <a:ext cx="676460" cy="55938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00440F6-68CC-EC4B-9167-0E276F6F70CD}"/>
              </a:ext>
            </a:extLst>
          </p:cNvPr>
          <p:cNvSpPr/>
          <p:nvPr/>
        </p:nvSpPr>
        <p:spPr>
          <a:xfrm>
            <a:off x="0" y="5709875"/>
            <a:ext cx="12192000" cy="1109326"/>
          </a:xfrm>
          <a:prstGeom prst="rect">
            <a:avLst/>
          </a:prstGeom>
          <a:solidFill>
            <a:schemeClr val="tx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B8FE33-90FE-8C44-A15D-2D8053EDB42E}"/>
              </a:ext>
            </a:extLst>
          </p:cNvPr>
          <p:cNvSpPr txBox="1"/>
          <p:nvPr/>
        </p:nvSpPr>
        <p:spPr>
          <a:xfrm>
            <a:off x="121607" y="5849039"/>
            <a:ext cx="119487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3600" i="1" dirty="0">
                <a:solidFill>
                  <a:schemeClr val="bg1"/>
                </a:solidFill>
                <a:ea typeface="Calibri"/>
                <a:cs typeface="Calibri"/>
                <a:sym typeface="Calibri"/>
              </a:rPr>
              <a:t>NASA Advanced Air Mobility (AAM) Mission</a:t>
            </a:r>
          </a:p>
          <a:p>
            <a:pPr lvl="0"/>
            <a:endParaRPr lang="en-US" sz="1200" i="1" dirty="0">
              <a:solidFill>
                <a:schemeClr val="bg1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6BB2DD33-3E9F-44E3-976E-D73B768312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6492874"/>
            <a:ext cx="1040673" cy="365125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www.nasa.gov   |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F9073517-A782-4B0B-A6A2-03DE27CC0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4393" y="6492875"/>
            <a:ext cx="321645" cy="365125"/>
          </a:xfrm>
        </p:spPr>
        <p:txBody>
          <a:bodyPr/>
          <a:lstStyle/>
          <a:p>
            <a:fld id="{B8AA1CF0-2751-9942-BBAA-4C77DDDF2B1B}" type="slidenum">
              <a:rPr lang="en-US" smtClean="0">
                <a:solidFill>
                  <a:schemeClr val="bg1"/>
                </a:solidFill>
              </a:rPr>
              <a:pPr/>
              <a:t>1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5644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918720-4CC9-F941-9A67-4B12016D14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493" y="103549"/>
            <a:ext cx="11829383" cy="6229238"/>
          </a:xfrm>
          <a:prstGeom prst="rect">
            <a:avLst/>
          </a:prstGeom>
        </p:spPr>
      </p:pic>
      <p:pic>
        <p:nvPicPr>
          <p:cNvPr id="4" name="Picture 3" descr="NASA logo">
            <a:extLst>
              <a:ext uri="{FF2B5EF4-FFF2-40B4-BE49-F238E27FC236}">
                <a16:creationId xmlns:a16="http://schemas.microsoft.com/office/drawing/2014/main" id="{CC6C7A18-4766-9945-B9F9-D7D961A9335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3032" y="261762"/>
            <a:ext cx="737199" cy="60960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81EBAD3-8104-2540-B1B7-5F43F56BD99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3032" y="261761"/>
            <a:ext cx="737199" cy="609607"/>
          </a:xfrm>
          <a:prstGeom prst="rect">
            <a:avLst/>
          </a:prstGeom>
        </p:spPr>
      </p:pic>
      <p:sp>
        <p:nvSpPr>
          <p:cNvPr id="7" name="Rectangle 6" descr="&quot;&quot;">
            <a:extLst>
              <a:ext uri="{FF2B5EF4-FFF2-40B4-BE49-F238E27FC236}">
                <a16:creationId xmlns:a16="http://schemas.microsoft.com/office/drawing/2014/main" id="{87B5F246-B513-EF4D-A237-C45AEF8D6653}"/>
              </a:ext>
            </a:extLst>
          </p:cNvPr>
          <p:cNvSpPr/>
          <p:nvPr/>
        </p:nvSpPr>
        <p:spPr>
          <a:xfrm>
            <a:off x="0" y="6416844"/>
            <a:ext cx="12192000" cy="44115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4BF474-3FBB-5241-B384-F502CE68008C}"/>
              </a:ext>
            </a:extLst>
          </p:cNvPr>
          <p:cNvSpPr txBox="1"/>
          <p:nvPr/>
        </p:nvSpPr>
        <p:spPr>
          <a:xfrm>
            <a:off x="0" y="6466606"/>
            <a:ext cx="12191999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dirty="0">
                <a:solidFill>
                  <a:schemeClr val="bg1"/>
                </a:solidFill>
              </a:rPr>
              <a:t>Four Transformations for Sustainability, Greater Mobility, and Economic Growth</a:t>
            </a:r>
            <a:endParaRPr lang="en-US" spc="300" dirty="0">
              <a:solidFill>
                <a:schemeClr val="bg1"/>
              </a:solidFill>
              <a:latin typeface="Arial" panose="020B0604020202020204" pitchFamily="34" charset="0"/>
              <a:ea typeface="Montserrat" charset="0"/>
              <a:cs typeface="Arial" panose="020B0604020202020204" pitchFamily="34" charset="0"/>
            </a:endParaRP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EFFE539C-B5F3-450E-97F9-9A682522407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6492874"/>
            <a:ext cx="1040673" cy="365125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www.nasa.gov   |</a:t>
            </a: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8C8AB5C7-4071-401F-8F3E-F0B9B2DB2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64393" y="6492875"/>
            <a:ext cx="321645" cy="365125"/>
          </a:xfrm>
        </p:spPr>
        <p:txBody>
          <a:bodyPr/>
          <a:lstStyle/>
          <a:p>
            <a:fld id="{B8AA1CF0-2751-9942-BBAA-4C77DDDF2B1B}" type="slidenum">
              <a:rPr lang="en-US" smtClean="0">
                <a:solidFill>
                  <a:schemeClr val="bg1"/>
                </a:solidFill>
              </a:rPr>
              <a:pPr/>
              <a:t>2</a:t>
            </a:fld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193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C03C18BB-D34D-B44C-80E0-BFF5AF85489D}"/>
              </a:ext>
            </a:extLst>
          </p:cNvPr>
          <p:cNvSpPr/>
          <p:nvPr/>
        </p:nvSpPr>
        <p:spPr>
          <a:xfrm>
            <a:off x="90" y="6192292"/>
            <a:ext cx="12191821" cy="665708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0" dirty="0" err="1">
              <a:solidFill>
                <a:schemeClr val="tx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0F06540-F97D-C04A-B151-AFF169FF0B03}"/>
              </a:ext>
            </a:extLst>
          </p:cNvPr>
          <p:cNvSpPr txBox="1">
            <a:spLocks/>
          </p:cNvSpPr>
          <p:nvPr/>
        </p:nvSpPr>
        <p:spPr>
          <a:xfrm>
            <a:off x="162074" y="6384335"/>
            <a:ext cx="11803411" cy="276999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Latest studies show an annual estimated market of $115B by 2035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2F434C-8BE4-FB4C-B8B7-6C3DC1769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Advanced Air Mobility is Emerging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919523-1908-5C47-A691-3678B57C3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www.nasa.gov   |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D7698D-8679-A343-945D-83DC5B68A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1CF0-2751-9942-BBAA-4C77DDDF2B1B}" type="slidenum">
              <a:rPr lang="en-US" smtClean="0">
                <a:solidFill>
                  <a:schemeClr val="bg1"/>
                </a:solidFill>
              </a:rPr>
              <a:pPr/>
              <a:t>3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BFB229-05B6-E247-A70F-34F840051C3D}"/>
              </a:ext>
            </a:extLst>
          </p:cNvPr>
          <p:cNvSpPr txBox="1"/>
          <p:nvPr/>
        </p:nvSpPr>
        <p:spPr>
          <a:xfrm>
            <a:off x="-109804" y="1936791"/>
            <a:ext cx="16056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rgbClr val="0F68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REGIONAL PASSENGER AND CARGO </a:t>
            </a:r>
          </a:p>
          <a:p>
            <a:pPr algn="r"/>
            <a:r>
              <a:rPr lang="en-US" sz="1400" dirty="0">
                <a:solidFill>
                  <a:srgbClr val="0F68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TRANSPORT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D284B6-A0B3-B949-84CF-395AC9191C01}"/>
              </a:ext>
            </a:extLst>
          </p:cNvPr>
          <p:cNvSpPr txBox="1"/>
          <p:nvPr/>
        </p:nvSpPr>
        <p:spPr>
          <a:xfrm>
            <a:off x="10603853" y="1977360"/>
            <a:ext cx="15881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F68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 GOOD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7EF71F-5F6C-324A-8E59-8BA7FA1972FE}"/>
              </a:ext>
            </a:extLst>
          </p:cNvPr>
          <p:cNvSpPr txBox="1"/>
          <p:nvPr/>
        </p:nvSpPr>
        <p:spPr>
          <a:xfrm>
            <a:off x="10635357" y="4433695"/>
            <a:ext cx="15566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F68B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PASSENGER TRANSPORT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039CEC9-B2B6-4A41-A80C-FFC359DEE4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35372" y="961606"/>
            <a:ext cx="4389420" cy="246904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693B186-1A1F-2B46-90F8-E8C978262B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4759" y="961606"/>
            <a:ext cx="4397492" cy="247358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E8538A9-858D-1E4D-99D0-2044A491F8D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4761" y="3527899"/>
            <a:ext cx="4397492" cy="247358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5EE1CA8-8E82-0241-8C2E-0A149B1ADD3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35372" y="3527899"/>
            <a:ext cx="4397490" cy="247358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EEABFAD-39B3-B14C-A24E-44BD808B1A30}"/>
              </a:ext>
            </a:extLst>
          </p:cNvPr>
          <p:cNvSpPr txBox="1"/>
          <p:nvPr/>
        </p:nvSpPr>
        <p:spPr>
          <a:xfrm>
            <a:off x="-109804" y="4408981"/>
            <a:ext cx="15845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CONSUMER/ ENTERPRISE GOODS AND SERVICES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43BB743-95A2-3849-BAD9-00DDBBBC1E7D}"/>
              </a:ext>
            </a:extLst>
          </p:cNvPr>
          <p:cNvCxnSpPr>
            <a:cxnSpLocks/>
          </p:cNvCxnSpPr>
          <p:nvPr/>
        </p:nvCxnSpPr>
        <p:spPr>
          <a:xfrm>
            <a:off x="1621390" y="961607"/>
            <a:ext cx="0" cy="2469048"/>
          </a:xfrm>
          <a:prstGeom prst="line">
            <a:avLst/>
          </a:prstGeom>
          <a:ln w="28575">
            <a:solidFill>
              <a:srgbClr val="E81A2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C69E012-1E6A-2C44-82DB-2A8CC2552714}"/>
              </a:ext>
            </a:extLst>
          </p:cNvPr>
          <p:cNvCxnSpPr>
            <a:cxnSpLocks/>
          </p:cNvCxnSpPr>
          <p:nvPr/>
        </p:nvCxnSpPr>
        <p:spPr>
          <a:xfrm>
            <a:off x="1621390" y="3527899"/>
            <a:ext cx="0" cy="2473588"/>
          </a:xfrm>
          <a:prstGeom prst="line">
            <a:avLst/>
          </a:prstGeom>
          <a:ln w="28575">
            <a:solidFill>
              <a:srgbClr val="E81A2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9A50AB1-59FA-3246-A613-4E8729A15CE6}"/>
              </a:ext>
            </a:extLst>
          </p:cNvPr>
          <p:cNvCxnSpPr>
            <a:cxnSpLocks/>
          </p:cNvCxnSpPr>
          <p:nvPr/>
        </p:nvCxnSpPr>
        <p:spPr>
          <a:xfrm>
            <a:off x="10557017" y="3522061"/>
            <a:ext cx="0" cy="2473588"/>
          </a:xfrm>
          <a:prstGeom prst="line">
            <a:avLst/>
          </a:prstGeom>
          <a:ln w="28575">
            <a:solidFill>
              <a:srgbClr val="E81A2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73D4C44-4006-324A-BFC5-F4F877BA17AD}"/>
              </a:ext>
            </a:extLst>
          </p:cNvPr>
          <p:cNvCxnSpPr>
            <a:cxnSpLocks/>
          </p:cNvCxnSpPr>
          <p:nvPr/>
        </p:nvCxnSpPr>
        <p:spPr>
          <a:xfrm>
            <a:off x="10557017" y="961607"/>
            <a:ext cx="0" cy="2469048"/>
          </a:xfrm>
          <a:prstGeom prst="line">
            <a:avLst/>
          </a:prstGeom>
          <a:ln w="28575">
            <a:solidFill>
              <a:srgbClr val="E81A2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203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E7DAE-FE01-4749-97B5-249A4E141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Strong Domestic (e)VTOL Industry Base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E417A5-AB92-954A-B407-74A16182F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www.nasa.gov   |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494BA8-16C6-704F-A903-FF1DAF59A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1CF0-2751-9942-BBAA-4C77DDDF2B1B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5023EA-B682-E94B-9AA7-23B1A2AE9B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937" y="762915"/>
            <a:ext cx="10332126" cy="5811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025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EF128-76AE-8140-81ED-6F57FC00A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NASA Role to Address AAM Challenges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78FBE1F-7567-A841-B3FB-EE3252C424AA}"/>
              </a:ext>
            </a:extLst>
          </p:cNvPr>
          <p:cNvSpPr/>
          <p:nvPr/>
        </p:nvSpPr>
        <p:spPr>
          <a:xfrm>
            <a:off x="90" y="6179934"/>
            <a:ext cx="12191821" cy="695963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00" dirty="0" err="1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44F6EB-1AAB-1A44-9858-153A2F0E5BFE}"/>
              </a:ext>
            </a:extLst>
          </p:cNvPr>
          <p:cNvSpPr txBox="1">
            <a:spLocks/>
          </p:cNvSpPr>
          <p:nvPr/>
        </p:nvSpPr>
        <p:spPr>
          <a:xfrm>
            <a:off x="2450341" y="6234811"/>
            <a:ext cx="6991863" cy="553998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algn="ct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 to deliver long term technical solutions and architecture requirements for the industry and regulatory communities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14BD02-AE35-E647-B181-B814E025B1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www.nasa.gov   |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A80784-3517-8F42-A5F3-819D67AED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1CF0-2751-9942-BBAA-4C77DDDF2B1B}" type="slidenum">
              <a:rPr lang="en-US" smtClean="0">
                <a:solidFill>
                  <a:schemeClr val="bg1"/>
                </a:solidFill>
              </a:rPr>
              <a:pPr/>
              <a:t>5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A693A5B-1AB6-0343-9044-E6C80A206F28}"/>
              </a:ext>
            </a:extLst>
          </p:cNvPr>
          <p:cNvSpPr/>
          <p:nvPr/>
        </p:nvSpPr>
        <p:spPr>
          <a:xfrm>
            <a:off x="336884" y="1786760"/>
            <a:ext cx="2207865" cy="39163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81AAFF9D-78BD-E44B-B994-C2D3641C8E67}"/>
              </a:ext>
            </a:extLst>
          </p:cNvPr>
          <p:cNvSpPr/>
          <p:nvPr/>
        </p:nvSpPr>
        <p:spPr>
          <a:xfrm>
            <a:off x="2653046" y="1786761"/>
            <a:ext cx="2207775" cy="38362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FA15009-D335-1144-A528-881DA3BF5430}"/>
              </a:ext>
            </a:extLst>
          </p:cNvPr>
          <p:cNvSpPr/>
          <p:nvPr/>
        </p:nvSpPr>
        <p:spPr>
          <a:xfrm>
            <a:off x="4977599" y="1786760"/>
            <a:ext cx="2207774" cy="391632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10FBAA9-C377-4E45-BD5D-E07D6E3F7676}"/>
              </a:ext>
            </a:extLst>
          </p:cNvPr>
          <p:cNvSpPr txBox="1">
            <a:spLocks/>
          </p:cNvSpPr>
          <p:nvPr/>
        </p:nvSpPr>
        <p:spPr>
          <a:xfrm>
            <a:off x="416775" y="1974991"/>
            <a:ext cx="2003888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Vehicle </a:t>
            </a:r>
            <a:r>
              <a:rPr lang="en-US" sz="1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Development and </a:t>
            </a:r>
            <a:r>
              <a:rPr lang="en-US"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Operations</a:t>
            </a:r>
            <a:endParaRPr lang="en-US" sz="1400" b="1" strike="sngStrike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9FA6B3B-1321-D14D-8EA7-C6607121F14A}"/>
              </a:ext>
            </a:extLst>
          </p:cNvPr>
          <p:cNvSpPr txBox="1">
            <a:spLocks/>
          </p:cNvSpPr>
          <p:nvPr/>
        </p:nvSpPr>
        <p:spPr>
          <a:xfrm>
            <a:off x="2942901" y="1989964"/>
            <a:ext cx="1723697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sz="14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Airspace Design and Operations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445FCB3-51E6-0248-95CF-282C6E62731A}"/>
              </a:ext>
            </a:extLst>
          </p:cNvPr>
          <p:cNvSpPr txBox="1">
            <a:spLocks/>
          </p:cNvSpPr>
          <p:nvPr/>
        </p:nvSpPr>
        <p:spPr>
          <a:xfrm>
            <a:off x="5478252" y="2002927"/>
            <a:ext cx="1180441" cy="430887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n-US" sz="1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Community Integration</a:t>
            </a:r>
            <a:endParaRPr 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4821F4AA-0008-B148-86E8-7CE375BBB04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7493" y="2544630"/>
            <a:ext cx="2199625" cy="3158457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6BC14476-4D26-5C47-AAD0-DD37A510681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52956" y="2544630"/>
            <a:ext cx="2207866" cy="3158457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DBFBB5CA-DA96-C84F-ABB4-296DA0531F9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77508" y="2544630"/>
            <a:ext cx="2207866" cy="3158457"/>
          </a:xfrm>
          <a:prstGeom prst="rect">
            <a:avLst/>
          </a:prstGeom>
        </p:spPr>
      </p:pic>
      <p:grpSp>
        <p:nvGrpSpPr>
          <p:cNvPr id="54" name="Group 53">
            <a:extLst>
              <a:ext uri="{FF2B5EF4-FFF2-40B4-BE49-F238E27FC236}">
                <a16:creationId xmlns:a16="http://schemas.microsoft.com/office/drawing/2014/main" id="{1CB01ADA-52F2-4F4D-B60B-B5C6767A423C}"/>
              </a:ext>
            </a:extLst>
          </p:cNvPr>
          <p:cNvGrpSpPr/>
          <p:nvPr/>
        </p:nvGrpSpPr>
        <p:grpSpPr>
          <a:xfrm>
            <a:off x="1193073" y="1027492"/>
            <a:ext cx="664750" cy="664750"/>
            <a:chOff x="2077468" y="1522743"/>
            <a:chExt cx="523677" cy="523677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321FD7F2-EBE6-1B4E-ACE8-5F31F0AC25C2}"/>
                </a:ext>
              </a:extLst>
            </p:cNvPr>
            <p:cNvSpPr/>
            <p:nvPr/>
          </p:nvSpPr>
          <p:spPr>
            <a:xfrm>
              <a:off x="2077468" y="1522743"/>
              <a:ext cx="523677" cy="523677"/>
            </a:xfrm>
            <a:prstGeom prst="ellipse">
              <a:avLst/>
            </a:prstGeom>
            <a:solidFill>
              <a:srgbClr val="C0504D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3297" tIns="46649" rIns="93297" bIns="4664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buClr>
                  <a:schemeClr val="bg1"/>
                </a:buClr>
              </a:pPr>
              <a:endParaRPr lang="en-GB" sz="1700" dirty="0">
                <a:solidFill>
                  <a:schemeClr val="bg1"/>
                </a:solidFill>
              </a:endParaRPr>
            </a:p>
          </p:txBody>
        </p:sp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9F5036D1-B3B6-DF49-9934-C6168C5CADE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04048" y="1675915"/>
              <a:ext cx="462617" cy="224624"/>
            </a:xfrm>
            <a:prstGeom prst="rect">
              <a:avLst/>
            </a:prstGeom>
          </p:spPr>
        </p:pic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E524CBF2-0751-CC43-ADD4-29ED8CF61431}"/>
              </a:ext>
            </a:extLst>
          </p:cNvPr>
          <p:cNvGrpSpPr/>
          <p:nvPr/>
        </p:nvGrpSpPr>
        <p:grpSpPr>
          <a:xfrm>
            <a:off x="3448100" y="1026288"/>
            <a:ext cx="692808" cy="698668"/>
            <a:chOff x="2780863" y="3056323"/>
            <a:chExt cx="530581" cy="535069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881D164B-DF0A-7F43-B9D0-88F3E3F482E3}"/>
                </a:ext>
              </a:extLst>
            </p:cNvPr>
            <p:cNvSpPr/>
            <p:nvPr/>
          </p:nvSpPr>
          <p:spPr>
            <a:xfrm>
              <a:off x="2787767" y="3067715"/>
              <a:ext cx="523677" cy="523677"/>
            </a:xfrm>
            <a:prstGeom prst="ellipse">
              <a:avLst/>
            </a:prstGeom>
            <a:solidFill>
              <a:srgbClr val="4F81BD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3297" tIns="46649" rIns="93297" bIns="4664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buClr>
                  <a:schemeClr val="bg1"/>
                </a:buClr>
              </a:pPr>
              <a:endParaRPr lang="en-GB" sz="1700" dirty="0">
                <a:solidFill>
                  <a:schemeClr val="bg1"/>
                </a:solidFill>
              </a:endParaRPr>
            </a:p>
          </p:txBody>
        </p:sp>
        <p:pic>
          <p:nvPicPr>
            <p:cNvPr id="59" name="Graphic 25" descr="Compass">
              <a:extLst>
                <a:ext uri="{FF2B5EF4-FFF2-40B4-BE49-F238E27FC236}">
                  <a16:creationId xmlns:a16="http://schemas.microsoft.com/office/drawing/2014/main" id="{9FC382AB-1C5B-B74A-8B9A-7BCA5A05E91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780863" y="3056323"/>
              <a:ext cx="530581" cy="530581"/>
            </a:xfrm>
            <a:prstGeom prst="rect">
              <a:avLst/>
            </a:prstGeom>
          </p:spPr>
        </p:pic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290C018-65E1-3C4C-9D72-0AE1E845EABE}"/>
              </a:ext>
            </a:extLst>
          </p:cNvPr>
          <p:cNvGrpSpPr/>
          <p:nvPr/>
        </p:nvGrpSpPr>
        <p:grpSpPr>
          <a:xfrm>
            <a:off x="5748420" y="1030914"/>
            <a:ext cx="698668" cy="698668"/>
            <a:chOff x="2178690" y="4940788"/>
            <a:chExt cx="523677" cy="523677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46D4243E-AC92-4B4B-B242-16F45E41C5E3}"/>
                </a:ext>
              </a:extLst>
            </p:cNvPr>
            <p:cNvSpPr/>
            <p:nvPr/>
          </p:nvSpPr>
          <p:spPr>
            <a:xfrm>
              <a:off x="2178690" y="4940788"/>
              <a:ext cx="523677" cy="523677"/>
            </a:xfrm>
            <a:prstGeom prst="ellipse">
              <a:avLst/>
            </a:prstGeom>
            <a:solidFill>
              <a:srgbClr val="8064A2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3297" tIns="46649" rIns="93297" bIns="4664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buClr>
                  <a:schemeClr val="bg1"/>
                </a:buClr>
              </a:pPr>
              <a:endParaRPr lang="en-GB" sz="1700" dirty="0">
                <a:solidFill>
                  <a:schemeClr val="bg1"/>
                </a:solidFill>
              </a:endParaRPr>
            </a:p>
          </p:txBody>
        </p:sp>
        <p:pic>
          <p:nvPicPr>
            <p:cNvPr id="62" name="Graphic 24" descr="Users">
              <a:extLst>
                <a:ext uri="{FF2B5EF4-FFF2-40B4-BE49-F238E27FC236}">
                  <a16:creationId xmlns:a16="http://schemas.microsoft.com/office/drawing/2014/main" id="{17884FF0-FA83-0F41-A705-9765EAC0614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240425" y="5002523"/>
              <a:ext cx="400207" cy="400207"/>
            </a:xfrm>
            <a:prstGeom prst="rect">
              <a:avLst/>
            </a:prstGeom>
          </p:spPr>
        </p:pic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F822C505-2395-CE4A-8804-50CA4980CD22}"/>
              </a:ext>
            </a:extLst>
          </p:cNvPr>
          <p:cNvSpPr txBox="1">
            <a:spLocks/>
          </p:cNvSpPr>
          <p:nvPr/>
        </p:nvSpPr>
        <p:spPr>
          <a:xfrm>
            <a:off x="7486336" y="2135847"/>
            <a:ext cx="4505885" cy="276998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marL="0" lvl="1" indent="11113">
              <a:buNone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NASA and key partners are collectively taking on the most difficult mission challenges to enable industry to flourish by 2030</a:t>
            </a:r>
          </a:p>
          <a:p>
            <a:pPr marL="0" lvl="1" indent="11113">
              <a:buNone/>
            </a:pP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indent="-342900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Research and Development  Portfolio</a:t>
            </a:r>
          </a:p>
          <a:p>
            <a:pPr marL="342900" lvl="1" indent="-342900"/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indent="-342900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Robust Ecosystem Partnerships</a:t>
            </a:r>
          </a:p>
          <a:p>
            <a:pPr marL="342900" lvl="1" indent="-342900"/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1" indent="-342900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AAM National Campaign Series</a:t>
            </a:r>
          </a:p>
        </p:txBody>
      </p:sp>
    </p:spTree>
    <p:extLst>
      <p:ext uri="{BB962C8B-B14F-4D97-AF65-F5344CB8AC3E}">
        <p14:creationId xmlns:p14="http://schemas.microsoft.com/office/powerpoint/2010/main" val="2778520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C5FCD02-B3F1-4336-AAB5-6840FA7C5D40}"/>
              </a:ext>
            </a:extLst>
          </p:cNvPr>
          <p:cNvSpPr/>
          <p:nvPr/>
        </p:nvSpPr>
        <p:spPr>
          <a:xfrm>
            <a:off x="818607" y="5698983"/>
            <a:ext cx="10904107" cy="1032862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  <a:softEdge rad="6350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Arial Narrow" panose="020B0606020202030204" pitchFamily="34" charset="0"/>
              </a:rPr>
              <a:t>AAM Sustainability is based on creating opportunities for public good and convenience use-cases that leverage clean technologies through the supply chain and operations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2E371D-C5D0-9048-B955-0A92932A1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AAM Sustainability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59932D-DC22-8F47-B492-3655F5502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70355" y="6602719"/>
            <a:ext cx="321645" cy="365125"/>
          </a:xfrm>
        </p:spPr>
        <p:txBody>
          <a:bodyPr/>
          <a:lstStyle/>
          <a:p>
            <a:fld id="{4B5A7D23-5EA3-BB48-9A7E-29066237FEC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9214167-27B7-7247-9BC2-153FE021956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659" r="8804"/>
          <a:stretch/>
        </p:blipFill>
        <p:spPr>
          <a:xfrm>
            <a:off x="3171313" y="2017743"/>
            <a:ext cx="5849378" cy="327454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8942C53-C71E-9A49-8BC9-FC679E919A17}"/>
              </a:ext>
            </a:extLst>
          </p:cNvPr>
          <p:cNvSpPr/>
          <p:nvPr/>
        </p:nvSpPr>
        <p:spPr>
          <a:xfrm>
            <a:off x="381536" y="2659097"/>
            <a:ext cx="2670033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u="sng" dirty="0"/>
              <a:t>Clean Technology and Infrastructure </a:t>
            </a:r>
          </a:p>
          <a:p>
            <a:pPr algn="ctr"/>
            <a:endParaRPr lang="en-US" sz="800" b="1" u="sng" dirty="0"/>
          </a:p>
          <a:p>
            <a:pPr algn="ctr"/>
            <a:r>
              <a:rPr lang="en-US" sz="1600" dirty="0"/>
              <a:t>As aircraft become more electric, the importance of achieving zero emissions becomes a power grid infrastructure challenge</a:t>
            </a:r>
          </a:p>
          <a:p>
            <a:pPr algn="ctr"/>
            <a:endParaRPr lang="en-US" sz="2000" u="sng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76A820E-193C-9246-B7D6-CECCC378B38E}"/>
              </a:ext>
            </a:extLst>
          </p:cNvPr>
          <p:cNvSpPr/>
          <p:nvPr/>
        </p:nvSpPr>
        <p:spPr>
          <a:xfrm>
            <a:off x="2628968" y="727207"/>
            <a:ext cx="6984253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u="sng" dirty="0"/>
              <a:t>Sustainable Operations</a:t>
            </a:r>
          </a:p>
          <a:p>
            <a:pPr algn="ctr"/>
            <a:endParaRPr lang="en-US" sz="800" dirty="0"/>
          </a:p>
          <a:p>
            <a:pPr algn="ctr"/>
            <a:r>
              <a:rPr lang="en-US" sz="1600" dirty="0"/>
              <a:t>High Demand, multi-modal, no-emissions, with automated networked vehicle operations providing significant public good (fire and medical) and time savings to regular travelers (regional and local)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E4BCBF0-9F36-E740-A774-A8C6A9D56A4B}"/>
              </a:ext>
            </a:extLst>
          </p:cNvPr>
          <p:cNvSpPr/>
          <p:nvPr/>
        </p:nvSpPr>
        <p:spPr>
          <a:xfrm>
            <a:off x="9233119" y="2659097"/>
            <a:ext cx="2730280" cy="20774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u="sng" dirty="0"/>
              <a:t>Production Resiliency</a:t>
            </a:r>
          </a:p>
          <a:p>
            <a:pPr algn="ctr"/>
            <a:endParaRPr lang="en-US" sz="900" dirty="0"/>
          </a:p>
          <a:p>
            <a:pPr algn="ctr"/>
            <a:r>
              <a:rPr lang="en-US" sz="1600" dirty="0"/>
              <a:t>Production certifications and supply chain for aviation must transform to accommodate sustainable technology and energy</a:t>
            </a:r>
            <a:endParaRPr lang="en-US" sz="2000" b="1" u="sng" dirty="0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70E42FC4-8149-49B3-AB2D-E4608B170CA3}"/>
              </a:ext>
            </a:extLst>
          </p:cNvPr>
          <p:cNvSpPr txBox="1">
            <a:spLocks/>
          </p:cNvSpPr>
          <p:nvPr/>
        </p:nvSpPr>
        <p:spPr>
          <a:xfrm>
            <a:off x="1064393" y="6492875"/>
            <a:ext cx="32164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8AA1CF0-2751-9942-BBAA-4C77DDDF2B1B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0" name="Date Placeholder 2">
            <a:extLst>
              <a:ext uri="{FF2B5EF4-FFF2-40B4-BE49-F238E27FC236}">
                <a16:creationId xmlns:a16="http://schemas.microsoft.com/office/drawing/2014/main" id="{0E6F18EE-85A3-442C-A686-62697B258D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6492874"/>
            <a:ext cx="1040673" cy="365125"/>
          </a:xfrm>
        </p:spPr>
        <p:txBody>
          <a:bodyPr/>
          <a:lstStyle/>
          <a:p>
            <a:r>
              <a:rPr lang="en-US" dirty="0"/>
              <a:t>www.nasa.gov   |</a:t>
            </a:r>
          </a:p>
        </p:txBody>
      </p:sp>
    </p:spTree>
    <p:extLst>
      <p:ext uri="{BB962C8B-B14F-4D97-AF65-F5344CB8AC3E}">
        <p14:creationId xmlns:p14="http://schemas.microsoft.com/office/powerpoint/2010/main" val="785127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Shape 107">
            <a:extLst>
              <a:ext uri="{FF2B5EF4-FFF2-40B4-BE49-F238E27FC236}">
                <a16:creationId xmlns:a16="http://schemas.microsoft.com/office/drawing/2014/main" id="{69D2C64F-1E01-044A-823E-90B230168F45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29293" y="2467849"/>
            <a:ext cx="4401006" cy="2719935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Shape 104"/>
          <p:cNvSpPr txBox="1">
            <a:spLocks noGrp="1"/>
          </p:cNvSpPr>
          <p:nvPr>
            <p:ph type="title"/>
          </p:nvPr>
        </p:nvSpPr>
        <p:spPr>
          <a:xfrm>
            <a:off x="218755" y="158464"/>
            <a:ext cx="10701291" cy="5228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sym typeface="Calibri"/>
              </a:rPr>
              <a:t>NASA AAM Mission Priorities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D8A13148-F451-8F4F-A23E-D635598407EB}"/>
              </a:ext>
            </a:extLst>
          </p:cNvPr>
          <p:cNvSpPr/>
          <p:nvPr/>
        </p:nvSpPr>
        <p:spPr>
          <a:xfrm>
            <a:off x="2663191" y="1667547"/>
            <a:ext cx="6640830" cy="421991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086770A-D86B-2642-8A50-8F09CB3BA7CA}"/>
              </a:ext>
            </a:extLst>
          </p:cNvPr>
          <p:cNvSpPr/>
          <p:nvPr/>
        </p:nvSpPr>
        <p:spPr>
          <a:xfrm>
            <a:off x="1846550" y="903834"/>
            <a:ext cx="8329846" cy="566653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7D4CC976-F862-194C-B5B7-2878AF7D9E38}"/>
              </a:ext>
            </a:extLst>
          </p:cNvPr>
          <p:cNvSpPr/>
          <p:nvPr/>
        </p:nvSpPr>
        <p:spPr>
          <a:xfrm>
            <a:off x="2251710" y="1252224"/>
            <a:ext cx="7452359" cy="497379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85EBBB3E-5E92-BE46-A7F9-69166461C6D5}"/>
              </a:ext>
            </a:extLst>
          </p:cNvPr>
          <p:cNvSpPr/>
          <p:nvPr/>
        </p:nvSpPr>
        <p:spPr>
          <a:xfrm>
            <a:off x="3120390" y="2044737"/>
            <a:ext cx="5737859" cy="352172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Shape 102"/>
          <p:cNvSpPr/>
          <p:nvPr/>
        </p:nvSpPr>
        <p:spPr>
          <a:xfrm>
            <a:off x="988674" y="4231100"/>
            <a:ext cx="3251923" cy="1906649"/>
          </a:xfrm>
          <a:prstGeom prst="roundRect">
            <a:avLst>
              <a:gd name="adj" fmla="val 16667"/>
            </a:avLst>
          </a:prstGeom>
          <a:solidFill>
            <a:srgbClr val="C0504D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spcFirstLastPara="1" wrap="square" lIns="45700" tIns="91425" rIns="4570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Source and Fleet Noise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1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Vehicle Propulsion Reliability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1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Environmental and Failure conditions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1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Distributed Electric Propulsion</a:t>
            </a:r>
          </a:p>
        </p:txBody>
      </p:sp>
      <p:sp>
        <p:nvSpPr>
          <p:cNvPr id="99" name="Shape 99"/>
          <p:cNvSpPr/>
          <p:nvPr/>
        </p:nvSpPr>
        <p:spPr>
          <a:xfrm>
            <a:off x="7840280" y="4213364"/>
            <a:ext cx="3073247" cy="1700425"/>
          </a:xfrm>
          <a:prstGeom prst="roundRect">
            <a:avLst>
              <a:gd name="adj" fmla="val 16667"/>
            </a:avLst>
          </a:prstGeom>
          <a:solidFill>
            <a:srgbClr val="C0504D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spcFirstLastPara="1" wrap="square" lIns="45700" tIns="0" rIns="45700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Automated Flight and Contingency Management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1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m:N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Pilots to Operators</a:t>
            </a:r>
          </a:p>
        </p:txBody>
      </p:sp>
      <p:sp>
        <p:nvSpPr>
          <p:cNvPr id="100" name="Shape 100"/>
          <p:cNvSpPr/>
          <p:nvPr/>
        </p:nvSpPr>
        <p:spPr>
          <a:xfrm>
            <a:off x="4525459" y="719934"/>
            <a:ext cx="3044000" cy="1783280"/>
          </a:xfrm>
          <a:prstGeom prst="roundRect">
            <a:avLst>
              <a:gd name="adj" fmla="val 16667"/>
            </a:avLst>
          </a:prstGeom>
          <a:solidFill>
            <a:srgbClr val="8064A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3297" tIns="46649" rIns="93297" bIns="4664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buClr>
                <a:schemeClr val="bg1"/>
              </a:buClr>
            </a:pPr>
            <a:r>
              <a:rPr lang="en-US" sz="16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Human Response to Noise</a:t>
            </a:r>
          </a:p>
          <a:p>
            <a:pPr algn="ctr">
              <a:buClr>
                <a:schemeClr val="bg1"/>
              </a:buClr>
            </a:pPr>
            <a:endParaRPr lang="en-US" sz="1600" i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buClr>
                <a:schemeClr val="bg1"/>
              </a:buClr>
            </a:pPr>
            <a:r>
              <a:rPr lang="en-US" sz="16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Regional M&amp;S Capabilities, &amp; Supply Chain</a:t>
            </a:r>
          </a:p>
          <a:p>
            <a:pPr algn="ctr">
              <a:buClr>
                <a:schemeClr val="bg1"/>
              </a:buClr>
            </a:pPr>
            <a:endParaRPr lang="en-US" sz="1600" i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buClr>
                <a:schemeClr val="bg1"/>
              </a:buClr>
            </a:pPr>
            <a:r>
              <a:rPr lang="en-US" sz="16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Community Integration</a:t>
            </a:r>
          </a:p>
        </p:txBody>
      </p:sp>
      <p:sp>
        <p:nvSpPr>
          <p:cNvPr id="101" name="Shape 101"/>
          <p:cNvSpPr/>
          <p:nvPr/>
        </p:nvSpPr>
        <p:spPr>
          <a:xfrm>
            <a:off x="8202713" y="1787182"/>
            <a:ext cx="2915485" cy="1824892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spcFirstLastPara="1" wrap="square" lIns="45700" tIns="0" rIns="45700" bIns="91425" anchor="ctr" anchorCtr="0">
            <a:no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UAM Supplemental Data Services</a:t>
            </a: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1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In-time Aviation Safety Management System</a:t>
            </a:r>
          </a:p>
        </p:txBody>
      </p:sp>
      <p:sp>
        <p:nvSpPr>
          <p:cNvPr id="103" name="Shape 103"/>
          <p:cNvSpPr/>
          <p:nvPr/>
        </p:nvSpPr>
        <p:spPr>
          <a:xfrm>
            <a:off x="748064" y="1619214"/>
            <a:ext cx="3221252" cy="1906649"/>
          </a:xfrm>
          <a:prstGeom prst="roundRect">
            <a:avLst>
              <a:gd name="adj" fmla="val 16667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spcFirstLastPara="1" wrap="square" lIns="45700" tIns="0" rIns="45700" bIns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xTM</a:t>
            </a: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Architectures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1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Operational Rules, Roles, &amp; Procedures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1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Comm, Nav, Surveillance, Information</a:t>
            </a:r>
          </a:p>
        </p:txBody>
      </p:sp>
      <p:sp>
        <p:nvSpPr>
          <p:cNvPr id="64" name="Shape 108"/>
          <p:cNvSpPr/>
          <p:nvPr/>
        </p:nvSpPr>
        <p:spPr>
          <a:xfrm>
            <a:off x="3775817" y="3046130"/>
            <a:ext cx="1605670" cy="732512"/>
          </a:xfrm>
          <a:prstGeom prst="ellipse">
            <a:avLst/>
          </a:prstGeom>
          <a:solidFill>
            <a:srgbClr val="FFFFFF">
              <a:alpha val="34902"/>
            </a:srgbClr>
          </a:solidFill>
          <a:ln w="57150">
            <a:solidFill>
              <a:srgbClr val="95B3D7"/>
            </a:solidFill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Arial Narrow"/>
                <a:cs typeface="Arial Narrow"/>
                <a:sym typeface="Arial Narrow"/>
              </a:rPr>
              <a:t>Airspace System Design &amp; Implementation</a:t>
            </a:r>
          </a:p>
        </p:txBody>
      </p:sp>
      <p:sp>
        <p:nvSpPr>
          <p:cNvPr id="65" name="Shape 109"/>
          <p:cNvSpPr/>
          <p:nvPr/>
        </p:nvSpPr>
        <p:spPr>
          <a:xfrm>
            <a:off x="6665816" y="3053526"/>
            <a:ext cx="1725519" cy="727049"/>
          </a:xfrm>
          <a:prstGeom prst="ellipse">
            <a:avLst/>
          </a:prstGeom>
          <a:solidFill>
            <a:srgbClr val="FFFFFF">
              <a:alpha val="34902"/>
            </a:srgbClr>
          </a:solidFill>
          <a:ln w="57150">
            <a:solidFill>
              <a:srgbClr val="95B3D7"/>
            </a:solidFill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Arial Narrow"/>
                <a:cs typeface="Arial Narrow"/>
                <a:sym typeface="Arial Narrow"/>
              </a:rPr>
              <a:t>Airspace &amp; Fleet Operations Management</a:t>
            </a:r>
            <a:endParaRPr kumimoji="0" lang="en-US" sz="13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6" name="Shape 110"/>
          <p:cNvSpPr/>
          <p:nvPr/>
        </p:nvSpPr>
        <p:spPr>
          <a:xfrm>
            <a:off x="4103790" y="4140354"/>
            <a:ext cx="1707366" cy="836482"/>
          </a:xfrm>
          <a:prstGeom prst="ellipse">
            <a:avLst/>
          </a:prstGeom>
          <a:solidFill>
            <a:srgbClr val="FFFFFF">
              <a:alpha val="34902"/>
            </a:srgbClr>
          </a:solidFill>
          <a:ln w="57150">
            <a:solidFill>
              <a:srgbClr val="C0504D"/>
            </a:solidFill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Arial Narrow"/>
                <a:cs typeface="Arial Narrow"/>
                <a:sym typeface="Arial Narrow"/>
              </a:rPr>
              <a:t>Vehicle </a:t>
            </a:r>
            <a:b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Arial Narrow"/>
                <a:cs typeface="Arial Narrow"/>
                <a:sym typeface="Arial Narrow"/>
              </a:rPr>
            </a:b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Arial Narrow"/>
                <a:cs typeface="Arial Narrow"/>
                <a:sym typeface="Arial Narrow"/>
              </a:rPr>
              <a:t>Development &amp; Production</a:t>
            </a:r>
          </a:p>
        </p:txBody>
      </p:sp>
      <p:sp>
        <p:nvSpPr>
          <p:cNvPr id="67" name="Shape 111"/>
          <p:cNvSpPr/>
          <p:nvPr/>
        </p:nvSpPr>
        <p:spPr>
          <a:xfrm>
            <a:off x="6199775" y="4128965"/>
            <a:ext cx="1725519" cy="836482"/>
          </a:xfrm>
          <a:prstGeom prst="ellipse">
            <a:avLst/>
          </a:prstGeom>
          <a:solidFill>
            <a:srgbClr val="FFFFFF">
              <a:alpha val="34902"/>
            </a:srgbClr>
          </a:solidFill>
          <a:ln w="57150">
            <a:solidFill>
              <a:srgbClr val="C0504D"/>
            </a:solidFill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Arial Narrow"/>
                <a:cs typeface="Arial Narrow"/>
                <a:sym typeface="Arial Narrow"/>
              </a:rPr>
              <a:t>Individual Vehicle Management &amp; Operations</a:t>
            </a:r>
          </a:p>
        </p:txBody>
      </p:sp>
      <p:sp>
        <p:nvSpPr>
          <p:cNvPr id="68" name="Shape 112"/>
          <p:cNvSpPr/>
          <p:nvPr/>
        </p:nvSpPr>
        <p:spPr>
          <a:xfrm>
            <a:off x="5247397" y="2508393"/>
            <a:ext cx="1543145" cy="661095"/>
          </a:xfrm>
          <a:prstGeom prst="ellipse">
            <a:avLst/>
          </a:prstGeom>
          <a:solidFill>
            <a:srgbClr val="FFFFFF">
              <a:alpha val="34902"/>
            </a:srgbClr>
          </a:solidFill>
          <a:ln w="57150">
            <a:solidFill>
              <a:srgbClr val="8064A2"/>
            </a:solidFill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Arial Narrow"/>
                <a:cs typeface="Arial Narrow"/>
                <a:sym typeface="Arial Narrow"/>
              </a:rPr>
              <a:t>Community Integration</a:t>
            </a:r>
            <a:endParaRPr kumimoji="0" sz="13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869995B-3D30-7742-A65B-C4A2718969D4}"/>
              </a:ext>
            </a:extLst>
          </p:cNvPr>
          <p:cNvSpPr txBox="1"/>
          <p:nvPr/>
        </p:nvSpPr>
        <p:spPr>
          <a:xfrm>
            <a:off x="4972328" y="6086898"/>
            <a:ext cx="1966804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National Campaign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CFA890B-638C-E148-9BB3-25EC28C8ED9E}"/>
              </a:ext>
            </a:extLst>
          </p:cNvPr>
          <p:cNvSpPr txBox="1"/>
          <p:nvPr/>
        </p:nvSpPr>
        <p:spPr>
          <a:xfrm>
            <a:off x="4045308" y="6473025"/>
            <a:ext cx="384615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Systems and Architecture Requirements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30A3D80-04C0-F441-A8C1-F01AEC103F8C}"/>
              </a:ext>
            </a:extLst>
          </p:cNvPr>
          <p:cNvSpPr txBox="1"/>
          <p:nvPr/>
        </p:nvSpPr>
        <p:spPr>
          <a:xfrm>
            <a:off x="4846704" y="5696830"/>
            <a:ext cx="2164332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High Density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Vertiplex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060A695-A720-094B-BC80-2F02F0C4D8D8}"/>
              </a:ext>
            </a:extLst>
          </p:cNvPr>
          <p:cNvSpPr txBox="1"/>
          <p:nvPr/>
        </p:nvSpPr>
        <p:spPr>
          <a:xfrm>
            <a:off x="4484542" y="5288507"/>
            <a:ext cx="3073247" cy="3385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Assured Automated Architectures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E5C6254-D05C-4EB6-9F76-CC0AF4C48B64}"/>
              </a:ext>
            </a:extLst>
          </p:cNvPr>
          <p:cNvSpPr txBox="1"/>
          <p:nvPr/>
        </p:nvSpPr>
        <p:spPr>
          <a:xfrm>
            <a:off x="9929747" y="6140727"/>
            <a:ext cx="21516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Aircraft &amp; Aircrew Barriers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Airspace Barriers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Community Integration Barriers</a:t>
            </a:r>
          </a:p>
        </p:txBody>
      </p:sp>
      <p:sp>
        <p:nvSpPr>
          <p:cNvPr id="30" name="Rounded Rectangle 53">
            <a:extLst>
              <a:ext uri="{FF2B5EF4-FFF2-40B4-BE49-F238E27FC236}">
                <a16:creationId xmlns:a16="http://schemas.microsoft.com/office/drawing/2014/main" id="{887223BB-CD47-4C3C-80E1-7F946D197073}"/>
              </a:ext>
            </a:extLst>
          </p:cNvPr>
          <p:cNvSpPr/>
          <p:nvPr/>
        </p:nvSpPr>
        <p:spPr>
          <a:xfrm>
            <a:off x="9664284" y="6573145"/>
            <a:ext cx="257477" cy="153620"/>
          </a:xfrm>
          <a:prstGeom prst="roundRect">
            <a:avLst/>
          </a:prstGeom>
          <a:solidFill>
            <a:srgbClr val="AA5BD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Rounded Rectangle 54">
            <a:extLst>
              <a:ext uri="{FF2B5EF4-FFF2-40B4-BE49-F238E27FC236}">
                <a16:creationId xmlns:a16="http://schemas.microsoft.com/office/drawing/2014/main" id="{67C9CEDE-0BB7-4D3C-8656-BD07803D468B}"/>
              </a:ext>
            </a:extLst>
          </p:cNvPr>
          <p:cNvSpPr/>
          <p:nvPr/>
        </p:nvSpPr>
        <p:spPr>
          <a:xfrm>
            <a:off x="9664284" y="6381120"/>
            <a:ext cx="257477" cy="153620"/>
          </a:xfrm>
          <a:prstGeom prst="roundRect">
            <a:avLst/>
          </a:prstGeom>
          <a:solidFill>
            <a:srgbClr val="6D91D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ounded Rectangle 55">
            <a:extLst>
              <a:ext uri="{FF2B5EF4-FFF2-40B4-BE49-F238E27FC236}">
                <a16:creationId xmlns:a16="http://schemas.microsoft.com/office/drawing/2014/main" id="{4A8B77C7-16A6-485F-AABB-CDB8C5C7EFCA}"/>
              </a:ext>
            </a:extLst>
          </p:cNvPr>
          <p:cNvSpPr/>
          <p:nvPr/>
        </p:nvSpPr>
        <p:spPr>
          <a:xfrm>
            <a:off x="9660840" y="6189095"/>
            <a:ext cx="257477" cy="153620"/>
          </a:xfrm>
          <a:prstGeom prst="roundRect">
            <a:avLst/>
          </a:prstGeom>
          <a:solidFill>
            <a:srgbClr val="E2585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Date Placeholder 2">
            <a:extLst>
              <a:ext uri="{FF2B5EF4-FFF2-40B4-BE49-F238E27FC236}">
                <a16:creationId xmlns:a16="http://schemas.microsoft.com/office/drawing/2014/main" id="{E98A6C34-0047-45A9-827D-C10A95C6E8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" y="6492874"/>
            <a:ext cx="1040673" cy="365125"/>
          </a:xfrm>
        </p:spPr>
        <p:txBody>
          <a:bodyPr/>
          <a:lstStyle/>
          <a:p>
            <a:r>
              <a:rPr lang="en-US" dirty="0"/>
              <a:t>www.nasa.gov   |</a:t>
            </a:r>
          </a:p>
        </p:txBody>
      </p:sp>
      <p:sp>
        <p:nvSpPr>
          <p:cNvPr id="35" name="Slide Number Placeholder 3">
            <a:extLst>
              <a:ext uri="{FF2B5EF4-FFF2-40B4-BE49-F238E27FC236}">
                <a16:creationId xmlns:a16="http://schemas.microsoft.com/office/drawing/2014/main" id="{CD167BFC-11E0-486F-9850-39A230A7EFC2}"/>
              </a:ext>
            </a:extLst>
          </p:cNvPr>
          <p:cNvSpPr txBox="1">
            <a:spLocks/>
          </p:cNvSpPr>
          <p:nvPr/>
        </p:nvSpPr>
        <p:spPr>
          <a:xfrm>
            <a:off x="1064393" y="6492875"/>
            <a:ext cx="32164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8AA1CF0-2751-9942-BBAA-4C77DDDF2B1B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261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9B0624-F3C0-C34E-8D91-1096F4E64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AAM Ecosystem Working Group (AEWG)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697CAE6-53CA-7645-882C-F9A844909C22}"/>
              </a:ext>
            </a:extLst>
          </p:cNvPr>
          <p:cNvSpPr/>
          <p:nvPr/>
        </p:nvSpPr>
        <p:spPr>
          <a:xfrm>
            <a:off x="90" y="6024602"/>
            <a:ext cx="12191821" cy="847073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00" b="0" i="0" u="none" strike="noStrike" kern="0" cap="none" spc="0" normalizeH="0" baseline="0" noProof="0" dirty="0" err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559F4C0-22F8-7E45-8822-B649A5E912CF}"/>
              </a:ext>
            </a:extLst>
          </p:cNvPr>
          <p:cNvSpPr txBox="1">
            <a:spLocks/>
          </p:cNvSpPr>
          <p:nvPr/>
        </p:nvSpPr>
        <p:spPr>
          <a:xfrm>
            <a:off x="162074" y="6151335"/>
            <a:ext cx="11803411" cy="553998"/>
          </a:xfrm>
          <a:prstGeom prst="rect">
            <a:avLst/>
          </a:prstGeom>
          <a:effectLst/>
        </p:spPr>
        <p:txBody>
          <a:bodyPr vert="horz" wrap="square" lIns="0" tIns="0" rIns="0" bIns="0" rtlCol="0" anchor="ctr" anchorCtr="0">
            <a:spAutoFit/>
          </a:bodyPr>
          <a:lstStyle>
            <a:lvl1pPr marL="0" lvl="0" indent="0" defTabSz="895350" eaLnBrk="1" latinLnBrk="0" hangingPunct="1">
              <a:buClr>
                <a:schemeClr val="tx2"/>
              </a:buClr>
              <a:buSzPct val="100000"/>
              <a:defRPr lang="en-US" baseline="0" dirty="0">
                <a:latin typeface="+mn-lt"/>
              </a:defRPr>
            </a:lvl1pPr>
            <a:lvl2pPr marL="194400" lvl="1" indent="-190800" defTabSz="895350" eaLnBrk="1" latinLnBrk="0" hangingPunct="1">
              <a:buClr>
                <a:schemeClr val="tx2"/>
              </a:buClr>
              <a:buSzPct val="125000"/>
              <a:buFont typeface="Arial" charset="0"/>
              <a:buChar char="▪"/>
              <a:defRPr lang="en-US" baseline="0" dirty="0">
                <a:latin typeface="+mn-lt"/>
              </a:defRPr>
            </a:lvl2pPr>
            <a:lvl3pPr marL="446400" lvl="2" indent="-2484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–"/>
              <a:defRPr lang="en-US" baseline="0" dirty="0">
                <a:latin typeface="+mn-lt"/>
              </a:defRPr>
            </a:lvl3pPr>
            <a:lvl4pPr marL="615600" lvl="3" indent="-154800" defTabSz="895350" eaLnBrk="1" latinLnBrk="0" hangingPunct="1">
              <a:buClr>
                <a:schemeClr val="tx2"/>
              </a:buClr>
              <a:buSzPct val="120000"/>
              <a:buFont typeface="Arial" charset="0"/>
              <a:buChar char="▫"/>
              <a:defRPr lang="en-US" baseline="0" dirty="0">
                <a:latin typeface="+mn-lt"/>
              </a:defRPr>
            </a:lvl4pPr>
            <a:lvl5pPr marL="748800" lvl="4" indent="-129600" defTabSz="895350" eaLnBrk="1" latinLnBrk="0" hangingPunct="1">
              <a:buClr>
                <a:schemeClr val="tx2"/>
              </a:buClr>
              <a:buSzPct val="89000"/>
              <a:buFont typeface="Arial" charset="0"/>
              <a:buChar char="-"/>
              <a:defRPr lang="en-US" baseline="0" dirty="0">
                <a:latin typeface="+mn-lt"/>
              </a:defRPr>
            </a:lvl5pPr>
            <a:lvl6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6pPr>
            <a:lvl7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7pPr>
            <a:lvl8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8pPr>
            <a:lvl9pPr marL="999794" indent="-173575" defTabSz="1193860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33" baseline="0">
                <a:latin typeface="+mn-lt"/>
              </a:defRPr>
            </a:lvl9pPr>
          </a:lstStyle>
          <a:p>
            <a:pPr algn="ctr">
              <a:buClr>
                <a:srgbClr val="1F497D"/>
              </a:buClr>
            </a:pPr>
            <a:r>
              <a:rPr dirty="0">
                <a:solidFill>
                  <a:prstClr val="white"/>
                </a:solidFill>
                <a:cs typeface="Arial" panose="020B0604020202020204" pitchFamily="34" charset="0"/>
              </a:rPr>
              <a:t>Accelerate the development of safe and scalable AAM flight operations </a:t>
            </a:r>
            <a:br>
              <a:rPr dirty="0">
                <a:solidFill>
                  <a:prstClr val="white"/>
                </a:solidFill>
                <a:cs typeface="Arial" panose="020B0604020202020204" pitchFamily="34" charset="0"/>
              </a:rPr>
            </a:br>
            <a:r>
              <a:rPr dirty="0">
                <a:solidFill>
                  <a:prstClr val="white"/>
                </a:solidFill>
                <a:cs typeface="Arial" panose="020B0604020202020204" pitchFamily="34" charset="0"/>
              </a:rPr>
              <a:t>by bringing together the broad and diverse ecosystem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6088B77D-BACF-AA46-881F-6DAEACC41D72}"/>
              </a:ext>
            </a:extLst>
          </p:cNvPr>
          <p:cNvGrpSpPr/>
          <p:nvPr/>
        </p:nvGrpSpPr>
        <p:grpSpPr>
          <a:xfrm rot="379708">
            <a:off x="3023402" y="923664"/>
            <a:ext cx="6086954" cy="4519716"/>
            <a:chOff x="3145101" y="1493432"/>
            <a:chExt cx="6299638" cy="4555136"/>
          </a:xfrm>
        </p:grpSpPr>
        <p:pic>
          <p:nvPicPr>
            <p:cNvPr id="28" name="Picture 27" descr="A close up of a sign&#10;&#10;Description automatically generated">
              <a:extLst>
                <a:ext uri="{FF2B5EF4-FFF2-40B4-BE49-F238E27FC236}">
                  <a16:creationId xmlns:a16="http://schemas.microsoft.com/office/drawing/2014/main" id="{7ABF2B59-1425-DB41-BD4F-8593D41111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45101" y="1493432"/>
              <a:ext cx="6299638" cy="4062036"/>
            </a:xfrm>
            <a:prstGeom prst="rect">
              <a:avLst/>
            </a:prstGeom>
          </p:spPr>
        </p:pic>
        <p:pic>
          <p:nvPicPr>
            <p:cNvPr id="29" name="Graphic 28" descr="Arrow Rotate right">
              <a:extLst>
                <a:ext uri="{FF2B5EF4-FFF2-40B4-BE49-F238E27FC236}">
                  <a16:creationId xmlns:a16="http://schemas.microsoft.com/office/drawing/2014/main" id="{342CEE51-0B41-C645-8919-B9FF0CDC493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710594">
              <a:off x="3618169" y="2030047"/>
              <a:ext cx="1523338" cy="1421783"/>
            </a:xfrm>
            <a:prstGeom prst="rect">
              <a:avLst/>
            </a:prstGeom>
          </p:spPr>
        </p:pic>
        <p:pic>
          <p:nvPicPr>
            <p:cNvPr id="30" name="Graphic 29" descr="Arrow Rotate right">
              <a:extLst>
                <a:ext uri="{FF2B5EF4-FFF2-40B4-BE49-F238E27FC236}">
                  <a16:creationId xmlns:a16="http://schemas.microsoft.com/office/drawing/2014/main" id="{607BEA18-7250-254F-A7CF-CF003A786BC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096198">
              <a:off x="7361771" y="1974693"/>
              <a:ext cx="1523338" cy="1421783"/>
            </a:xfrm>
            <a:prstGeom prst="rect">
              <a:avLst/>
            </a:prstGeom>
          </p:spPr>
        </p:pic>
        <p:pic>
          <p:nvPicPr>
            <p:cNvPr id="31" name="Graphic 30" descr="Arrow Rotate right">
              <a:extLst>
                <a:ext uri="{FF2B5EF4-FFF2-40B4-BE49-F238E27FC236}">
                  <a16:creationId xmlns:a16="http://schemas.microsoft.com/office/drawing/2014/main" id="{00F9FC1D-1573-B24F-854B-F3CC578DC1A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rot="10145087">
              <a:off x="5765806" y="4626785"/>
              <a:ext cx="1523338" cy="1421783"/>
            </a:xfrm>
            <a:prstGeom prst="rect">
              <a:avLst/>
            </a:prstGeom>
          </p:spPr>
        </p:pic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F6738C8F-AF8D-CE4E-9D51-31EACF412245}"/>
              </a:ext>
            </a:extLst>
          </p:cNvPr>
          <p:cNvSpPr txBox="1"/>
          <p:nvPr/>
        </p:nvSpPr>
        <p:spPr>
          <a:xfrm>
            <a:off x="8379405" y="3473957"/>
            <a:ext cx="386269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1"/>
            <a:r>
              <a:rPr lang="en-US" dirty="0">
                <a:solidFill>
                  <a:prstClr val="black"/>
                </a:solidFill>
                <a:cs typeface="Arial" panose="020B0604020202020204" pitchFamily="34" charset="0"/>
              </a:rPr>
              <a:t>Develop AAM system and architecture requirements 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ED5C22A-DC62-0B4D-9904-26B1AD21A062}"/>
              </a:ext>
            </a:extLst>
          </p:cNvPr>
          <p:cNvSpPr txBox="1"/>
          <p:nvPr/>
        </p:nvSpPr>
        <p:spPr>
          <a:xfrm>
            <a:off x="2962076" y="5475279"/>
            <a:ext cx="5417329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1"/>
            <a:r>
              <a:rPr lang="en-US" b="1" i="1" dirty="0">
                <a:solidFill>
                  <a:prstClr val="black"/>
                </a:solidFill>
                <a:cs typeface="Arial" panose="020B0604020202020204" pitchFamily="34" charset="0"/>
              </a:rPr>
              <a:t>Form a connected stakeholder community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5F2F30D-543F-5249-8D38-5123A7A7CA34}"/>
              </a:ext>
            </a:extLst>
          </p:cNvPr>
          <p:cNvSpPr txBox="1"/>
          <p:nvPr/>
        </p:nvSpPr>
        <p:spPr>
          <a:xfrm>
            <a:off x="8379405" y="1549949"/>
            <a:ext cx="3766405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1"/>
            <a:endParaRPr lang="en-US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lvl="1"/>
            <a:r>
              <a:rPr lang="en-US" dirty="0">
                <a:solidFill>
                  <a:prstClr val="black"/>
                </a:solidFill>
                <a:cs typeface="Arial" panose="020B0604020202020204" pitchFamily="34" charset="0"/>
              </a:rPr>
              <a:t>Collectively identify and investigate key hurdles and associated needs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D0378B1-355D-8046-B709-B5BA6178442C}"/>
              </a:ext>
            </a:extLst>
          </p:cNvPr>
          <p:cNvSpPr txBox="1"/>
          <p:nvPr/>
        </p:nvSpPr>
        <p:spPr>
          <a:xfrm>
            <a:off x="152400" y="2383448"/>
            <a:ext cx="3862690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1"/>
            <a:endParaRPr lang="en-US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marL="14288" lvl="1"/>
            <a:r>
              <a:rPr lang="en-US" dirty="0">
                <a:solidFill>
                  <a:prstClr val="black"/>
                </a:solidFill>
                <a:cs typeface="Arial" panose="020B0604020202020204" pitchFamily="34" charset="0"/>
              </a:rPr>
              <a:t>Learn about NASA’s research and planned transition paths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B4359DC-3B54-104A-A75C-C8A6768D83EB}"/>
              </a:ext>
            </a:extLst>
          </p:cNvPr>
          <p:cNvSpPr txBox="1"/>
          <p:nvPr/>
        </p:nvSpPr>
        <p:spPr>
          <a:xfrm>
            <a:off x="152400" y="1310392"/>
            <a:ext cx="344408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14288" lvl="1"/>
            <a:r>
              <a:rPr lang="en-US" dirty="0">
                <a:solidFill>
                  <a:prstClr val="black"/>
                </a:solidFill>
                <a:cs typeface="Arial" panose="020B0604020202020204" pitchFamily="34" charset="0"/>
              </a:rPr>
              <a:t>Align on a common vision </a:t>
            </a:r>
            <a:br>
              <a:rPr lang="en-US" dirty="0">
                <a:solidFill>
                  <a:prstClr val="black"/>
                </a:solidFill>
                <a:cs typeface="Arial" panose="020B0604020202020204" pitchFamily="34" charset="0"/>
              </a:rPr>
            </a:br>
            <a:r>
              <a:rPr lang="en-US" dirty="0">
                <a:solidFill>
                  <a:prstClr val="black"/>
                </a:solidFill>
                <a:cs typeface="Arial" panose="020B0604020202020204" pitchFamily="34" charset="0"/>
              </a:rPr>
              <a:t>for AAM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A747F81-AB5D-C14B-804A-F9A26F841E64}"/>
              </a:ext>
            </a:extLst>
          </p:cNvPr>
          <p:cNvSpPr txBox="1"/>
          <p:nvPr/>
        </p:nvSpPr>
        <p:spPr>
          <a:xfrm>
            <a:off x="176393" y="4079927"/>
            <a:ext cx="3508787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14288" lvl="1"/>
            <a:r>
              <a:rPr lang="en-US" dirty="0">
                <a:solidFill>
                  <a:prstClr val="black"/>
                </a:solidFill>
                <a:cs typeface="Arial" panose="020B0604020202020204" pitchFamily="34" charset="0"/>
              </a:rPr>
              <a:t>Adopt a strategy for engaging the public on AAM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C0660A9-E326-2C45-97C6-CAA20FA02FE3}"/>
              </a:ext>
            </a:extLst>
          </p:cNvPr>
          <p:cNvSpPr txBox="1"/>
          <p:nvPr/>
        </p:nvSpPr>
        <p:spPr>
          <a:xfrm>
            <a:off x="8849012" y="4769240"/>
            <a:ext cx="3244521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14288" lvl="1"/>
            <a:r>
              <a:rPr lang="en-US" dirty="0">
                <a:solidFill>
                  <a:prstClr val="black"/>
                </a:solidFill>
                <a:cs typeface="Arial" panose="020B0604020202020204" pitchFamily="34" charset="0"/>
              </a:rPr>
              <a:t>Support regulatory and standards development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1D7EA2B-16E9-5F4B-85B3-00F652CD85C9}"/>
              </a:ext>
            </a:extLst>
          </p:cNvPr>
          <p:cNvCxnSpPr>
            <a:cxnSpLocks/>
          </p:cNvCxnSpPr>
          <p:nvPr/>
        </p:nvCxnSpPr>
        <p:spPr>
          <a:xfrm>
            <a:off x="0" y="2007651"/>
            <a:ext cx="3458747" cy="0"/>
          </a:xfrm>
          <a:prstGeom prst="line">
            <a:avLst/>
          </a:prstGeom>
          <a:noFill/>
          <a:ln w="9525" cap="flat" cmpd="sng" algn="ctr">
            <a:solidFill>
              <a:srgbClr val="4F81BD"/>
            </a:solidFill>
            <a:prstDash val="solid"/>
          </a:ln>
          <a:effectLst/>
        </p:spPr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6D470E9-1794-E540-B8F4-B126EE7DBFAC}"/>
              </a:ext>
            </a:extLst>
          </p:cNvPr>
          <p:cNvCxnSpPr>
            <a:cxnSpLocks/>
          </p:cNvCxnSpPr>
          <p:nvPr/>
        </p:nvCxnSpPr>
        <p:spPr>
          <a:xfrm>
            <a:off x="0" y="3428858"/>
            <a:ext cx="3458747" cy="0"/>
          </a:xfrm>
          <a:prstGeom prst="line">
            <a:avLst/>
          </a:prstGeom>
          <a:noFill/>
          <a:ln w="9525" cap="flat" cmpd="sng" algn="ctr">
            <a:solidFill>
              <a:srgbClr val="4F81BD"/>
            </a:solidFill>
            <a:prstDash val="solid"/>
          </a:ln>
          <a:effectLst/>
        </p:spPr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387029C8-186B-5B41-BE12-C64277844D9C}"/>
              </a:ext>
            </a:extLst>
          </p:cNvPr>
          <p:cNvCxnSpPr>
            <a:cxnSpLocks/>
          </p:cNvCxnSpPr>
          <p:nvPr/>
        </p:nvCxnSpPr>
        <p:spPr>
          <a:xfrm>
            <a:off x="8741900" y="2902796"/>
            <a:ext cx="3458747" cy="0"/>
          </a:xfrm>
          <a:prstGeom prst="line">
            <a:avLst/>
          </a:prstGeom>
          <a:noFill/>
          <a:ln w="9525" cap="flat" cmpd="sng" algn="ctr">
            <a:solidFill>
              <a:srgbClr val="4F81BD"/>
            </a:solidFill>
            <a:prstDash val="solid"/>
          </a:ln>
          <a:effectLst/>
        </p:spPr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DEA50DE9-5A3C-474E-8FD4-BCA15AB9F182}"/>
              </a:ext>
            </a:extLst>
          </p:cNvPr>
          <p:cNvCxnSpPr>
            <a:cxnSpLocks/>
          </p:cNvCxnSpPr>
          <p:nvPr/>
        </p:nvCxnSpPr>
        <p:spPr>
          <a:xfrm>
            <a:off x="8741900" y="4195664"/>
            <a:ext cx="3458747" cy="0"/>
          </a:xfrm>
          <a:prstGeom prst="line">
            <a:avLst/>
          </a:prstGeom>
          <a:noFill/>
          <a:ln w="9525" cap="flat" cmpd="sng" algn="ctr">
            <a:solidFill>
              <a:srgbClr val="4F81BD"/>
            </a:solidFill>
            <a:prstDash val="solid"/>
          </a:ln>
          <a:effectLst/>
        </p:spPr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8362669D-F5F8-1B4A-9E18-B7ECD609A3D3}"/>
              </a:ext>
            </a:extLst>
          </p:cNvPr>
          <p:cNvCxnSpPr>
            <a:cxnSpLocks/>
          </p:cNvCxnSpPr>
          <p:nvPr/>
        </p:nvCxnSpPr>
        <p:spPr>
          <a:xfrm>
            <a:off x="0" y="4785273"/>
            <a:ext cx="3458747" cy="0"/>
          </a:xfrm>
          <a:prstGeom prst="line">
            <a:avLst/>
          </a:prstGeom>
          <a:noFill/>
          <a:ln w="9525" cap="flat" cmpd="sng" algn="ctr">
            <a:solidFill>
              <a:srgbClr val="4F81BD"/>
            </a:solidFill>
            <a:prstDash val="solid"/>
          </a:ln>
          <a:effectLst/>
        </p:spPr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E9E1CC61-004E-7D46-861F-E6003D9743A9}"/>
              </a:ext>
            </a:extLst>
          </p:cNvPr>
          <p:cNvCxnSpPr>
            <a:cxnSpLocks/>
          </p:cNvCxnSpPr>
          <p:nvPr/>
        </p:nvCxnSpPr>
        <p:spPr>
          <a:xfrm>
            <a:off x="8741900" y="5505567"/>
            <a:ext cx="3458747" cy="0"/>
          </a:xfrm>
          <a:prstGeom prst="line">
            <a:avLst/>
          </a:prstGeom>
          <a:noFill/>
          <a:ln w="9525" cap="flat" cmpd="sng" algn="ctr">
            <a:solidFill>
              <a:srgbClr val="4F81BD"/>
            </a:solidFill>
            <a:prstDash val="solid"/>
          </a:ln>
          <a:effectLst/>
        </p:spPr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ED5230-48D4-8147-8C40-7D90FE856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>
                <a:solidFill>
                  <a:schemeClr val="bg1"/>
                </a:solidFill>
              </a:rPr>
              <a:t>www.nasa.gov   |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57EA4B-CE8C-2146-B48F-6982F5697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1CF0-2751-9942-BBAA-4C77DDDF2B1B}" type="slidenum">
              <a:rPr lang="en-US" smtClean="0">
                <a:solidFill>
                  <a:schemeClr val="bg1"/>
                </a:solidFill>
              </a:rPr>
              <a:pPr/>
              <a:t>8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597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3EF65-D0B2-8248-879E-A49E44516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National Campaign Series support of the Industry Timeline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6FF5C2-8D57-6A44-8737-7FE4E0872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www.nasa.gov   |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B140A4-C2F7-5545-A7DB-E7890156D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1CF0-2751-9942-BBAA-4C77DDDF2B1B}" type="slidenum">
              <a:rPr lang="en-US" smtClean="0"/>
              <a:pPr/>
              <a:t>9</a:t>
            </a:fld>
            <a:endParaRPr lang="en-US"/>
          </a:p>
        </p:txBody>
      </p: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D2999229-4FE7-C647-AD02-D0551181DFD2}"/>
              </a:ext>
            </a:extLst>
          </p:cNvPr>
          <p:cNvGrpSpPr/>
          <p:nvPr/>
        </p:nvGrpSpPr>
        <p:grpSpPr>
          <a:xfrm>
            <a:off x="222740" y="896339"/>
            <a:ext cx="11543255" cy="5832928"/>
            <a:chOff x="158750" y="714157"/>
            <a:chExt cx="11958002" cy="6042504"/>
          </a:xfrm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868099D3-33D1-1443-8813-7F66D5B59F2A}"/>
                </a:ext>
              </a:extLst>
            </p:cNvPr>
            <p:cNvSpPr/>
            <p:nvPr/>
          </p:nvSpPr>
          <p:spPr>
            <a:xfrm rot="16200000">
              <a:off x="-1701627" y="3388064"/>
              <a:ext cx="5043960" cy="1062744"/>
            </a:xfrm>
            <a:prstGeom prst="rect">
              <a:avLst/>
            </a:prstGeom>
            <a:solidFill>
              <a:srgbClr val="4F81BD">
                <a:lumMod val="20000"/>
                <a:lumOff val="80000"/>
              </a:srgbClr>
            </a:solidFill>
            <a:ln w="381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5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55F16241-A725-FB4B-B1BA-3C0FAFD52D04}"/>
                </a:ext>
              </a:extLst>
            </p:cNvPr>
            <p:cNvSpPr/>
            <p:nvPr/>
          </p:nvSpPr>
          <p:spPr>
            <a:xfrm rot="16200000">
              <a:off x="423862" y="3388064"/>
              <a:ext cx="5043960" cy="1062744"/>
            </a:xfrm>
            <a:prstGeom prst="rect">
              <a:avLst/>
            </a:prstGeom>
            <a:solidFill>
              <a:srgbClr val="4F81BD">
                <a:lumMod val="20000"/>
                <a:lumOff val="80000"/>
              </a:srgbClr>
            </a:solidFill>
            <a:ln w="381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5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35424CBE-381C-9C41-BC21-031F1A9C6782}"/>
                </a:ext>
              </a:extLst>
            </p:cNvPr>
            <p:cNvSpPr txBox="1"/>
            <p:nvPr/>
          </p:nvSpPr>
          <p:spPr>
            <a:xfrm>
              <a:off x="485432" y="1098237"/>
              <a:ext cx="723733" cy="1769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lvl="0" indent="0" defTabSz="895350" eaLnBrk="1" latinLnBrk="0" hangingPunct="1">
                <a:buClr>
                  <a:schemeClr val="tx2"/>
                </a:buClr>
                <a:buSzPct val="100000"/>
                <a:defRPr lang="en-US" baseline="0" dirty="0">
                  <a:latin typeface="+mn-lt"/>
                </a:defRPr>
              </a:lvl1pPr>
              <a:lvl2pPr marL="194400" lvl="1" indent="-190800" defTabSz="895350" eaLnBrk="1" latinLnBrk="0" hangingPunct="1">
                <a:buClr>
                  <a:schemeClr val="tx2"/>
                </a:buClr>
                <a:buSzPct val="125000"/>
                <a:buFont typeface="Arial" charset="0"/>
                <a:buChar char="▪"/>
                <a:defRPr lang="en-US" baseline="0" dirty="0">
                  <a:latin typeface="+mn-lt"/>
                </a:defRPr>
              </a:lvl2pPr>
              <a:lvl3pPr marL="446400" lvl="2" indent="-2484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lang="en-US" baseline="0" dirty="0">
                  <a:latin typeface="+mn-lt"/>
                </a:defRPr>
              </a:lvl3pPr>
              <a:lvl4pPr marL="615600" lvl="3" indent="-1548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▫"/>
                <a:defRPr lang="en-US" baseline="0" dirty="0">
                  <a:latin typeface="+mn-lt"/>
                </a:defRPr>
              </a:lvl4pPr>
              <a:lvl5pPr marL="748800" lvl="4" indent="-129600" defTabSz="895350" eaLnBrk="1" latinLnBrk="0" hangingPunct="1">
                <a:buClr>
                  <a:schemeClr val="tx2"/>
                </a:buClr>
                <a:buSzPct val="89000"/>
                <a:buFont typeface="Arial" charset="0"/>
                <a:buChar char="-"/>
                <a:defRPr lang="en-US" baseline="0" dirty="0">
                  <a:latin typeface="+mn-lt"/>
                </a:defRPr>
              </a:lvl5pPr>
              <a:lvl6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6pPr>
              <a:lvl7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7pPr>
              <a:lvl8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8pPr>
              <a:lvl9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9pPr>
            </a:lstStyle>
            <a:p>
              <a:pPr marL="3600" lvl="1" indent="0" algn="ctr">
                <a:buClr>
                  <a:srgbClr val="1F497D"/>
                </a:buClr>
                <a:buFont typeface="Arial" charset="0"/>
                <a:buNone/>
                <a:defRPr/>
              </a:pPr>
              <a:r>
                <a:rPr sz="1150" b="1">
                  <a:solidFill>
                    <a:srgbClr val="1F497D"/>
                  </a:solidFill>
                  <a:cs typeface="Arial" panose="020B0604020202020204" pitchFamily="34" charset="0"/>
                </a:rPr>
                <a:t>CY2020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24398E8-BCF4-2949-868B-280E67008097}"/>
                </a:ext>
              </a:extLst>
            </p:cNvPr>
            <p:cNvSpPr txBox="1"/>
            <p:nvPr/>
          </p:nvSpPr>
          <p:spPr>
            <a:xfrm>
              <a:off x="2670887" y="1098237"/>
              <a:ext cx="723733" cy="1769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lvl="0" indent="0" defTabSz="895350" eaLnBrk="1" latinLnBrk="0" hangingPunct="1">
                <a:buClr>
                  <a:schemeClr val="tx2"/>
                </a:buClr>
                <a:buSzPct val="100000"/>
                <a:defRPr lang="en-US" baseline="0" dirty="0">
                  <a:latin typeface="+mn-lt"/>
                </a:defRPr>
              </a:lvl1pPr>
              <a:lvl2pPr marL="194400" lvl="1" indent="-190800" defTabSz="895350" eaLnBrk="1" latinLnBrk="0" hangingPunct="1">
                <a:buClr>
                  <a:schemeClr val="tx2"/>
                </a:buClr>
                <a:buSzPct val="125000"/>
                <a:buFont typeface="Arial" charset="0"/>
                <a:buChar char="▪"/>
                <a:defRPr lang="en-US" baseline="0" dirty="0">
                  <a:latin typeface="+mn-lt"/>
                </a:defRPr>
              </a:lvl2pPr>
              <a:lvl3pPr marL="446400" lvl="2" indent="-2484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lang="en-US" baseline="0" dirty="0">
                  <a:latin typeface="+mn-lt"/>
                </a:defRPr>
              </a:lvl3pPr>
              <a:lvl4pPr marL="615600" lvl="3" indent="-1548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▫"/>
                <a:defRPr lang="en-US" baseline="0" dirty="0">
                  <a:latin typeface="+mn-lt"/>
                </a:defRPr>
              </a:lvl4pPr>
              <a:lvl5pPr marL="748800" lvl="4" indent="-129600" defTabSz="895350" eaLnBrk="1" latinLnBrk="0" hangingPunct="1">
                <a:buClr>
                  <a:schemeClr val="tx2"/>
                </a:buClr>
                <a:buSzPct val="89000"/>
                <a:buFont typeface="Arial" charset="0"/>
                <a:buChar char="-"/>
                <a:defRPr lang="en-US" baseline="0" dirty="0">
                  <a:latin typeface="+mn-lt"/>
                </a:defRPr>
              </a:lvl5pPr>
              <a:lvl6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6pPr>
              <a:lvl7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7pPr>
              <a:lvl8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8pPr>
              <a:lvl9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9pPr>
            </a:lstStyle>
            <a:p>
              <a:pPr marL="3600" lvl="1" indent="0" algn="ctr">
                <a:buClr>
                  <a:srgbClr val="1F497D"/>
                </a:buClr>
                <a:buFont typeface="Arial" charset="0"/>
                <a:buNone/>
                <a:defRPr/>
              </a:pPr>
              <a:r>
                <a:rPr sz="1150" b="1">
                  <a:solidFill>
                    <a:srgbClr val="1F497D"/>
                  </a:solidFill>
                  <a:cs typeface="Arial" panose="020B0604020202020204" pitchFamily="34" charset="0"/>
                </a:rPr>
                <a:t>CY2022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1BC09E55-76F3-3443-80A3-26F821A8B456}"/>
                </a:ext>
              </a:extLst>
            </p:cNvPr>
            <p:cNvSpPr txBox="1"/>
            <p:nvPr/>
          </p:nvSpPr>
          <p:spPr>
            <a:xfrm>
              <a:off x="3673411" y="1098237"/>
              <a:ext cx="723733" cy="1769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defPPr>
                <a:defRPr lang="en-US"/>
              </a:defPPr>
              <a:lvl1pPr lvl="0" indent="0" defTabSz="895350">
                <a:buClr>
                  <a:schemeClr val="tx2"/>
                </a:buClr>
                <a:buSzPct val="100000"/>
                <a:defRPr baseline="0"/>
              </a:lvl1pPr>
              <a:lvl2pPr marL="3600" marR="0" lvl="1" indent="0" algn="ctr" defTabSz="89535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F497D"/>
                </a:buClr>
                <a:buSzPct val="125000"/>
                <a:buFont typeface="Arial" charset="0"/>
                <a:buNone/>
                <a:tabLst/>
                <a:defRPr kumimoji="0" sz="1150" b="1" i="0" u="none" strike="noStrike" cap="none" spc="0" normalizeH="0" baseline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Calibri"/>
                </a:defRPr>
              </a:lvl2pPr>
              <a:lvl3pPr marL="446400" lvl="2" indent="-248400" defTabSz="895350">
                <a:buClr>
                  <a:schemeClr val="tx2"/>
                </a:buClr>
                <a:buSzPct val="120000"/>
                <a:buFont typeface="Arial" charset="0"/>
                <a:buChar char="–"/>
                <a:defRPr baseline="0"/>
              </a:lvl3pPr>
              <a:lvl4pPr marL="615600" lvl="3" indent="-154800" defTabSz="895350">
                <a:buClr>
                  <a:schemeClr val="tx2"/>
                </a:buClr>
                <a:buSzPct val="120000"/>
                <a:buFont typeface="Arial" charset="0"/>
                <a:buChar char="▫"/>
                <a:defRPr baseline="0"/>
              </a:lvl4pPr>
              <a:lvl5pPr marL="748800" lvl="4" indent="-129600" defTabSz="895350">
                <a:buClr>
                  <a:schemeClr val="tx2"/>
                </a:buClr>
                <a:buSzPct val="89000"/>
                <a:buFont typeface="Arial" charset="0"/>
                <a:buChar char="-"/>
                <a:defRPr baseline="0"/>
              </a:lvl5pPr>
              <a:lvl6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/>
              </a:lvl6pPr>
              <a:lvl7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/>
              </a:lvl7pPr>
              <a:lvl8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/>
              </a:lvl8pPr>
              <a:lvl9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/>
              </a:lvl9pPr>
            </a:lstStyle>
            <a:p>
              <a:pPr lvl="1"/>
              <a:r>
                <a:rPr lang="en-US">
                  <a:latin typeface="Arial" panose="020B0604020202020204" pitchFamily="34" charset="0"/>
                  <a:cs typeface="Arial" panose="020B0604020202020204" pitchFamily="34" charset="0"/>
                </a:rPr>
                <a:t>CY2023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F0B3CAE8-2389-604C-9DEE-84E7997A1F06}"/>
                </a:ext>
              </a:extLst>
            </p:cNvPr>
            <p:cNvSpPr txBox="1"/>
            <p:nvPr/>
          </p:nvSpPr>
          <p:spPr>
            <a:xfrm>
              <a:off x="5814823" y="1098237"/>
              <a:ext cx="723733" cy="1769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lvl="0" indent="0" defTabSz="895350" eaLnBrk="1" latinLnBrk="0" hangingPunct="1">
                <a:buClr>
                  <a:schemeClr val="tx2"/>
                </a:buClr>
                <a:buSzPct val="100000"/>
                <a:defRPr lang="en-US" baseline="0" dirty="0">
                  <a:latin typeface="+mn-lt"/>
                </a:defRPr>
              </a:lvl1pPr>
              <a:lvl2pPr marL="194400" lvl="1" indent="-190800" defTabSz="895350" eaLnBrk="1" latinLnBrk="0" hangingPunct="1">
                <a:buClr>
                  <a:schemeClr val="tx2"/>
                </a:buClr>
                <a:buSzPct val="125000"/>
                <a:buFont typeface="Arial" charset="0"/>
                <a:buChar char="▪"/>
                <a:defRPr lang="en-US" baseline="0" dirty="0">
                  <a:latin typeface="+mn-lt"/>
                </a:defRPr>
              </a:lvl2pPr>
              <a:lvl3pPr marL="446400" lvl="2" indent="-2484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lang="en-US" baseline="0" dirty="0">
                  <a:latin typeface="+mn-lt"/>
                </a:defRPr>
              </a:lvl3pPr>
              <a:lvl4pPr marL="615600" lvl="3" indent="-1548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▫"/>
                <a:defRPr lang="en-US" baseline="0" dirty="0">
                  <a:latin typeface="+mn-lt"/>
                </a:defRPr>
              </a:lvl4pPr>
              <a:lvl5pPr marL="748800" lvl="4" indent="-129600" defTabSz="895350" eaLnBrk="1" latinLnBrk="0" hangingPunct="1">
                <a:buClr>
                  <a:schemeClr val="tx2"/>
                </a:buClr>
                <a:buSzPct val="89000"/>
                <a:buFont typeface="Arial" charset="0"/>
                <a:buChar char="-"/>
                <a:defRPr lang="en-US" baseline="0" dirty="0">
                  <a:latin typeface="+mn-lt"/>
                </a:defRPr>
              </a:lvl5pPr>
              <a:lvl6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6pPr>
              <a:lvl7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7pPr>
              <a:lvl8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8pPr>
              <a:lvl9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9pPr>
            </a:lstStyle>
            <a:p>
              <a:pPr marL="3600" lvl="1" indent="0" algn="ctr">
                <a:buClr>
                  <a:srgbClr val="1F497D"/>
                </a:buClr>
                <a:buFont typeface="Arial" charset="0"/>
                <a:buNone/>
                <a:defRPr/>
              </a:pPr>
              <a:r>
                <a:rPr sz="1150" b="1">
                  <a:solidFill>
                    <a:srgbClr val="1F497D"/>
                  </a:solidFill>
                  <a:cs typeface="Arial" panose="020B0604020202020204" pitchFamily="34" charset="0"/>
                </a:rPr>
                <a:t>CY2025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AE7CB0AB-DFE2-C14C-87F8-BAF7B0194954}"/>
                </a:ext>
              </a:extLst>
            </p:cNvPr>
            <p:cNvSpPr txBox="1"/>
            <p:nvPr/>
          </p:nvSpPr>
          <p:spPr>
            <a:xfrm>
              <a:off x="6871572" y="1098237"/>
              <a:ext cx="723733" cy="1769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defPPr>
                <a:defRPr lang="en-US"/>
              </a:defPPr>
              <a:lvl1pPr lvl="0" indent="0" defTabSz="895350">
                <a:buClr>
                  <a:schemeClr val="tx2"/>
                </a:buClr>
                <a:buSzPct val="100000"/>
                <a:defRPr baseline="0"/>
              </a:lvl1pPr>
              <a:lvl2pPr marL="3600" marR="0" lvl="1" indent="0" algn="ctr" defTabSz="89535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F497D"/>
                </a:buClr>
                <a:buSzPct val="125000"/>
                <a:buFont typeface="Arial" charset="0"/>
                <a:buNone/>
                <a:tabLst/>
                <a:defRPr kumimoji="0" sz="1150" b="1" i="0" u="none" strike="noStrike" cap="none" spc="0" normalizeH="0" baseline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Calibri"/>
                </a:defRPr>
              </a:lvl2pPr>
              <a:lvl3pPr marL="446400" lvl="2" indent="-248400" defTabSz="895350">
                <a:buClr>
                  <a:schemeClr val="tx2"/>
                </a:buClr>
                <a:buSzPct val="120000"/>
                <a:buFont typeface="Arial" charset="0"/>
                <a:buChar char="–"/>
                <a:defRPr baseline="0"/>
              </a:lvl3pPr>
              <a:lvl4pPr marL="615600" lvl="3" indent="-154800" defTabSz="895350">
                <a:buClr>
                  <a:schemeClr val="tx2"/>
                </a:buClr>
                <a:buSzPct val="120000"/>
                <a:buFont typeface="Arial" charset="0"/>
                <a:buChar char="▫"/>
                <a:defRPr baseline="0"/>
              </a:lvl4pPr>
              <a:lvl5pPr marL="748800" lvl="4" indent="-129600" defTabSz="895350">
                <a:buClr>
                  <a:schemeClr val="tx2"/>
                </a:buClr>
                <a:buSzPct val="89000"/>
                <a:buFont typeface="Arial" charset="0"/>
                <a:buChar char="-"/>
                <a:defRPr baseline="0"/>
              </a:lvl5pPr>
              <a:lvl6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/>
              </a:lvl6pPr>
              <a:lvl7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/>
              </a:lvl7pPr>
              <a:lvl8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/>
              </a:lvl8pPr>
              <a:lvl9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/>
              </a:lvl9pPr>
            </a:lstStyle>
            <a:p>
              <a:pPr lvl="1"/>
              <a:r>
                <a:rPr lang="en-US">
                  <a:latin typeface="Arial" panose="020B0604020202020204" pitchFamily="34" charset="0"/>
                  <a:cs typeface="Arial" panose="020B0604020202020204" pitchFamily="34" charset="0"/>
                </a:rPr>
                <a:t>CY2026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9BAFD67F-DCA6-3F40-AB17-C226EB97BDC7}"/>
                </a:ext>
              </a:extLst>
            </p:cNvPr>
            <p:cNvSpPr txBox="1"/>
            <p:nvPr/>
          </p:nvSpPr>
          <p:spPr>
            <a:xfrm>
              <a:off x="7912505" y="1098237"/>
              <a:ext cx="723733" cy="1769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defPPr>
                <a:defRPr lang="en-US"/>
              </a:defPPr>
              <a:lvl1pPr lvl="0" indent="0" defTabSz="895350">
                <a:buClr>
                  <a:schemeClr val="tx2"/>
                </a:buClr>
                <a:buSzPct val="100000"/>
                <a:defRPr baseline="0"/>
              </a:lvl1pPr>
              <a:lvl2pPr marL="3600" marR="0" lvl="1" indent="0" algn="ctr" defTabSz="89535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F497D"/>
                </a:buClr>
                <a:buSzPct val="125000"/>
                <a:buFont typeface="Arial" charset="0"/>
                <a:buNone/>
                <a:tabLst/>
                <a:defRPr kumimoji="0" sz="1150" b="1" i="0" u="none" strike="noStrike" cap="none" spc="0" normalizeH="0" baseline="0">
                  <a:ln>
                    <a:noFill/>
                  </a:ln>
                  <a:solidFill>
                    <a:srgbClr val="1F497D"/>
                  </a:solidFill>
                  <a:effectLst/>
                  <a:uLnTx/>
                  <a:uFillTx/>
                  <a:latin typeface="Calibri"/>
                </a:defRPr>
              </a:lvl2pPr>
              <a:lvl3pPr marL="446400" lvl="2" indent="-248400" defTabSz="895350">
                <a:buClr>
                  <a:schemeClr val="tx2"/>
                </a:buClr>
                <a:buSzPct val="120000"/>
                <a:buFont typeface="Arial" charset="0"/>
                <a:buChar char="–"/>
                <a:defRPr baseline="0"/>
              </a:lvl3pPr>
              <a:lvl4pPr marL="615600" lvl="3" indent="-154800" defTabSz="895350">
                <a:buClr>
                  <a:schemeClr val="tx2"/>
                </a:buClr>
                <a:buSzPct val="120000"/>
                <a:buFont typeface="Arial" charset="0"/>
                <a:buChar char="▫"/>
                <a:defRPr baseline="0"/>
              </a:lvl4pPr>
              <a:lvl5pPr marL="748800" lvl="4" indent="-129600" defTabSz="895350">
                <a:buClr>
                  <a:schemeClr val="tx2"/>
                </a:buClr>
                <a:buSzPct val="89000"/>
                <a:buFont typeface="Arial" charset="0"/>
                <a:buChar char="-"/>
                <a:defRPr baseline="0"/>
              </a:lvl5pPr>
              <a:lvl6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/>
              </a:lvl6pPr>
              <a:lvl7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/>
              </a:lvl7pPr>
              <a:lvl8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/>
              </a:lvl8pPr>
              <a:lvl9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/>
              </a:lvl9pPr>
            </a:lstStyle>
            <a:p>
              <a:pPr lvl="1"/>
              <a:r>
                <a:rPr lang="en-US">
                  <a:latin typeface="Arial" panose="020B0604020202020204" pitchFamily="34" charset="0"/>
                  <a:cs typeface="Arial" panose="020B0604020202020204" pitchFamily="34" charset="0"/>
                </a:rPr>
                <a:t>CY2027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E4F4E717-0B32-D545-80D5-30F5F8C072F2}"/>
                </a:ext>
              </a:extLst>
            </p:cNvPr>
            <p:cNvSpPr txBox="1"/>
            <p:nvPr/>
          </p:nvSpPr>
          <p:spPr>
            <a:xfrm>
              <a:off x="3038805" y="6565360"/>
              <a:ext cx="9037069" cy="191301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lvl="0" indent="0" defTabSz="895350" eaLnBrk="1" latinLnBrk="0" hangingPunct="1">
                <a:buClr>
                  <a:schemeClr val="tx2"/>
                </a:buClr>
                <a:buSzPct val="100000"/>
                <a:defRPr lang="en-US" baseline="0" dirty="0">
                  <a:latin typeface="+mn-lt"/>
                </a:defRPr>
              </a:lvl1pPr>
              <a:lvl2pPr marL="194400" lvl="1" indent="-190800" defTabSz="895350" eaLnBrk="1" latinLnBrk="0" hangingPunct="1">
                <a:buClr>
                  <a:schemeClr val="tx2"/>
                </a:buClr>
                <a:buSzPct val="125000"/>
                <a:buFont typeface="Arial" charset="0"/>
                <a:buChar char="▪"/>
                <a:defRPr lang="en-US" baseline="0" dirty="0">
                  <a:latin typeface="+mn-lt"/>
                </a:defRPr>
              </a:lvl2pPr>
              <a:lvl3pPr marL="446400" lvl="2" indent="-2484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lang="en-US" baseline="0" dirty="0">
                  <a:latin typeface="+mn-lt"/>
                </a:defRPr>
              </a:lvl3pPr>
              <a:lvl4pPr marL="615600" lvl="3" indent="-1548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▫"/>
                <a:defRPr lang="en-US" baseline="0" dirty="0">
                  <a:latin typeface="+mn-lt"/>
                </a:defRPr>
              </a:lvl4pPr>
              <a:lvl5pPr marL="748800" lvl="4" indent="-129600" defTabSz="895350" eaLnBrk="1" latinLnBrk="0" hangingPunct="1">
                <a:buClr>
                  <a:schemeClr val="tx2"/>
                </a:buClr>
                <a:buSzPct val="89000"/>
                <a:buFont typeface="Arial" charset="0"/>
                <a:buChar char="-"/>
                <a:defRPr lang="en-US" baseline="0" dirty="0">
                  <a:latin typeface="+mn-lt"/>
                </a:defRPr>
              </a:lvl5pPr>
              <a:lvl6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6pPr>
              <a:lvl7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7pPr>
              <a:lvl8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8pPr>
              <a:lvl9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9pPr>
            </a:lstStyle>
            <a:p>
              <a:pPr marL="3600" marR="0" lvl="1" indent="0" defTabSz="89535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>
                  <a:srgbClr val="002960"/>
                </a:buClr>
                <a:buSzPct val="125000"/>
                <a:buFont typeface="Arial" charset="0"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UML ”unlocks” based on a range of publicly available industry projections and conversations with partners; not a consensus view</a:t>
              </a:r>
            </a:p>
          </p:txBody>
        </p:sp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83A4D7D3-B3D1-8D49-AE54-E160A1B89EB8}"/>
                </a:ext>
              </a:extLst>
            </p:cNvPr>
            <p:cNvSpPr/>
            <p:nvPr/>
          </p:nvSpPr>
          <p:spPr>
            <a:xfrm rot="16200000">
              <a:off x="2549354" y="3388063"/>
              <a:ext cx="5043956" cy="1062744"/>
            </a:xfrm>
            <a:prstGeom prst="rect">
              <a:avLst/>
            </a:prstGeom>
            <a:solidFill>
              <a:srgbClr val="4F81BD">
                <a:lumMod val="20000"/>
                <a:lumOff val="80000"/>
              </a:srgbClr>
            </a:solidFill>
            <a:ln w="381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5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FD002ADE-D65D-D941-927F-DB69A2ECE746}"/>
                </a:ext>
              </a:extLst>
            </p:cNvPr>
            <p:cNvSpPr/>
            <p:nvPr/>
          </p:nvSpPr>
          <p:spPr>
            <a:xfrm rot="16200000">
              <a:off x="4674841" y="3388063"/>
              <a:ext cx="5043958" cy="1062744"/>
            </a:xfrm>
            <a:prstGeom prst="rect">
              <a:avLst/>
            </a:prstGeom>
            <a:solidFill>
              <a:srgbClr val="4F81BD">
                <a:lumMod val="20000"/>
                <a:lumOff val="80000"/>
              </a:srgbClr>
            </a:solidFill>
            <a:ln w="381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5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E06A8422-85DF-BD47-8170-9D54CF15BF6C}"/>
                </a:ext>
              </a:extLst>
            </p:cNvPr>
            <p:cNvSpPr/>
            <p:nvPr/>
          </p:nvSpPr>
          <p:spPr>
            <a:xfrm rot="16200000">
              <a:off x="6800331" y="3388062"/>
              <a:ext cx="5043956" cy="1062744"/>
            </a:xfrm>
            <a:prstGeom prst="rect">
              <a:avLst/>
            </a:prstGeom>
            <a:solidFill>
              <a:srgbClr val="4F81BD">
                <a:lumMod val="20000"/>
                <a:lumOff val="80000"/>
              </a:srgbClr>
            </a:solidFill>
            <a:ln w="381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5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A2975A6F-AB30-404F-BE54-48FAC43C08BC}"/>
                </a:ext>
              </a:extLst>
            </p:cNvPr>
            <p:cNvSpPr/>
            <p:nvPr/>
          </p:nvSpPr>
          <p:spPr>
            <a:xfrm rot="16200000">
              <a:off x="8933505" y="3388062"/>
              <a:ext cx="5043956" cy="1062744"/>
            </a:xfrm>
            <a:prstGeom prst="rect">
              <a:avLst/>
            </a:prstGeom>
            <a:solidFill>
              <a:srgbClr val="4F81BD">
                <a:lumMod val="20000"/>
                <a:lumOff val="80000"/>
              </a:srgbClr>
            </a:solidFill>
            <a:ln w="381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5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CC8D5045-A598-4F4B-989B-BB3A98273CDA}"/>
                </a:ext>
              </a:extLst>
            </p:cNvPr>
            <p:cNvSpPr txBox="1"/>
            <p:nvPr/>
          </p:nvSpPr>
          <p:spPr>
            <a:xfrm>
              <a:off x="9995123" y="1113840"/>
              <a:ext cx="723733" cy="1769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lvl="0" indent="0" defTabSz="895350" eaLnBrk="1" latinLnBrk="0" hangingPunct="1">
                <a:buClr>
                  <a:schemeClr val="tx2"/>
                </a:buClr>
                <a:buSzPct val="100000"/>
                <a:defRPr lang="en-US" baseline="0" dirty="0">
                  <a:latin typeface="+mn-lt"/>
                </a:defRPr>
              </a:lvl1pPr>
              <a:lvl2pPr marL="194400" lvl="1" indent="-190800" defTabSz="895350" eaLnBrk="1" latinLnBrk="0" hangingPunct="1">
                <a:buClr>
                  <a:schemeClr val="tx2"/>
                </a:buClr>
                <a:buSzPct val="125000"/>
                <a:buFont typeface="Arial" charset="0"/>
                <a:buChar char="▪"/>
                <a:defRPr lang="en-US" baseline="0" dirty="0">
                  <a:latin typeface="+mn-lt"/>
                </a:defRPr>
              </a:lvl2pPr>
              <a:lvl3pPr marL="446400" lvl="2" indent="-2484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lang="en-US" baseline="0" dirty="0">
                  <a:latin typeface="+mn-lt"/>
                </a:defRPr>
              </a:lvl3pPr>
              <a:lvl4pPr marL="615600" lvl="3" indent="-1548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▫"/>
                <a:defRPr lang="en-US" baseline="0" dirty="0">
                  <a:latin typeface="+mn-lt"/>
                </a:defRPr>
              </a:lvl4pPr>
              <a:lvl5pPr marL="748800" lvl="4" indent="-129600" defTabSz="895350" eaLnBrk="1" latinLnBrk="0" hangingPunct="1">
                <a:buClr>
                  <a:schemeClr val="tx2"/>
                </a:buClr>
                <a:buSzPct val="89000"/>
                <a:buFont typeface="Arial" charset="0"/>
                <a:buChar char="-"/>
                <a:defRPr lang="en-US" baseline="0" dirty="0">
                  <a:latin typeface="+mn-lt"/>
                </a:defRPr>
              </a:lvl5pPr>
              <a:lvl6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6pPr>
              <a:lvl7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7pPr>
              <a:lvl8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8pPr>
              <a:lvl9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9pPr>
            </a:lstStyle>
            <a:p>
              <a:pPr marL="3600" lvl="1" indent="0" algn="ctr">
                <a:buClr>
                  <a:srgbClr val="1F497D"/>
                </a:buClr>
                <a:buFont typeface="Arial" charset="0"/>
                <a:buNone/>
                <a:defRPr/>
              </a:pPr>
              <a:r>
                <a:rPr sz="1150" b="1">
                  <a:solidFill>
                    <a:srgbClr val="1F497D"/>
                  </a:solidFill>
                  <a:cs typeface="Arial" panose="020B0604020202020204" pitchFamily="34" charset="0"/>
                </a:rPr>
                <a:t>CY2029</a:t>
              </a:r>
            </a:p>
          </p:txBody>
        </p:sp>
        <p:cxnSp>
          <p:nvCxnSpPr>
            <p:cNvPr id="88" name="Straight Arrow Connector 87">
              <a:extLst>
                <a:ext uri="{FF2B5EF4-FFF2-40B4-BE49-F238E27FC236}">
                  <a16:creationId xmlns:a16="http://schemas.microsoft.com/office/drawing/2014/main" id="{9BE9294E-6650-914B-AEFD-F111CB227D7E}"/>
                </a:ext>
              </a:extLst>
            </p:cNvPr>
            <p:cNvCxnSpPr>
              <a:cxnSpLocks/>
            </p:cNvCxnSpPr>
            <p:nvPr/>
          </p:nvCxnSpPr>
          <p:spPr>
            <a:xfrm>
              <a:off x="288979" y="1321884"/>
              <a:ext cx="11711234" cy="26648"/>
            </a:xfrm>
            <a:prstGeom prst="straightConnector1">
              <a:avLst/>
            </a:prstGeom>
            <a:noFill/>
            <a:ln w="25400" cap="flat" cmpd="sng" algn="ctr">
              <a:solidFill>
                <a:srgbClr val="4F81BD"/>
              </a:solidFill>
              <a:prstDash val="solid"/>
              <a:tailEnd type="triangle"/>
            </a:ln>
            <a:effectLst/>
          </p:spPr>
        </p:cxn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E4ECD94C-8ED9-D941-A3D6-CE04FC16A625}"/>
                </a:ext>
              </a:extLst>
            </p:cNvPr>
            <p:cNvSpPr/>
            <p:nvPr/>
          </p:nvSpPr>
          <p:spPr>
            <a:xfrm>
              <a:off x="3747843" y="1676031"/>
              <a:ext cx="1551303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457189">
                <a:defRPr/>
              </a:pPr>
              <a:r>
                <a:rPr lang="en-US" sz="1500" b="1" i="1" dirty="0">
                  <a:solidFill>
                    <a:srgbClr val="F79646">
                      <a:lumMod val="75000"/>
                    </a:srgbClr>
                  </a:solidFill>
                  <a:cs typeface="Arial" panose="020B0604020202020204" pitchFamily="34" charset="0"/>
                </a:rPr>
                <a:t>Help catalyze UML 1, 2…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26E17E33-686F-B24C-8F39-12E4AFC0E82F}"/>
                </a:ext>
              </a:extLst>
            </p:cNvPr>
            <p:cNvSpPr txBox="1"/>
            <p:nvPr/>
          </p:nvSpPr>
          <p:spPr>
            <a:xfrm>
              <a:off x="1605185" y="1098237"/>
              <a:ext cx="723733" cy="1769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lvl="0" indent="0" defTabSz="895350" eaLnBrk="1" latinLnBrk="0" hangingPunct="1">
                <a:buClr>
                  <a:schemeClr val="tx2"/>
                </a:buClr>
                <a:buSzPct val="100000"/>
                <a:defRPr lang="en-US" baseline="0" dirty="0">
                  <a:latin typeface="+mn-lt"/>
                </a:defRPr>
              </a:lvl1pPr>
              <a:lvl2pPr marL="194400" lvl="1" indent="-190800" defTabSz="895350" eaLnBrk="1" latinLnBrk="0" hangingPunct="1">
                <a:buClr>
                  <a:schemeClr val="tx2"/>
                </a:buClr>
                <a:buSzPct val="125000"/>
                <a:buFont typeface="Arial" charset="0"/>
                <a:buChar char="▪"/>
                <a:defRPr lang="en-US" baseline="0" dirty="0">
                  <a:latin typeface="+mn-lt"/>
                </a:defRPr>
              </a:lvl2pPr>
              <a:lvl3pPr marL="446400" lvl="2" indent="-2484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lang="en-US" baseline="0" dirty="0">
                  <a:latin typeface="+mn-lt"/>
                </a:defRPr>
              </a:lvl3pPr>
              <a:lvl4pPr marL="615600" lvl="3" indent="-1548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▫"/>
                <a:defRPr lang="en-US" baseline="0" dirty="0">
                  <a:latin typeface="+mn-lt"/>
                </a:defRPr>
              </a:lvl4pPr>
              <a:lvl5pPr marL="748800" lvl="4" indent="-129600" defTabSz="895350" eaLnBrk="1" latinLnBrk="0" hangingPunct="1">
                <a:buClr>
                  <a:schemeClr val="tx2"/>
                </a:buClr>
                <a:buSzPct val="89000"/>
                <a:buFont typeface="Arial" charset="0"/>
                <a:buChar char="-"/>
                <a:defRPr lang="en-US" baseline="0" dirty="0">
                  <a:latin typeface="+mn-lt"/>
                </a:defRPr>
              </a:lvl5pPr>
              <a:lvl6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6pPr>
              <a:lvl7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7pPr>
              <a:lvl8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8pPr>
              <a:lvl9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9pPr>
            </a:lstStyle>
            <a:p>
              <a:pPr marL="3600" lvl="1" indent="0" algn="ctr">
                <a:buClr>
                  <a:srgbClr val="1F497D"/>
                </a:buClr>
                <a:buFont typeface="Arial" charset="0"/>
                <a:buNone/>
                <a:defRPr/>
              </a:pPr>
              <a:r>
                <a:rPr sz="1150" b="1">
                  <a:solidFill>
                    <a:srgbClr val="F79646">
                      <a:lumMod val="75000"/>
                    </a:srgbClr>
                  </a:solidFill>
                  <a:cs typeface="Arial" panose="020B0604020202020204" pitchFamily="34" charset="0"/>
                </a:rPr>
                <a:t>CY2021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3DC4A05-770A-BB42-9C78-D565357737D1}"/>
                </a:ext>
              </a:extLst>
            </p:cNvPr>
            <p:cNvSpPr txBox="1"/>
            <p:nvPr/>
          </p:nvSpPr>
          <p:spPr>
            <a:xfrm>
              <a:off x="4685939" y="1098237"/>
              <a:ext cx="723733" cy="1769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defPPr>
                <a:defRPr lang="en-US"/>
              </a:defPPr>
              <a:lvl1pPr lvl="0" indent="0" defTabSz="895350">
                <a:buClr>
                  <a:schemeClr val="tx2"/>
                </a:buClr>
                <a:buSzPct val="100000"/>
                <a:defRPr baseline="0"/>
              </a:lvl1pPr>
              <a:lvl2pPr marL="3600" marR="0" lvl="1" indent="0" algn="ctr" defTabSz="89535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F497D"/>
                </a:buClr>
                <a:buSzPct val="125000"/>
                <a:buFont typeface="Arial" charset="0"/>
                <a:buNone/>
                <a:tabLst/>
                <a:defRPr kumimoji="0" sz="1150" b="1" i="0" u="none" strike="noStrike" cap="none" spc="0" normalizeH="0" baseline="0">
                  <a:ln>
                    <a:noFill/>
                  </a:ln>
                  <a:solidFill>
                    <a:srgbClr val="F79646"/>
                  </a:solidFill>
                  <a:effectLst/>
                  <a:uLnTx/>
                  <a:uFillTx/>
                  <a:latin typeface="Calibri"/>
                </a:defRPr>
              </a:lvl2pPr>
              <a:lvl3pPr marL="446400" lvl="2" indent="-248400" defTabSz="895350">
                <a:buClr>
                  <a:schemeClr val="tx2"/>
                </a:buClr>
                <a:buSzPct val="120000"/>
                <a:buFont typeface="Arial" charset="0"/>
                <a:buChar char="–"/>
                <a:defRPr baseline="0"/>
              </a:lvl3pPr>
              <a:lvl4pPr marL="615600" lvl="3" indent="-154800" defTabSz="895350">
                <a:buClr>
                  <a:schemeClr val="tx2"/>
                </a:buClr>
                <a:buSzPct val="120000"/>
                <a:buFont typeface="Arial" charset="0"/>
                <a:buChar char="▫"/>
                <a:defRPr baseline="0"/>
              </a:lvl4pPr>
              <a:lvl5pPr marL="748800" lvl="4" indent="-129600" defTabSz="895350">
                <a:buClr>
                  <a:schemeClr val="tx2"/>
                </a:buClr>
                <a:buSzPct val="89000"/>
                <a:buFont typeface="Arial" charset="0"/>
                <a:buChar char="-"/>
                <a:defRPr baseline="0"/>
              </a:lvl5pPr>
              <a:lvl6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/>
              </a:lvl6pPr>
              <a:lvl7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/>
              </a:lvl7pPr>
              <a:lvl8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/>
              </a:lvl8pPr>
              <a:lvl9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/>
              </a:lvl9pPr>
            </a:lstStyle>
            <a:p>
              <a:pPr lvl="1"/>
              <a:r>
                <a:rPr lang="en-US">
                  <a:solidFill>
                    <a:srgbClr val="F79646">
                      <a:lumMod val="75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CY2024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2A453946-5B57-4344-BB43-B3A2E69BACBA}"/>
                </a:ext>
              </a:extLst>
            </p:cNvPr>
            <p:cNvSpPr txBox="1"/>
            <p:nvPr/>
          </p:nvSpPr>
          <p:spPr>
            <a:xfrm>
              <a:off x="1013973" y="714157"/>
              <a:ext cx="1875705" cy="36933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lvl="0" indent="0" defTabSz="895350" eaLnBrk="1" latinLnBrk="0" hangingPunct="1">
                <a:buClr>
                  <a:schemeClr val="tx2"/>
                </a:buClr>
                <a:buSzPct val="100000"/>
                <a:defRPr lang="en-US" baseline="0" dirty="0">
                  <a:latin typeface="+mn-lt"/>
                </a:defRPr>
              </a:lvl1pPr>
              <a:lvl2pPr marL="194400" lvl="1" indent="-190800" defTabSz="895350" eaLnBrk="1" latinLnBrk="0" hangingPunct="1">
                <a:buClr>
                  <a:schemeClr val="tx2"/>
                </a:buClr>
                <a:buSzPct val="125000"/>
                <a:buFont typeface="Arial" charset="0"/>
                <a:buChar char="▪"/>
                <a:defRPr lang="en-US" baseline="0" dirty="0">
                  <a:latin typeface="+mn-lt"/>
                </a:defRPr>
              </a:lvl2pPr>
              <a:lvl3pPr marL="446400" lvl="2" indent="-2484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lang="en-US" baseline="0" dirty="0">
                  <a:latin typeface="+mn-lt"/>
                </a:defRPr>
              </a:lvl3pPr>
              <a:lvl4pPr marL="615600" lvl="3" indent="-1548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▫"/>
                <a:defRPr lang="en-US" baseline="0" dirty="0">
                  <a:latin typeface="+mn-lt"/>
                </a:defRPr>
              </a:lvl4pPr>
              <a:lvl5pPr marL="748800" lvl="4" indent="-129600" defTabSz="895350" eaLnBrk="1" latinLnBrk="0" hangingPunct="1">
                <a:buClr>
                  <a:schemeClr val="tx2"/>
                </a:buClr>
                <a:buSzPct val="89000"/>
                <a:buFont typeface="Arial" charset="0"/>
                <a:buChar char="-"/>
                <a:defRPr lang="en-US" baseline="0" dirty="0">
                  <a:latin typeface="+mn-lt"/>
                </a:defRPr>
              </a:lvl5pPr>
              <a:lvl6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6pPr>
              <a:lvl7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7pPr>
              <a:lvl8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8pPr>
              <a:lvl9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9pPr>
            </a:lstStyle>
            <a:p>
              <a:pPr marL="3600" lvl="1" indent="0" algn="ctr">
                <a:buClr>
                  <a:srgbClr val="1F497D"/>
                </a:buClr>
                <a:buFont typeface="Arial" charset="0"/>
                <a:buNone/>
                <a:defRPr/>
              </a:pPr>
              <a:r>
                <a:rPr sz="1200" b="1">
                  <a:solidFill>
                    <a:srgbClr val="F79646">
                      <a:lumMod val="75000"/>
                    </a:srgbClr>
                  </a:solidFill>
                  <a:cs typeface="Arial" panose="020B0604020202020204" pitchFamily="34" charset="0"/>
                </a:rPr>
                <a:t>Industry proposed </a:t>
              </a:r>
            </a:p>
            <a:p>
              <a:pPr marL="3600" lvl="1" indent="0" algn="ctr">
                <a:buClr>
                  <a:srgbClr val="1F497D"/>
                </a:buClr>
                <a:buFont typeface="Arial" charset="0"/>
                <a:buNone/>
                <a:defRPr/>
              </a:pPr>
              <a:r>
                <a:rPr sz="1200" b="1">
                  <a:solidFill>
                    <a:srgbClr val="F79646">
                      <a:lumMod val="75000"/>
                    </a:srgbClr>
                  </a:solidFill>
                  <a:cs typeface="Arial" panose="020B0604020202020204" pitchFamily="34" charset="0"/>
                </a:rPr>
                <a:t>UML-1 unlock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866C751C-B58C-1547-84B9-6C369079B29D}"/>
                </a:ext>
              </a:extLst>
            </p:cNvPr>
            <p:cNvSpPr txBox="1"/>
            <p:nvPr/>
          </p:nvSpPr>
          <p:spPr>
            <a:xfrm>
              <a:off x="4287211" y="714929"/>
              <a:ext cx="1588370" cy="36933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lvl="0" indent="0" defTabSz="895350" eaLnBrk="1" latinLnBrk="0" hangingPunct="1">
                <a:buClr>
                  <a:schemeClr val="tx2"/>
                </a:buClr>
                <a:buSzPct val="100000"/>
                <a:defRPr lang="en-US" baseline="0" dirty="0">
                  <a:latin typeface="+mn-lt"/>
                </a:defRPr>
              </a:lvl1pPr>
              <a:lvl2pPr marL="194400" lvl="1" indent="-190800" defTabSz="895350" eaLnBrk="1" latinLnBrk="0" hangingPunct="1">
                <a:buClr>
                  <a:schemeClr val="tx2"/>
                </a:buClr>
                <a:buSzPct val="125000"/>
                <a:buFont typeface="Arial" charset="0"/>
                <a:buChar char="▪"/>
                <a:defRPr lang="en-US" baseline="0" dirty="0">
                  <a:latin typeface="+mn-lt"/>
                </a:defRPr>
              </a:lvl2pPr>
              <a:lvl3pPr marL="446400" lvl="2" indent="-2484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lang="en-US" baseline="0" dirty="0">
                  <a:latin typeface="+mn-lt"/>
                </a:defRPr>
              </a:lvl3pPr>
              <a:lvl4pPr marL="615600" lvl="3" indent="-1548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▫"/>
                <a:defRPr lang="en-US" baseline="0" dirty="0">
                  <a:latin typeface="+mn-lt"/>
                </a:defRPr>
              </a:lvl4pPr>
              <a:lvl5pPr marL="748800" lvl="4" indent="-129600" defTabSz="895350" eaLnBrk="1" latinLnBrk="0" hangingPunct="1">
                <a:buClr>
                  <a:schemeClr val="tx2"/>
                </a:buClr>
                <a:buSzPct val="89000"/>
                <a:buFont typeface="Arial" charset="0"/>
                <a:buChar char="-"/>
                <a:defRPr lang="en-US" baseline="0" dirty="0">
                  <a:latin typeface="+mn-lt"/>
                </a:defRPr>
              </a:lvl5pPr>
              <a:lvl6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6pPr>
              <a:lvl7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7pPr>
              <a:lvl8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8pPr>
              <a:lvl9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9pPr>
            </a:lstStyle>
            <a:p>
              <a:pPr marL="3600" lvl="1" indent="0" algn="ctr">
                <a:buClr>
                  <a:srgbClr val="1F497D"/>
                </a:buClr>
                <a:buFont typeface="Arial" charset="0"/>
                <a:buNone/>
                <a:defRPr/>
              </a:pPr>
              <a:r>
                <a:rPr sz="1200" b="1">
                  <a:solidFill>
                    <a:srgbClr val="F79646">
                      <a:lumMod val="75000"/>
                    </a:srgbClr>
                  </a:solidFill>
                  <a:cs typeface="Arial" panose="020B0604020202020204" pitchFamily="34" charset="0"/>
                </a:rPr>
                <a:t>Industry proposed</a:t>
              </a:r>
            </a:p>
            <a:p>
              <a:pPr marL="3600" lvl="1" indent="0" algn="ctr">
                <a:buClr>
                  <a:srgbClr val="1F497D"/>
                </a:buClr>
                <a:buFont typeface="Arial" charset="0"/>
                <a:buNone/>
                <a:defRPr/>
              </a:pPr>
              <a:r>
                <a:rPr sz="1200" b="1">
                  <a:solidFill>
                    <a:srgbClr val="F79646">
                      <a:lumMod val="75000"/>
                    </a:srgbClr>
                  </a:solidFill>
                  <a:cs typeface="Arial" panose="020B0604020202020204" pitchFamily="34" charset="0"/>
                </a:rPr>
                <a:t>UML-2 unlock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7A29B99D-D3F9-F040-A5B4-76900EF90CF7}"/>
                </a:ext>
              </a:extLst>
            </p:cNvPr>
            <p:cNvSpPr txBox="1"/>
            <p:nvPr/>
          </p:nvSpPr>
          <p:spPr>
            <a:xfrm>
              <a:off x="10627949" y="723948"/>
              <a:ext cx="1488803" cy="36933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lvl="0" indent="0" defTabSz="895350" eaLnBrk="1" latinLnBrk="0" hangingPunct="1">
                <a:buClr>
                  <a:schemeClr val="tx2"/>
                </a:buClr>
                <a:buSzPct val="100000"/>
                <a:defRPr lang="en-US" baseline="0" dirty="0">
                  <a:latin typeface="+mn-lt"/>
                </a:defRPr>
              </a:lvl1pPr>
              <a:lvl2pPr marL="194400" lvl="1" indent="-190800" defTabSz="895350" eaLnBrk="1" latinLnBrk="0" hangingPunct="1">
                <a:buClr>
                  <a:schemeClr val="tx2"/>
                </a:buClr>
                <a:buSzPct val="125000"/>
                <a:buFont typeface="Arial" charset="0"/>
                <a:buChar char="▪"/>
                <a:defRPr lang="en-US" baseline="0" dirty="0">
                  <a:latin typeface="+mn-lt"/>
                </a:defRPr>
              </a:lvl2pPr>
              <a:lvl3pPr marL="446400" lvl="2" indent="-2484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lang="en-US" baseline="0" dirty="0">
                  <a:latin typeface="+mn-lt"/>
                </a:defRPr>
              </a:lvl3pPr>
              <a:lvl4pPr marL="615600" lvl="3" indent="-1548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▫"/>
                <a:defRPr lang="en-US" baseline="0" dirty="0">
                  <a:latin typeface="+mn-lt"/>
                </a:defRPr>
              </a:lvl4pPr>
              <a:lvl5pPr marL="748800" lvl="4" indent="-129600" defTabSz="895350" eaLnBrk="1" latinLnBrk="0" hangingPunct="1">
                <a:buClr>
                  <a:schemeClr val="tx2"/>
                </a:buClr>
                <a:buSzPct val="89000"/>
                <a:buFont typeface="Arial" charset="0"/>
                <a:buChar char="-"/>
                <a:defRPr lang="en-US" baseline="0" dirty="0">
                  <a:latin typeface="+mn-lt"/>
                </a:defRPr>
              </a:lvl5pPr>
              <a:lvl6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6pPr>
              <a:lvl7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7pPr>
              <a:lvl8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8pPr>
              <a:lvl9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9pPr>
            </a:lstStyle>
            <a:p>
              <a:pPr marL="3600" lvl="1" indent="0" algn="ctr">
                <a:buClr>
                  <a:srgbClr val="1F497D"/>
                </a:buClr>
                <a:buFont typeface="Arial" charset="0"/>
                <a:buNone/>
                <a:defRPr/>
              </a:pPr>
              <a:r>
                <a:rPr sz="1200" b="1">
                  <a:solidFill>
                    <a:srgbClr val="F79646">
                      <a:lumMod val="75000"/>
                    </a:srgbClr>
                  </a:solidFill>
                  <a:cs typeface="Arial" panose="020B0604020202020204" pitchFamily="34" charset="0"/>
                </a:rPr>
                <a:t>Industry proposed</a:t>
              </a:r>
            </a:p>
            <a:p>
              <a:pPr marL="3600" lvl="1" indent="0" algn="ctr">
                <a:buClr>
                  <a:srgbClr val="1F497D"/>
                </a:buClr>
                <a:buFont typeface="Arial" charset="0"/>
                <a:buNone/>
                <a:defRPr/>
              </a:pPr>
              <a:r>
                <a:rPr sz="1200" b="1">
                  <a:solidFill>
                    <a:srgbClr val="F79646">
                      <a:lumMod val="75000"/>
                    </a:srgbClr>
                  </a:solidFill>
                  <a:cs typeface="Arial" panose="020B0604020202020204" pitchFamily="34" charset="0"/>
                </a:rPr>
                <a:t>UML-4 unlock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E6FF374F-1E82-DE45-9741-9DE1C012EFE1}"/>
                </a:ext>
              </a:extLst>
            </p:cNvPr>
            <p:cNvSpPr txBox="1"/>
            <p:nvPr/>
          </p:nvSpPr>
          <p:spPr>
            <a:xfrm>
              <a:off x="11067662" y="1141443"/>
              <a:ext cx="723733" cy="1769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lvl="0" indent="0" defTabSz="895350" eaLnBrk="1" latinLnBrk="0" hangingPunct="1">
                <a:buClr>
                  <a:schemeClr val="tx2"/>
                </a:buClr>
                <a:buSzPct val="100000"/>
                <a:defRPr lang="en-US" baseline="0" dirty="0">
                  <a:latin typeface="+mn-lt"/>
                </a:defRPr>
              </a:lvl1pPr>
              <a:lvl2pPr marL="194400" lvl="1" indent="-190800" defTabSz="895350" eaLnBrk="1" latinLnBrk="0" hangingPunct="1">
                <a:buClr>
                  <a:schemeClr val="tx2"/>
                </a:buClr>
                <a:buSzPct val="125000"/>
                <a:buFont typeface="Arial" charset="0"/>
                <a:buChar char="▪"/>
                <a:defRPr lang="en-US" baseline="0" dirty="0">
                  <a:latin typeface="+mn-lt"/>
                </a:defRPr>
              </a:lvl2pPr>
              <a:lvl3pPr marL="446400" lvl="2" indent="-2484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lang="en-US" baseline="0" dirty="0">
                  <a:latin typeface="+mn-lt"/>
                </a:defRPr>
              </a:lvl3pPr>
              <a:lvl4pPr marL="615600" lvl="3" indent="-1548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▫"/>
                <a:defRPr lang="en-US" baseline="0" dirty="0">
                  <a:latin typeface="+mn-lt"/>
                </a:defRPr>
              </a:lvl4pPr>
              <a:lvl5pPr marL="748800" lvl="4" indent="-129600" defTabSz="895350" eaLnBrk="1" latinLnBrk="0" hangingPunct="1">
                <a:buClr>
                  <a:schemeClr val="tx2"/>
                </a:buClr>
                <a:buSzPct val="89000"/>
                <a:buFont typeface="Arial" charset="0"/>
                <a:buChar char="-"/>
                <a:defRPr lang="en-US" baseline="0" dirty="0">
                  <a:latin typeface="+mn-lt"/>
                </a:defRPr>
              </a:lvl5pPr>
              <a:lvl6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6pPr>
              <a:lvl7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7pPr>
              <a:lvl8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8pPr>
              <a:lvl9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9pPr>
            </a:lstStyle>
            <a:p>
              <a:pPr marL="3600" lvl="1" indent="0" algn="ctr">
                <a:buClr>
                  <a:srgbClr val="1F497D"/>
                </a:buClr>
                <a:buFont typeface="Arial" charset="0"/>
                <a:buNone/>
                <a:defRPr/>
              </a:pPr>
              <a:r>
                <a:rPr sz="1150" b="1">
                  <a:solidFill>
                    <a:srgbClr val="F79646">
                      <a:lumMod val="75000"/>
                    </a:srgbClr>
                  </a:solidFill>
                  <a:cs typeface="Arial" panose="020B0604020202020204" pitchFamily="34" charset="0"/>
                </a:rPr>
                <a:t>CY2030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80EC2DDD-60BD-4743-8B10-CA720A8C6D67}"/>
                </a:ext>
              </a:extLst>
            </p:cNvPr>
            <p:cNvSpPr txBox="1"/>
            <p:nvPr/>
          </p:nvSpPr>
          <p:spPr>
            <a:xfrm>
              <a:off x="5810291" y="2819028"/>
              <a:ext cx="2213261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lvl="0" defTabSz="457189">
                <a:defRPr sz="2000" b="1" i="1">
                  <a:solidFill>
                    <a:srgbClr val="5F9127"/>
                  </a:solidFill>
                  <a:latin typeface="Arial Narrow" panose="020B0606020202030204" pitchFamily="34" charset="0"/>
                </a:defRPr>
              </a:lvl1pPr>
            </a:lstStyle>
            <a:p>
              <a:r>
                <a:rPr lang="en-US" sz="1500" dirty="0">
                  <a:solidFill>
                    <a:srgbClr val="F79646">
                      <a:lumMod val="75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Key enablers to accelerate the UML 3&amp;4 timeline…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ABA68D5E-F05C-2642-A6D3-F78CF2A4310A}"/>
                </a:ext>
              </a:extLst>
            </p:cNvPr>
            <p:cNvSpPr txBox="1"/>
            <p:nvPr/>
          </p:nvSpPr>
          <p:spPr>
            <a:xfrm>
              <a:off x="8622466" y="727429"/>
              <a:ext cx="1409803" cy="38260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lvl="0" indent="0" defTabSz="895350" eaLnBrk="1" latinLnBrk="0" hangingPunct="1">
                <a:buClr>
                  <a:schemeClr val="tx2"/>
                </a:buClr>
                <a:buSzPct val="100000"/>
                <a:defRPr lang="en-US" baseline="0" dirty="0">
                  <a:latin typeface="+mn-lt"/>
                </a:defRPr>
              </a:lvl1pPr>
              <a:lvl2pPr marL="194400" lvl="1" indent="-190800" defTabSz="895350" eaLnBrk="1" latinLnBrk="0" hangingPunct="1">
                <a:buClr>
                  <a:schemeClr val="tx2"/>
                </a:buClr>
                <a:buSzPct val="125000"/>
                <a:buFont typeface="Arial" charset="0"/>
                <a:buChar char="▪"/>
                <a:defRPr lang="en-US" baseline="0" dirty="0">
                  <a:latin typeface="+mn-lt"/>
                </a:defRPr>
              </a:lvl2pPr>
              <a:lvl3pPr marL="446400" lvl="2" indent="-2484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–"/>
                <a:defRPr lang="en-US" baseline="0" dirty="0">
                  <a:latin typeface="+mn-lt"/>
                </a:defRPr>
              </a:lvl3pPr>
              <a:lvl4pPr marL="615600" lvl="3" indent="-154800" defTabSz="895350" eaLnBrk="1" latinLnBrk="0" hangingPunct="1">
                <a:buClr>
                  <a:schemeClr val="tx2"/>
                </a:buClr>
                <a:buSzPct val="120000"/>
                <a:buFont typeface="Arial" charset="0"/>
                <a:buChar char="▫"/>
                <a:defRPr lang="en-US" baseline="0" dirty="0">
                  <a:latin typeface="+mn-lt"/>
                </a:defRPr>
              </a:lvl4pPr>
              <a:lvl5pPr marL="748800" lvl="4" indent="-129600" defTabSz="895350" eaLnBrk="1" latinLnBrk="0" hangingPunct="1">
                <a:buClr>
                  <a:schemeClr val="tx2"/>
                </a:buClr>
                <a:buSzPct val="89000"/>
                <a:buFont typeface="Arial" charset="0"/>
                <a:buChar char="-"/>
                <a:defRPr lang="en-US" baseline="0" dirty="0">
                  <a:latin typeface="+mn-lt"/>
                </a:defRPr>
              </a:lvl5pPr>
              <a:lvl6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6pPr>
              <a:lvl7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7pPr>
              <a:lvl8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8pPr>
              <a:lvl9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>
                  <a:latin typeface="+mn-lt"/>
                </a:defRPr>
              </a:lvl9pPr>
            </a:lstStyle>
            <a:p>
              <a:pPr marL="3600" lvl="1" indent="0" algn="ctr">
                <a:buClr>
                  <a:srgbClr val="1F497D"/>
                </a:buClr>
                <a:buFont typeface="Arial" charset="0"/>
                <a:buNone/>
                <a:defRPr/>
              </a:pPr>
              <a:r>
                <a:rPr sz="1200" b="1" dirty="0">
                  <a:solidFill>
                    <a:srgbClr val="F79646">
                      <a:lumMod val="75000"/>
                    </a:srgbClr>
                  </a:solidFill>
                  <a:cs typeface="Arial" panose="020B0604020202020204" pitchFamily="34" charset="0"/>
                </a:rPr>
                <a:t>Industry proposed UML-3 unlock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BE009396-C22F-BE4B-AFBA-96FD2E5E9456}"/>
                </a:ext>
              </a:extLst>
            </p:cNvPr>
            <p:cNvSpPr txBox="1"/>
            <p:nvPr/>
          </p:nvSpPr>
          <p:spPr>
            <a:xfrm>
              <a:off x="8963419" y="1087109"/>
              <a:ext cx="723733" cy="1769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defPPr>
                <a:defRPr lang="en-US"/>
              </a:defPPr>
              <a:lvl1pPr lvl="0" indent="0" defTabSz="895350">
                <a:buClr>
                  <a:schemeClr val="tx2"/>
                </a:buClr>
                <a:buSzPct val="100000"/>
                <a:defRPr baseline="0"/>
              </a:lvl1pPr>
              <a:lvl2pPr marL="3600" marR="0" lvl="1" indent="0" algn="ctr" defTabSz="895350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F497D"/>
                </a:buClr>
                <a:buSzPct val="125000"/>
                <a:buFont typeface="Arial" charset="0"/>
                <a:buNone/>
                <a:tabLst/>
                <a:defRPr sz="1150" b="1" baseline="0">
                  <a:solidFill>
                    <a:srgbClr val="F79646"/>
                  </a:solidFill>
                  <a:latin typeface="Calibri"/>
                </a:defRPr>
              </a:lvl2pPr>
              <a:lvl3pPr marL="446400" lvl="2" indent="-248400" defTabSz="895350">
                <a:buClr>
                  <a:schemeClr val="tx2"/>
                </a:buClr>
                <a:buSzPct val="120000"/>
                <a:buFont typeface="Arial" charset="0"/>
                <a:buChar char="–"/>
                <a:defRPr baseline="0"/>
              </a:lvl3pPr>
              <a:lvl4pPr marL="615600" lvl="3" indent="-154800" defTabSz="895350">
                <a:buClr>
                  <a:schemeClr val="tx2"/>
                </a:buClr>
                <a:buSzPct val="120000"/>
                <a:buFont typeface="Arial" charset="0"/>
                <a:buChar char="▫"/>
                <a:defRPr baseline="0"/>
              </a:lvl4pPr>
              <a:lvl5pPr marL="748800" lvl="4" indent="-129600" defTabSz="895350">
                <a:buClr>
                  <a:schemeClr val="tx2"/>
                </a:buClr>
                <a:buSzPct val="89000"/>
                <a:buFont typeface="Arial" charset="0"/>
                <a:buChar char="-"/>
                <a:defRPr baseline="0"/>
              </a:lvl5pPr>
              <a:lvl6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/>
              </a:lvl6pPr>
              <a:lvl7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/>
              </a:lvl7pPr>
              <a:lvl8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/>
              </a:lvl8pPr>
              <a:lvl9pPr marL="999794" indent="-173575" defTabSz="1193860" fontAlgn="base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89000"/>
                <a:buFont typeface="Arial" charset="0"/>
                <a:buChar char="-"/>
                <a:defRPr sz="2133" baseline="0"/>
              </a:lvl9pPr>
            </a:lstStyle>
            <a:p>
              <a:pPr lvl="1"/>
              <a:r>
                <a:rPr lang="en-US">
                  <a:solidFill>
                    <a:srgbClr val="F79646">
                      <a:lumMod val="75000"/>
                    </a:srgb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CY2028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A98AD88-A883-0B4C-BB62-D18C103E1735}"/>
                </a:ext>
              </a:extLst>
            </p:cNvPr>
            <p:cNvSpPr txBox="1"/>
            <p:nvPr/>
          </p:nvSpPr>
          <p:spPr>
            <a:xfrm>
              <a:off x="9499658" y="4234541"/>
              <a:ext cx="220043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i="1" dirty="0">
                  <a:solidFill>
                    <a:srgbClr val="F79646">
                      <a:lumMod val="75000"/>
                    </a:srgbClr>
                  </a:solidFill>
                  <a:cs typeface="Arial" panose="020B0604020202020204" pitchFamily="34" charset="0"/>
                </a:rPr>
                <a:t>Remain Agile… Assess and align the AAM strategy with industry needs</a:t>
              </a: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1B40547B-B5E1-CD47-8149-D11242DF415E}"/>
                </a:ext>
              </a:extLst>
            </p:cNvPr>
            <p:cNvSpPr/>
            <p:nvPr/>
          </p:nvSpPr>
          <p:spPr>
            <a:xfrm>
              <a:off x="367960" y="1499366"/>
              <a:ext cx="3152907" cy="828459"/>
            </a:xfrm>
            <a:prstGeom prst="rect">
              <a:avLst/>
            </a:prstGeom>
            <a:solidFill>
              <a:sysClr val="window" lastClr="FFFFFF"/>
            </a:solidFill>
            <a:ln w="38100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1" name="Rectangle 100">
              <a:extLst>
                <a:ext uri="{FF2B5EF4-FFF2-40B4-BE49-F238E27FC236}">
                  <a16:creationId xmlns:a16="http://schemas.microsoft.com/office/drawing/2014/main" id="{5EA56A20-6395-2740-ABA0-7C52B17356EB}"/>
                </a:ext>
              </a:extLst>
            </p:cNvPr>
            <p:cNvSpPr/>
            <p:nvPr/>
          </p:nvSpPr>
          <p:spPr>
            <a:xfrm>
              <a:off x="1607951" y="1902477"/>
              <a:ext cx="365760" cy="258243"/>
            </a:xfrm>
            <a:prstGeom prst="rect">
              <a:avLst/>
            </a:prstGeom>
            <a:solidFill>
              <a:srgbClr val="9BBB59">
                <a:lumMod val="50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FBA814F2-310F-804C-9278-8B58DDF3C23C}"/>
                </a:ext>
              </a:extLst>
            </p:cNvPr>
            <p:cNvSpPr/>
            <p:nvPr/>
          </p:nvSpPr>
          <p:spPr>
            <a:xfrm>
              <a:off x="2591402" y="1901609"/>
              <a:ext cx="783412" cy="248430"/>
            </a:xfrm>
            <a:prstGeom prst="rect">
              <a:avLst/>
            </a:prstGeom>
            <a:solidFill>
              <a:srgbClr val="9BBB59">
                <a:lumMod val="50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53894C8F-2E9D-A14C-9FDB-7174A691542C}"/>
                </a:ext>
              </a:extLst>
            </p:cNvPr>
            <p:cNvSpPr/>
            <p:nvPr/>
          </p:nvSpPr>
          <p:spPr>
            <a:xfrm>
              <a:off x="873397" y="1601326"/>
              <a:ext cx="2630906" cy="273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600" b="1" dirty="0">
                  <a:solidFill>
                    <a:srgbClr val="1F497D">
                      <a:lumMod val="75000"/>
                    </a:srgbClr>
                  </a:solidFill>
                  <a:cs typeface="Arial" panose="020B0604020202020204" pitchFamily="34" charset="0"/>
                </a:rPr>
                <a:t>NC-1 Operational Safety</a:t>
              </a:r>
              <a:endParaRPr lang="en-US" sz="1600" dirty="0">
                <a:solidFill>
                  <a:srgbClr val="1F497D">
                    <a:lumMod val="75000"/>
                  </a:srgbClr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1237C139-8ABB-694F-B865-3C27BEDFB15A}"/>
                </a:ext>
              </a:extLst>
            </p:cNvPr>
            <p:cNvSpPr/>
            <p:nvPr/>
          </p:nvSpPr>
          <p:spPr>
            <a:xfrm>
              <a:off x="1198095" y="1902979"/>
              <a:ext cx="365760" cy="258243"/>
            </a:xfrm>
            <a:prstGeom prst="rect">
              <a:avLst/>
            </a:prstGeom>
            <a:solidFill>
              <a:srgbClr val="9BBB59">
                <a:lumMod val="50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E46A1F22-C781-0D41-8EDF-FC4B51049B8F}"/>
                </a:ext>
              </a:extLst>
            </p:cNvPr>
            <p:cNvSpPr/>
            <p:nvPr/>
          </p:nvSpPr>
          <p:spPr>
            <a:xfrm>
              <a:off x="3048082" y="2786038"/>
              <a:ext cx="2546937" cy="833060"/>
            </a:xfrm>
            <a:prstGeom prst="rect">
              <a:avLst/>
            </a:prstGeom>
            <a:solidFill>
              <a:sysClr val="window" lastClr="FFFFFF"/>
            </a:solidFill>
            <a:ln w="38100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2B45548B-42D1-2E49-9764-2A4E4EA67434}"/>
                </a:ext>
              </a:extLst>
            </p:cNvPr>
            <p:cNvSpPr/>
            <p:nvPr/>
          </p:nvSpPr>
          <p:spPr>
            <a:xfrm>
              <a:off x="2877688" y="2908501"/>
              <a:ext cx="2923488" cy="28268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500" b="1" dirty="0">
                  <a:solidFill>
                    <a:srgbClr val="1F497D">
                      <a:lumMod val="75000"/>
                    </a:srgbClr>
                  </a:solidFill>
                  <a:cs typeface="Arial" panose="020B0604020202020204" pitchFamily="34" charset="0"/>
                </a:rPr>
                <a:t>NC-2 Complex Operations</a:t>
              </a:r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42F8CDD3-7161-F846-8C85-13967C7E9668}"/>
                </a:ext>
              </a:extLst>
            </p:cNvPr>
            <p:cNvSpPr/>
            <p:nvPr/>
          </p:nvSpPr>
          <p:spPr>
            <a:xfrm>
              <a:off x="3865797" y="3201383"/>
              <a:ext cx="304500" cy="237651"/>
            </a:xfrm>
            <a:prstGeom prst="rect">
              <a:avLst/>
            </a:prstGeom>
            <a:solidFill>
              <a:srgbClr val="00206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1C229E86-F784-3646-8874-51DE87386506}"/>
                </a:ext>
              </a:extLst>
            </p:cNvPr>
            <p:cNvSpPr/>
            <p:nvPr/>
          </p:nvSpPr>
          <p:spPr>
            <a:xfrm>
              <a:off x="4685938" y="3211443"/>
              <a:ext cx="825635" cy="227591"/>
            </a:xfrm>
            <a:prstGeom prst="rect">
              <a:avLst/>
            </a:prstGeom>
            <a:solidFill>
              <a:srgbClr val="9BBB59">
                <a:lumMod val="50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981CEAE8-1773-954D-8B89-7EE6CCFFE4CE}"/>
                </a:ext>
              </a:extLst>
            </p:cNvPr>
            <p:cNvSpPr/>
            <p:nvPr/>
          </p:nvSpPr>
          <p:spPr>
            <a:xfrm>
              <a:off x="5342391" y="4165329"/>
              <a:ext cx="3478102" cy="813739"/>
            </a:xfrm>
            <a:prstGeom prst="rect">
              <a:avLst/>
            </a:prstGeom>
            <a:solidFill>
              <a:sysClr val="window" lastClr="FFFFFF"/>
            </a:solidFill>
            <a:ln w="38100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81A0F8E3-197F-8E4C-A5D7-7E28E787CB15}"/>
                </a:ext>
              </a:extLst>
            </p:cNvPr>
            <p:cNvSpPr/>
            <p:nvPr/>
          </p:nvSpPr>
          <p:spPr>
            <a:xfrm>
              <a:off x="5409672" y="4254405"/>
              <a:ext cx="3381263" cy="2795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600" b="1" dirty="0">
                  <a:solidFill>
                    <a:srgbClr val="1F497D">
                      <a:lumMod val="75000"/>
                    </a:srgbClr>
                  </a:solidFill>
                  <a:cs typeface="Arial" panose="020B0604020202020204" pitchFamily="34" charset="0"/>
                </a:rPr>
                <a:t>NC-3 High Volume Vertiports </a:t>
              </a:r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42D8E162-FCC4-9E4E-A100-97FD21E7BA4E}"/>
                </a:ext>
              </a:extLst>
            </p:cNvPr>
            <p:cNvSpPr/>
            <p:nvPr/>
          </p:nvSpPr>
          <p:spPr>
            <a:xfrm>
              <a:off x="6939091" y="4553099"/>
              <a:ext cx="267333" cy="273656"/>
            </a:xfrm>
            <a:prstGeom prst="rect">
              <a:avLst/>
            </a:prstGeom>
            <a:solidFill>
              <a:srgbClr val="00206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928B71D9-ADBB-104B-9DD6-866F260ECC85}"/>
                </a:ext>
              </a:extLst>
            </p:cNvPr>
            <p:cNvSpPr/>
            <p:nvPr/>
          </p:nvSpPr>
          <p:spPr>
            <a:xfrm>
              <a:off x="7885588" y="4550720"/>
              <a:ext cx="814017" cy="265830"/>
            </a:xfrm>
            <a:prstGeom prst="rect">
              <a:avLst/>
            </a:prstGeom>
            <a:solidFill>
              <a:srgbClr val="9BBB59">
                <a:lumMod val="50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A41BD10D-4828-794D-BF5B-15A2E8CFB192}"/>
                </a:ext>
              </a:extLst>
            </p:cNvPr>
            <p:cNvSpPr/>
            <p:nvPr/>
          </p:nvSpPr>
          <p:spPr>
            <a:xfrm>
              <a:off x="8454448" y="5493037"/>
              <a:ext cx="3517814" cy="870674"/>
            </a:xfrm>
            <a:prstGeom prst="rect">
              <a:avLst/>
            </a:prstGeom>
            <a:solidFill>
              <a:sysClr val="window" lastClr="FFFFFF"/>
            </a:solidFill>
            <a:ln w="38100" cap="flat" cmpd="sng" algn="ctr">
              <a:solidFill>
                <a:srgbClr val="1F497D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A2CC25C1-FE3C-F040-8213-B43B642F1B8B}"/>
                </a:ext>
              </a:extLst>
            </p:cNvPr>
            <p:cNvSpPr/>
            <p:nvPr/>
          </p:nvSpPr>
          <p:spPr>
            <a:xfrm>
              <a:off x="8439855" y="5567276"/>
              <a:ext cx="3517814" cy="2918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600" b="1" dirty="0">
                  <a:solidFill>
                    <a:srgbClr val="1F497D">
                      <a:lumMod val="75000"/>
                    </a:srgbClr>
                  </a:solidFill>
                  <a:cs typeface="Arial" panose="020B0604020202020204" pitchFamily="34" charset="0"/>
                </a:rPr>
                <a:t>NC-4 Scaled Urban Demo</a:t>
              </a:r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3E7E4830-C27C-5045-BBB7-AB7DD965A7F5}"/>
                </a:ext>
              </a:extLst>
            </p:cNvPr>
            <p:cNvSpPr/>
            <p:nvPr/>
          </p:nvSpPr>
          <p:spPr>
            <a:xfrm>
              <a:off x="11049733" y="5859095"/>
              <a:ext cx="853287" cy="299220"/>
            </a:xfrm>
            <a:prstGeom prst="rect">
              <a:avLst/>
            </a:prstGeom>
            <a:solidFill>
              <a:srgbClr val="9BBB59">
                <a:lumMod val="50000"/>
              </a:srgbClr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094EAED0-C519-5C40-9864-A4347D0D1847}"/>
                </a:ext>
              </a:extLst>
            </p:cNvPr>
            <p:cNvSpPr/>
            <p:nvPr/>
          </p:nvSpPr>
          <p:spPr>
            <a:xfrm>
              <a:off x="10150463" y="5859095"/>
              <a:ext cx="234937" cy="273656"/>
            </a:xfrm>
            <a:prstGeom prst="rect">
              <a:avLst/>
            </a:prstGeom>
            <a:solidFill>
              <a:srgbClr val="00206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CDAD990E-28FB-414A-B9D2-585A208C7790}"/>
                </a:ext>
              </a:extLst>
            </p:cNvPr>
            <p:cNvCxnSpPr/>
            <p:nvPr/>
          </p:nvCxnSpPr>
          <p:spPr>
            <a:xfrm>
              <a:off x="158750" y="2533206"/>
              <a:ext cx="11917124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ysDash"/>
            </a:ln>
            <a:effectLst/>
          </p:spPr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7571CB63-FFF9-C34F-B3A8-4FB978B86EB3}"/>
                </a:ext>
              </a:extLst>
            </p:cNvPr>
            <p:cNvCxnSpPr>
              <a:cxnSpLocks/>
            </p:cNvCxnSpPr>
            <p:nvPr/>
          </p:nvCxnSpPr>
          <p:spPr>
            <a:xfrm>
              <a:off x="158750" y="3885451"/>
              <a:ext cx="11917124" cy="0"/>
            </a:xfrm>
            <a:prstGeom prst="line">
              <a:avLst/>
            </a:prstGeom>
            <a:noFill/>
            <a:ln w="25400" cap="flat" cmpd="sng" algn="ctr">
              <a:solidFill>
                <a:srgbClr val="4F81BD"/>
              </a:solidFill>
              <a:prstDash val="sysDash"/>
            </a:ln>
            <a:effectLst/>
          </p:spPr>
        </p:cxn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B5850E89-99B6-3341-AC35-F88BCD9AADD1}"/>
                </a:ext>
              </a:extLst>
            </p:cNvPr>
            <p:cNvSpPr/>
            <p:nvPr/>
          </p:nvSpPr>
          <p:spPr>
            <a:xfrm>
              <a:off x="1001864" y="1894927"/>
              <a:ext cx="165329" cy="264949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7F1D2BA5-F4B4-0A49-AB52-2174CBB8225B}"/>
                </a:ext>
              </a:extLst>
            </p:cNvPr>
            <p:cNvSpPr/>
            <p:nvPr/>
          </p:nvSpPr>
          <p:spPr>
            <a:xfrm>
              <a:off x="2394030" y="1894928"/>
              <a:ext cx="118391" cy="249292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020D37D7-222C-AF4D-9CD6-F17C8E679468}"/>
                </a:ext>
              </a:extLst>
            </p:cNvPr>
            <p:cNvSpPr/>
            <p:nvPr/>
          </p:nvSpPr>
          <p:spPr>
            <a:xfrm>
              <a:off x="4362638" y="3211444"/>
              <a:ext cx="152412" cy="237652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C6AF387C-D1D2-5342-81B1-2AF7EFA41EE3}"/>
                </a:ext>
              </a:extLst>
            </p:cNvPr>
            <p:cNvSpPr/>
            <p:nvPr/>
          </p:nvSpPr>
          <p:spPr>
            <a:xfrm>
              <a:off x="5996898" y="4547147"/>
              <a:ext cx="267333" cy="273656"/>
            </a:xfrm>
            <a:prstGeom prst="rect">
              <a:avLst/>
            </a:prstGeom>
            <a:solidFill>
              <a:srgbClr val="00206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E229385B-913F-C44E-994C-FE87CAAEE429}"/>
                </a:ext>
              </a:extLst>
            </p:cNvPr>
            <p:cNvSpPr/>
            <p:nvPr/>
          </p:nvSpPr>
          <p:spPr>
            <a:xfrm>
              <a:off x="9087718" y="5859095"/>
              <a:ext cx="267333" cy="273656"/>
            </a:xfrm>
            <a:prstGeom prst="rect">
              <a:avLst/>
            </a:prstGeom>
            <a:solidFill>
              <a:srgbClr val="002060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A6B583DE-2617-2A4F-BF8E-35DF1F6C199B}"/>
                </a:ext>
              </a:extLst>
            </p:cNvPr>
            <p:cNvSpPr/>
            <p:nvPr/>
          </p:nvSpPr>
          <p:spPr>
            <a:xfrm>
              <a:off x="10455948" y="5859095"/>
              <a:ext cx="155753" cy="273657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B28014D8-85F9-5849-97FC-3E8D9C99FA01}"/>
                </a:ext>
              </a:extLst>
            </p:cNvPr>
            <p:cNvSpPr/>
            <p:nvPr/>
          </p:nvSpPr>
          <p:spPr>
            <a:xfrm>
              <a:off x="7432709" y="4542893"/>
              <a:ext cx="155753" cy="273657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solidFill>
                <a:srgbClr val="4F81BD">
                  <a:shade val="95000"/>
                  <a:satMod val="10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3FDB42CC-71F8-2F45-BEC3-E17AC7C59D00}"/>
                </a:ext>
              </a:extLst>
            </p:cNvPr>
            <p:cNvGrpSpPr/>
            <p:nvPr/>
          </p:nvGrpSpPr>
          <p:grpSpPr>
            <a:xfrm>
              <a:off x="189454" y="4448387"/>
              <a:ext cx="3074412" cy="1850880"/>
              <a:chOff x="158751" y="4590532"/>
              <a:chExt cx="3074412" cy="1850880"/>
            </a:xfrm>
          </p:grpSpPr>
          <p:sp>
            <p:nvSpPr>
              <p:cNvPr id="131" name="Rectangle 130">
                <a:extLst>
                  <a:ext uri="{FF2B5EF4-FFF2-40B4-BE49-F238E27FC236}">
                    <a16:creationId xmlns:a16="http://schemas.microsoft.com/office/drawing/2014/main" id="{35DEE296-5F80-894F-A061-56F1F0FE797F}"/>
                  </a:ext>
                </a:extLst>
              </p:cNvPr>
              <p:cNvSpPr/>
              <p:nvPr/>
            </p:nvSpPr>
            <p:spPr>
              <a:xfrm>
                <a:off x="158751" y="4590532"/>
                <a:ext cx="3074412" cy="1850880"/>
              </a:xfrm>
              <a:prstGeom prst="rect">
                <a:avLst/>
              </a:prstGeom>
              <a:solidFill>
                <a:sysClr val="window" lastClr="FFFFFF">
                  <a:alpha val="60000"/>
                </a:sysClr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grpSp>
            <p:nvGrpSpPr>
              <p:cNvPr id="132" name="Group 131">
                <a:extLst>
                  <a:ext uri="{FF2B5EF4-FFF2-40B4-BE49-F238E27FC236}">
                    <a16:creationId xmlns:a16="http://schemas.microsoft.com/office/drawing/2014/main" id="{1EBD0290-93B0-7E44-9E87-5E501B136B6D}"/>
                  </a:ext>
                </a:extLst>
              </p:cNvPr>
              <p:cNvGrpSpPr/>
              <p:nvPr/>
            </p:nvGrpSpPr>
            <p:grpSpPr>
              <a:xfrm>
                <a:off x="346210" y="4672982"/>
                <a:ext cx="2814394" cy="1679330"/>
                <a:chOff x="346210" y="4672982"/>
                <a:chExt cx="2814394" cy="1679330"/>
              </a:xfrm>
            </p:grpSpPr>
            <p:sp>
              <p:nvSpPr>
                <p:cNvPr id="133" name="Rectangle 132">
                  <a:extLst>
                    <a:ext uri="{FF2B5EF4-FFF2-40B4-BE49-F238E27FC236}">
                      <a16:creationId xmlns:a16="http://schemas.microsoft.com/office/drawing/2014/main" id="{BEF0AF19-F28B-9C46-9EF2-BA1FD4EEFF42}"/>
                    </a:ext>
                  </a:extLst>
                </p:cNvPr>
                <p:cNvSpPr/>
                <p:nvPr/>
              </p:nvSpPr>
              <p:spPr>
                <a:xfrm>
                  <a:off x="694865" y="5050671"/>
                  <a:ext cx="1850186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1F497D">
                          <a:lumMod val="75000"/>
                        </a:srgb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NC Series Progression</a:t>
                  </a:r>
                </a:p>
              </p:txBody>
            </p:sp>
            <p:sp>
              <p:nvSpPr>
                <p:cNvPr id="134" name="Rectangle 133">
                  <a:extLst>
                    <a:ext uri="{FF2B5EF4-FFF2-40B4-BE49-F238E27FC236}">
                      <a16:creationId xmlns:a16="http://schemas.microsoft.com/office/drawing/2014/main" id="{0AE044E4-FABF-5847-8D9A-F3D52F67F1A0}"/>
                    </a:ext>
                  </a:extLst>
                </p:cNvPr>
                <p:cNvSpPr/>
                <p:nvPr/>
              </p:nvSpPr>
              <p:spPr>
                <a:xfrm>
                  <a:off x="694865" y="5731706"/>
                  <a:ext cx="1413977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1F497D">
                          <a:lumMod val="75000"/>
                        </a:srgb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R&amp;D Flight Tests</a:t>
                  </a:r>
                </a:p>
              </p:txBody>
            </p:sp>
            <p:sp>
              <p:nvSpPr>
                <p:cNvPr id="135" name="Rectangle 134">
                  <a:extLst>
                    <a:ext uri="{FF2B5EF4-FFF2-40B4-BE49-F238E27FC236}">
                      <a16:creationId xmlns:a16="http://schemas.microsoft.com/office/drawing/2014/main" id="{1B7A5365-8192-9649-81D6-7A6E0CF0F510}"/>
                    </a:ext>
                  </a:extLst>
                </p:cNvPr>
                <p:cNvSpPr/>
                <p:nvPr/>
              </p:nvSpPr>
              <p:spPr>
                <a:xfrm>
                  <a:off x="694865" y="6075313"/>
                  <a:ext cx="2465739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1F497D">
                          <a:lumMod val="75000"/>
                        </a:srgb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NC Series Ops Demonstrations</a:t>
                  </a:r>
                </a:p>
              </p:txBody>
            </p:sp>
            <p:sp>
              <p:nvSpPr>
                <p:cNvPr id="136" name="Rectangle 135">
                  <a:extLst>
                    <a:ext uri="{FF2B5EF4-FFF2-40B4-BE49-F238E27FC236}">
                      <a16:creationId xmlns:a16="http://schemas.microsoft.com/office/drawing/2014/main" id="{1C022F48-C7A7-204C-A482-7C1EE0CBD019}"/>
                    </a:ext>
                  </a:extLst>
                </p:cNvPr>
                <p:cNvSpPr/>
                <p:nvPr/>
              </p:nvSpPr>
              <p:spPr>
                <a:xfrm>
                  <a:off x="346210" y="4672982"/>
                  <a:ext cx="912429" cy="33855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600" b="1" i="0" u="sng" strike="noStrike" kern="0" cap="none" spc="0" normalizeH="0" baseline="0" noProof="0" dirty="0">
                      <a:ln>
                        <a:noFill/>
                      </a:ln>
                      <a:solidFill>
                        <a:srgbClr val="1F497D">
                          <a:lumMod val="75000"/>
                        </a:srgb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Legend</a:t>
                  </a:r>
                  <a:endParaRPr kumimoji="0" lang="en-US" sz="1600" b="0" i="0" u="sng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cs typeface="Arial" panose="020B0604020202020204" pitchFamily="34" charset="0"/>
                  </a:endParaRPr>
                </a:p>
              </p:txBody>
            </p:sp>
            <p:grpSp>
              <p:nvGrpSpPr>
                <p:cNvPr id="137" name="Group 136">
                  <a:extLst>
                    <a:ext uri="{FF2B5EF4-FFF2-40B4-BE49-F238E27FC236}">
                      <a16:creationId xmlns:a16="http://schemas.microsoft.com/office/drawing/2014/main" id="{36E15A05-CE7C-5548-BA59-9391DEC0681B}"/>
                    </a:ext>
                  </a:extLst>
                </p:cNvPr>
                <p:cNvGrpSpPr/>
                <p:nvPr/>
              </p:nvGrpSpPr>
              <p:grpSpPr>
                <a:xfrm>
                  <a:off x="441603" y="5088215"/>
                  <a:ext cx="232823" cy="1199099"/>
                  <a:chOff x="441603" y="5088215"/>
                  <a:chExt cx="232823" cy="1199099"/>
                </a:xfrm>
              </p:grpSpPr>
              <p:sp>
                <p:nvSpPr>
                  <p:cNvPr id="139" name="Rectangle 138">
                    <a:extLst>
                      <a:ext uri="{FF2B5EF4-FFF2-40B4-BE49-F238E27FC236}">
                        <a16:creationId xmlns:a16="http://schemas.microsoft.com/office/drawing/2014/main" id="{E434924D-681B-9447-813B-046C8E8295AE}"/>
                      </a:ext>
                    </a:extLst>
                  </p:cNvPr>
                  <p:cNvSpPr/>
                  <p:nvPr/>
                </p:nvSpPr>
                <p:spPr>
                  <a:xfrm>
                    <a:off x="441603" y="5088215"/>
                    <a:ext cx="232823" cy="207780"/>
                  </a:xfrm>
                  <a:prstGeom prst="rect">
                    <a:avLst/>
                  </a:prstGeom>
                  <a:solidFill>
                    <a:sysClr val="window" lastClr="FFFFFF"/>
                  </a:solidFill>
                  <a:ln w="34925" cap="flat" cmpd="sng" algn="ctr">
                    <a:solidFill>
                      <a:srgbClr val="1F497D">
                        <a:lumMod val="7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t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1F497D">
                          <a:lumMod val="75000"/>
                        </a:srgbClr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40" name="Rectangle 139">
                    <a:extLst>
                      <a:ext uri="{FF2B5EF4-FFF2-40B4-BE49-F238E27FC236}">
                        <a16:creationId xmlns:a16="http://schemas.microsoft.com/office/drawing/2014/main" id="{F7EA775F-B2FA-2F46-AE71-028C64D0776F}"/>
                      </a:ext>
                    </a:extLst>
                  </p:cNvPr>
                  <p:cNvSpPr/>
                  <p:nvPr/>
                </p:nvSpPr>
                <p:spPr>
                  <a:xfrm>
                    <a:off x="441603" y="5754348"/>
                    <a:ext cx="232823" cy="207780"/>
                  </a:xfrm>
                  <a:prstGeom prst="rect">
                    <a:avLst/>
                  </a:prstGeom>
                  <a:solidFill>
                    <a:srgbClr val="002060"/>
                  </a:solidFill>
                  <a:ln w="9525" cap="flat" cmpd="sng" algn="ctr">
                    <a:solidFill>
                      <a:srgbClr val="4F81BD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41" name="Rectangle 140">
                    <a:extLst>
                      <a:ext uri="{FF2B5EF4-FFF2-40B4-BE49-F238E27FC236}">
                        <a16:creationId xmlns:a16="http://schemas.microsoft.com/office/drawing/2014/main" id="{56179AB2-5864-E949-8B4C-00282BDE3CE1}"/>
                      </a:ext>
                    </a:extLst>
                  </p:cNvPr>
                  <p:cNvSpPr/>
                  <p:nvPr/>
                </p:nvSpPr>
                <p:spPr>
                  <a:xfrm>
                    <a:off x="441603" y="6079534"/>
                    <a:ext cx="232823" cy="207780"/>
                  </a:xfrm>
                  <a:prstGeom prst="rect">
                    <a:avLst/>
                  </a:prstGeom>
                  <a:solidFill>
                    <a:srgbClr val="9BBB59">
                      <a:lumMod val="50000"/>
                    </a:srgbClr>
                  </a:solidFill>
                  <a:ln w="9525" cap="flat" cmpd="sng" algn="ctr">
                    <a:solidFill>
                      <a:srgbClr val="9BBB59">
                        <a:lumMod val="50000"/>
                      </a:srgbClr>
                    </a:solidFill>
                    <a:prstDash val="solid"/>
                  </a:ln>
                  <a:effectLst/>
                </p:spPr>
                <p:txBody>
                  <a:bodyPr lIns="0" tIns="0" rIns="0" bIns="0" rtlCol="0" anchor="b" anchorCtr="0"/>
                  <a:lstStyle/>
                  <a:p>
                    <a:pPr marL="0" marR="0" lvl="0" indent="0" algn="ctr" defTabSz="914400" eaLnBrk="1" fontAlgn="auto" latinLnBrk="0" hangingPunct="1">
                      <a:lnSpc>
                        <a:spcPts val="14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1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42" name="Rectangle 141">
                    <a:extLst>
                      <a:ext uri="{FF2B5EF4-FFF2-40B4-BE49-F238E27FC236}">
                        <a16:creationId xmlns:a16="http://schemas.microsoft.com/office/drawing/2014/main" id="{10FA49D7-CE3B-6341-AAEE-E17F683E0596}"/>
                      </a:ext>
                    </a:extLst>
                  </p:cNvPr>
                  <p:cNvSpPr/>
                  <p:nvPr/>
                </p:nvSpPr>
                <p:spPr>
                  <a:xfrm>
                    <a:off x="441603" y="5413400"/>
                    <a:ext cx="232823" cy="223543"/>
                  </a:xfrm>
                  <a:prstGeom prst="rect">
                    <a:avLst/>
                  </a:prstGeom>
                  <a:solidFill>
                    <a:srgbClr val="FFFF00"/>
                  </a:solidFill>
                  <a:ln w="9525" cap="flat" cmpd="sng" algn="ctr">
                    <a:solidFill>
                      <a:srgbClr val="4F81BD">
                        <a:shade val="95000"/>
                        <a:satMod val="105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38" name="Rectangle 137">
                  <a:extLst>
                    <a:ext uri="{FF2B5EF4-FFF2-40B4-BE49-F238E27FC236}">
                      <a16:creationId xmlns:a16="http://schemas.microsoft.com/office/drawing/2014/main" id="{C4ED5C97-366D-0F44-B6F8-DB3D30040D0E}"/>
                    </a:ext>
                  </a:extLst>
                </p:cNvPr>
                <p:cNvSpPr/>
                <p:nvPr/>
              </p:nvSpPr>
              <p:spPr>
                <a:xfrm>
                  <a:off x="694865" y="5397915"/>
                  <a:ext cx="171553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1F497D">
                          <a:lumMod val="75000"/>
                        </a:srgbClr>
                      </a:solidFill>
                      <a:effectLst/>
                      <a:uLnTx/>
                      <a:uFillTx/>
                      <a:cs typeface="Arial" panose="020B0604020202020204" pitchFamily="34" charset="0"/>
                    </a:rPr>
                    <a:t>X-Series Simulations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433980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BF6FC8-CF7D-5E4C-8B6D-45F2931AC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www.nasa.gov   |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D022A95-075F-BD46-80DD-4BA16E942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A1CF0-2751-9942-BBAA-4C77DDDF2B1B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C31465-4037-F842-BA15-54343C8BA66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3471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6B68484-F123-DF40-9A47-0668E7DAE2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744" y="4246902"/>
            <a:ext cx="3512456" cy="2341638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ED559D-D242-3F45-8BF7-F6DF756A8D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3032" y="261762"/>
            <a:ext cx="737199" cy="609607"/>
          </a:xfrm>
          <a:prstGeom prst="rect">
            <a:avLst/>
          </a:prstGeom>
        </p:spPr>
      </p:pic>
      <p:sp>
        <p:nvSpPr>
          <p:cNvPr id="8" name="Date Placeholder 2">
            <a:extLst>
              <a:ext uri="{FF2B5EF4-FFF2-40B4-BE49-F238E27FC236}">
                <a16:creationId xmlns:a16="http://schemas.microsoft.com/office/drawing/2014/main" id="{F7CBDADD-8D23-45A6-BEB3-F0A4CBDD30A9}"/>
              </a:ext>
            </a:extLst>
          </p:cNvPr>
          <p:cNvSpPr txBox="1">
            <a:spLocks/>
          </p:cNvSpPr>
          <p:nvPr/>
        </p:nvSpPr>
        <p:spPr>
          <a:xfrm>
            <a:off x="304800" y="6645274"/>
            <a:ext cx="1040673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www.nasa.gov   |</a:t>
            </a:r>
            <a:endParaRPr lang="en-US" dirty="0"/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E8F04A4C-DE50-4945-8C91-76B2737BAC28}"/>
              </a:ext>
            </a:extLst>
          </p:cNvPr>
          <p:cNvSpPr txBox="1">
            <a:spLocks/>
          </p:cNvSpPr>
          <p:nvPr/>
        </p:nvSpPr>
        <p:spPr>
          <a:xfrm>
            <a:off x="1216793" y="6645275"/>
            <a:ext cx="321645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8AA1CF0-2751-9942-BBAA-4C77DDDF2B1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256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White Link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6" id="{144FF5E3-63CF-49D4-A0AC-7F0655252FF1}" vid="{3783D7D7-0C66-4BF0-A920-2BD1B7D6F928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BD1E2BB92CBC144967077C2021A537D" ma:contentTypeVersion="10" ma:contentTypeDescription="Create a new document." ma:contentTypeScope="" ma:versionID="d15118fe1d9765261ccba7a841332e83">
  <xsd:schema xmlns:xsd="http://www.w3.org/2001/XMLSchema" xmlns:xs="http://www.w3.org/2001/XMLSchema" xmlns:p="http://schemas.microsoft.com/office/2006/metadata/properties" xmlns:ns3="a3f7648c-ef34-4383-9913-3e4132c38d7f" xmlns:ns4="c852713b-0caa-4ac0-ba75-048f00e27b76" targetNamespace="http://schemas.microsoft.com/office/2006/metadata/properties" ma:root="true" ma:fieldsID="06b113e3941191c262fe4b23a9db9e85" ns3:_="" ns4:_="">
    <xsd:import namespace="a3f7648c-ef34-4383-9913-3e4132c38d7f"/>
    <xsd:import namespace="c852713b-0caa-4ac0-ba75-048f00e27b76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DateTaken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f7648c-ef34-4383-9913-3e4132c38d7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52713b-0caa-4ac0-ba75-048f00e27b7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11ABB0A-3B89-46DE-A08F-E28C99BF4D1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B84F781-3B49-4DC3-BAE5-3FE46924942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3f7648c-ef34-4383-9913-3e4132c38d7f"/>
    <ds:schemaRef ds:uri="c852713b-0caa-4ac0-ba75-048f00e27b7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0C838CE-35D5-466F-8FCF-6B364C57E88C}">
  <ds:schemaRefs>
    <ds:schemaRef ds:uri="http://schemas.microsoft.com/office/2006/metadata/properties"/>
    <ds:schemaRef ds:uri="http://purl.org/dc/elements/1.1/"/>
    <ds:schemaRef ds:uri="http://schemas.microsoft.com/office/2006/documentManagement/types"/>
    <ds:schemaRef ds:uri="a3f7648c-ef34-4383-9913-3e4132c38d7f"/>
    <ds:schemaRef ds:uri="http://purl.org/dc/dcmitype/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c852713b-0caa-4ac0-ba75-048f00e27b76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3839</TotalTime>
  <Words>947</Words>
  <Application>Microsoft Office PowerPoint</Application>
  <PresentationFormat>Widescreen</PresentationFormat>
  <Paragraphs>157</Paragraphs>
  <Slides>10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Arial Narrow</vt:lpstr>
      <vt:lpstr>Calibri</vt:lpstr>
      <vt:lpstr>Office Theme</vt:lpstr>
      <vt:lpstr>21_Office Theme</vt:lpstr>
      <vt:lpstr>PowerPoint Presentation</vt:lpstr>
      <vt:lpstr>PowerPoint Presentation</vt:lpstr>
      <vt:lpstr>Advanced Air Mobility is Emerging</vt:lpstr>
      <vt:lpstr>Strong Domestic (e)VTOL Industry Base</vt:lpstr>
      <vt:lpstr>NASA Role to Address AAM Challenges</vt:lpstr>
      <vt:lpstr>AAM Sustainability</vt:lpstr>
      <vt:lpstr>NASA AAM Mission Priorities</vt:lpstr>
      <vt:lpstr>AAM Ecosystem Working Group (AEWG)</vt:lpstr>
      <vt:lpstr>National Campaign Series support of the Industry Timeline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Brown, Lexie Nicole (AFRC-300)[CROWN CONSULTING INC]</cp:lastModifiedBy>
  <cp:revision>296</cp:revision>
  <cp:lastPrinted>2019-02-27T14:11:14Z</cp:lastPrinted>
  <dcterms:created xsi:type="dcterms:W3CDTF">2019-02-06T14:32:22Z</dcterms:created>
  <dcterms:modified xsi:type="dcterms:W3CDTF">2021-06-11T18:51:56Z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0x0101002BD1E2BB92CBC144967077C2021A537D</vt:lpwstr>
  </property>
</Properties>
</file>