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258" r:id="rId3"/>
    <p:sldId id="260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1" autoAdjust="0"/>
    <p:restoredTop sz="94660"/>
  </p:normalViewPr>
  <p:slideViewPr>
    <p:cSldViewPr snapToGrid="0">
      <p:cViewPr varScale="1">
        <p:scale>
          <a:sx n="71" d="100"/>
          <a:sy n="71" d="100"/>
        </p:scale>
        <p:origin x="6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7A3513-7E70-43DA-8A0C-5CD1DB5DF3CA}" type="datetimeFigureOut">
              <a:rPr lang="en-US" smtClean="0"/>
              <a:t>6/16/2021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CE61EE-2BF2-43D9-B4C8-90A26B908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066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A40961-5069-490C-B7F8-4586BFAD27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4584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A40961-5069-490C-B7F8-4586BFAD27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2748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A40961-5069-490C-B7F8-4586BFAD27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60664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A40961-5069-490C-B7F8-4586BFAD27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634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 userDrawn="1"/>
        </p:nvSpPr>
        <p:spPr>
          <a:xfrm>
            <a:off x="0" y="0"/>
            <a:ext cx="12192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noFill/>
        </p:spPr>
        <p:txBody>
          <a:bodyPr/>
          <a:lstStyle>
            <a:lvl1pPr marL="0" indent="0"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FD5A26FF-A6C0-4A05-BF78-CAF32F9E04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13" descr="meatball_white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352584" y="241301"/>
            <a:ext cx="767448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641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228600" indent="0"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94B69-A138-4A01-943D-6BD4CF6C23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586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B1F70-3558-4435-A67B-C60BD47838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733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19201"/>
            <a:ext cx="5384800" cy="4906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1"/>
            <a:ext cx="5384800" cy="4906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623FF-1235-4228-B0C0-8B1A6A6F04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907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1"/>
            <a:ext cx="5386917" cy="955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219201"/>
            <a:ext cx="5389033" cy="9556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2F2E9-0E5D-4F5B-AFCB-0872C41B30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2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28DF6-79C4-4DA9-B202-90A616D3DD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4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66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98F61-5B51-4D50-AC87-F3F06CB101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94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60917-5680-4153-9755-0FED12C3E2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538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 userDrawn="1"/>
        </p:nvSpPr>
        <p:spPr>
          <a:xfrm>
            <a:off x="0" y="0"/>
            <a:ext cx="12192000" cy="106680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>
              <a:defRPr/>
            </a:lvl1pPr>
          </a:lstStyle>
          <a:p>
            <a:pPr marL="398463">
              <a:spcBef>
                <a:spcPct val="0"/>
              </a:spcBef>
              <a:defRPr/>
            </a:pPr>
            <a:r>
              <a:rPr lang="en-US" sz="2800" b="1">
                <a:solidFill>
                  <a:prstClr val="black"/>
                </a:solidFill>
                <a:ea typeface="MS PGothic" pitchFamily="34" charset="-128"/>
                <a:cs typeface="Arial" charset="0"/>
              </a:rPr>
              <a:t>Click to edit Master 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7DD080B3-3905-4A39-8EE3-E5199A8C1A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232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C8DC6-68B1-4B26-B6AA-A3C8A98294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865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8E25A-44DF-4B25-AD86-9DEEDFC563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047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66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A9F02-2344-4C4E-B1BF-301BE4D5EE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320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0F379-9A07-4984-BCCE-493D724BE2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37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219201"/>
            <a:ext cx="10972800" cy="4906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684000" y="6613526"/>
            <a:ext cx="5080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0DDCE-9BF6-4142-9F86-09F7F1A0A9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829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 userDrawn="1"/>
        </p:nvSpPr>
        <p:spPr>
          <a:xfrm>
            <a:off x="0" y="0"/>
            <a:ext cx="12192000" cy="10668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0">
                <a:srgbClr val="5E9EFF">
                  <a:alpha val="0"/>
                  <a:lumMod val="0"/>
                  <a:lumOff val="100000"/>
                </a:srgbClr>
              </a:gs>
              <a:gs pos="0">
                <a:srgbClr val="85C2FF"/>
              </a:gs>
              <a:gs pos="100000">
                <a:srgbClr val="FFEBF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12192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74320" y="1188720"/>
            <a:ext cx="11612880" cy="490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31" name="Picture 13" descr="meatball_white"/>
          <p:cNvPicPr>
            <a:picLocks noChangeAspect="1" noChangeArrowheads="1"/>
          </p:cNvPicPr>
          <p:nvPr userDrawn="1"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352584" y="241301"/>
            <a:ext cx="767448" cy="62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57"/>
          <p:cNvSpPr txBox="1">
            <a:spLocks noChangeArrowheads="1"/>
          </p:cNvSpPr>
          <p:nvPr userDrawn="1"/>
        </p:nvSpPr>
        <p:spPr bwMode="auto">
          <a:xfrm>
            <a:off x="671397" y="6445663"/>
            <a:ext cx="3251200" cy="1857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lIns="182880" tIns="0" rIns="0" bIns="0" anchor="ctr">
            <a:spAutoFit/>
          </a:bodyPr>
          <a:lstStyle/>
          <a:p>
            <a:pPr>
              <a:defRPr/>
            </a:pPr>
            <a:r>
              <a:rPr lang="en-US" sz="1200" b="1">
                <a:solidFill>
                  <a:prstClr val="black"/>
                </a:solidFill>
                <a:ea typeface="ＭＳ Ｐゴシック" pitchFamily="47" charset="-128"/>
                <a:cs typeface="Arial" charset="0"/>
              </a:rPr>
              <a:t>NASA Langley Research Center</a:t>
            </a:r>
          </a:p>
        </p:txBody>
      </p:sp>
      <p:pic>
        <p:nvPicPr>
          <p:cNvPr id="1033" name="Picture 2"/>
          <p:cNvPicPr>
            <a:picLocks noChangeArrowheads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122757" y="6248584"/>
            <a:ext cx="548640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84000" y="6613526"/>
            <a:ext cx="508000" cy="24447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sz="1000" b="0" u="none">
                <a:solidFill>
                  <a:prstClr val="black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A31B404-0289-4958-BA0F-AFDB27AA72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1144552" y="6246535"/>
            <a:ext cx="64008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539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 dt="0"/>
  <p:txStyles>
    <p:titleStyle>
      <a:lvl1pPr marL="228600" indent="0"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marL="398463" indent="-398463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</a:defRPr>
      </a:lvl2pPr>
      <a:lvl3pPr marL="398463" indent="-398463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</a:defRPr>
      </a:lvl3pPr>
      <a:lvl4pPr marL="398463" indent="-398463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</a:defRPr>
      </a:lvl4pPr>
      <a:lvl5pPr marL="398463" indent="-398463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</a:defRPr>
      </a:lvl5pPr>
      <a:lvl6pPr marL="855663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</a:defRPr>
      </a:lvl6pPr>
      <a:lvl7pPr marL="1312863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</a:defRPr>
      </a:lvl7pPr>
      <a:lvl8pPr marL="1770063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</a:defRPr>
      </a:lvl8pPr>
      <a:lvl9pPr marL="2227263" algn="l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10596500" cy="1052736"/>
          </a:xfrm>
        </p:spPr>
        <p:txBody>
          <a:bodyPr/>
          <a:lstStyle/>
          <a:p>
            <a:r>
              <a:rPr lang="en-US" altLang="en-US" sz="3200" dirty="0" smtClean="0">
                <a:solidFill>
                  <a:srgbClr val="0000FF"/>
                </a:solidFill>
              </a:rPr>
              <a:t>NASA LaRC - 8-Ft</a:t>
            </a:r>
            <a:r>
              <a:rPr lang="en-US" altLang="en-US" sz="3200" dirty="0">
                <a:solidFill>
                  <a:srgbClr val="0000FF"/>
                </a:solidFill>
              </a:rPr>
              <a:t>. High Temperature </a:t>
            </a:r>
            <a:r>
              <a:rPr lang="en-US" altLang="en-US" sz="3200" dirty="0" smtClean="0">
                <a:solidFill>
                  <a:srgbClr val="0000FF"/>
                </a:solidFill>
              </a:rPr>
              <a:t>Tunnel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658" y="1268760"/>
            <a:ext cx="5818256" cy="4754227"/>
          </a:xfrm>
        </p:spPr>
        <p:txBody>
          <a:bodyPr>
            <a:normAutofit/>
          </a:bodyPr>
          <a:lstStyle/>
          <a:p>
            <a:pPr>
              <a:spcBef>
                <a:spcPct val="30000"/>
              </a:spcBef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Facility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tied to NASA’s premier hypersonic CFD team</a:t>
            </a:r>
          </a:p>
          <a:p>
            <a:pPr lvl="1">
              <a:spcBef>
                <a:spcPct val="30000"/>
              </a:spcBef>
            </a:pPr>
            <a:r>
              <a:rPr lang="en-US" dirty="0">
                <a:latin typeface="Arial" pitchFamily="34" charset="0"/>
                <a:cs typeface="Arial" pitchFamily="34" charset="0"/>
              </a:rPr>
              <a:t>Mach 3, 4, 5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6, </a:t>
            </a:r>
            <a:r>
              <a:rPr lang="en-US" dirty="0">
                <a:latin typeface="Arial" pitchFamily="34" charset="0"/>
                <a:cs typeface="Arial" pitchFamily="34" charset="0"/>
              </a:rPr>
              <a:t>7</a:t>
            </a:r>
          </a:p>
          <a:p>
            <a:pPr lvl="1">
              <a:spcBef>
                <a:spcPct val="30000"/>
              </a:spcBef>
            </a:pPr>
            <a:r>
              <a:rPr lang="en-US" dirty="0">
                <a:latin typeface="Arial" pitchFamily="34" charset="0"/>
                <a:cs typeface="Arial" pitchFamily="34" charset="0"/>
              </a:rPr>
              <a:t>20,000 – 120,000 ft. altitude</a:t>
            </a:r>
          </a:p>
          <a:p>
            <a:pPr lvl="1">
              <a:spcBef>
                <a:spcPct val="30000"/>
              </a:spcBef>
            </a:pPr>
            <a:r>
              <a:rPr lang="en-US" dirty="0">
                <a:latin typeface="Arial" pitchFamily="34" charset="0"/>
                <a:cs typeface="Arial" pitchFamily="34" charset="0"/>
              </a:rPr>
              <a:t>True flight enthalpy (temperature up to 3600°R)</a:t>
            </a:r>
          </a:p>
          <a:p>
            <a:pPr>
              <a:spcBef>
                <a:spcPct val="30000"/>
              </a:spcBef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Vitiated air – Combustion with CNG</a:t>
            </a:r>
            <a:endParaRPr lang="en-US" sz="22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30000"/>
              </a:spcBef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New Mach 6, water cooled, nozzle in design &amp;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fabrication – Integration to start Fall 2021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86446" y="6613525"/>
            <a:ext cx="381000" cy="24447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45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156513"/>
              </p:ext>
            </p:extLst>
          </p:nvPr>
        </p:nvGraphicFramePr>
        <p:xfrm>
          <a:off x="5845236" y="1142187"/>
          <a:ext cx="6107430" cy="1371600"/>
        </p:xfrm>
        <a:graphic>
          <a:graphicData uri="http://schemas.openxmlformats.org/drawingml/2006/table">
            <a:tbl>
              <a:tblPr firstRow="1" firstCol="1" bandRow="1"/>
              <a:tblGrid>
                <a:gridCol w="971550">
                  <a:extLst>
                    <a:ext uri="{9D8B030D-6E8A-4147-A177-3AD203B41FA5}">
                      <a16:colId xmlns:a16="http://schemas.microsoft.com/office/drawing/2014/main" val="3451114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3385612589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315687849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993311345"/>
                    </a:ext>
                  </a:extLst>
                </a:gridCol>
                <a:gridCol w="906780">
                  <a:extLst>
                    <a:ext uri="{9D8B030D-6E8A-4147-A177-3AD203B41FA5}">
                      <a16:colId xmlns:a16="http://schemas.microsoft.com/office/drawing/2014/main" val="3715884935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1230695712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41456480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Nozzle Design Mach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Tunnel Config.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Nozzle Exit Diameter (in)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Dynamic Pressure Range (psf)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Stagnation Temperature (°R)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Altitude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Simulation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(kft)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Reynolds Number (10</a:t>
                      </a:r>
                      <a:r>
                        <a:rPr lang="en-US" sz="1000" b="1" baseline="30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/ft)</a:t>
                      </a:r>
                      <a:endParaRPr lang="en-US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3566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Mach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Mixer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700 - 4000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875 - 1300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22 - 60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1.4 - 11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15098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Mach 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Mixer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400 - 1300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1300 - 1900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60 - 95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0.64 - 2.6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71921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Mach 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Mixer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400 - 1300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1900 - 2600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70 - 110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0.54 - 2.1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43975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Mach 5 (HiQ)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Mixer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54.4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1000 - 3500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1900 - 2600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50 - 85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1.4 - 5.6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5251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Mach 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Mixer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en-US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700 - 2500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2600 - 3400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65 - 100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0.82 - 3.4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48327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Mach 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 Mixer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500 - 1300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3400 - 4000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85 - 125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0.59 - 1.5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1383874"/>
                  </a:ext>
                </a:extLst>
              </a:tr>
            </a:tbl>
          </a:graphicData>
        </a:graphic>
      </p:graphicFrame>
      <p:pic>
        <p:nvPicPr>
          <p:cNvPr id="11" name="Picture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301" y="2795617"/>
            <a:ext cx="5829300" cy="35788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6884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10596500" cy="1052736"/>
          </a:xfrm>
        </p:spPr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NASA LaRC - 8-Ft. High Temperature Tunnel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86446" y="6613525"/>
            <a:ext cx="381000" cy="24447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45</a:t>
            </a:r>
          </a:p>
        </p:txBody>
      </p:sp>
      <p:pic>
        <p:nvPicPr>
          <p:cNvPr id="10" name="Picture 9" descr="C:\Users\awfuchs\Documents\8' HTT Document\200 - Facilitiy Support Systems\LMT-FarSideCam-SingleFrame-0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3351" y="1196752"/>
            <a:ext cx="4274820" cy="240411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71364" y="1061706"/>
            <a:ext cx="34923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Test Features: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Propulsion Testing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Ignition testing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Operability testing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Material/Structure Testing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Force Measure System (FMS) data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Jet fuel delivery system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Heated fuel delivery system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Chilled fuel delivery system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Radiant pre-heat lamps (up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to 3000 °F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60296" y="3616741"/>
            <a:ext cx="1846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Engine diagnostic imaging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33507" y="6581001"/>
            <a:ext cx="31826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Radiant Lamps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 operation over test specimen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994" y="3727554"/>
            <a:ext cx="4337109" cy="288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783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10596500" cy="1052736"/>
          </a:xfrm>
        </p:spPr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NASA LaRC - 8-Ft. High Temperature Tunnel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86446" y="6613525"/>
            <a:ext cx="381000" cy="24447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1363" y="1061706"/>
            <a:ext cx="566564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Test Features: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Visual data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IR imaging (high speed and low speed)</a:t>
            </a:r>
          </a:p>
          <a:p>
            <a:pPr marL="1200150" lvl="2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This camera can capture high-speed events using full resolution (1280x1024) @180 Hz, and up to 29 kHz at reduced resolutions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Engine diagnostic imaging (previous page)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86296" y="3401371"/>
            <a:ext cx="10374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FLIR X8500SC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6" name="Picture 2" descr="product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977" y="995700"/>
            <a:ext cx="2575363" cy="2682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297" y="3093031"/>
            <a:ext cx="5271418" cy="307825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98250" y="6228950"/>
            <a:ext cx="9055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Cobra MRV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1086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10596500" cy="1052736"/>
          </a:xfrm>
        </p:spPr>
        <p:txBody>
          <a:bodyPr/>
          <a:lstStyle/>
          <a:p>
            <a:r>
              <a:rPr lang="en-US" altLang="en-US" sz="3200" dirty="0">
                <a:solidFill>
                  <a:srgbClr val="0000FF"/>
                </a:solidFill>
              </a:rPr>
              <a:t>NASA LaRC - 8-Ft. High Temperature Tunnel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786446" y="6613525"/>
            <a:ext cx="381000" cy="24447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1364" y="1061706"/>
            <a:ext cx="34923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Test Features: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</a:rPr>
              <a:t>Visual </a:t>
            </a:r>
            <a:r>
              <a:rPr lang="en-US" dirty="0" smtClean="0">
                <a:solidFill>
                  <a:prstClr val="black"/>
                </a:solidFill>
              </a:rPr>
              <a:t>data (continued)</a:t>
            </a:r>
            <a:endParaRPr lang="en-US" dirty="0">
              <a:solidFill>
                <a:prstClr val="black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prstClr val="black"/>
                </a:solidFill>
              </a:rPr>
              <a:t>Photogrammetry</a:t>
            </a:r>
            <a:endParaRPr lang="en-US" dirty="0">
              <a:solidFill>
                <a:prstClr val="black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Digital image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correlation (DIC)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70929" y="6581001"/>
            <a:ext cx="2415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Radiant Lamps</a:t>
            </a:r>
            <a:r>
              <a:rPr kumimoji="0" lang="en-US" sz="12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over test specimen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3411" y="1104894"/>
            <a:ext cx="4563035" cy="34222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47616" y="2268459"/>
            <a:ext cx="4129091" cy="309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6897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1521</TotalTime>
  <Words>350</Words>
  <Application>Microsoft Office PowerPoint</Application>
  <PresentationFormat>Widescreen</PresentationFormat>
  <Paragraphs>93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ＭＳ Ｐゴシック</vt:lpstr>
      <vt:lpstr>ＭＳ Ｐゴシック</vt:lpstr>
      <vt:lpstr>Arial</vt:lpstr>
      <vt:lpstr>Calibri</vt:lpstr>
      <vt:lpstr>Times New Roman</vt:lpstr>
      <vt:lpstr>1_Office Theme</vt:lpstr>
      <vt:lpstr>NASA LaRC - 8-Ft. High Temperature Tunnel</vt:lpstr>
      <vt:lpstr>NASA LaRC - 8-Ft. High Temperature Tunnel</vt:lpstr>
      <vt:lpstr>NASA LaRC - 8-Ft. High Temperature Tunnel</vt:lpstr>
      <vt:lpstr>NASA LaRC - 8-Ft. High Temperature Tunnel</vt:lpstr>
    </vt:vector>
  </TitlesOfParts>
  <Company>NASA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8-Ft. High Temperature Tunnel – 8ft HTT</dc:title>
  <dc:creator>Fuchs, Aaron W. (LARC-D328)</dc:creator>
  <cp:lastModifiedBy>Fuchs, Aaron W. (LARC-D328)</cp:lastModifiedBy>
  <cp:revision>14</cp:revision>
  <dcterms:created xsi:type="dcterms:W3CDTF">2021-03-29T14:01:06Z</dcterms:created>
  <dcterms:modified xsi:type="dcterms:W3CDTF">2021-06-16T20:17:46Z</dcterms:modified>
</cp:coreProperties>
</file>