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717" r:id="rId1"/>
    <p:sldMasterId id="2147484794" r:id="rId2"/>
    <p:sldMasterId id="2147484797" r:id="rId3"/>
  </p:sldMasterIdLst>
  <p:notesMasterIdLst>
    <p:notesMasterId r:id="rId16"/>
  </p:notesMasterIdLst>
  <p:handoutMasterIdLst>
    <p:handoutMasterId r:id="rId17"/>
  </p:handoutMasterIdLst>
  <p:sldIdLst>
    <p:sldId id="771" r:id="rId4"/>
    <p:sldId id="769" r:id="rId5"/>
    <p:sldId id="808" r:id="rId6"/>
    <p:sldId id="809" r:id="rId7"/>
    <p:sldId id="793" r:id="rId8"/>
    <p:sldId id="806" r:id="rId9"/>
    <p:sldId id="807" r:id="rId10"/>
    <p:sldId id="810" r:id="rId11"/>
    <p:sldId id="805" r:id="rId12"/>
    <p:sldId id="800" r:id="rId13"/>
    <p:sldId id="811" r:id="rId14"/>
    <p:sldId id="790" r:id="rId15"/>
  </p:sldIdLst>
  <p:sldSz cx="13004800" cy="7315200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–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20000"/>
      </a:spcBef>
      <a:spcAft>
        <a:spcPct val="0"/>
      </a:spcAft>
      <a:buChar char="–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319" algn="l" rtl="0" eaLnBrk="0" fontAlgn="base" hangingPunct="0">
      <a:spcBef>
        <a:spcPct val="20000"/>
      </a:spcBef>
      <a:spcAft>
        <a:spcPct val="0"/>
      </a:spcAft>
      <a:buChar char="–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477" algn="l" rtl="0" eaLnBrk="0" fontAlgn="base" hangingPunct="0">
      <a:spcBef>
        <a:spcPct val="20000"/>
      </a:spcBef>
      <a:spcAft>
        <a:spcPct val="0"/>
      </a:spcAft>
      <a:buChar char="–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20000"/>
      </a:spcBef>
      <a:spcAft>
        <a:spcPct val="0"/>
      </a:spcAft>
      <a:buChar char="–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9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2956" algn="l" defTabSz="914319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114" algn="l" defTabSz="914319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274" algn="l" defTabSz="914319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zzi, Stephen A. (LARC-D321)" initials="RSA(" lastIdx="18" clrIdx="0"/>
  <p:cmAuthor id="2" name="Rafaelof, Menachem (LARC-D314)[NATIONAL INSTITUTE OF AEROSPACE]" initials="RM(IOA" lastIdx="3" clrIdx="1"/>
  <p:cmAuthor id="3" name="Boucher, Matthew A. (LARC-D321)" initials="BMA(" lastIdx="2" clrIdx="2">
    <p:extLst>
      <p:ext uri="{19B8F6BF-5375-455C-9EA6-DF929625EA0E}">
        <p15:presenceInfo xmlns:p15="http://schemas.microsoft.com/office/powerpoint/2012/main" userId="S-1-5-21-330711430-3775241029-4075259233-836527" providerId="AD"/>
      </p:ext>
    </p:extLst>
  </p:cmAuthor>
  <p:cmAuthor id="4" name="Krishnamurthy, Siddhartha (LARC-D321)" initials="KS(" lastIdx="2" clrIdx="3">
    <p:extLst>
      <p:ext uri="{19B8F6BF-5375-455C-9EA6-DF929625EA0E}">
        <p15:presenceInfo xmlns:p15="http://schemas.microsoft.com/office/powerpoint/2012/main" userId="S-1-5-21-330711430-3775241029-4075259233-764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00"/>
    <a:srgbClr val="996600"/>
    <a:srgbClr val="009900"/>
    <a:srgbClr val="EFEFF7"/>
    <a:srgbClr val="FF3399"/>
    <a:srgbClr val="5B351D"/>
    <a:srgbClr val="989F1D"/>
    <a:srgbClr val="00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0751" autoAdjust="0"/>
  </p:normalViewPr>
  <p:slideViewPr>
    <p:cSldViewPr snapToGrid="0">
      <p:cViewPr varScale="1">
        <p:scale>
          <a:sx n="80" d="100"/>
          <a:sy n="80" d="100"/>
        </p:scale>
        <p:origin x="732" y="102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48" y="160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028" y="-96"/>
      </p:cViewPr>
      <p:guideLst>
        <p:guide orient="horz" pos="3024"/>
        <p:guide pos="2305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8" tIns="48603" rIns="97208" bIns="48603" numCol="1" anchor="t" anchorCtr="0" compatLnSpc="1">
            <a:prstTxWarp prst="textNoShape">
              <a:avLst/>
            </a:prstTxWarp>
          </a:bodyPr>
          <a:lstStyle>
            <a:lvl1pPr defTabSz="972216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8" tIns="48603" rIns="97208" bIns="48603" numCol="1" anchor="t" anchorCtr="0" compatLnSpc="1">
            <a:prstTxWarp prst="textNoShape">
              <a:avLst/>
            </a:prstTxWarp>
          </a:bodyPr>
          <a:lstStyle>
            <a:lvl1pPr algn="r" defTabSz="972216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8" tIns="48603" rIns="97208" bIns="48603" numCol="1" anchor="b" anchorCtr="0" compatLnSpc="1">
            <a:prstTxWarp prst="textNoShape">
              <a:avLst/>
            </a:prstTxWarp>
          </a:bodyPr>
          <a:lstStyle>
            <a:lvl1pPr defTabSz="972216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8" tIns="48603" rIns="97208" bIns="48603" numCol="1" anchor="b" anchorCtr="0" compatLnSpc="1">
            <a:prstTxWarp prst="textNoShape">
              <a:avLst/>
            </a:prstTxWarp>
          </a:bodyPr>
          <a:lstStyle>
            <a:lvl1pPr algn="r" defTabSz="972216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F261CE-C417-41B6-86A9-89B333A4E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64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8" tIns="48624" rIns="97248" bIns="48624" numCol="1" anchor="t" anchorCtr="0" compatLnSpc="1">
            <a:prstTxWarp prst="textNoShape">
              <a:avLst/>
            </a:prstTxWarp>
          </a:bodyPr>
          <a:lstStyle>
            <a:lvl1pPr defTabSz="972216" eaLnBrk="1" hangingPunct="1">
              <a:spcBef>
                <a:spcPct val="0"/>
              </a:spcBef>
              <a:buFontTx/>
              <a:buNone/>
              <a:defRPr sz="13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8" tIns="48624" rIns="97248" bIns="48624" numCol="1" anchor="t" anchorCtr="0" compatLnSpc="1">
            <a:prstTxWarp prst="textNoShape">
              <a:avLst/>
            </a:prstTxWarp>
          </a:bodyPr>
          <a:lstStyle>
            <a:lvl1pPr algn="r" defTabSz="972216" eaLnBrk="1" hangingPunct="1">
              <a:spcBef>
                <a:spcPct val="0"/>
              </a:spcBef>
              <a:buFontTx/>
              <a:buNone/>
              <a:defRPr sz="13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0850" y="722313"/>
            <a:ext cx="6416675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73588"/>
            <a:ext cx="5362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8" tIns="48624" rIns="97248" bIns="48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8" tIns="48624" rIns="97248" bIns="48624" numCol="1" anchor="b" anchorCtr="0" compatLnSpc="1">
            <a:prstTxWarp prst="textNoShape">
              <a:avLst/>
            </a:prstTxWarp>
          </a:bodyPr>
          <a:lstStyle>
            <a:lvl1pPr defTabSz="972216" eaLnBrk="1" hangingPunct="1">
              <a:spcBef>
                <a:spcPct val="0"/>
              </a:spcBef>
              <a:buFontTx/>
              <a:buNone/>
              <a:defRPr sz="13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48763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48" tIns="48624" rIns="97248" bIns="48624" numCol="1" anchor="b" anchorCtr="0" compatLnSpc="1">
            <a:prstTxWarp prst="textNoShape">
              <a:avLst/>
            </a:prstTxWarp>
          </a:bodyPr>
          <a:lstStyle>
            <a:lvl1pPr algn="r" defTabSz="972216" eaLnBrk="1" hangingPunct="1">
              <a:spcBef>
                <a:spcPct val="0"/>
              </a:spcBef>
              <a:buFontTx/>
              <a:buNone/>
              <a:defRPr sz="13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E90145EB-15A1-46B6-A26B-1C45F3F9B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6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96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145EB-15A1-46B6-A26B-1C45F3F9BB9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0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145EB-15A1-46B6-A26B-1C45F3F9BB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1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767A7-12BD-4EFD-A196-584FA330AC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16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767A7-12BD-4EFD-A196-584FA330AC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145EB-15A1-46B6-A26B-1C45F3F9BB9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1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145EB-15A1-46B6-A26B-1C45F3F9BB9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5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145EB-15A1-46B6-A26B-1C45F3F9BB9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6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145EB-15A1-46B6-A26B-1C45F3F9BB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3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145EB-15A1-46B6-A26B-1C45F3F9BB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1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88256"/>
            <a:ext cx="11704320" cy="534631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9C00DAF-0B3E-4188-BA43-1B2DC392B7AD}" type="datetime1">
              <a:rPr lang="en-US" smtClean="0">
                <a:solidFill>
                  <a:prstClr val="black"/>
                </a:solidFill>
              </a:rPr>
              <a:t>6/16/2021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6780111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buFontTx/>
              <a:buNone/>
            </a:pPr>
            <a:r>
              <a:rPr lang="en-US">
                <a:solidFill>
                  <a:prstClr val="black"/>
                </a:solidFill>
              </a:rPr>
              <a:t>ASA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111" y="165814"/>
            <a:ext cx="11639296" cy="65349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73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57"/>
            <a:ext cx="11054080" cy="156802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8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260">
                <a:solidFill>
                  <a:schemeClr val="tx1"/>
                </a:solidFill>
              </a:defRPr>
            </a:lvl1pPr>
          </a:lstStyle>
          <a:p>
            <a:fld id="{2B52F5EE-95ED-4D6D-8AD1-291619DA231C}" type="datetime1">
              <a:rPr lang="en-US" smtClean="0">
                <a:solidFill>
                  <a:prstClr val="black"/>
                </a:solidFill>
              </a:rPr>
              <a:t>6/16/2021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6780111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ASA 2019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60">
                <a:solidFill>
                  <a:schemeClr val="tx1"/>
                </a:solidFill>
              </a:defRPr>
            </a:lvl1pPr>
          </a:lstStyle>
          <a:p>
            <a:fld id="{5B34F641-C950-48F9-BD78-092F68C1787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88256"/>
            <a:ext cx="11704320" cy="534631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725D787-AF07-4CF3-8C59-6A758A8E4DA8}" type="datetime1">
              <a:rPr lang="en-US" smtClean="0">
                <a:solidFill>
                  <a:prstClr val="black"/>
                </a:solidFill>
              </a:rPr>
              <a:t>6/16/2021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6780111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buFontTx/>
              <a:buNone/>
            </a:pPr>
            <a:r>
              <a:rPr lang="en-US">
                <a:solidFill>
                  <a:prstClr val="black"/>
                </a:solidFill>
              </a:rPr>
              <a:t>ASA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9111" y="165814"/>
            <a:ext cx="11639296" cy="65349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86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57"/>
            <a:ext cx="11054080" cy="156802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8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260">
                <a:solidFill>
                  <a:schemeClr val="tx1"/>
                </a:solidFill>
              </a:defRPr>
            </a:lvl1pPr>
          </a:lstStyle>
          <a:p>
            <a:fld id="{B9481CE9-BDEE-45D6-AF62-59EFF498DA34}" type="datetime1">
              <a:rPr lang="en-US" smtClean="0">
                <a:solidFill>
                  <a:prstClr val="black"/>
                </a:solidFill>
              </a:rPr>
              <a:t>6/16/2021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6780111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ASA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60">
                <a:solidFill>
                  <a:schemeClr val="tx1"/>
                </a:solidFill>
              </a:defRPr>
            </a:lvl1pPr>
          </a:lstStyle>
          <a:p>
            <a:fld id="{5B34F641-C950-48F9-BD78-092F68C1787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6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2" y="389468"/>
            <a:ext cx="9908294" cy="8061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212E-9630-479A-A1B9-2F76158C5E1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2D9F-BDBC-4006-ACC2-1178DE85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111" y="165814"/>
            <a:ext cx="11639296" cy="653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076912"/>
            <a:ext cx="12343272" cy="558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25120" y="812800"/>
            <a:ext cx="11054080" cy="1694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73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59C5F2C5-DDEB-447E-A4DB-79BFDDCA904D}" type="datetime1">
              <a:rPr lang="en-US" smtClean="0">
                <a:solidFill>
                  <a:prstClr val="black"/>
                </a:solidFill>
              </a:rPr>
              <a:t>6/16/2021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6780111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73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prstClr val="black"/>
                </a:solidFill>
              </a:rPr>
              <a:t>ASA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73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5B34F641-C950-48F9-BD78-092F68C17874}" type="slidenum">
              <a:rPr lang="en-US" smtClean="0">
                <a:solidFill>
                  <a:prstClr val="black"/>
                </a:solidFill>
              </a:rPr>
              <a:pPr defTabSz="480073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5226" y="167481"/>
            <a:ext cx="816769" cy="6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6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20" r:id="rId2"/>
  </p:sldLayoutIdLst>
  <p:transition spd="med">
    <p:fade/>
  </p:transition>
  <p:hf hdr="0" ftr="0" dt="0"/>
  <p:txStyles>
    <p:titleStyle>
      <a:lvl1pPr algn="l" defTabSz="480073" rtl="0" eaLnBrk="1" latinLnBrk="0" hangingPunct="1">
        <a:spcBef>
          <a:spcPct val="0"/>
        </a:spcBef>
        <a:buNone/>
        <a:defRPr sz="2520" b="1" i="0" kern="1200">
          <a:solidFill>
            <a:schemeClr val="tx1"/>
          </a:solidFill>
          <a:latin typeface="Calibri" panose="020F0502020204030204" pitchFamily="34" charset="0"/>
          <a:ea typeface="+mj-ea"/>
          <a:cs typeface="Arial"/>
        </a:defRPr>
      </a:lvl1pPr>
    </p:titleStyle>
    <p:bodyStyle>
      <a:lvl1pPr marL="360055" indent="-360055" algn="l" defTabSz="480073" rtl="0" eaLnBrk="1" latinLnBrk="0" hangingPunct="1">
        <a:spcBef>
          <a:spcPct val="20000"/>
        </a:spcBef>
        <a:buFont typeface="Arial"/>
        <a:buChar char="•"/>
        <a:defRPr sz="21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80120" indent="-300046" algn="l" defTabSz="480073" rtl="0" eaLnBrk="1" latinLnBrk="0" hangingPunct="1">
        <a:spcBef>
          <a:spcPct val="20000"/>
        </a:spcBef>
        <a:buFont typeface="Arial"/>
        <a:buChar char="–"/>
        <a:defRPr sz="189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200183" indent="-240037" algn="l" defTabSz="480073" rtl="0" eaLnBrk="1" latinLnBrk="0" hangingPunct="1">
        <a:spcBef>
          <a:spcPct val="20000"/>
        </a:spcBef>
        <a:buFont typeface="Arial"/>
        <a:buChar char="•"/>
        <a:defRPr sz="16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80256" indent="-240037" algn="l" defTabSz="480073" rtl="0" eaLnBrk="1" latinLnBrk="0" hangingPunct="1">
        <a:spcBef>
          <a:spcPct val="20000"/>
        </a:spcBef>
        <a:buFont typeface="Arial"/>
        <a:buChar char="–"/>
        <a:defRPr sz="147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160329" indent="-240037" algn="l" defTabSz="480073" rtl="0" eaLnBrk="1" latinLnBrk="0" hangingPunct="1">
        <a:spcBef>
          <a:spcPct val="20000"/>
        </a:spcBef>
        <a:buFont typeface="Arial"/>
        <a:buChar char="»"/>
        <a:defRPr sz="147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640402" indent="-240037" algn="l" defTabSz="48007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475" indent="-240037" algn="l" defTabSz="48007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549" indent="-240037" algn="l" defTabSz="48007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622" indent="-240037" algn="l" defTabSz="48007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73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47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20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92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65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439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512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585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111" y="165814"/>
            <a:ext cx="11639296" cy="653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076912"/>
            <a:ext cx="12343272" cy="558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25120" y="812800"/>
            <a:ext cx="11054080" cy="1694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73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D988F6D9-C052-4BF3-9616-61A28376096B}" type="datetime1">
              <a:rPr lang="en-US" smtClean="0">
                <a:solidFill>
                  <a:prstClr val="black"/>
                </a:solidFill>
              </a:rPr>
              <a:t>6/16/2021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6780111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73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prstClr val="black"/>
                </a:solidFill>
              </a:rPr>
              <a:t>ASA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6780111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73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5B34F641-C950-48F9-BD78-092F68C17874}" type="slidenum">
              <a:rPr lang="en-US" smtClean="0">
                <a:solidFill>
                  <a:prstClr val="black"/>
                </a:solidFill>
              </a:rPr>
              <a:pPr defTabSz="480073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</p:sldLayoutIdLst>
  <p:transition spd="med">
    <p:fade/>
  </p:transition>
  <p:hf hdr="0" ftr="0" dt="0"/>
  <p:txStyles>
    <p:titleStyle>
      <a:lvl1pPr algn="l" defTabSz="480073" rtl="0" eaLnBrk="1" latinLnBrk="0" hangingPunct="1">
        <a:spcBef>
          <a:spcPct val="0"/>
        </a:spcBef>
        <a:buNone/>
        <a:defRPr sz="2520" b="1" i="0" kern="1200">
          <a:solidFill>
            <a:schemeClr val="tx1"/>
          </a:solidFill>
          <a:latin typeface="Calibri" panose="020F0502020204030204" pitchFamily="34" charset="0"/>
          <a:ea typeface="+mj-ea"/>
          <a:cs typeface="Arial"/>
        </a:defRPr>
      </a:lvl1pPr>
    </p:titleStyle>
    <p:bodyStyle>
      <a:lvl1pPr marL="360055" indent="-360055" algn="l" defTabSz="480073" rtl="0" eaLnBrk="1" latinLnBrk="0" hangingPunct="1">
        <a:spcBef>
          <a:spcPct val="20000"/>
        </a:spcBef>
        <a:buFont typeface="Arial"/>
        <a:buChar char="•"/>
        <a:defRPr sz="21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80120" indent="-300046" algn="l" defTabSz="480073" rtl="0" eaLnBrk="1" latinLnBrk="0" hangingPunct="1">
        <a:spcBef>
          <a:spcPct val="20000"/>
        </a:spcBef>
        <a:buFont typeface="Arial"/>
        <a:buChar char="–"/>
        <a:defRPr sz="189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200183" indent="-240037" algn="l" defTabSz="480073" rtl="0" eaLnBrk="1" latinLnBrk="0" hangingPunct="1">
        <a:spcBef>
          <a:spcPct val="20000"/>
        </a:spcBef>
        <a:buFont typeface="Arial"/>
        <a:buChar char="•"/>
        <a:defRPr sz="16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80256" indent="-240037" algn="l" defTabSz="480073" rtl="0" eaLnBrk="1" latinLnBrk="0" hangingPunct="1">
        <a:spcBef>
          <a:spcPct val="20000"/>
        </a:spcBef>
        <a:buFont typeface="Arial"/>
        <a:buChar char="–"/>
        <a:defRPr sz="147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160329" indent="-240037" algn="l" defTabSz="480073" rtl="0" eaLnBrk="1" latinLnBrk="0" hangingPunct="1">
        <a:spcBef>
          <a:spcPct val="20000"/>
        </a:spcBef>
        <a:buFont typeface="Arial"/>
        <a:buChar char="»"/>
        <a:defRPr sz="147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640402" indent="-240037" algn="l" defTabSz="48007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475" indent="-240037" algn="l" defTabSz="48007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549" indent="-240037" algn="l" defTabSz="48007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622" indent="-240037" algn="l" defTabSz="48007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73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47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20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92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65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439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512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585" algn="l" defTabSz="480073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111" y="165815"/>
            <a:ext cx="11639296" cy="653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076912"/>
            <a:ext cx="12343273" cy="558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25120" y="812800"/>
            <a:ext cx="11054080" cy="1694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6780112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88"/>
            <a:fld id="{59C5F2C5-DDEB-447E-A4DB-79BFDDCA904D}" type="datetime1">
              <a:rPr lang="en-US" smtClean="0">
                <a:solidFill>
                  <a:prstClr val="black"/>
                </a:solidFill>
              </a:rPr>
              <a:pPr defTabSz="480088"/>
              <a:t>6/16/2021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6780112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88"/>
            <a:r>
              <a:rPr lang="en-US">
                <a:solidFill>
                  <a:prstClr val="black"/>
                </a:solidFill>
              </a:rPr>
              <a:t>ASA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6780112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defTabSz="480088"/>
            <a:fld id="{5B34F641-C950-48F9-BD78-092F68C17874}" type="slidenum">
              <a:rPr lang="en-US" smtClean="0">
                <a:solidFill>
                  <a:prstClr val="black"/>
                </a:solidFill>
              </a:rPr>
              <a:pPr defTabSz="48008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5227" y="167481"/>
            <a:ext cx="816769" cy="6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3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</p:sldLayoutIdLst>
  <p:transition spd="med">
    <p:fade/>
  </p:transition>
  <p:hf hdr="0" ftr="0" dt="0"/>
  <p:txStyles>
    <p:titleStyle>
      <a:lvl1pPr algn="l" defTabSz="480088" rtl="0" eaLnBrk="1" latinLnBrk="0" hangingPunct="1">
        <a:spcBef>
          <a:spcPct val="0"/>
        </a:spcBef>
        <a:buNone/>
        <a:defRPr sz="2521" b="1" i="0" kern="1200">
          <a:solidFill>
            <a:schemeClr val="tx1"/>
          </a:solidFill>
          <a:latin typeface="Calibri" panose="020F0502020204030204" pitchFamily="34" charset="0"/>
          <a:ea typeface="+mj-ea"/>
          <a:cs typeface="Arial"/>
        </a:defRPr>
      </a:lvl1pPr>
    </p:titleStyle>
    <p:bodyStyle>
      <a:lvl1pPr marL="360067" indent="-360067" algn="l" defTabSz="480088" rtl="0" eaLnBrk="1" latinLnBrk="0" hangingPunct="1">
        <a:spcBef>
          <a:spcPct val="20000"/>
        </a:spcBef>
        <a:buFont typeface="Arial"/>
        <a:buChar char="•"/>
        <a:defRPr sz="21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80145" indent="-300055" algn="l" defTabSz="480088" rtl="0" eaLnBrk="1" latinLnBrk="0" hangingPunct="1">
        <a:spcBef>
          <a:spcPct val="20000"/>
        </a:spcBef>
        <a:buFont typeface="Arial"/>
        <a:buChar char="–"/>
        <a:defRPr sz="189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200221" indent="-240045" algn="l" defTabSz="480088" rtl="0" eaLnBrk="1" latinLnBrk="0" hangingPunct="1">
        <a:spcBef>
          <a:spcPct val="20000"/>
        </a:spcBef>
        <a:buFont typeface="Arial"/>
        <a:buChar char="•"/>
        <a:defRPr sz="16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80309" indent="-240045" algn="l" defTabSz="480088" rtl="0" eaLnBrk="1" latinLnBrk="0" hangingPunct="1">
        <a:spcBef>
          <a:spcPct val="20000"/>
        </a:spcBef>
        <a:buFont typeface="Arial"/>
        <a:buChar char="–"/>
        <a:defRPr sz="147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160396" indent="-240045" algn="l" defTabSz="480088" rtl="0" eaLnBrk="1" latinLnBrk="0" hangingPunct="1">
        <a:spcBef>
          <a:spcPct val="20000"/>
        </a:spcBef>
        <a:buFont typeface="Arial"/>
        <a:buChar char="»"/>
        <a:defRPr sz="147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640485" indent="-240045" algn="l" defTabSz="48008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572" indent="-240045" algn="l" defTabSz="48008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662" indent="-240045" algn="l" defTabSz="48008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749" indent="-240045" algn="l" defTabSz="48008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88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77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265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352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440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529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617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705" algn="l" defTabSz="48008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sa.gov/sites/default/files/thumbnails/image/aam-design4-new-image-2-24-2021-3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900857"/>
            <a:ext cx="11054080" cy="156802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 Synthesis Plugin for Auralization of Rotor Self Noise</a:t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407" y="2489800"/>
            <a:ext cx="8988786" cy="24987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Siddhartha Krishnamurthy, NASA Langley Research Center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Aric R. Aumann, Analytical Services and Materials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Stephen A. Rizzi, NASA Langley Research Center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34F641-C950-48F9-BD78-092F68C1787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1960" y="6780111"/>
            <a:ext cx="238761" cy="389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03120" y="5117443"/>
            <a:ext cx="9103360" cy="91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2100" b="1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80073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189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60147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40220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147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920292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147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400365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439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60512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40585" indent="0" algn="ctr" defTabSz="48007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AIAA Aviation Forum, August 5,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153915"/>
            <a:ext cx="1300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dirty="0"/>
              <a:t>Copyright 2021 United States Government as represented by the Administrator of the National Aeronautics and Space Administration and Analytical Services and Materials. All Rights Reserved. </a:t>
            </a:r>
            <a:br>
              <a:rPr lang="en-US" dirty="0"/>
            </a:br>
            <a:r>
              <a:rPr lang="en-US" dirty="0"/>
              <a:t>Published by the American Institute of Aeronautics and Astronautics, Inc.,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19094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4937" y="940830"/>
            <a:ext cx="11704320" cy="5346318"/>
          </a:xfrm>
        </p:spPr>
        <p:txBody>
          <a:bodyPr>
            <a:noAutofit/>
          </a:bodyPr>
          <a:lstStyle/>
          <a:p>
            <a:r>
              <a:rPr lang="en-US" sz="2800" dirty="0"/>
              <a:t>Self noise synthesis implemented into NAF Modulated Broadband Synthesis Plugin.</a:t>
            </a:r>
          </a:p>
          <a:p>
            <a:pPr lvl="1"/>
            <a:r>
              <a:rPr lang="en-US" sz="2590" dirty="0"/>
              <a:t>Plugin available in NAF 1.2 public release.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Demonstrated use of plugin; paper describes plugin architecture in NAF.</a:t>
            </a:r>
          </a:p>
          <a:p>
            <a:endParaRPr lang="en-US" sz="2800" dirty="0"/>
          </a:p>
          <a:p>
            <a:r>
              <a:rPr lang="en-US" sz="2800" dirty="0"/>
              <a:t>Plugin accepts self noise acoustic predictions in the form of spectral time histories.</a:t>
            </a:r>
          </a:p>
          <a:p>
            <a:pPr lvl="1"/>
            <a:r>
              <a:rPr lang="en-US" sz="2590" dirty="0"/>
              <a:t>New capability for NAF.</a:t>
            </a:r>
          </a:p>
          <a:p>
            <a:pPr marL="480074" lvl="1" indent="0">
              <a:buNone/>
            </a:pPr>
            <a:endParaRPr lang="en-US" sz="2400" dirty="0"/>
          </a:p>
          <a:p>
            <a:r>
              <a:rPr lang="en-US" sz="2800" dirty="0"/>
              <a:t>Plugin exercised by </a:t>
            </a:r>
            <a:r>
              <a:rPr lang="en-US" sz="2800" dirty="0" err="1"/>
              <a:t>auralizing</a:t>
            </a:r>
            <a:r>
              <a:rPr lang="en-US" sz="2800" dirty="0"/>
              <a:t> NASA </a:t>
            </a:r>
            <a:r>
              <a:rPr lang="en-US" sz="2800" dirty="0" err="1"/>
              <a:t>eVTOL</a:t>
            </a:r>
            <a:r>
              <a:rPr lang="en-US" sz="2800" dirty="0"/>
              <a:t> quadrotor concept vehicle.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44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Acknowledgements and Thank You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48981" y="1034311"/>
            <a:ext cx="8255818" cy="574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45" indent="-360045" algn="l" defTabSz="480060" rtl="0" eaLnBrk="1" latinLnBrk="0" hangingPunct="1">
              <a:spcBef>
                <a:spcPct val="20000"/>
              </a:spcBef>
              <a:buFont typeface="Arial"/>
              <a:buChar char="•"/>
              <a:defRPr sz="21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80098" indent="-300038" algn="l" defTabSz="480060" rtl="0" eaLnBrk="1" latinLnBrk="0" hangingPunct="1">
              <a:spcBef>
                <a:spcPct val="20000"/>
              </a:spcBef>
              <a:buFont typeface="Arial"/>
              <a:buChar char="–"/>
              <a:defRPr sz="189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ct val="20000"/>
              </a:spcBef>
              <a:buFont typeface="Arial"/>
              <a:buChar char="•"/>
              <a:defRPr sz="16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ct val="20000"/>
              </a:spcBef>
              <a:buFont typeface="Arial"/>
              <a:buChar char="–"/>
              <a:defRPr sz="147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ct val="20000"/>
              </a:spcBef>
              <a:buFont typeface="Arial"/>
              <a:buChar char="»"/>
              <a:defRPr sz="147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r>
              <a:rPr lang="en-US" sz="2400" b="1" dirty="0">
                <a:latin typeface="+mj-lt"/>
                <a:ea typeface="+mj-ea"/>
                <a:cs typeface="+mj-cs"/>
              </a:rPr>
              <a:t>Sound files are available for download at:</a:t>
            </a:r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14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endParaRPr lang="en-US" sz="2000" b="1" dirty="0"/>
          </a:p>
          <a:p>
            <a:pPr marL="0" lvl="1" indent="0" algn="ctr" fontAlgn="auto">
              <a:spcAft>
                <a:spcPts val="0"/>
              </a:spcAft>
              <a:buFont typeface="Arial"/>
              <a:buNone/>
            </a:pPr>
            <a:r>
              <a:rPr lang="en-US" sz="2400" b="1" dirty="0">
                <a:latin typeface="+mj-lt"/>
                <a:ea typeface="+mj-ea"/>
                <a:cs typeface="+mj-cs"/>
              </a:rPr>
              <a:t>http://stabserv.larc.nasa.gov/flyover/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39" y="1613188"/>
            <a:ext cx="38100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4976" y="6374680"/>
            <a:ext cx="520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Email: siddhartha.krishnamurthy@nasa.gov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49698" y="1228417"/>
            <a:ext cx="5269437" cy="5346318"/>
          </a:xfrm>
        </p:spPr>
        <p:txBody>
          <a:bodyPr>
            <a:normAutofit/>
          </a:bodyPr>
          <a:lstStyle/>
          <a:p>
            <a:r>
              <a:rPr lang="en-US" sz="2400" dirty="0"/>
              <a:t>Modulated Broadband Synthesis </a:t>
            </a:r>
            <a:r>
              <a:rPr lang="en-US" sz="2400"/>
              <a:t>Plugin developed </a:t>
            </a:r>
            <a:r>
              <a:rPr lang="en-US" sz="2400" dirty="0"/>
              <a:t>with support from Transformational Tools &amp; Technologies Project of the NASA Transformative Aeronautics Concepts Program.</a:t>
            </a:r>
          </a:p>
          <a:p>
            <a:r>
              <a:rPr lang="en-US" sz="2400" dirty="0"/>
              <a:t>Self noise synthesis conceptual development performed with support from the Revolutionary Vertical Lift Technology Project of the NASA Advanced Air Vehicles Program.</a:t>
            </a:r>
          </a:p>
        </p:txBody>
      </p:sp>
    </p:spTree>
    <p:extLst>
      <p:ext uri="{BB962C8B-B14F-4D97-AF65-F5344CB8AC3E}">
        <p14:creationId xmlns:p14="http://schemas.microsoft.com/office/powerpoint/2010/main" val="397447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Slide 2:</a:t>
            </a:r>
          </a:p>
          <a:p>
            <a:pPr lvl="1"/>
            <a:r>
              <a:rPr lang="en-US" sz="2000" dirty="0"/>
              <a:t>AAM Concept art from: </a:t>
            </a:r>
            <a:r>
              <a:rPr lang="en-US" sz="2000" dirty="0">
                <a:hlinkClick r:id="rId2"/>
              </a:rPr>
              <a:t>https://www.nasa.gov/sites/default/files/thumbnails/image/aam-design4-new-image-2-24-2021-3.jpg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Picture of Exterior Effects room provided by Steve Rizzi, NASA Langley Research Center.</a:t>
            </a:r>
          </a:p>
          <a:p>
            <a:r>
              <a:rPr lang="en-US" sz="2000" dirty="0"/>
              <a:t>Slide 3:</a:t>
            </a:r>
          </a:p>
          <a:p>
            <a:pPr lvl="1"/>
            <a:r>
              <a:rPr lang="en-US" sz="2000" dirty="0"/>
              <a:t>Self noise sources provided by Nicole A. Pettingill, NASA Langley Research Center, but originally from T.F. Brook and S.D. Pope, “Airfoil self-noise and prediction,” NASA-RP-1218, Hampton, VA, 1989.</a:t>
            </a:r>
          </a:p>
          <a:p>
            <a:r>
              <a:rPr lang="en-US" sz="2000" dirty="0"/>
              <a:t>Slides 4 and 5:</a:t>
            </a:r>
          </a:p>
          <a:p>
            <a:pPr lvl="1"/>
            <a:r>
              <a:rPr lang="en-US" sz="2000" dirty="0"/>
              <a:t>NAF flowchart and aircraft flyover animation taken from Aumann, Aric and Tuttle, Brian, “NASA Auralization Framework 1.2 Upcoming Release,” Spring 2021 Acoustics Technical Working Group VIRTUAL Meeting, April 13-14, 2021.</a:t>
            </a:r>
          </a:p>
          <a:p>
            <a:r>
              <a:rPr lang="en-US" sz="2000" dirty="0"/>
              <a:t>Slides 6-8:</a:t>
            </a:r>
          </a:p>
          <a:p>
            <a:pPr lvl="1"/>
            <a:r>
              <a:rPr lang="en-US" sz="2000" dirty="0"/>
              <a:t>Quadrotor and rotor pictures from Silva, C., et al., “VTOL Urban Air Mobility Concept Vehicles for Technology Development.” Paper 3847.  2018 Aviation Technology, Integration, and Operations Conference, Atlanta, GA, 2018.</a:t>
            </a:r>
          </a:p>
          <a:p>
            <a:r>
              <a:rPr lang="en-US" sz="2000" dirty="0"/>
              <a:t>All other images generated by presenter (Siddhartha Krishnamurthy).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Image References</a:t>
            </a:r>
          </a:p>
        </p:txBody>
      </p:sp>
    </p:spTree>
    <p:extLst>
      <p:ext uri="{BB962C8B-B14F-4D97-AF65-F5344CB8AC3E}">
        <p14:creationId xmlns:p14="http://schemas.microsoft.com/office/powerpoint/2010/main" val="277472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41" y="1188256"/>
            <a:ext cx="4429760" cy="5346318"/>
          </a:xfrm>
        </p:spPr>
        <p:txBody>
          <a:bodyPr>
            <a:normAutofit/>
          </a:bodyPr>
          <a:lstStyle/>
          <a:p>
            <a:r>
              <a:rPr lang="en-US" sz="2400" dirty="0"/>
              <a:t>Need to understand community response to noise from future advanced air mobility vehicles</a:t>
            </a:r>
          </a:p>
          <a:p>
            <a:r>
              <a:rPr lang="en-US" sz="2400" dirty="0"/>
              <a:t>Play recorded or </a:t>
            </a:r>
            <a:r>
              <a:rPr lang="en-US" sz="2400" dirty="0">
                <a:solidFill>
                  <a:srgbClr val="FF0000"/>
                </a:solidFill>
              </a:rPr>
              <a:t>auralized</a:t>
            </a:r>
            <a:r>
              <a:rPr lang="en-US" sz="2400" dirty="0"/>
              <a:t> sounds of these aircraft in NASA Langley Exterior Effects Room to test subjects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Auralizations: sounds generated from numerical data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2411" y="5933416"/>
            <a:ext cx="3609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333333"/>
                </a:solidFill>
                <a:latin typeface="Titillium Web"/>
              </a:rPr>
              <a:t>Exterior Effects Room, NASA Langley Research Center</a:t>
            </a:r>
            <a:endParaRPr lang="en-US" sz="2400" b="1" i="0" dirty="0">
              <a:solidFill>
                <a:srgbClr val="333333"/>
              </a:solidFill>
              <a:effectLst/>
              <a:latin typeface="Titillium Web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75" y="4426378"/>
            <a:ext cx="3657600" cy="2743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4442FEF-5F81-4B18-AA69-466D989A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61" y="905529"/>
            <a:ext cx="5552694" cy="31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02219-EF3C-4AD8-9958-2D6E2F2E6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Rotor self noise is a combination of the following noise sources: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4EC0D-D627-4449-A28B-776EF098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6DC57B-A8BD-4CE4-AD5B-236BA667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Blade Self Noise</a:t>
            </a:r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BFEC1774-4CF7-485A-9FCA-BB837BA07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7" y="1714043"/>
            <a:ext cx="12624206" cy="38871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0498E8-8F09-453D-BF2E-1A4F8DF42D21}"/>
              </a:ext>
            </a:extLst>
          </p:cNvPr>
          <p:cNvSpPr txBox="1"/>
          <p:nvPr/>
        </p:nvSpPr>
        <p:spPr>
          <a:xfrm>
            <a:off x="3061043" y="5616165"/>
            <a:ext cx="688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More Information: T.F. Brook and S.D. Pope, “Airfoil self-noise and prediction,” NASA-RP-1218, Hampton, VA, 1989</a:t>
            </a:r>
          </a:p>
        </p:txBody>
      </p:sp>
    </p:spTree>
    <p:extLst>
      <p:ext uri="{BB962C8B-B14F-4D97-AF65-F5344CB8AC3E}">
        <p14:creationId xmlns:p14="http://schemas.microsoft.com/office/powerpoint/2010/main" val="189378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3427307" y="5799589"/>
            <a:ext cx="474133" cy="4757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2032576" y="6725607"/>
            <a:ext cx="84537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259" tIns="46130" rIns="92259" bIns="46130"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2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1" y="2274"/>
            <a:ext cx="11216640" cy="808426"/>
          </a:xfrm>
        </p:spPr>
        <p:txBody>
          <a:bodyPr>
            <a:normAutofit/>
          </a:bodyPr>
          <a:lstStyle/>
          <a:p>
            <a:r>
              <a:rPr lang="en-US" sz="2800" dirty="0"/>
              <a:t>NASA Auralization Framework (NAF) Overview - Standard Use Case</a:t>
            </a:r>
          </a:p>
        </p:txBody>
      </p:sp>
      <p:sp>
        <p:nvSpPr>
          <p:cNvPr id="42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fld id="{BF3E7690-0684-40BD-8DFD-17DF343ECDAB}" type="slidenum">
              <a:rPr lang="en-US">
                <a:solidFill>
                  <a:prstClr val="black"/>
                </a:solidFill>
              </a:rPr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" y="919226"/>
            <a:ext cx="1809361" cy="853696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1611816" y="1864432"/>
            <a:ext cx="1996779" cy="3920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1579542" y="1864432"/>
            <a:ext cx="1688953" cy="48611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3268494" y="6278880"/>
            <a:ext cx="282427" cy="446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1633728" y="1904755"/>
            <a:ext cx="215392" cy="419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1611817" y="1960881"/>
            <a:ext cx="153484" cy="436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5337388" y="1252982"/>
            <a:ext cx="6163733" cy="5229871"/>
            <a:chOff x="3133832" y="1140529"/>
            <a:chExt cx="6702903" cy="5253218"/>
          </a:xfrm>
        </p:grpSpPr>
        <p:sp>
          <p:nvSpPr>
            <p:cNvPr id="70" name="Rounded Rectangle 69"/>
            <p:cNvSpPr/>
            <p:nvPr/>
          </p:nvSpPr>
          <p:spPr>
            <a:xfrm>
              <a:off x="3133832" y="2661920"/>
              <a:ext cx="6702903" cy="2499516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vert="vert270" rtlCol="0" anchor="t" anchorCtr="0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275" kern="0" dirty="0">
                  <a:solidFill>
                    <a:prstClr val="black"/>
                  </a:solidFill>
                  <a:latin typeface="Calibri" panose="020F0502020204030204"/>
                </a:rPr>
                <a:t>Per Path</a:t>
              </a:r>
            </a:p>
          </p:txBody>
        </p:sp>
        <p:cxnSp>
          <p:nvCxnSpPr>
            <p:cNvPr id="71" name="Elbow Connector 70"/>
            <p:cNvCxnSpPr>
              <a:stCxn id="74" idx="2"/>
              <a:endCxn id="76" idx="0"/>
            </p:cNvCxnSpPr>
            <p:nvPr/>
          </p:nvCxnSpPr>
          <p:spPr>
            <a:xfrm rot="5400000">
              <a:off x="6774109" y="3322322"/>
              <a:ext cx="531086" cy="1541864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2" name="Rounded Rectangle 71"/>
            <p:cNvSpPr/>
            <p:nvPr/>
          </p:nvSpPr>
          <p:spPr>
            <a:xfrm>
              <a:off x="5399418" y="1140529"/>
              <a:ext cx="1767782" cy="5588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Update Scene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399418" y="1910080"/>
              <a:ext cx="1767781" cy="5588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Find Paths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59304" y="3058160"/>
              <a:ext cx="2702561" cy="76955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Path: </a:t>
              </a:r>
              <a:r>
                <a:rPr lang="en-US" sz="1992" b="1" kern="0" dirty="0">
                  <a:solidFill>
                    <a:prstClr val="black"/>
                  </a:solidFill>
                  <a:latin typeface="Calibri" panose="020F0502020204030204"/>
                </a:rPr>
                <a:t>G</a:t>
              </a: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ain, </a:t>
              </a:r>
              <a:r>
                <a:rPr lang="en-US" sz="1992" b="1" kern="0" dirty="0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ime Delay, </a:t>
              </a:r>
              <a:r>
                <a:rPr lang="en-US" sz="1992" b="1" kern="0" dirty="0">
                  <a:solidFill>
                    <a:prstClr val="black"/>
                  </a:solidFill>
                  <a:latin typeface="Calibri" panose="020F0502020204030204"/>
                </a:rPr>
                <a:t>F</a:t>
              </a: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ilters (GTF)</a:t>
              </a:r>
              <a:endParaRPr lang="en-US" sz="1707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032878" y="3058160"/>
              <a:ext cx="2140550" cy="76955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Synthesize Source Noise</a:t>
              </a:r>
              <a:endParaRPr lang="en-US" sz="1707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917440" y="4358797"/>
              <a:ext cx="2702560" cy="5588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Propagate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455556" y="6053463"/>
              <a:ext cx="1630001" cy="34028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Output</a:t>
              </a:r>
            </a:p>
          </p:txBody>
        </p:sp>
        <p:cxnSp>
          <p:nvCxnSpPr>
            <p:cNvPr id="78" name="Straight Arrow Connector 77"/>
            <p:cNvCxnSpPr>
              <a:stCxn id="72" idx="2"/>
              <a:endCxn id="73" idx="0"/>
            </p:cNvCxnSpPr>
            <p:nvPr/>
          </p:nvCxnSpPr>
          <p:spPr>
            <a:xfrm>
              <a:off x="6283309" y="1699329"/>
              <a:ext cx="0" cy="21075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9" name="Flowchart: Or 78"/>
            <p:cNvSpPr/>
            <p:nvPr/>
          </p:nvSpPr>
          <p:spPr>
            <a:xfrm>
              <a:off x="6086174" y="5420438"/>
              <a:ext cx="365092" cy="325120"/>
            </a:xfrm>
            <a:prstGeom prst="flowChartOr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256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80" name="Elbow Connector 79"/>
            <p:cNvCxnSpPr>
              <a:stCxn id="75" idx="2"/>
              <a:endCxn id="76" idx="0"/>
            </p:cNvCxnSpPr>
            <p:nvPr/>
          </p:nvCxnSpPr>
          <p:spPr>
            <a:xfrm rot="16200000" flipH="1">
              <a:off x="5420394" y="3510471"/>
              <a:ext cx="531086" cy="1165566"/>
            </a:xfrm>
            <a:prstGeom prst="bentConnector3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1" name="Elbow Connector 80"/>
            <p:cNvCxnSpPr>
              <a:stCxn id="73" idx="2"/>
              <a:endCxn id="75" idx="0"/>
            </p:cNvCxnSpPr>
            <p:nvPr/>
          </p:nvCxnSpPr>
          <p:spPr>
            <a:xfrm rot="5400000">
              <a:off x="5398592" y="2173443"/>
              <a:ext cx="589279" cy="1180155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2" name="Elbow Connector 81"/>
            <p:cNvCxnSpPr>
              <a:stCxn id="73" idx="2"/>
              <a:endCxn id="74" idx="0"/>
            </p:cNvCxnSpPr>
            <p:nvPr/>
          </p:nvCxnSpPr>
          <p:spPr>
            <a:xfrm rot="16200000" flipH="1">
              <a:off x="6752306" y="1999882"/>
              <a:ext cx="589279" cy="1527275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3" name="Straight Arrow Connector 82"/>
            <p:cNvCxnSpPr>
              <a:stCxn id="76" idx="2"/>
              <a:endCxn id="79" idx="0"/>
            </p:cNvCxnSpPr>
            <p:nvPr/>
          </p:nvCxnSpPr>
          <p:spPr>
            <a:xfrm>
              <a:off x="6268720" y="4917597"/>
              <a:ext cx="0" cy="50284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4" name="Straight Arrow Connector 83"/>
            <p:cNvCxnSpPr>
              <a:stCxn id="79" idx="4"/>
              <a:endCxn id="77" idx="0"/>
            </p:cNvCxnSpPr>
            <p:nvPr/>
          </p:nvCxnSpPr>
          <p:spPr>
            <a:xfrm>
              <a:off x="6268721" y="5745557"/>
              <a:ext cx="1835" cy="30790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588396" y="2711500"/>
              <a:ext cx="1534386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Emission Angle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41626" y="2763519"/>
              <a:ext cx="606990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Path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649823" y="3824223"/>
              <a:ext cx="1454199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Sample Buffer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94202" y="3879299"/>
              <a:ext cx="1124728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GTF Series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5998" y="4903368"/>
              <a:ext cx="1436766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Output Buffer</a:t>
              </a:r>
            </a:p>
          </p:txBody>
        </p:sp>
      </p:grpSp>
      <p:sp>
        <p:nvSpPr>
          <p:cNvPr id="139" name="Oval 138"/>
          <p:cNvSpPr/>
          <p:nvPr/>
        </p:nvSpPr>
        <p:spPr>
          <a:xfrm>
            <a:off x="7148300" y="1010736"/>
            <a:ext cx="2188526" cy="100837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2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177774" y="1837190"/>
            <a:ext cx="2188526" cy="100837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2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057209" y="3029648"/>
            <a:ext cx="2188526" cy="100837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2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8480061" y="2971284"/>
            <a:ext cx="2550105" cy="114142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2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148300" y="4247642"/>
            <a:ext cx="2188526" cy="100837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92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45" name="Elbow Connector 144"/>
          <p:cNvCxnSpPr>
            <a:stCxn id="77" idx="2"/>
            <a:endCxn id="72" idx="0"/>
          </p:cNvCxnSpPr>
          <p:nvPr/>
        </p:nvCxnSpPr>
        <p:spPr>
          <a:xfrm rot="5400000" flipH="1" flipV="1">
            <a:off x="5612727" y="3862054"/>
            <a:ext cx="5229871" cy="11727"/>
          </a:xfrm>
          <a:prstGeom prst="bentConnector5">
            <a:avLst>
              <a:gd name="adj1" fmla="val -3108"/>
              <a:gd name="adj2" fmla="val 28979325"/>
              <a:gd name="adj3" fmla="val 10518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0534987" y="6264317"/>
            <a:ext cx="72968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" dirty="0">
                <a:solidFill>
                  <a:prstClr val="black"/>
                </a:solidFill>
                <a:latin typeface="Arial"/>
              </a:rPr>
              <a:t>Loop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ED8E4-33DE-4923-81C5-3C89BF1DBF33}"/>
              </a:ext>
            </a:extLst>
          </p:cNvPr>
          <p:cNvSpPr txBox="1"/>
          <p:nvPr/>
        </p:nvSpPr>
        <p:spPr>
          <a:xfrm>
            <a:off x="2529840" y="3393440"/>
            <a:ext cx="127470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7" dirty="0">
                <a:solidFill>
                  <a:srgbClr val="1F497D"/>
                </a:solidFill>
                <a:latin typeface="Arial"/>
              </a:rPr>
              <a:t>Direct</a:t>
            </a:r>
            <a:r>
              <a:rPr lang="en-US" sz="1920" dirty="0">
                <a:solidFill>
                  <a:srgbClr val="1F497D"/>
                </a:solidFill>
                <a:latin typeface="Arial"/>
              </a:rPr>
              <a:t> </a:t>
            </a:r>
            <a:r>
              <a:rPr lang="en-US" sz="1707" dirty="0">
                <a:solidFill>
                  <a:srgbClr val="1F497D"/>
                </a:solidFill>
                <a:latin typeface="Arial"/>
              </a:rPr>
              <a:t>Path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E242FA-8D59-4851-B858-0D6DA3683CE0}"/>
              </a:ext>
            </a:extLst>
          </p:cNvPr>
          <p:cNvSpPr txBox="1"/>
          <p:nvPr/>
        </p:nvSpPr>
        <p:spPr>
          <a:xfrm>
            <a:off x="1138808" y="5013264"/>
            <a:ext cx="162897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7" dirty="0">
                <a:solidFill>
                  <a:srgbClr val="C0504D">
                    <a:lumMod val="75000"/>
                  </a:srgbClr>
                </a:solidFill>
                <a:latin typeface="Arial"/>
              </a:rPr>
              <a:t>Reflected</a:t>
            </a:r>
            <a:r>
              <a:rPr lang="en-US" sz="1920" dirty="0">
                <a:solidFill>
                  <a:srgbClr val="C0504D">
                    <a:lumMod val="75000"/>
                  </a:srgbClr>
                </a:solidFill>
                <a:latin typeface="Arial"/>
              </a:rPr>
              <a:t> </a:t>
            </a:r>
            <a:r>
              <a:rPr lang="en-US" sz="1707" dirty="0">
                <a:solidFill>
                  <a:srgbClr val="C0504D">
                    <a:lumMod val="75000"/>
                  </a:srgbClr>
                </a:solidFill>
                <a:latin typeface="Arial"/>
              </a:rPr>
              <a:t>Path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D760C4-DB82-46BE-8713-2C00C2E24369}"/>
              </a:ext>
            </a:extLst>
          </p:cNvPr>
          <p:cNvSpPr txBox="1"/>
          <p:nvPr/>
        </p:nvSpPr>
        <p:spPr>
          <a:xfrm>
            <a:off x="3901440" y="5784745"/>
            <a:ext cx="143257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" dirty="0">
                <a:solidFill>
                  <a:srgbClr val="9BBB59">
                    <a:lumMod val="75000"/>
                  </a:srgbClr>
                </a:solidFill>
                <a:latin typeface="Arial"/>
              </a:rPr>
              <a:t>Ground Observer</a:t>
            </a: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CAA2026F-48F4-4AC3-BC31-907C3ACE0400}"/>
              </a:ext>
            </a:extLst>
          </p:cNvPr>
          <p:cNvSpPr/>
          <p:nvPr/>
        </p:nvSpPr>
        <p:spPr>
          <a:xfrm>
            <a:off x="4242802" y="1482026"/>
            <a:ext cx="2074204" cy="683264"/>
          </a:xfrm>
          <a:prstGeom prst="parallelogram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Acoustic Predictions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788FE00-DFE6-47CF-8090-F06413534EF2}"/>
              </a:ext>
            </a:extLst>
          </p:cNvPr>
          <p:cNvCxnSpPr>
            <a:cxnSpLocks/>
            <a:stCxn id="44" idx="4"/>
          </p:cNvCxnSpPr>
          <p:nvPr/>
        </p:nvCxnSpPr>
        <p:spPr>
          <a:xfrm rot="16200000" flipH="1">
            <a:off x="5201014" y="2244180"/>
            <a:ext cx="1081342" cy="923562"/>
          </a:xfrm>
          <a:prstGeom prst="bentConnector3">
            <a:avLst>
              <a:gd name="adj1" fmla="val 9979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ECFA459-DC69-4DF6-9B78-49441E1493D9}"/>
              </a:ext>
            </a:extLst>
          </p:cNvPr>
          <p:cNvSpPr txBox="1"/>
          <p:nvPr/>
        </p:nvSpPr>
        <p:spPr>
          <a:xfrm>
            <a:off x="6149055" y="5709944"/>
            <a:ext cx="1672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Auralization at Ground Observer</a:t>
            </a:r>
          </a:p>
        </p:txBody>
      </p:sp>
    </p:spTree>
    <p:extLst>
      <p:ext uri="{BB962C8B-B14F-4D97-AF65-F5344CB8AC3E}">
        <p14:creationId xmlns:p14="http://schemas.microsoft.com/office/powerpoint/2010/main" val="31530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02045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1 0.00324 L 0.10586 0.0037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9" grpId="0"/>
      <p:bldP spid="14" grpId="0"/>
      <p:bldP spid="14" grpId="1"/>
      <p:bldP spid="52" grpId="0"/>
      <p:bldP spid="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1" y="2274"/>
            <a:ext cx="11216640" cy="808426"/>
          </a:xfrm>
        </p:spPr>
        <p:txBody>
          <a:bodyPr>
            <a:normAutofit/>
          </a:bodyPr>
          <a:lstStyle/>
          <a:p>
            <a:r>
              <a:rPr lang="en-US" sz="2800" dirty="0"/>
              <a:t>Modulated Broadband Synthesis Plugin</a:t>
            </a:r>
          </a:p>
        </p:txBody>
      </p:sp>
      <p:sp>
        <p:nvSpPr>
          <p:cNvPr id="42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fld id="{BF3E7690-0684-40BD-8DFD-17DF343ECDAB}" type="slidenum">
              <a:rPr lang="en-US">
                <a:solidFill>
                  <a:prstClr val="black"/>
                </a:solidFill>
              </a:rPr>
              <a:pPr defTabSz="975390" eaLnBrk="1" fontAlgn="auto" hangingPunct="1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5337388" y="1252982"/>
            <a:ext cx="6163733" cy="5229871"/>
            <a:chOff x="3133832" y="1140529"/>
            <a:chExt cx="6702903" cy="5253218"/>
          </a:xfrm>
        </p:grpSpPr>
        <p:sp>
          <p:nvSpPr>
            <p:cNvPr id="70" name="Rounded Rectangle 69"/>
            <p:cNvSpPr/>
            <p:nvPr/>
          </p:nvSpPr>
          <p:spPr>
            <a:xfrm>
              <a:off x="3133832" y="2661920"/>
              <a:ext cx="6702903" cy="2499516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vert="vert270" rtlCol="0" anchor="t" anchorCtr="0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275" kern="0" dirty="0">
                  <a:solidFill>
                    <a:prstClr val="black"/>
                  </a:solidFill>
                  <a:latin typeface="Calibri" panose="020F0502020204030204"/>
                </a:rPr>
                <a:t>Per Path</a:t>
              </a:r>
            </a:p>
          </p:txBody>
        </p:sp>
        <p:cxnSp>
          <p:nvCxnSpPr>
            <p:cNvPr id="71" name="Elbow Connector 70"/>
            <p:cNvCxnSpPr>
              <a:stCxn id="74" idx="2"/>
              <a:endCxn id="76" idx="0"/>
            </p:cNvCxnSpPr>
            <p:nvPr/>
          </p:nvCxnSpPr>
          <p:spPr>
            <a:xfrm rot="5400000">
              <a:off x="6774109" y="3322322"/>
              <a:ext cx="531086" cy="1541864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2" name="Rounded Rectangle 71"/>
            <p:cNvSpPr/>
            <p:nvPr/>
          </p:nvSpPr>
          <p:spPr>
            <a:xfrm>
              <a:off x="5399418" y="1140529"/>
              <a:ext cx="1767782" cy="5588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Update Scene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399418" y="1910080"/>
              <a:ext cx="1767781" cy="5588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Find Paths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59304" y="3058160"/>
              <a:ext cx="2702561" cy="76955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Path: </a:t>
              </a:r>
              <a:r>
                <a:rPr lang="en-US" sz="1992" b="1" kern="0" dirty="0">
                  <a:solidFill>
                    <a:prstClr val="black"/>
                  </a:solidFill>
                  <a:latin typeface="Calibri" panose="020F0502020204030204"/>
                </a:rPr>
                <a:t>G</a:t>
              </a: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ain, </a:t>
              </a:r>
              <a:r>
                <a:rPr lang="en-US" sz="1992" b="1" kern="0" dirty="0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ime Delay, </a:t>
              </a:r>
              <a:r>
                <a:rPr lang="en-US" sz="1992" b="1" kern="0" dirty="0">
                  <a:solidFill>
                    <a:prstClr val="black"/>
                  </a:solidFill>
                  <a:latin typeface="Calibri" panose="020F0502020204030204"/>
                </a:rPr>
                <a:t>F</a:t>
              </a: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ilters (GTF)</a:t>
              </a:r>
              <a:endParaRPr lang="en-US" sz="1707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4032878" y="3058160"/>
              <a:ext cx="2140550" cy="76955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Synthesize Source Noise</a:t>
              </a:r>
              <a:endParaRPr lang="en-US" sz="1707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917440" y="4358797"/>
              <a:ext cx="2702560" cy="5588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Propagate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455556" y="6053463"/>
              <a:ext cx="1630001" cy="34028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992" kern="0" dirty="0">
                  <a:solidFill>
                    <a:prstClr val="black"/>
                  </a:solidFill>
                  <a:latin typeface="Calibri" panose="020F0502020204030204"/>
                </a:rPr>
                <a:t>Output</a:t>
              </a:r>
            </a:p>
          </p:txBody>
        </p:sp>
        <p:cxnSp>
          <p:nvCxnSpPr>
            <p:cNvPr id="78" name="Straight Arrow Connector 77"/>
            <p:cNvCxnSpPr>
              <a:stCxn id="72" idx="2"/>
              <a:endCxn id="73" idx="0"/>
            </p:cNvCxnSpPr>
            <p:nvPr/>
          </p:nvCxnSpPr>
          <p:spPr>
            <a:xfrm>
              <a:off x="6283309" y="1699329"/>
              <a:ext cx="0" cy="21075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9" name="Flowchart: Or 78"/>
            <p:cNvSpPr/>
            <p:nvPr/>
          </p:nvSpPr>
          <p:spPr>
            <a:xfrm>
              <a:off x="6086174" y="5420438"/>
              <a:ext cx="365092" cy="325120"/>
            </a:xfrm>
            <a:prstGeom prst="flowChartOr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256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80" name="Elbow Connector 79"/>
            <p:cNvCxnSpPr>
              <a:cxnSpLocks/>
              <a:stCxn id="75" idx="2"/>
              <a:endCxn id="76" idx="0"/>
            </p:cNvCxnSpPr>
            <p:nvPr/>
          </p:nvCxnSpPr>
          <p:spPr>
            <a:xfrm rot="16200000" flipH="1">
              <a:off x="5420394" y="3510471"/>
              <a:ext cx="531086" cy="1165566"/>
            </a:xfrm>
            <a:prstGeom prst="bentConnector3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1" name="Elbow Connector 80"/>
            <p:cNvCxnSpPr>
              <a:cxnSpLocks/>
              <a:stCxn id="73" idx="2"/>
              <a:endCxn id="75" idx="0"/>
            </p:cNvCxnSpPr>
            <p:nvPr/>
          </p:nvCxnSpPr>
          <p:spPr>
            <a:xfrm rot="5400000">
              <a:off x="5398592" y="2173443"/>
              <a:ext cx="589279" cy="1180155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2" name="Elbow Connector 81"/>
            <p:cNvCxnSpPr>
              <a:stCxn id="73" idx="2"/>
              <a:endCxn id="74" idx="0"/>
            </p:cNvCxnSpPr>
            <p:nvPr/>
          </p:nvCxnSpPr>
          <p:spPr>
            <a:xfrm rot="16200000" flipH="1">
              <a:off x="6752306" y="1999882"/>
              <a:ext cx="589279" cy="1527275"/>
            </a:xfrm>
            <a:prstGeom prst="bentConnector3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3" name="Straight Arrow Connector 82"/>
            <p:cNvCxnSpPr>
              <a:stCxn id="76" idx="2"/>
              <a:endCxn id="79" idx="0"/>
            </p:cNvCxnSpPr>
            <p:nvPr/>
          </p:nvCxnSpPr>
          <p:spPr>
            <a:xfrm>
              <a:off x="6268720" y="4917597"/>
              <a:ext cx="0" cy="50284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4" name="Straight Arrow Connector 83"/>
            <p:cNvCxnSpPr>
              <a:stCxn id="79" idx="4"/>
              <a:endCxn id="77" idx="0"/>
            </p:cNvCxnSpPr>
            <p:nvPr/>
          </p:nvCxnSpPr>
          <p:spPr>
            <a:xfrm>
              <a:off x="6268721" y="5745557"/>
              <a:ext cx="1835" cy="30790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588396" y="2711500"/>
              <a:ext cx="1534386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Emission Angle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41626" y="2763519"/>
              <a:ext cx="606990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Path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649823" y="3824223"/>
              <a:ext cx="1454199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Sample Buffer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94202" y="3879299"/>
              <a:ext cx="1124728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GTF Series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5998" y="4903368"/>
              <a:ext cx="1436766" cy="33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89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565" kern="0" dirty="0">
                  <a:solidFill>
                    <a:prstClr val="black"/>
                  </a:solidFill>
                  <a:latin typeface="Calibri" panose="020F0502020204030204"/>
                </a:rPr>
                <a:t>Output Buffer</a:t>
              </a:r>
            </a:p>
          </p:txBody>
        </p:sp>
      </p:grpSp>
      <p:cxnSp>
        <p:nvCxnSpPr>
          <p:cNvPr id="145" name="Elbow Connector 144"/>
          <p:cNvCxnSpPr>
            <a:stCxn id="77" idx="2"/>
            <a:endCxn id="72" idx="0"/>
          </p:cNvCxnSpPr>
          <p:nvPr/>
        </p:nvCxnSpPr>
        <p:spPr>
          <a:xfrm rot="5400000" flipH="1" flipV="1">
            <a:off x="5612727" y="3862054"/>
            <a:ext cx="5229871" cy="11727"/>
          </a:xfrm>
          <a:prstGeom prst="bentConnector5">
            <a:avLst>
              <a:gd name="adj1" fmla="val -3108"/>
              <a:gd name="adj2" fmla="val 28979325"/>
              <a:gd name="adj3" fmla="val 10518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0534987" y="6264317"/>
            <a:ext cx="72968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0" dirty="0">
                <a:solidFill>
                  <a:prstClr val="black"/>
                </a:solidFill>
                <a:latin typeface="Arial"/>
              </a:rPr>
              <a:t>Loop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D1B8A-295C-4908-BF61-B8D8A74A7DE1}"/>
              </a:ext>
            </a:extLst>
          </p:cNvPr>
          <p:cNvSpPr txBox="1"/>
          <p:nvPr/>
        </p:nvSpPr>
        <p:spPr>
          <a:xfrm>
            <a:off x="3237544" y="1766294"/>
            <a:ext cx="304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Modulated Broadband Synthesis Plugin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0FF3A244-947B-461F-8C96-0FD6C4815863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5231465" y="2002406"/>
            <a:ext cx="822897" cy="1766444"/>
          </a:xfrm>
          <a:prstGeom prst="bentConnector2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7A00F4D-F1E7-49A1-AE36-67DE743606E0}"/>
              </a:ext>
            </a:extLst>
          </p:cNvPr>
          <p:cNvSpPr/>
          <p:nvPr/>
        </p:nvSpPr>
        <p:spPr>
          <a:xfrm>
            <a:off x="425964" y="2767611"/>
            <a:ext cx="3041287" cy="1290325"/>
          </a:xfrm>
          <a:prstGeom prst="parallelogram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Self Noise Acoustic Predictions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3D75D2-521C-425D-A6F0-6DD91106C5C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305960" y="3412774"/>
            <a:ext cx="28679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7CC91CA-3807-4B61-9C31-0B868AFA05EF}"/>
              </a:ext>
            </a:extLst>
          </p:cNvPr>
          <p:cNvSpPr txBox="1">
            <a:spLocks/>
          </p:cNvSpPr>
          <p:nvPr/>
        </p:nvSpPr>
        <p:spPr>
          <a:xfrm>
            <a:off x="641360" y="872556"/>
            <a:ext cx="6947599" cy="954376"/>
          </a:xfrm>
          <a:prstGeom prst="rect">
            <a:avLst/>
          </a:prstGeom>
        </p:spPr>
        <p:txBody>
          <a:bodyPr/>
          <a:lstStyle>
            <a:lvl1pPr marL="360067" indent="-360067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80145" indent="-300055" algn="l" defTabSz="480088" rtl="0" eaLnBrk="1" latinLnBrk="0" hangingPunct="1">
              <a:spcBef>
                <a:spcPct val="20000"/>
              </a:spcBef>
              <a:buFont typeface="Arial"/>
              <a:buChar char="–"/>
              <a:defRPr sz="189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00221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16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80309" indent="-240045" algn="l" defTabSz="480088" rtl="0" eaLnBrk="1" latinLnBrk="0" hangingPunct="1">
              <a:spcBef>
                <a:spcPct val="20000"/>
              </a:spcBef>
              <a:buFont typeface="Arial"/>
              <a:buChar char="–"/>
              <a:defRPr sz="147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160396" indent="-240045" algn="l" defTabSz="480088" rtl="0" eaLnBrk="1" latinLnBrk="0" hangingPunct="1">
              <a:spcBef>
                <a:spcPct val="20000"/>
              </a:spcBef>
              <a:buFont typeface="Arial"/>
              <a:buChar char="»"/>
              <a:defRPr sz="147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640485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572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62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749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The Modulated Broadband Synthesis Plugin was developed to synthesize broadband self noise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54063471-B2D1-4D18-A748-12EFA4154EA5}"/>
              </a:ext>
            </a:extLst>
          </p:cNvPr>
          <p:cNvSpPr txBox="1">
            <a:spLocks/>
          </p:cNvSpPr>
          <p:nvPr/>
        </p:nvSpPr>
        <p:spPr>
          <a:xfrm>
            <a:off x="641361" y="4639767"/>
            <a:ext cx="3667344" cy="5346318"/>
          </a:xfrm>
          <a:prstGeom prst="rect">
            <a:avLst/>
          </a:prstGeom>
        </p:spPr>
        <p:txBody>
          <a:bodyPr/>
          <a:lstStyle>
            <a:lvl1pPr marL="360067" indent="-360067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80145" indent="-300055" algn="l" defTabSz="480088" rtl="0" eaLnBrk="1" latinLnBrk="0" hangingPunct="1">
              <a:spcBef>
                <a:spcPct val="20000"/>
              </a:spcBef>
              <a:buFont typeface="Arial"/>
              <a:buChar char="–"/>
              <a:defRPr sz="189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00221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16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80309" indent="-240045" algn="l" defTabSz="480088" rtl="0" eaLnBrk="1" latinLnBrk="0" hangingPunct="1">
              <a:spcBef>
                <a:spcPct val="20000"/>
              </a:spcBef>
              <a:buFont typeface="Arial"/>
              <a:buChar char="–"/>
              <a:defRPr sz="147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160396" indent="-240045" algn="l" defTabSz="480088" rtl="0" eaLnBrk="1" latinLnBrk="0" hangingPunct="1">
              <a:spcBef>
                <a:spcPct val="20000"/>
              </a:spcBef>
              <a:buFont typeface="Arial"/>
              <a:buChar char="»"/>
              <a:defRPr sz="147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640485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572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62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749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One set of acoustic predictions per rotor</a:t>
            </a:r>
          </a:p>
        </p:txBody>
      </p:sp>
    </p:spTree>
    <p:extLst>
      <p:ext uri="{BB962C8B-B14F-4D97-AF65-F5344CB8AC3E}">
        <p14:creationId xmlns:p14="http://schemas.microsoft.com/office/powerpoint/2010/main" val="343454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111" y="839152"/>
            <a:ext cx="11704320" cy="5346318"/>
          </a:xfrm>
        </p:spPr>
        <p:txBody>
          <a:bodyPr>
            <a:normAutofit/>
          </a:bodyPr>
          <a:lstStyle/>
          <a:p>
            <a:r>
              <a:rPr lang="en-US" sz="2400" dirty="0"/>
              <a:t>Self noise acoustic predictions are sound pressure levels in each 1/3 octave band as a function of time over a single rotor revolution.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Broadband Self Noise Acoustic Predictions</a:t>
            </a:r>
          </a:p>
        </p:txBody>
      </p:sp>
      <p:pic>
        <p:nvPicPr>
          <p:cNvPr id="45" name="Pictur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613594" y="1596656"/>
            <a:ext cx="11010330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0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1" y="821674"/>
            <a:ext cx="11704320" cy="5346318"/>
          </a:xfrm>
        </p:spPr>
        <p:txBody>
          <a:bodyPr/>
          <a:lstStyle/>
          <a:p>
            <a:r>
              <a:rPr lang="en-US" sz="2000" dirty="0"/>
              <a:t>Primary Steps:</a:t>
            </a:r>
          </a:p>
          <a:p>
            <a:pPr marL="937274" lvl="1" indent="-457200">
              <a:buFont typeface="+mj-lt"/>
              <a:buAutoNum type="arabicPeriod"/>
            </a:pPr>
            <a:r>
              <a:rPr lang="en-US" sz="2000" b="1" dirty="0"/>
              <a:t>Extend self noise data over flyover duration by interpolating over emission angles from source to ground observer.</a:t>
            </a:r>
          </a:p>
          <a:p>
            <a:pPr marL="937274" lvl="1" indent="-457200">
              <a:buFont typeface="+mj-lt"/>
              <a:buAutoNum type="arabicPeriod"/>
            </a:pPr>
            <a:r>
              <a:rPr lang="en-US" sz="2000" b="1" dirty="0"/>
              <a:t>Use extended self noise data to modulate a stochastic signal. </a:t>
            </a:r>
          </a:p>
          <a:p>
            <a:pPr marL="517209" indent="-457200"/>
            <a:r>
              <a:rPr lang="en-US" sz="2000" b="1" dirty="0"/>
              <a:t>Paper explains how primary steps were adapted to work within the NAF</a:t>
            </a:r>
            <a:r>
              <a:rPr lang="en-US" sz="2000" dirty="0"/>
              <a:t>.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Self Noise Flyover Sound Synthesis (Conceptual Overview)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76746" y="5486329"/>
            <a:ext cx="36480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377174" y="5367447"/>
            <a:ext cx="213498" cy="237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17496" y="5555254"/>
            <a:ext cx="2169372" cy="40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Ground Observer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8403"/>
            <a:ext cx="3671634" cy="167807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442586" y="2767217"/>
            <a:ext cx="4393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/>
              <a:t>Synthesized Sound Near Rotor to Propagate to Ground Observer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04129" y="6443334"/>
            <a:ext cx="262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/>
              <a:t>Flyover Duration [s]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293371" y="6443334"/>
            <a:ext cx="262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/>
              <a:t>Flyover Duration [s]</a:t>
            </a:r>
          </a:p>
        </p:txBody>
      </p:sp>
      <p:cxnSp>
        <p:nvCxnSpPr>
          <p:cNvPr id="95" name="Straight Connector 94"/>
          <p:cNvCxnSpPr>
            <a:stCxn id="35" idx="1"/>
          </p:cNvCxnSpPr>
          <p:nvPr/>
        </p:nvCxnSpPr>
        <p:spPr>
          <a:xfrm flipH="1" flipV="1">
            <a:off x="3173510" y="4790274"/>
            <a:ext cx="234930" cy="611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2934694" y="4178281"/>
            <a:ext cx="234930" cy="6119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922066" y="4178281"/>
            <a:ext cx="953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465290" y="4584411"/>
                <a:ext cx="2732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290" y="4584411"/>
                <a:ext cx="273217" cy="369332"/>
              </a:xfrm>
              <a:prstGeom prst="rect">
                <a:avLst/>
              </a:prstGeom>
              <a:blipFill>
                <a:blip r:embed="rId6"/>
                <a:stretch>
                  <a:fillRect l="-20000" r="-20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Arc 101"/>
          <p:cNvSpPr/>
          <p:nvPr/>
        </p:nvSpPr>
        <p:spPr>
          <a:xfrm rot="3752964">
            <a:off x="2261582" y="3498332"/>
            <a:ext cx="1320969" cy="1584561"/>
          </a:xfrm>
          <a:prstGeom prst="arc">
            <a:avLst>
              <a:gd name="adj1" fmla="val 17731251"/>
              <a:gd name="adj2" fmla="val 214390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 rot="16200000">
                <a:off x="3674868" y="5948985"/>
                <a:ext cx="9645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[</a:t>
                </a:r>
                <a:r>
                  <a:rPr lang="en-US" sz="1800" b="1" dirty="0" err="1"/>
                  <a:t>deg</a:t>
                </a:r>
                <a:r>
                  <a:rPr lang="en-US" sz="1800" b="1" dirty="0"/>
                  <a:t>]</a:t>
                </a: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74868" y="5948985"/>
                <a:ext cx="964547" cy="276999"/>
              </a:xfrm>
              <a:prstGeom prst="rect">
                <a:avLst/>
              </a:prstGeom>
              <a:blipFill>
                <a:blip r:embed="rId7"/>
                <a:stretch>
                  <a:fillRect l="-28261" r="-50000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 rot="16200000">
                <a:off x="8329516" y="5948985"/>
                <a:ext cx="9645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/>
                  <a:t>[</a:t>
                </a:r>
                <a:r>
                  <a:rPr lang="en-US" sz="1800" b="1" dirty="0" err="1"/>
                  <a:t>deg</a:t>
                </a:r>
                <a:r>
                  <a:rPr lang="en-US" sz="1800" b="1" dirty="0"/>
                  <a:t>]</a:t>
                </a: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329516" y="5948985"/>
                <a:ext cx="964547" cy="276999"/>
              </a:xfrm>
              <a:prstGeom prst="rect">
                <a:avLst/>
              </a:prstGeom>
              <a:blipFill>
                <a:blip r:embed="rId8"/>
                <a:stretch>
                  <a:fillRect l="-28889" r="-5111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 rot="16200000">
            <a:off x="3313282" y="4532362"/>
            <a:ext cx="177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/>
              <a:t>Band Number</a:t>
            </a:r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7930614" y="4471322"/>
            <a:ext cx="177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/>
              <a:t>Pressure [Pa]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922021" y="2687697"/>
            <a:ext cx="4393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/>
              <a:t>Sound Pressure Level Prediction Data Formed by Interpolating Over Single Rotor Revolution Data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2124" y="5150696"/>
            <a:ext cx="2169372" cy="40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5323" t="9700" r="55643" b="26595"/>
          <a:stretch/>
        </p:blipFill>
        <p:spPr>
          <a:xfrm>
            <a:off x="8959239" y="3744393"/>
            <a:ext cx="3362921" cy="2685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51031" t="7750" r="3065" b="26080"/>
          <a:stretch/>
        </p:blipFill>
        <p:spPr>
          <a:xfrm>
            <a:off x="4324932" y="3654392"/>
            <a:ext cx="3954796" cy="27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1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546" y="1058708"/>
            <a:ext cx="11704320" cy="5346318"/>
          </a:xfrm>
        </p:spPr>
        <p:txBody>
          <a:bodyPr/>
          <a:lstStyle/>
          <a:p>
            <a:r>
              <a:rPr lang="en-US" dirty="0"/>
              <a:t>Auralize straight and level flyover of NASA </a:t>
            </a:r>
            <a:r>
              <a:rPr lang="en-US" dirty="0" err="1"/>
              <a:t>eVTOL</a:t>
            </a:r>
            <a:r>
              <a:rPr lang="en-US" dirty="0"/>
              <a:t> quadrotor concept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Quadrotor Flyover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107597" y="1710564"/>
            <a:ext cx="3498610" cy="1229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1280" t="4214" r="579" b="52533"/>
          <a:stretch/>
        </p:blipFill>
        <p:spPr>
          <a:xfrm>
            <a:off x="8692435" y="930079"/>
            <a:ext cx="4241800" cy="19257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74090" y="6307283"/>
            <a:ext cx="75376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04714" y="2548532"/>
            <a:ext cx="225895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29944" y="2545682"/>
            <a:ext cx="0" cy="375875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874092" y="6011993"/>
            <a:ext cx="378229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874090" y="2782158"/>
            <a:ext cx="0" cy="3525126"/>
          </a:xfrm>
          <a:prstGeom prst="line">
            <a:avLst/>
          </a:prstGeom>
          <a:ln w="25400">
            <a:solidFill>
              <a:srgbClr val="00B05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411755" y="2811635"/>
            <a:ext cx="0" cy="3525126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9944" y="3086730"/>
            <a:ext cx="127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1000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35731" y="2283635"/>
            <a:ext cx="287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46.3 m/s (90 KTAS)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1974" y="6314332"/>
            <a:ext cx="244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Ground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6569" y="6336927"/>
            <a:ext cx="1510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Start Position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8659" y="6419847"/>
            <a:ext cx="145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End Position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8808" y="5626533"/>
            <a:ext cx="150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0.36 miles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2525" y="3504928"/>
            <a:ext cx="217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(Not to Scale)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656385" y="6011993"/>
            <a:ext cx="375537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98887" y="5652116"/>
            <a:ext cx="166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0.36 miles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93092" y="2560008"/>
            <a:ext cx="1176924" cy="19348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3560177">
            <a:off x="3260482" y="2220824"/>
            <a:ext cx="541981" cy="611446"/>
          </a:xfrm>
          <a:prstGeom prst="arc">
            <a:avLst>
              <a:gd name="adj1" fmla="val 18390412"/>
              <a:gd name="adj2" fmla="val 0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76003" y="2504485"/>
                <a:ext cx="9864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7.15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003" y="2504485"/>
                <a:ext cx="986459" cy="400110"/>
              </a:xfrm>
              <a:prstGeom prst="rect">
                <a:avLst/>
              </a:prstGeom>
              <a:blipFill>
                <a:blip r:embed="rId5"/>
                <a:stretch>
                  <a:fillRect l="-555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5543434" y="6203088"/>
            <a:ext cx="213498" cy="237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687141" y="6387869"/>
            <a:ext cx="2493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/>
              <a:t>Observer Flush with Ground</a:t>
            </a:r>
          </a:p>
        </p:txBody>
      </p:sp>
    </p:spTree>
    <p:extLst>
      <p:ext uri="{BB962C8B-B14F-4D97-AF65-F5344CB8AC3E}">
        <p14:creationId xmlns:p14="http://schemas.microsoft.com/office/powerpoint/2010/main" val="278021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F605D-A449-4E7D-9D9A-83D00AAB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fld id="{7F6EBC59-334C-3345-ACC5-36C6E4C6D27C}" type="slidenum">
              <a:rPr lang="en-US" smtClean="0">
                <a:solidFill>
                  <a:prstClr val="black"/>
                </a:solidFill>
              </a:rPr>
              <a:pPr>
                <a:buFontTx/>
                <a:buNone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3C19E9-9A10-439B-B451-DE4D114F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Auralization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77A93-7EE4-4D86-AF4C-7FD8F502DF3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666365" y="1128712"/>
            <a:ext cx="10338435" cy="50577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07DD24-EF59-4982-9911-FC8B83B530F7}"/>
              </a:ext>
            </a:extLst>
          </p:cNvPr>
          <p:cNvCxnSpPr/>
          <p:nvPr/>
        </p:nvCxnSpPr>
        <p:spPr>
          <a:xfrm>
            <a:off x="4030579" y="1347537"/>
            <a:ext cx="0" cy="33327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42DDAE-CBEC-4E81-B114-97943ED53703}"/>
              </a:ext>
            </a:extLst>
          </p:cNvPr>
          <p:cNvCxnSpPr/>
          <p:nvPr/>
        </p:nvCxnSpPr>
        <p:spPr>
          <a:xfrm>
            <a:off x="8357937" y="1347537"/>
            <a:ext cx="0" cy="33327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Quad_eVTOL_auralization">
            <a:hlinkClick r:id="" action="ppaction://media"/>
            <a:extLst>
              <a:ext uri="{FF2B5EF4-FFF2-40B4-BE49-F238E27FC236}">
                <a16:creationId xmlns:a16="http://schemas.microsoft.com/office/drawing/2014/main" id="{4D3D6BB9-B983-49CC-94A0-1EEDF7C448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 end="14822.131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7497" y="6365244"/>
            <a:ext cx="609600" cy="609600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B0AA27F-C49B-4358-B707-646F94C7AD72}"/>
              </a:ext>
            </a:extLst>
          </p:cNvPr>
          <p:cNvSpPr txBox="1">
            <a:spLocks/>
          </p:cNvSpPr>
          <p:nvPr/>
        </p:nvSpPr>
        <p:spPr>
          <a:xfrm>
            <a:off x="105927" y="936333"/>
            <a:ext cx="2791816" cy="954376"/>
          </a:xfrm>
          <a:prstGeom prst="rect">
            <a:avLst/>
          </a:prstGeom>
        </p:spPr>
        <p:txBody>
          <a:bodyPr/>
          <a:lstStyle>
            <a:lvl1pPr marL="360067" indent="-360067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80145" indent="-300055" algn="l" defTabSz="480088" rtl="0" eaLnBrk="1" latinLnBrk="0" hangingPunct="1">
              <a:spcBef>
                <a:spcPct val="20000"/>
              </a:spcBef>
              <a:buFont typeface="Arial"/>
              <a:buChar char="–"/>
              <a:defRPr sz="189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00221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16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80309" indent="-240045" algn="l" defTabSz="480088" rtl="0" eaLnBrk="1" latinLnBrk="0" hangingPunct="1">
              <a:spcBef>
                <a:spcPct val="20000"/>
              </a:spcBef>
              <a:buFont typeface="Arial"/>
              <a:buChar char="–"/>
              <a:defRPr sz="147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160396" indent="-240045" algn="l" defTabSz="480088" rtl="0" eaLnBrk="1" latinLnBrk="0" hangingPunct="1">
              <a:spcBef>
                <a:spcPct val="20000"/>
              </a:spcBef>
              <a:buFont typeface="Arial"/>
              <a:buChar char="»"/>
              <a:defRPr sz="147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640485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572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662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749" indent="-240045" algn="l" defTabSz="480088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NAF Modulated Broadband Synthesis Plugin auralized full NASA </a:t>
            </a:r>
            <a:r>
              <a:rPr lang="en-US" sz="2400" dirty="0" err="1"/>
              <a:t>eVTOL</a:t>
            </a:r>
            <a:r>
              <a:rPr lang="en-US" sz="2400" dirty="0"/>
              <a:t> quadrotor flyover at ground observer.</a:t>
            </a:r>
          </a:p>
        </p:txBody>
      </p:sp>
    </p:spTree>
    <p:extLst>
      <p:ext uri="{BB962C8B-B14F-4D97-AF65-F5344CB8AC3E}">
        <p14:creationId xmlns:p14="http://schemas.microsoft.com/office/powerpoint/2010/main" val="3371681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656E-6 -2.36111E-6 L 0.08142 0.00087 " pathEditMode="relative" rAng="0" ptsTypes="AA">
                                      <p:cBhvr>
                                        <p:cTn id="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5" y="43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312E-7 -2.36111E-6 L 0.08142 0.00087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5" y="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DA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_No_Meatb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DA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128680</TotalTime>
  <Words>837</Words>
  <Application>Microsoft Office PowerPoint</Application>
  <PresentationFormat>Custom</PresentationFormat>
  <Paragraphs>147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Titillium Web</vt:lpstr>
      <vt:lpstr>MDAO Theme</vt:lpstr>
      <vt:lpstr>Master_No_Meatball</vt:lpstr>
      <vt:lpstr>1_MDAO Theme</vt:lpstr>
      <vt:lpstr>A Synthesis Plugin for Auralization of Rotor Self Noise </vt:lpstr>
      <vt:lpstr>Motivation</vt:lpstr>
      <vt:lpstr>Rotor Blade Self Noise</vt:lpstr>
      <vt:lpstr>NASA Auralization Framework (NAF) Overview - Standard Use Case</vt:lpstr>
      <vt:lpstr>Modulated Broadband Synthesis Plugin</vt:lpstr>
      <vt:lpstr>Broadband Self Noise Acoustic Predictions</vt:lpstr>
      <vt:lpstr>Self Noise Flyover Sound Synthesis (Conceptual Overview)</vt:lpstr>
      <vt:lpstr>Quadrotor Flyover</vt:lpstr>
      <vt:lpstr>Auralization Results</vt:lpstr>
      <vt:lpstr>Summary</vt:lpstr>
      <vt:lpstr>Acknowledgements and Thank You</vt:lpstr>
      <vt:lpstr>Image References</vt:lpstr>
    </vt:vector>
  </TitlesOfParts>
  <Company>NASA Langley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Recording-Based Method for Auralization of Rotorcraft Flyover Noise</dc:title>
  <dc:creator>nicholas.m.pera@boeing.com;stephen.a.rizzi@nasa.gov;siddhartha.krishnamurthy@nasa.gov;cfuller@vt.edu;andrew.christian@nasa.gov</dc:creator>
  <cp:keywords>AIAA SciTech Forum 2018</cp:keywords>
  <dc:description/>
  <cp:lastModifiedBy>Krishnamurthy, Siddhartha (LARC-D321)</cp:lastModifiedBy>
  <cp:revision>3921</cp:revision>
  <dcterms:created xsi:type="dcterms:W3CDTF">2006-04-04T13:38:44Z</dcterms:created>
  <dcterms:modified xsi:type="dcterms:W3CDTF">2021-06-16T16:30:23Z</dcterms:modified>
  <cp:category>auralization, rotorcraft flyover noise</cp:category>
</cp:coreProperties>
</file>