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364" r:id="rId2"/>
    <p:sldId id="365" r:id="rId3"/>
    <p:sldId id="371" r:id="rId4"/>
    <p:sldId id="376" r:id="rId5"/>
    <p:sldId id="380" r:id="rId6"/>
    <p:sldId id="389" r:id="rId7"/>
    <p:sldId id="390" r:id="rId8"/>
    <p:sldId id="391" r:id="rId9"/>
    <p:sldId id="381" r:id="rId10"/>
    <p:sldId id="392" r:id="rId11"/>
    <p:sldId id="372" r:id="rId12"/>
    <p:sldId id="373" r:id="rId13"/>
    <p:sldId id="374" r:id="rId14"/>
    <p:sldId id="375" r:id="rId15"/>
    <p:sldId id="367" r:id="rId16"/>
    <p:sldId id="366" r:id="rId17"/>
    <p:sldId id="378" r:id="rId18"/>
    <p:sldId id="379" r:id="rId19"/>
    <p:sldId id="368" r:id="rId20"/>
    <p:sldId id="370" r:id="rId21"/>
    <p:sldId id="393" r:id="rId22"/>
    <p:sldId id="397" r:id="rId23"/>
    <p:sldId id="388" r:id="rId24"/>
    <p:sldId id="398" r:id="rId25"/>
    <p:sldId id="394" r:id="rId26"/>
    <p:sldId id="395" r:id="rId27"/>
    <p:sldId id="396" r:id="rId28"/>
    <p:sldId id="382"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igan, Erin L. (MSFC-EM21)" initials="LEL(" lastIdx="1" clrIdx="0">
    <p:extLst>
      <p:ext uri="{19B8F6BF-5375-455C-9EA6-DF929625EA0E}">
        <p15:presenceInfo xmlns:p15="http://schemas.microsoft.com/office/powerpoint/2012/main" userId="S::elanigan@ndc.nasa.gov::045257bb-9809-4ec5-8112-05075f1d3f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19"/>
    <p:restoredTop sz="84558"/>
  </p:normalViewPr>
  <p:slideViewPr>
    <p:cSldViewPr snapToGrid="0" snapToObjects="1">
      <p:cViewPr varScale="1">
        <p:scale>
          <a:sx n="137" d="100"/>
          <a:sy n="137" d="100"/>
        </p:scale>
        <p:origin x="56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57939-2BBC-844E-BA0D-8F809B8ABC49}" type="datetimeFigureOut">
              <a:rPr lang="en-US" smtClean="0"/>
              <a:t>6/16/21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73C68-DC85-6741-A344-B21118876D58}" type="slidenum">
              <a:rPr lang="en-US" smtClean="0"/>
              <a:t>‹#›</a:t>
            </a:fld>
            <a:endParaRPr lang="en-US"/>
          </a:p>
        </p:txBody>
      </p:sp>
    </p:spTree>
    <p:extLst>
      <p:ext uri="{BB962C8B-B14F-4D97-AF65-F5344CB8AC3E}">
        <p14:creationId xmlns:p14="http://schemas.microsoft.com/office/powerpoint/2010/main" val="94093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6868E77E-CB9C-45CA-8959-DCEAECE970A4}" type="slidenum">
              <a:rPr lang="en-US" altLang="en-US" sz="1200" b="0">
                <a:solidFill>
                  <a:schemeClr val="tx1"/>
                </a:solidFill>
              </a:rPr>
              <a:pPr eaLnBrk="1" hangingPunct="1"/>
              <a:t>1</a:t>
            </a:fld>
            <a:endParaRPr lang="en-US" altLang="en-US" sz="1200" b="0">
              <a:solidFill>
                <a:schemeClr val="tx1"/>
              </a:solidFill>
            </a:endParaRPr>
          </a:p>
        </p:txBody>
      </p:sp>
      <p:sp>
        <p:nvSpPr>
          <p:cNvPr id="23555"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84070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10</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56151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11</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49385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12</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71366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marL="457200" indent="-457200" eaLnBrk="1" hangingPunct="1">
              <a:spcBef>
                <a:spcPct val="0"/>
              </a:spcBef>
              <a:buAutoNum type="arabicPeriod"/>
            </a:pPr>
            <a:endParaRPr lang="en-US" altLang="en-US" sz="2400" dirty="0"/>
          </a:p>
        </p:txBody>
      </p:sp>
    </p:spTree>
    <p:extLst>
      <p:ext uri="{BB962C8B-B14F-4D97-AF65-F5344CB8AC3E}">
        <p14:creationId xmlns:p14="http://schemas.microsoft.com/office/powerpoint/2010/main" val="334750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45862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9515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16</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428869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17</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2474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09772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19</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66617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424D6BD-0D89-4B00-BD6F-345650A4EF1C}" type="slidenum">
              <a:rPr lang="en-US" altLang="en-US" sz="1200" b="0">
                <a:solidFill>
                  <a:schemeClr val="tx1"/>
                </a:solidFill>
              </a:rPr>
              <a:pPr eaLnBrk="1" hangingPunct="1"/>
              <a:t>2</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i="0" dirty="0"/>
          </a:p>
        </p:txBody>
      </p:sp>
    </p:spTree>
    <p:extLst>
      <p:ext uri="{BB962C8B-B14F-4D97-AF65-F5344CB8AC3E}">
        <p14:creationId xmlns:p14="http://schemas.microsoft.com/office/powerpoint/2010/main" val="452914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20</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882613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21</a:t>
            </a:fld>
            <a:endParaRPr lang="en-US"/>
          </a:p>
        </p:txBody>
      </p:sp>
    </p:spTree>
    <p:extLst>
      <p:ext uri="{BB962C8B-B14F-4D97-AF65-F5344CB8AC3E}">
        <p14:creationId xmlns:p14="http://schemas.microsoft.com/office/powerpoint/2010/main" val="493407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22</a:t>
            </a:fld>
            <a:endParaRPr lang="en-US"/>
          </a:p>
        </p:txBody>
      </p:sp>
    </p:spTree>
    <p:extLst>
      <p:ext uri="{BB962C8B-B14F-4D97-AF65-F5344CB8AC3E}">
        <p14:creationId xmlns:p14="http://schemas.microsoft.com/office/powerpoint/2010/main" val="349680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23</a:t>
            </a:fld>
            <a:endParaRPr lang="en-US"/>
          </a:p>
        </p:txBody>
      </p:sp>
    </p:spTree>
    <p:extLst>
      <p:ext uri="{BB962C8B-B14F-4D97-AF65-F5344CB8AC3E}">
        <p14:creationId xmlns:p14="http://schemas.microsoft.com/office/powerpoint/2010/main" val="1234497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24</a:t>
            </a:fld>
            <a:endParaRPr lang="en-US"/>
          </a:p>
        </p:txBody>
      </p:sp>
    </p:spTree>
    <p:extLst>
      <p:ext uri="{BB962C8B-B14F-4D97-AF65-F5344CB8AC3E}">
        <p14:creationId xmlns:p14="http://schemas.microsoft.com/office/powerpoint/2010/main" val="3701397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25</a:t>
            </a:fld>
            <a:endParaRPr lang="en-US"/>
          </a:p>
        </p:txBody>
      </p:sp>
    </p:spTree>
    <p:extLst>
      <p:ext uri="{BB962C8B-B14F-4D97-AF65-F5344CB8AC3E}">
        <p14:creationId xmlns:p14="http://schemas.microsoft.com/office/powerpoint/2010/main" val="1672140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26</a:t>
            </a:fld>
            <a:endParaRPr lang="en-US"/>
          </a:p>
        </p:txBody>
      </p:sp>
    </p:spTree>
    <p:extLst>
      <p:ext uri="{BB962C8B-B14F-4D97-AF65-F5344CB8AC3E}">
        <p14:creationId xmlns:p14="http://schemas.microsoft.com/office/powerpoint/2010/main" val="41915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27</a:t>
            </a:fld>
            <a:endParaRPr lang="en-US"/>
          </a:p>
        </p:txBody>
      </p:sp>
    </p:spTree>
    <p:extLst>
      <p:ext uri="{BB962C8B-B14F-4D97-AF65-F5344CB8AC3E}">
        <p14:creationId xmlns:p14="http://schemas.microsoft.com/office/powerpoint/2010/main" val="3626953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424D6BD-0D89-4B00-BD6F-345650A4EF1C}" type="slidenum">
              <a:rPr lang="en-US" altLang="en-US" sz="1200" b="0">
                <a:solidFill>
                  <a:schemeClr val="tx1"/>
                </a:solidFill>
              </a:rPr>
              <a:pPr eaLnBrk="1" hangingPunct="1"/>
              <a:t>28</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i="0" dirty="0"/>
          </a:p>
        </p:txBody>
      </p:sp>
    </p:spTree>
    <p:extLst>
      <p:ext uri="{BB962C8B-B14F-4D97-AF65-F5344CB8AC3E}">
        <p14:creationId xmlns:p14="http://schemas.microsoft.com/office/powerpoint/2010/main" val="386900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8861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69936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51241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6</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359137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7</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362198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294145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9</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22616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6/16/21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445326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6/16/21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412571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6/16/21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425604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6/16/21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29710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0F590-099E-B141-A162-2C158F0BEFA5}" type="datetimeFigureOut">
              <a:rPr lang="en-US" smtClean="0"/>
              <a:t>6/16/21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48731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F590-099E-B141-A162-2C158F0BEFA5}" type="datetimeFigureOut">
              <a:rPr lang="en-US" smtClean="0"/>
              <a:t>6/16/21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96304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0F590-099E-B141-A162-2C158F0BEFA5}" type="datetimeFigureOut">
              <a:rPr lang="en-US" smtClean="0"/>
              <a:t>6/16/21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35434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0F590-099E-B141-A162-2C158F0BEFA5}" type="datetimeFigureOut">
              <a:rPr lang="en-US" smtClean="0"/>
              <a:t>6/16/21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78587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0F590-099E-B141-A162-2C158F0BEFA5}" type="datetimeFigureOut">
              <a:rPr lang="en-US" smtClean="0"/>
              <a:t>6/16/21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1529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6/16/21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65609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6/16/21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634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A90F590-099E-B141-A162-2C158F0BEFA5}" type="datetimeFigureOut">
              <a:rPr lang="en-US" smtClean="0"/>
              <a:t>6/16/21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54D69F-6BDB-A24B-9F6F-BE19DF86BD01}" type="slidenum">
              <a:rPr lang="en-US" smtClean="0"/>
              <a:t>‹#›</a:t>
            </a:fld>
            <a:endParaRPr lang="en-US"/>
          </a:p>
        </p:txBody>
      </p:sp>
    </p:spTree>
    <p:extLst>
      <p:ext uri="{BB962C8B-B14F-4D97-AF65-F5344CB8AC3E}">
        <p14:creationId xmlns:p14="http://schemas.microsoft.com/office/powerpoint/2010/main" val="1524037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2.png"/><Relationship Id="rId9"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tif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jpe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pn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bwMode="auto">
          <a:xfrm>
            <a:off x="1485900" y="4767264"/>
            <a:ext cx="1600200" cy="273844"/>
          </a:xfrm>
          <a:ln>
            <a:miter lim="800000"/>
            <a:headEnd/>
            <a:tailEnd/>
          </a:ln>
        </p:spPr>
        <p:txBody>
          <a:bodyPr rtlCol="0"/>
          <a:lstStyle/>
          <a:p>
            <a:pPr>
              <a:defRPr/>
            </a:pPr>
            <a:endParaRPr lang="en-US" dirty="0">
              <a:solidFill>
                <a:schemeClr val="tx1">
                  <a:lumMod val="75000"/>
                  <a:lumOff val="25000"/>
                </a:schemeClr>
              </a:solidFill>
              <a:latin typeface="+mn-lt"/>
            </a:endParaRPr>
          </a:p>
          <a:p>
            <a:pPr>
              <a:defRPr/>
            </a:pPr>
            <a:endParaRPr lang="en-US" dirty="0">
              <a:solidFill>
                <a:schemeClr val="tx1">
                  <a:lumMod val="75000"/>
                  <a:lumOff val="25000"/>
                </a:schemeClr>
              </a:solidFill>
              <a:latin typeface="+mn-lt"/>
            </a:endParaRPr>
          </a:p>
        </p:txBody>
      </p:sp>
      <p:sp>
        <p:nvSpPr>
          <p:cNvPr id="4099" name="Rectangle 2"/>
          <p:cNvSpPr>
            <a:spLocks noChangeArrowheads="1"/>
          </p:cNvSpPr>
          <p:nvPr/>
        </p:nvSpPr>
        <p:spPr bwMode="auto">
          <a:xfrm>
            <a:off x="352123" y="1637187"/>
            <a:ext cx="4072107" cy="227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tIns="19050" bIns="19050">
            <a:spAutoFit/>
          </a:bodyPr>
          <a:lstStyle/>
          <a:p>
            <a:pPr eaLnBrk="0" hangingPunct="0">
              <a:spcAft>
                <a:spcPts val="200"/>
              </a:spcAft>
              <a:defRPr/>
            </a:pPr>
            <a:r>
              <a:rPr lang="en-US" sz="2400" dirty="0">
                <a:solidFill>
                  <a:schemeClr val="tx1">
                    <a:lumMod val="85000"/>
                    <a:lumOff val="15000"/>
                  </a:schemeClr>
                </a:solidFill>
              </a:rPr>
              <a:t>Erin Lanigan</a:t>
            </a:r>
          </a:p>
          <a:p>
            <a:pPr eaLnBrk="0" hangingPunct="0">
              <a:spcAft>
                <a:spcPts val="200"/>
              </a:spcAft>
              <a:defRPr/>
            </a:pPr>
            <a:r>
              <a:rPr lang="en-US" dirty="0">
                <a:solidFill>
                  <a:schemeClr val="tx1">
                    <a:lumMod val="85000"/>
                    <a:lumOff val="15000"/>
                  </a:schemeClr>
                </a:solidFill>
              </a:rPr>
              <a:t>NASA Marshall Space Flight Center</a:t>
            </a:r>
          </a:p>
          <a:p>
            <a:pPr eaLnBrk="0" hangingPunct="0">
              <a:defRPr/>
            </a:pPr>
            <a:r>
              <a:rPr lang="en-US" dirty="0">
                <a:solidFill>
                  <a:schemeClr val="tx1">
                    <a:lumMod val="85000"/>
                    <a:lumOff val="15000"/>
                  </a:schemeClr>
                </a:solidFill>
              </a:rPr>
              <a:t>Nondestructive Evaluation Team</a:t>
            </a:r>
          </a:p>
          <a:p>
            <a:pPr eaLnBrk="0" hangingPunct="0">
              <a:defRPr/>
            </a:pPr>
            <a:endParaRPr lang="en-US" dirty="0">
              <a:solidFill>
                <a:schemeClr val="tx1">
                  <a:lumMod val="85000"/>
                  <a:lumOff val="15000"/>
                </a:schemeClr>
              </a:solidFill>
            </a:endParaRPr>
          </a:p>
          <a:p>
            <a:pPr eaLnBrk="0" hangingPunct="0">
              <a:defRPr/>
            </a:pPr>
            <a:r>
              <a:rPr lang="en-US" dirty="0">
                <a:solidFill>
                  <a:schemeClr val="tx1">
                    <a:lumMod val="85000"/>
                    <a:lumOff val="15000"/>
                  </a:schemeClr>
                </a:solidFill>
              </a:rPr>
              <a:t>JASON Study on AM Integrity In Space</a:t>
            </a:r>
          </a:p>
          <a:p>
            <a:pPr eaLnBrk="0" hangingPunct="0">
              <a:defRPr/>
            </a:pPr>
            <a:endParaRPr lang="en-US" dirty="0">
              <a:solidFill>
                <a:schemeClr val="tx1">
                  <a:lumMod val="85000"/>
                  <a:lumOff val="15000"/>
                </a:schemeClr>
              </a:solidFill>
            </a:endParaRPr>
          </a:p>
          <a:p>
            <a:pPr eaLnBrk="0" hangingPunct="0">
              <a:defRPr/>
            </a:pPr>
            <a:r>
              <a:rPr lang="en-US" dirty="0">
                <a:solidFill>
                  <a:schemeClr val="tx1">
                    <a:lumMod val="85000"/>
                    <a:lumOff val="15000"/>
                  </a:schemeClr>
                </a:solidFill>
              </a:rPr>
              <a:t>June 24, 2021</a:t>
            </a:r>
          </a:p>
          <a:p>
            <a:pPr eaLnBrk="0" hangingPunct="0">
              <a:defRPr/>
            </a:pPr>
            <a:endParaRPr lang="en-US" sz="1000" dirty="0">
              <a:solidFill>
                <a:schemeClr val="tx1">
                  <a:lumMod val="85000"/>
                  <a:lumOff val="15000"/>
                </a:schemeClr>
              </a:solidFill>
            </a:endParaRPr>
          </a:p>
        </p:txBody>
      </p:sp>
      <p:sp>
        <p:nvSpPr>
          <p:cNvPr id="3078" name="Text Box 5"/>
          <p:cNvSpPr txBox="1">
            <a:spLocks noChangeArrowheads="1"/>
          </p:cNvSpPr>
          <p:nvPr/>
        </p:nvSpPr>
        <p:spPr bwMode="auto">
          <a:xfrm>
            <a:off x="342900" y="331670"/>
            <a:ext cx="82053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pPr>
            <a:r>
              <a:rPr lang="en-US" altLang="en-US" sz="3200" dirty="0">
                <a:solidFill>
                  <a:srgbClr val="000000"/>
                </a:solidFill>
              </a:rPr>
              <a:t>Role of NDE and In-Situ Process Monitoring in Managing Risk of AM Hardware In Space</a:t>
            </a:r>
            <a:endParaRPr lang="en-US" altLang="en-US" sz="3200" dirty="0">
              <a:solidFill>
                <a:schemeClr val="tx1"/>
              </a:solidFill>
            </a:endParaRPr>
          </a:p>
        </p:txBody>
      </p:sp>
      <p:pic>
        <p:nvPicPr>
          <p:cNvPr id="7" name="Picture 6">
            <a:extLst>
              <a:ext uri="{FF2B5EF4-FFF2-40B4-BE49-F238E27FC236}">
                <a16:creationId xmlns:a16="http://schemas.microsoft.com/office/drawing/2014/main" id="{CC039A2C-CD87-3E4A-9F55-5F0AC0BA6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1801AD24-36BE-BE42-B1FF-4BA7B98868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pic>
        <p:nvPicPr>
          <p:cNvPr id="2" name="Picture 1">
            <a:extLst>
              <a:ext uri="{FF2B5EF4-FFF2-40B4-BE49-F238E27FC236}">
                <a16:creationId xmlns:a16="http://schemas.microsoft.com/office/drawing/2014/main" id="{07111DB9-5262-F445-8415-DE6CF54EFFA4}"/>
              </a:ext>
            </a:extLst>
          </p:cNvPr>
          <p:cNvPicPr>
            <a:picLocks noChangeAspect="1"/>
          </p:cNvPicPr>
          <p:nvPr/>
        </p:nvPicPr>
        <p:blipFill>
          <a:blip r:embed="rId5"/>
          <a:stretch>
            <a:fillRect/>
          </a:stretch>
        </p:blipFill>
        <p:spPr>
          <a:xfrm>
            <a:off x="4571999" y="1778114"/>
            <a:ext cx="3582955" cy="2278760"/>
          </a:xfrm>
          <a:prstGeom prst="rect">
            <a:avLst/>
          </a:prstGeom>
          <a:ln w="12700">
            <a:solidFill>
              <a:schemeClr val="tx1"/>
            </a:solidFill>
          </a:ln>
        </p:spPr>
      </p:pic>
      <p:sp>
        <p:nvSpPr>
          <p:cNvPr id="9" name="Footer Placeholder 4">
            <a:extLst>
              <a:ext uri="{FF2B5EF4-FFF2-40B4-BE49-F238E27FC236}">
                <a16:creationId xmlns:a16="http://schemas.microsoft.com/office/drawing/2014/main" id="{4476799E-4ED3-314F-92A0-5C6E93933477}"/>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8136348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10</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91102" y="160298"/>
            <a:ext cx="89528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in-situ process monitoring may NOT replace NDE.</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9" name="TextBox 28">
            <a:extLst>
              <a:ext uri="{FF2B5EF4-FFF2-40B4-BE49-F238E27FC236}">
                <a16:creationId xmlns:a16="http://schemas.microsoft.com/office/drawing/2014/main" id="{98A9032C-3A74-134B-8E74-2DDB3B3FB615}"/>
              </a:ext>
            </a:extLst>
          </p:cNvPr>
          <p:cNvSpPr txBox="1"/>
          <p:nvPr/>
        </p:nvSpPr>
        <p:spPr>
          <a:xfrm>
            <a:off x="191102" y="712990"/>
            <a:ext cx="2197075" cy="400110"/>
          </a:xfrm>
          <a:prstGeom prst="rect">
            <a:avLst/>
          </a:prstGeom>
          <a:noFill/>
        </p:spPr>
        <p:txBody>
          <a:bodyPr wrap="square" rtlCol="0">
            <a:spAutoFit/>
          </a:bodyPr>
          <a:lstStyle/>
          <a:p>
            <a:r>
              <a:rPr lang="en-US" sz="2000" b="1" i="1" dirty="0">
                <a:solidFill>
                  <a:schemeClr val="accent1">
                    <a:lumMod val="75000"/>
                  </a:schemeClr>
                </a:solidFill>
              </a:rPr>
              <a:t>Rationale (cont.):</a:t>
            </a:r>
          </a:p>
        </p:txBody>
      </p:sp>
      <p:sp>
        <p:nvSpPr>
          <p:cNvPr id="30" name="TextBox 29">
            <a:extLst>
              <a:ext uri="{FF2B5EF4-FFF2-40B4-BE49-F238E27FC236}">
                <a16:creationId xmlns:a16="http://schemas.microsoft.com/office/drawing/2014/main" id="{9B255E2C-2AFD-5D4E-8FE8-6F20ABC7999E}"/>
              </a:ext>
            </a:extLst>
          </p:cNvPr>
          <p:cNvSpPr txBox="1"/>
          <p:nvPr/>
        </p:nvSpPr>
        <p:spPr>
          <a:xfrm>
            <a:off x="564854" y="1236825"/>
            <a:ext cx="7982969" cy="292900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sz="1600" dirty="0"/>
              <a:t>“Certification of a passive in-situ monitoring technology relies upon a thorough</a:t>
            </a:r>
            <a:r>
              <a:rPr lang="en-US" sz="1600" b="1" i="1" dirty="0"/>
              <a:t> </a:t>
            </a:r>
            <a:r>
              <a:rPr lang="en-US" sz="1600" dirty="0">
                <a:solidFill>
                  <a:srgbClr val="C00000"/>
                </a:solidFill>
              </a:rPr>
              <a:t>understanding of the physical basis </a:t>
            </a:r>
            <a:r>
              <a:rPr lang="en-US" sz="1600" dirty="0"/>
              <a:t>for the measured phenomena, a </a:t>
            </a:r>
            <a:r>
              <a:rPr lang="en-US" sz="1600" dirty="0">
                <a:solidFill>
                  <a:srgbClr val="C00000"/>
                </a:solidFill>
              </a:rPr>
              <a:t>proven causal correlation </a:t>
            </a:r>
            <a:r>
              <a:rPr lang="en-US" sz="1600" dirty="0"/>
              <a:t>of the measured phenomena to a well-defined defective process state, and a proven level of reliability for detection of the defective process state.”</a:t>
            </a:r>
          </a:p>
          <a:p>
            <a:pPr marL="285750" indent="-285750">
              <a:spcAft>
                <a:spcPts val="500"/>
              </a:spcAft>
              <a:buFont typeface="Arial" panose="020B0604020202020204" pitchFamily="34" charset="0"/>
              <a:buChar char="•"/>
            </a:pPr>
            <a:r>
              <a:rPr lang="en-US" sz="1600" dirty="0"/>
              <a:t>“If qualified in the manner stated above, an in-situ process monitoring technique can be used to </a:t>
            </a:r>
            <a:r>
              <a:rPr lang="en-US" sz="1600" dirty="0">
                <a:solidFill>
                  <a:srgbClr val="C00000"/>
                </a:solidFill>
              </a:rPr>
              <a:t>complement</a:t>
            </a:r>
            <a:r>
              <a:rPr lang="en-US" sz="1600" dirty="0"/>
              <a:t> NDE in the Integrated Structural Integrity Rationale of the PPP. At this time, even a qualified in-situ process monitoring method </a:t>
            </a:r>
            <a:r>
              <a:rPr lang="en-US" sz="1600" dirty="0">
                <a:solidFill>
                  <a:srgbClr val="C00000"/>
                </a:solidFill>
              </a:rPr>
              <a:t>cannot</a:t>
            </a:r>
            <a:r>
              <a:rPr lang="en-US" sz="1600" dirty="0"/>
              <a:t> be considered a complete replacement for NDE.”</a:t>
            </a:r>
          </a:p>
          <a:p>
            <a:pPr marL="285750" indent="-285750">
              <a:spcAft>
                <a:spcPts val="500"/>
              </a:spcAft>
              <a:buFont typeface="Arial" panose="020B0604020202020204" pitchFamily="34" charset="0"/>
              <a:buChar char="•"/>
            </a:pPr>
            <a:r>
              <a:rPr lang="en-US" sz="1600" dirty="0"/>
              <a:t>“Even if qualification is not desired, the use of in-situ process monitoring is </a:t>
            </a:r>
            <a:r>
              <a:rPr lang="en-US" sz="1600" dirty="0">
                <a:solidFill>
                  <a:srgbClr val="C00000"/>
                </a:solidFill>
              </a:rPr>
              <a:t>encouraged</a:t>
            </a:r>
            <a:r>
              <a:rPr lang="en-US" sz="1600" dirty="0"/>
              <a:t> as a source of </a:t>
            </a:r>
            <a:r>
              <a:rPr lang="en-US" sz="1600" dirty="0">
                <a:solidFill>
                  <a:srgbClr val="C00000"/>
                </a:solidFill>
              </a:rPr>
              <a:t>process control data</a:t>
            </a:r>
            <a:r>
              <a:rPr lang="en-US" sz="1600" dirty="0"/>
              <a:t>. This data can also be used to help </a:t>
            </a:r>
            <a:r>
              <a:rPr lang="en-US" sz="1600" dirty="0">
                <a:solidFill>
                  <a:srgbClr val="C00000"/>
                </a:solidFill>
              </a:rPr>
              <a:t>guide targeted inspection</a:t>
            </a:r>
            <a:r>
              <a:rPr lang="en-US" sz="1600" dirty="0"/>
              <a:t>.”</a:t>
            </a:r>
          </a:p>
        </p:txBody>
      </p:sp>
      <p:sp>
        <p:nvSpPr>
          <p:cNvPr id="5" name="TextBox 4">
            <a:extLst>
              <a:ext uri="{FF2B5EF4-FFF2-40B4-BE49-F238E27FC236}">
                <a16:creationId xmlns:a16="http://schemas.microsoft.com/office/drawing/2014/main" id="{CF0D4BD5-492A-5646-8F82-F9E72E429E50}"/>
              </a:ext>
            </a:extLst>
          </p:cNvPr>
          <p:cNvSpPr txBox="1"/>
          <p:nvPr/>
        </p:nvSpPr>
        <p:spPr>
          <a:xfrm>
            <a:off x="3781638" y="42654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44DBFB6E-B279-DD4B-ABD5-F8DC6976B49A}"/>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8781755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11</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249294" y="81443"/>
            <a:ext cx="8740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In-situ monitoring can be used in several aspects of certification:</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4" name="TextBox 3">
            <a:extLst>
              <a:ext uri="{FF2B5EF4-FFF2-40B4-BE49-F238E27FC236}">
                <a16:creationId xmlns:a16="http://schemas.microsoft.com/office/drawing/2014/main" id="{C18BE2DA-9234-1844-89CB-A7AA2DEB31DD}"/>
              </a:ext>
            </a:extLst>
          </p:cNvPr>
          <p:cNvSpPr txBox="1"/>
          <p:nvPr/>
        </p:nvSpPr>
        <p:spPr>
          <a:xfrm>
            <a:off x="5424427" y="701061"/>
            <a:ext cx="3547604" cy="4031873"/>
          </a:xfrm>
          <a:prstGeom prst="rect">
            <a:avLst/>
          </a:prstGeom>
          <a:noFill/>
        </p:spPr>
        <p:txBody>
          <a:bodyPr wrap="square" rtlCol="0">
            <a:spAutoFit/>
          </a:bodyPr>
          <a:lstStyle/>
          <a:p>
            <a:r>
              <a:rPr lang="en-US" sz="1600" b="1" dirty="0"/>
              <a:t>Qualification of Material Process (QMP)</a:t>
            </a:r>
          </a:p>
          <a:p>
            <a:pPr marL="231775" indent="-231775">
              <a:buFont typeface="Arial" panose="020B0604020202020204" pitchFamily="34" charset="0"/>
              <a:buChar char="•"/>
            </a:pPr>
            <a:r>
              <a:rPr lang="en-US" sz="1600" dirty="0"/>
              <a:t>Use with process development</a:t>
            </a:r>
          </a:p>
          <a:p>
            <a:r>
              <a:rPr lang="en-US" sz="1600" b="1" dirty="0"/>
              <a:t>Part Classification</a:t>
            </a:r>
          </a:p>
          <a:p>
            <a:pPr marL="231775" indent="-231775">
              <a:buFont typeface="Arial" panose="020B0604020202020204" pitchFamily="34" charset="0"/>
              <a:buChar char="•"/>
            </a:pPr>
            <a:r>
              <a:rPr lang="en-US" sz="1600" dirty="0"/>
              <a:t>Improve inspectability for better risk posture </a:t>
            </a:r>
          </a:p>
          <a:p>
            <a:pPr marL="231775" indent="-231775">
              <a:buFont typeface="Arial" panose="020B0604020202020204" pitchFamily="34" charset="0"/>
              <a:buChar char="•"/>
            </a:pPr>
            <a:r>
              <a:rPr lang="en-US" sz="1600" dirty="0"/>
              <a:t>Inspection process must be qualified by cognizant engineering org. (CEO)</a:t>
            </a:r>
          </a:p>
          <a:p>
            <a:r>
              <a:rPr lang="en-US" sz="1600" b="1" dirty="0"/>
              <a:t>Part Production Plan</a:t>
            </a:r>
          </a:p>
          <a:p>
            <a:pPr marL="231775" indent="-231775">
              <a:buFont typeface="Arial" panose="020B0604020202020204" pitchFamily="34" charset="0"/>
              <a:buChar char="•"/>
            </a:pPr>
            <a:r>
              <a:rPr lang="en-US" sz="1600" dirty="0"/>
              <a:t>Integrated Structural Integrity Rationale (ISIR):</a:t>
            </a:r>
          </a:p>
          <a:p>
            <a:pPr marL="685800" lvl="1" indent="-228600">
              <a:buFont typeface="Arial" panose="020B0604020202020204" pitchFamily="34" charset="0"/>
              <a:buChar char="•"/>
            </a:pPr>
            <a:r>
              <a:rPr lang="en-US" sz="1600" dirty="0"/>
              <a:t>Can be specified as a defect screening action</a:t>
            </a:r>
          </a:p>
          <a:p>
            <a:pPr marL="685800" lvl="1" indent="-228600">
              <a:buFont typeface="Arial" panose="020B0604020202020204" pitchFamily="34" charset="0"/>
              <a:buChar char="•"/>
            </a:pPr>
            <a:r>
              <a:rPr lang="en-US" sz="1600" dirty="0"/>
              <a:t>Must be qualified by CEO</a:t>
            </a:r>
          </a:p>
          <a:p>
            <a:r>
              <a:rPr lang="en-US" sz="1600" b="1" dirty="0"/>
              <a:t>Production Controls</a:t>
            </a:r>
          </a:p>
          <a:p>
            <a:pPr marL="231775" indent="-231775">
              <a:buFont typeface="Arial" panose="020B0604020202020204" pitchFamily="34" charset="0"/>
              <a:buChar char="•"/>
            </a:pPr>
            <a:r>
              <a:rPr lang="en-US" sz="1600" dirty="0"/>
              <a:t>Could develop certain metrics to track over time</a:t>
            </a:r>
          </a:p>
        </p:txBody>
      </p:sp>
      <p:sp>
        <p:nvSpPr>
          <p:cNvPr id="2" name="Rectangle 1">
            <a:extLst>
              <a:ext uri="{FF2B5EF4-FFF2-40B4-BE49-F238E27FC236}">
                <a16:creationId xmlns:a16="http://schemas.microsoft.com/office/drawing/2014/main" id="{8F370F5B-AAC5-9045-B0CA-3EE8A083F7D8}"/>
              </a:ext>
            </a:extLst>
          </p:cNvPr>
          <p:cNvSpPr/>
          <p:nvPr/>
        </p:nvSpPr>
        <p:spPr>
          <a:xfrm>
            <a:off x="2147941" y="3403322"/>
            <a:ext cx="2954506" cy="134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4">
            <a:extLst>
              <a:ext uri="{FF2B5EF4-FFF2-40B4-BE49-F238E27FC236}">
                <a16:creationId xmlns:a16="http://schemas.microsoft.com/office/drawing/2014/main" id="{A2EAFBFE-6A22-444A-891C-55CFA62069C0}"/>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pic>
        <p:nvPicPr>
          <p:cNvPr id="9" name="Picture 8" descr="Diagram, schematic&#10;&#10;Description automatically generated">
            <a:extLst>
              <a:ext uri="{FF2B5EF4-FFF2-40B4-BE49-F238E27FC236}">
                <a16:creationId xmlns:a16="http://schemas.microsoft.com/office/drawing/2014/main" id="{91918929-5B35-504B-A289-74FD74C27A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4" b="96558" l="1304" r="99080">
                        <a14:foregroundMark x1="1380" y1="4221" x2="1380" y2="4221"/>
                        <a14:foregroundMark x1="21933" y1="33896" x2="21933" y2="33896"/>
                        <a14:foregroundMark x1="13880" y1="22727" x2="40337" y2="39026"/>
                        <a14:foregroundMark x1="40337" y1="39026" x2="41104" y2="40130"/>
                        <a14:foregroundMark x1="5445" y1="5130" x2="38037" y2="28442"/>
                        <a14:foregroundMark x1="38037" y1="28442" x2="64494" y2="71429"/>
                        <a14:foregroundMark x1="64494" y1="71429" x2="64494" y2="71429"/>
                        <a14:foregroundMark x1="17945" y1="3831" x2="90491" y2="6494"/>
                        <a14:foregroundMark x1="90491" y1="6494" x2="91104" y2="5909"/>
                        <a14:foregroundMark x1="20552" y1="1753" x2="58436" y2="3831"/>
                        <a14:foregroundMark x1="58436" y1="3831" x2="88957" y2="1753"/>
                        <a14:foregroundMark x1="88957" y1="1753" x2="96626" y2="2338"/>
                        <a14:foregroundMark x1="87270" y1="95260" x2="84816" y2="95455"/>
                        <a14:foregroundMark x1="88650" y1="95260" x2="93098" y2="95455"/>
                        <a14:foregroundMark x1="88190" y1="95844" x2="96856" y2="94675"/>
                        <a14:foregroundMark x1="83052" y1="95974" x2="98620" y2="95455"/>
                        <a14:foregroundMark x1="82132" y1="96558" x2="96089" y2="96558"/>
                        <a14:foregroundMark x1="96089" y1="96558" x2="98466" y2="96364"/>
                        <a14:foregroundMark x1="97776" y1="96558" x2="99080" y2="95649"/>
                        <a14:foregroundMark x1="81672" y1="96364" x2="80368" y2="95649"/>
                      </a14:backgroundRemoval>
                    </a14:imgEffect>
                  </a14:imgLayer>
                </a14:imgProps>
              </a:ext>
            </a:extLst>
          </a:blip>
          <a:stretch>
            <a:fillRect/>
          </a:stretch>
        </p:blipFill>
        <p:spPr>
          <a:xfrm>
            <a:off x="1567332" y="547783"/>
            <a:ext cx="3670740" cy="4335078"/>
          </a:xfrm>
          <a:prstGeom prst="rect">
            <a:avLst/>
          </a:prstGeom>
        </p:spPr>
      </p:pic>
      <p:sp>
        <p:nvSpPr>
          <p:cNvPr id="10" name="Rounded Rectangle 9">
            <a:extLst>
              <a:ext uri="{FF2B5EF4-FFF2-40B4-BE49-F238E27FC236}">
                <a16:creationId xmlns:a16="http://schemas.microsoft.com/office/drawing/2014/main" id="{F5B64EB6-55A5-F048-8877-337DA1BF7CBE}"/>
              </a:ext>
            </a:extLst>
          </p:cNvPr>
          <p:cNvSpPr/>
          <p:nvPr/>
        </p:nvSpPr>
        <p:spPr>
          <a:xfrm>
            <a:off x="2384933" y="3373291"/>
            <a:ext cx="826994" cy="138312"/>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E545A54C-5A3E-7D46-8375-E8648CFBB163}"/>
              </a:ext>
            </a:extLst>
          </p:cNvPr>
          <p:cNvSpPr/>
          <p:nvPr/>
        </p:nvSpPr>
        <p:spPr>
          <a:xfrm>
            <a:off x="2120654" y="4005637"/>
            <a:ext cx="952959" cy="143741"/>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6244CB99-33D5-AC42-97DD-729EFD307C5B}"/>
              </a:ext>
            </a:extLst>
          </p:cNvPr>
          <p:cNvSpPr/>
          <p:nvPr/>
        </p:nvSpPr>
        <p:spPr>
          <a:xfrm>
            <a:off x="2392615" y="3632511"/>
            <a:ext cx="1203513" cy="14035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C6BAB42C-3D9D-A046-9D5F-C170DE1213FD}"/>
              </a:ext>
            </a:extLst>
          </p:cNvPr>
          <p:cNvSpPr/>
          <p:nvPr/>
        </p:nvSpPr>
        <p:spPr>
          <a:xfrm>
            <a:off x="2117205" y="1846505"/>
            <a:ext cx="1455871" cy="14366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8645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12</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a:t>
            </a:r>
            <a:r>
              <a:rPr lang="en-US" altLang="en-US" sz="2800" u="sng" dirty="0">
                <a:solidFill>
                  <a:srgbClr val="000000"/>
                </a:solidFill>
              </a:rPr>
              <a:t>current</a:t>
            </a:r>
            <a:r>
              <a:rPr lang="en-US" altLang="en-US" sz="2800" dirty="0">
                <a:solidFill>
                  <a:srgbClr val="000000"/>
                </a:solidFill>
              </a:rPr>
              <a:t> certification approach does not accommodate the use of adaptive systems.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152637" y="3167403"/>
            <a:ext cx="4785561" cy="400110"/>
          </a:xfrm>
          <a:prstGeom prst="rect">
            <a:avLst/>
          </a:prstGeom>
          <a:noFill/>
        </p:spPr>
        <p:txBody>
          <a:bodyPr wrap="square" rtlCol="0">
            <a:spAutoFit/>
          </a:bodyPr>
          <a:lstStyle/>
          <a:p>
            <a:r>
              <a:rPr lang="en-US" sz="2000" b="1" i="1" dirty="0">
                <a:solidFill>
                  <a:schemeClr val="accent1">
                    <a:lumMod val="75000"/>
                  </a:schemeClr>
                </a:solidFill>
              </a:rPr>
              <a:t>Two issues for verification:</a:t>
            </a:r>
          </a:p>
        </p:txBody>
      </p:sp>
      <p:sp>
        <p:nvSpPr>
          <p:cNvPr id="24" name="TextBox 23">
            <a:extLst>
              <a:ext uri="{FF2B5EF4-FFF2-40B4-BE49-F238E27FC236}">
                <a16:creationId xmlns:a16="http://schemas.microsoft.com/office/drawing/2014/main" id="{ED36305F-A5C0-6445-B998-2911F1D2559F}"/>
              </a:ext>
            </a:extLst>
          </p:cNvPr>
          <p:cNvSpPr txBox="1"/>
          <p:nvPr/>
        </p:nvSpPr>
        <p:spPr>
          <a:xfrm>
            <a:off x="430081" y="2227858"/>
            <a:ext cx="7306224" cy="933589"/>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t>Monitor the process using sensors (e.g. </a:t>
            </a:r>
            <a:r>
              <a:rPr lang="en-US" sz="1600" dirty="0" err="1"/>
              <a:t>meltpool</a:t>
            </a:r>
            <a:r>
              <a:rPr lang="en-US" sz="1600" dirty="0"/>
              <a:t> thermal signature) and change a machine/process parameter (e.g. laser power) to optimize the response</a:t>
            </a:r>
          </a:p>
          <a:p>
            <a:pPr marL="285750" indent="-285750">
              <a:spcAft>
                <a:spcPts val="800"/>
              </a:spcAft>
              <a:buFont typeface="Arial" panose="020B0604020202020204" pitchFamily="34" charset="0"/>
              <a:buChar char="•"/>
            </a:pPr>
            <a:r>
              <a:rPr lang="en-US" sz="1600" dirty="0"/>
              <a:t>Currently available in many directed energy deposition (DED) systems</a:t>
            </a:r>
          </a:p>
        </p:txBody>
      </p:sp>
      <p:sp>
        <p:nvSpPr>
          <p:cNvPr id="12" name="TextBox 11">
            <a:extLst>
              <a:ext uri="{FF2B5EF4-FFF2-40B4-BE49-F238E27FC236}">
                <a16:creationId xmlns:a16="http://schemas.microsoft.com/office/drawing/2014/main" id="{3131B62B-3FEA-EF47-8C3C-30A36E742441}"/>
              </a:ext>
            </a:extLst>
          </p:cNvPr>
          <p:cNvSpPr txBox="1"/>
          <p:nvPr/>
        </p:nvSpPr>
        <p:spPr>
          <a:xfrm>
            <a:off x="430081" y="3561404"/>
            <a:ext cx="7528197" cy="687368"/>
          </a:xfrm>
          <a:prstGeom prst="rect">
            <a:avLst/>
          </a:prstGeom>
          <a:noFill/>
        </p:spPr>
        <p:txBody>
          <a:bodyPr wrap="square" rtlCol="0">
            <a:spAutoFit/>
          </a:bodyPr>
          <a:lstStyle/>
          <a:p>
            <a:pPr marL="342900" indent="-342900">
              <a:spcAft>
                <a:spcPts val="800"/>
              </a:spcAft>
              <a:buFont typeface="+mj-lt"/>
              <a:buAutoNum type="arabicPeriod"/>
            </a:pPr>
            <a:r>
              <a:rPr lang="en-US" sz="1600" dirty="0"/>
              <a:t>Verify the sensor performance, algorithm and machine response</a:t>
            </a:r>
          </a:p>
          <a:p>
            <a:pPr marL="342900" indent="-342900">
              <a:buFont typeface="+mj-lt"/>
              <a:buAutoNum type="arabicPeriod"/>
            </a:pPr>
            <a:r>
              <a:rPr lang="en-US" sz="1600" dirty="0"/>
              <a:t>Verify the physics – does controlling this parameter result in a good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191340" y="1867680"/>
            <a:ext cx="4032085" cy="400110"/>
          </a:xfrm>
          <a:prstGeom prst="rect">
            <a:avLst/>
          </a:prstGeom>
          <a:noFill/>
        </p:spPr>
        <p:txBody>
          <a:bodyPr wrap="square" rtlCol="0">
            <a:spAutoFit/>
          </a:bodyPr>
          <a:lstStyle/>
          <a:p>
            <a:r>
              <a:rPr lang="en-US" sz="2000" b="1" i="1" dirty="0">
                <a:solidFill>
                  <a:schemeClr val="accent1">
                    <a:lumMod val="75000"/>
                  </a:schemeClr>
                </a:solidFill>
              </a:rPr>
              <a:t>Adaptive (Closed-Loop) Systems</a:t>
            </a:r>
          </a:p>
        </p:txBody>
      </p:sp>
      <p:sp>
        <p:nvSpPr>
          <p:cNvPr id="2" name="TextBox 1">
            <a:extLst>
              <a:ext uri="{FF2B5EF4-FFF2-40B4-BE49-F238E27FC236}">
                <a16:creationId xmlns:a16="http://schemas.microsoft.com/office/drawing/2014/main" id="{5A11BDD4-D250-B349-A1FF-363C1918C2AB}"/>
              </a:ext>
            </a:extLst>
          </p:cNvPr>
          <p:cNvSpPr txBox="1"/>
          <p:nvPr/>
        </p:nvSpPr>
        <p:spPr>
          <a:xfrm>
            <a:off x="6596854" y="3552982"/>
            <a:ext cx="2053057" cy="369332"/>
          </a:xfrm>
          <a:prstGeom prst="rect">
            <a:avLst/>
          </a:prstGeom>
          <a:noFill/>
        </p:spPr>
        <p:txBody>
          <a:bodyPr wrap="square" rtlCol="0">
            <a:spAutoFit/>
          </a:bodyPr>
          <a:lstStyle/>
          <a:p>
            <a:r>
              <a:rPr lang="en-US" b="1" i="1" dirty="0">
                <a:solidFill>
                  <a:srgbClr val="C00000"/>
                </a:solidFill>
              </a:rPr>
              <a:t>(control system)</a:t>
            </a:r>
          </a:p>
        </p:txBody>
      </p:sp>
      <p:sp>
        <p:nvSpPr>
          <p:cNvPr id="14" name="TextBox 13">
            <a:extLst>
              <a:ext uri="{FF2B5EF4-FFF2-40B4-BE49-F238E27FC236}">
                <a16:creationId xmlns:a16="http://schemas.microsoft.com/office/drawing/2014/main" id="{763A8050-B42D-194F-9D77-EE6DEA211CC7}"/>
              </a:ext>
            </a:extLst>
          </p:cNvPr>
          <p:cNvSpPr txBox="1"/>
          <p:nvPr/>
        </p:nvSpPr>
        <p:spPr>
          <a:xfrm>
            <a:off x="7149409" y="3885396"/>
            <a:ext cx="1355563" cy="369332"/>
          </a:xfrm>
          <a:prstGeom prst="rect">
            <a:avLst/>
          </a:prstGeom>
          <a:noFill/>
        </p:spPr>
        <p:txBody>
          <a:bodyPr wrap="square" rtlCol="0">
            <a:spAutoFit/>
          </a:bodyPr>
          <a:lstStyle/>
          <a:p>
            <a:r>
              <a:rPr lang="en-US" b="1" i="1" dirty="0">
                <a:solidFill>
                  <a:srgbClr val="C00000"/>
                </a:solidFill>
              </a:rPr>
              <a:t>(materials)</a:t>
            </a:r>
          </a:p>
        </p:txBody>
      </p:sp>
      <p:sp>
        <p:nvSpPr>
          <p:cNvPr id="15" name="TextBox 14">
            <a:extLst>
              <a:ext uri="{FF2B5EF4-FFF2-40B4-BE49-F238E27FC236}">
                <a16:creationId xmlns:a16="http://schemas.microsoft.com/office/drawing/2014/main" id="{821279B2-2E36-9D45-BF59-0E8A67EE5B5C}"/>
              </a:ext>
            </a:extLst>
          </p:cNvPr>
          <p:cNvSpPr txBox="1"/>
          <p:nvPr/>
        </p:nvSpPr>
        <p:spPr>
          <a:xfrm>
            <a:off x="430081" y="1114405"/>
            <a:ext cx="7982969" cy="738664"/>
          </a:xfrm>
          <a:prstGeom prst="rect">
            <a:avLst/>
          </a:prstGeom>
          <a:noFill/>
        </p:spPr>
        <p:txBody>
          <a:bodyPr wrap="square" rtlCol="0">
            <a:spAutoFit/>
          </a:bodyPr>
          <a:lstStyle/>
          <a:p>
            <a:pPr algn="ctr">
              <a:spcAft>
                <a:spcPts val="500"/>
              </a:spcAft>
            </a:pPr>
            <a:r>
              <a:rPr lang="en-US" sz="1400" dirty="0"/>
              <a:t>“Closed-loop process control based on </a:t>
            </a:r>
            <a:r>
              <a:rPr lang="en-US" sz="1400" dirty="0">
                <a:solidFill>
                  <a:srgbClr val="C00000"/>
                </a:solidFill>
              </a:rPr>
              <a:t>adaptive</a:t>
            </a:r>
            <a:r>
              <a:rPr lang="en-US" sz="1400" dirty="0"/>
              <a:t> in-situ monitoring technologies that alter the defined AM process in response to monitored phenomena are </a:t>
            </a:r>
            <a:r>
              <a:rPr lang="en-US" sz="1400" dirty="0">
                <a:solidFill>
                  <a:srgbClr val="C00000"/>
                </a:solidFill>
              </a:rPr>
              <a:t>not currently applicable </a:t>
            </a:r>
            <a:r>
              <a:rPr lang="en-US" sz="1400" dirty="0"/>
              <a:t>technology per this NASA Technical Standard and cannot be used without prior approved tailoring.”</a:t>
            </a:r>
          </a:p>
        </p:txBody>
      </p:sp>
      <p:sp>
        <p:nvSpPr>
          <p:cNvPr id="17" name="Footer Placeholder 4">
            <a:extLst>
              <a:ext uri="{FF2B5EF4-FFF2-40B4-BE49-F238E27FC236}">
                <a16:creationId xmlns:a16="http://schemas.microsoft.com/office/drawing/2014/main" id="{0974C64B-CAFB-644D-8172-A57FF784243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2406704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13</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For certifying closed-loop control systems, NASA can leverage the expertise of the spacecraft control systems community.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596174" y="2523635"/>
            <a:ext cx="4785561" cy="400110"/>
          </a:xfrm>
          <a:prstGeom prst="rect">
            <a:avLst/>
          </a:prstGeom>
          <a:noFill/>
        </p:spPr>
        <p:txBody>
          <a:bodyPr wrap="square" rtlCol="0">
            <a:spAutoFit/>
          </a:bodyPr>
          <a:lstStyle/>
          <a:p>
            <a:r>
              <a:rPr lang="en-US" sz="2000" b="1" i="1" dirty="0">
                <a:solidFill>
                  <a:schemeClr val="accent1">
                    <a:lumMod val="75000"/>
                  </a:schemeClr>
                </a:solidFill>
              </a:rPr>
              <a:t>Black box issue: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1019629" y="1359201"/>
            <a:ext cx="6548234" cy="1162178"/>
          </a:xfrm>
          <a:prstGeom prst="rect">
            <a:avLst/>
          </a:prstGeom>
          <a:noFill/>
        </p:spPr>
        <p:txBody>
          <a:bodyPr wrap="square" rtlCol="0">
            <a:spAutoFit/>
          </a:bodyPr>
          <a:lstStyle/>
          <a:p>
            <a:pPr marL="342900" indent="-342900">
              <a:lnSpc>
                <a:spcPct val="150000"/>
              </a:lnSpc>
              <a:buFont typeface="+mj-lt"/>
              <a:buAutoNum type="arabicPeriod"/>
            </a:pPr>
            <a:r>
              <a:rPr lang="en-US" sz="1600" dirty="0"/>
              <a:t>Verify the accuracy of the sensor data</a:t>
            </a:r>
          </a:p>
          <a:p>
            <a:pPr marL="342900" indent="-342900">
              <a:lnSpc>
                <a:spcPct val="150000"/>
              </a:lnSpc>
              <a:buFont typeface="+mj-lt"/>
              <a:buAutoNum type="arabicPeriod"/>
            </a:pPr>
            <a:r>
              <a:rPr lang="en-US" sz="1600" dirty="0"/>
              <a:t>Verify the software/algorithm processing and response</a:t>
            </a:r>
          </a:p>
          <a:p>
            <a:pPr marL="342900" indent="-342900">
              <a:lnSpc>
                <a:spcPct val="150000"/>
              </a:lnSpc>
              <a:buFont typeface="+mj-lt"/>
              <a:buAutoNum type="arabicPeriod"/>
            </a:pPr>
            <a:r>
              <a:rPr lang="en-US" sz="1600" dirty="0"/>
              <a:t>Verify that the changed parameter responds correctly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1016868" y="2917974"/>
            <a:ext cx="6624756" cy="1282402"/>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t>For commercial systems, machine parameters may not be known, algorithms may not be accessible</a:t>
            </a:r>
          </a:p>
          <a:p>
            <a:pPr marL="285750" indent="-285750">
              <a:spcAft>
                <a:spcPts val="800"/>
              </a:spcAft>
              <a:buFont typeface="Arial" panose="020B0604020202020204" pitchFamily="34" charset="0"/>
              <a:buChar char="•"/>
            </a:pPr>
            <a:r>
              <a:rPr lang="en-US" sz="1600" dirty="0"/>
              <a:t>Ideal approach: collaborate with machine manufacturers</a:t>
            </a:r>
          </a:p>
          <a:p>
            <a:pPr marL="285750" indent="-285750">
              <a:spcAft>
                <a:spcPts val="800"/>
              </a:spcAft>
              <a:buFont typeface="Arial" panose="020B0604020202020204" pitchFamily="34" charset="0"/>
              <a:buChar char="•"/>
            </a:pPr>
            <a:r>
              <a:rPr lang="en-US" sz="1600" dirty="0"/>
              <a:t>Can also develop transfer function by studying inputs/outputs</a:t>
            </a:r>
          </a:p>
        </p:txBody>
      </p:sp>
      <p:sp>
        <p:nvSpPr>
          <p:cNvPr id="13" name="TextBox 12">
            <a:extLst>
              <a:ext uri="{FF2B5EF4-FFF2-40B4-BE49-F238E27FC236}">
                <a16:creationId xmlns:a16="http://schemas.microsoft.com/office/drawing/2014/main" id="{2910F47A-68D1-D24E-820B-7FB4314B9FEE}"/>
              </a:ext>
            </a:extLst>
          </p:cNvPr>
          <p:cNvSpPr txBox="1"/>
          <p:nvPr/>
        </p:nvSpPr>
        <p:spPr>
          <a:xfrm>
            <a:off x="596174" y="1036931"/>
            <a:ext cx="4032085" cy="400110"/>
          </a:xfrm>
          <a:prstGeom prst="rect">
            <a:avLst/>
          </a:prstGeom>
          <a:noFill/>
        </p:spPr>
        <p:txBody>
          <a:bodyPr wrap="square" rtlCol="0">
            <a:spAutoFit/>
          </a:bodyPr>
          <a:lstStyle/>
          <a:p>
            <a:r>
              <a:rPr lang="en-US" sz="2000" b="1" i="1" dirty="0">
                <a:solidFill>
                  <a:schemeClr val="accent1">
                    <a:lumMod val="75000"/>
                  </a:schemeClr>
                </a:solidFill>
              </a:rPr>
              <a:t>Verification of a control system:</a:t>
            </a:r>
          </a:p>
        </p:txBody>
      </p:sp>
      <p:sp>
        <p:nvSpPr>
          <p:cNvPr id="14" name="Footer Placeholder 4">
            <a:extLst>
              <a:ext uri="{FF2B5EF4-FFF2-40B4-BE49-F238E27FC236}">
                <a16:creationId xmlns:a16="http://schemas.microsoft.com/office/drawing/2014/main" id="{9EB465E1-6F59-3244-93DF-4EF279958575}"/>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0995431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14</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Verifying that the adaptive system results in good material is a challenge that will require further study.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299287" y="3506286"/>
            <a:ext cx="6077758" cy="400110"/>
          </a:xfrm>
          <a:prstGeom prst="rect">
            <a:avLst/>
          </a:prstGeom>
          <a:noFill/>
        </p:spPr>
        <p:txBody>
          <a:bodyPr wrap="square" rtlCol="0">
            <a:spAutoFit/>
          </a:bodyPr>
          <a:lstStyle/>
          <a:p>
            <a:r>
              <a:rPr lang="en-US" sz="2000" b="1" i="1" dirty="0">
                <a:solidFill>
                  <a:schemeClr val="accent1">
                    <a:lumMod val="75000"/>
                  </a:schemeClr>
                </a:solidFill>
              </a:rPr>
              <a:t>What parameter will you change?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535176" y="1376468"/>
            <a:ext cx="7954600" cy="792846"/>
          </a:xfrm>
          <a:prstGeom prst="rect">
            <a:avLst/>
          </a:prstGeom>
          <a:noFill/>
        </p:spPr>
        <p:txBody>
          <a:bodyPr wrap="square" rtlCol="0">
            <a:spAutoFit/>
          </a:bodyPr>
          <a:lstStyle/>
          <a:p>
            <a:pPr>
              <a:lnSpc>
                <a:spcPct val="150000"/>
              </a:lnSpc>
            </a:pPr>
            <a:r>
              <a:rPr lang="en-US" sz="1600" dirty="0"/>
              <a:t>Assume you’re monitoring the </a:t>
            </a:r>
            <a:r>
              <a:rPr lang="en-US" sz="1600" dirty="0" err="1"/>
              <a:t>meltpool</a:t>
            </a:r>
            <a:r>
              <a:rPr lang="en-US" sz="1600" dirty="0"/>
              <a:t> thermal emissions</a:t>
            </a:r>
          </a:p>
          <a:p>
            <a:pPr>
              <a:lnSpc>
                <a:spcPct val="150000"/>
              </a:lnSpc>
            </a:pPr>
            <a:r>
              <a:rPr lang="en-US" sz="1600" dirty="0"/>
              <a:t>Are you looking to keep it constant, or vary it based on part geometry?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1764433" y="3760027"/>
            <a:ext cx="7247219" cy="915956"/>
          </a:xfrm>
          <a:prstGeom prst="rect">
            <a:avLst/>
          </a:prstGeom>
          <a:noFill/>
        </p:spPr>
        <p:txBody>
          <a:bodyPr wrap="square" rtlCol="0">
            <a:spAutoFit/>
          </a:bodyPr>
          <a:lstStyle/>
          <a:p>
            <a:pPr>
              <a:lnSpc>
                <a:spcPct val="200000"/>
              </a:lnSpc>
            </a:pPr>
            <a:r>
              <a:rPr lang="en-US" sz="1600" b="1" dirty="0">
                <a:solidFill>
                  <a:srgbClr val="C00000"/>
                </a:solidFill>
              </a:rPr>
              <a:t>More complex if monitoring multiple signals and/or changing multiple parameters</a:t>
            </a:r>
          </a:p>
          <a:p>
            <a:pPr algn="ctr">
              <a:lnSpc>
                <a:spcPct val="150000"/>
              </a:lnSpc>
            </a:pPr>
            <a:r>
              <a:rPr lang="en-US" sz="1600" b="1" dirty="0">
                <a:solidFill>
                  <a:srgbClr val="C00000"/>
                </a:solidFill>
              </a:rPr>
              <a:t>Qualify process for each different system, alloy,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299287" y="1065839"/>
            <a:ext cx="6671525" cy="400110"/>
          </a:xfrm>
          <a:prstGeom prst="rect">
            <a:avLst/>
          </a:prstGeom>
          <a:noFill/>
        </p:spPr>
        <p:txBody>
          <a:bodyPr wrap="square" rtlCol="0">
            <a:spAutoFit/>
          </a:bodyPr>
          <a:lstStyle/>
          <a:p>
            <a:r>
              <a:rPr lang="en-US" sz="2000" b="1" i="1" dirty="0">
                <a:solidFill>
                  <a:schemeClr val="accent1">
                    <a:lumMod val="75000"/>
                  </a:schemeClr>
                </a:solidFill>
              </a:rPr>
              <a:t>What is being monitored, and to what end?</a:t>
            </a:r>
          </a:p>
        </p:txBody>
      </p:sp>
      <p:sp>
        <p:nvSpPr>
          <p:cNvPr id="11" name="TextBox 10">
            <a:extLst>
              <a:ext uri="{FF2B5EF4-FFF2-40B4-BE49-F238E27FC236}">
                <a16:creationId xmlns:a16="http://schemas.microsoft.com/office/drawing/2014/main" id="{88A8B101-0695-8243-8DA1-CD0A328326E0}"/>
              </a:ext>
            </a:extLst>
          </p:cNvPr>
          <p:cNvSpPr txBox="1"/>
          <p:nvPr/>
        </p:nvSpPr>
        <p:spPr>
          <a:xfrm>
            <a:off x="299287" y="2316637"/>
            <a:ext cx="7633428" cy="400110"/>
          </a:xfrm>
          <a:prstGeom prst="rect">
            <a:avLst/>
          </a:prstGeom>
          <a:noFill/>
        </p:spPr>
        <p:txBody>
          <a:bodyPr wrap="square" rtlCol="0">
            <a:spAutoFit/>
          </a:bodyPr>
          <a:lstStyle/>
          <a:p>
            <a:r>
              <a:rPr lang="en-US" sz="2000" b="1" i="1" dirty="0">
                <a:solidFill>
                  <a:schemeClr val="accent1">
                    <a:lumMod val="75000"/>
                  </a:schemeClr>
                </a:solidFill>
              </a:rPr>
              <a:t>What does it really tell you about the process and the material?</a:t>
            </a:r>
          </a:p>
        </p:txBody>
      </p:sp>
      <p:sp>
        <p:nvSpPr>
          <p:cNvPr id="2" name="Rectangle 1">
            <a:extLst>
              <a:ext uri="{FF2B5EF4-FFF2-40B4-BE49-F238E27FC236}">
                <a16:creationId xmlns:a16="http://schemas.microsoft.com/office/drawing/2014/main" id="{09093E82-531D-0E42-90B5-7120F0740DBE}"/>
              </a:ext>
            </a:extLst>
          </p:cNvPr>
          <p:cNvSpPr/>
          <p:nvPr/>
        </p:nvSpPr>
        <p:spPr>
          <a:xfrm>
            <a:off x="535176" y="2627266"/>
            <a:ext cx="7161649" cy="792846"/>
          </a:xfrm>
          <a:prstGeom prst="rect">
            <a:avLst/>
          </a:prstGeom>
        </p:spPr>
        <p:txBody>
          <a:bodyPr wrap="square">
            <a:spAutoFit/>
          </a:bodyPr>
          <a:lstStyle/>
          <a:p>
            <a:pPr>
              <a:lnSpc>
                <a:spcPct val="150000"/>
              </a:lnSpc>
            </a:pPr>
            <a:r>
              <a:rPr lang="en-US" sz="1600" dirty="0"/>
              <a:t>Is this a good indicator of material quality?</a:t>
            </a:r>
          </a:p>
          <a:p>
            <a:pPr>
              <a:lnSpc>
                <a:spcPct val="150000"/>
              </a:lnSpc>
            </a:pPr>
            <a:r>
              <a:rPr lang="en-US" sz="1600" dirty="0"/>
              <a:t>Is the resulting microstructure/morphology consistent and repeatable?</a:t>
            </a:r>
          </a:p>
        </p:txBody>
      </p:sp>
      <p:sp>
        <p:nvSpPr>
          <p:cNvPr id="15" name="Footer Placeholder 4">
            <a:extLst>
              <a:ext uri="{FF2B5EF4-FFF2-40B4-BE49-F238E27FC236}">
                <a16:creationId xmlns:a16="http://schemas.microsoft.com/office/drawing/2014/main" id="{E2B4ADC1-22C1-D04B-A201-FBC2C9ECC03F}"/>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7973178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05403" y="195285"/>
            <a:ext cx="89665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NASA is interested in qualifying in-situ monitoring for complex, critical parts that are difficult to inspect using traditional NDE.</a:t>
            </a:r>
          </a:p>
        </p:txBody>
      </p:sp>
      <p:sp>
        <p:nvSpPr>
          <p:cNvPr id="52" name="TextBox 51">
            <a:extLst>
              <a:ext uri="{FF2B5EF4-FFF2-40B4-BE49-F238E27FC236}">
                <a16:creationId xmlns:a16="http://schemas.microsoft.com/office/drawing/2014/main" id="{ACB61FA4-A126-9F4C-8362-7440771ADD38}"/>
              </a:ext>
            </a:extLst>
          </p:cNvPr>
          <p:cNvSpPr txBox="1"/>
          <p:nvPr/>
        </p:nvSpPr>
        <p:spPr>
          <a:xfrm>
            <a:off x="6505170" y="3683884"/>
            <a:ext cx="3138838" cy="738664"/>
          </a:xfrm>
          <a:prstGeom prst="rect">
            <a:avLst/>
          </a:prstGeom>
          <a:noFill/>
        </p:spPr>
        <p:txBody>
          <a:bodyPr wrap="square" rtlCol="0">
            <a:spAutoFit/>
          </a:bodyPr>
          <a:lstStyle/>
          <a:p>
            <a:pPr lvl="0" defTabSz="914400" eaLnBrk="0" hangingPunct="0">
              <a:defRPr/>
            </a:pPr>
            <a:r>
              <a:rPr lang="en-US" sz="1400" b="1" dirty="0">
                <a:latin typeface="Calibri" panose="020F0502020204030204" pitchFamily="34" charset="0"/>
                <a:cs typeface="Calibri" panose="020F0502020204030204" pitchFamily="34" charset="0"/>
              </a:rPr>
              <a:t>RS-25 Pogo Accumulator Z-Baffle</a:t>
            </a:r>
          </a:p>
          <a:p>
            <a:pPr lvl="0" defTabSz="914400" eaLnBrk="0" hangingPunct="0">
              <a:defRPr/>
            </a:pPr>
            <a:r>
              <a:rPr lang="en-US" sz="1400" dirty="0">
                <a:latin typeface="Calibri" panose="020F0502020204030204" pitchFamily="34" charset="0"/>
                <a:cs typeface="Calibri" panose="020F0502020204030204" pitchFamily="34" charset="0"/>
              </a:rPr>
              <a:t>Over 100 Welds Eliminated</a:t>
            </a:r>
          </a:p>
          <a:p>
            <a:pPr lvl="0" defTabSz="914400" eaLnBrk="0" hangingPunct="0">
              <a:defRPr/>
            </a:pPr>
            <a:r>
              <a:rPr lang="en-US" sz="1400" dirty="0">
                <a:latin typeface="Calibri" panose="020F0502020204030204" pitchFamily="34" charset="0"/>
                <a:cs typeface="Calibri" panose="020F0502020204030204" pitchFamily="34" charset="0"/>
              </a:rPr>
              <a:t>Nearly 35% Cost Reduction</a:t>
            </a:r>
          </a:p>
        </p:txBody>
      </p:sp>
      <p:pic>
        <p:nvPicPr>
          <p:cNvPr id="54" name="Picture 53">
            <a:extLst>
              <a:ext uri="{FF2B5EF4-FFF2-40B4-BE49-F238E27FC236}">
                <a16:creationId xmlns:a16="http://schemas.microsoft.com/office/drawing/2014/main" id="{87B8506D-2069-9D43-9E26-38DD0FF7D205}"/>
              </a:ext>
            </a:extLst>
          </p:cNvPr>
          <p:cNvPicPr>
            <a:picLocks noChangeAspect="1"/>
          </p:cNvPicPr>
          <p:nvPr/>
        </p:nvPicPr>
        <p:blipFill rotWithShape="1">
          <a:blip r:embed="rId3"/>
          <a:srcRect l="6832" t="15436" r="40681" b="17438"/>
          <a:stretch/>
        </p:blipFill>
        <p:spPr>
          <a:xfrm>
            <a:off x="7232831" y="1563908"/>
            <a:ext cx="1578240" cy="1332444"/>
          </a:xfrm>
          <a:prstGeom prst="rect">
            <a:avLst/>
          </a:prstGeom>
          <a:ln w="12700">
            <a:solidFill>
              <a:schemeClr val="tx1"/>
            </a:solidFill>
          </a:ln>
        </p:spPr>
      </p:pic>
      <p:pic>
        <p:nvPicPr>
          <p:cNvPr id="56" name="Picture 55">
            <a:extLst>
              <a:ext uri="{FF2B5EF4-FFF2-40B4-BE49-F238E27FC236}">
                <a16:creationId xmlns:a16="http://schemas.microsoft.com/office/drawing/2014/main" id="{60A05F58-7524-4E45-9820-DE6BE9367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76640" y="2462438"/>
            <a:ext cx="1074762" cy="1148571"/>
          </a:xfrm>
          <a:prstGeom prst="rect">
            <a:avLst/>
          </a:prstGeom>
          <a:ln w="12700">
            <a:solidFill>
              <a:schemeClr val="tx1"/>
            </a:solidFill>
          </a:ln>
        </p:spPr>
      </p:pic>
      <p:pic>
        <p:nvPicPr>
          <p:cNvPr id="57" name="Picture 56">
            <a:extLst>
              <a:ext uri="{FF2B5EF4-FFF2-40B4-BE49-F238E27FC236}">
                <a16:creationId xmlns:a16="http://schemas.microsoft.com/office/drawing/2014/main" id="{737BAB82-7AD6-B943-BEE4-FE91B9D4F9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8627" y="2863486"/>
            <a:ext cx="1311340" cy="1344226"/>
          </a:xfrm>
          <a:prstGeom prst="rect">
            <a:avLst/>
          </a:prstGeom>
          <a:ln w="12700">
            <a:solidFill>
              <a:schemeClr val="tx1"/>
            </a:solidFill>
          </a:ln>
        </p:spPr>
      </p:pic>
      <p:pic>
        <p:nvPicPr>
          <p:cNvPr id="58" name="Picture 57">
            <a:extLst>
              <a:ext uri="{FF2B5EF4-FFF2-40B4-BE49-F238E27FC236}">
                <a16:creationId xmlns:a16="http://schemas.microsoft.com/office/drawing/2014/main" id="{B009E842-B765-594E-88A2-03CF7D2EDB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10131" y="2858960"/>
            <a:ext cx="1411582" cy="1349265"/>
          </a:xfrm>
          <a:prstGeom prst="rect">
            <a:avLst/>
          </a:prstGeom>
          <a:ln w="12700">
            <a:solidFill>
              <a:schemeClr val="tx1"/>
            </a:solidFill>
          </a:ln>
        </p:spPr>
      </p:pic>
      <p:pic>
        <p:nvPicPr>
          <p:cNvPr id="59" name="Picture 2" descr="D:\jbt\_SpecialProjects\MC-2\Pics\Combustion Devices\28Element\photo.JPG">
            <a:extLst>
              <a:ext uri="{FF2B5EF4-FFF2-40B4-BE49-F238E27FC236}">
                <a16:creationId xmlns:a16="http://schemas.microsoft.com/office/drawing/2014/main" id="{07C7A644-F1AB-104A-866D-E9D8AC7E107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55903" y="2565451"/>
            <a:ext cx="1398049" cy="1206449"/>
          </a:xfrm>
          <a:prstGeom prst="rect">
            <a:avLst/>
          </a:prstGeom>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60" name="Picture 3">
            <a:extLst>
              <a:ext uri="{FF2B5EF4-FFF2-40B4-BE49-F238E27FC236}">
                <a16:creationId xmlns:a16="http://schemas.microsoft.com/office/drawing/2014/main" id="{A0FFFD4E-FA56-A346-8BBA-32F7966DC70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829979" y="2564638"/>
            <a:ext cx="1411582" cy="1215883"/>
          </a:xfrm>
          <a:prstGeom prst="rect">
            <a:avLst/>
          </a:prstGeom>
          <a:noFill/>
          <a:ln w="127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 name="TextBox 60">
            <a:extLst>
              <a:ext uri="{FF2B5EF4-FFF2-40B4-BE49-F238E27FC236}">
                <a16:creationId xmlns:a16="http://schemas.microsoft.com/office/drawing/2014/main" id="{91E2991C-C08E-4B40-A273-4FC60F0336BE}"/>
              </a:ext>
            </a:extLst>
          </p:cNvPr>
          <p:cNvSpPr txBox="1"/>
          <p:nvPr/>
        </p:nvSpPr>
        <p:spPr>
          <a:xfrm>
            <a:off x="183175" y="1478470"/>
            <a:ext cx="3402329" cy="954107"/>
          </a:xfrm>
          <a:prstGeom prst="rect">
            <a:avLst/>
          </a:prstGeom>
          <a:noFill/>
        </p:spPr>
        <p:txBody>
          <a:bodyPr wrap="square" rtlCol="0">
            <a:sp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cs typeface="Arial" panose="020B0604020202020204" pitchFamily="34" charset="0"/>
              </a:rPr>
              <a:t>28-Element Inconel</a:t>
            </a:r>
            <a:r>
              <a:rPr kumimoji="0" lang="en-US" sz="1400" b="1" i="0" u="none" strike="noStrike" kern="1200" cap="none" spc="0" normalizeH="0" baseline="30000" noProof="0" dirty="0">
                <a:ln>
                  <a:noFill/>
                </a:ln>
                <a:effectLst/>
                <a:uLnTx/>
                <a:uFillTx/>
                <a:cs typeface="Arial" panose="020B0604020202020204" pitchFamily="34" charset="0"/>
              </a:rPr>
              <a:t>®</a:t>
            </a:r>
            <a:r>
              <a:rPr kumimoji="0" lang="en-US" sz="1400" b="1" i="0" u="none" strike="noStrike" kern="1200" cap="none" spc="0" normalizeH="0" baseline="0" noProof="0" dirty="0">
                <a:ln>
                  <a:noFill/>
                </a:ln>
                <a:effectLst/>
                <a:uLnTx/>
                <a:uFillTx/>
                <a:cs typeface="Arial" panose="020B0604020202020204" pitchFamily="34" charset="0"/>
              </a:rPr>
              <a:t> 625 Fuel Injector</a:t>
            </a:r>
            <a:endParaRPr kumimoji="0" lang="en-US" sz="1400" b="0" i="0" u="none" strike="noStrike" kern="1200" cap="none" spc="0" normalizeH="0" baseline="0" noProof="0" dirty="0">
              <a:ln>
                <a:noFill/>
              </a:ln>
              <a:effectLst/>
              <a:uLnTx/>
              <a:uFillTx/>
              <a:cs typeface="Arial" panose="020B0604020202020204" pitchFamily="34" charset="0"/>
            </a:endParaRPr>
          </a:p>
          <a:p>
            <a:pPr marR="0" lvl="0" defTabSz="914400" rtl="0" eaLnBrk="0" fontAlgn="auto" latinLnBrk="0" hangingPunct="0">
              <a:lnSpc>
                <a:spcPct val="100000"/>
              </a:lnSpc>
              <a:spcBef>
                <a:spcPts val="0"/>
              </a:spcBef>
              <a:spcAft>
                <a:spcPts val="0"/>
              </a:spcAft>
              <a:buClrTx/>
              <a:buSzTx/>
              <a:tabLst/>
              <a:defRPr/>
            </a:pPr>
            <a:r>
              <a:rPr lang="en-US" sz="1400" dirty="0">
                <a:cs typeface="Arial" panose="020B0604020202020204" pitchFamily="34" charset="0"/>
              </a:rPr>
              <a:t>Reduced 163 parts to 2</a:t>
            </a:r>
          </a:p>
          <a:p>
            <a:pPr eaLnBrk="0" hangingPunct="0">
              <a:defRPr/>
            </a:pPr>
            <a:r>
              <a:rPr lang="en-US" sz="1400" dirty="0">
                <a:cs typeface="Arial" panose="020B0604020202020204" pitchFamily="34" charset="0"/>
              </a:rPr>
              <a:t>Schedule reduced from 1 year to 4 months</a:t>
            </a:r>
          </a:p>
          <a:p>
            <a:pPr eaLnBrk="0" hangingPunct="0">
              <a:defRPr/>
            </a:pPr>
            <a:r>
              <a:rPr lang="en-US" sz="1400" dirty="0">
                <a:cs typeface="Arial" panose="020B0604020202020204" pitchFamily="34" charset="0"/>
              </a:rPr>
              <a:t>70% cost reduction</a:t>
            </a:r>
            <a:endParaRPr kumimoji="0" lang="en-US" sz="1400" b="0" i="0" u="none" strike="noStrike" kern="1200" cap="none" spc="0" normalizeH="0" baseline="0" noProof="0" dirty="0">
              <a:ln>
                <a:noFill/>
              </a:ln>
              <a:effectLst/>
              <a:uLnTx/>
              <a:uFillTx/>
              <a:cs typeface="Arial" panose="020B0604020202020204" pitchFamily="34" charset="0"/>
            </a:endParaRPr>
          </a:p>
        </p:txBody>
      </p:sp>
      <p:pic>
        <p:nvPicPr>
          <p:cNvPr id="62" name="Picture 61">
            <a:extLst>
              <a:ext uri="{FF2B5EF4-FFF2-40B4-BE49-F238E27FC236}">
                <a16:creationId xmlns:a16="http://schemas.microsoft.com/office/drawing/2014/main" id="{A2850AEC-5751-7247-B616-E5C3DBEE34D3}"/>
              </a:ext>
            </a:extLst>
          </p:cNvPr>
          <p:cNvPicPr>
            <a:picLocks noChangeAspect="1"/>
          </p:cNvPicPr>
          <p:nvPr/>
        </p:nvPicPr>
        <p:blipFill>
          <a:blip r:embed="rId9"/>
          <a:stretch>
            <a:fillRect/>
          </a:stretch>
        </p:blipFill>
        <p:spPr>
          <a:xfrm>
            <a:off x="4471436" y="1464872"/>
            <a:ext cx="1074762" cy="1221320"/>
          </a:xfrm>
          <a:prstGeom prst="rect">
            <a:avLst/>
          </a:prstGeom>
          <a:ln w="12700">
            <a:solidFill>
              <a:schemeClr val="tx1"/>
            </a:solidFill>
          </a:ln>
        </p:spPr>
      </p:pic>
      <p:pic>
        <p:nvPicPr>
          <p:cNvPr id="63" name="Picture 62">
            <a:extLst>
              <a:ext uri="{FF2B5EF4-FFF2-40B4-BE49-F238E27FC236}">
                <a16:creationId xmlns:a16="http://schemas.microsoft.com/office/drawing/2014/main" id="{86A53802-2F57-D648-9FDC-5664218C459F}"/>
              </a:ext>
            </a:extLst>
          </p:cNvPr>
          <p:cNvPicPr>
            <a:picLocks noChangeAspect="1"/>
          </p:cNvPicPr>
          <p:nvPr/>
        </p:nvPicPr>
        <p:blipFill>
          <a:blip r:embed="rId10"/>
          <a:stretch>
            <a:fillRect/>
          </a:stretch>
        </p:blipFill>
        <p:spPr>
          <a:xfrm>
            <a:off x="3509175" y="1469629"/>
            <a:ext cx="791712" cy="1211805"/>
          </a:xfrm>
          <a:prstGeom prst="rect">
            <a:avLst/>
          </a:prstGeom>
          <a:ln w="12700">
            <a:solidFill>
              <a:schemeClr val="tx1"/>
            </a:solidFill>
          </a:ln>
        </p:spPr>
      </p:pic>
      <p:pic>
        <p:nvPicPr>
          <p:cNvPr id="64" name="Picture 63">
            <a:extLst>
              <a:ext uri="{FF2B5EF4-FFF2-40B4-BE49-F238E27FC236}">
                <a16:creationId xmlns:a16="http://schemas.microsoft.com/office/drawing/2014/main" id="{7854730A-7C6A-2D4E-8BA9-2A20CDAA9AE9}"/>
              </a:ext>
            </a:extLst>
          </p:cNvPr>
          <p:cNvPicPr>
            <a:picLocks noChangeAspect="1"/>
          </p:cNvPicPr>
          <p:nvPr/>
        </p:nvPicPr>
        <p:blipFill rotWithShape="1">
          <a:blip r:embed="rId11"/>
          <a:srcRect l="9994" t="11500" b="1"/>
          <a:stretch/>
        </p:blipFill>
        <p:spPr>
          <a:xfrm>
            <a:off x="5713067" y="1464872"/>
            <a:ext cx="674889" cy="1221321"/>
          </a:xfrm>
          <a:prstGeom prst="rect">
            <a:avLst/>
          </a:prstGeom>
          <a:ln w="12700">
            <a:solidFill>
              <a:schemeClr val="tx1"/>
            </a:solidFill>
          </a:ln>
        </p:spPr>
      </p:pic>
      <p:sp>
        <p:nvSpPr>
          <p:cNvPr id="65" name="TextBox 64">
            <a:extLst>
              <a:ext uri="{FF2B5EF4-FFF2-40B4-BE49-F238E27FC236}">
                <a16:creationId xmlns:a16="http://schemas.microsoft.com/office/drawing/2014/main" id="{A76D4162-2E80-BB49-AB9F-5C9185994B4E}"/>
              </a:ext>
            </a:extLst>
          </p:cNvPr>
          <p:cNvSpPr txBox="1"/>
          <p:nvPr/>
        </p:nvSpPr>
        <p:spPr>
          <a:xfrm>
            <a:off x="2908862" y="4280587"/>
            <a:ext cx="4199910" cy="523220"/>
          </a:xfrm>
          <a:prstGeom prst="rect">
            <a:avLst/>
          </a:prstGeom>
          <a:noFill/>
        </p:spPr>
        <p:txBody>
          <a:bodyPr wrap="square" rtlCol="0">
            <a:spAutoFit/>
          </a:bodyPr>
          <a:lstStyle/>
          <a:p>
            <a:pPr algn="ctr"/>
            <a:r>
              <a:rPr lang="en-US" sz="1400" b="1" dirty="0"/>
              <a:t>Injector Assembly</a:t>
            </a:r>
          </a:p>
          <a:p>
            <a:r>
              <a:rPr lang="en-US" sz="1400" dirty="0"/>
              <a:t>MSFC Project with Army Air and Missile Defense (AMD)</a:t>
            </a:r>
          </a:p>
        </p:txBody>
      </p:sp>
      <p:sp>
        <p:nvSpPr>
          <p:cNvPr id="66" name="TextBox 65">
            <a:extLst>
              <a:ext uri="{FF2B5EF4-FFF2-40B4-BE49-F238E27FC236}">
                <a16:creationId xmlns:a16="http://schemas.microsoft.com/office/drawing/2014/main" id="{3CAE094D-131E-D649-8E7A-1D15F6EFAEE5}"/>
              </a:ext>
            </a:extLst>
          </p:cNvPr>
          <p:cNvSpPr txBox="1"/>
          <p:nvPr/>
        </p:nvSpPr>
        <p:spPr>
          <a:xfrm>
            <a:off x="2901580" y="1078523"/>
            <a:ext cx="4045820" cy="307777"/>
          </a:xfrm>
          <a:prstGeom prst="rect">
            <a:avLst/>
          </a:prstGeom>
          <a:noFill/>
        </p:spPr>
        <p:txBody>
          <a:bodyPr wrap="square" rtlCol="0">
            <a:spAutoFit/>
          </a:bodyPr>
          <a:lstStyle/>
          <a:p>
            <a:r>
              <a:rPr lang="en-US" sz="1400" b="1" dirty="0"/>
              <a:t>Cryogenic Heat Exchanger-Injector-Condenser Demo</a:t>
            </a:r>
          </a:p>
        </p:txBody>
      </p:sp>
      <p:pic>
        <p:nvPicPr>
          <p:cNvPr id="69" name="Picture 68">
            <a:extLst>
              <a:ext uri="{FF2B5EF4-FFF2-40B4-BE49-F238E27FC236}">
                <a16:creationId xmlns:a16="http://schemas.microsoft.com/office/drawing/2014/main" id="{64E7688A-C63B-9749-ABE5-E742A59500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70" name="Picture 69">
            <a:extLst>
              <a:ext uri="{FF2B5EF4-FFF2-40B4-BE49-F238E27FC236}">
                <a16:creationId xmlns:a16="http://schemas.microsoft.com/office/drawing/2014/main" id="{B15E999F-7B2D-AF44-AEFF-3C9134E134B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55" name="Right Arrow 54">
            <a:extLst>
              <a:ext uri="{FF2B5EF4-FFF2-40B4-BE49-F238E27FC236}">
                <a16:creationId xmlns:a16="http://schemas.microsoft.com/office/drawing/2014/main" id="{5F835B3A-A057-0143-8984-F7F9D84011FF}"/>
              </a:ext>
            </a:extLst>
          </p:cNvPr>
          <p:cNvSpPr/>
          <p:nvPr/>
        </p:nvSpPr>
        <p:spPr>
          <a:xfrm rot="20274871" flipV="1">
            <a:off x="7608174" y="2442871"/>
            <a:ext cx="424942" cy="30353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oter Placeholder 4">
            <a:extLst>
              <a:ext uri="{FF2B5EF4-FFF2-40B4-BE49-F238E27FC236}">
                <a16:creationId xmlns:a16="http://schemas.microsoft.com/office/drawing/2014/main" id="{1FB77823-BA82-3643-B1EC-EC13CAC4E64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83250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5" grpId="0"/>
      <p:bldP spid="66" grpId="0"/>
      <p:bldP spid="5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16</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MSFC has investigated in-situ process monitoring through various mechanisms.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pic>
        <p:nvPicPr>
          <p:cNvPr id="25" name="Picture 24">
            <a:extLst>
              <a:ext uri="{FF2B5EF4-FFF2-40B4-BE49-F238E27FC236}">
                <a16:creationId xmlns:a16="http://schemas.microsoft.com/office/drawing/2014/main" id="{4B2B1982-F61D-2F44-BDE8-0E23C3C40178}"/>
              </a:ext>
            </a:extLst>
          </p:cNvPr>
          <p:cNvPicPr>
            <a:picLocks noChangeAspect="1"/>
          </p:cNvPicPr>
          <p:nvPr/>
        </p:nvPicPr>
        <p:blipFill rotWithShape="1">
          <a:blip r:embed="rId5"/>
          <a:srcRect r="40684" b="4671"/>
          <a:stretch/>
        </p:blipFill>
        <p:spPr>
          <a:xfrm>
            <a:off x="648261" y="1715750"/>
            <a:ext cx="2238148" cy="596861"/>
          </a:xfrm>
          <a:prstGeom prst="rect">
            <a:avLst/>
          </a:prstGeom>
        </p:spPr>
      </p:pic>
      <p:sp>
        <p:nvSpPr>
          <p:cNvPr id="26" name="TextBox 25">
            <a:extLst>
              <a:ext uri="{FF2B5EF4-FFF2-40B4-BE49-F238E27FC236}">
                <a16:creationId xmlns:a16="http://schemas.microsoft.com/office/drawing/2014/main" id="{F0C6FAA0-4162-1141-9991-3E1035961643}"/>
              </a:ext>
            </a:extLst>
          </p:cNvPr>
          <p:cNvSpPr txBox="1"/>
          <p:nvPr/>
        </p:nvSpPr>
        <p:spPr>
          <a:xfrm>
            <a:off x="234588" y="1264476"/>
            <a:ext cx="5816041"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Small Business Innovation Research</a:t>
            </a:r>
          </a:p>
        </p:txBody>
      </p:sp>
      <p:sp>
        <p:nvSpPr>
          <p:cNvPr id="27" name="TextBox 26">
            <a:extLst>
              <a:ext uri="{FF2B5EF4-FFF2-40B4-BE49-F238E27FC236}">
                <a16:creationId xmlns:a16="http://schemas.microsoft.com/office/drawing/2014/main" id="{3BD74303-D846-FE44-ADD9-21D13410C48C}"/>
              </a:ext>
            </a:extLst>
          </p:cNvPr>
          <p:cNvSpPr txBox="1"/>
          <p:nvPr/>
        </p:nvSpPr>
        <p:spPr>
          <a:xfrm>
            <a:off x="234588" y="2446493"/>
            <a:ext cx="4361448"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Monitoring Systems</a:t>
            </a:r>
          </a:p>
        </p:txBody>
      </p:sp>
      <p:pic>
        <p:nvPicPr>
          <p:cNvPr id="28" name="Picture 27">
            <a:extLst>
              <a:ext uri="{FF2B5EF4-FFF2-40B4-BE49-F238E27FC236}">
                <a16:creationId xmlns:a16="http://schemas.microsoft.com/office/drawing/2014/main" id="{211EE1D9-09BF-B64C-8F50-D25555FBFED0}"/>
              </a:ext>
            </a:extLst>
          </p:cNvPr>
          <p:cNvPicPr>
            <a:picLocks noChangeAspect="1"/>
          </p:cNvPicPr>
          <p:nvPr/>
        </p:nvPicPr>
        <p:blipFill rotWithShape="1">
          <a:blip r:embed="rId6"/>
          <a:srcRect t="13522" b="13529"/>
          <a:stretch/>
        </p:blipFill>
        <p:spPr>
          <a:xfrm>
            <a:off x="5188364" y="1161269"/>
            <a:ext cx="2731168" cy="1076952"/>
          </a:xfrm>
          <a:prstGeom prst="rect">
            <a:avLst/>
          </a:prstGeom>
        </p:spPr>
      </p:pic>
      <p:sp>
        <p:nvSpPr>
          <p:cNvPr id="29" name="TextBox 28">
            <a:extLst>
              <a:ext uri="{FF2B5EF4-FFF2-40B4-BE49-F238E27FC236}">
                <a16:creationId xmlns:a16="http://schemas.microsoft.com/office/drawing/2014/main" id="{F7CBD96B-E30C-0E4D-B781-0ECE66149323}"/>
              </a:ext>
            </a:extLst>
          </p:cNvPr>
          <p:cNvSpPr txBox="1"/>
          <p:nvPr/>
        </p:nvSpPr>
        <p:spPr>
          <a:xfrm>
            <a:off x="4960978" y="903133"/>
            <a:ext cx="3917727"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ASTM Working Group WK73289</a:t>
            </a:r>
          </a:p>
        </p:txBody>
      </p:sp>
      <p:sp>
        <p:nvSpPr>
          <p:cNvPr id="30" name="TextBox 29">
            <a:extLst>
              <a:ext uri="{FF2B5EF4-FFF2-40B4-BE49-F238E27FC236}">
                <a16:creationId xmlns:a16="http://schemas.microsoft.com/office/drawing/2014/main" id="{1439D2CA-CF8C-5F4E-BE92-1A66AFA15BC3}"/>
              </a:ext>
            </a:extLst>
          </p:cNvPr>
          <p:cNvSpPr txBox="1"/>
          <p:nvPr/>
        </p:nvSpPr>
        <p:spPr>
          <a:xfrm>
            <a:off x="5038120" y="2179182"/>
            <a:ext cx="3177008" cy="523220"/>
          </a:xfrm>
          <a:prstGeom prst="rect">
            <a:avLst/>
          </a:prstGeom>
          <a:noFill/>
        </p:spPr>
        <p:txBody>
          <a:bodyPr wrap="square" rtlCol="0">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“Standard Guide for In-Situ Monitoring of Metal Additive Manufactured Parts”</a:t>
            </a:r>
          </a:p>
        </p:txBody>
      </p:sp>
      <p:sp>
        <p:nvSpPr>
          <p:cNvPr id="31" name="TextBox 30">
            <a:extLst>
              <a:ext uri="{FF2B5EF4-FFF2-40B4-BE49-F238E27FC236}">
                <a16:creationId xmlns:a16="http://schemas.microsoft.com/office/drawing/2014/main" id="{0663FD2A-5210-DE46-8C18-1D1322E54C38}"/>
              </a:ext>
            </a:extLst>
          </p:cNvPr>
          <p:cNvSpPr txBox="1"/>
          <p:nvPr/>
        </p:nvSpPr>
        <p:spPr>
          <a:xfrm>
            <a:off x="5001736" y="2820237"/>
            <a:ext cx="3199169"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ASTM AM Center of Excellence</a:t>
            </a:r>
          </a:p>
        </p:txBody>
      </p:sp>
      <p:sp>
        <p:nvSpPr>
          <p:cNvPr id="33" name="TextBox 32">
            <a:extLst>
              <a:ext uri="{FF2B5EF4-FFF2-40B4-BE49-F238E27FC236}">
                <a16:creationId xmlns:a16="http://schemas.microsoft.com/office/drawing/2014/main" id="{9B097F55-1346-2548-AAC2-58D92B1E8A27}"/>
              </a:ext>
            </a:extLst>
          </p:cNvPr>
          <p:cNvSpPr txBox="1"/>
          <p:nvPr/>
        </p:nvSpPr>
        <p:spPr>
          <a:xfrm>
            <a:off x="5188364" y="4096911"/>
            <a:ext cx="3355401" cy="523220"/>
          </a:xfrm>
          <a:prstGeom prst="rect">
            <a:avLst/>
          </a:prstGeom>
          <a:noFill/>
        </p:spPr>
        <p:txBody>
          <a:bodyPr wrap="square" rtlCol="0">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Completed a study to survey the landscape of in-situ monitoring technologies</a:t>
            </a:r>
          </a:p>
        </p:txBody>
      </p:sp>
      <p:pic>
        <p:nvPicPr>
          <p:cNvPr id="35" name="Picture 2">
            <a:extLst>
              <a:ext uri="{FF2B5EF4-FFF2-40B4-BE49-F238E27FC236}">
                <a16:creationId xmlns:a16="http://schemas.microsoft.com/office/drawing/2014/main" id="{CA837A5E-8CD0-8A42-AF94-D656CE7270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6589"/>
          <a:stretch/>
        </p:blipFill>
        <p:spPr bwMode="auto">
          <a:xfrm>
            <a:off x="2787990" y="2900905"/>
            <a:ext cx="1683415" cy="5983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ED28897E-CD0F-364C-AB54-8D4E31B0B77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955" t="34815" r="55835" b="43597"/>
          <a:stretch/>
        </p:blipFill>
        <p:spPr bwMode="auto">
          <a:xfrm>
            <a:off x="648261" y="2921948"/>
            <a:ext cx="1444136" cy="57728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7D6ED51-AFE0-F44D-9BA6-0EC5171D5D3B}"/>
              </a:ext>
            </a:extLst>
          </p:cNvPr>
          <p:cNvSpPr txBox="1"/>
          <p:nvPr/>
        </p:nvSpPr>
        <p:spPr>
          <a:xfrm>
            <a:off x="251765" y="3555158"/>
            <a:ext cx="2290916" cy="523220"/>
          </a:xfrm>
          <a:prstGeom prst="rect">
            <a:avLst/>
          </a:prstGeom>
          <a:noFill/>
        </p:spPr>
        <p:txBody>
          <a:bodyPr wrap="square" rtlCol="0">
            <a:spAutoFit/>
          </a:bodyP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EOS </a:t>
            </a:r>
            <a:r>
              <a:rPr lang="en-US" sz="1400" dirty="0">
                <a:solidFill>
                  <a:schemeClr val="accent1">
                    <a:lumMod val="75000"/>
                  </a:schemeClr>
                </a:solidFill>
                <a:latin typeface="Calibri" panose="020F0502020204030204" pitchFamily="34" charset="0"/>
                <a:cs typeface="Calibri" panose="020F0502020204030204" pitchFamily="34" charset="0"/>
              </a:rPr>
              <a:t>| Optical Tomography </a:t>
            </a:r>
          </a:p>
          <a:p>
            <a:pPr algn="ctr"/>
            <a:r>
              <a:rPr lang="en-US" sz="1400" dirty="0">
                <a:solidFill>
                  <a:schemeClr val="accent1">
                    <a:lumMod val="75000"/>
                  </a:schemeClr>
                </a:solidFill>
                <a:latin typeface="Calibri" panose="020F0502020204030204" pitchFamily="34" charset="0"/>
                <a:cs typeface="Calibri" panose="020F0502020204030204" pitchFamily="34" charset="0"/>
              </a:rPr>
              <a:t>&amp; </a:t>
            </a:r>
            <a:r>
              <a:rPr lang="en-US" sz="1400" dirty="0" err="1">
                <a:solidFill>
                  <a:schemeClr val="accent1">
                    <a:lumMod val="75000"/>
                  </a:schemeClr>
                </a:solidFill>
                <a:latin typeface="Calibri" panose="020F0502020204030204" pitchFamily="34" charset="0"/>
                <a:cs typeface="Calibri" panose="020F0502020204030204" pitchFamily="34" charset="0"/>
              </a:rPr>
              <a:t>Meltpool</a:t>
            </a:r>
            <a:r>
              <a:rPr lang="en-US" sz="1400" dirty="0">
                <a:solidFill>
                  <a:schemeClr val="accent1">
                    <a:lumMod val="75000"/>
                  </a:schemeClr>
                </a:solidFill>
                <a:latin typeface="Calibri" panose="020F0502020204030204" pitchFamily="34" charset="0"/>
                <a:cs typeface="Calibri" panose="020F0502020204030204" pitchFamily="34" charset="0"/>
              </a:rPr>
              <a:t> Monitoring</a:t>
            </a:r>
          </a:p>
        </p:txBody>
      </p:sp>
      <p:sp>
        <p:nvSpPr>
          <p:cNvPr id="38" name="TextBox 37">
            <a:extLst>
              <a:ext uri="{FF2B5EF4-FFF2-40B4-BE49-F238E27FC236}">
                <a16:creationId xmlns:a16="http://schemas.microsoft.com/office/drawing/2014/main" id="{824D9977-07A8-7A4B-A667-737B1E95DCF9}"/>
              </a:ext>
            </a:extLst>
          </p:cNvPr>
          <p:cNvSpPr txBox="1"/>
          <p:nvPr/>
        </p:nvSpPr>
        <p:spPr>
          <a:xfrm>
            <a:off x="2440754" y="3555158"/>
            <a:ext cx="2523999" cy="523220"/>
          </a:xfrm>
          <a:prstGeom prst="rect">
            <a:avLst/>
          </a:prstGeom>
          <a:noFill/>
        </p:spPr>
        <p:txBody>
          <a:bodyPr wrap="square" rtlCol="0">
            <a:spAutoFit/>
          </a:bodyP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ARCTOS </a:t>
            </a:r>
            <a:r>
              <a:rPr lang="en-US" sz="1400" dirty="0">
                <a:solidFill>
                  <a:schemeClr val="accent1">
                    <a:lumMod val="75000"/>
                  </a:schemeClr>
                </a:solidFill>
                <a:latin typeface="Calibri" panose="020F0502020204030204" pitchFamily="34" charset="0"/>
                <a:cs typeface="Calibri" panose="020F0502020204030204" pitchFamily="34" charset="0"/>
              </a:rPr>
              <a:t>|</a:t>
            </a:r>
            <a:r>
              <a:rPr lang="en-US" sz="1400" b="1" dirty="0">
                <a:solidFill>
                  <a:schemeClr val="accent1">
                    <a:lumMod val="75000"/>
                  </a:schemeClr>
                </a:solidFill>
                <a:latin typeface="Calibri" panose="020F0502020204030204" pitchFamily="34" charset="0"/>
                <a:cs typeface="Calibri" panose="020F0502020204030204" pitchFamily="34" charset="0"/>
              </a:rPr>
              <a:t> </a:t>
            </a:r>
            <a:r>
              <a:rPr lang="en-US" sz="1400" dirty="0">
                <a:solidFill>
                  <a:schemeClr val="accent1">
                    <a:lumMod val="75000"/>
                  </a:schemeClr>
                </a:solidFill>
                <a:latin typeface="Calibri" panose="020F0502020204030204" pitchFamily="34" charset="0"/>
                <a:cs typeface="Calibri" panose="020F0502020204030204" pitchFamily="34" charset="0"/>
              </a:rPr>
              <a:t>Thermal Tomography &amp; High-Speed Spatter Imaging</a:t>
            </a:r>
          </a:p>
        </p:txBody>
      </p:sp>
      <p:pic>
        <p:nvPicPr>
          <p:cNvPr id="40" name="Picture 39">
            <a:extLst>
              <a:ext uri="{FF2B5EF4-FFF2-40B4-BE49-F238E27FC236}">
                <a16:creationId xmlns:a16="http://schemas.microsoft.com/office/drawing/2014/main" id="{0C7F1BBB-7552-894E-9612-1B3B8661D378}"/>
              </a:ext>
            </a:extLst>
          </p:cNvPr>
          <p:cNvPicPr>
            <a:picLocks noChangeAspect="1"/>
          </p:cNvPicPr>
          <p:nvPr/>
        </p:nvPicPr>
        <p:blipFill rotWithShape="1">
          <a:blip r:embed="rId9"/>
          <a:srcRect b="53918"/>
          <a:stretch/>
        </p:blipFill>
        <p:spPr>
          <a:xfrm>
            <a:off x="5235736" y="3210592"/>
            <a:ext cx="2731168" cy="886319"/>
          </a:xfrm>
          <a:prstGeom prst="rect">
            <a:avLst/>
          </a:prstGeom>
        </p:spPr>
      </p:pic>
      <p:sp>
        <p:nvSpPr>
          <p:cNvPr id="22" name="Footer Placeholder 4">
            <a:extLst>
              <a:ext uri="{FF2B5EF4-FFF2-40B4-BE49-F238E27FC236}">
                <a16:creationId xmlns:a16="http://schemas.microsoft.com/office/drawing/2014/main" id="{C30C1E72-307D-1549-AED5-3202C65AE62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1264855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8037FDA-523F-4E4F-9ACD-08A0A13DE052}"/>
              </a:ext>
            </a:extLst>
          </p:cNvPr>
          <p:cNvSpPr/>
          <p:nvPr/>
        </p:nvSpPr>
        <p:spPr>
          <a:xfrm>
            <a:off x="5175064" y="2757577"/>
            <a:ext cx="3526804" cy="149172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15178A-15F0-8540-B434-D62B70423EE9}"/>
              </a:ext>
            </a:extLst>
          </p:cNvPr>
          <p:cNvSpPr/>
          <p:nvPr/>
        </p:nvSpPr>
        <p:spPr>
          <a:xfrm>
            <a:off x="442132" y="3698547"/>
            <a:ext cx="8259736" cy="550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BB94EC-BD11-2241-B6FF-F705AEBB88D5}"/>
              </a:ext>
            </a:extLst>
          </p:cNvPr>
          <p:cNvSpPr/>
          <p:nvPr/>
        </p:nvSpPr>
        <p:spPr>
          <a:xfrm>
            <a:off x="1916775" y="2757576"/>
            <a:ext cx="3258289" cy="149172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B5017A-6863-434B-88CE-C459BD960BC6}"/>
              </a:ext>
            </a:extLst>
          </p:cNvPr>
          <p:cNvSpPr/>
          <p:nvPr/>
        </p:nvSpPr>
        <p:spPr>
          <a:xfrm>
            <a:off x="442132" y="3147795"/>
            <a:ext cx="8259736" cy="550752"/>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17</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There are many different in-situ process monitoring technologies which observe different physical phenomena.</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3" name="TextBox 2">
            <a:extLst>
              <a:ext uri="{FF2B5EF4-FFF2-40B4-BE49-F238E27FC236}">
                <a16:creationId xmlns:a16="http://schemas.microsoft.com/office/drawing/2014/main" id="{EDA554F3-C6F2-7942-8284-B9864F1EDC74}"/>
              </a:ext>
            </a:extLst>
          </p:cNvPr>
          <p:cNvSpPr txBox="1"/>
          <p:nvPr/>
        </p:nvSpPr>
        <p:spPr>
          <a:xfrm>
            <a:off x="5687318" y="1162678"/>
            <a:ext cx="3191946" cy="369332"/>
          </a:xfrm>
          <a:prstGeom prst="rect">
            <a:avLst/>
          </a:prstGeom>
          <a:noFill/>
        </p:spPr>
        <p:txBody>
          <a:bodyPr wrap="square" rtlCol="0">
            <a:spAutoFit/>
          </a:bodyPr>
          <a:lstStyle/>
          <a:p>
            <a:r>
              <a:rPr lang="en-US" b="1" dirty="0">
                <a:solidFill>
                  <a:schemeClr val="accent1">
                    <a:lumMod val="75000"/>
                  </a:schemeClr>
                </a:solidFill>
              </a:rPr>
              <a:t>Ultrasonic Frequency Spectrum</a:t>
            </a:r>
          </a:p>
        </p:txBody>
      </p:sp>
      <p:sp>
        <p:nvSpPr>
          <p:cNvPr id="18" name="TextBox 17">
            <a:extLst>
              <a:ext uri="{FF2B5EF4-FFF2-40B4-BE49-F238E27FC236}">
                <a16:creationId xmlns:a16="http://schemas.microsoft.com/office/drawing/2014/main" id="{47ACC426-252B-EB4C-84CE-EC0CC7776F62}"/>
              </a:ext>
            </a:extLst>
          </p:cNvPr>
          <p:cNvSpPr txBox="1"/>
          <p:nvPr/>
        </p:nvSpPr>
        <p:spPr>
          <a:xfrm>
            <a:off x="308625" y="1162678"/>
            <a:ext cx="3777916" cy="369332"/>
          </a:xfrm>
          <a:prstGeom prst="rect">
            <a:avLst/>
          </a:prstGeom>
          <a:noFill/>
        </p:spPr>
        <p:txBody>
          <a:bodyPr wrap="square" rtlCol="0">
            <a:spAutoFit/>
          </a:bodyPr>
          <a:lstStyle/>
          <a:p>
            <a:r>
              <a:rPr lang="en-US" b="1" dirty="0">
                <a:solidFill>
                  <a:schemeClr val="accent1">
                    <a:lumMod val="75000"/>
                  </a:schemeClr>
                </a:solidFill>
              </a:rPr>
              <a:t>Electromagnetic Frequency Spectrum</a:t>
            </a:r>
          </a:p>
        </p:txBody>
      </p:sp>
      <p:sp>
        <p:nvSpPr>
          <p:cNvPr id="19" name="TextBox 18">
            <a:extLst>
              <a:ext uri="{FF2B5EF4-FFF2-40B4-BE49-F238E27FC236}">
                <a16:creationId xmlns:a16="http://schemas.microsoft.com/office/drawing/2014/main" id="{CB01216D-831C-164A-88C7-B7801CF3A4FF}"/>
              </a:ext>
            </a:extLst>
          </p:cNvPr>
          <p:cNvSpPr txBox="1"/>
          <p:nvPr/>
        </p:nvSpPr>
        <p:spPr>
          <a:xfrm>
            <a:off x="431052" y="3421812"/>
            <a:ext cx="1496804" cy="246221"/>
          </a:xfrm>
          <a:prstGeom prst="rect">
            <a:avLst/>
          </a:prstGeom>
          <a:noFill/>
        </p:spPr>
        <p:txBody>
          <a:bodyPr wrap="square" rtlCol="0">
            <a:spAutoFit/>
          </a:bodyPr>
          <a:lstStyle/>
          <a:p>
            <a:pPr algn="ctr"/>
            <a:r>
              <a:rPr lang="en-US" sz="1000" dirty="0">
                <a:solidFill>
                  <a:schemeClr val="accent1">
                    <a:lumMod val="75000"/>
                  </a:schemeClr>
                </a:solidFill>
              </a:rPr>
              <a:t>(No external excitation)</a:t>
            </a:r>
          </a:p>
        </p:txBody>
      </p:sp>
      <p:sp>
        <p:nvSpPr>
          <p:cNvPr id="20" name="TextBox 19">
            <a:extLst>
              <a:ext uri="{FF2B5EF4-FFF2-40B4-BE49-F238E27FC236}">
                <a16:creationId xmlns:a16="http://schemas.microsoft.com/office/drawing/2014/main" id="{149E21F3-A092-C24D-BACD-CF8830336A2A}"/>
              </a:ext>
            </a:extLst>
          </p:cNvPr>
          <p:cNvSpPr txBox="1"/>
          <p:nvPr/>
        </p:nvSpPr>
        <p:spPr>
          <a:xfrm>
            <a:off x="2064239" y="2766985"/>
            <a:ext cx="2963359" cy="369332"/>
          </a:xfrm>
          <a:prstGeom prst="rect">
            <a:avLst/>
          </a:prstGeom>
          <a:noFill/>
        </p:spPr>
        <p:txBody>
          <a:bodyPr wrap="square" rtlCol="0">
            <a:spAutoFit/>
          </a:bodyPr>
          <a:lstStyle/>
          <a:p>
            <a:r>
              <a:rPr lang="en-US" b="1" dirty="0">
                <a:solidFill>
                  <a:schemeClr val="accent1">
                    <a:lumMod val="75000"/>
                  </a:schemeClr>
                </a:solidFill>
              </a:rPr>
              <a:t>Monitor During Build Process</a:t>
            </a:r>
          </a:p>
        </p:txBody>
      </p:sp>
      <p:pic>
        <p:nvPicPr>
          <p:cNvPr id="6" name="Picture 5">
            <a:extLst>
              <a:ext uri="{FF2B5EF4-FFF2-40B4-BE49-F238E27FC236}">
                <a16:creationId xmlns:a16="http://schemas.microsoft.com/office/drawing/2014/main" id="{49A1AE0C-E8BB-DC4A-929F-942E6E197621}"/>
              </a:ext>
            </a:extLst>
          </p:cNvPr>
          <p:cNvPicPr>
            <a:picLocks noChangeAspect="1"/>
          </p:cNvPicPr>
          <p:nvPr/>
        </p:nvPicPr>
        <p:blipFill>
          <a:blip r:embed="rId5"/>
          <a:stretch>
            <a:fillRect/>
          </a:stretch>
        </p:blipFill>
        <p:spPr>
          <a:xfrm>
            <a:off x="5687318" y="1532378"/>
            <a:ext cx="2975376" cy="707089"/>
          </a:xfrm>
          <a:prstGeom prst="rect">
            <a:avLst/>
          </a:prstGeom>
        </p:spPr>
      </p:pic>
      <p:pic>
        <p:nvPicPr>
          <p:cNvPr id="12" name="Picture 11">
            <a:extLst>
              <a:ext uri="{FF2B5EF4-FFF2-40B4-BE49-F238E27FC236}">
                <a16:creationId xmlns:a16="http://schemas.microsoft.com/office/drawing/2014/main" id="{3BEEDE5C-C19E-2143-851C-247E1223B74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8625" y="1563460"/>
            <a:ext cx="5113162" cy="146827"/>
          </a:xfrm>
          <a:prstGeom prst="rect">
            <a:avLst/>
          </a:prstGeom>
        </p:spPr>
      </p:pic>
      <p:pic>
        <p:nvPicPr>
          <p:cNvPr id="21" name="Picture 20">
            <a:extLst>
              <a:ext uri="{FF2B5EF4-FFF2-40B4-BE49-F238E27FC236}">
                <a16:creationId xmlns:a16="http://schemas.microsoft.com/office/drawing/2014/main" id="{ACE997D1-7244-134B-8E07-76C62BD1E99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08625" y="1735827"/>
            <a:ext cx="5113162" cy="562067"/>
          </a:xfrm>
          <a:prstGeom prst="rect">
            <a:avLst/>
          </a:prstGeom>
        </p:spPr>
      </p:pic>
      <p:sp>
        <p:nvSpPr>
          <p:cNvPr id="23" name="Right Arrow 22">
            <a:extLst>
              <a:ext uri="{FF2B5EF4-FFF2-40B4-BE49-F238E27FC236}">
                <a16:creationId xmlns:a16="http://schemas.microsoft.com/office/drawing/2014/main" id="{CD45E84C-4BD4-5547-AE8D-E97DE06A9B65}"/>
              </a:ext>
            </a:extLst>
          </p:cNvPr>
          <p:cNvSpPr/>
          <p:nvPr/>
        </p:nvSpPr>
        <p:spPr>
          <a:xfrm rot="16200000">
            <a:off x="2971624" y="2309344"/>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a:extLst>
              <a:ext uri="{FF2B5EF4-FFF2-40B4-BE49-F238E27FC236}">
                <a16:creationId xmlns:a16="http://schemas.microsoft.com/office/drawing/2014/main" id="{9EEED065-6BA0-2A41-B1A3-3B96F36DCF38}"/>
              </a:ext>
            </a:extLst>
          </p:cNvPr>
          <p:cNvSpPr/>
          <p:nvPr/>
        </p:nvSpPr>
        <p:spPr>
          <a:xfrm rot="16200000">
            <a:off x="3272422" y="2309345"/>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a:extLst>
              <a:ext uri="{FF2B5EF4-FFF2-40B4-BE49-F238E27FC236}">
                <a16:creationId xmlns:a16="http://schemas.microsoft.com/office/drawing/2014/main" id="{DAC4416E-142C-4544-9A4E-04E9250C75D1}"/>
              </a:ext>
            </a:extLst>
          </p:cNvPr>
          <p:cNvSpPr/>
          <p:nvPr/>
        </p:nvSpPr>
        <p:spPr>
          <a:xfrm rot="16200000">
            <a:off x="4455828" y="2307904"/>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8F42E7CD-46D9-264E-982B-7CBFAE681530}"/>
              </a:ext>
            </a:extLst>
          </p:cNvPr>
          <p:cNvSpPr/>
          <p:nvPr/>
        </p:nvSpPr>
        <p:spPr>
          <a:xfrm rot="16200000">
            <a:off x="7734733" y="2307903"/>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05976D7-32D2-8748-8C70-F90CE7986135}"/>
              </a:ext>
            </a:extLst>
          </p:cNvPr>
          <p:cNvSpPr txBox="1"/>
          <p:nvPr/>
        </p:nvSpPr>
        <p:spPr>
          <a:xfrm>
            <a:off x="5309321" y="2768020"/>
            <a:ext cx="3258289" cy="369332"/>
          </a:xfrm>
          <a:prstGeom prst="rect">
            <a:avLst/>
          </a:prstGeom>
          <a:noFill/>
        </p:spPr>
        <p:txBody>
          <a:bodyPr wrap="square" rtlCol="0">
            <a:spAutoFit/>
          </a:bodyPr>
          <a:lstStyle/>
          <a:p>
            <a:r>
              <a:rPr lang="en-US" b="1" dirty="0">
                <a:solidFill>
                  <a:schemeClr val="accent1">
                    <a:lumMod val="75000"/>
                  </a:schemeClr>
                </a:solidFill>
              </a:rPr>
              <a:t>Inspection Between Build Layers</a:t>
            </a:r>
          </a:p>
        </p:txBody>
      </p:sp>
      <p:sp>
        <p:nvSpPr>
          <p:cNvPr id="30" name="TextBox 29">
            <a:extLst>
              <a:ext uri="{FF2B5EF4-FFF2-40B4-BE49-F238E27FC236}">
                <a16:creationId xmlns:a16="http://schemas.microsoft.com/office/drawing/2014/main" id="{D3AC1378-8916-F34B-90EF-D4D14E371DC3}"/>
              </a:ext>
            </a:extLst>
          </p:cNvPr>
          <p:cNvSpPr txBox="1"/>
          <p:nvPr/>
        </p:nvSpPr>
        <p:spPr>
          <a:xfrm>
            <a:off x="730234" y="3147794"/>
            <a:ext cx="898440" cy="369332"/>
          </a:xfrm>
          <a:prstGeom prst="rect">
            <a:avLst/>
          </a:prstGeom>
          <a:noFill/>
        </p:spPr>
        <p:txBody>
          <a:bodyPr wrap="square" rtlCol="0">
            <a:spAutoFit/>
          </a:bodyPr>
          <a:lstStyle/>
          <a:p>
            <a:pPr algn="ctr"/>
            <a:r>
              <a:rPr lang="en-US" b="1" dirty="0">
                <a:solidFill>
                  <a:schemeClr val="accent1">
                    <a:lumMod val="75000"/>
                  </a:schemeClr>
                </a:solidFill>
              </a:rPr>
              <a:t>Passive</a:t>
            </a:r>
          </a:p>
        </p:txBody>
      </p:sp>
      <p:sp>
        <p:nvSpPr>
          <p:cNvPr id="31" name="TextBox 30">
            <a:extLst>
              <a:ext uri="{FF2B5EF4-FFF2-40B4-BE49-F238E27FC236}">
                <a16:creationId xmlns:a16="http://schemas.microsoft.com/office/drawing/2014/main" id="{60D15B0C-8CD3-7040-8886-B4CC92D99948}"/>
              </a:ext>
            </a:extLst>
          </p:cNvPr>
          <p:cNvSpPr txBox="1"/>
          <p:nvPr/>
        </p:nvSpPr>
        <p:spPr>
          <a:xfrm>
            <a:off x="598726" y="3973197"/>
            <a:ext cx="1161454" cy="246221"/>
          </a:xfrm>
          <a:prstGeom prst="rect">
            <a:avLst/>
          </a:prstGeom>
          <a:noFill/>
        </p:spPr>
        <p:txBody>
          <a:bodyPr wrap="square" rtlCol="0">
            <a:spAutoFit/>
          </a:bodyPr>
          <a:lstStyle/>
          <a:p>
            <a:pPr algn="ctr"/>
            <a:r>
              <a:rPr lang="en-US" sz="1000" dirty="0">
                <a:solidFill>
                  <a:schemeClr val="accent1">
                    <a:lumMod val="75000"/>
                  </a:schemeClr>
                </a:solidFill>
              </a:rPr>
              <a:t>(Added excitation)</a:t>
            </a:r>
          </a:p>
        </p:txBody>
      </p:sp>
      <p:sp>
        <p:nvSpPr>
          <p:cNvPr id="32" name="TextBox 31">
            <a:extLst>
              <a:ext uri="{FF2B5EF4-FFF2-40B4-BE49-F238E27FC236}">
                <a16:creationId xmlns:a16="http://schemas.microsoft.com/office/drawing/2014/main" id="{6ED6ECCF-FB03-E74A-81A4-6B117AD5C140}"/>
              </a:ext>
            </a:extLst>
          </p:cNvPr>
          <p:cNvSpPr txBox="1"/>
          <p:nvPr/>
        </p:nvSpPr>
        <p:spPr>
          <a:xfrm>
            <a:off x="792725" y="3696462"/>
            <a:ext cx="773457" cy="369332"/>
          </a:xfrm>
          <a:prstGeom prst="rect">
            <a:avLst/>
          </a:prstGeom>
          <a:noFill/>
        </p:spPr>
        <p:txBody>
          <a:bodyPr wrap="square" rtlCol="0">
            <a:spAutoFit/>
          </a:bodyPr>
          <a:lstStyle/>
          <a:p>
            <a:pPr algn="ctr"/>
            <a:r>
              <a:rPr lang="en-US" b="1" dirty="0">
                <a:solidFill>
                  <a:schemeClr val="accent1">
                    <a:lumMod val="75000"/>
                  </a:schemeClr>
                </a:solidFill>
              </a:rPr>
              <a:t>Active</a:t>
            </a:r>
          </a:p>
        </p:txBody>
      </p:sp>
      <p:sp>
        <p:nvSpPr>
          <p:cNvPr id="14" name="TextBox 13">
            <a:extLst>
              <a:ext uri="{FF2B5EF4-FFF2-40B4-BE49-F238E27FC236}">
                <a16:creationId xmlns:a16="http://schemas.microsoft.com/office/drawing/2014/main" id="{ACB7E65A-DD94-0740-8DFD-3B5D9A17AC69}"/>
              </a:ext>
            </a:extLst>
          </p:cNvPr>
          <p:cNvSpPr txBox="1"/>
          <p:nvPr/>
        </p:nvSpPr>
        <p:spPr>
          <a:xfrm>
            <a:off x="2678912" y="3190980"/>
            <a:ext cx="1615440" cy="461665"/>
          </a:xfrm>
          <a:prstGeom prst="rect">
            <a:avLst/>
          </a:prstGeom>
          <a:noFill/>
        </p:spPr>
        <p:txBody>
          <a:bodyPr wrap="square" rtlCol="0">
            <a:spAutoFit/>
          </a:bodyPr>
          <a:lstStyle/>
          <a:p>
            <a:pPr algn="ctr"/>
            <a:r>
              <a:rPr lang="en-US" sz="1200" dirty="0"/>
              <a:t>Infrared/near-IR </a:t>
            </a:r>
          </a:p>
          <a:p>
            <a:pPr algn="ctr"/>
            <a:r>
              <a:rPr lang="en-US" sz="1200" dirty="0"/>
              <a:t>melt pool monitoring</a:t>
            </a:r>
          </a:p>
        </p:txBody>
      </p:sp>
      <p:sp>
        <p:nvSpPr>
          <p:cNvPr id="33" name="TextBox 32">
            <a:extLst>
              <a:ext uri="{FF2B5EF4-FFF2-40B4-BE49-F238E27FC236}">
                <a16:creationId xmlns:a16="http://schemas.microsoft.com/office/drawing/2014/main" id="{08A28614-58C1-7449-94E8-A78F3576FCE8}"/>
              </a:ext>
            </a:extLst>
          </p:cNvPr>
          <p:cNvSpPr txBox="1"/>
          <p:nvPr/>
        </p:nvSpPr>
        <p:spPr>
          <a:xfrm>
            <a:off x="2678912" y="3788795"/>
            <a:ext cx="1615440" cy="276999"/>
          </a:xfrm>
          <a:prstGeom prst="rect">
            <a:avLst/>
          </a:prstGeom>
          <a:noFill/>
        </p:spPr>
        <p:txBody>
          <a:bodyPr wrap="square" rtlCol="0">
            <a:spAutoFit/>
          </a:bodyPr>
          <a:lstStyle/>
          <a:p>
            <a:pPr algn="ctr"/>
            <a:r>
              <a:rPr lang="en-US" sz="1200" dirty="0"/>
              <a:t>-</a:t>
            </a:r>
          </a:p>
        </p:txBody>
      </p:sp>
      <p:sp>
        <p:nvSpPr>
          <p:cNvPr id="34" name="TextBox 33">
            <a:extLst>
              <a:ext uri="{FF2B5EF4-FFF2-40B4-BE49-F238E27FC236}">
                <a16:creationId xmlns:a16="http://schemas.microsoft.com/office/drawing/2014/main" id="{D578C357-7484-1645-85EF-476971D4D7EA}"/>
              </a:ext>
            </a:extLst>
          </p:cNvPr>
          <p:cNvSpPr txBox="1"/>
          <p:nvPr/>
        </p:nvSpPr>
        <p:spPr>
          <a:xfrm>
            <a:off x="6130745" y="3190981"/>
            <a:ext cx="1615440" cy="461665"/>
          </a:xfrm>
          <a:prstGeom prst="rect">
            <a:avLst/>
          </a:prstGeom>
          <a:noFill/>
        </p:spPr>
        <p:txBody>
          <a:bodyPr wrap="square" rtlCol="0">
            <a:spAutoFit/>
          </a:bodyPr>
          <a:lstStyle/>
          <a:p>
            <a:pPr algn="ctr"/>
            <a:r>
              <a:rPr lang="en-US" sz="1200" dirty="0"/>
              <a:t>Visual</a:t>
            </a:r>
          </a:p>
          <a:p>
            <a:pPr algn="ctr"/>
            <a:r>
              <a:rPr lang="en-US" sz="1200" dirty="0"/>
              <a:t>Laser profilometry</a:t>
            </a:r>
          </a:p>
        </p:txBody>
      </p:sp>
      <p:sp>
        <p:nvSpPr>
          <p:cNvPr id="35" name="TextBox 34">
            <a:extLst>
              <a:ext uri="{FF2B5EF4-FFF2-40B4-BE49-F238E27FC236}">
                <a16:creationId xmlns:a16="http://schemas.microsoft.com/office/drawing/2014/main" id="{7F1B7A5A-8306-CD47-8F88-B692C219AA2F}"/>
              </a:ext>
            </a:extLst>
          </p:cNvPr>
          <p:cNvSpPr txBox="1"/>
          <p:nvPr/>
        </p:nvSpPr>
        <p:spPr>
          <a:xfrm>
            <a:off x="6130745" y="3719434"/>
            <a:ext cx="1615440" cy="461665"/>
          </a:xfrm>
          <a:prstGeom prst="rect">
            <a:avLst/>
          </a:prstGeom>
          <a:noFill/>
        </p:spPr>
        <p:txBody>
          <a:bodyPr wrap="square" rtlCol="0">
            <a:spAutoFit/>
          </a:bodyPr>
          <a:lstStyle/>
          <a:p>
            <a:pPr algn="ctr"/>
            <a:r>
              <a:rPr lang="en-US" sz="1200" dirty="0"/>
              <a:t>Laser ultrasonic</a:t>
            </a:r>
          </a:p>
          <a:p>
            <a:pPr algn="ctr"/>
            <a:r>
              <a:rPr lang="en-US" sz="1200" dirty="0"/>
              <a:t>X-ray</a:t>
            </a:r>
          </a:p>
        </p:txBody>
      </p:sp>
      <p:sp>
        <p:nvSpPr>
          <p:cNvPr id="36" name="Right Arrow 35">
            <a:extLst>
              <a:ext uri="{FF2B5EF4-FFF2-40B4-BE49-F238E27FC236}">
                <a16:creationId xmlns:a16="http://schemas.microsoft.com/office/drawing/2014/main" id="{96103952-9584-4844-A661-94E121AF3D6C}"/>
              </a:ext>
            </a:extLst>
          </p:cNvPr>
          <p:cNvSpPr/>
          <p:nvPr/>
        </p:nvSpPr>
        <p:spPr>
          <a:xfrm rot="16200000">
            <a:off x="6724260" y="2311218"/>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ooter Placeholder 4">
            <a:extLst>
              <a:ext uri="{FF2B5EF4-FFF2-40B4-BE49-F238E27FC236}">
                <a16:creationId xmlns:a16="http://schemas.microsoft.com/office/drawing/2014/main" id="{E05327C9-838A-FB46-9822-EFF7AAA89730}"/>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150949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77F5BD8-D0A3-C64B-9215-02F8E917F4F7}"/>
              </a:ext>
            </a:extLst>
          </p:cNvPr>
          <p:cNvSpPr/>
          <p:nvPr/>
        </p:nvSpPr>
        <p:spPr>
          <a:xfrm>
            <a:off x="309838" y="1452656"/>
            <a:ext cx="8595093" cy="1603384"/>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C142A96-2568-6343-967B-91EDEC1244C3}"/>
              </a:ext>
            </a:extLst>
          </p:cNvPr>
          <p:cNvSpPr/>
          <p:nvPr/>
        </p:nvSpPr>
        <p:spPr>
          <a:xfrm>
            <a:off x="309837" y="3056040"/>
            <a:ext cx="8595093" cy="119773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18</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There are also different additive manufacturing technologies that can be monitored.</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TextBox 17">
            <a:extLst>
              <a:ext uri="{FF2B5EF4-FFF2-40B4-BE49-F238E27FC236}">
                <a16:creationId xmlns:a16="http://schemas.microsoft.com/office/drawing/2014/main" id="{47ACC426-252B-EB4C-84CE-EC0CC7776F62}"/>
              </a:ext>
            </a:extLst>
          </p:cNvPr>
          <p:cNvSpPr txBox="1"/>
          <p:nvPr/>
        </p:nvSpPr>
        <p:spPr>
          <a:xfrm>
            <a:off x="2371103" y="1102673"/>
            <a:ext cx="2200895" cy="369332"/>
          </a:xfrm>
          <a:prstGeom prst="rect">
            <a:avLst/>
          </a:prstGeom>
          <a:noFill/>
        </p:spPr>
        <p:txBody>
          <a:bodyPr wrap="square" rtlCol="0">
            <a:spAutoFit/>
          </a:bodyPr>
          <a:lstStyle/>
          <a:p>
            <a:r>
              <a:rPr lang="en-US" b="1" u="sng" dirty="0">
                <a:solidFill>
                  <a:schemeClr val="accent1">
                    <a:lumMod val="75000"/>
                  </a:schemeClr>
                </a:solidFill>
              </a:rPr>
              <a:t>Powder Bed Systems</a:t>
            </a:r>
          </a:p>
        </p:txBody>
      </p:sp>
      <p:sp>
        <p:nvSpPr>
          <p:cNvPr id="20" name="TextBox 19">
            <a:extLst>
              <a:ext uri="{FF2B5EF4-FFF2-40B4-BE49-F238E27FC236}">
                <a16:creationId xmlns:a16="http://schemas.microsoft.com/office/drawing/2014/main" id="{149E21F3-A092-C24D-BACD-CF8830336A2A}"/>
              </a:ext>
            </a:extLst>
          </p:cNvPr>
          <p:cNvSpPr txBox="1"/>
          <p:nvPr/>
        </p:nvSpPr>
        <p:spPr>
          <a:xfrm>
            <a:off x="364567" y="1492538"/>
            <a:ext cx="1140121" cy="369332"/>
          </a:xfrm>
          <a:prstGeom prst="rect">
            <a:avLst/>
          </a:prstGeom>
          <a:noFill/>
        </p:spPr>
        <p:txBody>
          <a:bodyPr wrap="square" rtlCol="0">
            <a:spAutoFit/>
          </a:bodyPr>
          <a:lstStyle/>
          <a:p>
            <a:r>
              <a:rPr lang="en-US" b="1" dirty="0">
                <a:solidFill>
                  <a:schemeClr val="accent1">
                    <a:lumMod val="75000"/>
                  </a:schemeClr>
                </a:solidFill>
              </a:rPr>
              <a:t>Process:</a:t>
            </a:r>
          </a:p>
        </p:txBody>
      </p:sp>
      <p:sp>
        <p:nvSpPr>
          <p:cNvPr id="29" name="TextBox 28">
            <a:extLst>
              <a:ext uri="{FF2B5EF4-FFF2-40B4-BE49-F238E27FC236}">
                <a16:creationId xmlns:a16="http://schemas.microsoft.com/office/drawing/2014/main" id="{305976D7-32D2-8748-8C70-F90CE7986135}"/>
              </a:ext>
            </a:extLst>
          </p:cNvPr>
          <p:cNvSpPr txBox="1"/>
          <p:nvPr/>
        </p:nvSpPr>
        <p:spPr>
          <a:xfrm>
            <a:off x="345779" y="3164398"/>
            <a:ext cx="1779453" cy="369332"/>
          </a:xfrm>
          <a:prstGeom prst="rect">
            <a:avLst/>
          </a:prstGeom>
          <a:noFill/>
        </p:spPr>
        <p:txBody>
          <a:bodyPr wrap="square" rtlCol="0">
            <a:spAutoFit/>
          </a:bodyPr>
          <a:lstStyle/>
          <a:p>
            <a:r>
              <a:rPr lang="en-US" b="1" dirty="0">
                <a:solidFill>
                  <a:schemeClr val="accent1">
                    <a:lumMod val="75000"/>
                  </a:schemeClr>
                </a:solidFill>
              </a:rPr>
              <a:t>Feedstock:</a:t>
            </a:r>
          </a:p>
        </p:txBody>
      </p:sp>
      <p:sp>
        <p:nvSpPr>
          <p:cNvPr id="36" name="TextBox 35">
            <a:extLst>
              <a:ext uri="{FF2B5EF4-FFF2-40B4-BE49-F238E27FC236}">
                <a16:creationId xmlns:a16="http://schemas.microsoft.com/office/drawing/2014/main" id="{0CD77831-1615-0047-9E88-BF001ECFDAAD}"/>
              </a:ext>
            </a:extLst>
          </p:cNvPr>
          <p:cNvSpPr txBox="1"/>
          <p:nvPr/>
        </p:nvSpPr>
        <p:spPr>
          <a:xfrm>
            <a:off x="5683093" y="1101795"/>
            <a:ext cx="2200895" cy="369332"/>
          </a:xfrm>
          <a:prstGeom prst="rect">
            <a:avLst/>
          </a:prstGeom>
          <a:noFill/>
        </p:spPr>
        <p:txBody>
          <a:bodyPr wrap="square" rtlCol="0">
            <a:spAutoFit/>
          </a:bodyPr>
          <a:lstStyle/>
          <a:p>
            <a:r>
              <a:rPr lang="en-US" b="1" u="sng" dirty="0">
                <a:solidFill>
                  <a:schemeClr val="accent1">
                    <a:lumMod val="75000"/>
                  </a:schemeClr>
                </a:solidFill>
              </a:rPr>
              <a:t>Freeform Fabrication</a:t>
            </a:r>
          </a:p>
        </p:txBody>
      </p:sp>
      <p:sp>
        <p:nvSpPr>
          <p:cNvPr id="2" name="TextBox 1">
            <a:extLst>
              <a:ext uri="{FF2B5EF4-FFF2-40B4-BE49-F238E27FC236}">
                <a16:creationId xmlns:a16="http://schemas.microsoft.com/office/drawing/2014/main" id="{E7077899-0DE4-1D47-91BF-BA7A9420CABE}"/>
              </a:ext>
            </a:extLst>
          </p:cNvPr>
          <p:cNvSpPr txBox="1"/>
          <p:nvPr/>
        </p:nvSpPr>
        <p:spPr>
          <a:xfrm>
            <a:off x="2286000" y="1650310"/>
            <a:ext cx="2587752" cy="738664"/>
          </a:xfrm>
          <a:prstGeom prst="rect">
            <a:avLst/>
          </a:prstGeom>
          <a:noFill/>
        </p:spPr>
        <p:txBody>
          <a:bodyPr wrap="square" rtlCol="0">
            <a:spAutoFit/>
          </a:bodyPr>
          <a:lstStyle/>
          <a:p>
            <a:r>
              <a:rPr lang="en-US" sz="1400" dirty="0"/>
              <a:t>Laser Powder Bed Fusion (L-PBF)</a:t>
            </a:r>
          </a:p>
          <a:p>
            <a:pPr algn="ctr"/>
            <a:r>
              <a:rPr lang="en-US" sz="1400" dirty="0"/>
              <a:t>Electron Beam Melting (EBM)</a:t>
            </a:r>
          </a:p>
          <a:p>
            <a:pPr algn="ctr"/>
            <a:r>
              <a:rPr lang="en-US" sz="1400" dirty="0"/>
              <a:t>Selective Laser Sintering (SLS)</a:t>
            </a:r>
          </a:p>
        </p:txBody>
      </p:sp>
      <p:sp>
        <p:nvSpPr>
          <p:cNvPr id="39" name="TextBox 38">
            <a:extLst>
              <a:ext uri="{FF2B5EF4-FFF2-40B4-BE49-F238E27FC236}">
                <a16:creationId xmlns:a16="http://schemas.microsoft.com/office/drawing/2014/main" id="{3D78CD3D-D636-2B4A-9F8E-3B9859B36FD4}"/>
              </a:ext>
            </a:extLst>
          </p:cNvPr>
          <p:cNvSpPr txBox="1"/>
          <p:nvPr/>
        </p:nvSpPr>
        <p:spPr>
          <a:xfrm>
            <a:off x="2286000" y="3164398"/>
            <a:ext cx="2587752" cy="846386"/>
          </a:xfrm>
          <a:prstGeom prst="rect">
            <a:avLst/>
          </a:prstGeom>
          <a:noFill/>
        </p:spPr>
        <p:txBody>
          <a:bodyPr wrap="square" rtlCol="0">
            <a:spAutoFit/>
          </a:bodyPr>
          <a:lstStyle/>
          <a:p>
            <a:pPr algn="ctr"/>
            <a:r>
              <a:rPr lang="en-US" sz="1400" dirty="0"/>
              <a:t>Metals: Nickel alloys, copper alloys, titanium alloys, etc.</a:t>
            </a:r>
          </a:p>
          <a:p>
            <a:pPr algn="ctr"/>
            <a:endParaRPr lang="en-US" sz="700" dirty="0"/>
          </a:p>
          <a:p>
            <a:pPr algn="ctr"/>
            <a:r>
              <a:rPr lang="en-US" sz="1400" dirty="0"/>
              <a:t>Polymers: nylon, polyamide</a:t>
            </a:r>
          </a:p>
        </p:txBody>
      </p:sp>
      <p:sp>
        <p:nvSpPr>
          <p:cNvPr id="40" name="TextBox 39">
            <a:extLst>
              <a:ext uri="{FF2B5EF4-FFF2-40B4-BE49-F238E27FC236}">
                <a16:creationId xmlns:a16="http://schemas.microsoft.com/office/drawing/2014/main" id="{139B2BB5-5D7E-754A-B6A3-D9EBA3E932C8}"/>
              </a:ext>
            </a:extLst>
          </p:cNvPr>
          <p:cNvSpPr txBox="1"/>
          <p:nvPr/>
        </p:nvSpPr>
        <p:spPr>
          <a:xfrm>
            <a:off x="4982590" y="1615273"/>
            <a:ext cx="3459044" cy="1277273"/>
          </a:xfrm>
          <a:prstGeom prst="rect">
            <a:avLst/>
          </a:prstGeom>
          <a:noFill/>
        </p:spPr>
        <p:txBody>
          <a:bodyPr wrap="square" rtlCol="0">
            <a:spAutoFit/>
          </a:bodyPr>
          <a:lstStyle/>
          <a:p>
            <a:pPr algn="ctr"/>
            <a:r>
              <a:rPr lang="en-US" sz="1400" dirty="0"/>
              <a:t>Laser Directed Energy Deposition (DED)</a:t>
            </a:r>
          </a:p>
          <a:p>
            <a:pPr algn="ctr"/>
            <a:r>
              <a:rPr lang="en-US" sz="1400" dirty="0"/>
              <a:t>Electron Beam Free Form Fabrication (EBF</a:t>
            </a:r>
            <a:r>
              <a:rPr lang="en-US" sz="1400" baseline="30000" dirty="0"/>
              <a:t>3</a:t>
            </a:r>
            <a:r>
              <a:rPr lang="en-US" sz="1400" dirty="0"/>
              <a:t>)</a:t>
            </a:r>
          </a:p>
          <a:p>
            <a:pPr algn="ctr"/>
            <a:r>
              <a:rPr lang="en-US" sz="1400" dirty="0"/>
              <a:t>Rapid Plasma Deposition</a:t>
            </a:r>
          </a:p>
          <a:p>
            <a:pPr algn="ctr"/>
            <a:r>
              <a:rPr lang="en-US" sz="1400" dirty="0"/>
              <a:t>Additive Friction Stir Weld</a:t>
            </a:r>
          </a:p>
          <a:p>
            <a:pPr algn="ctr"/>
            <a:endParaRPr lang="en-US" sz="700" dirty="0"/>
          </a:p>
          <a:p>
            <a:pPr algn="ctr"/>
            <a:r>
              <a:rPr lang="en-US" sz="1400" dirty="0"/>
              <a:t>Fused Filament Fabrication (FFF)</a:t>
            </a:r>
          </a:p>
        </p:txBody>
      </p:sp>
      <p:sp>
        <p:nvSpPr>
          <p:cNvPr id="41" name="TextBox 40">
            <a:extLst>
              <a:ext uri="{FF2B5EF4-FFF2-40B4-BE49-F238E27FC236}">
                <a16:creationId xmlns:a16="http://schemas.microsoft.com/office/drawing/2014/main" id="{5C09FDFF-F45E-1047-8A1A-081FFF2A9668}"/>
              </a:ext>
            </a:extLst>
          </p:cNvPr>
          <p:cNvSpPr txBox="1"/>
          <p:nvPr/>
        </p:nvSpPr>
        <p:spPr>
          <a:xfrm>
            <a:off x="5224899" y="3164398"/>
            <a:ext cx="3117282" cy="846386"/>
          </a:xfrm>
          <a:prstGeom prst="rect">
            <a:avLst/>
          </a:prstGeom>
          <a:noFill/>
        </p:spPr>
        <p:txBody>
          <a:bodyPr wrap="square" rtlCol="0">
            <a:spAutoFit/>
          </a:bodyPr>
          <a:lstStyle/>
          <a:p>
            <a:pPr algn="ctr"/>
            <a:r>
              <a:rPr lang="en-US" sz="1400" dirty="0"/>
              <a:t>Metal powder/wire/chips</a:t>
            </a:r>
          </a:p>
          <a:p>
            <a:pPr algn="ctr"/>
            <a:endParaRPr lang="en-US" sz="700" dirty="0"/>
          </a:p>
          <a:p>
            <a:pPr algn="ctr"/>
            <a:r>
              <a:rPr lang="en-US" sz="1400" dirty="0"/>
              <a:t>Filament: polymer, carbon fiber, biological, etc.</a:t>
            </a:r>
          </a:p>
        </p:txBody>
      </p:sp>
      <p:sp>
        <p:nvSpPr>
          <p:cNvPr id="43" name="Right Arrow 42">
            <a:extLst>
              <a:ext uri="{FF2B5EF4-FFF2-40B4-BE49-F238E27FC236}">
                <a16:creationId xmlns:a16="http://schemas.microsoft.com/office/drawing/2014/main" id="{C0992C66-3CD2-054C-B559-03493CF37244}"/>
              </a:ext>
            </a:extLst>
          </p:cNvPr>
          <p:cNvSpPr/>
          <p:nvPr/>
        </p:nvSpPr>
        <p:spPr>
          <a:xfrm rot="9433378">
            <a:off x="8260247" y="1615477"/>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oter Placeholder 4">
            <a:extLst>
              <a:ext uri="{FF2B5EF4-FFF2-40B4-BE49-F238E27FC236}">
                <a16:creationId xmlns:a16="http://schemas.microsoft.com/office/drawing/2014/main" id="{B51A86A6-40A6-C74D-B872-AF5A6DC1741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25" name="Right Arrow 24">
            <a:extLst>
              <a:ext uri="{FF2B5EF4-FFF2-40B4-BE49-F238E27FC236}">
                <a16:creationId xmlns:a16="http://schemas.microsoft.com/office/drawing/2014/main" id="{0CA4FF9B-1DC6-D143-82E0-0D1872D98C3C}"/>
              </a:ext>
            </a:extLst>
          </p:cNvPr>
          <p:cNvSpPr/>
          <p:nvPr/>
        </p:nvSpPr>
        <p:spPr>
          <a:xfrm rot="1380000">
            <a:off x="1903719" y="1628251"/>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1297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19</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There are two main functions of in-situ process monitoring:</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3" name="TextBox 2">
            <a:extLst>
              <a:ext uri="{FF2B5EF4-FFF2-40B4-BE49-F238E27FC236}">
                <a16:creationId xmlns:a16="http://schemas.microsoft.com/office/drawing/2014/main" id="{EDA554F3-C6F2-7942-8284-B9864F1EDC74}"/>
              </a:ext>
            </a:extLst>
          </p:cNvPr>
          <p:cNvSpPr txBox="1"/>
          <p:nvPr/>
        </p:nvSpPr>
        <p:spPr>
          <a:xfrm>
            <a:off x="1019630" y="867982"/>
            <a:ext cx="2547687" cy="369332"/>
          </a:xfrm>
          <a:prstGeom prst="rect">
            <a:avLst/>
          </a:prstGeom>
          <a:noFill/>
        </p:spPr>
        <p:txBody>
          <a:bodyPr wrap="square" rtlCol="0">
            <a:spAutoFit/>
          </a:bodyPr>
          <a:lstStyle/>
          <a:p>
            <a:r>
              <a:rPr lang="en-US" b="1" u="sng" dirty="0">
                <a:solidFill>
                  <a:schemeClr val="accent1">
                    <a:lumMod val="75000"/>
                  </a:schemeClr>
                </a:solidFill>
              </a:rPr>
              <a:t>Process Control Function</a:t>
            </a:r>
          </a:p>
        </p:txBody>
      </p:sp>
      <p:sp>
        <p:nvSpPr>
          <p:cNvPr id="22" name="TextBox 21">
            <a:extLst>
              <a:ext uri="{FF2B5EF4-FFF2-40B4-BE49-F238E27FC236}">
                <a16:creationId xmlns:a16="http://schemas.microsoft.com/office/drawing/2014/main" id="{89654E4F-561E-674C-86FB-7BB7333CF926}"/>
              </a:ext>
            </a:extLst>
          </p:cNvPr>
          <p:cNvSpPr txBox="1"/>
          <p:nvPr/>
        </p:nvSpPr>
        <p:spPr>
          <a:xfrm>
            <a:off x="5043096" y="1299095"/>
            <a:ext cx="3784839" cy="304698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C00000"/>
                </a:solidFill>
              </a:rPr>
              <a:t>Quantitative analysis of part quality</a:t>
            </a:r>
          </a:p>
          <a:p>
            <a:pPr marL="285750" indent="-285750">
              <a:buFont typeface="Arial" panose="020B0604020202020204" pitchFamily="34" charset="0"/>
              <a:buChar char="•"/>
            </a:pPr>
            <a:r>
              <a:rPr lang="en-US" sz="1600" dirty="0"/>
              <a:t>Requires a </a:t>
            </a:r>
            <a:r>
              <a:rPr lang="en-US" sz="1600" dirty="0">
                <a:solidFill>
                  <a:srgbClr val="C00000"/>
                </a:solidFill>
              </a:rPr>
              <a:t>known correlation </a:t>
            </a:r>
            <a:r>
              <a:rPr lang="en-US" sz="1600" dirty="0"/>
              <a:t>between indications, physics of the process, and actual defects in the finished part</a:t>
            </a:r>
          </a:p>
          <a:p>
            <a:pPr marL="285750" indent="-285750">
              <a:buFont typeface="Arial" panose="020B0604020202020204" pitchFamily="34" charset="0"/>
              <a:buChar char="•"/>
            </a:pPr>
            <a:r>
              <a:rPr lang="en-US" sz="1600" dirty="0"/>
              <a:t>Need to know </a:t>
            </a:r>
            <a:r>
              <a:rPr lang="en-US" sz="1600" dirty="0">
                <a:solidFill>
                  <a:srgbClr val="C00000"/>
                </a:solidFill>
              </a:rPr>
              <a:t>probability of detection</a:t>
            </a:r>
          </a:p>
          <a:p>
            <a:pPr marL="742950" lvl="1" indent="-285750">
              <a:buFont typeface="Arial" panose="020B0604020202020204" pitchFamily="34" charset="0"/>
              <a:buChar char="•"/>
            </a:pPr>
            <a:r>
              <a:rPr lang="en-US" sz="1600" dirty="0"/>
              <a:t>Extra step – verify actual size, location of created defects</a:t>
            </a:r>
          </a:p>
          <a:p>
            <a:pPr lvl="1"/>
            <a:endParaRPr lang="en-US" sz="1600" dirty="0"/>
          </a:p>
          <a:p>
            <a:pPr marL="285750" indent="-285750">
              <a:buFont typeface="Arial" panose="020B0604020202020204" pitchFamily="34" charset="0"/>
              <a:buChar char="•"/>
            </a:pPr>
            <a:r>
              <a:rPr lang="en-US" sz="1600" dirty="0"/>
              <a:t>Need to </a:t>
            </a:r>
            <a:r>
              <a:rPr lang="en-US" sz="1600" b="1" dirty="0">
                <a:solidFill>
                  <a:srgbClr val="C00000"/>
                </a:solidFill>
              </a:rPr>
              <a:t>treat it like NDE </a:t>
            </a:r>
            <a:r>
              <a:rPr lang="en-US" sz="1600" dirty="0"/>
              <a:t>– believe and investigate every indication</a:t>
            </a:r>
          </a:p>
          <a:p>
            <a:pPr marL="742950" lvl="1" indent="-285750">
              <a:buFont typeface="Arial" panose="020B0604020202020204" pitchFamily="34" charset="0"/>
              <a:buChar char="•"/>
            </a:pPr>
            <a:r>
              <a:rPr lang="en-US" sz="1600" dirty="0"/>
              <a:t>Can’t dismiss anything as a false positive unless proven</a:t>
            </a:r>
          </a:p>
        </p:txBody>
      </p:sp>
      <p:sp>
        <p:nvSpPr>
          <p:cNvPr id="5" name="TextBox 4">
            <a:extLst>
              <a:ext uri="{FF2B5EF4-FFF2-40B4-BE49-F238E27FC236}">
                <a16:creationId xmlns:a16="http://schemas.microsoft.com/office/drawing/2014/main" id="{7E254855-94CA-BD45-B608-EAE3F3B35644}"/>
              </a:ext>
            </a:extLst>
          </p:cNvPr>
          <p:cNvSpPr txBox="1"/>
          <p:nvPr/>
        </p:nvSpPr>
        <p:spPr>
          <a:xfrm>
            <a:off x="4299708" y="2222425"/>
            <a:ext cx="544582" cy="461665"/>
          </a:xfrm>
          <a:prstGeom prst="rect">
            <a:avLst/>
          </a:prstGeom>
          <a:noFill/>
        </p:spPr>
        <p:txBody>
          <a:bodyPr wrap="square" rtlCol="0">
            <a:spAutoFit/>
          </a:bodyPr>
          <a:lstStyle/>
          <a:p>
            <a:r>
              <a:rPr lang="en-US" sz="2400" b="1" dirty="0">
                <a:solidFill>
                  <a:schemeClr val="accent1">
                    <a:lumMod val="75000"/>
                  </a:schemeClr>
                </a:solidFill>
              </a:rPr>
              <a:t>vs.</a:t>
            </a:r>
          </a:p>
        </p:txBody>
      </p:sp>
      <p:sp>
        <p:nvSpPr>
          <p:cNvPr id="23" name="TextBox 22">
            <a:extLst>
              <a:ext uri="{FF2B5EF4-FFF2-40B4-BE49-F238E27FC236}">
                <a16:creationId xmlns:a16="http://schemas.microsoft.com/office/drawing/2014/main" id="{1A4682CC-AD96-8146-9D97-A8810B420025}"/>
              </a:ext>
            </a:extLst>
          </p:cNvPr>
          <p:cNvSpPr txBox="1"/>
          <p:nvPr/>
        </p:nvSpPr>
        <p:spPr>
          <a:xfrm>
            <a:off x="5576685" y="862650"/>
            <a:ext cx="2686050" cy="369332"/>
          </a:xfrm>
          <a:prstGeom prst="rect">
            <a:avLst/>
          </a:prstGeom>
          <a:noFill/>
        </p:spPr>
        <p:txBody>
          <a:bodyPr wrap="square" rtlCol="0">
            <a:spAutoFit/>
          </a:bodyPr>
          <a:lstStyle/>
          <a:p>
            <a:r>
              <a:rPr lang="en-US" b="1" u="sng" dirty="0">
                <a:solidFill>
                  <a:schemeClr val="accent1">
                    <a:lumMod val="75000"/>
                  </a:schemeClr>
                </a:solidFill>
              </a:rPr>
              <a:t>Part Quality Function</a:t>
            </a:r>
          </a:p>
        </p:txBody>
      </p:sp>
      <p:sp>
        <p:nvSpPr>
          <p:cNvPr id="24" name="TextBox 23">
            <a:extLst>
              <a:ext uri="{FF2B5EF4-FFF2-40B4-BE49-F238E27FC236}">
                <a16:creationId xmlns:a16="http://schemas.microsoft.com/office/drawing/2014/main" id="{ED36305F-A5C0-6445-B998-2911F1D2559F}"/>
              </a:ext>
            </a:extLst>
          </p:cNvPr>
          <p:cNvSpPr txBox="1"/>
          <p:nvPr/>
        </p:nvSpPr>
        <p:spPr>
          <a:xfrm>
            <a:off x="515815" y="1304788"/>
            <a:ext cx="3585087"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Real-time warning of build problems</a:t>
            </a:r>
          </a:p>
          <a:p>
            <a:pPr marL="285750" indent="-285750">
              <a:buFont typeface="Arial" panose="020B0604020202020204" pitchFamily="34" charset="0"/>
              <a:buChar char="•"/>
            </a:pPr>
            <a:r>
              <a:rPr lang="en-US" sz="1600" dirty="0"/>
              <a:t>Use to check for </a:t>
            </a:r>
            <a:r>
              <a:rPr lang="en-US" sz="1600" dirty="0">
                <a:solidFill>
                  <a:srgbClr val="C00000"/>
                </a:solidFill>
              </a:rPr>
              <a:t>process drift</a:t>
            </a:r>
          </a:p>
          <a:p>
            <a:pPr marL="285750" indent="-285750">
              <a:buFont typeface="Arial" panose="020B0604020202020204" pitchFamily="34" charset="0"/>
              <a:buChar char="•"/>
            </a:pPr>
            <a:r>
              <a:rPr lang="en-US" sz="1600" dirty="0"/>
              <a:t>Monitor </a:t>
            </a:r>
            <a:r>
              <a:rPr lang="en-US" sz="1600" dirty="0">
                <a:solidFill>
                  <a:srgbClr val="C00000"/>
                </a:solidFill>
              </a:rPr>
              <a:t>effects of parameter changes</a:t>
            </a:r>
            <a:r>
              <a:rPr lang="en-US" sz="1600" dirty="0"/>
              <a:t>, spatter, etc. </a:t>
            </a:r>
          </a:p>
          <a:p>
            <a:endParaRPr lang="en-US" sz="1600" dirty="0"/>
          </a:p>
          <a:p>
            <a:pPr marL="285750" indent="-285750">
              <a:buFont typeface="Arial" panose="020B0604020202020204" pitchFamily="34" charset="0"/>
              <a:buChar char="•"/>
            </a:pPr>
            <a:r>
              <a:rPr lang="en-US" sz="1600" b="1" dirty="0">
                <a:solidFill>
                  <a:srgbClr val="C00000"/>
                </a:solidFill>
              </a:rPr>
              <a:t>Not</a:t>
            </a:r>
            <a:r>
              <a:rPr lang="en-US" sz="1600" dirty="0"/>
              <a:t> counting on it for quantitative part quality metrics or defect detection</a:t>
            </a:r>
          </a:p>
          <a:p>
            <a:pPr marL="742950" lvl="1" indent="-285750">
              <a:buFont typeface="Arial" panose="020B0604020202020204" pitchFamily="34" charset="0"/>
              <a:buChar char="•"/>
            </a:pPr>
            <a:r>
              <a:rPr lang="en-US" sz="1600" dirty="0"/>
              <a:t>May help tell you where to look for a problem, but would require verification with NDE</a:t>
            </a:r>
          </a:p>
        </p:txBody>
      </p:sp>
      <p:sp>
        <p:nvSpPr>
          <p:cNvPr id="12" name="Footer Placeholder 4">
            <a:extLst>
              <a:ext uri="{FF2B5EF4-FFF2-40B4-BE49-F238E27FC236}">
                <a16:creationId xmlns:a16="http://schemas.microsoft.com/office/drawing/2014/main" id="{DC9C33C6-0E0C-1C48-AF44-3C626407E9C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2747425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57150" y="4835130"/>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569AA3CD-A2CB-466D-9230-F5738A9C58EC}" type="slidenum">
              <a:rPr lang="en-US" altLang="en-US" sz="1050">
                <a:solidFill>
                  <a:srgbClr val="404040"/>
                </a:solidFill>
              </a:rPr>
              <a:pPr algn="l" eaLnBrk="1" hangingPunct="1"/>
              <a:t>2</a:t>
            </a:fld>
            <a:endParaRPr lang="en-US" altLang="en-US" sz="1050">
              <a:solidFill>
                <a:srgbClr val="404040"/>
              </a:solidFill>
            </a:endParaRPr>
          </a:p>
        </p:txBody>
      </p:sp>
      <p:sp>
        <p:nvSpPr>
          <p:cNvPr id="6149" name="Rectangle 4"/>
          <p:cNvSpPr>
            <a:spLocks noChangeArrowheads="1"/>
          </p:cNvSpPr>
          <p:nvPr/>
        </p:nvSpPr>
        <p:spPr bwMode="auto">
          <a:xfrm>
            <a:off x="5116112" y="2425731"/>
            <a:ext cx="223089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Qualification of NDE and in-situ monitoring</a:t>
            </a:r>
          </a:p>
        </p:txBody>
      </p:sp>
      <p:sp>
        <p:nvSpPr>
          <p:cNvPr id="6151" name="Rectangle 6"/>
          <p:cNvSpPr>
            <a:spLocks noChangeArrowheads="1"/>
          </p:cNvSpPr>
          <p:nvPr/>
        </p:nvSpPr>
        <p:spPr bwMode="auto">
          <a:xfrm>
            <a:off x="2971799" y="1193420"/>
            <a:ext cx="1600200"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Certification framework</a:t>
            </a:r>
          </a:p>
        </p:txBody>
      </p:sp>
      <p:sp>
        <p:nvSpPr>
          <p:cNvPr id="6153" name="Text Box 8"/>
          <p:cNvSpPr txBox="1">
            <a:spLocks noChangeArrowheads="1"/>
          </p:cNvSpPr>
          <p:nvPr/>
        </p:nvSpPr>
        <p:spPr bwMode="auto">
          <a:xfrm>
            <a:off x="161423" y="138479"/>
            <a:ext cx="88211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We will discuss the use of NDE and in-situ monitoring for certifying AM hardware and in-space manufacturing.</a:t>
            </a:r>
          </a:p>
        </p:txBody>
      </p:sp>
      <p:pic>
        <p:nvPicPr>
          <p:cNvPr id="10" name="Picture 9">
            <a:extLst>
              <a:ext uri="{FF2B5EF4-FFF2-40B4-BE49-F238E27FC236}">
                <a16:creationId xmlns:a16="http://schemas.microsoft.com/office/drawing/2014/main" id="{B8C6234A-B6D8-5A4A-BD08-33B40250EB94}"/>
              </a:ext>
            </a:extLst>
          </p:cNvPr>
          <p:cNvPicPr>
            <a:picLocks noChangeAspect="1"/>
          </p:cNvPicPr>
          <p:nvPr/>
        </p:nvPicPr>
        <p:blipFill>
          <a:blip r:embed="rId3"/>
          <a:stretch>
            <a:fillRect/>
          </a:stretch>
        </p:blipFill>
        <p:spPr>
          <a:xfrm>
            <a:off x="-293552" y="4253774"/>
            <a:ext cx="1779452" cy="889726"/>
          </a:xfrm>
          <a:prstGeom prst="rect">
            <a:avLst/>
          </a:prstGeom>
        </p:spPr>
      </p:pic>
      <p:pic>
        <p:nvPicPr>
          <p:cNvPr id="11" name="Picture 10">
            <a:extLst>
              <a:ext uri="{FF2B5EF4-FFF2-40B4-BE49-F238E27FC236}">
                <a16:creationId xmlns:a16="http://schemas.microsoft.com/office/drawing/2014/main" id="{F8D4A28D-000C-7141-9403-A77BFAE36267}"/>
              </a:ext>
            </a:extLst>
          </p:cNvPr>
          <p:cNvPicPr>
            <a:picLocks noChangeAspect="1"/>
          </p:cNvPicPr>
          <p:nvPr/>
        </p:nvPicPr>
        <p:blipFill>
          <a:blip r:embed="rId4"/>
          <a:stretch>
            <a:fillRect/>
          </a:stretch>
        </p:blipFill>
        <p:spPr>
          <a:xfrm>
            <a:off x="1019630" y="4377499"/>
            <a:ext cx="700885" cy="700883"/>
          </a:xfrm>
          <a:prstGeom prst="rect">
            <a:avLst/>
          </a:prstGeom>
        </p:spPr>
      </p:pic>
      <p:pic>
        <p:nvPicPr>
          <p:cNvPr id="13" name="Picture 12">
            <a:extLst>
              <a:ext uri="{FF2B5EF4-FFF2-40B4-BE49-F238E27FC236}">
                <a16:creationId xmlns:a16="http://schemas.microsoft.com/office/drawing/2014/main" id="{CDF45916-DFA9-9842-9C11-E0951BE45AB5}"/>
              </a:ext>
            </a:extLst>
          </p:cNvPr>
          <p:cNvPicPr>
            <a:picLocks noChangeAspect="1"/>
          </p:cNvPicPr>
          <p:nvPr/>
        </p:nvPicPr>
        <p:blipFill rotWithShape="1">
          <a:blip r:embed="rId5"/>
          <a:srcRect t="10403" r="2516" b="11475"/>
          <a:stretch/>
        </p:blipFill>
        <p:spPr>
          <a:xfrm>
            <a:off x="2931238" y="2341752"/>
            <a:ext cx="2048741" cy="1094560"/>
          </a:xfrm>
          <a:prstGeom prst="rect">
            <a:avLst/>
          </a:prstGeom>
          <a:ln w="12700">
            <a:solidFill>
              <a:schemeClr val="tx1"/>
            </a:solidFill>
          </a:ln>
        </p:spPr>
      </p:pic>
      <p:pic>
        <p:nvPicPr>
          <p:cNvPr id="14" name="Picture 13">
            <a:extLst>
              <a:ext uri="{FF2B5EF4-FFF2-40B4-BE49-F238E27FC236}">
                <a16:creationId xmlns:a16="http://schemas.microsoft.com/office/drawing/2014/main" id="{4AD31620-5E8D-C748-B422-97E3C53EB446}"/>
              </a:ext>
            </a:extLst>
          </p:cNvPr>
          <p:cNvPicPr>
            <a:picLocks noChangeAspect="1"/>
          </p:cNvPicPr>
          <p:nvPr/>
        </p:nvPicPr>
        <p:blipFill>
          <a:blip r:embed="rId6"/>
          <a:stretch>
            <a:fillRect/>
          </a:stretch>
        </p:blipFill>
        <p:spPr>
          <a:xfrm>
            <a:off x="211852" y="1098851"/>
            <a:ext cx="2668957" cy="1433122"/>
          </a:xfrm>
          <a:prstGeom prst="rect">
            <a:avLst/>
          </a:prstGeom>
        </p:spPr>
      </p:pic>
      <p:pic>
        <p:nvPicPr>
          <p:cNvPr id="17" name="Picture 2" descr="Hybrid Metal 3D Printer from Made In Space Gets NASA Funding ...">
            <a:extLst>
              <a:ext uri="{FF2B5EF4-FFF2-40B4-BE49-F238E27FC236}">
                <a16:creationId xmlns:a16="http://schemas.microsoft.com/office/drawing/2014/main" id="{7AEB95DE-E6EC-B14C-8EDD-61D032DB91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81" t="7308" r="7408" b="19779"/>
          <a:stretch/>
        </p:blipFill>
        <p:spPr bwMode="auto">
          <a:xfrm>
            <a:off x="5413772" y="3376696"/>
            <a:ext cx="1635572" cy="117716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a16="http://schemas.microsoft.com/office/drawing/2014/main" id="{3701918C-2A34-1743-8E6E-0FD62AB237C9}"/>
              </a:ext>
            </a:extLst>
          </p:cNvPr>
          <p:cNvSpPr>
            <a:spLocks noChangeArrowheads="1"/>
          </p:cNvSpPr>
          <p:nvPr/>
        </p:nvSpPr>
        <p:spPr bwMode="auto">
          <a:xfrm>
            <a:off x="7165911" y="3655254"/>
            <a:ext cx="1704698"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In-space additive manufacturing</a:t>
            </a:r>
          </a:p>
        </p:txBody>
      </p:sp>
      <p:sp>
        <p:nvSpPr>
          <p:cNvPr id="19" name="Footer Placeholder 4">
            <a:extLst>
              <a:ext uri="{FF2B5EF4-FFF2-40B4-BE49-F238E27FC236}">
                <a16:creationId xmlns:a16="http://schemas.microsoft.com/office/drawing/2014/main" id="{F3EAEED8-5D28-1A45-ABD5-33924FBF7D81}"/>
              </a:ext>
            </a:extLst>
          </p:cNvPr>
          <p:cNvSpPr txBox="1">
            <a:spLocks/>
          </p:cNvSpPr>
          <p:nvPr/>
        </p:nvSpPr>
        <p:spPr>
          <a:xfrm>
            <a:off x="2388177" y="4675983"/>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Approved for Public Release – Distribution is Unlimited</a:t>
            </a:r>
            <a:endParaRPr lang="en-US" dirty="0"/>
          </a:p>
        </p:txBody>
      </p:sp>
    </p:spTree>
    <p:extLst>
      <p:ext uri="{BB962C8B-B14F-4D97-AF65-F5344CB8AC3E}">
        <p14:creationId xmlns:p14="http://schemas.microsoft.com/office/powerpoint/2010/main" val="1091997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par>
                                <p:cTn id="15" presetID="1" presetClass="entr" presetSubtype="0" fill="hold" nodeType="withEffect">
                                  <p:stCondLst>
                                    <p:cond delay="45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1"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20</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200" dirty="0">
                <a:solidFill>
                  <a:srgbClr val="000000"/>
                </a:solidFill>
              </a:rPr>
              <a:t>When considering the use of in-situ process monitoring for part qualification, there are a few aspects that challenge the current paradigm.</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394182" y="3167931"/>
            <a:ext cx="4785561" cy="400110"/>
          </a:xfrm>
          <a:prstGeom prst="rect">
            <a:avLst/>
          </a:prstGeom>
          <a:noFill/>
        </p:spPr>
        <p:txBody>
          <a:bodyPr wrap="square" rtlCol="0">
            <a:spAutoFit/>
          </a:bodyPr>
          <a:lstStyle/>
          <a:p>
            <a:r>
              <a:rPr lang="en-US" sz="2000" b="1" i="1" dirty="0">
                <a:solidFill>
                  <a:schemeClr val="accent1">
                    <a:lumMod val="75000"/>
                  </a:schemeClr>
                </a:solidFill>
              </a:rPr>
              <a:t>Closed-loop process control</a:t>
            </a:r>
          </a:p>
        </p:txBody>
      </p:sp>
      <p:sp>
        <p:nvSpPr>
          <p:cNvPr id="24" name="TextBox 23">
            <a:extLst>
              <a:ext uri="{FF2B5EF4-FFF2-40B4-BE49-F238E27FC236}">
                <a16:creationId xmlns:a16="http://schemas.microsoft.com/office/drawing/2014/main" id="{ED36305F-A5C0-6445-B998-2911F1D2559F}"/>
              </a:ext>
            </a:extLst>
          </p:cNvPr>
          <p:cNvSpPr txBox="1"/>
          <p:nvPr/>
        </p:nvSpPr>
        <p:spPr>
          <a:xfrm>
            <a:off x="634258" y="1271291"/>
            <a:ext cx="8026265" cy="1900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Often, defect observations are indirect</a:t>
            </a:r>
          </a:p>
          <a:p>
            <a:pPr marL="742950" lvl="1" indent="-285750">
              <a:lnSpc>
                <a:spcPct val="150000"/>
              </a:lnSpc>
              <a:buFont typeface="Arial" panose="020B0604020202020204" pitchFamily="34" charset="0"/>
              <a:buChar char="•"/>
            </a:pPr>
            <a:r>
              <a:rPr lang="en-US" sz="1600" dirty="0"/>
              <a:t>Directly observing process variation, inferring final defect</a:t>
            </a:r>
          </a:p>
          <a:p>
            <a:pPr marL="742950" lvl="1" indent="-285750">
              <a:lnSpc>
                <a:spcPct val="150000"/>
              </a:lnSpc>
              <a:buFont typeface="Arial" panose="020B0604020202020204" pitchFamily="34" charset="0"/>
              <a:buChar char="•"/>
            </a:pPr>
            <a:r>
              <a:rPr lang="en-US" sz="1600" dirty="0"/>
              <a:t>Must understand physical basis for measured phenomena</a:t>
            </a:r>
          </a:p>
          <a:p>
            <a:pPr marL="742950" lvl="1" indent="-285750">
              <a:lnSpc>
                <a:spcPct val="150000"/>
              </a:lnSpc>
              <a:buFont typeface="Arial" panose="020B0604020202020204" pitchFamily="34" charset="0"/>
              <a:buChar char="•"/>
            </a:pPr>
            <a:r>
              <a:rPr lang="en-US" sz="1600" dirty="0"/>
              <a:t>Need to prove a causal correlation from measured indications to defect state</a:t>
            </a:r>
          </a:p>
          <a:p>
            <a:pPr marL="285750" indent="-285750">
              <a:lnSpc>
                <a:spcPct val="150000"/>
              </a:lnSpc>
              <a:buFont typeface="Arial" panose="020B0604020202020204" pitchFamily="34" charset="0"/>
              <a:buChar char="•"/>
            </a:pPr>
            <a:r>
              <a:rPr lang="en-US" sz="1600" dirty="0"/>
              <a:t>Probability of detection (POD) study must include secondary verification of created defects</a:t>
            </a:r>
          </a:p>
        </p:txBody>
      </p:sp>
      <p:sp>
        <p:nvSpPr>
          <p:cNvPr id="12" name="TextBox 11">
            <a:extLst>
              <a:ext uri="{FF2B5EF4-FFF2-40B4-BE49-F238E27FC236}">
                <a16:creationId xmlns:a16="http://schemas.microsoft.com/office/drawing/2014/main" id="{3131B62B-3FEA-EF47-8C3C-30A36E742441}"/>
              </a:ext>
            </a:extLst>
          </p:cNvPr>
          <p:cNvSpPr txBox="1"/>
          <p:nvPr/>
        </p:nvSpPr>
        <p:spPr>
          <a:xfrm>
            <a:off x="634259" y="3497106"/>
            <a:ext cx="6416952"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Current qualification logic based on a locked process</a:t>
            </a:r>
          </a:p>
          <a:p>
            <a:pPr marL="285750" indent="-285750">
              <a:lnSpc>
                <a:spcPct val="150000"/>
              </a:lnSpc>
              <a:buFont typeface="Arial" panose="020B0604020202020204" pitchFamily="34" charset="0"/>
              <a:buChar char="•"/>
            </a:pPr>
            <a:r>
              <a:rPr lang="en-US" sz="1600" dirty="0"/>
              <a:t>For real-time parameter changes, a new approach is needed</a:t>
            </a:r>
          </a:p>
        </p:txBody>
      </p:sp>
      <p:sp>
        <p:nvSpPr>
          <p:cNvPr id="13" name="TextBox 12">
            <a:extLst>
              <a:ext uri="{FF2B5EF4-FFF2-40B4-BE49-F238E27FC236}">
                <a16:creationId xmlns:a16="http://schemas.microsoft.com/office/drawing/2014/main" id="{2910F47A-68D1-D24E-820B-7FB4314B9FEE}"/>
              </a:ext>
            </a:extLst>
          </p:cNvPr>
          <p:cNvSpPr txBox="1"/>
          <p:nvPr/>
        </p:nvSpPr>
        <p:spPr>
          <a:xfrm>
            <a:off x="394182" y="935139"/>
            <a:ext cx="4032085" cy="400110"/>
          </a:xfrm>
          <a:prstGeom prst="rect">
            <a:avLst/>
          </a:prstGeom>
          <a:noFill/>
        </p:spPr>
        <p:txBody>
          <a:bodyPr wrap="square" rtlCol="0">
            <a:spAutoFit/>
          </a:bodyPr>
          <a:lstStyle/>
          <a:p>
            <a:r>
              <a:rPr lang="en-US" sz="2000" b="1" i="1" dirty="0">
                <a:solidFill>
                  <a:schemeClr val="accent1">
                    <a:lumMod val="75000"/>
                  </a:schemeClr>
                </a:solidFill>
              </a:rPr>
              <a:t>In-process vs. post-process NDE</a:t>
            </a:r>
          </a:p>
        </p:txBody>
      </p:sp>
      <p:sp>
        <p:nvSpPr>
          <p:cNvPr id="2" name="TextBox 1">
            <a:extLst>
              <a:ext uri="{FF2B5EF4-FFF2-40B4-BE49-F238E27FC236}">
                <a16:creationId xmlns:a16="http://schemas.microsoft.com/office/drawing/2014/main" id="{D8B59BB3-C936-BC4B-903B-42DC6AE92D75}"/>
              </a:ext>
            </a:extLst>
          </p:cNvPr>
          <p:cNvSpPr txBox="1"/>
          <p:nvPr/>
        </p:nvSpPr>
        <p:spPr>
          <a:xfrm>
            <a:off x="6507846" y="3668999"/>
            <a:ext cx="1779452" cy="584775"/>
          </a:xfrm>
          <a:prstGeom prst="rect">
            <a:avLst/>
          </a:prstGeom>
          <a:noFill/>
        </p:spPr>
        <p:txBody>
          <a:bodyPr wrap="square" rtlCol="0">
            <a:spAutoFit/>
          </a:bodyPr>
          <a:lstStyle/>
          <a:p>
            <a:r>
              <a:rPr lang="en-US" sz="1600" b="1" i="1" dirty="0">
                <a:solidFill>
                  <a:srgbClr val="C00000"/>
                </a:solidFill>
              </a:rPr>
              <a:t>no longer nondestructive</a:t>
            </a:r>
          </a:p>
        </p:txBody>
      </p:sp>
      <p:sp>
        <p:nvSpPr>
          <p:cNvPr id="14" name="Footer Placeholder 4">
            <a:extLst>
              <a:ext uri="{FF2B5EF4-FFF2-40B4-BE49-F238E27FC236}">
                <a16:creationId xmlns:a16="http://schemas.microsoft.com/office/drawing/2014/main" id="{C6D723F0-E009-B04E-8201-7E4FCF5A4B4D}"/>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3704643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There are aspects of the NASA AM certification approach that will require tailoring for in-space manufacturing.</a:t>
            </a:r>
          </a:p>
        </p:txBody>
      </p:sp>
      <p:sp>
        <p:nvSpPr>
          <p:cNvPr id="19" name="TextBox 18">
            <a:extLst>
              <a:ext uri="{FF2B5EF4-FFF2-40B4-BE49-F238E27FC236}">
                <a16:creationId xmlns:a16="http://schemas.microsoft.com/office/drawing/2014/main" id="{A73484BD-45BD-714E-86A4-2DBD8CA23079}"/>
              </a:ext>
            </a:extLst>
          </p:cNvPr>
          <p:cNvSpPr txBox="1"/>
          <p:nvPr/>
        </p:nvSpPr>
        <p:spPr>
          <a:xfrm>
            <a:off x="450315" y="1517469"/>
            <a:ext cx="75391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Lay out AM Control Plan, identify requirements that must be tailored</a:t>
            </a:r>
          </a:p>
          <a:p>
            <a:pPr marL="285750" indent="-285750">
              <a:buFont typeface="Arial" panose="020B0604020202020204" pitchFamily="34" charset="0"/>
              <a:buChar char="•"/>
            </a:pPr>
            <a:r>
              <a:rPr lang="en-US" dirty="0"/>
              <a:t>Verification &amp; validation of part quality are the main challenges</a:t>
            </a:r>
          </a:p>
          <a:p>
            <a:pPr marL="285750" indent="-285750">
              <a:buFont typeface="Arial" panose="020B0604020202020204" pitchFamily="34" charset="0"/>
              <a:buChar char="•"/>
            </a:pPr>
            <a:r>
              <a:rPr lang="en-US" dirty="0"/>
              <a:t>Plan to create standard builds and witness specimens that are </a:t>
            </a:r>
            <a:r>
              <a:rPr lang="en-US" dirty="0" err="1"/>
              <a:t>downmassed</a:t>
            </a:r>
            <a:r>
              <a:rPr lang="en-US" dirty="0"/>
              <a:t> from ISS for NDE inspection and metallurgical evaluation</a:t>
            </a:r>
          </a:p>
          <a:p>
            <a:pPr marL="285750" indent="-285750">
              <a:buFont typeface="Arial" panose="020B0604020202020204" pitchFamily="34" charset="0"/>
              <a:buChar char="•"/>
            </a:pPr>
            <a:r>
              <a:rPr lang="en-US" dirty="0"/>
              <a:t>For long duration missions, will need onboard quality assurance </a:t>
            </a:r>
          </a:p>
        </p:txBody>
      </p:sp>
      <p:sp>
        <p:nvSpPr>
          <p:cNvPr id="2" name="Rectangle 1">
            <a:extLst>
              <a:ext uri="{FF2B5EF4-FFF2-40B4-BE49-F238E27FC236}">
                <a16:creationId xmlns:a16="http://schemas.microsoft.com/office/drawing/2014/main" id="{1DD8BA4C-6FAD-4444-9E1F-68A7073B3F13}"/>
              </a:ext>
            </a:extLst>
          </p:cNvPr>
          <p:cNvSpPr/>
          <p:nvPr/>
        </p:nvSpPr>
        <p:spPr>
          <a:xfrm>
            <a:off x="230864" y="1145961"/>
            <a:ext cx="1919115" cy="369332"/>
          </a:xfrm>
          <a:prstGeom prst="rect">
            <a:avLst/>
          </a:prstGeom>
        </p:spPr>
        <p:txBody>
          <a:bodyPr wrap="none">
            <a:spAutoFit/>
          </a:bodyPr>
          <a:lstStyle/>
          <a:p>
            <a:r>
              <a:rPr lang="en-US" b="1" i="1" dirty="0">
                <a:solidFill>
                  <a:schemeClr val="accent1">
                    <a:lumMod val="75000"/>
                  </a:schemeClr>
                </a:solidFill>
              </a:rPr>
              <a:t>General Approach</a:t>
            </a:r>
          </a:p>
        </p:txBody>
      </p:sp>
      <p:pic>
        <p:nvPicPr>
          <p:cNvPr id="1026" name="Picture 2" descr="In-Space Manufacturing | NASA">
            <a:extLst>
              <a:ext uri="{FF2B5EF4-FFF2-40B4-BE49-F238E27FC236}">
                <a16:creationId xmlns:a16="http://schemas.microsoft.com/office/drawing/2014/main" id="{2A902B22-9DCC-234C-A1B6-FB3BD7EC2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592" y="2946326"/>
            <a:ext cx="1827182" cy="182718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F42A95-26E1-9647-A2FA-BE83EF136A06}"/>
              </a:ext>
            </a:extLst>
          </p:cNvPr>
          <p:cNvSpPr txBox="1"/>
          <p:nvPr/>
        </p:nvSpPr>
        <p:spPr>
          <a:xfrm>
            <a:off x="772466" y="2937650"/>
            <a:ext cx="5617976" cy="1008289"/>
          </a:xfrm>
          <a:prstGeom prst="rect">
            <a:avLst/>
          </a:prstGeom>
          <a:noFill/>
        </p:spPr>
        <p:txBody>
          <a:bodyPr wrap="square" rtlCol="0">
            <a:spAutoFit/>
          </a:bodyPr>
          <a:lstStyle/>
          <a:p>
            <a:pPr>
              <a:lnSpc>
                <a:spcPct val="200000"/>
              </a:lnSpc>
            </a:pPr>
            <a:r>
              <a:rPr lang="en-US" sz="1600" b="1" dirty="0">
                <a:solidFill>
                  <a:srgbClr val="C00000"/>
                </a:solidFill>
              </a:rPr>
              <a:t>This is key to the value proposition for in-space manufacturing!</a:t>
            </a:r>
          </a:p>
          <a:p>
            <a:pPr>
              <a:lnSpc>
                <a:spcPct val="200000"/>
              </a:lnSpc>
            </a:pPr>
            <a:r>
              <a:rPr lang="en-US" sz="1600" b="1" dirty="0">
                <a:solidFill>
                  <a:srgbClr val="C00000"/>
                </a:solidFill>
              </a:rPr>
              <a:t>Must be able to produce functional, certified parts.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68940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 current approach to in-space manufacturing quality control includes using ground-based analog systems.</a:t>
            </a:r>
          </a:p>
        </p:txBody>
      </p:sp>
      <p:sp>
        <p:nvSpPr>
          <p:cNvPr id="2" name="Rectangle 1">
            <a:extLst>
              <a:ext uri="{FF2B5EF4-FFF2-40B4-BE49-F238E27FC236}">
                <a16:creationId xmlns:a16="http://schemas.microsoft.com/office/drawing/2014/main" id="{1DD8BA4C-6FAD-4444-9E1F-68A7073B3F13}"/>
              </a:ext>
            </a:extLst>
          </p:cNvPr>
          <p:cNvSpPr/>
          <p:nvPr/>
        </p:nvSpPr>
        <p:spPr>
          <a:xfrm>
            <a:off x="230864" y="1218987"/>
            <a:ext cx="1881734" cy="369332"/>
          </a:xfrm>
          <a:prstGeom prst="rect">
            <a:avLst/>
          </a:prstGeom>
        </p:spPr>
        <p:txBody>
          <a:bodyPr wrap="none">
            <a:spAutoFit/>
          </a:bodyPr>
          <a:lstStyle/>
          <a:p>
            <a:r>
              <a:rPr lang="en-US" b="1" i="1" dirty="0">
                <a:solidFill>
                  <a:schemeClr val="accent1">
                    <a:lumMod val="75000"/>
                  </a:schemeClr>
                </a:solidFill>
              </a:rPr>
              <a:t>Current Approach</a:t>
            </a:r>
          </a:p>
        </p:txBody>
      </p:sp>
      <p:sp>
        <p:nvSpPr>
          <p:cNvPr id="20" name="TextBox 19">
            <a:extLst>
              <a:ext uri="{FF2B5EF4-FFF2-40B4-BE49-F238E27FC236}">
                <a16:creationId xmlns:a16="http://schemas.microsoft.com/office/drawing/2014/main" id="{88F42A95-26E1-9647-A2FA-BE83EF136A06}"/>
              </a:ext>
            </a:extLst>
          </p:cNvPr>
          <p:cNvSpPr txBox="1"/>
          <p:nvPr/>
        </p:nvSpPr>
        <p:spPr>
          <a:xfrm>
            <a:off x="1763012" y="3510127"/>
            <a:ext cx="5617976" cy="515847"/>
          </a:xfrm>
          <a:prstGeom prst="rect">
            <a:avLst/>
          </a:prstGeom>
          <a:noFill/>
        </p:spPr>
        <p:txBody>
          <a:bodyPr wrap="square" rtlCol="0">
            <a:spAutoFit/>
          </a:bodyPr>
          <a:lstStyle/>
          <a:p>
            <a:pPr algn="ctr">
              <a:lnSpc>
                <a:spcPct val="200000"/>
              </a:lnSpc>
            </a:pPr>
            <a:r>
              <a:rPr lang="en-US" sz="1600" b="1" dirty="0">
                <a:solidFill>
                  <a:srgbClr val="C00000"/>
                </a:solidFill>
              </a:rPr>
              <a:t>In-situ monitoring can help guide part-to-part comparisons.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3" name="TextBox 2">
            <a:extLst>
              <a:ext uri="{FF2B5EF4-FFF2-40B4-BE49-F238E27FC236}">
                <a16:creationId xmlns:a16="http://schemas.microsoft.com/office/drawing/2014/main" id="{0D258F33-5BB1-FA45-8E43-C6AAD557C8B2}"/>
              </a:ext>
            </a:extLst>
          </p:cNvPr>
          <p:cNvSpPr txBox="1"/>
          <p:nvPr/>
        </p:nvSpPr>
        <p:spPr>
          <a:xfrm>
            <a:off x="780289" y="1597296"/>
            <a:ext cx="669340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Currently assume FFF is similar on-ground vs. in-space</a:t>
            </a:r>
          </a:p>
          <a:p>
            <a:pPr marL="742950" lvl="1" indent="-285750">
              <a:buFont typeface="Arial" panose="020B0604020202020204" pitchFamily="34" charset="0"/>
              <a:buChar char="•"/>
            </a:pPr>
            <a:r>
              <a:rPr lang="en-US" dirty="0"/>
              <a:t>Use ground-based prototype with same settings for testing</a:t>
            </a:r>
          </a:p>
          <a:p>
            <a:pPr marL="285750" indent="-285750">
              <a:buFont typeface="Arial" panose="020B0604020202020204" pitchFamily="34" charset="0"/>
              <a:buChar char="•"/>
            </a:pPr>
            <a:r>
              <a:rPr lang="en-US" dirty="0"/>
              <a:t>Cannot assume this for metal systems, will have to test</a:t>
            </a:r>
          </a:p>
          <a:p>
            <a:pPr marL="742950" lvl="1" indent="-285750">
              <a:buFont typeface="Arial" panose="020B0604020202020204" pitchFamily="34" charset="0"/>
              <a:buChar char="•"/>
            </a:pPr>
            <a:r>
              <a:rPr lang="en-US" dirty="0"/>
              <a:t>Establish appropriate materials knockdown factors</a:t>
            </a:r>
          </a:p>
          <a:p>
            <a:pPr marL="285750" indent="-285750">
              <a:buFont typeface="Arial" panose="020B0604020202020204" pitchFamily="34" charset="0"/>
              <a:buChar char="•"/>
            </a:pPr>
            <a:r>
              <a:rPr lang="en-US" dirty="0"/>
              <a:t>Ground testing can provide insight into material, but cannot replicate the exact conditions experienced by a certain part</a:t>
            </a:r>
          </a:p>
          <a:p>
            <a:endParaRPr lang="en-US" dirty="0"/>
          </a:p>
        </p:txBody>
      </p:sp>
    </p:spTree>
    <p:extLst>
      <p:ext uri="{BB962C8B-B14F-4D97-AF65-F5344CB8AC3E}">
        <p14:creationId xmlns:p14="http://schemas.microsoft.com/office/powerpoint/2010/main" val="241104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ybrid Metal 3D Printer from Made In Space Gets NASA Funding ...">
            <a:extLst>
              <a:ext uri="{FF2B5EF4-FFF2-40B4-BE49-F238E27FC236}">
                <a16:creationId xmlns:a16="http://schemas.microsoft.com/office/drawing/2014/main" id="{0F7F7B7A-8A9E-314F-81DF-57D29C88A3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868" y="2662673"/>
            <a:ext cx="1677587" cy="13944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782828-3F8F-294C-AB16-2996D1C4A61B}"/>
              </a:ext>
            </a:extLst>
          </p:cNvPr>
          <p:cNvSpPr txBox="1"/>
          <p:nvPr/>
        </p:nvSpPr>
        <p:spPr>
          <a:xfrm>
            <a:off x="6471093" y="1308319"/>
            <a:ext cx="2212080" cy="584775"/>
          </a:xfrm>
          <a:prstGeom prst="rect">
            <a:avLst/>
          </a:prstGeom>
          <a:noFill/>
        </p:spPr>
        <p:txBody>
          <a:bodyPr wrap="none" rtlCol="0">
            <a:spAutoFit/>
          </a:bodyPr>
          <a:lstStyle/>
          <a:p>
            <a:r>
              <a:rPr lang="en-US" sz="1600" dirty="0">
                <a:solidFill>
                  <a:schemeClr val="accent1"/>
                </a:solidFill>
              </a:rPr>
              <a:t>Bound Metal Deposition</a:t>
            </a:r>
          </a:p>
          <a:p>
            <a:r>
              <a:rPr lang="en-US" sz="1600" dirty="0">
                <a:solidFill>
                  <a:schemeClr val="accent1"/>
                </a:solidFill>
              </a:rPr>
              <a:t>+ Laser Profilometry</a:t>
            </a:r>
          </a:p>
        </p:txBody>
      </p:sp>
      <p:sp>
        <p:nvSpPr>
          <p:cNvPr id="6" name="TextBox 5">
            <a:extLst>
              <a:ext uri="{FF2B5EF4-FFF2-40B4-BE49-F238E27FC236}">
                <a16:creationId xmlns:a16="http://schemas.microsoft.com/office/drawing/2014/main" id="{9AB9273A-8905-664A-AA66-BC8C5643D730}"/>
              </a:ext>
            </a:extLst>
          </p:cNvPr>
          <p:cNvSpPr txBox="1"/>
          <p:nvPr/>
        </p:nvSpPr>
        <p:spPr>
          <a:xfrm>
            <a:off x="5487962" y="1003650"/>
            <a:ext cx="2198551" cy="369332"/>
          </a:xfrm>
          <a:prstGeom prst="rect">
            <a:avLst/>
          </a:prstGeom>
          <a:noFill/>
        </p:spPr>
        <p:txBody>
          <a:bodyPr wrap="none" rtlCol="0">
            <a:spAutoFit/>
          </a:bodyPr>
          <a:lstStyle/>
          <a:p>
            <a:r>
              <a:rPr lang="en-US" dirty="0" err="1"/>
              <a:t>TechShot</a:t>
            </a:r>
            <a:r>
              <a:rPr lang="en-US" dirty="0"/>
              <a:t>, Inc. FabLab</a:t>
            </a:r>
          </a:p>
        </p:txBody>
      </p:sp>
      <p:sp>
        <p:nvSpPr>
          <p:cNvPr id="7" name="TextBox 6">
            <a:extLst>
              <a:ext uri="{FF2B5EF4-FFF2-40B4-BE49-F238E27FC236}">
                <a16:creationId xmlns:a16="http://schemas.microsoft.com/office/drawing/2014/main" id="{31FB486B-766E-E34A-8EAB-E9B330C8780E}"/>
              </a:ext>
            </a:extLst>
          </p:cNvPr>
          <p:cNvSpPr txBox="1"/>
          <p:nvPr/>
        </p:nvSpPr>
        <p:spPr>
          <a:xfrm>
            <a:off x="1014157" y="1058643"/>
            <a:ext cx="3193310" cy="369332"/>
          </a:xfrm>
          <a:prstGeom prst="rect">
            <a:avLst/>
          </a:prstGeom>
          <a:noFill/>
        </p:spPr>
        <p:txBody>
          <a:bodyPr wrap="none" rtlCol="0">
            <a:spAutoFit/>
          </a:bodyPr>
          <a:lstStyle/>
          <a:p>
            <a:r>
              <a:rPr lang="en-US" dirty="0" err="1"/>
              <a:t>Redwire</a:t>
            </a:r>
            <a:r>
              <a:rPr lang="en-US" dirty="0"/>
              <a:t> (Made in Space) Vulcan</a:t>
            </a:r>
          </a:p>
        </p:txBody>
      </p:sp>
      <p:pic>
        <p:nvPicPr>
          <p:cNvPr id="8" name="Picture 7">
            <a:extLst>
              <a:ext uri="{FF2B5EF4-FFF2-40B4-BE49-F238E27FC236}">
                <a16:creationId xmlns:a16="http://schemas.microsoft.com/office/drawing/2014/main" id="{CE9C2713-4C44-D946-944B-7D5061A31487}"/>
              </a:ext>
            </a:extLst>
          </p:cNvPr>
          <p:cNvPicPr>
            <a:picLocks noChangeAspect="1"/>
          </p:cNvPicPr>
          <p:nvPr/>
        </p:nvPicPr>
        <p:blipFill rotWithShape="1">
          <a:blip r:embed="rId4"/>
          <a:srcRect l="22241" r="13025" b="3577"/>
          <a:stretch/>
        </p:blipFill>
        <p:spPr>
          <a:xfrm>
            <a:off x="4694154" y="1426256"/>
            <a:ext cx="1707748" cy="1608405"/>
          </a:xfrm>
          <a:prstGeom prst="rect">
            <a:avLst/>
          </a:prstGeom>
          <a:ln w="12700">
            <a:solidFill>
              <a:schemeClr val="tx1"/>
            </a:solidFill>
          </a:ln>
        </p:spPr>
      </p:pic>
      <p:pic>
        <p:nvPicPr>
          <p:cNvPr id="9" name="Picture 8">
            <a:extLst>
              <a:ext uri="{FF2B5EF4-FFF2-40B4-BE49-F238E27FC236}">
                <a16:creationId xmlns:a16="http://schemas.microsoft.com/office/drawing/2014/main" id="{FF088855-F597-D648-8D60-F3B8CE7A7A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42"/>
          <a:stretch/>
        </p:blipFill>
        <p:spPr>
          <a:xfrm>
            <a:off x="6587238" y="1913293"/>
            <a:ext cx="2042980" cy="2969084"/>
          </a:xfrm>
          <a:prstGeom prst="rect">
            <a:avLst/>
          </a:prstGeom>
          <a:ln w="12700">
            <a:solidFill>
              <a:schemeClr val="tx1"/>
            </a:solidFill>
          </a:ln>
        </p:spPr>
      </p:pic>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sp>
        <p:nvSpPr>
          <p:cNvPr id="11" name="TextBox 10">
            <a:extLst>
              <a:ext uri="{FF2B5EF4-FFF2-40B4-BE49-F238E27FC236}">
                <a16:creationId xmlns:a16="http://schemas.microsoft.com/office/drawing/2014/main" id="{556C1D94-336E-5544-AA4F-7A86C2FC5368}"/>
              </a:ext>
            </a:extLst>
          </p:cNvPr>
          <p:cNvSpPr txBox="1"/>
          <p:nvPr/>
        </p:nvSpPr>
        <p:spPr>
          <a:xfrm>
            <a:off x="2157308" y="1403255"/>
            <a:ext cx="2124927" cy="1077218"/>
          </a:xfrm>
          <a:prstGeom prst="rect">
            <a:avLst/>
          </a:prstGeom>
          <a:noFill/>
        </p:spPr>
        <p:txBody>
          <a:bodyPr wrap="square" rtlCol="0">
            <a:spAutoFit/>
          </a:bodyPr>
          <a:lstStyle/>
          <a:p>
            <a:pPr algn="ctr"/>
            <a:r>
              <a:rPr lang="en-US" sz="1600" dirty="0">
                <a:solidFill>
                  <a:schemeClr val="accent1"/>
                </a:solidFill>
              </a:rPr>
              <a:t>Wire-Arc Additive Manufacturing</a:t>
            </a:r>
          </a:p>
          <a:p>
            <a:pPr algn="ctr"/>
            <a:r>
              <a:rPr lang="en-US" sz="1600" dirty="0">
                <a:solidFill>
                  <a:schemeClr val="accent1"/>
                </a:solidFill>
              </a:rPr>
              <a:t>+ Weld Quality Grading Machine Vision</a:t>
            </a:r>
          </a:p>
        </p:txBody>
      </p:sp>
      <p:pic>
        <p:nvPicPr>
          <p:cNvPr id="12" name="Picture 11">
            <a:extLst>
              <a:ext uri="{FF2B5EF4-FFF2-40B4-BE49-F238E27FC236}">
                <a16:creationId xmlns:a16="http://schemas.microsoft.com/office/drawing/2014/main" id="{5E9A7464-F1EF-4F41-B42F-F5138FB33E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617" y="1431009"/>
            <a:ext cx="1220691" cy="1063869"/>
          </a:xfrm>
          <a:prstGeom prst="rect">
            <a:avLst/>
          </a:prstGeom>
          <a:ln w="12700">
            <a:solidFill>
              <a:schemeClr val="tx1"/>
            </a:solidFill>
          </a:ln>
        </p:spPr>
      </p:pic>
      <p:pic>
        <p:nvPicPr>
          <p:cNvPr id="13" name="Picture 12">
            <a:extLst>
              <a:ext uri="{FF2B5EF4-FFF2-40B4-BE49-F238E27FC236}">
                <a16:creationId xmlns:a16="http://schemas.microsoft.com/office/drawing/2014/main" id="{570D6286-9673-A64C-AEEC-37729108A1AD}"/>
              </a:ext>
            </a:extLst>
          </p:cNvPr>
          <p:cNvPicPr>
            <a:picLocks noChangeAspect="1"/>
          </p:cNvPicPr>
          <p:nvPr/>
        </p:nvPicPr>
        <p:blipFill>
          <a:blip r:embed="rId7"/>
          <a:stretch>
            <a:fillRect/>
          </a:stretch>
        </p:blipFill>
        <p:spPr>
          <a:xfrm>
            <a:off x="4876800" y="3230722"/>
            <a:ext cx="1525102" cy="1473460"/>
          </a:xfrm>
          <a:prstGeom prst="rect">
            <a:avLst/>
          </a:prstGeom>
          <a:ln w="12700">
            <a:solidFill>
              <a:schemeClr val="tx1"/>
            </a:solidFill>
          </a:ln>
        </p:spPr>
      </p:pic>
      <p:pic>
        <p:nvPicPr>
          <p:cNvPr id="14" name="Picture 13">
            <a:extLst>
              <a:ext uri="{FF2B5EF4-FFF2-40B4-BE49-F238E27FC236}">
                <a16:creationId xmlns:a16="http://schemas.microsoft.com/office/drawing/2014/main" id="{327453B9-5826-934B-9AB1-64A9B642242B}"/>
              </a:ext>
            </a:extLst>
          </p:cNvPr>
          <p:cNvPicPr>
            <a:picLocks noChangeAspect="1"/>
          </p:cNvPicPr>
          <p:nvPr/>
        </p:nvPicPr>
        <p:blipFill>
          <a:blip r:embed="rId8"/>
          <a:stretch>
            <a:fillRect/>
          </a:stretch>
        </p:blipFill>
        <p:spPr>
          <a:xfrm>
            <a:off x="2328695" y="2665281"/>
            <a:ext cx="1953540" cy="2026881"/>
          </a:xfrm>
          <a:prstGeom prst="rect">
            <a:avLst/>
          </a:prstGeom>
          <a:ln w="12700">
            <a:solidFill>
              <a:schemeClr val="tx1"/>
            </a:solidFill>
          </a:ln>
        </p:spPr>
      </p:pic>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Current metal manufacturing technology developments include in-situ monitoring with automated processing.</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22938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500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4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45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45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45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450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4500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450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4500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4500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4500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 main considerations for implementation of NDE in space are physics, size, automation, and interpretation.</a:t>
            </a:r>
          </a:p>
        </p:txBody>
      </p:sp>
      <p:sp>
        <p:nvSpPr>
          <p:cNvPr id="2" name="Rectangle 1">
            <a:extLst>
              <a:ext uri="{FF2B5EF4-FFF2-40B4-BE49-F238E27FC236}">
                <a16:creationId xmlns:a16="http://schemas.microsoft.com/office/drawing/2014/main" id="{1DD8BA4C-6FAD-4444-9E1F-68A7073B3F13}"/>
              </a:ext>
            </a:extLst>
          </p:cNvPr>
          <p:cNvSpPr/>
          <p:nvPr/>
        </p:nvSpPr>
        <p:spPr>
          <a:xfrm>
            <a:off x="450320" y="1084920"/>
            <a:ext cx="868764" cy="369332"/>
          </a:xfrm>
          <a:prstGeom prst="rect">
            <a:avLst/>
          </a:prstGeom>
        </p:spPr>
        <p:txBody>
          <a:bodyPr wrap="none">
            <a:spAutoFit/>
          </a:bodyPr>
          <a:lstStyle/>
          <a:p>
            <a:r>
              <a:rPr lang="en-US" b="1" i="1" dirty="0">
                <a:solidFill>
                  <a:schemeClr val="accent1">
                    <a:lumMod val="75000"/>
                  </a:schemeClr>
                </a:solidFill>
              </a:rPr>
              <a:t>Physics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3" name="TextBox 2">
            <a:extLst>
              <a:ext uri="{FF2B5EF4-FFF2-40B4-BE49-F238E27FC236}">
                <a16:creationId xmlns:a16="http://schemas.microsoft.com/office/drawing/2014/main" id="{0D258F33-5BB1-FA45-8E43-C6AAD557C8B2}"/>
              </a:ext>
            </a:extLst>
          </p:cNvPr>
          <p:cNvSpPr txBox="1"/>
          <p:nvPr/>
        </p:nvSpPr>
        <p:spPr>
          <a:xfrm>
            <a:off x="682753" y="1402080"/>
            <a:ext cx="669340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Techniques that require fluid or powder are challenging</a:t>
            </a:r>
          </a:p>
          <a:p>
            <a:endParaRPr lang="en-US" dirty="0"/>
          </a:p>
          <a:p>
            <a:pPr marL="285750" indent="-285750">
              <a:buFont typeface="Arial" panose="020B0604020202020204" pitchFamily="34" charset="0"/>
              <a:buChar char="•"/>
            </a:pPr>
            <a:r>
              <a:rPr lang="en-US" dirty="0"/>
              <a:t>Some techniques require large, heavy equipment (ex: x-ray source)</a:t>
            </a:r>
          </a:p>
          <a:p>
            <a:endParaRPr lang="en-US" dirty="0"/>
          </a:p>
          <a:p>
            <a:pPr marL="285750" indent="-285750">
              <a:buFont typeface="Arial" panose="020B0604020202020204" pitchFamily="34" charset="0"/>
              <a:buChar char="•"/>
            </a:pPr>
            <a:r>
              <a:rPr lang="en-US" dirty="0"/>
              <a:t>Manual operations require crew time and expertise</a:t>
            </a:r>
          </a:p>
          <a:p>
            <a:pPr marL="742950" lvl="1" indent="-285750">
              <a:buFont typeface="Arial" panose="020B0604020202020204" pitchFamily="34" charset="0"/>
              <a:buChar char="•"/>
            </a:pPr>
            <a:r>
              <a:rPr lang="en-US" dirty="0"/>
              <a:t>Automation is preferred</a:t>
            </a:r>
          </a:p>
          <a:p>
            <a:pPr lvl="1"/>
            <a:endParaRPr lang="en-US" dirty="0"/>
          </a:p>
          <a:p>
            <a:pPr marL="285750" indent="-285750">
              <a:buFont typeface="Arial" panose="020B0604020202020204" pitchFamily="34" charset="0"/>
              <a:buChar char="•"/>
            </a:pPr>
            <a:r>
              <a:rPr lang="en-US" dirty="0"/>
              <a:t>Data typically requires skilled interpretation</a:t>
            </a:r>
          </a:p>
          <a:p>
            <a:pPr marL="742950" lvl="1" indent="-285750">
              <a:buFont typeface="Arial" panose="020B0604020202020204" pitchFamily="34" charset="0"/>
              <a:buChar char="•"/>
            </a:pPr>
            <a:r>
              <a:rPr lang="en-US" dirty="0"/>
              <a:t>Results can be sent back to Earth for analysis</a:t>
            </a:r>
          </a:p>
          <a:p>
            <a:pPr marL="742950" lvl="1" indent="-285750">
              <a:buFont typeface="Arial" panose="020B0604020202020204" pitchFamily="34" charset="0"/>
              <a:buChar char="•"/>
            </a:pPr>
            <a:r>
              <a:rPr lang="en-US" dirty="0"/>
              <a:t>OR develop automated processing, machine learning</a:t>
            </a:r>
          </a:p>
          <a:p>
            <a:endParaRPr lang="en-US" dirty="0"/>
          </a:p>
        </p:txBody>
      </p:sp>
      <p:sp>
        <p:nvSpPr>
          <p:cNvPr id="11" name="Rectangle 10">
            <a:extLst>
              <a:ext uri="{FF2B5EF4-FFF2-40B4-BE49-F238E27FC236}">
                <a16:creationId xmlns:a16="http://schemas.microsoft.com/office/drawing/2014/main" id="{CA323B28-07F9-0B45-9E14-98759FC55DF8}"/>
              </a:ext>
            </a:extLst>
          </p:cNvPr>
          <p:cNvSpPr/>
          <p:nvPr/>
        </p:nvSpPr>
        <p:spPr>
          <a:xfrm>
            <a:off x="444224" y="1651848"/>
            <a:ext cx="550856" cy="369332"/>
          </a:xfrm>
          <a:prstGeom prst="rect">
            <a:avLst/>
          </a:prstGeom>
        </p:spPr>
        <p:txBody>
          <a:bodyPr wrap="none">
            <a:spAutoFit/>
          </a:bodyPr>
          <a:lstStyle/>
          <a:p>
            <a:r>
              <a:rPr lang="en-US" b="1" i="1" dirty="0">
                <a:solidFill>
                  <a:schemeClr val="accent1">
                    <a:lumMod val="75000"/>
                  </a:schemeClr>
                </a:solidFill>
              </a:rPr>
              <a:t>Size</a:t>
            </a:r>
          </a:p>
        </p:txBody>
      </p:sp>
      <p:sp>
        <p:nvSpPr>
          <p:cNvPr id="12" name="Rectangle 11">
            <a:extLst>
              <a:ext uri="{FF2B5EF4-FFF2-40B4-BE49-F238E27FC236}">
                <a16:creationId xmlns:a16="http://schemas.microsoft.com/office/drawing/2014/main" id="{1A1767C9-306F-4A44-A276-85DE28CA06A4}"/>
              </a:ext>
            </a:extLst>
          </p:cNvPr>
          <p:cNvSpPr/>
          <p:nvPr/>
        </p:nvSpPr>
        <p:spPr>
          <a:xfrm>
            <a:off x="425936" y="2206584"/>
            <a:ext cx="1333122" cy="369332"/>
          </a:xfrm>
          <a:prstGeom prst="rect">
            <a:avLst/>
          </a:prstGeom>
        </p:spPr>
        <p:txBody>
          <a:bodyPr wrap="none">
            <a:spAutoFit/>
          </a:bodyPr>
          <a:lstStyle/>
          <a:p>
            <a:r>
              <a:rPr lang="en-US" b="1" i="1" dirty="0">
                <a:solidFill>
                  <a:schemeClr val="accent1">
                    <a:lumMod val="75000"/>
                  </a:schemeClr>
                </a:solidFill>
              </a:rPr>
              <a:t>Automation</a:t>
            </a:r>
          </a:p>
        </p:txBody>
      </p:sp>
      <p:sp>
        <p:nvSpPr>
          <p:cNvPr id="13" name="Rectangle 12">
            <a:extLst>
              <a:ext uri="{FF2B5EF4-FFF2-40B4-BE49-F238E27FC236}">
                <a16:creationId xmlns:a16="http://schemas.microsoft.com/office/drawing/2014/main" id="{7ABCD3C2-77D0-2245-A200-3FF65E4FB5FC}"/>
              </a:ext>
            </a:extLst>
          </p:cNvPr>
          <p:cNvSpPr/>
          <p:nvPr/>
        </p:nvSpPr>
        <p:spPr>
          <a:xfrm>
            <a:off x="444224" y="3041736"/>
            <a:ext cx="1533946" cy="369332"/>
          </a:xfrm>
          <a:prstGeom prst="rect">
            <a:avLst/>
          </a:prstGeom>
        </p:spPr>
        <p:txBody>
          <a:bodyPr wrap="none">
            <a:spAutoFit/>
          </a:bodyPr>
          <a:lstStyle/>
          <a:p>
            <a:r>
              <a:rPr lang="en-US" b="1" i="1" dirty="0">
                <a:solidFill>
                  <a:schemeClr val="accent1">
                    <a:lumMod val="75000"/>
                  </a:schemeClr>
                </a:solidFill>
              </a:rPr>
              <a:t>Interpretation</a:t>
            </a:r>
          </a:p>
        </p:txBody>
      </p:sp>
    </p:spTree>
    <p:extLst>
      <p:ext uri="{BB962C8B-B14F-4D97-AF65-F5344CB8AC3E}">
        <p14:creationId xmlns:p14="http://schemas.microsoft.com/office/powerpoint/2010/main" val="236036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Computed tomography technology tailored for operation in a space environment is being studied and developed. </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8" name="TextBox 7"/>
          <p:cNvSpPr txBox="1"/>
          <p:nvPr/>
        </p:nvSpPr>
        <p:spPr>
          <a:xfrm>
            <a:off x="410042" y="1070471"/>
            <a:ext cx="6021307"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NASA Goddard Space Flight Center (GSFC) has led efforts to advance In-Space X-ray Computed Tomography (CT). (VOXEL effort/P.I. Dr. Justin S. Jones)</a:t>
            </a:r>
          </a:p>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Efforts include </a:t>
            </a:r>
            <a:r>
              <a:rPr lang="en-US" sz="1200" u="sng" dirty="0">
                <a:latin typeface="Calibri" panose="020F0502020204030204" pitchFamily="34" charset="0"/>
                <a:cs typeface="Calibri" panose="020F0502020204030204" pitchFamily="34" charset="0"/>
              </a:rPr>
              <a:t>Concept Development</a:t>
            </a:r>
            <a:r>
              <a:rPr lang="en-US" sz="1200" dirty="0">
                <a:latin typeface="Calibri" panose="020F0502020204030204" pitchFamily="34" charset="0"/>
                <a:cs typeface="Calibri" panose="020F0502020204030204" pitchFamily="34" charset="0"/>
              </a:rPr>
              <a:t> and </a:t>
            </a:r>
            <a:r>
              <a:rPr lang="en-US" sz="1200" u="sng" dirty="0">
                <a:latin typeface="Calibri" panose="020F0502020204030204" pitchFamily="34" charset="0"/>
                <a:cs typeface="Calibri" panose="020F0502020204030204" pitchFamily="34" charset="0"/>
              </a:rPr>
              <a:t>Trade Studies</a:t>
            </a:r>
            <a:r>
              <a:rPr lang="en-US" sz="1200" dirty="0">
                <a:latin typeface="Calibri" panose="020F0502020204030204" pitchFamily="34" charset="0"/>
                <a:cs typeface="Calibri" panose="020F0502020204030204" pitchFamily="34" charset="0"/>
              </a:rPr>
              <a:t> to assess feasibility for CT in different environments (ISS, lunar, Martian, crewed/non-crewed)</a:t>
            </a:r>
          </a:p>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Instrument Design Lab (IDL) study in late 2019 - early 2020 demonstrated core system feasibility and key requirements met for a </a:t>
            </a:r>
            <a:r>
              <a:rPr lang="en-US" sz="1200" i="1" dirty="0">
                <a:latin typeface="Calibri" panose="020F0502020204030204" pitchFamily="34" charset="0"/>
                <a:cs typeface="Calibri" panose="020F0502020204030204" pitchFamily="34" charset="0"/>
              </a:rPr>
              <a:t>pathfinder</a:t>
            </a:r>
            <a:r>
              <a:rPr lang="en-US" sz="1200" dirty="0">
                <a:latin typeface="Calibri" panose="020F0502020204030204" pitchFamily="34" charset="0"/>
                <a:cs typeface="Calibri" panose="020F0502020204030204" pitchFamily="34" charset="0"/>
              </a:rPr>
              <a:t>, prototype design, including deep dives into 12 major subsystems (systems integration, thermal, electrical, radiometry, mechanisms, and more).</a:t>
            </a:r>
            <a:endParaRPr lang="en-US" sz="1200" i="1" dirty="0">
              <a:latin typeface="Calibri" panose="020F0502020204030204" pitchFamily="34" charset="0"/>
              <a:cs typeface="Calibri" panose="020F0502020204030204" pitchFamily="34" charset="0"/>
            </a:endParaRPr>
          </a:p>
        </p:txBody>
      </p:sp>
      <p:pic>
        <p:nvPicPr>
          <p:cNvPr id="14"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007" y="2700901"/>
            <a:ext cx="3373140" cy="167824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24" y="2855830"/>
            <a:ext cx="2061647" cy="1243015"/>
          </a:xfrm>
          <a:prstGeom prst="rect">
            <a:avLst/>
          </a:prstGeom>
        </p:spPr>
      </p:pic>
      <p:pic>
        <p:nvPicPr>
          <p:cNvPr id="19" name="Picture 18"/>
          <p:cNvPicPr>
            <a:picLocks noChangeAspect="1"/>
          </p:cNvPicPr>
          <p:nvPr/>
        </p:nvPicPr>
        <p:blipFill>
          <a:blip r:embed="rId7"/>
          <a:stretch>
            <a:fillRect/>
          </a:stretch>
        </p:blipFill>
        <p:spPr>
          <a:xfrm>
            <a:off x="6431349" y="1217193"/>
            <a:ext cx="2530058" cy="3261025"/>
          </a:xfrm>
          <a:prstGeom prst="rect">
            <a:avLst/>
          </a:prstGeom>
          <a:ln>
            <a:noFill/>
          </a:ln>
          <a:effectLst>
            <a:outerShdw blurRad="190500" algn="tl" rotWithShape="0">
              <a:srgbClr val="000000">
                <a:alpha val="70000"/>
              </a:srgbClr>
            </a:outerShdw>
          </a:effectLst>
        </p:spPr>
      </p:pic>
      <p:sp>
        <p:nvSpPr>
          <p:cNvPr id="21" name="Rectangle 20"/>
          <p:cNvSpPr/>
          <p:nvPr/>
        </p:nvSpPr>
        <p:spPr>
          <a:xfrm>
            <a:off x="6432670" y="4478218"/>
            <a:ext cx="2528737" cy="600164"/>
          </a:xfrm>
          <a:prstGeom prst="rect">
            <a:avLst/>
          </a:prstGeom>
        </p:spPr>
        <p:txBody>
          <a:bodyPr wrap="square">
            <a:spAutoFit/>
          </a:bodyPr>
          <a:lstStyle/>
          <a:p>
            <a:pPr algn="ctr"/>
            <a:r>
              <a:rPr lang="en-US" sz="1100" i="1" dirty="0"/>
              <a:t>White Paper Submitted to the National Academy of Sciences Planetary Sciences and Astrobiology Decadal Survey</a:t>
            </a:r>
          </a:p>
        </p:txBody>
      </p:sp>
    </p:spTree>
    <p:extLst>
      <p:ext uri="{BB962C8B-B14F-4D97-AF65-F5344CB8AC3E}">
        <p14:creationId xmlns:p14="http://schemas.microsoft.com/office/powerpoint/2010/main" val="150049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In-space computed tomography capability would benefit many different missions, not just manufacturing.</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10" name="Rectangle 9"/>
          <p:cNvSpPr/>
          <p:nvPr/>
        </p:nvSpPr>
        <p:spPr>
          <a:xfrm>
            <a:off x="524597" y="1115277"/>
            <a:ext cx="7215146" cy="1697901"/>
          </a:xfrm>
          <a:prstGeom prst="rect">
            <a:avLst/>
          </a:prstGeom>
        </p:spPr>
        <p:txBody>
          <a:bodyPr wrap="square">
            <a:spAutoFit/>
          </a:bodyPr>
          <a:lstStyle/>
          <a:p>
            <a:pPr>
              <a:spcAft>
                <a:spcPts val="600"/>
              </a:spcAft>
            </a:pPr>
            <a:r>
              <a:rPr lang="en-US" altLang="x-none" sz="1600" b="1" dirty="0">
                <a:latin typeface="Calibri" panose="020F0502020204030204" pitchFamily="34" charset="0"/>
                <a:ea typeface="MS PGothic" charset="-128"/>
                <a:cs typeface="Calibri" panose="020F0502020204030204" pitchFamily="34" charset="0"/>
              </a:rPr>
              <a:t>5 Key Beneficiaries </a:t>
            </a:r>
            <a:r>
              <a:rPr lang="en-US" altLang="x-none" sz="1600" dirty="0">
                <a:latin typeface="Calibri" panose="020F0502020204030204" pitchFamily="34" charset="0"/>
                <a:ea typeface="MS PGothic" charset="-128"/>
                <a:cs typeface="Calibri" panose="020F0502020204030204" pitchFamily="34" charset="0"/>
              </a:rPr>
              <a:t>of In-space 3D inspection Capability </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In-Space Manufacturing </a:t>
            </a:r>
            <a:r>
              <a:rPr lang="en-US" altLang="x-none" sz="1400" i="1" dirty="0">
                <a:latin typeface="Calibri" panose="020F0502020204030204" pitchFamily="34" charset="0"/>
                <a:ea typeface="MS PGothic" charset="-128"/>
                <a:cs typeface="Calibri" panose="020F0502020204030204" pitchFamily="34" charset="0"/>
              </a:rPr>
              <a:t>(e.g. Made In Space (</a:t>
            </a:r>
            <a:r>
              <a:rPr lang="en-US" altLang="x-none" sz="1400" i="1" dirty="0" err="1">
                <a:latin typeface="Calibri" panose="020F0502020204030204" pitchFamily="34" charset="0"/>
                <a:ea typeface="MS PGothic" charset="-128"/>
                <a:cs typeface="Calibri" panose="020F0502020204030204" pitchFamily="34" charset="0"/>
              </a:rPr>
              <a:t>Redwire</a:t>
            </a:r>
            <a:r>
              <a:rPr lang="en-US" altLang="x-none" sz="1400" i="1" dirty="0">
                <a:latin typeface="Calibri" panose="020F0502020204030204" pitchFamily="34" charset="0"/>
                <a:ea typeface="MS PGothic" charset="-128"/>
                <a:cs typeface="Calibri" panose="020F0502020204030204" pitchFamily="34" charset="0"/>
              </a:rPr>
              <a:t>), Techshot, FabLab)</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Engineering Quality Assurance (QA) / Failure Analysis (FA) </a:t>
            </a:r>
            <a:r>
              <a:rPr lang="en-US" altLang="x-none" sz="1400" i="1" dirty="0">
                <a:latin typeface="Calibri" panose="020F0502020204030204" pitchFamily="34" charset="0"/>
                <a:ea typeface="MS PGothic" charset="-128"/>
                <a:cs typeface="Calibri" panose="020F0502020204030204" pitchFamily="34" charset="0"/>
              </a:rPr>
              <a:t>(flaw detection in parts)</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Human Safety/Mission Assurance </a:t>
            </a:r>
            <a:r>
              <a:rPr lang="en-US" altLang="x-none" sz="1400" i="1" dirty="0">
                <a:latin typeface="Calibri" panose="020F0502020204030204" pitchFamily="34" charset="0"/>
                <a:ea typeface="MS PGothic" charset="-128"/>
                <a:cs typeface="Calibri" panose="020F0502020204030204" pitchFamily="34" charset="0"/>
              </a:rPr>
              <a:t>(impact damage detection, protective gear)</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Science/Return Sample Triage </a:t>
            </a:r>
            <a:r>
              <a:rPr lang="en-US" altLang="x-none" sz="1400" i="1" dirty="0">
                <a:latin typeface="Calibri" panose="020F0502020204030204" pitchFamily="34" charset="0"/>
                <a:ea typeface="MS PGothic" charset="-128"/>
                <a:cs typeface="Calibri" panose="020F0502020204030204" pitchFamily="34" charset="0"/>
              </a:rPr>
              <a:t>(rocks, assays, drill cores)</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In-Situ Resource Utilization (ISRU)</a:t>
            </a:r>
            <a:r>
              <a:rPr lang="en-US" sz="14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Rounded Rectangle 11"/>
          <p:cNvSpPr/>
          <p:nvPr/>
        </p:nvSpPr>
        <p:spPr>
          <a:xfrm>
            <a:off x="738623" y="2932410"/>
            <a:ext cx="1613647"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First demonstration (ISS) of xCT in space for NDE of AM samples, planetary samples, and inspection</a:t>
            </a:r>
            <a:endParaRPr lang="en-US" sz="1050" dirty="0"/>
          </a:p>
        </p:txBody>
      </p:sp>
      <p:sp>
        <p:nvSpPr>
          <p:cNvPr id="13" name="Rounded Rectangle 12"/>
          <p:cNvSpPr/>
          <p:nvPr/>
        </p:nvSpPr>
        <p:spPr>
          <a:xfrm>
            <a:off x="2480896" y="2927547"/>
            <a:ext cx="1372140"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To the Moon via Gateway or Artemis crewed missions as a rapid, critical in situ NDE tool</a:t>
            </a:r>
            <a:endParaRPr lang="en-US" sz="1050" dirty="0"/>
          </a:p>
        </p:txBody>
      </p:sp>
      <p:sp>
        <p:nvSpPr>
          <p:cNvPr id="14" name="Rounded Rectangle 13"/>
          <p:cNvSpPr/>
          <p:nvPr/>
        </p:nvSpPr>
        <p:spPr>
          <a:xfrm>
            <a:off x="3981662" y="2922351"/>
            <a:ext cx="1553724" cy="11799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To Mars for in situ sample assessment on 2030’s era mobile labs, in context for cryogenic drill core sample return</a:t>
            </a:r>
            <a:endParaRPr lang="en-US" sz="1050" dirty="0"/>
          </a:p>
        </p:txBody>
      </p:sp>
      <p:sp>
        <p:nvSpPr>
          <p:cNvPr id="15" name="Rounded Rectangle 14"/>
          <p:cNvSpPr/>
          <p:nvPr/>
        </p:nvSpPr>
        <p:spPr>
          <a:xfrm>
            <a:off x="5664011" y="2927547"/>
            <a:ext cx="1416063"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Beyond the Moon and Mars is Europa and other ocean worlds – fast surveys of samples</a:t>
            </a:r>
            <a:endParaRPr lang="en-US" sz="1050" dirty="0"/>
          </a:p>
        </p:txBody>
      </p:sp>
      <p:sp>
        <p:nvSpPr>
          <p:cNvPr id="19" name="Rounded Rectangle 18"/>
          <p:cNvSpPr/>
          <p:nvPr/>
        </p:nvSpPr>
        <p:spPr>
          <a:xfrm>
            <a:off x="7208700" y="2924949"/>
            <a:ext cx="1361841" cy="11773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Ultimately, the autonomous “commodity style” xCT system with scalable range of applications</a:t>
            </a:r>
            <a:endParaRPr lang="en-US" sz="1050" dirty="0"/>
          </a:p>
        </p:txBody>
      </p:sp>
      <p:sp>
        <p:nvSpPr>
          <p:cNvPr id="2" name="Right Arrow 1"/>
          <p:cNvSpPr/>
          <p:nvPr/>
        </p:nvSpPr>
        <p:spPr>
          <a:xfrm>
            <a:off x="2007168" y="4253774"/>
            <a:ext cx="6553358" cy="518523"/>
          </a:xfrm>
          <a:prstGeom prst="rightArrow">
            <a:avLst>
              <a:gd name="adj1" fmla="val 50000"/>
              <a:gd name="adj2" fmla="val 101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Extended Pathways for CT in Space Use:</a:t>
            </a:r>
          </a:p>
        </p:txBody>
      </p:sp>
    </p:spTree>
    <p:extLst>
      <p:ext uri="{BB962C8B-B14F-4D97-AF65-F5344CB8AC3E}">
        <p14:creationId xmlns:p14="http://schemas.microsoft.com/office/powerpoint/2010/main" val="287430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7" name="Picture 16">
            <a:extLst>
              <a:ext uri="{FF2B5EF4-FFF2-40B4-BE49-F238E27FC236}">
                <a16:creationId xmlns:a16="http://schemas.microsoft.com/office/drawing/2014/main" id="{FDE014F1-3E7D-F34B-9D81-7CE04F712D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325809" y="157639"/>
            <a:ext cx="8656074" cy="892552"/>
          </a:xfrm>
          <a:prstGeom prst="rect">
            <a:avLst/>
          </a:prstGeom>
        </p:spPr>
        <p:txBody>
          <a:bodyPr wrap="square">
            <a:spAutoFit/>
          </a:bodyPr>
          <a:lstStyle/>
          <a:p>
            <a:pPr>
              <a:spcBef>
                <a:spcPct val="0"/>
              </a:spcBef>
            </a:pPr>
            <a:r>
              <a:rPr lang="en-US" altLang="en-US" sz="2600" b="1" dirty="0"/>
              <a:t>Computed tomography is the main technique used for ground-based NDE and certification of AM parts. </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9" name="TextBox 8"/>
          <p:cNvSpPr txBox="1"/>
          <p:nvPr/>
        </p:nvSpPr>
        <p:spPr>
          <a:xfrm>
            <a:off x="3727660" y="4330967"/>
            <a:ext cx="2705100"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3D printed dog bone</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403" t="-2059" b="1"/>
          <a:stretch/>
        </p:blipFill>
        <p:spPr>
          <a:xfrm>
            <a:off x="3803597" y="1735525"/>
            <a:ext cx="2475665" cy="259544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965" y="1428236"/>
            <a:ext cx="1707203" cy="1924934"/>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b="19519"/>
          <a:stretch/>
        </p:blipFill>
        <p:spPr>
          <a:xfrm>
            <a:off x="1485900" y="1805749"/>
            <a:ext cx="1881114" cy="1925466"/>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b="15220"/>
          <a:stretch/>
        </p:blipFill>
        <p:spPr>
          <a:xfrm>
            <a:off x="6793406" y="1154822"/>
            <a:ext cx="2088671" cy="1583943"/>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13817"/>
          <a:stretch/>
        </p:blipFill>
        <p:spPr>
          <a:xfrm>
            <a:off x="6803265" y="2860387"/>
            <a:ext cx="2078812" cy="1717790"/>
          </a:xfrm>
          <a:prstGeom prst="rect">
            <a:avLst/>
          </a:prstGeom>
        </p:spPr>
      </p:pic>
      <p:sp>
        <p:nvSpPr>
          <p:cNvPr id="15" name="TextBox 14"/>
          <p:cNvSpPr txBox="1"/>
          <p:nvPr/>
        </p:nvSpPr>
        <p:spPr>
          <a:xfrm>
            <a:off x="6703209" y="4566157"/>
            <a:ext cx="2278674"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Ti6Al4V AM with radial cracks</a:t>
            </a:r>
          </a:p>
        </p:txBody>
      </p:sp>
      <p:sp>
        <p:nvSpPr>
          <p:cNvPr id="19" name="TextBox 18"/>
          <p:cNvSpPr txBox="1"/>
          <p:nvPr/>
        </p:nvSpPr>
        <p:spPr>
          <a:xfrm>
            <a:off x="39158" y="3796332"/>
            <a:ext cx="3555248"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Ti6Al4V AM Venturi with stress relief crack</a:t>
            </a:r>
          </a:p>
        </p:txBody>
      </p:sp>
      <p:sp>
        <p:nvSpPr>
          <p:cNvPr id="21" name="TextBox 20"/>
          <p:cNvSpPr txBox="1"/>
          <p:nvPr/>
        </p:nvSpPr>
        <p:spPr>
          <a:xfrm>
            <a:off x="1720515" y="1030969"/>
            <a:ext cx="4935434" cy="646331"/>
          </a:xfrm>
          <a:prstGeom prst="rect">
            <a:avLst/>
          </a:prstGeom>
          <a:noFill/>
        </p:spPr>
        <p:txBody>
          <a:bodyPr wrap="square" rtlCol="0">
            <a:spAutoFit/>
          </a:bodyPr>
          <a:lstStyle/>
          <a:p>
            <a:pPr algn="ctr"/>
            <a:r>
              <a:rPr lang="en-US" b="1" i="1" dirty="0">
                <a:solidFill>
                  <a:srgbClr val="C00000"/>
                </a:solidFill>
                <a:latin typeface="Calibri" panose="020F0502020204030204" pitchFamily="34" charset="0"/>
                <a:cs typeface="Calibri" panose="020F0502020204030204" pitchFamily="34" charset="0"/>
              </a:rPr>
              <a:t>Key Application: AM Part Inspection and Qualification for ISM parts</a:t>
            </a:r>
          </a:p>
        </p:txBody>
      </p:sp>
    </p:spTree>
    <p:extLst>
      <p:ext uri="{BB962C8B-B14F-4D97-AF65-F5344CB8AC3E}">
        <p14:creationId xmlns:p14="http://schemas.microsoft.com/office/powerpoint/2010/main" val="178994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57150" y="4835130"/>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569AA3CD-A2CB-466D-9230-F5738A9C58EC}" type="slidenum">
              <a:rPr lang="en-US" altLang="en-US" sz="1050">
                <a:solidFill>
                  <a:srgbClr val="404040"/>
                </a:solidFill>
              </a:rPr>
              <a:pPr algn="l" eaLnBrk="1" hangingPunct="1"/>
              <a:t>28</a:t>
            </a:fld>
            <a:endParaRPr lang="en-US" altLang="en-US" sz="1050">
              <a:solidFill>
                <a:srgbClr val="404040"/>
              </a:solidFill>
            </a:endParaRPr>
          </a:p>
        </p:txBody>
      </p:sp>
      <p:sp>
        <p:nvSpPr>
          <p:cNvPr id="6153" name="Text Box 8"/>
          <p:cNvSpPr txBox="1">
            <a:spLocks noChangeArrowheads="1"/>
          </p:cNvSpPr>
          <p:nvPr/>
        </p:nvSpPr>
        <p:spPr bwMode="auto">
          <a:xfrm>
            <a:off x="322847" y="204295"/>
            <a:ext cx="88211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tabLst>
                <a:tab pos="1765300" algn="l"/>
              </a:tabLst>
            </a:pPr>
            <a:r>
              <a:rPr lang="en-US" altLang="en-US" dirty="0">
                <a:solidFill>
                  <a:srgbClr val="000000"/>
                </a:solidFill>
              </a:rPr>
              <a:t>In summary, NDE and in-situ monitoring both have a role in certification of AM hardware and in-space manufacturing.</a:t>
            </a:r>
          </a:p>
        </p:txBody>
      </p:sp>
      <p:pic>
        <p:nvPicPr>
          <p:cNvPr id="10" name="Picture 9">
            <a:extLst>
              <a:ext uri="{FF2B5EF4-FFF2-40B4-BE49-F238E27FC236}">
                <a16:creationId xmlns:a16="http://schemas.microsoft.com/office/drawing/2014/main" id="{B8C6234A-B6D8-5A4A-BD08-33B40250EB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1" name="Picture 10">
            <a:extLst>
              <a:ext uri="{FF2B5EF4-FFF2-40B4-BE49-F238E27FC236}">
                <a16:creationId xmlns:a16="http://schemas.microsoft.com/office/drawing/2014/main" id="{F8D4A28D-000C-7141-9403-A77BFAE362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pic>
        <p:nvPicPr>
          <p:cNvPr id="13" name="Picture 12">
            <a:extLst>
              <a:ext uri="{FF2B5EF4-FFF2-40B4-BE49-F238E27FC236}">
                <a16:creationId xmlns:a16="http://schemas.microsoft.com/office/drawing/2014/main" id="{CDF45916-DFA9-9842-9C11-E0951BE45A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95271" y="3576197"/>
            <a:ext cx="1909813" cy="1020336"/>
          </a:xfrm>
          <a:prstGeom prst="rect">
            <a:avLst/>
          </a:prstGeom>
          <a:ln w="12700">
            <a:solidFill>
              <a:schemeClr val="tx1"/>
            </a:solidFill>
          </a:ln>
        </p:spPr>
      </p:pic>
      <p:sp>
        <p:nvSpPr>
          <p:cNvPr id="2" name="TextBox 1">
            <a:extLst>
              <a:ext uri="{FF2B5EF4-FFF2-40B4-BE49-F238E27FC236}">
                <a16:creationId xmlns:a16="http://schemas.microsoft.com/office/drawing/2014/main" id="{34A28666-40CB-AD47-8D60-13594B22B3A6}"/>
              </a:ext>
            </a:extLst>
          </p:cNvPr>
          <p:cNvSpPr txBox="1"/>
          <p:nvPr/>
        </p:nvSpPr>
        <p:spPr>
          <a:xfrm>
            <a:off x="398389" y="1115780"/>
            <a:ext cx="8420372" cy="2185214"/>
          </a:xfrm>
          <a:prstGeom prst="rect">
            <a:avLst/>
          </a:prstGeom>
          <a:noFill/>
        </p:spPr>
        <p:txBody>
          <a:bodyPr wrap="square" rtlCol="0">
            <a:spAutoFit/>
          </a:bodyPr>
          <a:lstStyle/>
          <a:p>
            <a:r>
              <a:rPr lang="en-US" dirty="0"/>
              <a:t>To use for </a:t>
            </a:r>
            <a:r>
              <a:rPr lang="en-US" b="1" i="1" dirty="0">
                <a:solidFill>
                  <a:srgbClr val="C00000"/>
                </a:solidFill>
              </a:rPr>
              <a:t>quantitative part quality </a:t>
            </a:r>
            <a:r>
              <a:rPr lang="en-US" dirty="0"/>
              <a:t>function, monitoring system must be qualified.</a:t>
            </a:r>
          </a:p>
          <a:p>
            <a:r>
              <a:rPr lang="en-US" dirty="0"/>
              <a:t>	→ Main challenge: developing correlation of indication to verified defect</a:t>
            </a:r>
          </a:p>
          <a:p>
            <a:endParaRPr lang="en-US" sz="1000" dirty="0"/>
          </a:p>
          <a:p>
            <a:r>
              <a:rPr lang="en-US" dirty="0"/>
              <a:t>Qualifying </a:t>
            </a:r>
            <a:r>
              <a:rPr lang="en-US" b="1" i="1" dirty="0">
                <a:solidFill>
                  <a:srgbClr val="C00000"/>
                </a:solidFill>
              </a:rPr>
              <a:t>closed-loop, adaptive </a:t>
            </a:r>
            <a:r>
              <a:rPr lang="en-US" dirty="0"/>
              <a:t>systems will require a new approach to the QMP.</a:t>
            </a:r>
          </a:p>
          <a:p>
            <a:endParaRPr lang="en-US" dirty="0"/>
          </a:p>
          <a:p>
            <a:r>
              <a:rPr lang="en-US" dirty="0"/>
              <a:t>In-situ monitoring is a key enabler for certification of </a:t>
            </a:r>
            <a:r>
              <a:rPr lang="en-US" b="1" i="1" dirty="0">
                <a:solidFill>
                  <a:srgbClr val="C00000"/>
                </a:solidFill>
              </a:rPr>
              <a:t>in-space</a:t>
            </a:r>
            <a:r>
              <a:rPr lang="en-US" dirty="0"/>
              <a:t> manufacturing.</a:t>
            </a:r>
          </a:p>
          <a:p>
            <a:endParaRPr lang="en-US" dirty="0"/>
          </a:p>
          <a:p>
            <a:r>
              <a:rPr lang="en-US" b="1" i="1" dirty="0">
                <a:solidFill>
                  <a:srgbClr val="C00000"/>
                </a:solidFill>
              </a:rPr>
              <a:t>NDE</a:t>
            </a:r>
            <a:r>
              <a:rPr lang="en-US" dirty="0"/>
              <a:t> is still vital for verification of post-build quality.</a:t>
            </a:r>
          </a:p>
        </p:txBody>
      </p:sp>
      <p:sp>
        <p:nvSpPr>
          <p:cNvPr id="3" name="TextBox 2">
            <a:extLst>
              <a:ext uri="{FF2B5EF4-FFF2-40B4-BE49-F238E27FC236}">
                <a16:creationId xmlns:a16="http://schemas.microsoft.com/office/drawing/2014/main" id="{8265DCD3-ACF1-5C40-85DD-9407594C7873}"/>
              </a:ext>
            </a:extLst>
          </p:cNvPr>
          <p:cNvSpPr txBox="1"/>
          <p:nvPr/>
        </p:nvSpPr>
        <p:spPr>
          <a:xfrm>
            <a:off x="1580655" y="3686255"/>
            <a:ext cx="3454476" cy="800219"/>
          </a:xfrm>
          <a:prstGeom prst="rect">
            <a:avLst/>
          </a:prstGeom>
          <a:noFill/>
        </p:spPr>
        <p:txBody>
          <a:bodyPr wrap="square" rtlCol="0">
            <a:spAutoFit/>
          </a:bodyPr>
          <a:lstStyle/>
          <a:p>
            <a:pPr algn="ctr"/>
            <a:r>
              <a:rPr lang="en-US" b="1" dirty="0">
                <a:solidFill>
                  <a:schemeClr val="accent1">
                    <a:lumMod val="75000"/>
                  </a:schemeClr>
                </a:solidFill>
              </a:rPr>
              <a:t>Thank you for your time!</a:t>
            </a:r>
          </a:p>
          <a:p>
            <a:pPr algn="ctr"/>
            <a:endParaRPr lang="en-US" sz="1000" b="1" dirty="0">
              <a:solidFill>
                <a:schemeClr val="accent1">
                  <a:lumMod val="75000"/>
                </a:schemeClr>
              </a:solidFill>
            </a:endParaRPr>
          </a:p>
          <a:p>
            <a:pPr algn="ctr"/>
            <a:r>
              <a:rPr lang="en-US" b="1" dirty="0">
                <a:solidFill>
                  <a:schemeClr val="accent1">
                    <a:lumMod val="75000"/>
                  </a:schemeClr>
                </a:solidFill>
              </a:rPr>
              <a:t>Questions?</a:t>
            </a:r>
          </a:p>
        </p:txBody>
      </p:sp>
      <p:sp>
        <p:nvSpPr>
          <p:cNvPr id="12" name="Footer Placeholder 4">
            <a:extLst>
              <a:ext uri="{FF2B5EF4-FFF2-40B4-BE49-F238E27FC236}">
                <a16:creationId xmlns:a16="http://schemas.microsoft.com/office/drawing/2014/main" id="{847F6FED-8453-EA4C-94D7-DBC20A087E8D}"/>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4495158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3</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The current logic of additive manufactured part certification is outlined in NASA-STD-6016B, NASA-STD-6030, and NASA-STD-6033.</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6483141" y="1035272"/>
            <a:ext cx="1951348" cy="400110"/>
          </a:xfrm>
          <a:prstGeom prst="rect">
            <a:avLst/>
          </a:prstGeom>
          <a:noFill/>
        </p:spPr>
        <p:txBody>
          <a:bodyPr wrap="square" rtlCol="0">
            <a:spAutoFit/>
          </a:bodyPr>
          <a:lstStyle/>
          <a:p>
            <a:pPr algn="ctr"/>
            <a:r>
              <a:rPr lang="en-US" sz="2000" b="1" i="1" dirty="0">
                <a:solidFill>
                  <a:schemeClr val="accent1">
                    <a:lumMod val="75000"/>
                  </a:schemeClr>
                </a:solidFill>
              </a:rPr>
              <a:t>MSFC-SPEC-3717</a:t>
            </a:r>
          </a:p>
        </p:txBody>
      </p:sp>
      <p:sp>
        <p:nvSpPr>
          <p:cNvPr id="13" name="TextBox 12">
            <a:extLst>
              <a:ext uri="{FF2B5EF4-FFF2-40B4-BE49-F238E27FC236}">
                <a16:creationId xmlns:a16="http://schemas.microsoft.com/office/drawing/2014/main" id="{2910F47A-68D1-D24E-820B-7FB4314B9FEE}"/>
              </a:ext>
            </a:extLst>
          </p:cNvPr>
          <p:cNvSpPr txBox="1"/>
          <p:nvPr/>
        </p:nvSpPr>
        <p:spPr>
          <a:xfrm>
            <a:off x="3915293" y="1035272"/>
            <a:ext cx="1864615" cy="400110"/>
          </a:xfrm>
          <a:prstGeom prst="rect">
            <a:avLst/>
          </a:prstGeom>
          <a:noFill/>
        </p:spPr>
        <p:txBody>
          <a:bodyPr wrap="square" rtlCol="0">
            <a:spAutoFit/>
          </a:bodyPr>
          <a:lstStyle/>
          <a:p>
            <a:pPr algn="ctr"/>
            <a:r>
              <a:rPr lang="en-US" sz="2000" b="1" i="1" dirty="0">
                <a:solidFill>
                  <a:schemeClr val="accent1">
                    <a:lumMod val="75000"/>
                  </a:schemeClr>
                </a:solidFill>
              </a:rPr>
              <a:t>MSFC-STD-3716</a:t>
            </a:r>
          </a:p>
        </p:txBody>
      </p:sp>
      <p:sp>
        <p:nvSpPr>
          <p:cNvPr id="17" name="TextBox 16">
            <a:extLst>
              <a:ext uri="{FF2B5EF4-FFF2-40B4-BE49-F238E27FC236}">
                <a16:creationId xmlns:a16="http://schemas.microsoft.com/office/drawing/2014/main" id="{A0CB3A67-7298-4447-BDB6-D0AF22E4254D}"/>
              </a:ext>
            </a:extLst>
          </p:cNvPr>
          <p:cNvSpPr txBox="1"/>
          <p:nvPr/>
        </p:nvSpPr>
        <p:spPr>
          <a:xfrm>
            <a:off x="897326" y="3445336"/>
            <a:ext cx="2094245" cy="400110"/>
          </a:xfrm>
          <a:prstGeom prst="rect">
            <a:avLst/>
          </a:prstGeom>
          <a:noFill/>
        </p:spPr>
        <p:txBody>
          <a:bodyPr wrap="square" rtlCol="0">
            <a:spAutoFit/>
          </a:bodyPr>
          <a:lstStyle/>
          <a:p>
            <a:r>
              <a:rPr lang="en-US" sz="2000" b="1" i="1" dirty="0">
                <a:solidFill>
                  <a:schemeClr val="accent1">
                    <a:lumMod val="75000"/>
                  </a:schemeClr>
                </a:solidFill>
              </a:rPr>
              <a:t>NASA-STD-6016B</a:t>
            </a:r>
          </a:p>
        </p:txBody>
      </p:sp>
      <p:sp>
        <p:nvSpPr>
          <p:cNvPr id="18" name="TextBox 17">
            <a:extLst>
              <a:ext uri="{FF2B5EF4-FFF2-40B4-BE49-F238E27FC236}">
                <a16:creationId xmlns:a16="http://schemas.microsoft.com/office/drawing/2014/main" id="{F9D1A07A-E1A9-A146-BB76-C650A663C247}"/>
              </a:ext>
            </a:extLst>
          </p:cNvPr>
          <p:cNvSpPr txBox="1"/>
          <p:nvPr/>
        </p:nvSpPr>
        <p:spPr>
          <a:xfrm>
            <a:off x="714139" y="3839454"/>
            <a:ext cx="2564357" cy="343984"/>
          </a:xfrm>
          <a:prstGeom prst="rect">
            <a:avLst/>
          </a:prstGeom>
          <a:noFill/>
        </p:spPr>
        <p:txBody>
          <a:bodyPr wrap="square" rtlCol="0">
            <a:spAutoFit/>
          </a:bodyPr>
          <a:lstStyle/>
          <a:p>
            <a:r>
              <a:rPr lang="en-US" sz="1600" dirty="0"/>
              <a:t>General M&amp;P requirements</a:t>
            </a:r>
          </a:p>
        </p:txBody>
      </p:sp>
      <p:sp>
        <p:nvSpPr>
          <p:cNvPr id="19" name="TextBox 18">
            <a:extLst>
              <a:ext uri="{FF2B5EF4-FFF2-40B4-BE49-F238E27FC236}">
                <a16:creationId xmlns:a16="http://schemas.microsoft.com/office/drawing/2014/main" id="{5EA6B8A6-1BAD-674E-8C44-445CEF9F6E74}"/>
              </a:ext>
            </a:extLst>
          </p:cNvPr>
          <p:cNvSpPr txBox="1"/>
          <p:nvPr/>
        </p:nvSpPr>
        <p:spPr>
          <a:xfrm>
            <a:off x="3915293" y="2708354"/>
            <a:ext cx="1966552" cy="400110"/>
          </a:xfrm>
          <a:prstGeom prst="rect">
            <a:avLst/>
          </a:prstGeom>
          <a:noFill/>
        </p:spPr>
        <p:txBody>
          <a:bodyPr wrap="square" rtlCol="0">
            <a:spAutoFit/>
          </a:bodyPr>
          <a:lstStyle/>
          <a:p>
            <a:r>
              <a:rPr lang="en-US" sz="2000" b="1" i="1" dirty="0">
                <a:solidFill>
                  <a:schemeClr val="accent1">
                    <a:lumMod val="75000"/>
                  </a:schemeClr>
                </a:solidFill>
              </a:rPr>
              <a:t>NASA-STD-6030</a:t>
            </a:r>
          </a:p>
        </p:txBody>
      </p:sp>
      <p:sp>
        <p:nvSpPr>
          <p:cNvPr id="20" name="TextBox 19">
            <a:extLst>
              <a:ext uri="{FF2B5EF4-FFF2-40B4-BE49-F238E27FC236}">
                <a16:creationId xmlns:a16="http://schemas.microsoft.com/office/drawing/2014/main" id="{3CE34C83-FA9F-C743-8382-F2147243A0BA}"/>
              </a:ext>
            </a:extLst>
          </p:cNvPr>
          <p:cNvSpPr txBox="1"/>
          <p:nvPr/>
        </p:nvSpPr>
        <p:spPr>
          <a:xfrm>
            <a:off x="6409502" y="2708354"/>
            <a:ext cx="2026710" cy="400110"/>
          </a:xfrm>
          <a:prstGeom prst="rect">
            <a:avLst/>
          </a:prstGeom>
          <a:noFill/>
        </p:spPr>
        <p:txBody>
          <a:bodyPr wrap="square" rtlCol="0">
            <a:spAutoFit/>
          </a:bodyPr>
          <a:lstStyle/>
          <a:p>
            <a:r>
              <a:rPr lang="en-US" sz="2000" b="1" i="1" dirty="0">
                <a:solidFill>
                  <a:schemeClr val="accent1">
                    <a:lumMod val="75000"/>
                  </a:schemeClr>
                </a:solidFill>
              </a:rPr>
              <a:t>NASA-SPEC-6033</a:t>
            </a:r>
          </a:p>
        </p:txBody>
      </p:sp>
      <p:sp>
        <p:nvSpPr>
          <p:cNvPr id="3" name="TextBox 2">
            <a:extLst>
              <a:ext uri="{FF2B5EF4-FFF2-40B4-BE49-F238E27FC236}">
                <a16:creationId xmlns:a16="http://schemas.microsoft.com/office/drawing/2014/main" id="{6EB967AA-02F5-A24D-A091-417469288D0F}"/>
              </a:ext>
            </a:extLst>
          </p:cNvPr>
          <p:cNvSpPr txBox="1"/>
          <p:nvPr/>
        </p:nvSpPr>
        <p:spPr>
          <a:xfrm>
            <a:off x="3512909" y="1383154"/>
            <a:ext cx="2678120" cy="1077218"/>
          </a:xfrm>
          <a:prstGeom prst="rect">
            <a:avLst/>
          </a:prstGeom>
          <a:noFill/>
        </p:spPr>
        <p:txBody>
          <a:bodyPr wrap="square" rtlCol="0">
            <a:spAutoFit/>
          </a:bodyPr>
          <a:lstStyle/>
          <a:p>
            <a:pPr algn="ctr"/>
            <a:r>
              <a:rPr lang="en-US" sz="1600" dirty="0"/>
              <a:t>Standard for Additively Manufactured Spaceflight Hardware by Laser Powder Bed Fusion in Metals</a:t>
            </a:r>
          </a:p>
        </p:txBody>
      </p:sp>
      <p:sp>
        <p:nvSpPr>
          <p:cNvPr id="22" name="TextBox 21">
            <a:extLst>
              <a:ext uri="{FF2B5EF4-FFF2-40B4-BE49-F238E27FC236}">
                <a16:creationId xmlns:a16="http://schemas.microsoft.com/office/drawing/2014/main" id="{7E320948-63FE-624E-B3D2-1B1CD190F80A}"/>
              </a:ext>
            </a:extLst>
          </p:cNvPr>
          <p:cNvSpPr txBox="1"/>
          <p:nvPr/>
        </p:nvSpPr>
        <p:spPr>
          <a:xfrm>
            <a:off x="6206892" y="1383333"/>
            <a:ext cx="2564355" cy="1077218"/>
          </a:xfrm>
          <a:prstGeom prst="rect">
            <a:avLst/>
          </a:prstGeom>
          <a:noFill/>
        </p:spPr>
        <p:txBody>
          <a:bodyPr wrap="square" rtlCol="0">
            <a:spAutoFit/>
          </a:bodyPr>
          <a:lstStyle/>
          <a:p>
            <a:pPr algn="ctr"/>
            <a:r>
              <a:rPr lang="en-US" sz="1600" dirty="0"/>
              <a:t>Specification for Control and Qualification of Laser Powder Bed Fusion Metallurgical Processes </a:t>
            </a:r>
          </a:p>
        </p:txBody>
      </p:sp>
      <p:cxnSp>
        <p:nvCxnSpPr>
          <p:cNvPr id="6" name="Straight Arrow Connector 5">
            <a:extLst>
              <a:ext uri="{FF2B5EF4-FFF2-40B4-BE49-F238E27FC236}">
                <a16:creationId xmlns:a16="http://schemas.microsoft.com/office/drawing/2014/main" id="{76FC0B07-80CB-1142-BD8E-4AC9F700EE1A}"/>
              </a:ext>
            </a:extLst>
          </p:cNvPr>
          <p:cNvCxnSpPr>
            <a:cxnSpLocks/>
          </p:cNvCxnSpPr>
          <p:nvPr/>
        </p:nvCxnSpPr>
        <p:spPr>
          <a:xfrm>
            <a:off x="6113893" y="2341223"/>
            <a:ext cx="0" cy="36713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1D4845-7225-6B4F-8D0D-8FD93EB930AA}"/>
              </a:ext>
            </a:extLst>
          </p:cNvPr>
          <p:cNvSpPr txBox="1"/>
          <p:nvPr/>
        </p:nvSpPr>
        <p:spPr>
          <a:xfrm>
            <a:off x="3585205" y="3060203"/>
            <a:ext cx="2564805" cy="369332"/>
          </a:xfrm>
          <a:prstGeom prst="rect">
            <a:avLst/>
          </a:prstGeom>
          <a:noFill/>
        </p:spPr>
        <p:txBody>
          <a:bodyPr wrap="none" rtlCol="0">
            <a:spAutoFit/>
          </a:bodyPr>
          <a:lstStyle/>
          <a:p>
            <a:r>
              <a:rPr lang="en-US" b="1" dirty="0"/>
              <a:t>NASA Technical Standard</a:t>
            </a:r>
          </a:p>
        </p:txBody>
      </p:sp>
      <p:sp>
        <p:nvSpPr>
          <p:cNvPr id="25" name="TextBox 24">
            <a:extLst>
              <a:ext uri="{FF2B5EF4-FFF2-40B4-BE49-F238E27FC236}">
                <a16:creationId xmlns:a16="http://schemas.microsoft.com/office/drawing/2014/main" id="{77BD08AD-8F0F-7A49-BBEE-73237C0EDA2A}"/>
              </a:ext>
            </a:extLst>
          </p:cNvPr>
          <p:cNvSpPr txBox="1"/>
          <p:nvPr/>
        </p:nvSpPr>
        <p:spPr>
          <a:xfrm>
            <a:off x="6176412" y="3060203"/>
            <a:ext cx="2564805" cy="369332"/>
          </a:xfrm>
          <a:prstGeom prst="rect">
            <a:avLst/>
          </a:prstGeom>
          <a:noFill/>
        </p:spPr>
        <p:txBody>
          <a:bodyPr wrap="none" rtlCol="0">
            <a:spAutoFit/>
          </a:bodyPr>
          <a:lstStyle/>
          <a:p>
            <a:r>
              <a:rPr lang="en-US" b="1" dirty="0"/>
              <a:t>NASA Technical Standard</a:t>
            </a:r>
          </a:p>
        </p:txBody>
      </p:sp>
      <p:sp>
        <p:nvSpPr>
          <p:cNvPr id="27" name="TextBox 26">
            <a:extLst>
              <a:ext uri="{FF2B5EF4-FFF2-40B4-BE49-F238E27FC236}">
                <a16:creationId xmlns:a16="http://schemas.microsoft.com/office/drawing/2014/main" id="{442DB9E8-2951-7C49-8259-671828C2DA23}"/>
              </a:ext>
            </a:extLst>
          </p:cNvPr>
          <p:cNvSpPr txBox="1"/>
          <p:nvPr/>
        </p:nvSpPr>
        <p:spPr>
          <a:xfrm>
            <a:off x="3565422" y="3365885"/>
            <a:ext cx="2564356" cy="830997"/>
          </a:xfrm>
          <a:prstGeom prst="rect">
            <a:avLst/>
          </a:prstGeom>
          <a:noFill/>
        </p:spPr>
        <p:txBody>
          <a:bodyPr wrap="square" rtlCol="0">
            <a:spAutoFit/>
          </a:bodyPr>
          <a:lstStyle/>
          <a:p>
            <a:pPr algn="ctr"/>
            <a:r>
              <a:rPr lang="en-US" sz="1600" dirty="0"/>
              <a:t>Additive Manufacturing Requirements for Spaceflight Systems</a:t>
            </a:r>
          </a:p>
        </p:txBody>
      </p:sp>
      <p:sp>
        <p:nvSpPr>
          <p:cNvPr id="28" name="TextBox 27">
            <a:extLst>
              <a:ext uri="{FF2B5EF4-FFF2-40B4-BE49-F238E27FC236}">
                <a16:creationId xmlns:a16="http://schemas.microsoft.com/office/drawing/2014/main" id="{23721236-73D2-7C41-BD90-99B0579F38BE}"/>
              </a:ext>
            </a:extLst>
          </p:cNvPr>
          <p:cNvSpPr txBox="1"/>
          <p:nvPr/>
        </p:nvSpPr>
        <p:spPr>
          <a:xfrm>
            <a:off x="6119754" y="3373409"/>
            <a:ext cx="2678120" cy="830997"/>
          </a:xfrm>
          <a:prstGeom prst="rect">
            <a:avLst/>
          </a:prstGeom>
          <a:noFill/>
        </p:spPr>
        <p:txBody>
          <a:bodyPr wrap="square" rtlCol="0">
            <a:spAutoFit/>
          </a:bodyPr>
          <a:lstStyle/>
          <a:p>
            <a:pPr algn="ctr"/>
            <a:r>
              <a:rPr lang="en-US" sz="1600" dirty="0"/>
              <a:t>Additive Manufacturing Requirements for Equipment and Facility Control</a:t>
            </a:r>
          </a:p>
        </p:txBody>
      </p:sp>
      <p:sp>
        <p:nvSpPr>
          <p:cNvPr id="30" name="Footer Placeholder 4">
            <a:extLst>
              <a:ext uri="{FF2B5EF4-FFF2-40B4-BE49-F238E27FC236}">
                <a16:creationId xmlns:a16="http://schemas.microsoft.com/office/drawing/2014/main" id="{CFC00B27-EE9C-BC44-97E4-46433A59CD2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pic>
        <p:nvPicPr>
          <p:cNvPr id="11" name="Picture 10">
            <a:extLst>
              <a:ext uri="{FF2B5EF4-FFF2-40B4-BE49-F238E27FC236}">
                <a16:creationId xmlns:a16="http://schemas.microsoft.com/office/drawing/2014/main" id="{42CE6787-1A7D-4A43-A5CD-B38214118ED7}"/>
              </a:ext>
            </a:extLst>
          </p:cNvPr>
          <p:cNvPicPr>
            <a:picLocks noChangeAspect="1"/>
          </p:cNvPicPr>
          <p:nvPr/>
        </p:nvPicPr>
        <p:blipFill rotWithShape="1">
          <a:blip r:embed="rId5"/>
          <a:srcRect l="1820" t="2612" r="1739" b="24930"/>
          <a:stretch/>
        </p:blipFill>
        <p:spPr>
          <a:xfrm>
            <a:off x="481973" y="1157295"/>
            <a:ext cx="2826366" cy="2062695"/>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C36657A4-CA54-424D-92A0-4829A2AA945A}"/>
              </a:ext>
            </a:extLst>
          </p:cNvPr>
          <p:cNvSpPr txBox="1"/>
          <p:nvPr/>
        </p:nvSpPr>
        <p:spPr>
          <a:xfrm>
            <a:off x="2388177" y="4306651"/>
            <a:ext cx="6149440" cy="369332"/>
          </a:xfrm>
          <a:prstGeom prst="rect">
            <a:avLst/>
          </a:prstGeom>
          <a:noFill/>
        </p:spPr>
        <p:txBody>
          <a:bodyPr wrap="none" rtlCol="0">
            <a:spAutoFit/>
          </a:bodyPr>
          <a:lstStyle/>
          <a:p>
            <a:r>
              <a:rPr lang="en-US" b="1" dirty="0"/>
              <a:t>Handbook coming soon</a:t>
            </a:r>
            <a:r>
              <a:rPr lang="en-US" dirty="0"/>
              <a:t> with more specifics on implementation.</a:t>
            </a:r>
            <a:endParaRPr lang="en-US" b="1" dirty="0"/>
          </a:p>
        </p:txBody>
      </p:sp>
    </p:spTree>
    <p:extLst>
      <p:ext uri="{BB962C8B-B14F-4D97-AF65-F5344CB8AC3E}">
        <p14:creationId xmlns:p14="http://schemas.microsoft.com/office/powerpoint/2010/main" val="14306500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4</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Risk-based part classifications for AM parts consider the risk of AM manufacturability and inspectability.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pic>
        <p:nvPicPr>
          <p:cNvPr id="4" name="Picture 3">
            <a:extLst>
              <a:ext uri="{FF2B5EF4-FFF2-40B4-BE49-F238E27FC236}">
                <a16:creationId xmlns:a16="http://schemas.microsoft.com/office/drawing/2014/main" id="{BE8689E0-4C6E-004E-A6B8-9FADCE30F03A}"/>
              </a:ext>
            </a:extLst>
          </p:cNvPr>
          <p:cNvPicPr>
            <a:picLocks noChangeAspect="1"/>
          </p:cNvPicPr>
          <p:nvPr/>
        </p:nvPicPr>
        <p:blipFill>
          <a:blip r:embed="rId5"/>
          <a:stretch>
            <a:fillRect/>
          </a:stretch>
        </p:blipFill>
        <p:spPr>
          <a:xfrm>
            <a:off x="2389369" y="1369464"/>
            <a:ext cx="5996137" cy="3219683"/>
          </a:xfrm>
          <a:prstGeom prst="rect">
            <a:avLst/>
          </a:prstGeom>
        </p:spPr>
      </p:pic>
      <p:sp>
        <p:nvSpPr>
          <p:cNvPr id="14" name="TextBox 13">
            <a:extLst>
              <a:ext uri="{FF2B5EF4-FFF2-40B4-BE49-F238E27FC236}">
                <a16:creationId xmlns:a16="http://schemas.microsoft.com/office/drawing/2014/main" id="{F7ABE174-FF33-C046-A895-E8B37A136F3B}"/>
              </a:ext>
            </a:extLst>
          </p:cNvPr>
          <p:cNvSpPr txBox="1"/>
          <p:nvPr/>
        </p:nvSpPr>
        <p:spPr>
          <a:xfrm>
            <a:off x="2080710" y="1593151"/>
            <a:ext cx="2182832" cy="307777"/>
          </a:xfrm>
          <a:prstGeom prst="rect">
            <a:avLst/>
          </a:prstGeom>
          <a:noFill/>
        </p:spPr>
        <p:txBody>
          <a:bodyPr wrap="square" rtlCol="0">
            <a:spAutoFit/>
          </a:bodyPr>
          <a:lstStyle/>
          <a:p>
            <a:r>
              <a:rPr lang="en-US" sz="1400" i="1" dirty="0">
                <a:solidFill>
                  <a:srgbClr val="C00000"/>
                </a:solidFill>
                <a:latin typeface="+mj-lt"/>
              </a:rPr>
              <a:t>Catastrophic Failure?</a:t>
            </a:r>
          </a:p>
        </p:txBody>
      </p:sp>
      <p:sp>
        <p:nvSpPr>
          <p:cNvPr id="15" name="TextBox 14">
            <a:extLst>
              <a:ext uri="{FF2B5EF4-FFF2-40B4-BE49-F238E27FC236}">
                <a16:creationId xmlns:a16="http://schemas.microsoft.com/office/drawing/2014/main" id="{06D47983-E38A-0B40-9A00-9C6590170A4E}"/>
              </a:ext>
            </a:extLst>
          </p:cNvPr>
          <p:cNvSpPr txBox="1"/>
          <p:nvPr/>
        </p:nvSpPr>
        <p:spPr>
          <a:xfrm>
            <a:off x="1701420" y="3041194"/>
            <a:ext cx="1358064" cy="307777"/>
          </a:xfrm>
          <a:prstGeom prst="rect">
            <a:avLst/>
          </a:prstGeom>
          <a:noFill/>
        </p:spPr>
        <p:txBody>
          <a:bodyPr wrap="none" rtlCol="0">
            <a:spAutoFit/>
          </a:bodyPr>
          <a:lstStyle/>
          <a:p>
            <a:r>
              <a:rPr lang="en-US" sz="1400" i="1" dirty="0">
                <a:solidFill>
                  <a:srgbClr val="C00000"/>
                </a:solidFill>
                <a:latin typeface="+mj-lt"/>
              </a:rPr>
              <a:t>Heavily Loaded?</a:t>
            </a:r>
          </a:p>
        </p:txBody>
      </p:sp>
      <p:sp>
        <p:nvSpPr>
          <p:cNvPr id="16" name="TextBox 15">
            <a:extLst>
              <a:ext uri="{FF2B5EF4-FFF2-40B4-BE49-F238E27FC236}">
                <a16:creationId xmlns:a16="http://schemas.microsoft.com/office/drawing/2014/main" id="{24C4598F-9212-7140-8AE6-EEEF801AB06E}"/>
              </a:ext>
            </a:extLst>
          </p:cNvPr>
          <p:cNvSpPr txBox="1"/>
          <p:nvPr/>
        </p:nvSpPr>
        <p:spPr>
          <a:xfrm>
            <a:off x="378316" y="3509302"/>
            <a:ext cx="2332219" cy="738664"/>
          </a:xfrm>
          <a:prstGeom prst="rect">
            <a:avLst/>
          </a:prstGeom>
          <a:noFill/>
        </p:spPr>
        <p:txBody>
          <a:bodyPr wrap="square" rtlCol="0">
            <a:spAutoFit/>
          </a:bodyPr>
          <a:lstStyle/>
          <a:p>
            <a:pPr algn="r"/>
            <a:r>
              <a:rPr lang="en-US" sz="1400" i="1" dirty="0">
                <a:solidFill>
                  <a:srgbClr val="C00000"/>
                </a:solidFill>
                <a:latin typeface="+mj-lt"/>
              </a:rPr>
              <a:t>Does the build have challenging aspects or areas that cannot be inspected</a:t>
            </a:r>
            <a:r>
              <a:rPr lang="en-US" sz="1400" i="1" dirty="0">
                <a:solidFill>
                  <a:srgbClr val="FF0000"/>
                </a:solidFill>
                <a:latin typeface="+mj-lt"/>
              </a:rPr>
              <a:t>?</a:t>
            </a:r>
          </a:p>
        </p:txBody>
      </p:sp>
      <p:sp>
        <p:nvSpPr>
          <p:cNvPr id="12" name="Footer Placeholder 4">
            <a:extLst>
              <a:ext uri="{FF2B5EF4-FFF2-40B4-BE49-F238E27FC236}">
                <a16:creationId xmlns:a16="http://schemas.microsoft.com/office/drawing/2014/main" id="{A9551C50-F92F-4E4B-81D3-BBE88327645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81187409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5</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NASA standard requires </a:t>
            </a:r>
            <a:r>
              <a:rPr lang="en-US" altLang="en-US" sz="2800" i="1" dirty="0">
                <a:solidFill>
                  <a:srgbClr val="000000"/>
                </a:solidFill>
              </a:rPr>
              <a:t>quantitative</a:t>
            </a:r>
            <a:r>
              <a:rPr lang="en-US" altLang="en-US" sz="2800" dirty="0">
                <a:solidFill>
                  <a:srgbClr val="000000"/>
                </a:solidFill>
              </a:rPr>
              <a:t> NDE with full coverage of the surface and volume for Class A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96562"/>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99387"/>
            <a:ext cx="8014288" cy="1200329"/>
          </a:xfrm>
          <a:prstGeom prst="rect">
            <a:avLst/>
          </a:prstGeom>
          <a:noFill/>
        </p:spPr>
        <p:txBody>
          <a:bodyPr wrap="square" rtlCol="0">
            <a:spAutoFit/>
          </a:bodyPr>
          <a:lstStyle/>
          <a:p>
            <a:pPr algn="ctr"/>
            <a:r>
              <a:rPr lang="en-US" dirty="0"/>
              <a:t>“All Class A parts </a:t>
            </a:r>
            <a:r>
              <a:rPr lang="en-US" b="1" dirty="0"/>
              <a:t>shall</a:t>
            </a:r>
            <a:r>
              <a:rPr lang="en-US" dirty="0"/>
              <a:t> receive </a:t>
            </a:r>
            <a:r>
              <a:rPr lang="en-US" b="1" i="1" dirty="0">
                <a:solidFill>
                  <a:srgbClr val="C00000"/>
                </a:solidFill>
              </a:rPr>
              <a:t>quantitative NDE </a:t>
            </a:r>
            <a:r>
              <a:rPr lang="en-US" dirty="0"/>
              <a:t>with full coverage</a:t>
            </a:r>
            <a:r>
              <a:rPr lang="en-US" b="1" i="1" dirty="0">
                <a:solidFill>
                  <a:srgbClr val="C00000"/>
                </a:solidFill>
              </a:rPr>
              <a:t> </a:t>
            </a:r>
            <a:r>
              <a:rPr lang="en-US" dirty="0"/>
              <a:t>of the</a:t>
            </a:r>
            <a:r>
              <a:rPr lang="en-US" b="1" i="1" dirty="0">
                <a:solidFill>
                  <a:srgbClr val="C00000"/>
                </a:solidFill>
              </a:rPr>
              <a:t> </a:t>
            </a:r>
            <a:r>
              <a:rPr lang="en-US" dirty="0"/>
              <a:t>surface and volume of the part, including</a:t>
            </a:r>
            <a:r>
              <a:rPr lang="en-US" dirty="0">
                <a:solidFill>
                  <a:srgbClr val="C00000"/>
                </a:solidFill>
              </a:rPr>
              <a:t> </a:t>
            </a:r>
            <a:r>
              <a:rPr lang="en-US" dirty="0"/>
              <a:t>verifiable detection of critical initial flaw size in critical damage tolerant parts,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675168"/>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3005998"/>
            <a:ext cx="7827305"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“NDE provides a necessary degree of quality assurance for AM parts in addition to the process controls of this NASA Technical Standard.” </a:t>
            </a:r>
          </a:p>
          <a:p>
            <a:pPr marL="285750" indent="-285750">
              <a:spcAft>
                <a:spcPts val="500"/>
              </a:spcAft>
              <a:buFont typeface="Arial" panose="020B0604020202020204" pitchFamily="34" charset="0"/>
              <a:buChar char="•"/>
            </a:pPr>
            <a:r>
              <a:rPr lang="en-US" dirty="0"/>
              <a:t>“No methodology currently exists to preclude all AM process failure modes through the available manufacturing process controls.”</a:t>
            </a:r>
          </a:p>
        </p:txBody>
      </p:sp>
      <p:sp>
        <p:nvSpPr>
          <p:cNvPr id="5" name="TextBox 4">
            <a:extLst>
              <a:ext uri="{FF2B5EF4-FFF2-40B4-BE49-F238E27FC236}">
                <a16:creationId xmlns:a16="http://schemas.microsoft.com/office/drawing/2014/main" id="{CF0D4BD5-492A-5646-8F82-F9E72E429E50}"/>
              </a:ext>
            </a:extLst>
          </p:cNvPr>
          <p:cNvSpPr txBox="1"/>
          <p:nvPr/>
        </p:nvSpPr>
        <p:spPr>
          <a:xfrm>
            <a:off x="3797298" y="431932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4489019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6</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For Class A parts, the NDE approach must comply with the Special NDE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46196"/>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01912"/>
            <a:ext cx="8014288" cy="923330"/>
          </a:xfrm>
          <a:prstGeom prst="rect">
            <a:avLst/>
          </a:prstGeom>
          <a:noFill/>
        </p:spPr>
        <p:txBody>
          <a:bodyPr wrap="square" rtlCol="0">
            <a:spAutoFit/>
          </a:bodyPr>
          <a:lstStyle/>
          <a:p>
            <a:pPr algn="ctr"/>
            <a:r>
              <a:rPr lang="en-US" dirty="0"/>
              <a:t>“The NDE approach for Class A parts </a:t>
            </a:r>
            <a:r>
              <a:rPr lang="en-US" b="1" dirty="0"/>
              <a:t>shall</a:t>
            </a:r>
            <a:r>
              <a:rPr lang="en-US" dirty="0"/>
              <a:t> meet the Special NDE requirements of NASA-STD-5009, Nondestructive Evaluation Requirements for Fracture Critical Metallic Components,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143265"/>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2543375"/>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“The defects of interest in AM are of a different nature than those listed in Tables 1 and 2 of NASA-STD-5009, and AM microstructures can impact the effectiveness of NDE methods. Therefore, all inspection of fracture critical AM hardware should be treated as Special NDE.”</a:t>
            </a:r>
          </a:p>
          <a:p>
            <a:pPr marL="285750" indent="-285750">
              <a:spcAft>
                <a:spcPts val="500"/>
              </a:spcAft>
              <a:buFont typeface="Arial" panose="020B0604020202020204" pitchFamily="34" charset="0"/>
              <a:buChar char="•"/>
            </a:pPr>
            <a:r>
              <a:rPr lang="en-US" dirty="0"/>
              <a:t>“Alternative flaw screening methods for Class A parts (e.g., proof testing) may be feasible with full justification provided in the PPP.”</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822766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7</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NASA standard requires NDE </a:t>
            </a:r>
            <a:r>
              <a:rPr lang="en-US" altLang="en-US" sz="2800" i="1" dirty="0">
                <a:solidFill>
                  <a:srgbClr val="000000"/>
                </a:solidFill>
              </a:rPr>
              <a:t>for process control </a:t>
            </a:r>
            <a:r>
              <a:rPr lang="en-US" altLang="en-US" sz="2800" dirty="0">
                <a:solidFill>
                  <a:srgbClr val="000000"/>
                </a:solidFill>
              </a:rPr>
              <a:t>with full coverage of the surface and volume for Class B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96562"/>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99387"/>
            <a:ext cx="8014288" cy="1200329"/>
          </a:xfrm>
          <a:prstGeom prst="rect">
            <a:avLst/>
          </a:prstGeom>
          <a:noFill/>
        </p:spPr>
        <p:txBody>
          <a:bodyPr wrap="square" rtlCol="0">
            <a:spAutoFit/>
          </a:bodyPr>
          <a:lstStyle/>
          <a:p>
            <a:pPr algn="ctr"/>
            <a:r>
              <a:rPr lang="en-US" dirty="0"/>
              <a:t>“All Class B parts </a:t>
            </a:r>
            <a:r>
              <a:rPr lang="en-US" b="1" dirty="0"/>
              <a:t>shall</a:t>
            </a:r>
            <a:r>
              <a:rPr lang="en-US" dirty="0"/>
              <a:t> receive</a:t>
            </a:r>
            <a:r>
              <a:rPr lang="en-US" b="1" i="1" dirty="0">
                <a:solidFill>
                  <a:srgbClr val="C00000"/>
                </a:solidFill>
              </a:rPr>
              <a:t> NDE for process control </a:t>
            </a:r>
            <a:r>
              <a:rPr lang="en-US" dirty="0"/>
              <a:t>with full coverage of the</a:t>
            </a:r>
            <a:r>
              <a:rPr lang="en-US" b="1" i="1" dirty="0">
                <a:solidFill>
                  <a:srgbClr val="C00000"/>
                </a:solidFill>
              </a:rPr>
              <a:t> </a:t>
            </a:r>
            <a:r>
              <a:rPr lang="en-US" dirty="0"/>
              <a:t>surface and volume of the part, </a:t>
            </a:r>
            <a:r>
              <a:rPr lang="en-US" strike="sngStrike" dirty="0">
                <a:solidFill>
                  <a:srgbClr val="C00000"/>
                </a:solidFill>
              </a:rPr>
              <a:t>including verifiable detection of critical initial flaw size in critical damage tolerant parts</a:t>
            </a:r>
            <a:r>
              <a:rPr lang="en-US" dirty="0"/>
              <a:t>,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626237"/>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3022101"/>
            <a:ext cx="7827305"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“NDE  for process control requires the use of physical reference standards for calibration and acceptance criteria based on the capability of the NDE technique but does not require quantitative validation of flaw detection. </a:t>
            </a:r>
          </a:p>
          <a:p>
            <a:pPr marL="285750" indent="-285750">
              <a:spcAft>
                <a:spcPts val="500"/>
              </a:spcAft>
              <a:buFont typeface="Arial" panose="020B0604020202020204" pitchFamily="34" charset="0"/>
              <a:buChar char="•"/>
            </a:pPr>
            <a:r>
              <a:rPr lang="en-US" dirty="0"/>
              <a:t>“Targeted approaches for NDE can be proposed and approved per the PPP.”</a:t>
            </a:r>
          </a:p>
        </p:txBody>
      </p:sp>
      <p:sp>
        <p:nvSpPr>
          <p:cNvPr id="5" name="TextBox 4">
            <a:extLst>
              <a:ext uri="{FF2B5EF4-FFF2-40B4-BE49-F238E27FC236}">
                <a16:creationId xmlns:a16="http://schemas.microsoft.com/office/drawing/2014/main" id="{CF0D4BD5-492A-5646-8F82-F9E72E429E50}"/>
              </a:ext>
            </a:extLst>
          </p:cNvPr>
          <p:cNvSpPr txBox="1"/>
          <p:nvPr/>
        </p:nvSpPr>
        <p:spPr>
          <a:xfrm>
            <a:off x="3797298" y="431932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4038081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8</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For Class B parts, the NDE approach must meet the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112068"/>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512178"/>
            <a:ext cx="8014288" cy="646331"/>
          </a:xfrm>
          <a:prstGeom prst="rect">
            <a:avLst/>
          </a:prstGeom>
          <a:noFill/>
        </p:spPr>
        <p:txBody>
          <a:bodyPr wrap="square" rtlCol="0">
            <a:spAutoFit/>
          </a:bodyPr>
          <a:lstStyle/>
          <a:p>
            <a:pPr algn="ctr"/>
            <a:r>
              <a:rPr lang="en-US" dirty="0"/>
              <a:t>“The NDE approach for Class B parts </a:t>
            </a:r>
            <a:r>
              <a:rPr lang="en-US" b="1" dirty="0"/>
              <a:t>shall</a:t>
            </a:r>
            <a:r>
              <a:rPr lang="en-US" dirty="0"/>
              <a:t> meet the </a:t>
            </a:r>
            <a:r>
              <a:rPr lang="en-US" strike="sngStrike" dirty="0">
                <a:solidFill>
                  <a:srgbClr val="C00000"/>
                </a:solidFill>
              </a:rPr>
              <a:t>Special ND</a:t>
            </a:r>
            <a:r>
              <a:rPr lang="en-US" dirty="0">
                <a:solidFill>
                  <a:srgbClr val="C00000"/>
                </a:solidFill>
              </a:rPr>
              <a:t>E </a:t>
            </a:r>
            <a:r>
              <a:rPr lang="en-US" dirty="0"/>
              <a:t>requirements of NASA-STD-5009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017115"/>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2414888"/>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“The requirements in NASA-STD-5009 establish important controls, including the definition, validation, documentation, and approval of all NDE procedures, standards, methods, and acceptance criteria […]”</a:t>
            </a:r>
          </a:p>
          <a:p>
            <a:pPr marL="285750" indent="-285750">
              <a:spcAft>
                <a:spcPts val="500"/>
              </a:spcAft>
              <a:buFont typeface="Arial" panose="020B0604020202020204" pitchFamily="34" charset="0"/>
              <a:buChar char="•"/>
            </a:pPr>
            <a:r>
              <a:rPr lang="en-US" dirty="0"/>
              <a:t>“Alternative post-build quality assurance methods for Class B parts (e.g., proof testing), as well as a reduction in NDE scope for Class B parts, may be feasible with full justification provided in the PPP."</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6963911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9</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91102" y="160298"/>
            <a:ext cx="8952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in-situ process monitoring may be used as a quantitative indicator of part quality, if qualified.</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8" name="Picture 7">
            <a:extLst>
              <a:ext uri="{FF2B5EF4-FFF2-40B4-BE49-F238E27FC236}">
                <a16:creationId xmlns:a16="http://schemas.microsoft.com/office/drawing/2014/main" id="{D1E8DA02-3FB7-4346-B6EE-47DA0DD075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9630" y="4377499"/>
            <a:ext cx="700885" cy="700883"/>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64589"/>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65450"/>
            <a:ext cx="8014288" cy="923330"/>
          </a:xfrm>
          <a:prstGeom prst="rect">
            <a:avLst/>
          </a:prstGeom>
          <a:noFill/>
        </p:spPr>
        <p:txBody>
          <a:bodyPr wrap="square" rtlCol="0">
            <a:spAutoFit/>
          </a:bodyPr>
          <a:lstStyle/>
          <a:p>
            <a:pPr lvl="0" algn="ctr"/>
            <a:r>
              <a:rPr lang="en-US" dirty="0"/>
              <a:t>“Prior to use as a quantitative indicator of part quality for part acceptance, passive in-situ process monitoring technologies </a:t>
            </a:r>
            <a:r>
              <a:rPr lang="en-US" b="1" dirty="0"/>
              <a:t>shall</a:t>
            </a:r>
            <a:r>
              <a:rPr lang="en-US" dirty="0"/>
              <a:t> be </a:t>
            </a:r>
            <a:r>
              <a:rPr lang="en-US" b="1" i="1" dirty="0">
                <a:solidFill>
                  <a:srgbClr val="C00000"/>
                </a:solidFill>
              </a:rPr>
              <a:t>qualified</a:t>
            </a:r>
            <a:r>
              <a:rPr lang="en-US" dirty="0"/>
              <a:t> by the CEO to the satisfaction of NASA in a manner </a:t>
            </a:r>
            <a:r>
              <a:rPr lang="en-US" dirty="0">
                <a:solidFill>
                  <a:srgbClr val="C00000"/>
                </a:solidFill>
              </a:rPr>
              <a:t>analogous to other NDE techniques</a:t>
            </a:r>
            <a:r>
              <a:rPr lang="en-US" dirty="0"/>
              <a:t>.”</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368990"/>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564854" y="2726395"/>
            <a:ext cx="7982969" cy="120032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“All processes that are used to establish quantifiable quality assurance metrics are qualified against established criteria to </a:t>
            </a:r>
            <a:r>
              <a:rPr lang="en-US" dirty="0">
                <a:solidFill>
                  <a:srgbClr val="C00000"/>
                </a:solidFill>
              </a:rPr>
              <a:t>verify detection reliability</a:t>
            </a:r>
            <a:r>
              <a:rPr lang="en-US" dirty="0"/>
              <a:t>, calibration, and implementation. If in-situ monitoring techniques are employed for such purposes, the need for such qualification is unchanged.”</a:t>
            </a:r>
          </a:p>
        </p:txBody>
      </p:sp>
      <p:sp>
        <p:nvSpPr>
          <p:cNvPr id="5" name="TextBox 4">
            <a:extLst>
              <a:ext uri="{FF2B5EF4-FFF2-40B4-BE49-F238E27FC236}">
                <a16:creationId xmlns:a16="http://schemas.microsoft.com/office/drawing/2014/main" id="{CF0D4BD5-492A-5646-8F82-F9E72E429E50}"/>
              </a:ext>
            </a:extLst>
          </p:cNvPr>
          <p:cNvSpPr txBox="1"/>
          <p:nvPr/>
        </p:nvSpPr>
        <p:spPr>
          <a:xfrm>
            <a:off x="3781638" y="42654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44DBFB6E-B279-DD4B-ABD5-F8DC6976B49A}"/>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193163794"/>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24689</TotalTime>
  <Words>2912</Words>
  <Application>Microsoft Macintosh PowerPoint</Application>
  <PresentationFormat>On-screen Show (16:9)</PresentationFormat>
  <Paragraphs>365</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Lanigan, Erin L. (MSFC-EM21)</cp:lastModifiedBy>
  <cp:revision>254</cp:revision>
  <dcterms:created xsi:type="dcterms:W3CDTF">2019-02-19T16:08:52Z</dcterms:created>
  <dcterms:modified xsi:type="dcterms:W3CDTF">2021-06-16T17:19:29Z</dcterms:modified>
</cp:coreProperties>
</file>