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9" r:id="rId5"/>
    <p:sldMasterId id="2147483744" r:id="rId6"/>
    <p:sldMasterId id="2147483782" r:id="rId7"/>
    <p:sldMasterId id="2147483788" r:id="rId8"/>
    <p:sldMasterId id="2147483803" r:id="rId9"/>
  </p:sldMasterIdLst>
  <p:notesMasterIdLst>
    <p:notesMasterId r:id="rId25"/>
  </p:notesMasterIdLst>
  <p:sldIdLst>
    <p:sldId id="1892" r:id="rId10"/>
    <p:sldId id="1831" r:id="rId11"/>
    <p:sldId id="15622" r:id="rId12"/>
    <p:sldId id="37373" r:id="rId13"/>
    <p:sldId id="15788" r:id="rId14"/>
    <p:sldId id="1895" r:id="rId15"/>
    <p:sldId id="15965" r:id="rId16"/>
    <p:sldId id="37319" r:id="rId17"/>
    <p:sldId id="37371" r:id="rId18"/>
    <p:sldId id="37374" r:id="rId19"/>
    <p:sldId id="1926" r:id="rId20"/>
    <p:sldId id="15598" r:id="rId21"/>
    <p:sldId id="1920" r:id="rId22"/>
    <p:sldId id="1894" r:id="rId23"/>
    <p:sldId id="1572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1445"/>
    <a:srgbClr val="0C13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84" autoAdjust="0"/>
    <p:restoredTop sz="73009" autoAdjust="0"/>
  </p:normalViewPr>
  <p:slideViewPr>
    <p:cSldViewPr snapToGrid="0" snapToObjects="1">
      <p:cViewPr varScale="1">
        <p:scale>
          <a:sx n="37" d="100"/>
          <a:sy n="37" d="100"/>
        </p:scale>
        <p:origin x="60" y="280"/>
      </p:cViewPr>
      <p:guideLst>
        <p:guide orient="horz" pos="2160"/>
        <p:guide pos="3840"/>
        <p:guide pos="26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EBD56-728E-9A45-8711-53321B762F23}" type="datetimeFigureOut">
              <a:rPr lang="en-US" smtClean="0"/>
              <a:t>6/16/2021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49D48-0F3E-ED4D-9442-0895F9CB8928}" type="slidenum">
              <a:rPr lang="en-US" smtClean="0"/>
              <a:t>‹#›</a:t>
            </a:fld>
            <a:endParaRPr lang="en-US" dirty="0"/>
          </a:p>
        </p:txBody>
      </p:sp>
    </p:spTree>
    <p:extLst>
      <p:ext uri="{BB962C8B-B14F-4D97-AF65-F5344CB8AC3E}">
        <p14:creationId xmlns:p14="http://schemas.microsoft.com/office/powerpoint/2010/main" val="358639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endParaRPr>
          </a:p>
        </p:txBody>
      </p:sp>
      <p:sp>
        <p:nvSpPr>
          <p:cNvPr id="4" name="Slide Number Placeholder 3"/>
          <p:cNvSpPr>
            <a:spLocks noGrp="1"/>
          </p:cNvSpPr>
          <p:nvPr>
            <p:ph type="sldNum" sz="quarter" idx="5"/>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E78F2AB6-56C0-4EB4-B82A-C8395288546D}"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charset="-128"/>
                <a:cs typeface="+mn-cs"/>
              </a:rPr>
              <a:pPr marL="0" marR="0" lvl="0" indent="0" algn="r" defTabSz="457146"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rial" charset="0"/>
              <a:ea typeface="ヒラギノ角ゴ Pro W3" charset="-128"/>
              <a:cs typeface="+mn-cs"/>
            </a:endParaRPr>
          </a:p>
        </p:txBody>
      </p:sp>
    </p:spTree>
    <p:extLst>
      <p:ext uri="{BB962C8B-B14F-4D97-AF65-F5344CB8AC3E}">
        <p14:creationId xmlns:p14="http://schemas.microsoft.com/office/powerpoint/2010/main" val="193607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6982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4</a:t>
            </a:fld>
            <a:endParaRPr lang="en-US" dirty="0"/>
          </a:p>
        </p:txBody>
      </p:sp>
    </p:spTree>
    <p:extLst>
      <p:ext uri="{BB962C8B-B14F-4D97-AF65-F5344CB8AC3E}">
        <p14:creationId xmlns:p14="http://schemas.microsoft.com/office/powerpoint/2010/main" val="2520225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endParaRPr>
          </a:p>
        </p:txBody>
      </p:sp>
      <p:sp>
        <p:nvSpPr>
          <p:cNvPr id="4" name="Slide Number Placeholder 3"/>
          <p:cNvSpPr>
            <a:spLocks noGrp="1"/>
          </p:cNvSpPr>
          <p:nvPr>
            <p:ph type="sldNum" sz="quarter" idx="5"/>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E78F2AB6-56C0-4EB4-B82A-C8395288546D}"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charset="-128"/>
                <a:cs typeface="+mn-cs"/>
              </a:rPr>
              <a:pPr marL="0" marR="0" lvl="0" indent="0" algn="r" defTabSz="457146"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rial" charset="0"/>
              <a:ea typeface="ヒラギノ角ゴ Pro W3" charset="-128"/>
              <a:cs typeface="+mn-cs"/>
            </a:endParaRPr>
          </a:p>
        </p:txBody>
      </p:sp>
    </p:spTree>
    <p:extLst>
      <p:ext uri="{BB962C8B-B14F-4D97-AF65-F5344CB8AC3E}">
        <p14:creationId xmlns:p14="http://schemas.microsoft.com/office/powerpoint/2010/main" val="4145861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5275" marR="0" lvl="0" indent="-171450" algn="l" defTabSz="914400" rtl="0" eaLnBrk="1" fontAlgn="auto" latinLnBrk="0" hangingPunct="1">
              <a:spcAft>
                <a:spcPts val="300"/>
              </a:spcAft>
              <a:buClrTx/>
              <a:buSzTx/>
              <a:buFont typeface="Arial" panose="020B0604020202020204" pitchFamily="34" charset="0"/>
              <a:buChar char="•"/>
              <a:tabLst/>
              <a:defRPr/>
            </a:pPr>
            <a:endParaRPr kumimoji="0" lang="en-US" sz="12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295275" marR="0" lvl="0" indent="-171450" algn="l" defTabSz="914400" rtl="0" eaLnBrk="1" fontAlgn="auto" latinLnBrk="0" hangingPunct="1">
              <a:spcAft>
                <a:spcPts val="300"/>
              </a:spcAft>
              <a:buClrTx/>
              <a:buSzTx/>
              <a:buFont typeface="Arial" panose="020B0604020202020204" pitchFamily="34" charset="0"/>
              <a:buChar char="•"/>
              <a:tabLst/>
              <a:defRPr/>
            </a:pPr>
            <a:endParaRPr kumimoji="0" lang="en-US" sz="12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295275" marR="0" lvl="0" indent="-171450" algn="l" defTabSz="914400" rtl="0" eaLnBrk="1" fontAlgn="auto" latinLnBrk="0" hangingPunct="1">
              <a:spcAft>
                <a:spcPts val="300"/>
              </a:spcAft>
              <a:buClrTx/>
              <a:buSzTx/>
              <a:buFont typeface="Arial" panose="020B0604020202020204" pitchFamily="34" charset="0"/>
              <a:buChar char="•"/>
              <a:tabLst/>
              <a:defRPr/>
            </a:pPr>
            <a:endParaRPr kumimoji="0" lang="en-US" sz="12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295275" marR="0" lvl="0" indent="-171450" algn="l" defTabSz="914400" rtl="0" eaLnBrk="1" fontAlgn="auto" latinLnBrk="0" hangingPunct="1">
              <a:spcAft>
                <a:spcPts val="300"/>
              </a:spcAft>
              <a:buClrTx/>
              <a:buSzTx/>
              <a:buFont typeface="Arial" panose="020B0604020202020204" pitchFamily="34" charset="0"/>
              <a:buChar char="•"/>
              <a:tabLst/>
              <a:defRPr/>
            </a:pPr>
            <a:endParaRPr kumimoji="0" lang="en-US" sz="12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CB8429-B462-4C80-A139-DC56FBC7CB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4002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highlight>
                <a:srgbClr val="FFFF00"/>
              </a:highligh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highlight>
                <a:srgbClr val="FFFF00"/>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highlight>
                <a:srgbClr val="FFFF00"/>
              </a:highlight>
              <a:latin typeface="+mn-lt"/>
              <a:ea typeface="+mn-ea"/>
              <a:cs typeface="+mn-cs"/>
            </a:endParaRPr>
          </a:p>
          <a:p>
            <a:pPr marL="0" indent="0">
              <a:buFont typeface="Arial" panose="020B0604020202020204" pitchFamily="34" charset="0"/>
              <a:buNone/>
            </a:pP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849D48-0F3E-ED4D-9442-0895F9CB89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0849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CB8429-B462-4C80-A139-DC56FBC7CBD8}" type="slidenum">
              <a:rPr lang="en-US" smtClean="0"/>
              <a:t>9</a:t>
            </a:fld>
            <a:endParaRPr lang="en-US" dirty="0"/>
          </a:p>
        </p:txBody>
      </p:sp>
    </p:spTree>
    <p:extLst>
      <p:ext uri="{BB962C8B-B14F-4D97-AF65-F5344CB8AC3E}">
        <p14:creationId xmlns:p14="http://schemas.microsoft.com/office/powerpoint/2010/main" val="2650090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endParaRPr>
          </a:p>
          <a:p>
            <a:endParaRPr lang="en-US" dirty="0">
              <a:solidFill>
                <a:schemeClr val="tx1"/>
              </a:solidFill>
            </a:endParaRPr>
          </a:p>
          <a:p>
            <a:endParaRPr lang="en-US" dirty="0">
              <a:solidFill>
                <a:schemeClr val="tx1"/>
              </a:solidFill>
            </a:endParaRPr>
          </a:p>
        </p:txBody>
      </p:sp>
      <p:sp>
        <p:nvSpPr>
          <p:cNvPr id="4" name="Slide Number Placeholder 3"/>
          <p:cNvSpPr>
            <a:spLocks noGrp="1"/>
          </p:cNvSpPr>
          <p:nvPr>
            <p:ph type="sldNum" sz="quarter" idx="5"/>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E78F2AB6-56C0-4EB4-B82A-C8395288546D}"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charset="-128"/>
                <a:cs typeface="+mn-cs"/>
              </a:rPr>
              <a:pPr marL="0" marR="0" lvl="0" indent="0" algn="r" defTabSz="457146"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charset="0"/>
              <a:ea typeface="ヒラギノ角ゴ Pro W3" charset="-128"/>
              <a:cs typeface="+mn-cs"/>
            </a:endParaRPr>
          </a:p>
        </p:txBody>
      </p:sp>
    </p:spTree>
    <p:extLst>
      <p:ext uri="{BB962C8B-B14F-4D97-AF65-F5344CB8AC3E}">
        <p14:creationId xmlns:p14="http://schemas.microsoft.com/office/powerpoint/2010/main" val="3735457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ISRU</a:t>
            </a:r>
          </a:p>
        </p:txBody>
      </p:sp>
      <p:sp>
        <p:nvSpPr>
          <p:cNvPr id="4" name="Slide Number Placeholder 3"/>
          <p:cNvSpPr>
            <a:spLocks noGrp="1"/>
          </p:cNvSpPr>
          <p:nvPr>
            <p:ph type="sldNum" sz="quarter" idx="5"/>
          </p:nvPr>
        </p:nvSpPr>
        <p:spPr/>
        <p:txBody>
          <a:bodyPr/>
          <a:lstStyle/>
          <a:p>
            <a:fld id="{C7849D48-0F3E-ED4D-9442-0895F9CB8928}" type="slidenum">
              <a:rPr lang="en-US" smtClean="0"/>
              <a:t>11</a:t>
            </a:fld>
            <a:endParaRPr lang="en-US" dirty="0"/>
          </a:p>
        </p:txBody>
      </p:sp>
    </p:spTree>
    <p:extLst>
      <p:ext uri="{BB962C8B-B14F-4D97-AF65-F5344CB8AC3E}">
        <p14:creationId xmlns:p14="http://schemas.microsoft.com/office/powerpoint/2010/main" val="2943878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bg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09F9DE-89FD-4248-88BC-1CE9CFB892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ヒラギノ角ゴ Pro W3" charset="-128"/>
              <a:cs typeface="+mn-cs"/>
            </a:endParaRPr>
          </a:p>
        </p:txBody>
      </p:sp>
    </p:spTree>
    <p:extLst>
      <p:ext uri="{BB962C8B-B14F-4D97-AF65-F5344CB8AC3E}">
        <p14:creationId xmlns:p14="http://schemas.microsoft.com/office/powerpoint/2010/main" val="39598865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6/16/2021</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11131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622320-F8E5-074C-AAE1-03B7E1F200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6/16/2021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52585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6/16/2021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58335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6/16/2021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797185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95096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970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79123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3859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1369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63559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51543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23013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a:t>
            </a:r>
            <a:br>
              <a:rPr lang="en-US" sz="600" dirty="0">
                <a:solidFill>
                  <a:srgbClr val="FFFFFF"/>
                </a:solidFill>
                <a:latin typeface="Arial" charset="0"/>
                <a:ea typeface="ヒラギノ角ゴ Pro W3" charset="0"/>
              </a:rPr>
            </a:br>
            <a:r>
              <a:rPr lang="en-US" sz="60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3223289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EA3232-F00F-6244-9D71-1CA132E6710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37857CF-46DA-2341-A7E7-92BF7DE463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57005" y="202186"/>
            <a:ext cx="685044" cy="629798"/>
          </a:xfrm>
          <a:prstGeom prst="rect">
            <a:avLst/>
          </a:prstGeom>
        </p:spPr>
      </p:pic>
      <p:sp>
        <p:nvSpPr>
          <p:cNvPr id="5" name="Rectangle 4">
            <a:extLst>
              <a:ext uri="{FF2B5EF4-FFF2-40B4-BE49-F238E27FC236}">
                <a16:creationId xmlns:a16="http://schemas.microsoft.com/office/drawing/2014/main" id="{BF99991E-DE53-A941-B361-35AB5CD32B3E}"/>
              </a:ext>
            </a:extLst>
          </p:cNvPr>
          <p:cNvSpPr/>
          <p:nvPr userDrawn="1"/>
        </p:nvSpPr>
        <p:spPr>
          <a:xfrm>
            <a:off x="0" y="967331"/>
            <a:ext cx="12192000" cy="140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3462853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8A369EC-2723-054D-8354-995D27A127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6/16/2021</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75185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87582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590092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998543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19877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575365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01297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374271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6120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795734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12288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568273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0787-E154-A448-8770-86833317EC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38F16F-5EFA-E641-AF7F-C062282FD0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18CF4D-860F-0641-B9E0-3D4191056CC3}"/>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5" name="Footer Placeholder 4">
            <a:extLst>
              <a:ext uri="{FF2B5EF4-FFF2-40B4-BE49-F238E27FC236}">
                <a16:creationId xmlns:a16="http://schemas.microsoft.com/office/drawing/2014/main" id="{F64B91C2-C937-7042-AECE-833C6C13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55158-F5EE-0D40-AE12-897D1EAA6E20}"/>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4468255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50153-F035-F149-BE12-59B73FECF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3ECE97-1059-E448-80C4-909188C770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29FC35-B2E7-294F-8EEF-D012F36C913E}"/>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5" name="Footer Placeholder 4">
            <a:extLst>
              <a:ext uri="{FF2B5EF4-FFF2-40B4-BE49-F238E27FC236}">
                <a16:creationId xmlns:a16="http://schemas.microsoft.com/office/drawing/2014/main" id="{98F1A63D-4D92-C744-8825-40A49B23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57F9E-EAEF-DB45-AE4B-67BF399B325E}"/>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2318622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0A864-3BFA-1E4E-97C7-6AE51A85D8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0F6CEC-EE37-E94C-8A97-C7BBBD411A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A0187E-1A5B-6A4F-94B2-6FC670780602}"/>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5" name="Footer Placeholder 4">
            <a:extLst>
              <a:ext uri="{FF2B5EF4-FFF2-40B4-BE49-F238E27FC236}">
                <a16:creationId xmlns:a16="http://schemas.microsoft.com/office/drawing/2014/main" id="{128C8047-5C03-1D43-BF9C-80C899E1C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49F9B2-05C6-EB41-B6DE-85F31139C944}"/>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5948713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51119-1258-3E49-B5B9-FDAFFA4BFD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D4C5BF-8773-CF4A-8E16-957142171D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4204D5-A1B3-7142-BA3E-496084877B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169B64-7B80-9D4B-85DE-9F1BDBEE3811}"/>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6" name="Footer Placeholder 5">
            <a:extLst>
              <a:ext uri="{FF2B5EF4-FFF2-40B4-BE49-F238E27FC236}">
                <a16:creationId xmlns:a16="http://schemas.microsoft.com/office/drawing/2014/main" id="{E418F0D1-71CB-014D-A107-DA0E5E4A02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8780E5-193E-AC48-BFFA-EFC44B1D48CF}"/>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41717692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FCC1-7C27-2B45-BDF0-21E03F0F45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62E3A8-121C-0340-9831-17FCA6551D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CD7DAA-C72C-2B4F-AE29-E7AD09642A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88B95D-9660-E14A-AC2D-E894490F1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2A1D5E-A6EB-3846-85C4-73F05119AD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D55B00-D246-DD4D-887C-7D1ED033410E}"/>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8" name="Footer Placeholder 7">
            <a:extLst>
              <a:ext uri="{FF2B5EF4-FFF2-40B4-BE49-F238E27FC236}">
                <a16:creationId xmlns:a16="http://schemas.microsoft.com/office/drawing/2014/main" id="{CD3BAA7C-9516-1144-B49D-28C68BD065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EC1CD6-727A-B244-B225-F54A26693CAB}"/>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8146434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0B2E3-658A-9A43-AFA1-1AD6ACCB49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E7DA1F-8FA3-B646-A807-62307985C9FF}"/>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4" name="Footer Placeholder 3">
            <a:extLst>
              <a:ext uri="{FF2B5EF4-FFF2-40B4-BE49-F238E27FC236}">
                <a16:creationId xmlns:a16="http://schemas.microsoft.com/office/drawing/2014/main" id="{922E3E26-68F2-EC48-BFE5-17E7D6DA06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997C28-DC35-6749-9764-F2964F0A3BD5}"/>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364801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B8153-344D-CA49-988F-767FC853A329}"/>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3" name="Footer Placeholder 2">
            <a:extLst>
              <a:ext uri="{FF2B5EF4-FFF2-40B4-BE49-F238E27FC236}">
                <a16:creationId xmlns:a16="http://schemas.microsoft.com/office/drawing/2014/main" id="{7BBC39D6-74E6-A440-BD3B-2F3E2DE8B7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F2A23B-F798-234F-9561-99F880A63B93}"/>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9888374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0C239-B2F1-D143-8834-9087DA8150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32F0F9-D5B8-F34C-8A42-F47BBFE095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3446EC-FD12-C94F-998F-BDAB67043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82D175-6175-6A46-9C2B-102F7EA50087}"/>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6" name="Footer Placeholder 5">
            <a:extLst>
              <a:ext uri="{FF2B5EF4-FFF2-40B4-BE49-F238E27FC236}">
                <a16:creationId xmlns:a16="http://schemas.microsoft.com/office/drawing/2014/main" id="{AFFA089F-44E1-834D-ABE9-310F4F8D9A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A058E3-A30B-7645-B8FC-64D175B00E93}"/>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6317573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3CB5B-5FB9-AE44-B569-24A26FD25D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669F8B-04BC-AC48-8E7D-85780640C2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6F004B-637B-0644-9CBB-893234B6C1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A612B-29C5-B44E-B63C-9ED9282193A3}"/>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6" name="Footer Placeholder 5">
            <a:extLst>
              <a:ext uri="{FF2B5EF4-FFF2-40B4-BE49-F238E27FC236}">
                <a16:creationId xmlns:a16="http://schemas.microsoft.com/office/drawing/2014/main" id="{B0291695-F173-314C-8793-E4641D3D9A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C0971E-F5C3-3C42-A62D-E134C3AEA41D}"/>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8635873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BD28C-797E-3542-B5C1-09CA13EC8F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EA0487-2116-034B-8760-DB45DC14B8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A91A08-B86D-AF43-BA20-4D8F0475CF43}"/>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5" name="Footer Placeholder 4">
            <a:extLst>
              <a:ext uri="{FF2B5EF4-FFF2-40B4-BE49-F238E27FC236}">
                <a16:creationId xmlns:a16="http://schemas.microsoft.com/office/drawing/2014/main" id="{9193C790-0DD0-B749-BACB-419A762DBD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45F8F5-80A4-2D46-B95B-80826919FEC5}"/>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273938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0A8859-BD84-CA40-8DE9-CE3523ACB3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1B6E6C-EC1C-834C-97B0-504703194B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20B309-4743-F840-A629-D2524393B9BD}"/>
              </a:ext>
            </a:extLst>
          </p:cNvPr>
          <p:cNvSpPr>
            <a:spLocks noGrp="1"/>
          </p:cNvSpPr>
          <p:nvPr>
            <p:ph type="dt" sz="half" idx="10"/>
          </p:nvPr>
        </p:nvSpPr>
        <p:spPr/>
        <p:txBody>
          <a:bodyPr/>
          <a:lstStyle/>
          <a:p>
            <a:fld id="{646F6683-2A65-3945-B80D-302E1526E9CD}" type="datetimeFigureOut">
              <a:rPr lang="en-US" smtClean="0"/>
              <a:t>6/16/2021</a:t>
            </a:fld>
            <a:endParaRPr lang="en-US"/>
          </a:p>
        </p:txBody>
      </p:sp>
      <p:sp>
        <p:nvSpPr>
          <p:cNvPr id="5" name="Footer Placeholder 4">
            <a:extLst>
              <a:ext uri="{FF2B5EF4-FFF2-40B4-BE49-F238E27FC236}">
                <a16:creationId xmlns:a16="http://schemas.microsoft.com/office/drawing/2014/main" id="{03E33BD7-6504-0242-850F-95C473BA9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98EC66-CAE0-FE49-B70E-B466DB7B1D1B}"/>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0319783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25879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p:cNvSpPr txBox="1">
            <a:spLocks/>
          </p:cNvSpPr>
          <p:nvPr userDrawn="1"/>
        </p:nvSpPr>
        <p:spPr>
          <a:xfrm>
            <a:off x="-1" y="1"/>
            <a:ext cx="10916529" cy="910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3200" dirty="0"/>
              <a:t>Click to edit Master title style</a:t>
            </a:r>
          </a:p>
        </p:txBody>
      </p:sp>
    </p:spTree>
    <p:extLst>
      <p:ext uri="{BB962C8B-B14F-4D97-AF65-F5344CB8AC3E}">
        <p14:creationId xmlns:p14="http://schemas.microsoft.com/office/powerpoint/2010/main" val="12268172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6/16/2021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a:p>
        </p:txBody>
      </p:sp>
      <p:sp>
        <p:nvSpPr>
          <p:cNvPr id="7" name="Title Placeholder 1"/>
          <p:cNvSpPr>
            <a:spLocks noGrp="1"/>
          </p:cNvSpPr>
          <p:nvPr>
            <p:ph type="title"/>
          </p:nvPr>
        </p:nvSpPr>
        <p:spPr>
          <a:xfrm>
            <a:off x="268357" y="1"/>
            <a:ext cx="10648171"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164445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37217626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22901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6/16/2021</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719029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8534668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2546423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4657686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6552732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449913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7157251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2022257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7690179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263655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351691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700504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71669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6/16/2021</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8936355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4519835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177783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193850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6/16/2021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0320326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6/16/2021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11003705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a:t>
            </a:r>
            <a:br>
              <a:rPr lang="en-US" sz="600" dirty="0">
                <a:solidFill>
                  <a:srgbClr val="FFFFFF"/>
                </a:solidFill>
                <a:latin typeface="Arial" charset="0"/>
                <a:ea typeface="ヒラギノ角ゴ Pro W3" charset="0"/>
              </a:rPr>
            </a:br>
            <a:r>
              <a:rPr lang="en-US" sz="60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6851001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8299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latin typeface="Helvetica" pitchFamily="2" charset="0"/>
              </a:defRPr>
            </a:lvl1pPr>
          </a:lstStyle>
          <a:p>
            <a:fld id="{B5AD37D0-1C64-3342-BF81-1BC3096283AF}" type="datetime1">
              <a:rPr lang="en-US" smtClean="0"/>
              <a:pPr/>
              <a:t>6/16/2021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latin typeface="Helvetica" pitchFamily="2" charset="0"/>
              </a:defRPr>
            </a:lvl1pPr>
          </a:lstStyle>
          <a:p>
            <a:r>
              <a:rPr lang="en-US" dirty="0"/>
              <a:t>Embargoed until 10am EDT June 7, 2019</a:t>
            </a:r>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790738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1A3C94-BC39-EA4A-9DF7-4CF307B1BECF}"/>
              </a:ext>
            </a:extLst>
          </p:cNvPr>
          <p:cNvPicPr>
            <a:picLocks noChangeAspect="1"/>
          </p:cNvPicPr>
          <p:nvPr userDrawn="1"/>
        </p:nvPicPr>
        <p:blipFill>
          <a:blip r:embed="rId2"/>
          <a:stretch>
            <a:fillRect/>
          </a:stretch>
        </p:blipFill>
        <p:spPr>
          <a:xfrm>
            <a:off x="-10160" y="0"/>
            <a:ext cx="12192000" cy="6858000"/>
          </a:xfrm>
          <a:prstGeom prst="rect">
            <a:avLst/>
          </a:prstGeom>
        </p:spPr>
      </p:pic>
      <p:sp>
        <p:nvSpPr>
          <p:cNvPr id="2" name="Title 1">
            <a:extLst>
              <a:ext uri="{FF2B5EF4-FFF2-40B4-BE49-F238E27FC236}">
                <a16:creationId xmlns:a16="http://schemas.microsoft.com/office/drawing/2014/main" id="{EF0BF54A-A67B-1B4D-AC51-881D80F314E6}"/>
              </a:ext>
            </a:extLst>
          </p:cNvPr>
          <p:cNvSpPr>
            <a:spLocks noGrp="1"/>
          </p:cNvSpPr>
          <p:nvPr>
            <p:ph type="title"/>
          </p:nvPr>
        </p:nvSpPr>
        <p:spPr>
          <a:xfrm>
            <a:off x="3743465" y="381000"/>
            <a:ext cx="8067535" cy="646331"/>
          </a:xfrm>
        </p:spPr>
        <p:txBody>
          <a:bodyPr/>
          <a:lstStyle>
            <a:lvl1pPr algn="l">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8C9AF894-56B9-244D-94D7-548B4740F98E}"/>
              </a:ext>
            </a:extLst>
          </p:cNvPr>
          <p:cNvSpPr>
            <a:spLocks noGrp="1"/>
          </p:cNvSpPr>
          <p:nvPr>
            <p:ph type="dt" sz="half" idx="10"/>
          </p:nvPr>
        </p:nvSpPr>
        <p:spPr/>
        <p:txBody>
          <a:bodyPr/>
          <a:lstStyle/>
          <a:p>
            <a:fld id="{FD1EBD71-4233-C14F-980D-3CAEF44976C6}" type="datetime1">
              <a:rPr lang="en-US" smtClean="0"/>
              <a:pPr/>
              <a:t>6/16/2021</a:t>
            </a:fld>
            <a:endParaRPr lang="en-US" dirty="0"/>
          </a:p>
        </p:txBody>
      </p:sp>
      <p:sp>
        <p:nvSpPr>
          <p:cNvPr id="4" name="Footer Placeholder 3">
            <a:extLst>
              <a:ext uri="{FF2B5EF4-FFF2-40B4-BE49-F238E27FC236}">
                <a16:creationId xmlns:a16="http://schemas.microsoft.com/office/drawing/2014/main" id="{5A0B387B-3546-4A42-83B2-DC9D0DE0054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BE8638-999B-964B-B1F4-BD893CE02AB3}"/>
              </a:ext>
            </a:extLst>
          </p:cNvPr>
          <p:cNvSpPr>
            <a:spLocks noGrp="1"/>
          </p:cNvSpPr>
          <p:nvPr>
            <p:ph type="sldNum" sz="quarter" idx="12"/>
          </p:nvPr>
        </p:nvSpPr>
        <p:spPr/>
        <p:txBody>
          <a:body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211280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932626-5779-7A4F-9E4C-304D11817B0C}"/>
              </a:ext>
            </a:extLst>
          </p:cNvPr>
          <p:cNvSpPr>
            <a:spLocks noGrp="1"/>
          </p:cNvSpPr>
          <p:nvPr>
            <p:ph type="title"/>
          </p:nvPr>
        </p:nvSpPr>
        <p:spPr>
          <a:xfrm>
            <a:off x="0" y="225715"/>
            <a:ext cx="11180086" cy="743643"/>
          </a:xfrm>
          <a:prstGeom prst="rect">
            <a:avLst/>
          </a:prstGeom>
        </p:spPr>
        <p:txBody>
          <a:bodyPr lIns="182880" bIns="0" anchor="ctr" anchorCtr="0"/>
          <a:lstStyle>
            <a:lvl1pPr marL="23018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4" name="Slide Number Placeholder 2"/>
          <p:cNvSpPr>
            <a:spLocks noGrp="1"/>
          </p:cNvSpPr>
          <p:nvPr>
            <p:ph type="sldNum" sz="quarter" idx="10"/>
          </p:nvPr>
        </p:nvSpPr>
        <p:spPr>
          <a:xfrm>
            <a:off x="10502969" y="6649848"/>
            <a:ext cx="1689033" cy="190185"/>
          </a:xfrm>
          <a:prstGeom prst="rect">
            <a:avLst/>
          </a:prstGeom>
        </p:spPr>
        <p:txBody>
          <a:bodyPr/>
          <a:lstStyle>
            <a:lvl1pPr>
              <a:defRPr>
                <a:solidFill>
                  <a:srgbClr val="FFFFFF"/>
                </a:solidFill>
              </a:defRPr>
            </a:lvl1pPr>
          </a:lstStyle>
          <a:p>
            <a:pPr marL="0" marR="0" lvl="0" indent="0" algn="r" defTabSz="685783" rtl="0" eaLnBrk="1" fontAlgn="base" latinLnBrk="0" hangingPunct="1">
              <a:lnSpc>
                <a:spcPct val="100000"/>
              </a:lnSpc>
              <a:spcBef>
                <a:spcPct val="0"/>
              </a:spcBef>
              <a:spcAft>
                <a:spcPct val="0"/>
              </a:spcAft>
              <a:buClrTx/>
              <a:buSzTx/>
              <a:buFontTx/>
              <a:buNone/>
              <a:tabLst/>
              <a:defRPr/>
            </a:pPr>
            <a:r>
              <a:rPr kumimoji="0" lang="en-US" sz="1333" b="0" i="0" u="none" strike="noStrike" kern="1200" cap="none" spc="0" normalizeH="0" baseline="0" noProof="0" dirty="0">
                <a:ln>
                  <a:noFill/>
                </a:ln>
                <a:solidFill>
                  <a:srgbClr val="FFFFFF"/>
                </a:solidFill>
                <a:effectLst/>
                <a:uLnTx/>
                <a:uFillTx/>
                <a:latin typeface="Arial"/>
                <a:ea typeface="MS PGothic" panose="020B0600070205080204" pitchFamily="34" charset="-128"/>
                <a:cs typeface="+mn-cs"/>
              </a:rPr>
              <a:t>Page </a:t>
            </a:r>
            <a:fld id="{ECB00B25-817B-49D3-800D-ED5A8EAE58EC}" type="slidenum">
              <a:rPr kumimoji="0" lang="en-US" sz="1333" b="0" i="0" u="none" strike="noStrike" kern="1200" cap="none" spc="0" normalizeH="0" baseline="0" noProof="0" smtClean="0">
                <a:ln>
                  <a:noFill/>
                </a:ln>
                <a:solidFill>
                  <a:srgbClr val="FFFFFF"/>
                </a:solidFill>
                <a:effectLst/>
                <a:uLnTx/>
                <a:uFillTx/>
                <a:latin typeface="Arial"/>
                <a:ea typeface="MS PGothic" panose="020B0600070205080204" pitchFamily="34" charset="-128"/>
                <a:cs typeface="+mn-cs"/>
              </a:rPr>
              <a:pPr marL="0" marR="0" lvl="0" indent="0" algn="r" defTabSz="685783" rtl="0" eaLnBrk="1" fontAlgn="base" latinLnBrk="0" hangingPunct="1">
                <a:lnSpc>
                  <a:spcPct val="100000"/>
                </a:lnSpc>
                <a:spcBef>
                  <a:spcPct val="0"/>
                </a:spcBef>
                <a:spcAft>
                  <a:spcPct val="0"/>
                </a:spcAft>
                <a:buClrTx/>
                <a:buSzTx/>
                <a:buFontTx/>
                <a:buNone/>
                <a:tabLst/>
                <a:defRPr/>
              </a:pPr>
              <a:t>‹#›</a:t>
            </a:fld>
            <a:endParaRPr kumimoji="0" lang="en-US" sz="1333" b="0" i="0" u="none" strike="noStrike" kern="1200" cap="none" spc="0" normalizeH="0" baseline="0" noProof="0" dirty="0">
              <a:ln>
                <a:noFill/>
              </a:ln>
              <a:solidFill>
                <a:srgbClr val="FFFFFF"/>
              </a:solidFill>
              <a:effectLst/>
              <a:uLnTx/>
              <a:uFillTx/>
              <a:latin typeface="Arial"/>
              <a:ea typeface="MS PGothic" panose="020B0600070205080204" pitchFamily="34" charset="-128"/>
              <a:cs typeface="+mn-cs"/>
            </a:endParaRPr>
          </a:p>
        </p:txBody>
      </p:sp>
    </p:spTree>
    <p:extLst>
      <p:ext uri="{BB962C8B-B14F-4D97-AF65-F5344CB8AC3E}">
        <p14:creationId xmlns:p14="http://schemas.microsoft.com/office/powerpoint/2010/main" val="26033091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3AC261B-AD45-8449-8F56-8D724A353803}" type="datetime1">
              <a:rPr lang="en-US" smtClean="0"/>
              <a:t>6/16/2021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9A6FC3-8F56-4157-ABDC-B4F43D71E4B2}" type="slidenum">
              <a:rPr lang="en-US" smtClean="0"/>
              <a:pPr/>
              <a:t>‹#›</a:t>
            </a:fld>
            <a:endParaRPr lang="en-US"/>
          </a:p>
        </p:txBody>
      </p:sp>
    </p:spTree>
    <p:extLst>
      <p:ext uri="{BB962C8B-B14F-4D97-AF65-F5344CB8AC3E}">
        <p14:creationId xmlns:p14="http://schemas.microsoft.com/office/powerpoint/2010/main" val="2814566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0.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image" Target="../media/image15.tiff"/><Relationship Id="rId5" Type="http://schemas.openxmlformats.org/officeDocument/2006/relationships/theme" Target="../theme/theme4.xml"/><Relationship Id="rId4"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image" Target="../media/image16.png"/><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FBB0A5-FF53-6744-993C-E53B9B47C527}"/>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9F9297F5-C30D-294B-80FE-3CC63B165F97}" type="datetimeFigureOut">
              <a:rPr lang="en-US" smtClean="0"/>
              <a:pPr/>
              <a:t>6/16/2021</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16453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2" r:id="rId13"/>
    <p:sldLayoutId id="2147483802" r:id="rId14"/>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userDrawn="1">
          <p15:clr>
            <a:srgbClr val="F26B43"/>
          </p15:clr>
        </p15:guide>
        <p15:guide id="2" pos="3840" userDrawn="1">
          <p15:clr>
            <a:srgbClr val="F26B43"/>
          </p15:clr>
        </p15:guide>
        <p15:guide id="3" orient="horz" pos="4152" userDrawn="1">
          <p15:clr>
            <a:srgbClr val="F26B43"/>
          </p15:clr>
        </p15:guide>
        <p15:guide id="4" pos="74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6/16/2021</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85701437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BD6C0-DA1F-A446-AD31-238A009DAB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B44084-EC13-8C41-8D8A-063D13DB94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8CDF0-9CD8-6548-81AD-F5EB30644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6F6683-2A65-3945-B80D-302E1526E9CD}" type="datetimeFigureOut">
              <a:rPr lang="en-US" smtClean="0"/>
              <a:t>6/16/2021</a:t>
            </a:fld>
            <a:endParaRPr lang="en-US"/>
          </a:p>
        </p:txBody>
      </p:sp>
      <p:sp>
        <p:nvSpPr>
          <p:cNvPr id="5" name="Footer Placeholder 4">
            <a:extLst>
              <a:ext uri="{FF2B5EF4-FFF2-40B4-BE49-F238E27FC236}">
                <a16:creationId xmlns:a16="http://schemas.microsoft.com/office/drawing/2014/main" id="{3249D238-5EEF-CF46-B223-B2DC32BC7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1405C6-C24A-BE4A-A7B4-B8857CDD5A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9A5EF-02C4-C54C-B5BE-1103498463E3}" type="slidenum">
              <a:rPr lang="en-US" smtClean="0"/>
              <a:t>‹#›</a:t>
            </a:fld>
            <a:endParaRPr lang="en-US"/>
          </a:p>
        </p:txBody>
      </p:sp>
    </p:spTree>
    <p:extLst>
      <p:ext uri="{BB962C8B-B14F-4D97-AF65-F5344CB8AC3E}">
        <p14:creationId xmlns:p14="http://schemas.microsoft.com/office/powerpoint/2010/main" val="10082427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81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CE027-AC88-4748-A701-5DA65FB95D78}" type="datetimeFigureOut">
              <a:rPr lang="en-US" smtClean="0"/>
              <a:t>6/16/2021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19AD93-5331-4681-81C3-51905F4FEEBE}" type="slidenum">
              <a:rPr lang="en-US" smtClean="0"/>
              <a:t>‹#›</a:t>
            </a:fld>
            <a:endParaRPr lang="en-US"/>
          </a:p>
        </p:txBody>
      </p:sp>
      <p:sp>
        <p:nvSpPr>
          <p:cNvPr id="8" name="Rectangle 7"/>
          <p:cNvSpPr/>
          <p:nvPr userDrawn="1"/>
        </p:nvSpPr>
        <p:spPr>
          <a:xfrm>
            <a:off x="-2" y="957290"/>
            <a:ext cx="12192001" cy="17755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Date Placeholder 2"/>
          <p:cNvSpPr txBox="1">
            <a:spLocks/>
          </p:cNvSpPr>
          <p:nvPr userDrawn="1"/>
        </p:nvSpPr>
        <p:spPr>
          <a:xfrm>
            <a:off x="202406" y="870876"/>
            <a:ext cx="4897495" cy="350386"/>
          </a:xfrm>
          <a:prstGeom prst="rect">
            <a:avLst/>
          </a:prstGeom>
        </p:spPr>
        <p:txBody>
          <a:bodyPr vert="horz" lIns="91440" tIns="45720" rIns="91440" bIns="45720" rtlCol="0" anchor="ctr"/>
          <a:lstStyle>
            <a:defPPr>
              <a:defRPr lang="en-US"/>
            </a:defPPr>
            <a:lvl1pPr algn="l" rtl="0" eaLnBrk="0" fontAlgn="base" hangingPunct="0">
              <a:spcBef>
                <a:spcPct val="0"/>
              </a:spcBef>
              <a:spcAft>
                <a:spcPct val="0"/>
              </a:spcAft>
              <a:defRPr sz="750" b="1" kern="1200">
                <a:solidFill>
                  <a:schemeClr val="bg1"/>
                </a:solidFill>
                <a:latin typeface="Helvetica" charset="0"/>
                <a:ea typeface="Helvetica" charset="0"/>
                <a:cs typeface="Helvetica"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a:lstStyle>
          <a:p>
            <a:r>
              <a:rPr lang="en-US" sz="1000" dirty="0">
                <a:latin typeface="Arial" panose="020B0604020202020204" pitchFamily="34" charset="0"/>
                <a:cs typeface="Arial" panose="020B0604020202020204" pitchFamily="34" charset="0"/>
              </a:rPr>
              <a:t>NASA [Meeting name]– [month XX, year]</a:t>
            </a:r>
          </a:p>
        </p:txBody>
      </p:sp>
      <p:sp>
        <p:nvSpPr>
          <p:cNvPr id="10" name="Slide Number Placeholder 4"/>
          <p:cNvSpPr txBox="1">
            <a:spLocks/>
          </p:cNvSpPr>
          <p:nvPr userDrawn="1"/>
        </p:nvSpPr>
        <p:spPr>
          <a:xfrm>
            <a:off x="10914495" y="874028"/>
            <a:ext cx="1207008" cy="338798"/>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750" b="1" kern="1200">
                <a:solidFill>
                  <a:schemeClr val="bg1"/>
                </a:solidFill>
                <a:latin typeface="Helvetica" charset="0"/>
                <a:ea typeface="Helvetica" charset="0"/>
                <a:cs typeface="Helvetica"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a:lstStyle>
          <a:p>
            <a:fld id="{E08146AE-D219-524C-9522-562B071B0D7E}" type="slidenum">
              <a:rPr lang="en-US" sz="1000" smtClean="0">
                <a:latin typeface="Arial" panose="020B0604020202020204" pitchFamily="34" charset="0"/>
                <a:cs typeface="Arial" panose="020B0604020202020204" pitchFamily="34" charset="0"/>
              </a:rPr>
              <a:pPr/>
              <a:t>‹#›</a:t>
            </a:fld>
            <a:endParaRPr lang="en-US" sz="1000" dirty="0">
              <a:latin typeface="Arial" panose="020B0604020202020204" pitchFamily="34" charset="0"/>
              <a:cs typeface="Arial" panose="020B0604020202020204" pitchFamily="34" charset="0"/>
            </a:endParaRPr>
          </a:p>
        </p:txBody>
      </p:sp>
      <p:sp>
        <p:nvSpPr>
          <p:cNvPr id="11"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p>
            <a:r>
              <a:rPr lang="en-US" dirty="0"/>
              <a:t>Click to edit Master title style</a:t>
            </a:r>
          </a:p>
        </p:txBody>
      </p:sp>
      <p:pic>
        <p:nvPicPr>
          <p:cNvPr id="12" name="Picture 11">
            <a:extLst>
              <a:ext uri="{FF2B5EF4-FFF2-40B4-BE49-F238E27FC236}">
                <a16:creationId xmlns:a16="http://schemas.microsoft.com/office/drawing/2014/main" id="{BD21EBA3-B8E6-4241-8D52-2BAC7025237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1207920" y="163328"/>
            <a:ext cx="722717" cy="662781"/>
          </a:xfrm>
          <a:prstGeom prst="rect">
            <a:avLst/>
          </a:prstGeom>
        </p:spPr>
      </p:pic>
    </p:spTree>
    <p:extLst>
      <p:ext uri="{BB962C8B-B14F-4D97-AF65-F5344CB8AC3E}">
        <p14:creationId xmlns:p14="http://schemas.microsoft.com/office/powerpoint/2010/main" val="229983639"/>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Lst>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6/16/2021</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033818036"/>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6/16/2021</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041128299"/>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3" r:id="rId9"/>
    <p:sldLayoutId id="2147483814" r:id="rId10"/>
    <p:sldLayoutId id="2147483815" r:id="rId11"/>
    <p:sldLayoutId id="2147483816" r:id="rId12"/>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38.xml"/><Relationship Id="rId4" Type="http://schemas.openxmlformats.org/officeDocument/2006/relationships/image" Target="../media/image26.jpeg"/></Relationships>
</file>

<file path=ppt/slides/_rels/slide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hyperlink" Target="https://www.instagram.com/explorenasa/?hl=en" TargetMode="External"/><Relationship Id="rId13" Type="http://schemas.openxmlformats.org/officeDocument/2006/relationships/hyperlink" Target="https://lp.constantcontactpages.com/su/hHN32CZ/nasagov" TargetMode="External"/><Relationship Id="rId3" Type="http://schemas.openxmlformats.org/officeDocument/2006/relationships/hyperlink" Target="https://www.nasa.gov/specials/artemis/" TargetMode="External"/><Relationship Id="rId7" Type="http://schemas.openxmlformats.org/officeDocument/2006/relationships/hyperlink" Target="https://twitter.com/NASAexplores?ref_src=twsrc%5Egoogle%7Ctwcamp%5Eserp%7Ctwgr%5Eauthor" TargetMode="External"/><Relationship Id="rId12" Type="http://schemas.openxmlformats.org/officeDocument/2006/relationships/image" Target="../media/image43.svg"/><Relationship Id="rId2" Type="http://schemas.openxmlformats.org/officeDocument/2006/relationships/image" Target="../media/image38.jpeg"/><Relationship Id="rId1" Type="http://schemas.openxmlformats.org/officeDocument/2006/relationships/slideLayout" Target="../slideLayouts/slideLayout14.xml"/><Relationship Id="rId6" Type="http://schemas.openxmlformats.org/officeDocument/2006/relationships/image" Target="../media/image41.png"/><Relationship Id="rId11" Type="http://schemas.openxmlformats.org/officeDocument/2006/relationships/image" Target="../media/image42.png"/><Relationship Id="rId5" Type="http://schemas.openxmlformats.org/officeDocument/2006/relationships/image" Target="../media/image40.png"/><Relationship Id="rId10" Type="http://schemas.openxmlformats.org/officeDocument/2006/relationships/hyperlink" Target="https://blogs.nasa.gov/artemis/" TargetMode="External"/><Relationship Id="rId4" Type="http://schemas.openxmlformats.org/officeDocument/2006/relationships/image" Target="../media/image39.png"/><Relationship Id="rId9" Type="http://schemas.openxmlformats.org/officeDocument/2006/relationships/hyperlink" Target="https://www.facebook.com/NASAExplor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E182-FBD7-5A44-9DF0-EB1052499A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7347" y="5846058"/>
            <a:ext cx="840143" cy="772390"/>
          </a:xfrm>
          <a:prstGeom prst="rect">
            <a:avLst/>
          </a:prstGeom>
        </p:spPr>
      </p:pic>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a:xfrm>
            <a:off x="817418" y="1691251"/>
            <a:ext cx="7676340" cy="1274762"/>
          </a:xfrm>
        </p:spPr>
        <p:txBody>
          <a:bodyPr/>
          <a:lstStyle/>
          <a:p>
            <a:r>
              <a:rPr lang="en-US" dirty="0"/>
              <a:t>Artemis &amp; Human Landing System Program Overview</a:t>
            </a:r>
          </a:p>
        </p:txBody>
      </p:sp>
      <p:sp>
        <p:nvSpPr>
          <p:cNvPr id="2" name="Subtitle 1">
            <a:extLst>
              <a:ext uri="{FF2B5EF4-FFF2-40B4-BE49-F238E27FC236}">
                <a16:creationId xmlns:a16="http://schemas.microsoft.com/office/drawing/2014/main" id="{F6C929F0-09E1-764B-8351-BE44997C37AC}"/>
              </a:ext>
            </a:extLst>
          </p:cNvPr>
          <p:cNvSpPr>
            <a:spLocks noGrp="1"/>
          </p:cNvSpPr>
          <p:nvPr>
            <p:ph type="subTitle" idx="1"/>
          </p:nvPr>
        </p:nvSpPr>
        <p:spPr>
          <a:xfrm>
            <a:off x="807260" y="3791632"/>
            <a:ext cx="7676340" cy="1866443"/>
          </a:xfrm>
        </p:spPr>
        <p:txBody>
          <a:bodyPr vert="horz" lIns="91440" tIns="45720" rIns="91440" bIns="45720" rtlCol="0" anchor="t">
            <a:normAutofit/>
          </a:bodyPr>
          <a:lstStyle/>
          <a:p>
            <a:r>
              <a:rPr lang="en-US" dirty="0"/>
              <a:t>Lisa Watson-Morgan, Program Manager</a:t>
            </a:r>
          </a:p>
          <a:p>
            <a:r>
              <a:rPr lang="en-US" dirty="0"/>
              <a:t>Human Landing System Program</a:t>
            </a:r>
          </a:p>
          <a:p>
            <a:r>
              <a:rPr lang="en-US" dirty="0"/>
              <a:t>NASA Marshall Space Flight Center</a:t>
            </a:r>
          </a:p>
          <a:p>
            <a:r>
              <a:rPr lang="en-US" dirty="0"/>
              <a:t>Huntsville, Alabama</a:t>
            </a:r>
          </a:p>
        </p:txBody>
      </p:sp>
    </p:spTree>
    <p:extLst>
      <p:ext uri="{BB962C8B-B14F-4D97-AF65-F5344CB8AC3E}">
        <p14:creationId xmlns:p14="http://schemas.microsoft.com/office/powerpoint/2010/main" val="109733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94857" y="747564"/>
            <a:ext cx="12192000" cy="742950"/>
          </a:xfrm>
        </p:spPr>
        <p:txBody>
          <a:bodyPr/>
          <a:lstStyle/>
          <a:p>
            <a:r>
              <a:rPr lang="en-US" sz="4000" dirty="0"/>
              <a:t>The Artemis Program</a:t>
            </a:r>
          </a:p>
        </p:txBody>
      </p:sp>
      <p:sp>
        <p:nvSpPr>
          <p:cNvPr id="8" name="TextBox 7">
            <a:extLst>
              <a:ext uri="{FF2B5EF4-FFF2-40B4-BE49-F238E27FC236}">
                <a16:creationId xmlns:a16="http://schemas.microsoft.com/office/drawing/2014/main" id="{3F6DA908-13F5-FC41-8E57-4A6FBFF21AD2}"/>
              </a:ext>
            </a:extLst>
          </p:cNvPr>
          <p:cNvSpPr txBox="1"/>
          <p:nvPr/>
        </p:nvSpPr>
        <p:spPr>
          <a:xfrm>
            <a:off x="722455" y="1490514"/>
            <a:ext cx="11815429" cy="4401205"/>
          </a:xfrm>
          <a:prstGeom prst="rect">
            <a:avLst/>
          </a:prstGeom>
          <a:noFill/>
        </p:spPr>
        <p:txBody>
          <a:bodyPr wrap="square" rtlCol="0">
            <a:spAutoFit/>
          </a:bodyPr>
          <a:lstStyle/>
          <a:p>
            <a:pPr marL="0" marR="0" lvl="0" indent="0" algn="l" defTabSz="457146" rtl="0" eaLnBrk="1" fontAlgn="base" latinLnBrk="0" hangingPunct="1">
              <a:lnSpc>
                <a:spcPct val="100000"/>
              </a:lnSpc>
              <a:spcBef>
                <a:spcPct val="0"/>
              </a:spcBef>
              <a:spcAft>
                <a:spcPts val="24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Artemis is the twin sister of Apollo and goddess </a:t>
            </a:r>
            <a:b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of the Moon in Greek mythology. Now, she </a:t>
            </a:r>
            <a:b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personifies our path to the Moon as the name </a:t>
            </a:r>
            <a:b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of NASA’s program to return astronauts to the</a:t>
            </a:r>
            <a:b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lunar surface. </a:t>
            </a:r>
          </a:p>
          <a:p>
            <a:pPr marL="0" marR="0" lvl="0" indent="0" algn="l" defTabSz="457146" rtl="0" eaLnBrk="1" fontAlgn="base" latinLnBrk="0" hangingPunct="1">
              <a:lnSpc>
                <a:spcPct val="100000"/>
              </a:lnSpc>
              <a:spcBef>
                <a:spcPct val="0"/>
              </a:spcBef>
              <a:spcAft>
                <a:spcPts val="24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When they land, Artemis astronauts will step </a:t>
            </a:r>
            <a:b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foot where no human has ever been before: </a:t>
            </a:r>
            <a:b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the Moon’s South Pole. </a:t>
            </a:r>
          </a:p>
          <a:p>
            <a:pPr marL="0" marR="0" lvl="0" indent="0" algn="l" defTabSz="457146" rtl="0" eaLnBrk="1" fontAlgn="base" latinLnBrk="0" hangingPunct="1">
              <a:lnSpc>
                <a:spcPct val="100000"/>
              </a:lnSpc>
              <a:spcBef>
                <a:spcPct val="0"/>
              </a:spcBef>
              <a:spcAft>
                <a:spcPts val="24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With the horizon goal of sending humans to </a:t>
            </a:r>
            <a:b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Mars, Artemis begins the next era of exploration. </a:t>
            </a:r>
          </a:p>
        </p:txBody>
      </p:sp>
      <p:pic>
        <p:nvPicPr>
          <p:cNvPr id="4" name="Picture 3">
            <a:extLst>
              <a:ext uri="{FF2B5EF4-FFF2-40B4-BE49-F238E27FC236}">
                <a16:creationId xmlns:a16="http://schemas.microsoft.com/office/drawing/2014/main" id="{F60CFE76-A976-7A4E-BBB3-1922CCEA7F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16777" y="1800313"/>
            <a:ext cx="3543109" cy="3257374"/>
          </a:xfrm>
          <a:prstGeom prst="rect">
            <a:avLst/>
          </a:prstGeom>
        </p:spPr>
      </p:pic>
    </p:spTree>
    <p:extLst>
      <p:ext uri="{BB962C8B-B14F-4D97-AF65-F5344CB8AC3E}">
        <p14:creationId xmlns:p14="http://schemas.microsoft.com/office/powerpoint/2010/main" val="211866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lack, photo, sitting, player&#10;&#10;Description automatically generated">
            <a:extLst>
              <a:ext uri="{FF2B5EF4-FFF2-40B4-BE49-F238E27FC236}">
                <a16:creationId xmlns:a16="http://schemas.microsoft.com/office/drawing/2014/main" id="{BCE6B084-D2F3-8641-8122-43924F2E74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350"/>
            <a:ext cx="12192000" cy="6845300"/>
          </a:xfrm>
          <a:prstGeom prst="rect">
            <a:avLst/>
          </a:prstGeom>
        </p:spPr>
      </p:pic>
      <p:sp>
        <p:nvSpPr>
          <p:cNvPr id="6" name="Title 5">
            <a:extLst>
              <a:ext uri="{FF2B5EF4-FFF2-40B4-BE49-F238E27FC236}">
                <a16:creationId xmlns:a16="http://schemas.microsoft.com/office/drawing/2014/main" id="{157629E0-D589-E648-82F2-3BA4F92D163F}"/>
              </a:ext>
            </a:extLst>
          </p:cNvPr>
          <p:cNvSpPr>
            <a:spLocks noGrp="1"/>
          </p:cNvSpPr>
          <p:nvPr>
            <p:ph type="title"/>
          </p:nvPr>
        </p:nvSpPr>
        <p:spPr>
          <a:xfrm>
            <a:off x="653265" y="32855"/>
            <a:ext cx="10515600" cy="1065213"/>
          </a:xfrm>
        </p:spPr>
        <p:txBody>
          <a:bodyPr>
            <a:normAutofit/>
          </a:bodyPr>
          <a:lstStyle/>
          <a:p>
            <a:r>
              <a:rPr lang="en-US" sz="3200" b="1" dirty="0">
                <a:solidFill>
                  <a:schemeClr val="bg1"/>
                </a:solidFill>
                <a:latin typeface="Arial" panose="020B0604020202020204" pitchFamily="34" charset="0"/>
                <a:cs typeface="Arial" panose="020B0604020202020204" pitchFamily="34" charset="0"/>
              </a:rPr>
              <a:t>ARTEMIS: Landing Humans on the Moon</a:t>
            </a:r>
          </a:p>
        </p:txBody>
      </p:sp>
    </p:spTree>
    <p:extLst>
      <p:ext uri="{BB962C8B-B14F-4D97-AF65-F5344CB8AC3E}">
        <p14:creationId xmlns:p14="http://schemas.microsoft.com/office/powerpoint/2010/main" val="2929600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y be an image of outdoors and text that says 'NASA SA LAUNCH AMERICA C0'">
            <a:extLst>
              <a:ext uri="{FF2B5EF4-FFF2-40B4-BE49-F238E27FC236}">
                <a16:creationId xmlns:a16="http://schemas.microsoft.com/office/drawing/2014/main" id="{F64F83AE-1E12-D547-B686-977BC99ADB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95" r="15449"/>
          <a:stretch/>
        </p:blipFill>
        <p:spPr bwMode="auto">
          <a:xfrm>
            <a:off x="0" y="0"/>
            <a:ext cx="726141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9155E1B-CBD4-E245-9F80-E4B179A9956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353" r="27206"/>
          <a:stretch/>
        </p:blipFill>
        <p:spPr>
          <a:xfrm>
            <a:off x="7261412" y="0"/>
            <a:ext cx="4930588" cy="6858000"/>
          </a:xfrm>
          <a:prstGeom prst="rect">
            <a:avLst/>
          </a:prstGeom>
        </p:spPr>
      </p:pic>
    </p:spTree>
    <p:extLst>
      <p:ext uri="{BB962C8B-B14F-4D97-AF65-F5344CB8AC3E}">
        <p14:creationId xmlns:p14="http://schemas.microsoft.com/office/powerpoint/2010/main" val="496648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3B8345-9D2F-AF4D-BB7B-AF0EE1C86AC8}"/>
              </a:ext>
            </a:extLst>
          </p:cNvPr>
          <p:cNvPicPr>
            <a:picLocks noChangeAspect="1"/>
          </p:cNvPicPr>
          <p:nvPr/>
        </p:nvPicPr>
        <p:blipFill>
          <a:blip r:embed="rId3"/>
          <a:srcRect/>
          <a:stretch/>
        </p:blipFill>
        <p:spPr>
          <a:xfrm>
            <a:off x="0" y="0"/>
            <a:ext cx="12192000" cy="6858000"/>
          </a:xfrm>
          <a:prstGeom prst="rect">
            <a:avLst/>
          </a:prstGeom>
        </p:spPr>
      </p:pic>
      <p:sp>
        <p:nvSpPr>
          <p:cNvPr id="2" name="Title 1"/>
          <p:cNvSpPr>
            <a:spLocks noGrp="1"/>
          </p:cNvSpPr>
          <p:nvPr>
            <p:ph type="title"/>
          </p:nvPr>
        </p:nvSpPr>
        <p:spPr>
          <a:xfrm>
            <a:off x="5536096" y="482088"/>
            <a:ext cx="5993295" cy="742950"/>
          </a:xfrm>
        </p:spPr>
        <p:txBody>
          <a:bodyPr>
            <a:noAutofit/>
          </a:bodyPr>
          <a:lstStyle/>
          <a:p>
            <a:pPr algn="ctr"/>
            <a:r>
              <a:rPr lang="en-US" sz="3200" b="1" dirty="0">
                <a:solidFill>
                  <a:schemeClr val="bg1"/>
                </a:solidFill>
                <a:latin typeface="Arial" panose="020B0604020202020204" pitchFamily="34" charset="0"/>
                <a:cs typeface="Arial" panose="020B0604020202020204" pitchFamily="34" charset="0"/>
              </a:rPr>
              <a:t>HUMANS ON THE MOON:</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ARTEMIS III</a:t>
            </a:r>
          </a:p>
        </p:txBody>
      </p:sp>
      <p:sp>
        <p:nvSpPr>
          <p:cNvPr id="8" name="TextBox 7">
            <a:extLst>
              <a:ext uri="{FF2B5EF4-FFF2-40B4-BE49-F238E27FC236}">
                <a16:creationId xmlns:a16="http://schemas.microsoft.com/office/drawing/2014/main" id="{3F6DA908-13F5-FC41-8E57-4A6FBFF21AD2}"/>
              </a:ext>
            </a:extLst>
          </p:cNvPr>
          <p:cNvSpPr txBox="1"/>
          <p:nvPr/>
        </p:nvSpPr>
        <p:spPr>
          <a:xfrm>
            <a:off x="5254381" y="1707126"/>
            <a:ext cx="6556723" cy="6555641"/>
          </a:xfrm>
          <a:prstGeom prst="rect">
            <a:avLst/>
          </a:prstGeom>
          <a:noFill/>
        </p:spPr>
        <p:txBody>
          <a:bodyPr wrap="square" rtlCol="0">
            <a:spAutoFit/>
          </a:bodyPr>
          <a:lstStyle/>
          <a:p>
            <a:pPr marL="0" marR="0" lvl="0" indent="0" algn="ctr" defTabSz="457146" rtl="0" eaLnBrk="1" fontAlgn="base" latinLnBrk="0" hangingPunct="1">
              <a:lnSpc>
                <a:spcPct val="100000"/>
              </a:lnSpc>
              <a:spcBef>
                <a:spcPct val="0"/>
              </a:spcBef>
              <a:spcAft>
                <a:spcPts val="24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The Artemis III mission will land the first woman and</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the first person of color</a:t>
            </a:r>
            <a:r>
              <a:rPr lang="en-US" sz="2000" dirty="0">
                <a:solidFill>
                  <a:prstClr val="white"/>
                </a:solidFill>
                <a:latin typeface="Arial" panose="020B0604020202020204" pitchFamily="34" charset="0"/>
                <a:ea typeface="ヒラギノ角ゴ Pro W3" charset="-128"/>
                <a:cs typeface="Arial" panose="020B0604020202020204" pitchFamily="34" charset="0"/>
              </a:rPr>
              <a:t>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on the Moon. This mission will be the culmination of the rigorous testing and more than two million miles accumulated in space on NASA’s deep space transportation systems during Artemis I and II.</a:t>
            </a:r>
          </a:p>
          <a:p>
            <a:pPr marL="0" marR="0" lvl="0" indent="0" algn="ctr" defTabSz="457146" rtl="0" eaLnBrk="1" fontAlgn="base" latinLnBrk="0" hangingPunct="1">
              <a:lnSpc>
                <a:spcPct val="100000"/>
              </a:lnSpc>
              <a:spcBef>
                <a:spcPct val="0"/>
              </a:spcBef>
              <a:spcAft>
                <a:spcPts val="24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Orion and its crew will once again travel to the Moon, this time to make history with the first woman and next man to walk on the surface. Two astronauts will board the human landing system, which will carry them to the lunar </a:t>
            </a:r>
            <a:r>
              <a:rPr kumimoji="0" lang="en-US" sz="2000" b="0" i="0" u="none" strike="noStrike" kern="1200" cap="none" spc="0" normalizeH="0" baseline="0" noProof="0" dirty="0" err="1">
                <a:ln>
                  <a:noFill/>
                </a:ln>
                <a:solidFill>
                  <a:prstClr val="white"/>
                </a:solidFill>
                <a:effectLst/>
                <a:uLnTx/>
                <a:uFillTx/>
                <a:latin typeface="Arial" panose="020B0604020202020204" pitchFamily="34" charset="0"/>
                <a:ea typeface="ヒラギノ角ゴ Pro W3" charset="-128"/>
                <a:cs typeface="Arial" panose="020B0604020202020204" pitchFamily="34" charset="0"/>
              </a:rPr>
              <a:t>Sout</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h Pole with science tools and equipment.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The exact landing site depends on several factors, including the specific science objectives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and the launch date. </a:t>
            </a:r>
          </a:p>
          <a:p>
            <a:pPr marL="0" marR="0" lvl="0" indent="0" algn="ctr" defTabSz="457146" rtl="0" eaLnBrk="1" fontAlgn="base" latinLnBrk="0" hangingPunct="1">
              <a:lnSpc>
                <a:spcPct val="100000"/>
              </a:lnSpc>
              <a:spcBef>
                <a:spcPct val="0"/>
              </a:spcBef>
              <a:spcAft>
                <a:spcPts val="24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endParaRPr>
          </a:p>
          <a:p>
            <a:pPr marL="0" marR="0" lvl="0" indent="0" algn="ctr" defTabSz="457146" rtl="0" eaLnBrk="1" fontAlgn="base" latinLnBrk="0" hangingPunct="1">
              <a:lnSpc>
                <a:spcPct val="100000"/>
              </a:lnSpc>
              <a:spcBef>
                <a:spcPct val="0"/>
              </a:spcBef>
              <a:spcAft>
                <a:spcPts val="24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endParaRPr>
          </a:p>
          <a:p>
            <a:pPr marL="0" marR="0" lvl="0" indent="0" algn="ctr" defTabSz="457146" rtl="0" eaLnBrk="1" fontAlgn="base" latinLnBrk="0" hangingPunct="1">
              <a:lnSpc>
                <a:spcPct val="100000"/>
              </a:lnSpc>
              <a:spcBef>
                <a:spcPct val="0"/>
              </a:spcBef>
              <a:spcAft>
                <a:spcPts val="24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4236651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C02612-341B-604B-ACE9-B8C800B93EAB}"/>
              </a:ext>
            </a:extLst>
          </p:cNvPr>
          <p:cNvSpPr>
            <a:spLocks noGrp="1"/>
          </p:cNvSpPr>
          <p:nvPr>
            <p:ph type="title"/>
          </p:nvPr>
        </p:nvSpPr>
        <p:spPr/>
        <p:txBody>
          <a:bodyPr/>
          <a:lstStyle/>
          <a:p>
            <a:r>
              <a:rPr lang="en-US" dirty="0"/>
              <a:t>App H Generic Concept of Operations</a:t>
            </a:r>
          </a:p>
        </p:txBody>
      </p:sp>
      <p:pic>
        <p:nvPicPr>
          <p:cNvPr id="4" name="Picture 3">
            <a:extLst>
              <a:ext uri="{FF2B5EF4-FFF2-40B4-BE49-F238E27FC236}">
                <a16:creationId xmlns:a16="http://schemas.microsoft.com/office/drawing/2014/main" id="{E660538F-7312-1C4F-810D-4D4F4EF06E9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371600"/>
            <a:ext cx="12192000" cy="5609167"/>
          </a:xfrm>
          <a:prstGeom prst="rect">
            <a:avLst/>
          </a:prstGeom>
        </p:spPr>
      </p:pic>
    </p:spTree>
    <p:extLst>
      <p:ext uri="{BB962C8B-B14F-4D97-AF65-F5344CB8AC3E}">
        <p14:creationId xmlns:p14="http://schemas.microsoft.com/office/powerpoint/2010/main" val="879855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605AFE-FEE4-F648-BDDF-9131709EB7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BD0035B9-CAF6-4AB4-B8D3-5836588DD946}"/>
              </a:ext>
            </a:extLst>
          </p:cNvPr>
          <p:cNvSpPr/>
          <p:nvPr/>
        </p:nvSpPr>
        <p:spPr>
          <a:xfrm>
            <a:off x="5974813" y="3244334"/>
            <a:ext cx="242374" cy="369332"/>
          </a:xfrm>
          <a:prstGeom prst="rect">
            <a:avLst/>
          </a:prstGeom>
        </p:spPr>
        <p:txBody>
          <a:bodyPr wrap="none">
            <a:spAutoFit/>
          </a:bodyPr>
          <a:lstStyle/>
          <a:p>
            <a:r>
              <a:rPr lang="en-US" dirty="0">
                <a:solidFill>
                  <a:srgbClr val="000000"/>
                </a:solidFill>
                <a:latin typeface="Times New Roman" panose="02020603050405020304" pitchFamily="18" charset="0"/>
              </a:rPr>
              <a:t> </a:t>
            </a:r>
            <a:endParaRPr lang="en-US" dirty="0"/>
          </a:p>
        </p:txBody>
      </p:sp>
    </p:spTree>
    <p:extLst>
      <p:ext uri="{BB962C8B-B14F-4D97-AF65-F5344CB8AC3E}">
        <p14:creationId xmlns:p14="http://schemas.microsoft.com/office/powerpoint/2010/main" val="2218730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32916E55-0E7A-CD47-B27B-1B258ABADE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5108448" cy="6858000"/>
          </a:xfrm>
          <a:prstGeom prst="rect">
            <a:avLst/>
          </a:prstGeom>
        </p:spPr>
      </p:pic>
      <p:sp>
        <p:nvSpPr>
          <p:cNvPr id="12" name="Title 4">
            <a:extLst>
              <a:ext uri="{FF2B5EF4-FFF2-40B4-BE49-F238E27FC236}">
                <a16:creationId xmlns:a16="http://schemas.microsoft.com/office/drawing/2014/main" id="{68F88658-1DB2-7649-8B84-E3AD18585FD3}"/>
              </a:ext>
            </a:extLst>
          </p:cNvPr>
          <p:cNvSpPr>
            <a:spLocks noGrp="1"/>
          </p:cNvSpPr>
          <p:nvPr>
            <p:ph type="title" idx="4294967295"/>
          </p:nvPr>
        </p:nvSpPr>
        <p:spPr>
          <a:xfrm>
            <a:off x="5590032" y="491425"/>
            <a:ext cx="9221788" cy="579437"/>
          </a:xfrm>
        </p:spPr>
        <p:txBody>
          <a:bodyPr>
            <a:noAutofit/>
          </a:bodyPr>
          <a:lstStyle/>
          <a:p>
            <a:r>
              <a:rPr lang="en-US" sz="2600" b="1" dirty="0">
                <a:solidFill>
                  <a:schemeClr val="bg1"/>
                </a:solidFill>
                <a:latin typeface="Arial" panose="020B0604020202020204" pitchFamily="34" charset="0"/>
                <a:cs typeface="Arial" panose="020B0604020202020204" pitchFamily="34" charset="0"/>
              </a:rPr>
              <a:t>Human Landing System App H Status</a:t>
            </a:r>
          </a:p>
        </p:txBody>
      </p:sp>
      <p:sp>
        <p:nvSpPr>
          <p:cNvPr id="4" name="TextBox 3">
            <a:extLst>
              <a:ext uri="{FF2B5EF4-FFF2-40B4-BE49-F238E27FC236}">
                <a16:creationId xmlns:a16="http://schemas.microsoft.com/office/drawing/2014/main" id="{2A21FC3A-B0DA-2B45-A4C4-E7708A7F6A17}"/>
              </a:ext>
            </a:extLst>
          </p:cNvPr>
          <p:cNvSpPr txBox="1"/>
          <p:nvPr/>
        </p:nvSpPr>
        <p:spPr>
          <a:xfrm>
            <a:off x="211872" y="6388533"/>
            <a:ext cx="377952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NASA REFERENCE DESIGN</a:t>
            </a:r>
          </a:p>
        </p:txBody>
      </p:sp>
      <p:graphicFrame>
        <p:nvGraphicFramePr>
          <p:cNvPr id="15" name="Table 4">
            <a:extLst>
              <a:ext uri="{FF2B5EF4-FFF2-40B4-BE49-F238E27FC236}">
                <a16:creationId xmlns:a16="http://schemas.microsoft.com/office/drawing/2014/main" id="{709BA63C-3D7C-A845-BE73-0AA237D306CD}"/>
              </a:ext>
            </a:extLst>
          </p:cNvPr>
          <p:cNvGraphicFramePr>
            <a:graphicFrameLocks noGrp="1"/>
          </p:cNvGraphicFramePr>
          <p:nvPr/>
        </p:nvGraphicFramePr>
        <p:xfrm>
          <a:off x="5763986" y="1248645"/>
          <a:ext cx="5795094" cy="5424693"/>
        </p:xfrm>
        <a:graphic>
          <a:graphicData uri="http://schemas.openxmlformats.org/drawingml/2006/table">
            <a:tbl>
              <a:tblPr bandRow="1">
                <a:tableStyleId>{5C22544A-7EE6-4342-B048-85BDC9FD1C3A}</a:tableStyleId>
              </a:tblPr>
              <a:tblGrid>
                <a:gridCol w="1551214">
                  <a:extLst>
                    <a:ext uri="{9D8B030D-6E8A-4147-A177-3AD203B41FA5}">
                      <a16:colId xmlns:a16="http://schemas.microsoft.com/office/drawing/2014/main" val="1348543683"/>
                    </a:ext>
                  </a:extLst>
                </a:gridCol>
                <a:gridCol w="4243880">
                  <a:extLst>
                    <a:ext uri="{9D8B030D-6E8A-4147-A177-3AD203B41FA5}">
                      <a16:colId xmlns:a16="http://schemas.microsoft.com/office/drawing/2014/main" val="1730506421"/>
                    </a:ext>
                  </a:extLst>
                </a:gridCol>
              </a:tblGrid>
              <a:tr h="479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APR 2020</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Base Period Selections Announced</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84311524"/>
                  </a:ext>
                </a:extLst>
              </a:tr>
              <a:tr h="479256">
                <a:tc>
                  <a:txBody>
                    <a:bodyPr/>
                    <a:lstStyle/>
                    <a:p>
                      <a:pPr algn="l"/>
                      <a:r>
                        <a:rPr lang="en-US" sz="1800" b="1" dirty="0">
                          <a:solidFill>
                            <a:schemeClr val="bg1"/>
                          </a:solidFill>
                          <a:latin typeface="Arial" panose="020B0604020202020204" pitchFamily="34" charset="0"/>
                          <a:cs typeface="Arial" panose="020B0604020202020204" pitchFamily="34" charset="0"/>
                        </a:rPr>
                        <a:t>MAY 2020</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Base Period Contracts Awarded</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45133266"/>
                  </a:ext>
                </a:extLst>
              </a:tr>
              <a:tr h="785979">
                <a:tc>
                  <a:txBody>
                    <a:bodyPr/>
                    <a:lstStyle/>
                    <a:p>
                      <a:pPr algn="l"/>
                      <a:r>
                        <a:rPr lang="en-US" sz="1800" b="1" dirty="0">
                          <a:solidFill>
                            <a:schemeClr val="bg1"/>
                          </a:solidFill>
                          <a:latin typeface="Arial" panose="020B0604020202020204" pitchFamily="34" charset="0"/>
                          <a:cs typeface="Arial" panose="020B0604020202020204" pitchFamily="34" charset="0"/>
                        </a:rPr>
                        <a:t>AUG 2020</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Contractor Certification </a:t>
                      </a:r>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Baseline Reviews (CBRs)</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9763042"/>
                  </a:ext>
                </a:extLst>
              </a:tr>
              <a:tr h="647442">
                <a:tc>
                  <a:txBody>
                    <a:bodyPr/>
                    <a:lstStyle/>
                    <a:p>
                      <a:pPr algn="l"/>
                      <a:r>
                        <a:rPr kumimoji="0" lang="en-US" sz="1800" b="1" i="0" u="none" strike="noStrike" kern="1200" cap="none" spc="0" normalizeH="0" baseline="0" dirty="0">
                          <a:ln>
                            <a:noFill/>
                          </a:ln>
                          <a:solidFill>
                            <a:schemeClr val="bg1"/>
                          </a:solidFill>
                          <a:effectLst/>
                          <a:uLnTx/>
                          <a:uFillTx/>
                          <a:latin typeface="Arial" panose="020B0604020202020204" pitchFamily="34" charset="0"/>
                          <a:ea typeface="+mn-ea"/>
                          <a:cs typeface="Arial" panose="020B0604020202020204" pitchFamily="34" charset="0"/>
                        </a:rPr>
                        <a:t>OCT 2020</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Issue Option A Solicitation</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4979058"/>
                  </a:ext>
                </a:extLst>
              </a:tr>
              <a:tr h="479256">
                <a:tc>
                  <a:txBody>
                    <a:bodyPr/>
                    <a:lstStyle/>
                    <a:p>
                      <a:pPr algn="l"/>
                      <a:r>
                        <a:rPr lang="en-US" sz="1800" b="1" dirty="0">
                          <a:solidFill>
                            <a:schemeClr val="bg1"/>
                          </a:solidFill>
                          <a:latin typeface="Arial" panose="020B0604020202020204" pitchFamily="34" charset="0"/>
                          <a:cs typeface="Arial" panose="020B0604020202020204" pitchFamily="34" charset="0"/>
                        </a:rPr>
                        <a:t>DEC 2020*</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Contractor Continuation Reviews/CR Closeouts</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07106475"/>
                  </a:ext>
                </a:extLst>
              </a:tr>
              <a:tr h="516320">
                <a:tc>
                  <a:txBody>
                    <a:bodyPr/>
                    <a:lstStyle/>
                    <a:p>
                      <a:pPr algn="l"/>
                      <a:r>
                        <a:rPr lang="en-US" sz="1800" b="1" dirty="0">
                          <a:solidFill>
                            <a:schemeClr val="bg1"/>
                          </a:solidFill>
                          <a:latin typeface="Arial" panose="020B0604020202020204" pitchFamily="34" charset="0"/>
                          <a:cs typeface="Arial" panose="020B0604020202020204" pitchFamily="34" charset="0"/>
                        </a:rPr>
                        <a:t>MAR 2021</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Base Period was extended up to </a:t>
                      </a:r>
                      <a:br>
                        <a:rPr kumimoji="0" lang="en-US" sz="1800" b="0" i="0" u="none" strike="noStrike" kern="120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April 30, 2021</a:t>
                      </a:r>
                      <a:endParaRPr kumimoji="0" lang="en-US" sz="1800" b="0" i="0" u="sng" strike="noStrike" kern="1200" cap="none" spc="0" normalizeH="0" baseline="0" noProof="0" dirty="0">
                        <a:ln>
                          <a:noFill/>
                        </a:ln>
                        <a:solidFill>
                          <a:schemeClr val="bg1"/>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09431604"/>
                  </a:ext>
                </a:extLst>
              </a:tr>
              <a:tr h="758073">
                <a:tc>
                  <a:txBody>
                    <a:bodyPr/>
                    <a:lstStyle/>
                    <a:p>
                      <a:pPr algn="l"/>
                      <a:r>
                        <a:rPr kumimoji="0" lang="en-US" sz="1800" b="1" i="0" u="none" strike="noStrike" kern="1200" cap="none" spc="0" normalizeH="0" baseline="0" dirty="0">
                          <a:ln>
                            <a:noFill/>
                          </a:ln>
                          <a:solidFill>
                            <a:schemeClr val="bg1"/>
                          </a:solidFill>
                          <a:effectLst/>
                          <a:uLnTx/>
                          <a:uFillTx/>
                          <a:latin typeface="Arial" panose="020B0604020202020204" pitchFamily="34" charset="0"/>
                          <a:ea typeface="+mn-ea"/>
                          <a:cs typeface="Arial" panose="020B0604020202020204" pitchFamily="34" charset="0"/>
                        </a:rPr>
                        <a:t>APR 2021</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Arial"/>
                          <a:ea typeface="+mn-ea"/>
                          <a:cs typeface="Arial"/>
                        </a:rPr>
                        <a:t>**NASA selects SpaceX to develop HLS</a:t>
                      </a:r>
                    </a:p>
                    <a:p>
                      <a:pPr marL="0" marR="0" lvl="0" indent="0" algn="l" defTabSz="914400"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sz="1600" b="0" i="1" u="none" strike="noStrike" kern="1200" cap="none" spc="0" normalizeH="0" baseline="0" noProof="0" dirty="0">
                          <a:ln>
                            <a:noFill/>
                          </a:ln>
                          <a:solidFill>
                            <a:schemeClr val="bg1"/>
                          </a:solidFill>
                          <a:effectLst/>
                          <a:uLnTx/>
                          <a:uFillTx/>
                          <a:latin typeface="Arial"/>
                          <a:ea typeface="+mn-ea"/>
                          <a:cs typeface="Arial"/>
                        </a:rPr>
                        <a:t>**Option A selection under protest </a:t>
                      </a:r>
                    </a:p>
                    <a:p>
                      <a:pPr marL="0" marR="0" lvl="0" indent="0" algn="l" defTabSz="914400"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sz="1800" b="0" i="1" u="none" strike="noStrike" kern="1200" cap="none" spc="0" normalizeH="0" baseline="0" noProof="0" dirty="0">
                          <a:ln>
                            <a:noFill/>
                          </a:ln>
                          <a:solidFill>
                            <a:schemeClr val="bg1"/>
                          </a:solidFill>
                          <a:effectLst/>
                          <a:uLnTx/>
                          <a:uFillTx/>
                          <a:latin typeface="Arial"/>
                          <a:ea typeface="+mn-ea"/>
                          <a:cs typeface="Arial"/>
                        </a:rPr>
                        <a:t>NCEs extended thru Aug 4, 2021 </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80600519"/>
                  </a:ext>
                </a:extLst>
              </a:tr>
            </a:tbl>
          </a:graphicData>
        </a:graphic>
      </p:graphicFrame>
      <p:sp>
        <p:nvSpPr>
          <p:cNvPr id="14" name="Rectangle 13">
            <a:extLst>
              <a:ext uri="{FF2B5EF4-FFF2-40B4-BE49-F238E27FC236}">
                <a16:creationId xmlns:a16="http://schemas.microsoft.com/office/drawing/2014/main" id="{3206C355-281E-C943-8D00-56302A263094}"/>
              </a:ext>
            </a:extLst>
          </p:cNvPr>
          <p:cNvSpPr/>
          <p:nvPr/>
        </p:nvSpPr>
        <p:spPr>
          <a:xfrm>
            <a:off x="6981907" y="1185807"/>
            <a:ext cx="45397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a:t>
            </a:r>
            <a:endParaRPr kumimoji="0" lang="en-US" sz="2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0A8BE46-B305-0542-BBCD-5FE8619A5B92}"/>
              </a:ext>
            </a:extLst>
          </p:cNvPr>
          <p:cNvSpPr/>
          <p:nvPr/>
        </p:nvSpPr>
        <p:spPr>
          <a:xfrm>
            <a:off x="6981907" y="1709439"/>
            <a:ext cx="45397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a:t>
            </a:r>
            <a:endParaRPr kumimoji="0" lang="en-US" sz="2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B56664AD-C2D1-BC44-9CFA-8B0C00EDBA09}"/>
              </a:ext>
            </a:extLst>
          </p:cNvPr>
          <p:cNvSpPr/>
          <p:nvPr/>
        </p:nvSpPr>
        <p:spPr>
          <a:xfrm>
            <a:off x="6981907" y="2145579"/>
            <a:ext cx="45397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a:t>
            </a:r>
            <a:endParaRPr kumimoji="0" lang="en-US" sz="2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3FE0439-204D-D64F-A3ED-46E5F8EB626A}"/>
              </a:ext>
            </a:extLst>
          </p:cNvPr>
          <p:cNvSpPr/>
          <p:nvPr/>
        </p:nvSpPr>
        <p:spPr>
          <a:xfrm>
            <a:off x="6932129" y="2924040"/>
            <a:ext cx="45397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a:t>
            </a:r>
            <a:endParaRPr kumimoji="0" lang="en-US" sz="2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9E2529E0-AAC4-7745-80F9-D54AC4953BAC}"/>
              </a:ext>
            </a:extLst>
          </p:cNvPr>
          <p:cNvSpPr/>
          <p:nvPr/>
        </p:nvSpPr>
        <p:spPr>
          <a:xfrm>
            <a:off x="6932129" y="3636194"/>
            <a:ext cx="45397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a:t>
            </a:r>
            <a:endParaRPr kumimoji="0" lang="en-US" sz="2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6297B2E-86E5-5B4C-94C2-1CA5CD4526CA}"/>
              </a:ext>
            </a:extLst>
          </p:cNvPr>
          <p:cNvSpPr/>
          <p:nvPr/>
        </p:nvSpPr>
        <p:spPr>
          <a:xfrm>
            <a:off x="6932129" y="5257745"/>
            <a:ext cx="45397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a:t>
            </a:r>
            <a:endParaRPr kumimoji="0" lang="en-US" sz="2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CC06118-AF7F-41D2-9792-FE7F75CC23A1}"/>
              </a:ext>
            </a:extLst>
          </p:cNvPr>
          <p:cNvSpPr/>
          <p:nvPr/>
        </p:nvSpPr>
        <p:spPr>
          <a:xfrm>
            <a:off x="6932129" y="4334892"/>
            <a:ext cx="45397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a:t>
            </a:r>
            <a:endParaRPr kumimoji="0" lang="en-US" sz="2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7861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3D4D34-D402-45D4-8A15-64881E6F4D44}"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solidFill>
              <a:effectLst/>
              <a:uLnTx/>
              <a:uFillTx/>
              <a:latin typeface="Arial" charset="0"/>
              <a:ea typeface="+mn-ea"/>
              <a:cs typeface="+mn-cs"/>
            </a:endParaRPr>
          </a:p>
        </p:txBody>
      </p:sp>
      <p:graphicFrame>
        <p:nvGraphicFramePr>
          <p:cNvPr id="9" name="Table 4">
            <a:extLst>
              <a:ext uri="{FF2B5EF4-FFF2-40B4-BE49-F238E27FC236}">
                <a16:creationId xmlns:a16="http://schemas.microsoft.com/office/drawing/2014/main" id="{5290CC11-717A-406C-B1BF-5BD40B330028}"/>
              </a:ext>
            </a:extLst>
          </p:cNvPr>
          <p:cNvGraphicFramePr>
            <a:graphicFrameLocks noGrp="1"/>
          </p:cNvGraphicFramePr>
          <p:nvPr>
            <p:ph idx="4294967295"/>
            <p:extLst>
              <p:ext uri="{D42A27DB-BD31-4B8C-83A1-F6EECF244321}">
                <p14:modId xmlns:p14="http://schemas.microsoft.com/office/powerpoint/2010/main" val="2149792295"/>
              </p:ext>
            </p:extLst>
          </p:nvPr>
        </p:nvGraphicFramePr>
        <p:xfrm>
          <a:off x="6396038" y="1549400"/>
          <a:ext cx="5795094" cy="2107203"/>
        </p:xfrm>
        <a:graphic>
          <a:graphicData uri="http://schemas.openxmlformats.org/drawingml/2006/table">
            <a:tbl>
              <a:tblPr bandRow="1">
                <a:tableStyleId>{5C22544A-7EE6-4342-B048-85BDC9FD1C3A}</a:tableStyleId>
              </a:tblPr>
              <a:tblGrid>
                <a:gridCol w="2051447">
                  <a:extLst>
                    <a:ext uri="{9D8B030D-6E8A-4147-A177-3AD203B41FA5}">
                      <a16:colId xmlns:a16="http://schemas.microsoft.com/office/drawing/2014/main" val="1348543683"/>
                    </a:ext>
                  </a:extLst>
                </a:gridCol>
                <a:gridCol w="3743647">
                  <a:extLst>
                    <a:ext uri="{9D8B030D-6E8A-4147-A177-3AD203B41FA5}">
                      <a16:colId xmlns:a16="http://schemas.microsoft.com/office/drawing/2014/main" val="1730506421"/>
                    </a:ext>
                  </a:extLst>
                </a:gridCol>
              </a:tblGrid>
              <a:tr h="479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APR 2021</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NASA issues App N RFI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App N/LETS Industry Forum  </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84311524"/>
                  </a:ext>
                </a:extLst>
              </a:tr>
              <a:tr h="479256">
                <a:tc>
                  <a:txBody>
                    <a:bodyPr/>
                    <a:lstStyle/>
                    <a:p>
                      <a:pPr algn="l"/>
                      <a:r>
                        <a:rPr lang="en-US" sz="2000" b="1" dirty="0">
                          <a:solidFill>
                            <a:schemeClr val="bg1"/>
                          </a:solidFill>
                          <a:latin typeface="Arial" panose="020B0604020202020204" pitchFamily="34" charset="0"/>
                          <a:cs typeface="Arial" panose="020B0604020202020204" pitchFamily="34" charset="0"/>
                        </a:rPr>
                        <a:t>Summer 2021</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App N RFP issued</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45133266"/>
                  </a:ext>
                </a:extLst>
              </a:tr>
              <a:tr h="576387">
                <a:tc>
                  <a:txBody>
                    <a:bodyPr/>
                    <a:lstStyle/>
                    <a:p>
                      <a:pPr algn="l"/>
                      <a:r>
                        <a:rPr lang="en-US" sz="2000" b="1" dirty="0">
                          <a:solidFill>
                            <a:schemeClr val="bg1"/>
                          </a:solidFill>
                          <a:latin typeface="Arial" panose="020B0604020202020204" pitchFamily="34" charset="0"/>
                          <a:cs typeface="Arial" panose="020B0604020202020204" pitchFamily="34" charset="0"/>
                        </a:rPr>
                        <a:t>Fall 2021</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App N  Awarded</a:t>
                      </a:r>
                    </a:p>
                  </a:txBody>
                  <a:tcPr marL="45720" marR="45720" marT="9144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9763042"/>
                  </a:ext>
                </a:extLst>
              </a:tr>
            </a:tbl>
          </a:graphicData>
        </a:graphic>
      </p:graphicFrame>
      <p:sp>
        <p:nvSpPr>
          <p:cNvPr id="10" name="Rectangle 9">
            <a:extLst>
              <a:ext uri="{FF2B5EF4-FFF2-40B4-BE49-F238E27FC236}">
                <a16:creationId xmlns:a16="http://schemas.microsoft.com/office/drawing/2014/main" id="{CE517CC0-9A44-4D10-96AA-1903AFE47F4C}"/>
              </a:ext>
            </a:extLst>
          </p:cNvPr>
          <p:cNvSpPr/>
          <p:nvPr/>
        </p:nvSpPr>
        <p:spPr>
          <a:xfrm>
            <a:off x="7810551" y="1524995"/>
            <a:ext cx="45397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a:t>
            </a:r>
            <a:endParaRPr kumimoji="0" lang="en-US" sz="2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6E88AC5-23F8-426D-8359-FC7E7F3CC826}"/>
              </a:ext>
            </a:extLst>
          </p:cNvPr>
          <p:cNvSpPr/>
          <p:nvPr/>
        </p:nvSpPr>
        <p:spPr>
          <a:xfrm>
            <a:off x="7803838" y="2064895"/>
            <a:ext cx="45397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a:t>
            </a:r>
            <a:endParaRPr kumimoji="0" lang="en-US" sz="28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DE1FF702-9282-9C43-B490-20520317B5D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5108448" cy="6858000"/>
          </a:xfrm>
          <a:prstGeom prst="rect">
            <a:avLst/>
          </a:prstGeom>
        </p:spPr>
      </p:pic>
      <p:sp>
        <p:nvSpPr>
          <p:cNvPr id="11" name="Title 4">
            <a:extLst>
              <a:ext uri="{FF2B5EF4-FFF2-40B4-BE49-F238E27FC236}">
                <a16:creationId xmlns:a16="http://schemas.microsoft.com/office/drawing/2014/main" id="{E0B57C7C-52A5-DA4D-BC93-7F4A6AF93BB4}"/>
              </a:ext>
            </a:extLst>
          </p:cNvPr>
          <p:cNvSpPr txBox="1">
            <a:spLocks/>
          </p:cNvSpPr>
          <p:nvPr/>
        </p:nvSpPr>
        <p:spPr>
          <a:xfrm>
            <a:off x="5590032" y="491425"/>
            <a:ext cx="9221788" cy="5794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b="1" dirty="0">
                <a:solidFill>
                  <a:schemeClr val="bg1"/>
                </a:solidFill>
                <a:latin typeface="Arial" panose="020B0604020202020204" pitchFamily="34" charset="0"/>
                <a:cs typeface="Arial" panose="020B0604020202020204" pitchFamily="34" charset="0"/>
              </a:rPr>
              <a:t>Human Landing System App N Status</a:t>
            </a:r>
          </a:p>
        </p:txBody>
      </p:sp>
    </p:spTree>
    <p:extLst>
      <p:ext uri="{BB962C8B-B14F-4D97-AF65-F5344CB8AC3E}">
        <p14:creationId xmlns:p14="http://schemas.microsoft.com/office/powerpoint/2010/main" val="2518699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person, person, riding&#10;&#10;Description automatically generated">
            <a:extLst>
              <a:ext uri="{FF2B5EF4-FFF2-40B4-BE49-F238E27FC236}">
                <a16:creationId xmlns:a16="http://schemas.microsoft.com/office/drawing/2014/main" id="{CC01C7CA-A251-CA44-8CC5-6B641993160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53886" y="0"/>
            <a:ext cx="11038114" cy="6858000"/>
          </a:xfrm>
          <a:prstGeom prst="rect">
            <a:avLst/>
          </a:prstGeom>
        </p:spPr>
      </p:pic>
      <p:sp>
        <p:nvSpPr>
          <p:cNvPr id="9" name="Title 1">
            <a:extLst>
              <a:ext uri="{FF2B5EF4-FFF2-40B4-BE49-F238E27FC236}">
                <a16:creationId xmlns:a16="http://schemas.microsoft.com/office/drawing/2014/main" id="{2B98AC47-2370-AF48-9C34-586AFC4D43B9}"/>
              </a:ext>
            </a:extLst>
          </p:cNvPr>
          <p:cNvSpPr>
            <a:spLocks noGrp="1"/>
          </p:cNvSpPr>
          <p:nvPr>
            <p:ph type="title" idx="4294967295"/>
          </p:nvPr>
        </p:nvSpPr>
        <p:spPr>
          <a:xfrm>
            <a:off x="262255" y="219075"/>
            <a:ext cx="7083425" cy="892175"/>
          </a:xfrm>
        </p:spPr>
        <p:txBody>
          <a:bodyPr>
            <a:normAutofit/>
          </a:bodyPr>
          <a:lstStyle/>
          <a:p>
            <a:pPr algn="ctr"/>
            <a:r>
              <a:rPr lang="en-US" dirty="0"/>
              <a:t>HLS &amp; Materials</a:t>
            </a:r>
          </a:p>
        </p:txBody>
      </p:sp>
      <p:sp>
        <p:nvSpPr>
          <p:cNvPr id="10" name="Content Placeholder 2">
            <a:extLst>
              <a:ext uri="{FF2B5EF4-FFF2-40B4-BE49-F238E27FC236}">
                <a16:creationId xmlns:a16="http://schemas.microsoft.com/office/drawing/2014/main" id="{73D1BB50-1021-6146-87A5-151E1F689908}"/>
              </a:ext>
            </a:extLst>
          </p:cNvPr>
          <p:cNvSpPr txBox="1">
            <a:spLocks/>
          </p:cNvSpPr>
          <p:nvPr/>
        </p:nvSpPr>
        <p:spPr>
          <a:xfrm>
            <a:off x="493776" y="1220381"/>
            <a:ext cx="6608064" cy="52779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None/>
              <a:tabLst/>
              <a:defRPr/>
            </a:pPr>
            <a:r>
              <a:rPr kumimoji="0" lang="en-US" b="1"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Systems &amp; Capabilities</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Additive Manufacturing</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solidFill>
                  <a:prstClr val="white"/>
                </a:solidFill>
              </a:rPr>
              <a:t>Thermal Protection Systems</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None/>
              <a:tabLst/>
              <a:defRPr/>
            </a:pPr>
            <a:r>
              <a:rPr lang="en-US" b="1" u="sng" dirty="0">
                <a:solidFill>
                  <a:prstClr val="white"/>
                </a:solidFill>
              </a:rPr>
              <a:t>Challenges</a:t>
            </a:r>
            <a:endParaRPr lang="en-US" sz="2400" b="1" u="sng" dirty="0">
              <a:solidFill>
                <a:prstClr val="white"/>
              </a:solidFill>
            </a:endParaRPr>
          </a:p>
          <a:p>
            <a:pPr>
              <a:lnSpc>
                <a:spcPct val="100000"/>
              </a:lnSpc>
              <a:defRPr/>
            </a:pPr>
            <a:r>
              <a:rPr lang="en-US" dirty="0">
                <a:solidFill>
                  <a:prstClr val="white"/>
                </a:solidFill>
              </a:rPr>
              <a:t>Space Environment</a:t>
            </a:r>
          </a:p>
          <a:p>
            <a:pPr lvl="1">
              <a:lnSpc>
                <a:spcPct val="100000"/>
              </a:lnSpc>
              <a:defRPr/>
            </a:pPr>
            <a:r>
              <a:rPr lang="en-US" dirty="0">
                <a:solidFill>
                  <a:prstClr val="white"/>
                </a:solidFill>
              </a:rPr>
              <a:t>MMOD</a:t>
            </a:r>
          </a:p>
          <a:p>
            <a:pPr lvl="1">
              <a:lnSpc>
                <a:spcPct val="100000"/>
              </a:lnSpc>
              <a:defRPr/>
            </a:pPr>
            <a:r>
              <a:rPr lang="en-US" dirty="0">
                <a:solidFill>
                  <a:prstClr val="white"/>
                </a:solidFill>
              </a:rPr>
              <a:t>Radiation</a:t>
            </a:r>
          </a:p>
          <a:p>
            <a:pPr lvl="1">
              <a:lnSpc>
                <a:spcPct val="100000"/>
              </a:lnSpc>
              <a:defRPr/>
            </a:pPr>
            <a:r>
              <a:rPr lang="en-US" dirty="0">
                <a:solidFill>
                  <a:prstClr val="white"/>
                </a:solidFill>
              </a:rPr>
              <a:t>Lunar Dust</a:t>
            </a:r>
          </a:p>
          <a:p>
            <a:pPr lvl="0">
              <a:lnSpc>
                <a:spcPct val="100000"/>
              </a:lnSpc>
              <a:defRPr/>
            </a:pPr>
            <a:r>
              <a:rPr lang="en-US" dirty="0">
                <a:solidFill>
                  <a:prstClr val="white"/>
                </a:solidFill>
              </a:rPr>
              <a:t>Flammability</a:t>
            </a:r>
          </a:p>
          <a:p>
            <a:pPr lvl="0">
              <a:lnSpc>
                <a:spcPct val="100000"/>
              </a:lnSpc>
              <a:defRPr/>
            </a:pPr>
            <a:endParaRPr lang="en-US" sz="2400" dirty="0">
              <a:solidFill>
                <a:prstClr val="white"/>
              </a:solidFill>
            </a:endParaRPr>
          </a:p>
        </p:txBody>
      </p:sp>
    </p:spTree>
    <p:extLst>
      <p:ext uri="{BB962C8B-B14F-4D97-AF65-F5344CB8AC3E}">
        <p14:creationId xmlns:p14="http://schemas.microsoft.com/office/powerpoint/2010/main" val="957449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27400-389F-F548-991C-A8B59833AE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1F75F12-D93E-264D-842B-1A6F1EB178C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9E2F0C3-C64D-8B46-BACE-62A0FC188A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47CF8C96-BD4B-0644-B70D-5F71BEC1F3F5}"/>
              </a:ext>
            </a:extLst>
          </p:cNvPr>
          <p:cNvSpPr>
            <a:spLocks noGrp="1"/>
          </p:cNvSpPr>
          <p:nvPr>
            <p:ph type="sldNum" sz="quarter" idx="12"/>
          </p:nvPr>
        </p:nvSpPr>
        <p:spPr/>
        <p:txBody>
          <a:bodyPr/>
          <a:lstStyle/>
          <a:p>
            <a:fld id="{AAA21668-7E2D-D34B-8F28-D8590BEFEB53}" type="slidenum">
              <a:rPr lang="en-US" smtClean="0">
                <a:solidFill>
                  <a:schemeClr val="bg1"/>
                </a:solidFill>
              </a:rPr>
              <a:t>11</a:t>
            </a:fld>
            <a:endParaRPr lang="en-US" dirty="0">
              <a:solidFill>
                <a:schemeClr val="bg1"/>
              </a:solidFill>
            </a:endParaRPr>
          </a:p>
        </p:txBody>
      </p:sp>
    </p:spTree>
    <p:extLst>
      <p:ext uri="{BB962C8B-B14F-4D97-AF65-F5344CB8AC3E}">
        <p14:creationId xmlns:p14="http://schemas.microsoft.com/office/powerpoint/2010/main" val="2828773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903425-A100-4640-A0E7-59560D0B2D9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52" y="1027906"/>
            <a:ext cx="12191548" cy="5361659"/>
          </a:xfrm>
          <a:prstGeom prst="rect">
            <a:avLst/>
          </a:prstGeom>
        </p:spPr>
      </p:pic>
      <p:sp>
        <p:nvSpPr>
          <p:cNvPr id="5" name="Rectangle 4">
            <a:extLst>
              <a:ext uri="{FF2B5EF4-FFF2-40B4-BE49-F238E27FC236}">
                <a16:creationId xmlns:a16="http://schemas.microsoft.com/office/drawing/2014/main" id="{17CD9C62-B26C-4545-B336-A4A36B7FAB70}"/>
              </a:ext>
            </a:extLst>
          </p:cNvPr>
          <p:cNvSpPr/>
          <p:nvPr/>
        </p:nvSpPr>
        <p:spPr>
          <a:xfrm>
            <a:off x="-791" y="242020"/>
            <a:ext cx="1219200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ＭＳ Ｐゴシック"/>
                <a:cs typeface="Arial" panose="020B0604020202020204" pitchFamily="34" charset="0"/>
              </a:rPr>
              <a:t>Mission Needs Drive Design</a:t>
            </a:r>
          </a:p>
        </p:txBody>
      </p:sp>
    </p:spTree>
    <p:extLst>
      <p:ext uri="{BB962C8B-B14F-4D97-AF65-F5344CB8AC3E}">
        <p14:creationId xmlns:p14="http://schemas.microsoft.com/office/powerpoint/2010/main" val="2067645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089E1D-44FE-1F44-AE26-AABBC512F68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67072979-8D69-5A4D-AEF8-D324629A55CB}"/>
              </a:ext>
            </a:extLst>
          </p:cNvPr>
          <p:cNvSpPr txBox="1"/>
          <p:nvPr/>
        </p:nvSpPr>
        <p:spPr>
          <a:xfrm>
            <a:off x="6997147" y="1815295"/>
            <a:ext cx="3829880"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prstClr val="white">
                    <a:lumMod val="75000"/>
                  </a:prstClr>
                </a:solidFill>
                <a:effectLst/>
                <a:uLnTx/>
                <a:uFillTx/>
                <a:latin typeface="Arial" panose="020B0604020202020204" pitchFamily="34" charset="0"/>
                <a:ea typeface="ヒラギノ角ゴ Pro W3" charset="-128"/>
                <a:cs typeface="Arial" panose="020B0604020202020204" pitchFamily="34" charset="0"/>
              </a:rPr>
              <a:t>Let’s go.</a:t>
            </a:r>
            <a:br>
              <a:rPr kumimoji="0" lang="en-US" sz="3500" b="1" i="0" u="none" strike="noStrike" kern="1200" cap="none" spc="0" normalizeH="0" baseline="0" noProof="0" dirty="0">
                <a:ln>
                  <a:noFill/>
                </a:ln>
                <a:solidFill>
                  <a:prstClr val="white">
                    <a:lumMod val="75000"/>
                  </a:prstClr>
                </a:solidFill>
                <a:effectLst/>
                <a:uLnTx/>
                <a:uFillTx/>
                <a:latin typeface="Arial" panose="020B0604020202020204" pitchFamily="34" charset="0"/>
                <a:ea typeface="ヒラギノ角ゴ Pro W3" charset="-128"/>
                <a:cs typeface="Arial" panose="020B0604020202020204" pitchFamily="34" charset="0"/>
              </a:rPr>
            </a:br>
            <a:r>
              <a:rPr kumimoji="0" lang="en-US" sz="3500" b="1" i="1" u="none" strike="noStrike" kern="1200" cap="none" spc="0" normalizeH="0" baseline="0" noProof="0" dirty="0">
                <a:ln>
                  <a:noFill/>
                </a:ln>
                <a:solidFill>
                  <a:srgbClr val="4472C4">
                    <a:lumMod val="20000"/>
                    <a:lumOff val="80000"/>
                  </a:srgbClr>
                </a:solidFill>
                <a:effectLst/>
                <a:uLnTx/>
                <a:uFillTx/>
                <a:latin typeface="Arial" panose="020B0604020202020204" pitchFamily="34" charset="0"/>
                <a:ea typeface="ヒラギノ角ゴ Pro W3" charset="-128"/>
                <a:cs typeface="Arial" panose="020B0604020202020204" pitchFamily="34" charset="0"/>
              </a:rPr>
              <a:t>The time is now.</a:t>
            </a:r>
            <a:r>
              <a:rPr kumimoji="0" lang="en-US" sz="3500" b="1" i="0" u="none" strike="noStrike" kern="1200" cap="none" spc="0" normalizeH="0" baseline="0" noProof="0" dirty="0">
                <a:ln>
                  <a:noFill/>
                </a:ln>
                <a:solidFill>
                  <a:srgbClr val="4472C4">
                    <a:lumMod val="20000"/>
                    <a:lumOff val="80000"/>
                  </a:srgbClr>
                </a:solidFill>
                <a:effectLst/>
                <a:uLnTx/>
                <a:uFillTx/>
                <a:latin typeface="Arial" panose="020B0604020202020204" pitchFamily="34" charset="0"/>
                <a:ea typeface="ヒラギノ角ゴ Pro W3" charset="-128"/>
                <a:cs typeface="Arial" panose="020B0604020202020204" pitchFamily="34" charset="0"/>
              </a:rPr>
              <a:t> </a:t>
            </a:r>
          </a:p>
        </p:txBody>
      </p:sp>
      <p:sp>
        <p:nvSpPr>
          <p:cNvPr id="9" name="TextBox 8">
            <a:extLst>
              <a:ext uri="{FF2B5EF4-FFF2-40B4-BE49-F238E27FC236}">
                <a16:creationId xmlns:a16="http://schemas.microsoft.com/office/drawing/2014/main" id="{0A35B505-5296-B948-9153-A8E76FCA6F01}"/>
              </a:ext>
            </a:extLst>
          </p:cNvPr>
          <p:cNvSpPr txBox="1"/>
          <p:nvPr/>
        </p:nvSpPr>
        <p:spPr>
          <a:xfrm>
            <a:off x="6096000" y="3182778"/>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capability</a:t>
            </a:r>
          </a:p>
        </p:txBody>
      </p:sp>
      <p:sp>
        <p:nvSpPr>
          <p:cNvPr id="10" name="TextBox 9">
            <a:extLst>
              <a:ext uri="{FF2B5EF4-FFF2-40B4-BE49-F238E27FC236}">
                <a16:creationId xmlns:a16="http://schemas.microsoft.com/office/drawing/2014/main" id="{197CFDC0-4DB9-2F45-8988-5BB51232E1B6}"/>
              </a:ext>
            </a:extLst>
          </p:cNvPr>
          <p:cNvSpPr txBox="1"/>
          <p:nvPr/>
        </p:nvSpPr>
        <p:spPr>
          <a:xfrm>
            <a:off x="6096000" y="3744722"/>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purpose</a:t>
            </a:r>
          </a:p>
        </p:txBody>
      </p:sp>
      <p:sp>
        <p:nvSpPr>
          <p:cNvPr id="11" name="TextBox 10">
            <a:extLst>
              <a:ext uri="{FF2B5EF4-FFF2-40B4-BE49-F238E27FC236}">
                <a16:creationId xmlns:a16="http://schemas.microsoft.com/office/drawing/2014/main" id="{2FD1DFA9-ABE3-1F47-8D6B-D637788F4DF8}"/>
              </a:ext>
            </a:extLst>
          </p:cNvPr>
          <p:cNvSpPr txBox="1"/>
          <p:nvPr/>
        </p:nvSpPr>
        <p:spPr>
          <a:xfrm>
            <a:off x="6110206" y="4344442"/>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charge</a:t>
            </a:r>
          </a:p>
        </p:txBody>
      </p:sp>
      <p:sp>
        <p:nvSpPr>
          <p:cNvPr id="12" name="TextBox 11">
            <a:extLst>
              <a:ext uri="{FF2B5EF4-FFF2-40B4-BE49-F238E27FC236}">
                <a16:creationId xmlns:a16="http://schemas.microsoft.com/office/drawing/2014/main" id="{32452397-69CE-C54C-B87C-211EAD9DFD1E}"/>
              </a:ext>
            </a:extLst>
          </p:cNvPr>
          <p:cNvSpPr txBox="1"/>
          <p:nvPr/>
        </p:nvSpPr>
        <p:spPr>
          <a:xfrm>
            <a:off x="6118601" y="4908124"/>
            <a:ext cx="5711688"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1">
                    <a:lumMod val="50000"/>
                  </a:schemeClr>
                </a:solidFill>
                <a:effectLst/>
                <a:uLnTx/>
                <a:uFillTx/>
                <a:latin typeface="Arial" panose="020B0604020202020204" pitchFamily="34" charset="0"/>
                <a:ea typeface="ヒラギノ角ゴ Pro W3" charset="-128"/>
                <a:cs typeface="Arial" panose="020B0604020202020204" pitchFamily="34" charset="0"/>
              </a:rPr>
              <a:t>We have the responsibility</a:t>
            </a:r>
          </a:p>
        </p:txBody>
      </p:sp>
    </p:spTree>
    <p:extLst>
      <p:ext uri="{BB962C8B-B14F-4D97-AF65-F5344CB8AC3E}">
        <p14:creationId xmlns:p14="http://schemas.microsoft.com/office/powerpoint/2010/main" val="14046156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FAED79-BEBB-C943-A054-D53D35C9D573}"/>
              </a:ext>
            </a:extLst>
          </p:cNvPr>
          <p:cNvGrpSpPr/>
          <p:nvPr/>
        </p:nvGrpSpPr>
        <p:grpSpPr>
          <a:xfrm>
            <a:off x="3630681" y="2414253"/>
            <a:ext cx="4740501" cy="2020583"/>
            <a:chOff x="3630681" y="2780017"/>
            <a:chExt cx="4740501" cy="2020583"/>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30681" y="2804262"/>
              <a:ext cx="2406437" cy="1996338"/>
            </a:xfrm>
            <a:prstGeom prst="rect">
              <a:avLst/>
            </a:prstGeom>
          </p:spPr>
        </p:pic>
        <p:pic>
          <p:nvPicPr>
            <p:cNvPr id="3" name="Picture 2">
              <a:extLst>
                <a:ext uri="{FF2B5EF4-FFF2-40B4-BE49-F238E27FC236}">
                  <a16:creationId xmlns:a16="http://schemas.microsoft.com/office/drawing/2014/main" id="{A78D3767-3697-244F-88D8-B6E15A032A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3355" y="2780017"/>
              <a:ext cx="2197827" cy="2020583"/>
            </a:xfrm>
            <a:prstGeom prst="rect">
              <a:avLst/>
            </a:prstGeom>
          </p:spPr>
        </p:pic>
      </p:grpSp>
    </p:spTree>
    <p:extLst>
      <p:ext uri="{BB962C8B-B14F-4D97-AF65-F5344CB8AC3E}">
        <p14:creationId xmlns:p14="http://schemas.microsoft.com/office/powerpoint/2010/main" val="378386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A096A4-F10D-9542-89D9-B1277FC6D8E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
          <a:stretch/>
        </p:blipFill>
        <p:spPr>
          <a:xfrm>
            <a:off x="609600" y="1371599"/>
            <a:ext cx="5222789" cy="4060311"/>
          </a:xfrm>
          <a:prstGeom prst="rect">
            <a:avLst/>
          </a:prstGeom>
          <a:ln>
            <a:solidFill>
              <a:schemeClr val="tx1"/>
            </a:solidFill>
          </a:ln>
          <a:effectLst>
            <a:outerShdw blurRad="50800" dist="38100" dir="2700000" algn="tl" rotWithShape="0">
              <a:prstClr val="black">
                <a:alpha val="40000"/>
              </a:prstClr>
            </a:outerShdw>
          </a:effectLst>
        </p:spPr>
      </p:pic>
      <p:sp>
        <p:nvSpPr>
          <p:cNvPr id="4" name="Rectangle 3">
            <a:extLst>
              <a:ext uri="{FF2B5EF4-FFF2-40B4-BE49-F238E27FC236}">
                <a16:creationId xmlns:a16="http://schemas.microsoft.com/office/drawing/2014/main" id="{E6DB8756-F642-5E4F-A02C-E79B4B4A6F31}"/>
              </a:ext>
            </a:extLst>
          </p:cNvPr>
          <p:cNvSpPr/>
          <p:nvPr/>
        </p:nvSpPr>
        <p:spPr>
          <a:xfrm>
            <a:off x="2138470" y="5602463"/>
            <a:ext cx="2206053" cy="400110"/>
          </a:xfrm>
          <a:prstGeom prst="rect">
            <a:avLst/>
          </a:prstGeom>
        </p:spPr>
        <p:txBody>
          <a:bodyPr wrap="none">
            <a:spAutoFit/>
          </a:bodyPr>
          <a:lstStyle/>
          <a:p>
            <a:pPr algn="ctr"/>
            <a:r>
              <a:rPr lang="en-US" sz="20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nasa.gov/artemis</a:t>
            </a:r>
            <a:endParaRPr lang="en-US" sz="20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EA14F85-D080-FB43-80D3-6BA7C35F81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16949" y="1626912"/>
            <a:ext cx="507893" cy="507893"/>
          </a:xfrm>
          <a:prstGeom prst="rect">
            <a:avLst/>
          </a:prstGeom>
        </p:spPr>
      </p:pic>
      <p:pic>
        <p:nvPicPr>
          <p:cNvPr id="7" name="Picture 6">
            <a:extLst>
              <a:ext uri="{FF2B5EF4-FFF2-40B4-BE49-F238E27FC236}">
                <a16:creationId xmlns:a16="http://schemas.microsoft.com/office/drawing/2014/main" id="{FE08B0A2-E853-C94C-A8FD-83CB33956396}"/>
              </a:ext>
            </a:extLst>
          </p:cNvPr>
          <p:cNvPicPr>
            <a:picLocks noChangeAspect="1"/>
          </p:cNvPicPr>
          <p:nvPr/>
        </p:nvPicPr>
        <p:blipFill>
          <a:blip r:embed="rId5"/>
          <a:stretch>
            <a:fillRect/>
          </a:stretch>
        </p:blipFill>
        <p:spPr>
          <a:xfrm>
            <a:off x="6516949" y="2398987"/>
            <a:ext cx="507893" cy="507893"/>
          </a:xfrm>
          <a:prstGeom prst="rect">
            <a:avLst/>
          </a:prstGeom>
        </p:spPr>
      </p:pic>
      <p:pic>
        <p:nvPicPr>
          <p:cNvPr id="8" name="Picture 7">
            <a:extLst>
              <a:ext uri="{FF2B5EF4-FFF2-40B4-BE49-F238E27FC236}">
                <a16:creationId xmlns:a16="http://schemas.microsoft.com/office/drawing/2014/main" id="{FD83F6FB-5F99-C846-844A-408171F9644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5119" y="3171062"/>
            <a:ext cx="511553" cy="511553"/>
          </a:xfrm>
          <a:prstGeom prst="rect">
            <a:avLst/>
          </a:prstGeom>
        </p:spPr>
      </p:pic>
      <p:sp>
        <p:nvSpPr>
          <p:cNvPr id="9" name="TextBox 8">
            <a:extLst>
              <a:ext uri="{FF2B5EF4-FFF2-40B4-BE49-F238E27FC236}">
                <a16:creationId xmlns:a16="http://schemas.microsoft.com/office/drawing/2014/main" id="{7A636B8B-4507-1645-8005-8095CE67A1C2}"/>
              </a:ext>
            </a:extLst>
          </p:cNvPr>
          <p:cNvSpPr txBox="1"/>
          <p:nvPr/>
        </p:nvSpPr>
        <p:spPr>
          <a:xfrm>
            <a:off x="7032971" y="1696192"/>
            <a:ext cx="2393219" cy="400110"/>
          </a:xfrm>
          <a:prstGeom prst="rect">
            <a:avLst/>
          </a:prstGeom>
          <a:noFill/>
        </p:spPr>
        <p:txBody>
          <a:bodyPr wrap="square" rtlCol="0">
            <a:spAutoFit/>
          </a:bodyPr>
          <a:lstStyle/>
          <a:p>
            <a:pPr>
              <a:spcAft>
                <a:spcPts val="3000"/>
              </a:spcAft>
            </a:pPr>
            <a:r>
              <a:rPr lang="en-US" sz="2000" u="sng" dirty="0">
                <a:solidFill>
                  <a:schemeClr val="bg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a:t>
            </a:r>
            <a:r>
              <a:rPr lang="en-US" sz="2000" u="sng" dirty="0" err="1">
                <a:solidFill>
                  <a:schemeClr val="bg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NASA</a:t>
            </a:r>
            <a:r>
              <a:rPr lang="en-US" sz="2000" u="sng" dirty="0" err="1">
                <a:solidFill>
                  <a:schemeClr val="bg1"/>
                </a:solidFill>
                <a:latin typeface="Arial" panose="020B0604020202020204" pitchFamily="34" charset="0"/>
                <a:cs typeface="Arial" panose="020B0604020202020204" pitchFamily="34" charset="0"/>
              </a:rPr>
              <a:t>Artemis</a:t>
            </a:r>
            <a:endParaRPr lang="en-US" sz="2000" u="sng"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30B65640-8220-2145-8225-E4FA204E3F1B}"/>
              </a:ext>
            </a:extLst>
          </p:cNvPr>
          <p:cNvSpPr/>
          <p:nvPr/>
        </p:nvSpPr>
        <p:spPr>
          <a:xfrm>
            <a:off x="7032971" y="2460672"/>
            <a:ext cx="2013693" cy="400110"/>
          </a:xfrm>
          <a:prstGeom prst="rect">
            <a:avLst/>
          </a:prstGeom>
        </p:spPr>
        <p:txBody>
          <a:bodyPr wrap="none">
            <a:spAutoFit/>
          </a:bodyPr>
          <a:lstStyle/>
          <a:p>
            <a:pPr>
              <a:spcAft>
                <a:spcPts val="3000"/>
              </a:spcAft>
            </a:pPr>
            <a:r>
              <a:rPr lang="en-US" sz="2000" u="sng" dirty="0">
                <a:solidFill>
                  <a:schemeClr val="bg1"/>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a:t>
            </a:r>
            <a:r>
              <a:rPr lang="en-US" sz="2000" u="sng" dirty="0" err="1">
                <a:solidFill>
                  <a:schemeClr val="bg1"/>
                </a:solidFill>
                <a:latin typeface="Arial" panose="020B0604020202020204" pitchFamily="34" charset="0"/>
                <a:cs typeface="Arial" panose="020B0604020202020204" pitchFamily="34" charset="0"/>
              </a:rPr>
              <a:t>NASAArtemis</a:t>
            </a:r>
            <a:endParaRPr lang="en-US" sz="2000" u="sng"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29361DB3-554D-964F-BBB3-B80BC81805CE}"/>
              </a:ext>
            </a:extLst>
          </p:cNvPr>
          <p:cNvSpPr/>
          <p:nvPr/>
        </p:nvSpPr>
        <p:spPr>
          <a:xfrm>
            <a:off x="7032971" y="3212954"/>
            <a:ext cx="2013693" cy="400110"/>
          </a:xfrm>
          <a:prstGeom prst="rect">
            <a:avLst/>
          </a:prstGeom>
        </p:spPr>
        <p:txBody>
          <a:bodyPr wrap="none">
            <a:spAutoFit/>
          </a:bodyPr>
          <a:lstStyle/>
          <a:p>
            <a:pPr>
              <a:spcAft>
                <a:spcPts val="3000"/>
              </a:spcAft>
            </a:pPr>
            <a:r>
              <a:rPr lang="en-US" sz="2000" u="sng" dirty="0">
                <a:solidFill>
                  <a:schemeClr val="bg1"/>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a:t>
            </a:r>
            <a:r>
              <a:rPr lang="en-US" sz="2000" u="sng" dirty="0" err="1">
                <a:solidFill>
                  <a:schemeClr val="bg1"/>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NASA</a:t>
            </a:r>
            <a:r>
              <a:rPr lang="en-US" sz="2000" u="sng" dirty="0" err="1">
                <a:solidFill>
                  <a:schemeClr val="bg1"/>
                </a:solidFill>
                <a:latin typeface="Arial" panose="020B0604020202020204" pitchFamily="34" charset="0"/>
                <a:cs typeface="Arial" panose="020B0604020202020204" pitchFamily="34" charset="0"/>
              </a:rPr>
              <a:t>Artemis</a:t>
            </a:r>
            <a:endParaRPr lang="en-US" sz="2000" u="sng" dirty="0">
              <a:solidFill>
                <a:schemeClr val="bg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B86B1ECA-DC70-734E-A092-4AD734514935}"/>
              </a:ext>
            </a:extLst>
          </p:cNvPr>
          <p:cNvSpPr txBox="1"/>
          <p:nvPr/>
        </p:nvSpPr>
        <p:spPr>
          <a:xfrm>
            <a:off x="7032971" y="4078794"/>
            <a:ext cx="2884128" cy="400110"/>
          </a:xfrm>
          <a:prstGeom prst="rect">
            <a:avLst/>
          </a:prstGeom>
          <a:noFill/>
        </p:spPr>
        <p:txBody>
          <a:bodyPr wrap="square" rtlCol="0">
            <a:spAutoFit/>
          </a:bodyPr>
          <a:lstStyle/>
          <a:p>
            <a:r>
              <a:rPr lang="en-US" sz="2000" dirty="0">
                <a:solidFill>
                  <a:schemeClr val="bg1"/>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blogs.nasa.gov/artemis</a:t>
            </a:r>
            <a:endParaRPr lang="en-US" sz="2000" dirty="0">
              <a:solidFill>
                <a:schemeClr val="bg1"/>
              </a:solidFill>
              <a:latin typeface="Arial" panose="020B0604020202020204" pitchFamily="34" charset="0"/>
              <a:cs typeface="Arial" panose="020B0604020202020204" pitchFamily="34" charset="0"/>
            </a:endParaRPr>
          </a:p>
        </p:txBody>
      </p:sp>
      <p:pic>
        <p:nvPicPr>
          <p:cNvPr id="13" name="Graphic 12" descr="Document">
            <a:extLst>
              <a:ext uri="{FF2B5EF4-FFF2-40B4-BE49-F238E27FC236}">
                <a16:creationId xmlns:a16="http://schemas.microsoft.com/office/drawing/2014/main" id="{48139D6B-9EE7-8441-B021-454B49AEBDA5}"/>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450855" y="3946797"/>
            <a:ext cx="640080" cy="640080"/>
          </a:xfrm>
          <a:prstGeom prst="rect">
            <a:avLst/>
          </a:prstGeom>
        </p:spPr>
      </p:pic>
      <p:sp>
        <p:nvSpPr>
          <p:cNvPr id="17" name="Rectangle 16">
            <a:extLst>
              <a:ext uri="{FF2B5EF4-FFF2-40B4-BE49-F238E27FC236}">
                <a16:creationId xmlns:a16="http://schemas.microsoft.com/office/drawing/2014/main" id="{BCB39FB1-DABF-9D42-B9D5-62CA9151D784}"/>
              </a:ext>
            </a:extLst>
          </p:cNvPr>
          <p:cNvSpPr/>
          <p:nvPr/>
        </p:nvSpPr>
        <p:spPr>
          <a:xfrm>
            <a:off x="6515119" y="4851058"/>
            <a:ext cx="5676881" cy="400110"/>
          </a:xfrm>
          <a:prstGeom prst="rect">
            <a:avLst/>
          </a:prstGeom>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Sign up for updates at </a:t>
            </a:r>
            <a:r>
              <a:rPr lang="en-US" sz="2000" dirty="0">
                <a:solidFill>
                  <a:schemeClr val="bg1"/>
                </a:solidFill>
                <a:latin typeface="Arial" panose="020B0604020202020204" pitchFamily="34" charset="0"/>
                <a:cs typeface="Arial" panose="020B0604020202020204" pitchFamily="34" charset="0"/>
                <a:hlinkClick r:id="rId13">
                  <a:extLst>
                    <a:ext uri="{A12FA001-AC4F-418D-AE19-62706E023703}">
                      <ahyp:hlinkClr xmlns:ahyp="http://schemas.microsoft.com/office/drawing/2018/hyperlinkcolor" val="tx"/>
                    </a:ext>
                  </a:extLst>
                </a:hlinkClick>
              </a:rPr>
              <a:t>nasa.gov/subscribe </a:t>
            </a:r>
            <a:endParaRPr lang="en-US" sz="2000" dirty="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47E5D1D-1EC2-7549-AE8E-68BA5C21A8DC}"/>
              </a:ext>
            </a:extLst>
          </p:cNvPr>
          <p:cNvSpPr txBox="1">
            <a:spLocks/>
          </p:cNvSpPr>
          <p:nvPr/>
        </p:nvSpPr>
        <p:spPr>
          <a:xfrm>
            <a:off x="609600" y="90452"/>
            <a:ext cx="10306928" cy="910539"/>
          </a:xfrm>
          <a:prstGeom prst="rect">
            <a:avLst/>
          </a:prstGeom>
        </p:spPr>
        <p:txBody>
          <a:bodyPr anchor="ct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r>
              <a:rPr lang="en-US" b="1" dirty="0">
                <a:solidFill>
                  <a:schemeClr val="bg1"/>
                </a:solidFill>
              </a:rPr>
              <a:t>Stay Connected</a:t>
            </a:r>
          </a:p>
        </p:txBody>
      </p:sp>
      <p:sp>
        <p:nvSpPr>
          <p:cNvPr id="16" name="TextBox 15">
            <a:extLst>
              <a:ext uri="{FF2B5EF4-FFF2-40B4-BE49-F238E27FC236}">
                <a16:creationId xmlns:a16="http://schemas.microsoft.com/office/drawing/2014/main" id="{3610CC2B-ACED-7E44-B827-6A850076BEA9}"/>
              </a:ext>
            </a:extLst>
          </p:cNvPr>
          <p:cNvSpPr txBox="1"/>
          <p:nvPr/>
        </p:nvSpPr>
        <p:spPr>
          <a:xfrm>
            <a:off x="605608" y="-820061"/>
            <a:ext cx="7883611" cy="646331"/>
          </a:xfrm>
          <a:prstGeom prst="rect">
            <a:avLst/>
          </a:prstGeom>
          <a:no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Version suggested for wide public audiences and general topics </a:t>
            </a:r>
          </a:p>
          <a:p>
            <a:r>
              <a:rPr lang="en-US" dirty="0">
                <a:solidFill>
                  <a:srgbClr val="FF0000"/>
                </a:solidFill>
                <a:latin typeface="Arial" panose="020B0604020202020204" pitchFamily="34" charset="0"/>
                <a:cs typeface="Arial" panose="020B0604020202020204" pitchFamily="34" charset="0"/>
              </a:rPr>
              <a:t>Update handles and web links to match your topic</a:t>
            </a:r>
          </a:p>
        </p:txBody>
      </p:sp>
    </p:spTree>
    <p:extLst>
      <p:ext uri="{BB962C8B-B14F-4D97-AF65-F5344CB8AC3E}">
        <p14:creationId xmlns:p14="http://schemas.microsoft.com/office/powerpoint/2010/main" val="3222628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5.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F9A075E68C7EF48B0B651FD6FF17AD3" ma:contentTypeVersion="2" ma:contentTypeDescription="Create a new document." ma:contentTypeScope="" ma:versionID="458eeeff537a2a2d67f19b1dee6de0ab">
  <xsd:schema xmlns:xsd="http://www.w3.org/2001/XMLSchema" xmlns:xs="http://www.w3.org/2001/XMLSchema" xmlns:p="http://schemas.microsoft.com/office/2006/metadata/properties" xmlns:ns2="7bbe20fa-b52d-4795-b146-ecd21e40f3fa" xmlns:ns3="202326d1-d923-4201-bf66-67ecf0607ab8" targetNamespace="http://schemas.microsoft.com/office/2006/metadata/properties" ma:root="true" ma:fieldsID="f820c58944a72cee4c21c74f12dd524e" ns2:_="" ns3:_="">
    <xsd:import namespace="7bbe20fa-b52d-4795-b146-ecd21e40f3fa"/>
    <xsd:import namespace="202326d1-d923-4201-bf66-67ecf0607ab8"/>
    <xsd:element name="properties">
      <xsd:complexType>
        <xsd:sequence>
          <xsd:element name="documentManagement">
            <xsd:complexType>
              <xsd:all>
                <xsd:element ref="ns2:Document_x0020_Classifica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be20fa-b52d-4795-b146-ecd21e40f3fa" elementFormDefault="qualified">
    <xsd:import namespace="http://schemas.microsoft.com/office/2006/documentManagement/types"/>
    <xsd:import namespace="http://schemas.microsoft.com/office/infopath/2007/PartnerControls"/>
    <xsd:element name="Document_x0020_Classification" ma:index="8" nillable="true" ma:displayName="Document Classification" ma:format="Dropdown" ma:internalName="Document_x0020_Classification">
      <xsd:simpleType>
        <xsd:restriction base="dms:Choice">
          <xsd:enumeration value="NASA Internal"/>
          <xsd:enumeration value="SBU"/>
          <xsd:enumeration value="ITAR"/>
          <xsd:enumeration value="Company Proprietar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202326d1-d923-4201-bf66-67ecf0607ab8"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ument_x0020_Classification xmlns="7bbe20fa-b52d-4795-b146-ecd21e40f3fa">Public</Document_x0020_Classification>
  </documentManagement>
</p:properties>
</file>

<file path=customXml/itemProps1.xml><?xml version="1.0" encoding="utf-8"?>
<ds:datastoreItem xmlns:ds="http://schemas.openxmlformats.org/officeDocument/2006/customXml" ds:itemID="{C5E5A81B-EB3D-48ED-8792-6EFAB86C13D6}">
  <ds:schemaRefs>
    <ds:schemaRef ds:uri="http://schemas.microsoft.com/sharepoint/v3/contenttype/forms"/>
  </ds:schemaRefs>
</ds:datastoreItem>
</file>

<file path=customXml/itemProps2.xml><?xml version="1.0" encoding="utf-8"?>
<ds:datastoreItem xmlns:ds="http://schemas.openxmlformats.org/officeDocument/2006/customXml" ds:itemID="{B594451B-CAF3-4D38-A5BC-9A35F6A1A6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be20fa-b52d-4795-b146-ecd21e40f3fa"/>
    <ds:schemaRef ds:uri="202326d1-d923-4201-bf66-67ecf0607a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495A4A9-AEC3-4074-B2EA-2AE490D7D92E}">
  <ds:schemaRefs>
    <ds:schemaRef ds:uri="http://schemas.microsoft.com/office/2006/documentManagement/types"/>
    <ds:schemaRef ds:uri="http://schemas.microsoft.com/office/infopath/2007/PartnerControls"/>
    <ds:schemaRef ds:uri="http://purl.org/dc/elements/1.1/"/>
    <ds:schemaRef ds:uri="http://www.w3.org/XML/1998/namespace"/>
    <ds:schemaRef ds:uri="202326d1-d923-4201-bf66-67ecf0607ab8"/>
    <ds:schemaRef ds:uri="http://purl.org/dc/terms/"/>
    <ds:schemaRef ds:uri="http://schemas.openxmlformats.org/package/2006/metadata/core-properties"/>
    <ds:schemaRef ds:uri="7bbe20fa-b52d-4795-b146-ecd21e40f3fa"/>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8098</TotalTime>
  <Words>491</Words>
  <Application>Microsoft Office PowerPoint</Application>
  <PresentationFormat>Widescreen</PresentationFormat>
  <Paragraphs>96</Paragraphs>
  <Slides>15</Slides>
  <Notes>10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15</vt:i4>
      </vt:variant>
    </vt:vector>
  </HeadingPairs>
  <TitlesOfParts>
    <vt:vector size="28" baseType="lpstr">
      <vt:lpstr>Arial</vt:lpstr>
      <vt:lpstr>Calibri</vt:lpstr>
      <vt:lpstr>Calibri Light</vt:lpstr>
      <vt:lpstr>Century Gothic</vt:lpstr>
      <vt:lpstr>Helvetica</vt:lpstr>
      <vt:lpstr>Monaco</vt:lpstr>
      <vt:lpstr>Times New Roman</vt:lpstr>
      <vt:lpstr>Office Theme</vt:lpstr>
      <vt:lpstr>3_Office Theme</vt:lpstr>
      <vt:lpstr>7_Office Theme</vt:lpstr>
      <vt:lpstr>Custom Design</vt:lpstr>
      <vt:lpstr>9_Office Theme</vt:lpstr>
      <vt:lpstr>5_Office Theme</vt:lpstr>
      <vt:lpstr>Artemis &amp; Human Landing System Program Overview</vt:lpstr>
      <vt:lpstr>The Artemis Program</vt:lpstr>
      <vt:lpstr>ARTEMIS: Landing Humans on the Moon</vt:lpstr>
      <vt:lpstr>PowerPoint Presentation</vt:lpstr>
      <vt:lpstr>HUMANS ON THE MOON: ARTEMIS III</vt:lpstr>
      <vt:lpstr>App H Generic Concept of Operations</vt:lpstr>
      <vt:lpstr>PowerPoint Presentation</vt:lpstr>
      <vt:lpstr>Human Landing System App H Status</vt:lpstr>
      <vt:lpstr>PowerPoint Presentation</vt:lpstr>
      <vt:lpstr>HLS &amp; Materials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(JSC-CM000)[BOOZ ALLEN HAMILTON]</dc:creator>
  <cp:lastModifiedBy>Vermette, Joseph P. (MSFC-CS30)</cp:lastModifiedBy>
  <cp:revision>133</cp:revision>
  <dcterms:created xsi:type="dcterms:W3CDTF">2019-09-19T15:32:31Z</dcterms:created>
  <dcterms:modified xsi:type="dcterms:W3CDTF">2021-06-16T16:33:13Z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0x0101002F9A075E68C7EF48B0B651FD6FF17AD3</vt:lpwstr>
  </property>
</Properties>
</file>