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handoutMasterIdLst>
    <p:handoutMasterId r:id="rId26"/>
  </p:handoutMasterIdLst>
  <p:sldIdLst>
    <p:sldId id="695" r:id="rId2"/>
    <p:sldId id="698" r:id="rId3"/>
    <p:sldId id="730" r:id="rId4"/>
    <p:sldId id="737" r:id="rId5"/>
    <p:sldId id="731" r:id="rId6"/>
    <p:sldId id="710" r:id="rId7"/>
    <p:sldId id="729" r:id="rId8"/>
    <p:sldId id="736" r:id="rId9"/>
    <p:sldId id="709" r:id="rId10"/>
    <p:sldId id="721" r:id="rId11"/>
    <p:sldId id="699" r:id="rId12"/>
    <p:sldId id="700" r:id="rId13"/>
    <p:sldId id="701" r:id="rId14"/>
    <p:sldId id="702" r:id="rId15"/>
    <p:sldId id="722" r:id="rId16"/>
    <p:sldId id="715" r:id="rId17"/>
    <p:sldId id="703" r:id="rId18"/>
    <p:sldId id="732" r:id="rId19"/>
    <p:sldId id="704" r:id="rId20"/>
    <p:sldId id="735" r:id="rId21"/>
    <p:sldId id="707" r:id="rId22"/>
    <p:sldId id="716" r:id="rId23"/>
    <p:sldId id="726" r:id="rId2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00FF"/>
    <a:srgbClr val="D883FF"/>
    <a:srgbClr val="33CC33"/>
    <a:srgbClr val="009999"/>
    <a:srgbClr val="CCFF66"/>
    <a:srgbClr val="000099"/>
    <a:srgbClr val="FFFF99"/>
    <a:srgbClr val="FFFFCC"/>
    <a:srgbClr val="0099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38" autoAdjust="0"/>
    <p:restoredTop sz="95501" autoAdjust="0"/>
  </p:normalViewPr>
  <p:slideViewPr>
    <p:cSldViewPr snapToGrid="0">
      <p:cViewPr varScale="1">
        <p:scale>
          <a:sx n="128" d="100"/>
          <a:sy n="128" d="100"/>
        </p:scale>
        <p:origin x="952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330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-798"/>
    </p:cViewPr>
  </p:sorterViewPr>
  <p:notesViewPr>
    <p:cSldViewPr snapToGrid="0">
      <p:cViewPr varScale="1">
        <p:scale>
          <a:sx n="99" d="100"/>
          <a:sy n="99" d="100"/>
        </p:scale>
        <p:origin x="-3576" y="-10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A6CBF7-C09B-48B0-B7EC-0D2133354D4C}" type="datetimeFigureOut">
              <a:rPr lang="en-US" smtClean="0"/>
              <a:t>6/16/21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675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8018F2-A405-464B-A4E8-037D65F717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9663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680B20-5BE3-4F1F-B789-2DE36E8B5484}" type="datetimeFigureOut">
              <a:rPr lang="en-US" smtClean="0"/>
              <a:pPr/>
              <a:t>6/16/21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121B80-68E6-4D62-9E8A-7918D2B601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10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"/>
    </mc:Choice>
    <mc:Fallback xmlns="">
      <p:transition spd="slow" advClick="0" advTm="3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 txBox="1">
            <a:spLocks/>
          </p:cNvSpPr>
          <p:nvPr/>
        </p:nvSpPr>
        <p:spPr>
          <a:xfrm>
            <a:off x="3122613" y="6627813"/>
            <a:ext cx="2895600" cy="228600"/>
          </a:xfrm>
          <a:prstGeom prst="rect">
            <a:avLst/>
          </a:prstGeom>
        </p:spPr>
        <p:txBody>
          <a:bodyPr anchor="ctr"/>
          <a:lstStyle/>
          <a:p>
            <a:pPr algn="ctr"/>
            <a:endParaRPr lang="en-US" sz="1000" dirty="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6932613" y="6627813"/>
            <a:ext cx="2133600" cy="228600"/>
          </a:xfrm>
          <a:prstGeom prst="rect">
            <a:avLst/>
          </a:prstGeom>
        </p:spPr>
        <p:txBody>
          <a:bodyPr anchor="ctr"/>
          <a:lstStyle/>
          <a:p>
            <a:pPr algn="r"/>
            <a:fld id="{744C59DE-4FA3-4E4C-97B3-4BF4A11E27FD}" type="slidenum">
              <a:rPr lang="en-US" sz="1000">
                <a:solidFill>
                  <a:srgbClr val="000000"/>
                </a:solidFill>
                <a:latin typeface="Calibri" charset="0"/>
              </a:rPr>
              <a:pPr algn="r"/>
              <a:t>‹#›</a:t>
            </a:fld>
            <a:endParaRPr lang="en-US" sz="1000">
              <a:solidFill>
                <a:srgbClr val="000000"/>
              </a:solidFill>
              <a:latin typeface="Calibri" charset="0"/>
            </a:endParaRPr>
          </a:p>
        </p:txBody>
      </p:sp>
      <p:cxnSp>
        <p:nvCxnSpPr>
          <p:cNvPr id="7" name="Straight Connector 6"/>
          <p:cNvCxnSpPr>
            <a:cxnSpLocks noChangeShapeType="1"/>
          </p:cNvCxnSpPr>
          <p:nvPr/>
        </p:nvCxnSpPr>
        <p:spPr bwMode="auto">
          <a:xfrm>
            <a:off x="228600" y="955675"/>
            <a:ext cx="7659688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221190"/>
            <a:ext cx="8991600" cy="5380856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400"/>
            </a:lvl1pPr>
            <a:lvl2pPr>
              <a:buClr>
                <a:schemeClr val="accent1"/>
              </a:buCl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Title Placeholder 8"/>
          <p:cNvSpPr>
            <a:spLocks noGrp="1"/>
          </p:cNvSpPr>
          <p:nvPr>
            <p:ph type="title"/>
          </p:nvPr>
        </p:nvSpPr>
        <p:spPr bwMode="auto">
          <a:xfrm>
            <a:off x="228601" y="167508"/>
            <a:ext cx="7659704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sz="3600">
                <a:solidFill>
                  <a:srgbClr val="000090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413" y="5486401"/>
            <a:ext cx="1654852" cy="11290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"/>
    </mc:Choice>
    <mc:Fallback xmlns="">
      <p:transition spd="slow" advClick="0" advTm="3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/>
          <p:cNvSpPr txBox="1">
            <a:spLocks/>
          </p:cNvSpPr>
          <p:nvPr/>
        </p:nvSpPr>
        <p:spPr>
          <a:xfrm>
            <a:off x="74613" y="6627813"/>
            <a:ext cx="2133600" cy="228600"/>
          </a:xfrm>
          <a:prstGeom prst="rect">
            <a:avLst/>
          </a:prstGeom>
        </p:spPr>
        <p:txBody>
          <a:bodyPr anchor="ctr"/>
          <a:lstStyle/>
          <a:p>
            <a:fld id="{D1D1487B-BC26-49F1-832A-1389F3ED2B56}" type="datetime1">
              <a:rPr lang="en-US" sz="1000">
                <a:solidFill>
                  <a:srgbClr val="000000"/>
                </a:solidFill>
                <a:latin typeface="Calibri" charset="0"/>
              </a:rPr>
              <a:pPr/>
              <a:t>6/16/21</a:t>
            </a:fld>
            <a:endParaRPr lang="en-US" sz="10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4" name="Footer Placeholder 4"/>
          <p:cNvSpPr txBox="1">
            <a:spLocks/>
          </p:cNvSpPr>
          <p:nvPr/>
        </p:nvSpPr>
        <p:spPr>
          <a:xfrm>
            <a:off x="3122613" y="6627813"/>
            <a:ext cx="2895600" cy="228600"/>
          </a:xfrm>
          <a:prstGeom prst="rect">
            <a:avLst/>
          </a:prstGeom>
        </p:spPr>
        <p:txBody>
          <a:bodyPr anchor="ctr"/>
          <a:lstStyle/>
          <a:p>
            <a:pPr algn="ctr"/>
            <a:endParaRPr lang="en-US" sz="1000" dirty="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>
          <a:xfrm>
            <a:off x="6932613" y="6627813"/>
            <a:ext cx="2133600" cy="228600"/>
          </a:xfrm>
          <a:prstGeom prst="rect">
            <a:avLst/>
          </a:prstGeom>
        </p:spPr>
        <p:txBody>
          <a:bodyPr anchor="ctr"/>
          <a:lstStyle/>
          <a:p>
            <a:pPr algn="r"/>
            <a:fld id="{DE794882-CAE7-4C9B-9C3F-8DC6A1BC4533}" type="slidenum">
              <a:rPr lang="en-US" sz="1000">
                <a:solidFill>
                  <a:srgbClr val="000000"/>
                </a:solidFill>
                <a:latin typeface="Calibri" charset="0"/>
              </a:rPr>
              <a:pPr algn="r"/>
              <a:t>‹#›</a:t>
            </a:fld>
            <a:endParaRPr lang="en-US" sz="1000">
              <a:solidFill>
                <a:srgbClr val="000000"/>
              </a:solidFill>
              <a:latin typeface="Calibri" charset="0"/>
            </a:endParaRPr>
          </a:p>
        </p:txBody>
      </p:sp>
      <p:cxnSp>
        <p:nvCxnSpPr>
          <p:cNvPr id="6" name="Straight Connector 5"/>
          <p:cNvCxnSpPr>
            <a:cxnSpLocks noChangeShapeType="1"/>
          </p:cNvCxnSpPr>
          <p:nvPr/>
        </p:nvCxnSpPr>
        <p:spPr bwMode="auto">
          <a:xfrm>
            <a:off x="152400" y="955675"/>
            <a:ext cx="7735888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7" name="Title Placeholder 8"/>
          <p:cNvSpPr>
            <a:spLocks noGrp="1"/>
          </p:cNvSpPr>
          <p:nvPr>
            <p:ph type="title"/>
          </p:nvPr>
        </p:nvSpPr>
        <p:spPr bwMode="auto">
          <a:xfrm>
            <a:off x="152401" y="167508"/>
            <a:ext cx="7735904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rgbClr val="000090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"/>
    </mc:Choice>
    <mc:Fallback xmlns="">
      <p:transition spd="slow" advClick="0" advTm="3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/>
          <p:cNvSpPr txBox="1">
            <a:spLocks/>
          </p:cNvSpPr>
          <p:nvPr/>
        </p:nvSpPr>
        <p:spPr>
          <a:xfrm>
            <a:off x="74613" y="6627813"/>
            <a:ext cx="2133600" cy="228600"/>
          </a:xfrm>
          <a:prstGeom prst="rect">
            <a:avLst/>
          </a:prstGeom>
        </p:spPr>
        <p:txBody>
          <a:bodyPr anchor="ctr"/>
          <a:lstStyle/>
          <a:p>
            <a:fld id="{AD1AA7A3-2D66-48B9-B622-0D4D119E2BCA}" type="datetime1">
              <a:rPr lang="en-US" sz="1000">
                <a:solidFill>
                  <a:srgbClr val="000000"/>
                </a:solidFill>
                <a:latin typeface="Calibri" charset="0"/>
              </a:rPr>
              <a:pPr/>
              <a:t>6/16/21</a:t>
            </a:fld>
            <a:endParaRPr lang="en-US" sz="10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>
          <a:xfrm>
            <a:off x="6932613" y="6627813"/>
            <a:ext cx="2133600" cy="228600"/>
          </a:xfrm>
          <a:prstGeom prst="rect">
            <a:avLst/>
          </a:prstGeom>
        </p:spPr>
        <p:txBody>
          <a:bodyPr anchor="ctr"/>
          <a:lstStyle/>
          <a:p>
            <a:pPr algn="r"/>
            <a:fld id="{5461385B-0048-4BDE-997F-840750213607}" type="slidenum">
              <a:rPr lang="en-US" sz="1000">
                <a:solidFill>
                  <a:srgbClr val="000000"/>
                </a:solidFill>
                <a:latin typeface="Calibri" charset="0"/>
              </a:rPr>
              <a:pPr algn="r"/>
              <a:t>‹#›</a:t>
            </a:fld>
            <a:endParaRPr lang="en-US" sz="10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7" name="Title Placeholder 8"/>
          <p:cNvSpPr>
            <a:spLocks noGrp="1"/>
          </p:cNvSpPr>
          <p:nvPr>
            <p:ph type="title"/>
          </p:nvPr>
        </p:nvSpPr>
        <p:spPr bwMode="auto">
          <a:xfrm>
            <a:off x="1242239" y="167508"/>
            <a:ext cx="6646065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rgbClr val="000090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"/>
    </mc:Choice>
    <mc:Fallback xmlns="">
      <p:transition spd="slow" advClick="0" advTm="3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/>
        </p:nvSpPr>
        <p:spPr>
          <a:xfrm>
            <a:off x="6932613" y="6627813"/>
            <a:ext cx="2133600" cy="228600"/>
          </a:xfrm>
          <a:prstGeom prst="rect">
            <a:avLst/>
          </a:prstGeom>
        </p:spPr>
        <p:txBody>
          <a:bodyPr anchor="ctr"/>
          <a:lstStyle/>
          <a:p>
            <a:pPr algn="r"/>
            <a:fld id="{0C8379FD-C5FE-4DDB-AAFA-1F3AE98541C1}" type="slidenum">
              <a:rPr lang="en-US" sz="1000">
                <a:solidFill>
                  <a:srgbClr val="000000"/>
                </a:solidFill>
                <a:latin typeface="Calibri" charset="0"/>
              </a:rPr>
              <a:pPr algn="r"/>
              <a:t>‹#›</a:t>
            </a:fld>
            <a:endParaRPr lang="en-US" sz="10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" y="6629400"/>
            <a:ext cx="2133600" cy="228600"/>
          </a:xfrm>
          <a:prstGeom prst="rect">
            <a:avLst/>
          </a:prstGeo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ea typeface="ヒラギノ角ゴ Pro W3" charset="-128"/>
              </a:defRPr>
            </a:lvl1pPr>
          </a:lstStyle>
          <a:p>
            <a:r>
              <a:rPr lang="en-US"/>
              <a:t>October 22, 2012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rot="16200000">
            <a:off x="-3060172" y="3027953"/>
            <a:ext cx="6729987" cy="61555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NASA</a:t>
            </a:r>
            <a:r>
              <a:rPr lang="en-US" sz="3400" b="1" cap="none" spc="0" baseline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Langley Research Center</a:t>
            </a:r>
            <a:endParaRPr lang="en-US" sz="3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"/>
    </mc:Choice>
    <mc:Fallback xmlns="">
      <p:transition spd="slow" advClick="0" advTm="3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cxnSpLocks noChangeShapeType="1"/>
          </p:cNvCxnSpPr>
          <p:nvPr/>
        </p:nvCxnSpPr>
        <p:spPr bwMode="auto">
          <a:xfrm>
            <a:off x="1219200" y="1066800"/>
            <a:ext cx="6645275" cy="1588"/>
          </a:xfrm>
          <a:prstGeom prst="line">
            <a:avLst/>
          </a:prstGeom>
          <a:noFill/>
          <a:ln w="25400">
            <a:solidFill>
              <a:srgbClr val="993300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6" name="Slide Number Placeholder 5"/>
          <p:cNvSpPr txBox="1">
            <a:spLocks/>
          </p:cNvSpPr>
          <p:nvPr/>
        </p:nvSpPr>
        <p:spPr>
          <a:xfrm>
            <a:off x="6932613" y="6627813"/>
            <a:ext cx="2133600" cy="228600"/>
          </a:xfrm>
          <a:prstGeom prst="rect">
            <a:avLst/>
          </a:prstGeom>
        </p:spPr>
        <p:txBody>
          <a:bodyPr anchor="ctr"/>
          <a:lstStyle/>
          <a:p>
            <a:pPr algn="r"/>
            <a:fld id="{CA77DC20-3B50-4967-9347-FDE585A88981}" type="slidenum">
              <a:rPr lang="en-US" sz="1000">
                <a:solidFill>
                  <a:srgbClr val="000000"/>
                </a:solidFill>
                <a:latin typeface="Calibri" charset="0"/>
              </a:rPr>
              <a:pPr algn="r"/>
              <a:t>‹#›</a:t>
            </a:fld>
            <a:endParaRPr lang="en-US" sz="10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6705600" cy="63976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76200" y="6629400"/>
            <a:ext cx="2133600" cy="228600"/>
          </a:xfrm>
          <a:prstGeom prst="rect">
            <a:avLst/>
          </a:prstGeo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ea typeface="ヒラギノ角ゴ Pro W3" charset="-128"/>
              </a:defRPr>
            </a:lvl1pPr>
          </a:lstStyle>
          <a:p>
            <a:r>
              <a:rPr lang="en-US"/>
              <a:t>October 22, 2012</a:t>
            </a: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"/>
    </mc:Choice>
    <mc:Fallback xmlns="">
      <p:transition spd="slow" advClick="0" advTm="3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>
            <a:cxnSpLocks noChangeShapeType="1"/>
          </p:cNvCxnSpPr>
          <p:nvPr/>
        </p:nvCxnSpPr>
        <p:spPr bwMode="auto">
          <a:xfrm>
            <a:off x="1219200" y="1066800"/>
            <a:ext cx="6645275" cy="1588"/>
          </a:xfrm>
          <a:prstGeom prst="line">
            <a:avLst/>
          </a:prstGeom>
          <a:noFill/>
          <a:ln w="25400">
            <a:solidFill>
              <a:srgbClr val="993300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8" name="Slide Number Placeholder 5"/>
          <p:cNvSpPr txBox="1">
            <a:spLocks/>
          </p:cNvSpPr>
          <p:nvPr/>
        </p:nvSpPr>
        <p:spPr>
          <a:xfrm>
            <a:off x="6932613" y="6627813"/>
            <a:ext cx="2133600" cy="228600"/>
          </a:xfrm>
          <a:prstGeom prst="rect">
            <a:avLst/>
          </a:prstGeom>
        </p:spPr>
        <p:txBody>
          <a:bodyPr anchor="ctr"/>
          <a:lstStyle/>
          <a:p>
            <a:pPr algn="r"/>
            <a:fld id="{79715EB9-E7D6-4A24-882E-7DD01113CAE6}" type="slidenum">
              <a:rPr lang="en-US" sz="1000">
                <a:solidFill>
                  <a:srgbClr val="000000"/>
                </a:solidFill>
                <a:latin typeface="Calibri" charset="0"/>
              </a:rPr>
              <a:pPr algn="r"/>
              <a:t>‹#›</a:t>
            </a:fld>
            <a:endParaRPr lang="en-US" sz="10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6705600" cy="63976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>
          <a:xfrm>
            <a:off x="76200" y="6629400"/>
            <a:ext cx="2133600" cy="228600"/>
          </a:xfrm>
          <a:prstGeom prst="rect">
            <a:avLst/>
          </a:prstGeo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ea typeface="ヒラギノ角ゴ Pro W3" charset="-128"/>
              </a:defRPr>
            </a:lvl1pPr>
          </a:lstStyle>
          <a:p>
            <a:r>
              <a:rPr lang="en-US" dirty="0"/>
              <a:t>November 5, 2012</a:t>
            </a:r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"/>
    </mc:Choice>
    <mc:Fallback xmlns="">
      <p:transition spd="slow" advClick="0" advTm="3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cxnSpLocks noChangeShapeType="1"/>
          </p:cNvCxnSpPr>
          <p:nvPr/>
        </p:nvCxnSpPr>
        <p:spPr bwMode="auto">
          <a:xfrm>
            <a:off x="381000" y="1219200"/>
            <a:ext cx="3124200" cy="0"/>
          </a:xfrm>
          <a:prstGeom prst="line">
            <a:avLst/>
          </a:prstGeom>
          <a:noFill/>
          <a:ln w="25400">
            <a:solidFill>
              <a:srgbClr val="993300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6" name="Slide Number Placeholder 5"/>
          <p:cNvSpPr txBox="1">
            <a:spLocks/>
          </p:cNvSpPr>
          <p:nvPr/>
        </p:nvSpPr>
        <p:spPr>
          <a:xfrm>
            <a:off x="6932613" y="6627813"/>
            <a:ext cx="2133600" cy="228600"/>
          </a:xfrm>
          <a:prstGeom prst="rect">
            <a:avLst/>
          </a:prstGeom>
        </p:spPr>
        <p:txBody>
          <a:bodyPr anchor="ctr"/>
          <a:lstStyle/>
          <a:p>
            <a:pPr algn="r"/>
            <a:fld id="{48D981B0-8762-4F59-9955-6E8434BB51C9}" type="slidenum">
              <a:rPr lang="en-US" sz="1000">
                <a:solidFill>
                  <a:srgbClr val="000000"/>
                </a:solidFill>
                <a:latin typeface="Calibri" charset="0"/>
              </a:rPr>
              <a:pPr algn="r"/>
              <a:t>‹#›</a:t>
            </a:fld>
            <a:endParaRPr lang="en-US" sz="10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3050"/>
            <a:ext cx="2322513" cy="7937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219200"/>
            <a:ext cx="5111750" cy="4906963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371600"/>
            <a:ext cx="3008313" cy="4754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76200" y="6629400"/>
            <a:ext cx="2133600" cy="228600"/>
          </a:xfrm>
          <a:prstGeom prst="rect">
            <a:avLst/>
          </a:prstGeo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ea typeface="ヒラギノ角ゴ Pro W3" charset="-128"/>
              </a:defRPr>
            </a:lvl1pPr>
          </a:lstStyle>
          <a:p>
            <a:r>
              <a:rPr lang="en-US"/>
              <a:t>October 22, 2012</a:t>
            </a: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"/>
    </mc:Choice>
    <mc:Fallback xmlns="">
      <p:transition spd="slow" advClick="0" advTm="3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/>
        </p:nvSpPr>
        <p:spPr>
          <a:xfrm>
            <a:off x="6932613" y="6627813"/>
            <a:ext cx="2133600" cy="228600"/>
          </a:xfrm>
          <a:prstGeom prst="rect">
            <a:avLst/>
          </a:prstGeom>
        </p:spPr>
        <p:txBody>
          <a:bodyPr anchor="ctr"/>
          <a:lstStyle/>
          <a:p>
            <a:pPr algn="r"/>
            <a:fld id="{25CA770B-A730-41F3-899C-DE5E82A561EF}" type="slidenum">
              <a:rPr lang="en-US" sz="1000">
                <a:solidFill>
                  <a:srgbClr val="000000"/>
                </a:solidFill>
                <a:latin typeface="Calibri" charset="0"/>
              </a:rPr>
              <a:pPr algn="r"/>
              <a:t>‹#›</a:t>
            </a:fld>
            <a:endParaRPr lang="en-US" sz="10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76200" y="6629400"/>
            <a:ext cx="2133600" cy="228600"/>
          </a:xfrm>
          <a:prstGeom prst="rect">
            <a:avLst/>
          </a:prstGeo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ea typeface="ヒラギノ角ゴ Pro W3" charset="-128"/>
              </a:defRPr>
            </a:lvl1pPr>
          </a:lstStyle>
          <a:p>
            <a:r>
              <a:rPr lang="en-US"/>
              <a:t>October 22, 2012</a:t>
            </a: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TextBox 7"/>
          <p:cNvSpPr txBox="1"/>
          <p:nvPr userDrawn="1"/>
        </p:nvSpPr>
        <p:spPr>
          <a:xfrm>
            <a:off x="2899138" y="6488668"/>
            <a:ext cx="37363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rgbClr val="FF0000"/>
                </a:solidFill>
              </a:rPr>
              <a:t>Management</a:t>
            </a:r>
            <a:r>
              <a:rPr lang="en-US" sz="1400" b="1" i="1" baseline="0" dirty="0">
                <a:solidFill>
                  <a:srgbClr val="FF0000"/>
                </a:solidFill>
              </a:rPr>
              <a:t> </a:t>
            </a:r>
            <a:r>
              <a:rPr lang="en-US" sz="1400" b="1" i="1" dirty="0">
                <a:solidFill>
                  <a:srgbClr val="FF0000"/>
                </a:solidFill>
              </a:rPr>
              <a:t>Pre-Decisional -</a:t>
            </a:r>
            <a:r>
              <a:rPr lang="en-US" sz="1400" b="1" i="1" baseline="0" dirty="0">
                <a:solidFill>
                  <a:srgbClr val="FF0000"/>
                </a:solidFill>
              </a:rPr>
              <a:t> Do Not Distribute</a:t>
            </a:r>
            <a:endParaRPr lang="en-US" sz="14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"/>
    </mc:Choice>
    <mc:Fallback xmlns="">
      <p:transition spd="slow" advClick="0" advTm="3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ustom Layout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6923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"/>
    </mc:Choice>
    <mc:Fallback xmlns="">
      <p:transition spd="slow" advClick="0" advTm="3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527800" y="0"/>
            <a:ext cx="2616200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6629400"/>
            <a:ext cx="2133600" cy="2286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00"/>
                </a:solidFill>
                <a:latin typeface="Calibri" charset="0"/>
              </a:defRPr>
            </a:lvl1pPr>
          </a:lstStyle>
          <a:p>
            <a:fld id="{8589C0E0-A320-4D96-A973-4401A9A854B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1" r:id="rId10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300"/>
    </mc:Choice>
    <mc:Fallback xmlns="">
      <p:transition spd="slow" advClick="0" advTm="300"/>
    </mc:Fallback>
  </mc:AlternateContent>
  <p:hf sldNum="0" hdr="0" ft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 kern="1200">
          <a:solidFill>
            <a:srgbClr val="0000FF"/>
          </a:solidFill>
          <a:latin typeface="+mj-lt"/>
          <a:ea typeface="ヒラギノ角ゴ Pro W3" pitchFamily="-109" charset="-128"/>
          <a:cs typeface="ヒラギノ角ゴ Pro W3" pitchFamily="-109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C00000"/>
        </a:buClr>
        <a:buFont typeface="Wingdings" charset="2"/>
        <a:buChar char="Ø"/>
        <a:defRPr sz="28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00CC"/>
        </a:buClr>
        <a:buFont typeface="Arial" charset="0"/>
        <a:buChar char="•"/>
        <a:defRPr sz="2400" kern="1200">
          <a:solidFill>
            <a:schemeClr val="tx1"/>
          </a:solidFill>
          <a:latin typeface="+mn-lt"/>
          <a:ea typeface="ヒラギノ角ゴ Pro W3" pitchFamily="-109" charset="-128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Wingdings" charset="2"/>
        <a:buChar char="§"/>
        <a:defRPr sz="20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Courier New" charset="0"/>
        <a:buChar char="o"/>
        <a:defRPr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sourceforge.net/projects/cfdutilities/files/RADIAL_INTERP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5D13764-F25F-EF4A-AF33-66BBFD973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2326640"/>
            <a:ext cx="7623034" cy="1704975"/>
          </a:xfrm>
        </p:spPr>
        <p:txBody>
          <a:bodyPr/>
          <a:lstStyle/>
          <a:p>
            <a:r>
              <a:rPr lang="en-US" sz="3600" dirty="0"/>
              <a:t>CFD 101: Grid Generation</a:t>
            </a:r>
            <a:br>
              <a:rPr lang="en-US" sz="1000" dirty="0"/>
            </a:br>
            <a:br>
              <a:rPr lang="en-US" sz="1000" dirty="0"/>
            </a:br>
            <a:r>
              <a:rPr lang="en-US" sz="2400" dirty="0"/>
              <a:t>NASA Langley/Ames EDL Seminar Series for Summer Interns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AB0343-220D-9A49-BFDB-F96EBDFD0F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4600575"/>
            <a:ext cx="7772400" cy="375285"/>
          </a:xfrm>
        </p:spPr>
        <p:txBody>
          <a:bodyPr/>
          <a:lstStyle/>
          <a:p>
            <a:r>
              <a:rPr lang="en-US" dirty="0"/>
              <a:t>Adam Wise, </a:t>
            </a:r>
            <a:r>
              <a:rPr lang="en-US" dirty="0" err="1"/>
              <a:t>a.j.wise@nasa.gov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934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"/>
    </mc:Choice>
    <mc:Fallback xmlns="">
      <p:transition spd="slow" advClick="0" advTm="3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1" y="1088020"/>
            <a:ext cx="4160519" cy="5526140"/>
          </a:xfrm>
        </p:spPr>
        <p:txBody>
          <a:bodyPr/>
          <a:lstStyle/>
          <a:p>
            <a:pPr marL="400050"/>
            <a:r>
              <a:rPr lang="en-US" sz="2000" dirty="0"/>
              <a:t>Why is this important?</a:t>
            </a:r>
          </a:p>
          <a:p>
            <a:pPr marL="800100" lvl="1"/>
            <a:r>
              <a:rPr lang="en-US" sz="1600" dirty="0"/>
              <a:t>Critical to estimate environments that Entry, Descent and Landing (EDL) vehicle Thermal Protection Systems (TPS) will experience, especially surface heating rates during entry</a:t>
            </a:r>
          </a:p>
          <a:p>
            <a:pPr marL="57150" indent="0">
              <a:buNone/>
            </a:pPr>
            <a:endParaRPr lang="en-US" sz="2000" dirty="0"/>
          </a:p>
          <a:p>
            <a:pPr marL="400050"/>
            <a:r>
              <a:rPr lang="en-US" sz="2000" dirty="0"/>
              <a:t>What is needed?</a:t>
            </a:r>
          </a:p>
          <a:p>
            <a:pPr marL="800100" lvl="1"/>
            <a:r>
              <a:rPr lang="en-US" sz="1600" dirty="0"/>
              <a:t>Trajectory conditions that span the heat pulse</a:t>
            </a:r>
          </a:p>
          <a:p>
            <a:pPr marL="800100" lvl="1"/>
            <a:r>
              <a:rPr lang="en-US" sz="1600" dirty="0"/>
              <a:t>A reacting CFD solver such as LAURA, DPLR, FUN3D, US3D, or etc.</a:t>
            </a:r>
          </a:p>
          <a:p>
            <a:pPr marL="800100" lvl="1"/>
            <a:r>
              <a:rPr lang="en-US" sz="1600" b="1" dirty="0"/>
              <a:t>A grid specifically tailored for accurate computation of surface heating quantities</a:t>
            </a:r>
          </a:p>
          <a:p>
            <a:pPr marL="1200150" lvl="2"/>
            <a:r>
              <a:rPr lang="en-US" sz="1400" dirty="0"/>
              <a:t>Geometry definition – drawing, surface grid, CAD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dirty="0"/>
              <a:t>Introduction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57C181E-9FFF-FD4B-B0D2-A13192271F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120" y="2175140"/>
            <a:ext cx="4197095" cy="3198187"/>
          </a:xfrm>
          <a:prstGeom prst="rect">
            <a:avLst/>
          </a:prstGeom>
          <a:effectLst>
            <a:softEdge rad="139700"/>
          </a:effectLst>
        </p:spPr>
      </p:pic>
    </p:spTree>
    <p:extLst>
      <p:ext uri="{BB962C8B-B14F-4D97-AF65-F5344CB8AC3E}">
        <p14:creationId xmlns:p14="http://schemas.microsoft.com/office/powerpoint/2010/main" val="642065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"/>
    </mc:Choice>
    <mc:Fallback xmlns="">
      <p:transition spd="slow" advClick="0" advTm="3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1" y="1088020"/>
            <a:ext cx="8244839" cy="5637900"/>
          </a:xfrm>
        </p:spPr>
        <p:txBody>
          <a:bodyPr/>
          <a:lstStyle/>
          <a:p>
            <a:pPr marL="400050"/>
            <a:r>
              <a:rPr lang="en-US" sz="2000" dirty="0"/>
              <a:t>What makes a good grid?</a:t>
            </a:r>
          </a:p>
          <a:p>
            <a:pPr marL="800100" lvl="1"/>
            <a:r>
              <a:rPr lang="en-US" sz="1600" dirty="0"/>
              <a:t>Focus on </a:t>
            </a:r>
            <a:r>
              <a:rPr lang="en-US" sz="1600" dirty="0" err="1"/>
              <a:t>aeroheating</a:t>
            </a:r>
            <a:endParaRPr lang="en-US" sz="1600" dirty="0"/>
          </a:p>
          <a:p>
            <a:pPr marL="57150" indent="0">
              <a:buNone/>
            </a:pPr>
            <a:endParaRPr lang="en-US" sz="2000" dirty="0"/>
          </a:p>
          <a:p>
            <a:pPr marL="400050"/>
            <a:r>
              <a:rPr lang="en-US" sz="2000" i="1" dirty="0"/>
              <a:t>Example Workflow</a:t>
            </a:r>
          </a:p>
          <a:p>
            <a:pPr marL="800100" lvl="1"/>
            <a:r>
              <a:rPr lang="en-US" sz="1600" i="1" dirty="0"/>
              <a:t>Step through an example grid generation workflow</a:t>
            </a:r>
          </a:p>
          <a:p>
            <a:pPr marL="800100" lvl="1"/>
            <a:r>
              <a:rPr lang="en-US" sz="1600" i="1" dirty="0"/>
              <a:t>Inflatable re-entry vehicle</a:t>
            </a:r>
          </a:p>
          <a:p>
            <a:pPr marL="57150" indent="0">
              <a:buNone/>
            </a:pPr>
            <a:endParaRPr lang="en-US" sz="2000" i="1" dirty="0"/>
          </a:p>
          <a:p>
            <a:pPr marL="400050"/>
            <a:r>
              <a:rPr lang="en-US" sz="2000" dirty="0"/>
              <a:t>Issues &amp; Advancements</a:t>
            </a:r>
          </a:p>
          <a:p>
            <a:pPr marL="800100" lvl="1"/>
            <a:r>
              <a:rPr lang="en-US" sz="1600" dirty="0"/>
              <a:t>Briefly mention where typical aerothermodynamics grids give us trouble and some ways forward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dirty="0"/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1914946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"/>
    </mc:Choice>
    <mc:Fallback xmlns="">
      <p:transition spd="slow" advClick="0" advTm="3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id="{37C2E169-41D2-7846-B325-8BC67A307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1" y="167508"/>
            <a:ext cx="7659704" cy="615950"/>
          </a:xfrm>
        </p:spPr>
        <p:txBody>
          <a:bodyPr/>
          <a:lstStyle/>
          <a:p>
            <a:pPr algn="l"/>
            <a:r>
              <a:rPr lang="en-US" dirty="0"/>
              <a:t>What makes a good grid?</a:t>
            </a:r>
          </a:p>
        </p:txBody>
      </p:sp>
    </p:spTree>
    <p:extLst>
      <p:ext uri="{BB962C8B-B14F-4D97-AF65-F5344CB8AC3E}">
        <p14:creationId xmlns:p14="http://schemas.microsoft.com/office/powerpoint/2010/main" val="1793694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"/>
    </mc:Choice>
    <mc:Fallback xmlns="">
      <p:transition spd="slow" advClick="0" advTm="3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1" y="1047380"/>
            <a:ext cx="8138160" cy="3890380"/>
          </a:xfrm>
        </p:spPr>
        <p:txBody>
          <a:bodyPr/>
          <a:lstStyle/>
          <a:p>
            <a:pPr marL="400050"/>
            <a:r>
              <a:rPr lang="en-US" sz="2000" dirty="0"/>
              <a:t>Axisymmetric Blunt body (Capsule)</a:t>
            </a:r>
          </a:p>
          <a:p>
            <a:pPr marL="800100" lvl="1"/>
            <a:r>
              <a:rPr lang="en-US" sz="1600" dirty="0"/>
              <a:t>We simulate this type of vehicle a lot!</a:t>
            </a:r>
          </a:p>
          <a:p>
            <a:pPr marL="800100" lvl="1"/>
            <a:endParaRPr lang="en-US" sz="1600" dirty="0"/>
          </a:p>
          <a:p>
            <a:pPr marL="400050"/>
            <a:r>
              <a:rPr lang="en-US" sz="2000" dirty="0"/>
              <a:t>Sometimes grids also need to be made for:</a:t>
            </a:r>
          </a:p>
          <a:p>
            <a:pPr marL="800100" lvl="1"/>
            <a:r>
              <a:rPr lang="en-US" sz="1600" dirty="0"/>
              <a:t>Lifting bodies</a:t>
            </a:r>
          </a:p>
          <a:p>
            <a:pPr marL="800100" lvl="1"/>
            <a:r>
              <a:rPr lang="en-US" sz="1600" dirty="0"/>
              <a:t>Wing-bodies</a:t>
            </a:r>
          </a:p>
          <a:p>
            <a:pPr marL="800100" lvl="1"/>
            <a:r>
              <a:rPr lang="en-US" sz="1600" dirty="0"/>
              <a:t>Etc.</a:t>
            </a:r>
          </a:p>
          <a:p>
            <a:pPr marL="400050"/>
            <a:endParaRPr lang="en-US" sz="2000" dirty="0"/>
          </a:p>
          <a:p>
            <a:pPr marL="400050"/>
            <a:r>
              <a:rPr lang="en-US" sz="2000" dirty="0"/>
              <a:t>Sometimes grids need to include local features, such as:</a:t>
            </a:r>
          </a:p>
          <a:p>
            <a:pPr marL="800100" lvl="1"/>
            <a:r>
              <a:rPr lang="en-US" sz="1600" dirty="0"/>
              <a:t>Protuberances, e.g. antennae </a:t>
            </a:r>
            <a:r>
              <a:rPr lang="en-US" sz="1600" dirty="0" err="1"/>
              <a:t>radomes</a:t>
            </a:r>
            <a:endParaRPr lang="en-US" sz="1600" dirty="0"/>
          </a:p>
          <a:p>
            <a:pPr marL="800100" lvl="1"/>
            <a:r>
              <a:rPr lang="en-US" sz="1600" dirty="0"/>
              <a:t>Cavities, e.g. inset access panel</a:t>
            </a:r>
          </a:p>
          <a:p>
            <a:pPr marL="800100" lvl="1"/>
            <a:r>
              <a:rPr lang="en-US" sz="1600" dirty="0"/>
              <a:t>Nozzles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dirty="0"/>
              <a:t>What Type of Geometry?</a:t>
            </a:r>
          </a:p>
        </p:txBody>
      </p:sp>
    </p:spTree>
    <p:extLst>
      <p:ext uri="{BB962C8B-B14F-4D97-AF65-F5344CB8AC3E}">
        <p14:creationId xmlns:p14="http://schemas.microsoft.com/office/powerpoint/2010/main" val="231669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"/>
    </mc:Choice>
    <mc:Fallback xmlns="">
      <p:transition spd="slow" advClick="0" advTm="3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0722" y="1027501"/>
            <a:ext cx="8507895" cy="4439020"/>
          </a:xfrm>
        </p:spPr>
        <p:txBody>
          <a:bodyPr/>
          <a:lstStyle/>
          <a:p>
            <a:pPr marL="400050"/>
            <a:r>
              <a:rPr lang="en-US" sz="2000" dirty="0"/>
              <a:t>Many different grid element types, including:</a:t>
            </a:r>
            <a:endParaRPr lang="en-US" sz="2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400050"/>
            <a:endParaRPr lang="en-US" sz="2000" dirty="0"/>
          </a:p>
          <a:p>
            <a:pPr marL="400050"/>
            <a:endParaRPr lang="en-US" sz="2000" dirty="0"/>
          </a:p>
          <a:p>
            <a:pPr marL="400050"/>
            <a:endParaRPr lang="en-US" sz="2000" dirty="0"/>
          </a:p>
          <a:p>
            <a:pPr marL="400050"/>
            <a:endParaRPr lang="en-US" sz="2000" dirty="0"/>
          </a:p>
          <a:p>
            <a:pPr marL="57150" indent="0">
              <a:buNone/>
            </a:pPr>
            <a:endParaRPr lang="en-US" sz="2000" dirty="0"/>
          </a:p>
          <a:p>
            <a:pPr marL="400050"/>
            <a:endParaRPr lang="en-US" sz="2000" dirty="0"/>
          </a:p>
          <a:p>
            <a:pPr marL="400050"/>
            <a:endParaRPr lang="en-US" sz="2000" dirty="0"/>
          </a:p>
          <a:p>
            <a:pPr marL="400050"/>
            <a:r>
              <a:rPr lang="en-US" sz="2000" dirty="0"/>
              <a:t>…but what grid type should be used to get the best surface heating results?</a:t>
            </a:r>
          </a:p>
          <a:p>
            <a:pPr marL="800100" lvl="1"/>
            <a:r>
              <a:rPr lang="en-US" sz="1600" b="1" dirty="0"/>
              <a:t>Hexahedral!</a:t>
            </a:r>
          </a:p>
          <a:p>
            <a:pPr marL="800100" lvl="1"/>
            <a:r>
              <a:rPr lang="en-US" sz="1600" i="1" dirty="0"/>
              <a:t>…or, possibly, triangular prisms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2EEF84A5-64C3-244E-A6E5-D6F23D5218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869" y="1540564"/>
            <a:ext cx="8229600" cy="172593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dirty="0"/>
              <a:t>What Type of Grid?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CB24CF-58D3-E040-B281-65DF2DEA4B6B}"/>
              </a:ext>
            </a:extLst>
          </p:cNvPr>
          <p:cNvSpPr/>
          <p:nvPr/>
        </p:nvSpPr>
        <p:spPr>
          <a:xfrm>
            <a:off x="0" y="3218149"/>
            <a:ext cx="87364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/>
            <a:r>
              <a:rPr lang="en-US" sz="1600" b="1" dirty="0"/>
              <a:t>      Hexahedron                             Pyramid                         Tetrahedron                        Triangular prism</a:t>
            </a:r>
          </a:p>
          <a:p>
            <a:pPr marL="800100" lvl="1"/>
            <a:r>
              <a:rPr lang="en-US" sz="1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05292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"/>
    </mc:Choice>
    <mc:Fallback xmlns="">
      <p:transition spd="slow" advClick="0" advTm="3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AA542A71-678E-9A49-AE49-60B13B6776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76" y="1028777"/>
            <a:ext cx="3459076" cy="5765127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37607" y="1028295"/>
            <a:ext cx="4377617" cy="4269262"/>
          </a:xfrm>
          <a:solidFill>
            <a:schemeClr val="bg1"/>
          </a:solidFill>
          <a:effectLst>
            <a:softEdge rad="508000"/>
          </a:effectLst>
        </p:spPr>
        <p:txBody>
          <a:bodyPr/>
          <a:lstStyle/>
          <a:p>
            <a:pPr marL="400050"/>
            <a:r>
              <a:rPr lang="en-US" sz="2000" dirty="0"/>
              <a:t>We know what makes a good structured grid</a:t>
            </a:r>
          </a:p>
          <a:p>
            <a:pPr marL="800100" lvl="1"/>
            <a:r>
              <a:rPr lang="en-US" sz="1400" dirty="0"/>
              <a:t>Surface orthogonality</a:t>
            </a:r>
          </a:p>
          <a:p>
            <a:pPr marL="800100" lvl="1"/>
            <a:r>
              <a:rPr lang="en-US" sz="1400" dirty="0"/>
              <a:t>Viscous spacing with low cell Reynold’s number at the wall; ~1</a:t>
            </a:r>
          </a:p>
          <a:p>
            <a:pPr marL="800100" lvl="1"/>
            <a:r>
              <a:rPr lang="en-US" sz="1400" dirty="0"/>
              <a:t>Controlled stretching ratios;</a:t>
            </a:r>
          </a:p>
          <a:p>
            <a:pPr marL="800100" lvl="1"/>
            <a:r>
              <a:rPr lang="en-US" sz="1400" dirty="0"/>
              <a:t>Grid aligned to the bow shock</a:t>
            </a:r>
          </a:p>
          <a:p>
            <a:pPr marL="800100" lvl="1"/>
            <a:r>
              <a:rPr lang="en-US" sz="1400" dirty="0"/>
              <a:t>*Unbroken radial grid lines that extend from the vehicle surface to the outer boundary</a:t>
            </a:r>
          </a:p>
          <a:p>
            <a:pPr marL="800100" lvl="1"/>
            <a:r>
              <a:rPr lang="en-US" sz="1400" dirty="0"/>
              <a:t>Singularity free (3D)</a:t>
            </a:r>
          </a:p>
          <a:p>
            <a:pPr marL="800100" lvl="1"/>
            <a:r>
              <a:rPr lang="en-US" sz="1400" dirty="0"/>
              <a:t>Nose patch corners far from stagnation point </a:t>
            </a:r>
          </a:p>
          <a:p>
            <a:r>
              <a:rPr lang="en-US" sz="2000" dirty="0"/>
              <a:t>Chief difficulties:</a:t>
            </a:r>
          </a:p>
          <a:p>
            <a:pPr marL="800100" lvl="1"/>
            <a:r>
              <a:rPr lang="en-US" sz="1400" b="1" dirty="0"/>
              <a:t>Square peg – round hole</a:t>
            </a:r>
          </a:p>
          <a:p>
            <a:pPr marL="800100" lvl="1"/>
            <a:r>
              <a:rPr lang="en-US" sz="1400" b="1" dirty="0"/>
              <a:t>Impractical – hand crafting difficulty and time</a:t>
            </a:r>
          </a:p>
          <a:p>
            <a:pPr marL="800100" lvl="1"/>
            <a:r>
              <a:rPr lang="en-US" sz="1400" b="1" dirty="0"/>
              <a:t>Local modifications – global effects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1" y="302608"/>
            <a:ext cx="7659704" cy="615950"/>
          </a:xfrm>
        </p:spPr>
        <p:txBody>
          <a:bodyPr/>
          <a:lstStyle/>
          <a:p>
            <a:pPr algn="l"/>
            <a:r>
              <a:rPr lang="en-US" sz="2800" dirty="0"/>
              <a:t>What Makes a Good Aerothermodynamic Grid?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D588A5A-7869-6640-B4D6-1A726B1D82BC}"/>
              </a:ext>
            </a:extLst>
          </p:cNvPr>
          <p:cNvSpPr txBox="1">
            <a:spLocks/>
          </p:cNvSpPr>
          <p:nvPr/>
        </p:nvSpPr>
        <p:spPr>
          <a:xfrm>
            <a:off x="228601" y="5040922"/>
            <a:ext cx="4507786" cy="1756780"/>
          </a:xfrm>
          <a:prstGeom prst="rect">
            <a:avLst/>
          </a:prstGeom>
          <a:solidFill>
            <a:schemeClr val="bg1">
              <a:alpha val="85000"/>
            </a:schemeClr>
          </a:solidFill>
          <a:ln w="38100">
            <a:solidFill>
              <a:srgbClr val="FFC000"/>
            </a:solidFill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charset="2"/>
              <a:buChar char="Ø"/>
              <a:defRPr sz="2400" b="1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pitchFamily="-109" charset="-128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ＭＳ Ｐゴシック" pitchFamily="-105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ourier New" charset="0"/>
              <a:buChar char="o"/>
              <a:defRPr sz="16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-128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" indent="0">
              <a:buNone/>
            </a:pPr>
            <a:r>
              <a:rPr lang="en-US" sz="1600" i="1" dirty="0">
                <a:solidFill>
                  <a:schemeClr val="tx1">
                    <a:alpha val="80000"/>
                  </a:schemeClr>
                </a:solidFill>
              </a:rPr>
              <a:t>LAURA Requirements</a:t>
            </a:r>
          </a:p>
          <a:p>
            <a:pPr marL="800100" lvl="1"/>
            <a:r>
              <a:rPr lang="en-US" sz="1400" i="1" dirty="0">
                <a:solidFill>
                  <a:schemeClr val="tx1">
                    <a:alpha val="80000"/>
                  </a:schemeClr>
                </a:solidFill>
              </a:rPr>
              <a:t>Structured, unformatted, multiblock, Plot3D…</a:t>
            </a:r>
          </a:p>
          <a:p>
            <a:pPr marL="1200150" lvl="2"/>
            <a:r>
              <a:rPr lang="en-US" sz="1200" i="1" dirty="0">
                <a:solidFill>
                  <a:schemeClr val="tx1">
                    <a:alpha val="80000"/>
                  </a:schemeClr>
                </a:solidFill>
              </a:rPr>
              <a:t>Hexahedral elements define volumes</a:t>
            </a:r>
          </a:p>
          <a:p>
            <a:pPr marL="1200150" lvl="2"/>
            <a:r>
              <a:rPr lang="en-US" sz="1200" i="1" dirty="0">
                <a:solidFill>
                  <a:schemeClr val="tx1">
                    <a:alpha val="80000"/>
                  </a:schemeClr>
                </a:solidFill>
              </a:rPr>
              <a:t>Neighbor vertices implicitly known – </a:t>
            </a:r>
            <a:r>
              <a:rPr lang="en-US" sz="1200" i="1" dirty="0" err="1">
                <a:solidFill>
                  <a:schemeClr val="tx1">
                    <a:alpha val="80000"/>
                  </a:schemeClr>
                </a:solidFill>
              </a:rPr>
              <a:t>ijk</a:t>
            </a:r>
            <a:r>
              <a:rPr lang="en-US" sz="1200" i="1" dirty="0">
                <a:solidFill>
                  <a:schemeClr val="tx1">
                    <a:alpha val="80000"/>
                  </a:schemeClr>
                </a:solidFill>
              </a:rPr>
              <a:t> ordering</a:t>
            </a:r>
          </a:p>
          <a:p>
            <a:pPr marL="1200150" lvl="2"/>
            <a:r>
              <a:rPr lang="en-US" sz="1200" i="1" dirty="0">
                <a:solidFill>
                  <a:schemeClr val="tx1">
                    <a:alpha val="80000"/>
                  </a:schemeClr>
                </a:solidFill>
              </a:rPr>
              <a:t>Block/domain boundary point matching</a:t>
            </a:r>
          </a:p>
          <a:p>
            <a:pPr marL="1200150" lvl="2"/>
            <a:r>
              <a:rPr lang="en-US" sz="1200" i="1" dirty="0">
                <a:solidFill>
                  <a:schemeClr val="tx1">
                    <a:alpha val="80000"/>
                  </a:schemeClr>
                </a:solidFill>
              </a:rPr>
              <a:t>2D, Axisymmetric, 3D</a:t>
            </a:r>
          </a:p>
          <a:p>
            <a:pPr marL="800100" lvl="1"/>
            <a:r>
              <a:rPr lang="en-US" sz="1400" i="1" dirty="0">
                <a:solidFill>
                  <a:schemeClr val="tx1">
                    <a:alpha val="80000"/>
                  </a:schemeClr>
                </a:solidFill>
              </a:rPr>
              <a:t>Load balancing*</a:t>
            </a:r>
            <a:endParaRPr lang="en-US" sz="1600" i="1" dirty="0">
              <a:solidFill>
                <a:schemeClr val="tx1">
                  <a:alpha val="80000"/>
                </a:schemeClr>
              </a:solidFill>
            </a:endParaRPr>
          </a:p>
          <a:p>
            <a:pPr marL="400050"/>
            <a:endParaRPr lang="en-US" sz="1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841CFC-2271-9D4C-BC1A-E4EF74A9B8EF}"/>
              </a:ext>
            </a:extLst>
          </p:cNvPr>
          <p:cNvSpPr txBox="1"/>
          <p:nvPr/>
        </p:nvSpPr>
        <p:spPr>
          <a:xfrm flipH="1">
            <a:off x="2346998" y="3385580"/>
            <a:ext cx="230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FF0000"/>
                </a:solidFill>
              </a:rPr>
              <a:t>i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18F76E-89F8-8642-BAFD-74A48E449E1B}"/>
              </a:ext>
            </a:extLst>
          </p:cNvPr>
          <p:cNvSpPr txBox="1"/>
          <p:nvPr/>
        </p:nvSpPr>
        <p:spPr>
          <a:xfrm>
            <a:off x="3806117" y="3618886"/>
            <a:ext cx="240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</a:rPr>
              <a:t>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D72D4C-51F4-E845-B6DF-D3797FB4612C}"/>
              </a:ext>
            </a:extLst>
          </p:cNvPr>
          <p:cNvSpPr txBox="1"/>
          <p:nvPr/>
        </p:nvSpPr>
        <p:spPr>
          <a:xfrm>
            <a:off x="3080958" y="4469038"/>
            <a:ext cx="263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j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4B7A254-3038-7A45-8F79-15607417DCB2}"/>
              </a:ext>
            </a:extLst>
          </p:cNvPr>
          <p:cNvCxnSpPr>
            <a:cxnSpLocks/>
          </p:cNvCxnSpPr>
          <p:nvPr/>
        </p:nvCxnSpPr>
        <p:spPr>
          <a:xfrm>
            <a:off x="2593941" y="4249438"/>
            <a:ext cx="487017" cy="452315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8F3C2C1-1C0F-C74B-9FF3-A984493D7B19}"/>
              </a:ext>
            </a:extLst>
          </p:cNvPr>
          <p:cNvCxnSpPr>
            <a:cxnSpLocks/>
          </p:cNvCxnSpPr>
          <p:nvPr/>
        </p:nvCxnSpPr>
        <p:spPr>
          <a:xfrm flipH="1">
            <a:off x="2554357" y="3507724"/>
            <a:ext cx="602124" cy="11011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69D3721-5A5B-3946-A789-DFE365426FB1}"/>
              </a:ext>
            </a:extLst>
          </p:cNvPr>
          <p:cNvCxnSpPr>
            <a:cxnSpLocks/>
          </p:cNvCxnSpPr>
          <p:nvPr/>
        </p:nvCxnSpPr>
        <p:spPr>
          <a:xfrm flipV="1">
            <a:off x="3452755" y="3847245"/>
            <a:ext cx="411213" cy="304448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FE99F9CC-5A50-3845-B591-4FCAF8306070}"/>
              </a:ext>
            </a:extLst>
          </p:cNvPr>
          <p:cNvSpPr/>
          <p:nvPr/>
        </p:nvSpPr>
        <p:spPr>
          <a:xfrm>
            <a:off x="2811453" y="1138158"/>
            <a:ext cx="1693816" cy="646331"/>
          </a:xfrm>
          <a:prstGeom prst="rect">
            <a:avLst/>
          </a:prstGeom>
          <a:solidFill>
            <a:schemeClr val="bg1"/>
          </a:solidFill>
          <a:effectLst>
            <a:softEdge rad="88900"/>
          </a:effectLst>
        </p:spPr>
        <p:txBody>
          <a:bodyPr wrap="square">
            <a:spAutoFit/>
          </a:bodyPr>
          <a:lstStyle/>
          <a:p>
            <a:pPr marL="57150"/>
            <a:r>
              <a:rPr lang="en-US" sz="1200" b="1" dirty="0">
                <a:solidFill>
                  <a:srgbClr val="FF0000"/>
                </a:solidFill>
              </a:rPr>
              <a:t>*Nomenclature – database,  connector, domain, block</a:t>
            </a:r>
          </a:p>
        </p:txBody>
      </p:sp>
    </p:spTree>
    <p:extLst>
      <p:ext uri="{BB962C8B-B14F-4D97-AF65-F5344CB8AC3E}">
        <p14:creationId xmlns:p14="http://schemas.microsoft.com/office/powerpoint/2010/main" val="1050052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"/>
    </mc:Choice>
    <mc:Fallback xmlns="">
      <p:transition spd="slow" advClick="0" advTm="3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id="{37C2E169-41D2-7846-B325-8BC67A307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1" y="167508"/>
            <a:ext cx="7659704" cy="615950"/>
          </a:xfrm>
        </p:spPr>
        <p:txBody>
          <a:bodyPr/>
          <a:lstStyle/>
          <a:p>
            <a:pPr algn="l"/>
            <a:r>
              <a:rPr lang="en-US" dirty="0"/>
              <a:t>Example Workflow</a:t>
            </a:r>
          </a:p>
        </p:txBody>
      </p:sp>
    </p:spTree>
    <p:extLst>
      <p:ext uri="{BB962C8B-B14F-4D97-AF65-F5344CB8AC3E}">
        <p14:creationId xmlns:p14="http://schemas.microsoft.com/office/powerpoint/2010/main" val="2914042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"/>
    </mc:Choice>
    <mc:Fallback xmlns="">
      <p:transition spd="slow" advClick="0" advTm="3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dirty="0"/>
              <a:t>Workflow Setup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06A7DBB9-AFE1-944B-90DA-15410A8AED55}"/>
              </a:ext>
            </a:extLst>
          </p:cNvPr>
          <p:cNvSpPr txBox="1">
            <a:spLocks/>
          </p:cNvSpPr>
          <p:nvPr/>
        </p:nvSpPr>
        <p:spPr>
          <a:xfrm>
            <a:off x="228601" y="1047380"/>
            <a:ext cx="8138160" cy="5316098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charset="2"/>
              <a:buChar char="Ø"/>
              <a:defRPr sz="2400" b="1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pitchFamily="-109" charset="-128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ＭＳ Ｐゴシック" pitchFamily="-105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ourier New" charset="0"/>
              <a:buChar char="o"/>
              <a:defRPr sz="16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-128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/>
            <a:r>
              <a:rPr lang="en-US" sz="2000" dirty="0"/>
              <a:t>Axisymmetric Geometry</a:t>
            </a:r>
          </a:p>
          <a:p>
            <a:pPr marL="400050"/>
            <a:r>
              <a:rPr lang="en-US" sz="2000" dirty="0"/>
              <a:t>Grid Generation Tool – </a:t>
            </a:r>
            <a:r>
              <a:rPr lang="en-US" sz="2000" dirty="0" err="1"/>
              <a:t>PointWise</a:t>
            </a:r>
            <a:endParaRPr lang="en-US" sz="2000" dirty="0"/>
          </a:p>
          <a:p>
            <a:pPr marL="800100" lvl="1"/>
            <a:r>
              <a:rPr lang="en-US" sz="1400" dirty="0" err="1"/>
              <a:t>PointWise</a:t>
            </a:r>
            <a:r>
              <a:rPr lang="en-US" sz="1400" dirty="0"/>
              <a:t>, Inc.</a:t>
            </a:r>
          </a:p>
          <a:p>
            <a:pPr marL="800100" lvl="1"/>
            <a:r>
              <a:rPr lang="en-US" sz="1400" dirty="0"/>
              <a:t>Follow-on software tool after </a:t>
            </a:r>
            <a:r>
              <a:rPr lang="en-US" sz="1400" dirty="0" err="1"/>
              <a:t>Gridgen</a:t>
            </a:r>
            <a:endParaRPr lang="en-US" sz="1400" dirty="0"/>
          </a:p>
          <a:p>
            <a:pPr marL="800100" lvl="1"/>
            <a:r>
              <a:rPr lang="en-US" sz="1400" dirty="0"/>
              <a:t>Structured and Unstructured (including hybrid and viscous) mesh creation and modification</a:t>
            </a:r>
          </a:p>
          <a:p>
            <a:pPr marL="800100" lvl="1"/>
            <a:r>
              <a:rPr lang="en-US" sz="1400" dirty="0"/>
              <a:t>Flexible CAD import, modification (quilting, cutting, etc.) and basic surface creation</a:t>
            </a:r>
          </a:p>
          <a:p>
            <a:pPr marL="800100" lvl="1"/>
            <a:r>
              <a:rPr lang="en-US" sz="1400" dirty="0"/>
              <a:t>Scriptable</a:t>
            </a:r>
            <a:endParaRPr lang="en-US" sz="2000" dirty="0"/>
          </a:p>
          <a:p>
            <a:pPr marL="400050"/>
            <a:r>
              <a:rPr lang="en-US" sz="2000" dirty="0"/>
              <a:t>Grid Interpolation Tool – </a:t>
            </a:r>
            <a:r>
              <a:rPr lang="en-US" sz="2000" dirty="0" err="1"/>
              <a:t>Radial_interp</a:t>
            </a:r>
            <a:endParaRPr lang="en-US" sz="2000" dirty="0"/>
          </a:p>
          <a:p>
            <a:pPr marL="800100" lvl="1"/>
            <a:r>
              <a:rPr lang="en-US" sz="1600" dirty="0"/>
              <a:t>Developed by David Saunders (AMA, Inc., ARC-TSA)</a:t>
            </a:r>
          </a:p>
          <a:p>
            <a:pPr marL="800100" lvl="1"/>
            <a:r>
              <a:rPr lang="en-US" sz="1600" i="1" dirty="0">
                <a:hlinkClick r:id="rId2"/>
              </a:rPr>
              <a:t>https://sourceforge.net/projects/cfdutilities/files/RADIAL_INTERP/</a:t>
            </a:r>
            <a:endParaRPr lang="en-US" sz="1600" i="1" dirty="0"/>
          </a:p>
          <a:p>
            <a:pPr marL="800100" lvl="1"/>
            <a:r>
              <a:rPr lang="en-US" sz="1600" dirty="0"/>
              <a:t>Generates a new volume grid or </a:t>
            </a:r>
            <a:r>
              <a:rPr lang="en-US" sz="1600" dirty="0" err="1"/>
              <a:t>flowfield</a:t>
            </a:r>
            <a:r>
              <a:rPr lang="en-US" sz="1600" dirty="0"/>
              <a:t> from the original volume data and a new surface, or volume, grid</a:t>
            </a:r>
          </a:p>
          <a:p>
            <a:pPr marL="800100" lvl="1"/>
            <a:r>
              <a:rPr lang="en-US" sz="1600" dirty="0"/>
              <a:t>Assumes:</a:t>
            </a:r>
          </a:p>
          <a:p>
            <a:pPr marL="1200150" lvl="2"/>
            <a:r>
              <a:rPr lang="en-US" sz="1400" dirty="0"/>
              <a:t>Plot3D, multiblock structured grids</a:t>
            </a:r>
          </a:p>
          <a:p>
            <a:pPr marL="1200150" lvl="2"/>
            <a:r>
              <a:rPr lang="en-US" sz="1400" dirty="0"/>
              <a:t>One layer of blocks from the geometry surface to the outer boundary</a:t>
            </a:r>
          </a:p>
        </p:txBody>
      </p:sp>
    </p:spTree>
    <p:extLst>
      <p:ext uri="{BB962C8B-B14F-4D97-AF65-F5344CB8AC3E}">
        <p14:creationId xmlns:p14="http://schemas.microsoft.com/office/powerpoint/2010/main" val="2865393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"/>
    </mc:Choice>
    <mc:Fallback xmlns="">
      <p:transition spd="slow" advClick="0" advTm="3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1" y="1088020"/>
            <a:ext cx="8547099" cy="5541380"/>
          </a:xfrm>
        </p:spPr>
        <p:txBody>
          <a:bodyPr/>
          <a:lstStyle/>
          <a:p>
            <a:pPr marL="400050">
              <a:buFont typeface="+mj-lt"/>
              <a:buAutoNum type="arabicPeriod"/>
            </a:pPr>
            <a:r>
              <a:rPr lang="en-US" sz="1800" dirty="0"/>
              <a:t>Create connectors that conform to the vehicle’s outer mold line (OML) along one half of the symmetry plane</a:t>
            </a:r>
          </a:p>
          <a:p>
            <a:pPr marL="400050">
              <a:lnSpc>
                <a:spcPct val="150000"/>
              </a:lnSpc>
              <a:buFont typeface="+mj-lt"/>
              <a:buAutoNum type="arabicPeriod"/>
            </a:pPr>
            <a:r>
              <a:rPr lang="en-US" sz="1800" dirty="0"/>
              <a:t>Dimension the connectors and distribute the points</a:t>
            </a:r>
          </a:p>
          <a:p>
            <a:pPr marL="400050">
              <a:lnSpc>
                <a:spcPct val="150000"/>
              </a:lnSpc>
              <a:buFont typeface="+mj-lt"/>
              <a:buAutoNum type="arabicPeriod"/>
            </a:pPr>
            <a:r>
              <a:rPr lang="en-US" sz="1800" dirty="0"/>
              <a:t>Extrude a 2D grid using hyperbolic grid solver through the boundary layer</a:t>
            </a:r>
          </a:p>
          <a:p>
            <a:pPr marL="400050">
              <a:buFont typeface="+mj-lt"/>
              <a:buAutoNum type="arabicPeriod"/>
            </a:pPr>
            <a:r>
              <a:rPr lang="en-US" sz="1800" dirty="0"/>
              <a:t>Use Bezier curves to create connectors that bound the extent of the 2D freestream domain; then create and smooth the domain (TFI or Elliptic)</a:t>
            </a:r>
          </a:p>
          <a:p>
            <a:pPr marL="400050">
              <a:buFont typeface="+mj-lt"/>
              <a:buAutoNum type="arabicPeriod"/>
            </a:pPr>
            <a:r>
              <a:rPr lang="en-US" sz="1800" dirty="0"/>
              <a:t>Extrude (rotate) the 2D domain 180-degrees to create a 3D volume grid with symmetry plane</a:t>
            </a:r>
          </a:p>
          <a:p>
            <a:pPr marL="400050">
              <a:lnSpc>
                <a:spcPct val="150000"/>
              </a:lnSpc>
              <a:buFont typeface="+mj-lt"/>
              <a:buAutoNum type="arabicPeriod"/>
            </a:pPr>
            <a:r>
              <a:rPr lang="en-US" sz="1800" dirty="0"/>
              <a:t>Replace poles on the surface grid with H-grid patches</a:t>
            </a:r>
          </a:p>
          <a:p>
            <a:pPr marL="400050">
              <a:lnSpc>
                <a:spcPct val="150000"/>
              </a:lnSpc>
              <a:buFont typeface="+mj-lt"/>
              <a:buAutoNum type="arabicPeriod"/>
            </a:pPr>
            <a:r>
              <a:rPr lang="en-US" sz="1800" dirty="0"/>
              <a:t>Use </a:t>
            </a:r>
            <a:r>
              <a:rPr lang="en-US" sz="1800" dirty="0" err="1"/>
              <a:t>Radial_interp</a:t>
            </a:r>
            <a:r>
              <a:rPr lang="en-US" sz="1800" dirty="0"/>
              <a:t> to create a new 3D volume grid without poles</a:t>
            </a:r>
          </a:p>
          <a:p>
            <a:pPr marL="400050">
              <a:lnSpc>
                <a:spcPct val="150000"/>
              </a:lnSpc>
              <a:buFont typeface="+mj-lt"/>
              <a:buAutoNum type="arabicPeriod"/>
            </a:pPr>
            <a:r>
              <a:rPr lang="en-US" sz="1800" dirty="0"/>
              <a:t>Define boundary conditions</a:t>
            </a:r>
            <a:endParaRPr lang="en-US" sz="2000" dirty="0"/>
          </a:p>
          <a:p>
            <a:pPr marL="400050">
              <a:buFont typeface="+mj-lt"/>
              <a:buAutoNum type="arabicPeriod"/>
            </a:pP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dirty="0"/>
              <a:t>Basic Workflow Procedure</a:t>
            </a:r>
          </a:p>
        </p:txBody>
      </p:sp>
    </p:spTree>
    <p:extLst>
      <p:ext uri="{BB962C8B-B14F-4D97-AF65-F5344CB8AC3E}">
        <p14:creationId xmlns:p14="http://schemas.microsoft.com/office/powerpoint/2010/main" val="1612467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"/>
    </mc:Choice>
    <mc:Fallback xmlns="">
      <p:transition spd="slow" advClick="0" advTm="3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E9492D3-9343-4E4F-AF0B-3A410ABFD6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4" t="24000" r="24528" b="44000"/>
          <a:stretch/>
        </p:blipFill>
        <p:spPr>
          <a:xfrm>
            <a:off x="0" y="1856070"/>
            <a:ext cx="6858000" cy="2743200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DA16118-04CB-714A-81D7-502EE799DA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1" y="5706975"/>
            <a:ext cx="5469834" cy="673100"/>
          </a:xfrm>
        </p:spPr>
        <p:txBody>
          <a:bodyPr/>
          <a:lstStyle/>
          <a:p>
            <a:r>
              <a:rPr lang="en-US" sz="1600" dirty="0"/>
              <a:t>Draw surface centerline on appropriate DB surfaces</a:t>
            </a:r>
          </a:p>
          <a:p>
            <a:pPr lvl="1"/>
            <a:r>
              <a:rPr lang="en-US" sz="1600" dirty="0"/>
              <a:t>Ensure that surface grid points constrained DB surface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185663D-1EC6-954A-BC5E-1B3E4C718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1. Create Connectors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E31AB9-21A7-8040-8C69-CE4B569D8CA4}"/>
              </a:ext>
            </a:extLst>
          </p:cNvPr>
          <p:cNvSpPr/>
          <p:nvPr/>
        </p:nvSpPr>
        <p:spPr>
          <a:xfrm>
            <a:off x="5716106" y="3300325"/>
            <a:ext cx="3071187" cy="2308324"/>
          </a:xfrm>
          <a:prstGeom prst="rect">
            <a:avLst/>
          </a:prstGeom>
          <a:solidFill>
            <a:schemeClr val="bg1">
              <a:alpha val="51000"/>
            </a:schemeClr>
          </a:solidFill>
          <a:effectLst>
            <a:softEdge rad="88900"/>
          </a:effectLst>
        </p:spPr>
        <p:txBody>
          <a:bodyPr wrap="square">
            <a:spAutoFit/>
          </a:bodyPr>
          <a:lstStyle/>
          <a:p>
            <a:pPr marL="285750" indent="-285750"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</a:pPr>
            <a:r>
              <a:rPr lang="en-US" sz="1600" dirty="0"/>
              <a:t>Pointwise Database (underlying geometry definition)</a:t>
            </a:r>
          </a:p>
          <a:p>
            <a:pPr marL="742950" lvl="1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Technical drawing or analytic definition – create within PW</a:t>
            </a:r>
          </a:p>
          <a:p>
            <a:pPr marL="742950" lvl="1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CAD or surface grid – CAD cleanup, quilting, intersecting/cutting, etc.</a:t>
            </a:r>
          </a:p>
          <a:p>
            <a:pPr lvl="1"/>
            <a:endParaRPr lang="en-US" sz="1600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03E742F-A1D8-A247-9569-869FB7692A26}"/>
              </a:ext>
            </a:extLst>
          </p:cNvPr>
          <p:cNvCxnSpPr>
            <a:cxnSpLocks/>
            <a:stCxn id="2" idx="0"/>
          </p:cNvCxnSpPr>
          <p:nvPr/>
        </p:nvCxnSpPr>
        <p:spPr>
          <a:xfrm flipV="1">
            <a:off x="2963518" y="4462670"/>
            <a:ext cx="136939" cy="124430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14DAEC9-69C0-4948-A3D6-6A1BF892D3DC}"/>
              </a:ext>
            </a:extLst>
          </p:cNvPr>
          <p:cNvCxnSpPr>
            <a:cxnSpLocks/>
          </p:cNvCxnSpPr>
          <p:nvPr/>
        </p:nvCxnSpPr>
        <p:spPr>
          <a:xfrm flipH="1" flipV="1">
            <a:off x="5130802" y="3776870"/>
            <a:ext cx="951946" cy="52677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222E6367-F417-1C40-8BDE-7873079F1188}"/>
              </a:ext>
            </a:extLst>
          </p:cNvPr>
          <p:cNvSpPr/>
          <p:nvPr/>
        </p:nvSpPr>
        <p:spPr>
          <a:xfrm>
            <a:off x="-198120" y="1098462"/>
            <a:ext cx="89255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342900">
              <a:buClr>
                <a:schemeClr val="accent2">
                  <a:lumMod val="75000"/>
                </a:schemeClr>
              </a:buClr>
              <a:buFont typeface="+mj-lt"/>
              <a:buAutoNum type="arabicPeriod"/>
            </a:pPr>
            <a:r>
              <a:rPr lang="en-US" b="1" dirty="0"/>
              <a:t>Create connectors that conform to the vehicle’s outer mold line (OML) along one half of the symmetry plane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9997BF1-C68E-8D4B-9D32-118935E962E2}"/>
              </a:ext>
            </a:extLst>
          </p:cNvPr>
          <p:cNvCxnSpPr>
            <a:cxnSpLocks/>
          </p:cNvCxnSpPr>
          <p:nvPr/>
        </p:nvCxnSpPr>
        <p:spPr>
          <a:xfrm>
            <a:off x="4013200" y="1435075"/>
            <a:ext cx="0" cy="4095656"/>
          </a:xfrm>
          <a:prstGeom prst="line">
            <a:avLst/>
          </a:prstGeom>
          <a:ln w="88900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558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"/>
    </mc:Choice>
    <mc:Fallback xmlns="">
      <p:transition spd="slow" advClick="0" advTm="3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0CBA9A1-8E4D-284C-9883-4E4885E7D2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787" y="990340"/>
            <a:ext cx="2889104" cy="5778208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185663D-1EC6-954A-BC5E-1B3E4C718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2. Dimension and Distribute Points</a:t>
            </a:r>
          </a:p>
        </p:txBody>
      </p:sp>
      <p:sp>
        <p:nvSpPr>
          <p:cNvPr id="22" name="Content Placeholder 1">
            <a:extLst>
              <a:ext uri="{FF2B5EF4-FFF2-40B4-BE49-F238E27FC236}">
                <a16:creationId xmlns:a16="http://schemas.microsoft.com/office/drawing/2014/main" id="{3D3B570F-2DD6-2143-8C98-105431E31450}"/>
              </a:ext>
            </a:extLst>
          </p:cNvPr>
          <p:cNvSpPr txBox="1">
            <a:spLocks/>
          </p:cNvSpPr>
          <p:nvPr/>
        </p:nvSpPr>
        <p:spPr>
          <a:xfrm>
            <a:off x="2956891" y="1088020"/>
            <a:ext cx="5818809" cy="2847876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charset="2"/>
              <a:buChar char="Ø"/>
              <a:defRPr sz="2400" b="1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pitchFamily="-109" charset="-128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ＭＳ Ｐゴシック" pitchFamily="-105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ourier New" charset="0"/>
              <a:buChar char="o"/>
              <a:defRPr sz="16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-128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>
              <a:buFont typeface="+mj-lt"/>
              <a:buAutoNum type="arabicPeriod" startAt="2"/>
            </a:pPr>
            <a:r>
              <a:rPr lang="en-US" sz="1800" dirty="0"/>
              <a:t>Dimension the connectors and distribute the points and consider:</a:t>
            </a:r>
          </a:p>
          <a:p>
            <a:pPr marL="800100" lvl="1">
              <a:buFont typeface="+mj-lt"/>
              <a:buAutoNum type="arabicPeriod"/>
            </a:pPr>
            <a:r>
              <a:rPr lang="en-US" sz="1600" dirty="0"/>
              <a:t>Geometry features – steps, local curvature, etc.</a:t>
            </a:r>
          </a:p>
          <a:p>
            <a:pPr marL="800100" lvl="1">
              <a:buFont typeface="+mj-lt"/>
              <a:buAutoNum type="arabicPeriod"/>
            </a:pPr>
            <a:r>
              <a:rPr lang="en-US" sz="1600" dirty="0"/>
              <a:t>Local flow features – e.g. expanding flow near the max-diameter shoulder</a:t>
            </a:r>
          </a:p>
          <a:p>
            <a:pPr marL="800100" lvl="1">
              <a:buFont typeface="+mj-lt"/>
              <a:buAutoNum type="arabicPeriod"/>
            </a:pPr>
            <a:r>
              <a:rPr lang="en-US" sz="1600" dirty="0"/>
              <a:t>Overall grid point count and load balancing</a:t>
            </a:r>
          </a:p>
          <a:p>
            <a:pPr marL="400050">
              <a:buFont typeface="+mj-lt"/>
              <a:buAutoNum type="arabicPeriod" startAt="2"/>
            </a:pPr>
            <a:endParaRPr lang="en-US" sz="200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DA16118-04CB-714A-81D7-502EE799DA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31287" y="4542626"/>
            <a:ext cx="2835008" cy="1381096"/>
          </a:xfrm>
          <a:solidFill>
            <a:schemeClr val="bg1">
              <a:alpha val="51273"/>
            </a:schemeClr>
          </a:solidFill>
          <a:effectLst>
            <a:softEdge rad="88900"/>
          </a:effectLst>
        </p:spPr>
        <p:txBody>
          <a:bodyPr/>
          <a:lstStyle/>
          <a:p>
            <a:r>
              <a:rPr lang="en-US" sz="1600" dirty="0"/>
              <a:t>Smoothly distribute points</a:t>
            </a:r>
          </a:p>
          <a:p>
            <a:pPr lvl="1"/>
            <a:r>
              <a:rPr lang="en-US" sz="1400" dirty="0"/>
              <a:t>Hyperbolic tangent distribution function</a:t>
            </a:r>
          </a:p>
          <a:p>
            <a:pPr lvl="1"/>
            <a:r>
              <a:rPr lang="en-US" sz="1400" dirty="0"/>
              <a:t>Keep stretching ratio ~1.2 on fine grid</a:t>
            </a:r>
          </a:p>
        </p:txBody>
      </p:sp>
    </p:spTree>
    <p:extLst>
      <p:ext uri="{BB962C8B-B14F-4D97-AF65-F5344CB8AC3E}">
        <p14:creationId xmlns:p14="http://schemas.microsoft.com/office/powerpoint/2010/main" val="2674386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"/>
    </mc:Choice>
    <mc:Fallback xmlns="">
      <p:transition spd="slow" advClick="0" advTm="3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DA16118-04CB-714A-81D7-502EE799DA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48457" y="5118571"/>
            <a:ext cx="3957618" cy="592509"/>
          </a:xfrm>
        </p:spPr>
        <p:txBody>
          <a:bodyPr/>
          <a:lstStyle/>
          <a:p>
            <a:r>
              <a:rPr lang="en-US" sz="1600" dirty="0"/>
              <a:t>Hyperbolic PDE – initial value problem</a:t>
            </a:r>
          </a:p>
          <a:p>
            <a:pPr lvl="1"/>
            <a:r>
              <a:rPr lang="en-US" sz="1600" dirty="0"/>
              <a:t>2D/3D extrusion method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185663D-1EC6-954A-BC5E-1B3E4C718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3. Grow Boundary Layer Grid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CFB54A-AA67-6242-9BA6-999CC9893C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00" y="1026017"/>
            <a:ext cx="2958964" cy="57699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7FFA3F4-B27F-A848-A08B-B650360D4B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7899" y="2990353"/>
            <a:ext cx="1828800" cy="1828800"/>
          </a:xfrm>
          <a:prstGeom prst="rect">
            <a:avLst/>
          </a:prstGeom>
        </p:spPr>
      </p:pic>
      <p:sp>
        <p:nvSpPr>
          <p:cNvPr id="17" name="Content Placeholder 1">
            <a:extLst>
              <a:ext uri="{FF2B5EF4-FFF2-40B4-BE49-F238E27FC236}">
                <a16:creationId xmlns:a16="http://schemas.microsoft.com/office/drawing/2014/main" id="{2BE86472-EBDC-8145-9466-9415C7502634}"/>
              </a:ext>
            </a:extLst>
          </p:cNvPr>
          <p:cNvSpPr txBox="1">
            <a:spLocks/>
          </p:cNvSpPr>
          <p:nvPr/>
        </p:nvSpPr>
        <p:spPr>
          <a:xfrm>
            <a:off x="2454965" y="1088020"/>
            <a:ext cx="6320735" cy="554138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charset="2"/>
              <a:buChar char="Ø"/>
              <a:defRPr sz="2400" b="1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pitchFamily="-109" charset="-128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ＭＳ Ｐゴシック" pitchFamily="-105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ourier New" charset="0"/>
              <a:buChar char="o"/>
              <a:defRPr sz="16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-128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>
              <a:buFont typeface="+mj-lt"/>
              <a:buAutoNum type="arabicPeriod" startAt="3"/>
            </a:pPr>
            <a:r>
              <a:rPr lang="en-US" sz="1800" dirty="0"/>
              <a:t>Extrude a 2D grid using hyperbolic grid solver through the boundary layer</a:t>
            </a:r>
          </a:p>
          <a:p>
            <a:pPr marL="800100" lvl="1">
              <a:buFont typeface="+mj-lt"/>
              <a:buAutoNum type="arabicPeriod"/>
            </a:pPr>
            <a:r>
              <a:rPr lang="en-US" sz="1600" dirty="0"/>
              <a:t>Ensures surface orthogonality</a:t>
            </a:r>
          </a:p>
          <a:p>
            <a:pPr marL="800100" lvl="1">
              <a:buFont typeface="+mj-lt"/>
              <a:buAutoNum type="arabicPeriod"/>
            </a:pPr>
            <a:r>
              <a:rPr lang="en-US" sz="1600" dirty="0"/>
              <a:t>Try to extrude beyond local flow features such as high-curvature regions, cavities and steps</a:t>
            </a:r>
          </a:p>
          <a:p>
            <a:pPr marL="400050">
              <a:buFont typeface="+mj-lt"/>
              <a:buAutoNum type="arabicPeriod" startAt="3"/>
            </a:pPr>
            <a:endParaRPr lang="en-US" sz="2000" dirty="0"/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id="{07E108D7-D482-0A43-BAA8-2CCB478C2810}"/>
              </a:ext>
            </a:extLst>
          </p:cNvPr>
          <p:cNvSpPr/>
          <p:nvPr/>
        </p:nvSpPr>
        <p:spPr>
          <a:xfrm>
            <a:off x="1420115" y="4970066"/>
            <a:ext cx="317810" cy="297011"/>
          </a:xfrm>
          <a:prstGeom prst="frame">
            <a:avLst>
              <a:gd name="adj1" fmla="val 392"/>
            </a:avLst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Frame 15">
            <a:extLst>
              <a:ext uri="{FF2B5EF4-FFF2-40B4-BE49-F238E27FC236}">
                <a16:creationId xmlns:a16="http://schemas.microsoft.com/office/drawing/2014/main" id="{5718785D-2B6E-5740-B94C-534C4E86C963}"/>
              </a:ext>
            </a:extLst>
          </p:cNvPr>
          <p:cNvSpPr/>
          <p:nvPr/>
        </p:nvSpPr>
        <p:spPr>
          <a:xfrm>
            <a:off x="2477900" y="2990353"/>
            <a:ext cx="1832362" cy="1839346"/>
          </a:xfrm>
          <a:prstGeom prst="frame">
            <a:avLst>
              <a:gd name="adj1" fmla="val 392"/>
            </a:avLst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D4751AE-9927-CD4A-AEA1-91F0D65D3027}"/>
              </a:ext>
            </a:extLst>
          </p:cNvPr>
          <p:cNvCxnSpPr>
            <a:cxnSpLocks/>
          </p:cNvCxnSpPr>
          <p:nvPr/>
        </p:nvCxnSpPr>
        <p:spPr>
          <a:xfrm flipV="1">
            <a:off x="1737925" y="4819153"/>
            <a:ext cx="739974" cy="44792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69AB9AB-9947-034F-B3EF-44FFF54A9ED6}"/>
              </a:ext>
            </a:extLst>
          </p:cNvPr>
          <p:cNvCxnSpPr>
            <a:cxnSpLocks/>
          </p:cNvCxnSpPr>
          <p:nvPr/>
        </p:nvCxnSpPr>
        <p:spPr>
          <a:xfrm flipV="1">
            <a:off x="1734361" y="2990352"/>
            <a:ext cx="720604" cy="197216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568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"/>
    </mc:Choice>
    <mc:Fallback xmlns="">
      <p:transition spd="slow" advClick="0" advTm="3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81838DC0-D44F-1C40-A03A-08930DADCB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999" y="1440180"/>
            <a:ext cx="5486400" cy="39776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1FA56B9-64F0-724D-BFFE-730FDAF886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3097" y="2867410"/>
            <a:ext cx="2743200" cy="2743200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DA16118-04CB-714A-81D7-502EE799DA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1" y="2779550"/>
            <a:ext cx="3347261" cy="3322320"/>
          </a:xfrm>
        </p:spPr>
        <p:txBody>
          <a:bodyPr/>
          <a:lstStyle/>
          <a:p>
            <a:r>
              <a:rPr lang="en-US" sz="1600" dirty="0"/>
              <a:t>Control domain size and shape</a:t>
            </a:r>
          </a:p>
          <a:p>
            <a:r>
              <a:rPr lang="en-US" sz="1600" dirty="0"/>
              <a:t>Elliptic PDE – boundary value problem</a:t>
            </a:r>
          </a:p>
          <a:p>
            <a:pPr lvl="1"/>
            <a:r>
              <a:rPr lang="en-US" sz="1600" dirty="0"/>
              <a:t>Iterative domain and block smoothing</a:t>
            </a:r>
          </a:p>
          <a:p>
            <a:pPr lvl="1"/>
            <a:r>
              <a:rPr lang="en-US" sz="1600" dirty="0"/>
              <a:t>Various BCs - Adjacent, Interpolate, Orthogonal, Current</a:t>
            </a:r>
          </a:p>
          <a:p>
            <a:pPr lvl="1"/>
            <a:r>
              <a:rPr lang="en-US" sz="1600" dirty="0"/>
              <a:t>Set relaxation factor to zero for hyperbolically grown layers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185663D-1EC6-954A-BC5E-1B3E4C718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4. Attach Inviscid Domain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F17ED55-A663-774A-AB95-297196ADAD97}"/>
              </a:ext>
            </a:extLst>
          </p:cNvPr>
          <p:cNvCxnSpPr>
            <a:cxnSpLocks/>
          </p:cNvCxnSpPr>
          <p:nvPr/>
        </p:nvCxnSpPr>
        <p:spPr>
          <a:xfrm flipV="1">
            <a:off x="3772999" y="2867410"/>
            <a:ext cx="1637582" cy="2221424"/>
          </a:xfrm>
          <a:prstGeom prst="line">
            <a:avLst/>
          </a:prstGeom>
          <a:ln w="38100">
            <a:solidFill>
              <a:srgbClr val="FF000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ame 12">
            <a:extLst>
              <a:ext uri="{FF2B5EF4-FFF2-40B4-BE49-F238E27FC236}">
                <a16:creationId xmlns:a16="http://schemas.microsoft.com/office/drawing/2014/main" id="{CDAE804A-DE2F-C54D-AFBF-087446DA2655}"/>
              </a:ext>
            </a:extLst>
          </p:cNvPr>
          <p:cNvSpPr/>
          <p:nvPr/>
        </p:nvSpPr>
        <p:spPr>
          <a:xfrm flipV="1">
            <a:off x="3648366" y="5088834"/>
            <a:ext cx="124633" cy="134257"/>
          </a:xfrm>
          <a:prstGeom prst="frame">
            <a:avLst>
              <a:gd name="adj1" fmla="val 392"/>
            </a:avLst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Frame 10">
            <a:extLst>
              <a:ext uri="{FF2B5EF4-FFF2-40B4-BE49-F238E27FC236}">
                <a16:creationId xmlns:a16="http://schemas.microsoft.com/office/drawing/2014/main" id="{336466CE-2F3B-AF40-A485-43CA0E2C6B26}"/>
              </a:ext>
            </a:extLst>
          </p:cNvPr>
          <p:cNvSpPr/>
          <p:nvPr/>
        </p:nvSpPr>
        <p:spPr>
          <a:xfrm>
            <a:off x="5443097" y="2867410"/>
            <a:ext cx="2743200" cy="2743200"/>
          </a:xfrm>
          <a:prstGeom prst="frame">
            <a:avLst>
              <a:gd name="adj1" fmla="val 392"/>
            </a:avLst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1FA28AC2-9808-5644-9697-8028DAFF7F91}"/>
              </a:ext>
            </a:extLst>
          </p:cNvPr>
          <p:cNvSpPr txBox="1">
            <a:spLocks/>
          </p:cNvSpPr>
          <p:nvPr/>
        </p:nvSpPr>
        <p:spPr>
          <a:xfrm>
            <a:off x="228601" y="1088019"/>
            <a:ext cx="8547099" cy="1240843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charset="2"/>
              <a:buChar char="Ø"/>
              <a:defRPr sz="2400" b="1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pitchFamily="-109" charset="-128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ＭＳ Ｐゴシック" pitchFamily="-105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ourier New" charset="0"/>
              <a:buChar char="o"/>
              <a:defRPr sz="16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-128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>
              <a:buFont typeface="+mj-lt"/>
              <a:buAutoNum type="arabicPeriod" startAt="4"/>
            </a:pPr>
            <a:r>
              <a:rPr lang="en-US" sz="1800" dirty="0"/>
              <a:t>Use Bezier curves to create connectors that bound the extent of the 2D freestream domain</a:t>
            </a:r>
          </a:p>
          <a:p>
            <a:pPr marL="800100" lvl="1">
              <a:buFont typeface="+mj-lt"/>
              <a:buAutoNum type="arabicPeriod"/>
            </a:pPr>
            <a:r>
              <a:rPr lang="en-US" sz="1600" dirty="0"/>
              <a:t>Create the inviscid domain(s)</a:t>
            </a:r>
          </a:p>
          <a:p>
            <a:pPr marL="800100" lvl="1">
              <a:buFont typeface="+mj-lt"/>
              <a:buAutoNum type="arabicPeriod"/>
            </a:pPr>
            <a:r>
              <a:rPr lang="en-US" sz="1600" dirty="0"/>
              <a:t>Used elliptic solver to smooth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D2192A0-EDEC-014A-9AE2-599AF47FB278}"/>
              </a:ext>
            </a:extLst>
          </p:cNvPr>
          <p:cNvCxnSpPr>
            <a:cxnSpLocks/>
            <a:stCxn id="13" idx="0"/>
          </p:cNvCxnSpPr>
          <p:nvPr/>
        </p:nvCxnSpPr>
        <p:spPr>
          <a:xfrm>
            <a:off x="3710683" y="5223091"/>
            <a:ext cx="1732414" cy="387519"/>
          </a:xfrm>
          <a:prstGeom prst="line">
            <a:avLst/>
          </a:prstGeom>
          <a:ln w="38100">
            <a:solidFill>
              <a:srgbClr val="FF000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4556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"/>
    </mc:Choice>
    <mc:Fallback xmlns="">
      <p:transition spd="slow" advClick="0" advTm="3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3F52408-CA02-C94A-B307-62154186BB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05" y="1023730"/>
            <a:ext cx="4229847" cy="583427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185663D-1EC6-954A-BC5E-1B3E4C718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5. Extrude (rotate)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3056E391-DF34-5F4C-898B-D6533F70AB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6201" y="1106573"/>
            <a:ext cx="4850295" cy="3028105"/>
          </a:xfrm>
        </p:spPr>
        <p:txBody>
          <a:bodyPr/>
          <a:lstStyle/>
          <a:p>
            <a:pPr marL="400050">
              <a:buFont typeface="+mj-lt"/>
              <a:buAutoNum type="arabicPeriod" startAt="5"/>
            </a:pPr>
            <a:r>
              <a:rPr lang="en-US" sz="1800" dirty="0"/>
              <a:t>Extrude (rotate) the 2D domain 180-degrees to create a 3D volume grid with symmetry plane</a:t>
            </a:r>
          </a:p>
          <a:p>
            <a:pPr marL="800100" lvl="1">
              <a:buFont typeface="+mj-lt"/>
              <a:buAutoNum type="arabicPeriod"/>
            </a:pPr>
            <a:r>
              <a:rPr lang="en-US" sz="1600" dirty="0"/>
              <a:t>Project 2D mesh to symmetry plane</a:t>
            </a:r>
          </a:p>
          <a:p>
            <a:pPr marL="800100" lvl="1">
              <a:buFont typeface="+mj-lt"/>
              <a:buAutoNum type="arabicPeriod"/>
            </a:pPr>
            <a:r>
              <a:rPr lang="en-US" sz="1600" dirty="0"/>
              <a:t>Extrude (rotate) about geometry’s axial centerline</a:t>
            </a:r>
          </a:p>
          <a:p>
            <a:pPr marL="800100" lvl="1">
              <a:buFont typeface="+mj-lt"/>
              <a:buAutoNum type="arabicPeriod"/>
            </a:pPr>
            <a:r>
              <a:rPr lang="en-US" sz="1600" dirty="0"/>
              <a:t>Reorder </a:t>
            </a:r>
            <a:r>
              <a:rPr lang="en-US" sz="1600" dirty="0" err="1"/>
              <a:t>ijk</a:t>
            </a:r>
            <a:r>
              <a:rPr lang="en-US" sz="1600" dirty="0"/>
              <a:t> orientations if needed</a:t>
            </a:r>
          </a:p>
          <a:p>
            <a:pPr marL="400050">
              <a:buFont typeface="+mj-lt"/>
              <a:buAutoNum type="arabicPeriod" startAt="5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19124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"/>
    </mc:Choice>
    <mc:Fallback xmlns="">
      <p:transition spd="slow" advClick="0" advTm="3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1E35F5-32CE-E34C-8FE6-1F0144F472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089" y="2439848"/>
            <a:ext cx="6099048" cy="365942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185663D-1EC6-954A-BC5E-1B3E4C718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6. Replace Surface Poles with H-Grids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9120751-0519-6641-BBDF-CB0E161A7D5D}"/>
              </a:ext>
            </a:extLst>
          </p:cNvPr>
          <p:cNvSpPr txBox="1"/>
          <p:nvPr/>
        </p:nvSpPr>
        <p:spPr>
          <a:xfrm>
            <a:off x="4086729" y="5719822"/>
            <a:ext cx="1033745" cy="1077218"/>
          </a:xfrm>
          <a:prstGeom prst="rect">
            <a:avLst/>
          </a:prstGeom>
          <a:solidFill>
            <a:schemeClr val="bg1"/>
          </a:solidFill>
          <a:effectLst>
            <a:softEdge rad="38100"/>
          </a:effectLst>
        </p:spPr>
        <p:txBody>
          <a:bodyPr wrap="none" rtlCol="0">
            <a:spAutoFit/>
          </a:bodyPr>
          <a:lstStyle/>
          <a:p>
            <a:r>
              <a:rPr lang="en-US" sz="1400" i="1" dirty="0"/>
              <a:t>Spacing:</a:t>
            </a:r>
          </a:p>
          <a:p>
            <a:r>
              <a:rPr lang="en-US" b="1" dirty="0"/>
              <a:t>Adjacent</a:t>
            </a:r>
          </a:p>
          <a:p>
            <a:r>
              <a:rPr lang="en-US" sz="1400" i="1" dirty="0"/>
              <a:t>Angle:</a:t>
            </a:r>
          </a:p>
          <a:p>
            <a:r>
              <a:rPr lang="en-US" b="1" dirty="0"/>
              <a:t>Adjacent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58B4B35-0704-EA45-B20D-43A150F7F0FA}"/>
              </a:ext>
            </a:extLst>
          </p:cNvPr>
          <p:cNvSpPr txBox="1"/>
          <p:nvPr/>
        </p:nvSpPr>
        <p:spPr>
          <a:xfrm>
            <a:off x="1576188" y="3688053"/>
            <a:ext cx="1272464" cy="1077218"/>
          </a:xfrm>
          <a:prstGeom prst="rect">
            <a:avLst/>
          </a:prstGeom>
          <a:solidFill>
            <a:schemeClr val="bg1"/>
          </a:solidFill>
          <a:effectLst>
            <a:softEdge rad="38100"/>
          </a:effectLst>
        </p:spPr>
        <p:txBody>
          <a:bodyPr wrap="none" rtlCol="0">
            <a:spAutoFit/>
          </a:bodyPr>
          <a:lstStyle/>
          <a:p>
            <a:r>
              <a:rPr lang="en-US" sz="1400" i="1" dirty="0"/>
              <a:t>Spacing:</a:t>
            </a:r>
          </a:p>
          <a:p>
            <a:r>
              <a:rPr lang="en-US" b="1" dirty="0"/>
              <a:t>Adjacent</a:t>
            </a:r>
          </a:p>
          <a:p>
            <a:r>
              <a:rPr lang="en-US" sz="1400" i="1" dirty="0"/>
              <a:t>Angle:</a:t>
            </a:r>
          </a:p>
          <a:p>
            <a:r>
              <a:rPr lang="en-US" b="1" dirty="0"/>
              <a:t>Orthogonal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C090783-9232-BF43-AD84-5EE26ACBF9E4}"/>
              </a:ext>
            </a:extLst>
          </p:cNvPr>
          <p:cNvSpPr txBox="1"/>
          <p:nvPr/>
        </p:nvSpPr>
        <p:spPr>
          <a:xfrm>
            <a:off x="5988558" y="4968070"/>
            <a:ext cx="1272464" cy="1077218"/>
          </a:xfrm>
          <a:prstGeom prst="rect">
            <a:avLst/>
          </a:prstGeom>
          <a:solidFill>
            <a:schemeClr val="bg1"/>
          </a:solidFill>
          <a:effectLst>
            <a:softEdge rad="38100"/>
          </a:effectLst>
        </p:spPr>
        <p:txBody>
          <a:bodyPr wrap="none" rtlCol="0">
            <a:spAutoFit/>
          </a:bodyPr>
          <a:lstStyle/>
          <a:p>
            <a:r>
              <a:rPr lang="en-US" sz="1400" i="1" dirty="0"/>
              <a:t>Spacing:</a:t>
            </a:r>
          </a:p>
          <a:p>
            <a:r>
              <a:rPr lang="en-US" b="1" dirty="0"/>
              <a:t>Interpolate</a:t>
            </a:r>
          </a:p>
          <a:p>
            <a:r>
              <a:rPr lang="en-US" sz="1400" i="1" dirty="0"/>
              <a:t>Angle:</a:t>
            </a:r>
          </a:p>
          <a:p>
            <a:r>
              <a:rPr lang="en-US" b="1" dirty="0"/>
              <a:t>Orthogonal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929D497-2BB5-C147-956B-CDB7AB2610FD}"/>
              </a:ext>
            </a:extLst>
          </p:cNvPr>
          <p:cNvCxnSpPr>
            <a:cxnSpLocks/>
            <a:stCxn id="22" idx="3"/>
          </p:cNvCxnSpPr>
          <p:nvPr/>
        </p:nvCxnSpPr>
        <p:spPr>
          <a:xfrm>
            <a:off x="2848652" y="4226662"/>
            <a:ext cx="889183" cy="829571"/>
          </a:xfrm>
          <a:prstGeom prst="straightConnector1">
            <a:avLst/>
          </a:prstGeom>
          <a:ln w="635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3BA3CFFA-CB70-0C42-9278-6E7B1274465D}"/>
              </a:ext>
            </a:extLst>
          </p:cNvPr>
          <p:cNvCxnSpPr>
            <a:cxnSpLocks/>
            <a:stCxn id="15" idx="0"/>
          </p:cNvCxnSpPr>
          <p:nvPr/>
        </p:nvCxnSpPr>
        <p:spPr>
          <a:xfrm flipH="1" flipV="1">
            <a:off x="3975614" y="4968070"/>
            <a:ext cx="627988" cy="751752"/>
          </a:xfrm>
          <a:prstGeom prst="straightConnector1">
            <a:avLst/>
          </a:prstGeom>
          <a:ln w="635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F9F31651-9ED3-884B-9E0E-043F05103604}"/>
              </a:ext>
            </a:extLst>
          </p:cNvPr>
          <p:cNvCxnSpPr>
            <a:cxnSpLocks/>
            <a:stCxn id="24" idx="1"/>
          </p:cNvCxnSpPr>
          <p:nvPr/>
        </p:nvCxnSpPr>
        <p:spPr>
          <a:xfrm flipH="1" flipV="1">
            <a:off x="5470308" y="4968070"/>
            <a:ext cx="518250" cy="538609"/>
          </a:xfrm>
          <a:prstGeom prst="straightConnector1">
            <a:avLst/>
          </a:prstGeom>
          <a:ln w="635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urved Connector 41">
            <a:extLst>
              <a:ext uri="{FF2B5EF4-FFF2-40B4-BE49-F238E27FC236}">
                <a16:creationId xmlns:a16="http://schemas.microsoft.com/office/drawing/2014/main" id="{C543CD76-3A09-4F4F-A3D6-51201EE57652}"/>
              </a:ext>
            </a:extLst>
          </p:cNvPr>
          <p:cNvCxnSpPr>
            <a:cxnSpLocks/>
            <a:stCxn id="24" idx="1"/>
          </p:cNvCxnSpPr>
          <p:nvPr/>
        </p:nvCxnSpPr>
        <p:spPr>
          <a:xfrm rot="10800000">
            <a:off x="5696680" y="3727125"/>
            <a:ext cx="291878" cy="1779555"/>
          </a:xfrm>
          <a:prstGeom prst="curvedConnector2">
            <a:avLst/>
          </a:prstGeom>
          <a:ln w="635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EB8140F0-4DB4-7C4B-8CD1-96DCD6AE15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1" y="1088020"/>
            <a:ext cx="8547099" cy="1190862"/>
          </a:xfrm>
        </p:spPr>
        <p:txBody>
          <a:bodyPr/>
          <a:lstStyle/>
          <a:p>
            <a:pPr marL="400050">
              <a:buFont typeface="+mj-lt"/>
              <a:buAutoNum type="arabicPeriod" startAt="6"/>
            </a:pPr>
            <a:r>
              <a:rPr lang="en-US" sz="1800" dirty="0"/>
              <a:t>Replace poles on the surface grid with H-grid patches</a:t>
            </a:r>
          </a:p>
          <a:p>
            <a:pPr marL="857250" lvl="1" indent="-342900">
              <a:buFont typeface="+mj-lt"/>
              <a:buAutoNum type="arabicPeriod"/>
            </a:pPr>
            <a:r>
              <a:rPr lang="en-US" sz="1600" dirty="0"/>
              <a:t>Consider corner quality</a:t>
            </a:r>
          </a:p>
          <a:p>
            <a:pPr marL="857250" lvl="1" indent="-342900">
              <a:buFont typeface="+mj-lt"/>
              <a:buAutoNum type="arabicPeriod"/>
            </a:pPr>
            <a:r>
              <a:rPr lang="en-US" sz="1600" dirty="0"/>
              <a:t>Properly distribute (</a:t>
            </a:r>
            <a:r>
              <a:rPr lang="en-US" sz="1600" dirty="0" err="1"/>
              <a:t>TanH</a:t>
            </a:r>
            <a:r>
              <a:rPr lang="en-US" sz="1600" dirty="0"/>
              <a:t>) points and match adjacent domain boundary spacings</a:t>
            </a:r>
          </a:p>
          <a:p>
            <a:pPr marL="857250" lvl="1" indent="-342900">
              <a:buFont typeface="+mj-lt"/>
              <a:buAutoNum type="arabicPeriod"/>
            </a:pPr>
            <a:r>
              <a:rPr lang="en-US" sz="1600" dirty="0"/>
              <a:t>Elliptic smoothing –&gt; check stretching ratios</a:t>
            </a:r>
          </a:p>
        </p:txBody>
      </p:sp>
    </p:spTree>
    <p:extLst>
      <p:ext uri="{BB962C8B-B14F-4D97-AF65-F5344CB8AC3E}">
        <p14:creationId xmlns:p14="http://schemas.microsoft.com/office/powerpoint/2010/main" val="181696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"/>
    </mc:Choice>
    <mc:Fallback xmlns="">
      <p:transition spd="slow" advClick="0" advTm="3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185663D-1EC6-954A-BC5E-1B3E4C718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7. Use </a:t>
            </a:r>
            <a:r>
              <a:rPr lang="en-US" dirty="0" err="1"/>
              <a:t>Radial_Interp</a:t>
            </a:r>
            <a:endParaRPr lang="en-US" dirty="0"/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B503B2F6-68B4-1D49-A66B-DE165789D906}"/>
              </a:ext>
            </a:extLst>
          </p:cNvPr>
          <p:cNvSpPr txBox="1">
            <a:spLocks/>
          </p:cNvSpPr>
          <p:nvPr/>
        </p:nvSpPr>
        <p:spPr>
          <a:xfrm>
            <a:off x="3959807" y="991619"/>
            <a:ext cx="4548089" cy="2526834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charset="2"/>
              <a:buChar char="Ø"/>
              <a:defRPr sz="2400" b="1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pitchFamily="-109" charset="-128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ＭＳ Ｐゴシック" pitchFamily="-105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ourier New" charset="0"/>
              <a:buChar char="o"/>
              <a:defRPr sz="16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-128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>
              <a:buFont typeface="+mj-lt"/>
              <a:buAutoNum type="arabicPeriod" startAt="7"/>
            </a:pPr>
            <a:r>
              <a:rPr lang="en-US" sz="1800" dirty="0"/>
              <a:t>Use </a:t>
            </a:r>
            <a:r>
              <a:rPr lang="en-US" sz="1800" dirty="0" err="1"/>
              <a:t>Radial_interp</a:t>
            </a:r>
            <a:r>
              <a:rPr lang="en-US" sz="1800" dirty="0"/>
              <a:t> to create a new 3D volume grid without poles</a:t>
            </a:r>
          </a:p>
          <a:p>
            <a:pPr marL="800100" lvl="1">
              <a:buFont typeface="+mj-lt"/>
              <a:buAutoNum type="arabicPeriod"/>
            </a:pPr>
            <a:r>
              <a:rPr lang="en-US" sz="1600" dirty="0"/>
              <a:t>Use </a:t>
            </a:r>
            <a:r>
              <a:rPr lang="en-US" sz="1600" dirty="0" err="1"/>
              <a:t>Radial_interp</a:t>
            </a:r>
            <a:r>
              <a:rPr lang="en-US" sz="1600" dirty="0"/>
              <a:t> to generate pole-less volume grid</a:t>
            </a:r>
          </a:p>
          <a:p>
            <a:pPr marL="800100" lvl="1">
              <a:buFont typeface="+mj-lt"/>
              <a:buAutoNum type="arabicPeriod"/>
            </a:pPr>
            <a:r>
              <a:rPr lang="en-US" sz="1600" dirty="0"/>
              <a:t>Split and order grid blocks -&gt; load balancing</a:t>
            </a:r>
          </a:p>
          <a:p>
            <a:pPr marL="800100" lvl="1">
              <a:buFont typeface="+mj-lt"/>
              <a:buAutoNum type="arabicPeriod"/>
            </a:pPr>
            <a:r>
              <a:rPr lang="en-US" sz="1600" dirty="0"/>
              <a:t>Reorganize blocks -&gt; </a:t>
            </a:r>
            <a:r>
              <a:rPr lang="en-US" sz="1400" b="1" dirty="0"/>
              <a:t>Logical order for BC setup, finding potential problems and post-processing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665930-31F2-E046-A9BF-9A283AAE66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1619"/>
            <a:ext cx="3959807" cy="58663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C0F164-9D45-C444-903F-D97FF876B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3691" y="3647100"/>
            <a:ext cx="2743200" cy="274320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5B83CC3-E028-0544-AA16-AD685B9B9CD1}"/>
              </a:ext>
            </a:extLst>
          </p:cNvPr>
          <p:cNvCxnSpPr>
            <a:cxnSpLocks/>
          </p:cNvCxnSpPr>
          <p:nvPr/>
        </p:nvCxnSpPr>
        <p:spPr>
          <a:xfrm flipH="1" flipV="1">
            <a:off x="1216605" y="3429000"/>
            <a:ext cx="2417082" cy="218100"/>
          </a:xfrm>
          <a:prstGeom prst="line">
            <a:avLst/>
          </a:prstGeom>
          <a:ln w="38100">
            <a:solidFill>
              <a:srgbClr val="FF000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ame 10">
            <a:extLst>
              <a:ext uri="{FF2B5EF4-FFF2-40B4-BE49-F238E27FC236}">
                <a16:creationId xmlns:a16="http://schemas.microsoft.com/office/drawing/2014/main" id="{D53A5D2E-5790-104A-A4AC-8A4FED912F75}"/>
              </a:ext>
            </a:extLst>
          </p:cNvPr>
          <p:cNvSpPr/>
          <p:nvPr/>
        </p:nvSpPr>
        <p:spPr>
          <a:xfrm flipH="1" flipV="1">
            <a:off x="376022" y="3429000"/>
            <a:ext cx="840582" cy="964094"/>
          </a:xfrm>
          <a:prstGeom prst="frame">
            <a:avLst>
              <a:gd name="adj1" fmla="val 392"/>
            </a:avLst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Frame 11">
            <a:extLst>
              <a:ext uri="{FF2B5EF4-FFF2-40B4-BE49-F238E27FC236}">
                <a16:creationId xmlns:a16="http://schemas.microsoft.com/office/drawing/2014/main" id="{B4F26C0F-2F14-D240-A747-24E3B0DC8F4D}"/>
              </a:ext>
            </a:extLst>
          </p:cNvPr>
          <p:cNvSpPr/>
          <p:nvPr/>
        </p:nvSpPr>
        <p:spPr>
          <a:xfrm flipH="1">
            <a:off x="3633688" y="3650554"/>
            <a:ext cx="2743202" cy="2757295"/>
          </a:xfrm>
          <a:prstGeom prst="frame">
            <a:avLst>
              <a:gd name="adj1" fmla="val 392"/>
            </a:avLst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DB4476A-5750-D947-80FD-23B2E7E1BC6F}"/>
              </a:ext>
            </a:extLst>
          </p:cNvPr>
          <p:cNvCxnSpPr>
            <a:cxnSpLocks/>
          </p:cNvCxnSpPr>
          <p:nvPr/>
        </p:nvCxnSpPr>
        <p:spPr>
          <a:xfrm>
            <a:off x="1216604" y="4393094"/>
            <a:ext cx="2417083" cy="1997206"/>
          </a:xfrm>
          <a:prstGeom prst="line">
            <a:avLst/>
          </a:prstGeom>
          <a:ln w="38100">
            <a:solidFill>
              <a:srgbClr val="FF000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1839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"/>
    </mc:Choice>
    <mc:Fallback xmlns="">
      <p:transition spd="slow" advClick="0" advTm="3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6928EF0-9E4C-4541-9859-8C622B84B8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162878"/>
            <a:ext cx="5045102" cy="5605668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185663D-1EC6-954A-BC5E-1B3E4C718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8. Define Boundary Conditions</a:t>
            </a:r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E8A2A4F0-8B1A-ED4F-B102-D52274012845}"/>
              </a:ext>
            </a:extLst>
          </p:cNvPr>
          <p:cNvSpPr txBox="1">
            <a:spLocks/>
          </p:cNvSpPr>
          <p:nvPr/>
        </p:nvSpPr>
        <p:spPr>
          <a:xfrm>
            <a:off x="5045102" y="2286000"/>
            <a:ext cx="3462794" cy="4404491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charset="2"/>
              <a:buChar char="Ø"/>
              <a:defRPr sz="2400" b="1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pitchFamily="-109" charset="-128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ＭＳ Ｐゴシック" pitchFamily="-105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ourier New" charset="0"/>
              <a:buChar char="o"/>
              <a:defRPr sz="16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-128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>
              <a:buFont typeface="+mj-lt"/>
              <a:buAutoNum type="arabicPeriod" startAt="8"/>
            </a:pPr>
            <a:r>
              <a:rPr lang="en-US" sz="1800" dirty="0"/>
              <a:t>Define boundary conditions</a:t>
            </a:r>
          </a:p>
          <a:p>
            <a:pPr marL="800100" lvl="1">
              <a:buFont typeface="+mj-lt"/>
              <a:buAutoNum type="arabicPeriod"/>
            </a:pPr>
            <a:r>
              <a:rPr lang="en-US" sz="1600" dirty="0"/>
              <a:t>Select ’LAURA’ as the flow solver in </a:t>
            </a:r>
            <a:r>
              <a:rPr lang="en-US" sz="1600" dirty="0" err="1"/>
              <a:t>PointWise</a:t>
            </a:r>
            <a:endParaRPr lang="en-US" sz="1600" dirty="0"/>
          </a:p>
          <a:p>
            <a:pPr marL="800100" lvl="1">
              <a:buFont typeface="+mj-lt"/>
              <a:buAutoNum type="arabicPeriod"/>
            </a:pPr>
            <a:r>
              <a:rPr lang="en-US" sz="1600" dirty="0"/>
              <a:t>Define B.C. on outer control volume domains</a:t>
            </a:r>
          </a:p>
          <a:p>
            <a:pPr marL="800100" lvl="1">
              <a:buFont typeface="+mj-lt"/>
              <a:buAutoNum type="arabicPeriod"/>
            </a:pPr>
            <a:r>
              <a:rPr lang="en-US" sz="1600" b="1" dirty="0"/>
              <a:t>“Export -&gt; CAE…” to write out grid and boundary condition file</a:t>
            </a:r>
            <a:endParaRPr lang="en-US" sz="1400" b="1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37C4322-C55A-D84E-A9D3-592C213FF1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12" y="4410014"/>
            <a:ext cx="2052430" cy="2280478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4F13C44-105C-A146-9C12-55120A34A281}"/>
              </a:ext>
            </a:extLst>
          </p:cNvPr>
          <p:cNvCxnSpPr>
            <a:cxnSpLocks/>
          </p:cNvCxnSpPr>
          <p:nvPr/>
        </p:nvCxnSpPr>
        <p:spPr>
          <a:xfrm flipH="1" flipV="1">
            <a:off x="735496" y="4275561"/>
            <a:ext cx="258415" cy="134453"/>
          </a:xfrm>
          <a:prstGeom prst="line">
            <a:avLst/>
          </a:prstGeom>
          <a:ln w="38100">
            <a:solidFill>
              <a:srgbClr val="FF000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rame 14">
            <a:extLst>
              <a:ext uri="{FF2B5EF4-FFF2-40B4-BE49-F238E27FC236}">
                <a16:creationId xmlns:a16="http://schemas.microsoft.com/office/drawing/2014/main" id="{20728F04-25BD-F240-A82C-972CECD11541}"/>
              </a:ext>
            </a:extLst>
          </p:cNvPr>
          <p:cNvSpPr/>
          <p:nvPr/>
        </p:nvSpPr>
        <p:spPr>
          <a:xfrm flipH="1" flipV="1">
            <a:off x="77848" y="4275561"/>
            <a:ext cx="657648" cy="763578"/>
          </a:xfrm>
          <a:prstGeom prst="frame">
            <a:avLst>
              <a:gd name="adj1" fmla="val 392"/>
            </a:avLst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Frame 15">
            <a:extLst>
              <a:ext uri="{FF2B5EF4-FFF2-40B4-BE49-F238E27FC236}">
                <a16:creationId xmlns:a16="http://schemas.microsoft.com/office/drawing/2014/main" id="{0217D2BA-4D9A-034C-B04C-CA534F87B8DD}"/>
              </a:ext>
            </a:extLst>
          </p:cNvPr>
          <p:cNvSpPr/>
          <p:nvPr/>
        </p:nvSpPr>
        <p:spPr>
          <a:xfrm flipH="1">
            <a:off x="993911" y="4411188"/>
            <a:ext cx="2052430" cy="2279304"/>
          </a:xfrm>
          <a:prstGeom prst="frame">
            <a:avLst>
              <a:gd name="adj1" fmla="val 392"/>
            </a:avLst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DC16148-BA84-5A4F-AC03-AAEE84602C06}"/>
              </a:ext>
            </a:extLst>
          </p:cNvPr>
          <p:cNvCxnSpPr>
            <a:cxnSpLocks/>
          </p:cNvCxnSpPr>
          <p:nvPr/>
        </p:nvCxnSpPr>
        <p:spPr>
          <a:xfrm>
            <a:off x="735496" y="5039139"/>
            <a:ext cx="258414" cy="1651353"/>
          </a:xfrm>
          <a:prstGeom prst="line">
            <a:avLst/>
          </a:prstGeom>
          <a:ln w="38100">
            <a:solidFill>
              <a:srgbClr val="FF000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35339FDA-94FE-EB44-9768-DFCFFEDA4BCE}"/>
              </a:ext>
            </a:extLst>
          </p:cNvPr>
          <p:cNvSpPr txBox="1"/>
          <p:nvPr/>
        </p:nvSpPr>
        <p:spPr>
          <a:xfrm>
            <a:off x="4390785" y="1583835"/>
            <a:ext cx="149355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>
                <a:ln w="6350">
                  <a:solidFill>
                    <a:schemeClr val="tx1"/>
                  </a:solidFill>
                </a:ln>
                <a:solidFill>
                  <a:srgbClr val="FFC000"/>
                </a:solidFill>
              </a:rPr>
              <a:t>Outflow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9BCCDA9-229D-D740-82F7-21EC91ECC10E}"/>
              </a:ext>
            </a:extLst>
          </p:cNvPr>
          <p:cNvSpPr txBox="1"/>
          <p:nvPr/>
        </p:nvSpPr>
        <p:spPr>
          <a:xfrm>
            <a:off x="937930" y="1451113"/>
            <a:ext cx="199118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>
                <a:ln w="6350"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Freestream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4CDC32F-22F1-294D-9A23-1B7B0653DA1A}"/>
              </a:ext>
            </a:extLst>
          </p:cNvPr>
          <p:cNvSpPr txBox="1"/>
          <p:nvPr/>
        </p:nvSpPr>
        <p:spPr>
          <a:xfrm>
            <a:off x="4151944" y="5550253"/>
            <a:ext cx="278954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>
                <a:ln w="6350">
                  <a:solidFill>
                    <a:schemeClr val="tx1"/>
                  </a:solidFill>
                </a:ln>
                <a:solidFill>
                  <a:srgbClr val="DE00FF"/>
                </a:solidFill>
              </a:rPr>
              <a:t>Symmetry Plane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76F719D-C775-0E4E-A8C7-E645F3314A91}"/>
              </a:ext>
            </a:extLst>
          </p:cNvPr>
          <p:cNvSpPr txBox="1"/>
          <p:nvPr/>
        </p:nvSpPr>
        <p:spPr>
          <a:xfrm>
            <a:off x="1991783" y="5587816"/>
            <a:ext cx="89851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>
                <a:ln w="6350">
                  <a:solidFill>
                    <a:schemeClr val="tx1"/>
                  </a:solidFill>
                </a:ln>
                <a:solidFill>
                  <a:schemeClr val="bg1">
                    <a:lumMod val="75000"/>
                  </a:schemeClr>
                </a:solidFill>
              </a:rPr>
              <a:t>Wall</a:t>
            </a:r>
          </a:p>
        </p:txBody>
      </p:sp>
    </p:spTree>
    <p:extLst>
      <p:ext uri="{BB962C8B-B14F-4D97-AF65-F5344CB8AC3E}">
        <p14:creationId xmlns:p14="http://schemas.microsoft.com/office/powerpoint/2010/main" val="4093034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"/>
    </mc:Choice>
    <mc:Fallback xmlns="">
      <p:transition spd="slow" advClick="0" advTm="3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9C90381-ADBD-1D41-A5CF-5178394A7A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880" y="1087118"/>
            <a:ext cx="2885441" cy="57708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8EDEA4A-42A1-AF48-B0A9-E7C1D91F89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311" y="1538907"/>
            <a:ext cx="3024148" cy="3780185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185663D-1EC6-954A-BC5E-1B3E4C718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Adapt Grid to Bow Shock</a:t>
            </a:r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id="{0F7B33D1-9739-0F46-B658-D034F684137C}"/>
              </a:ext>
            </a:extLst>
          </p:cNvPr>
          <p:cNvSpPr/>
          <p:nvPr/>
        </p:nvSpPr>
        <p:spPr>
          <a:xfrm>
            <a:off x="3329609" y="4681330"/>
            <a:ext cx="924339" cy="1516899"/>
          </a:xfrm>
          <a:prstGeom prst="frame">
            <a:avLst>
              <a:gd name="adj1" fmla="val 1974"/>
            </a:avLst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1B8F8E8-0F44-3642-BBD1-3FC99F0AE4BA}"/>
              </a:ext>
            </a:extLst>
          </p:cNvPr>
          <p:cNvCxnSpPr>
            <a:cxnSpLocks/>
          </p:cNvCxnSpPr>
          <p:nvPr/>
        </p:nvCxnSpPr>
        <p:spPr>
          <a:xfrm flipV="1">
            <a:off x="4253948" y="1538906"/>
            <a:ext cx="1138363" cy="314242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DA16118-04CB-714A-81D7-502EE799DA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31" y="1087118"/>
            <a:ext cx="3154680" cy="5445828"/>
          </a:xfrm>
        </p:spPr>
        <p:txBody>
          <a:bodyPr/>
          <a:lstStyle/>
          <a:p>
            <a:r>
              <a:rPr lang="en-US" sz="1600" dirty="0"/>
              <a:t>Shock alignment and clustering</a:t>
            </a:r>
          </a:p>
          <a:p>
            <a:r>
              <a:rPr lang="en-US" sz="1600" dirty="0"/>
              <a:t>Cell Reynolds number</a:t>
            </a:r>
          </a:p>
          <a:p>
            <a:r>
              <a:rPr lang="en-US" sz="1600" dirty="0"/>
              <a:t>K distribution and stretching</a:t>
            </a:r>
          </a:p>
        </p:txBody>
      </p:sp>
      <p:sp>
        <p:nvSpPr>
          <p:cNvPr id="10" name="Frame 9">
            <a:extLst>
              <a:ext uri="{FF2B5EF4-FFF2-40B4-BE49-F238E27FC236}">
                <a16:creationId xmlns:a16="http://schemas.microsoft.com/office/drawing/2014/main" id="{FC7BCBD2-B580-574E-BCB9-EAD6C9BEAECA}"/>
              </a:ext>
            </a:extLst>
          </p:cNvPr>
          <p:cNvSpPr/>
          <p:nvPr/>
        </p:nvSpPr>
        <p:spPr>
          <a:xfrm>
            <a:off x="5379503" y="1538906"/>
            <a:ext cx="3024147" cy="3780185"/>
          </a:xfrm>
          <a:prstGeom prst="frame">
            <a:avLst>
              <a:gd name="adj1" fmla="val 1974"/>
            </a:avLst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91AB72F-86E8-4845-AFC6-4B6600C5D803}"/>
              </a:ext>
            </a:extLst>
          </p:cNvPr>
          <p:cNvCxnSpPr>
            <a:cxnSpLocks/>
          </p:cNvCxnSpPr>
          <p:nvPr/>
        </p:nvCxnSpPr>
        <p:spPr>
          <a:xfrm flipV="1">
            <a:off x="4241139" y="5231947"/>
            <a:ext cx="1151172" cy="9662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1243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"/>
    </mc:Choice>
    <mc:Fallback xmlns="">
      <p:transition spd="slow" advClick="0" advTm="3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id="{37C2E169-41D2-7846-B325-8BC67A307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1" y="167508"/>
            <a:ext cx="7659704" cy="615950"/>
          </a:xfrm>
        </p:spPr>
        <p:txBody>
          <a:bodyPr/>
          <a:lstStyle/>
          <a:p>
            <a:pPr algn="l"/>
            <a:r>
              <a:rPr lang="en-US" dirty="0"/>
              <a:t>Issues &amp; Advancements</a:t>
            </a:r>
          </a:p>
        </p:txBody>
      </p:sp>
    </p:spTree>
    <p:extLst>
      <p:ext uri="{BB962C8B-B14F-4D97-AF65-F5344CB8AC3E}">
        <p14:creationId xmlns:p14="http://schemas.microsoft.com/office/powerpoint/2010/main" val="2727121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"/>
    </mc:Choice>
    <mc:Fallback xmlns="">
      <p:transition spd="slow" advClick="0" advTm="3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185663D-1EC6-954A-BC5E-1B3E4C718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Unstructured Grids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A4729E52-96F6-594C-8126-6B54A8B55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61" y="1044004"/>
            <a:ext cx="8527773" cy="2188105"/>
          </a:xfrm>
        </p:spPr>
        <p:txBody>
          <a:bodyPr/>
          <a:lstStyle/>
          <a:p>
            <a:pPr marL="400050"/>
            <a:r>
              <a:rPr lang="en-US" sz="2000" dirty="0"/>
              <a:t>As these problems get complicated, unstructured grids could be a solution</a:t>
            </a:r>
          </a:p>
          <a:p>
            <a:pPr marL="800100" lvl="1"/>
            <a:r>
              <a:rPr lang="en-US" sz="1600" dirty="0"/>
              <a:t>Much more flexible and their generation can be automated</a:t>
            </a:r>
          </a:p>
          <a:p>
            <a:pPr marL="1200150" lvl="2"/>
            <a:r>
              <a:rPr lang="en-US" sz="1400" dirty="0"/>
              <a:t>Ex. Sketch-to-Solution</a:t>
            </a:r>
          </a:p>
          <a:p>
            <a:pPr marL="800100" lvl="1"/>
            <a:r>
              <a:rPr lang="en-US" sz="1600" dirty="0"/>
              <a:t>Grid is only part of the “equation”</a:t>
            </a:r>
          </a:p>
          <a:p>
            <a:pPr marL="1200150" lvl="2"/>
            <a:r>
              <a:rPr lang="en-US" sz="1400" dirty="0"/>
              <a:t>Solver and Discretization</a:t>
            </a:r>
          </a:p>
          <a:p>
            <a:pPr marL="800100" lvl="1"/>
            <a:r>
              <a:rPr lang="en-US" sz="1600" dirty="0"/>
              <a:t>We don’t know what makes a good unstructured grid</a:t>
            </a:r>
          </a:p>
          <a:p>
            <a:pPr marL="800100" lvl="1"/>
            <a:r>
              <a:rPr lang="en-US" sz="1600" dirty="0"/>
              <a:t>Structured grids are the only robust ways we know of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90DAB3-8914-CC45-A8A2-2AA8252747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226" y="1466531"/>
            <a:ext cx="2584173" cy="51683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C5F1CAF-2386-9544-97AC-4330A5872AE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01" t="6843" r="31998" b="5645"/>
          <a:stretch/>
        </p:blipFill>
        <p:spPr>
          <a:xfrm>
            <a:off x="223988" y="3221775"/>
            <a:ext cx="3413093" cy="341309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2908A0B-8759-704D-AD3C-7DFB1D137653}"/>
              </a:ext>
            </a:extLst>
          </p:cNvPr>
          <p:cNvSpPr txBox="1"/>
          <p:nvPr/>
        </p:nvSpPr>
        <p:spPr>
          <a:xfrm>
            <a:off x="6331226" y="5680761"/>
            <a:ext cx="1526480" cy="954107"/>
          </a:xfrm>
          <a:prstGeom prst="rect">
            <a:avLst/>
          </a:prstGeom>
          <a:solidFill>
            <a:schemeClr val="bg1">
              <a:alpha val="90000"/>
            </a:schemeClr>
          </a:solidFill>
          <a:effectLst>
            <a:softEdge rad="50800"/>
          </a:effectLst>
        </p:spPr>
        <p:txBody>
          <a:bodyPr wrap="square" rtlCol="0">
            <a:spAutoFit/>
          </a:bodyPr>
          <a:lstStyle/>
          <a:p>
            <a:r>
              <a:rPr lang="en-US" sz="1400" b="1" i="1" dirty="0"/>
              <a:t>Hybrid Tet/Prism Grid with local advancing front </a:t>
            </a:r>
            <a:r>
              <a:rPr lang="en-US" sz="1400" b="1" i="1" dirty="0" err="1"/>
              <a:t>isosurfaces</a:t>
            </a:r>
            <a:endParaRPr lang="en-US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967A0A-4D69-AB4E-9E69-E7DEA47453BE}"/>
              </a:ext>
            </a:extLst>
          </p:cNvPr>
          <p:cNvSpPr txBox="1"/>
          <p:nvPr/>
        </p:nvSpPr>
        <p:spPr>
          <a:xfrm>
            <a:off x="223988" y="6327091"/>
            <a:ext cx="2286000" cy="307777"/>
          </a:xfrm>
          <a:prstGeom prst="rect">
            <a:avLst/>
          </a:prstGeom>
          <a:solidFill>
            <a:schemeClr val="bg1">
              <a:alpha val="90000"/>
            </a:schemeClr>
          </a:solidFill>
          <a:effectLst>
            <a:softEdge rad="50800"/>
          </a:effectLst>
        </p:spPr>
        <p:txBody>
          <a:bodyPr wrap="square" rtlCol="0">
            <a:spAutoFit/>
          </a:bodyPr>
          <a:lstStyle/>
          <a:p>
            <a:r>
              <a:rPr lang="en-US" sz="1400" b="1" i="1" dirty="0"/>
              <a:t>Sketch to Solution - Refine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29540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"/>
    </mc:Choice>
    <mc:Fallback xmlns="">
      <p:transition spd="slow" advClick="0" advTm="3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6956585-9C46-2145-BFA3-ED499410919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3" t="1" r="53" b="50000"/>
          <a:stretch/>
        </p:blipFill>
        <p:spPr>
          <a:xfrm>
            <a:off x="525361" y="1130221"/>
            <a:ext cx="7912961" cy="5457215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185663D-1EC6-954A-BC5E-1B3E4C718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Structured Grid Difficulty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A4FF0AC-3EAB-4A4C-99B5-6425CCAFCF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778" y="4141742"/>
            <a:ext cx="2286000" cy="2286000"/>
          </a:xfrm>
          <a:prstGeom prst="rect">
            <a:avLst/>
          </a:prstGeom>
        </p:spPr>
      </p:pic>
      <p:sp>
        <p:nvSpPr>
          <p:cNvPr id="2" name="Frame 1">
            <a:extLst>
              <a:ext uri="{FF2B5EF4-FFF2-40B4-BE49-F238E27FC236}">
                <a16:creationId xmlns:a16="http://schemas.microsoft.com/office/drawing/2014/main" id="{3D696A3C-EB8C-3C4C-B963-1CDD7B441615}"/>
              </a:ext>
            </a:extLst>
          </p:cNvPr>
          <p:cNvSpPr/>
          <p:nvPr/>
        </p:nvSpPr>
        <p:spPr>
          <a:xfrm>
            <a:off x="2464778" y="4126016"/>
            <a:ext cx="2323954" cy="2317451"/>
          </a:xfrm>
          <a:prstGeom prst="frame">
            <a:avLst>
              <a:gd name="adj1" fmla="val 2823"/>
            </a:avLst>
          </a:prstGeom>
          <a:solidFill>
            <a:srgbClr val="FF0000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90CD483-056D-1147-A6EA-E4DB8208B831}"/>
              </a:ext>
            </a:extLst>
          </p:cNvPr>
          <p:cNvCxnSpPr>
            <a:cxnSpLocks/>
            <a:stCxn id="8" idx="3"/>
            <a:endCxn id="2" idx="1"/>
          </p:cNvCxnSpPr>
          <p:nvPr/>
        </p:nvCxnSpPr>
        <p:spPr>
          <a:xfrm flipV="1">
            <a:off x="1101189" y="5284742"/>
            <a:ext cx="1363589" cy="103704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EF6236B2-BDFA-5C44-9653-45B21D1C4DDC}"/>
              </a:ext>
            </a:extLst>
          </p:cNvPr>
          <p:cNvSpPr txBox="1"/>
          <p:nvPr/>
        </p:nvSpPr>
        <p:spPr>
          <a:xfrm>
            <a:off x="3194141" y="4233580"/>
            <a:ext cx="1155124" cy="523220"/>
          </a:xfrm>
          <a:prstGeom prst="rect">
            <a:avLst/>
          </a:prstGeom>
          <a:solidFill>
            <a:schemeClr val="bg1">
              <a:alpha val="70000"/>
            </a:schemeClr>
          </a:solidFill>
          <a:effectLst>
            <a:softEdge rad="50800"/>
          </a:effectLst>
        </p:spPr>
        <p:txBody>
          <a:bodyPr wrap="square" rtlCol="0">
            <a:spAutoFit/>
          </a:bodyPr>
          <a:lstStyle/>
          <a:p>
            <a:r>
              <a:rPr lang="en-US" sz="1400" b="1" i="1" dirty="0"/>
              <a:t>Throw more points at it!?</a:t>
            </a:r>
            <a:endParaRPr lang="en-US" b="1" dirty="0"/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3D743FF1-F3B8-C342-A4FD-E28C887282B8}"/>
              </a:ext>
            </a:extLst>
          </p:cNvPr>
          <p:cNvSpPr/>
          <p:nvPr/>
        </p:nvSpPr>
        <p:spPr>
          <a:xfrm>
            <a:off x="916834" y="6218544"/>
            <a:ext cx="184355" cy="206478"/>
          </a:xfrm>
          <a:prstGeom prst="frame">
            <a:avLst>
              <a:gd name="adj1" fmla="val 2823"/>
            </a:avLst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50C8D96-BD1E-7048-86DC-5D6427AB4C9A}"/>
              </a:ext>
            </a:extLst>
          </p:cNvPr>
          <p:cNvSpPr txBox="1"/>
          <p:nvPr/>
        </p:nvSpPr>
        <p:spPr>
          <a:xfrm rot="19588331">
            <a:off x="1679254" y="2657013"/>
            <a:ext cx="1315681" cy="400110"/>
          </a:xfrm>
          <a:prstGeom prst="rect">
            <a:avLst/>
          </a:prstGeom>
          <a:solidFill>
            <a:schemeClr val="bg1"/>
          </a:solidFill>
          <a:ln w="57150">
            <a:noFill/>
          </a:ln>
          <a:effectLst>
            <a:softEdge rad="76200"/>
          </a:effectLst>
          <a:scene3d>
            <a:camera prst="orthographicFront">
              <a:rot lat="0" lon="0" rev="270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2000" b="1" dirty="0">
                <a:ln w="6350">
                  <a:solidFill>
                    <a:schemeClr val="tx1"/>
                  </a:solidFill>
                </a:ln>
                <a:solidFill>
                  <a:srgbClr val="FFC000"/>
                </a:solidFill>
              </a:rPr>
              <a:t>Arc Length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BF1B1F92-D28A-3A4D-BC3C-27B49FD498C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00"/>
          <a:stretch/>
        </p:blipFill>
        <p:spPr>
          <a:xfrm>
            <a:off x="4244010" y="1117856"/>
            <a:ext cx="3799394" cy="2955084"/>
          </a:xfrm>
          <a:prstGeom prst="rect">
            <a:avLst/>
          </a:prstGeom>
        </p:spPr>
      </p:pic>
      <p:sp>
        <p:nvSpPr>
          <p:cNvPr id="14" name="Frame 13">
            <a:extLst>
              <a:ext uri="{FF2B5EF4-FFF2-40B4-BE49-F238E27FC236}">
                <a16:creationId xmlns:a16="http://schemas.microsoft.com/office/drawing/2014/main" id="{5C416F1A-C8C8-B743-8556-D7EA9A409234}"/>
              </a:ext>
            </a:extLst>
          </p:cNvPr>
          <p:cNvSpPr/>
          <p:nvPr/>
        </p:nvSpPr>
        <p:spPr>
          <a:xfrm>
            <a:off x="4244010" y="1117156"/>
            <a:ext cx="3799394" cy="2955084"/>
          </a:xfrm>
          <a:prstGeom prst="frame">
            <a:avLst>
              <a:gd name="adj1" fmla="val 2823"/>
            </a:avLst>
          </a:prstGeom>
          <a:solidFill>
            <a:srgbClr val="00B0F0"/>
          </a:solidFill>
          <a:ln w="63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4366DDF-37F3-6042-9F6A-11AB807B2B69}"/>
              </a:ext>
            </a:extLst>
          </p:cNvPr>
          <p:cNvSpPr txBox="1"/>
          <p:nvPr/>
        </p:nvSpPr>
        <p:spPr>
          <a:xfrm>
            <a:off x="5264792" y="1277542"/>
            <a:ext cx="1945816" cy="307777"/>
          </a:xfrm>
          <a:prstGeom prst="rect">
            <a:avLst/>
          </a:prstGeom>
          <a:solidFill>
            <a:schemeClr val="bg1">
              <a:alpha val="70000"/>
            </a:schemeClr>
          </a:solidFill>
          <a:effectLst>
            <a:softEdge rad="50800"/>
          </a:effectLst>
        </p:spPr>
        <p:txBody>
          <a:bodyPr wrap="square" rtlCol="0">
            <a:spAutoFit/>
          </a:bodyPr>
          <a:lstStyle/>
          <a:p>
            <a:r>
              <a:rPr lang="en-US" sz="1400" b="1" i="1" dirty="0"/>
              <a:t>Stacked block topology</a:t>
            </a:r>
            <a:endParaRPr lang="en-US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DA391AD-E78F-D04E-995B-0A4DED070571}"/>
              </a:ext>
            </a:extLst>
          </p:cNvPr>
          <p:cNvSpPr txBox="1"/>
          <p:nvPr/>
        </p:nvSpPr>
        <p:spPr>
          <a:xfrm rot="19371417">
            <a:off x="-46883" y="5461810"/>
            <a:ext cx="1315681" cy="400110"/>
          </a:xfrm>
          <a:prstGeom prst="rect">
            <a:avLst/>
          </a:prstGeom>
          <a:solidFill>
            <a:schemeClr val="bg1"/>
          </a:solidFill>
          <a:ln w="57150">
            <a:noFill/>
          </a:ln>
          <a:effectLst>
            <a:softEdge rad="76200"/>
          </a:effectLst>
          <a:scene3d>
            <a:camera prst="orthographicFront">
              <a:rot lat="0" lon="0" rev="270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2000" b="1" dirty="0">
                <a:ln w="6350">
                  <a:solidFill>
                    <a:schemeClr val="tx1"/>
                  </a:solidFill>
                </a:ln>
                <a:solidFill>
                  <a:srgbClr val="FFC000"/>
                </a:solidFill>
              </a:rPr>
              <a:t>Arc Length</a:t>
            </a:r>
          </a:p>
        </p:txBody>
      </p:sp>
    </p:spTree>
    <p:extLst>
      <p:ext uri="{BB962C8B-B14F-4D97-AF65-F5344CB8AC3E}">
        <p14:creationId xmlns:p14="http://schemas.microsoft.com/office/powerpoint/2010/main" val="2594176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"/>
    </mc:Choice>
    <mc:Fallback xmlns="">
      <p:transition spd="slow" advClick="0" advTm="3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185663D-1EC6-954A-BC5E-1B3E4C718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695091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"/>
    </mc:Choice>
    <mc:Fallback xmlns="">
      <p:transition spd="slow" advClick="0" advTm="300"/>
    </mc:Fallback>
  </mc:AlternateContent>
</p:sld>
</file>

<file path=ppt/theme/theme1.xml><?xml version="1.0" encoding="utf-8"?>
<a:theme xmlns:a="http://schemas.openxmlformats.org/drawingml/2006/main" name="ED PPT Template 7 12 11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NASA LaRC Generic</Template>
  <TotalTime>112774</TotalTime>
  <Words>1182</Words>
  <Application>Microsoft Macintosh PowerPoint</Application>
  <PresentationFormat>On-screen Show (4:3)</PresentationFormat>
  <Paragraphs>185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Courier New</vt:lpstr>
      <vt:lpstr>Wingdings</vt:lpstr>
      <vt:lpstr>ED PPT Template 7 12 11</vt:lpstr>
      <vt:lpstr>CFD 101: Grid Generation  NASA Langley/Ames EDL Seminar Series for Summer Interns</vt:lpstr>
      <vt:lpstr>Introduction</vt:lpstr>
      <vt:lpstr>Outline</vt:lpstr>
      <vt:lpstr>What makes a good grid?</vt:lpstr>
      <vt:lpstr>What Type of Geometry?</vt:lpstr>
      <vt:lpstr>What Type of Grid?</vt:lpstr>
      <vt:lpstr>What Makes a Good Aerothermodynamic Grid?</vt:lpstr>
      <vt:lpstr>Example Workflow</vt:lpstr>
      <vt:lpstr>Workflow Setup</vt:lpstr>
      <vt:lpstr>Basic Workflow Procedure</vt:lpstr>
      <vt:lpstr>1. Create Connectors</vt:lpstr>
      <vt:lpstr>2. Dimension and Distribute Points</vt:lpstr>
      <vt:lpstr>3. Grow Boundary Layer Grid</vt:lpstr>
      <vt:lpstr>4. Attach Inviscid Domain</vt:lpstr>
      <vt:lpstr>5. Extrude (rotate)</vt:lpstr>
      <vt:lpstr>6. Replace Surface Poles with H-Grids</vt:lpstr>
      <vt:lpstr>7. Use Radial_Interp</vt:lpstr>
      <vt:lpstr>8. Define Boundary Conditions</vt:lpstr>
      <vt:lpstr>Adapt Grid to Bow Shock</vt:lpstr>
      <vt:lpstr>Issues &amp; Advancements</vt:lpstr>
      <vt:lpstr>Unstructured Grids</vt:lpstr>
      <vt:lpstr>Structured Grid Difficulty</vt:lpstr>
      <vt:lpstr>Questions?</vt:lpstr>
    </vt:vector>
  </TitlesOfParts>
  <Company>ODIN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Product Lines</dc:title>
  <dc:creator>jmarlowe</dc:creator>
  <cp:lastModifiedBy>Wise, Adam J. (LARC-D305)</cp:lastModifiedBy>
  <cp:revision>1268</cp:revision>
  <cp:lastPrinted>2019-08-28T17:47:10Z</cp:lastPrinted>
  <dcterms:created xsi:type="dcterms:W3CDTF">2012-09-25T21:07:10Z</dcterms:created>
  <dcterms:modified xsi:type="dcterms:W3CDTF">2021-06-17T02:02:51Z</dcterms:modified>
</cp:coreProperties>
</file>