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70" r:id="rId2"/>
    <p:sldMasterId id="2147483673" r:id="rId3"/>
  </p:sldMasterIdLst>
  <p:notesMasterIdLst>
    <p:notesMasterId r:id="rId21"/>
  </p:notesMasterIdLst>
  <p:sldIdLst>
    <p:sldId id="268" r:id="rId4"/>
    <p:sldId id="269" r:id="rId5"/>
    <p:sldId id="270" r:id="rId6"/>
    <p:sldId id="283" r:id="rId7"/>
    <p:sldId id="286" r:id="rId8"/>
    <p:sldId id="287" r:id="rId9"/>
    <p:sldId id="288" r:id="rId10"/>
    <p:sldId id="285" r:id="rId11"/>
    <p:sldId id="289" r:id="rId12"/>
    <p:sldId id="291" r:id="rId13"/>
    <p:sldId id="296" r:id="rId14"/>
    <p:sldId id="284" r:id="rId15"/>
    <p:sldId id="297" r:id="rId16"/>
    <p:sldId id="295" r:id="rId17"/>
    <p:sldId id="277" r:id="rId18"/>
    <p:sldId id="293" r:id="rId19"/>
    <p:sldId id="298"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ris, Danny W. (MSFC-HP40)" initials="HDW(" lastIdx="6" clrIdx="0">
    <p:extLst>
      <p:ext uri="{19B8F6BF-5375-455C-9EA6-DF929625EA0E}">
        <p15:presenceInfo xmlns:p15="http://schemas.microsoft.com/office/powerpoint/2012/main" userId="S-1-5-21-330711430-3775241029-4075259233-60047" providerId="AD"/>
      </p:ext>
    </p:extLst>
  </p:cmAuthor>
  <p:cmAuthor id="2" name="Simon, Matthew A. (LARC-E402)" initials="SMA(" lastIdx="16" clrIdx="1">
    <p:extLst>
      <p:ext uri="{19B8F6BF-5375-455C-9EA6-DF929625EA0E}">
        <p15:presenceInfo xmlns:p15="http://schemas.microsoft.com/office/powerpoint/2012/main" userId="S-1-5-21-330711430-3775241029-4075259233-797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B3"/>
    <a:srgbClr val="D41B1C"/>
    <a:srgbClr val="FFFFFF"/>
    <a:srgbClr val="299F29"/>
    <a:srgbClr val="8C5CB8"/>
    <a:srgbClr val="1772B1"/>
    <a:srgbClr val="1973B2"/>
    <a:srgbClr val="D83435"/>
    <a:srgbClr val="E273C0"/>
    <a:srgbClr val="7F43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58" autoAdjust="0"/>
    <p:restoredTop sz="91393" autoAdjust="0"/>
  </p:normalViewPr>
  <p:slideViewPr>
    <p:cSldViewPr snapToGrid="0" snapToObjects="1">
      <p:cViewPr varScale="1">
        <p:scale>
          <a:sx n="146" d="100"/>
          <a:sy n="146" d="100"/>
        </p:scale>
        <p:origin x="522"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4A09BE2C-3875-4748-9F14-58EC80C7FF7A}" type="datetimeFigureOut">
              <a:rPr lang="en-US" smtClean="0"/>
              <a:t>6/17/2021</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1547903C-CC2E-0F40-BBDA-F1625A7AB225}" type="slidenum">
              <a:rPr lang="en-US" smtClean="0"/>
              <a:t>‹#›</a:t>
            </a:fld>
            <a:endParaRPr lang="en-US" dirty="0"/>
          </a:p>
        </p:txBody>
      </p:sp>
    </p:spTree>
    <p:extLst>
      <p:ext uri="{BB962C8B-B14F-4D97-AF65-F5344CB8AC3E}">
        <p14:creationId xmlns:p14="http://schemas.microsoft.com/office/powerpoint/2010/main" val="302193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map is not</a:t>
            </a:r>
            <a:r>
              <a:rPr lang="en-US" baseline="0" dirty="0" smtClean="0"/>
              <a:t> the territory</a:t>
            </a:r>
            <a:endParaRPr lang="en-US" dirty="0"/>
          </a:p>
        </p:txBody>
      </p:sp>
      <p:sp>
        <p:nvSpPr>
          <p:cNvPr id="4" name="Slide Number Placeholder 3"/>
          <p:cNvSpPr>
            <a:spLocks noGrp="1"/>
          </p:cNvSpPr>
          <p:nvPr>
            <p:ph type="sldNum" sz="quarter" idx="10"/>
          </p:nvPr>
        </p:nvSpPr>
        <p:spPr/>
        <p:txBody>
          <a:bodyPr/>
          <a:lstStyle/>
          <a:p>
            <a:fld id="{1547903C-CC2E-0F40-BBDA-F1625A7AB225}" type="slidenum">
              <a:rPr lang="en-US" smtClean="0"/>
              <a:t>13</a:t>
            </a:fld>
            <a:endParaRPr lang="en-US" dirty="0"/>
          </a:p>
        </p:txBody>
      </p:sp>
    </p:spTree>
    <p:extLst>
      <p:ext uri="{BB962C8B-B14F-4D97-AF65-F5344CB8AC3E}">
        <p14:creationId xmlns:p14="http://schemas.microsoft.com/office/powerpoint/2010/main" val="2467492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 Box 74"/>
          <p:cNvSpPr txBox="1">
            <a:spLocks noChangeArrowheads="1"/>
          </p:cNvSpPr>
          <p:nvPr userDrawn="1"/>
        </p:nvSpPr>
        <p:spPr bwMode="auto">
          <a:xfrm>
            <a:off x="9484206"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229291"/>
            <a:ext cx="6487582"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361955"/>
            <a:ext cx="715837" cy="592854"/>
          </a:xfrm>
          <a:prstGeom prst="rect">
            <a:avLst/>
          </a:prstGeom>
        </p:spPr>
      </p:pic>
      <p:sp>
        <p:nvSpPr>
          <p:cNvPr id="12" name="Rectangle 11">
            <a:extLst>
              <a:ext uri="{FF2B5EF4-FFF2-40B4-BE49-F238E27FC236}">
                <a16:creationId xmlns:a16="http://schemas.microsoft.com/office/drawing/2014/main" id="{0C700F19-F102-354C-8C8F-2232A1D84850}"/>
              </a:ext>
            </a:extLst>
          </p:cNvPr>
          <p:cNvSpPr/>
          <p:nvPr userDrawn="1"/>
        </p:nvSpPr>
        <p:spPr>
          <a:xfrm>
            <a:off x="2266122" y="6604084"/>
            <a:ext cx="6554684" cy="276999"/>
          </a:xfrm>
          <a:prstGeom prst="rect">
            <a:avLst/>
          </a:prstGeom>
        </p:spPr>
        <p:txBody>
          <a:bodyPr wrap="square">
            <a:spAutoFit/>
          </a:bodyPr>
          <a:lstStyle/>
          <a:p>
            <a:pPr algn="ctr"/>
            <a:r>
              <a:rPr lang="en-US" sz="1200" b="1" dirty="0">
                <a:solidFill>
                  <a:srgbClr val="FF0000"/>
                </a:solidFill>
                <a:latin typeface="Arial"/>
                <a:cs typeface="Arial"/>
              </a:rPr>
              <a:t>SENSITIVE BUT UNCLASSIFIED • NASA INTERNAL USE ONLY • DO NOT DISTRIBUTE</a:t>
            </a:r>
          </a:p>
        </p:txBody>
      </p:sp>
      <p:pic>
        <p:nvPicPr>
          <p:cNvPr id="13" name="Picture 12">
            <a:extLst>
              <a:ext uri="{FF2B5EF4-FFF2-40B4-BE49-F238E27FC236}">
                <a16:creationId xmlns:a16="http://schemas.microsoft.com/office/drawing/2014/main" id="{FDC77054-5287-8C43-8E97-06CE9AA1473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85086"/>
            <a:ext cx="12572965" cy="7072293"/>
          </a:xfrm>
          <a:prstGeom prst="rect">
            <a:avLst/>
          </a:prstGeom>
        </p:spPr>
      </p:pic>
    </p:spTree>
    <p:extLst>
      <p:ext uri="{BB962C8B-B14F-4D97-AF65-F5344CB8AC3E}">
        <p14:creationId xmlns:p14="http://schemas.microsoft.com/office/powerpoint/2010/main" val="3563295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15383" y="1003301"/>
            <a:ext cx="11689511" cy="56328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9347200" y="6538913"/>
            <a:ext cx="2844800" cy="365125"/>
          </a:xfrm>
        </p:spPr>
        <p:txBody>
          <a:bodyPr/>
          <a:lstStyle>
            <a:lvl1pPr>
              <a:defRPr/>
            </a:lvl1pPr>
          </a:lstStyle>
          <a:p>
            <a:pPr>
              <a:defRPr/>
            </a:pPr>
            <a:fld id="{A587C384-89D6-8141-B091-9776852F31EF}" type="slidenum">
              <a:rPr lang="en-US" altLang="x-none"/>
              <a:pPr>
                <a:defRPr/>
              </a:pPr>
              <a:t>‹#›</a:t>
            </a:fld>
            <a:endParaRPr lang="en-US" altLang="x-none" dirty="0"/>
          </a:p>
        </p:txBody>
      </p:sp>
      <p:sp>
        <p:nvSpPr>
          <p:cNvPr id="5" name="Footer Placeholder 1"/>
          <p:cNvSpPr>
            <a:spLocks noGrp="1"/>
          </p:cNvSpPr>
          <p:nvPr>
            <p:ph type="ftr" sz="quarter" idx="11"/>
          </p:nvPr>
        </p:nvSpPr>
        <p:spPr>
          <a:xfrm>
            <a:off x="4165600" y="6356351"/>
            <a:ext cx="3860800" cy="365125"/>
          </a:xfrm>
          <a:prstGeom prst="rect">
            <a:avLst/>
          </a:prstGeom>
        </p:spPr>
        <p:txBody>
          <a:bodyPr/>
          <a:lstStyle>
            <a:lvl1pPr defTabSz="457200">
              <a:defRPr>
                <a:latin typeface="Calibri" charset="0"/>
              </a:defRPr>
            </a:lvl1pPr>
          </a:lstStyle>
          <a:p>
            <a:pPr>
              <a:defRPr/>
            </a:pPr>
            <a:endParaRPr lang="en-US" dirty="0">
              <a:solidFill>
                <a:prstClr val="black"/>
              </a:solidFill>
            </a:endParaRPr>
          </a:p>
        </p:txBody>
      </p:sp>
      <p:sp>
        <p:nvSpPr>
          <p:cNvPr id="6" name="Date Placeholder 1"/>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7/13/2021</a:t>
            </a:r>
            <a:endParaRPr lang="en-US" dirty="0"/>
          </a:p>
        </p:txBody>
      </p:sp>
    </p:spTree>
    <p:extLst>
      <p:ext uri="{BB962C8B-B14F-4D97-AF65-F5344CB8AC3E}">
        <p14:creationId xmlns:p14="http://schemas.microsoft.com/office/powerpoint/2010/main" val="3028811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833C988F-EB4A-BE44-AF14-2A0304D0A605}" type="slidenum">
              <a:rPr lang="en-US" altLang="x-none"/>
              <a:pPr>
                <a:defRPr/>
              </a:pPr>
              <a:t>‹#›</a:t>
            </a:fld>
            <a:endParaRPr lang="en-US" altLang="x-none" dirty="0"/>
          </a:p>
        </p:txBody>
      </p:sp>
      <p:sp>
        <p:nvSpPr>
          <p:cNvPr id="4" name="Date Placeholder 1"/>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7/13/2021</a:t>
            </a:r>
            <a:endParaRPr lang="en-US" dirty="0"/>
          </a:p>
        </p:txBody>
      </p:sp>
    </p:spTree>
    <p:extLst>
      <p:ext uri="{BB962C8B-B14F-4D97-AF65-F5344CB8AC3E}">
        <p14:creationId xmlns:p14="http://schemas.microsoft.com/office/powerpoint/2010/main" val="4124159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2000"/>
                    </a14:imgEffect>
                  </a14:imgLayer>
                </a14:imgProps>
              </a:ext>
              <a:ext uri="{28A0092B-C50C-407E-A947-70E740481C1C}">
                <a14:useLocalDpi xmlns:a14="http://schemas.microsoft.com/office/drawing/2010/main"/>
              </a:ext>
            </a:extLst>
          </a:blip>
          <a:srcRect/>
          <a:stretch/>
        </p:blipFill>
        <p:spPr>
          <a:xfrm>
            <a:off x="0" y="828928"/>
            <a:ext cx="12192000" cy="6029073"/>
          </a:xfrm>
          <a:prstGeom prst="rect">
            <a:avLst/>
          </a:prstGeom>
        </p:spPr>
      </p:pic>
      <p:sp>
        <p:nvSpPr>
          <p:cNvPr id="6" name="Text Box 74"/>
          <p:cNvSpPr txBox="1">
            <a:spLocks noChangeArrowheads="1"/>
          </p:cNvSpPr>
          <p:nvPr userDrawn="1"/>
        </p:nvSpPr>
        <p:spPr bwMode="auto">
          <a:xfrm>
            <a:off x="317502" y="544513"/>
            <a:ext cx="2832100" cy="184666"/>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374652" y="1261278"/>
            <a:ext cx="10198100" cy="1001506"/>
          </a:xfrm>
          <a:ln>
            <a:noFill/>
          </a:ln>
        </p:spPr>
        <p:txBody>
          <a:bodyPr anchor="t"/>
          <a:lstStyle>
            <a:lvl1pPr>
              <a:defRPr sz="2800">
                <a:solidFill>
                  <a:schemeClr val="bg1"/>
                </a:solidFill>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317503" y="4586701"/>
            <a:ext cx="4906999" cy="2033186"/>
          </a:xfrm>
          <a:ln>
            <a:noFill/>
          </a:ln>
        </p:spPr>
        <p:txBody>
          <a:bodyPr/>
          <a:lstStyle>
            <a:lvl1pPr>
              <a:buNone/>
              <a:defRPr sz="1600" b="0" baseline="0">
                <a:solidFill>
                  <a:schemeClr val="bg1"/>
                </a:solidFill>
              </a:defRPr>
            </a:lvl1pPr>
          </a:lstStyle>
          <a:p>
            <a:r>
              <a:rPr lang="en-US"/>
              <a:t>Click to edit Master subtitle style</a:t>
            </a:r>
            <a:endParaRPr lang="en-US" dirty="0"/>
          </a:p>
        </p:txBody>
      </p:sp>
      <p:sp>
        <p:nvSpPr>
          <p:cNvPr id="10" name="Rectangle 9"/>
          <p:cNvSpPr/>
          <p:nvPr userDrawn="1"/>
        </p:nvSpPr>
        <p:spPr>
          <a:xfrm>
            <a:off x="3048000" y="6611782"/>
            <a:ext cx="6096000" cy="246221"/>
          </a:xfrm>
          <a:prstGeom prst="rect">
            <a:avLst/>
          </a:prstGeom>
        </p:spPr>
        <p:txBody>
          <a:bodyPr>
            <a:spAutoFit/>
          </a:bodyPr>
          <a:lstStyle/>
          <a:p>
            <a:pPr algn="ctr" fontAlgn="base">
              <a:spcBef>
                <a:spcPct val="0"/>
              </a:spcBef>
              <a:spcAft>
                <a:spcPct val="0"/>
              </a:spcAft>
              <a:defRPr/>
            </a:pPr>
            <a:r>
              <a:rPr lang="en-US" sz="1000" b="1" dirty="0">
                <a:solidFill>
                  <a:srgbClr val="FF0000"/>
                </a:solidFill>
                <a:latin typeface="Arial" charset="0"/>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latin typeface="Arial" charset="0"/>
                <a:cs typeface="Arial" charset="0"/>
              </a:rPr>
              <a:t> Do Not Distribute</a:t>
            </a:r>
          </a:p>
        </p:txBody>
      </p:sp>
    </p:spTree>
    <p:extLst>
      <p:ext uri="{BB962C8B-B14F-4D97-AF65-F5344CB8AC3E}">
        <p14:creationId xmlns:p14="http://schemas.microsoft.com/office/powerpoint/2010/main" val="4088864256"/>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E5671264-8677-1B45-9070-7F0FB208BD3B}" type="slidenum">
              <a:rPr lang="en-US"/>
              <a:pPr>
                <a:defRPr/>
              </a:pPr>
              <a:t>‹#›</a:t>
            </a:fld>
            <a:endParaRPr lang="en-US" dirty="0"/>
          </a:p>
        </p:txBody>
      </p:sp>
    </p:spTree>
    <p:extLst>
      <p:ext uri="{BB962C8B-B14F-4D97-AF65-F5344CB8AC3E}">
        <p14:creationId xmlns:p14="http://schemas.microsoft.com/office/powerpoint/2010/main" val="2085447240"/>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838200"/>
            <a:ext cx="12192000" cy="54864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7" name="Rectangle 162"/>
          <p:cNvSpPr>
            <a:spLocks noGrp="1" noChangeArrowheads="1"/>
          </p:cNvSpPr>
          <p:nvPr>
            <p:ph type="ctrTitle"/>
          </p:nvPr>
        </p:nvSpPr>
        <p:spPr>
          <a:xfrm>
            <a:off x="335574" y="3352800"/>
            <a:ext cx="10198100" cy="1001506"/>
          </a:xfrm>
          <a:ln>
            <a:noFill/>
          </a:ln>
        </p:spPr>
        <p:txBody>
          <a:bodyPr anchor="t"/>
          <a:lstStyle>
            <a:lvl1pPr>
              <a:defRPr sz="3600">
                <a:solidFill>
                  <a:schemeClr val="bg1"/>
                </a:solidFill>
                <a:effectLst>
                  <a:outerShdw blurRad="38100" dist="38100" dir="2700000" algn="tl">
                    <a:srgbClr val="000000">
                      <a:alpha val="43137"/>
                    </a:srgbClr>
                  </a:outerShdw>
                </a:effectLst>
              </a:defRPr>
            </a:lvl1pPr>
          </a:lstStyle>
          <a:p>
            <a:r>
              <a:rPr lang="en-US" dirty="0"/>
              <a:t>Click to edit Master title style</a:t>
            </a:r>
          </a:p>
        </p:txBody>
      </p:sp>
      <p:sp>
        <p:nvSpPr>
          <p:cNvPr id="9" name="Rectangle 163"/>
          <p:cNvSpPr>
            <a:spLocks noGrp="1" noChangeArrowheads="1"/>
          </p:cNvSpPr>
          <p:nvPr>
            <p:ph type="subTitle" idx="1"/>
          </p:nvPr>
        </p:nvSpPr>
        <p:spPr>
          <a:xfrm>
            <a:off x="332225" y="4495801"/>
            <a:ext cx="10198100" cy="430903"/>
          </a:xfrm>
          <a:ln>
            <a:noFill/>
          </a:ln>
        </p:spPr>
        <p:txBody>
          <a:bodyPr/>
          <a:lstStyle>
            <a:lvl1pPr>
              <a:buNone/>
              <a:defRPr sz="1600" b="0" baseline="0">
                <a:solidFill>
                  <a:schemeClr val="bg1"/>
                </a:solidFill>
              </a:defRPr>
            </a:lvl1pPr>
          </a:lstStyle>
          <a:p>
            <a:r>
              <a:rPr lang="en-US" dirty="0"/>
              <a:t>Click to edit Master subtitle style</a:t>
            </a:r>
          </a:p>
        </p:txBody>
      </p:sp>
      <p:sp>
        <p:nvSpPr>
          <p:cNvPr id="10" name="Slide Number Placeholder 5"/>
          <p:cNvSpPr>
            <a:spLocks noGrp="1"/>
          </p:cNvSpPr>
          <p:nvPr>
            <p:ph type="sldNum" sz="quarter" idx="10"/>
          </p:nvPr>
        </p:nvSpPr>
        <p:spPr>
          <a:xfrm>
            <a:off x="10871200"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Tree>
    <p:extLst>
      <p:ext uri="{BB962C8B-B14F-4D97-AF65-F5344CB8AC3E}">
        <p14:creationId xmlns:p14="http://schemas.microsoft.com/office/powerpoint/2010/main" val="3598330740"/>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lvl2pPr marL="461963" indent="-228600">
              <a:defRPr/>
            </a:lvl2pPr>
            <a:lvl3pPr marL="798513" indent="-228600">
              <a:defRPr/>
            </a:lvl3pPr>
            <a:lvl4pPr marL="1260475" indent="-228600">
              <a:defRPr/>
            </a:lvl4pPr>
            <a:lvl5pPr marL="1655763"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Tree>
    <p:extLst>
      <p:ext uri="{BB962C8B-B14F-4D97-AF65-F5344CB8AC3E}">
        <p14:creationId xmlns:p14="http://schemas.microsoft.com/office/powerpoint/2010/main" val="829554078"/>
      </p:ext>
    </p:extLst>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5384" y="0"/>
            <a:ext cx="10769600" cy="533400"/>
          </a:xfrm>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lvl2pPr marL="461963" indent="-228600">
              <a:defRPr/>
            </a:lvl2pPr>
            <a:lvl3pPr marL="798513" indent="-228600">
              <a:defRPr/>
            </a:lvl3pPr>
            <a:lvl4pPr marL="1260475" indent="-228600">
              <a:defRPr/>
            </a:lvl4pPr>
            <a:lvl5pPr marL="1655763"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
        <p:nvSpPr>
          <p:cNvPr id="8" name="Text Placeholder 7"/>
          <p:cNvSpPr>
            <a:spLocks noGrp="1"/>
          </p:cNvSpPr>
          <p:nvPr>
            <p:ph type="body" sz="quarter" idx="11" hasCustomPrompt="1"/>
          </p:nvPr>
        </p:nvSpPr>
        <p:spPr>
          <a:xfrm>
            <a:off x="304800" y="457200"/>
            <a:ext cx="10769600" cy="457200"/>
          </a:xfrm>
        </p:spPr>
        <p:txBody>
          <a:bodyPr/>
          <a:lstStyle>
            <a:lvl1pPr marL="0" indent="0">
              <a:buNone/>
              <a:defRPr sz="1800">
                <a:solidFill>
                  <a:schemeClr val="bg1"/>
                </a:solidFill>
              </a:defRPr>
            </a:lvl1pPr>
            <a:lvl2pPr marL="233363" indent="0">
              <a:buNone/>
              <a:defRPr/>
            </a:lvl2pPr>
            <a:lvl3pPr marL="569913" indent="0">
              <a:buNone/>
              <a:defRPr/>
            </a:lvl3pPr>
            <a:lvl4pPr marL="1031875" indent="0">
              <a:buNone/>
              <a:defRPr/>
            </a:lvl4pPr>
            <a:lvl5pPr marL="1427163" indent="0">
              <a:buNone/>
              <a:defRPr/>
            </a:lvl5pPr>
          </a:lstStyle>
          <a:p>
            <a:pPr lvl="0"/>
            <a:r>
              <a:rPr lang="en-US" dirty="0"/>
              <a:t>Click to edit Master subtitle style</a:t>
            </a:r>
          </a:p>
        </p:txBody>
      </p:sp>
    </p:spTree>
    <p:extLst>
      <p:ext uri="{BB962C8B-B14F-4D97-AF65-F5344CB8AC3E}">
        <p14:creationId xmlns:p14="http://schemas.microsoft.com/office/powerpoint/2010/main" val="3620317713"/>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6000" y="3044826"/>
            <a:ext cx="10363200" cy="1362075"/>
          </a:xfrm>
        </p:spPr>
        <p:txBody>
          <a:bodyPr anchor="b"/>
          <a:lstStyle>
            <a:lvl1pPr algn="l">
              <a:defRPr sz="3200" b="1"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016000" y="4406901"/>
            <a:ext cx="10363200" cy="1500187"/>
          </a:xfrm>
        </p:spPr>
        <p:txBody>
          <a:bodyPr anchor="t"/>
          <a:lstStyle>
            <a:lvl1pPr marL="0" indent="0">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2089AD33-DB78-4445-9CB6-714A4D4C08EE}" type="slidenum">
              <a:rPr lang="en-US" altLang="en-US" smtClean="0"/>
              <a:pPr/>
              <a:t>‹#›</a:t>
            </a:fld>
            <a:endParaRPr lang="en-US" altLang="en-US" dirty="0"/>
          </a:p>
        </p:txBody>
      </p:sp>
    </p:spTree>
    <p:extLst>
      <p:ext uri="{BB962C8B-B14F-4D97-AF65-F5344CB8AC3E}">
        <p14:creationId xmlns:p14="http://schemas.microsoft.com/office/powerpoint/2010/main" val="3422809938"/>
      </p:ext>
    </p:extLst>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6AD90F5E-1D4A-4A95-ACA3-9B478FB7CA94}" type="slidenum">
              <a:rPr lang="en-US" altLang="en-US" smtClean="0"/>
              <a:pPr/>
              <a:t>‹#›</a:t>
            </a:fld>
            <a:endParaRPr lang="en-US" altLang="en-US" dirty="0"/>
          </a:p>
        </p:txBody>
      </p:sp>
    </p:spTree>
    <p:extLst>
      <p:ext uri="{BB962C8B-B14F-4D97-AF65-F5344CB8AC3E}">
        <p14:creationId xmlns:p14="http://schemas.microsoft.com/office/powerpoint/2010/main" val="353162016"/>
      </p:ext>
    </p:extLst>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217CD758-601D-41B9-9B1E-B6CEBB049582}" type="slidenum">
              <a:rPr lang="en-US" altLang="en-US" smtClean="0"/>
              <a:pPr/>
              <a:t>‹#›</a:t>
            </a:fld>
            <a:endParaRPr lang="en-US" altLang="en-US" dirty="0"/>
          </a:p>
        </p:txBody>
      </p:sp>
    </p:spTree>
    <p:extLst>
      <p:ext uri="{BB962C8B-B14F-4D97-AF65-F5344CB8AC3E}">
        <p14:creationId xmlns:p14="http://schemas.microsoft.com/office/powerpoint/2010/main" val="1301426008"/>
      </p:ext>
    </p:extLst>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026F631D-F66C-44B4-B1B1-BD83A9A08A6F}" type="slidenum">
              <a:rPr lang="en-US" altLang="en-US" smtClean="0"/>
              <a:pPr/>
              <a:t>‹#›</a:t>
            </a:fld>
            <a:endParaRPr lang="en-US" altLang="en-US" dirty="0"/>
          </a:p>
        </p:txBody>
      </p:sp>
    </p:spTree>
    <p:extLst>
      <p:ext uri="{BB962C8B-B14F-4D97-AF65-F5344CB8AC3E}">
        <p14:creationId xmlns:p14="http://schemas.microsoft.com/office/powerpoint/2010/main" val="98242627"/>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76D7DF85-1219-4474-B218-8417CE942268}" type="slidenum">
              <a:rPr lang="en-US" altLang="en-US" smtClean="0"/>
              <a:pPr/>
              <a:t>‹#›</a:t>
            </a:fld>
            <a:endParaRPr lang="en-US" altLang="en-US" dirty="0"/>
          </a:p>
        </p:txBody>
      </p:sp>
    </p:spTree>
    <p:extLst>
      <p:ext uri="{BB962C8B-B14F-4D97-AF65-F5344CB8AC3E}">
        <p14:creationId xmlns:p14="http://schemas.microsoft.com/office/powerpoint/2010/main" val="4215747992"/>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EFA777D7-505B-48F7-8605-764A70B2EB15}" type="slidenum">
              <a:rPr lang="en-US" altLang="en-US" smtClean="0"/>
              <a:pPr/>
              <a:t>‹#›</a:t>
            </a:fld>
            <a:endParaRPr lang="en-US" altLang="en-US" dirty="0"/>
          </a:p>
        </p:txBody>
      </p:sp>
    </p:spTree>
    <p:extLst>
      <p:ext uri="{BB962C8B-B14F-4D97-AF65-F5344CB8AC3E}">
        <p14:creationId xmlns:p14="http://schemas.microsoft.com/office/powerpoint/2010/main" val="2535914772"/>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AA267EC1-D3C8-4867-8BC7-CDA0525B08CF}" type="slidenum">
              <a:rPr lang="en-US" altLang="en-US" smtClean="0"/>
              <a:pPr/>
              <a:t>‹#›</a:t>
            </a:fld>
            <a:endParaRPr lang="en-US" altLang="en-US" dirty="0"/>
          </a:p>
        </p:txBody>
      </p:sp>
    </p:spTree>
    <p:extLst>
      <p:ext uri="{BB962C8B-B14F-4D97-AF65-F5344CB8AC3E}">
        <p14:creationId xmlns:p14="http://schemas.microsoft.com/office/powerpoint/2010/main" val="3889223666"/>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4A72CF5E-E44F-4C64-ACAB-E65638601F1B}" type="slidenum">
              <a:rPr lang="en-US" altLang="en-US" smtClean="0"/>
              <a:pPr/>
              <a:t>‹#›</a:t>
            </a:fld>
            <a:endParaRPr lang="en-US" altLang="en-US" dirty="0"/>
          </a:p>
        </p:txBody>
      </p:sp>
    </p:spTree>
    <p:extLst>
      <p:ext uri="{BB962C8B-B14F-4D97-AF65-F5344CB8AC3E}">
        <p14:creationId xmlns:p14="http://schemas.microsoft.com/office/powerpoint/2010/main" val="1725380480"/>
      </p:ext>
    </p:extLst>
  </p:cSld>
  <p:clrMapOvr>
    <a:masterClrMapping/>
  </p:clrMapOvr>
  <p:transition advClick="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6.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endParaRPr lang="en-US" altLang="x-none" dirty="0"/>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endParaRPr lang="en-US" altLang="x-none" dirty="0"/>
          </a:p>
        </p:txBody>
      </p:sp>
      <p:sp>
        <p:nvSpPr>
          <p:cNvPr id="6" name="Slide Number Placeholder 5"/>
          <p:cNvSpPr>
            <a:spLocks noGrp="1"/>
          </p:cNvSpPr>
          <p:nvPr>
            <p:ph type="sldNum" sz="quarter" idx="4"/>
          </p:nvPr>
        </p:nvSpPr>
        <p:spPr>
          <a:xfrm>
            <a:off x="9347200" y="64745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pic>
        <p:nvPicPr>
          <p:cNvPr id="8" name="Picture 7"/>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
        <p:nvSpPr>
          <p:cNvPr id="2" name="Date Placeholder 1"/>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7/13/2021</a:t>
            </a:r>
            <a:endParaRPr lang="en-US" dirty="0"/>
          </a:p>
        </p:txBody>
      </p:sp>
    </p:spTree>
    <p:extLst>
      <p:ext uri="{BB962C8B-B14F-4D97-AF65-F5344CB8AC3E}">
        <p14:creationId xmlns:p14="http://schemas.microsoft.com/office/powerpoint/2010/main" val="362916555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hf hdr="0" ftr="0"/>
  <p:txStyles>
    <p:title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272546" y="158753"/>
            <a:ext cx="788222"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fontAlgn="base">
              <a:spcBef>
                <a:spcPct val="0"/>
              </a:spcBef>
              <a:spcAft>
                <a:spcPct val="0"/>
              </a:spcAft>
              <a:defRPr/>
            </a:pPr>
            <a:fld id="{26FA2CDA-8AE1-6245-9832-4BD5932C51ED}" type="slidenum">
              <a:rPr lang="en-US">
                <a:ea typeface="ＭＳ Ｐゴシック" charset="0"/>
              </a:rPr>
              <a:pPr fontAlgn="base">
                <a:spcBef>
                  <a:spcPct val="0"/>
                </a:spcBef>
                <a:spcAft>
                  <a:spcPct val="0"/>
                </a:spcAft>
                <a:defRPr/>
              </a:pPr>
              <a:t>‹#›</a:t>
            </a:fld>
            <a:endParaRPr lang="en-US" dirty="0">
              <a:ea typeface="ＭＳ Ｐゴシック" charset="0"/>
            </a:endParaRPr>
          </a:p>
        </p:txBody>
      </p:sp>
      <p:sp>
        <p:nvSpPr>
          <p:cNvPr id="7" name="Rectangle 6"/>
          <p:cNvSpPr/>
          <p:nvPr userDrawn="1"/>
        </p:nvSpPr>
        <p:spPr>
          <a:xfrm>
            <a:off x="3048000" y="6611782"/>
            <a:ext cx="6096000" cy="246221"/>
          </a:xfrm>
          <a:prstGeom prst="rect">
            <a:avLst/>
          </a:prstGeom>
        </p:spPr>
        <p:txBody>
          <a:bodyPr>
            <a:spAutoFit/>
          </a:bodyPr>
          <a:lstStyle/>
          <a:p>
            <a:pPr algn="ctr" fontAlgn="base">
              <a:spcBef>
                <a:spcPct val="0"/>
              </a:spcBef>
              <a:spcAft>
                <a:spcPct val="0"/>
              </a:spcAft>
              <a:defRPr/>
            </a:pPr>
            <a:r>
              <a:rPr lang="en-US" sz="1000" b="1" dirty="0">
                <a:solidFill>
                  <a:srgbClr val="FF0000"/>
                </a:solidFill>
                <a:latin typeface="Arial" charset="0"/>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latin typeface="Arial" charset="0"/>
                <a:cs typeface="Arial" charset="0"/>
              </a:rPr>
              <a:t> Do Not Distribute</a:t>
            </a:r>
          </a:p>
        </p:txBody>
      </p:sp>
      <p:sp>
        <p:nvSpPr>
          <p:cNvPr id="2" name="Date Placeholder 1"/>
          <p:cNvSpPr>
            <a:spLocks noGrp="1"/>
          </p:cNvSpPr>
          <p:nvPr>
            <p:ph type="dt" sz="half" idx="2"/>
          </p:nvPr>
        </p:nvSpPr>
        <p:spPr>
          <a:xfrm>
            <a:off x="0" y="649287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6CD4C9-D035-4679-A3F9-8643B768C640}" type="datetimeFigureOut">
              <a:rPr lang="en-US" smtClean="0"/>
              <a:t>6/17/2021</a:t>
            </a:fld>
            <a:endParaRPr lang="en-US" dirty="0"/>
          </a:p>
        </p:txBody>
      </p:sp>
    </p:spTree>
    <p:extLst>
      <p:ext uri="{BB962C8B-B14F-4D97-AF65-F5344CB8AC3E}">
        <p14:creationId xmlns:p14="http://schemas.microsoft.com/office/powerpoint/2010/main" val="352219652"/>
      </p:ext>
    </p:extLst>
  </p:cSld>
  <p:clrMap bg1="lt1" tx1="dk1" bg2="lt2" tx2="dk2" accent1="accent1" accent2="accent2" accent3="accent3" accent4="accent4" accent5="accent5" accent6="accent6" hlink="hlink" folHlink="folHlink"/>
  <p:sldLayoutIdLst>
    <p:sldLayoutId id="2147483671" r:id="rId1"/>
    <p:sldLayoutId id="2147483672" r:id="rId2"/>
  </p:sldLayoutIdLst>
  <p:transition advClick="0"/>
  <p:hf hdr="0" ftr="0"/>
  <p:txStyles>
    <p:titleStyle>
      <a:lvl1pPr algn="l" defTabSz="457211"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11"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6pPr>
      <a:lvl7pPr marL="914422"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7pPr>
      <a:lvl8pPr marL="1371633"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8pPr>
      <a:lvl9pPr marL="1828844"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9pPr>
    </p:titleStyle>
    <p:bodyStyle>
      <a:lvl1pPr marL="177804" indent="-177804" algn="l" defTabSz="457211"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16"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27"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3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4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60" indent="-228605" algn="l" defTabSz="457211" rtl="0" eaLnBrk="1" latinLnBrk="0" hangingPunct="1">
        <a:spcBef>
          <a:spcPct val="20000"/>
        </a:spcBef>
        <a:buFont typeface="Arial"/>
        <a:buChar char="•"/>
        <a:defRPr sz="2000" kern="1200">
          <a:solidFill>
            <a:schemeClr val="tx1"/>
          </a:solidFill>
          <a:latin typeface="+mn-lt"/>
          <a:ea typeface="+mn-ea"/>
          <a:cs typeface="+mn-cs"/>
        </a:defRPr>
      </a:lvl6pPr>
      <a:lvl7pPr marL="2971871" indent="-228605" algn="l" defTabSz="457211" rtl="0" eaLnBrk="1" latinLnBrk="0" hangingPunct="1">
        <a:spcBef>
          <a:spcPct val="20000"/>
        </a:spcBef>
        <a:buFont typeface="Arial"/>
        <a:buChar char="•"/>
        <a:defRPr sz="2000" kern="1200">
          <a:solidFill>
            <a:schemeClr val="tx1"/>
          </a:solidFill>
          <a:latin typeface="+mn-lt"/>
          <a:ea typeface="+mn-ea"/>
          <a:cs typeface="+mn-cs"/>
        </a:defRPr>
      </a:lvl7pPr>
      <a:lvl8pPr marL="3429082" indent="-228605" algn="l" defTabSz="457211" rtl="0" eaLnBrk="1" latinLnBrk="0" hangingPunct="1">
        <a:spcBef>
          <a:spcPct val="20000"/>
        </a:spcBef>
        <a:buFont typeface="Arial"/>
        <a:buChar char="•"/>
        <a:defRPr sz="2000" kern="1200">
          <a:solidFill>
            <a:schemeClr val="tx1"/>
          </a:solidFill>
          <a:latin typeface="+mn-lt"/>
          <a:ea typeface="+mn-ea"/>
          <a:cs typeface="+mn-cs"/>
        </a:defRPr>
      </a:lvl8pPr>
      <a:lvl9pPr marL="3886293" indent="-228605" algn="l" defTabSz="4572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11" rtl="0" eaLnBrk="1" latinLnBrk="0" hangingPunct="1">
        <a:defRPr sz="1800" kern="1200">
          <a:solidFill>
            <a:schemeClr val="tx1"/>
          </a:solidFill>
          <a:latin typeface="+mn-lt"/>
          <a:ea typeface="+mn-ea"/>
          <a:cs typeface="+mn-cs"/>
        </a:defRPr>
      </a:lvl1pPr>
      <a:lvl2pPr marL="457211" algn="l" defTabSz="457211" rtl="0" eaLnBrk="1" latinLnBrk="0" hangingPunct="1">
        <a:defRPr sz="1800" kern="1200">
          <a:solidFill>
            <a:schemeClr val="tx1"/>
          </a:solidFill>
          <a:latin typeface="+mn-lt"/>
          <a:ea typeface="+mn-ea"/>
          <a:cs typeface="+mn-cs"/>
        </a:defRPr>
      </a:lvl2pPr>
      <a:lvl3pPr marL="914422" algn="l" defTabSz="457211" rtl="0" eaLnBrk="1" latinLnBrk="0" hangingPunct="1">
        <a:defRPr sz="1800" kern="1200">
          <a:solidFill>
            <a:schemeClr val="tx1"/>
          </a:solidFill>
          <a:latin typeface="+mn-lt"/>
          <a:ea typeface="+mn-ea"/>
          <a:cs typeface="+mn-cs"/>
        </a:defRPr>
      </a:lvl3pPr>
      <a:lvl4pPr marL="1371633" algn="l" defTabSz="457211" rtl="0" eaLnBrk="1" latinLnBrk="0" hangingPunct="1">
        <a:defRPr sz="1800" kern="1200">
          <a:solidFill>
            <a:schemeClr val="tx1"/>
          </a:solidFill>
          <a:latin typeface="+mn-lt"/>
          <a:ea typeface="+mn-ea"/>
          <a:cs typeface="+mn-cs"/>
        </a:defRPr>
      </a:lvl4pPr>
      <a:lvl5pPr marL="1828844" algn="l" defTabSz="457211" rtl="0" eaLnBrk="1" latinLnBrk="0" hangingPunct="1">
        <a:defRPr sz="1800" kern="1200">
          <a:solidFill>
            <a:schemeClr val="tx1"/>
          </a:solidFill>
          <a:latin typeface="+mn-lt"/>
          <a:ea typeface="+mn-ea"/>
          <a:cs typeface="+mn-cs"/>
        </a:defRPr>
      </a:lvl5pPr>
      <a:lvl6pPr marL="2286055" algn="l" defTabSz="457211" rtl="0" eaLnBrk="1" latinLnBrk="0" hangingPunct="1">
        <a:defRPr sz="1800" kern="1200">
          <a:solidFill>
            <a:schemeClr val="tx1"/>
          </a:solidFill>
          <a:latin typeface="+mn-lt"/>
          <a:ea typeface="+mn-ea"/>
          <a:cs typeface="+mn-cs"/>
        </a:defRPr>
      </a:lvl6pPr>
      <a:lvl7pPr marL="2743266" algn="l" defTabSz="457211" rtl="0" eaLnBrk="1" latinLnBrk="0" hangingPunct="1">
        <a:defRPr sz="1800" kern="1200">
          <a:solidFill>
            <a:schemeClr val="tx1"/>
          </a:solidFill>
          <a:latin typeface="+mn-lt"/>
          <a:ea typeface="+mn-ea"/>
          <a:cs typeface="+mn-cs"/>
        </a:defRPr>
      </a:lvl7pPr>
      <a:lvl8pPr marL="3200476" algn="l" defTabSz="457211" rtl="0" eaLnBrk="1" latinLnBrk="0" hangingPunct="1">
        <a:defRPr sz="1800" kern="1200">
          <a:solidFill>
            <a:schemeClr val="tx1"/>
          </a:solidFill>
          <a:latin typeface="+mn-lt"/>
          <a:ea typeface="+mn-ea"/>
          <a:cs typeface="+mn-cs"/>
        </a:defRPr>
      </a:lvl8pPr>
      <a:lvl9pPr marL="3657687" algn="l" defTabSz="45721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spcBef>
                <a:spcPct val="20000"/>
              </a:spcBef>
              <a:defRPr/>
            </a:pPr>
            <a:endParaRPr lang="en-US" altLang="en-US" sz="1800" dirty="0">
              <a:solidFill>
                <a:srgbClr val="000000"/>
              </a:solidFill>
              <a:latin typeface="Arial" pitchFamily="34" charset="0"/>
            </a:endParaRPr>
          </a:p>
        </p:txBody>
      </p:sp>
      <p:sp>
        <p:nvSpPr>
          <p:cNvPr id="1028" name="Title Placeholder 1"/>
          <p:cNvSpPr>
            <a:spLocks noGrp="1"/>
          </p:cNvSpPr>
          <p:nvPr>
            <p:ph type="title"/>
          </p:nvPr>
        </p:nvSpPr>
        <p:spPr bwMode="auto">
          <a:xfrm>
            <a:off x="368242" y="62334"/>
            <a:ext cx="8837581" cy="74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9" name="Text Placeholder 2"/>
          <p:cNvSpPr>
            <a:spLocks noGrp="1"/>
          </p:cNvSpPr>
          <p:nvPr>
            <p:ph type="body" idx="1"/>
          </p:nvPr>
        </p:nvSpPr>
        <p:spPr bwMode="auto">
          <a:xfrm>
            <a:off x="368241" y="1003300"/>
            <a:ext cx="11542365" cy="532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grpSp>
        <p:nvGrpSpPr>
          <p:cNvPr id="4" name="Group 3"/>
          <p:cNvGrpSpPr/>
          <p:nvPr userDrawn="1"/>
        </p:nvGrpSpPr>
        <p:grpSpPr>
          <a:xfrm>
            <a:off x="9652001" y="119198"/>
            <a:ext cx="2258607" cy="582222"/>
            <a:chOff x="164373" y="112085"/>
            <a:chExt cx="1693955" cy="582222"/>
          </a:xfrm>
        </p:grpSpPr>
        <p:pic>
          <p:nvPicPr>
            <p:cNvPr id="3" name="Picture 2"/>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9781" y="112085"/>
              <a:ext cx="286470" cy="286470"/>
            </a:xfrm>
            <a:prstGeom prst="rect">
              <a:avLst/>
            </a:prstGeom>
          </p:spPr>
        </p:pic>
        <p:grpSp>
          <p:nvGrpSpPr>
            <p:cNvPr id="17" name="Group 16">
              <a:extLst>
                <a:ext uri="{FF2B5EF4-FFF2-40B4-BE49-F238E27FC236}">
                  <a16:creationId xmlns:a16="http://schemas.microsoft.com/office/drawing/2014/main" id="{73259F41-E5AA-A047-8EA7-AAC8751BEAF6}"/>
                </a:ext>
              </a:extLst>
            </p:cNvPr>
            <p:cNvGrpSpPr/>
            <p:nvPr userDrawn="1"/>
          </p:nvGrpSpPr>
          <p:grpSpPr>
            <a:xfrm>
              <a:off x="164373" y="148884"/>
              <a:ext cx="1693955" cy="277812"/>
              <a:chOff x="336550" y="1871663"/>
              <a:chExt cx="2646363" cy="565150"/>
            </a:xfrm>
          </p:grpSpPr>
          <p:sp>
            <p:nvSpPr>
              <p:cNvPr id="18" name="Freeform 90">
                <a:extLst>
                  <a:ext uri="{FF2B5EF4-FFF2-40B4-BE49-F238E27FC236}">
                    <a16:creationId xmlns:a16="http://schemas.microsoft.com/office/drawing/2014/main" id="{A7B5012E-1068-9647-AB19-2017456FE8A7}"/>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9" name="Freeform 91">
                <a:extLst>
                  <a:ext uri="{FF2B5EF4-FFF2-40B4-BE49-F238E27FC236}">
                    <a16:creationId xmlns:a16="http://schemas.microsoft.com/office/drawing/2014/main" id="{FBD4A97B-50E5-1145-8F1F-97E17515BEB9}"/>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0" name="Freeform 92">
                <a:extLst>
                  <a:ext uri="{FF2B5EF4-FFF2-40B4-BE49-F238E27FC236}">
                    <a16:creationId xmlns:a16="http://schemas.microsoft.com/office/drawing/2014/main" id="{7D2C18A4-439C-5449-9501-27C8590479FB}"/>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1" name="Freeform 93">
                <a:extLst>
                  <a:ext uri="{FF2B5EF4-FFF2-40B4-BE49-F238E27FC236}">
                    <a16:creationId xmlns:a16="http://schemas.microsoft.com/office/drawing/2014/main" id="{FE3BABB7-C781-564A-8BB9-68867D62318E}"/>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2" name="Freeform 94">
                <a:extLst>
                  <a:ext uri="{FF2B5EF4-FFF2-40B4-BE49-F238E27FC236}">
                    <a16:creationId xmlns:a16="http://schemas.microsoft.com/office/drawing/2014/main" id="{630BD3EE-6AB3-B849-9364-515DA46FDB3F}"/>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3" name="Freeform 95">
                <a:extLst>
                  <a:ext uri="{FF2B5EF4-FFF2-40B4-BE49-F238E27FC236}">
                    <a16:creationId xmlns:a16="http://schemas.microsoft.com/office/drawing/2014/main" id="{1D9E7756-4AC7-004D-86F9-F40C3B9D8D3F}"/>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4" name="Freeform 96">
                <a:extLst>
                  <a:ext uri="{FF2B5EF4-FFF2-40B4-BE49-F238E27FC236}">
                    <a16:creationId xmlns:a16="http://schemas.microsoft.com/office/drawing/2014/main" id="{45208D37-F134-2A45-B14F-F16266BCDE2D}"/>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26" name="Group 25">
              <a:extLst>
                <a:ext uri="{FF2B5EF4-FFF2-40B4-BE49-F238E27FC236}">
                  <a16:creationId xmlns:a16="http://schemas.microsoft.com/office/drawing/2014/main" id="{7602784A-AFAC-0341-89BE-DAF4B295ECF4}"/>
                </a:ext>
              </a:extLst>
            </p:cNvPr>
            <p:cNvGrpSpPr>
              <a:grpSpLocks noChangeAspect="1"/>
            </p:cNvGrpSpPr>
            <p:nvPr userDrawn="1"/>
          </p:nvGrpSpPr>
          <p:grpSpPr>
            <a:xfrm>
              <a:off x="164373" y="494536"/>
              <a:ext cx="1693955" cy="199771"/>
              <a:chOff x="3151188" y="2668588"/>
              <a:chExt cx="4267200" cy="503238"/>
            </a:xfrm>
            <a:solidFill>
              <a:srgbClr val="FB6519"/>
            </a:solidFill>
          </p:grpSpPr>
          <p:sp>
            <p:nvSpPr>
              <p:cNvPr id="27" name="Freeform 107">
                <a:extLst>
                  <a:ext uri="{FF2B5EF4-FFF2-40B4-BE49-F238E27FC236}">
                    <a16:creationId xmlns:a16="http://schemas.microsoft.com/office/drawing/2014/main" id="{4F238356-AFC6-9946-BFC7-3CC1E91BD0F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8" name="Freeform 108">
                <a:extLst>
                  <a:ext uri="{FF2B5EF4-FFF2-40B4-BE49-F238E27FC236}">
                    <a16:creationId xmlns:a16="http://schemas.microsoft.com/office/drawing/2014/main" id="{47A877F0-742E-0548-9AA8-5FAAD4635700}"/>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9" name="Freeform 109">
                <a:extLst>
                  <a:ext uri="{FF2B5EF4-FFF2-40B4-BE49-F238E27FC236}">
                    <a16:creationId xmlns:a16="http://schemas.microsoft.com/office/drawing/2014/main" id="{F958BA6E-84AE-754B-8240-DAFE1334A953}"/>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0" name="Freeform 110">
                <a:extLst>
                  <a:ext uri="{FF2B5EF4-FFF2-40B4-BE49-F238E27FC236}">
                    <a16:creationId xmlns:a16="http://schemas.microsoft.com/office/drawing/2014/main" id="{E93A9DA0-25E8-524A-9949-61358892C82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1" name="Freeform 111">
                <a:extLst>
                  <a:ext uri="{FF2B5EF4-FFF2-40B4-BE49-F238E27FC236}">
                    <a16:creationId xmlns:a16="http://schemas.microsoft.com/office/drawing/2014/main" id="{212F46A1-A70C-6845-8743-1F2120DD4AC3}"/>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2" name="Freeform 112">
                <a:extLst>
                  <a:ext uri="{FF2B5EF4-FFF2-40B4-BE49-F238E27FC236}">
                    <a16:creationId xmlns:a16="http://schemas.microsoft.com/office/drawing/2014/main" id="{3521618E-4E44-1444-B726-475BF76A0833}"/>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3" name="Freeform 113">
                <a:extLst>
                  <a:ext uri="{FF2B5EF4-FFF2-40B4-BE49-F238E27FC236}">
                    <a16:creationId xmlns:a16="http://schemas.microsoft.com/office/drawing/2014/main" id="{9D726DEF-B050-3D48-B6D9-79458E136165}"/>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4" name="Freeform 114">
                <a:extLst>
                  <a:ext uri="{FF2B5EF4-FFF2-40B4-BE49-F238E27FC236}">
                    <a16:creationId xmlns:a16="http://schemas.microsoft.com/office/drawing/2014/main" id="{5034BAE9-7251-CE4D-A2CA-A791AA943E8A}"/>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5" name="Freeform 115">
                <a:extLst>
                  <a:ext uri="{FF2B5EF4-FFF2-40B4-BE49-F238E27FC236}">
                    <a16:creationId xmlns:a16="http://schemas.microsoft.com/office/drawing/2014/main" id="{A251D725-9FB3-8E4A-B0A9-F5AFD089FF67}"/>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6" name="Freeform 116">
                <a:extLst>
                  <a:ext uri="{FF2B5EF4-FFF2-40B4-BE49-F238E27FC236}">
                    <a16:creationId xmlns:a16="http://schemas.microsoft.com/office/drawing/2014/main" id="{5570063A-4D09-BE4D-AA8B-0E1213527847}"/>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grpSp>
      </p:grpSp>
      <p:sp>
        <p:nvSpPr>
          <p:cNvPr id="5" name="TextBox 4"/>
          <p:cNvSpPr txBox="1"/>
          <p:nvPr userDrawn="1"/>
        </p:nvSpPr>
        <p:spPr>
          <a:xfrm>
            <a:off x="4225151" y="6611780"/>
            <a:ext cx="3741729" cy="246221"/>
          </a:xfrm>
          <a:prstGeom prst="rect">
            <a:avLst/>
          </a:prstGeom>
          <a:noFill/>
        </p:spPr>
        <p:txBody>
          <a:bodyPr wrap="none" rtlCol="0">
            <a:spAutoFit/>
          </a:bodyPr>
          <a:lstStyle/>
          <a:p>
            <a:pPr algn="ctr"/>
            <a:r>
              <a:rPr lang="en-US" sz="1000" dirty="0">
                <a:latin typeface="Arial"/>
                <a:cs typeface="Arial"/>
              </a:rPr>
              <a:t>Pre-Decisional - NASA Internal Use Only – Not For Distribution</a:t>
            </a:r>
          </a:p>
        </p:txBody>
      </p:sp>
      <p:sp>
        <p:nvSpPr>
          <p:cNvPr id="39" name="TextBox 38"/>
          <p:cNvSpPr txBox="1"/>
          <p:nvPr userDrawn="1"/>
        </p:nvSpPr>
        <p:spPr>
          <a:xfrm>
            <a:off x="124051" y="6611780"/>
            <a:ext cx="526106" cy="246221"/>
          </a:xfrm>
          <a:prstGeom prst="rect">
            <a:avLst/>
          </a:prstGeom>
          <a:noFill/>
        </p:spPr>
        <p:txBody>
          <a:bodyPr wrap="none" rtlCol="0">
            <a:spAutoFit/>
          </a:bodyPr>
          <a:lstStyle/>
          <a:p>
            <a:r>
              <a:rPr lang="en-US" sz="1000" dirty="0">
                <a:latin typeface="Arial"/>
                <a:cs typeface="Arial"/>
              </a:rPr>
              <a:t>DAC3</a:t>
            </a:r>
          </a:p>
        </p:txBody>
      </p:sp>
    </p:spTree>
    <p:extLst>
      <p:ext uri="{BB962C8B-B14F-4D97-AF65-F5344CB8AC3E}">
        <p14:creationId xmlns:p14="http://schemas.microsoft.com/office/powerpoint/2010/main" val="326238386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advClick="0"/>
  <p:hf hdr="0" ftr="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panose="020B0604020202020204" pitchFamily="34" charset="0"/>
        <a:buChar char="•"/>
        <a:defRPr sz="2400" b="1" kern="1200">
          <a:solidFill>
            <a:schemeClr val="tx1"/>
          </a:solidFill>
          <a:latin typeface="Arial"/>
          <a:ea typeface="ヒラギノ角ゴ Pro W3" charset="-128"/>
          <a:cs typeface="Arial"/>
        </a:defRPr>
      </a:lvl1pPr>
      <a:lvl2pPr marL="461963"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ヒラギノ角ゴ Pro W3" charset="-128"/>
          <a:cs typeface="Arial"/>
        </a:defRPr>
      </a:lvl2pPr>
      <a:lvl3pPr marL="798513"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260475" indent="-2286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Arial"/>
          <a:ea typeface="ヒラギノ角ゴ Pro W3" charset="-128"/>
          <a:cs typeface="Arial"/>
        </a:defRPr>
      </a:lvl4pPr>
      <a:lvl5pPr marL="1655763" indent="-2286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24097" y="3187337"/>
            <a:ext cx="5479869" cy="3684043"/>
          </a:xfrm>
        </p:spPr>
        <p:txBody>
          <a:bodyPr/>
          <a:lstStyle/>
          <a:p>
            <a:r>
              <a:rPr lang="en-US" sz="1200" dirty="0" smtClean="0">
                <a:solidFill>
                  <a:schemeClr val="bg1"/>
                </a:solidFill>
              </a:rPr>
              <a:t>ICES-2020-199</a:t>
            </a:r>
            <a:r>
              <a:rPr lang="en-US" dirty="0" smtClean="0">
                <a:solidFill>
                  <a:schemeClr val="bg1"/>
                </a:solidFill>
              </a:rPr>
              <a:t/>
            </a:r>
            <a:br>
              <a:rPr lang="en-US" dirty="0" smtClean="0">
                <a:solidFill>
                  <a:schemeClr val="bg1"/>
                </a:solidFill>
              </a:rPr>
            </a:br>
            <a:r>
              <a:rPr lang="en-US" dirty="0" smtClean="0">
                <a:solidFill>
                  <a:schemeClr val="bg1"/>
                </a:solidFill>
              </a:rPr>
              <a:t>Analysis and Optimization of</a:t>
            </a:r>
            <a:br>
              <a:rPr lang="en-US" dirty="0" smtClean="0">
                <a:solidFill>
                  <a:schemeClr val="bg1"/>
                </a:solidFill>
              </a:rPr>
            </a:br>
            <a:r>
              <a:rPr lang="en-US" dirty="0" smtClean="0">
                <a:solidFill>
                  <a:schemeClr val="bg1"/>
                </a:solidFill>
              </a:rPr>
              <a:t>Test Plans for Advanced</a:t>
            </a:r>
            <a:br>
              <a:rPr lang="en-US" dirty="0" smtClean="0">
                <a:solidFill>
                  <a:schemeClr val="bg1"/>
                </a:solidFill>
              </a:rPr>
            </a:br>
            <a:r>
              <a:rPr lang="en-US" dirty="0" smtClean="0">
                <a:solidFill>
                  <a:schemeClr val="bg1"/>
                </a:solidFill>
              </a:rPr>
              <a:t>Exploration Systems Reliability</a:t>
            </a:r>
            <a:br>
              <a:rPr lang="en-US" dirty="0" smtClean="0">
                <a:solidFill>
                  <a:schemeClr val="bg1"/>
                </a:solidFill>
              </a:rPr>
            </a:br>
            <a:r>
              <a:rPr lang="en-US" dirty="0" smtClean="0">
                <a:solidFill>
                  <a:schemeClr val="bg1"/>
                </a:solidFill>
              </a:rPr>
              <a:t>and Supportability</a:t>
            </a:r>
            <a:r>
              <a:rPr lang="en-US" dirty="0">
                <a:solidFill>
                  <a:schemeClr val="bg1"/>
                </a:solidFill>
              </a:rPr>
              <a:t/>
            </a:r>
            <a:br>
              <a:rPr lang="en-US" dirty="0">
                <a:solidFill>
                  <a:schemeClr val="bg1"/>
                </a:solidFill>
              </a:rPr>
            </a:br>
            <a:r>
              <a:rPr lang="en-US" dirty="0" smtClean="0">
                <a:solidFill>
                  <a:schemeClr val="bg1"/>
                </a:solidFill>
              </a:rPr>
              <a:t/>
            </a:r>
            <a:br>
              <a:rPr lang="en-US" dirty="0" smtClean="0">
                <a:solidFill>
                  <a:schemeClr val="bg1"/>
                </a:solidFill>
              </a:rPr>
            </a:br>
            <a:r>
              <a:rPr lang="en-US" sz="1600" dirty="0" smtClean="0">
                <a:solidFill>
                  <a:schemeClr val="bg1"/>
                </a:solidFill>
              </a:rPr>
              <a:t>Andrew Owens and William Cirillo</a:t>
            </a:r>
            <a:br>
              <a:rPr lang="en-US" sz="1600" dirty="0" smtClean="0">
                <a:solidFill>
                  <a:schemeClr val="bg1"/>
                </a:solidFill>
              </a:rPr>
            </a:br>
            <a:r>
              <a:rPr lang="en-US" sz="1400" i="1" dirty="0" smtClean="0">
                <a:solidFill>
                  <a:schemeClr val="bg1"/>
                </a:solidFill>
              </a:rPr>
              <a:t>NASA Langley Research Center</a:t>
            </a:r>
            <a:r>
              <a:rPr lang="en-US" sz="1600" dirty="0" smtClean="0">
                <a:solidFill>
                  <a:schemeClr val="bg1"/>
                </a:solidFill>
              </a:rPr>
              <a:t/>
            </a:r>
            <a:br>
              <a:rPr lang="en-US" sz="1600" dirty="0" smtClean="0">
                <a:solidFill>
                  <a:schemeClr val="bg1"/>
                </a:solidFill>
              </a:rPr>
            </a:br>
            <a:r>
              <a:rPr lang="en-US" sz="1600" dirty="0">
                <a:solidFill>
                  <a:schemeClr val="bg1"/>
                </a:solidFill>
              </a:rPr>
              <a:t/>
            </a:r>
            <a:br>
              <a:rPr lang="en-US" sz="1600" dirty="0">
                <a:solidFill>
                  <a:schemeClr val="bg1"/>
                </a:solidFill>
              </a:rPr>
            </a:br>
            <a:r>
              <a:rPr lang="en-US" sz="1600" dirty="0" smtClean="0">
                <a:solidFill>
                  <a:schemeClr val="bg1"/>
                </a:solidFill>
              </a:rPr>
              <a:t>Nicole Piontek, Chel Stromgren, and Jason Cho</a:t>
            </a:r>
            <a:br>
              <a:rPr lang="en-US" sz="1600" dirty="0" smtClean="0">
                <a:solidFill>
                  <a:schemeClr val="bg1"/>
                </a:solidFill>
              </a:rPr>
            </a:br>
            <a:r>
              <a:rPr lang="en-US" sz="1400" i="1" dirty="0" smtClean="0">
                <a:solidFill>
                  <a:schemeClr val="bg1"/>
                </a:solidFill>
              </a:rPr>
              <a:t>Binera, Inc.</a:t>
            </a:r>
            <a:r>
              <a:rPr lang="en-US" sz="1600" i="1" dirty="0" smtClean="0">
                <a:solidFill>
                  <a:schemeClr val="bg1"/>
                </a:solidFill>
              </a:rPr>
              <a:t/>
            </a:r>
            <a:br>
              <a:rPr lang="en-US" sz="1600" i="1" dirty="0" smtClean="0">
                <a:solidFill>
                  <a:schemeClr val="bg1"/>
                </a:solidFill>
              </a:rPr>
            </a:br>
            <a:r>
              <a:rPr lang="en-US" sz="1600" dirty="0">
                <a:solidFill>
                  <a:schemeClr val="bg1"/>
                </a:solidFill>
              </a:rPr>
              <a:t/>
            </a:r>
            <a:br>
              <a:rPr lang="en-US" sz="1600" dirty="0">
                <a:solidFill>
                  <a:schemeClr val="bg1"/>
                </a:solidFill>
              </a:rPr>
            </a:br>
            <a:r>
              <a:rPr lang="en-US" sz="1200" dirty="0" smtClean="0">
                <a:solidFill>
                  <a:schemeClr val="bg1"/>
                </a:solidFill>
              </a:rPr>
              <a:t>July 13, 2021</a:t>
            </a:r>
            <a:endParaRPr lang="en-US" sz="1600" i="1" dirty="0">
              <a:solidFill>
                <a:schemeClr val="bg1"/>
              </a:solidFill>
            </a:endParaRPr>
          </a:p>
        </p:txBody>
      </p:sp>
      <p:sp>
        <p:nvSpPr>
          <p:cNvPr id="4" name="Slide Number Placeholder 3"/>
          <p:cNvSpPr>
            <a:spLocks noGrp="1"/>
          </p:cNvSpPr>
          <p:nvPr>
            <p:ph type="sldNum" sz="quarter" idx="4294967295"/>
          </p:nvPr>
        </p:nvSpPr>
        <p:spPr>
          <a:xfrm>
            <a:off x="9347200" y="6538913"/>
            <a:ext cx="2844800" cy="365125"/>
          </a:xfrm>
        </p:spPr>
        <p:txBody>
          <a:bodyPr/>
          <a:lstStyle/>
          <a:p>
            <a:pPr>
              <a:defRPr/>
            </a:pPr>
            <a:fld id="{A587C384-89D6-8141-B091-9776852F31EF}" type="slidenum">
              <a:rPr lang="en-US" altLang="x-none" smtClean="0"/>
              <a:pPr>
                <a:defRPr/>
              </a:pPr>
              <a:t>1</a:t>
            </a:fld>
            <a:endParaRPr lang="en-US" altLang="x-none" dirty="0"/>
          </a:p>
        </p:txBody>
      </p:sp>
      <p:sp>
        <p:nvSpPr>
          <p:cNvPr id="7" name="Title 4"/>
          <p:cNvSpPr txBox="1">
            <a:spLocks/>
          </p:cNvSpPr>
          <p:nvPr/>
        </p:nvSpPr>
        <p:spPr bwMode="auto">
          <a:xfrm>
            <a:off x="56546" y="0"/>
            <a:ext cx="4384825" cy="41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2400" b="1" i="0" kern="1200">
                <a:solidFill>
                  <a:schemeClr val="tx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1200" dirty="0" smtClean="0">
                <a:solidFill>
                  <a:schemeClr val="bg1"/>
                </a:solidFill>
              </a:rPr>
              <a:t>50</a:t>
            </a:r>
            <a:r>
              <a:rPr lang="en-US" sz="1200" baseline="30000" dirty="0" smtClean="0">
                <a:solidFill>
                  <a:schemeClr val="bg1"/>
                </a:solidFill>
              </a:rPr>
              <a:t>th</a:t>
            </a:r>
            <a:r>
              <a:rPr lang="en-US" sz="1200" dirty="0" smtClean="0">
                <a:solidFill>
                  <a:schemeClr val="bg1"/>
                </a:solidFill>
              </a:rPr>
              <a:t> International Conference on Environmental Systems</a:t>
            </a:r>
            <a:br>
              <a:rPr lang="en-US" sz="1200" dirty="0" smtClean="0">
                <a:solidFill>
                  <a:schemeClr val="bg1"/>
                </a:solidFill>
              </a:rPr>
            </a:br>
            <a:r>
              <a:rPr lang="en-US" sz="1200" dirty="0" smtClean="0">
                <a:solidFill>
                  <a:schemeClr val="bg1"/>
                </a:solidFill>
              </a:rPr>
              <a:t>12-15 July 2021</a:t>
            </a:r>
            <a:endParaRPr lang="en-US" sz="1600" i="1" dirty="0">
              <a:solidFill>
                <a:schemeClr val="bg1"/>
              </a:solidFill>
            </a:endParaRPr>
          </a:p>
        </p:txBody>
      </p:sp>
    </p:spTree>
    <p:extLst>
      <p:ext uri="{BB962C8B-B14F-4D97-AF65-F5344CB8AC3E}">
        <p14:creationId xmlns:p14="http://schemas.microsoft.com/office/powerpoint/2010/main" val="3643723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sz="2000" dirty="0" smtClean="0"/>
              <a:t>Future crewed exploration missions will face greater logistical challenges than ever before</a:t>
            </a:r>
          </a:p>
          <a:p>
            <a:r>
              <a:rPr lang="en-US" sz="2000" dirty="0" smtClean="0"/>
              <a:t>Accurate/precise failure rate estimates are critical for crewed missions beyond Low Earth Orbit (LEO); current risk mitigation strategies (quick abort/resupply) will not be available</a:t>
            </a:r>
          </a:p>
          <a:p>
            <a:r>
              <a:rPr lang="en-US" sz="2000" dirty="0" smtClean="0">
                <a:solidFill>
                  <a:srgbClr val="0066B3"/>
                </a:solidFill>
              </a:rPr>
              <a:t>Testing is a critical element of system development</a:t>
            </a:r>
            <a:r>
              <a:rPr lang="en-US" sz="2000" dirty="0" smtClean="0"/>
              <a:t>, providing the opportunity to:</a:t>
            </a:r>
          </a:p>
          <a:p>
            <a:pPr lvl="1"/>
            <a:r>
              <a:rPr lang="en-US" dirty="0" smtClean="0"/>
              <a:t>Identify and resolve unexpected issues before they become a problem in flight</a:t>
            </a:r>
          </a:p>
          <a:p>
            <a:pPr lvl="1"/>
            <a:r>
              <a:rPr lang="en-US" dirty="0" smtClean="0"/>
              <a:t>Identify and mitigate failure modes to improve reliability</a:t>
            </a:r>
          </a:p>
          <a:p>
            <a:pPr lvl="1"/>
            <a:r>
              <a:rPr lang="en-US" dirty="0" smtClean="0"/>
              <a:t>Gather data required to reduce uncertainty and verify failure rate estimates</a:t>
            </a:r>
          </a:p>
          <a:p>
            <a:r>
              <a:rPr lang="en-US" sz="2000" dirty="0" smtClean="0"/>
              <a:t>Long-duration testing takes time and requires test resources; these schedule and resource requirements need to be incorporated into program planning</a:t>
            </a:r>
          </a:p>
          <a:p>
            <a:r>
              <a:rPr lang="en-US" sz="2000" dirty="0" smtClean="0"/>
              <a:t>This paper presents an </a:t>
            </a:r>
            <a:r>
              <a:rPr lang="en-US" sz="2000" dirty="0" smtClean="0">
                <a:solidFill>
                  <a:srgbClr val="0066B3"/>
                </a:solidFill>
              </a:rPr>
              <a:t>integrated reliability/supportability test plan analysis and optimization methodology</a:t>
            </a:r>
            <a:r>
              <a:rPr lang="en-US" sz="2000" dirty="0" smtClean="0"/>
              <a:t> developed to inform Advanced Exploration Systems (AES) Life Support Systems (LSS) ground test planning</a:t>
            </a:r>
          </a:p>
          <a:p>
            <a:pPr lvl="1"/>
            <a:r>
              <a:rPr lang="en-US" dirty="0" smtClean="0"/>
              <a:t>Balances test resources across all items, including both reliability growth and uncertainty reduction testing</a:t>
            </a:r>
          </a:p>
          <a:p>
            <a:pPr lvl="1"/>
            <a:r>
              <a:rPr lang="en-US" dirty="0" smtClean="0"/>
              <a:t>Applies formal mathematical optimization to enable systematic exploration of a much larger trade space of test plans than could be examined manually</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2</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16528703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446083" y="1771039"/>
            <a:ext cx="8919153" cy="4731755"/>
            <a:chOff x="3263212" y="1771039"/>
            <a:chExt cx="8919153" cy="4731755"/>
          </a:xfrm>
        </p:grpSpPr>
        <p:pic>
          <p:nvPicPr>
            <p:cNvPr id="6" name="Picture 5"/>
            <p:cNvPicPr>
              <a:picLocks noChangeAspect="1"/>
            </p:cNvPicPr>
            <p:nvPr/>
          </p:nvPicPr>
          <p:blipFill>
            <a:blip r:embed="rId2"/>
            <a:stretch>
              <a:fillRect/>
            </a:stretch>
          </p:blipFill>
          <p:spPr>
            <a:xfrm>
              <a:off x="3263212" y="1771039"/>
              <a:ext cx="7772400" cy="4731755"/>
            </a:xfrm>
            <a:prstGeom prst="rect">
              <a:avLst/>
            </a:prstGeom>
          </p:spPr>
        </p:pic>
        <p:sp>
          <p:nvSpPr>
            <p:cNvPr id="7" name="TextBox 6"/>
            <p:cNvSpPr txBox="1"/>
            <p:nvPr/>
          </p:nvSpPr>
          <p:spPr>
            <a:xfrm>
              <a:off x="4285459" y="2409049"/>
              <a:ext cx="5914420" cy="1969770"/>
            </a:xfrm>
            <a:prstGeom prst="rect">
              <a:avLst/>
            </a:prstGeom>
            <a:solidFill>
              <a:srgbClr val="FFFFFF">
                <a:alpha val="60000"/>
              </a:srgbClr>
            </a:solidFill>
          </p:spPr>
          <p:txBody>
            <a:bodyPr wrap="square" rtlCol="0">
              <a:spAutoFit/>
            </a:bodyPr>
            <a:lstStyle/>
            <a:p>
              <a:pPr marL="171450" indent="-171450">
                <a:spcBef>
                  <a:spcPts val="600"/>
                </a:spcBef>
                <a:buFont typeface="Arial" panose="020B0604020202020204" pitchFamily="34" charset="0"/>
                <a:buChar char="•"/>
              </a:pPr>
              <a:r>
                <a:rPr lang="en-US" sz="1400" b="1" dirty="0" smtClean="0">
                  <a:solidFill>
                    <a:srgbClr val="0066B3"/>
                  </a:solidFill>
                  <a:latin typeface="Arial"/>
                  <a:cs typeface="Arial"/>
                </a:rPr>
                <a:t>Endurance</a:t>
              </a:r>
              <a:r>
                <a:rPr lang="en-US" sz="1400" dirty="0" smtClean="0">
                  <a:solidFill>
                    <a:srgbClr val="0066B3"/>
                  </a:solidFill>
                  <a:latin typeface="Arial"/>
                  <a:cs typeface="Arial"/>
                </a:rPr>
                <a:t>, the crewed time between resupply flights, will be an order of magnitude greater challenge for future crewed Mars missions</a:t>
              </a:r>
            </a:p>
            <a:p>
              <a:pPr marL="171450" indent="-171450">
                <a:spcBef>
                  <a:spcPts val="600"/>
                </a:spcBef>
                <a:buFont typeface="Arial" panose="020B0604020202020204" pitchFamily="34" charset="0"/>
                <a:buChar char="•"/>
              </a:pPr>
              <a:r>
                <a:rPr lang="en-US" sz="1400" b="1" dirty="0" smtClean="0">
                  <a:solidFill>
                    <a:srgbClr val="0066B3"/>
                  </a:solidFill>
                  <a:latin typeface="Arial"/>
                  <a:cs typeface="Arial"/>
                </a:rPr>
                <a:t>Supportability</a:t>
              </a:r>
              <a:r>
                <a:rPr lang="en-US" sz="1400" dirty="0" smtClean="0">
                  <a:solidFill>
                    <a:srgbClr val="0066B3"/>
                  </a:solidFill>
                  <a:latin typeface="Arial"/>
                  <a:cs typeface="Arial"/>
                </a:rPr>
                <a:t> describes the system characteristics, such as reliability and maintainability, that drive logistics and support requirements necessary for safe and effective operations</a:t>
              </a:r>
              <a:endParaRPr lang="en-US" sz="1400" b="1" u="sng" dirty="0" smtClean="0">
                <a:solidFill>
                  <a:srgbClr val="0066B3"/>
                </a:solidFill>
                <a:latin typeface="Arial"/>
                <a:cs typeface="Arial"/>
              </a:endParaRPr>
            </a:p>
            <a:p>
              <a:pPr marL="171450" indent="-171450">
                <a:spcBef>
                  <a:spcPts val="600"/>
                </a:spcBef>
                <a:buFont typeface="Arial" panose="020B0604020202020204" pitchFamily="34" charset="0"/>
                <a:buChar char="•"/>
              </a:pPr>
              <a:r>
                <a:rPr lang="en-US" sz="1400" dirty="0" smtClean="0">
                  <a:solidFill>
                    <a:srgbClr val="0066B3"/>
                  </a:solidFill>
                  <a:latin typeface="Arial"/>
                  <a:cs typeface="Arial"/>
                </a:rPr>
                <a:t>Absence of logistics resupply opportunities, combined with extremely limited abort capability, drives the need for an updated logistics strategy to ensure a high level of </a:t>
              </a:r>
              <a:r>
                <a:rPr lang="en-US" sz="1400" b="1" u="sng" dirty="0" smtClean="0">
                  <a:solidFill>
                    <a:srgbClr val="0066B3"/>
                  </a:solidFill>
                  <a:latin typeface="Arial"/>
                  <a:cs typeface="Arial"/>
                </a:rPr>
                <a:t>crew safety</a:t>
              </a:r>
              <a:endParaRPr lang="en-US" sz="1400" dirty="0" smtClean="0">
                <a:solidFill>
                  <a:srgbClr val="0066B3"/>
                </a:solidFill>
                <a:latin typeface="Arial"/>
                <a:cs typeface="Arial"/>
              </a:endParaRPr>
            </a:p>
          </p:txBody>
        </p:sp>
        <p:sp>
          <p:nvSpPr>
            <p:cNvPr id="8" name="TextBox 7"/>
            <p:cNvSpPr txBox="1"/>
            <p:nvPr/>
          </p:nvSpPr>
          <p:spPr>
            <a:xfrm>
              <a:off x="5378495" y="4705328"/>
              <a:ext cx="3199085" cy="461665"/>
            </a:xfrm>
            <a:prstGeom prst="rect">
              <a:avLst/>
            </a:prstGeom>
            <a:noFill/>
          </p:spPr>
          <p:txBody>
            <a:bodyPr wrap="square" rtlCol="0">
              <a:spAutoFit/>
            </a:bodyPr>
            <a:lstStyle/>
            <a:p>
              <a:r>
                <a:rPr lang="en-US" sz="1200" i="1" dirty="0" smtClean="0">
                  <a:latin typeface="Arial"/>
                  <a:cs typeface="Arial"/>
                </a:rPr>
                <a:t>Maximum previous on-orbit experience:</a:t>
              </a:r>
              <a:br>
                <a:rPr lang="en-US" sz="1200" i="1" dirty="0" smtClean="0">
                  <a:latin typeface="Arial"/>
                  <a:cs typeface="Arial"/>
                </a:rPr>
              </a:br>
              <a:r>
                <a:rPr lang="en-US" sz="1200" i="1" dirty="0" smtClean="0">
                  <a:latin typeface="Arial"/>
                  <a:cs typeface="Arial"/>
                </a:rPr>
                <a:t>up to </a:t>
              </a:r>
              <a:r>
                <a:rPr lang="en-US" sz="1200" b="1" i="1" dirty="0" smtClean="0">
                  <a:solidFill>
                    <a:srgbClr val="00B050"/>
                  </a:solidFill>
                  <a:latin typeface="Arial"/>
                  <a:cs typeface="Arial"/>
                </a:rPr>
                <a:t>119 days</a:t>
              </a:r>
              <a:r>
                <a:rPr lang="en-US" sz="1200" b="1" i="1" dirty="0" smtClean="0">
                  <a:latin typeface="Arial"/>
                  <a:cs typeface="Arial"/>
                </a:rPr>
                <a:t> </a:t>
              </a:r>
              <a:r>
                <a:rPr lang="en-US" sz="1200" i="1" dirty="0" smtClean="0">
                  <a:latin typeface="Arial"/>
                  <a:cs typeface="Arial"/>
                </a:rPr>
                <a:t>without logistics resupply</a:t>
              </a:r>
            </a:p>
          </p:txBody>
        </p:sp>
        <p:sp>
          <p:nvSpPr>
            <p:cNvPr id="9" name="Right Brace 8"/>
            <p:cNvSpPr/>
            <p:nvPr/>
          </p:nvSpPr>
          <p:spPr>
            <a:xfrm rot="5400000" flipH="1">
              <a:off x="7034969" y="2411862"/>
              <a:ext cx="136187" cy="5635209"/>
            </a:xfrm>
            <a:prstGeom prst="rightBrace">
              <a:avLst>
                <a:gd name="adj1" fmla="val 8333"/>
                <a:gd name="adj2" fmla="val 54986"/>
              </a:avLst>
            </a:prstGeom>
            <a:ln w="12700">
              <a:solidFill>
                <a:srgbClr val="00B050"/>
              </a:solidFill>
              <a:prstDash val="sys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0" name="Oval 9"/>
            <p:cNvSpPr/>
            <p:nvPr/>
          </p:nvSpPr>
          <p:spPr>
            <a:xfrm>
              <a:off x="10427038" y="2486544"/>
              <a:ext cx="182880" cy="182880"/>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Oval 10"/>
            <p:cNvSpPr/>
            <p:nvPr/>
          </p:nvSpPr>
          <p:spPr>
            <a:xfrm>
              <a:off x="10427038" y="3662204"/>
              <a:ext cx="182880" cy="182880"/>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12" name="Straight Arrow Connector 11"/>
            <p:cNvCxnSpPr>
              <a:stCxn id="10" idx="4"/>
              <a:endCxn id="11" idx="0"/>
            </p:cNvCxnSpPr>
            <p:nvPr/>
          </p:nvCxnSpPr>
          <p:spPr>
            <a:xfrm>
              <a:off x="10518478" y="2669424"/>
              <a:ext cx="0" cy="992780"/>
            </a:xfrm>
            <a:prstGeom prst="straightConnector1">
              <a:avLst/>
            </a:prstGeom>
            <a:ln w="19050">
              <a:solidFill>
                <a:srgbClr val="FF0000"/>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10913771" y="2865250"/>
              <a:ext cx="1268594" cy="738664"/>
            </a:xfrm>
            <a:prstGeom prst="rect">
              <a:avLst/>
            </a:prstGeom>
            <a:noFill/>
          </p:spPr>
          <p:txBody>
            <a:bodyPr wrap="square" rtlCol="0">
              <a:spAutoFit/>
            </a:bodyPr>
            <a:lstStyle/>
            <a:p>
              <a:r>
                <a:rPr lang="en-US" sz="1050" i="1" dirty="0" smtClean="0">
                  <a:latin typeface="Arial"/>
                  <a:cs typeface="Arial"/>
                </a:rPr>
                <a:t>Mars missions:</a:t>
              </a:r>
              <a:br>
                <a:rPr lang="en-US" sz="1050" i="1" dirty="0" smtClean="0">
                  <a:latin typeface="Arial"/>
                  <a:cs typeface="Arial"/>
                </a:rPr>
              </a:br>
              <a:r>
                <a:rPr lang="en-US" sz="1050" b="1" i="1" dirty="0" smtClean="0">
                  <a:solidFill>
                    <a:srgbClr val="FF0000"/>
                  </a:solidFill>
                  <a:latin typeface="Arial"/>
                  <a:cs typeface="Arial"/>
                </a:rPr>
                <a:t>750-1,200 days </a:t>
              </a:r>
              <a:r>
                <a:rPr lang="en-US" sz="1050" i="1" dirty="0" smtClean="0">
                  <a:latin typeface="Arial"/>
                  <a:cs typeface="Arial"/>
                </a:rPr>
                <a:t>without logistics resupply</a:t>
              </a:r>
            </a:p>
          </p:txBody>
        </p:sp>
        <p:sp>
          <p:nvSpPr>
            <p:cNvPr id="14" name="TextBox 13"/>
            <p:cNvSpPr txBox="1"/>
            <p:nvPr/>
          </p:nvSpPr>
          <p:spPr>
            <a:xfrm>
              <a:off x="4384683" y="6085296"/>
              <a:ext cx="5625526" cy="415498"/>
            </a:xfrm>
            <a:prstGeom prst="rect">
              <a:avLst/>
            </a:prstGeom>
            <a:solidFill>
              <a:schemeClr val="bg1"/>
            </a:solidFill>
          </p:spPr>
          <p:txBody>
            <a:bodyPr wrap="square" rtlCol="0">
              <a:spAutoFit/>
            </a:bodyPr>
            <a:lstStyle/>
            <a:p>
              <a:r>
                <a:rPr lang="en-US" sz="1050" i="1" dirty="0" smtClean="0">
                  <a:latin typeface="Arial"/>
                  <a:cs typeface="Arial"/>
                </a:rPr>
                <a:t>Each dot represents a time period where a crew remained in space between launch/landing or a new vehicle arrival at stations. Includes missions up to November 19, 2018.</a:t>
              </a:r>
            </a:p>
          </p:txBody>
        </p:sp>
      </p:grpSp>
      <p:sp>
        <p:nvSpPr>
          <p:cNvPr id="2" name="Title 1"/>
          <p:cNvSpPr>
            <a:spLocks noGrp="1"/>
          </p:cNvSpPr>
          <p:nvPr>
            <p:ph type="title"/>
          </p:nvPr>
        </p:nvSpPr>
        <p:spPr/>
        <p:txBody>
          <a:bodyPr/>
          <a:lstStyle/>
          <a:p>
            <a:r>
              <a:rPr lang="en-US" dirty="0" smtClean="0"/>
              <a:t>Beyond-LEO Missions Present Unique Supportability Challenges</a:t>
            </a:r>
            <a:endParaRPr lang="en-US" dirty="0"/>
          </a:p>
        </p:txBody>
      </p:sp>
      <p:sp>
        <p:nvSpPr>
          <p:cNvPr id="3" name="Content Placeholder 2"/>
          <p:cNvSpPr>
            <a:spLocks noGrp="1"/>
          </p:cNvSpPr>
          <p:nvPr>
            <p:ph idx="1"/>
          </p:nvPr>
        </p:nvSpPr>
        <p:spPr>
          <a:xfrm>
            <a:off x="315383" y="1698172"/>
            <a:ext cx="3317213" cy="4938018"/>
          </a:xfrm>
        </p:spPr>
        <p:txBody>
          <a:bodyPr/>
          <a:lstStyle/>
          <a:p>
            <a:r>
              <a:rPr lang="en-US" sz="2000" dirty="0" smtClean="0"/>
              <a:t>Current/past operations rely on abort capability and regular resupply to mitigate risk</a:t>
            </a:r>
          </a:p>
          <a:p>
            <a:r>
              <a:rPr lang="en-US" sz="2000" dirty="0" smtClean="0"/>
              <a:t>Abort/resupply not feasible for Mars missions</a:t>
            </a:r>
          </a:p>
          <a:p>
            <a:r>
              <a:rPr lang="en-US" sz="2000" dirty="0" smtClean="0"/>
              <a:t>Supportability is a</a:t>
            </a:r>
            <a:br>
              <a:rPr lang="en-US" sz="2000" dirty="0" smtClean="0"/>
            </a:br>
            <a:r>
              <a:rPr lang="en-US" sz="2000" dirty="0" smtClean="0"/>
              <a:t>first-order driver of mass and risk</a:t>
            </a:r>
          </a:p>
          <a:p>
            <a:r>
              <a:rPr lang="en-US" sz="2000" dirty="0" smtClean="0">
                <a:solidFill>
                  <a:srgbClr val="0066B3"/>
                </a:solidFill>
              </a:rPr>
              <a:t>Accurate failure rate estimates are necessary for crew safety</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3</a:t>
            </a:fld>
            <a:endParaRPr lang="en-US" altLang="x-none" dirty="0"/>
          </a:p>
        </p:txBody>
      </p:sp>
      <p:cxnSp>
        <p:nvCxnSpPr>
          <p:cNvPr id="20" name="Straight Arrow Connector 19"/>
          <p:cNvCxnSpPr/>
          <p:nvPr/>
        </p:nvCxnSpPr>
        <p:spPr>
          <a:xfrm>
            <a:off x="10701349" y="3443894"/>
            <a:ext cx="0" cy="218310"/>
          </a:xfrm>
          <a:prstGeom prst="straightConnector1">
            <a:avLst/>
          </a:prstGeom>
          <a:ln w="19050">
            <a:solidFill>
              <a:srgbClr val="FF0000"/>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a:off x="10701349" y="2669424"/>
            <a:ext cx="0" cy="259514"/>
          </a:xfrm>
          <a:prstGeom prst="straightConnector1">
            <a:avLst/>
          </a:prstGeom>
          <a:ln w="19050">
            <a:solidFill>
              <a:srgbClr val="FF0000"/>
            </a:solidFill>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25" name="Content Placeholder 2"/>
          <p:cNvSpPr txBox="1">
            <a:spLocks/>
          </p:cNvSpPr>
          <p:nvPr/>
        </p:nvSpPr>
        <p:spPr bwMode="auto">
          <a:xfrm>
            <a:off x="315384" y="1016367"/>
            <a:ext cx="11267016" cy="63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t>Future human spaceflight missions beyond Low Earth Orbit (LEO) will operate in a logistically isolated environment for 6-10x longer than any previous crewed missions</a:t>
            </a:r>
            <a:endParaRPr lang="en-US" sz="2000" dirty="0"/>
          </a:p>
        </p:txBody>
      </p:sp>
      <p:sp>
        <p:nvSpPr>
          <p:cNvPr id="15" name="TextBox 14"/>
          <p:cNvSpPr txBox="1"/>
          <p:nvPr/>
        </p:nvSpPr>
        <p:spPr>
          <a:xfrm>
            <a:off x="4212762" y="6519912"/>
            <a:ext cx="7188186" cy="215444"/>
          </a:xfrm>
          <a:prstGeom prst="rect">
            <a:avLst/>
          </a:prstGeom>
          <a:noFill/>
        </p:spPr>
        <p:txBody>
          <a:bodyPr wrap="none" rtlCol="0">
            <a:spAutoFit/>
          </a:bodyPr>
          <a:lstStyle/>
          <a:p>
            <a:r>
              <a:rPr lang="en-US" sz="800" dirty="0">
                <a:solidFill>
                  <a:schemeClr val="bg1">
                    <a:lumMod val="75000"/>
                  </a:schemeClr>
                </a:solidFill>
              </a:rPr>
              <a:t>Owens, A. C. </a:t>
            </a:r>
            <a:r>
              <a:rPr lang="en-US" sz="800" i="1" dirty="0">
                <a:solidFill>
                  <a:schemeClr val="bg1">
                    <a:lumMod val="75000"/>
                  </a:schemeClr>
                </a:solidFill>
              </a:rPr>
              <a:t>Multiobjective Optimization of Crewed Spacecraft Supportability Strategies</a:t>
            </a:r>
            <a:r>
              <a:rPr lang="en-US" sz="800" dirty="0">
                <a:solidFill>
                  <a:schemeClr val="bg1">
                    <a:lumMod val="75000"/>
                  </a:schemeClr>
                </a:solidFill>
              </a:rPr>
              <a:t>. Doctoral Thesis. Massachusetts Institute of Technology, Cambridge, MA, 2019. </a:t>
            </a:r>
            <a:endParaRPr lang="en-US" sz="200" dirty="0" smtClean="0">
              <a:solidFill>
                <a:schemeClr val="bg1">
                  <a:lumMod val="75000"/>
                </a:schemeClr>
              </a:solidFill>
              <a:latin typeface="Arial"/>
              <a:cs typeface="Arial"/>
            </a:endParaRPr>
          </a:p>
        </p:txBody>
      </p:sp>
      <p:sp>
        <p:nvSpPr>
          <p:cNvPr id="19"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1435291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Testing is Critical for Future Missions</a:t>
            </a:r>
            <a:endParaRPr lang="en-US" dirty="0"/>
          </a:p>
        </p:txBody>
      </p:sp>
      <p:sp>
        <p:nvSpPr>
          <p:cNvPr id="3" name="Content Placeholder 2"/>
          <p:cNvSpPr>
            <a:spLocks noGrp="1"/>
          </p:cNvSpPr>
          <p:nvPr>
            <p:ph idx="1"/>
          </p:nvPr>
        </p:nvSpPr>
        <p:spPr/>
        <p:txBody>
          <a:bodyPr/>
          <a:lstStyle/>
          <a:p>
            <a:r>
              <a:rPr lang="en-US" sz="2000" dirty="0" smtClean="0"/>
              <a:t>Failure rates are critical parameters for assessing risk, reliability, spares requirements, and other important factors for system and mission design</a:t>
            </a:r>
          </a:p>
          <a:p>
            <a:r>
              <a:rPr lang="en-US" sz="2000" dirty="0" smtClean="0"/>
              <a:t>Failure rates cannot be measured directly, but must be estimated based on analogy to previous experience and/or statistical analysis of operating data</a:t>
            </a:r>
            <a:endParaRPr lang="en-US" sz="2000" dirty="0"/>
          </a:p>
          <a:p>
            <a:r>
              <a:rPr lang="en-US" sz="2000" dirty="0" smtClean="0">
                <a:solidFill>
                  <a:srgbClr val="0066B3"/>
                </a:solidFill>
              </a:rPr>
              <a:t>Long-duration reliability testing provides the data required for good failure rate estimates, which enables good risk, reliability, and spares mass estimates</a:t>
            </a:r>
          </a:p>
          <a:p>
            <a:r>
              <a:rPr lang="en-US" sz="2000" dirty="0" smtClean="0"/>
              <a:t>Testing also provides opportunity to identify/resolve issues before they impact operations</a:t>
            </a:r>
          </a:p>
          <a:p>
            <a:r>
              <a:rPr lang="en-US" sz="2000" dirty="0" smtClean="0"/>
              <a:t>An effective reliability and supportability testing program can require years of operations and resource investment, and must be incorporated into program planning</a:t>
            </a:r>
          </a:p>
          <a:p>
            <a:r>
              <a:rPr lang="en-US" sz="2000" dirty="0" smtClean="0"/>
              <a:t>Two major types of reliability testing:</a:t>
            </a:r>
          </a:p>
          <a:p>
            <a:pPr lvl="1"/>
            <a:r>
              <a:rPr lang="en-US" b="1" i="1" dirty="0" smtClean="0"/>
              <a:t>Reliability Growth Testing: </a:t>
            </a:r>
            <a:r>
              <a:rPr lang="en-US" dirty="0" smtClean="0"/>
              <a:t>test to identify failure modes and make design changes to remove them, thereby improving system reliability (i.e. reducing the failure rate)</a:t>
            </a:r>
          </a:p>
          <a:p>
            <a:pPr lvl="1"/>
            <a:r>
              <a:rPr lang="en-US" b="1" i="1" dirty="0" smtClean="0"/>
              <a:t>Uncertainty Reduction Testing:</a:t>
            </a:r>
            <a:r>
              <a:rPr lang="en-US" dirty="0" smtClean="0"/>
              <a:t> test without making design changes in order to gather data, and improve/verify failure rate estimates</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4</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1047390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Testing is Resource-Constrained</a:t>
            </a:r>
            <a:endParaRPr lang="en-US" dirty="0"/>
          </a:p>
        </p:txBody>
      </p:sp>
      <p:sp>
        <p:nvSpPr>
          <p:cNvPr id="3" name="Content Placeholder 2"/>
          <p:cNvSpPr>
            <a:spLocks noGrp="1"/>
          </p:cNvSpPr>
          <p:nvPr>
            <p:ph idx="1"/>
          </p:nvPr>
        </p:nvSpPr>
        <p:spPr/>
        <p:txBody>
          <a:bodyPr/>
          <a:lstStyle/>
          <a:p>
            <a:r>
              <a:rPr lang="en-US" sz="2000" dirty="0" smtClean="0"/>
              <a:t>Key test planning questions:</a:t>
            </a:r>
          </a:p>
          <a:p>
            <a:pPr lvl="1"/>
            <a:r>
              <a:rPr lang="en-US" dirty="0" smtClean="0"/>
              <a:t>Which items should be tested, and for how long?</a:t>
            </a:r>
          </a:p>
          <a:p>
            <a:pPr lvl="1"/>
            <a:r>
              <a:rPr lang="en-US" dirty="0" smtClean="0"/>
              <a:t>For each item, how much testing should be dedicated to reliability growth vs. uncertainty reduction?</a:t>
            </a:r>
          </a:p>
          <a:p>
            <a:pPr lvl="1"/>
            <a:r>
              <a:rPr lang="en-US" dirty="0" smtClean="0"/>
              <a:t>For each item, how many test units should be purchased to test in parallel?</a:t>
            </a:r>
          </a:p>
          <a:p>
            <a:r>
              <a:rPr lang="en-US" sz="2000" dirty="0" smtClean="0"/>
              <a:t>Ideally (ignoring resource constraints), all items would be tested for as long as possible to maximize reliability growth and generate high-reliability items with low uncertainty in the failure rate estimates</a:t>
            </a:r>
          </a:p>
          <a:p>
            <a:r>
              <a:rPr lang="en-US" sz="2000" dirty="0" smtClean="0"/>
              <a:t>However, technology and system development activities are fundamentally resource-limited</a:t>
            </a:r>
          </a:p>
          <a:p>
            <a:r>
              <a:rPr lang="en-US" sz="2000" dirty="0" smtClean="0">
                <a:solidFill>
                  <a:srgbClr val="0066B3"/>
                </a:solidFill>
              </a:rPr>
              <a:t>Quantitative analysis and optimization can handle the large number of variables and constraints that impact test plans to help programs make informed decisions about how to efficiently allocate limited resources in order to achieve mission objectives</a:t>
            </a:r>
          </a:p>
          <a:p>
            <a:r>
              <a:rPr lang="en-US" sz="2000" dirty="0" smtClean="0"/>
              <a:t>Optimization problem formulation presented here is one approach to identifying efficient test plans and making the best use of limited program resources</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5</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3123902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a:t>
            </a:r>
            <a:endParaRPr lang="en-US" dirty="0"/>
          </a:p>
        </p:txBody>
      </p:sp>
      <p:sp>
        <p:nvSpPr>
          <p:cNvPr id="3" name="Content Placeholder 2"/>
          <p:cNvSpPr>
            <a:spLocks noGrp="1"/>
          </p:cNvSpPr>
          <p:nvPr>
            <p:ph idx="1"/>
          </p:nvPr>
        </p:nvSpPr>
        <p:spPr>
          <a:xfrm>
            <a:off x="1631705" y="2506323"/>
            <a:ext cx="8928590" cy="2171920"/>
          </a:xfrm>
        </p:spPr>
        <p:style>
          <a:lnRef idx="2">
            <a:schemeClr val="accent1"/>
          </a:lnRef>
          <a:fillRef idx="1">
            <a:schemeClr val="lt1"/>
          </a:fillRef>
          <a:effectRef idx="0">
            <a:schemeClr val="accent1"/>
          </a:effectRef>
          <a:fontRef idx="minor">
            <a:schemeClr val="dk1"/>
          </a:fontRef>
        </p:style>
        <p:txBody>
          <a:bodyPr anchor="ctr" anchorCtr="0"/>
          <a:lstStyle/>
          <a:p>
            <a:pPr marL="0" indent="0">
              <a:buNone/>
            </a:pPr>
            <a:r>
              <a:rPr lang="en-US" sz="2800" dirty="0" smtClean="0"/>
              <a:t>What reliability test plan – i.e. a specified reliability growth test duration, uncertainty reduction test duration, and number of test units for each item in the system – results in the lowest projected spares mass for a given mission, under given cost and schedule constraints?</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6</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554139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 / Modeling Approach</a:t>
            </a:r>
            <a:endParaRPr lang="en-US" dirty="0"/>
          </a:p>
        </p:txBody>
      </p:sp>
      <p:sp>
        <p:nvSpPr>
          <p:cNvPr id="3" name="Content Placeholder 2"/>
          <p:cNvSpPr>
            <a:spLocks noGrp="1"/>
          </p:cNvSpPr>
          <p:nvPr>
            <p:ph idx="1"/>
          </p:nvPr>
        </p:nvSpPr>
        <p:spPr>
          <a:xfrm>
            <a:off x="315383" y="1003301"/>
            <a:ext cx="6771217" cy="5632889"/>
          </a:xfrm>
        </p:spPr>
        <p:txBody>
          <a:bodyPr/>
          <a:lstStyle/>
          <a:p>
            <a:r>
              <a:rPr lang="en-US" sz="2000" dirty="0" smtClean="0"/>
              <a:t>Reference mission defined by</a:t>
            </a:r>
          </a:p>
          <a:p>
            <a:pPr lvl="1"/>
            <a:r>
              <a:rPr lang="en-US" dirty="0" smtClean="0"/>
              <a:t>Mission endurance (i.e. time between resupply)</a:t>
            </a:r>
          </a:p>
          <a:p>
            <a:pPr lvl="1"/>
            <a:r>
              <a:rPr lang="en-US" dirty="0" smtClean="0"/>
              <a:t>Probability of Sufficiency (POS)</a:t>
            </a:r>
          </a:p>
          <a:p>
            <a:pPr lvl="1"/>
            <a:r>
              <a:rPr lang="en-US" dirty="0" smtClean="0"/>
              <a:t>Set of items considered for sparing (e.g. ORUs)</a:t>
            </a:r>
          </a:p>
          <a:p>
            <a:r>
              <a:rPr lang="en-US" sz="2000" dirty="0" smtClean="0"/>
              <a:t>Uncertain failure rate estimates modeled using gamma distribution</a:t>
            </a:r>
          </a:p>
          <a:p>
            <a:r>
              <a:rPr lang="en-US" sz="2000" dirty="0" smtClean="0"/>
              <a:t>For each item, all reliability growth testing completed before uncertainty reduction testing begins</a:t>
            </a:r>
          </a:p>
          <a:p>
            <a:r>
              <a:rPr lang="en-US" sz="2000" dirty="0" smtClean="0"/>
              <a:t>Schedule constraints include max reliability growth test duration and max total test duration</a:t>
            </a:r>
          </a:p>
          <a:p>
            <a:r>
              <a:rPr lang="en-US" sz="2000" dirty="0" smtClean="0"/>
              <a:t>Test duration (calendar time) includes actual test operating time as well as downtime:</a:t>
            </a:r>
          </a:p>
          <a:p>
            <a:pPr lvl="1"/>
            <a:r>
              <a:rPr lang="en-US" dirty="0" smtClean="0"/>
              <a:t>Test unit procurement delay</a:t>
            </a:r>
          </a:p>
          <a:p>
            <a:pPr lvl="1"/>
            <a:r>
              <a:rPr lang="en-US" dirty="0" smtClean="0"/>
              <a:t>Modifications</a:t>
            </a:r>
          </a:p>
          <a:p>
            <a:pPr lvl="1"/>
            <a:r>
              <a:rPr lang="en-US" dirty="0" smtClean="0"/>
              <a:t>Refurbishments</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7</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5610" y="931042"/>
            <a:ext cx="4541100" cy="3405825"/>
          </a:xfrm>
          <a:prstGeom prst="rect">
            <a:avLst/>
          </a:prstGeom>
        </p:spPr>
      </p:pic>
      <p:sp>
        <p:nvSpPr>
          <p:cNvPr id="7" name="TextBox 6"/>
          <p:cNvSpPr txBox="1"/>
          <p:nvPr/>
        </p:nvSpPr>
        <p:spPr>
          <a:xfrm>
            <a:off x="9307286" y="1521823"/>
            <a:ext cx="1173719" cy="261610"/>
          </a:xfrm>
          <a:prstGeom prst="rect">
            <a:avLst/>
          </a:prstGeom>
          <a:noFill/>
        </p:spPr>
        <p:txBody>
          <a:bodyPr wrap="none" rtlCol="0">
            <a:spAutoFit/>
          </a:bodyPr>
          <a:lstStyle/>
          <a:p>
            <a:r>
              <a:rPr lang="en-US" sz="1100" i="1" dirty="0" smtClean="0">
                <a:latin typeface="Arial"/>
                <a:cs typeface="Arial"/>
              </a:rPr>
              <a:t>Expected Value</a:t>
            </a:r>
          </a:p>
        </p:txBody>
      </p:sp>
      <p:sp>
        <p:nvSpPr>
          <p:cNvPr id="8" name="TextBox 7"/>
          <p:cNvSpPr txBox="1"/>
          <p:nvPr/>
        </p:nvSpPr>
        <p:spPr>
          <a:xfrm>
            <a:off x="8902337" y="1958579"/>
            <a:ext cx="2350323" cy="261610"/>
          </a:xfrm>
          <a:prstGeom prst="rect">
            <a:avLst/>
          </a:prstGeom>
          <a:noFill/>
        </p:spPr>
        <p:txBody>
          <a:bodyPr wrap="none" rtlCol="0">
            <a:spAutoFit/>
          </a:bodyPr>
          <a:lstStyle/>
          <a:p>
            <a:r>
              <a:rPr lang="en-US" sz="1100" i="1" dirty="0" smtClean="0">
                <a:latin typeface="Arial"/>
                <a:cs typeface="Arial"/>
              </a:rPr>
              <a:t>Probability Density Function (PDF)</a:t>
            </a:r>
          </a:p>
        </p:txBody>
      </p:sp>
      <p:cxnSp>
        <p:nvCxnSpPr>
          <p:cNvPr id="9" name="Straight Arrow Connector 8"/>
          <p:cNvCxnSpPr>
            <a:stCxn id="7" idx="1"/>
          </p:cNvCxnSpPr>
          <p:nvPr/>
        </p:nvCxnSpPr>
        <p:spPr>
          <a:xfrm flipH="1">
            <a:off x="8752115" y="1652628"/>
            <a:ext cx="555171" cy="0"/>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9029700" y="2220189"/>
            <a:ext cx="334199" cy="491489"/>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flipH="1">
            <a:off x="8154489" y="3769769"/>
            <a:ext cx="1257300" cy="0"/>
          </a:xfrm>
          <a:prstGeom prst="straightConnector1">
            <a:avLst/>
          </a:prstGeom>
          <a:ln w="9525">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9305843" y="3009289"/>
            <a:ext cx="1212191" cy="261610"/>
          </a:xfrm>
          <a:prstGeom prst="rect">
            <a:avLst/>
          </a:prstGeom>
          <a:noFill/>
        </p:spPr>
        <p:txBody>
          <a:bodyPr wrap="none" rtlCol="0">
            <a:spAutoFit/>
          </a:bodyPr>
          <a:lstStyle/>
          <a:p>
            <a:r>
              <a:rPr lang="en-US" sz="1100" i="1" dirty="0" smtClean="0">
                <a:latin typeface="Arial"/>
                <a:cs typeface="Arial"/>
              </a:rPr>
              <a:t>Credible Interval</a:t>
            </a:r>
          </a:p>
        </p:txBody>
      </p:sp>
      <p:cxnSp>
        <p:nvCxnSpPr>
          <p:cNvPr id="14" name="Straight Arrow Connector 13"/>
          <p:cNvCxnSpPr/>
          <p:nvPr/>
        </p:nvCxnSpPr>
        <p:spPr>
          <a:xfrm flipH="1">
            <a:off x="9077590" y="3226158"/>
            <a:ext cx="334199" cy="491489"/>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15" name="Content Placeholder 2"/>
          <p:cNvSpPr txBox="1">
            <a:spLocks/>
          </p:cNvSpPr>
          <p:nvPr/>
        </p:nvSpPr>
        <p:spPr bwMode="auto">
          <a:xfrm>
            <a:off x="7243354" y="4491356"/>
            <a:ext cx="4833258" cy="214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t>A candidate solution to the problem (“test plan”) consists of the following for each unit:</a:t>
            </a:r>
          </a:p>
          <a:p>
            <a:pPr lvl="1"/>
            <a:r>
              <a:rPr lang="en-US" dirty="0" smtClean="0"/>
              <a:t>Number of test units</a:t>
            </a:r>
          </a:p>
          <a:p>
            <a:pPr lvl="1"/>
            <a:r>
              <a:rPr lang="en-US" dirty="0" smtClean="0"/>
              <a:t>Reliability growth test duration</a:t>
            </a:r>
          </a:p>
          <a:p>
            <a:pPr lvl="1"/>
            <a:r>
              <a:rPr lang="en-US" dirty="0" smtClean="0"/>
              <a:t>Uncertainty reduction test duration</a:t>
            </a:r>
          </a:p>
        </p:txBody>
      </p:sp>
    </p:spTree>
    <p:extLst>
      <p:ext uri="{BB962C8B-B14F-4D97-AF65-F5344CB8AC3E}">
        <p14:creationId xmlns:p14="http://schemas.microsoft.com/office/powerpoint/2010/main" val="3021672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Arrow Connector 51"/>
          <p:cNvCxnSpPr/>
          <p:nvPr/>
        </p:nvCxnSpPr>
        <p:spPr>
          <a:xfrm flipH="1">
            <a:off x="2301403" y="4906552"/>
            <a:ext cx="5706128" cy="0"/>
          </a:xfrm>
          <a:prstGeom prst="straightConnector1">
            <a:avLst/>
          </a:prstGeom>
          <a:ln w="28575">
            <a:solidFill>
              <a:schemeClr val="bg1">
                <a:lumMod val="65000"/>
              </a:schemeClr>
            </a:solidFill>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Problem Definition</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8</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
        <p:nvSpPr>
          <p:cNvPr id="29" name="Rectangle 28"/>
          <p:cNvSpPr/>
          <p:nvPr/>
        </p:nvSpPr>
        <p:spPr>
          <a:xfrm>
            <a:off x="1271813" y="2882481"/>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0" name="Rectangle 29"/>
          <p:cNvSpPr/>
          <p:nvPr/>
        </p:nvSpPr>
        <p:spPr>
          <a:xfrm>
            <a:off x="1271813" y="3861098"/>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1" name="Rectangle 30"/>
          <p:cNvSpPr/>
          <p:nvPr/>
        </p:nvSpPr>
        <p:spPr>
          <a:xfrm>
            <a:off x="1271813" y="4839716"/>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2" name="Rectangle 31"/>
          <p:cNvSpPr/>
          <p:nvPr/>
        </p:nvSpPr>
        <p:spPr>
          <a:xfrm>
            <a:off x="1271813" y="1903863"/>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8" name="Straight Connector 7"/>
          <p:cNvCxnSpPr/>
          <p:nvPr/>
        </p:nvCxnSpPr>
        <p:spPr>
          <a:xfrm>
            <a:off x="2301403" y="1711428"/>
            <a:ext cx="0" cy="365760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856047"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9851124"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1715453" y="1193440"/>
            <a:ext cx="1171899" cy="523220"/>
          </a:xfrm>
          <a:prstGeom prst="rect">
            <a:avLst/>
          </a:prstGeom>
          <a:noFill/>
        </p:spPr>
        <p:txBody>
          <a:bodyPr wrap="square" rtlCol="0">
            <a:spAutoFit/>
          </a:bodyPr>
          <a:lstStyle/>
          <a:p>
            <a:pPr algn="ctr"/>
            <a:r>
              <a:rPr lang="en-US" sz="1400" dirty="0" smtClean="0">
                <a:latin typeface="Arial"/>
                <a:cs typeface="Arial"/>
              </a:rPr>
              <a:t>Start of Test Window</a:t>
            </a:r>
          </a:p>
        </p:txBody>
      </p:sp>
      <p:sp>
        <p:nvSpPr>
          <p:cNvPr id="17" name="TextBox 16"/>
          <p:cNvSpPr txBox="1"/>
          <p:nvPr/>
        </p:nvSpPr>
        <p:spPr>
          <a:xfrm>
            <a:off x="6086432" y="927074"/>
            <a:ext cx="1539229" cy="738664"/>
          </a:xfrm>
          <a:prstGeom prst="rect">
            <a:avLst/>
          </a:prstGeom>
          <a:noFill/>
        </p:spPr>
        <p:txBody>
          <a:bodyPr wrap="square" rtlCol="0">
            <a:spAutoFit/>
          </a:bodyPr>
          <a:lstStyle/>
          <a:p>
            <a:pPr algn="ctr"/>
            <a:r>
              <a:rPr lang="en-US" sz="1400" dirty="0" smtClean="0">
                <a:latin typeface="Arial"/>
                <a:cs typeface="Arial"/>
              </a:rPr>
              <a:t>End of Reliability Growth Window (Design Freeze)</a:t>
            </a:r>
          </a:p>
        </p:txBody>
      </p:sp>
      <p:sp>
        <p:nvSpPr>
          <p:cNvPr id="18" name="TextBox 17"/>
          <p:cNvSpPr txBox="1"/>
          <p:nvPr/>
        </p:nvSpPr>
        <p:spPr>
          <a:xfrm>
            <a:off x="9081509" y="1142518"/>
            <a:ext cx="1539229" cy="523220"/>
          </a:xfrm>
          <a:prstGeom prst="rect">
            <a:avLst/>
          </a:prstGeom>
          <a:noFill/>
        </p:spPr>
        <p:txBody>
          <a:bodyPr wrap="square" rtlCol="0">
            <a:spAutoFit/>
          </a:bodyPr>
          <a:lstStyle/>
          <a:p>
            <a:pPr algn="ctr"/>
            <a:r>
              <a:rPr lang="en-US" sz="1400" dirty="0" smtClean="0">
                <a:latin typeface="Arial"/>
                <a:cs typeface="Arial"/>
              </a:rPr>
              <a:t>End of Test Window</a:t>
            </a:r>
          </a:p>
        </p:txBody>
      </p:sp>
      <p:sp>
        <p:nvSpPr>
          <p:cNvPr id="19" name="TextBox 18"/>
          <p:cNvSpPr txBox="1"/>
          <p:nvPr/>
        </p:nvSpPr>
        <p:spPr>
          <a:xfrm>
            <a:off x="556724" y="1903863"/>
            <a:ext cx="314510" cy="307777"/>
          </a:xfrm>
          <a:prstGeom prst="rect">
            <a:avLst/>
          </a:prstGeom>
          <a:noFill/>
        </p:spPr>
        <p:txBody>
          <a:bodyPr wrap="none" rtlCol="0">
            <a:spAutoFit/>
          </a:bodyPr>
          <a:lstStyle/>
          <a:p>
            <a:r>
              <a:rPr lang="en-US" sz="1400" b="1" dirty="0">
                <a:latin typeface="Arial"/>
                <a:cs typeface="Arial"/>
              </a:rPr>
              <a:t>A</a:t>
            </a:r>
            <a:endParaRPr lang="en-US" sz="1400" b="1" dirty="0" smtClean="0">
              <a:latin typeface="Arial"/>
              <a:cs typeface="Arial"/>
            </a:endParaRPr>
          </a:p>
        </p:txBody>
      </p:sp>
      <p:sp>
        <p:nvSpPr>
          <p:cNvPr id="20" name="TextBox 19"/>
          <p:cNvSpPr txBox="1"/>
          <p:nvPr/>
        </p:nvSpPr>
        <p:spPr>
          <a:xfrm>
            <a:off x="556724" y="2882481"/>
            <a:ext cx="314510" cy="307777"/>
          </a:xfrm>
          <a:prstGeom prst="rect">
            <a:avLst/>
          </a:prstGeom>
          <a:noFill/>
        </p:spPr>
        <p:txBody>
          <a:bodyPr wrap="none" rtlCol="0">
            <a:spAutoFit/>
          </a:bodyPr>
          <a:lstStyle/>
          <a:p>
            <a:r>
              <a:rPr lang="en-US" sz="1400" b="1" dirty="0" smtClean="0">
                <a:latin typeface="Arial"/>
                <a:cs typeface="Arial"/>
              </a:rPr>
              <a:t>B</a:t>
            </a:r>
          </a:p>
        </p:txBody>
      </p:sp>
      <p:sp>
        <p:nvSpPr>
          <p:cNvPr id="21" name="TextBox 20"/>
          <p:cNvSpPr txBox="1"/>
          <p:nvPr/>
        </p:nvSpPr>
        <p:spPr>
          <a:xfrm>
            <a:off x="556724" y="3861099"/>
            <a:ext cx="314510" cy="307777"/>
          </a:xfrm>
          <a:prstGeom prst="rect">
            <a:avLst/>
          </a:prstGeom>
          <a:noFill/>
        </p:spPr>
        <p:txBody>
          <a:bodyPr wrap="none" rtlCol="0">
            <a:spAutoFit/>
          </a:bodyPr>
          <a:lstStyle/>
          <a:p>
            <a:r>
              <a:rPr lang="en-US" sz="1400" b="1" dirty="0" smtClean="0">
                <a:latin typeface="Arial"/>
                <a:cs typeface="Arial"/>
              </a:rPr>
              <a:t>C</a:t>
            </a:r>
          </a:p>
        </p:txBody>
      </p:sp>
      <p:sp>
        <p:nvSpPr>
          <p:cNvPr id="22" name="TextBox 21"/>
          <p:cNvSpPr txBox="1"/>
          <p:nvPr/>
        </p:nvSpPr>
        <p:spPr>
          <a:xfrm>
            <a:off x="556724" y="4839716"/>
            <a:ext cx="314510" cy="307777"/>
          </a:xfrm>
          <a:prstGeom prst="rect">
            <a:avLst/>
          </a:prstGeom>
          <a:noFill/>
        </p:spPr>
        <p:txBody>
          <a:bodyPr wrap="none" rtlCol="0">
            <a:spAutoFit/>
          </a:bodyPr>
          <a:lstStyle/>
          <a:p>
            <a:r>
              <a:rPr lang="en-US" sz="1400" b="1" dirty="0" smtClean="0">
                <a:latin typeface="Arial"/>
                <a:cs typeface="Arial"/>
              </a:rPr>
              <a:t>D</a:t>
            </a:r>
          </a:p>
        </p:txBody>
      </p:sp>
      <p:sp>
        <p:nvSpPr>
          <p:cNvPr id="23" name="TextBox 22"/>
          <p:cNvSpPr txBox="1"/>
          <p:nvPr/>
        </p:nvSpPr>
        <p:spPr>
          <a:xfrm>
            <a:off x="402836" y="1357961"/>
            <a:ext cx="622286" cy="307777"/>
          </a:xfrm>
          <a:prstGeom prst="rect">
            <a:avLst/>
          </a:prstGeom>
          <a:noFill/>
        </p:spPr>
        <p:txBody>
          <a:bodyPr wrap="none" rtlCol="0">
            <a:spAutoFit/>
          </a:bodyPr>
          <a:lstStyle/>
          <a:p>
            <a:pPr algn="ctr"/>
            <a:r>
              <a:rPr lang="en-US" sz="1400" dirty="0" smtClean="0">
                <a:latin typeface="Arial"/>
                <a:cs typeface="Arial"/>
              </a:rPr>
              <a:t>Items</a:t>
            </a:r>
          </a:p>
        </p:txBody>
      </p:sp>
      <p:sp>
        <p:nvSpPr>
          <p:cNvPr id="24" name="TextBox 23"/>
          <p:cNvSpPr txBox="1"/>
          <p:nvPr/>
        </p:nvSpPr>
        <p:spPr>
          <a:xfrm>
            <a:off x="1134560" y="1142518"/>
            <a:ext cx="589016" cy="523220"/>
          </a:xfrm>
          <a:prstGeom prst="rect">
            <a:avLst/>
          </a:prstGeom>
          <a:noFill/>
        </p:spPr>
        <p:txBody>
          <a:bodyPr wrap="square" rtlCol="0">
            <a:spAutoFit/>
          </a:bodyPr>
          <a:lstStyle/>
          <a:p>
            <a:pPr algn="ctr"/>
            <a:r>
              <a:rPr lang="en-US" sz="1400" dirty="0" smtClean="0">
                <a:latin typeface="Arial"/>
                <a:cs typeface="Arial"/>
              </a:rPr>
              <a:t>Test Units</a:t>
            </a:r>
          </a:p>
        </p:txBody>
      </p:sp>
      <p:sp>
        <p:nvSpPr>
          <p:cNvPr id="34" name="TextBox 33"/>
          <p:cNvSpPr txBox="1"/>
          <p:nvPr/>
        </p:nvSpPr>
        <p:spPr>
          <a:xfrm>
            <a:off x="10906990" y="1357961"/>
            <a:ext cx="710032" cy="307777"/>
          </a:xfrm>
          <a:prstGeom prst="rect">
            <a:avLst/>
          </a:prstGeom>
          <a:noFill/>
        </p:spPr>
        <p:txBody>
          <a:bodyPr wrap="square" rtlCol="0">
            <a:spAutoFit/>
          </a:bodyPr>
          <a:lstStyle/>
          <a:p>
            <a:pPr algn="ctr"/>
            <a:r>
              <a:rPr lang="en-US" sz="1400" dirty="0" smtClean="0">
                <a:latin typeface="Arial"/>
                <a:cs typeface="Arial"/>
              </a:rPr>
              <a:t>Cost</a:t>
            </a:r>
          </a:p>
        </p:txBody>
      </p:sp>
      <p:sp>
        <p:nvSpPr>
          <p:cNvPr id="35" name="TextBox 34"/>
          <p:cNvSpPr txBox="1"/>
          <p:nvPr/>
        </p:nvSpPr>
        <p:spPr>
          <a:xfrm>
            <a:off x="9851123" y="6131974"/>
            <a:ext cx="996679" cy="307777"/>
          </a:xfrm>
          <a:prstGeom prst="rect">
            <a:avLst/>
          </a:prstGeom>
          <a:noFill/>
        </p:spPr>
        <p:txBody>
          <a:bodyPr wrap="square" rtlCol="0">
            <a:spAutoFit/>
          </a:bodyPr>
          <a:lstStyle/>
          <a:p>
            <a:pPr algn="r"/>
            <a:r>
              <a:rPr lang="en-US" sz="1400" dirty="0" smtClean="0">
                <a:latin typeface="Arial"/>
                <a:cs typeface="Arial"/>
              </a:rPr>
              <a:t>Max Cost:</a:t>
            </a:r>
          </a:p>
        </p:txBody>
      </p:sp>
      <p:sp>
        <p:nvSpPr>
          <p:cNvPr id="36" name="TextBox 35"/>
          <p:cNvSpPr txBox="1"/>
          <p:nvPr/>
        </p:nvSpPr>
        <p:spPr>
          <a:xfrm>
            <a:off x="9794017" y="5725035"/>
            <a:ext cx="1053785" cy="307777"/>
          </a:xfrm>
          <a:prstGeom prst="rect">
            <a:avLst/>
          </a:prstGeom>
          <a:noFill/>
        </p:spPr>
        <p:txBody>
          <a:bodyPr wrap="square" rtlCol="0">
            <a:spAutoFit/>
          </a:bodyPr>
          <a:lstStyle/>
          <a:p>
            <a:pPr algn="r"/>
            <a:r>
              <a:rPr lang="en-US" sz="1400" dirty="0" smtClean="0">
                <a:latin typeface="Arial"/>
                <a:cs typeface="Arial"/>
              </a:rPr>
              <a:t>Total Cost:</a:t>
            </a:r>
          </a:p>
        </p:txBody>
      </p:sp>
      <p:cxnSp>
        <p:nvCxnSpPr>
          <p:cNvPr id="37" name="Straight Arrow Connector 36"/>
          <p:cNvCxnSpPr/>
          <p:nvPr/>
        </p:nvCxnSpPr>
        <p:spPr>
          <a:xfrm flipH="1">
            <a:off x="2301403" y="2261008"/>
            <a:ext cx="4554644" cy="0"/>
          </a:xfrm>
          <a:prstGeom prst="straightConnector1">
            <a:avLst/>
          </a:prstGeom>
          <a:ln w="28575">
            <a:solidFill>
              <a:srgbClr val="D41B1C"/>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2301403" y="3763236"/>
            <a:ext cx="7549720" cy="0"/>
          </a:xfrm>
          <a:prstGeom prst="straightConnector1">
            <a:avLst/>
          </a:prstGeom>
          <a:ln w="28575">
            <a:solidFill>
              <a:srgbClr val="0066B3"/>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41" name="Rectangle 40"/>
          <p:cNvSpPr/>
          <p:nvPr/>
        </p:nvSpPr>
        <p:spPr>
          <a:xfrm>
            <a:off x="9906439" y="6131973"/>
            <a:ext cx="941364" cy="307777"/>
          </a:xfrm>
          <a:prstGeom prst="rect">
            <a:avLst/>
          </a:prstGeom>
          <a:noFill/>
          <a:ln>
            <a:solidFill>
              <a:srgbClr val="299F29"/>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2" name="TextBox 41"/>
          <p:cNvSpPr txBox="1"/>
          <p:nvPr/>
        </p:nvSpPr>
        <p:spPr>
          <a:xfrm>
            <a:off x="2698912" y="2311930"/>
            <a:ext cx="3759627" cy="738664"/>
          </a:xfrm>
          <a:prstGeom prst="rect">
            <a:avLst/>
          </a:prstGeom>
          <a:noFill/>
        </p:spPr>
        <p:txBody>
          <a:bodyPr wrap="square" rtlCol="0">
            <a:spAutoFit/>
          </a:bodyPr>
          <a:lstStyle/>
          <a:p>
            <a:r>
              <a:rPr lang="en-US" sz="1400" b="1" i="1" dirty="0" smtClean="0">
                <a:solidFill>
                  <a:srgbClr val="D41B1C"/>
                </a:solidFill>
                <a:latin typeface="Arial"/>
                <a:cs typeface="Arial"/>
              </a:rPr>
              <a:t>CONSTRAINT: Maximum calendar time for reliability growth testing. No more design changes planned after this time period.</a:t>
            </a:r>
          </a:p>
        </p:txBody>
      </p:sp>
      <p:sp>
        <p:nvSpPr>
          <p:cNvPr id="44" name="TextBox 43"/>
          <p:cNvSpPr txBox="1"/>
          <p:nvPr/>
        </p:nvSpPr>
        <p:spPr>
          <a:xfrm>
            <a:off x="2368686" y="3821396"/>
            <a:ext cx="4535713" cy="307777"/>
          </a:xfrm>
          <a:prstGeom prst="rect">
            <a:avLst/>
          </a:prstGeom>
          <a:noFill/>
        </p:spPr>
        <p:txBody>
          <a:bodyPr wrap="square" rtlCol="0">
            <a:spAutoFit/>
          </a:bodyPr>
          <a:lstStyle/>
          <a:p>
            <a:r>
              <a:rPr lang="en-US" sz="1400" b="1" i="1" dirty="0" smtClean="0">
                <a:solidFill>
                  <a:srgbClr val="0066B3"/>
                </a:solidFill>
                <a:latin typeface="Arial"/>
                <a:cs typeface="Arial"/>
              </a:rPr>
              <a:t>CONSTRAINT: Maximum calendar time for testing.</a:t>
            </a:r>
          </a:p>
        </p:txBody>
      </p:sp>
      <p:sp>
        <p:nvSpPr>
          <p:cNvPr id="45" name="TextBox 44"/>
          <p:cNvSpPr txBox="1"/>
          <p:nvPr/>
        </p:nvSpPr>
        <p:spPr>
          <a:xfrm>
            <a:off x="7884160" y="6032812"/>
            <a:ext cx="1897520" cy="523220"/>
          </a:xfrm>
          <a:prstGeom prst="rect">
            <a:avLst/>
          </a:prstGeom>
          <a:noFill/>
        </p:spPr>
        <p:txBody>
          <a:bodyPr wrap="square" rtlCol="0">
            <a:spAutoFit/>
          </a:bodyPr>
          <a:lstStyle/>
          <a:p>
            <a:pPr algn="r"/>
            <a:r>
              <a:rPr lang="en-US" sz="1400" b="1" i="1" dirty="0" smtClean="0">
                <a:solidFill>
                  <a:srgbClr val="299F29"/>
                </a:solidFill>
                <a:latin typeface="Arial"/>
                <a:cs typeface="Arial"/>
              </a:rPr>
              <a:t>CONSTRAINT: Maximum total cost</a:t>
            </a:r>
          </a:p>
        </p:txBody>
      </p:sp>
      <p:sp>
        <p:nvSpPr>
          <p:cNvPr id="46" name="TextBox 45"/>
          <p:cNvSpPr txBox="1"/>
          <p:nvPr/>
        </p:nvSpPr>
        <p:spPr>
          <a:xfrm>
            <a:off x="10020109" y="1888617"/>
            <a:ext cx="2080456" cy="1600438"/>
          </a:xfrm>
          <a:prstGeom prst="rect">
            <a:avLst/>
          </a:prstGeom>
          <a:noFill/>
        </p:spPr>
        <p:txBody>
          <a:bodyPr wrap="square" rtlCol="0">
            <a:spAutoFit/>
          </a:bodyPr>
          <a:lstStyle/>
          <a:p>
            <a:r>
              <a:rPr lang="en-US" sz="1400" b="1" i="1" dirty="0" smtClean="0">
                <a:solidFill>
                  <a:srgbClr val="8C5CB8"/>
                </a:solidFill>
                <a:latin typeface="Arial"/>
                <a:cs typeface="Arial"/>
              </a:rPr>
              <a:t>Test cost associated with each item is the sum of the cost of test units and expected modifications and refurbishments during testing</a:t>
            </a:r>
          </a:p>
        </p:txBody>
      </p:sp>
      <p:sp>
        <p:nvSpPr>
          <p:cNvPr id="47" name="TextBox 46"/>
          <p:cNvSpPr txBox="1"/>
          <p:nvPr/>
        </p:nvSpPr>
        <p:spPr>
          <a:xfrm>
            <a:off x="10184421" y="4993604"/>
            <a:ext cx="1725704" cy="738664"/>
          </a:xfrm>
          <a:prstGeom prst="rect">
            <a:avLst/>
          </a:prstGeom>
          <a:noFill/>
        </p:spPr>
        <p:txBody>
          <a:bodyPr wrap="square" rtlCol="0">
            <a:spAutoFit/>
          </a:bodyPr>
          <a:lstStyle/>
          <a:p>
            <a:r>
              <a:rPr lang="en-US" sz="1400" b="1" i="1" dirty="0" smtClean="0">
                <a:solidFill>
                  <a:srgbClr val="8C5CB8"/>
                </a:solidFill>
                <a:latin typeface="Arial"/>
                <a:cs typeface="Arial"/>
              </a:rPr>
              <a:t>Total cost is the sum of test costs across all items</a:t>
            </a:r>
          </a:p>
        </p:txBody>
      </p:sp>
      <p:sp>
        <p:nvSpPr>
          <p:cNvPr id="50" name="TextBox 49"/>
          <p:cNvSpPr txBox="1"/>
          <p:nvPr/>
        </p:nvSpPr>
        <p:spPr>
          <a:xfrm>
            <a:off x="49763" y="5402729"/>
            <a:ext cx="2666798" cy="1169551"/>
          </a:xfrm>
          <a:prstGeom prst="rect">
            <a:avLst/>
          </a:prstGeom>
          <a:noFill/>
        </p:spPr>
        <p:txBody>
          <a:bodyPr wrap="square" rtlCol="0">
            <a:spAutoFit/>
          </a:bodyPr>
          <a:lstStyle/>
          <a:p>
            <a:r>
              <a:rPr lang="en-US" sz="1400" b="1" i="1" dirty="0" smtClean="0">
                <a:solidFill>
                  <a:srgbClr val="8C5CB8"/>
                </a:solidFill>
                <a:latin typeface="Arial"/>
                <a:cs typeface="Arial"/>
              </a:rPr>
              <a:t>Decision variables (number of units, reliability growth test duration, uncertainty reduction test duration) defined for each item</a:t>
            </a:r>
          </a:p>
        </p:txBody>
      </p:sp>
      <p:sp>
        <p:nvSpPr>
          <p:cNvPr id="51" name="Rectangle 50"/>
          <p:cNvSpPr/>
          <p:nvPr/>
        </p:nvSpPr>
        <p:spPr>
          <a:xfrm>
            <a:off x="481036" y="1888617"/>
            <a:ext cx="457481" cy="3258876"/>
          </a:xfrm>
          <a:prstGeom prst="rect">
            <a:avLst/>
          </a:prstGeom>
          <a:noFill/>
          <a:ln>
            <a:solidFill>
              <a:srgbClr val="8C5CB8"/>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4" name="TextBox 53"/>
          <p:cNvSpPr txBox="1"/>
          <p:nvPr/>
        </p:nvSpPr>
        <p:spPr>
          <a:xfrm>
            <a:off x="3991751" y="4906552"/>
            <a:ext cx="1830921" cy="307777"/>
          </a:xfrm>
          <a:prstGeom prst="rect">
            <a:avLst/>
          </a:prstGeom>
          <a:noFill/>
        </p:spPr>
        <p:txBody>
          <a:bodyPr wrap="square" rtlCol="0">
            <a:spAutoFit/>
          </a:bodyPr>
          <a:lstStyle/>
          <a:p>
            <a:r>
              <a:rPr lang="en-US" sz="1400" i="1" dirty="0" smtClean="0">
                <a:latin typeface="Arial"/>
                <a:cs typeface="Arial"/>
              </a:rPr>
              <a:t>Test Calendar Time</a:t>
            </a:r>
          </a:p>
        </p:txBody>
      </p:sp>
    </p:spTree>
    <p:extLst>
      <p:ext uri="{BB962C8B-B14F-4D97-AF65-F5344CB8AC3E}">
        <p14:creationId xmlns:p14="http://schemas.microsoft.com/office/powerpoint/2010/main" val="2688713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01403" y="1903863"/>
            <a:ext cx="4554644" cy="307777"/>
          </a:xfrm>
          <a:prstGeom prst="rect">
            <a:avLst/>
          </a:prstGeom>
          <a:solidFill>
            <a:srgbClr val="D41B1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8" name="Rectangle 37"/>
          <p:cNvSpPr/>
          <p:nvPr/>
        </p:nvSpPr>
        <p:spPr>
          <a:xfrm>
            <a:off x="6856046" y="1903863"/>
            <a:ext cx="2995077"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0" name="Rectangle 39"/>
          <p:cNvSpPr/>
          <p:nvPr/>
        </p:nvSpPr>
        <p:spPr>
          <a:xfrm>
            <a:off x="2301402" y="2882481"/>
            <a:ext cx="5170551"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0" name="Rectangle 49"/>
          <p:cNvSpPr/>
          <p:nvPr/>
        </p:nvSpPr>
        <p:spPr>
          <a:xfrm>
            <a:off x="2301403" y="4839715"/>
            <a:ext cx="2740860" cy="307777"/>
          </a:xfrm>
          <a:prstGeom prst="rect">
            <a:avLst/>
          </a:prstGeom>
          <a:solidFill>
            <a:srgbClr val="D41B1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1" name="Rectangle 50"/>
          <p:cNvSpPr/>
          <p:nvPr/>
        </p:nvSpPr>
        <p:spPr>
          <a:xfrm>
            <a:off x="5042263" y="4839716"/>
            <a:ext cx="3385336"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Example Solution</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9</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
        <p:nvSpPr>
          <p:cNvPr id="29" name="Rectangle 28"/>
          <p:cNvSpPr/>
          <p:nvPr/>
        </p:nvSpPr>
        <p:spPr>
          <a:xfrm>
            <a:off x="1271813" y="2882481"/>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1</a:t>
            </a:r>
            <a:endParaRPr lang="en-US" dirty="0"/>
          </a:p>
        </p:txBody>
      </p:sp>
      <p:sp>
        <p:nvSpPr>
          <p:cNvPr id="30" name="Rectangle 29"/>
          <p:cNvSpPr/>
          <p:nvPr/>
        </p:nvSpPr>
        <p:spPr>
          <a:xfrm>
            <a:off x="1271813" y="3861098"/>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0</a:t>
            </a:r>
            <a:endParaRPr lang="en-US" dirty="0"/>
          </a:p>
        </p:txBody>
      </p:sp>
      <p:sp>
        <p:nvSpPr>
          <p:cNvPr id="31" name="Rectangle 30"/>
          <p:cNvSpPr/>
          <p:nvPr/>
        </p:nvSpPr>
        <p:spPr>
          <a:xfrm>
            <a:off x="1271813" y="4839716"/>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2</a:t>
            </a:r>
            <a:endParaRPr lang="en-US" dirty="0"/>
          </a:p>
        </p:txBody>
      </p:sp>
      <p:sp>
        <p:nvSpPr>
          <p:cNvPr id="32" name="Rectangle 31"/>
          <p:cNvSpPr/>
          <p:nvPr/>
        </p:nvSpPr>
        <p:spPr>
          <a:xfrm>
            <a:off x="1271813" y="1903863"/>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3</a:t>
            </a:r>
            <a:endParaRPr lang="en-US" dirty="0"/>
          </a:p>
        </p:txBody>
      </p:sp>
      <p:cxnSp>
        <p:nvCxnSpPr>
          <p:cNvPr id="8" name="Straight Connector 7"/>
          <p:cNvCxnSpPr/>
          <p:nvPr/>
        </p:nvCxnSpPr>
        <p:spPr>
          <a:xfrm>
            <a:off x="2301403" y="1711428"/>
            <a:ext cx="0" cy="365760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856047"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9851124"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1715453" y="1193440"/>
            <a:ext cx="1171899" cy="523220"/>
          </a:xfrm>
          <a:prstGeom prst="rect">
            <a:avLst/>
          </a:prstGeom>
          <a:noFill/>
        </p:spPr>
        <p:txBody>
          <a:bodyPr wrap="square" rtlCol="0">
            <a:spAutoFit/>
          </a:bodyPr>
          <a:lstStyle/>
          <a:p>
            <a:pPr algn="ctr"/>
            <a:r>
              <a:rPr lang="en-US" sz="1400" dirty="0" smtClean="0">
                <a:latin typeface="Arial"/>
                <a:cs typeface="Arial"/>
              </a:rPr>
              <a:t>Start of Test Window</a:t>
            </a:r>
          </a:p>
        </p:txBody>
      </p:sp>
      <p:sp>
        <p:nvSpPr>
          <p:cNvPr id="17" name="TextBox 16"/>
          <p:cNvSpPr txBox="1"/>
          <p:nvPr/>
        </p:nvSpPr>
        <p:spPr>
          <a:xfrm>
            <a:off x="6086432" y="927074"/>
            <a:ext cx="1539229" cy="738664"/>
          </a:xfrm>
          <a:prstGeom prst="rect">
            <a:avLst/>
          </a:prstGeom>
          <a:noFill/>
        </p:spPr>
        <p:txBody>
          <a:bodyPr wrap="square" rtlCol="0">
            <a:spAutoFit/>
          </a:bodyPr>
          <a:lstStyle/>
          <a:p>
            <a:pPr algn="ctr"/>
            <a:r>
              <a:rPr lang="en-US" sz="1400" dirty="0" smtClean="0">
                <a:latin typeface="Arial"/>
                <a:cs typeface="Arial"/>
              </a:rPr>
              <a:t>End of Reliability Growth Window (Design Freeze)</a:t>
            </a:r>
          </a:p>
        </p:txBody>
      </p:sp>
      <p:sp>
        <p:nvSpPr>
          <p:cNvPr id="18" name="TextBox 17"/>
          <p:cNvSpPr txBox="1"/>
          <p:nvPr/>
        </p:nvSpPr>
        <p:spPr>
          <a:xfrm>
            <a:off x="9081509" y="1142518"/>
            <a:ext cx="1539229" cy="523220"/>
          </a:xfrm>
          <a:prstGeom prst="rect">
            <a:avLst/>
          </a:prstGeom>
          <a:noFill/>
        </p:spPr>
        <p:txBody>
          <a:bodyPr wrap="square" rtlCol="0">
            <a:spAutoFit/>
          </a:bodyPr>
          <a:lstStyle/>
          <a:p>
            <a:pPr algn="ctr"/>
            <a:r>
              <a:rPr lang="en-US" sz="1400" dirty="0" smtClean="0">
                <a:latin typeface="Arial"/>
                <a:cs typeface="Arial"/>
              </a:rPr>
              <a:t>End of Test Window</a:t>
            </a:r>
          </a:p>
        </p:txBody>
      </p:sp>
      <p:sp>
        <p:nvSpPr>
          <p:cNvPr id="19" name="TextBox 18"/>
          <p:cNvSpPr txBox="1"/>
          <p:nvPr/>
        </p:nvSpPr>
        <p:spPr>
          <a:xfrm>
            <a:off x="556724" y="1903863"/>
            <a:ext cx="314510" cy="307777"/>
          </a:xfrm>
          <a:prstGeom prst="rect">
            <a:avLst/>
          </a:prstGeom>
          <a:noFill/>
        </p:spPr>
        <p:txBody>
          <a:bodyPr wrap="none" rtlCol="0">
            <a:spAutoFit/>
          </a:bodyPr>
          <a:lstStyle/>
          <a:p>
            <a:r>
              <a:rPr lang="en-US" sz="1400" b="1" dirty="0">
                <a:latin typeface="Arial"/>
                <a:cs typeface="Arial"/>
              </a:rPr>
              <a:t>A</a:t>
            </a:r>
            <a:endParaRPr lang="en-US" sz="1400" b="1" dirty="0" smtClean="0">
              <a:latin typeface="Arial"/>
              <a:cs typeface="Arial"/>
            </a:endParaRPr>
          </a:p>
        </p:txBody>
      </p:sp>
      <p:sp>
        <p:nvSpPr>
          <p:cNvPr id="20" name="TextBox 19"/>
          <p:cNvSpPr txBox="1"/>
          <p:nvPr/>
        </p:nvSpPr>
        <p:spPr>
          <a:xfrm>
            <a:off x="556724" y="2882481"/>
            <a:ext cx="314510" cy="307777"/>
          </a:xfrm>
          <a:prstGeom prst="rect">
            <a:avLst/>
          </a:prstGeom>
          <a:noFill/>
        </p:spPr>
        <p:txBody>
          <a:bodyPr wrap="none" rtlCol="0">
            <a:spAutoFit/>
          </a:bodyPr>
          <a:lstStyle/>
          <a:p>
            <a:r>
              <a:rPr lang="en-US" sz="1400" b="1" dirty="0" smtClean="0">
                <a:latin typeface="Arial"/>
                <a:cs typeface="Arial"/>
              </a:rPr>
              <a:t>B</a:t>
            </a:r>
          </a:p>
        </p:txBody>
      </p:sp>
      <p:sp>
        <p:nvSpPr>
          <p:cNvPr id="21" name="TextBox 20"/>
          <p:cNvSpPr txBox="1"/>
          <p:nvPr/>
        </p:nvSpPr>
        <p:spPr>
          <a:xfrm>
            <a:off x="556724" y="3861099"/>
            <a:ext cx="314510" cy="307777"/>
          </a:xfrm>
          <a:prstGeom prst="rect">
            <a:avLst/>
          </a:prstGeom>
          <a:noFill/>
        </p:spPr>
        <p:txBody>
          <a:bodyPr wrap="none" rtlCol="0">
            <a:spAutoFit/>
          </a:bodyPr>
          <a:lstStyle/>
          <a:p>
            <a:r>
              <a:rPr lang="en-US" sz="1400" b="1" dirty="0" smtClean="0">
                <a:latin typeface="Arial"/>
                <a:cs typeface="Arial"/>
              </a:rPr>
              <a:t>C</a:t>
            </a:r>
          </a:p>
        </p:txBody>
      </p:sp>
      <p:sp>
        <p:nvSpPr>
          <p:cNvPr id="22" name="TextBox 21"/>
          <p:cNvSpPr txBox="1"/>
          <p:nvPr/>
        </p:nvSpPr>
        <p:spPr>
          <a:xfrm>
            <a:off x="556724" y="4839716"/>
            <a:ext cx="314510" cy="307777"/>
          </a:xfrm>
          <a:prstGeom prst="rect">
            <a:avLst/>
          </a:prstGeom>
          <a:noFill/>
        </p:spPr>
        <p:txBody>
          <a:bodyPr wrap="none" rtlCol="0">
            <a:spAutoFit/>
          </a:bodyPr>
          <a:lstStyle/>
          <a:p>
            <a:r>
              <a:rPr lang="en-US" sz="1400" b="1" dirty="0" smtClean="0">
                <a:latin typeface="Arial"/>
                <a:cs typeface="Arial"/>
              </a:rPr>
              <a:t>D</a:t>
            </a:r>
          </a:p>
        </p:txBody>
      </p:sp>
      <p:sp>
        <p:nvSpPr>
          <p:cNvPr id="23" name="TextBox 22"/>
          <p:cNvSpPr txBox="1"/>
          <p:nvPr/>
        </p:nvSpPr>
        <p:spPr>
          <a:xfrm>
            <a:off x="402836" y="1357961"/>
            <a:ext cx="622286" cy="307777"/>
          </a:xfrm>
          <a:prstGeom prst="rect">
            <a:avLst/>
          </a:prstGeom>
          <a:noFill/>
        </p:spPr>
        <p:txBody>
          <a:bodyPr wrap="none" rtlCol="0">
            <a:spAutoFit/>
          </a:bodyPr>
          <a:lstStyle/>
          <a:p>
            <a:pPr algn="ctr"/>
            <a:r>
              <a:rPr lang="en-US" sz="1400" dirty="0" smtClean="0">
                <a:latin typeface="Arial"/>
                <a:cs typeface="Arial"/>
              </a:rPr>
              <a:t>Items</a:t>
            </a:r>
          </a:p>
        </p:txBody>
      </p:sp>
      <p:sp>
        <p:nvSpPr>
          <p:cNvPr id="24" name="TextBox 23"/>
          <p:cNvSpPr txBox="1"/>
          <p:nvPr/>
        </p:nvSpPr>
        <p:spPr>
          <a:xfrm>
            <a:off x="1134560" y="1142518"/>
            <a:ext cx="589016" cy="523220"/>
          </a:xfrm>
          <a:prstGeom prst="rect">
            <a:avLst/>
          </a:prstGeom>
          <a:noFill/>
        </p:spPr>
        <p:txBody>
          <a:bodyPr wrap="square" rtlCol="0">
            <a:spAutoFit/>
          </a:bodyPr>
          <a:lstStyle/>
          <a:p>
            <a:pPr algn="ctr"/>
            <a:r>
              <a:rPr lang="en-US" sz="1400" dirty="0" smtClean="0">
                <a:latin typeface="Arial"/>
                <a:cs typeface="Arial"/>
              </a:rPr>
              <a:t>Test Units</a:t>
            </a:r>
          </a:p>
        </p:txBody>
      </p:sp>
      <p:sp>
        <p:nvSpPr>
          <p:cNvPr id="34" name="TextBox 33"/>
          <p:cNvSpPr txBox="1"/>
          <p:nvPr/>
        </p:nvSpPr>
        <p:spPr>
          <a:xfrm>
            <a:off x="10906990" y="1357961"/>
            <a:ext cx="710032" cy="307777"/>
          </a:xfrm>
          <a:prstGeom prst="rect">
            <a:avLst/>
          </a:prstGeom>
          <a:noFill/>
        </p:spPr>
        <p:txBody>
          <a:bodyPr wrap="square" rtlCol="0">
            <a:spAutoFit/>
          </a:bodyPr>
          <a:lstStyle/>
          <a:p>
            <a:pPr algn="ctr"/>
            <a:r>
              <a:rPr lang="en-US" sz="1400" dirty="0" smtClean="0">
                <a:latin typeface="Arial"/>
                <a:cs typeface="Arial"/>
              </a:rPr>
              <a:t>Cost</a:t>
            </a:r>
          </a:p>
        </p:txBody>
      </p:sp>
      <p:sp>
        <p:nvSpPr>
          <p:cNvPr id="35" name="TextBox 34"/>
          <p:cNvSpPr txBox="1"/>
          <p:nvPr/>
        </p:nvSpPr>
        <p:spPr>
          <a:xfrm>
            <a:off x="9851123" y="6131974"/>
            <a:ext cx="996679" cy="307777"/>
          </a:xfrm>
          <a:prstGeom prst="rect">
            <a:avLst/>
          </a:prstGeom>
          <a:noFill/>
        </p:spPr>
        <p:txBody>
          <a:bodyPr wrap="square" rtlCol="0">
            <a:spAutoFit/>
          </a:bodyPr>
          <a:lstStyle/>
          <a:p>
            <a:pPr algn="r"/>
            <a:r>
              <a:rPr lang="en-US" sz="1400" dirty="0" smtClean="0">
                <a:latin typeface="Arial"/>
                <a:cs typeface="Arial"/>
              </a:rPr>
              <a:t>Max Cost:</a:t>
            </a:r>
          </a:p>
        </p:txBody>
      </p:sp>
      <p:sp>
        <p:nvSpPr>
          <p:cNvPr id="36" name="TextBox 35"/>
          <p:cNvSpPr txBox="1"/>
          <p:nvPr/>
        </p:nvSpPr>
        <p:spPr>
          <a:xfrm>
            <a:off x="9794017" y="5725035"/>
            <a:ext cx="1053785" cy="307777"/>
          </a:xfrm>
          <a:prstGeom prst="rect">
            <a:avLst/>
          </a:prstGeom>
          <a:noFill/>
        </p:spPr>
        <p:txBody>
          <a:bodyPr wrap="square" rtlCol="0">
            <a:spAutoFit/>
          </a:bodyPr>
          <a:lstStyle/>
          <a:p>
            <a:pPr algn="r"/>
            <a:r>
              <a:rPr lang="en-US" sz="1400" dirty="0" smtClean="0">
                <a:latin typeface="Arial"/>
                <a:cs typeface="Arial"/>
              </a:rPr>
              <a:t>Total Cost:</a:t>
            </a:r>
          </a:p>
        </p:txBody>
      </p:sp>
      <p:sp>
        <p:nvSpPr>
          <p:cNvPr id="44" name="TextBox 43"/>
          <p:cNvSpPr txBox="1"/>
          <p:nvPr/>
        </p:nvSpPr>
        <p:spPr>
          <a:xfrm>
            <a:off x="11104751" y="1903863"/>
            <a:ext cx="383438" cy="307777"/>
          </a:xfrm>
          <a:prstGeom prst="rect">
            <a:avLst/>
          </a:prstGeom>
          <a:noFill/>
        </p:spPr>
        <p:txBody>
          <a:bodyPr wrap="none" rtlCol="0">
            <a:spAutoFit/>
          </a:bodyPr>
          <a:lstStyle/>
          <a:p>
            <a:r>
              <a:rPr lang="en-US" sz="1400" dirty="0" smtClean="0">
                <a:latin typeface="Arial"/>
                <a:cs typeface="Arial"/>
              </a:rPr>
              <a:t>38</a:t>
            </a:r>
          </a:p>
        </p:txBody>
      </p:sp>
      <p:sp>
        <p:nvSpPr>
          <p:cNvPr id="45" name="TextBox 44"/>
          <p:cNvSpPr txBox="1"/>
          <p:nvPr/>
        </p:nvSpPr>
        <p:spPr>
          <a:xfrm>
            <a:off x="11104751" y="2882481"/>
            <a:ext cx="383438" cy="307777"/>
          </a:xfrm>
          <a:prstGeom prst="rect">
            <a:avLst/>
          </a:prstGeom>
          <a:noFill/>
        </p:spPr>
        <p:txBody>
          <a:bodyPr wrap="none" rtlCol="0">
            <a:spAutoFit/>
          </a:bodyPr>
          <a:lstStyle/>
          <a:p>
            <a:r>
              <a:rPr lang="en-US" sz="1400" dirty="0" smtClean="0">
                <a:latin typeface="Arial"/>
                <a:cs typeface="Arial"/>
              </a:rPr>
              <a:t>13</a:t>
            </a:r>
          </a:p>
        </p:txBody>
      </p:sp>
      <p:sp>
        <p:nvSpPr>
          <p:cNvPr id="46" name="TextBox 45"/>
          <p:cNvSpPr txBox="1"/>
          <p:nvPr/>
        </p:nvSpPr>
        <p:spPr>
          <a:xfrm>
            <a:off x="11204137" y="3856688"/>
            <a:ext cx="284052" cy="307777"/>
          </a:xfrm>
          <a:prstGeom prst="rect">
            <a:avLst/>
          </a:prstGeom>
          <a:noFill/>
        </p:spPr>
        <p:txBody>
          <a:bodyPr wrap="none" rtlCol="0">
            <a:spAutoFit/>
          </a:bodyPr>
          <a:lstStyle/>
          <a:p>
            <a:r>
              <a:rPr lang="en-US" sz="1400" dirty="0" smtClean="0">
                <a:latin typeface="Arial"/>
                <a:cs typeface="Arial"/>
              </a:rPr>
              <a:t>0</a:t>
            </a:r>
          </a:p>
        </p:txBody>
      </p:sp>
      <p:sp>
        <p:nvSpPr>
          <p:cNvPr id="47" name="TextBox 46"/>
          <p:cNvSpPr txBox="1"/>
          <p:nvPr/>
        </p:nvSpPr>
        <p:spPr>
          <a:xfrm>
            <a:off x="11104751" y="4842861"/>
            <a:ext cx="383438" cy="307777"/>
          </a:xfrm>
          <a:prstGeom prst="rect">
            <a:avLst/>
          </a:prstGeom>
          <a:noFill/>
        </p:spPr>
        <p:txBody>
          <a:bodyPr wrap="none" rtlCol="0">
            <a:spAutoFit/>
          </a:bodyPr>
          <a:lstStyle/>
          <a:p>
            <a:r>
              <a:rPr lang="en-US" sz="1400" dirty="0" smtClean="0">
                <a:latin typeface="Arial"/>
                <a:cs typeface="Arial"/>
              </a:rPr>
              <a:t>22</a:t>
            </a:r>
          </a:p>
        </p:txBody>
      </p:sp>
      <p:sp>
        <p:nvSpPr>
          <p:cNvPr id="48" name="TextBox 47"/>
          <p:cNvSpPr txBox="1"/>
          <p:nvPr/>
        </p:nvSpPr>
        <p:spPr>
          <a:xfrm>
            <a:off x="11104751" y="5732293"/>
            <a:ext cx="383438" cy="307777"/>
          </a:xfrm>
          <a:prstGeom prst="rect">
            <a:avLst/>
          </a:prstGeom>
          <a:noFill/>
        </p:spPr>
        <p:txBody>
          <a:bodyPr wrap="none" rtlCol="0">
            <a:spAutoFit/>
          </a:bodyPr>
          <a:lstStyle/>
          <a:p>
            <a:r>
              <a:rPr lang="en-US" sz="1400" dirty="0" smtClean="0">
                <a:latin typeface="Arial"/>
                <a:cs typeface="Arial"/>
              </a:rPr>
              <a:t>73</a:t>
            </a:r>
          </a:p>
        </p:txBody>
      </p:sp>
      <p:sp>
        <p:nvSpPr>
          <p:cNvPr id="49" name="TextBox 48"/>
          <p:cNvSpPr txBox="1"/>
          <p:nvPr/>
        </p:nvSpPr>
        <p:spPr>
          <a:xfrm>
            <a:off x="11104751" y="6131973"/>
            <a:ext cx="383438" cy="307777"/>
          </a:xfrm>
          <a:prstGeom prst="rect">
            <a:avLst/>
          </a:prstGeom>
          <a:noFill/>
        </p:spPr>
        <p:txBody>
          <a:bodyPr wrap="none" rtlCol="0">
            <a:spAutoFit/>
          </a:bodyPr>
          <a:lstStyle/>
          <a:p>
            <a:r>
              <a:rPr lang="en-US" sz="1400" dirty="0" smtClean="0">
                <a:latin typeface="Arial"/>
                <a:cs typeface="Arial"/>
              </a:rPr>
              <a:t>75</a:t>
            </a:r>
          </a:p>
        </p:txBody>
      </p:sp>
      <p:sp>
        <p:nvSpPr>
          <p:cNvPr id="54" name="TextBox 53"/>
          <p:cNvSpPr txBox="1"/>
          <p:nvPr/>
        </p:nvSpPr>
        <p:spPr>
          <a:xfrm>
            <a:off x="7884160" y="6114967"/>
            <a:ext cx="1897520" cy="307777"/>
          </a:xfrm>
          <a:prstGeom prst="rect">
            <a:avLst/>
          </a:prstGeom>
          <a:noFill/>
        </p:spPr>
        <p:txBody>
          <a:bodyPr wrap="square" rtlCol="0">
            <a:spAutoFit/>
          </a:bodyPr>
          <a:lstStyle/>
          <a:p>
            <a:pPr algn="r"/>
            <a:r>
              <a:rPr lang="en-US" sz="1400" b="1" i="1" dirty="0" smtClean="0">
                <a:solidFill>
                  <a:srgbClr val="299F29"/>
                </a:solidFill>
                <a:latin typeface="Arial"/>
                <a:cs typeface="Arial"/>
              </a:rPr>
              <a:t>Cost Constraint</a:t>
            </a:r>
          </a:p>
        </p:txBody>
      </p:sp>
      <p:sp>
        <p:nvSpPr>
          <p:cNvPr id="55" name="TextBox 54"/>
          <p:cNvSpPr txBox="1"/>
          <p:nvPr/>
        </p:nvSpPr>
        <p:spPr>
          <a:xfrm>
            <a:off x="4680575" y="5350504"/>
            <a:ext cx="2054356" cy="523220"/>
          </a:xfrm>
          <a:prstGeom prst="rect">
            <a:avLst/>
          </a:prstGeom>
          <a:noFill/>
        </p:spPr>
        <p:txBody>
          <a:bodyPr wrap="square" rtlCol="0">
            <a:spAutoFit/>
          </a:bodyPr>
          <a:lstStyle/>
          <a:p>
            <a:pPr algn="r"/>
            <a:r>
              <a:rPr lang="en-US" sz="1400" b="1" i="1" dirty="0" smtClean="0">
                <a:solidFill>
                  <a:srgbClr val="299F29"/>
                </a:solidFill>
                <a:latin typeface="Arial"/>
                <a:cs typeface="Arial"/>
              </a:rPr>
              <a:t>Reliability Growth Schedule Constraint</a:t>
            </a:r>
          </a:p>
        </p:txBody>
      </p:sp>
      <p:sp>
        <p:nvSpPr>
          <p:cNvPr id="56" name="TextBox 55"/>
          <p:cNvSpPr txBox="1"/>
          <p:nvPr/>
        </p:nvSpPr>
        <p:spPr>
          <a:xfrm>
            <a:off x="7700107" y="5350504"/>
            <a:ext cx="2054356" cy="523220"/>
          </a:xfrm>
          <a:prstGeom prst="rect">
            <a:avLst/>
          </a:prstGeom>
          <a:noFill/>
        </p:spPr>
        <p:txBody>
          <a:bodyPr wrap="square" rtlCol="0">
            <a:spAutoFit/>
          </a:bodyPr>
          <a:lstStyle/>
          <a:p>
            <a:pPr algn="r"/>
            <a:r>
              <a:rPr lang="en-US" sz="1400" b="1" i="1" dirty="0" smtClean="0">
                <a:solidFill>
                  <a:srgbClr val="299F29"/>
                </a:solidFill>
                <a:latin typeface="Arial"/>
                <a:cs typeface="Arial"/>
              </a:rPr>
              <a:t>Total Schedule Constraint</a:t>
            </a:r>
          </a:p>
        </p:txBody>
      </p:sp>
      <p:sp>
        <p:nvSpPr>
          <p:cNvPr id="42" name="TextBox 41"/>
          <p:cNvSpPr txBox="1"/>
          <p:nvPr/>
        </p:nvSpPr>
        <p:spPr>
          <a:xfrm>
            <a:off x="2209961" y="3751338"/>
            <a:ext cx="2989054" cy="646331"/>
          </a:xfrm>
          <a:prstGeom prst="rect">
            <a:avLst/>
          </a:prstGeom>
          <a:noFill/>
        </p:spPr>
        <p:txBody>
          <a:bodyPr wrap="square" rtlCol="0">
            <a:spAutoFit/>
          </a:bodyPr>
          <a:lstStyle/>
          <a:p>
            <a:pPr algn="ctr"/>
            <a:r>
              <a:rPr lang="en-US" sz="1400" b="1" dirty="0" smtClean="0">
                <a:solidFill>
                  <a:srgbClr val="D41B1C"/>
                </a:solidFill>
                <a:latin typeface="Arial"/>
                <a:cs typeface="Arial"/>
              </a:rPr>
              <a:t>Reliability Growth Test Duration</a:t>
            </a:r>
          </a:p>
          <a:p>
            <a:pPr algn="ctr"/>
            <a:r>
              <a:rPr lang="en-US" sz="1100" b="1" dirty="0" smtClean="0">
                <a:solidFill>
                  <a:srgbClr val="D41B1C"/>
                </a:solidFill>
                <a:latin typeface="Arial"/>
                <a:cs typeface="Arial"/>
              </a:rPr>
              <a:t>(including testing and downtime for modification and refurbishment)</a:t>
            </a:r>
          </a:p>
        </p:txBody>
      </p:sp>
      <p:sp>
        <p:nvSpPr>
          <p:cNvPr id="58" name="TextBox 57"/>
          <p:cNvSpPr txBox="1"/>
          <p:nvPr/>
        </p:nvSpPr>
        <p:spPr>
          <a:xfrm>
            <a:off x="6951749" y="3746786"/>
            <a:ext cx="2349005" cy="861774"/>
          </a:xfrm>
          <a:prstGeom prst="rect">
            <a:avLst/>
          </a:prstGeom>
          <a:noFill/>
        </p:spPr>
        <p:txBody>
          <a:bodyPr wrap="square" rtlCol="0">
            <a:spAutoFit/>
          </a:bodyPr>
          <a:lstStyle/>
          <a:p>
            <a:pPr lvl="0" algn="ctr"/>
            <a:r>
              <a:rPr lang="en-US" sz="1400" b="1" dirty="0" smtClean="0">
                <a:solidFill>
                  <a:srgbClr val="0066B3"/>
                </a:solidFill>
                <a:latin typeface="Arial"/>
                <a:cs typeface="Arial"/>
              </a:rPr>
              <a:t>Uncertainty Reduction</a:t>
            </a:r>
            <a:br>
              <a:rPr lang="en-US" sz="1400" b="1" dirty="0" smtClean="0">
                <a:solidFill>
                  <a:srgbClr val="0066B3"/>
                </a:solidFill>
                <a:latin typeface="Arial"/>
                <a:cs typeface="Arial"/>
              </a:rPr>
            </a:br>
            <a:r>
              <a:rPr lang="en-US" sz="1400" b="1" dirty="0" smtClean="0">
                <a:solidFill>
                  <a:srgbClr val="0066B3"/>
                </a:solidFill>
                <a:latin typeface="Arial"/>
                <a:cs typeface="Arial"/>
              </a:rPr>
              <a:t>Test Duration</a:t>
            </a:r>
            <a:br>
              <a:rPr lang="en-US" sz="1400" b="1" dirty="0" smtClean="0">
                <a:solidFill>
                  <a:srgbClr val="0066B3"/>
                </a:solidFill>
                <a:latin typeface="Arial"/>
                <a:cs typeface="Arial"/>
              </a:rPr>
            </a:br>
            <a:r>
              <a:rPr lang="en-US" sz="1100" b="1" dirty="0">
                <a:solidFill>
                  <a:srgbClr val="0066B3"/>
                </a:solidFill>
                <a:latin typeface="Arial"/>
                <a:cs typeface="Arial"/>
              </a:rPr>
              <a:t>(including testing and downtime for </a:t>
            </a:r>
            <a:r>
              <a:rPr lang="en-US" sz="1100" b="1" dirty="0" smtClean="0">
                <a:solidFill>
                  <a:srgbClr val="0066B3"/>
                </a:solidFill>
                <a:latin typeface="Arial"/>
                <a:cs typeface="Arial"/>
              </a:rPr>
              <a:t>refurbishment)</a:t>
            </a:r>
            <a:endParaRPr lang="en-US" sz="1100" b="1" dirty="0">
              <a:solidFill>
                <a:srgbClr val="0066B3"/>
              </a:solidFill>
              <a:latin typeface="Arial"/>
              <a:cs typeface="Arial"/>
            </a:endParaRPr>
          </a:p>
        </p:txBody>
      </p:sp>
      <p:cxnSp>
        <p:nvCxnSpPr>
          <p:cNvPr id="59" name="Straight Arrow Connector 58"/>
          <p:cNvCxnSpPr>
            <a:stCxn id="42" idx="2"/>
          </p:cNvCxnSpPr>
          <p:nvPr/>
        </p:nvCxnSpPr>
        <p:spPr>
          <a:xfrm>
            <a:off x="3704488" y="4397669"/>
            <a:ext cx="0" cy="432060"/>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60" name="Straight Arrow Connector 59"/>
          <p:cNvCxnSpPr>
            <a:stCxn id="58" idx="2"/>
          </p:cNvCxnSpPr>
          <p:nvPr/>
        </p:nvCxnSpPr>
        <p:spPr>
          <a:xfrm flipH="1">
            <a:off x="7798526" y="4608560"/>
            <a:ext cx="327726" cy="203011"/>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63" name="TextBox 62"/>
          <p:cNvSpPr txBox="1"/>
          <p:nvPr/>
        </p:nvSpPr>
        <p:spPr>
          <a:xfrm>
            <a:off x="2387216" y="2403599"/>
            <a:ext cx="2094848" cy="430887"/>
          </a:xfrm>
          <a:prstGeom prst="rect">
            <a:avLst/>
          </a:prstGeom>
          <a:noFill/>
        </p:spPr>
        <p:txBody>
          <a:bodyPr wrap="square" rtlCol="0">
            <a:spAutoFit/>
          </a:bodyPr>
          <a:lstStyle/>
          <a:p>
            <a:pPr algn="ctr"/>
            <a:r>
              <a:rPr lang="en-US" sz="1100" b="1" dirty="0" smtClean="0">
                <a:latin typeface="Arial"/>
                <a:cs typeface="Arial"/>
              </a:rPr>
              <a:t>Procurement delay included before testing can begin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992" y="5331860"/>
            <a:ext cx="512108" cy="536494"/>
          </a:xfrm>
          <a:prstGeom prst="rect">
            <a:avLst/>
          </a:prstGeom>
        </p:spPr>
      </p:pic>
      <p:pic>
        <p:nvPicPr>
          <p:cNvPr id="57" name="Picture 5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5070" y="5350504"/>
            <a:ext cx="512108" cy="536494"/>
          </a:xfrm>
          <a:prstGeom prst="rect">
            <a:avLst/>
          </a:prstGeom>
        </p:spPr>
      </p:pic>
      <p:pic>
        <p:nvPicPr>
          <p:cNvPr id="61" name="Picture 6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5070" y="6032812"/>
            <a:ext cx="512108" cy="536494"/>
          </a:xfrm>
          <a:prstGeom prst="rect">
            <a:avLst/>
          </a:prstGeom>
        </p:spPr>
      </p:pic>
    </p:spTree>
    <p:extLst>
      <p:ext uri="{BB962C8B-B14F-4D97-AF65-F5344CB8AC3E}">
        <p14:creationId xmlns:p14="http://schemas.microsoft.com/office/powerpoint/2010/main" val="43282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01403" y="1903863"/>
            <a:ext cx="4554644" cy="307777"/>
          </a:xfrm>
          <a:prstGeom prst="rect">
            <a:avLst/>
          </a:prstGeom>
          <a:solidFill>
            <a:srgbClr val="D41B1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8" name="Rectangle 37"/>
          <p:cNvSpPr/>
          <p:nvPr/>
        </p:nvSpPr>
        <p:spPr>
          <a:xfrm>
            <a:off x="6856046" y="1903863"/>
            <a:ext cx="2995077"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0" name="Rectangle 39"/>
          <p:cNvSpPr/>
          <p:nvPr/>
        </p:nvSpPr>
        <p:spPr>
          <a:xfrm>
            <a:off x="2301402" y="2882481"/>
            <a:ext cx="5170551"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0" name="Rectangle 49"/>
          <p:cNvSpPr/>
          <p:nvPr/>
        </p:nvSpPr>
        <p:spPr>
          <a:xfrm>
            <a:off x="2301403" y="4839715"/>
            <a:ext cx="2740860" cy="307777"/>
          </a:xfrm>
          <a:prstGeom prst="rect">
            <a:avLst/>
          </a:prstGeom>
          <a:solidFill>
            <a:srgbClr val="D41B1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1" name="Rectangle 50"/>
          <p:cNvSpPr/>
          <p:nvPr/>
        </p:nvSpPr>
        <p:spPr>
          <a:xfrm>
            <a:off x="5042263" y="4839716"/>
            <a:ext cx="3385336" cy="307777"/>
          </a:xfrm>
          <a:prstGeom prst="rect">
            <a:avLst/>
          </a:prstGeom>
          <a:solidFill>
            <a:srgbClr val="0066B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Example Test Impacts</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10</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
        <p:nvSpPr>
          <p:cNvPr id="29" name="Rectangle 28"/>
          <p:cNvSpPr/>
          <p:nvPr/>
        </p:nvSpPr>
        <p:spPr>
          <a:xfrm>
            <a:off x="1271813" y="2882481"/>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1</a:t>
            </a:r>
            <a:endParaRPr lang="en-US" dirty="0"/>
          </a:p>
        </p:txBody>
      </p:sp>
      <p:sp>
        <p:nvSpPr>
          <p:cNvPr id="30" name="Rectangle 29"/>
          <p:cNvSpPr/>
          <p:nvPr/>
        </p:nvSpPr>
        <p:spPr>
          <a:xfrm>
            <a:off x="1271813" y="3861098"/>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0</a:t>
            </a:r>
            <a:endParaRPr lang="en-US" dirty="0"/>
          </a:p>
        </p:txBody>
      </p:sp>
      <p:sp>
        <p:nvSpPr>
          <p:cNvPr id="31" name="Rectangle 30"/>
          <p:cNvSpPr/>
          <p:nvPr/>
        </p:nvSpPr>
        <p:spPr>
          <a:xfrm>
            <a:off x="1271813" y="4839716"/>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2</a:t>
            </a:r>
            <a:endParaRPr lang="en-US" dirty="0"/>
          </a:p>
        </p:txBody>
      </p:sp>
      <p:sp>
        <p:nvSpPr>
          <p:cNvPr id="32" name="Rectangle 31"/>
          <p:cNvSpPr/>
          <p:nvPr/>
        </p:nvSpPr>
        <p:spPr>
          <a:xfrm>
            <a:off x="1271813" y="1903863"/>
            <a:ext cx="314510" cy="307777"/>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3</a:t>
            </a:r>
            <a:endParaRPr lang="en-US" dirty="0"/>
          </a:p>
        </p:txBody>
      </p:sp>
      <p:cxnSp>
        <p:nvCxnSpPr>
          <p:cNvPr id="8" name="Straight Connector 7"/>
          <p:cNvCxnSpPr/>
          <p:nvPr/>
        </p:nvCxnSpPr>
        <p:spPr>
          <a:xfrm>
            <a:off x="2301403" y="1711428"/>
            <a:ext cx="0" cy="365760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856047"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9851124" y="1711428"/>
            <a:ext cx="0" cy="365760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1715453" y="1193440"/>
            <a:ext cx="1171899" cy="523220"/>
          </a:xfrm>
          <a:prstGeom prst="rect">
            <a:avLst/>
          </a:prstGeom>
          <a:noFill/>
        </p:spPr>
        <p:txBody>
          <a:bodyPr wrap="square" rtlCol="0">
            <a:spAutoFit/>
          </a:bodyPr>
          <a:lstStyle/>
          <a:p>
            <a:pPr algn="ctr"/>
            <a:r>
              <a:rPr lang="en-US" sz="1400" dirty="0" smtClean="0">
                <a:latin typeface="Arial"/>
                <a:cs typeface="Arial"/>
              </a:rPr>
              <a:t>Start of Test Window</a:t>
            </a:r>
          </a:p>
        </p:txBody>
      </p:sp>
      <p:sp>
        <p:nvSpPr>
          <p:cNvPr id="17" name="TextBox 16"/>
          <p:cNvSpPr txBox="1"/>
          <p:nvPr/>
        </p:nvSpPr>
        <p:spPr>
          <a:xfrm>
            <a:off x="6086432" y="927074"/>
            <a:ext cx="1539229" cy="738664"/>
          </a:xfrm>
          <a:prstGeom prst="rect">
            <a:avLst/>
          </a:prstGeom>
          <a:noFill/>
        </p:spPr>
        <p:txBody>
          <a:bodyPr wrap="square" rtlCol="0">
            <a:spAutoFit/>
          </a:bodyPr>
          <a:lstStyle/>
          <a:p>
            <a:pPr algn="ctr"/>
            <a:r>
              <a:rPr lang="en-US" sz="1400" dirty="0" smtClean="0">
                <a:latin typeface="Arial"/>
                <a:cs typeface="Arial"/>
              </a:rPr>
              <a:t>End of Reliability Growth Window (Design Freeze)</a:t>
            </a:r>
          </a:p>
        </p:txBody>
      </p:sp>
      <p:sp>
        <p:nvSpPr>
          <p:cNvPr id="18" name="TextBox 17"/>
          <p:cNvSpPr txBox="1"/>
          <p:nvPr/>
        </p:nvSpPr>
        <p:spPr>
          <a:xfrm>
            <a:off x="9081509" y="1142518"/>
            <a:ext cx="1539229" cy="523220"/>
          </a:xfrm>
          <a:prstGeom prst="rect">
            <a:avLst/>
          </a:prstGeom>
          <a:noFill/>
        </p:spPr>
        <p:txBody>
          <a:bodyPr wrap="square" rtlCol="0">
            <a:spAutoFit/>
          </a:bodyPr>
          <a:lstStyle/>
          <a:p>
            <a:pPr algn="ctr"/>
            <a:r>
              <a:rPr lang="en-US" sz="1400" dirty="0" smtClean="0">
                <a:latin typeface="Arial"/>
                <a:cs typeface="Arial"/>
              </a:rPr>
              <a:t>End of Test Window</a:t>
            </a:r>
          </a:p>
        </p:txBody>
      </p:sp>
      <p:sp>
        <p:nvSpPr>
          <p:cNvPr id="19" name="TextBox 18"/>
          <p:cNvSpPr txBox="1"/>
          <p:nvPr/>
        </p:nvSpPr>
        <p:spPr>
          <a:xfrm>
            <a:off x="556724" y="1903863"/>
            <a:ext cx="314510" cy="307777"/>
          </a:xfrm>
          <a:prstGeom prst="rect">
            <a:avLst/>
          </a:prstGeom>
          <a:noFill/>
        </p:spPr>
        <p:txBody>
          <a:bodyPr wrap="none" rtlCol="0">
            <a:spAutoFit/>
          </a:bodyPr>
          <a:lstStyle/>
          <a:p>
            <a:r>
              <a:rPr lang="en-US" sz="1400" b="1" dirty="0">
                <a:latin typeface="Arial"/>
                <a:cs typeface="Arial"/>
              </a:rPr>
              <a:t>A</a:t>
            </a:r>
            <a:endParaRPr lang="en-US" sz="1400" b="1" dirty="0" smtClean="0">
              <a:latin typeface="Arial"/>
              <a:cs typeface="Arial"/>
            </a:endParaRPr>
          </a:p>
        </p:txBody>
      </p:sp>
      <p:sp>
        <p:nvSpPr>
          <p:cNvPr id="20" name="TextBox 19"/>
          <p:cNvSpPr txBox="1"/>
          <p:nvPr/>
        </p:nvSpPr>
        <p:spPr>
          <a:xfrm>
            <a:off x="556724" y="2882481"/>
            <a:ext cx="314510" cy="307777"/>
          </a:xfrm>
          <a:prstGeom prst="rect">
            <a:avLst/>
          </a:prstGeom>
          <a:noFill/>
        </p:spPr>
        <p:txBody>
          <a:bodyPr wrap="none" rtlCol="0">
            <a:spAutoFit/>
          </a:bodyPr>
          <a:lstStyle/>
          <a:p>
            <a:r>
              <a:rPr lang="en-US" sz="1400" b="1" dirty="0" smtClean="0">
                <a:latin typeface="Arial"/>
                <a:cs typeface="Arial"/>
              </a:rPr>
              <a:t>B</a:t>
            </a:r>
          </a:p>
        </p:txBody>
      </p:sp>
      <p:sp>
        <p:nvSpPr>
          <p:cNvPr id="21" name="TextBox 20"/>
          <p:cNvSpPr txBox="1"/>
          <p:nvPr/>
        </p:nvSpPr>
        <p:spPr>
          <a:xfrm>
            <a:off x="556724" y="3861099"/>
            <a:ext cx="314510" cy="307777"/>
          </a:xfrm>
          <a:prstGeom prst="rect">
            <a:avLst/>
          </a:prstGeom>
          <a:noFill/>
        </p:spPr>
        <p:txBody>
          <a:bodyPr wrap="none" rtlCol="0">
            <a:spAutoFit/>
          </a:bodyPr>
          <a:lstStyle/>
          <a:p>
            <a:r>
              <a:rPr lang="en-US" sz="1400" b="1" dirty="0" smtClean="0">
                <a:latin typeface="Arial"/>
                <a:cs typeface="Arial"/>
              </a:rPr>
              <a:t>C</a:t>
            </a:r>
          </a:p>
        </p:txBody>
      </p:sp>
      <p:sp>
        <p:nvSpPr>
          <p:cNvPr id="22" name="TextBox 21"/>
          <p:cNvSpPr txBox="1"/>
          <p:nvPr/>
        </p:nvSpPr>
        <p:spPr>
          <a:xfrm>
            <a:off x="556724" y="4839716"/>
            <a:ext cx="314510" cy="307777"/>
          </a:xfrm>
          <a:prstGeom prst="rect">
            <a:avLst/>
          </a:prstGeom>
          <a:noFill/>
        </p:spPr>
        <p:txBody>
          <a:bodyPr wrap="none" rtlCol="0">
            <a:spAutoFit/>
          </a:bodyPr>
          <a:lstStyle/>
          <a:p>
            <a:r>
              <a:rPr lang="en-US" sz="1400" b="1" dirty="0" smtClean="0">
                <a:latin typeface="Arial"/>
                <a:cs typeface="Arial"/>
              </a:rPr>
              <a:t>D</a:t>
            </a:r>
          </a:p>
        </p:txBody>
      </p:sp>
      <p:sp>
        <p:nvSpPr>
          <p:cNvPr id="23" name="TextBox 22"/>
          <p:cNvSpPr txBox="1"/>
          <p:nvPr/>
        </p:nvSpPr>
        <p:spPr>
          <a:xfrm>
            <a:off x="402836" y="1357961"/>
            <a:ext cx="622286" cy="307777"/>
          </a:xfrm>
          <a:prstGeom prst="rect">
            <a:avLst/>
          </a:prstGeom>
          <a:noFill/>
        </p:spPr>
        <p:txBody>
          <a:bodyPr wrap="none" rtlCol="0">
            <a:spAutoFit/>
          </a:bodyPr>
          <a:lstStyle/>
          <a:p>
            <a:pPr algn="ctr"/>
            <a:r>
              <a:rPr lang="en-US" sz="1400" dirty="0" smtClean="0">
                <a:latin typeface="Arial"/>
                <a:cs typeface="Arial"/>
              </a:rPr>
              <a:t>Items</a:t>
            </a:r>
          </a:p>
        </p:txBody>
      </p:sp>
      <p:sp>
        <p:nvSpPr>
          <p:cNvPr id="24" name="TextBox 23"/>
          <p:cNvSpPr txBox="1"/>
          <p:nvPr/>
        </p:nvSpPr>
        <p:spPr>
          <a:xfrm>
            <a:off x="1134560" y="1142518"/>
            <a:ext cx="589016" cy="523220"/>
          </a:xfrm>
          <a:prstGeom prst="rect">
            <a:avLst/>
          </a:prstGeom>
          <a:noFill/>
        </p:spPr>
        <p:txBody>
          <a:bodyPr wrap="square" rtlCol="0">
            <a:spAutoFit/>
          </a:bodyPr>
          <a:lstStyle/>
          <a:p>
            <a:pPr algn="ctr"/>
            <a:r>
              <a:rPr lang="en-US" sz="1400" dirty="0" smtClean="0">
                <a:latin typeface="Arial"/>
                <a:cs typeface="Arial"/>
              </a:rPr>
              <a:t>Test Units</a:t>
            </a:r>
          </a:p>
        </p:txBody>
      </p:sp>
      <p:sp>
        <p:nvSpPr>
          <p:cNvPr id="33" name="TextBox 32"/>
          <p:cNvSpPr txBox="1"/>
          <p:nvPr/>
        </p:nvSpPr>
        <p:spPr>
          <a:xfrm rot="5400000">
            <a:off x="530134" y="5657022"/>
            <a:ext cx="364202" cy="307777"/>
          </a:xfrm>
          <a:prstGeom prst="rect">
            <a:avLst/>
          </a:prstGeom>
          <a:noFill/>
        </p:spPr>
        <p:txBody>
          <a:bodyPr wrap="none" rtlCol="0">
            <a:spAutoFit/>
          </a:bodyPr>
          <a:lstStyle/>
          <a:p>
            <a:r>
              <a:rPr lang="en-US" sz="1400" b="1" dirty="0" smtClean="0">
                <a:latin typeface="Arial"/>
                <a:cs typeface="Arial"/>
              </a:rPr>
              <a:t>…</a:t>
            </a:r>
          </a:p>
        </p:txBody>
      </p:sp>
      <p:sp>
        <p:nvSpPr>
          <p:cNvPr id="35" name="TextBox 34"/>
          <p:cNvSpPr txBox="1"/>
          <p:nvPr/>
        </p:nvSpPr>
        <p:spPr>
          <a:xfrm>
            <a:off x="9851123" y="6131974"/>
            <a:ext cx="996679" cy="307777"/>
          </a:xfrm>
          <a:prstGeom prst="rect">
            <a:avLst/>
          </a:prstGeom>
          <a:noFill/>
        </p:spPr>
        <p:txBody>
          <a:bodyPr wrap="square" rtlCol="0">
            <a:spAutoFit/>
          </a:bodyPr>
          <a:lstStyle/>
          <a:p>
            <a:pPr algn="r"/>
            <a:r>
              <a:rPr lang="en-US" sz="1400" dirty="0" smtClean="0">
                <a:latin typeface="Arial"/>
                <a:cs typeface="Arial"/>
              </a:rPr>
              <a:t>Max Cost:</a:t>
            </a:r>
          </a:p>
        </p:txBody>
      </p:sp>
      <p:sp>
        <p:nvSpPr>
          <p:cNvPr id="36" name="TextBox 35"/>
          <p:cNvSpPr txBox="1"/>
          <p:nvPr/>
        </p:nvSpPr>
        <p:spPr>
          <a:xfrm>
            <a:off x="9794017" y="5725035"/>
            <a:ext cx="1053785" cy="307777"/>
          </a:xfrm>
          <a:prstGeom prst="rect">
            <a:avLst/>
          </a:prstGeom>
          <a:noFill/>
        </p:spPr>
        <p:txBody>
          <a:bodyPr wrap="square" rtlCol="0">
            <a:spAutoFit/>
          </a:bodyPr>
          <a:lstStyle/>
          <a:p>
            <a:pPr algn="r"/>
            <a:r>
              <a:rPr lang="en-US" sz="1400" dirty="0" smtClean="0">
                <a:latin typeface="Arial"/>
                <a:cs typeface="Arial"/>
              </a:rPr>
              <a:t>Total Cost:</a:t>
            </a:r>
          </a:p>
        </p:txBody>
      </p:sp>
      <p:sp>
        <p:nvSpPr>
          <p:cNvPr id="45" name="TextBox 44"/>
          <p:cNvSpPr txBox="1"/>
          <p:nvPr/>
        </p:nvSpPr>
        <p:spPr>
          <a:xfrm>
            <a:off x="11104751" y="2882481"/>
            <a:ext cx="383438" cy="307777"/>
          </a:xfrm>
          <a:prstGeom prst="rect">
            <a:avLst/>
          </a:prstGeom>
          <a:noFill/>
        </p:spPr>
        <p:txBody>
          <a:bodyPr wrap="none" rtlCol="0">
            <a:spAutoFit/>
          </a:bodyPr>
          <a:lstStyle/>
          <a:p>
            <a:r>
              <a:rPr lang="en-US" sz="1400" dirty="0" smtClean="0">
                <a:latin typeface="Arial"/>
                <a:cs typeface="Arial"/>
              </a:rPr>
              <a:t>13</a:t>
            </a:r>
          </a:p>
        </p:txBody>
      </p:sp>
      <p:sp>
        <p:nvSpPr>
          <p:cNvPr id="46" name="TextBox 45"/>
          <p:cNvSpPr txBox="1"/>
          <p:nvPr/>
        </p:nvSpPr>
        <p:spPr>
          <a:xfrm>
            <a:off x="11204137" y="3856688"/>
            <a:ext cx="284052" cy="307777"/>
          </a:xfrm>
          <a:prstGeom prst="rect">
            <a:avLst/>
          </a:prstGeom>
          <a:noFill/>
        </p:spPr>
        <p:txBody>
          <a:bodyPr wrap="none" rtlCol="0">
            <a:spAutoFit/>
          </a:bodyPr>
          <a:lstStyle/>
          <a:p>
            <a:r>
              <a:rPr lang="en-US" sz="1400" dirty="0" smtClean="0">
                <a:latin typeface="Arial"/>
                <a:cs typeface="Arial"/>
              </a:rPr>
              <a:t>0</a:t>
            </a:r>
          </a:p>
        </p:txBody>
      </p:sp>
      <p:sp>
        <p:nvSpPr>
          <p:cNvPr id="47" name="TextBox 46"/>
          <p:cNvSpPr txBox="1"/>
          <p:nvPr/>
        </p:nvSpPr>
        <p:spPr>
          <a:xfrm>
            <a:off x="11104751" y="4842861"/>
            <a:ext cx="383438" cy="307777"/>
          </a:xfrm>
          <a:prstGeom prst="rect">
            <a:avLst/>
          </a:prstGeom>
          <a:noFill/>
        </p:spPr>
        <p:txBody>
          <a:bodyPr wrap="none" rtlCol="0">
            <a:spAutoFit/>
          </a:bodyPr>
          <a:lstStyle/>
          <a:p>
            <a:r>
              <a:rPr lang="en-US" sz="1400" dirty="0" smtClean="0">
                <a:latin typeface="Arial"/>
                <a:cs typeface="Arial"/>
              </a:rPr>
              <a:t>22</a:t>
            </a:r>
          </a:p>
        </p:txBody>
      </p:sp>
      <p:sp>
        <p:nvSpPr>
          <p:cNvPr id="48" name="TextBox 47"/>
          <p:cNvSpPr txBox="1"/>
          <p:nvPr/>
        </p:nvSpPr>
        <p:spPr>
          <a:xfrm>
            <a:off x="11104751" y="5732293"/>
            <a:ext cx="383438" cy="307777"/>
          </a:xfrm>
          <a:prstGeom prst="rect">
            <a:avLst/>
          </a:prstGeom>
          <a:noFill/>
        </p:spPr>
        <p:txBody>
          <a:bodyPr wrap="none" rtlCol="0">
            <a:spAutoFit/>
          </a:bodyPr>
          <a:lstStyle/>
          <a:p>
            <a:r>
              <a:rPr lang="en-US" sz="1400" dirty="0" smtClean="0">
                <a:latin typeface="Arial"/>
                <a:cs typeface="Arial"/>
              </a:rPr>
              <a:t>73</a:t>
            </a:r>
          </a:p>
        </p:txBody>
      </p:sp>
      <p:sp>
        <p:nvSpPr>
          <p:cNvPr id="49" name="TextBox 48"/>
          <p:cNvSpPr txBox="1"/>
          <p:nvPr/>
        </p:nvSpPr>
        <p:spPr>
          <a:xfrm>
            <a:off x="11104751" y="6131973"/>
            <a:ext cx="383438" cy="307777"/>
          </a:xfrm>
          <a:prstGeom prst="rect">
            <a:avLst/>
          </a:prstGeom>
          <a:noFill/>
        </p:spPr>
        <p:txBody>
          <a:bodyPr wrap="none" rtlCol="0">
            <a:spAutoFit/>
          </a:bodyPr>
          <a:lstStyle/>
          <a:p>
            <a:r>
              <a:rPr lang="en-US" sz="1400" dirty="0" smtClean="0">
                <a:latin typeface="Arial"/>
                <a:cs typeface="Arial"/>
              </a:rPr>
              <a:t>75</a:t>
            </a:r>
          </a:p>
        </p:txBody>
      </p:sp>
      <p:sp>
        <p:nvSpPr>
          <p:cNvPr id="7" name="TextBox 6"/>
          <p:cNvSpPr txBox="1"/>
          <p:nvPr/>
        </p:nvSpPr>
        <p:spPr>
          <a:xfrm>
            <a:off x="9657801" y="6068801"/>
            <a:ext cx="386644" cy="400110"/>
          </a:xfrm>
          <a:prstGeom prst="rect">
            <a:avLst/>
          </a:prstGeom>
          <a:noFill/>
        </p:spPr>
        <p:txBody>
          <a:bodyPr wrap="none" rtlCol="0">
            <a:spAutoFit/>
          </a:bodyPr>
          <a:lstStyle/>
          <a:p>
            <a:r>
              <a:rPr lang="en-US" sz="2000" b="1" dirty="0" smtClean="0">
                <a:solidFill>
                  <a:srgbClr val="299F29"/>
                </a:solidFill>
                <a:latin typeface="Arial"/>
                <a:cs typeface="Arial"/>
                <a:sym typeface="Wingdings" panose="05000000000000000000" pitchFamily="2" charset="2"/>
              </a:rPr>
              <a:t></a:t>
            </a:r>
            <a:endParaRPr lang="en-US" sz="2000" b="1" dirty="0" smtClean="0">
              <a:solidFill>
                <a:srgbClr val="299F29"/>
              </a:solidFill>
              <a:latin typeface="Arial"/>
              <a:cs typeface="Arial"/>
            </a:endParaRPr>
          </a:p>
        </p:txBody>
      </p:sp>
      <p:sp>
        <p:nvSpPr>
          <p:cNvPr id="52" name="TextBox 51"/>
          <p:cNvSpPr txBox="1"/>
          <p:nvPr/>
        </p:nvSpPr>
        <p:spPr>
          <a:xfrm>
            <a:off x="6662725" y="5304338"/>
            <a:ext cx="386644" cy="400110"/>
          </a:xfrm>
          <a:prstGeom prst="rect">
            <a:avLst/>
          </a:prstGeom>
          <a:noFill/>
        </p:spPr>
        <p:txBody>
          <a:bodyPr wrap="none" rtlCol="0">
            <a:spAutoFit/>
          </a:bodyPr>
          <a:lstStyle/>
          <a:p>
            <a:r>
              <a:rPr lang="en-US" sz="2000" b="1" dirty="0" smtClean="0">
                <a:solidFill>
                  <a:srgbClr val="299F29"/>
                </a:solidFill>
                <a:latin typeface="Arial"/>
                <a:cs typeface="Arial"/>
                <a:sym typeface="Wingdings" panose="05000000000000000000" pitchFamily="2" charset="2"/>
              </a:rPr>
              <a:t></a:t>
            </a:r>
            <a:endParaRPr lang="en-US" sz="2000" b="1" dirty="0" smtClean="0">
              <a:solidFill>
                <a:srgbClr val="299F29"/>
              </a:solidFill>
              <a:latin typeface="Arial"/>
              <a:cs typeface="Arial"/>
            </a:endParaRPr>
          </a:p>
        </p:txBody>
      </p:sp>
      <p:sp>
        <p:nvSpPr>
          <p:cNvPr id="53" name="TextBox 52"/>
          <p:cNvSpPr txBox="1"/>
          <p:nvPr/>
        </p:nvSpPr>
        <p:spPr>
          <a:xfrm>
            <a:off x="9657802" y="5304338"/>
            <a:ext cx="386644" cy="400110"/>
          </a:xfrm>
          <a:prstGeom prst="rect">
            <a:avLst/>
          </a:prstGeom>
          <a:noFill/>
        </p:spPr>
        <p:txBody>
          <a:bodyPr wrap="none" rtlCol="0">
            <a:spAutoFit/>
          </a:bodyPr>
          <a:lstStyle/>
          <a:p>
            <a:r>
              <a:rPr lang="en-US" sz="2000" b="1" dirty="0" smtClean="0">
                <a:solidFill>
                  <a:srgbClr val="299F29"/>
                </a:solidFill>
                <a:latin typeface="Arial"/>
                <a:cs typeface="Arial"/>
                <a:sym typeface="Wingdings" panose="05000000000000000000" pitchFamily="2" charset="2"/>
              </a:rPr>
              <a:t></a:t>
            </a:r>
            <a:endParaRPr lang="en-US" sz="2000" b="1" dirty="0" smtClean="0">
              <a:solidFill>
                <a:srgbClr val="299F29"/>
              </a:solidFill>
              <a:latin typeface="Arial"/>
              <a:cs typeface="Arial"/>
            </a:endParaRPr>
          </a:p>
        </p:txBody>
      </p:sp>
      <p:sp>
        <p:nvSpPr>
          <p:cNvPr id="54" name="TextBox 53"/>
          <p:cNvSpPr txBox="1"/>
          <p:nvPr/>
        </p:nvSpPr>
        <p:spPr>
          <a:xfrm>
            <a:off x="7884160" y="6114967"/>
            <a:ext cx="1897520" cy="307777"/>
          </a:xfrm>
          <a:prstGeom prst="rect">
            <a:avLst/>
          </a:prstGeom>
          <a:noFill/>
        </p:spPr>
        <p:txBody>
          <a:bodyPr wrap="square" rtlCol="0">
            <a:spAutoFit/>
          </a:bodyPr>
          <a:lstStyle/>
          <a:p>
            <a:pPr algn="r"/>
            <a:r>
              <a:rPr lang="en-US" sz="1400" b="1" i="1" dirty="0" smtClean="0">
                <a:solidFill>
                  <a:srgbClr val="299F29"/>
                </a:solidFill>
                <a:latin typeface="Arial"/>
                <a:cs typeface="Arial"/>
              </a:rPr>
              <a:t>Cost Constraint</a:t>
            </a:r>
          </a:p>
        </p:txBody>
      </p:sp>
      <p:sp>
        <p:nvSpPr>
          <p:cNvPr id="55" name="TextBox 54"/>
          <p:cNvSpPr txBox="1"/>
          <p:nvPr/>
        </p:nvSpPr>
        <p:spPr>
          <a:xfrm>
            <a:off x="4680575" y="5350504"/>
            <a:ext cx="2054356" cy="523220"/>
          </a:xfrm>
          <a:prstGeom prst="rect">
            <a:avLst/>
          </a:prstGeom>
          <a:noFill/>
        </p:spPr>
        <p:txBody>
          <a:bodyPr wrap="square" rtlCol="0">
            <a:spAutoFit/>
          </a:bodyPr>
          <a:lstStyle/>
          <a:p>
            <a:pPr algn="r"/>
            <a:r>
              <a:rPr lang="en-US" sz="1400" b="1" i="1" dirty="0" smtClean="0">
                <a:solidFill>
                  <a:srgbClr val="299F29"/>
                </a:solidFill>
                <a:latin typeface="Arial"/>
                <a:cs typeface="Arial"/>
              </a:rPr>
              <a:t>Reliability Growth Schedule Constraint</a:t>
            </a:r>
          </a:p>
        </p:txBody>
      </p:sp>
      <p:sp>
        <p:nvSpPr>
          <p:cNvPr id="56" name="TextBox 55"/>
          <p:cNvSpPr txBox="1"/>
          <p:nvPr/>
        </p:nvSpPr>
        <p:spPr>
          <a:xfrm>
            <a:off x="7700107" y="5350504"/>
            <a:ext cx="2054356" cy="523220"/>
          </a:xfrm>
          <a:prstGeom prst="rect">
            <a:avLst/>
          </a:prstGeom>
          <a:noFill/>
        </p:spPr>
        <p:txBody>
          <a:bodyPr wrap="square" rtlCol="0">
            <a:spAutoFit/>
          </a:bodyPr>
          <a:lstStyle/>
          <a:p>
            <a:pPr algn="r"/>
            <a:r>
              <a:rPr lang="en-US" sz="1400" b="1" i="1" dirty="0" smtClean="0">
                <a:solidFill>
                  <a:srgbClr val="299F29"/>
                </a:solidFill>
                <a:latin typeface="Arial"/>
                <a:cs typeface="Arial"/>
              </a:rPr>
              <a:t>Total Schedule Constraint</a:t>
            </a:r>
          </a:p>
        </p:txBody>
      </p:sp>
      <p:sp>
        <p:nvSpPr>
          <p:cNvPr id="6" name="Rectangle 5"/>
          <p:cNvSpPr/>
          <p:nvPr/>
        </p:nvSpPr>
        <p:spPr>
          <a:xfrm>
            <a:off x="195943" y="2410097"/>
            <a:ext cx="11874137" cy="412881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43" name="Picture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5092" y="2545117"/>
            <a:ext cx="8079354" cy="3590824"/>
          </a:xfrm>
          <a:prstGeom prst="rect">
            <a:avLst/>
          </a:prstGeom>
        </p:spPr>
      </p:pic>
      <p:sp>
        <p:nvSpPr>
          <p:cNvPr id="11" name="Left Brace 10"/>
          <p:cNvSpPr/>
          <p:nvPr/>
        </p:nvSpPr>
        <p:spPr>
          <a:xfrm>
            <a:off x="1750426" y="2801983"/>
            <a:ext cx="263596" cy="2096588"/>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57" name="TextBox 56"/>
          <p:cNvSpPr txBox="1"/>
          <p:nvPr/>
        </p:nvSpPr>
        <p:spPr>
          <a:xfrm>
            <a:off x="296939" y="3480945"/>
            <a:ext cx="1499998" cy="738664"/>
          </a:xfrm>
          <a:prstGeom prst="rect">
            <a:avLst/>
          </a:prstGeom>
          <a:noFill/>
        </p:spPr>
        <p:txBody>
          <a:bodyPr wrap="square" rtlCol="0">
            <a:spAutoFit/>
          </a:bodyPr>
          <a:lstStyle/>
          <a:p>
            <a:pPr algn="ctr"/>
            <a:r>
              <a:rPr lang="en-US" sz="1400" dirty="0" smtClean="0">
                <a:latin typeface="Arial"/>
                <a:cs typeface="Arial"/>
              </a:rPr>
              <a:t>Initial Failure Rate Estimate (Before Testing)</a:t>
            </a:r>
          </a:p>
        </p:txBody>
      </p:sp>
      <p:sp>
        <p:nvSpPr>
          <p:cNvPr id="58" name="Left Brace 57"/>
          <p:cNvSpPr/>
          <p:nvPr/>
        </p:nvSpPr>
        <p:spPr>
          <a:xfrm flipH="1">
            <a:off x="10147780" y="3998119"/>
            <a:ext cx="263596" cy="97986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59" name="TextBox 58"/>
          <p:cNvSpPr txBox="1"/>
          <p:nvPr/>
        </p:nvSpPr>
        <p:spPr>
          <a:xfrm>
            <a:off x="10410096" y="4125922"/>
            <a:ext cx="1588082" cy="738664"/>
          </a:xfrm>
          <a:prstGeom prst="rect">
            <a:avLst/>
          </a:prstGeom>
          <a:noFill/>
        </p:spPr>
        <p:txBody>
          <a:bodyPr wrap="square" rtlCol="0">
            <a:spAutoFit/>
          </a:bodyPr>
          <a:lstStyle/>
          <a:p>
            <a:pPr algn="ctr"/>
            <a:r>
              <a:rPr lang="en-US" sz="1400" dirty="0" smtClean="0">
                <a:latin typeface="Arial"/>
                <a:cs typeface="Arial"/>
              </a:rPr>
              <a:t>Projected Failure Rate Estimate</a:t>
            </a:r>
            <a:br>
              <a:rPr lang="en-US" sz="1400" dirty="0" smtClean="0">
                <a:latin typeface="Arial"/>
                <a:cs typeface="Arial"/>
              </a:rPr>
            </a:br>
            <a:r>
              <a:rPr lang="en-US" sz="1400" dirty="0" smtClean="0">
                <a:latin typeface="Arial"/>
                <a:cs typeface="Arial"/>
              </a:rPr>
              <a:t>(After Testing)</a:t>
            </a:r>
          </a:p>
        </p:txBody>
      </p:sp>
      <p:sp>
        <p:nvSpPr>
          <p:cNvPr id="60" name="TextBox 59"/>
          <p:cNvSpPr txBox="1"/>
          <p:nvPr/>
        </p:nvSpPr>
        <p:spPr>
          <a:xfrm>
            <a:off x="4070553" y="2559315"/>
            <a:ext cx="2465327" cy="954107"/>
          </a:xfrm>
          <a:prstGeom prst="rect">
            <a:avLst/>
          </a:prstGeom>
          <a:noFill/>
        </p:spPr>
        <p:txBody>
          <a:bodyPr wrap="square" rtlCol="0">
            <a:spAutoFit/>
          </a:bodyPr>
          <a:lstStyle/>
          <a:p>
            <a:pPr algn="ctr"/>
            <a:r>
              <a:rPr lang="en-US" sz="1400" b="1" dirty="0" smtClean="0">
                <a:solidFill>
                  <a:srgbClr val="D41B1C"/>
                </a:solidFill>
                <a:latin typeface="Arial"/>
                <a:cs typeface="Arial"/>
              </a:rPr>
              <a:t>Reliability Growth Testing:</a:t>
            </a:r>
            <a:r>
              <a:rPr lang="en-US" sz="1400" dirty="0" smtClean="0">
                <a:solidFill>
                  <a:srgbClr val="D41B1C"/>
                </a:solidFill>
                <a:latin typeface="Arial"/>
                <a:cs typeface="Arial"/>
              </a:rPr>
              <a:t> Identify failure modes and implement design changes to lower the failure rate</a:t>
            </a:r>
          </a:p>
        </p:txBody>
      </p:sp>
      <p:sp>
        <p:nvSpPr>
          <p:cNvPr id="61" name="TextBox 60"/>
          <p:cNvSpPr txBox="1"/>
          <p:nvPr/>
        </p:nvSpPr>
        <p:spPr>
          <a:xfrm>
            <a:off x="6914649" y="2559315"/>
            <a:ext cx="2833141" cy="954107"/>
          </a:xfrm>
          <a:prstGeom prst="rect">
            <a:avLst/>
          </a:prstGeom>
          <a:noFill/>
        </p:spPr>
        <p:txBody>
          <a:bodyPr wrap="square" rtlCol="0">
            <a:spAutoFit/>
          </a:bodyPr>
          <a:lstStyle/>
          <a:p>
            <a:pPr algn="ctr"/>
            <a:r>
              <a:rPr lang="en-US" sz="1400" b="1" dirty="0" smtClean="0">
                <a:solidFill>
                  <a:srgbClr val="0066B3"/>
                </a:solidFill>
                <a:latin typeface="Arial"/>
                <a:cs typeface="Arial"/>
              </a:rPr>
              <a:t>Uncertainty Reduction Testing:</a:t>
            </a:r>
            <a:r>
              <a:rPr lang="en-US" sz="1400" dirty="0" smtClean="0">
                <a:solidFill>
                  <a:srgbClr val="0066B3"/>
                </a:solidFill>
                <a:latin typeface="Arial"/>
                <a:cs typeface="Arial"/>
              </a:rPr>
              <a:t> Gather data to improve failure rate estimate and reduce uncertainty</a:t>
            </a:r>
          </a:p>
        </p:txBody>
      </p:sp>
      <p:sp>
        <p:nvSpPr>
          <p:cNvPr id="62" name="TextBox 61"/>
          <p:cNvSpPr txBox="1"/>
          <p:nvPr/>
        </p:nvSpPr>
        <p:spPr>
          <a:xfrm>
            <a:off x="265821" y="4866441"/>
            <a:ext cx="1774334" cy="1107996"/>
          </a:xfrm>
          <a:prstGeom prst="rect">
            <a:avLst/>
          </a:prstGeom>
          <a:noFill/>
        </p:spPr>
        <p:txBody>
          <a:bodyPr wrap="square" rtlCol="0">
            <a:spAutoFit/>
          </a:bodyPr>
          <a:lstStyle/>
          <a:p>
            <a:r>
              <a:rPr lang="en-US" sz="1100" b="1" i="1" dirty="0" smtClean="0">
                <a:latin typeface="Arial"/>
                <a:cs typeface="Arial"/>
              </a:rPr>
              <a:t>Note</a:t>
            </a:r>
            <a:r>
              <a:rPr lang="en-US" sz="1100" i="1" dirty="0" smtClean="0">
                <a:latin typeface="Arial"/>
                <a:cs typeface="Arial"/>
              </a:rPr>
              <a:t>: there is a minimum required reliability growth test time before the test is projected to provide benefits, explained in more detail in paper</a:t>
            </a:r>
          </a:p>
        </p:txBody>
      </p:sp>
      <p:cxnSp>
        <p:nvCxnSpPr>
          <p:cNvPr id="63" name="Straight Arrow Connector 62"/>
          <p:cNvCxnSpPr/>
          <p:nvPr/>
        </p:nvCxnSpPr>
        <p:spPr>
          <a:xfrm flipV="1">
            <a:off x="1994732" y="4062550"/>
            <a:ext cx="794188" cy="1120408"/>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64" name="TextBox 63"/>
          <p:cNvSpPr txBox="1"/>
          <p:nvPr/>
        </p:nvSpPr>
        <p:spPr>
          <a:xfrm>
            <a:off x="1188720" y="6027408"/>
            <a:ext cx="9814560" cy="707886"/>
          </a:xfrm>
          <a:prstGeom prst="rect">
            <a:avLst/>
          </a:prstGeom>
          <a:noFill/>
        </p:spPr>
        <p:txBody>
          <a:bodyPr wrap="square" rtlCol="0">
            <a:spAutoFit/>
          </a:bodyPr>
          <a:lstStyle/>
          <a:p>
            <a:pPr algn="ctr"/>
            <a:r>
              <a:rPr lang="en-US" sz="2000" b="1" dirty="0" smtClean="0">
                <a:latin typeface="Arial"/>
                <a:cs typeface="Arial"/>
              </a:rPr>
              <a:t>Testing results in potential changes to each item’s failure rate and uncertainty; these changes impact required spares mass for the reference mission</a:t>
            </a:r>
          </a:p>
        </p:txBody>
      </p:sp>
    </p:spTree>
    <p:extLst>
      <p:ext uri="{BB962C8B-B14F-4D97-AF65-F5344CB8AC3E}">
        <p14:creationId xmlns:p14="http://schemas.microsoft.com/office/powerpoint/2010/main" val="4237499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Models</a:t>
            </a:r>
            <a:endParaRPr lang="en-US" dirty="0"/>
          </a:p>
        </p:txBody>
      </p:sp>
      <p:sp>
        <p:nvSpPr>
          <p:cNvPr id="3" name="Content Placeholder 2"/>
          <p:cNvSpPr>
            <a:spLocks noGrp="1"/>
          </p:cNvSpPr>
          <p:nvPr>
            <p:ph idx="1"/>
          </p:nvPr>
        </p:nvSpPr>
        <p:spPr>
          <a:xfrm>
            <a:off x="6202679" y="3311756"/>
            <a:ext cx="5802215" cy="3324434"/>
          </a:xfrm>
        </p:spPr>
        <p:txBody>
          <a:bodyPr/>
          <a:lstStyle/>
          <a:p>
            <a:r>
              <a:rPr lang="en-US" sz="2000" dirty="0" smtClean="0"/>
              <a:t>Uncertainty reduction modeled via Bayesian update, with assumption that the expected number of failures occurs during test</a:t>
            </a:r>
          </a:p>
          <a:p>
            <a:r>
              <a:rPr lang="en-US" sz="2000" dirty="0" smtClean="0"/>
              <a:t>Assumed to only affect uncertainty, not expected failure rate</a:t>
            </a:r>
            <a:endParaRPr lang="en-US" sz="2000"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11</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
        <p:nvSpPr>
          <p:cNvPr id="7" name="Content Placeholder 2"/>
          <p:cNvSpPr txBox="1">
            <a:spLocks/>
          </p:cNvSpPr>
          <p:nvPr/>
        </p:nvSpPr>
        <p:spPr bwMode="auto">
          <a:xfrm>
            <a:off x="315383" y="3313934"/>
            <a:ext cx="5673938" cy="332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t>Reliability growth modeled using Extended Reliability Growth Planning Model</a:t>
            </a:r>
          </a:p>
          <a:p>
            <a:pPr lvl="1"/>
            <a:r>
              <a:rPr lang="en-US" dirty="0" smtClean="0"/>
              <a:t>Parametric model based on empirical observation of past reliability growth tests</a:t>
            </a:r>
          </a:p>
          <a:p>
            <a:pPr lvl="1"/>
            <a:r>
              <a:rPr lang="en-US" dirty="0" smtClean="0"/>
              <a:t>Failure rate follows “learning curve” model</a:t>
            </a:r>
          </a:p>
          <a:p>
            <a:pPr lvl="1"/>
            <a:r>
              <a:rPr lang="en-US" dirty="0" smtClean="0"/>
              <a:t>Model adjusted to include minimum test before failure rate is reduced</a:t>
            </a:r>
          </a:p>
          <a:p>
            <a:r>
              <a:rPr lang="en-US" sz="2000" dirty="0" smtClean="0"/>
              <a:t>Assumed to only affect expected failure rate, not uncertainty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606" y="846138"/>
            <a:ext cx="3287491" cy="246561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0040" y="846138"/>
            <a:ext cx="3287490" cy="2465618"/>
          </a:xfrm>
          <a:prstGeom prst="rect">
            <a:avLst/>
          </a:prstGeom>
        </p:spPr>
      </p:pic>
      <p:sp>
        <p:nvSpPr>
          <p:cNvPr id="10" name="TextBox 9"/>
          <p:cNvSpPr txBox="1"/>
          <p:nvPr/>
        </p:nvSpPr>
        <p:spPr>
          <a:xfrm>
            <a:off x="2903657" y="6287705"/>
            <a:ext cx="6384686" cy="276999"/>
          </a:xfrm>
          <a:prstGeom prst="rect">
            <a:avLst/>
          </a:prstGeom>
          <a:noFill/>
        </p:spPr>
        <p:txBody>
          <a:bodyPr wrap="square" rtlCol="0">
            <a:spAutoFit/>
          </a:bodyPr>
          <a:lstStyle/>
          <a:p>
            <a:pPr algn="ctr"/>
            <a:r>
              <a:rPr lang="en-US" sz="1200" b="1" i="1" dirty="0" smtClean="0">
                <a:latin typeface="Arial"/>
                <a:cs typeface="Arial"/>
              </a:rPr>
              <a:t>See paper for more detail on reliability growth and uncertainty reduction models</a:t>
            </a:r>
          </a:p>
        </p:txBody>
      </p:sp>
      <p:sp>
        <p:nvSpPr>
          <p:cNvPr id="11" name="TextBox 10"/>
          <p:cNvSpPr txBox="1"/>
          <p:nvPr/>
        </p:nvSpPr>
        <p:spPr>
          <a:xfrm>
            <a:off x="921554" y="6539341"/>
            <a:ext cx="4022738" cy="338554"/>
          </a:xfrm>
          <a:prstGeom prst="rect">
            <a:avLst/>
          </a:prstGeom>
          <a:noFill/>
        </p:spPr>
        <p:txBody>
          <a:bodyPr wrap="square" rtlCol="0">
            <a:spAutoFit/>
          </a:bodyPr>
          <a:lstStyle/>
          <a:p>
            <a:r>
              <a:rPr lang="en-US" sz="800" dirty="0" smtClean="0">
                <a:solidFill>
                  <a:schemeClr val="bg1">
                    <a:lumMod val="75000"/>
                  </a:schemeClr>
                </a:solidFill>
              </a:rPr>
              <a:t>Crow, L.H. “Planning a Reliability Growth Program Utilizing Historical Data.” Presented at the Reliability and Maintainability Symposium, Lake Buena Vista, FL, 2011.</a:t>
            </a:r>
            <a:endParaRPr lang="en-US" sz="200" dirty="0" smtClean="0">
              <a:solidFill>
                <a:schemeClr val="bg1">
                  <a:lumMod val="75000"/>
                </a:schemeClr>
              </a:solidFill>
              <a:latin typeface="Arial"/>
              <a:cs typeface="Arial"/>
            </a:endParaRPr>
          </a:p>
        </p:txBody>
      </p:sp>
      <p:sp>
        <p:nvSpPr>
          <p:cNvPr id="12" name="TextBox 11"/>
          <p:cNvSpPr txBox="1"/>
          <p:nvPr/>
        </p:nvSpPr>
        <p:spPr>
          <a:xfrm>
            <a:off x="6740434" y="6519446"/>
            <a:ext cx="5197156" cy="338554"/>
          </a:xfrm>
          <a:prstGeom prst="rect">
            <a:avLst/>
          </a:prstGeom>
          <a:noFill/>
        </p:spPr>
        <p:txBody>
          <a:bodyPr wrap="square" rtlCol="0">
            <a:spAutoFit/>
          </a:bodyPr>
          <a:lstStyle/>
          <a:p>
            <a:r>
              <a:rPr lang="en-US" sz="800" dirty="0" smtClean="0">
                <a:solidFill>
                  <a:schemeClr val="bg1">
                    <a:lumMod val="75000"/>
                  </a:schemeClr>
                </a:solidFill>
              </a:rPr>
              <a:t>Dezfuli, H., Kelly, D., Smith, C., Vedros, K., and Galyean, W. </a:t>
            </a:r>
            <a:r>
              <a:rPr lang="en-US" sz="800" i="1" dirty="0" smtClean="0">
                <a:solidFill>
                  <a:schemeClr val="bg1">
                    <a:lumMod val="75000"/>
                  </a:schemeClr>
                </a:solidFill>
              </a:rPr>
              <a:t>Bayesian Inference for NASA Probabilistic Risk and Reliability Analysis.</a:t>
            </a:r>
            <a:r>
              <a:rPr lang="en-US" sz="800" dirty="0" smtClean="0">
                <a:solidFill>
                  <a:schemeClr val="bg1">
                    <a:lumMod val="75000"/>
                  </a:schemeClr>
                </a:solidFill>
              </a:rPr>
              <a:t> Publication NASA/SP-2009-569. National Aeronautics and Space Administration, Washington, DC, 2009.</a:t>
            </a:r>
            <a:endParaRPr lang="en-US" sz="200" dirty="0" smtClean="0">
              <a:solidFill>
                <a:schemeClr val="bg1">
                  <a:lumMod val="75000"/>
                </a:schemeClr>
              </a:solidFill>
              <a:latin typeface="Arial"/>
              <a:cs typeface="Arial"/>
            </a:endParaRPr>
          </a:p>
        </p:txBody>
      </p:sp>
      <p:sp>
        <p:nvSpPr>
          <p:cNvPr id="14" name="Rectangle 13"/>
          <p:cNvSpPr/>
          <p:nvPr/>
        </p:nvSpPr>
        <p:spPr>
          <a:xfrm>
            <a:off x="6283362" y="5107475"/>
            <a:ext cx="5721532" cy="1108426"/>
          </a:xfrm>
          <a:prstGeom prst="rect">
            <a:avLst/>
          </a:prstGeom>
          <a:ln>
            <a:solidFill>
              <a:srgbClr val="D41B1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solidFill>
                  <a:srgbClr val="D41B1C"/>
                </a:solidFill>
              </a:rPr>
              <a:t>These models are only projections based on assumed behavior, used to forecast potential test benefits. They are </a:t>
            </a:r>
            <a:r>
              <a:rPr lang="en-US" b="1" i="1" dirty="0" smtClean="0">
                <a:solidFill>
                  <a:srgbClr val="D41B1C"/>
                </a:solidFill>
              </a:rPr>
              <a:t>not</a:t>
            </a:r>
            <a:r>
              <a:rPr lang="en-US" b="1" dirty="0" smtClean="0">
                <a:solidFill>
                  <a:srgbClr val="D41B1C"/>
                </a:solidFill>
              </a:rPr>
              <a:t> precise predictions or guarantees. There is no way to know the outcome of a test without performing the test.</a:t>
            </a:r>
            <a:endParaRPr lang="en-US" b="1" dirty="0">
              <a:solidFill>
                <a:srgbClr val="D41B1C"/>
              </a:solidFill>
            </a:endParaRPr>
          </a:p>
        </p:txBody>
      </p:sp>
    </p:spTree>
    <p:extLst>
      <p:ext uri="{BB962C8B-B14F-4D97-AF65-F5344CB8AC3E}">
        <p14:creationId xmlns:p14="http://schemas.microsoft.com/office/powerpoint/2010/main" val="1996540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 Problem Formulation</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12</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12543"/>
          <a:stretch/>
        </p:blipFill>
        <p:spPr>
          <a:xfrm>
            <a:off x="53460" y="1800134"/>
            <a:ext cx="5837889" cy="3742943"/>
          </a:xfrm>
          <a:prstGeom prst="rect">
            <a:avLst/>
          </a:prstGeom>
        </p:spPr>
      </p:pic>
      <p:sp>
        <p:nvSpPr>
          <p:cNvPr id="7" name="TextBox 6"/>
          <p:cNvSpPr txBox="1"/>
          <p:nvPr/>
        </p:nvSpPr>
        <p:spPr>
          <a:xfrm>
            <a:off x="584673" y="968625"/>
            <a:ext cx="2074817" cy="584775"/>
          </a:xfrm>
          <a:prstGeom prst="rect">
            <a:avLst/>
          </a:prstGeom>
          <a:noFill/>
        </p:spPr>
        <p:txBody>
          <a:bodyPr wrap="square" rtlCol="0">
            <a:spAutoFit/>
          </a:bodyPr>
          <a:lstStyle/>
          <a:p>
            <a:r>
              <a:rPr lang="en-US" sz="1600" b="1" dirty="0" smtClean="0">
                <a:latin typeface="Arial"/>
                <a:cs typeface="Arial"/>
              </a:rPr>
              <a:t>Objective:</a:t>
            </a:r>
            <a:r>
              <a:rPr lang="en-US" sz="1600" dirty="0" smtClean="0">
                <a:latin typeface="Arial"/>
                <a:cs typeface="Arial"/>
              </a:rPr>
              <a:t> Minimize spares mass</a:t>
            </a:r>
          </a:p>
        </p:txBody>
      </p:sp>
      <p:cxnSp>
        <p:nvCxnSpPr>
          <p:cNvPr id="9" name="Straight Arrow Connector 8"/>
          <p:cNvCxnSpPr/>
          <p:nvPr/>
        </p:nvCxnSpPr>
        <p:spPr>
          <a:xfrm flipH="1">
            <a:off x="1108523" y="1539127"/>
            <a:ext cx="171637" cy="240087"/>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915027" y="5844752"/>
            <a:ext cx="2563149" cy="276999"/>
          </a:xfrm>
          <a:prstGeom prst="rect">
            <a:avLst/>
          </a:prstGeom>
          <a:noFill/>
        </p:spPr>
        <p:txBody>
          <a:bodyPr wrap="square" rtlCol="0">
            <a:spAutoFit/>
          </a:bodyPr>
          <a:lstStyle/>
          <a:p>
            <a:pPr algn="ctr"/>
            <a:r>
              <a:rPr lang="en-US" sz="1200" b="1" i="1" dirty="0" smtClean="0">
                <a:latin typeface="Arial"/>
                <a:cs typeface="Arial"/>
              </a:rPr>
              <a:t>Nomenclature defined in backup</a:t>
            </a:r>
          </a:p>
        </p:txBody>
      </p:sp>
      <p:sp>
        <p:nvSpPr>
          <p:cNvPr id="11" name="TextBox 10"/>
          <p:cNvSpPr txBox="1"/>
          <p:nvPr/>
        </p:nvSpPr>
        <p:spPr>
          <a:xfrm>
            <a:off x="2903656" y="992408"/>
            <a:ext cx="3200401" cy="584775"/>
          </a:xfrm>
          <a:prstGeom prst="rect">
            <a:avLst/>
          </a:prstGeom>
          <a:noFill/>
        </p:spPr>
        <p:txBody>
          <a:bodyPr wrap="square" rtlCol="0">
            <a:spAutoFit/>
          </a:bodyPr>
          <a:lstStyle/>
          <a:p>
            <a:r>
              <a:rPr lang="en-US" sz="1600" b="1" dirty="0" smtClean="0">
                <a:latin typeface="Arial"/>
                <a:cs typeface="Arial"/>
              </a:rPr>
              <a:t>Cost Constraint</a:t>
            </a:r>
            <a:r>
              <a:rPr lang="en-US" sz="1600" dirty="0" smtClean="0">
                <a:latin typeface="Arial"/>
                <a:cs typeface="Arial"/>
              </a:rPr>
              <a:t>: total cost must be less than maximum cost</a:t>
            </a:r>
          </a:p>
        </p:txBody>
      </p:sp>
      <p:cxnSp>
        <p:nvCxnSpPr>
          <p:cNvPr id="12" name="Straight Arrow Connector 11"/>
          <p:cNvCxnSpPr/>
          <p:nvPr/>
        </p:nvCxnSpPr>
        <p:spPr>
          <a:xfrm flipH="1">
            <a:off x="3209108" y="1577183"/>
            <a:ext cx="200298" cy="361266"/>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3736702" y="1603745"/>
            <a:ext cx="6453052" cy="584775"/>
          </a:xfrm>
          <a:prstGeom prst="rect">
            <a:avLst/>
          </a:prstGeom>
          <a:noFill/>
        </p:spPr>
        <p:txBody>
          <a:bodyPr wrap="square" rtlCol="0">
            <a:spAutoFit/>
          </a:bodyPr>
          <a:lstStyle/>
          <a:p>
            <a:r>
              <a:rPr lang="en-US" sz="1600" b="1" dirty="0" smtClean="0">
                <a:latin typeface="Arial"/>
                <a:cs typeface="Arial"/>
              </a:rPr>
              <a:t>Schedule Constraint: </a:t>
            </a:r>
            <a:r>
              <a:rPr lang="en-US" sz="1600" dirty="0" smtClean="0">
                <a:latin typeface="Arial"/>
                <a:cs typeface="Arial"/>
              </a:rPr>
              <a:t>for each item, reliability growth test duration must be less than maximum reliability growth test duration</a:t>
            </a:r>
          </a:p>
        </p:txBody>
      </p:sp>
      <p:cxnSp>
        <p:nvCxnSpPr>
          <p:cNvPr id="17" name="Straight Arrow Connector 16"/>
          <p:cNvCxnSpPr/>
          <p:nvPr/>
        </p:nvCxnSpPr>
        <p:spPr>
          <a:xfrm flipH="1">
            <a:off x="3736702" y="2163641"/>
            <a:ext cx="418011" cy="189384"/>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5146281" y="2188520"/>
            <a:ext cx="4742542" cy="584775"/>
          </a:xfrm>
          <a:prstGeom prst="rect">
            <a:avLst/>
          </a:prstGeom>
          <a:noFill/>
        </p:spPr>
        <p:txBody>
          <a:bodyPr wrap="square" rtlCol="0">
            <a:spAutoFit/>
          </a:bodyPr>
          <a:lstStyle/>
          <a:p>
            <a:r>
              <a:rPr lang="en-US" sz="1600" b="1" dirty="0" smtClean="0">
                <a:latin typeface="Arial"/>
                <a:cs typeface="Arial"/>
              </a:rPr>
              <a:t>Schedule Constraint: </a:t>
            </a:r>
            <a:r>
              <a:rPr lang="en-US" sz="1600" dirty="0" smtClean="0">
                <a:latin typeface="Arial"/>
                <a:cs typeface="Arial"/>
              </a:rPr>
              <a:t>for each item, total test duration must be less than maximum test duration</a:t>
            </a:r>
          </a:p>
        </p:txBody>
      </p:sp>
      <p:cxnSp>
        <p:nvCxnSpPr>
          <p:cNvPr id="31" name="Straight Arrow Connector 30"/>
          <p:cNvCxnSpPr/>
          <p:nvPr/>
        </p:nvCxnSpPr>
        <p:spPr>
          <a:xfrm flipH="1">
            <a:off x="4762136" y="2522007"/>
            <a:ext cx="418011" cy="189384"/>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32" name="Left Brace 31"/>
          <p:cNvSpPr/>
          <p:nvPr/>
        </p:nvSpPr>
        <p:spPr>
          <a:xfrm flipH="1">
            <a:off x="6081633" y="3018258"/>
            <a:ext cx="263596" cy="652405"/>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3" name="TextBox 32"/>
              <p:cNvSpPr txBox="1"/>
              <p:nvPr/>
            </p:nvSpPr>
            <p:spPr>
              <a:xfrm>
                <a:off x="6431010" y="2746657"/>
                <a:ext cx="5031648" cy="1117229"/>
              </a:xfrm>
              <a:prstGeom prst="rect">
                <a:avLst/>
              </a:prstGeom>
              <a:noFill/>
            </p:spPr>
            <p:txBody>
              <a:bodyPr wrap="square" rtlCol="0">
                <a:spAutoFit/>
              </a:bodyPr>
              <a:lstStyle/>
              <a:p>
                <a:r>
                  <a:rPr lang="en-US" sz="1600" dirty="0" smtClean="0">
                    <a:latin typeface="Arial"/>
                    <a:cs typeface="Arial"/>
                  </a:rPr>
                  <a:t>Define failure rate after reliability growth (</a:t>
                </a:r>
                <a14:m>
                  <m:oMath xmlns:m="http://schemas.openxmlformats.org/officeDocument/2006/math">
                    <m:sSub>
                      <m:sSubPr>
                        <m:ctrlPr>
                          <a:rPr lang="en-US" sz="1600" b="0" i="1" smtClean="0">
                            <a:latin typeface="Cambria Math" panose="02040503050406030204" pitchFamily="18" charset="0"/>
                            <a:cs typeface="Arial"/>
                          </a:rPr>
                        </m:ctrlPr>
                      </m:sSubPr>
                      <m:e>
                        <m:r>
                          <a:rPr lang="en-US" sz="1600" b="0" i="1" smtClean="0">
                            <a:latin typeface="Cambria Math" panose="02040503050406030204" pitchFamily="18" charset="0"/>
                            <a:cs typeface="Arial"/>
                          </a:rPr>
                          <m:t>𝜆</m:t>
                        </m:r>
                      </m:e>
                      <m:sub>
                        <m:r>
                          <a:rPr lang="en-US" sz="1600" b="0" i="1" smtClean="0">
                            <a:latin typeface="Cambria Math" panose="02040503050406030204" pitchFamily="18" charset="0"/>
                            <a:cs typeface="Arial"/>
                          </a:rPr>
                          <m:t>𝑔</m:t>
                        </m:r>
                      </m:sub>
                    </m:sSub>
                  </m:oMath>
                </a14:m>
                <a:r>
                  <a:rPr lang="en-US" sz="1600" dirty="0" smtClean="0">
                    <a:latin typeface="Arial"/>
                    <a:cs typeface="Arial"/>
                  </a:rPr>
                  <a:t>), expected number of modifications (</a:t>
                </a:r>
                <a14:m>
                  <m:oMath xmlns:m="http://schemas.openxmlformats.org/officeDocument/2006/math">
                    <m:r>
                      <a:rPr lang="en-US" sz="1600" b="0" i="1" smtClean="0">
                        <a:latin typeface="Cambria Math" panose="02040503050406030204" pitchFamily="18" charset="0"/>
                        <a:cs typeface="Arial"/>
                      </a:rPr>
                      <m:t>𝜁</m:t>
                    </m:r>
                  </m:oMath>
                </a14:m>
                <a:r>
                  <a:rPr lang="en-US" sz="1600" dirty="0" smtClean="0">
                    <a:latin typeface="Arial"/>
                    <a:cs typeface="Arial"/>
                  </a:rPr>
                  <a:t>), and expected number of refurbishments during reliability growth (</a:t>
                </a:r>
                <a14:m>
                  <m:oMath xmlns:m="http://schemas.openxmlformats.org/officeDocument/2006/math">
                    <m:sSub>
                      <m:sSubPr>
                        <m:ctrlPr>
                          <a:rPr lang="en-US" sz="1600" b="0" i="1" smtClean="0">
                            <a:latin typeface="Cambria Math" panose="02040503050406030204" pitchFamily="18" charset="0"/>
                            <a:cs typeface="Arial"/>
                          </a:rPr>
                        </m:ctrlPr>
                      </m:sSubPr>
                      <m:e>
                        <m:r>
                          <a:rPr lang="en-US" sz="1600" b="0" i="1" smtClean="0">
                            <a:latin typeface="Cambria Math" panose="02040503050406030204" pitchFamily="18" charset="0"/>
                            <a:cs typeface="Arial"/>
                          </a:rPr>
                          <m:t>𝑟</m:t>
                        </m:r>
                      </m:e>
                      <m:sub>
                        <m:r>
                          <a:rPr lang="en-US" sz="1600" b="0" i="1" smtClean="0">
                            <a:latin typeface="Cambria Math" panose="02040503050406030204" pitchFamily="18" charset="0"/>
                            <a:cs typeface="Arial"/>
                          </a:rPr>
                          <m:t>𝑔</m:t>
                        </m:r>
                      </m:sub>
                    </m:sSub>
                  </m:oMath>
                </a14:m>
                <a:r>
                  <a:rPr lang="en-US" sz="1600" dirty="0" smtClean="0">
                    <a:latin typeface="Arial"/>
                    <a:cs typeface="Arial"/>
                  </a:rPr>
                  <a:t>) as a function of decision variables for each item</a:t>
                </a:r>
              </a:p>
            </p:txBody>
          </p:sp>
        </mc:Choice>
        <mc:Fallback xmlns="">
          <p:sp>
            <p:nvSpPr>
              <p:cNvPr id="33" name="TextBox 32"/>
              <p:cNvSpPr txBox="1">
                <a:spLocks noRot="1" noChangeAspect="1" noMove="1" noResize="1" noEditPoints="1" noAdjustHandles="1" noChangeArrowheads="1" noChangeShapeType="1" noTextEdit="1"/>
              </p:cNvSpPr>
              <p:nvPr/>
            </p:nvSpPr>
            <p:spPr>
              <a:xfrm>
                <a:off x="6431010" y="2746657"/>
                <a:ext cx="5031648" cy="1117229"/>
              </a:xfrm>
              <a:prstGeom prst="rect">
                <a:avLst/>
              </a:prstGeom>
              <a:blipFill>
                <a:blip r:embed="rId3"/>
                <a:stretch>
                  <a:fillRect l="-727" t="-1639" r="-970" b="-6557"/>
                </a:stretch>
              </a:blipFill>
            </p:spPr>
            <p:txBody>
              <a:bodyPr/>
              <a:lstStyle/>
              <a:p>
                <a:r>
                  <a:rPr lang="en-US">
                    <a:noFill/>
                  </a:rPr>
                  <a:t> </a:t>
                </a:r>
              </a:p>
            </p:txBody>
          </p:sp>
        </mc:Fallback>
      </mc:AlternateContent>
      <p:sp>
        <p:nvSpPr>
          <p:cNvPr id="34" name="Left Brace 33"/>
          <p:cNvSpPr/>
          <p:nvPr/>
        </p:nvSpPr>
        <p:spPr>
          <a:xfrm flipH="1">
            <a:off x="2064804" y="3696349"/>
            <a:ext cx="263596" cy="1391634"/>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5" name="TextBox 34"/>
              <p:cNvSpPr txBox="1"/>
              <p:nvPr/>
            </p:nvSpPr>
            <p:spPr>
              <a:xfrm>
                <a:off x="2425926" y="3798710"/>
                <a:ext cx="4758645" cy="1097223"/>
              </a:xfrm>
              <a:prstGeom prst="rect">
                <a:avLst/>
              </a:prstGeom>
              <a:noFill/>
            </p:spPr>
            <p:txBody>
              <a:bodyPr wrap="square" rtlCol="0">
                <a:spAutoFit/>
              </a:bodyPr>
              <a:lstStyle/>
              <a:p>
                <a:r>
                  <a:rPr lang="en-US" sz="1600" dirty="0" smtClean="0">
                    <a:latin typeface="Arial"/>
                    <a:cs typeface="Arial"/>
                  </a:rPr>
                  <a:t>Define auxiliary test indicator variables as a function of decision variables, indicating whether or not reliability growth (</a:t>
                </a:r>
                <a14:m>
                  <m:oMath xmlns:m="http://schemas.openxmlformats.org/officeDocument/2006/math">
                    <m:sSub>
                      <m:sSubPr>
                        <m:ctrlPr>
                          <a:rPr lang="en-US" sz="1600" b="0" i="1" smtClean="0">
                            <a:latin typeface="Cambria Math" panose="02040503050406030204" pitchFamily="18" charset="0"/>
                            <a:cs typeface="Arial"/>
                          </a:rPr>
                        </m:ctrlPr>
                      </m:sSubPr>
                      <m:e>
                        <m:r>
                          <a:rPr lang="en-US" sz="1600" b="0" i="1" smtClean="0">
                            <a:latin typeface="Cambria Math" panose="02040503050406030204" pitchFamily="18" charset="0"/>
                            <a:cs typeface="Arial"/>
                          </a:rPr>
                          <m:t>𝑥</m:t>
                        </m:r>
                      </m:e>
                      <m:sub>
                        <m:r>
                          <a:rPr lang="en-US" sz="1600" b="0" i="1" smtClean="0">
                            <a:latin typeface="Cambria Math" panose="02040503050406030204" pitchFamily="18" charset="0"/>
                            <a:cs typeface="Arial"/>
                          </a:rPr>
                          <m:t>𝑔</m:t>
                        </m:r>
                      </m:sub>
                    </m:sSub>
                  </m:oMath>
                </a14:m>
                <a:r>
                  <a:rPr lang="en-US" sz="1600" dirty="0" smtClean="0">
                    <a:latin typeface="Arial"/>
                    <a:cs typeface="Arial"/>
                  </a:rPr>
                  <a:t>), uncertainty reduction (</a:t>
                </a:r>
                <a14:m>
                  <m:oMath xmlns:m="http://schemas.openxmlformats.org/officeDocument/2006/math">
                    <m:sSub>
                      <m:sSubPr>
                        <m:ctrlPr>
                          <a:rPr lang="en-US" sz="1600" b="0" i="1" smtClean="0">
                            <a:latin typeface="Cambria Math" panose="02040503050406030204" pitchFamily="18" charset="0"/>
                            <a:cs typeface="Arial"/>
                          </a:rPr>
                        </m:ctrlPr>
                      </m:sSubPr>
                      <m:e>
                        <m:r>
                          <a:rPr lang="en-US" sz="1600" b="0" i="1" smtClean="0">
                            <a:latin typeface="Cambria Math" panose="02040503050406030204" pitchFamily="18" charset="0"/>
                            <a:cs typeface="Arial"/>
                          </a:rPr>
                          <m:t>𝑥</m:t>
                        </m:r>
                      </m:e>
                      <m:sub>
                        <m:r>
                          <a:rPr lang="en-US" sz="1600" b="0" i="1" smtClean="0">
                            <a:latin typeface="Cambria Math" panose="02040503050406030204" pitchFamily="18" charset="0"/>
                            <a:cs typeface="Arial"/>
                          </a:rPr>
                          <m:t>𝑢</m:t>
                        </m:r>
                      </m:sub>
                    </m:sSub>
                  </m:oMath>
                </a14:m>
                <a:r>
                  <a:rPr lang="en-US" sz="1600" dirty="0" smtClean="0">
                    <a:latin typeface="Arial"/>
                    <a:cs typeface="Arial"/>
                  </a:rPr>
                  <a:t>), or any testing (</a:t>
                </a:r>
                <a14:m>
                  <m:oMath xmlns:m="http://schemas.openxmlformats.org/officeDocument/2006/math">
                    <m:r>
                      <a:rPr lang="en-US" sz="1600" b="0" i="1" smtClean="0">
                        <a:latin typeface="Cambria Math" panose="02040503050406030204" pitchFamily="18" charset="0"/>
                        <a:cs typeface="Arial"/>
                      </a:rPr>
                      <m:t>𝑥</m:t>
                    </m:r>
                  </m:oMath>
                </a14:m>
                <a:r>
                  <a:rPr lang="en-US" sz="1600" dirty="0" smtClean="0">
                    <a:latin typeface="Arial"/>
                    <a:cs typeface="Arial"/>
                  </a:rPr>
                  <a:t>) is performed for each item.</a:t>
                </a:r>
              </a:p>
            </p:txBody>
          </p:sp>
        </mc:Choice>
        <mc:Fallback xmlns="">
          <p:sp>
            <p:nvSpPr>
              <p:cNvPr id="35" name="TextBox 34"/>
              <p:cNvSpPr txBox="1">
                <a:spLocks noRot="1" noChangeAspect="1" noMove="1" noResize="1" noEditPoints="1" noAdjustHandles="1" noChangeArrowheads="1" noChangeShapeType="1" noTextEdit="1"/>
              </p:cNvSpPr>
              <p:nvPr/>
            </p:nvSpPr>
            <p:spPr>
              <a:xfrm>
                <a:off x="2425926" y="3798710"/>
                <a:ext cx="4758645" cy="1097223"/>
              </a:xfrm>
              <a:prstGeom prst="rect">
                <a:avLst/>
              </a:prstGeom>
              <a:blipFill>
                <a:blip r:embed="rId4"/>
                <a:stretch>
                  <a:fillRect l="-768" t="-1667" b="-6667"/>
                </a:stretch>
              </a:blipFill>
            </p:spPr>
            <p:txBody>
              <a:bodyPr/>
              <a:lstStyle/>
              <a:p>
                <a:r>
                  <a:rPr lang="en-US">
                    <a:noFill/>
                  </a:rPr>
                  <a:t> </a:t>
                </a:r>
              </a:p>
            </p:txBody>
          </p:sp>
        </mc:Fallback>
      </mc:AlternateContent>
      <p:sp>
        <p:nvSpPr>
          <p:cNvPr id="36" name="Left Brace 35"/>
          <p:cNvSpPr/>
          <p:nvPr/>
        </p:nvSpPr>
        <p:spPr>
          <a:xfrm flipH="1">
            <a:off x="2208494" y="5126359"/>
            <a:ext cx="263596" cy="353510"/>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37" name="TextBox 36"/>
          <p:cNvSpPr txBox="1"/>
          <p:nvPr/>
        </p:nvSpPr>
        <p:spPr>
          <a:xfrm>
            <a:off x="2539080" y="5133837"/>
            <a:ext cx="2585247" cy="338554"/>
          </a:xfrm>
          <a:prstGeom prst="rect">
            <a:avLst/>
          </a:prstGeom>
          <a:noFill/>
        </p:spPr>
        <p:txBody>
          <a:bodyPr wrap="square" rtlCol="0">
            <a:spAutoFit/>
          </a:bodyPr>
          <a:lstStyle/>
          <a:p>
            <a:r>
              <a:rPr lang="en-US" sz="1600" dirty="0" smtClean="0">
                <a:latin typeface="Arial"/>
                <a:cs typeface="Arial"/>
              </a:rPr>
              <a:t>Define variable domains</a:t>
            </a:r>
          </a:p>
        </p:txBody>
      </p:sp>
      <p:sp>
        <p:nvSpPr>
          <p:cNvPr id="39" name="Content Placeholder 2"/>
          <p:cNvSpPr>
            <a:spLocks noGrp="1"/>
          </p:cNvSpPr>
          <p:nvPr>
            <p:ph idx="1"/>
          </p:nvPr>
        </p:nvSpPr>
        <p:spPr>
          <a:xfrm>
            <a:off x="5058883" y="4935464"/>
            <a:ext cx="6880567" cy="1811831"/>
          </a:xfrm>
        </p:spPr>
        <p:txBody>
          <a:bodyPr/>
          <a:lstStyle/>
          <a:p>
            <a:r>
              <a:rPr lang="en-US" sz="2000" dirty="0" smtClean="0"/>
              <a:t>Formulated as single-objective integer optimization</a:t>
            </a:r>
          </a:p>
          <a:p>
            <a:pPr lvl="1"/>
            <a:r>
              <a:rPr lang="en-US" dirty="0" smtClean="0"/>
              <a:t>Test times discretized; can adjust granularity</a:t>
            </a:r>
          </a:p>
          <a:p>
            <a:pPr lvl="1"/>
            <a:r>
              <a:rPr lang="en-US" dirty="0" smtClean="0"/>
              <a:t>Test plan defined by decision variable values</a:t>
            </a:r>
          </a:p>
          <a:p>
            <a:r>
              <a:rPr lang="en-US" sz="2000" dirty="0" smtClean="0"/>
              <a:t>Solved via branch-and-bound approach, using bounds propagation (see paper for more details)</a:t>
            </a:r>
            <a:endParaRPr lang="en-US" sz="2000" dirty="0"/>
          </a:p>
        </p:txBody>
      </p:sp>
    </p:spTree>
    <p:extLst>
      <p:ext uri="{BB962C8B-B14F-4D97-AF65-F5344CB8AC3E}">
        <p14:creationId xmlns:p14="http://schemas.microsoft.com/office/powerpoint/2010/main" val="2259174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315383" y="914401"/>
            <a:ext cx="11689511" cy="5721790"/>
          </a:xfrm>
        </p:spPr>
        <p:txBody>
          <a:bodyPr/>
          <a:lstStyle/>
          <a:p>
            <a:r>
              <a:rPr lang="en-US" sz="2000" dirty="0" smtClean="0"/>
              <a:t>Integrated approach balances resources across all items and across both reliability growth and uncertainty reduction testing</a:t>
            </a:r>
          </a:p>
          <a:p>
            <a:pPr lvl="1"/>
            <a:r>
              <a:rPr lang="en-US" dirty="0" smtClean="0"/>
              <a:t>Space system development is resource-limited, need to make best use of limited budget/schedule</a:t>
            </a:r>
          </a:p>
          <a:p>
            <a:pPr lvl="1"/>
            <a:r>
              <a:rPr lang="en-US" dirty="0" smtClean="0"/>
              <a:t>Integrated analysis will typically produce better solutions than a siloed or individual approach</a:t>
            </a:r>
          </a:p>
          <a:p>
            <a:r>
              <a:rPr lang="en-US" sz="2000" dirty="0" smtClean="0"/>
              <a:t>Formal mathematical optimization enables systematic exploration of large number of options</a:t>
            </a:r>
          </a:p>
          <a:p>
            <a:pPr lvl="1"/>
            <a:r>
              <a:rPr lang="en-US" dirty="0" smtClean="0"/>
              <a:t>Can explore tens of thousands of potential solutions to identify optimal cases</a:t>
            </a:r>
          </a:p>
          <a:p>
            <a:pPr lvl="1"/>
            <a:r>
              <a:rPr lang="en-US" dirty="0" smtClean="0"/>
              <a:t>Analysis can be rerun with different parameters to explore “what if” scenarios</a:t>
            </a:r>
          </a:p>
          <a:p>
            <a:r>
              <a:rPr lang="en-US" sz="2000" dirty="0" smtClean="0"/>
              <a:t>Results from optimization are </a:t>
            </a:r>
            <a:r>
              <a:rPr lang="en-US" sz="2000" i="1" dirty="0" smtClean="0"/>
              <a:t>not</a:t>
            </a:r>
            <a:r>
              <a:rPr lang="en-US" sz="2000" dirty="0" smtClean="0"/>
              <a:t> the final answer, but are informative</a:t>
            </a:r>
          </a:p>
          <a:p>
            <a:pPr lvl="1"/>
            <a:r>
              <a:rPr lang="en-US" dirty="0" smtClean="0"/>
              <a:t>These models are useful abstractions of reality, not a crystal ball</a:t>
            </a:r>
          </a:p>
          <a:p>
            <a:pPr lvl="1"/>
            <a:r>
              <a:rPr lang="en-US" dirty="0" smtClean="0"/>
              <a:t>Optimization results should be combined with expert knowledge and other factors outside the model</a:t>
            </a:r>
          </a:p>
          <a:p>
            <a:pPr lvl="1"/>
            <a:r>
              <a:rPr lang="en-US" dirty="0" smtClean="0"/>
              <a:t>Test plan should be responsive, and update based on actual test results as they become available</a:t>
            </a:r>
          </a:p>
          <a:p>
            <a:r>
              <a:rPr lang="en-US" sz="2000" dirty="0" smtClean="0"/>
              <a:t>Model outputs are only as good as model inputs</a:t>
            </a:r>
          </a:p>
          <a:p>
            <a:r>
              <a:rPr lang="en-US" sz="2000" dirty="0" smtClean="0"/>
              <a:t>Future work:</a:t>
            </a:r>
          </a:p>
          <a:p>
            <a:pPr lvl="1"/>
            <a:r>
              <a:rPr lang="en-US" dirty="0" smtClean="0"/>
              <a:t>Explore use of other metrics in objectives and constraints (e.g. minimize cost subject to mass/risk/schedule constraints, minimize risk subject to cost/schedule/mass constraints)</a:t>
            </a:r>
          </a:p>
          <a:p>
            <a:pPr lvl="1"/>
            <a:r>
              <a:rPr lang="en-US" dirty="0" smtClean="0"/>
              <a:t>Improve efficiency of optimizer</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13</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15594182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315383" y="914401"/>
            <a:ext cx="11689511" cy="5721790"/>
          </a:xfrm>
        </p:spPr>
        <p:txBody>
          <a:bodyPr/>
          <a:lstStyle/>
          <a:p>
            <a:pPr>
              <a:spcAft>
                <a:spcPts val="1800"/>
              </a:spcAft>
            </a:pPr>
            <a:r>
              <a:rPr lang="en-US" sz="2400" dirty="0" smtClean="0"/>
              <a:t>Reliability and supportability testing will be critical for future crewed exploration missions due to the new and more challenging logistical environment</a:t>
            </a:r>
          </a:p>
          <a:p>
            <a:pPr>
              <a:spcAft>
                <a:spcPts val="1800"/>
              </a:spcAft>
            </a:pPr>
            <a:r>
              <a:rPr lang="en-US" sz="2400" dirty="0" smtClean="0"/>
              <a:t>Long duration testing requires careful budget and schedule planning to be effective, and these resource requirements must be considered during program planning</a:t>
            </a:r>
          </a:p>
          <a:p>
            <a:pPr>
              <a:spcAft>
                <a:spcPts val="1800"/>
              </a:spcAft>
            </a:pPr>
            <a:r>
              <a:rPr lang="en-US" sz="2400" dirty="0" smtClean="0"/>
              <a:t>The test plan analysis and optimization method presented here provides a quantitative, formal approach to explore options and inform test planning</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14</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3680948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228600" indent="-228600">
              <a:buFont typeface="+mj-lt"/>
              <a:buAutoNum type="arabicPeriod"/>
            </a:pPr>
            <a:r>
              <a:rPr lang="en-US" sz="1200" b="0" dirty="0" smtClean="0"/>
              <a:t>Owens</a:t>
            </a:r>
            <a:r>
              <a:rPr lang="en-US" sz="1200" b="0" dirty="0"/>
              <a:t>, A., De Weck, O., Stromgren, C., Goodliff, K. E., and Cirillo, W. Supportability Challenges, Metrics, and Key Decisions for Future Human Spaceflight. 2017.</a:t>
            </a:r>
          </a:p>
          <a:p>
            <a:pPr marL="228600" indent="-228600">
              <a:buFont typeface="+mj-lt"/>
              <a:buAutoNum type="arabicPeriod"/>
            </a:pPr>
            <a:r>
              <a:rPr lang="en-US" sz="1200" b="0" dirty="0" smtClean="0"/>
              <a:t>Cirillo</a:t>
            </a:r>
            <a:r>
              <a:rPr lang="en-US" sz="1200" b="0" dirty="0"/>
              <a:t>, W., Aaseng, G., Goodliff, K., Stromgren, C., and Maxwell, A. Supportability for Beyond Low Earth Orbit Missions. Presented at the AIAA SPACE 2011 Conference &amp; Exposition, Long Beach, CA, 2011.</a:t>
            </a:r>
          </a:p>
          <a:p>
            <a:pPr marL="228600" indent="-228600">
              <a:buFont typeface="+mj-lt"/>
              <a:buAutoNum type="arabicPeriod"/>
            </a:pPr>
            <a:r>
              <a:rPr lang="en-US" sz="1200" b="0" dirty="0" smtClean="0"/>
              <a:t>Owens</a:t>
            </a:r>
            <a:r>
              <a:rPr lang="en-US" sz="1200" b="0" dirty="0"/>
              <a:t>, A. C. </a:t>
            </a:r>
            <a:r>
              <a:rPr lang="en-US" sz="1200" b="0" i="1" dirty="0"/>
              <a:t>Multiobjective Optimization of Crewed Spacecraft Supportability Strategies</a:t>
            </a:r>
            <a:r>
              <a:rPr lang="en-US" sz="1200" b="0" dirty="0"/>
              <a:t>. Doctoral Thesis. Massachusetts Institute of Technology, Cambridge, MA, 2019.</a:t>
            </a:r>
          </a:p>
          <a:p>
            <a:pPr marL="228600" indent="-228600">
              <a:buFont typeface="+mj-lt"/>
              <a:buAutoNum type="arabicPeriod"/>
            </a:pPr>
            <a:r>
              <a:rPr lang="en-US" sz="1200" b="0" dirty="0" smtClean="0"/>
              <a:t>Stromgren</a:t>
            </a:r>
            <a:r>
              <a:rPr lang="en-US" sz="1200" b="0" dirty="0"/>
              <a:t>, C., Goodliff, K. E., Cirillo, W., and Owens, A. The Threat of Uncertainty - Why Using Traditional Approaches for Evaluating Spacecraft Reliability Are Insufficient for Future Human Mars Missions. Presented at the AIAA SPACE 2016, Long Beach, CA, 2016.</a:t>
            </a:r>
          </a:p>
          <a:p>
            <a:pPr marL="228600" indent="-228600">
              <a:buFont typeface="+mj-lt"/>
              <a:buAutoNum type="arabicPeriod"/>
            </a:pPr>
            <a:r>
              <a:rPr lang="en-US" sz="1200" b="0" dirty="0" smtClean="0"/>
              <a:t>Owens</a:t>
            </a:r>
            <a:r>
              <a:rPr lang="en-US" sz="1200" b="0" dirty="0"/>
              <a:t>, A. C., de Weck, O. L., Stromgren, C., Goodliff, K., and Cirillo, W. Accounting for Epistemic Uncertainty in Mission Supportability Assessment: A Necessary Step in Understanding Risk and Logistics Requirements. Presented at the 47th International Conference on Environmental Systems, Charleston, SC, 2017.</a:t>
            </a:r>
          </a:p>
          <a:p>
            <a:pPr marL="228600" indent="-228600">
              <a:buFont typeface="+mj-lt"/>
              <a:buAutoNum type="arabicPeriod"/>
            </a:pPr>
            <a:r>
              <a:rPr lang="en-US" sz="1200" b="0" dirty="0" smtClean="0"/>
              <a:t>Owens</a:t>
            </a:r>
            <a:r>
              <a:rPr lang="en-US" sz="1200" b="0" dirty="0"/>
              <a:t>, A., and de Weck, O. International Space Station Operational Experience and Its Impacts on Future Mission Supportability. Presented at the International Conference on Environmental Systems, Albuquerque, NM, 2018.</a:t>
            </a:r>
          </a:p>
          <a:p>
            <a:pPr marL="228600" indent="-228600">
              <a:buFont typeface="+mj-lt"/>
              <a:buAutoNum type="arabicPeriod"/>
            </a:pPr>
            <a:r>
              <a:rPr lang="en-US" sz="1200" b="0" dirty="0" smtClean="0"/>
              <a:t>Owens</a:t>
            </a:r>
            <a:r>
              <a:rPr lang="en-US" sz="1200" b="0" dirty="0"/>
              <a:t>, A., and de Weck, O. How Much Testing Is Needed to Manage Supportability Risks for Beyond-LEO Missions? Presented at the International Conference on Environmental Systems, Boston, 2019.</a:t>
            </a:r>
          </a:p>
          <a:p>
            <a:pPr marL="228600" indent="-228600">
              <a:buFont typeface="+mj-lt"/>
              <a:buAutoNum type="arabicPeriod"/>
            </a:pPr>
            <a:r>
              <a:rPr lang="en-US" sz="1200" b="0" dirty="0" smtClean="0"/>
              <a:t>Owens</a:t>
            </a:r>
            <a:r>
              <a:rPr lang="en-US" sz="1200" b="0" dirty="0"/>
              <a:t>, A., Piontek, N., Cirillo, W. M., Stromgren, C., and Cho, J. More Data Needed for Failure Rate Estimation, Validation, and Uncertainty Reduction. Presented at the International Conference on Environmental Systems, 2021.</a:t>
            </a:r>
          </a:p>
          <a:p>
            <a:pPr marL="228600" indent="-228600">
              <a:buFont typeface="+mj-lt"/>
              <a:buAutoNum type="arabicPeriod"/>
            </a:pPr>
            <a:r>
              <a:rPr lang="en-US" sz="1200" b="0" dirty="0" smtClean="0"/>
              <a:t>Crow</a:t>
            </a:r>
            <a:r>
              <a:rPr lang="en-US" sz="1200" b="0" dirty="0"/>
              <a:t>, L. H. Planning a Reliability Growth Program Utilizing Historical Data. Presented at the Reliability and Maintainability Symposium, Lake Buena Vista, FL, 2011.</a:t>
            </a:r>
          </a:p>
          <a:p>
            <a:pPr marL="228600" indent="-228600">
              <a:buFont typeface="+mj-lt"/>
              <a:buAutoNum type="arabicPeriod"/>
            </a:pPr>
            <a:r>
              <a:rPr lang="en-US" sz="1200" b="0" dirty="0" smtClean="0"/>
              <a:t>Duane</a:t>
            </a:r>
            <a:r>
              <a:rPr lang="en-US" sz="1200" b="0" dirty="0"/>
              <a:t>, J. T. “Learning Curve Approach to Reliability Monitoring.” </a:t>
            </a:r>
            <a:r>
              <a:rPr lang="en-US" sz="1200" b="0" i="1" dirty="0"/>
              <a:t>IEEE Transactions on Aerospace</a:t>
            </a:r>
            <a:r>
              <a:rPr lang="en-US" sz="1200" b="0" dirty="0"/>
              <a:t>, Vol. 2, No. 2, 1964, pp. 563–566. doi:10.1109/TA.1964.4319640.</a:t>
            </a:r>
          </a:p>
          <a:p>
            <a:pPr marL="228600" indent="-228600">
              <a:buFont typeface="+mj-lt"/>
              <a:buAutoNum type="arabicPeriod"/>
            </a:pPr>
            <a:r>
              <a:rPr lang="en-US" sz="1200" b="0" dirty="0" smtClean="0"/>
              <a:t>Dezfuli</a:t>
            </a:r>
            <a:r>
              <a:rPr lang="en-US" sz="1200" b="0" dirty="0"/>
              <a:t>, H., Kelly, D., Smith, C., Vedros, K., and Galyean, W. </a:t>
            </a:r>
            <a:r>
              <a:rPr lang="en-US" sz="1200" b="0" i="1" dirty="0"/>
              <a:t>Bayesian Inference for NASA Probabilistic Risk and Reliability Analysis</a:t>
            </a:r>
            <a:r>
              <a:rPr lang="en-US" sz="1200" b="0" dirty="0"/>
              <a:t>. Publication NASA/SP-2009-569. National Aeronautics and Space Administration, Washington, DC, 2009.</a:t>
            </a:r>
          </a:p>
          <a:p>
            <a:pPr marL="228600" indent="-228600">
              <a:buFont typeface="+mj-lt"/>
              <a:buAutoNum type="arabicPeriod"/>
            </a:pPr>
            <a:r>
              <a:rPr lang="en-US" sz="1200" b="0" dirty="0" smtClean="0"/>
              <a:t>Barton</a:t>
            </a:r>
            <a:r>
              <a:rPr lang="en-US" sz="1200" b="0" dirty="0"/>
              <a:t>, P. I. </a:t>
            </a:r>
            <a:r>
              <a:rPr lang="en-US" sz="1200" b="0" i="1" dirty="0"/>
              <a:t>Mixed-Integer and Nonconvex Optimization</a:t>
            </a:r>
            <a:r>
              <a:rPr lang="en-US" sz="1200" b="0" dirty="0"/>
              <a:t>. Massachusetts Institute of Technology, Cambridge, MA, 2011.</a:t>
            </a:r>
          </a:p>
          <a:p>
            <a:pPr marL="228600" indent="-228600">
              <a:buFont typeface="+mj-lt"/>
              <a:buAutoNum type="arabicPeriod"/>
            </a:pPr>
            <a:r>
              <a:rPr lang="en-US" sz="1200" b="0" dirty="0" smtClean="0"/>
              <a:t>Bradley</a:t>
            </a:r>
            <a:r>
              <a:rPr lang="en-US" sz="1200" b="0" dirty="0"/>
              <a:t>, S. P., Hax, A. C., and Magnanti, T. L. </a:t>
            </a:r>
            <a:r>
              <a:rPr lang="en-US" sz="1200" b="0" i="1" dirty="0"/>
              <a:t>Applied Mathematical Programming</a:t>
            </a:r>
            <a:r>
              <a:rPr lang="en-US" sz="1200" b="0" dirty="0"/>
              <a:t>. Addison-Wesley Pub. Co, Reading, Mass, 1977.</a:t>
            </a:r>
          </a:p>
          <a:p>
            <a:pPr marL="228600" indent="-228600">
              <a:buFont typeface="+mj-lt"/>
              <a:buAutoNum type="arabicPeriod"/>
            </a:pPr>
            <a:r>
              <a:rPr lang="en-US" sz="1200" b="0" dirty="0" smtClean="0"/>
              <a:t>Hillier</a:t>
            </a:r>
            <a:r>
              <a:rPr lang="en-US" sz="1200" b="0" dirty="0"/>
              <a:t>, F. S., and Lieberman, G. J. </a:t>
            </a:r>
            <a:r>
              <a:rPr lang="en-US" sz="1200" b="0" i="1" dirty="0"/>
              <a:t>Introduction to Operations Research</a:t>
            </a:r>
            <a:r>
              <a:rPr lang="en-US" sz="1200" b="0" dirty="0"/>
              <a:t>. McGraw-Hill, Boston, 2001.</a:t>
            </a:r>
          </a:p>
          <a:p>
            <a:pPr marL="228600" indent="-228600">
              <a:buFont typeface="+mj-lt"/>
              <a:buAutoNum type="arabicPeriod"/>
            </a:pPr>
            <a:r>
              <a:rPr lang="en-US" sz="1200" b="0" dirty="0" smtClean="0"/>
              <a:t>Owens</a:t>
            </a:r>
            <a:r>
              <a:rPr lang="en-US" sz="1200" b="0" dirty="0"/>
              <a:t>, A., Jones, C. A., Cirillo, W., Klovstad, J., Judd, E., Chai, P., Merrill, R. G., Piontek, N., Stromgren, C., and Cho, J. Integrated Trajectory, Habitat, and Logistics Analysis and Trade Study for Human Mars Missions. Presented at the ASCEND 2020, Virtual Event, 2020.</a:t>
            </a:r>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15</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spTree>
    <p:extLst>
      <p:ext uri="{BB962C8B-B14F-4D97-AF65-F5344CB8AC3E}">
        <p14:creationId xmlns:p14="http://schemas.microsoft.com/office/powerpoint/2010/main" val="3413731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 Problem Nomenclature</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16</a:t>
            </a:fld>
            <a:endParaRPr lang="en-US" altLang="x-none" dirty="0"/>
          </a:p>
        </p:txBody>
      </p:sp>
      <p:sp>
        <p:nvSpPr>
          <p:cNvPr id="5" name="Date Placeholder 4"/>
          <p:cNvSpPr>
            <a:spLocks noGrp="1"/>
          </p:cNvSpPr>
          <p:nvPr>
            <p:ph type="dt" sz="half" idx="2"/>
          </p:nvPr>
        </p:nvSpPr>
        <p:spPr/>
        <p:txBody>
          <a:bodyPr/>
          <a:lstStyle/>
          <a:p>
            <a:r>
              <a:rPr lang="en-US" dirty="0" smtClean="0"/>
              <a:t>7/13/2021</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502" y="927465"/>
            <a:ext cx="8190996" cy="5693332"/>
          </a:xfrm>
          <a:prstGeom prst="rect">
            <a:avLst/>
          </a:prstGeom>
        </p:spPr>
      </p:pic>
    </p:spTree>
    <p:extLst>
      <p:ext uri="{BB962C8B-B14F-4D97-AF65-F5344CB8AC3E}">
        <p14:creationId xmlns:p14="http://schemas.microsoft.com/office/powerpoint/2010/main" val="2899903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Approach: Branch and Bound</a:t>
            </a:r>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17</a:t>
            </a:fld>
            <a:endParaRPr lang="en-US" altLang="x-none" dirty="0"/>
          </a:p>
        </p:txBody>
      </p:sp>
      <p:sp>
        <p:nvSpPr>
          <p:cNvPr id="5" name="Slide Number Placeholder 3"/>
          <p:cNvSpPr txBox="1">
            <a:spLocks/>
          </p:cNvSpPr>
          <p:nvPr/>
        </p:nvSpPr>
        <p:spPr>
          <a:xfrm>
            <a:off x="0" y="6538913"/>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altLang="x-none" dirty="0" smtClean="0"/>
              <a:t>7/13/2021</a:t>
            </a:r>
            <a:endParaRPr lang="en-US" altLang="x-none"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6163" y="1091687"/>
            <a:ext cx="8279674" cy="5438949"/>
          </a:xfrm>
          <a:prstGeom prst="rect">
            <a:avLst/>
          </a:prstGeom>
        </p:spPr>
      </p:pic>
    </p:spTree>
    <p:extLst>
      <p:ext uri="{BB962C8B-B14F-4D97-AF65-F5344CB8AC3E}">
        <p14:creationId xmlns:p14="http://schemas.microsoft.com/office/powerpoint/2010/main" val="1387575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6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template.pptx [Read-Only]" id="{DA025F15-0521-4AF4-84EA-44312AEFC656}" vid="{28A4B4EE-964F-4E1B-9686-CD4FF99845AF}"/>
    </a:ext>
  </a:extLst>
</a:theme>
</file>

<file path=ppt/theme/theme2.xml><?xml version="1.0" encoding="utf-8"?>
<a:theme xmlns:a="http://schemas.openxmlformats.org/drawingml/2006/main" name="11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_ HEOMD-Astro-template-2016 March.pptx" id="{B7AA1391-CE8D-4497-898F-59F0F8E7805C}" vid="{E07BCB11-3A35-4E02-AE44-106E661B70F4}"/>
    </a:ext>
  </a:extLst>
</a:theme>
</file>

<file path=ppt/theme/theme3.xml><?xml version="1.0" encoding="utf-8"?>
<a:theme xmlns:a="http://schemas.openxmlformats.org/drawingml/2006/main" name="18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57886</TotalTime>
  <Words>2630</Words>
  <Application>Microsoft Office PowerPoint</Application>
  <PresentationFormat>Widescreen</PresentationFormat>
  <Paragraphs>246</Paragraphs>
  <Slides>17</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ＭＳ Ｐゴシック</vt:lpstr>
      <vt:lpstr>ＭＳ Ｐゴシック</vt:lpstr>
      <vt:lpstr>Arial</vt:lpstr>
      <vt:lpstr>Calibri</vt:lpstr>
      <vt:lpstr>Cambria Math</vt:lpstr>
      <vt:lpstr>Wingdings</vt:lpstr>
      <vt:lpstr>ヒラギノ角ゴ Pro W3</vt:lpstr>
      <vt:lpstr>6_ExplorationScenario-Updated</vt:lpstr>
      <vt:lpstr>11_ExplorationScenario-Updated</vt:lpstr>
      <vt:lpstr>18_ExplorationScenario-Updated</vt:lpstr>
      <vt:lpstr>ICES-2020-199 Analysis and Optimization of Test Plans for Advanced Exploration Systems Reliability and Supportability  Andrew Owens and William Cirillo NASA Langley Research Center  Nicole Piontek, Chel Stromgren, and Jason Cho Binera, Inc.  July 13, 2021</vt:lpstr>
      <vt:lpstr>Overview</vt:lpstr>
      <vt:lpstr>Beyond-LEO Missions Present Unique Supportability Challenges</vt:lpstr>
      <vt:lpstr>Reliability Testing is Critical for Future Missions</vt:lpstr>
      <vt:lpstr>Reliability Testing is Resource-Constrained</vt:lpstr>
      <vt:lpstr>Problem Statement</vt:lpstr>
      <vt:lpstr>Assumptions / Modeling Approach</vt:lpstr>
      <vt:lpstr>Problem Definition</vt:lpstr>
      <vt:lpstr>Example Solution</vt:lpstr>
      <vt:lpstr>Example Test Impacts</vt:lpstr>
      <vt:lpstr>Test Models</vt:lpstr>
      <vt:lpstr>Optimization Problem Formulation</vt:lpstr>
      <vt:lpstr>Discussion</vt:lpstr>
      <vt:lpstr>Conclusions</vt:lpstr>
      <vt:lpstr>References</vt:lpstr>
      <vt:lpstr>Optimization Problem Nomenclature</vt:lpstr>
      <vt:lpstr>Solution Approach: Branch and Bound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Description Task Lead:</dc:title>
  <dc:creator>Connolly, John (JSC-XM111)</dc:creator>
  <cp:lastModifiedBy>Owens, Andrew C. (LARC-E402)</cp:lastModifiedBy>
  <cp:revision>1037</cp:revision>
  <cp:lastPrinted>2020-05-21T18:40:06Z</cp:lastPrinted>
  <dcterms:created xsi:type="dcterms:W3CDTF">2019-09-27T20:10:44Z</dcterms:created>
  <dcterms:modified xsi:type="dcterms:W3CDTF">2021-06-17T12:44:13Z</dcterms:modified>
</cp:coreProperties>
</file>