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3" r:id="rId1"/>
  </p:sldMasterIdLst>
  <p:notesMasterIdLst>
    <p:notesMasterId r:id="rId10"/>
  </p:notesMasterIdLst>
  <p:sldIdLst>
    <p:sldId id="256" r:id="rId2"/>
    <p:sldId id="316" r:id="rId3"/>
    <p:sldId id="275" r:id="rId4"/>
    <p:sldId id="265" r:id="rId5"/>
    <p:sldId id="284" r:id="rId6"/>
    <p:sldId id="287" r:id="rId7"/>
    <p:sldId id="294" r:id="rId8"/>
    <p:sldId id="274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5887"/>
    <a:srgbClr val="E2CE3A"/>
    <a:srgbClr val="000000"/>
    <a:srgbClr val="00528A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C32E49-8509-48FF-83C7-3480EE4785FC}" v="14" dt="2021-06-16T16:28:25.5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>
      <p:cViewPr varScale="1">
        <p:scale>
          <a:sx n="96" d="100"/>
          <a:sy n="96" d="100"/>
        </p:scale>
        <p:origin x="78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st, Thomas K. (LARC-E401)" userId="9818e5b7-f8c6-4f27-8086-1d14fe91f44f" providerId="ADAL" clId="{AEC32E49-8509-48FF-83C7-3480EE4785FC}"/>
    <pc:docChg chg="custSel delSld modSld sldOrd">
      <pc:chgData name="West, Thomas K. (LARC-E401)" userId="9818e5b7-f8c6-4f27-8086-1d14fe91f44f" providerId="ADAL" clId="{AEC32E49-8509-48FF-83C7-3480EE4785FC}" dt="2021-06-16T16:28:25.551" v="430"/>
      <pc:docMkLst>
        <pc:docMk/>
      </pc:docMkLst>
      <pc:sldChg chg="delSp del delAnim modAnim">
        <pc:chgData name="West, Thomas K. (LARC-E401)" userId="9818e5b7-f8c6-4f27-8086-1d14fe91f44f" providerId="ADAL" clId="{AEC32E49-8509-48FF-83C7-3480EE4785FC}" dt="2021-06-16T16:28:25.551" v="430"/>
        <pc:sldMkLst>
          <pc:docMk/>
          <pc:sldMk cId="0" sldId="256"/>
        </pc:sldMkLst>
        <pc:picChg chg="del">
          <ac:chgData name="West, Thomas K. (LARC-E401)" userId="9818e5b7-f8c6-4f27-8086-1d14fe91f44f" providerId="ADAL" clId="{AEC32E49-8509-48FF-83C7-3480EE4785FC}" dt="2021-06-16T16:28:25.551" v="430"/>
          <ac:picMkLst>
            <pc:docMk/>
            <pc:sldMk cId="0" sldId="256"/>
            <ac:picMk id="6" creationId="{B1884B7B-2FB4-4024-961F-770FACFB27EF}"/>
          </ac:picMkLst>
        </pc:picChg>
      </pc:sldChg>
      <pc:sldChg chg="delSp del ord modAnim">
        <pc:chgData name="West, Thomas K. (LARC-E401)" userId="9818e5b7-f8c6-4f27-8086-1d14fe91f44f" providerId="ADAL" clId="{AEC32E49-8509-48FF-83C7-3480EE4785FC}" dt="2021-06-16T16:28:25.551" v="430"/>
        <pc:sldMkLst>
          <pc:docMk/>
          <pc:sldMk cId="154728838" sldId="265"/>
        </pc:sldMkLst>
        <pc:picChg chg="del">
          <ac:chgData name="West, Thomas K. (LARC-E401)" userId="9818e5b7-f8c6-4f27-8086-1d14fe91f44f" providerId="ADAL" clId="{AEC32E49-8509-48FF-83C7-3480EE4785FC}" dt="2021-06-16T16:28:25.551" v="430"/>
          <ac:picMkLst>
            <pc:docMk/>
            <pc:sldMk cId="154728838" sldId="265"/>
            <ac:picMk id="7" creationId="{CF8CA562-9DF7-4571-A578-6F9A947F324A}"/>
          </ac:picMkLst>
        </pc:picChg>
      </pc:sldChg>
      <pc:sldChg chg="delSp del modAnim">
        <pc:chgData name="West, Thomas K. (LARC-E401)" userId="9818e5b7-f8c6-4f27-8086-1d14fe91f44f" providerId="ADAL" clId="{AEC32E49-8509-48FF-83C7-3480EE4785FC}" dt="2021-06-16T16:28:25.551" v="430"/>
        <pc:sldMkLst>
          <pc:docMk/>
          <pc:sldMk cId="2232845961" sldId="274"/>
        </pc:sldMkLst>
        <pc:picChg chg="del">
          <ac:chgData name="West, Thomas K. (LARC-E401)" userId="9818e5b7-f8c6-4f27-8086-1d14fe91f44f" providerId="ADAL" clId="{AEC32E49-8509-48FF-83C7-3480EE4785FC}" dt="2021-06-16T16:28:25.551" v="430"/>
          <ac:picMkLst>
            <pc:docMk/>
            <pc:sldMk cId="2232845961" sldId="274"/>
            <ac:picMk id="2" creationId="{965B0B4C-BBCF-4B5E-A95F-CD18EA7145C9}"/>
          </ac:picMkLst>
        </pc:picChg>
      </pc:sldChg>
      <pc:sldChg chg="delSp modSp del ord modAnim">
        <pc:chgData name="West, Thomas K. (LARC-E401)" userId="9818e5b7-f8c6-4f27-8086-1d14fe91f44f" providerId="ADAL" clId="{AEC32E49-8509-48FF-83C7-3480EE4785FC}" dt="2021-06-16T16:28:25.551" v="430"/>
        <pc:sldMkLst>
          <pc:docMk/>
          <pc:sldMk cId="668413655" sldId="275"/>
        </pc:sldMkLst>
        <pc:spChg chg="mod">
          <ac:chgData name="West, Thomas K. (LARC-E401)" userId="9818e5b7-f8c6-4f27-8086-1d14fe91f44f" providerId="ADAL" clId="{AEC32E49-8509-48FF-83C7-3480EE4785FC}" dt="2021-06-15T20:46:23.232" v="273" actId="20577"/>
          <ac:spMkLst>
            <pc:docMk/>
            <pc:sldMk cId="668413655" sldId="275"/>
            <ac:spMk id="3" creationId="{00000000-0000-0000-0000-000000000000}"/>
          </ac:spMkLst>
        </pc:spChg>
        <pc:picChg chg="del">
          <ac:chgData name="West, Thomas K. (LARC-E401)" userId="9818e5b7-f8c6-4f27-8086-1d14fe91f44f" providerId="ADAL" clId="{AEC32E49-8509-48FF-83C7-3480EE4785FC}" dt="2021-06-16T16:28:25.551" v="430"/>
          <ac:picMkLst>
            <pc:docMk/>
            <pc:sldMk cId="668413655" sldId="275"/>
            <ac:picMk id="14" creationId="{0F549012-DF23-479F-B126-105344056114}"/>
          </ac:picMkLst>
        </pc:picChg>
      </pc:sldChg>
      <pc:sldChg chg="del ord">
        <pc:chgData name="West, Thomas K. (LARC-E401)" userId="9818e5b7-f8c6-4f27-8086-1d14fe91f44f" providerId="ADAL" clId="{AEC32E49-8509-48FF-83C7-3480EE4785FC}" dt="2021-06-15T20:45:05.074" v="136" actId="2696"/>
        <pc:sldMkLst>
          <pc:docMk/>
          <pc:sldMk cId="2785426993" sldId="282"/>
        </pc:sldMkLst>
      </pc:sldChg>
      <pc:sldChg chg="delSp del ord modAnim">
        <pc:chgData name="West, Thomas K. (LARC-E401)" userId="9818e5b7-f8c6-4f27-8086-1d14fe91f44f" providerId="ADAL" clId="{AEC32E49-8509-48FF-83C7-3480EE4785FC}" dt="2021-06-16T16:28:25.551" v="430"/>
        <pc:sldMkLst>
          <pc:docMk/>
          <pc:sldMk cId="4071788915" sldId="284"/>
        </pc:sldMkLst>
        <pc:picChg chg="del">
          <ac:chgData name="West, Thomas K. (LARC-E401)" userId="9818e5b7-f8c6-4f27-8086-1d14fe91f44f" providerId="ADAL" clId="{AEC32E49-8509-48FF-83C7-3480EE4785FC}" dt="2021-06-16T16:28:25.551" v="430"/>
          <ac:picMkLst>
            <pc:docMk/>
            <pc:sldMk cId="4071788915" sldId="284"/>
            <ac:picMk id="20" creationId="{AE479B82-9CBC-487C-BA0A-5B7C38868A34}"/>
          </ac:picMkLst>
        </pc:picChg>
      </pc:sldChg>
      <pc:sldChg chg="delSp del modAnim">
        <pc:chgData name="West, Thomas K. (LARC-E401)" userId="9818e5b7-f8c6-4f27-8086-1d14fe91f44f" providerId="ADAL" clId="{AEC32E49-8509-48FF-83C7-3480EE4785FC}" dt="2021-06-16T16:28:25.551" v="430"/>
        <pc:sldMkLst>
          <pc:docMk/>
          <pc:sldMk cId="4074644552" sldId="287"/>
        </pc:sldMkLst>
        <pc:picChg chg="del">
          <ac:chgData name="West, Thomas K. (LARC-E401)" userId="9818e5b7-f8c6-4f27-8086-1d14fe91f44f" providerId="ADAL" clId="{AEC32E49-8509-48FF-83C7-3480EE4785FC}" dt="2021-06-16T16:28:25.551" v="430"/>
          <ac:picMkLst>
            <pc:docMk/>
            <pc:sldMk cId="4074644552" sldId="287"/>
            <ac:picMk id="33" creationId="{756BFABF-4065-460D-BACD-19C9AF01E8F8}"/>
          </ac:picMkLst>
        </pc:picChg>
      </pc:sldChg>
      <pc:sldChg chg="del ord">
        <pc:chgData name="West, Thomas K. (LARC-E401)" userId="9818e5b7-f8c6-4f27-8086-1d14fe91f44f" providerId="ADAL" clId="{AEC32E49-8509-48FF-83C7-3480EE4785FC}" dt="2021-06-15T20:45:05.121" v="141" actId="2696"/>
        <pc:sldMkLst>
          <pc:docMk/>
          <pc:sldMk cId="3526384140" sldId="289"/>
        </pc:sldMkLst>
      </pc:sldChg>
      <pc:sldChg chg="del ord">
        <pc:chgData name="West, Thomas K. (LARC-E401)" userId="9818e5b7-f8c6-4f27-8086-1d14fe91f44f" providerId="ADAL" clId="{AEC32E49-8509-48FF-83C7-3480EE4785FC}" dt="2021-06-15T20:45:05.137" v="142" actId="2696"/>
        <pc:sldMkLst>
          <pc:docMk/>
          <pc:sldMk cId="1427779696" sldId="290"/>
        </pc:sldMkLst>
      </pc:sldChg>
      <pc:sldChg chg="del ord">
        <pc:chgData name="West, Thomas K. (LARC-E401)" userId="9818e5b7-f8c6-4f27-8086-1d14fe91f44f" providerId="ADAL" clId="{AEC32E49-8509-48FF-83C7-3480EE4785FC}" dt="2021-06-15T20:45:05.137" v="143" actId="2696"/>
        <pc:sldMkLst>
          <pc:docMk/>
          <pc:sldMk cId="31781335" sldId="291"/>
        </pc:sldMkLst>
      </pc:sldChg>
      <pc:sldChg chg="del ord">
        <pc:chgData name="West, Thomas K. (LARC-E401)" userId="9818e5b7-f8c6-4f27-8086-1d14fe91f44f" providerId="ADAL" clId="{AEC32E49-8509-48FF-83C7-3480EE4785FC}" dt="2021-06-15T20:45:05.174" v="144" actId="2696"/>
        <pc:sldMkLst>
          <pc:docMk/>
          <pc:sldMk cId="1069318249" sldId="292"/>
        </pc:sldMkLst>
      </pc:sldChg>
      <pc:sldChg chg="delSp del modAnim">
        <pc:chgData name="West, Thomas K. (LARC-E401)" userId="9818e5b7-f8c6-4f27-8086-1d14fe91f44f" providerId="ADAL" clId="{AEC32E49-8509-48FF-83C7-3480EE4785FC}" dt="2021-06-16T16:28:25.551" v="430"/>
        <pc:sldMkLst>
          <pc:docMk/>
          <pc:sldMk cId="3397085277" sldId="294"/>
        </pc:sldMkLst>
        <pc:picChg chg="del">
          <ac:chgData name="West, Thomas K. (LARC-E401)" userId="9818e5b7-f8c6-4f27-8086-1d14fe91f44f" providerId="ADAL" clId="{AEC32E49-8509-48FF-83C7-3480EE4785FC}" dt="2021-06-16T16:28:25.551" v="430"/>
          <ac:picMkLst>
            <pc:docMk/>
            <pc:sldMk cId="3397085277" sldId="294"/>
            <ac:picMk id="21" creationId="{3B1841C4-326E-4989-8276-BE93FE7A320F}"/>
          </ac:picMkLst>
        </pc:picChg>
      </pc:sldChg>
      <pc:sldChg chg="del ord">
        <pc:chgData name="West, Thomas K. (LARC-E401)" userId="9818e5b7-f8c6-4f27-8086-1d14fe91f44f" providerId="ADAL" clId="{AEC32E49-8509-48FF-83C7-3480EE4785FC}" dt="2021-06-15T20:45:05.090" v="137" actId="2696"/>
        <pc:sldMkLst>
          <pc:docMk/>
          <pc:sldMk cId="4028468124" sldId="295"/>
        </pc:sldMkLst>
      </pc:sldChg>
      <pc:sldChg chg="del ord">
        <pc:chgData name="West, Thomas K. (LARC-E401)" userId="9818e5b7-f8c6-4f27-8086-1d14fe91f44f" providerId="ADAL" clId="{AEC32E49-8509-48FF-83C7-3480EE4785FC}" dt="2021-06-15T20:45:05.290" v="152" actId="2696"/>
        <pc:sldMkLst>
          <pc:docMk/>
          <pc:sldMk cId="3085391949" sldId="296"/>
        </pc:sldMkLst>
      </pc:sldChg>
      <pc:sldChg chg="del">
        <pc:chgData name="West, Thomas K. (LARC-E401)" userId="9818e5b7-f8c6-4f27-8086-1d14fe91f44f" providerId="ADAL" clId="{AEC32E49-8509-48FF-83C7-3480EE4785FC}" dt="2021-06-15T20:45:05.221" v="145" actId="2696"/>
        <pc:sldMkLst>
          <pc:docMk/>
          <pc:sldMk cId="3145462711" sldId="298"/>
        </pc:sldMkLst>
      </pc:sldChg>
      <pc:sldChg chg="modSp del">
        <pc:chgData name="West, Thomas K. (LARC-E401)" userId="9818e5b7-f8c6-4f27-8086-1d14fe91f44f" providerId="ADAL" clId="{AEC32E49-8509-48FF-83C7-3480EE4785FC}" dt="2021-06-15T20:45:04.737" v="130" actId="2696"/>
        <pc:sldMkLst>
          <pc:docMk/>
          <pc:sldMk cId="2173124016" sldId="299"/>
        </pc:sldMkLst>
        <pc:spChg chg="mod">
          <ac:chgData name="West, Thomas K. (LARC-E401)" userId="9818e5b7-f8c6-4f27-8086-1d14fe91f44f" providerId="ADAL" clId="{AEC32E49-8509-48FF-83C7-3480EE4785FC}" dt="2021-06-08T18:12:14.469" v="128" actId="20577"/>
          <ac:spMkLst>
            <pc:docMk/>
            <pc:sldMk cId="2173124016" sldId="299"/>
            <ac:spMk id="3" creationId="{00000000-0000-0000-0000-000000000000}"/>
          </ac:spMkLst>
        </pc:spChg>
      </pc:sldChg>
      <pc:sldChg chg="del ord">
        <pc:chgData name="West, Thomas K. (LARC-E401)" userId="9818e5b7-f8c6-4f27-8086-1d14fe91f44f" providerId="ADAL" clId="{AEC32E49-8509-48FF-83C7-3480EE4785FC}" dt="2021-06-15T20:45:05.237" v="147" actId="2696"/>
        <pc:sldMkLst>
          <pc:docMk/>
          <pc:sldMk cId="2034551150" sldId="301"/>
        </pc:sldMkLst>
      </pc:sldChg>
      <pc:sldChg chg="del ord">
        <pc:chgData name="West, Thomas K. (LARC-E401)" userId="9818e5b7-f8c6-4f27-8086-1d14fe91f44f" providerId="ADAL" clId="{AEC32E49-8509-48FF-83C7-3480EE4785FC}" dt="2021-06-15T20:45:05.237" v="148" actId="2696"/>
        <pc:sldMkLst>
          <pc:docMk/>
          <pc:sldMk cId="752377381" sldId="302"/>
        </pc:sldMkLst>
      </pc:sldChg>
      <pc:sldChg chg="del ord">
        <pc:chgData name="West, Thomas K. (LARC-E401)" userId="9818e5b7-f8c6-4f27-8086-1d14fe91f44f" providerId="ADAL" clId="{AEC32E49-8509-48FF-83C7-3480EE4785FC}" dt="2021-06-15T20:45:05.253" v="149" actId="2696"/>
        <pc:sldMkLst>
          <pc:docMk/>
          <pc:sldMk cId="2754145548" sldId="303"/>
        </pc:sldMkLst>
      </pc:sldChg>
      <pc:sldChg chg="del ord">
        <pc:chgData name="West, Thomas K. (LARC-E401)" userId="9818e5b7-f8c6-4f27-8086-1d14fe91f44f" providerId="ADAL" clId="{AEC32E49-8509-48FF-83C7-3480EE4785FC}" dt="2021-06-15T20:45:05.268" v="150" actId="2696"/>
        <pc:sldMkLst>
          <pc:docMk/>
          <pc:sldMk cId="2789599062" sldId="304"/>
        </pc:sldMkLst>
      </pc:sldChg>
      <pc:sldChg chg="del ord">
        <pc:chgData name="West, Thomas K. (LARC-E401)" userId="9818e5b7-f8c6-4f27-8086-1d14fe91f44f" providerId="ADAL" clId="{AEC32E49-8509-48FF-83C7-3480EE4785FC}" dt="2021-06-15T20:45:05.322" v="156" actId="2696"/>
        <pc:sldMkLst>
          <pc:docMk/>
          <pc:sldMk cId="1373616772" sldId="305"/>
        </pc:sldMkLst>
      </pc:sldChg>
      <pc:sldChg chg="del ord">
        <pc:chgData name="West, Thomas K. (LARC-E401)" userId="9818e5b7-f8c6-4f27-8086-1d14fe91f44f" providerId="ADAL" clId="{AEC32E49-8509-48FF-83C7-3480EE4785FC}" dt="2021-06-15T20:45:05.322" v="157" actId="2696"/>
        <pc:sldMkLst>
          <pc:docMk/>
          <pc:sldMk cId="1255853278" sldId="306"/>
        </pc:sldMkLst>
      </pc:sldChg>
      <pc:sldChg chg="del ord">
        <pc:chgData name="West, Thomas K. (LARC-E401)" userId="9818e5b7-f8c6-4f27-8086-1d14fe91f44f" providerId="ADAL" clId="{AEC32E49-8509-48FF-83C7-3480EE4785FC}" dt="2021-06-15T20:45:05.322" v="158" actId="2696"/>
        <pc:sldMkLst>
          <pc:docMk/>
          <pc:sldMk cId="2822974324" sldId="307"/>
        </pc:sldMkLst>
      </pc:sldChg>
      <pc:sldChg chg="del ord">
        <pc:chgData name="West, Thomas K. (LARC-E401)" userId="9818e5b7-f8c6-4f27-8086-1d14fe91f44f" providerId="ADAL" clId="{AEC32E49-8509-48FF-83C7-3480EE4785FC}" dt="2021-06-15T20:45:05.306" v="155" actId="2696"/>
        <pc:sldMkLst>
          <pc:docMk/>
          <pc:sldMk cId="3442988136" sldId="308"/>
        </pc:sldMkLst>
      </pc:sldChg>
      <pc:sldChg chg="del">
        <pc:chgData name="West, Thomas K. (LARC-E401)" userId="9818e5b7-f8c6-4f27-8086-1d14fe91f44f" providerId="ADAL" clId="{AEC32E49-8509-48FF-83C7-3480EE4785FC}" dt="2021-06-15T20:45:05.275" v="151" actId="2696"/>
        <pc:sldMkLst>
          <pc:docMk/>
          <pc:sldMk cId="4067296121" sldId="309"/>
        </pc:sldMkLst>
      </pc:sldChg>
      <pc:sldChg chg="del ord">
        <pc:chgData name="West, Thomas K. (LARC-E401)" userId="9818e5b7-f8c6-4f27-8086-1d14fe91f44f" providerId="ADAL" clId="{AEC32E49-8509-48FF-83C7-3480EE4785FC}" dt="2021-06-15T20:45:04.773" v="132" actId="2696"/>
        <pc:sldMkLst>
          <pc:docMk/>
          <pc:sldMk cId="255286863" sldId="311"/>
        </pc:sldMkLst>
      </pc:sldChg>
      <pc:sldChg chg="del ord">
        <pc:chgData name="West, Thomas K. (LARC-E401)" userId="9818e5b7-f8c6-4f27-8086-1d14fe91f44f" providerId="ADAL" clId="{AEC32E49-8509-48FF-83C7-3480EE4785FC}" dt="2021-06-15T20:45:05.221" v="146" actId="2696"/>
        <pc:sldMkLst>
          <pc:docMk/>
          <pc:sldMk cId="2371975164" sldId="312"/>
        </pc:sldMkLst>
      </pc:sldChg>
      <pc:sldChg chg="del ord">
        <pc:chgData name="West, Thomas K. (LARC-E401)" userId="9818e5b7-f8c6-4f27-8086-1d14fe91f44f" providerId="ADAL" clId="{AEC32E49-8509-48FF-83C7-3480EE4785FC}" dt="2021-06-15T20:45:05.306" v="154" actId="2696"/>
        <pc:sldMkLst>
          <pc:docMk/>
          <pc:sldMk cId="1590743005" sldId="313"/>
        </pc:sldMkLst>
      </pc:sldChg>
      <pc:sldChg chg="del ord">
        <pc:chgData name="West, Thomas K. (LARC-E401)" userId="9818e5b7-f8c6-4f27-8086-1d14fe91f44f" providerId="ADAL" clId="{AEC32E49-8509-48FF-83C7-3480EE4785FC}" dt="2021-06-15T20:45:05.290" v="153" actId="2696"/>
        <pc:sldMkLst>
          <pc:docMk/>
          <pc:sldMk cId="3839686232" sldId="314"/>
        </pc:sldMkLst>
      </pc:sldChg>
      <pc:sldChg chg="del">
        <pc:chgData name="West, Thomas K. (LARC-E401)" userId="9818e5b7-f8c6-4f27-8086-1d14fe91f44f" providerId="ADAL" clId="{AEC32E49-8509-48FF-83C7-3480EE4785FC}" dt="2021-06-15T20:45:05.105" v="140" actId="2696"/>
        <pc:sldMkLst>
          <pc:docMk/>
          <pc:sldMk cId="1104280733" sldId="315"/>
        </pc:sldMkLst>
      </pc:sldChg>
      <pc:sldChg chg="delSp modSp del modAnim">
        <pc:chgData name="West, Thomas K. (LARC-E401)" userId="9818e5b7-f8c6-4f27-8086-1d14fe91f44f" providerId="ADAL" clId="{AEC32E49-8509-48FF-83C7-3480EE4785FC}" dt="2021-06-16T16:28:25.551" v="430"/>
        <pc:sldMkLst>
          <pc:docMk/>
          <pc:sldMk cId="1398353356" sldId="316"/>
        </pc:sldMkLst>
        <pc:spChg chg="mod">
          <ac:chgData name="West, Thomas K. (LARC-E401)" userId="9818e5b7-f8c6-4f27-8086-1d14fe91f44f" providerId="ADAL" clId="{AEC32E49-8509-48FF-83C7-3480EE4785FC}" dt="2021-06-15T20:47:10.120" v="421" actId="20577"/>
          <ac:spMkLst>
            <pc:docMk/>
            <pc:sldMk cId="1398353356" sldId="316"/>
            <ac:spMk id="3" creationId="{22C0BA85-F92D-4BDC-A02C-57A8FAE54F87}"/>
          </ac:spMkLst>
        </pc:spChg>
        <pc:picChg chg="del">
          <ac:chgData name="West, Thomas K. (LARC-E401)" userId="9818e5b7-f8c6-4f27-8086-1d14fe91f44f" providerId="ADAL" clId="{AEC32E49-8509-48FF-83C7-3480EE4785FC}" dt="2021-06-16T16:28:25.551" v="430"/>
          <ac:picMkLst>
            <pc:docMk/>
            <pc:sldMk cId="1398353356" sldId="316"/>
            <ac:picMk id="15" creationId="{911EFAF9-F8C5-4CC8-A4ED-C8BD3E8D6D7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DEA8696-9F06-466E-91D4-E5B29896B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761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75F83-3DE1-4AFB-9E44-DCBBF597A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6EFF5-9EF2-4975-8252-74CF070EDBD6}" type="datetime1">
              <a:rPr lang="en-US" smtClean="0"/>
              <a:pPr>
                <a:defRPr/>
              </a:pPr>
              <a:t>6/16/2021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790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65100"/>
            <a:ext cx="6477000" cy="596900"/>
          </a:xfr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82000" cy="5410200"/>
          </a:xfrm>
        </p:spPr>
        <p:txBody>
          <a:bodyPr>
            <a:normAutofit/>
          </a:bodyPr>
          <a:lstStyle>
            <a:lvl1pPr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6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66F25B-297C-4481-AF91-D02287EF7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A4B31E-1781-41EF-B5F5-163B25B6B65F}" type="datetime1">
              <a:rPr lang="en-US" smtClean="0"/>
              <a:pPr>
                <a:defRPr/>
              </a:pPr>
              <a:t>6/16/2021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84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65100"/>
            <a:ext cx="6477000" cy="596900"/>
          </a:xfr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14800" cy="5410200"/>
          </a:xfrm>
        </p:spPr>
        <p:txBody>
          <a:bodyPr>
            <a:normAutofit/>
          </a:bodyPr>
          <a:lstStyle>
            <a:lvl1pPr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6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114800" cy="5410200"/>
          </a:xfrm>
        </p:spPr>
        <p:txBody>
          <a:bodyPr>
            <a:normAutofit/>
          </a:bodyPr>
          <a:lstStyle>
            <a:lvl1pPr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6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82BACE7-1370-4DC9-8FD1-D648627B7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3DB6A0-E9A5-4D68-8FDC-7A0320313A04}" type="datetime1">
              <a:rPr lang="en-US" smtClean="0"/>
              <a:pPr>
                <a:defRPr/>
              </a:pPr>
              <a:t>6/16/2021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9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65100"/>
            <a:ext cx="6477000" cy="596900"/>
          </a:xfr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990600"/>
            <a:ext cx="4114800" cy="5410200"/>
          </a:xfrm>
        </p:spPr>
        <p:txBody>
          <a:bodyPr>
            <a:normAutofit/>
          </a:bodyPr>
          <a:lstStyle>
            <a:lvl1pPr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6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90600"/>
            <a:ext cx="4114800" cy="2628900"/>
          </a:xfrm>
        </p:spPr>
        <p:txBody>
          <a:bodyPr>
            <a:normAutofit/>
          </a:bodyPr>
          <a:lstStyle>
            <a:lvl1pPr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6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33800"/>
            <a:ext cx="4114800" cy="2667000"/>
          </a:xfrm>
        </p:spPr>
        <p:txBody>
          <a:bodyPr>
            <a:normAutofit/>
          </a:bodyPr>
          <a:lstStyle>
            <a:lvl1pPr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6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39230-A908-4072-ABD1-1558C0AA56EE}" type="datetime1">
              <a:rPr lang="en-US" smtClean="0"/>
              <a:pPr>
                <a:defRPr/>
              </a:pPr>
              <a:t>6/16/2021</a:t>
            </a:fld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AA83F-AD41-41FB-B061-06176C33B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29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90600" y="165100"/>
            <a:ext cx="6477000" cy="596900"/>
          </a:xfr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4114800" cy="2628900"/>
          </a:xfrm>
        </p:spPr>
        <p:txBody>
          <a:bodyPr>
            <a:normAutofit/>
          </a:bodyPr>
          <a:lstStyle>
            <a:lvl1pPr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6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90600"/>
            <a:ext cx="4114800" cy="2628900"/>
          </a:xfrm>
        </p:spPr>
        <p:txBody>
          <a:bodyPr>
            <a:normAutofit/>
          </a:bodyPr>
          <a:lstStyle>
            <a:lvl1pPr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6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81000" y="3733800"/>
            <a:ext cx="4114800" cy="2667000"/>
          </a:xfrm>
        </p:spPr>
        <p:txBody>
          <a:bodyPr>
            <a:normAutofit/>
          </a:bodyPr>
          <a:lstStyle>
            <a:lvl1pPr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6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33800"/>
            <a:ext cx="4114800" cy="2667000"/>
          </a:xfrm>
        </p:spPr>
        <p:txBody>
          <a:bodyPr>
            <a:normAutofit/>
          </a:bodyPr>
          <a:lstStyle>
            <a:lvl1pPr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6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4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27EC7-0650-4139-9803-B4AB4F505A51}" type="datetime1">
              <a:rPr lang="en-US" smtClean="0"/>
              <a:pPr>
                <a:defRPr/>
              </a:pPr>
              <a:t>6/16/2021</a:t>
            </a:fld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5277A-5A42-4264-B800-201730EEA2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1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65100"/>
            <a:ext cx="6477000" cy="596900"/>
          </a:xfr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AE3599-90A7-4D1E-8012-E742FDA6F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81DF4B9-9555-4072-98EF-9837A12147A3}" type="datetime1">
              <a:rPr lang="en-US" smtClean="0"/>
              <a:pPr>
                <a:defRPr/>
              </a:pPr>
              <a:t>6/16/2021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76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F915F5-1842-45E9-85C4-F880104B0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2EE2E6-6C18-41EC-9433-E081524F828A}" type="datetime1">
              <a:rPr lang="en-US" smtClean="0"/>
              <a:pPr>
                <a:defRPr/>
              </a:pPr>
              <a:t>6/16/2021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331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17500"/>
            <a:ext cx="79248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5563" y="-10739"/>
            <a:ext cx="935037" cy="926871"/>
            <a:chOff x="4128" y="1248"/>
            <a:chExt cx="646" cy="639"/>
          </a:xfrm>
        </p:grpSpPr>
        <p:sp>
          <p:nvSpPr>
            <p:cNvPr id="4102" name="Oval 6"/>
            <p:cNvSpPr>
              <a:spLocks noChangeArrowheads="1"/>
            </p:cNvSpPr>
            <p:nvPr/>
          </p:nvSpPr>
          <p:spPr bwMode="auto">
            <a:xfrm>
              <a:off x="4184" y="1342"/>
              <a:ext cx="484" cy="48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037" name="Picture 7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28" y="1248"/>
              <a:ext cx="646" cy="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228600" y="914400"/>
            <a:ext cx="8555038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29388"/>
            <a:ext cx="5402263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8600" y="6567488"/>
            <a:ext cx="3190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ctr">
              <a:defRPr sz="11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C82AFEF-1971-4D76-9D2D-BA17FA143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550025"/>
            <a:ext cx="167640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1944DD0B-3180-417E-A2F5-28620AF00F44}" type="datetime1">
              <a:rPr lang="en-US" smtClean="0"/>
              <a:pPr>
                <a:defRPr/>
              </a:pPr>
              <a:t>6/16/2021</a:t>
            </a:fld>
            <a:endParaRPr lang="en-US" dirty="0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265113" y="6537325"/>
            <a:ext cx="855503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205304" y="-12272"/>
            <a:ext cx="1938696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58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Computational Model Uncertainty </a:t>
            </a:r>
            <a:br>
              <a:rPr lang="en-US" dirty="0"/>
            </a:br>
            <a:r>
              <a:rPr lang="en-US" dirty="0"/>
              <a:t>Quantification and Model Validation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Tom West</a:t>
            </a:r>
          </a:p>
          <a:p>
            <a:r>
              <a:rPr lang="en-US" dirty="0"/>
              <a:t>NASA Langley Research Center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71"/>
    </mc:Choice>
    <mc:Fallback xmlns="">
      <p:transition spd="slow" advTm="1807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01C3C-19E0-4C75-9CDF-A4CB079C8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0BA85-F92D-4BDC-A02C-57A8FAE54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8305800" cy="541020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To assess the measure of feasibility for computational fluid dynamics (CFD) as a surrogate for wind tunnel testing, uncertainty quantification (UQ) is used to assess predictive capability</a:t>
            </a:r>
          </a:p>
          <a:p>
            <a:endParaRPr lang="en-US" dirty="0"/>
          </a:p>
          <a:p>
            <a:r>
              <a:rPr lang="en-US" dirty="0"/>
              <a:t>Model-form uncertainty needs to be quantified in order to determine the CFD accuracy when compared to measured data</a:t>
            </a:r>
          </a:p>
          <a:p>
            <a:endParaRPr lang="en-US" dirty="0"/>
          </a:p>
          <a:p>
            <a:r>
              <a:rPr lang="en-US" dirty="0"/>
              <a:t>Measuring predictive capability of CFD requires UQ to isolate numerical and input uncertainty from model-form uncertainty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1A8D29-0BAB-443A-ABBA-4202149CD4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3D34DA-361A-4FAF-8C8F-E54EBD335D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66F25B-297C-4481-AF91-D02287EF7135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4356269-01AB-401C-BF0E-A0041A093D8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A4B31E-1781-41EF-B5F5-163B25B6B65F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6/16/2021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35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72"/>
    </mc:Choice>
    <mc:Fallback xmlns="">
      <p:transition spd="slow" advTm="5087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Quantifying Prediction Uncertainty </a:t>
            </a:r>
            <a:br>
              <a:rPr lang="en-US" dirty="0"/>
            </a:br>
            <a:r>
              <a:rPr lang="en-US" dirty="0"/>
              <a:t>in Computational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614" y="1014358"/>
            <a:ext cx="8461386" cy="348144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Four steps:</a:t>
            </a:r>
          </a:p>
          <a:p>
            <a:r>
              <a:rPr lang="en-US" dirty="0"/>
              <a:t>Identify sources of uncertainty</a:t>
            </a:r>
          </a:p>
          <a:p>
            <a:pPr lvl="1"/>
            <a:r>
              <a:rPr lang="en-US" dirty="0"/>
              <a:t>This is the hard part!</a:t>
            </a:r>
          </a:p>
          <a:p>
            <a:r>
              <a:rPr lang="en-US" dirty="0"/>
              <a:t>Classify and characterize each source of uncertainty</a:t>
            </a:r>
          </a:p>
          <a:p>
            <a:pPr lvl="1"/>
            <a:r>
              <a:rPr lang="en-US" dirty="0"/>
              <a:t>Inherent (</a:t>
            </a:r>
            <a:r>
              <a:rPr lang="en-US" dirty="0" err="1"/>
              <a:t>Aleatory</a:t>
            </a:r>
            <a:r>
              <a:rPr lang="en-US" dirty="0"/>
              <a:t>) vs epistemic uncertainty</a:t>
            </a:r>
          </a:p>
          <a:p>
            <a:pPr lvl="1"/>
            <a:r>
              <a:rPr lang="en-US" dirty="0"/>
              <a:t>Often subjective</a:t>
            </a:r>
          </a:p>
          <a:p>
            <a:pPr lvl="1"/>
            <a:r>
              <a:rPr lang="en-US" dirty="0"/>
              <a:t>Data sources often sparse and/or uncertain</a:t>
            </a:r>
          </a:p>
          <a:p>
            <a:pPr lvl="1"/>
            <a:r>
              <a:rPr lang="en-US" dirty="0"/>
              <a:t>Must be defensible! </a:t>
            </a:r>
          </a:p>
          <a:p>
            <a:r>
              <a:rPr lang="en-US" dirty="0"/>
              <a:t>Quantify impact of uncertainty on quantities of interest </a:t>
            </a:r>
          </a:p>
          <a:p>
            <a:pPr lvl="1"/>
            <a:r>
              <a:rPr lang="en-US" dirty="0"/>
              <a:t>Propagate input uncertainties</a:t>
            </a:r>
          </a:p>
          <a:p>
            <a:pPr lvl="1"/>
            <a:r>
              <a:rPr lang="en-US" dirty="0"/>
              <a:t>Append verification errors</a:t>
            </a:r>
          </a:p>
          <a:p>
            <a:pPr lvl="1"/>
            <a:r>
              <a:rPr lang="en-US" dirty="0"/>
              <a:t>Computationally expensive</a:t>
            </a:r>
          </a:p>
          <a:p>
            <a:r>
              <a:rPr lang="en-US" dirty="0"/>
              <a:t>Compute Model-Form Uncertainty</a:t>
            </a:r>
          </a:p>
          <a:p>
            <a:pPr lvl="1"/>
            <a:r>
              <a:rPr lang="en-US" dirty="0"/>
              <a:t>Direct validation</a:t>
            </a:r>
          </a:p>
          <a:p>
            <a:pPr lvl="1"/>
            <a:r>
              <a:rPr lang="en-US" dirty="0"/>
              <a:t>Extrapolation from a validation domain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66F25B-297C-4481-AF91-D02287EF7135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A4B31E-1781-41EF-B5F5-163B25B6B65F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6/16/2021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388144" y="4495800"/>
            <a:ext cx="8403619" cy="2006813"/>
            <a:chOff x="123943" y="4508365"/>
            <a:chExt cx="8403619" cy="2006813"/>
          </a:xfrm>
        </p:grpSpPr>
        <p:sp>
          <p:nvSpPr>
            <p:cNvPr id="135" name="TextBox 134"/>
            <p:cNvSpPr txBox="1"/>
            <p:nvPr/>
          </p:nvSpPr>
          <p:spPr>
            <a:xfrm>
              <a:off x="123943" y="5684265"/>
              <a:ext cx="114629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Non-probabilistic</a:t>
              </a:r>
            </a:p>
          </p:txBody>
        </p:sp>
        <p:grpSp>
          <p:nvGrpSpPr>
            <p:cNvPr id="136" name="Group 135"/>
            <p:cNvGrpSpPr/>
            <p:nvPr/>
          </p:nvGrpSpPr>
          <p:grpSpPr>
            <a:xfrm>
              <a:off x="2911241" y="4993508"/>
              <a:ext cx="1653816" cy="1476963"/>
              <a:chOff x="6404878" y="4428542"/>
              <a:chExt cx="2438767" cy="1837422"/>
            </a:xfrm>
          </p:grpSpPr>
          <p:cxnSp>
            <p:nvCxnSpPr>
              <p:cNvPr id="178" name="Straight Arrow Connector 177"/>
              <p:cNvCxnSpPr/>
              <p:nvPr/>
            </p:nvCxnSpPr>
            <p:spPr>
              <a:xfrm flipH="1" flipV="1">
                <a:off x="6746135" y="4483268"/>
                <a:ext cx="5434" cy="155496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Arrow Connector 178"/>
              <p:cNvCxnSpPr/>
              <p:nvPr/>
            </p:nvCxnSpPr>
            <p:spPr>
              <a:xfrm>
                <a:off x="6746135" y="6038228"/>
                <a:ext cx="2097510" cy="72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0" name="TextBox 179"/>
                  <p:cNvSpPr txBox="1"/>
                  <p:nvPr/>
                </p:nvSpPr>
                <p:spPr>
                  <a:xfrm>
                    <a:off x="7458108" y="6064946"/>
                    <a:ext cx="860436" cy="20101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kumimoji="0" lang="en-US" sz="105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Response</m:t>
                          </m:r>
                        </m:oMath>
                      </m:oMathPara>
                    </a14:m>
                    <a:endParaRPr kumimoji="0" lang="en-US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" pitchFamily="1" charset="0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46" name="TextBox 14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58108" y="6064946"/>
                    <a:ext cx="860436" cy="20101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7292" r="-8333" b="-3703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81" name="Freeform 180"/>
              <p:cNvSpPr/>
              <p:nvPr/>
            </p:nvSpPr>
            <p:spPr>
              <a:xfrm>
                <a:off x="6870974" y="4818643"/>
                <a:ext cx="1247035" cy="1191345"/>
              </a:xfrm>
              <a:custGeom>
                <a:avLst/>
                <a:gdLst>
                  <a:gd name="connsiteX0" fmla="*/ 0 w 1020536"/>
                  <a:gd name="connsiteY0" fmla="*/ 1477859 h 1477859"/>
                  <a:gd name="connsiteX1" fmla="*/ 293914 w 1020536"/>
                  <a:gd name="connsiteY1" fmla="*/ 1134959 h 1477859"/>
                  <a:gd name="connsiteX2" fmla="*/ 579664 w 1020536"/>
                  <a:gd name="connsiteY2" fmla="*/ 123 h 1477859"/>
                  <a:gd name="connsiteX3" fmla="*/ 816428 w 1020536"/>
                  <a:gd name="connsiteY3" fmla="*/ 1208438 h 1477859"/>
                  <a:gd name="connsiteX4" fmla="*/ 1020536 w 1020536"/>
                  <a:gd name="connsiteY4" fmla="*/ 1477859 h 14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536" h="1477859">
                    <a:moveTo>
                      <a:pt x="0" y="1477859"/>
                    </a:moveTo>
                    <a:cubicBezTo>
                      <a:pt x="98651" y="1429553"/>
                      <a:pt x="197303" y="1381248"/>
                      <a:pt x="293914" y="1134959"/>
                    </a:cubicBezTo>
                    <a:cubicBezTo>
                      <a:pt x="390525" y="888670"/>
                      <a:pt x="492578" y="-12124"/>
                      <a:pt x="579664" y="123"/>
                    </a:cubicBezTo>
                    <a:cubicBezTo>
                      <a:pt x="666750" y="12369"/>
                      <a:pt x="742949" y="962149"/>
                      <a:pt x="816428" y="1208438"/>
                    </a:cubicBezTo>
                    <a:cubicBezTo>
                      <a:pt x="889907" y="1454727"/>
                      <a:pt x="987879" y="1435677"/>
                      <a:pt x="1020536" y="147785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 rot="16200000">
                <a:off x="5760597" y="5072823"/>
                <a:ext cx="1662994" cy="374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" pitchFamily="1" charset="0"/>
                    <a:ea typeface="+mn-ea"/>
                    <a:cs typeface="+mn-cs"/>
                  </a:rPr>
                  <a:t>Probability Density</a:t>
                </a:r>
              </a:p>
            </p:txBody>
          </p:sp>
          <p:sp>
            <p:nvSpPr>
              <p:cNvPr id="183" name="Freeform 182"/>
              <p:cNvSpPr/>
              <p:nvPr/>
            </p:nvSpPr>
            <p:spPr>
              <a:xfrm>
                <a:off x="7129413" y="4838239"/>
                <a:ext cx="1247035" cy="1191345"/>
              </a:xfrm>
              <a:custGeom>
                <a:avLst/>
                <a:gdLst>
                  <a:gd name="connsiteX0" fmla="*/ 0 w 1020536"/>
                  <a:gd name="connsiteY0" fmla="*/ 1477859 h 1477859"/>
                  <a:gd name="connsiteX1" fmla="*/ 293914 w 1020536"/>
                  <a:gd name="connsiteY1" fmla="*/ 1134959 h 1477859"/>
                  <a:gd name="connsiteX2" fmla="*/ 579664 w 1020536"/>
                  <a:gd name="connsiteY2" fmla="*/ 123 h 1477859"/>
                  <a:gd name="connsiteX3" fmla="*/ 816428 w 1020536"/>
                  <a:gd name="connsiteY3" fmla="*/ 1208438 h 1477859"/>
                  <a:gd name="connsiteX4" fmla="*/ 1020536 w 1020536"/>
                  <a:gd name="connsiteY4" fmla="*/ 1477859 h 14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536" h="1477859">
                    <a:moveTo>
                      <a:pt x="0" y="1477859"/>
                    </a:moveTo>
                    <a:cubicBezTo>
                      <a:pt x="98651" y="1429553"/>
                      <a:pt x="197303" y="1381248"/>
                      <a:pt x="293914" y="1134959"/>
                    </a:cubicBezTo>
                    <a:cubicBezTo>
                      <a:pt x="390525" y="888670"/>
                      <a:pt x="492578" y="-12124"/>
                      <a:pt x="579664" y="123"/>
                    </a:cubicBezTo>
                    <a:cubicBezTo>
                      <a:pt x="666750" y="12369"/>
                      <a:pt x="742949" y="962149"/>
                      <a:pt x="816428" y="1208438"/>
                    </a:cubicBezTo>
                    <a:cubicBezTo>
                      <a:pt x="889907" y="1454727"/>
                      <a:pt x="987879" y="1435677"/>
                      <a:pt x="1020536" y="147785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4" name="Freeform 183"/>
              <p:cNvSpPr/>
              <p:nvPr/>
            </p:nvSpPr>
            <p:spPr>
              <a:xfrm>
                <a:off x="6997808" y="4829595"/>
                <a:ext cx="1247035" cy="1191345"/>
              </a:xfrm>
              <a:custGeom>
                <a:avLst/>
                <a:gdLst>
                  <a:gd name="connsiteX0" fmla="*/ 0 w 1020536"/>
                  <a:gd name="connsiteY0" fmla="*/ 1477859 h 1477859"/>
                  <a:gd name="connsiteX1" fmla="*/ 293914 w 1020536"/>
                  <a:gd name="connsiteY1" fmla="*/ 1134959 h 1477859"/>
                  <a:gd name="connsiteX2" fmla="*/ 579664 w 1020536"/>
                  <a:gd name="connsiteY2" fmla="*/ 123 h 1477859"/>
                  <a:gd name="connsiteX3" fmla="*/ 816428 w 1020536"/>
                  <a:gd name="connsiteY3" fmla="*/ 1208438 h 1477859"/>
                  <a:gd name="connsiteX4" fmla="*/ 1020536 w 1020536"/>
                  <a:gd name="connsiteY4" fmla="*/ 1477859 h 14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536" h="1477859">
                    <a:moveTo>
                      <a:pt x="0" y="1477859"/>
                    </a:moveTo>
                    <a:cubicBezTo>
                      <a:pt x="98651" y="1429553"/>
                      <a:pt x="197303" y="1381248"/>
                      <a:pt x="293914" y="1134959"/>
                    </a:cubicBezTo>
                    <a:cubicBezTo>
                      <a:pt x="390525" y="888670"/>
                      <a:pt x="492578" y="-12124"/>
                      <a:pt x="579664" y="123"/>
                    </a:cubicBezTo>
                    <a:cubicBezTo>
                      <a:pt x="666750" y="12369"/>
                      <a:pt x="742949" y="962149"/>
                      <a:pt x="816428" y="1208438"/>
                    </a:cubicBezTo>
                    <a:cubicBezTo>
                      <a:pt x="889907" y="1454727"/>
                      <a:pt x="987879" y="1435677"/>
                      <a:pt x="1020536" y="147785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5" name="Freeform 184"/>
              <p:cNvSpPr/>
              <p:nvPr/>
            </p:nvSpPr>
            <p:spPr>
              <a:xfrm>
                <a:off x="6767917" y="4804715"/>
                <a:ext cx="1225709" cy="1153633"/>
              </a:xfrm>
              <a:custGeom>
                <a:avLst/>
                <a:gdLst>
                  <a:gd name="connsiteX0" fmla="*/ 0 w 1020536"/>
                  <a:gd name="connsiteY0" fmla="*/ 1477859 h 1477859"/>
                  <a:gd name="connsiteX1" fmla="*/ 293914 w 1020536"/>
                  <a:gd name="connsiteY1" fmla="*/ 1134959 h 1477859"/>
                  <a:gd name="connsiteX2" fmla="*/ 579664 w 1020536"/>
                  <a:gd name="connsiteY2" fmla="*/ 123 h 1477859"/>
                  <a:gd name="connsiteX3" fmla="*/ 816428 w 1020536"/>
                  <a:gd name="connsiteY3" fmla="*/ 1208438 h 1477859"/>
                  <a:gd name="connsiteX4" fmla="*/ 1020536 w 1020536"/>
                  <a:gd name="connsiteY4" fmla="*/ 1477859 h 14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536" h="1477859">
                    <a:moveTo>
                      <a:pt x="0" y="1477859"/>
                    </a:moveTo>
                    <a:cubicBezTo>
                      <a:pt x="98651" y="1429553"/>
                      <a:pt x="197303" y="1381248"/>
                      <a:pt x="293914" y="1134959"/>
                    </a:cubicBezTo>
                    <a:cubicBezTo>
                      <a:pt x="390525" y="888670"/>
                      <a:pt x="492578" y="-12124"/>
                      <a:pt x="579664" y="123"/>
                    </a:cubicBezTo>
                    <a:cubicBezTo>
                      <a:pt x="666750" y="12369"/>
                      <a:pt x="742949" y="962149"/>
                      <a:pt x="816428" y="1208438"/>
                    </a:cubicBezTo>
                    <a:cubicBezTo>
                      <a:pt x="889907" y="1454727"/>
                      <a:pt x="987879" y="1435677"/>
                      <a:pt x="1020536" y="147785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6" name="Freeform 185"/>
              <p:cNvSpPr/>
              <p:nvPr/>
            </p:nvSpPr>
            <p:spPr>
              <a:xfrm>
                <a:off x="7260575" y="4822394"/>
                <a:ext cx="1247035" cy="1191345"/>
              </a:xfrm>
              <a:custGeom>
                <a:avLst/>
                <a:gdLst>
                  <a:gd name="connsiteX0" fmla="*/ 0 w 1020536"/>
                  <a:gd name="connsiteY0" fmla="*/ 1477859 h 1477859"/>
                  <a:gd name="connsiteX1" fmla="*/ 293914 w 1020536"/>
                  <a:gd name="connsiteY1" fmla="*/ 1134959 h 1477859"/>
                  <a:gd name="connsiteX2" fmla="*/ 579664 w 1020536"/>
                  <a:gd name="connsiteY2" fmla="*/ 123 h 1477859"/>
                  <a:gd name="connsiteX3" fmla="*/ 816428 w 1020536"/>
                  <a:gd name="connsiteY3" fmla="*/ 1208438 h 1477859"/>
                  <a:gd name="connsiteX4" fmla="*/ 1020536 w 1020536"/>
                  <a:gd name="connsiteY4" fmla="*/ 1477859 h 14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536" h="1477859">
                    <a:moveTo>
                      <a:pt x="0" y="1477859"/>
                    </a:moveTo>
                    <a:cubicBezTo>
                      <a:pt x="98651" y="1429553"/>
                      <a:pt x="197303" y="1381248"/>
                      <a:pt x="293914" y="1134959"/>
                    </a:cubicBezTo>
                    <a:cubicBezTo>
                      <a:pt x="390525" y="888670"/>
                      <a:pt x="492578" y="-12124"/>
                      <a:pt x="579664" y="123"/>
                    </a:cubicBezTo>
                    <a:cubicBezTo>
                      <a:pt x="666750" y="12369"/>
                      <a:pt x="742949" y="962149"/>
                      <a:pt x="816428" y="1208438"/>
                    </a:cubicBezTo>
                    <a:cubicBezTo>
                      <a:pt x="889907" y="1454727"/>
                      <a:pt x="987879" y="1435677"/>
                      <a:pt x="1020536" y="147785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7" name="Freeform 186"/>
              <p:cNvSpPr/>
              <p:nvPr/>
            </p:nvSpPr>
            <p:spPr>
              <a:xfrm>
                <a:off x="7161700" y="4843555"/>
                <a:ext cx="1247035" cy="1191345"/>
              </a:xfrm>
              <a:custGeom>
                <a:avLst/>
                <a:gdLst>
                  <a:gd name="connsiteX0" fmla="*/ 0 w 1020536"/>
                  <a:gd name="connsiteY0" fmla="*/ 1477859 h 1477859"/>
                  <a:gd name="connsiteX1" fmla="*/ 293914 w 1020536"/>
                  <a:gd name="connsiteY1" fmla="*/ 1134959 h 1477859"/>
                  <a:gd name="connsiteX2" fmla="*/ 579664 w 1020536"/>
                  <a:gd name="connsiteY2" fmla="*/ 123 h 1477859"/>
                  <a:gd name="connsiteX3" fmla="*/ 816428 w 1020536"/>
                  <a:gd name="connsiteY3" fmla="*/ 1208438 h 1477859"/>
                  <a:gd name="connsiteX4" fmla="*/ 1020536 w 1020536"/>
                  <a:gd name="connsiteY4" fmla="*/ 1477859 h 14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536" h="1477859">
                    <a:moveTo>
                      <a:pt x="0" y="1477859"/>
                    </a:moveTo>
                    <a:cubicBezTo>
                      <a:pt x="98651" y="1429553"/>
                      <a:pt x="197303" y="1381248"/>
                      <a:pt x="293914" y="1134959"/>
                    </a:cubicBezTo>
                    <a:cubicBezTo>
                      <a:pt x="390525" y="888670"/>
                      <a:pt x="492578" y="-12124"/>
                      <a:pt x="579664" y="123"/>
                    </a:cubicBezTo>
                    <a:cubicBezTo>
                      <a:pt x="666750" y="12369"/>
                      <a:pt x="742949" y="962149"/>
                      <a:pt x="816428" y="1208438"/>
                    </a:cubicBezTo>
                    <a:cubicBezTo>
                      <a:pt x="889907" y="1454727"/>
                      <a:pt x="987879" y="1435677"/>
                      <a:pt x="1020536" y="147785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8" name="Freeform 187"/>
              <p:cNvSpPr/>
              <p:nvPr/>
            </p:nvSpPr>
            <p:spPr>
              <a:xfrm>
                <a:off x="6942649" y="4849308"/>
                <a:ext cx="1247035" cy="1191345"/>
              </a:xfrm>
              <a:custGeom>
                <a:avLst/>
                <a:gdLst>
                  <a:gd name="connsiteX0" fmla="*/ 0 w 1020536"/>
                  <a:gd name="connsiteY0" fmla="*/ 1477859 h 1477859"/>
                  <a:gd name="connsiteX1" fmla="*/ 293914 w 1020536"/>
                  <a:gd name="connsiteY1" fmla="*/ 1134959 h 1477859"/>
                  <a:gd name="connsiteX2" fmla="*/ 579664 w 1020536"/>
                  <a:gd name="connsiteY2" fmla="*/ 123 h 1477859"/>
                  <a:gd name="connsiteX3" fmla="*/ 816428 w 1020536"/>
                  <a:gd name="connsiteY3" fmla="*/ 1208438 h 1477859"/>
                  <a:gd name="connsiteX4" fmla="*/ 1020536 w 1020536"/>
                  <a:gd name="connsiteY4" fmla="*/ 1477859 h 14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536" h="1477859">
                    <a:moveTo>
                      <a:pt x="0" y="1477859"/>
                    </a:moveTo>
                    <a:cubicBezTo>
                      <a:pt x="98651" y="1429553"/>
                      <a:pt x="197303" y="1381248"/>
                      <a:pt x="293914" y="1134959"/>
                    </a:cubicBezTo>
                    <a:cubicBezTo>
                      <a:pt x="390525" y="888670"/>
                      <a:pt x="492578" y="-12124"/>
                      <a:pt x="579664" y="123"/>
                    </a:cubicBezTo>
                    <a:cubicBezTo>
                      <a:pt x="666750" y="12369"/>
                      <a:pt x="742949" y="962149"/>
                      <a:pt x="816428" y="1208438"/>
                    </a:cubicBezTo>
                    <a:cubicBezTo>
                      <a:pt x="889907" y="1454727"/>
                      <a:pt x="987879" y="1435677"/>
                      <a:pt x="1020536" y="147785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9" name="Freeform 188"/>
              <p:cNvSpPr/>
              <p:nvPr/>
            </p:nvSpPr>
            <p:spPr>
              <a:xfrm>
                <a:off x="6670425" y="4824318"/>
                <a:ext cx="1247035" cy="1191345"/>
              </a:xfrm>
              <a:custGeom>
                <a:avLst/>
                <a:gdLst>
                  <a:gd name="connsiteX0" fmla="*/ 0 w 1020536"/>
                  <a:gd name="connsiteY0" fmla="*/ 1477859 h 1477859"/>
                  <a:gd name="connsiteX1" fmla="*/ 293914 w 1020536"/>
                  <a:gd name="connsiteY1" fmla="*/ 1134959 h 1477859"/>
                  <a:gd name="connsiteX2" fmla="*/ 579664 w 1020536"/>
                  <a:gd name="connsiteY2" fmla="*/ 123 h 1477859"/>
                  <a:gd name="connsiteX3" fmla="*/ 816428 w 1020536"/>
                  <a:gd name="connsiteY3" fmla="*/ 1208438 h 1477859"/>
                  <a:gd name="connsiteX4" fmla="*/ 1020536 w 1020536"/>
                  <a:gd name="connsiteY4" fmla="*/ 1477859 h 14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536" h="1477859">
                    <a:moveTo>
                      <a:pt x="0" y="1477859"/>
                    </a:moveTo>
                    <a:cubicBezTo>
                      <a:pt x="98651" y="1429553"/>
                      <a:pt x="197303" y="1381248"/>
                      <a:pt x="293914" y="1134959"/>
                    </a:cubicBezTo>
                    <a:cubicBezTo>
                      <a:pt x="390525" y="888670"/>
                      <a:pt x="492578" y="-12124"/>
                      <a:pt x="579664" y="123"/>
                    </a:cubicBezTo>
                    <a:cubicBezTo>
                      <a:pt x="666750" y="12369"/>
                      <a:pt x="742949" y="962149"/>
                      <a:pt x="816428" y="1208438"/>
                    </a:cubicBezTo>
                    <a:cubicBezTo>
                      <a:pt x="889907" y="1454727"/>
                      <a:pt x="987879" y="1435677"/>
                      <a:pt x="1020536" y="147785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0" name="Freeform 189"/>
              <p:cNvSpPr/>
              <p:nvPr/>
            </p:nvSpPr>
            <p:spPr>
              <a:xfrm>
                <a:off x="7322444" y="4843555"/>
                <a:ext cx="1247035" cy="1191345"/>
              </a:xfrm>
              <a:custGeom>
                <a:avLst/>
                <a:gdLst>
                  <a:gd name="connsiteX0" fmla="*/ 0 w 1020536"/>
                  <a:gd name="connsiteY0" fmla="*/ 1477859 h 1477859"/>
                  <a:gd name="connsiteX1" fmla="*/ 293914 w 1020536"/>
                  <a:gd name="connsiteY1" fmla="*/ 1134959 h 1477859"/>
                  <a:gd name="connsiteX2" fmla="*/ 579664 w 1020536"/>
                  <a:gd name="connsiteY2" fmla="*/ 123 h 1477859"/>
                  <a:gd name="connsiteX3" fmla="*/ 816428 w 1020536"/>
                  <a:gd name="connsiteY3" fmla="*/ 1208438 h 1477859"/>
                  <a:gd name="connsiteX4" fmla="*/ 1020536 w 1020536"/>
                  <a:gd name="connsiteY4" fmla="*/ 1477859 h 14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536" h="1477859">
                    <a:moveTo>
                      <a:pt x="0" y="1477859"/>
                    </a:moveTo>
                    <a:cubicBezTo>
                      <a:pt x="98651" y="1429553"/>
                      <a:pt x="197303" y="1381248"/>
                      <a:pt x="293914" y="1134959"/>
                    </a:cubicBezTo>
                    <a:cubicBezTo>
                      <a:pt x="390525" y="888670"/>
                      <a:pt x="492578" y="-12124"/>
                      <a:pt x="579664" y="123"/>
                    </a:cubicBezTo>
                    <a:cubicBezTo>
                      <a:pt x="666750" y="12369"/>
                      <a:pt x="742949" y="962149"/>
                      <a:pt x="816428" y="1208438"/>
                    </a:cubicBezTo>
                    <a:cubicBezTo>
                      <a:pt x="889907" y="1454727"/>
                      <a:pt x="987879" y="1435677"/>
                      <a:pt x="1020536" y="147785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1" name="Freeform 190"/>
              <p:cNvSpPr/>
              <p:nvPr/>
            </p:nvSpPr>
            <p:spPr>
              <a:xfrm>
                <a:off x="7446309" y="4832923"/>
                <a:ext cx="1247035" cy="1191345"/>
              </a:xfrm>
              <a:custGeom>
                <a:avLst/>
                <a:gdLst>
                  <a:gd name="connsiteX0" fmla="*/ 0 w 1020536"/>
                  <a:gd name="connsiteY0" fmla="*/ 1477859 h 1477859"/>
                  <a:gd name="connsiteX1" fmla="*/ 293914 w 1020536"/>
                  <a:gd name="connsiteY1" fmla="*/ 1134959 h 1477859"/>
                  <a:gd name="connsiteX2" fmla="*/ 579664 w 1020536"/>
                  <a:gd name="connsiteY2" fmla="*/ 123 h 1477859"/>
                  <a:gd name="connsiteX3" fmla="*/ 816428 w 1020536"/>
                  <a:gd name="connsiteY3" fmla="*/ 1208438 h 1477859"/>
                  <a:gd name="connsiteX4" fmla="*/ 1020536 w 1020536"/>
                  <a:gd name="connsiteY4" fmla="*/ 1477859 h 1477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536" h="1477859">
                    <a:moveTo>
                      <a:pt x="0" y="1477859"/>
                    </a:moveTo>
                    <a:cubicBezTo>
                      <a:pt x="98651" y="1429553"/>
                      <a:pt x="197303" y="1381248"/>
                      <a:pt x="293914" y="1134959"/>
                    </a:cubicBezTo>
                    <a:cubicBezTo>
                      <a:pt x="390525" y="888670"/>
                      <a:pt x="492578" y="-12124"/>
                      <a:pt x="579664" y="123"/>
                    </a:cubicBezTo>
                    <a:cubicBezTo>
                      <a:pt x="666750" y="12369"/>
                      <a:pt x="742949" y="962149"/>
                      <a:pt x="816428" y="1208438"/>
                    </a:cubicBezTo>
                    <a:cubicBezTo>
                      <a:pt x="889907" y="1454727"/>
                      <a:pt x="987879" y="1435677"/>
                      <a:pt x="1020536" y="1477859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37" name="TextBox 136"/>
            <p:cNvSpPr txBox="1"/>
            <p:nvPr/>
          </p:nvSpPr>
          <p:spPr>
            <a:xfrm>
              <a:off x="1529537" y="5365993"/>
              <a:ext cx="1057521" cy="7386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Model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" charset="0"/>
                <a:ea typeface="+mn-ea"/>
                <a:cs typeface="+mn-cs"/>
              </a:endParaRPr>
            </a:p>
          </p:txBody>
        </p:sp>
        <p:cxnSp>
          <p:nvCxnSpPr>
            <p:cNvPr id="138" name="Straight Arrow Connector 137"/>
            <p:cNvCxnSpPr/>
            <p:nvPr/>
          </p:nvCxnSpPr>
          <p:spPr>
            <a:xfrm flipV="1">
              <a:off x="1366246" y="5730224"/>
              <a:ext cx="163291" cy="176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>
              <a:stCxn id="137" idx="3"/>
            </p:cNvCxnSpPr>
            <p:nvPr/>
          </p:nvCxnSpPr>
          <p:spPr>
            <a:xfrm>
              <a:off x="2587058" y="5735325"/>
              <a:ext cx="341695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Freeform 139"/>
            <p:cNvSpPr/>
            <p:nvPr/>
          </p:nvSpPr>
          <p:spPr>
            <a:xfrm>
              <a:off x="425988" y="5358321"/>
              <a:ext cx="501001" cy="336552"/>
            </a:xfrm>
            <a:custGeom>
              <a:avLst/>
              <a:gdLst>
                <a:gd name="connsiteX0" fmla="*/ 0 w 1020536"/>
                <a:gd name="connsiteY0" fmla="*/ 1477859 h 1477859"/>
                <a:gd name="connsiteX1" fmla="*/ 293914 w 1020536"/>
                <a:gd name="connsiteY1" fmla="*/ 1134959 h 1477859"/>
                <a:gd name="connsiteX2" fmla="*/ 579664 w 1020536"/>
                <a:gd name="connsiteY2" fmla="*/ 123 h 1477859"/>
                <a:gd name="connsiteX3" fmla="*/ 816428 w 1020536"/>
                <a:gd name="connsiteY3" fmla="*/ 1208438 h 1477859"/>
                <a:gd name="connsiteX4" fmla="*/ 1020536 w 1020536"/>
                <a:gd name="connsiteY4" fmla="*/ 1477859 h 147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536" h="1477859">
                  <a:moveTo>
                    <a:pt x="0" y="1477859"/>
                  </a:moveTo>
                  <a:cubicBezTo>
                    <a:pt x="98651" y="1429553"/>
                    <a:pt x="197303" y="1381248"/>
                    <a:pt x="293914" y="1134959"/>
                  </a:cubicBezTo>
                  <a:cubicBezTo>
                    <a:pt x="390525" y="888670"/>
                    <a:pt x="492578" y="-12124"/>
                    <a:pt x="579664" y="123"/>
                  </a:cubicBezTo>
                  <a:cubicBezTo>
                    <a:pt x="666750" y="12369"/>
                    <a:pt x="742949" y="962149"/>
                    <a:pt x="816428" y="1208438"/>
                  </a:cubicBezTo>
                  <a:cubicBezTo>
                    <a:pt x="889907" y="1454727"/>
                    <a:pt x="987879" y="1435677"/>
                    <a:pt x="1020536" y="1477859"/>
                  </a:cubicBezTo>
                </a:path>
              </a:pathLst>
            </a:cu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Right Brace 140"/>
            <p:cNvSpPr/>
            <p:nvPr/>
          </p:nvSpPr>
          <p:spPr>
            <a:xfrm>
              <a:off x="1153902" y="5219075"/>
              <a:ext cx="174939" cy="1026975"/>
            </a:xfrm>
            <a:prstGeom prst="rightBrac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42" name="Straight Connector 141"/>
            <p:cNvCxnSpPr/>
            <p:nvPr/>
          </p:nvCxnSpPr>
          <p:spPr>
            <a:xfrm>
              <a:off x="698403" y="5895125"/>
              <a:ext cx="0" cy="389771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H="1">
              <a:off x="657340" y="5894556"/>
              <a:ext cx="82125" cy="569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flipH="1">
              <a:off x="657340" y="6284896"/>
              <a:ext cx="82125" cy="569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1267441" y="4515348"/>
              <a:ext cx="19749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Model Input Uncertainty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239741" y="5140445"/>
              <a:ext cx="90300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Probabilistic</a:t>
              </a:r>
            </a:p>
          </p:txBody>
        </p:sp>
        <p:cxnSp>
          <p:nvCxnSpPr>
            <p:cNvPr id="147" name="Straight Arrow Connector 146"/>
            <p:cNvCxnSpPr/>
            <p:nvPr/>
          </p:nvCxnSpPr>
          <p:spPr>
            <a:xfrm flipH="1" flipV="1">
              <a:off x="6748212" y="5082205"/>
              <a:ext cx="3685" cy="12499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/>
            <p:cNvCxnSpPr/>
            <p:nvPr/>
          </p:nvCxnSpPr>
          <p:spPr>
            <a:xfrm>
              <a:off x="6748212" y="6332118"/>
              <a:ext cx="1422397" cy="57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TextBox 148"/>
                <p:cNvSpPr txBox="1"/>
                <p:nvPr/>
              </p:nvSpPr>
              <p:spPr>
                <a:xfrm>
                  <a:off x="7231026" y="6353595"/>
                  <a:ext cx="583493" cy="1615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0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Response</m:t>
                        </m:r>
                      </m:oMath>
                    </m:oMathPara>
                  </a14:m>
                  <a:endPara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" pitchFamily="1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5" name="TextBox 1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1026" y="6353595"/>
                  <a:ext cx="583493" cy="161583"/>
                </a:xfrm>
                <a:prstGeom prst="rect">
                  <a:avLst/>
                </a:prstGeom>
                <a:blipFill>
                  <a:blip r:embed="rId5"/>
                  <a:stretch>
                    <a:fillRect l="-8421" r="-8421" b="-384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Freeform 149"/>
            <p:cNvSpPr/>
            <p:nvPr/>
          </p:nvSpPr>
          <p:spPr>
            <a:xfrm>
              <a:off x="6765807" y="5344944"/>
              <a:ext cx="1371600" cy="957631"/>
            </a:xfrm>
            <a:custGeom>
              <a:avLst/>
              <a:gdLst>
                <a:gd name="connsiteX0" fmla="*/ 0 w 1020536"/>
                <a:gd name="connsiteY0" fmla="*/ 1477859 h 1477859"/>
                <a:gd name="connsiteX1" fmla="*/ 293914 w 1020536"/>
                <a:gd name="connsiteY1" fmla="*/ 1134959 h 1477859"/>
                <a:gd name="connsiteX2" fmla="*/ 579664 w 1020536"/>
                <a:gd name="connsiteY2" fmla="*/ 123 h 1477859"/>
                <a:gd name="connsiteX3" fmla="*/ 816428 w 1020536"/>
                <a:gd name="connsiteY3" fmla="*/ 1208438 h 1477859"/>
                <a:gd name="connsiteX4" fmla="*/ 1020536 w 1020536"/>
                <a:gd name="connsiteY4" fmla="*/ 1477859 h 147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536" h="1477859">
                  <a:moveTo>
                    <a:pt x="0" y="1477859"/>
                  </a:moveTo>
                  <a:cubicBezTo>
                    <a:pt x="98651" y="1429553"/>
                    <a:pt x="197303" y="1381248"/>
                    <a:pt x="293914" y="1134959"/>
                  </a:cubicBezTo>
                  <a:cubicBezTo>
                    <a:pt x="390525" y="888670"/>
                    <a:pt x="492578" y="-12124"/>
                    <a:pt x="579664" y="123"/>
                  </a:cubicBezTo>
                  <a:cubicBezTo>
                    <a:pt x="666750" y="12369"/>
                    <a:pt x="742949" y="962149"/>
                    <a:pt x="816428" y="1208438"/>
                  </a:cubicBezTo>
                  <a:cubicBezTo>
                    <a:pt x="889907" y="1454727"/>
                    <a:pt x="987879" y="1435677"/>
                    <a:pt x="1020536" y="1477859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 rot="16200000">
              <a:off x="5975374" y="5579634"/>
              <a:ext cx="133675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Probability Density</a:t>
              </a:r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6941063" y="5360696"/>
              <a:ext cx="1371600" cy="957631"/>
            </a:xfrm>
            <a:custGeom>
              <a:avLst/>
              <a:gdLst>
                <a:gd name="connsiteX0" fmla="*/ 0 w 1020536"/>
                <a:gd name="connsiteY0" fmla="*/ 1477859 h 1477859"/>
                <a:gd name="connsiteX1" fmla="*/ 293914 w 1020536"/>
                <a:gd name="connsiteY1" fmla="*/ 1134959 h 1477859"/>
                <a:gd name="connsiteX2" fmla="*/ 579664 w 1020536"/>
                <a:gd name="connsiteY2" fmla="*/ 123 h 1477859"/>
                <a:gd name="connsiteX3" fmla="*/ 816428 w 1020536"/>
                <a:gd name="connsiteY3" fmla="*/ 1208438 h 1477859"/>
                <a:gd name="connsiteX4" fmla="*/ 1020536 w 1020536"/>
                <a:gd name="connsiteY4" fmla="*/ 1477859 h 147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536" h="1477859">
                  <a:moveTo>
                    <a:pt x="0" y="1477859"/>
                  </a:moveTo>
                  <a:cubicBezTo>
                    <a:pt x="98651" y="1429553"/>
                    <a:pt x="197303" y="1381248"/>
                    <a:pt x="293914" y="1134959"/>
                  </a:cubicBezTo>
                  <a:cubicBezTo>
                    <a:pt x="390525" y="888670"/>
                    <a:pt x="492578" y="-12124"/>
                    <a:pt x="579664" y="123"/>
                  </a:cubicBezTo>
                  <a:cubicBezTo>
                    <a:pt x="666750" y="12369"/>
                    <a:pt x="742949" y="962149"/>
                    <a:pt x="816428" y="1208438"/>
                  </a:cubicBezTo>
                  <a:cubicBezTo>
                    <a:pt x="889907" y="1454727"/>
                    <a:pt x="987879" y="1435677"/>
                    <a:pt x="1020536" y="1477859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6851817" y="5353748"/>
              <a:ext cx="1371600" cy="957631"/>
            </a:xfrm>
            <a:custGeom>
              <a:avLst/>
              <a:gdLst>
                <a:gd name="connsiteX0" fmla="*/ 0 w 1020536"/>
                <a:gd name="connsiteY0" fmla="*/ 1477859 h 1477859"/>
                <a:gd name="connsiteX1" fmla="*/ 293914 w 1020536"/>
                <a:gd name="connsiteY1" fmla="*/ 1134959 h 1477859"/>
                <a:gd name="connsiteX2" fmla="*/ 579664 w 1020536"/>
                <a:gd name="connsiteY2" fmla="*/ 123 h 1477859"/>
                <a:gd name="connsiteX3" fmla="*/ 816428 w 1020536"/>
                <a:gd name="connsiteY3" fmla="*/ 1208438 h 1477859"/>
                <a:gd name="connsiteX4" fmla="*/ 1020536 w 1020536"/>
                <a:gd name="connsiteY4" fmla="*/ 1477859 h 147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536" h="1477859">
                  <a:moveTo>
                    <a:pt x="0" y="1477859"/>
                  </a:moveTo>
                  <a:cubicBezTo>
                    <a:pt x="98651" y="1429553"/>
                    <a:pt x="197303" y="1381248"/>
                    <a:pt x="293914" y="1134959"/>
                  </a:cubicBezTo>
                  <a:cubicBezTo>
                    <a:pt x="390525" y="888670"/>
                    <a:pt x="492578" y="-12124"/>
                    <a:pt x="579664" y="123"/>
                  </a:cubicBezTo>
                  <a:cubicBezTo>
                    <a:pt x="666750" y="12369"/>
                    <a:pt x="742949" y="962149"/>
                    <a:pt x="816428" y="1208438"/>
                  </a:cubicBezTo>
                  <a:cubicBezTo>
                    <a:pt x="889907" y="1454727"/>
                    <a:pt x="987879" y="1435677"/>
                    <a:pt x="1020536" y="1477859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6886420" y="5348989"/>
              <a:ext cx="1371600" cy="927317"/>
            </a:xfrm>
            <a:custGeom>
              <a:avLst/>
              <a:gdLst>
                <a:gd name="connsiteX0" fmla="*/ 0 w 1020536"/>
                <a:gd name="connsiteY0" fmla="*/ 1477859 h 1477859"/>
                <a:gd name="connsiteX1" fmla="*/ 293914 w 1020536"/>
                <a:gd name="connsiteY1" fmla="*/ 1134959 h 1477859"/>
                <a:gd name="connsiteX2" fmla="*/ 579664 w 1020536"/>
                <a:gd name="connsiteY2" fmla="*/ 123 h 1477859"/>
                <a:gd name="connsiteX3" fmla="*/ 816428 w 1020536"/>
                <a:gd name="connsiteY3" fmla="*/ 1208438 h 1477859"/>
                <a:gd name="connsiteX4" fmla="*/ 1020536 w 1020536"/>
                <a:gd name="connsiteY4" fmla="*/ 1477859 h 147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536" h="1477859">
                  <a:moveTo>
                    <a:pt x="0" y="1477859"/>
                  </a:moveTo>
                  <a:cubicBezTo>
                    <a:pt x="98651" y="1429553"/>
                    <a:pt x="197303" y="1381248"/>
                    <a:pt x="293914" y="1134959"/>
                  </a:cubicBezTo>
                  <a:cubicBezTo>
                    <a:pt x="390525" y="888670"/>
                    <a:pt x="492578" y="-12124"/>
                    <a:pt x="579664" y="123"/>
                  </a:cubicBezTo>
                  <a:cubicBezTo>
                    <a:pt x="666750" y="12369"/>
                    <a:pt x="742949" y="962149"/>
                    <a:pt x="816428" y="1208438"/>
                  </a:cubicBezTo>
                  <a:cubicBezTo>
                    <a:pt x="889907" y="1454727"/>
                    <a:pt x="987879" y="1435677"/>
                    <a:pt x="1020536" y="1477859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7030009" y="5347959"/>
              <a:ext cx="1371600" cy="957631"/>
            </a:xfrm>
            <a:custGeom>
              <a:avLst/>
              <a:gdLst>
                <a:gd name="connsiteX0" fmla="*/ 0 w 1020536"/>
                <a:gd name="connsiteY0" fmla="*/ 1477859 h 1477859"/>
                <a:gd name="connsiteX1" fmla="*/ 293914 w 1020536"/>
                <a:gd name="connsiteY1" fmla="*/ 1134959 h 1477859"/>
                <a:gd name="connsiteX2" fmla="*/ 579664 w 1020536"/>
                <a:gd name="connsiteY2" fmla="*/ 123 h 1477859"/>
                <a:gd name="connsiteX3" fmla="*/ 816428 w 1020536"/>
                <a:gd name="connsiteY3" fmla="*/ 1208438 h 1477859"/>
                <a:gd name="connsiteX4" fmla="*/ 1020536 w 1020536"/>
                <a:gd name="connsiteY4" fmla="*/ 1477859 h 147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536" h="1477859">
                  <a:moveTo>
                    <a:pt x="0" y="1477859"/>
                  </a:moveTo>
                  <a:cubicBezTo>
                    <a:pt x="98651" y="1429553"/>
                    <a:pt x="197303" y="1381248"/>
                    <a:pt x="293914" y="1134959"/>
                  </a:cubicBezTo>
                  <a:cubicBezTo>
                    <a:pt x="390525" y="888670"/>
                    <a:pt x="492578" y="-12124"/>
                    <a:pt x="579664" y="123"/>
                  </a:cubicBezTo>
                  <a:cubicBezTo>
                    <a:pt x="666750" y="12369"/>
                    <a:pt x="742949" y="962149"/>
                    <a:pt x="816428" y="1208438"/>
                  </a:cubicBezTo>
                  <a:cubicBezTo>
                    <a:pt x="889907" y="1454727"/>
                    <a:pt x="987879" y="1435677"/>
                    <a:pt x="1020536" y="1477859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6962958" y="5364969"/>
              <a:ext cx="1371600" cy="957631"/>
            </a:xfrm>
            <a:custGeom>
              <a:avLst/>
              <a:gdLst>
                <a:gd name="connsiteX0" fmla="*/ 0 w 1020536"/>
                <a:gd name="connsiteY0" fmla="*/ 1477859 h 1477859"/>
                <a:gd name="connsiteX1" fmla="*/ 293914 w 1020536"/>
                <a:gd name="connsiteY1" fmla="*/ 1134959 h 1477859"/>
                <a:gd name="connsiteX2" fmla="*/ 579664 w 1020536"/>
                <a:gd name="connsiteY2" fmla="*/ 123 h 1477859"/>
                <a:gd name="connsiteX3" fmla="*/ 816428 w 1020536"/>
                <a:gd name="connsiteY3" fmla="*/ 1208438 h 1477859"/>
                <a:gd name="connsiteX4" fmla="*/ 1020536 w 1020536"/>
                <a:gd name="connsiteY4" fmla="*/ 1477859 h 147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536" h="1477859">
                  <a:moveTo>
                    <a:pt x="0" y="1477859"/>
                  </a:moveTo>
                  <a:cubicBezTo>
                    <a:pt x="98651" y="1429553"/>
                    <a:pt x="197303" y="1381248"/>
                    <a:pt x="293914" y="1134959"/>
                  </a:cubicBezTo>
                  <a:cubicBezTo>
                    <a:pt x="390525" y="888670"/>
                    <a:pt x="492578" y="-12124"/>
                    <a:pt x="579664" y="123"/>
                  </a:cubicBezTo>
                  <a:cubicBezTo>
                    <a:pt x="666750" y="12369"/>
                    <a:pt x="742949" y="962149"/>
                    <a:pt x="816428" y="1208438"/>
                  </a:cubicBezTo>
                  <a:cubicBezTo>
                    <a:pt x="889907" y="1454727"/>
                    <a:pt x="987879" y="1435677"/>
                    <a:pt x="1020536" y="1477859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6814412" y="5369594"/>
              <a:ext cx="1371600" cy="957631"/>
            </a:xfrm>
            <a:custGeom>
              <a:avLst/>
              <a:gdLst>
                <a:gd name="connsiteX0" fmla="*/ 0 w 1020536"/>
                <a:gd name="connsiteY0" fmla="*/ 1477859 h 1477859"/>
                <a:gd name="connsiteX1" fmla="*/ 293914 w 1020536"/>
                <a:gd name="connsiteY1" fmla="*/ 1134959 h 1477859"/>
                <a:gd name="connsiteX2" fmla="*/ 579664 w 1020536"/>
                <a:gd name="connsiteY2" fmla="*/ 123 h 1477859"/>
                <a:gd name="connsiteX3" fmla="*/ 816428 w 1020536"/>
                <a:gd name="connsiteY3" fmla="*/ 1208438 h 1477859"/>
                <a:gd name="connsiteX4" fmla="*/ 1020536 w 1020536"/>
                <a:gd name="connsiteY4" fmla="*/ 1477859 h 147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536" h="1477859">
                  <a:moveTo>
                    <a:pt x="0" y="1477859"/>
                  </a:moveTo>
                  <a:cubicBezTo>
                    <a:pt x="98651" y="1429553"/>
                    <a:pt x="197303" y="1381248"/>
                    <a:pt x="293914" y="1134959"/>
                  </a:cubicBezTo>
                  <a:cubicBezTo>
                    <a:pt x="390525" y="888670"/>
                    <a:pt x="492578" y="-12124"/>
                    <a:pt x="579664" y="123"/>
                  </a:cubicBezTo>
                  <a:cubicBezTo>
                    <a:pt x="666750" y="12369"/>
                    <a:pt x="742949" y="962149"/>
                    <a:pt x="816428" y="1208438"/>
                  </a:cubicBezTo>
                  <a:cubicBezTo>
                    <a:pt x="889907" y="1454727"/>
                    <a:pt x="987879" y="1435677"/>
                    <a:pt x="1020536" y="1477859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6721247" y="5349506"/>
              <a:ext cx="1371600" cy="957631"/>
            </a:xfrm>
            <a:custGeom>
              <a:avLst/>
              <a:gdLst>
                <a:gd name="connsiteX0" fmla="*/ 0 w 1020536"/>
                <a:gd name="connsiteY0" fmla="*/ 1477859 h 1477859"/>
                <a:gd name="connsiteX1" fmla="*/ 293914 w 1020536"/>
                <a:gd name="connsiteY1" fmla="*/ 1134959 h 1477859"/>
                <a:gd name="connsiteX2" fmla="*/ 579664 w 1020536"/>
                <a:gd name="connsiteY2" fmla="*/ 123 h 1477859"/>
                <a:gd name="connsiteX3" fmla="*/ 816428 w 1020536"/>
                <a:gd name="connsiteY3" fmla="*/ 1208438 h 1477859"/>
                <a:gd name="connsiteX4" fmla="*/ 1020536 w 1020536"/>
                <a:gd name="connsiteY4" fmla="*/ 1477859 h 147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536" h="1477859">
                  <a:moveTo>
                    <a:pt x="0" y="1477859"/>
                  </a:moveTo>
                  <a:cubicBezTo>
                    <a:pt x="98651" y="1429553"/>
                    <a:pt x="197303" y="1381248"/>
                    <a:pt x="293914" y="1134959"/>
                  </a:cubicBezTo>
                  <a:cubicBezTo>
                    <a:pt x="390525" y="888670"/>
                    <a:pt x="492578" y="-12124"/>
                    <a:pt x="579664" y="123"/>
                  </a:cubicBezTo>
                  <a:cubicBezTo>
                    <a:pt x="666750" y="12369"/>
                    <a:pt x="742949" y="962149"/>
                    <a:pt x="816428" y="1208438"/>
                  </a:cubicBezTo>
                  <a:cubicBezTo>
                    <a:pt x="889907" y="1454727"/>
                    <a:pt x="987879" y="1435677"/>
                    <a:pt x="1020536" y="1477859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7071965" y="5364969"/>
              <a:ext cx="1371600" cy="957631"/>
            </a:xfrm>
            <a:custGeom>
              <a:avLst/>
              <a:gdLst>
                <a:gd name="connsiteX0" fmla="*/ 0 w 1020536"/>
                <a:gd name="connsiteY0" fmla="*/ 1477859 h 1477859"/>
                <a:gd name="connsiteX1" fmla="*/ 293914 w 1020536"/>
                <a:gd name="connsiteY1" fmla="*/ 1134959 h 1477859"/>
                <a:gd name="connsiteX2" fmla="*/ 579664 w 1020536"/>
                <a:gd name="connsiteY2" fmla="*/ 123 h 1477859"/>
                <a:gd name="connsiteX3" fmla="*/ 816428 w 1020536"/>
                <a:gd name="connsiteY3" fmla="*/ 1208438 h 1477859"/>
                <a:gd name="connsiteX4" fmla="*/ 1020536 w 1020536"/>
                <a:gd name="connsiteY4" fmla="*/ 1477859 h 147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536" h="1477859">
                  <a:moveTo>
                    <a:pt x="0" y="1477859"/>
                  </a:moveTo>
                  <a:cubicBezTo>
                    <a:pt x="98651" y="1429553"/>
                    <a:pt x="197303" y="1381248"/>
                    <a:pt x="293914" y="1134959"/>
                  </a:cubicBezTo>
                  <a:cubicBezTo>
                    <a:pt x="390525" y="888670"/>
                    <a:pt x="492578" y="-12124"/>
                    <a:pt x="579664" y="123"/>
                  </a:cubicBezTo>
                  <a:cubicBezTo>
                    <a:pt x="666750" y="12369"/>
                    <a:pt x="742949" y="962149"/>
                    <a:pt x="816428" y="1208438"/>
                  </a:cubicBezTo>
                  <a:cubicBezTo>
                    <a:pt x="889907" y="1454727"/>
                    <a:pt x="987879" y="1435677"/>
                    <a:pt x="1020536" y="1477859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7155962" y="5356423"/>
              <a:ext cx="1371600" cy="957631"/>
            </a:xfrm>
            <a:custGeom>
              <a:avLst/>
              <a:gdLst>
                <a:gd name="connsiteX0" fmla="*/ 0 w 1020536"/>
                <a:gd name="connsiteY0" fmla="*/ 1477859 h 1477859"/>
                <a:gd name="connsiteX1" fmla="*/ 293914 w 1020536"/>
                <a:gd name="connsiteY1" fmla="*/ 1134959 h 1477859"/>
                <a:gd name="connsiteX2" fmla="*/ 579664 w 1020536"/>
                <a:gd name="connsiteY2" fmla="*/ 123 h 1477859"/>
                <a:gd name="connsiteX3" fmla="*/ 816428 w 1020536"/>
                <a:gd name="connsiteY3" fmla="*/ 1208438 h 1477859"/>
                <a:gd name="connsiteX4" fmla="*/ 1020536 w 1020536"/>
                <a:gd name="connsiteY4" fmla="*/ 1477859 h 147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536" h="1477859">
                  <a:moveTo>
                    <a:pt x="0" y="1477859"/>
                  </a:moveTo>
                  <a:cubicBezTo>
                    <a:pt x="98651" y="1429553"/>
                    <a:pt x="197303" y="1381248"/>
                    <a:pt x="293914" y="1134959"/>
                  </a:cubicBezTo>
                  <a:cubicBezTo>
                    <a:pt x="390525" y="888670"/>
                    <a:pt x="492578" y="-12124"/>
                    <a:pt x="579664" y="123"/>
                  </a:cubicBezTo>
                  <a:cubicBezTo>
                    <a:pt x="666750" y="12369"/>
                    <a:pt x="742949" y="962149"/>
                    <a:pt x="816428" y="1208438"/>
                  </a:cubicBezTo>
                  <a:cubicBezTo>
                    <a:pt x="889907" y="1454727"/>
                    <a:pt x="987879" y="1435677"/>
                    <a:pt x="1020536" y="1477859"/>
                  </a:cubicBezTo>
                </a:path>
              </a:pathLst>
            </a:cu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4487946" y="5481256"/>
              <a:ext cx="4735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+</a:t>
              </a:r>
            </a:p>
          </p:txBody>
        </p:sp>
        <p:grpSp>
          <p:nvGrpSpPr>
            <p:cNvPr id="162" name="Group 161"/>
            <p:cNvGrpSpPr/>
            <p:nvPr/>
          </p:nvGrpSpPr>
          <p:grpSpPr>
            <a:xfrm>
              <a:off x="5002767" y="5489833"/>
              <a:ext cx="87019" cy="639396"/>
              <a:chOff x="5509462" y="5463020"/>
              <a:chExt cx="87019" cy="639396"/>
            </a:xfrm>
          </p:grpSpPr>
          <p:cxnSp>
            <p:nvCxnSpPr>
              <p:cNvPr id="175" name="Straight Connector 174"/>
              <p:cNvCxnSpPr/>
              <p:nvPr/>
            </p:nvCxnSpPr>
            <p:spPr>
              <a:xfrm flipH="1">
                <a:off x="5550869" y="5463020"/>
                <a:ext cx="3223" cy="639396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 flipH="1">
                <a:off x="5514357" y="5463020"/>
                <a:ext cx="82124" cy="569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 flipH="1">
                <a:off x="5509462" y="6096309"/>
                <a:ext cx="82124" cy="569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163" name="TextBox 162"/>
            <p:cNvSpPr txBox="1"/>
            <p:nvPr/>
          </p:nvSpPr>
          <p:spPr>
            <a:xfrm>
              <a:off x="5366942" y="5486740"/>
              <a:ext cx="4735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+</a:t>
              </a:r>
            </a:p>
          </p:txBody>
        </p:sp>
        <p:cxnSp>
          <p:nvCxnSpPr>
            <p:cNvPr id="164" name="Straight Arrow Connector 163"/>
            <p:cNvCxnSpPr/>
            <p:nvPr/>
          </p:nvCxnSpPr>
          <p:spPr>
            <a:xfrm>
              <a:off x="6151990" y="5770574"/>
              <a:ext cx="341695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/>
            <p:cNvSpPr txBox="1"/>
            <p:nvPr/>
          </p:nvSpPr>
          <p:spPr>
            <a:xfrm>
              <a:off x="6920731" y="4511419"/>
              <a:ext cx="1537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Total Prediction Uncertainty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5204703" y="4510590"/>
              <a:ext cx="15379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Validation</a:t>
              </a: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4270128" y="4508365"/>
              <a:ext cx="15379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Verification</a:t>
              </a:r>
            </a:p>
          </p:txBody>
        </p:sp>
        <p:sp>
          <p:nvSpPr>
            <p:cNvPr id="168" name="Right Brace 167"/>
            <p:cNvSpPr/>
            <p:nvPr/>
          </p:nvSpPr>
          <p:spPr>
            <a:xfrm rot="16200000">
              <a:off x="2188794" y="2960743"/>
              <a:ext cx="153716" cy="4008954"/>
            </a:xfrm>
            <a:prstGeom prst="rightBrac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69" name="Straight Arrow Connector 168"/>
            <p:cNvCxnSpPr/>
            <p:nvPr/>
          </p:nvCxnSpPr>
          <p:spPr>
            <a:xfrm>
              <a:off x="5043829" y="4851887"/>
              <a:ext cx="0" cy="37122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0" name="Group 169"/>
            <p:cNvGrpSpPr/>
            <p:nvPr/>
          </p:nvGrpSpPr>
          <p:grpSpPr>
            <a:xfrm>
              <a:off x="5925985" y="5570748"/>
              <a:ext cx="88733" cy="379143"/>
              <a:chOff x="5948830" y="5706279"/>
              <a:chExt cx="88733" cy="379143"/>
            </a:xfrm>
          </p:grpSpPr>
          <p:cxnSp>
            <p:nvCxnSpPr>
              <p:cNvPr id="172" name="Straight Connector 171"/>
              <p:cNvCxnSpPr/>
              <p:nvPr/>
            </p:nvCxnSpPr>
            <p:spPr>
              <a:xfrm flipH="1">
                <a:off x="5989893" y="5711625"/>
                <a:ext cx="6171" cy="373228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 flipH="1">
                <a:off x="5955439" y="5706279"/>
                <a:ext cx="82124" cy="569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 flipH="1">
                <a:off x="5948830" y="6084853"/>
                <a:ext cx="82124" cy="569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cxnSp>
          <p:nvCxnSpPr>
            <p:cNvPr id="171" name="Straight Arrow Connector 170"/>
            <p:cNvCxnSpPr/>
            <p:nvPr/>
          </p:nvCxnSpPr>
          <p:spPr>
            <a:xfrm>
              <a:off x="5973656" y="4878003"/>
              <a:ext cx="0" cy="37122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841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463"/>
    </mc:Choice>
    <mc:Fallback xmlns="">
      <p:transition spd="slow" advTm="14746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82000" cy="1728845"/>
          </a:xfrm>
        </p:spPr>
        <p:txBody>
          <a:bodyPr>
            <a:normAutofit/>
          </a:bodyPr>
          <a:lstStyle/>
          <a:p>
            <a:r>
              <a:rPr lang="en-US" sz="1800" dirty="0"/>
              <a:t>Mixed input uncertainty propagation requires separation of inherent uncertainty from the possible realizations of epistemic uncertainty.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Uncertainty Representation and Communication: Probability Boxes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66F25B-297C-4481-AF91-D02287EF7135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A4B31E-1781-41EF-B5F5-163B25B6B65F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6/16/2021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447800" y="1676399"/>
            <a:ext cx="6286500" cy="1524001"/>
            <a:chOff x="800100" y="1752600"/>
            <a:chExt cx="6286500" cy="1524001"/>
          </a:xfrm>
        </p:grpSpPr>
        <p:sp>
          <p:nvSpPr>
            <p:cNvPr id="10" name="TextBox 9"/>
            <p:cNvSpPr txBox="1"/>
            <p:nvPr/>
          </p:nvSpPr>
          <p:spPr>
            <a:xfrm>
              <a:off x="800100" y="1789211"/>
              <a:ext cx="3505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Epistemic Sampling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09800" y="2308943"/>
              <a:ext cx="3505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Aleatory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 UQ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81400" y="2832258"/>
              <a:ext cx="3505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“Black Box” Simulation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1524000" y="1752600"/>
              <a:ext cx="2057400" cy="381000"/>
            </a:xfrm>
            <a:prstGeom prst="roundRect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endParaRP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2933700" y="2272332"/>
              <a:ext cx="2057400" cy="381000"/>
            </a:xfrm>
            <a:prstGeom prst="roundRect">
              <a:avLst/>
            </a:prstGeom>
            <a:noFill/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endParaRP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4305300" y="2795647"/>
              <a:ext cx="2057400" cy="381000"/>
            </a:xfrm>
            <a:prstGeom prst="roundRect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endParaRPr>
            </a:p>
          </p:txBody>
        </p:sp>
        <p:cxnSp>
          <p:nvCxnSpPr>
            <p:cNvPr id="16" name="Elbow Connector 15"/>
            <p:cNvCxnSpPr>
              <a:stCxn id="9" idx="2"/>
            </p:cNvCxnSpPr>
            <p:nvPr/>
          </p:nvCxnSpPr>
          <p:spPr bwMode="auto">
            <a:xfrm rot="16200000" flipH="1">
              <a:off x="2590800" y="2095500"/>
              <a:ext cx="304800" cy="381000"/>
            </a:xfrm>
            <a:prstGeom prst="bentConnector2">
              <a:avLst/>
            </a:prstGeom>
            <a:solidFill>
              <a:schemeClr val="bg1"/>
            </a:solidFill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Elbow Connector 22"/>
            <p:cNvCxnSpPr>
              <a:stCxn id="9" idx="3"/>
              <a:endCxn id="31" idx="0"/>
            </p:cNvCxnSpPr>
            <p:nvPr/>
          </p:nvCxnSpPr>
          <p:spPr bwMode="auto">
            <a:xfrm>
              <a:off x="3581400" y="1943100"/>
              <a:ext cx="800100" cy="259509"/>
            </a:xfrm>
            <a:prstGeom prst="bentConnector2">
              <a:avLst/>
            </a:prstGeom>
            <a:solidFill>
              <a:schemeClr val="bg1"/>
            </a:solidFill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Elbow Connector 25"/>
            <p:cNvCxnSpPr>
              <a:stCxn id="11" idx="2"/>
              <a:endCxn id="13" idx="1"/>
            </p:cNvCxnSpPr>
            <p:nvPr/>
          </p:nvCxnSpPr>
          <p:spPr bwMode="auto">
            <a:xfrm rot="16200000" flipH="1">
              <a:off x="3967443" y="2648289"/>
              <a:ext cx="332815" cy="342900"/>
            </a:xfrm>
            <a:prstGeom prst="bentConnector2">
              <a:avLst/>
            </a:prstGeom>
            <a:solidFill>
              <a:schemeClr val="bg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Elbow Connector 28"/>
            <p:cNvCxnSpPr>
              <a:stCxn id="11" idx="3"/>
              <a:endCxn id="13" idx="0"/>
            </p:cNvCxnSpPr>
            <p:nvPr/>
          </p:nvCxnSpPr>
          <p:spPr bwMode="auto">
            <a:xfrm>
              <a:off x="4991100" y="2462832"/>
              <a:ext cx="342900" cy="332815"/>
            </a:xfrm>
            <a:prstGeom prst="bentConnector2">
              <a:avLst/>
            </a:prstGeom>
            <a:solidFill>
              <a:schemeClr val="bg1"/>
            </a:solidFill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" name="Rounded Rectangle 30"/>
            <p:cNvSpPr/>
            <p:nvPr/>
          </p:nvSpPr>
          <p:spPr bwMode="auto">
            <a:xfrm>
              <a:off x="2209800" y="2202609"/>
              <a:ext cx="4343400" cy="1073992"/>
            </a:xfrm>
            <a:prstGeom prst="roundRect">
              <a:avLst/>
            </a:prstGeom>
            <a:noFill/>
            <a:ln w="254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endParaRPr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3363550"/>
            <a:ext cx="3733800" cy="3118701"/>
          </a:xfrm>
          <a:prstGeom prst="rect">
            <a:avLst/>
          </a:prstGeom>
        </p:spPr>
      </p:pic>
      <p:sp>
        <p:nvSpPr>
          <p:cNvPr id="36" name="Content Placeholder 2"/>
          <p:cNvSpPr txBox="1">
            <a:spLocks/>
          </p:cNvSpPr>
          <p:nvPr/>
        </p:nvSpPr>
        <p:spPr bwMode="auto">
          <a:xfrm>
            <a:off x="419100" y="3662397"/>
            <a:ext cx="4724400" cy="2521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  <a:lvl6pPr marL="2228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6860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1432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600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Produces a family of probability or cumulative distribution functions (PDFs/CDFs)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Bounding CDFs constitutes a probability box or “P-box”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Read horizontally: “Range of possible outcomes at a select probability level”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Read vertically: “Range of probabilities for a possible outcome”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5610045" y="3599427"/>
            <a:ext cx="3179239" cy="2204806"/>
            <a:chOff x="5610045" y="3599427"/>
            <a:chExt cx="3179239" cy="2204806"/>
          </a:xfrm>
        </p:grpSpPr>
        <p:cxnSp>
          <p:nvCxnSpPr>
            <p:cNvPr id="8" name="Straight Arrow Connector 7"/>
            <p:cNvCxnSpPr/>
            <p:nvPr/>
          </p:nvCxnSpPr>
          <p:spPr bwMode="auto">
            <a:xfrm>
              <a:off x="6443930" y="4724400"/>
              <a:ext cx="1524000" cy="0"/>
            </a:xfrm>
            <a:prstGeom prst="straightConnector1">
              <a:avLst/>
            </a:prstGeom>
            <a:solidFill>
              <a:schemeClr val="bg1"/>
            </a:solidFill>
            <a:ln w="41275" cap="flat" cmpd="sng" algn="ctr">
              <a:solidFill>
                <a:schemeClr val="accent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 bwMode="auto">
            <a:xfrm flipV="1">
              <a:off x="6926263" y="3844506"/>
              <a:ext cx="541337" cy="1888785"/>
            </a:xfrm>
            <a:prstGeom prst="straightConnector1">
              <a:avLst/>
            </a:prstGeom>
            <a:solidFill>
              <a:schemeClr val="bg1"/>
            </a:solidFill>
            <a:ln w="41275" cap="flat" cmpd="sng" algn="ctr">
              <a:solidFill>
                <a:srgbClr val="00B050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28" name="TextBox 27"/>
            <p:cNvSpPr txBox="1"/>
            <p:nvPr/>
          </p:nvSpPr>
          <p:spPr>
            <a:xfrm>
              <a:off x="7764463" y="5465679"/>
              <a:ext cx="10248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Aleatory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610045" y="3599427"/>
              <a:ext cx="1143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F81BD"/>
                  </a:solidFill>
                  <a:effectLst/>
                  <a:uLnTx/>
                  <a:uFillTx/>
                  <a:latin typeface="Helvetica" panose="020B0604020202020204" pitchFamily="34" charset="0"/>
                  <a:ea typeface="+mn-ea"/>
                  <a:cs typeface="Helvetica" panose="020B0604020202020204" pitchFamily="34" charset="0"/>
                </a:rPr>
                <a:t>Epistemic</a:t>
              </a:r>
            </a:p>
          </p:txBody>
        </p:sp>
        <p:cxnSp>
          <p:nvCxnSpPr>
            <p:cNvPr id="24" name="Curved Connector 23"/>
            <p:cNvCxnSpPr/>
            <p:nvPr/>
          </p:nvCxnSpPr>
          <p:spPr bwMode="auto">
            <a:xfrm rot="16200000" flipH="1">
              <a:off x="6001991" y="4061822"/>
              <a:ext cx="751250" cy="503568"/>
            </a:xfrm>
            <a:prstGeom prst="curvedConnector3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Curved Connector 36"/>
            <p:cNvCxnSpPr/>
            <p:nvPr/>
          </p:nvCxnSpPr>
          <p:spPr bwMode="auto">
            <a:xfrm rot="10800000">
              <a:off x="7200899" y="4922900"/>
              <a:ext cx="986262" cy="493703"/>
            </a:xfrm>
            <a:prstGeom prst="curvedConnector3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472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63"/>
    </mc:Choice>
    <mc:Fallback xmlns="">
      <p:transition spd="slow" advTm="880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Verification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82000" cy="5410200"/>
          </a:xfrm>
        </p:spPr>
        <p:txBody>
          <a:bodyPr>
            <a:normAutofit/>
          </a:bodyPr>
          <a:lstStyle/>
          <a:p>
            <a:r>
              <a:rPr lang="en-US" dirty="0"/>
              <a:t>Process of estimating numerical errors of predictions</a:t>
            </a:r>
          </a:p>
          <a:p>
            <a:r>
              <a:rPr lang="en-US" dirty="0"/>
              <a:t>Three sources of numerical error:</a:t>
            </a:r>
          </a:p>
          <a:p>
            <a:pPr lvl="1"/>
            <a:r>
              <a:rPr lang="en-US" dirty="0"/>
              <a:t>Spatial and temporal discretization error</a:t>
            </a:r>
          </a:p>
          <a:p>
            <a:pPr lvl="2"/>
            <a:r>
              <a:rPr lang="en-US" dirty="0"/>
              <a:t>Richardson Extrapolation or Roache’s Grid Convergence Index (GCI) </a:t>
            </a:r>
          </a:p>
          <a:p>
            <a:pPr lvl="2"/>
            <a:r>
              <a:rPr lang="en-US" dirty="0" err="1"/>
              <a:t>Adjoint</a:t>
            </a:r>
            <a:r>
              <a:rPr lang="en-US" dirty="0"/>
              <a:t> or error transport equation, if available</a:t>
            </a:r>
          </a:p>
          <a:p>
            <a:pPr lvl="1"/>
            <a:r>
              <a:rPr lang="en-US" dirty="0"/>
              <a:t>Iterative convergence and sampling error</a:t>
            </a:r>
          </a:p>
          <a:p>
            <a:pPr lvl="2"/>
            <a:r>
              <a:rPr lang="en-US" dirty="0"/>
              <a:t>Measure of solution convergence with iterations</a:t>
            </a:r>
          </a:p>
          <a:p>
            <a:pPr lvl="2"/>
            <a:r>
              <a:rPr lang="en-US" dirty="0"/>
              <a:t>Accounts for unsteadiness and “ringing” </a:t>
            </a:r>
          </a:p>
          <a:p>
            <a:pPr lvl="1"/>
            <a:r>
              <a:rPr lang="en-US" dirty="0"/>
              <a:t>Round-off error </a:t>
            </a:r>
          </a:p>
          <a:p>
            <a:r>
              <a:rPr lang="en-US" dirty="0"/>
              <a:t>Source of epistemic uncertainty (true errors often unknown)</a:t>
            </a:r>
          </a:p>
          <a:p>
            <a:pPr lvl="1"/>
            <a:r>
              <a:rPr lang="en-US" dirty="0"/>
              <a:t>Error magnitude applied as uncertainty band to prediction</a:t>
            </a:r>
          </a:p>
          <a:p>
            <a:r>
              <a:rPr lang="en-US" dirty="0"/>
              <a:t>Computationally expensive and tedious, but critical</a:t>
            </a:r>
          </a:p>
          <a:p>
            <a:pPr lvl="1"/>
            <a:r>
              <a:rPr lang="en-US" dirty="0"/>
              <a:t>Verification must be completed for each quantity of interest</a:t>
            </a:r>
          </a:p>
          <a:p>
            <a:pPr lvl="1"/>
            <a:r>
              <a:rPr lang="en-US" dirty="0"/>
              <a:t>Grid convergence estimates are challenging for complex models/physics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66F25B-297C-4481-AF91-D02287EF7135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A4B31E-1781-41EF-B5F5-163B25B6B65F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6/16/2021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78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879"/>
    </mc:Choice>
    <mc:Fallback xmlns="">
      <p:transition spd="slow" advTm="9187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Framework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66F25B-297C-4481-AF91-D02287EF7135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A4B31E-1781-41EF-B5F5-163B25B6B65F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6/16/2021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33400" y="1524000"/>
            <a:ext cx="7840799" cy="4103543"/>
            <a:chOff x="797871" y="1527896"/>
            <a:chExt cx="7840799" cy="4103543"/>
          </a:xfrm>
        </p:grpSpPr>
        <p:sp>
          <p:nvSpPr>
            <p:cNvPr id="3" name="TextBox 2"/>
            <p:cNvSpPr txBox="1"/>
            <p:nvPr/>
          </p:nvSpPr>
          <p:spPr>
            <a:xfrm>
              <a:off x="1056773" y="1716430"/>
              <a:ext cx="1752600" cy="46166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Experiment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97871" y="3270916"/>
              <a:ext cx="2286000" cy="64633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Measurement and Uncertainty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403590" y="1527896"/>
              <a:ext cx="2086503" cy="8309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Computational Model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255011" y="3274387"/>
              <a:ext cx="2383659" cy="64633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Prediction and Verification Error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62741" y="3585213"/>
              <a:ext cx="1752600" cy="83099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Validation Metric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62742" y="5169774"/>
              <a:ext cx="1752600" cy="46166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Acceptable?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19407" y="2061296"/>
              <a:ext cx="21963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1" charset="0"/>
                  <a:ea typeface="+mn-ea"/>
                  <a:cs typeface="+mn-cs"/>
                </a:rPr>
                <a:t>Post-Test Inputs with Uncertainty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 flipV="1">
              <a:off x="2809373" y="2057428"/>
              <a:ext cx="3594217" cy="3868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/>
            <p:cNvCxnSpPr>
              <a:stCxn id="3" idx="2"/>
              <a:endCxn id="9" idx="0"/>
            </p:cNvCxnSpPr>
            <p:nvPr/>
          </p:nvCxnSpPr>
          <p:spPr bwMode="auto">
            <a:xfrm>
              <a:off x="1933073" y="2178095"/>
              <a:ext cx="7798" cy="1092821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/>
            <p:cNvCxnSpPr>
              <a:stCxn id="10" idx="2"/>
              <a:endCxn id="11" idx="0"/>
            </p:cNvCxnSpPr>
            <p:nvPr/>
          </p:nvCxnSpPr>
          <p:spPr bwMode="auto">
            <a:xfrm flipH="1">
              <a:off x="7446841" y="2358893"/>
              <a:ext cx="1" cy="915494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2772040" y="3573018"/>
              <a:ext cx="984105" cy="2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/>
            <p:cNvCxnSpPr/>
            <p:nvPr/>
          </p:nvCxnSpPr>
          <p:spPr bwMode="auto">
            <a:xfrm flipH="1">
              <a:off x="5523511" y="3581740"/>
              <a:ext cx="997484" cy="1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/>
            <p:cNvCxnSpPr>
              <a:stCxn id="35" idx="0"/>
              <a:endCxn id="13" idx="0"/>
            </p:cNvCxnSpPr>
            <p:nvPr/>
          </p:nvCxnSpPr>
          <p:spPr bwMode="auto">
            <a:xfrm flipH="1">
              <a:off x="4639042" y="4880696"/>
              <a:ext cx="786" cy="289078"/>
            </a:xfrm>
            <a:prstGeom prst="straightConnector1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7" name="Oval 6"/>
          <p:cNvSpPr/>
          <p:nvPr/>
        </p:nvSpPr>
        <p:spPr bwMode="auto">
          <a:xfrm>
            <a:off x="3040525" y="1876058"/>
            <a:ext cx="2438400" cy="827219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6549" y="2658408"/>
            <a:ext cx="3724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Uncertainties not bookkept in the experiment must be propagated through the CFD.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2544902" y="1794296"/>
            <a:ext cx="3594217" cy="0"/>
          </a:xfrm>
          <a:prstGeom prst="straightConnector1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3129850" y="1252463"/>
            <a:ext cx="2196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" charset="0"/>
                <a:ea typeface="+mn-ea"/>
                <a:cs typeface="+mn-cs"/>
              </a:rPr>
              <a:t>Pre-Test Analysis to Inform Test Design </a:t>
            </a:r>
          </a:p>
        </p:txBody>
      </p:sp>
      <p:sp>
        <p:nvSpPr>
          <p:cNvPr id="35" name="Isosceles Triangle 34"/>
          <p:cNvSpPr/>
          <p:nvPr/>
        </p:nvSpPr>
        <p:spPr bwMode="auto">
          <a:xfrm rot="10800000">
            <a:off x="3499845" y="3569124"/>
            <a:ext cx="1751025" cy="1307676"/>
          </a:xfrm>
          <a:prstGeom prst="triangl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83602" y="4978150"/>
            <a:ext cx="1573741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" charset="0"/>
                <a:ea typeface="+mn-ea"/>
                <a:cs typeface="+mn-cs"/>
              </a:rPr>
              <a:t>Model Calibration</a:t>
            </a:r>
          </a:p>
        </p:txBody>
      </p:sp>
      <p:cxnSp>
        <p:nvCxnSpPr>
          <p:cNvPr id="39" name="Straight Arrow Connector 38"/>
          <p:cNvCxnSpPr>
            <a:stCxn id="13" idx="3"/>
            <a:endCxn id="38" idx="1"/>
          </p:cNvCxnSpPr>
          <p:nvPr/>
        </p:nvCxnSpPr>
        <p:spPr bwMode="auto">
          <a:xfrm flipV="1">
            <a:off x="5250871" y="5393649"/>
            <a:ext cx="2132731" cy="3062"/>
          </a:xfrm>
          <a:prstGeom prst="straightConnector1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Arrow Connector 42"/>
          <p:cNvCxnSpPr/>
          <p:nvPr/>
        </p:nvCxnSpPr>
        <p:spPr bwMode="auto">
          <a:xfrm flipH="1" flipV="1">
            <a:off x="8679002" y="1939498"/>
            <a:ext cx="19200" cy="3038652"/>
          </a:xfrm>
          <a:prstGeom prst="straightConnector1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flipH="1" flipV="1">
            <a:off x="8225622" y="1939498"/>
            <a:ext cx="472580" cy="1"/>
          </a:xfrm>
          <a:prstGeom prst="straightConnector1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6F7D628-7D6F-4B55-A921-BAE2D28DA3C5}"/>
              </a:ext>
            </a:extLst>
          </p:cNvPr>
          <p:cNvSpPr txBox="1"/>
          <p:nvPr/>
        </p:nvSpPr>
        <p:spPr>
          <a:xfrm>
            <a:off x="1524000" y="6096000"/>
            <a:ext cx="5859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" pitchFamily="1" charset="0"/>
                <a:ea typeface="+mn-ea"/>
                <a:cs typeface="+mn-cs"/>
              </a:rPr>
              <a:t>Validation is largely a bookkeeping problem!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464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216"/>
    </mc:Choice>
    <mc:Fallback xmlns="">
      <p:transition spd="slow" advTm="822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  <p:bldP spid="28" grpId="0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“CFD as a Surrogate”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4838700" cy="541020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At a test condition, obtain solutions on different codes/models (numerical scheme, inviscid fluxes, turbulence models, time accuracy, etc.)</a:t>
            </a:r>
          </a:p>
          <a:p>
            <a:pPr lvl="1"/>
            <a:r>
              <a:rPr lang="en-US" dirty="0"/>
              <a:t>Assume each prediction is a discrete possibility, one is not more “correct” than another (Without the test data, how would you know?)</a:t>
            </a:r>
          </a:p>
          <a:p>
            <a:pPr lvl="1"/>
            <a:r>
              <a:rPr lang="en-US" dirty="0"/>
              <a:t>Based on analyst's best judgement, physics, and historical data</a:t>
            </a:r>
          </a:p>
          <a:p>
            <a:pPr lvl="1"/>
            <a:r>
              <a:rPr lang="en-US" dirty="0"/>
              <a:t>More is better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Quantify numerical errors for each grid/solver type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Identify and propagate input uncertainty through one or two codes/models with a surrogate-based approach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Append numerical error to the input uncertainty estimate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Compute model-form uncertainty by comparing to measured data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Repeat this process as needed throughout test matrix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66F25B-297C-4481-AF91-D02287EF7135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A4B31E-1781-41EF-B5F5-163B25B6B65F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6/16/2021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2AD6118-4746-4DEF-BD80-E1F170A11676}"/>
              </a:ext>
            </a:extLst>
          </p:cNvPr>
          <p:cNvGrpSpPr/>
          <p:nvPr/>
        </p:nvGrpSpPr>
        <p:grpSpPr>
          <a:xfrm>
            <a:off x="5105400" y="1905000"/>
            <a:ext cx="3848100" cy="3222624"/>
            <a:chOff x="1855440" y="1905000"/>
            <a:chExt cx="4926360" cy="41148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27235C8-6611-44A2-BA1C-69C08E77DD4E}"/>
                </a:ext>
              </a:extLst>
            </p:cNvPr>
            <p:cNvGrpSpPr/>
            <p:nvPr/>
          </p:nvGrpSpPr>
          <p:grpSpPr>
            <a:xfrm>
              <a:off x="1855440" y="1905000"/>
              <a:ext cx="4926360" cy="4114800"/>
              <a:chOff x="1905000" y="1905000"/>
              <a:chExt cx="4926360" cy="41148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5283194-BF8F-4641-A4E9-86A21209075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905000" y="1905000"/>
                <a:ext cx="4926360" cy="4114800"/>
                <a:chOff x="1447800" y="1340108"/>
                <a:chExt cx="5582293" cy="4662677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73C2ADE7-E40F-407E-9FA0-30F1FB24DF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47800" y="1340108"/>
                  <a:ext cx="5582293" cy="4662677"/>
                </a:xfrm>
                <a:prstGeom prst="rect">
                  <a:avLst/>
                </a:prstGeom>
              </p:spPr>
            </p:pic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86557455-5402-40EA-B160-137D8A65830D}"/>
                    </a:ext>
                  </a:extLst>
                </p:cNvPr>
                <p:cNvCxnSpPr/>
                <p:nvPr/>
              </p:nvCxnSpPr>
              <p:spPr bwMode="auto">
                <a:xfrm>
                  <a:off x="3520100" y="1973717"/>
                  <a:ext cx="690767" cy="259381"/>
                </a:xfrm>
                <a:prstGeom prst="straightConnector1">
                  <a:avLst/>
                </a:prstGeom>
                <a:solidFill>
                  <a:schemeClr val="bg1"/>
                </a:solidFill>
                <a:ln w="317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5FC6435F-0C73-4BC2-9D74-78726AA32662}"/>
                    </a:ext>
                  </a:extLst>
                </p:cNvPr>
                <p:cNvCxnSpPr/>
                <p:nvPr/>
              </p:nvCxnSpPr>
              <p:spPr bwMode="auto">
                <a:xfrm>
                  <a:off x="3520101" y="3051848"/>
                  <a:ext cx="1047358" cy="162427"/>
                </a:xfrm>
                <a:prstGeom prst="straightConnector1">
                  <a:avLst/>
                </a:prstGeom>
                <a:solidFill>
                  <a:schemeClr val="bg1"/>
                </a:solidFill>
                <a:ln w="317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C398AA5A-7A25-45C1-A616-21FE03DB4801}"/>
                    </a:ext>
                  </a:extLst>
                </p:cNvPr>
                <p:cNvCxnSpPr>
                  <a:stCxn id="19" idx="1"/>
                </p:cNvCxnSpPr>
                <p:nvPr/>
              </p:nvCxnSpPr>
              <p:spPr bwMode="auto">
                <a:xfrm flipH="1">
                  <a:off x="4806422" y="3481494"/>
                  <a:ext cx="475823" cy="289474"/>
                </a:xfrm>
                <a:prstGeom prst="straightConnector1">
                  <a:avLst/>
                </a:prstGeom>
                <a:solidFill>
                  <a:schemeClr val="bg1"/>
                </a:solidFill>
                <a:ln w="31750" cap="flat" cmpd="sng" algn="ctr">
                  <a:solidFill>
                    <a:srgbClr val="0070C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81E2056-A1B3-486B-A1B1-9386CCC3E4DE}"/>
                    </a:ext>
                  </a:extLst>
                </p:cNvPr>
                <p:cNvSpPr txBox="1"/>
                <p:nvPr/>
              </p:nvSpPr>
              <p:spPr>
                <a:xfrm>
                  <a:off x="2632518" y="2807644"/>
                  <a:ext cx="1299344" cy="6234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" panose="02020603050405020304" pitchFamily="18" charset="0"/>
                      <a:ea typeface="+mn-ea"/>
                      <a:cs typeface="Times" panose="02020603050405020304" pitchFamily="18" charset="0"/>
                    </a:rPr>
                    <a:t>Input </a:t>
                  </a: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" panose="02020603050405020304" pitchFamily="18" charset="0"/>
                      <a:ea typeface="+mn-ea"/>
                      <a:cs typeface="Times" panose="02020603050405020304" pitchFamily="18" charset="0"/>
                    </a:rPr>
                    <a:t>Uncertainty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52CD278-184A-45D3-8821-3934DFCDEE7E}"/>
                    </a:ext>
                  </a:extLst>
                </p:cNvPr>
                <p:cNvSpPr txBox="1"/>
                <p:nvPr/>
              </p:nvSpPr>
              <p:spPr>
                <a:xfrm>
                  <a:off x="5282245" y="3169778"/>
                  <a:ext cx="1392244" cy="6234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Times" panose="02020603050405020304" pitchFamily="18" charset="0"/>
                      <a:ea typeface="+mn-ea"/>
                      <a:cs typeface="Times" panose="02020603050405020304" pitchFamily="18" charset="0"/>
                    </a:rPr>
                    <a:t>Verification </a:t>
                  </a: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Times" panose="02020603050405020304" pitchFamily="18" charset="0"/>
                      <a:ea typeface="+mn-ea"/>
                      <a:cs typeface="Times" panose="02020603050405020304" pitchFamily="18" charset="0"/>
                    </a:rPr>
                    <a:t>Error</a:t>
                  </a: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E93B1E-F41C-4B88-B6EC-B8E39A0B09CB}"/>
                  </a:ext>
                </a:extLst>
              </p:cNvPr>
              <p:cNvSpPr txBox="1"/>
              <p:nvPr/>
            </p:nvSpPr>
            <p:spPr>
              <a:xfrm>
                <a:off x="2707109" y="2283024"/>
                <a:ext cx="1228651" cy="550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" panose="02020603050405020304" pitchFamily="18" charset="0"/>
                    <a:ea typeface="+mn-ea"/>
                    <a:cs typeface="Times" panose="02020603050405020304" pitchFamily="18" charset="0"/>
                  </a:rPr>
                  <a:t>Model-Form Uncertainty</a:t>
                </a:r>
                <a:endPara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ea typeface="+mn-ea"/>
                  <a:cs typeface="Times" panose="02020603050405020304" pitchFamily="18" charset="0"/>
                </a:endParaRP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45041574-A2FC-4C67-9DDC-94B7D35EA3F8}"/>
                  </a:ext>
                </a:extLst>
              </p:cNvPr>
              <p:cNvCxnSpPr/>
              <p:nvPr/>
            </p:nvCxnSpPr>
            <p:spPr bwMode="auto">
              <a:xfrm flipH="1" flipV="1">
                <a:off x="4896828" y="4600737"/>
                <a:ext cx="392060" cy="252585"/>
              </a:xfrm>
              <a:prstGeom prst="straightConnector1">
                <a:avLst/>
              </a:prstGeom>
              <a:solidFill>
                <a:schemeClr val="bg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FF40CFB-109D-472A-8146-F01283B47684}"/>
                </a:ext>
              </a:extLst>
            </p:cNvPr>
            <p:cNvSpPr txBox="1"/>
            <p:nvPr/>
          </p:nvSpPr>
          <p:spPr>
            <a:xfrm>
              <a:off x="5263119" y="4656005"/>
              <a:ext cx="1366280" cy="550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ea typeface="+mn-ea"/>
                  <a:cs typeface="Times" panose="02020603050405020304" pitchFamily="18" charset="0"/>
                </a:rPr>
                <a:t>Model-Form Uncertainty</a:t>
              </a:r>
              <a:endPara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51E1E9-6731-455C-864F-767F3AAC450D}"/>
                </a:ext>
              </a:extLst>
            </p:cNvPr>
            <p:cNvSpPr/>
            <p:nvPr/>
          </p:nvSpPr>
          <p:spPr bwMode="auto">
            <a:xfrm>
              <a:off x="2505974" y="5460522"/>
              <a:ext cx="4267200" cy="2286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00DA171-727D-4E29-81F8-470F9E3715F3}"/>
              </a:ext>
            </a:extLst>
          </p:cNvPr>
          <p:cNvSpPr txBox="1"/>
          <p:nvPr/>
        </p:nvSpPr>
        <p:spPr>
          <a:xfrm>
            <a:off x="5295899" y="1552149"/>
            <a:ext cx="3848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" charset="0"/>
                <a:ea typeface="+mn-ea"/>
                <a:cs typeface="+mn-cs"/>
              </a:rPr>
              <a:t>Computational Model Uncertainty Build-up</a:t>
            </a:r>
          </a:p>
        </p:txBody>
      </p:sp>
    </p:spTree>
    <p:extLst>
      <p:ext uri="{BB962C8B-B14F-4D97-AF65-F5344CB8AC3E}">
        <p14:creationId xmlns:p14="http://schemas.microsoft.com/office/powerpoint/2010/main" val="339708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781"/>
    </mc:Choice>
    <mc:Fallback xmlns="">
      <p:transition spd="slow" advTm="15278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/>
              <a:t>Questions?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66F25B-297C-4481-AF91-D02287EF7135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A4B31E-1781-41EF-B5F5-163B25B6B65F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6/16/2021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84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3"/>
    </mc:Choice>
    <mc:Fallback xmlns="">
      <p:transition spd="slow" advTm="4163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4|28.3|10.8"/>
</p:tagLst>
</file>

<file path=ppt/theme/theme1.xml><?xml version="1.0" encoding="utf-8"?>
<a:theme xmlns:a="http://schemas.openxmlformats.org/drawingml/2006/main" name="1_blank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stealth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1">
        <a:dk1>
          <a:srgbClr val="003296"/>
        </a:dk1>
        <a:lt1>
          <a:srgbClr val="E6F5FF"/>
        </a:lt1>
        <a:dk2>
          <a:srgbClr val="0A075A"/>
        </a:dk2>
        <a:lt2>
          <a:srgbClr val="96AAB4"/>
        </a:lt2>
        <a:accent1>
          <a:srgbClr val="DCEBF5"/>
        </a:accent1>
        <a:accent2>
          <a:srgbClr val="E6C855"/>
        </a:accent2>
        <a:accent3>
          <a:srgbClr val="F0F9FF"/>
        </a:accent3>
        <a:accent4>
          <a:srgbClr val="00297F"/>
        </a:accent4>
        <a:accent5>
          <a:srgbClr val="EBF3F9"/>
        </a:accent5>
        <a:accent6>
          <a:srgbClr val="D0B54C"/>
        </a:accent6>
        <a:hlink>
          <a:srgbClr val="CD3732"/>
        </a:hlink>
        <a:folHlink>
          <a:srgbClr val="5AAAD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VAB.potx" id="{AF9FAA6E-C45E-40A7-9DF0-4F10796C5BD4}" vid="{42F53863-5DBD-46C3-B30A-C5B23831C1D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VAB</Template>
  <TotalTime>24851</TotalTime>
  <Words>562</Words>
  <Application>Microsoft Office PowerPoint</Application>
  <PresentationFormat>On-screen Show (4:3)</PresentationFormat>
  <Paragraphs>116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Cambria Math</vt:lpstr>
      <vt:lpstr>Helvetica</vt:lpstr>
      <vt:lpstr>Times</vt:lpstr>
      <vt:lpstr>1_blank</vt:lpstr>
      <vt:lpstr>Computational Model Uncertainty  Quantification and Model Validation</vt:lpstr>
      <vt:lpstr>Motivation</vt:lpstr>
      <vt:lpstr>Quantifying Prediction Uncertainty  in Computational Models</vt:lpstr>
      <vt:lpstr>Uncertainty Representation and Communication: Probability Boxes</vt:lpstr>
      <vt:lpstr>Solution Verification</vt:lpstr>
      <vt:lpstr>Validation Framework</vt:lpstr>
      <vt:lpstr>“CFD as a Surrogate” Process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Robinson, Jeffrey S. (LARC-E401)</dc:creator>
  <cp:lastModifiedBy>West, Thomas K. (LARC-E401)</cp:lastModifiedBy>
  <cp:revision>173</cp:revision>
  <dcterms:created xsi:type="dcterms:W3CDTF">2018-06-04T13:50:05Z</dcterms:created>
  <dcterms:modified xsi:type="dcterms:W3CDTF">2021-06-16T16:28:36Z</dcterms:modified>
</cp:coreProperties>
</file>