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7" r:id="rId2"/>
    <p:sldId id="259" r:id="rId3"/>
    <p:sldId id="260" r:id="rId4"/>
    <p:sldId id="262" r:id="rId5"/>
    <p:sldId id="278" r:id="rId6"/>
    <p:sldId id="263" r:id="rId7"/>
    <p:sldId id="275" r:id="rId8"/>
    <p:sldId id="279" r:id="rId9"/>
    <p:sldId id="276" r:id="rId10"/>
    <p:sldId id="277" r:id="rId11"/>
    <p:sldId id="272" r:id="rId12"/>
    <p:sldId id="27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0" autoAdjust="0"/>
    <p:restoredTop sz="94962" autoAdjust="0"/>
  </p:normalViewPr>
  <p:slideViewPr>
    <p:cSldViewPr snapToGrid="0">
      <p:cViewPr varScale="1">
        <p:scale>
          <a:sx n="63" d="100"/>
          <a:sy n="63" d="100"/>
        </p:scale>
        <p:origin x="540"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77A4CA-442C-49AF-B85A-8767940D0B25}" type="datetimeFigureOut">
              <a:rPr lang="en-US" smtClean="0"/>
              <a:t>6/13/2022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F35C1D-B16A-4CE2-94E7-66778AE78C1E}" type="slidenum">
              <a:rPr lang="en-US" smtClean="0"/>
              <a:t>‹#›</a:t>
            </a:fld>
            <a:endParaRPr lang="en-US"/>
          </a:p>
        </p:txBody>
      </p:sp>
    </p:spTree>
    <p:extLst>
      <p:ext uri="{BB962C8B-B14F-4D97-AF65-F5344CB8AC3E}">
        <p14:creationId xmlns:p14="http://schemas.microsoft.com/office/powerpoint/2010/main" val="2769557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162977-4C24-4E43-91DA-6BFAB24DA1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0839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is deep space – we are talking</a:t>
            </a:r>
            <a:r>
              <a:rPr lang="en-US" sz="1200" kern="1200" baseline="0" dirty="0">
                <a:solidFill>
                  <a:schemeClr val="tx1"/>
                </a:solidFill>
                <a:effectLst/>
                <a:latin typeface="+mn-lt"/>
                <a:ea typeface="+mn-ea"/>
                <a:cs typeface="+mn-cs"/>
              </a:rPr>
              <a:t> beyond the Earth Moon system – for example – Mars.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And in a journey that long and far away – we have great concern about several key spaceflight hazards.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All of these stressors will affect crew physical and mental health and performance in difficult-to-anticipate ways.</a:t>
            </a:r>
          </a:p>
          <a:p>
            <a:endParaRPr lang="en-US" sz="1000"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162977-4C24-4E43-91DA-6BFAB24DA1DF}" type="slidenum">
              <a:rPr lang="en-US" smtClean="0"/>
              <a:t>2</a:t>
            </a:fld>
            <a:endParaRPr lang="en-US"/>
          </a:p>
        </p:txBody>
      </p:sp>
    </p:spTree>
    <p:extLst>
      <p:ext uri="{BB962C8B-B14F-4D97-AF65-F5344CB8AC3E}">
        <p14:creationId xmlns:p14="http://schemas.microsoft.com/office/powerpoint/2010/main" val="3465371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by talking</a:t>
            </a:r>
            <a:r>
              <a:rPr lang="en-US" baseline="0" dirty="0"/>
              <a:t> about how the ISS functions. </a:t>
            </a:r>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162977-4C24-4E43-91DA-6BFAB24DA1DF}" type="slidenum">
              <a:rPr lang="en-US" smtClean="0"/>
              <a:t>3</a:t>
            </a:fld>
            <a:endParaRPr lang="en-US"/>
          </a:p>
        </p:txBody>
      </p:sp>
    </p:spTree>
    <p:extLst>
      <p:ext uri="{BB962C8B-B14F-4D97-AF65-F5344CB8AC3E}">
        <p14:creationId xmlns:p14="http://schemas.microsoft.com/office/powerpoint/2010/main" val="2295229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Crew must be made aware when their cognitive workload is too high, when they have lost situation awareness, or when they are too stressed or too fatigued to perform well.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The bottom line is that Deep Space Crew will have…</a:t>
            </a:r>
            <a:endParaRPr lang="en-US" dirty="0"/>
          </a:p>
        </p:txBody>
      </p:sp>
      <p:sp>
        <p:nvSpPr>
          <p:cNvPr id="4" name="Slide Number Placeholder 3"/>
          <p:cNvSpPr>
            <a:spLocks noGrp="1"/>
          </p:cNvSpPr>
          <p:nvPr>
            <p:ph type="sldNum" sz="quarter" idx="10"/>
          </p:nvPr>
        </p:nvSpPr>
        <p:spPr/>
        <p:txBody>
          <a:bodyPr/>
          <a:lstStyle/>
          <a:p>
            <a:fld id="{62F35C1D-B16A-4CE2-94E7-66778AE78C1E}" type="slidenum">
              <a:rPr lang="en-US" smtClean="0"/>
              <a:t>4</a:t>
            </a:fld>
            <a:endParaRPr lang="en-US"/>
          </a:p>
        </p:txBody>
      </p:sp>
    </p:spTree>
    <p:extLst>
      <p:ext uri="{BB962C8B-B14F-4D97-AF65-F5344CB8AC3E}">
        <p14:creationId xmlns:p14="http://schemas.microsoft.com/office/powerpoint/2010/main" val="190091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is exploring a variety of monitoring</a:t>
            </a:r>
            <a:r>
              <a:rPr lang="en-US" baseline="0" dirty="0"/>
              <a:t> solutions – some are well developed, some based on commercial products and some are in a  prototype stage.</a:t>
            </a:r>
          </a:p>
          <a:p>
            <a:r>
              <a:rPr lang="en-US" baseline="0" dirty="0"/>
              <a:t>I’ll be presenting a brief survey of some of the exploratory work going on at NASA</a:t>
            </a:r>
            <a:endParaRPr lang="en-US" dirty="0"/>
          </a:p>
        </p:txBody>
      </p:sp>
      <p:sp>
        <p:nvSpPr>
          <p:cNvPr id="4" name="Slide Number Placeholder 3"/>
          <p:cNvSpPr>
            <a:spLocks noGrp="1"/>
          </p:cNvSpPr>
          <p:nvPr>
            <p:ph type="sldNum" sz="quarter" idx="10"/>
          </p:nvPr>
        </p:nvSpPr>
        <p:spPr/>
        <p:txBody>
          <a:bodyPr/>
          <a:lstStyle/>
          <a:p>
            <a:fld id="{62F35C1D-B16A-4CE2-94E7-66778AE78C1E}" type="slidenum">
              <a:rPr lang="en-US" smtClean="0"/>
              <a:t>5</a:t>
            </a:fld>
            <a:endParaRPr lang="en-US"/>
          </a:p>
        </p:txBody>
      </p:sp>
    </p:spTree>
    <p:extLst>
      <p:ext uri="{BB962C8B-B14F-4D97-AF65-F5344CB8AC3E}">
        <p14:creationId xmlns:p14="http://schemas.microsoft.com/office/powerpoint/2010/main" val="728001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will discuss real-time physiological state monitoring, which will be very important for crew health and performance.</a:t>
            </a:r>
          </a:p>
          <a:p>
            <a:r>
              <a:rPr lang="en-US" dirty="0"/>
              <a:t>The NASA HRP funded research in situation awareness</a:t>
            </a:r>
            <a:r>
              <a:rPr lang="en-US" baseline="0" dirty="0"/>
              <a:t> and workload,</a:t>
            </a:r>
            <a:r>
              <a:rPr lang="en-US" dirty="0"/>
              <a:t> and we partnered</a:t>
            </a:r>
            <a:r>
              <a:rPr lang="en-US" baseline="0" dirty="0"/>
              <a:t> with Charles River to measure cognitive workload using their Pioneer </a:t>
            </a:r>
            <a:r>
              <a:rPr lang="en-US" baseline="0" dirty="0" err="1"/>
              <a:t>fNIRS</a:t>
            </a:r>
            <a:r>
              <a:rPr lang="en-US" baseline="0" dirty="0"/>
              <a:t> sensor device</a:t>
            </a:r>
          </a:p>
          <a:p>
            <a:endParaRPr lang="en-US" baseline="0" dirty="0"/>
          </a:p>
          <a:p>
            <a:r>
              <a:rPr lang="en-US" baseline="0" dirty="0"/>
              <a:t>The JSC Hybrid Reality Lab is looking at integrating data from a number of commercial devices to measure the human state. These include…..</a:t>
            </a:r>
          </a:p>
          <a:p>
            <a:r>
              <a:rPr lang="en-US" baseline="0" dirty="0"/>
              <a:t>The data are being integrated</a:t>
            </a:r>
            <a:endParaRPr lang="en-US" dirty="0"/>
          </a:p>
        </p:txBody>
      </p:sp>
      <p:sp>
        <p:nvSpPr>
          <p:cNvPr id="4" name="Slide Number Placeholder 3"/>
          <p:cNvSpPr>
            <a:spLocks noGrp="1"/>
          </p:cNvSpPr>
          <p:nvPr>
            <p:ph type="sldNum" sz="quarter" idx="10"/>
          </p:nvPr>
        </p:nvSpPr>
        <p:spPr/>
        <p:txBody>
          <a:bodyPr/>
          <a:lstStyle/>
          <a:p>
            <a:fld id="{62F35C1D-B16A-4CE2-94E7-66778AE78C1E}" type="slidenum">
              <a:rPr lang="en-US" smtClean="0"/>
              <a:t>6</a:t>
            </a:fld>
            <a:endParaRPr lang="en-US"/>
          </a:p>
        </p:txBody>
      </p:sp>
    </p:spTree>
    <p:extLst>
      <p:ext uri="{BB962C8B-B14F-4D97-AF65-F5344CB8AC3E}">
        <p14:creationId xmlns:p14="http://schemas.microsoft.com/office/powerpoint/2010/main" val="343259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terms of medical monitoring, the Canadian Space Agency funded development of a wearable vital signs monitor that measures heart rate, respiration, and skin temperature. The technology</a:t>
            </a:r>
            <a:r>
              <a:rPr lang="en-US" baseline="0" dirty="0"/>
              <a:t> is now being matured by </a:t>
            </a:r>
            <a:r>
              <a:rPr lang="en-US" baseline="0" dirty="0" err="1"/>
              <a:t>Hexoskin</a:t>
            </a:r>
            <a:r>
              <a:rPr lang="en-US" baseline="0" dirty="0"/>
              <a:t> and astronauts have been using/testing the system on ISS for several years now.</a:t>
            </a:r>
            <a:endParaRPr lang="en-US" dirty="0"/>
          </a:p>
          <a:p>
            <a:endParaRPr lang="en-US" dirty="0"/>
          </a:p>
          <a:p>
            <a:r>
              <a:rPr lang="en-US" dirty="0"/>
              <a:t>The Ames Research Center </a:t>
            </a:r>
            <a:r>
              <a:rPr lang="en-US" dirty="0" err="1"/>
              <a:t>Visuomotor</a:t>
            </a:r>
            <a:r>
              <a:rPr lang="en-US" dirty="0"/>
              <a:t> Control Lab</a:t>
            </a:r>
            <a:r>
              <a:rPr lang="en-US" baseline="0" dirty="0"/>
              <a:t> and Occam Interactive are researching </a:t>
            </a:r>
            <a:r>
              <a:rPr lang="en-US" baseline="0" dirty="0" err="1"/>
              <a:t>occulometrics</a:t>
            </a:r>
            <a:r>
              <a:rPr lang="en-US" baseline="0" dirty="0"/>
              <a:t> – eye movements that can indicate mild impairments caused, for example, by sleep deprivation or other conditions.</a:t>
            </a:r>
          </a:p>
          <a:p>
            <a:r>
              <a:rPr lang="en-US" baseline="0" dirty="0"/>
              <a:t>They are currently working to extend</a:t>
            </a:r>
            <a:endParaRPr lang="en-US" dirty="0"/>
          </a:p>
        </p:txBody>
      </p:sp>
      <p:sp>
        <p:nvSpPr>
          <p:cNvPr id="4" name="Slide Number Placeholder 3"/>
          <p:cNvSpPr>
            <a:spLocks noGrp="1"/>
          </p:cNvSpPr>
          <p:nvPr>
            <p:ph type="sldNum" sz="quarter" idx="10"/>
          </p:nvPr>
        </p:nvSpPr>
        <p:spPr/>
        <p:txBody>
          <a:bodyPr/>
          <a:lstStyle/>
          <a:p>
            <a:fld id="{62F35C1D-B16A-4CE2-94E7-66778AE78C1E}" type="slidenum">
              <a:rPr lang="en-US" smtClean="0"/>
              <a:t>7</a:t>
            </a:fld>
            <a:endParaRPr lang="en-US"/>
          </a:p>
        </p:txBody>
      </p:sp>
    </p:spTree>
    <p:extLst>
      <p:ext uri="{BB962C8B-B14F-4D97-AF65-F5344CB8AC3E}">
        <p14:creationId xmlns:p14="http://schemas.microsoft.com/office/powerpoint/2010/main" val="1217062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Tracking of crewmembers within a space station or habitat</a:t>
            </a:r>
            <a:r>
              <a:rPr lang="en-US" baseline="0" dirty="0"/>
              <a:t> can be important for several reasons. To maintain behavioral and mental health, is important to know when crew in a space vehicle/habitat may be isolating themselves or minimizing contact with others.</a:t>
            </a:r>
          </a:p>
          <a:p>
            <a:endParaRPr lang="en-US" dirty="0"/>
          </a:p>
          <a:p>
            <a:r>
              <a:rPr lang="en-US" baseline="0" dirty="0"/>
              <a:t>The HRP has funded work to investigate team interactions through proximity badges, and is now looking at Bluetooth and microphones, along with artificial intelligence to determine how often and how long individuals interact with one another.</a:t>
            </a:r>
          </a:p>
          <a:p>
            <a:endParaRPr lang="en-US" baseline="0" dirty="0"/>
          </a:p>
          <a:p>
            <a:endParaRPr lang="en-US" baseline="0" dirty="0"/>
          </a:p>
          <a:p>
            <a:r>
              <a:rPr lang="en-US" baseline="0" dirty="0"/>
              <a:t>In terms of habitat design, the ability to characterize crewmember movement throughout their living/working environment can help identify areas of higher vs lower utility, and translation paths can indicate areas that should be located more closely in the future.</a:t>
            </a:r>
            <a:endParaRPr lang="en-US" dirty="0"/>
          </a:p>
        </p:txBody>
      </p:sp>
      <p:sp>
        <p:nvSpPr>
          <p:cNvPr id="4" name="Slide Number Placeholder 3"/>
          <p:cNvSpPr>
            <a:spLocks noGrp="1"/>
          </p:cNvSpPr>
          <p:nvPr>
            <p:ph type="sldNum" sz="quarter" idx="10"/>
          </p:nvPr>
        </p:nvSpPr>
        <p:spPr/>
        <p:txBody>
          <a:bodyPr/>
          <a:lstStyle/>
          <a:p>
            <a:fld id="{62F35C1D-B16A-4CE2-94E7-66778AE78C1E}" type="slidenum">
              <a:rPr lang="en-US" smtClean="0"/>
              <a:t>8</a:t>
            </a:fld>
            <a:endParaRPr lang="en-US"/>
          </a:p>
        </p:txBody>
      </p:sp>
    </p:spTree>
    <p:extLst>
      <p:ext uri="{BB962C8B-B14F-4D97-AF65-F5344CB8AC3E}">
        <p14:creationId xmlns:p14="http://schemas.microsoft.com/office/powerpoint/2010/main" val="2768297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The Exploration EVA System is a new spacesuit being designed to allow crewmembers to conduct excursions outside a habitable vehicle in order to perform exploration, research, construction, servicing, and repair operations.  </a:t>
            </a:r>
          </a:p>
          <a:p>
            <a:pPr marL="285750" indent="-285750">
              <a:buFont typeface="Arial" panose="020B0604020202020204" pitchFamily="34" charset="0"/>
              <a:buChar char="•"/>
            </a:pPr>
            <a:r>
              <a:rPr lang="en-US" dirty="0"/>
              <a:t>The </a:t>
            </a:r>
            <a:r>
              <a:rPr lang="en-US" dirty="0" err="1"/>
              <a:t>xEVA</a:t>
            </a:r>
            <a:r>
              <a:rPr lang="en-US" dirty="0"/>
              <a:t> System will also enable and help accomplish the science goals for future lunar surface missions.</a:t>
            </a:r>
          </a:p>
          <a:p>
            <a:pPr marL="228600" indent="-228600">
              <a:spcAft>
                <a:spcPts val="450"/>
              </a:spcAft>
            </a:pPr>
            <a:endParaRPr lang="en-US" sz="2400" dirty="0">
              <a:latin typeface="Helvetica" panose="020B0604020202020204" pitchFamily="34" charset="0"/>
              <a:cs typeface="Helvetica" panose="020B0604020202020204" pitchFamily="34" charset="0"/>
            </a:endParaRPr>
          </a:p>
          <a:p>
            <a:pPr marL="228600" indent="-228600">
              <a:spcAft>
                <a:spcPts val="450"/>
              </a:spcAft>
            </a:pPr>
            <a:r>
              <a:rPr lang="en-US" sz="2400" dirty="0">
                <a:latin typeface="Helvetica" panose="020B0604020202020204" pitchFamily="34" charset="0"/>
                <a:cs typeface="Helvetica" panose="020B0604020202020204" pitchFamily="34" charset="0"/>
              </a:rPr>
              <a:t>There have been some </a:t>
            </a:r>
            <a:r>
              <a:rPr lang="en-US" sz="2400" baseline="0" dirty="0">
                <a:latin typeface="Helvetica" panose="020B0604020202020204" pitchFamily="34" charset="0"/>
                <a:cs typeface="Helvetica" panose="020B0604020202020204" pitchFamily="34" charset="0"/>
              </a:rPr>
              <a:t>challenges with spacesuit fit, and an improper fitting spacesuit can cause injury to the wearer.</a:t>
            </a:r>
          </a:p>
          <a:p>
            <a:pPr marL="228600" indent="-228600">
              <a:spcAft>
                <a:spcPts val="450"/>
              </a:spcAft>
            </a:pPr>
            <a:endParaRPr lang="en-US" sz="2400" dirty="0">
              <a:latin typeface="Helvetica" panose="020B0604020202020204" pitchFamily="34" charset="0"/>
              <a:cs typeface="Helvetica" panose="020B0604020202020204" pitchFamily="34" charset="0"/>
            </a:endParaRPr>
          </a:p>
          <a:p>
            <a:pPr marL="228600" indent="-228600">
              <a:spcAft>
                <a:spcPts val="450"/>
              </a:spcAft>
            </a:pPr>
            <a:r>
              <a:rPr lang="en-US" sz="2400" dirty="0">
                <a:latin typeface="Helvetica" panose="020B0604020202020204" pitchFamily="34" charset="0"/>
                <a:cs typeface="Helvetica" panose="020B0604020202020204" pitchFamily="34" charset="0"/>
              </a:rPr>
              <a:t>Researchers are looking into the incorporation of sensors into</a:t>
            </a:r>
            <a:r>
              <a:rPr lang="en-US" sz="2400" baseline="0" dirty="0">
                <a:latin typeface="Helvetica" panose="020B0604020202020204" pitchFamily="34" charset="0"/>
                <a:cs typeface="Helvetica" panose="020B0604020202020204" pitchFamily="34" charset="0"/>
              </a:rPr>
              <a:t> the spacesuit to </a:t>
            </a:r>
            <a:r>
              <a:rPr lang="en-US" sz="2400" dirty="0">
                <a:latin typeface="Helvetica" panose="020B0604020202020204" pitchFamily="34" charset="0"/>
                <a:cs typeface="Helvetica" panose="020B0604020202020204" pitchFamily="34" charset="0"/>
              </a:rPr>
              <a:t>measure human-suit interactions (forces, kinematics, pressures):</a:t>
            </a:r>
          </a:p>
          <a:p>
            <a:pPr marL="457200" lvl="1" indent="-263525">
              <a:spcAft>
                <a:spcPts val="450"/>
              </a:spcAft>
              <a:buFont typeface="Calibri" panose="020F0502020204030204" pitchFamily="34" charset="0"/>
              <a:buChar char="−"/>
            </a:pPr>
            <a:r>
              <a:rPr lang="en-US" sz="1800" dirty="0">
                <a:latin typeface="Helvetica" panose="020B0604020202020204" pitchFamily="34" charset="0"/>
                <a:cs typeface="Helvetica" panose="020B0604020202020204" pitchFamily="34" charset="0"/>
              </a:rPr>
              <a:t>These sensors can:</a:t>
            </a:r>
          </a:p>
          <a:p>
            <a:pPr marL="672307" lvl="2" indent="-285750">
              <a:spcAft>
                <a:spcPts val="450"/>
              </a:spcAft>
              <a:buFont typeface="Wingdings" panose="05000000000000000000" pitchFamily="2" charset="2"/>
              <a:buChar char="§"/>
            </a:pPr>
            <a:r>
              <a:rPr lang="en-US" sz="1631" dirty="0">
                <a:latin typeface="Helvetica" panose="020B0604020202020204" pitchFamily="34" charset="0"/>
                <a:cs typeface="Helvetica" panose="020B0604020202020204" pitchFamily="34" charset="0"/>
              </a:rPr>
              <a:t>Inform crew of real-time suit adjustments that would help with workload and performance</a:t>
            </a:r>
          </a:p>
          <a:p>
            <a:pPr marL="672307" lvl="2" indent="-285750">
              <a:spcAft>
                <a:spcPts val="450"/>
              </a:spcAft>
              <a:buFont typeface="Wingdings" panose="05000000000000000000" pitchFamily="2" charset="2"/>
              <a:buChar char="§"/>
            </a:pPr>
            <a:r>
              <a:rPr lang="en-US" sz="1631" dirty="0">
                <a:latin typeface="Helvetica" panose="020B0604020202020204" pitchFamily="34" charset="0"/>
                <a:cs typeface="Helvetica" panose="020B0604020202020204" pitchFamily="34" charset="0"/>
              </a:rPr>
              <a:t>Inform future suit design improvements </a:t>
            </a:r>
          </a:p>
          <a:p>
            <a:pPr marL="672307" lvl="2" indent="-285750">
              <a:spcAft>
                <a:spcPts val="450"/>
              </a:spcAft>
              <a:buFont typeface="Wingdings" panose="05000000000000000000" pitchFamily="2" charset="2"/>
              <a:buChar char="§"/>
            </a:pPr>
            <a:r>
              <a:rPr lang="en-US" sz="1631" dirty="0">
                <a:latin typeface="Helvetica" panose="020B0604020202020204" pitchFamily="34" charset="0"/>
                <a:cs typeface="Helvetica" panose="020B0604020202020204" pitchFamily="34" charset="0"/>
              </a:rPr>
              <a:t>Allow</a:t>
            </a:r>
            <a:r>
              <a:rPr lang="en-US" sz="1631" baseline="0" dirty="0">
                <a:latin typeface="Helvetica" panose="020B0604020202020204" pitchFamily="34" charset="0"/>
                <a:cs typeface="Helvetica" panose="020B0604020202020204" pitchFamily="34" charset="0"/>
              </a:rPr>
              <a:t> </a:t>
            </a:r>
            <a:r>
              <a:rPr lang="en-US" sz="1631" dirty="0">
                <a:latin typeface="Helvetica" panose="020B0604020202020204" pitchFamily="34" charset="0"/>
                <a:cs typeface="Helvetica" panose="020B0604020202020204" pitchFamily="34" charset="0"/>
              </a:rPr>
              <a:t>Development</a:t>
            </a:r>
            <a:r>
              <a:rPr lang="en-US" sz="1631" baseline="0" dirty="0">
                <a:latin typeface="Helvetica" panose="020B0604020202020204" pitchFamily="34" charset="0"/>
                <a:cs typeface="Helvetica" panose="020B0604020202020204" pitchFamily="34" charset="0"/>
              </a:rPr>
              <a:t> of</a:t>
            </a:r>
            <a:r>
              <a:rPr lang="en-US" sz="1631" dirty="0">
                <a:latin typeface="Helvetica" panose="020B0604020202020204" pitchFamily="34" charset="0"/>
                <a:cs typeface="Helvetica" panose="020B0604020202020204" pitchFamily="34" charset="0"/>
              </a:rPr>
              <a:t> training procedures for improved suited crew performance</a:t>
            </a:r>
          </a:p>
          <a:p>
            <a:endParaRPr lang="en-US" dirty="0"/>
          </a:p>
        </p:txBody>
      </p:sp>
      <p:sp>
        <p:nvSpPr>
          <p:cNvPr id="4" name="Slide Number Placeholder 3"/>
          <p:cNvSpPr>
            <a:spLocks noGrp="1"/>
          </p:cNvSpPr>
          <p:nvPr>
            <p:ph type="sldNum" sz="quarter" idx="10"/>
          </p:nvPr>
        </p:nvSpPr>
        <p:spPr/>
        <p:txBody>
          <a:bodyPr/>
          <a:lstStyle/>
          <a:p>
            <a:fld id="{62F35C1D-B16A-4CE2-94E7-66778AE78C1E}" type="slidenum">
              <a:rPr lang="en-US" smtClean="0"/>
              <a:t>9</a:t>
            </a:fld>
            <a:endParaRPr lang="en-US"/>
          </a:p>
        </p:txBody>
      </p:sp>
    </p:spTree>
    <p:extLst>
      <p:ext uri="{BB962C8B-B14F-4D97-AF65-F5344CB8AC3E}">
        <p14:creationId xmlns:p14="http://schemas.microsoft.com/office/powerpoint/2010/main" val="521439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NASA’s current projects – called PACES – Physical and Cognitive Exploration Simulations – involves</a:t>
            </a:r>
            <a:r>
              <a:rPr lang="en-US" baseline="0" dirty="0"/>
              <a:t> development of a platform for simulating realistic suited tasks and performance measurement methods. The simulations will aid in development of timelines, procedures, informatics, and communications protocols. Each scenario is composed of tasks, objectives, and performance metrics. This platform can be used across a wide variety of analog and training environments.</a:t>
            </a:r>
            <a:endParaRPr lang="en-US" dirty="0"/>
          </a:p>
        </p:txBody>
      </p:sp>
      <p:sp>
        <p:nvSpPr>
          <p:cNvPr id="4" name="Slide Number Placeholder 3"/>
          <p:cNvSpPr>
            <a:spLocks noGrp="1"/>
          </p:cNvSpPr>
          <p:nvPr>
            <p:ph type="sldNum" sz="quarter" idx="10"/>
          </p:nvPr>
        </p:nvSpPr>
        <p:spPr/>
        <p:txBody>
          <a:bodyPr/>
          <a:lstStyle/>
          <a:p>
            <a:fld id="{62F35C1D-B16A-4CE2-94E7-66778AE78C1E}" type="slidenum">
              <a:rPr lang="en-US" smtClean="0"/>
              <a:t>10</a:t>
            </a:fld>
            <a:endParaRPr lang="en-US"/>
          </a:p>
        </p:txBody>
      </p:sp>
    </p:spTree>
    <p:extLst>
      <p:ext uri="{BB962C8B-B14F-4D97-AF65-F5344CB8AC3E}">
        <p14:creationId xmlns:p14="http://schemas.microsoft.com/office/powerpoint/2010/main" val="195760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It their performance is decreasing,</a:t>
            </a:r>
            <a:r>
              <a:rPr lang="en-US" baseline="0" dirty="0"/>
              <a:t> and we have a system in place to detect that – adaptive systems may be able to declutter complex displays or a virtual assistant may advise that an EVA be postponed or terminated early. An intelligent system may consider sensed human state data and recommend additional crew rest and recreation. But in order to apply these advanced countermeasures – crew self monitoring or system monitoring must be available.</a:t>
            </a:r>
          </a:p>
          <a:p>
            <a:endParaRPr lang="en-US" baseline="0" dirty="0"/>
          </a:p>
          <a:p>
            <a:r>
              <a:rPr lang="en-US" sz="1200" kern="1200" dirty="0">
                <a:solidFill>
                  <a:schemeClr val="tx1"/>
                </a:solidFill>
                <a:effectLst/>
                <a:latin typeface="+mn-lt"/>
                <a:ea typeface="+mn-ea"/>
                <a:cs typeface="+mn-cs"/>
              </a:rPr>
              <a:t>We will need sensors, displays, interfaces, and software distributed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across the vehicle, spacesuit, and ground control systems. This level of system functionality will not be feasible without significant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investment in sensing technologies and intelligent decision support systems.</a:t>
            </a:r>
          </a:p>
          <a:p>
            <a:endParaRPr lang="en-US" baseline="0" dirty="0"/>
          </a:p>
          <a:p>
            <a:endParaRPr lang="en-US" baseline="0" dirty="0"/>
          </a:p>
          <a:p>
            <a:r>
              <a:rPr lang="en-US" baseline="0" dirty="0"/>
              <a:t>Research and development in these areas are needed in order to ensure the success of future deep space missions.</a:t>
            </a:r>
            <a:endParaRPr lang="en-US" dirty="0"/>
          </a:p>
        </p:txBody>
      </p:sp>
      <p:sp>
        <p:nvSpPr>
          <p:cNvPr id="4" name="Slide Number Placeholder 3"/>
          <p:cNvSpPr>
            <a:spLocks noGrp="1"/>
          </p:cNvSpPr>
          <p:nvPr>
            <p:ph type="sldNum" sz="quarter" idx="10"/>
          </p:nvPr>
        </p:nvSpPr>
        <p:spPr/>
        <p:txBody>
          <a:bodyPr/>
          <a:lstStyle/>
          <a:p>
            <a:fld id="{62F35C1D-B16A-4CE2-94E7-66778AE78C1E}" type="slidenum">
              <a:rPr lang="en-US" smtClean="0"/>
              <a:t>11</a:t>
            </a:fld>
            <a:endParaRPr lang="en-US"/>
          </a:p>
        </p:txBody>
      </p:sp>
    </p:spTree>
    <p:extLst>
      <p:ext uri="{BB962C8B-B14F-4D97-AF65-F5344CB8AC3E}">
        <p14:creationId xmlns:p14="http://schemas.microsoft.com/office/powerpoint/2010/main" val="1794164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F35C1D-B16A-4CE2-94E7-66778AE78C1E}" type="slidenum">
              <a:rPr lang="en-US" smtClean="0"/>
              <a:t>12</a:t>
            </a:fld>
            <a:endParaRPr lang="en-US"/>
          </a:p>
        </p:txBody>
      </p:sp>
    </p:spTree>
    <p:extLst>
      <p:ext uri="{BB962C8B-B14F-4D97-AF65-F5344CB8AC3E}">
        <p14:creationId xmlns:p14="http://schemas.microsoft.com/office/powerpoint/2010/main" val="423924534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214438"/>
            <a:ext cx="9144000" cy="2387600"/>
          </a:xfrm>
        </p:spPr>
        <p:txBody>
          <a:bodyPr anchor="b">
            <a:normAutofit/>
          </a:bodyPr>
          <a:lstStyle>
            <a:lvl1pPr algn="ctr">
              <a:defRPr sz="2531"/>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1013">
                <a:solidFill>
                  <a:schemeClr val="tx1">
                    <a:lumMod val="75000"/>
                    <a:lumOff val="25000"/>
                  </a:schemeClr>
                </a:solidFill>
              </a:defRPr>
            </a:lvl1pPr>
            <a:lvl2pPr marL="192881" indent="0" algn="ctr">
              <a:buNone/>
              <a:defRPr sz="1181"/>
            </a:lvl2pPr>
            <a:lvl3pPr marL="385763" indent="0" algn="ctr">
              <a:buNone/>
              <a:defRPr sz="1013"/>
            </a:lvl3pPr>
            <a:lvl4pPr marL="578644" indent="0" algn="ctr">
              <a:buNone/>
              <a:defRPr sz="844"/>
            </a:lvl4pPr>
            <a:lvl5pPr marL="771525" indent="0" algn="ctr">
              <a:buNone/>
              <a:defRPr sz="844"/>
            </a:lvl5pPr>
            <a:lvl6pPr marL="964406" indent="0" algn="ctr">
              <a:buNone/>
              <a:defRPr sz="844"/>
            </a:lvl6pPr>
            <a:lvl7pPr marL="1157288" indent="0" algn="ctr">
              <a:buNone/>
              <a:defRPr sz="844"/>
            </a:lvl7pPr>
            <a:lvl8pPr marL="1350169" indent="0" algn="ctr">
              <a:buNone/>
              <a:defRPr sz="844"/>
            </a:lvl8pPr>
            <a:lvl9pPr marL="1543050" indent="0" algn="ctr">
              <a:buNone/>
              <a:defRPr sz="844"/>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E1AB9B8-E35E-43AA-9F50-611D5656EECA}" type="datetime1">
              <a:rPr lang="en-US" smtClean="0"/>
              <a:t>6/13/2022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EB593EE-3B54-420A-A348-F6F8DC6C4938}" type="slidenum">
              <a:rPr lang="en-US" smtClean="0"/>
              <a:t>‹#›</a:t>
            </a:fld>
            <a:endParaRPr lang="en-US"/>
          </a:p>
        </p:txBody>
      </p:sp>
      <p:grpSp>
        <p:nvGrpSpPr>
          <p:cNvPr id="11" name="Group 10"/>
          <p:cNvGrpSpPr/>
          <p:nvPr userDrawn="1"/>
        </p:nvGrpSpPr>
        <p:grpSpPr>
          <a:xfrm>
            <a:off x="0" y="9458"/>
            <a:ext cx="12154568" cy="1057342"/>
            <a:chOff x="0" y="9458"/>
            <a:chExt cx="9115926" cy="1057342"/>
          </a:xfrm>
        </p:grpSpPr>
        <p:sp>
          <p:nvSpPr>
            <p:cNvPr id="7" name="Rectangle 6"/>
            <p:cNvSpPr/>
            <p:nvPr userDrawn="1"/>
          </p:nvSpPr>
          <p:spPr>
            <a:xfrm>
              <a:off x="1143000" y="9458"/>
              <a:ext cx="7972926" cy="105734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9" name="Rectangle 8"/>
            <p:cNvSpPr/>
            <p:nvPr userDrawn="1"/>
          </p:nvSpPr>
          <p:spPr>
            <a:xfrm>
              <a:off x="0" y="9458"/>
              <a:ext cx="1143000" cy="1057342"/>
            </a:xfrm>
            <a:prstGeom prst="rect">
              <a:avLst/>
            </a:prstGeom>
            <a:blipFill dpi="0" rotWithShape="1">
              <a:blip r:embed="rId2" cstate="print">
                <a:lum contrast="8000"/>
                <a:extLst>
                  <a:ext uri="{BEBA8EAE-BF5A-486C-A8C5-ECC9F3942E4B}">
                    <a14:imgProps xmlns:a14="http://schemas.microsoft.com/office/drawing/2010/main">
                      <a14:imgLayer r:embed="rId3">
                        <a14:imgEffect>
                          <a14:brightnessContrast bright="14000" contrast="10000"/>
                        </a14:imgEffect>
                      </a14:imgLayer>
                    </a14:imgProps>
                  </a:ext>
                  <a:ext uri="{28A0092B-C50C-407E-A947-70E740481C1C}">
                    <a14:useLocalDpi xmlns:a14="http://schemas.microsoft.com/office/drawing/2010/main" val="0"/>
                  </a:ext>
                </a:extLst>
              </a:blip>
              <a:srcRect/>
              <a:stretch>
                <a:fillRect/>
              </a:stretch>
            </a:blipFill>
            <a:ln>
              <a:solidFill>
                <a:schemeClr val="tx1"/>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47228" y="61575"/>
            <a:ext cx="1144773" cy="952821"/>
          </a:xfrm>
          <a:prstGeom prst="rect">
            <a:avLst/>
          </a:prstGeom>
        </p:spPr>
      </p:pic>
    </p:spTree>
    <p:extLst>
      <p:ext uri="{BB962C8B-B14F-4D97-AF65-F5344CB8AC3E}">
        <p14:creationId xmlns:p14="http://schemas.microsoft.com/office/powerpoint/2010/main" val="1051431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effectLst/>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26CCEA5-FFFE-4E41-9012-6716F1A63E71}" type="datetime1">
              <a:rPr lang="en-US" smtClean="0"/>
              <a:t>6/13/2022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EB593EE-3B54-420A-A348-F6F8DC6C4938}" type="slidenum">
              <a:rPr lang="en-US" smtClean="0"/>
              <a:t>‹#›</a:t>
            </a:fld>
            <a:endParaRPr lang="en-US"/>
          </a:p>
        </p:txBody>
      </p:sp>
      <p:sp>
        <p:nvSpPr>
          <p:cNvPr id="8" name="Rectangle 7"/>
          <p:cNvSpPr/>
          <p:nvPr userDrawn="1"/>
        </p:nvSpPr>
        <p:spPr>
          <a:xfrm>
            <a:off x="1828800" y="0"/>
            <a:ext cx="10363200" cy="105734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Rectangle 12"/>
          <p:cNvSpPr/>
          <p:nvPr userDrawn="1"/>
        </p:nvSpPr>
        <p:spPr>
          <a:xfrm>
            <a:off x="0" y="9458"/>
            <a:ext cx="1524000" cy="1047884"/>
          </a:xfrm>
          <a:prstGeom prst="rect">
            <a:avLst/>
          </a:prstGeom>
          <a:blipFill dpi="0" rotWithShape="1">
            <a:blip r:embed="rId2" cstate="print">
              <a:lum contrast="8000"/>
              <a:extLst>
                <a:ext uri="{BEBA8EAE-BF5A-486C-A8C5-ECC9F3942E4B}">
                  <a14:imgProps xmlns:a14="http://schemas.microsoft.com/office/drawing/2010/main">
                    <a14:imgLayer r:embed="rId3">
                      <a14:imgEffect>
                        <a14:brightnessContrast bright="14000" contrast="10000"/>
                      </a14:imgEffect>
                    </a14:imgLayer>
                  </a14:imgProps>
                </a:ext>
                <a:ext uri="{28A0092B-C50C-407E-A947-70E740481C1C}">
                  <a14:useLocalDpi xmlns:a14="http://schemas.microsoft.com/office/drawing/2010/main" val="0"/>
                </a:ext>
              </a:extLst>
            </a:blip>
            <a:srcRect/>
            <a:stretch>
              <a:fillRect/>
            </a:stretch>
          </a:blipFill>
          <a:ln>
            <a:solidFill>
              <a:schemeClr val="tx1"/>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15" name="Pictur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47228" y="61575"/>
            <a:ext cx="1144773" cy="952821"/>
          </a:xfrm>
          <a:prstGeom prst="rect">
            <a:avLst/>
          </a:prstGeom>
        </p:spPr>
      </p:pic>
    </p:spTree>
    <p:extLst>
      <p:ext uri="{BB962C8B-B14F-4D97-AF65-F5344CB8AC3E}">
        <p14:creationId xmlns:p14="http://schemas.microsoft.com/office/powerpoint/2010/main" val="279696382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5127" y="1828803"/>
            <a:ext cx="1051560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464">
                <a:solidFill>
                  <a:schemeClr val="tx1">
                    <a:lumMod val="65000"/>
                    <a:lumOff val="35000"/>
                  </a:schemeClr>
                </a:solidFill>
              </a:defRPr>
            </a:lvl1pPr>
          </a:lstStyle>
          <a:p>
            <a:fld id="{700875C8-8D45-46C8-A8F5-FEA845DC269A}" type="datetime1">
              <a:rPr lang="en-US" smtClean="0"/>
              <a:t>6/13/2022</a:t>
            </a:fld>
            <a:endParaRPr lang="en-US"/>
          </a:p>
        </p:txBody>
      </p:sp>
      <p:sp>
        <p:nvSpPr>
          <p:cNvPr id="5" name="Footer Placeholder 4"/>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464">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7527" y="6356356"/>
            <a:ext cx="2743200" cy="365125"/>
          </a:xfrm>
          <a:prstGeom prst="rect">
            <a:avLst/>
          </a:prstGeom>
        </p:spPr>
        <p:txBody>
          <a:bodyPr vert="horz" lIns="91440" tIns="45720" rIns="91440" bIns="45720" rtlCol="0" anchor="ctr"/>
          <a:lstStyle>
            <a:lvl1pPr algn="r">
              <a:defRPr sz="464">
                <a:solidFill>
                  <a:schemeClr val="tx1">
                    <a:tint val="75000"/>
                  </a:schemeClr>
                </a:solidFill>
              </a:defRPr>
            </a:lvl1pPr>
          </a:lstStyle>
          <a:p>
            <a:fld id="{7EB593EE-3B54-420A-A348-F6F8DC6C4938}" type="slidenum">
              <a:rPr lang="en-US" smtClean="0"/>
              <a:t>‹#›</a:t>
            </a:fld>
            <a:endParaRPr lang="en-US"/>
          </a:p>
        </p:txBody>
      </p:sp>
      <p:sp>
        <p:nvSpPr>
          <p:cNvPr id="7" name="Rectangle 6"/>
          <p:cNvSpPr/>
          <p:nvPr userDrawn="1"/>
        </p:nvSpPr>
        <p:spPr>
          <a:xfrm>
            <a:off x="0" y="0"/>
            <a:ext cx="10363200" cy="105734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088" y="75074"/>
            <a:ext cx="1479424" cy="890093"/>
          </a:xfrm>
          <a:prstGeom prst="rect">
            <a:avLst/>
          </a:prstGeom>
        </p:spPr>
      </p:pic>
      <p:sp>
        <p:nvSpPr>
          <p:cNvPr id="9" name="Rectangle 8"/>
          <p:cNvSpPr/>
          <p:nvPr userDrawn="1"/>
        </p:nvSpPr>
        <p:spPr>
          <a:xfrm>
            <a:off x="10261600" y="0"/>
            <a:ext cx="1930400" cy="1057342"/>
          </a:xfrm>
          <a:prstGeom prst="rect">
            <a:avLst/>
          </a:prstGeom>
          <a:blipFill dpi="0" rotWithShape="1">
            <a:blip r:embed="rId5" cstate="print">
              <a:lum contrast="8000"/>
              <a:extLst>
                <a:ext uri="{BEBA8EAE-BF5A-486C-A8C5-ECC9F3942E4B}">
                  <a14:imgProps xmlns:a14="http://schemas.microsoft.com/office/drawing/2010/main">
                    <a14:imgLayer r:embed="rId6">
                      <a14:imgEffect>
                        <a14:brightnessContrast bright="14000" contrast="10000"/>
                      </a14:imgEffect>
                    </a14:imgLayer>
                  </a14:imgProps>
                </a:ext>
                <a:ext uri="{28A0092B-C50C-407E-A947-70E740481C1C}">
                  <a14:useLocalDpi xmlns:a14="http://schemas.microsoft.com/office/drawing/2010/main" val="0"/>
                </a:ext>
              </a:extLst>
            </a:blip>
            <a:srcRect/>
            <a:stretch>
              <a:fillRect/>
            </a:stretch>
          </a:blipFill>
          <a:ln>
            <a:solidFill>
              <a:schemeClr val="tx1"/>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Tree>
    <p:extLst>
      <p:ext uri="{BB962C8B-B14F-4D97-AF65-F5344CB8AC3E}">
        <p14:creationId xmlns:p14="http://schemas.microsoft.com/office/powerpoint/2010/main" val="1038952391"/>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l" defTabSz="385763" rtl="0" eaLnBrk="1" latinLnBrk="0" hangingPunct="1">
        <a:lnSpc>
          <a:spcPct val="90000"/>
        </a:lnSpc>
        <a:spcBef>
          <a:spcPct val="0"/>
        </a:spcBef>
        <a:buNone/>
        <a:defRPr sz="1856" kern="1200">
          <a:solidFill>
            <a:schemeClr val="tx1"/>
          </a:solidFill>
          <a:latin typeface="+mj-lt"/>
          <a:ea typeface="+mj-ea"/>
          <a:cs typeface="+mj-cs"/>
        </a:defRPr>
      </a:lvl1pPr>
    </p:titleStyle>
    <p:bodyStyle>
      <a:lvl1pPr marL="96441" indent="-96441" algn="l" defTabSz="385763" rtl="0" eaLnBrk="1" latinLnBrk="0" hangingPunct="1">
        <a:lnSpc>
          <a:spcPct val="90000"/>
        </a:lnSpc>
        <a:spcBef>
          <a:spcPts val="422"/>
        </a:spcBef>
        <a:buFont typeface="Wingdings 2" pitchFamily="18" charset="2"/>
        <a:buChar char=""/>
        <a:defRPr sz="1181" kern="1200">
          <a:solidFill>
            <a:schemeClr val="tx1"/>
          </a:solidFill>
          <a:latin typeface="+mn-lt"/>
          <a:ea typeface="+mn-ea"/>
          <a:cs typeface="+mn-cs"/>
        </a:defRPr>
      </a:lvl1pPr>
      <a:lvl2pPr marL="289322" indent="-96441" algn="l" defTabSz="385763" rtl="0" eaLnBrk="1" latinLnBrk="0" hangingPunct="1">
        <a:lnSpc>
          <a:spcPct val="90000"/>
        </a:lnSpc>
        <a:spcBef>
          <a:spcPts val="211"/>
        </a:spcBef>
        <a:buFont typeface="Wingdings 2" pitchFamily="18" charset="2"/>
        <a:buChar char=""/>
        <a:defRPr sz="1013" kern="1200">
          <a:solidFill>
            <a:schemeClr val="tx1"/>
          </a:solidFill>
          <a:latin typeface="+mn-lt"/>
          <a:ea typeface="+mn-ea"/>
          <a:cs typeface="+mn-cs"/>
        </a:defRPr>
      </a:lvl2pPr>
      <a:lvl3pPr marL="482204" indent="-96441" algn="l" defTabSz="385763" rtl="0" eaLnBrk="1" latinLnBrk="0" hangingPunct="1">
        <a:lnSpc>
          <a:spcPct val="90000"/>
        </a:lnSpc>
        <a:spcBef>
          <a:spcPts val="211"/>
        </a:spcBef>
        <a:buFont typeface="Wingdings 2" pitchFamily="18" charset="2"/>
        <a:buChar char=""/>
        <a:defRPr sz="844" kern="1200">
          <a:solidFill>
            <a:schemeClr val="tx1"/>
          </a:solidFill>
          <a:latin typeface="+mn-lt"/>
          <a:ea typeface="+mn-ea"/>
          <a:cs typeface="+mn-cs"/>
        </a:defRPr>
      </a:lvl3pPr>
      <a:lvl4pPr marL="675085" indent="-96441" algn="l" defTabSz="385763" rtl="0" eaLnBrk="1" latinLnBrk="0" hangingPunct="1">
        <a:lnSpc>
          <a:spcPct val="90000"/>
        </a:lnSpc>
        <a:spcBef>
          <a:spcPts val="211"/>
        </a:spcBef>
        <a:buFont typeface="Wingdings 2" pitchFamily="18" charset="2"/>
        <a:buChar char=""/>
        <a:defRPr sz="760" kern="1200">
          <a:solidFill>
            <a:schemeClr val="tx1"/>
          </a:solidFill>
          <a:latin typeface="+mn-lt"/>
          <a:ea typeface="+mn-ea"/>
          <a:cs typeface="+mn-cs"/>
        </a:defRPr>
      </a:lvl4pPr>
      <a:lvl5pPr marL="867966" indent="-96441" algn="l" defTabSz="385763" rtl="0" eaLnBrk="1" latinLnBrk="0" hangingPunct="1">
        <a:lnSpc>
          <a:spcPct val="90000"/>
        </a:lnSpc>
        <a:spcBef>
          <a:spcPts val="211"/>
        </a:spcBef>
        <a:buFont typeface="Wingdings 2" pitchFamily="18" charset="2"/>
        <a:buChar char=""/>
        <a:defRPr sz="760" kern="1200">
          <a:solidFill>
            <a:schemeClr val="tx1"/>
          </a:solidFill>
          <a:latin typeface="+mn-lt"/>
          <a:ea typeface="+mn-ea"/>
          <a:cs typeface="+mn-cs"/>
        </a:defRPr>
      </a:lvl5pPr>
      <a:lvl6pPr marL="1060847" indent="-96441" algn="l" defTabSz="385763" rtl="0" eaLnBrk="1" latinLnBrk="0" hangingPunct="1">
        <a:spcBef>
          <a:spcPct val="20000"/>
        </a:spcBef>
        <a:buFont typeface="Wingdings 2" pitchFamily="18" charset="2"/>
        <a:buChar char=""/>
        <a:defRPr sz="760" kern="1200">
          <a:solidFill>
            <a:schemeClr val="tx1"/>
          </a:solidFill>
          <a:latin typeface="+mn-lt"/>
          <a:ea typeface="+mn-ea"/>
          <a:cs typeface="+mn-cs"/>
        </a:defRPr>
      </a:lvl6pPr>
      <a:lvl7pPr marL="1253729" indent="-96441" algn="l" defTabSz="385763" rtl="0" eaLnBrk="1" latinLnBrk="0" hangingPunct="1">
        <a:spcBef>
          <a:spcPct val="20000"/>
        </a:spcBef>
        <a:buFont typeface="Wingdings 2" pitchFamily="18" charset="2"/>
        <a:buChar char=""/>
        <a:defRPr sz="760" kern="1200">
          <a:solidFill>
            <a:schemeClr val="tx1"/>
          </a:solidFill>
          <a:latin typeface="+mn-lt"/>
          <a:ea typeface="+mn-ea"/>
          <a:cs typeface="+mn-cs"/>
        </a:defRPr>
      </a:lvl7pPr>
      <a:lvl8pPr marL="1446610" indent="-96441" algn="l" defTabSz="385763" rtl="0" eaLnBrk="1" latinLnBrk="0" hangingPunct="1">
        <a:spcBef>
          <a:spcPct val="20000"/>
        </a:spcBef>
        <a:buFont typeface="Wingdings 2" pitchFamily="18" charset="2"/>
        <a:buChar char=""/>
        <a:defRPr sz="760" kern="1200">
          <a:solidFill>
            <a:schemeClr val="tx1"/>
          </a:solidFill>
          <a:latin typeface="+mn-lt"/>
          <a:ea typeface="+mn-ea"/>
          <a:cs typeface="+mn-cs"/>
        </a:defRPr>
      </a:lvl8pPr>
      <a:lvl9pPr marL="1639491" indent="-96441" algn="l" defTabSz="385763" rtl="0" eaLnBrk="1" latinLnBrk="0" hangingPunct="1">
        <a:spcBef>
          <a:spcPct val="20000"/>
        </a:spcBef>
        <a:buFont typeface="Wingdings 2" pitchFamily="18" charset="2"/>
        <a:buChar char=""/>
        <a:defRPr sz="760" kern="1200">
          <a:solidFill>
            <a:schemeClr val="tx1"/>
          </a:solidFill>
          <a:latin typeface="+mn-lt"/>
          <a:ea typeface="+mn-ea"/>
          <a:cs typeface="+mn-cs"/>
        </a:defRPr>
      </a:lvl9pPr>
    </p:bodyStyle>
    <p:otherStyle>
      <a:defPPr>
        <a:defRPr lang="en-US"/>
      </a:defPPr>
      <a:lvl1pPr marL="0" algn="l" defTabSz="385763" rtl="0" eaLnBrk="1" latinLnBrk="0" hangingPunct="1">
        <a:defRPr sz="760" kern="1200">
          <a:solidFill>
            <a:schemeClr val="tx1"/>
          </a:solidFill>
          <a:latin typeface="+mn-lt"/>
          <a:ea typeface="+mn-ea"/>
          <a:cs typeface="+mn-cs"/>
        </a:defRPr>
      </a:lvl1pPr>
      <a:lvl2pPr marL="192881" algn="l" defTabSz="385763" rtl="0" eaLnBrk="1" latinLnBrk="0" hangingPunct="1">
        <a:defRPr sz="760" kern="1200">
          <a:solidFill>
            <a:schemeClr val="tx1"/>
          </a:solidFill>
          <a:latin typeface="+mn-lt"/>
          <a:ea typeface="+mn-ea"/>
          <a:cs typeface="+mn-cs"/>
        </a:defRPr>
      </a:lvl2pPr>
      <a:lvl3pPr marL="385763" algn="l" defTabSz="385763" rtl="0" eaLnBrk="1" latinLnBrk="0" hangingPunct="1">
        <a:defRPr sz="760" kern="1200">
          <a:solidFill>
            <a:schemeClr val="tx1"/>
          </a:solidFill>
          <a:latin typeface="+mn-lt"/>
          <a:ea typeface="+mn-ea"/>
          <a:cs typeface="+mn-cs"/>
        </a:defRPr>
      </a:lvl3pPr>
      <a:lvl4pPr marL="578644" algn="l" defTabSz="385763" rtl="0" eaLnBrk="1" latinLnBrk="0" hangingPunct="1">
        <a:defRPr sz="760" kern="1200">
          <a:solidFill>
            <a:schemeClr val="tx1"/>
          </a:solidFill>
          <a:latin typeface="+mn-lt"/>
          <a:ea typeface="+mn-ea"/>
          <a:cs typeface="+mn-cs"/>
        </a:defRPr>
      </a:lvl4pPr>
      <a:lvl5pPr marL="771525" algn="l" defTabSz="385763" rtl="0" eaLnBrk="1" latinLnBrk="0" hangingPunct="1">
        <a:defRPr sz="760" kern="1200">
          <a:solidFill>
            <a:schemeClr val="tx1"/>
          </a:solidFill>
          <a:latin typeface="+mn-lt"/>
          <a:ea typeface="+mn-ea"/>
          <a:cs typeface="+mn-cs"/>
        </a:defRPr>
      </a:lvl5pPr>
      <a:lvl6pPr marL="964406" algn="l" defTabSz="385763" rtl="0" eaLnBrk="1" latinLnBrk="0" hangingPunct="1">
        <a:defRPr sz="760" kern="1200">
          <a:solidFill>
            <a:schemeClr val="tx1"/>
          </a:solidFill>
          <a:latin typeface="+mn-lt"/>
          <a:ea typeface="+mn-ea"/>
          <a:cs typeface="+mn-cs"/>
        </a:defRPr>
      </a:lvl6pPr>
      <a:lvl7pPr marL="1157288" algn="l" defTabSz="385763" rtl="0" eaLnBrk="1" latinLnBrk="0" hangingPunct="1">
        <a:defRPr sz="760" kern="1200">
          <a:solidFill>
            <a:schemeClr val="tx1"/>
          </a:solidFill>
          <a:latin typeface="+mn-lt"/>
          <a:ea typeface="+mn-ea"/>
          <a:cs typeface="+mn-cs"/>
        </a:defRPr>
      </a:lvl7pPr>
      <a:lvl8pPr marL="1350169" algn="l" defTabSz="385763" rtl="0" eaLnBrk="1" latinLnBrk="0" hangingPunct="1">
        <a:defRPr sz="760" kern="1200">
          <a:solidFill>
            <a:schemeClr val="tx1"/>
          </a:solidFill>
          <a:latin typeface="+mn-lt"/>
          <a:ea typeface="+mn-ea"/>
          <a:cs typeface="+mn-cs"/>
        </a:defRPr>
      </a:lvl8pPr>
      <a:lvl9pPr marL="1543050" algn="l" defTabSz="385763" rtl="0" eaLnBrk="1" latinLnBrk="0" hangingPunct="1">
        <a:defRPr sz="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xml"/><Relationship Id="rId7" Type="http://schemas.openxmlformats.org/officeDocument/2006/relationships/image" Target="../media/image7.emf"/><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xml"/><Relationship Id="rId7" Type="http://schemas.openxmlformats.org/officeDocument/2006/relationships/image" Target="../media/image12.jpe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png"/><Relationship Id="rId5" Type="http://schemas.openxmlformats.org/officeDocument/2006/relationships/image" Target="../media/image13.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5.png"/><Relationship Id="rId11" Type="http://schemas.openxmlformats.org/officeDocument/2006/relationships/image" Target="../media/image8.png"/><Relationship Id="rId5" Type="http://schemas.openxmlformats.org/officeDocument/2006/relationships/image" Target="../media/image14.png"/><Relationship Id="rId10" Type="http://schemas.openxmlformats.org/officeDocument/2006/relationships/image" Target="../media/image19.jpg"/><Relationship Id="rId4" Type="http://schemas.openxmlformats.org/officeDocument/2006/relationships/notesSlide" Target="../notesSlides/notesSlide6.xml"/><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8.png"/><Relationship Id="rId5" Type="http://schemas.openxmlformats.org/officeDocument/2006/relationships/image" Target="../media/image23.emf"/><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slideLayout" Target="../slideLayouts/slideLayout2.xml"/><Relationship Id="rId7" Type="http://schemas.openxmlformats.org/officeDocument/2006/relationships/image" Target="../media/image26.emf"/><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notesSlide" Target="../notesSlides/notesSlide10.xml"/><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8.png"/><Relationship Id="rId5" Type="http://schemas.openxmlformats.org/officeDocument/2006/relationships/image" Target="../media/image28.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8.png"/><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542" y="508709"/>
            <a:ext cx="9271591" cy="511748"/>
          </a:xfrm>
        </p:spPr>
        <p:txBody>
          <a:bodyPr>
            <a:noAutofit/>
          </a:bodyPr>
          <a:lstStyle/>
          <a:p>
            <a:r>
              <a:rPr lang="en-US" sz="3200" b="1" dirty="0">
                <a:solidFill>
                  <a:schemeClr val="bg1"/>
                </a:solidFill>
                <a:latin typeface="Helvetica" panose="020B0604020202020204" pitchFamily="34" charset="0"/>
                <a:cs typeface="Helvetica" panose="020B0604020202020204" pitchFamily="34" charset="0"/>
              </a:rPr>
              <a:t>Monitoring Human Performance on Future Deep Space Missions</a:t>
            </a:r>
          </a:p>
        </p:txBody>
      </p:sp>
      <p:sp>
        <p:nvSpPr>
          <p:cNvPr id="3" name="Subtitle 2"/>
          <p:cNvSpPr>
            <a:spLocks noGrp="1"/>
          </p:cNvSpPr>
          <p:nvPr>
            <p:ph type="subTitle" idx="1"/>
          </p:nvPr>
        </p:nvSpPr>
        <p:spPr>
          <a:xfrm>
            <a:off x="478971" y="1807032"/>
            <a:ext cx="4495804" cy="4376057"/>
          </a:xfrm>
          <a:ln w="38100">
            <a:solidFill>
              <a:schemeClr val="accent2">
                <a:lumMod val="75000"/>
              </a:schemeClr>
            </a:solidFill>
          </a:ln>
        </p:spPr>
        <p:txBody>
          <a:bodyPr>
            <a:noAutofit/>
          </a:bodyPr>
          <a:lstStyle/>
          <a:p>
            <a:pPr marL="403225" algn="l">
              <a:lnSpc>
                <a:spcPct val="100000"/>
              </a:lnSpc>
              <a:spcBef>
                <a:spcPts val="0"/>
              </a:spcBef>
            </a:pPr>
            <a:endParaRPr lang="en-US" sz="2000" b="1" dirty="0">
              <a:latin typeface="Helvetica" panose="020B0604020202020204" pitchFamily="34" charset="0"/>
              <a:cs typeface="Helvetica" panose="020B0604020202020204" pitchFamily="34" charset="0"/>
            </a:endParaRPr>
          </a:p>
          <a:p>
            <a:pPr marL="403225" algn="l">
              <a:lnSpc>
                <a:spcPct val="100000"/>
              </a:lnSpc>
              <a:spcBef>
                <a:spcPts val="0"/>
              </a:spcBef>
            </a:pPr>
            <a:r>
              <a:rPr lang="en-US" sz="2000" b="1" dirty="0">
                <a:latin typeface="Helvetica" panose="020B0604020202020204" pitchFamily="34" charset="0"/>
                <a:cs typeface="Helvetica" panose="020B0604020202020204" pitchFamily="34" charset="0"/>
              </a:rPr>
              <a:t>Kritina Holden  	   </a:t>
            </a:r>
          </a:p>
          <a:p>
            <a:pPr marL="403225" algn="l">
              <a:lnSpc>
                <a:spcPct val="100000"/>
              </a:lnSpc>
              <a:spcBef>
                <a:spcPts val="0"/>
              </a:spcBef>
              <a:spcAft>
                <a:spcPts val="1200"/>
              </a:spcAft>
            </a:pPr>
            <a:r>
              <a:rPr lang="en-US" sz="2000" b="1" dirty="0">
                <a:latin typeface="Helvetica" panose="020B0604020202020204" pitchFamily="34" charset="0"/>
                <a:cs typeface="Helvetica" panose="020B0604020202020204" pitchFamily="34" charset="0"/>
              </a:rPr>
              <a:t>Leidos</a:t>
            </a:r>
          </a:p>
          <a:p>
            <a:pPr marL="403225" algn="l">
              <a:lnSpc>
                <a:spcPct val="100000"/>
              </a:lnSpc>
              <a:spcBef>
                <a:spcPts val="0"/>
              </a:spcBef>
            </a:pPr>
            <a:r>
              <a:rPr lang="en-US" sz="2000" b="1" dirty="0">
                <a:latin typeface="Helvetica" panose="020B0604020202020204" pitchFamily="34" charset="0"/>
                <a:cs typeface="Helvetica" panose="020B0604020202020204" pitchFamily="34" charset="0"/>
              </a:rPr>
              <a:t>Brandin Munson	   </a:t>
            </a:r>
          </a:p>
          <a:p>
            <a:pPr marL="403225" algn="l">
              <a:lnSpc>
                <a:spcPct val="100000"/>
              </a:lnSpc>
              <a:spcBef>
                <a:spcPts val="0"/>
              </a:spcBef>
              <a:spcAft>
                <a:spcPts val="1200"/>
              </a:spcAft>
            </a:pPr>
            <a:r>
              <a:rPr lang="en-US" sz="2000" b="1" dirty="0">
                <a:latin typeface="Helvetica" panose="020B0604020202020204" pitchFamily="34" charset="0"/>
                <a:cs typeface="Helvetica" panose="020B0604020202020204" pitchFamily="34" charset="0"/>
              </a:rPr>
              <a:t>University of Houston   </a:t>
            </a:r>
          </a:p>
          <a:p>
            <a:pPr marL="403225" algn="l">
              <a:lnSpc>
                <a:spcPct val="100000"/>
              </a:lnSpc>
              <a:spcBef>
                <a:spcPts val="0"/>
              </a:spcBef>
            </a:pPr>
            <a:r>
              <a:rPr lang="en-US" sz="2000" b="1" dirty="0">
                <a:latin typeface="Helvetica" panose="020B0604020202020204" pitchFamily="34" charset="0"/>
                <a:cs typeface="Helvetica" panose="020B0604020202020204" pitchFamily="34" charset="0"/>
              </a:rPr>
              <a:t>Jerri Stephenson	   </a:t>
            </a:r>
          </a:p>
          <a:p>
            <a:pPr marL="403225" algn="l">
              <a:lnSpc>
                <a:spcPct val="100000"/>
              </a:lnSpc>
              <a:spcBef>
                <a:spcPts val="0"/>
              </a:spcBef>
            </a:pPr>
            <a:r>
              <a:rPr lang="en-US" sz="2000" b="1" dirty="0">
                <a:latin typeface="Helvetica" panose="020B0604020202020204" pitchFamily="34" charset="0"/>
                <a:cs typeface="Helvetica" panose="020B0604020202020204" pitchFamily="34" charset="0"/>
              </a:rPr>
              <a:t>NASA</a:t>
            </a:r>
          </a:p>
          <a:p>
            <a:pPr marL="174625" defTabSz="457200">
              <a:lnSpc>
                <a:spcPct val="100000"/>
              </a:lnSpc>
              <a:spcBef>
                <a:spcPts val="1200"/>
              </a:spcBef>
            </a:pPr>
            <a:endParaRPr lang="en-US" sz="2000" b="1" dirty="0">
              <a:latin typeface="Helvetica" panose="020B0604020202020204" pitchFamily="34" charset="0"/>
              <a:cs typeface="Helvetica" panose="020B0604020202020204" pitchFamily="34" charset="0"/>
            </a:endParaRPr>
          </a:p>
          <a:p>
            <a:pPr marL="174625" defTabSz="457200">
              <a:lnSpc>
                <a:spcPct val="100000"/>
              </a:lnSpc>
              <a:spcBef>
                <a:spcPts val="1200"/>
              </a:spcBef>
            </a:pPr>
            <a:r>
              <a:rPr lang="en-US" sz="2000" b="1" dirty="0">
                <a:latin typeface="Helvetica" panose="020B0604020202020204" pitchFamily="34" charset="0"/>
                <a:cs typeface="Helvetica" panose="020B0604020202020204" pitchFamily="34" charset="0"/>
              </a:rPr>
              <a:t>NASA Johnson Space Center</a:t>
            </a:r>
          </a:p>
          <a:p>
            <a:pPr marL="174625" defTabSz="457200">
              <a:lnSpc>
                <a:spcPct val="100000"/>
              </a:lnSpc>
              <a:spcBef>
                <a:spcPts val="0"/>
              </a:spcBef>
            </a:pPr>
            <a:r>
              <a:rPr lang="en-US" sz="2000" b="1" dirty="0">
                <a:latin typeface="Helvetica" panose="020B0604020202020204" pitchFamily="34" charset="0"/>
                <a:cs typeface="Helvetica" panose="020B0604020202020204" pitchFamily="34" charset="0"/>
              </a:rPr>
              <a:t>July, 2021</a:t>
            </a:r>
          </a:p>
          <a:p>
            <a:pPr marL="457200" indent="287338" algn="l" defTabSz="457200">
              <a:lnSpc>
                <a:spcPct val="100000"/>
              </a:lnSpc>
              <a:spcBef>
                <a:spcPts val="338"/>
              </a:spcBef>
            </a:pPr>
            <a:endParaRPr lang="en-US" sz="2400" b="1" dirty="0">
              <a:latin typeface="Helvetica" panose="020B0604020202020204" pitchFamily="34" charset="0"/>
              <a:cs typeface="Helvetica" panose="020B0604020202020204" pitchFamily="34" charset="0"/>
            </a:endParaRPr>
          </a:p>
          <a:p>
            <a:pPr algn="l">
              <a:lnSpc>
                <a:spcPct val="100000"/>
              </a:lnSpc>
              <a:spcBef>
                <a:spcPts val="338"/>
              </a:spcBef>
            </a:pPr>
            <a:endParaRPr lang="en-US" sz="2400" b="1" dirty="0">
              <a:latin typeface="Helvetica" panose="020B0604020202020204" pitchFamily="34" charset="0"/>
              <a:cs typeface="Helvetica" panose="020B0604020202020204" pitchFamily="34" charset="0"/>
            </a:endParaRPr>
          </a:p>
          <a:p>
            <a:pPr algn="l">
              <a:lnSpc>
                <a:spcPct val="100000"/>
              </a:lnSpc>
              <a:spcBef>
                <a:spcPts val="338"/>
              </a:spcBef>
            </a:pPr>
            <a:endParaRPr lang="en-US" sz="2400" b="1" dirty="0">
              <a:latin typeface="Helvetica" panose="020B0604020202020204" pitchFamily="34" charset="0"/>
              <a:cs typeface="Helvetica" panose="020B0604020202020204" pitchFamily="34" charset="0"/>
            </a:endParaRPr>
          </a:p>
          <a:p>
            <a:pPr algn="l">
              <a:lnSpc>
                <a:spcPct val="100000"/>
              </a:lnSpc>
              <a:spcBef>
                <a:spcPts val="338"/>
              </a:spcBef>
            </a:pPr>
            <a:endParaRPr lang="en-US" sz="2400" b="1" dirty="0">
              <a:latin typeface="Helvetica" panose="020B0604020202020204" pitchFamily="34" charset="0"/>
              <a:cs typeface="Helvetica" panose="020B0604020202020204" pitchFamily="34" charset="0"/>
            </a:endParaRPr>
          </a:p>
          <a:p>
            <a:pPr algn="l">
              <a:lnSpc>
                <a:spcPct val="100000"/>
              </a:lnSpc>
              <a:spcBef>
                <a:spcPts val="338"/>
              </a:spcBef>
            </a:pPr>
            <a:endParaRPr lang="en-US" sz="2400" b="1" dirty="0">
              <a:latin typeface="Helvetica" panose="020B0604020202020204" pitchFamily="34" charset="0"/>
              <a:cs typeface="Helvetica" panose="020B0604020202020204" pitchFamily="34" charset="0"/>
            </a:endParaRPr>
          </a:p>
          <a:p>
            <a:pPr algn="l">
              <a:lnSpc>
                <a:spcPct val="100000"/>
              </a:lnSpc>
              <a:spcBef>
                <a:spcPts val="338"/>
              </a:spcBef>
            </a:pPr>
            <a:r>
              <a:rPr lang="en-US" sz="2400" b="1" dirty="0">
                <a:latin typeface="Helvetica" panose="020B0604020202020204" pitchFamily="34" charset="0"/>
                <a:cs typeface="Helvetica" panose="020B0604020202020204" pitchFamily="34" charset="0"/>
              </a:rPr>
              <a:t>						</a:t>
            </a:r>
          </a:p>
          <a:p>
            <a:pPr algn="l">
              <a:lnSpc>
                <a:spcPct val="100000"/>
              </a:lnSpc>
              <a:spcBef>
                <a:spcPts val="338"/>
              </a:spcBef>
            </a:pPr>
            <a:endParaRPr lang="en-US" sz="2400" b="1" dirty="0">
              <a:latin typeface="Helvetica" panose="020B0604020202020204" pitchFamily="34" charset="0"/>
              <a:cs typeface="Helvetica" panose="020B0604020202020204" pitchFamily="34" charset="0"/>
            </a:endParaRPr>
          </a:p>
          <a:p>
            <a:pPr algn="l">
              <a:lnSpc>
                <a:spcPct val="100000"/>
              </a:lnSpc>
              <a:spcBef>
                <a:spcPts val="338"/>
              </a:spcBef>
            </a:pPr>
            <a:endParaRPr lang="en-US" sz="2400" b="1" dirty="0">
              <a:latin typeface="Helvetica" panose="020B0604020202020204" pitchFamily="34" charset="0"/>
              <a:cs typeface="Helvetica" panose="020B0604020202020204" pitchFamily="34" charset="0"/>
            </a:endParaRPr>
          </a:p>
          <a:p>
            <a:pPr algn="l">
              <a:lnSpc>
                <a:spcPct val="100000"/>
              </a:lnSpc>
              <a:spcBef>
                <a:spcPts val="338"/>
              </a:spcBef>
            </a:pPr>
            <a:endParaRPr lang="en-US" sz="2400" b="1" dirty="0">
              <a:latin typeface="Helvetica" panose="020B0604020202020204" pitchFamily="34" charset="0"/>
              <a:cs typeface="Helvetica" panose="020B0604020202020204" pitchFamily="34" charset="0"/>
            </a:endParaRPr>
          </a:p>
          <a:p>
            <a:pPr algn="l">
              <a:lnSpc>
                <a:spcPct val="100000"/>
              </a:lnSpc>
              <a:spcBef>
                <a:spcPts val="338"/>
              </a:spcBef>
            </a:pPr>
            <a:endParaRPr lang="en-US" sz="2400" dirty="0">
              <a:latin typeface="Helvetica" panose="020B0604020202020204" pitchFamily="34" charset="0"/>
              <a:cs typeface="Helvetica" panose="020B0604020202020204" pitchFamily="34" charset="0"/>
            </a:endParaRPr>
          </a:p>
          <a:p>
            <a:pPr algn="l">
              <a:lnSpc>
                <a:spcPct val="100000"/>
              </a:lnSpc>
              <a:spcBef>
                <a:spcPts val="338"/>
              </a:spcBef>
            </a:pPr>
            <a:endParaRPr lang="en-US" sz="2400" dirty="0">
              <a:latin typeface="Helvetica" panose="020B0604020202020204" pitchFamily="34" charset="0"/>
              <a:cs typeface="Helvetica" panose="020B0604020202020204" pitchFamily="34" charset="0"/>
            </a:endParaRPr>
          </a:p>
          <a:p>
            <a:pPr algn="l">
              <a:lnSpc>
                <a:spcPct val="100000"/>
              </a:lnSpc>
              <a:spcBef>
                <a:spcPts val="338"/>
              </a:spcBef>
            </a:pPr>
            <a:endParaRPr lang="en-US" sz="2400" dirty="0">
              <a:latin typeface="Helvetica" panose="020B0604020202020204" pitchFamily="34" charset="0"/>
              <a:cs typeface="Helvetica" panose="020B0604020202020204" pitchFamily="34" charset="0"/>
            </a:endParaRPr>
          </a:p>
          <a:p>
            <a:pPr algn="l">
              <a:lnSpc>
                <a:spcPct val="100000"/>
              </a:lnSpc>
              <a:spcBef>
                <a:spcPts val="338"/>
              </a:spcBef>
            </a:pPr>
            <a:endParaRPr lang="en-US" sz="2400" dirty="0">
              <a:latin typeface="Helvetica" panose="020B0604020202020204" pitchFamily="34" charset="0"/>
              <a:cs typeface="Helvetica" panose="020B0604020202020204" pitchFamily="34" charset="0"/>
            </a:endParaRPr>
          </a:p>
        </p:txBody>
      </p:sp>
      <p:pic>
        <p:nvPicPr>
          <p:cNvPr id="4" name="Picture 3"/>
          <p:cNvPicPr>
            <a:picLocks noChangeAspect="1"/>
          </p:cNvPicPr>
          <p:nvPr/>
        </p:nvPicPr>
        <p:blipFill>
          <a:blip r:embed="rId5"/>
          <a:stretch>
            <a:fillRect/>
          </a:stretch>
        </p:blipFill>
        <p:spPr>
          <a:xfrm rot="10800000" flipV="1">
            <a:off x="5965369" y="4408715"/>
            <a:ext cx="3918118" cy="2203942"/>
          </a:xfrm>
          <a:prstGeom prst="rect">
            <a:avLst/>
          </a:prstGeom>
        </p:spPr>
      </p:pic>
      <p:pic>
        <p:nvPicPr>
          <p:cNvPr id="8" name="Picture 7"/>
          <p:cNvPicPr>
            <a:picLocks noChangeAspect="1"/>
          </p:cNvPicPr>
          <p:nvPr/>
        </p:nvPicPr>
        <p:blipFill>
          <a:blip r:embed="rId6"/>
          <a:stretch>
            <a:fillRect/>
          </a:stretch>
        </p:blipFill>
        <p:spPr>
          <a:xfrm>
            <a:off x="9427028" y="1375001"/>
            <a:ext cx="1960096" cy="4367231"/>
          </a:xfrm>
          <a:prstGeom prst="rect">
            <a:avLst/>
          </a:prstGeom>
        </p:spPr>
      </p:pic>
      <p:pic>
        <p:nvPicPr>
          <p:cNvPr id="10" name="Picture 9"/>
          <p:cNvPicPr>
            <a:picLocks noChangeAspect="1"/>
          </p:cNvPicPr>
          <p:nvPr/>
        </p:nvPicPr>
        <p:blipFill>
          <a:blip r:embed="rId7"/>
          <a:stretch>
            <a:fillRect/>
          </a:stretch>
        </p:blipFill>
        <p:spPr>
          <a:xfrm>
            <a:off x="5627581" y="1487595"/>
            <a:ext cx="3480957" cy="2566575"/>
          </a:xfrm>
          <a:prstGeom prst="rect">
            <a:avLst/>
          </a:prstGeom>
        </p:spPr>
      </p:pic>
      <p:pic>
        <p:nvPicPr>
          <p:cNvPr id="16" name="Audio 1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118289530"/>
      </p:ext>
    </p:extLst>
  </p:cSld>
  <p:clrMapOvr>
    <a:masterClrMapping/>
  </p:clrMapOvr>
  <mc:AlternateContent xmlns:mc="http://schemas.openxmlformats.org/markup-compatibility/2006" xmlns:p14="http://schemas.microsoft.com/office/powerpoint/2010/main">
    <mc:Choice Requires="p14">
      <p:transition spd="slow" p14:dur="2000" advTm="16000"/>
    </mc:Choice>
    <mc:Fallback xmlns="">
      <p:transition spd="slow" advTm="1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970" y="-103651"/>
            <a:ext cx="7886700" cy="1325562"/>
          </a:xfrm>
        </p:spPr>
        <p:txBody>
          <a:bodyPr>
            <a:normAutofit/>
          </a:bodyPr>
          <a:lstStyle/>
          <a:p>
            <a:r>
              <a:rPr lang="en-US" sz="3200" b="1" dirty="0">
                <a:solidFill>
                  <a:schemeClr val="bg1"/>
                </a:solidFill>
                <a:latin typeface="Helvetica" panose="020B0604020202020204" pitchFamily="34" charset="0"/>
                <a:cs typeface="Helvetica" panose="020B0604020202020204" pitchFamily="34" charset="0"/>
              </a:rPr>
              <a:t>Key Spaceflight Hazards</a:t>
            </a:r>
          </a:p>
        </p:txBody>
      </p:sp>
      <p:sp>
        <p:nvSpPr>
          <p:cNvPr id="3" name="Content Placeholder 2"/>
          <p:cNvSpPr>
            <a:spLocks noGrp="1"/>
          </p:cNvSpPr>
          <p:nvPr>
            <p:ph idx="1"/>
          </p:nvPr>
        </p:nvSpPr>
        <p:spPr>
          <a:xfrm>
            <a:off x="733647" y="1654629"/>
            <a:ext cx="10451804" cy="4589307"/>
          </a:xfrm>
        </p:spPr>
        <p:txBody>
          <a:bodyPr>
            <a:normAutofit/>
          </a:bodyPr>
          <a:lstStyle/>
          <a:p>
            <a:pPr marL="217488" indent="-217488">
              <a:spcAft>
                <a:spcPts val="600"/>
              </a:spcAft>
            </a:pPr>
            <a:r>
              <a:rPr lang="en-US" sz="2000" b="1" dirty="0">
                <a:latin typeface="Helvetica" panose="020B0604020202020204" pitchFamily="34" charset="0"/>
                <a:cs typeface="Helvetica" panose="020B0604020202020204" pitchFamily="34" charset="0"/>
              </a:rPr>
              <a:t>Radiation</a:t>
            </a:r>
          </a:p>
          <a:p>
            <a:pPr lvl="1">
              <a:spcAft>
                <a:spcPts val="1800"/>
              </a:spcAft>
              <a:buFont typeface="Calibri" panose="020F0502020204030204" pitchFamily="34" charset="0"/>
              <a:buChar char="−"/>
            </a:pPr>
            <a:r>
              <a:rPr lang="en-US" sz="2000" dirty="0">
                <a:latin typeface="Helvetica" panose="020B0604020202020204" pitchFamily="34" charset="0"/>
                <a:cs typeface="Helvetica" panose="020B0604020202020204" pitchFamily="34" charset="0"/>
              </a:rPr>
              <a:t>Higher levels and more dangerous</a:t>
            </a:r>
          </a:p>
          <a:p>
            <a:pPr marL="217488" indent="-217488">
              <a:spcAft>
                <a:spcPts val="600"/>
              </a:spcAft>
            </a:pPr>
            <a:r>
              <a:rPr lang="en-US" sz="2000" b="1" dirty="0">
                <a:latin typeface="Helvetica" panose="020B0604020202020204" pitchFamily="34" charset="0"/>
                <a:cs typeface="Helvetica" panose="020B0604020202020204" pitchFamily="34" charset="0"/>
              </a:rPr>
              <a:t>Isolation and confinement</a:t>
            </a:r>
          </a:p>
          <a:p>
            <a:pPr lvl="1">
              <a:spcAft>
                <a:spcPts val="1800"/>
              </a:spcAft>
              <a:buFont typeface="Calibri" panose="020F0502020204030204" pitchFamily="34" charset="0"/>
              <a:buChar char="−"/>
            </a:pPr>
            <a:r>
              <a:rPr lang="en-US" sz="2000" dirty="0">
                <a:latin typeface="Helvetica" panose="020B0604020202020204" pitchFamily="34" charset="0"/>
                <a:cs typeface="Helvetica" panose="020B0604020202020204" pitchFamily="34" charset="0"/>
              </a:rPr>
              <a:t>Longer missions, greater isolation</a:t>
            </a:r>
          </a:p>
          <a:p>
            <a:pPr marL="217488" indent="-217488">
              <a:spcAft>
                <a:spcPts val="600"/>
              </a:spcAft>
            </a:pPr>
            <a:r>
              <a:rPr lang="en-US" sz="2000" b="1" dirty="0">
                <a:latin typeface="Helvetica" panose="020B0604020202020204" pitchFamily="34" charset="0"/>
                <a:cs typeface="Helvetica" panose="020B0604020202020204" pitchFamily="34" charset="0"/>
              </a:rPr>
              <a:t>Hostile/closed environment</a:t>
            </a:r>
          </a:p>
          <a:p>
            <a:pPr lvl="1">
              <a:spcAft>
                <a:spcPts val="1800"/>
              </a:spcAft>
              <a:buFont typeface="Calibri" panose="020F0502020204030204" pitchFamily="34" charset="0"/>
              <a:buChar char="−"/>
            </a:pPr>
            <a:r>
              <a:rPr lang="en-US" sz="2000" dirty="0">
                <a:latin typeface="Helvetica" panose="020B0604020202020204" pitchFamily="34" charset="0"/>
                <a:cs typeface="Helvetica" panose="020B0604020202020204" pitchFamily="34" charset="0"/>
              </a:rPr>
              <a:t>Known and unknown hazards</a:t>
            </a:r>
          </a:p>
          <a:p>
            <a:pPr marL="217488" indent="-217488">
              <a:spcAft>
                <a:spcPts val="600"/>
              </a:spcAft>
            </a:pPr>
            <a:r>
              <a:rPr lang="en-US" sz="2000" b="1" dirty="0">
                <a:latin typeface="Helvetica" panose="020B0604020202020204" pitchFamily="34" charset="0"/>
                <a:cs typeface="Helvetica" panose="020B0604020202020204" pitchFamily="34" charset="0"/>
              </a:rPr>
              <a:t>Gravity</a:t>
            </a:r>
          </a:p>
          <a:p>
            <a:pPr lvl="1">
              <a:spcAft>
                <a:spcPts val="1800"/>
              </a:spcAft>
              <a:buFont typeface="Calibri" panose="020F0502020204030204" pitchFamily="34" charset="0"/>
              <a:buChar char="−"/>
            </a:pPr>
            <a:r>
              <a:rPr lang="en-US" sz="2000" dirty="0">
                <a:latin typeface="Helvetica" panose="020B0604020202020204" pitchFamily="34" charset="0"/>
                <a:cs typeface="Helvetica" panose="020B0604020202020204" pitchFamily="34" charset="0"/>
              </a:rPr>
              <a:t>Gravitational transitions and adaptation </a:t>
            </a:r>
          </a:p>
          <a:p>
            <a:pPr marL="217488" indent="-217488">
              <a:spcAft>
                <a:spcPts val="600"/>
              </a:spcAft>
            </a:pPr>
            <a:r>
              <a:rPr lang="en-US" sz="2000" b="1" dirty="0">
                <a:latin typeface="Helvetica" panose="020B0604020202020204" pitchFamily="34" charset="0"/>
                <a:cs typeface="Helvetica" panose="020B0604020202020204" pitchFamily="34" charset="0"/>
              </a:rPr>
              <a:t>Distance from Earth</a:t>
            </a:r>
          </a:p>
          <a:p>
            <a:pPr lvl="1">
              <a:spcAft>
                <a:spcPts val="1800"/>
              </a:spcAft>
              <a:buFont typeface="Calibri" panose="020F0502020204030204" pitchFamily="34" charset="0"/>
              <a:buChar char="−"/>
            </a:pPr>
            <a:r>
              <a:rPr lang="en-US" sz="2000" dirty="0">
                <a:latin typeface="Helvetica" panose="020B0604020202020204" pitchFamily="34" charset="0"/>
                <a:cs typeface="Helvetica" panose="020B0604020202020204" pitchFamily="34" charset="0"/>
              </a:rPr>
              <a:t>Communication delays and blackouts</a:t>
            </a:r>
          </a:p>
        </p:txBody>
      </p:sp>
      <p:sp>
        <p:nvSpPr>
          <p:cNvPr id="4" name="Slide Number Placeholder 3"/>
          <p:cNvSpPr>
            <a:spLocks noGrp="1"/>
          </p:cNvSpPr>
          <p:nvPr>
            <p:ph type="sldNum" sz="quarter" idx="12"/>
          </p:nvPr>
        </p:nvSpPr>
        <p:spPr/>
        <p:txBody>
          <a:bodyPr/>
          <a:lstStyle/>
          <a:p>
            <a:fld id="{7EB593EE-3B54-420A-A348-F6F8DC6C4938}" type="slidenum">
              <a:rPr lang="en-US" smtClean="0"/>
              <a:t>2</a:t>
            </a:fld>
            <a:endParaRPr lang="en-US" dirty="0"/>
          </a:p>
        </p:txBody>
      </p:sp>
      <p:pic>
        <p:nvPicPr>
          <p:cNvPr id="6" name="Picture 5"/>
          <p:cNvPicPr>
            <a:picLocks noChangeAspect="1"/>
          </p:cNvPicPr>
          <p:nvPr/>
        </p:nvPicPr>
        <p:blipFill>
          <a:blip r:embed="rId5"/>
          <a:stretch>
            <a:fillRect/>
          </a:stretch>
        </p:blipFill>
        <p:spPr>
          <a:xfrm>
            <a:off x="7195458" y="1299893"/>
            <a:ext cx="4682520" cy="3116802"/>
          </a:xfrm>
          <a:prstGeom prst="rect">
            <a:avLst/>
          </a:prstGeom>
        </p:spPr>
      </p:pic>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632557153"/>
      </p:ext>
    </p:extLst>
  </p:cSld>
  <p:clrMapOvr>
    <a:masterClrMapping/>
  </p:clrMapOvr>
  <mc:AlternateContent xmlns:mc="http://schemas.openxmlformats.org/markup-compatibility/2006" xmlns:p14="http://schemas.microsoft.com/office/powerpoint/2010/main">
    <mc:Choice Requires="p14">
      <p:transition spd="slow" p14:dur="2000" advTm="62000"/>
    </mc:Choice>
    <mc:Fallback xmlns="">
      <p:transition spd="slow" advTm="6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55092" y="976913"/>
            <a:ext cx="7905635" cy="1092200"/>
          </a:xfrm>
        </p:spPr>
        <p:txBody>
          <a:bodyPr>
            <a:normAutofit/>
          </a:bodyPr>
          <a:lstStyle/>
          <a:p>
            <a:r>
              <a:rPr lang="en-US" sz="2100" b="1" dirty="0">
                <a:latin typeface="Helvetica" panose="020B0604020202020204" pitchFamily="34" charset="0"/>
                <a:cs typeface="Helvetica" panose="020B0604020202020204" pitchFamily="34" charset="0"/>
              </a:rPr>
              <a:t>Flight Controller / Crew Partnership</a:t>
            </a:r>
          </a:p>
        </p:txBody>
      </p:sp>
      <p:sp>
        <p:nvSpPr>
          <p:cNvPr id="4" name="Slide Number Placeholder 3"/>
          <p:cNvSpPr>
            <a:spLocks noGrp="1"/>
          </p:cNvSpPr>
          <p:nvPr>
            <p:ph type="sldNum" sz="quarter" idx="12"/>
          </p:nvPr>
        </p:nvSpPr>
        <p:spPr/>
        <p:txBody>
          <a:bodyPr/>
          <a:lstStyle/>
          <a:p>
            <a:fld id="{D57F1E4F-1CFF-5643-939E-217C01CDF565}" type="slidenum">
              <a:rPr lang="en-US" smtClean="0"/>
              <a:pPr/>
              <a:t>3</a:t>
            </a:fld>
            <a:endParaRPr lang="en-US" dirty="0"/>
          </a:p>
        </p:txBody>
      </p:sp>
      <p:pic>
        <p:nvPicPr>
          <p:cNvPr id="9" name="Picture 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937622" y="2069113"/>
            <a:ext cx="2572781" cy="1751392"/>
          </a:xfrm>
          <a:prstGeom prst="rect">
            <a:avLst/>
          </a:prstGeom>
        </p:spPr>
      </p:pic>
      <p:sp>
        <p:nvSpPr>
          <p:cNvPr id="10" name="TextBox 9"/>
          <p:cNvSpPr txBox="1"/>
          <p:nvPr/>
        </p:nvSpPr>
        <p:spPr>
          <a:xfrm>
            <a:off x="6324407" y="4192468"/>
            <a:ext cx="5036320" cy="2339102"/>
          </a:xfrm>
          <a:prstGeom prst="rect">
            <a:avLst/>
          </a:prstGeom>
          <a:noFill/>
        </p:spPr>
        <p:txBody>
          <a:bodyPr wrap="square" rtlCol="0">
            <a:spAutoFit/>
          </a:bodyPr>
          <a:lstStyle/>
          <a:p>
            <a:pPr marL="214313" indent="-214313">
              <a:buFont typeface="Arial" panose="020B0604020202020204" pitchFamily="34" charset="0"/>
              <a:buChar char="•"/>
            </a:pPr>
            <a:r>
              <a:rPr lang="en-US" sz="2000" dirty="0">
                <a:latin typeface="Helvetica" panose="020B0604020202020204" pitchFamily="34" charset="0"/>
                <a:cs typeface="Helvetica" panose="020B0604020202020204" pitchFamily="34" charset="0"/>
              </a:rPr>
              <a:t>Flight controllers:</a:t>
            </a:r>
          </a:p>
          <a:p>
            <a:pPr marL="557213" lvl="1" indent="-214313">
              <a:buFont typeface="Helvetica" panose="020B0604020202020204" pitchFamily="34" charset="0"/>
              <a:buChar char="–"/>
            </a:pPr>
            <a:r>
              <a:rPr lang="en-US" dirty="0">
                <a:latin typeface="Helvetica" panose="020B0604020202020204" pitchFamily="34" charset="0"/>
                <a:cs typeface="Helvetica" panose="020B0604020202020204" pitchFamily="34" charset="0"/>
              </a:rPr>
              <a:t>Have near-constant contact with onboard crew</a:t>
            </a:r>
          </a:p>
          <a:p>
            <a:pPr marL="557213" lvl="1" indent="-214313">
              <a:buFont typeface="Helvetica" panose="020B0604020202020204" pitchFamily="34" charset="0"/>
              <a:buChar char="–"/>
            </a:pPr>
            <a:r>
              <a:rPr lang="en-US" dirty="0">
                <a:latin typeface="Helvetica" panose="020B0604020202020204" pitchFamily="34" charset="0"/>
                <a:cs typeface="Helvetica" panose="020B0604020202020204" pitchFamily="34" charset="0"/>
              </a:rPr>
              <a:t>Command and control ISS</a:t>
            </a:r>
          </a:p>
          <a:p>
            <a:pPr marL="557213" lvl="1" indent="-214313">
              <a:buFont typeface="Helvetica" panose="020B0604020202020204" pitchFamily="34" charset="0"/>
              <a:buChar char="–"/>
            </a:pPr>
            <a:r>
              <a:rPr lang="en-US" dirty="0">
                <a:latin typeface="Helvetica" panose="020B0604020202020204" pitchFamily="34" charset="0"/>
                <a:cs typeface="Helvetica" panose="020B0604020202020204" pitchFamily="34" charset="0"/>
              </a:rPr>
              <a:t>Assist crew with procedures</a:t>
            </a:r>
          </a:p>
          <a:p>
            <a:pPr marL="557213" lvl="1" indent="-214313">
              <a:buFont typeface="Helvetica" panose="020B0604020202020204" pitchFamily="34" charset="0"/>
              <a:buChar char="–"/>
            </a:pPr>
            <a:r>
              <a:rPr lang="en-US" dirty="0">
                <a:latin typeface="Helvetica" panose="020B0604020202020204" pitchFamily="34" charset="0"/>
                <a:cs typeface="Helvetica" panose="020B0604020202020204" pitchFamily="34" charset="0"/>
              </a:rPr>
              <a:t>Monitor operations and check for errors</a:t>
            </a:r>
          </a:p>
          <a:p>
            <a:pPr marL="557213" lvl="1" indent="-214313">
              <a:buFont typeface="Helvetica" panose="020B0604020202020204" pitchFamily="34" charset="0"/>
              <a:buChar char="–"/>
            </a:pPr>
            <a:r>
              <a:rPr lang="en-US" dirty="0">
                <a:latin typeface="Helvetica" panose="020B0604020202020204" pitchFamily="34" charset="0"/>
                <a:cs typeface="Helvetica" panose="020B0604020202020204" pitchFamily="34" charset="0"/>
              </a:rPr>
              <a:t>Troubleshoot and problem solve</a:t>
            </a:r>
          </a:p>
          <a:p>
            <a:pPr marL="557213" lvl="1" indent="-214313">
              <a:buFont typeface="Helvetica" panose="020B0604020202020204" pitchFamily="34" charset="0"/>
              <a:buChar char="–"/>
            </a:pPr>
            <a:r>
              <a:rPr lang="en-US" dirty="0">
                <a:latin typeface="Helvetica" panose="020B0604020202020204" pitchFamily="34" charset="0"/>
                <a:cs typeface="Helvetica" panose="020B0604020202020204" pitchFamily="34" charset="0"/>
              </a:rPr>
              <a:t>Monitor crew health and performance</a:t>
            </a:r>
          </a:p>
        </p:txBody>
      </p:sp>
      <p:cxnSp>
        <p:nvCxnSpPr>
          <p:cNvPr id="14" name="Straight Arrow Connector 13"/>
          <p:cNvCxnSpPr/>
          <p:nvPr/>
        </p:nvCxnSpPr>
        <p:spPr>
          <a:xfrm flipV="1">
            <a:off x="5645968" y="2573045"/>
            <a:ext cx="1967513" cy="1085760"/>
          </a:xfrm>
          <a:prstGeom prst="straightConnector1">
            <a:avLst/>
          </a:prstGeom>
          <a:ln w="38100">
            <a:solidFill>
              <a:schemeClr val="accent4">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5224641" y="3280303"/>
            <a:ext cx="1909256" cy="1043555"/>
          </a:xfrm>
          <a:prstGeom prst="straightConnector1">
            <a:avLst/>
          </a:prstGeom>
          <a:ln w="38100">
            <a:solidFill>
              <a:schemeClr val="accent4">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92629" y="3760870"/>
            <a:ext cx="3597998" cy="2392286"/>
          </a:xfrm>
          <a:prstGeom prst="rect">
            <a:avLst/>
          </a:prstGeom>
        </p:spPr>
      </p:pic>
      <p:pic>
        <p:nvPicPr>
          <p:cNvPr id="7" name="Content Placeholder 6"/>
          <p:cNvPicPr>
            <a:picLocks noGrp="1" noChangeAspect="1"/>
          </p:cNvPicPr>
          <p:nvPr>
            <p:ph idx="1"/>
          </p:nvPr>
        </p:nvPicPr>
        <p:blipFill>
          <a:blip r:embed="rId7" cstate="print">
            <a:extLst>
              <a:ext uri="{28A0092B-C50C-407E-A947-70E740481C1C}">
                <a14:useLocalDpi xmlns:a14="http://schemas.microsoft.com/office/drawing/2010/main"/>
              </a:ext>
            </a:extLst>
          </a:blip>
          <a:stretch>
            <a:fillRect/>
          </a:stretch>
        </p:blipFill>
        <p:spPr>
          <a:xfrm>
            <a:off x="2353537" y="2844553"/>
            <a:ext cx="2488706" cy="1659137"/>
          </a:xfrm>
        </p:spPr>
      </p:pic>
      <p:sp>
        <p:nvSpPr>
          <p:cNvPr id="3" name="TextBox 2"/>
          <p:cNvSpPr txBox="1"/>
          <p:nvPr/>
        </p:nvSpPr>
        <p:spPr>
          <a:xfrm>
            <a:off x="1701007" y="272165"/>
            <a:ext cx="7606891" cy="584775"/>
          </a:xfrm>
          <a:prstGeom prst="rect">
            <a:avLst/>
          </a:prstGeom>
          <a:noFill/>
        </p:spPr>
        <p:txBody>
          <a:bodyPr wrap="square" rtlCol="0">
            <a:spAutoFit/>
          </a:bodyPr>
          <a:lstStyle/>
          <a:p>
            <a:r>
              <a:rPr lang="en-US" sz="3200" b="1" dirty="0">
                <a:solidFill>
                  <a:schemeClr val="bg1"/>
                </a:solidFill>
                <a:latin typeface="Helvetica" panose="020B0604020202020204" pitchFamily="34" charset="0"/>
                <a:cs typeface="Helvetica" panose="020B0604020202020204" pitchFamily="34" charset="0"/>
              </a:rPr>
              <a:t>Current ISS Operations</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804275952"/>
      </p:ext>
    </p:extLst>
  </p:cSld>
  <p:clrMapOvr>
    <a:masterClrMapping/>
  </p:clrMapOvr>
  <mc:AlternateContent xmlns:mc="http://schemas.openxmlformats.org/markup-compatibility/2006" xmlns:p14="http://schemas.microsoft.com/office/powerpoint/2010/main">
    <mc:Choice Requires="p14">
      <p:transition spd="slow" p14:dur="2000" advTm="31055"/>
    </mc:Choice>
    <mc:Fallback xmlns="">
      <p:transition spd="slow" advTm="310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0828" y="45097"/>
            <a:ext cx="8969829" cy="1092200"/>
          </a:xfrm>
        </p:spPr>
        <p:txBody>
          <a:bodyPr>
            <a:normAutofit/>
          </a:bodyPr>
          <a:lstStyle/>
          <a:p>
            <a:r>
              <a:rPr lang="en-US" sz="3200" b="1" dirty="0">
                <a:solidFill>
                  <a:schemeClr val="bg1"/>
                </a:solidFill>
                <a:latin typeface="Helvetica" panose="020B0604020202020204" pitchFamily="34" charset="0"/>
                <a:cs typeface="Helvetica" panose="020B0604020202020204" pitchFamily="34" charset="0"/>
              </a:rPr>
              <a:t>Deep Space Missions will Demand a Different Model</a:t>
            </a:r>
          </a:p>
        </p:txBody>
      </p:sp>
      <p:sp>
        <p:nvSpPr>
          <p:cNvPr id="3" name="Content Placeholder 2"/>
          <p:cNvSpPr>
            <a:spLocks noGrp="1"/>
          </p:cNvSpPr>
          <p:nvPr>
            <p:ph idx="1"/>
          </p:nvPr>
        </p:nvSpPr>
        <p:spPr>
          <a:xfrm>
            <a:off x="838198" y="1619921"/>
            <a:ext cx="7913917" cy="3539908"/>
          </a:xfrm>
        </p:spPr>
        <p:txBody>
          <a:bodyPr anchor="t">
            <a:noAutofit/>
          </a:bodyPr>
          <a:lstStyle/>
          <a:p>
            <a:pPr marL="250825" indent="-250825">
              <a:spcAft>
                <a:spcPts val="450"/>
              </a:spcAft>
            </a:pPr>
            <a:r>
              <a:rPr lang="en-US" sz="2000" dirty="0">
                <a:latin typeface="Helvetica" panose="020B0604020202020204" pitchFamily="34" charset="0"/>
                <a:cs typeface="Helvetica" panose="020B0604020202020204" pitchFamily="34" charset="0"/>
              </a:rPr>
              <a:t>Communication delays and potential blackouts will increase crew autonomy</a:t>
            </a:r>
          </a:p>
          <a:p>
            <a:pPr marL="511175" lvl="1" indent="-228600">
              <a:spcAft>
                <a:spcPts val="450"/>
              </a:spcAft>
              <a:buFont typeface="Calibri" panose="020F0502020204030204" pitchFamily="34" charset="0"/>
              <a:buChar char="−"/>
            </a:pPr>
            <a:r>
              <a:rPr lang="en-US" sz="1800" dirty="0">
                <a:latin typeface="Helvetica" panose="020B0604020202020204" pitchFamily="34" charset="0"/>
                <a:cs typeface="Helvetica" panose="020B0604020202020204" pitchFamily="34" charset="0"/>
              </a:rPr>
              <a:t>Four crew must be able to do what crew + MCC currently does</a:t>
            </a:r>
          </a:p>
          <a:p>
            <a:pPr marL="511175" lvl="1" indent="-228600">
              <a:spcAft>
                <a:spcPts val="1200"/>
              </a:spcAft>
              <a:buFont typeface="Calibri" panose="020F0502020204030204" pitchFamily="34" charset="0"/>
              <a:buChar char="−"/>
            </a:pPr>
            <a:r>
              <a:rPr lang="en-US" sz="1800" dirty="0">
                <a:latin typeface="Helvetica" panose="020B0604020202020204" pitchFamily="34" charset="0"/>
                <a:cs typeface="Helvetica" panose="020B0604020202020204" pitchFamily="34" charset="0"/>
              </a:rPr>
              <a:t>They must be able to identify when their performance drops significantly, and then apply countermeasures available onboard.</a:t>
            </a:r>
          </a:p>
          <a:p>
            <a:pPr marL="250825" indent="-250825">
              <a:spcAft>
                <a:spcPts val="450"/>
              </a:spcAft>
            </a:pPr>
            <a:r>
              <a:rPr lang="en-US" sz="2000" dirty="0">
                <a:latin typeface="Helvetica" panose="020B0604020202020204" pitchFamily="34" charset="0"/>
                <a:cs typeface="Helvetica" panose="020B0604020202020204" pitchFamily="34" charset="0"/>
              </a:rPr>
              <a:t>In Deep Space missions, crew will need to rely on:</a:t>
            </a:r>
          </a:p>
          <a:p>
            <a:pPr marL="511175" lvl="1" indent="-228600">
              <a:spcAft>
                <a:spcPts val="450"/>
              </a:spcAft>
              <a:buFont typeface="Calibri" panose="020F0502020204030204" pitchFamily="34" charset="0"/>
              <a:buChar char="−"/>
            </a:pPr>
            <a:r>
              <a:rPr lang="en-US" sz="1800" dirty="0">
                <a:latin typeface="Helvetica" panose="020B0604020202020204" pitchFamily="34" charset="0"/>
                <a:cs typeface="Helvetica" panose="020B0604020202020204" pitchFamily="34" charset="0"/>
              </a:rPr>
              <a:t>Intelligent systems and virtual assistants</a:t>
            </a:r>
          </a:p>
          <a:p>
            <a:pPr marL="511175" lvl="1" indent="-228600">
              <a:spcAft>
                <a:spcPts val="450"/>
              </a:spcAft>
              <a:buFont typeface="Calibri" panose="020F0502020204030204" pitchFamily="34" charset="0"/>
              <a:buChar char="−"/>
            </a:pPr>
            <a:r>
              <a:rPr lang="en-US" sz="1800" dirty="0">
                <a:latin typeface="Helvetica" panose="020B0604020202020204" pitchFamily="34" charset="0"/>
                <a:cs typeface="Helvetica" panose="020B0604020202020204" pitchFamily="34" charset="0"/>
              </a:rPr>
              <a:t>Unobtrusive health and human performance monitoring tools</a:t>
            </a:r>
          </a:p>
          <a:p>
            <a:pPr marL="511175" lvl="1" indent="-228600">
              <a:spcAft>
                <a:spcPts val="450"/>
              </a:spcAft>
              <a:buFont typeface="Calibri" panose="020F0502020204030204" pitchFamily="34" charset="0"/>
              <a:buChar char="−"/>
            </a:pPr>
            <a:r>
              <a:rPr lang="en-US" sz="1800" dirty="0">
                <a:latin typeface="Helvetica" panose="020B0604020202020204" pitchFamily="34" charset="0"/>
                <a:cs typeface="Helvetica" panose="020B0604020202020204" pitchFamily="34" charset="0"/>
              </a:rPr>
              <a:t>Adaptive cognitive/job aids</a:t>
            </a:r>
          </a:p>
          <a:p>
            <a:pPr marL="511175" lvl="1" indent="-228600">
              <a:spcAft>
                <a:spcPts val="450"/>
              </a:spcAft>
              <a:buFont typeface="Calibri" panose="020F0502020204030204" pitchFamily="34" charset="0"/>
              <a:buChar char="−"/>
            </a:pPr>
            <a:r>
              <a:rPr lang="en-US" sz="1800" dirty="0">
                <a:latin typeface="Helvetica" panose="020B0604020202020204" pitchFamily="34" charset="0"/>
                <a:cs typeface="Helvetica" panose="020B0604020202020204" pitchFamily="34" charset="0"/>
              </a:rPr>
              <a:t>Just-in-Time training systems</a:t>
            </a:r>
          </a:p>
          <a:p>
            <a:pPr marL="0" lvl="1" indent="0">
              <a:spcBef>
                <a:spcPts val="422"/>
              </a:spcBef>
              <a:spcAft>
                <a:spcPts val="450"/>
              </a:spcAft>
              <a:buNone/>
            </a:pPr>
            <a:endParaRPr lang="en-US" sz="2000" dirty="0">
              <a:latin typeface="Helvetica" panose="020B0604020202020204" pitchFamily="34" charset="0"/>
              <a:cs typeface="Helvetica" panose="020B0604020202020204" pitchFamily="34" charset="0"/>
            </a:endParaRPr>
          </a:p>
          <a:p>
            <a:pPr marL="0" indent="0">
              <a:buNone/>
            </a:pPr>
            <a:endParaRPr lang="en-US" sz="2400" dirty="0">
              <a:latin typeface="Helvetica" panose="020B0604020202020204" pitchFamily="34" charset="0"/>
              <a:cs typeface="Helvetica" panose="020B0604020202020204" pitchFamily="34" charset="0"/>
            </a:endParaRPr>
          </a:p>
          <a:p>
            <a:pPr marL="0" indent="0">
              <a:buNone/>
            </a:pPr>
            <a:endParaRPr lang="en-US" sz="2400" dirty="0">
              <a:latin typeface="Helvetica" panose="020B0604020202020204" pitchFamily="34" charset="0"/>
              <a:cs typeface="Helvetica" panose="020B0604020202020204" pitchFamily="34" charset="0"/>
            </a:endParaRPr>
          </a:p>
          <a:p>
            <a:pPr marL="0" indent="0">
              <a:buNone/>
            </a:pPr>
            <a:endParaRPr lang="en-US" sz="14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a:xfrm>
            <a:off x="9652531" y="5414788"/>
            <a:ext cx="413375" cy="283369"/>
          </a:xfrm>
        </p:spPr>
        <p:txBody>
          <a:bodyPr/>
          <a:lstStyle/>
          <a:p>
            <a:fld id="{D57F1E4F-1CFF-5643-939E-217C01CDF565}" type="slidenum">
              <a:rPr lang="en-US" smtClean="0"/>
              <a:pPr/>
              <a:t>4</a:t>
            </a:fld>
            <a:endParaRPr lang="en-US" dirty="0"/>
          </a:p>
        </p:txBody>
      </p:sp>
      <p:sp>
        <p:nvSpPr>
          <p:cNvPr id="5" name="Rectangle 4"/>
          <p:cNvSpPr/>
          <p:nvPr/>
        </p:nvSpPr>
        <p:spPr>
          <a:xfrm>
            <a:off x="653142" y="5450627"/>
            <a:ext cx="10885715" cy="1143000"/>
          </a:xfrm>
          <a:prstGeom prst="rect">
            <a:avLst/>
          </a:prstGeom>
          <a:no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6" name="Picture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604655" y="2566000"/>
            <a:ext cx="3231745" cy="1818892"/>
          </a:xfrm>
          <a:prstGeom prst="rect">
            <a:avLst/>
          </a:prstGeom>
          <a:ln w="6350">
            <a:solidFill>
              <a:schemeClr val="tx1"/>
            </a:solidFill>
          </a:ln>
        </p:spPr>
      </p:pic>
      <p:sp>
        <p:nvSpPr>
          <p:cNvPr id="7" name="TextBox 6"/>
          <p:cNvSpPr txBox="1"/>
          <p:nvPr/>
        </p:nvSpPr>
        <p:spPr>
          <a:xfrm>
            <a:off x="936169" y="5595742"/>
            <a:ext cx="10493829" cy="830997"/>
          </a:xfrm>
          <a:prstGeom prst="rect">
            <a:avLst/>
          </a:prstGeom>
          <a:noFill/>
        </p:spPr>
        <p:txBody>
          <a:bodyPr wrap="square" rtlCol="0">
            <a:spAutoFit/>
          </a:bodyPr>
          <a:lstStyle/>
          <a:p>
            <a:r>
              <a:rPr lang="en-US" sz="2400" dirty="0">
                <a:latin typeface="Helvetica" panose="020B0604020202020204" pitchFamily="34" charset="0"/>
                <a:cs typeface="Helvetica" panose="020B0604020202020204" pitchFamily="34" charset="0"/>
              </a:rPr>
              <a:t>Deep Space crew will have to monitor their own health and performance – relying on each other and the available information onboard.</a:t>
            </a:r>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668323176"/>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1183" y="-97227"/>
            <a:ext cx="10515600" cy="1325562"/>
          </a:xfrm>
        </p:spPr>
        <p:txBody>
          <a:bodyPr>
            <a:normAutofit/>
          </a:bodyPr>
          <a:lstStyle/>
          <a:p>
            <a:r>
              <a:rPr lang="en-US" sz="3600" dirty="0">
                <a:solidFill>
                  <a:schemeClr val="bg1"/>
                </a:solidFill>
                <a:latin typeface="Helvetica" panose="020B0604020202020204" pitchFamily="34" charset="0"/>
                <a:cs typeface="Helvetica" panose="020B0604020202020204" pitchFamily="34" charset="0"/>
              </a:rPr>
              <a:t>NASA Solution Exploration</a:t>
            </a:r>
          </a:p>
        </p:txBody>
      </p:sp>
      <p:sp>
        <p:nvSpPr>
          <p:cNvPr id="3" name="Content Placeholder 2"/>
          <p:cNvSpPr>
            <a:spLocks noGrp="1"/>
          </p:cNvSpPr>
          <p:nvPr>
            <p:ph idx="1"/>
          </p:nvPr>
        </p:nvSpPr>
        <p:spPr/>
        <p:txBody>
          <a:bodyPr>
            <a:normAutofit/>
          </a:bodyPr>
          <a:lstStyle/>
          <a:p>
            <a:pPr marL="250825" lvl="0" indent="-250825">
              <a:spcAft>
                <a:spcPts val="600"/>
              </a:spcAft>
            </a:pPr>
            <a:r>
              <a:rPr lang="en-US" sz="2400" dirty="0">
                <a:solidFill>
                  <a:prstClr val="black"/>
                </a:solidFill>
                <a:latin typeface="Helvetica" panose="020B0604020202020204" pitchFamily="34" charset="0"/>
                <a:cs typeface="Helvetica" panose="020B0604020202020204" pitchFamily="34" charset="0"/>
              </a:rPr>
              <a:t>A number of self-monitoring technologies are presently being explored by NASA – some well-developed and others in a prototype stage</a:t>
            </a:r>
          </a:p>
          <a:p>
            <a:pPr marL="717550" lvl="2" indent="-331788">
              <a:spcAft>
                <a:spcPts val="450"/>
              </a:spcAft>
              <a:buFont typeface="Calibri" panose="020F0502020204030204" pitchFamily="34" charset="0"/>
              <a:buChar char="−"/>
            </a:pPr>
            <a:r>
              <a:rPr lang="en-US" sz="2000" dirty="0">
                <a:latin typeface="Helvetica" panose="020B0604020202020204" pitchFamily="34" charset="0"/>
                <a:cs typeface="Helvetica" panose="020B0604020202020204" pitchFamily="34" charset="0"/>
              </a:rPr>
              <a:t>Real-Time Physiological State Monitoring</a:t>
            </a:r>
          </a:p>
          <a:p>
            <a:pPr marL="717550" lvl="2" indent="-331788">
              <a:spcAft>
                <a:spcPts val="450"/>
              </a:spcAft>
              <a:buFont typeface="Calibri" panose="020F0502020204030204" pitchFamily="34" charset="0"/>
              <a:buChar char="−"/>
            </a:pPr>
            <a:r>
              <a:rPr lang="en-US" sz="2000" dirty="0">
                <a:latin typeface="Helvetica" panose="020B0604020202020204" pitchFamily="34" charset="0"/>
                <a:cs typeface="Helvetica" panose="020B0604020202020204" pitchFamily="34" charset="0"/>
              </a:rPr>
              <a:t>Exploration Medical Monitoring</a:t>
            </a:r>
          </a:p>
          <a:p>
            <a:pPr marL="717550" lvl="2" indent="-331788">
              <a:spcAft>
                <a:spcPts val="450"/>
              </a:spcAft>
              <a:buFont typeface="Calibri" panose="020F0502020204030204" pitchFamily="34" charset="0"/>
              <a:buChar char="−"/>
            </a:pPr>
            <a:r>
              <a:rPr lang="en-US" sz="2000" dirty="0">
                <a:latin typeface="Helvetica" panose="020B0604020202020204" pitchFamily="34" charset="0"/>
                <a:cs typeface="Helvetica" panose="020B0604020202020204" pitchFamily="34" charset="0"/>
              </a:rPr>
              <a:t>Crew Location Tracking</a:t>
            </a:r>
          </a:p>
          <a:p>
            <a:pPr marL="717550" lvl="2" indent="-331788">
              <a:spcAft>
                <a:spcPts val="450"/>
              </a:spcAft>
              <a:buFont typeface="Calibri" panose="020F0502020204030204" pitchFamily="34" charset="0"/>
              <a:buChar char="−"/>
            </a:pPr>
            <a:r>
              <a:rPr lang="en-US" sz="2000" dirty="0">
                <a:latin typeface="Helvetica" panose="020B0604020202020204" pitchFamily="34" charset="0"/>
                <a:cs typeface="Helvetica" panose="020B0604020202020204" pitchFamily="34" charset="0"/>
              </a:rPr>
              <a:t>EVA Operations</a:t>
            </a:r>
          </a:p>
          <a:p>
            <a:pPr marL="717550" lvl="2" indent="-331788">
              <a:spcAft>
                <a:spcPts val="450"/>
              </a:spcAft>
              <a:buFont typeface="Calibri" panose="020F0502020204030204" pitchFamily="34" charset="0"/>
              <a:buChar char="−"/>
            </a:pPr>
            <a:r>
              <a:rPr lang="en-US" sz="2000" dirty="0">
                <a:latin typeface="Helvetica" panose="020B0604020202020204" pitchFamily="34" charset="0"/>
                <a:cs typeface="Helvetica" panose="020B0604020202020204" pitchFamily="34" charset="0"/>
              </a:rPr>
              <a:t>Physical and Cognitive Exploration Simulations (PACES)</a:t>
            </a:r>
          </a:p>
          <a:p>
            <a:endParaRPr lang="en-US" sz="1200" dirty="0"/>
          </a:p>
        </p:txBody>
      </p:sp>
      <p:sp>
        <p:nvSpPr>
          <p:cNvPr id="4" name="Slide Number Placeholder 3"/>
          <p:cNvSpPr>
            <a:spLocks noGrp="1"/>
          </p:cNvSpPr>
          <p:nvPr>
            <p:ph type="sldNum" sz="quarter" idx="12"/>
          </p:nvPr>
        </p:nvSpPr>
        <p:spPr/>
        <p:txBody>
          <a:bodyPr/>
          <a:lstStyle/>
          <a:p>
            <a:fld id="{7EB593EE-3B54-420A-A348-F6F8DC6C4938}" type="slidenum">
              <a:rPr lang="en-US" smtClean="0"/>
              <a:t>5</a:t>
            </a:fld>
            <a:endParaRPr lang="en-US"/>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50502174"/>
      </p:ext>
    </p:extLst>
  </p:cSld>
  <p:clrMapOvr>
    <a:masterClrMapping/>
  </p:clrMapOvr>
  <mc:AlternateContent xmlns:mc="http://schemas.openxmlformats.org/markup-compatibility/2006" xmlns:p14="http://schemas.microsoft.com/office/powerpoint/2010/main">
    <mc:Choice Requires="p14">
      <p:transition spd="slow" p14:dur="2000" advTm="33000"/>
    </mc:Choice>
    <mc:Fallback xmlns="">
      <p:transition spd="slow" advTm="3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242" y="-102325"/>
            <a:ext cx="10515600" cy="1325562"/>
          </a:xfrm>
        </p:spPr>
        <p:txBody>
          <a:bodyPr>
            <a:normAutofit/>
          </a:bodyPr>
          <a:lstStyle/>
          <a:p>
            <a:r>
              <a:rPr lang="en-US" sz="3200" b="1" dirty="0">
                <a:solidFill>
                  <a:schemeClr val="bg1"/>
                </a:solidFill>
                <a:latin typeface="Helvetica" panose="020B0604020202020204" pitchFamily="34" charset="0"/>
                <a:cs typeface="Helvetica" panose="020B0604020202020204" pitchFamily="34" charset="0"/>
              </a:rPr>
              <a:t>Real-Time Physiological State Monitoring</a:t>
            </a:r>
          </a:p>
        </p:txBody>
      </p:sp>
      <p:sp>
        <p:nvSpPr>
          <p:cNvPr id="4" name="Slide Number Placeholder 3"/>
          <p:cNvSpPr>
            <a:spLocks noGrp="1"/>
          </p:cNvSpPr>
          <p:nvPr>
            <p:ph type="sldNum" sz="quarter" idx="12"/>
          </p:nvPr>
        </p:nvSpPr>
        <p:spPr>
          <a:xfrm>
            <a:off x="8617527" y="6312812"/>
            <a:ext cx="2743200" cy="365125"/>
          </a:xfrm>
        </p:spPr>
        <p:txBody>
          <a:bodyPr/>
          <a:lstStyle/>
          <a:p>
            <a:fld id="{7EB593EE-3B54-420A-A348-F6F8DC6C4938}" type="slidenum">
              <a:rPr lang="en-US" smtClean="0"/>
              <a:t>6</a:t>
            </a:fld>
            <a:endParaRPr lang="en-US"/>
          </a:p>
        </p:txBody>
      </p:sp>
      <p:sp>
        <p:nvSpPr>
          <p:cNvPr id="5" name="Content Placeholder 2"/>
          <p:cNvSpPr txBox="1">
            <a:spLocks/>
          </p:cNvSpPr>
          <p:nvPr/>
        </p:nvSpPr>
        <p:spPr>
          <a:xfrm>
            <a:off x="622351" y="1329507"/>
            <a:ext cx="9065935" cy="3268044"/>
          </a:xfrm>
          <a:prstGeom prst="rect">
            <a:avLst/>
          </a:prstGeom>
          <a:effectLst/>
        </p:spPr>
        <p:txBody>
          <a:bodyPr vert="horz" lIns="91440" tIns="45720" rIns="91440" bIns="45720" rtlCol="0" anchor="t">
            <a:noAutofit/>
          </a:bodyPr>
          <a:lstStyle>
            <a:lvl1pPr marL="96441" indent="-96441" algn="l" defTabSz="385763" rtl="0" eaLnBrk="1" latinLnBrk="0" hangingPunct="1">
              <a:lnSpc>
                <a:spcPct val="90000"/>
              </a:lnSpc>
              <a:spcBef>
                <a:spcPts val="422"/>
              </a:spcBef>
              <a:buFont typeface="Wingdings 2" pitchFamily="18" charset="2"/>
              <a:buChar char=""/>
              <a:defRPr sz="1181" kern="1200">
                <a:solidFill>
                  <a:schemeClr val="tx1"/>
                </a:solidFill>
                <a:latin typeface="+mn-lt"/>
                <a:ea typeface="+mn-ea"/>
                <a:cs typeface="+mn-cs"/>
              </a:defRPr>
            </a:lvl1pPr>
            <a:lvl2pPr marL="289322" indent="-96441" algn="l" defTabSz="385763" rtl="0" eaLnBrk="1" latinLnBrk="0" hangingPunct="1">
              <a:lnSpc>
                <a:spcPct val="90000"/>
              </a:lnSpc>
              <a:spcBef>
                <a:spcPts val="211"/>
              </a:spcBef>
              <a:buFont typeface="Wingdings 2" pitchFamily="18" charset="2"/>
              <a:buChar char=""/>
              <a:defRPr sz="1013" kern="1200">
                <a:solidFill>
                  <a:schemeClr val="tx1"/>
                </a:solidFill>
                <a:latin typeface="+mn-lt"/>
                <a:ea typeface="+mn-ea"/>
                <a:cs typeface="+mn-cs"/>
              </a:defRPr>
            </a:lvl2pPr>
            <a:lvl3pPr marL="482204" indent="-96441" algn="l" defTabSz="385763" rtl="0" eaLnBrk="1" latinLnBrk="0" hangingPunct="1">
              <a:lnSpc>
                <a:spcPct val="90000"/>
              </a:lnSpc>
              <a:spcBef>
                <a:spcPts val="211"/>
              </a:spcBef>
              <a:buFont typeface="Wingdings 2" pitchFamily="18" charset="2"/>
              <a:buChar char=""/>
              <a:defRPr sz="844" kern="1200">
                <a:solidFill>
                  <a:schemeClr val="tx1"/>
                </a:solidFill>
                <a:latin typeface="+mn-lt"/>
                <a:ea typeface="+mn-ea"/>
                <a:cs typeface="+mn-cs"/>
              </a:defRPr>
            </a:lvl3pPr>
            <a:lvl4pPr marL="675085" indent="-96441" algn="l" defTabSz="385763" rtl="0" eaLnBrk="1" latinLnBrk="0" hangingPunct="1">
              <a:lnSpc>
                <a:spcPct val="90000"/>
              </a:lnSpc>
              <a:spcBef>
                <a:spcPts val="211"/>
              </a:spcBef>
              <a:buFont typeface="Wingdings 2" pitchFamily="18" charset="2"/>
              <a:buChar char=""/>
              <a:defRPr sz="760" kern="1200">
                <a:solidFill>
                  <a:schemeClr val="tx1"/>
                </a:solidFill>
                <a:latin typeface="+mn-lt"/>
                <a:ea typeface="+mn-ea"/>
                <a:cs typeface="+mn-cs"/>
              </a:defRPr>
            </a:lvl4pPr>
            <a:lvl5pPr marL="867966" indent="-96441" algn="l" defTabSz="385763" rtl="0" eaLnBrk="1" latinLnBrk="0" hangingPunct="1">
              <a:lnSpc>
                <a:spcPct val="90000"/>
              </a:lnSpc>
              <a:spcBef>
                <a:spcPts val="211"/>
              </a:spcBef>
              <a:buFont typeface="Wingdings 2" pitchFamily="18" charset="2"/>
              <a:buChar char=""/>
              <a:defRPr sz="760" kern="1200">
                <a:solidFill>
                  <a:schemeClr val="tx1"/>
                </a:solidFill>
                <a:latin typeface="+mn-lt"/>
                <a:ea typeface="+mn-ea"/>
                <a:cs typeface="+mn-cs"/>
              </a:defRPr>
            </a:lvl5pPr>
            <a:lvl6pPr marL="1060847" indent="-96441" algn="l" defTabSz="385763" rtl="0" eaLnBrk="1" latinLnBrk="0" hangingPunct="1">
              <a:spcBef>
                <a:spcPct val="20000"/>
              </a:spcBef>
              <a:buFont typeface="Wingdings 2" pitchFamily="18" charset="2"/>
              <a:buChar char=""/>
              <a:defRPr sz="760" kern="1200">
                <a:solidFill>
                  <a:schemeClr val="tx1"/>
                </a:solidFill>
                <a:latin typeface="+mn-lt"/>
                <a:ea typeface="+mn-ea"/>
                <a:cs typeface="+mn-cs"/>
              </a:defRPr>
            </a:lvl6pPr>
            <a:lvl7pPr marL="1253729" indent="-96441" algn="l" defTabSz="385763" rtl="0" eaLnBrk="1" latinLnBrk="0" hangingPunct="1">
              <a:spcBef>
                <a:spcPct val="20000"/>
              </a:spcBef>
              <a:buFont typeface="Wingdings 2" pitchFamily="18" charset="2"/>
              <a:buChar char=""/>
              <a:defRPr sz="760" kern="1200">
                <a:solidFill>
                  <a:schemeClr val="tx1"/>
                </a:solidFill>
                <a:latin typeface="+mn-lt"/>
                <a:ea typeface="+mn-ea"/>
                <a:cs typeface="+mn-cs"/>
              </a:defRPr>
            </a:lvl7pPr>
            <a:lvl8pPr marL="1446610" indent="-96441" algn="l" defTabSz="385763" rtl="0" eaLnBrk="1" latinLnBrk="0" hangingPunct="1">
              <a:spcBef>
                <a:spcPct val="20000"/>
              </a:spcBef>
              <a:buFont typeface="Wingdings 2" pitchFamily="18" charset="2"/>
              <a:buChar char=""/>
              <a:defRPr sz="760" kern="1200">
                <a:solidFill>
                  <a:schemeClr val="tx1"/>
                </a:solidFill>
                <a:latin typeface="+mn-lt"/>
                <a:ea typeface="+mn-ea"/>
                <a:cs typeface="+mn-cs"/>
              </a:defRPr>
            </a:lvl8pPr>
            <a:lvl9pPr marL="1639491" indent="-96441" algn="l" defTabSz="385763" rtl="0" eaLnBrk="1" latinLnBrk="0" hangingPunct="1">
              <a:spcBef>
                <a:spcPct val="20000"/>
              </a:spcBef>
              <a:buFont typeface="Wingdings 2" pitchFamily="18" charset="2"/>
              <a:buChar char=""/>
              <a:defRPr sz="760" kern="1200">
                <a:solidFill>
                  <a:schemeClr val="tx1"/>
                </a:solidFill>
                <a:latin typeface="+mn-lt"/>
                <a:ea typeface="+mn-ea"/>
                <a:cs typeface="+mn-cs"/>
              </a:defRPr>
            </a:lvl9pPr>
          </a:lstStyle>
          <a:p>
            <a:pPr marL="315913" indent="-315913">
              <a:spcAft>
                <a:spcPts val="450"/>
              </a:spcAft>
            </a:pPr>
            <a:r>
              <a:rPr lang="en-US" sz="2000" dirty="0">
                <a:latin typeface="Helvetica" panose="020B0604020202020204" pitchFamily="34" charset="0"/>
                <a:cs typeface="Helvetica" panose="020B0604020202020204" pitchFamily="34" charset="0"/>
              </a:rPr>
              <a:t>Cognitive Workload (NASA Human Research Program)</a:t>
            </a:r>
          </a:p>
          <a:p>
            <a:pPr marL="457200" lvl="1" indent="-263525">
              <a:spcAft>
                <a:spcPts val="450"/>
              </a:spcAft>
              <a:buFont typeface="Calibri" panose="020F0502020204030204" pitchFamily="34" charset="0"/>
              <a:buChar char="−"/>
            </a:pPr>
            <a:r>
              <a:rPr lang="en-US" sz="1800" dirty="0" err="1">
                <a:latin typeface="Helvetica" panose="020B0604020202020204" pitchFamily="34" charset="0"/>
                <a:cs typeface="Helvetica" panose="020B0604020202020204" pitchFamily="34" charset="0"/>
              </a:rPr>
              <a:t>fNIRS</a:t>
            </a:r>
            <a:r>
              <a:rPr lang="en-US" sz="1800" dirty="0">
                <a:latin typeface="Helvetica" panose="020B0604020202020204" pitchFamily="34" charset="0"/>
                <a:cs typeface="Helvetica" panose="020B0604020202020204" pitchFamily="34" charset="0"/>
              </a:rPr>
              <a:t> ‘Pioneer’ sensor, developed by Charles River Analytics</a:t>
            </a:r>
          </a:p>
          <a:p>
            <a:pPr marL="672307" lvl="2" indent="-285750">
              <a:spcAft>
                <a:spcPts val="450"/>
              </a:spcAft>
              <a:buFont typeface="Wingdings" panose="05000000000000000000" pitchFamily="2" charset="2"/>
              <a:buChar char="§"/>
            </a:pPr>
            <a:r>
              <a:rPr lang="en-US" sz="1631" dirty="0">
                <a:latin typeface="Helvetica" panose="020B0604020202020204" pitchFamily="34" charset="0"/>
                <a:cs typeface="Helvetica" panose="020B0604020202020204" pitchFamily="34" charset="0"/>
              </a:rPr>
              <a:t>Assesses brain activity as a measure of workload</a:t>
            </a:r>
          </a:p>
          <a:p>
            <a:pPr marL="672307" lvl="2" indent="-285750">
              <a:spcAft>
                <a:spcPts val="1200"/>
              </a:spcAft>
              <a:buFont typeface="Wingdings" panose="05000000000000000000" pitchFamily="2" charset="2"/>
              <a:buChar char="§"/>
            </a:pPr>
            <a:r>
              <a:rPr lang="en-US" sz="1631" dirty="0">
                <a:latin typeface="Helvetica" panose="020B0604020202020204" pitchFamily="34" charset="0"/>
                <a:cs typeface="Helvetica" panose="020B0604020202020204" pitchFamily="34" charset="0"/>
              </a:rPr>
              <a:t>Promising as a continuous measure of workload during task performance</a:t>
            </a:r>
          </a:p>
          <a:p>
            <a:pPr marL="315913" indent="-315913">
              <a:spcAft>
                <a:spcPts val="450"/>
              </a:spcAft>
            </a:pPr>
            <a:r>
              <a:rPr lang="en-US" sz="2000" dirty="0">
                <a:latin typeface="Helvetica" panose="020B0604020202020204" pitchFamily="34" charset="0"/>
                <a:cs typeface="Helvetica" panose="020B0604020202020204" pitchFamily="34" charset="0"/>
              </a:rPr>
              <a:t>State Integration (JSC Hybrid Reality Lab)</a:t>
            </a:r>
          </a:p>
          <a:p>
            <a:pPr marL="457200" lvl="1" indent="-263525">
              <a:spcAft>
                <a:spcPts val="450"/>
              </a:spcAft>
              <a:buFont typeface="Calibri" panose="020F0502020204030204" pitchFamily="34" charset="0"/>
              <a:buChar char="−"/>
            </a:pPr>
            <a:r>
              <a:rPr lang="en-US" sz="1800" dirty="0">
                <a:latin typeface="Helvetica" panose="020B0604020202020204" pitchFamily="34" charset="0"/>
                <a:cs typeface="Helvetica" panose="020B0604020202020204" pitchFamily="34" charset="0"/>
              </a:rPr>
              <a:t>EEG, heart rate, </a:t>
            </a:r>
            <a:r>
              <a:rPr lang="en-US" sz="1800" dirty="0" err="1">
                <a:latin typeface="Helvetica" panose="020B0604020202020204" pitchFamily="34" charset="0"/>
                <a:cs typeface="Helvetica" panose="020B0604020202020204" pitchFamily="34" charset="0"/>
              </a:rPr>
              <a:t>fNIRS</a:t>
            </a:r>
            <a:r>
              <a:rPr lang="en-US" sz="1800" dirty="0">
                <a:latin typeface="Helvetica" panose="020B0604020202020204" pitchFamily="34" charset="0"/>
                <a:cs typeface="Helvetica" panose="020B0604020202020204" pitchFamily="34" charset="0"/>
              </a:rPr>
              <a:t>, respiration, GSR, among others</a:t>
            </a:r>
          </a:p>
          <a:p>
            <a:pPr marL="457200" lvl="1" indent="-263525">
              <a:spcAft>
                <a:spcPts val="450"/>
              </a:spcAft>
              <a:buFont typeface="Calibri" panose="020F0502020204030204" pitchFamily="34" charset="0"/>
              <a:buChar char="−"/>
            </a:pPr>
            <a:r>
              <a:rPr lang="en-US" sz="1800" dirty="0">
                <a:latin typeface="Helvetica" panose="020B0604020202020204" pitchFamily="34" charset="0"/>
                <a:cs typeface="Helvetica" panose="020B0604020202020204" pitchFamily="34" charset="0"/>
              </a:rPr>
              <a:t>Integrated into a machine learning algorithm that outputs metrics of human readiness to perform</a:t>
            </a:r>
          </a:p>
          <a:p>
            <a:pPr marL="457200" lvl="1" indent="-263525">
              <a:spcAft>
                <a:spcPts val="450"/>
              </a:spcAft>
              <a:buFont typeface="Calibri" panose="020F0502020204030204" pitchFamily="34" charset="0"/>
              <a:buChar char="−"/>
            </a:pPr>
            <a:r>
              <a:rPr lang="en-US" sz="1800" dirty="0">
                <a:latin typeface="Helvetica" panose="020B0604020202020204" pitchFamily="34" charset="0"/>
                <a:cs typeface="Helvetica" panose="020B0604020202020204" pitchFamily="34" charset="0"/>
              </a:rPr>
              <a:t>Long-term goal to incorporate these metrics into adaptive systems</a:t>
            </a:r>
          </a:p>
          <a:p>
            <a:pPr>
              <a:spcAft>
                <a:spcPts val="450"/>
              </a:spcAft>
              <a:buFont typeface="Calibri" panose="020F0502020204030204" pitchFamily="34" charset="0"/>
              <a:buChar char="−"/>
            </a:pPr>
            <a:endParaRPr lang="en-US" sz="1968" dirty="0">
              <a:latin typeface="Helvetica" panose="020B0604020202020204" pitchFamily="34" charset="0"/>
              <a:cs typeface="Helvetica" panose="020B0604020202020204" pitchFamily="34" charset="0"/>
            </a:endParaRPr>
          </a:p>
          <a:p>
            <a:pPr marL="0" indent="0">
              <a:buFont typeface="Wingdings 2" pitchFamily="18" charset="2"/>
              <a:buNone/>
            </a:pPr>
            <a:endParaRPr lang="en-US" sz="2400" dirty="0">
              <a:latin typeface="Helvetica" panose="020B0604020202020204" pitchFamily="34" charset="0"/>
              <a:cs typeface="Helvetica" panose="020B0604020202020204" pitchFamily="34" charset="0"/>
            </a:endParaRPr>
          </a:p>
          <a:p>
            <a:pPr marL="0" indent="0">
              <a:buFont typeface="Wingdings 2" pitchFamily="18" charset="2"/>
              <a:buNone/>
            </a:pPr>
            <a:endParaRPr lang="en-US" sz="2400" dirty="0">
              <a:latin typeface="Helvetica" panose="020B0604020202020204" pitchFamily="34" charset="0"/>
              <a:cs typeface="Helvetica" panose="020B0604020202020204" pitchFamily="34" charset="0"/>
            </a:endParaRPr>
          </a:p>
          <a:p>
            <a:pPr marL="0" indent="0">
              <a:buFont typeface="Wingdings 2" pitchFamily="18" charset="2"/>
              <a:buNone/>
            </a:pPr>
            <a:endParaRPr lang="en-US" sz="1400" dirty="0">
              <a:latin typeface="Helvetica" panose="020B0604020202020204" pitchFamily="34" charset="0"/>
              <a:cs typeface="Helvetica" panose="020B0604020202020204" pitchFamily="34" charset="0"/>
            </a:endParaRPr>
          </a:p>
        </p:txBody>
      </p:sp>
      <p:sp>
        <p:nvSpPr>
          <p:cNvPr id="6" name="Rectangle 5"/>
          <p:cNvSpPr/>
          <p:nvPr/>
        </p:nvSpPr>
        <p:spPr>
          <a:xfrm>
            <a:off x="1631587" y="4636427"/>
            <a:ext cx="8755258" cy="20666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330C922-D269-A246-8BBA-B5919367627B}"/>
              </a:ext>
            </a:extLst>
          </p:cNvPr>
          <p:cNvSpPr/>
          <p:nvPr/>
        </p:nvSpPr>
        <p:spPr>
          <a:xfrm>
            <a:off x="8397987" y="4714820"/>
            <a:ext cx="1864228" cy="369332"/>
          </a:xfrm>
          <a:prstGeom prst="rect">
            <a:avLst/>
          </a:prstGeom>
        </p:spPr>
        <p:txBody>
          <a:bodyPr wrap="none">
            <a:spAutoFit/>
          </a:bodyPr>
          <a:lstStyle/>
          <a:p>
            <a:r>
              <a:rPr lang="en-US" sz="1800" dirty="0">
                <a:latin typeface="+mn-lt"/>
              </a:rPr>
              <a:t>Biometric Sensors</a:t>
            </a:r>
          </a:p>
        </p:txBody>
      </p:sp>
      <p:pic>
        <p:nvPicPr>
          <p:cNvPr id="8" name="Picture 7"/>
          <p:cNvPicPr>
            <a:picLocks noChangeAspect="1"/>
          </p:cNvPicPr>
          <p:nvPr/>
        </p:nvPicPr>
        <p:blipFill>
          <a:blip r:embed="rId5"/>
          <a:stretch>
            <a:fillRect/>
          </a:stretch>
        </p:blipFill>
        <p:spPr>
          <a:xfrm>
            <a:off x="1838205" y="4859041"/>
            <a:ext cx="1244803" cy="944212"/>
          </a:xfrm>
          <a:prstGeom prst="rect">
            <a:avLst/>
          </a:prstGeom>
        </p:spPr>
      </p:pic>
      <p:grpSp>
        <p:nvGrpSpPr>
          <p:cNvPr id="9" name="Google Shape;143;p26"/>
          <p:cNvGrpSpPr/>
          <p:nvPr/>
        </p:nvGrpSpPr>
        <p:grpSpPr>
          <a:xfrm>
            <a:off x="3464578" y="4746977"/>
            <a:ext cx="1898713" cy="1529156"/>
            <a:chOff x="6290393" y="4817218"/>
            <a:chExt cx="2219332" cy="1436206"/>
          </a:xfrm>
        </p:grpSpPr>
        <p:pic>
          <p:nvPicPr>
            <p:cNvPr id="10" name="Google Shape;144;p26"/>
            <p:cNvPicPr preferRelativeResize="0"/>
            <p:nvPr/>
          </p:nvPicPr>
          <p:blipFill rotWithShape="1">
            <a:blip r:embed="rId6">
              <a:alphaModFix/>
            </a:blip>
            <a:srcRect/>
            <a:stretch/>
          </p:blipFill>
          <p:spPr>
            <a:xfrm>
              <a:off x="6290395" y="4817218"/>
              <a:ext cx="2219330" cy="1100205"/>
            </a:xfrm>
            <a:prstGeom prst="rect">
              <a:avLst/>
            </a:prstGeom>
            <a:noFill/>
            <a:ln>
              <a:noFill/>
            </a:ln>
          </p:spPr>
        </p:pic>
        <p:sp>
          <p:nvSpPr>
            <p:cNvPr id="11" name="Google Shape;145;p26"/>
            <p:cNvSpPr txBox="1"/>
            <p:nvPr/>
          </p:nvSpPr>
          <p:spPr>
            <a:xfrm>
              <a:off x="6290393" y="5917424"/>
              <a:ext cx="1921394" cy="336000"/>
            </a:xfrm>
            <a:prstGeom prst="rect">
              <a:avLst/>
            </a:prstGeom>
            <a:noFill/>
            <a:ln>
              <a:noFill/>
            </a:ln>
          </p:spPr>
          <p:txBody>
            <a:bodyPr spcFirstLastPara="1" wrap="square" lIns="91425" tIns="91425" rIns="91425" bIns="91425" anchor="t" anchorCtr="0">
              <a:noAutofit/>
            </a:bodyPr>
            <a:lstStyle/>
            <a:p>
              <a:r>
                <a:rPr lang="en" sz="1400" dirty="0">
                  <a:latin typeface="Arial" panose="020B0604020202020204" pitchFamily="34" charset="0"/>
                  <a:ea typeface="Calibri"/>
                  <a:cs typeface="Arial" panose="020B0604020202020204" pitchFamily="34" charset="0"/>
                  <a:sym typeface="Calibri"/>
                </a:rPr>
                <a:t>Tobii Pro Glasses 2 (Pupil Diameter)</a:t>
              </a:r>
              <a:endParaRPr sz="1400" dirty="0">
                <a:latin typeface="Arial" panose="020B0604020202020204" pitchFamily="34" charset="0"/>
                <a:ea typeface="Calibri"/>
                <a:cs typeface="Arial" panose="020B0604020202020204" pitchFamily="34" charset="0"/>
                <a:sym typeface="Calibri"/>
              </a:endParaRPr>
            </a:p>
          </p:txBody>
        </p:sp>
      </p:grpSp>
      <p:pic>
        <p:nvPicPr>
          <p:cNvPr id="12" name="Picture 11"/>
          <p:cNvPicPr>
            <a:picLocks noChangeAspect="1"/>
          </p:cNvPicPr>
          <p:nvPr/>
        </p:nvPicPr>
        <p:blipFill>
          <a:blip r:embed="rId7"/>
          <a:stretch>
            <a:fillRect/>
          </a:stretch>
        </p:blipFill>
        <p:spPr>
          <a:xfrm>
            <a:off x="5690698" y="4871266"/>
            <a:ext cx="648721" cy="1080088"/>
          </a:xfrm>
          <a:prstGeom prst="rect">
            <a:avLst/>
          </a:prstGeom>
        </p:spPr>
      </p:pic>
      <p:grpSp>
        <p:nvGrpSpPr>
          <p:cNvPr id="14" name="Google Shape;146;p26"/>
          <p:cNvGrpSpPr/>
          <p:nvPr/>
        </p:nvGrpSpPr>
        <p:grpSpPr>
          <a:xfrm>
            <a:off x="8459307" y="5373135"/>
            <a:ext cx="1783797" cy="1194090"/>
            <a:chOff x="6057923" y="6844788"/>
            <a:chExt cx="1574700" cy="1080353"/>
          </a:xfrm>
        </p:grpSpPr>
        <p:pic>
          <p:nvPicPr>
            <p:cNvPr id="15" name="Google Shape;147;p26"/>
            <p:cNvPicPr preferRelativeResize="0"/>
            <p:nvPr/>
          </p:nvPicPr>
          <p:blipFill rotWithShape="1">
            <a:blip r:embed="rId8">
              <a:alphaModFix/>
            </a:blip>
            <a:srcRect/>
            <a:stretch/>
          </p:blipFill>
          <p:spPr>
            <a:xfrm>
              <a:off x="6091838" y="6844788"/>
              <a:ext cx="1474301" cy="502401"/>
            </a:xfrm>
            <a:prstGeom prst="rect">
              <a:avLst/>
            </a:prstGeom>
            <a:noFill/>
            <a:ln>
              <a:noFill/>
            </a:ln>
          </p:spPr>
        </p:pic>
        <p:sp>
          <p:nvSpPr>
            <p:cNvPr id="16" name="Google Shape;148;p26"/>
            <p:cNvSpPr txBox="1"/>
            <p:nvPr/>
          </p:nvSpPr>
          <p:spPr>
            <a:xfrm>
              <a:off x="6057923" y="7347641"/>
              <a:ext cx="1574700" cy="577500"/>
            </a:xfrm>
            <a:prstGeom prst="rect">
              <a:avLst/>
            </a:prstGeom>
            <a:noFill/>
            <a:ln>
              <a:noFill/>
            </a:ln>
          </p:spPr>
          <p:txBody>
            <a:bodyPr spcFirstLastPara="1" wrap="square" lIns="91425" tIns="91425" rIns="91425" bIns="91425" anchor="t" anchorCtr="0">
              <a:noAutofit/>
            </a:bodyPr>
            <a:lstStyle/>
            <a:p>
              <a:r>
                <a:rPr lang="en" sz="1400" dirty="0">
                  <a:latin typeface="Arial" panose="020B0604020202020204" pitchFamily="34" charset="0"/>
                  <a:ea typeface="Calibri"/>
                  <a:cs typeface="Arial" panose="020B0604020202020204" pitchFamily="34" charset="0"/>
                  <a:sym typeface="Calibri"/>
                </a:rPr>
                <a:t>Polar Heart Rate Monitor</a:t>
              </a:r>
              <a:endParaRPr sz="1400" dirty="0">
                <a:latin typeface="Arial" panose="020B0604020202020204" pitchFamily="34" charset="0"/>
                <a:ea typeface="Calibri"/>
                <a:cs typeface="Arial" panose="020B0604020202020204" pitchFamily="34" charset="0"/>
                <a:sym typeface="Calibri"/>
              </a:endParaRPr>
            </a:p>
          </p:txBody>
        </p:sp>
      </p:grpSp>
      <p:sp>
        <p:nvSpPr>
          <p:cNvPr id="17" name="Google Shape;151;p26"/>
          <p:cNvSpPr txBox="1"/>
          <p:nvPr/>
        </p:nvSpPr>
        <p:spPr>
          <a:xfrm>
            <a:off x="1636843" y="5909523"/>
            <a:ext cx="1839148" cy="336000"/>
          </a:xfrm>
          <a:prstGeom prst="rect">
            <a:avLst/>
          </a:prstGeom>
          <a:noFill/>
          <a:ln>
            <a:noFill/>
          </a:ln>
        </p:spPr>
        <p:txBody>
          <a:bodyPr spcFirstLastPara="1" wrap="square" lIns="91425" tIns="91425" rIns="91425" bIns="91425" anchor="t" anchorCtr="0">
            <a:noAutofit/>
          </a:bodyPr>
          <a:lstStyle/>
          <a:p>
            <a:r>
              <a:rPr lang="en" sz="1400" dirty="0">
                <a:latin typeface="Arial" panose="020B0604020202020204" pitchFamily="34" charset="0"/>
                <a:ea typeface="Calibri"/>
                <a:cs typeface="Arial" panose="020B0604020202020204" pitchFamily="34" charset="0"/>
                <a:sym typeface="Calibri"/>
              </a:rPr>
              <a:t>Muse Headband (EEG)</a:t>
            </a:r>
            <a:endParaRPr sz="1400" dirty="0">
              <a:latin typeface="Arial" panose="020B0604020202020204" pitchFamily="34" charset="0"/>
              <a:ea typeface="Calibri"/>
              <a:cs typeface="Arial" panose="020B0604020202020204" pitchFamily="34" charset="0"/>
              <a:sym typeface="Calibri"/>
            </a:endParaRPr>
          </a:p>
        </p:txBody>
      </p:sp>
      <p:sp>
        <p:nvSpPr>
          <p:cNvPr id="18" name="Rectangle 17"/>
          <p:cNvSpPr/>
          <p:nvPr/>
        </p:nvSpPr>
        <p:spPr>
          <a:xfrm>
            <a:off x="5459728" y="5985881"/>
            <a:ext cx="1027011" cy="523220"/>
          </a:xfrm>
          <a:prstGeom prst="rect">
            <a:avLst/>
          </a:prstGeom>
        </p:spPr>
        <p:txBody>
          <a:bodyPr wrap="square">
            <a:spAutoFit/>
          </a:bodyPr>
          <a:lstStyle/>
          <a:p>
            <a:r>
              <a:rPr lang="en-US" sz="1400" dirty="0">
                <a:latin typeface="Arial" panose="020B0604020202020204" pitchFamily="34" charset="0"/>
                <a:ea typeface="Calibri"/>
                <a:cs typeface="Arial" panose="020B0604020202020204" pitchFamily="34" charset="0"/>
                <a:sym typeface="Calibri"/>
              </a:rPr>
              <a:t>Empatica E4 (GSR)</a:t>
            </a:r>
          </a:p>
        </p:txBody>
      </p:sp>
      <p:sp>
        <p:nvSpPr>
          <p:cNvPr id="19" name="Rectangle 18"/>
          <p:cNvSpPr/>
          <p:nvPr/>
        </p:nvSpPr>
        <p:spPr>
          <a:xfrm>
            <a:off x="6521821" y="6003530"/>
            <a:ext cx="1937486" cy="307777"/>
          </a:xfrm>
          <a:prstGeom prst="rect">
            <a:avLst/>
          </a:prstGeom>
        </p:spPr>
        <p:txBody>
          <a:bodyPr wrap="square">
            <a:spAutoFit/>
          </a:bodyPr>
          <a:lstStyle/>
          <a:p>
            <a:r>
              <a:rPr lang="en-US" sz="1400" dirty="0" err="1">
                <a:solidFill>
                  <a:schemeClr val="dk1"/>
                </a:solidFill>
                <a:latin typeface="Arial" panose="020B0604020202020204" pitchFamily="34" charset="0"/>
                <a:ea typeface="Calibri"/>
                <a:cs typeface="Arial" panose="020B0604020202020204" pitchFamily="34" charset="0"/>
                <a:sym typeface="Calibri"/>
              </a:rPr>
              <a:t>fNIRS</a:t>
            </a:r>
            <a:r>
              <a:rPr lang="en-US" sz="1400" dirty="0">
                <a:solidFill>
                  <a:schemeClr val="dk1"/>
                </a:solidFill>
                <a:latin typeface="Arial" panose="020B0604020202020204" pitchFamily="34" charset="0"/>
                <a:ea typeface="Calibri"/>
                <a:cs typeface="Arial" panose="020B0604020202020204" pitchFamily="34" charset="0"/>
                <a:sym typeface="Calibri"/>
              </a:rPr>
              <a:t> Pioneer sensor</a:t>
            </a:r>
            <a:endParaRPr lang="en-US" sz="1400" dirty="0">
              <a:latin typeface="Arial" panose="020B0604020202020204" pitchFamily="34" charset="0"/>
              <a:cs typeface="Arial" panose="020B0604020202020204" pitchFamily="34" charset="0"/>
            </a:endParaRPr>
          </a:p>
        </p:txBody>
      </p:sp>
      <p:pic>
        <p:nvPicPr>
          <p:cNvPr id="20" name="Picture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04044" y="4865727"/>
            <a:ext cx="1829055" cy="1052659"/>
          </a:xfrm>
          <a:prstGeom prst="rect">
            <a:avLst/>
          </a:prstGeom>
        </p:spPr>
      </p:pic>
      <p:pic>
        <p:nvPicPr>
          <p:cNvPr id="21" name="image2.jpg"/>
          <p:cNvPicPr/>
          <p:nvPr/>
        </p:nvPicPr>
        <p:blipFill>
          <a:blip r:embed="rId10"/>
          <a:srcRect/>
          <a:stretch>
            <a:fillRect/>
          </a:stretch>
        </p:blipFill>
        <p:spPr>
          <a:xfrm>
            <a:off x="9862457" y="1743862"/>
            <a:ext cx="2146335" cy="1367414"/>
          </a:xfrm>
          <a:prstGeom prst="rect">
            <a:avLst/>
          </a:prstGeom>
          <a:ln/>
        </p:spPr>
      </p:pic>
      <p:sp>
        <p:nvSpPr>
          <p:cNvPr id="3" name="TextBox 2"/>
          <p:cNvSpPr txBox="1"/>
          <p:nvPr/>
        </p:nvSpPr>
        <p:spPr>
          <a:xfrm>
            <a:off x="9869381" y="3174115"/>
            <a:ext cx="2451135" cy="830997"/>
          </a:xfrm>
          <a:prstGeom prst="rect">
            <a:avLst/>
          </a:prstGeom>
          <a:noFill/>
        </p:spPr>
        <p:txBody>
          <a:bodyPr wrap="square" rtlCol="0">
            <a:spAutoFit/>
          </a:bodyPr>
          <a:lstStyle/>
          <a:p>
            <a:r>
              <a:rPr lang="en-US" sz="1600" dirty="0"/>
              <a:t>Joint NASA/Charles River Analytics evaluation of ‘Pioneer” </a:t>
            </a:r>
            <a:r>
              <a:rPr lang="en-US" sz="1600" dirty="0" err="1"/>
              <a:t>fNIRs</a:t>
            </a:r>
            <a:r>
              <a:rPr lang="en-US" sz="1600" dirty="0"/>
              <a:t> sensor</a:t>
            </a:r>
          </a:p>
        </p:txBody>
      </p:sp>
      <p:pic>
        <p:nvPicPr>
          <p:cNvPr id="25" name="Audio 2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05563376"/>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EB593EE-3B54-420A-A348-F6F8DC6C4938}" type="slidenum">
              <a:rPr lang="en-US" smtClean="0"/>
              <a:t>7</a:t>
            </a:fld>
            <a:endParaRPr lang="en-US"/>
          </a:p>
        </p:txBody>
      </p:sp>
      <p:sp>
        <p:nvSpPr>
          <p:cNvPr id="5" name="Title 1"/>
          <p:cNvSpPr>
            <a:spLocks noGrp="1"/>
          </p:cNvSpPr>
          <p:nvPr>
            <p:ph type="title"/>
          </p:nvPr>
        </p:nvSpPr>
        <p:spPr>
          <a:xfrm>
            <a:off x="1596242" y="-102325"/>
            <a:ext cx="10515600" cy="1325562"/>
          </a:xfrm>
        </p:spPr>
        <p:txBody>
          <a:bodyPr>
            <a:normAutofit/>
          </a:bodyPr>
          <a:lstStyle/>
          <a:p>
            <a:r>
              <a:rPr lang="en-US" sz="3200" b="1" dirty="0">
                <a:solidFill>
                  <a:schemeClr val="bg1"/>
                </a:solidFill>
                <a:latin typeface="Helvetica" panose="020B0604020202020204" pitchFamily="34" charset="0"/>
                <a:cs typeface="Helvetica" panose="020B0604020202020204" pitchFamily="34" charset="0"/>
              </a:rPr>
              <a:t>Exploration Medical Monitoring</a:t>
            </a:r>
          </a:p>
        </p:txBody>
      </p:sp>
      <p:pic>
        <p:nvPicPr>
          <p:cNvPr id="6" name="Picture 5"/>
          <p:cNvPicPr>
            <a:picLocks noChangeAspect="1"/>
          </p:cNvPicPr>
          <p:nvPr/>
        </p:nvPicPr>
        <p:blipFill>
          <a:blip r:embed="rId5"/>
          <a:stretch>
            <a:fillRect/>
          </a:stretch>
        </p:blipFill>
        <p:spPr>
          <a:xfrm>
            <a:off x="9264391" y="4306787"/>
            <a:ext cx="2136503" cy="1926244"/>
          </a:xfrm>
          <a:prstGeom prst="rect">
            <a:avLst/>
          </a:prstGeom>
        </p:spPr>
      </p:pic>
      <p:sp>
        <p:nvSpPr>
          <p:cNvPr id="7" name="TextBox 6"/>
          <p:cNvSpPr txBox="1"/>
          <p:nvPr/>
        </p:nvSpPr>
        <p:spPr>
          <a:xfrm>
            <a:off x="307770" y="1346562"/>
            <a:ext cx="8396093" cy="6355586"/>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Helvetica" panose="020B0604020202020204" pitchFamily="34" charset="0"/>
                <a:cs typeface="Helvetica" panose="020B0604020202020204" pitchFamily="34" charset="0"/>
              </a:rPr>
              <a:t>Wearable </a:t>
            </a:r>
            <a:r>
              <a:rPr lang="en-US" sz="2000" dirty="0" err="1">
                <a:latin typeface="Helvetica" panose="020B0604020202020204" pitchFamily="34" charset="0"/>
                <a:cs typeface="Helvetica" panose="020B0604020202020204" pitchFamily="34" charset="0"/>
              </a:rPr>
              <a:t>Biomonitor</a:t>
            </a:r>
            <a:r>
              <a:rPr lang="en-US" sz="2000" dirty="0">
                <a:latin typeface="Helvetica" panose="020B0604020202020204" pitchFamily="34" charset="0"/>
                <a:cs typeface="Helvetica" panose="020B0604020202020204" pitchFamily="34" charset="0"/>
              </a:rPr>
              <a:t> (Canadian Space Agency and </a:t>
            </a:r>
            <a:r>
              <a:rPr lang="en-US" sz="2000" dirty="0" err="1">
                <a:latin typeface="Helvetica" panose="020B0604020202020204" pitchFamily="34" charset="0"/>
                <a:cs typeface="Helvetica" panose="020B0604020202020204" pitchFamily="34" charset="0"/>
              </a:rPr>
              <a:t>Hexoskin</a:t>
            </a:r>
            <a:r>
              <a:rPr lang="en-US" sz="2000" dirty="0">
                <a:latin typeface="Helvetica" panose="020B0604020202020204" pitchFamily="34" charset="0"/>
                <a:cs typeface="Helvetica" panose="020B0604020202020204" pitchFamily="34" charset="0"/>
              </a:rPr>
              <a:t>)</a:t>
            </a:r>
          </a:p>
          <a:p>
            <a:pPr marL="655638" lvl="1" indent="-342900">
              <a:spcAft>
                <a:spcPts val="600"/>
              </a:spcAft>
              <a:buFont typeface="Calibri" panose="020F0502020204030204" pitchFamily="34" charset="0"/>
              <a:buChar char="−"/>
            </a:pPr>
            <a:r>
              <a:rPr lang="en-US" dirty="0">
                <a:latin typeface="Helvetica" panose="020B0604020202020204" pitchFamily="34" charset="0"/>
                <a:cs typeface="Helvetica" panose="020B0604020202020204" pitchFamily="34" charset="0"/>
              </a:rPr>
              <a:t>On-Astronaut Wireless Sensor System (“</a:t>
            </a:r>
            <a:r>
              <a:rPr lang="en-US" dirty="0" err="1">
                <a:latin typeface="Helvetica" panose="020B0604020202020204" pitchFamily="34" charset="0"/>
                <a:cs typeface="Helvetica" panose="020B0604020202020204" pitchFamily="34" charset="0"/>
              </a:rPr>
              <a:t>Astroskin</a:t>
            </a:r>
            <a:r>
              <a:rPr lang="en-US" dirty="0">
                <a:latin typeface="Helvetica" panose="020B0604020202020204" pitchFamily="34" charset="0"/>
                <a:cs typeface="Helvetica" panose="020B0604020202020204" pitchFamily="34" charset="0"/>
              </a:rPr>
              <a:t>”) measures:</a:t>
            </a:r>
            <a:endParaRPr lang="en-US" sz="2000" dirty="0">
              <a:latin typeface="Helvetica" panose="020B0604020202020204" pitchFamily="34" charset="0"/>
              <a:cs typeface="Helvetica" panose="020B0604020202020204" pitchFamily="34" charset="0"/>
            </a:endParaRPr>
          </a:p>
          <a:p>
            <a:pPr marL="1257300" lvl="2" indent="-342900">
              <a:buFont typeface="Wingdings" panose="05000000000000000000" pitchFamily="2" charset="2"/>
              <a:buChar char="§"/>
            </a:pPr>
            <a:r>
              <a:rPr lang="en-US" dirty="0">
                <a:latin typeface="Helvetica" panose="020B0604020202020204" pitchFamily="34" charset="0"/>
                <a:cs typeface="Helvetica" panose="020B0604020202020204" pitchFamily="34" charset="0"/>
              </a:rPr>
              <a:t>Heart rate</a:t>
            </a:r>
          </a:p>
          <a:p>
            <a:pPr marL="1257300" lvl="2" indent="-342900">
              <a:buFont typeface="Wingdings" panose="05000000000000000000" pitchFamily="2" charset="2"/>
              <a:buChar char="§"/>
            </a:pPr>
            <a:r>
              <a:rPr lang="en-US" dirty="0">
                <a:latin typeface="Helvetica" panose="020B0604020202020204" pitchFamily="34" charset="0"/>
                <a:cs typeface="Helvetica" panose="020B0604020202020204" pitchFamily="34" charset="0"/>
              </a:rPr>
              <a:t>Respiration</a:t>
            </a:r>
          </a:p>
          <a:p>
            <a:pPr marL="1257300" lvl="2" indent="-342900">
              <a:buFont typeface="Wingdings" panose="05000000000000000000" pitchFamily="2" charset="2"/>
              <a:buChar char="§"/>
            </a:pPr>
            <a:r>
              <a:rPr lang="en-US" dirty="0">
                <a:latin typeface="Helvetica" panose="020B0604020202020204" pitchFamily="34" charset="0"/>
                <a:cs typeface="Helvetica" panose="020B0604020202020204" pitchFamily="34" charset="0"/>
              </a:rPr>
              <a:t>Skin temperature</a:t>
            </a:r>
          </a:p>
          <a:p>
            <a:pPr marL="655638" lvl="1" indent="-342900">
              <a:spcAft>
                <a:spcPts val="1800"/>
              </a:spcAft>
              <a:buFont typeface="Calibri" panose="020F0502020204030204" pitchFamily="34" charset="0"/>
              <a:buChar char="−"/>
            </a:pPr>
            <a:r>
              <a:rPr lang="en-US" dirty="0">
                <a:latin typeface="Helvetica" panose="020B0604020202020204" pitchFamily="34" charset="0"/>
                <a:cs typeface="Helvetica" panose="020B0604020202020204" pitchFamily="34" charset="0"/>
              </a:rPr>
              <a:t>Astronauts have been using/testing the system aboard the International Space Station </a:t>
            </a:r>
          </a:p>
          <a:p>
            <a:pPr marL="342900" indent="-342900">
              <a:spcAft>
                <a:spcPts val="600"/>
              </a:spcAft>
              <a:buFont typeface="Arial" panose="020B0604020202020204" pitchFamily="34" charset="0"/>
              <a:buChar char="•"/>
            </a:pPr>
            <a:r>
              <a:rPr lang="en-US" sz="2000" dirty="0" err="1">
                <a:latin typeface="Helvetica" panose="020B0604020202020204" pitchFamily="34" charset="0"/>
                <a:cs typeface="Helvetica" panose="020B0604020202020204" pitchFamily="34" charset="0"/>
              </a:rPr>
              <a:t>Oculometrics</a:t>
            </a:r>
            <a:r>
              <a:rPr lang="en-US" sz="2000" dirty="0">
                <a:latin typeface="Helvetica" panose="020B0604020202020204" pitchFamily="34" charset="0"/>
                <a:cs typeface="Helvetica" panose="020B0604020202020204" pitchFamily="34" charset="0"/>
              </a:rPr>
              <a:t> (ARC </a:t>
            </a:r>
            <a:r>
              <a:rPr lang="en-US" sz="2000" dirty="0" err="1">
                <a:latin typeface="Helvetica" panose="020B0604020202020204" pitchFamily="34" charset="0"/>
                <a:cs typeface="Helvetica" panose="020B0604020202020204" pitchFamily="34" charset="0"/>
              </a:rPr>
              <a:t>Visuomotor</a:t>
            </a:r>
            <a:r>
              <a:rPr lang="en-US" sz="2000" dirty="0">
                <a:latin typeface="Helvetica" panose="020B0604020202020204" pitchFamily="34" charset="0"/>
                <a:cs typeface="Helvetica" panose="020B0604020202020204" pitchFamily="34" charset="0"/>
              </a:rPr>
              <a:t> Control Lab in collaboration with Occam Interactive, formerly Z3VR)</a:t>
            </a:r>
          </a:p>
          <a:p>
            <a:pPr marL="655638" lvl="1" indent="-342900">
              <a:spcAft>
                <a:spcPts val="1200"/>
              </a:spcAft>
              <a:buFont typeface="Calibri" panose="020F0502020204030204" pitchFamily="34" charset="0"/>
              <a:buChar char="−"/>
            </a:pPr>
            <a:r>
              <a:rPr lang="en-US" dirty="0">
                <a:latin typeface="Helvetica" panose="020B0604020202020204" pitchFamily="34" charset="0"/>
                <a:cs typeface="Helvetica" panose="020B0604020202020204" pitchFamily="34" charset="0"/>
              </a:rPr>
              <a:t>Eye-movement testing (“COBRA”) is being used to detect/distinguish mild neural impairments, such as occurs with sleep deprivation, ultra-low alcohol intake, mild TBI, and retinal pathology. </a:t>
            </a:r>
          </a:p>
          <a:p>
            <a:pPr marL="655638" lvl="1" indent="-342900">
              <a:spcAft>
                <a:spcPts val="600"/>
              </a:spcAft>
              <a:buFont typeface="Calibri" panose="020F0502020204030204" pitchFamily="34" charset="0"/>
              <a:buChar char="−"/>
            </a:pPr>
            <a:r>
              <a:rPr lang="en-US" dirty="0">
                <a:latin typeface="Helvetica" panose="020B0604020202020204" pitchFamily="34" charset="0"/>
                <a:cs typeface="Helvetica" panose="020B0604020202020204" pitchFamily="34" charset="0"/>
              </a:rPr>
              <a:t>Current efforts: </a:t>
            </a:r>
          </a:p>
          <a:p>
            <a:pPr marL="1053306" lvl="3" indent="-285750">
              <a:spcAft>
                <a:spcPts val="600"/>
              </a:spcAft>
              <a:buFont typeface="Wingdings" panose="05000000000000000000" pitchFamily="2" charset="2"/>
              <a:buChar char="§"/>
            </a:pPr>
            <a:r>
              <a:rPr lang="en-US" dirty="0">
                <a:latin typeface="Helvetica" panose="020B0604020202020204" pitchFamily="34" charset="0"/>
                <a:cs typeface="Helvetica" panose="020B0604020202020204" pitchFamily="34" charset="0"/>
              </a:rPr>
              <a:t>extend visual response testing to include vestibular responses</a:t>
            </a:r>
          </a:p>
          <a:p>
            <a:pPr marL="1053306" lvl="3" indent="-285750">
              <a:spcAft>
                <a:spcPts val="600"/>
              </a:spcAft>
              <a:buFont typeface="Wingdings" panose="05000000000000000000" pitchFamily="2" charset="2"/>
              <a:buChar char="§"/>
            </a:pPr>
            <a:r>
              <a:rPr lang="en-US" dirty="0">
                <a:latin typeface="Helvetica" panose="020B0604020202020204" pitchFamily="34" charset="0"/>
                <a:cs typeface="Helvetica" panose="020B0604020202020204" pitchFamily="34" charset="0"/>
              </a:rPr>
              <a:t>create a portable, VR-based system (“OCTAVE”) that could be used in operational spaceflight settings.</a:t>
            </a:r>
          </a:p>
          <a:p>
            <a:pPr lvl="1" indent="-263525">
              <a:spcAft>
                <a:spcPts val="600"/>
              </a:spcAft>
              <a:buFont typeface="Calibri" panose="020F0502020204030204" pitchFamily="34" charset="0"/>
              <a:buChar char="−"/>
            </a:pPr>
            <a:endParaRPr lang="en-US" dirty="0">
              <a:latin typeface="Helvetica" panose="020B0604020202020204" pitchFamily="34" charset="0"/>
              <a:cs typeface="Helvetica" panose="020B0604020202020204" pitchFamily="34" charset="0"/>
            </a:endParaRPr>
          </a:p>
          <a:p>
            <a:pPr marL="342900" indent="-342900">
              <a:buFont typeface="Arial" panose="020B0604020202020204" pitchFamily="34" charset="0"/>
              <a:buChar char="•"/>
            </a:pPr>
            <a:endParaRPr lang="en-US" sz="2000" dirty="0">
              <a:latin typeface="Helvetica" panose="020B0604020202020204" pitchFamily="34" charset="0"/>
              <a:cs typeface="Helvetica" panose="020B0604020202020204" pitchFamily="34" charset="0"/>
            </a:endParaRPr>
          </a:p>
          <a:p>
            <a:endParaRPr lang="en-US" sz="2000" dirty="0">
              <a:latin typeface="Helvetica" panose="020B0604020202020204" pitchFamily="34" charset="0"/>
              <a:cs typeface="Helvetica" panose="020B0604020202020204" pitchFamily="34" charset="0"/>
            </a:endParaRPr>
          </a:p>
        </p:txBody>
      </p:sp>
      <p:pic>
        <p:nvPicPr>
          <p:cNvPr id="2" name="Picture 1"/>
          <p:cNvPicPr>
            <a:picLocks noChangeAspect="1"/>
          </p:cNvPicPr>
          <p:nvPr/>
        </p:nvPicPr>
        <p:blipFill>
          <a:blip r:embed="rId6"/>
          <a:stretch>
            <a:fillRect/>
          </a:stretch>
        </p:blipFill>
        <p:spPr>
          <a:xfrm>
            <a:off x="9264391" y="1458686"/>
            <a:ext cx="2368809" cy="1842407"/>
          </a:xfrm>
          <a:prstGeom prst="rect">
            <a:avLst/>
          </a:prstGeom>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768133861"/>
      </p:ext>
    </p:extLst>
  </p:cSld>
  <p:clrMapOvr>
    <a:masterClrMapping/>
  </p:clrMapOvr>
  <mc:AlternateContent xmlns:mc="http://schemas.openxmlformats.org/markup-compatibility/2006" xmlns:p14="http://schemas.microsoft.com/office/powerpoint/2010/main">
    <mc:Choice Requires="p14">
      <p:transition spd="slow" p14:dur="2000" advTm="47000"/>
    </mc:Choice>
    <mc:Fallback xmlns="">
      <p:transition spd="slow" advTm="4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242" y="-102325"/>
            <a:ext cx="10515600" cy="1325562"/>
          </a:xfrm>
        </p:spPr>
        <p:txBody>
          <a:bodyPr>
            <a:normAutofit/>
          </a:bodyPr>
          <a:lstStyle/>
          <a:p>
            <a:r>
              <a:rPr lang="en-US" sz="3600" b="1" dirty="0">
                <a:solidFill>
                  <a:schemeClr val="bg1"/>
                </a:solidFill>
                <a:latin typeface="Helvetica" panose="020B0604020202020204" pitchFamily="34" charset="0"/>
                <a:cs typeface="Helvetica" panose="020B0604020202020204" pitchFamily="34" charset="0"/>
              </a:rPr>
              <a:t>Crew Location Tracking</a:t>
            </a:r>
          </a:p>
        </p:txBody>
      </p:sp>
      <p:sp>
        <p:nvSpPr>
          <p:cNvPr id="3" name="Content Placeholder 2"/>
          <p:cNvSpPr>
            <a:spLocks noGrp="1"/>
          </p:cNvSpPr>
          <p:nvPr>
            <p:ph idx="1"/>
          </p:nvPr>
        </p:nvSpPr>
        <p:spPr>
          <a:xfrm>
            <a:off x="475012" y="1687288"/>
            <a:ext cx="6763987" cy="4351337"/>
          </a:xfrm>
        </p:spPr>
        <p:txBody>
          <a:bodyPr>
            <a:noAutofit/>
          </a:bodyPr>
          <a:lstStyle/>
          <a:p>
            <a:pPr marL="315913" indent="-315913">
              <a:spcAft>
                <a:spcPts val="450"/>
              </a:spcAft>
            </a:pPr>
            <a:r>
              <a:rPr lang="en-US" sz="2000" dirty="0">
                <a:latin typeface="Helvetica" panose="020B0604020202020204" pitchFamily="34" charset="0"/>
                <a:cs typeface="Helvetica" panose="020B0604020202020204" pitchFamily="34" charset="0"/>
              </a:rPr>
              <a:t>Team Interactions (NASA Human Research Program)</a:t>
            </a:r>
          </a:p>
          <a:p>
            <a:pPr marL="576263" lvl="1" indent="-263525">
              <a:spcAft>
                <a:spcPts val="600"/>
              </a:spcAft>
              <a:buFont typeface="Calibri" panose="020F0502020204030204" pitchFamily="34" charset="0"/>
              <a:buChar char="−"/>
            </a:pPr>
            <a:r>
              <a:rPr lang="en-US" sz="1800" dirty="0">
                <a:latin typeface="Helvetica" panose="020B0604020202020204" pitchFamily="34" charset="0"/>
                <a:cs typeface="Helvetica" panose="020B0604020202020204" pitchFamily="34" charset="0"/>
              </a:rPr>
              <a:t>Proximity badge used to indicate frequency and duration of interaction with team members</a:t>
            </a:r>
          </a:p>
          <a:p>
            <a:pPr marL="576263" lvl="1" indent="-263525">
              <a:spcAft>
                <a:spcPts val="600"/>
              </a:spcAft>
              <a:buFont typeface="Calibri" panose="020F0502020204030204" pitchFamily="34" charset="0"/>
              <a:buChar char="−"/>
            </a:pPr>
            <a:r>
              <a:rPr lang="en-US" sz="1800" dirty="0">
                <a:latin typeface="Helvetica" panose="020B0604020202020204" pitchFamily="34" charset="0"/>
                <a:cs typeface="Helvetica" panose="020B0604020202020204" pitchFamily="34" charset="0"/>
              </a:rPr>
              <a:t>Bluetooth and microphones to capture proximity and speech</a:t>
            </a:r>
          </a:p>
          <a:p>
            <a:pPr marL="315913" indent="-315913">
              <a:spcAft>
                <a:spcPts val="450"/>
              </a:spcAft>
            </a:pPr>
            <a:r>
              <a:rPr lang="en-US" sz="2000" dirty="0">
                <a:latin typeface="Helvetica" panose="020B0604020202020204" pitchFamily="34" charset="0"/>
                <a:cs typeface="Helvetica" panose="020B0604020202020204" pitchFamily="34" charset="0"/>
              </a:rPr>
              <a:t>Future Habitat Design (NASA Human Research Program)</a:t>
            </a:r>
          </a:p>
          <a:p>
            <a:pPr marL="576263" lvl="1" indent="-263525" defTabSz="288925">
              <a:spcAft>
                <a:spcPts val="600"/>
              </a:spcAft>
              <a:buFont typeface="Calibri" panose="020F0502020204030204" pitchFamily="34" charset="0"/>
              <a:buChar char="−"/>
            </a:pPr>
            <a:r>
              <a:rPr lang="en-US" sz="1800" dirty="0">
                <a:latin typeface="Helvetica" panose="020B0604020202020204" pitchFamily="34" charset="0"/>
                <a:cs typeface="Helvetica" panose="020B0604020202020204" pitchFamily="34" charset="0"/>
              </a:rPr>
              <a:t>Visualization/characterization of astronaut movement through their living/working environment to inform the design of future habitats</a:t>
            </a:r>
          </a:p>
          <a:p>
            <a:pPr marL="881063" lvl="3" indent="-301625">
              <a:spcAft>
                <a:spcPts val="450"/>
              </a:spcAft>
              <a:buFont typeface="Wingdings" panose="05000000000000000000" pitchFamily="2" charset="2"/>
              <a:buChar char="§"/>
            </a:pPr>
            <a:r>
              <a:rPr lang="en-US" sz="1600" dirty="0">
                <a:latin typeface="Helvetica" panose="020B0604020202020204" pitchFamily="34" charset="0"/>
                <a:cs typeface="Helvetica" panose="020B0604020202020204" pitchFamily="34" charset="0"/>
              </a:rPr>
              <a:t>Amount of time spent in various spaces gives clues to the value and necessity of those areas</a:t>
            </a:r>
          </a:p>
          <a:p>
            <a:pPr marL="881063" lvl="3" indent="-301625">
              <a:spcAft>
                <a:spcPts val="450"/>
              </a:spcAft>
              <a:buFont typeface="Wingdings" panose="05000000000000000000" pitchFamily="2" charset="2"/>
              <a:buChar char="§"/>
            </a:pPr>
            <a:r>
              <a:rPr lang="en-US" sz="1600" dirty="0">
                <a:latin typeface="Helvetica" panose="020B0604020202020204" pitchFamily="34" charset="0"/>
                <a:cs typeface="Helvetica" panose="020B0604020202020204" pitchFamily="34" charset="0"/>
              </a:rPr>
              <a:t>Translation paths between areas can indicate that they may need to be located more closely in future habitats. </a:t>
            </a:r>
          </a:p>
        </p:txBody>
      </p:sp>
      <p:sp>
        <p:nvSpPr>
          <p:cNvPr id="4" name="Slide Number Placeholder 3"/>
          <p:cNvSpPr>
            <a:spLocks noGrp="1"/>
          </p:cNvSpPr>
          <p:nvPr>
            <p:ph type="sldNum" sz="quarter" idx="12"/>
          </p:nvPr>
        </p:nvSpPr>
        <p:spPr/>
        <p:txBody>
          <a:bodyPr/>
          <a:lstStyle/>
          <a:p>
            <a:fld id="{7EB593EE-3B54-420A-A348-F6F8DC6C4938}" type="slidenum">
              <a:rPr lang="en-US" smtClean="0"/>
              <a:t>8</a:t>
            </a:fld>
            <a:endParaRPr lang="en-US"/>
          </a:p>
        </p:txBody>
      </p:sp>
      <p:pic>
        <p:nvPicPr>
          <p:cNvPr id="5" name="Picture 4"/>
          <p:cNvPicPr>
            <a:picLocks noChangeAspect="1"/>
          </p:cNvPicPr>
          <p:nvPr/>
        </p:nvPicPr>
        <p:blipFill>
          <a:blip r:embed="rId5"/>
          <a:stretch>
            <a:fillRect/>
          </a:stretch>
        </p:blipFill>
        <p:spPr>
          <a:xfrm>
            <a:off x="7500256" y="1687288"/>
            <a:ext cx="4378659" cy="3283994"/>
          </a:xfrm>
          <a:prstGeom prst="rect">
            <a:avLst/>
          </a:prstGeom>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961238458"/>
      </p:ext>
    </p:extLst>
  </p:cSld>
  <p:clrMapOvr>
    <a:masterClrMapping/>
  </p:clrMapOvr>
  <mc:AlternateContent xmlns:mc="http://schemas.openxmlformats.org/markup-compatibility/2006" xmlns:p14="http://schemas.microsoft.com/office/powerpoint/2010/main">
    <mc:Choice Requires="p14">
      <p:transition spd="slow" p14:dur="2000" advTm="51000"/>
    </mc:Choice>
    <mc:Fallback xmlns="">
      <p:transition spd="slow" advTm="5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242" y="-102325"/>
            <a:ext cx="10515600" cy="1325562"/>
          </a:xfrm>
        </p:spPr>
        <p:txBody>
          <a:bodyPr>
            <a:normAutofit/>
          </a:bodyPr>
          <a:lstStyle/>
          <a:p>
            <a:r>
              <a:rPr lang="en-US" sz="2800" b="1" dirty="0">
                <a:solidFill>
                  <a:schemeClr val="bg1"/>
                </a:solidFill>
                <a:latin typeface="Helvetica" panose="020B0604020202020204" pitchFamily="34" charset="0"/>
                <a:cs typeface="Helvetica" panose="020B0604020202020204" pitchFamily="34" charset="0"/>
              </a:rPr>
              <a:t>EVA Operations</a:t>
            </a:r>
          </a:p>
        </p:txBody>
      </p:sp>
      <p:pic>
        <p:nvPicPr>
          <p:cNvPr id="13" name="Content Placeholder 12"/>
          <p:cNvPicPr>
            <a:picLocks noGrp="1" noChangeAspect="1"/>
          </p:cNvPicPr>
          <p:nvPr>
            <p:ph idx="1"/>
          </p:nvPr>
        </p:nvPicPr>
        <p:blipFill>
          <a:blip r:embed="rId5"/>
          <a:stretch>
            <a:fillRect/>
          </a:stretch>
        </p:blipFill>
        <p:spPr>
          <a:xfrm>
            <a:off x="358916" y="1109098"/>
            <a:ext cx="11559291" cy="5748902"/>
          </a:xfrm>
          <a:prstGeom prst="rect">
            <a:avLst/>
          </a:prstGeom>
        </p:spPr>
      </p:pic>
      <p:sp>
        <p:nvSpPr>
          <p:cNvPr id="4" name="Slide Number Placeholder 3"/>
          <p:cNvSpPr>
            <a:spLocks noGrp="1"/>
          </p:cNvSpPr>
          <p:nvPr>
            <p:ph type="sldNum" sz="quarter" idx="12"/>
          </p:nvPr>
        </p:nvSpPr>
        <p:spPr/>
        <p:txBody>
          <a:bodyPr/>
          <a:lstStyle/>
          <a:p>
            <a:fld id="{7EB593EE-3B54-420A-A348-F6F8DC6C4938}" type="slidenum">
              <a:rPr lang="en-US" smtClean="0"/>
              <a:t>9</a:t>
            </a:fld>
            <a:endParaRPr lang="en-US"/>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4286496846"/>
      </p:ext>
    </p:extLst>
  </p:cSld>
  <p:clrMapOvr>
    <a:masterClrMapping/>
  </p:clrMapOvr>
  <mc:AlternateContent xmlns:mc="http://schemas.openxmlformats.org/markup-compatibility/2006" xmlns:p14="http://schemas.microsoft.com/office/powerpoint/2010/main">
    <mc:Choice Requires="p14">
      <p:transition spd="slow" p14:dur="2000" advTm="56000"/>
    </mc:Choice>
    <mc:Fallback xmlns="">
      <p:transition spd="slow" advTm="5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242" y="-102325"/>
            <a:ext cx="10515600" cy="1325562"/>
          </a:xfrm>
        </p:spPr>
        <p:txBody>
          <a:bodyPr>
            <a:normAutofit/>
          </a:bodyPr>
          <a:lstStyle/>
          <a:p>
            <a:r>
              <a:rPr lang="en-US" sz="2600" b="1" dirty="0">
                <a:solidFill>
                  <a:schemeClr val="bg1"/>
                </a:solidFill>
                <a:latin typeface="Helvetica" panose="020B0604020202020204" pitchFamily="34" charset="0"/>
                <a:cs typeface="Helvetica" panose="020B0604020202020204" pitchFamily="34" charset="0"/>
              </a:rPr>
              <a:t>Physical and Cognitive Exploration Simulations (PACES)</a:t>
            </a:r>
          </a:p>
        </p:txBody>
      </p:sp>
      <p:sp>
        <p:nvSpPr>
          <p:cNvPr id="3" name="Content Placeholder 2"/>
          <p:cNvSpPr>
            <a:spLocks noGrp="1"/>
          </p:cNvSpPr>
          <p:nvPr>
            <p:ph idx="1"/>
          </p:nvPr>
        </p:nvSpPr>
        <p:spPr>
          <a:xfrm>
            <a:off x="566636" y="1690278"/>
            <a:ext cx="5964793" cy="4217403"/>
          </a:xfrm>
        </p:spPr>
        <p:txBody>
          <a:bodyPr>
            <a:noAutofit/>
          </a:bodyPr>
          <a:lstStyle/>
          <a:p>
            <a:pPr marL="293688" indent="-293688"/>
            <a:r>
              <a:rPr lang="en-US" sz="2000" dirty="0">
                <a:latin typeface="Helvetica" panose="020B0604020202020204" pitchFamily="34" charset="0"/>
                <a:cs typeface="Helvetica" panose="020B0604020202020204" pitchFamily="34" charset="0"/>
              </a:rPr>
              <a:t>Platform for the development of simulation capabilities and performance measurement methods </a:t>
            </a:r>
          </a:p>
          <a:p>
            <a:pPr marL="293688" indent="-293688"/>
            <a:r>
              <a:rPr lang="en-US" sz="2000" dirty="0">
                <a:latin typeface="Helvetica" panose="020B0604020202020204" pitchFamily="34" charset="0"/>
                <a:cs typeface="Helvetica" panose="020B0604020202020204" pitchFamily="34" charset="0"/>
              </a:rPr>
              <a:t>Simulates the physical and cognitive workload associated with exploration operations to aid in the understanding of: </a:t>
            </a:r>
          </a:p>
          <a:p>
            <a:pPr marL="631825" lvl="2" indent="-246063">
              <a:buFont typeface="Calibri" panose="020F0502020204030204" pitchFamily="34" charset="0"/>
              <a:buChar char="−"/>
            </a:pPr>
            <a:r>
              <a:rPr lang="en-US" sz="1800" dirty="0">
                <a:latin typeface="Helvetica" panose="020B0604020202020204" pitchFamily="34" charset="0"/>
                <a:cs typeface="Helvetica" panose="020B0604020202020204" pitchFamily="34" charset="0"/>
              </a:rPr>
              <a:t>timelines</a:t>
            </a:r>
          </a:p>
          <a:p>
            <a:pPr marL="631825" lvl="2" indent="-246063">
              <a:buFont typeface="Calibri" panose="020F0502020204030204" pitchFamily="34" charset="0"/>
              <a:buChar char="−"/>
            </a:pPr>
            <a:r>
              <a:rPr lang="en-US" sz="1800" dirty="0">
                <a:latin typeface="Helvetica" panose="020B0604020202020204" pitchFamily="34" charset="0"/>
                <a:cs typeface="Helvetica" panose="020B0604020202020204" pitchFamily="34" charset="0"/>
              </a:rPr>
              <a:t>procedures </a:t>
            </a:r>
          </a:p>
          <a:p>
            <a:pPr marL="631825" lvl="2" indent="-246063">
              <a:buFont typeface="Calibri" panose="020F0502020204030204" pitchFamily="34" charset="0"/>
              <a:buChar char="−"/>
            </a:pPr>
            <a:r>
              <a:rPr lang="en-US" sz="1800" dirty="0">
                <a:latin typeface="Helvetica" panose="020B0604020202020204" pitchFamily="34" charset="0"/>
                <a:cs typeface="Helvetica" panose="020B0604020202020204" pitchFamily="34" charset="0"/>
              </a:rPr>
              <a:t>informatics </a:t>
            </a:r>
          </a:p>
          <a:p>
            <a:pPr marL="631825" lvl="2" indent="-246063">
              <a:buFont typeface="Calibri" panose="020F0502020204030204" pitchFamily="34" charset="0"/>
              <a:buChar char="−"/>
            </a:pPr>
            <a:r>
              <a:rPr lang="en-US" sz="1800" dirty="0">
                <a:latin typeface="Helvetica" panose="020B0604020202020204" pitchFamily="34" charset="0"/>
                <a:cs typeface="Helvetica" panose="020B0604020202020204" pitchFamily="34" charset="0"/>
              </a:rPr>
              <a:t>communications protocols</a:t>
            </a:r>
          </a:p>
          <a:p>
            <a:pPr marL="293688" indent="-293688"/>
            <a:r>
              <a:rPr lang="en-US" sz="2000" dirty="0">
                <a:latin typeface="Helvetica" panose="020B0604020202020204" pitchFamily="34" charset="0"/>
                <a:cs typeface="Helvetica" panose="020B0604020202020204" pitchFamily="34" charset="0"/>
              </a:rPr>
              <a:t>Each of these scenarios is composed of PACES Tasks, and includes specific objectives, performance metrics, and outcomes of performing them. </a:t>
            </a:r>
          </a:p>
          <a:p>
            <a:pPr marL="293688" indent="-293688"/>
            <a:r>
              <a:rPr lang="en-US" sz="2000" dirty="0">
                <a:latin typeface="Helvetica" panose="020B0604020202020204" pitchFamily="34" charset="0"/>
                <a:cs typeface="Helvetica" panose="020B0604020202020204" pitchFamily="34" charset="0"/>
              </a:rPr>
              <a:t>Tasks can be implemented across a wide variety of analog and training environments.</a:t>
            </a:r>
          </a:p>
        </p:txBody>
      </p:sp>
      <p:sp>
        <p:nvSpPr>
          <p:cNvPr id="4" name="Slide Number Placeholder 3"/>
          <p:cNvSpPr>
            <a:spLocks noGrp="1"/>
          </p:cNvSpPr>
          <p:nvPr>
            <p:ph type="sldNum" sz="quarter" idx="12"/>
          </p:nvPr>
        </p:nvSpPr>
        <p:spPr/>
        <p:txBody>
          <a:bodyPr/>
          <a:lstStyle/>
          <a:p>
            <a:fld id="{7EB593EE-3B54-420A-A348-F6F8DC6C4938}" type="slidenum">
              <a:rPr lang="en-US" smtClean="0"/>
              <a:t>10</a:t>
            </a:fld>
            <a:endParaRPr lang="en-US"/>
          </a:p>
        </p:txBody>
      </p:sp>
      <p:pic>
        <p:nvPicPr>
          <p:cNvPr id="5" name="Picture 4"/>
          <p:cNvPicPr>
            <a:picLocks noChangeAspect="1"/>
          </p:cNvPicPr>
          <p:nvPr/>
        </p:nvPicPr>
        <p:blipFill>
          <a:blip r:embed="rId5"/>
          <a:stretch>
            <a:fillRect/>
          </a:stretch>
        </p:blipFill>
        <p:spPr>
          <a:xfrm>
            <a:off x="8989075" y="1137809"/>
            <a:ext cx="2213805" cy="2824591"/>
          </a:xfrm>
          <a:prstGeom prst="rect">
            <a:avLst/>
          </a:prstGeom>
        </p:spPr>
      </p:pic>
      <p:pic>
        <p:nvPicPr>
          <p:cNvPr id="6" name="Picture 5"/>
          <p:cNvPicPr>
            <a:picLocks noChangeAspect="1"/>
          </p:cNvPicPr>
          <p:nvPr/>
        </p:nvPicPr>
        <p:blipFill>
          <a:blip r:embed="rId6"/>
          <a:stretch>
            <a:fillRect/>
          </a:stretch>
        </p:blipFill>
        <p:spPr>
          <a:xfrm>
            <a:off x="8989074" y="4040777"/>
            <a:ext cx="2213805" cy="2677222"/>
          </a:xfrm>
          <a:prstGeom prst="rect">
            <a:avLst/>
          </a:prstGeom>
        </p:spPr>
      </p:pic>
      <p:pic>
        <p:nvPicPr>
          <p:cNvPr id="7" name="Picture 6"/>
          <p:cNvPicPr>
            <a:picLocks noChangeAspect="1"/>
          </p:cNvPicPr>
          <p:nvPr/>
        </p:nvPicPr>
        <p:blipFill>
          <a:blip r:embed="rId7"/>
          <a:stretch>
            <a:fillRect/>
          </a:stretch>
        </p:blipFill>
        <p:spPr>
          <a:xfrm>
            <a:off x="6992982" y="1137808"/>
            <a:ext cx="1883060" cy="2824591"/>
          </a:xfrm>
          <a:prstGeom prst="rect">
            <a:avLst/>
          </a:prstGeom>
        </p:spPr>
      </p:pic>
      <p:pic>
        <p:nvPicPr>
          <p:cNvPr id="8" name="Picture 7"/>
          <p:cNvPicPr>
            <a:picLocks noChangeAspect="1"/>
          </p:cNvPicPr>
          <p:nvPr/>
        </p:nvPicPr>
        <p:blipFill>
          <a:blip r:embed="rId8"/>
          <a:stretch>
            <a:fillRect/>
          </a:stretch>
        </p:blipFill>
        <p:spPr>
          <a:xfrm>
            <a:off x="6992982" y="4083931"/>
            <a:ext cx="1920919" cy="2634068"/>
          </a:xfrm>
          <a:prstGeom prst="rect">
            <a:avLst/>
          </a:prstGeom>
        </p:spPr>
      </p:pic>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146278209"/>
      </p:ext>
    </p:extLst>
  </p:cSld>
  <p:clrMapOvr>
    <a:masterClrMapping/>
  </p:clrMapOvr>
  <mc:AlternateContent xmlns:mc="http://schemas.openxmlformats.org/markup-compatibility/2006" xmlns:p14="http://schemas.microsoft.com/office/powerpoint/2010/main">
    <mc:Choice Requires="p14">
      <p:transition spd="slow" p14:dur="2000" advTm="34000"/>
    </mc:Choice>
    <mc:Fallback xmlns="">
      <p:transition spd="slow" advTm="3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4470" y="-113211"/>
            <a:ext cx="10515600" cy="1325562"/>
          </a:xfrm>
        </p:spPr>
        <p:txBody>
          <a:bodyPr>
            <a:normAutofit/>
          </a:bodyPr>
          <a:lstStyle/>
          <a:p>
            <a:r>
              <a:rPr lang="en-US" sz="3200" b="1" dirty="0">
                <a:solidFill>
                  <a:schemeClr val="bg1"/>
                </a:solidFill>
                <a:latin typeface="Helvetica" panose="020B0604020202020204" pitchFamily="34" charset="0"/>
                <a:cs typeface="Helvetica" panose="020B0604020202020204" pitchFamily="34" charset="0"/>
              </a:rPr>
              <a:t>Conclusions and Future Work</a:t>
            </a:r>
          </a:p>
        </p:txBody>
      </p:sp>
      <p:sp>
        <p:nvSpPr>
          <p:cNvPr id="3" name="Content Placeholder 2"/>
          <p:cNvSpPr>
            <a:spLocks noGrp="1"/>
          </p:cNvSpPr>
          <p:nvPr>
            <p:ph idx="1"/>
          </p:nvPr>
        </p:nvSpPr>
        <p:spPr>
          <a:xfrm>
            <a:off x="478971" y="1296302"/>
            <a:ext cx="9949543" cy="4351337"/>
          </a:xfrm>
        </p:spPr>
        <p:txBody>
          <a:bodyPr>
            <a:noAutofit/>
          </a:bodyPr>
          <a:lstStyle/>
          <a:p>
            <a:pPr marL="304800" indent="-290513">
              <a:spcAft>
                <a:spcPts val="1200"/>
              </a:spcAft>
            </a:pPr>
            <a:r>
              <a:rPr lang="en-US" sz="2000" dirty="0">
                <a:latin typeface="Helvetica" panose="020B0604020202020204" pitchFamily="34" charset="0"/>
                <a:cs typeface="Helvetica" panose="020B0604020202020204" pitchFamily="34" charset="0"/>
              </a:rPr>
              <a:t>As astronauts move toward Earth independence, and away from the safety net of MCC, they will have to be supported by new monitoring and countermeasure technologies:</a:t>
            </a:r>
          </a:p>
          <a:p>
            <a:pPr marL="587375" lvl="1" indent="-239713">
              <a:buFont typeface="Calibri" panose="020F0502020204030204" pitchFamily="34" charset="0"/>
              <a:buChar char="−"/>
            </a:pPr>
            <a:r>
              <a:rPr lang="en-US" sz="1800" dirty="0">
                <a:latin typeface="Helvetica" panose="020B0604020202020204" pitchFamily="34" charset="0"/>
                <a:cs typeface="Helvetica" panose="020B0604020202020204" pitchFamily="34" charset="0"/>
              </a:rPr>
              <a:t>Detected decreases in performance may allow for adaptive displays that declutter or simplify content or may drive crew decisions to modify the task or terminate an EVA early.</a:t>
            </a:r>
          </a:p>
          <a:p>
            <a:pPr marL="587375" lvl="1" indent="-239713">
              <a:spcBef>
                <a:spcPts val="1200"/>
              </a:spcBef>
              <a:spcAft>
                <a:spcPts val="1200"/>
              </a:spcAft>
              <a:buFont typeface="Calibri" panose="020F0502020204030204" pitchFamily="34" charset="0"/>
              <a:buChar char="−"/>
            </a:pPr>
            <a:r>
              <a:rPr lang="en-US" sz="1800" dirty="0">
                <a:latin typeface="Helvetica" panose="020B0604020202020204" pitchFamily="34" charset="0"/>
                <a:cs typeface="Helvetica" panose="020B0604020202020204" pitchFamily="34" charset="0"/>
              </a:rPr>
              <a:t>Detected decreases in sociability and crew-to-crew interaction may signal mental health issues, the need for rest and restorative activities like recreation, or computer-based counseling. </a:t>
            </a:r>
          </a:p>
          <a:p>
            <a:pPr marL="304800" lvl="8" indent="-290513">
              <a:lnSpc>
                <a:spcPct val="90000"/>
              </a:lnSpc>
              <a:spcBef>
                <a:spcPts val="422"/>
              </a:spcBef>
            </a:pPr>
            <a:r>
              <a:rPr lang="en-US" sz="2000" dirty="0">
                <a:latin typeface="Helvetica" panose="020B0604020202020204" pitchFamily="34" charset="0"/>
                <a:cs typeface="Helvetica" panose="020B0604020202020204" pitchFamily="34" charset="0"/>
              </a:rPr>
              <a:t>Research and development in the area of unobtrusive human health and performance monitoring is needed to meet this challenge. </a:t>
            </a:r>
          </a:p>
        </p:txBody>
      </p:sp>
      <p:sp>
        <p:nvSpPr>
          <p:cNvPr id="4" name="Slide Number Placeholder 3"/>
          <p:cNvSpPr>
            <a:spLocks noGrp="1"/>
          </p:cNvSpPr>
          <p:nvPr>
            <p:ph type="sldNum" sz="quarter" idx="12"/>
          </p:nvPr>
        </p:nvSpPr>
        <p:spPr/>
        <p:txBody>
          <a:bodyPr/>
          <a:lstStyle/>
          <a:p>
            <a:fld id="{7EB593EE-3B54-420A-A348-F6F8DC6C4938}" type="slidenum">
              <a:rPr lang="en-US" smtClean="0"/>
              <a:t>11</a:t>
            </a:fld>
            <a:endParaRPr lang="en-US"/>
          </a:p>
        </p:txBody>
      </p:sp>
      <p:pic>
        <p:nvPicPr>
          <p:cNvPr id="8" name="Picture 7"/>
          <p:cNvPicPr>
            <a:picLocks noChangeAspect="1"/>
          </p:cNvPicPr>
          <p:nvPr/>
        </p:nvPicPr>
        <p:blipFill>
          <a:blip r:embed="rId5"/>
          <a:stretch>
            <a:fillRect/>
          </a:stretch>
        </p:blipFill>
        <p:spPr>
          <a:xfrm>
            <a:off x="1" y="4705175"/>
            <a:ext cx="12192000" cy="2124075"/>
          </a:xfrm>
          <a:prstGeom prst="rect">
            <a:avLst/>
          </a:prstGeom>
        </p:spPr>
      </p:pic>
      <p:sp>
        <p:nvSpPr>
          <p:cNvPr id="9" name="TextBox 8"/>
          <p:cNvSpPr txBox="1"/>
          <p:nvPr/>
        </p:nvSpPr>
        <p:spPr>
          <a:xfrm>
            <a:off x="8873343" y="4366621"/>
            <a:ext cx="3737758" cy="338554"/>
          </a:xfrm>
          <a:prstGeom prst="rect">
            <a:avLst/>
          </a:prstGeom>
          <a:noFill/>
        </p:spPr>
        <p:txBody>
          <a:bodyPr wrap="square" rtlCol="0">
            <a:spAutoFit/>
          </a:bodyPr>
          <a:lstStyle/>
          <a:p>
            <a:r>
              <a:rPr lang="en-US" sz="1600" dirty="0"/>
              <a:t>Mars surface taken by Perseverance</a:t>
            </a:r>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659951871"/>
      </p:ext>
    </p:extLst>
  </p:cSld>
  <p:clrMapOvr>
    <a:masterClrMapping/>
  </p:clrMapOvr>
  <mc:AlternateContent xmlns:mc="http://schemas.openxmlformats.org/markup-compatibility/2006" xmlns:p14="http://schemas.microsoft.com/office/powerpoint/2010/main">
    <mc:Choice Requires="p14">
      <p:transition spd="slow" p14:dur="2000" advTm="51000"/>
    </mc:Choice>
    <mc:Fallback xmlns="">
      <p:transition spd="slow" advTm="5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endParaRPr lang="en-US" sz="4800" b="1" dirty="0">
              <a:latin typeface="Helvetica" panose="020B0604020202020204" pitchFamily="34" charset="0"/>
              <a:cs typeface="Helvetica" panose="020B0604020202020204" pitchFamily="34" charset="0"/>
            </a:endParaRPr>
          </a:p>
          <a:p>
            <a:pPr marL="0" indent="0" algn="ctr">
              <a:buNone/>
            </a:pPr>
            <a:endParaRPr lang="en-US" sz="4800" b="1" dirty="0">
              <a:latin typeface="Helvetica" panose="020B0604020202020204" pitchFamily="34" charset="0"/>
              <a:cs typeface="Helvetica" panose="020B0604020202020204" pitchFamily="34" charset="0"/>
            </a:endParaRPr>
          </a:p>
          <a:p>
            <a:pPr marL="0" indent="0" algn="ctr">
              <a:buNone/>
            </a:pPr>
            <a:r>
              <a:rPr lang="en-US" sz="4800" b="1" dirty="0">
                <a:latin typeface="Helvetica" panose="020B0604020202020204" pitchFamily="34" charset="0"/>
                <a:cs typeface="Helvetica" panose="020B0604020202020204" pitchFamily="34" charset="0"/>
              </a:rPr>
              <a:t>THANK YOU!</a:t>
            </a:r>
          </a:p>
        </p:txBody>
      </p:sp>
      <p:sp>
        <p:nvSpPr>
          <p:cNvPr id="4" name="Slide Number Placeholder 3"/>
          <p:cNvSpPr>
            <a:spLocks noGrp="1"/>
          </p:cNvSpPr>
          <p:nvPr>
            <p:ph type="sldNum" sz="quarter" idx="12"/>
          </p:nvPr>
        </p:nvSpPr>
        <p:spPr/>
        <p:txBody>
          <a:bodyPr/>
          <a:lstStyle/>
          <a:p>
            <a:fld id="{7EB593EE-3B54-420A-A348-F6F8DC6C4938}" type="slidenum">
              <a:rPr lang="en-US" smtClean="0"/>
              <a:t>12</a:t>
            </a:fld>
            <a:endParaRPr lang="en-US"/>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257571397"/>
      </p:ext>
    </p:extLst>
  </p:cSld>
  <p:clrMapOvr>
    <a:masterClrMapping/>
  </p:clrMapOvr>
  <mc:AlternateContent xmlns:mc="http://schemas.openxmlformats.org/markup-compatibility/2006" xmlns:p14="http://schemas.microsoft.com/office/powerpoint/2010/main">
    <mc:Choice Requires="p14">
      <p:transition spd="slow" p14:dur="2000" advTm="4094"/>
    </mc:Choice>
    <mc:Fallback xmlns="">
      <p:transition spd="slow" advTm="40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6553</TotalTime>
  <Words>1616</Words>
  <Application>Microsoft Office PowerPoint</Application>
  <PresentationFormat>Widescreen</PresentationFormat>
  <Paragraphs>186</Paragraphs>
  <Slides>12</Slides>
  <Notes>12</Notes>
  <HiddenSlides>0</HiddenSlides>
  <MMClips>12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Helvetica</vt:lpstr>
      <vt:lpstr>Wingdings</vt:lpstr>
      <vt:lpstr>Wingdings 2</vt:lpstr>
      <vt:lpstr>HDOfficeLightV0</vt:lpstr>
      <vt:lpstr>Monitoring Human Performance on Future Deep Space Missions</vt:lpstr>
      <vt:lpstr>Key Spaceflight Hazards</vt:lpstr>
      <vt:lpstr>Flight Controller / Crew Partnership</vt:lpstr>
      <vt:lpstr>Deep Space Missions will Demand a Different Model</vt:lpstr>
      <vt:lpstr>NASA Solution Exploration</vt:lpstr>
      <vt:lpstr>Real-Time Physiological State Monitoring</vt:lpstr>
      <vt:lpstr>Exploration Medical Monitoring</vt:lpstr>
      <vt:lpstr>Crew Location Tracking</vt:lpstr>
      <vt:lpstr>EVA Operations</vt:lpstr>
      <vt:lpstr>Physical and Cognitive Exploration Simulations (PACES)</vt:lpstr>
      <vt:lpstr>Conclusions and Future Work</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Effects of Long-duration Microgravity  on Fine Motor Skills</dc:title>
  <dc:creator>Holden, Kritina L. (JSC-SF3)[WYLE LABORATORIES, INC.]</dc:creator>
  <cp:lastModifiedBy>Horton, Carol C. (JSC-IB111)[MORI ASSOCIATES INC]</cp:lastModifiedBy>
  <cp:revision>96</cp:revision>
  <dcterms:created xsi:type="dcterms:W3CDTF">2021-06-04T00:59:22Z</dcterms:created>
  <dcterms:modified xsi:type="dcterms:W3CDTF">2022-06-13T20:06:57Z</dcterms:modified>
</cp:coreProperties>
</file>