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309" autoAdjust="0"/>
    <p:restoredTop sz="94660"/>
  </p:normalViewPr>
  <p:slideViewPr>
    <p:cSldViewPr>
      <p:cViewPr>
        <p:scale>
          <a:sx n="66" d="100"/>
          <a:sy n="66" d="100"/>
        </p:scale>
        <p:origin x="27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174740" y="1325371"/>
            <a:ext cx="4712334" cy="47866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90420" y="205232"/>
            <a:ext cx="9011158" cy="619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21693" y="1322323"/>
            <a:ext cx="7948612" cy="1765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145202" y="6428920"/>
            <a:ext cx="166370" cy="211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penstreetmap.org/copyrigh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openstreetmap.org/copyright" TargetMode="Externa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penstreetmap.org/copyrigh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987425" marR="5080" indent="-974090">
              <a:lnSpc>
                <a:spcPts val="6500"/>
              </a:lnSpc>
              <a:spcBef>
                <a:spcPts val="900"/>
              </a:spcBef>
            </a:pPr>
            <a:r>
              <a:rPr dirty="0"/>
              <a:t>Noise</a:t>
            </a:r>
            <a:r>
              <a:rPr spc="-30" dirty="0"/>
              <a:t> </a:t>
            </a:r>
            <a:r>
              <a:rPr spc="-5" dirty="0"/>
              <a:t>Exposure</a:t>
            </a:r>
            <a:r>
              <a:rPr spc="-25" dirty="0"/>
              <a:t> </a:t>
            </a:r>
            <a:r>
              <a:rPr dirty="0"/>
              <a:t>Map</a:t>
            </a:r>
            <a:r>
              <a:rPr spc="-25" dirty="0"/>
              <a:t> </a:t>
            </a:r>
            <a:r>
              <a:rPr dirty="0"/>
              <a:t>of </a:t>
            </a:r>
            <a:r>
              <a:rPr spc="-1655" dirty="0"/>
              <a:t> </a:t>
            </a:r>
            <a:r>
              <a:rPr spc="-5" dirty="0"/>
              <a:t>Urban</a:t>
            </a:r>
            <a:r>
              <a:rPr spc="-350" dirty="0"/>
              <a:t> </a:t>
            </a:r>
            <a:r>
              <a:rPr spc="-5" dirty="0"/>
              <a:t>Air</a:t>
            </a:r>
            <a:r>
              <a:rPr spc="-20" dirty="0"/>
              <a:t> </a:t>
            </a:r>
            <a:r>
              <a:rPr spc="-5" dirty="0"/>
              <a:t>Mobility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02739" y="3492500"/>
            <a:ext cx="9094470" cy="2552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055" marR="158750" indent="-1270" algn="ctr">
              <a:lnSpc>
                <a:spcPct val="125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Jinhua Li, Hok </a:t>
            </a:r>
            <a:r>
              <a:rPr sz="2400" spc="-5" dirty="0">
                <a:latin typeface="Arial"/>
                <a:cs typeface="Arial"/>
              </a:rPr>
              <a:t>K. </a:t>
            </a:r>
            <a:r>
              <a:rPr sz="2400" dirty="0">
                <a:latin typeface="Arial"/>
                <a:cs typeface="Arial"/>
              </a:rPr>
              <a:t>Ng, </a:t>
            </a:r>
            <a:r>
              <a:rPr sz="2400" spc="-45" dirty="0">
                <a:latin typeface="Arial"/>
                <a:cs typeface="Arial"/>
              </a:rPr>
              <a:t>Yun </a:t>
            </a:r>
            <a:r>
              <a:rPr sz="2400" spc="-5" dirty="0">
                <a:latin typeface="Arial"/>
                <a:cs typeface="Arial"/>
              </a:rPr>
              <a:t>Zheng, </a:t>
            </a:r>
            <a:r>
              <a:rPr sz="2400" dirty="0">
                <a:latin typeface="Arial"/>
                <a:cs typeface="Arial"/>
              </a:rPr>
              <a:t>and </a:t>
            </a:r>
            <a:r>
              <a:rPr sz="2400" spc="-5" dirty="0">
                <a:latin typeface="Arial"/>
                <a:cs typeface="Arial"/>
              </a:rPr>
              <a:t>Sebastian Gutierrez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Aviation </a:t>
            </a:r>
            <a:r>
              <a:rPr sz="2400" spc="-5" dirty="0">
                <a:latin typeface="Arial"/>
                <a:cs typeface="Arial"/>
              </a:rPr>
              <a:t>Systems </a:t>
            </a:r>
            <a:r>
              <a:rPr sz="2400" dirty="0">
                <a:latin typeface="Arial"/>
                <a:cs typeface="Arial"/>
              </a:rPr>
              <a:t>Division, </a:t>
            </a:r>
            <a:r>
              <a:rPr sz="2400" spc="-5" dirty="0">
                <a:latin typeface="Arial"/>
                <a:cs typeface="Arial"/>
              </a:rPr>
              <a:t>NASA Ames </a:t>
            </a:r>
            <a:r>
              <a:rPr sz="2400" dirty="0">
                <a:latin typeface="Arial"/>
                <a:cs typeface="Arial"/>
              </a:rPr>
              <a:t>Research </a:t>
            </a:r>
            <a:r>
              <a:rPr sz="2400" spc="-5" dirty="0">
                <a:latin typeface="Arial"/>
                <a:cs typeface="Arial"/>
              </a:rPr>
              <a:t>Center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Presented</a:t>
            </a:r>
            <a:r>
              <a:rPr sz="2400" dirty="0">
                <a:latin typeface="Arial"/>
                <a:cs typeface="Arial"/>
              </a:rPr>
              <a:t> at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2021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AIAA</a:t>
            </a:r>
            <a:r>
              <a:rPr sz="2400" spc="-27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Aviation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Forum,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August </a:t>
            </a:r>
            <a:r>
              <a:rPr sz="2400" dirty="0">
                <a:latin typeface="Arial"/>
                <a:cs typeface="Arial"/>
              </a:rPr>
              <a:t>2-6, </a:t>
            </a:r>
            <a:r>
              <a:rPr sz="2400" spc="-10" dirty="0">
                <a:latin typeface="Arial"/>
                <a:cs typeface="Arial"/>
              </a:rPr>
              <a:t>Virtual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Event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Arial"/>
              <a:cs typeface="Arial"/>
            </a:endParaRPr>
          </a:p>
          <a:p>
            <a:pPr marL="12700" marR="5080">
              <a:lnSpc>
                <a:spcPts val="2090"/>
              </a:lnSpc>
              <a:spcBef>
                <a:spcPts val="1870"/>
              </a:spcBef>
            </a:pPr>
            <a:r>
              <a:rPr sz="1800" i="1" spc="-5" dirty="0">
                <a:latin typeface="Calibri"/>
                <a:cs typeface="Calibri"/>
              </a:rPr>
              <a:t>This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material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is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a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work</a:t>
            </a:r>
            <a:r>
              <a:rPr sz="1800" i="1" dirty="0">
                <a:latin typeface="Calibri"/>
                <a:cs typeface="Calibri"/>
              </a:rPr>
              <a:t> of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the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spc="-15" dirty="0">
                <a:latin typeface="Calibri"/>
                <a:cs typeface="Calibri"/>
              </a:rPr>
              <a:t>U.S.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Government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agency and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is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not</a:t>
            </a:r>
            <a:r>
              <a:rPr sz="1800" i="1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subject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spc="-15" dirty="0">
                <a:latin typeface="Calibri"/>
                <a:cs typeface="Calibri"/>
              </a:rPr>
              <a:t>to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copyright</a:t>
            </a:r>
            <a:r>
              <a:rPr sz="1800" i="1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protection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in </a:t>
            </a:r>
            <a:r>
              <a:rPr sz="1800" i="1" spc="-390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the</a:t>
            </a:r>
            <a:r>
              <a:rPr sz="1800" i="1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United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States.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</a:t>
            </a:fld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7138" y="1040524"/>
            <a:ext cx="10162051" cy="57143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245363"/>
            <a:ext cx="33889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De</a:t>
            </a:r>
            <a:r>
              <a:rPr sz="4400" spc="-5" dirty="0"/>
              <a:t>m</a:t>
            </a:r>
            <a:r>
              <a:rPr sz="4400" spc="5" dirty="0"/>
              <a:t>o</a:t>
            </a:r>
            <a:r>
              <a:rPr sz="4400" dirty="0"/>
              <a:t>n</a:t>
            </a:r>
            <a:r>
              <a:rPr sz="4400" spc="-60" dirty="0"/>
              <a:t>s</a:t>
            </a:r>
            <a:r>
              <a:rPr sz="4400" dirty="0"/>
              <a:t>t</a:t>
            </a:r>
            <a:r>
              <a:rPr sz="4400" spc="-95" dirty="0"/>
              <a:t>r</a:t>
            </a:r>
            <a:r>
              <a:rPr sz="4400" spc="-40" dirty="0"/>
              <a:t>a</a:t>
            </a:r>
            <a:r>
              <a:rPr sz="4400" dirty="0"/>
              <a:t>t</a:t>
            </a:r>
            <a:r>
              <a:rPr sz="4400" spc="5" dirty="0"/>
              <a:t>i</a:t>
            </a:r>
            <a:r>
              <a:rPr sz="4400" spc="10" dirty="0"/>
              <a:t>o</a:t>
            </a:r>
            <a:r>
              <a:rPr sz="4400" dirty="0"/>
              <a:t>n</a:t>
            </a:r>
            <a:endParaRPr sz="44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067415" y="6428920"/>
            <a:ext cx="244475" cy="21145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10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6102" y="245363"/>
            <a:ext cx="21558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Summary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76102" y="1163828"/>
            <a:ext cx="10147935" cy="349631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794385" indent="-228600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This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paper</a:t>
            </a:r>
            <a:r>
              <a:rPr sz="2400" spc="-5" dirty="0">
                <a:latin typeface="Calibri"/>
                <a:cs typeface="Calibri"/>
              </a:rPr>
              <a:t> is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first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explore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applicability of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80" dirty="0">
                <a:latin typeface="Calibri"/>
                <a:cs typeface="Calibri"/>
              </a:rPr>
              <a:t>FAA’s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airport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noise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compatibility</a:t>
            </a:r>
            <a:r>
              <a:rPr sz="2400" spc="-5" dirty="0">
                <a:latin typeface="Calibri"/>
                <a:cs typeface="Calibri"/>
              </a:rPr>
              <a:t> planning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urban</a:t>
            </a:r>
            <a:r>
              <a:rPr sz="2400" spc="-5" dirty="0">
                <a:latin typeface="Calibri"/>
                <a:cs typeface="Calibri"/>
              </a:rPr>
              <a:t> air </a:t>
            </a:r>
            <a:r>
              <a:rPr sz="2400" spc="-25" dirty="0">
                <a:latin typeface="Calibri"/>
                <a:cs typeface="Calibri"/>
              </a:rPr>
              <a:t>mobility.</a:t>
            </a:r>
            <a:endParaRPr sz="2400">
              <a:latin typeface="Calibri"/>
              <a:cs typeface="Calibri"/>
            </a:endParaRPr>
          </a:p>
          <a:p>
            <a:pPr marL="241300" marR="179070" indent="-228600">
              <a:lnSpc>
                <a:spcPts val="2590"/>
              </a:lnSpc>
              <a:spcBef>
                <a:spcPts val="91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45" dirty="0">
                <a:latin typeface="Calibri"/>
                <a:cs typeface="Calibri"/>
              </a:rPr>
              <a:t>We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developed</a:t>
            </a:r>
            <a:r>
              <a:rPr sz="2400" dirty="0">
                <a:latin typeface="Calibri"/>
                <a:cs typeface="Calibri"/>
              </a:rPr>
              <a:t> a </a:t>
            </a:r>
            <a:r>
              <a:rPr sz="2400" spc="-5" dirty="0">
                <a:latin typeface="Calibri"/>
                <a:cs typeface="Calibri"/>
              </a:rPr>
              <a:t>dynamic noise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exposure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map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urban </a:t>
            </a:r>
            <a:r>
              <a:rPr sz="2400" spc="-5" dirty="0">
                <a:latin typeface="Calibri"/>
                <a:cs typeface="Calibri"/>
              </a:rPr>
              <a:t>air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mobility.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map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is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created</a:t>
            </a:r>
            <a:r>
              <a:rPr sz="2400" spc="-10" dirty="0">
                <a:latin typeface="Calibri"/>
                <a:cs typeface="Calibri"/>
              </a:rPr>
              <a:t> automatically</a:t>
            </a:r>
            <a:r>
              <a:rPr sz="2400" spc="-5" dirty="0">
                <a:latin typeface="Calibri"/>
                <a:cs typeface="Calibri"/>
              </a:rPr>
              <a:t> in minutes.</a:t>
            </a:r>
            <a:endParaRPr sz="2400">
              <a:latin typeface="Calibri"/>
              <a:cs typeface="Calibri"/>
            </a:endParaRPr>
          </a:p>
          <a:p>
            <a:pPr marL="241300" marR="452120" indent="-228600">
              <a:lnSpc>
                <a:spcPct val="90400"/>
              </a:lnSpc>
              <a:spcBef>
                <a:spcPts val="96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45" dirty="0">
                <a:latin typeface="Calibri"/>
                <a:cs typeface="Calibri"/>
              </a:rPr>
              <a:t>We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show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example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with </a:t>
            </a:r>
            <a:r>
              <a:rPr sz="2400" spc="-50" dirty="0">
                <a:latin typeface="Calibri"/>
                <a:cs typeface="Calibri"/>
              </a:rPr>
              <a:t>NASA’s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UAM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engineering</a:t>
            </a:r>
            <a:r>
              <a:rPr sz="2400" spc="-10" dirty="0">
                <a:latin typeface="Calibri"/>
                <a:cs typeface="Calibri"/>
              </a:rPr>
              <a:t> simulation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data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Dallas/Fort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Worth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area.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noise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exposure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contours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are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predicted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using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AIRNOISEUAM tool </a:t>
            </a:r>
            <a:r>
              <a:rPr sz="2400" spc="-5" dirty="0">
                <a:latin typeface="Calibri"/>
                <a:cs typeface="Calibri"/>
              </a:rPr>
              <a:t>[1].</a:t>
            </a:r>
            <a:endParaRPr sz="2400">
              <a:latin typeface="Calibri"/>
              <a:cs typeface="Calibri"/>
            </a:endParaRPr>
          </a:p>
          <a:p>
            <a:pPr marL="241300" marR="5080" indent="-228600">
              <a:lnSpc>
                <a:spcPts val="3190"/>
              </a:lnSpc>
              <a:spcBef>
                <a:spcPts val="56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Analyses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were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conducted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5" dirty="0">
                <a:latin typeface="Calibri"/>
                <a:cs typeface="Calibri"/>
              </a:rPr>
              <a:t> quantify </a:t>
            </a:r>
            <a:r>
              <a:rPr sz="2400" spc="-20" dirty="0">
                <a:latin typeface="Calibri"/>
                <a:cs typeface="Calibri"/>
              </a:rPr>
              <a:t>UAM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operations’</a:t>
            </a:r>
            <a:r>
              <a:rPr sz="2400" spc="-5" dirty="0">
                <a:latin typeface="Calibri"/>
                <a:cs typeface="Calibri"/>
              </a:rPr>
              <a:t> noise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impact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local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communities</a:t>
            </a:r>
            <a:r>
              <a:rPr sz="3200" spc="-5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6102" y="5545835"/>
            <a:ext cx="104832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[1]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Jinhua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Li,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et. al.,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“AIRNOISEUAM: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urban</a:t>
            </a:r>
            <a:r>
              <a:rPr sz="2000" dirty="0">
                <a:latin typeface="Calibri"/>
                <a:cs typeface="Calibri"/>
              </a:rPr>
              <a:t> air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mobility noise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exposure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prediction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tool”,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Inter-Noise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Conference, </a:t>
            </a:r>
            <a:r>
              <a:rPr sz="2000" spc="-5" dirty="0">
                <a:latin typeface="Calibri"/>
                <a:cs typeface="Calibri"/>
              </a:rPr>
              <a:t>2021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1067415" y="6428920"/>
            <a:ext cx="244475" cy="21145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11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28321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5" dirty="0"/>
              <a:t>Future</a:t>
            </a:r>
            <a:r>
              <a:rPr sz="4400" spc="-60" dirty="0"/>
              <a:t> </a:t>
            </a:r>
            <a:r>
              <a:rPr sz="4400" spc="-55" dirty="0"/>
              <a:t>Work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806955"/>
            <a:ext cx="10348595" cy="307086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41300" marR="429259" indent="-228600">
              <a:lnSpc>
                <a:spcPts val="2620"/>
              </a:lnSpc>
              <a:spcBef>
                <a:spcPts val="40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45" dirty="0">
                <a:latin typeface="Calibri"/>
                <a:cs typeface="Calibri"/>
              </a:rPr>
              <a:t>We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are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integrating</a:t>
            </a:r>
            <a:r>
              <a:rPr sz="2400" spc="-5" dirty="0">
                <a:latin typeface="Calibri"/>
                <a:cs typeface="Calibri"/>
              </a:rPr>
              <a:t> the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DNL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contours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by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AIRNOISEUAM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software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into</a:t>
            </a:r>
            <a:r>
              <a:rPr sz="2400" spc="-5" dirty="0">
                <a:latin typeface="Calibri"/>
                <a:cs typeface="Calibri"/>
              </a:rPr>
              <a:t> the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noise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exposure</a:t>
            </a:r>
            <a:r>
              <a:rPr sz="2400" spc="-5" dirty="0">
                <a:latin typeface="Calibri"/>
                <a:cs typeface="Calibri"/>
              </a:rPr>
              <a:t> map </a:t>
            </a:r>
            <a:r>
              <a:rPr sz="2400" spc="-20" dirty="0">
                <a:latin typeface="Calibri"/>
                <a:cs typeface="Calibri"/>
              </a:rPr>
              <a:t>for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local </a:t>
            </a:r>
            <a:r>
              <a:rPr sz="2400" spc="-5" dirty="0">
                <a:latin typeface="Calibri"/>
                <a:cs typeface="Calibri"/>
              </a:rPr>
              <a:t>noise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impact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analysis.</a:t>
            </a:r>
            <a:endParaRPr sz="2400">
              <a:latin typeface="Calibri"/>
              <a:cs typeface="Calibri"/>
            </a:endParaRPr>
          </a:p>
          <a:p>
            <a:pPr marL="241300" marR="770255" indent="-228600">
              <a:lnSpc>
                <a:spcPct val="90400"/>
              </a:lnSpc>
              <a:spcBef>
                <a:spcPts val="82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45" dirty="0">
                <a:latin typeface="Calibri"/>
                <a:cs typeface="Calibri"/>
              </a:rPr>
              <a:t>We</a:t>
            </a:r>
            <a:r>
              <a:rPr sz="2400" spc="-5" dirty="0">
                <a:latin typeface="Calibri"/>
                <a:cs typeface="Calibri"/>
              </a:rPr>
              <a:t> plan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conduct</a:t>
            </a:r>
            <a:r>
              <a:rPr sz="2400" spc="-10" dirty="0">
                <a:latin typeface="Calibri"/>
                <a:cs typeface="Calibri"/>
              </a:rPr>
              <a:t> large-scale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noise impact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analyses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for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NASA’s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serial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UAM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engineering </a:t>
            </a:r>
            <a:r>
              <a:rPr sz="2400" spc="-10" dirty="0">
                <a:latin typeface="Calibri"/>
                <a:cs typeface="Calibri"/>
              </a:rPr>
              <a:t>simulations </a:t>
            </a:r>
            <a:r>
              <a:rPr sz="2400" spc="-5" dirty="0">
                <a:latin typeface="Calibri"/>
                <a:cs typeface="Calibri"/>
              </a:rPr>
              <a:t>using new </a:t>
            </a:r>
            <a:r>
              <a:rPr sz="2400" spc="-15" dirty="0">
                <a:latin typeface="Calibri"/>
                <a:cs typeface="Calibri"/>
              </a:rPr>
              <a:t>data </a:t>
            </a:r>
            <a:r>
              <a:rPr sz="2400" spc="-5" dirty="0">
                <a:latin typeface="Calibri"/>
                <a:cs typeface="Calibri"/>
              </a:rPr>
              <a:t>analysis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machine learning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algorithms.</a:t>
            </a:r>
            <a:endParaRPr sz="2400">
              <a:latin typeface="Calibri"/>
              <a:cs typeface="Calibri"/>
            </a:endParaRPr>
          </a:p>
          <a:p>
            <a:pPr marL="241300" marR="5080" indent="-228600">
              <a:lnSpc>
                <a:spcPts val="2590"/>
              </a:lnSpc>
              <a:spcBef>
                <a:spcPts val="105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45" dirty="0">
                <a:latin typeface="Calibri"/>
                <a:cs typeface="Calibri"/>
              </a:rPr>
              <a:t>We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plan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how the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community</a:t>
            </a:r>
            <a:r>
              <a:rPr sz="2400" dirty="0">
                <a:latin typeface="Calibri"/>
                <a:cs typeface="Calibri"/>
              </a:rPr>
              <a:t> (e.g., </a:t>
            </a:r>
            <a:r>
              <a:rPr sz="2400" spc="-10" dirty="0">
                <a:latin typeface="Calibri"/>
                <a:cs typeface="Calibri"/>
              </a:rPr>
              <a:t>local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government,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industry,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FAA)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might</a:t>
            </a:r>
            <a:r>
              <a:rPr sz="2400" spc="-5" dirty="0">
                <a:latin typeface="Calibri"/>
                <a:cs typeface="Calibri"/>
              </a:rPr>
              <a:t> use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results.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8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5" dirty="0">
                <a:latin typeface="Calibri"/>
                <a:cs typeface="Calibri"/>
              </a:rPr>
              <a:t>Contact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author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jinhua.li </a:t>
            </a:r>
            <a:r>
              <a:rPr sz="2400" spc="-15" dirty="0">
                <a:latin typeface="Calibri"/>
                <a:cs typeface="Calibri"/>
              </a:rPr>
              <a:t>at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nasa.gov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067415" y="6428920"/>
            <a:ext cx="244475" cy="21145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12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16795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Outline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696211"/>
            <a:ext cx="8856345" cy="343027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sz="3200" dirty="0">
                <a:latin typeface="Calibri"/>
                <a:cs typeface="Calibri"/>
              </a:rPr>
              <a:t>Urban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Air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Mobility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(UAM)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Noise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Management</a:t>
            </a:r>
            <a:endParaRPr sz="3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</a:tabLst>
            </a:pPr>
            <a:r>
              <a:rPr sz="3200" spc="-105" dirty="0">
                <a:latin typeface="Calibri"/>
                <a:cs typeface="Calibri"/>
              </a:rPr>
              <a:t>FAA’s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Airport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Noise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Compatibility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Planning</a:t>
            </a:r>
            <a:endParaRPr sz="3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55"/>
              </a:spcBef>
              <a:buFont typeface="Arial"/>
              <a:buChar char="•"/>
              <a:tabLst>
                <a:tab pos="241300" algn="l"/>
              </a:tabLst>
            </a:pPr>
            <a:r>
              <a:rPr sz="3200" spc="-5" dirty="0">
                <a:latin typeface="Calibri"/>
                <a:cs typeface="Calibri"/>
              </a:rPr>
              <a:t>Noise</a:t>
            </a:r>
            <a:r>
              <a:rPr sz="3200" spc="-10" dirty="0">
                <a:latin typeface="Calibri"/>
                <a:cs typeface="Calibri"/>
              </a:rPr>
              <a:t> Exposure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Map of</a:t>
            </a:r>
            <a:r>
              <a:rPr sz="3200" spc="-5" dirty="0">
                <a:latin typeface="Calibri"/>
                <a:cs typeface="Calibri"/>
              </a:rPr>
              <a:t> Urban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Air </a:t>
            </a:r>
            <a:r>
              <a:rPr sz="3200" dirty="0">
                <a:latin typeface="Calibri"/>
                <a:cs typeface="Calibri"/>
              </a:rPr>
              <a:t>Mobility</a:t>
            </a:r>
            <a:endParaRPr sz="3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</a:tabLst>
            </a:pPr>
            <a:r>
              <a:rPr sz="3200" spc="-10" dirty="0">
                <a:latin typeface="Calibri"/>
                <a:cs typeface="Calibri"/>
              </a:rPr>
              <a:t>Examples</a:t>
            </a:r>
            <a:r>
              <a:rPr sz="3200" spc="-5" dirty="0">
                <a:latin typeface="Calibri"/>
                <a:cs typeface="Calibri"/>
              </a:rPr>
              <a:t> with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60" dirty="0">
                <a:latin typeface="Calibri"/>
                <a:cs typeface="Calibri"/>
              </a:rPr>
              <a:t>NASA’s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UAM</a:t>
            </a:r>
            <a:r>
              <a:rPr sz="3200" dirty="0">
                <a:latin typeface="Calibri"/>
                <a:cs typeface="Calibri"/>
              </a:rPr>
              <a:t> Engineering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Simulations</a:t>
            </a:r>
            <a:endParaRPr sz="3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55"/>
              </a:spcBef>
              <a:buFont typeface="Arial"/>
              <a:buChar char="•"/>
              <a:tabLst>
                <a:tab pos="241300" algn="l"/>
              </a:tabLst>
            </a:pPr>
            <a:r>
              <a:rPr sz="3200" spc="-15" dirty="0">
                <a:latin typeface="Calibri"/>
                <a:cs typeface="Calibri"/>
              </a:rPr>
              <a:t>Software Demonstration</a:t>
            </a:r>
            <a:endParaRPr sz="3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241300" algn="l"/>
              </a:tabLst>
            </a:pPr>
            <a:r>
              <a:rPr sz="3200" dirty="0">
                <a:latin typeface="Calibri"/>
                <a:cs typeface="Calibri"/>
              </a:rPr>
              <a:t>Summary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Future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40" dirty="0">
                <a:latin typeface="Calibri"/>
                <a:cs typeface="Calibri"/>
              </a:rPr>
              <a:t>Work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2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86829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Urban Air</a:t>
            </a:r>
            <a:r>
              <a:rPr sz="4400" dirty="0"/>
              <a:t> </a:t>
            </a:r>
            <a:r>
              <a:rPr sz="4400" spc="-5" dirty="0"/>
              <a:t>Mobility </a:t>
            </a:r>
            <a:r>
              <a:rPr sz="4400" dirty="0"/>
              <a:t>Noise</a:t>
            </a:r>
            <a:r>
              <a:rPr sz="4400" spc="5" dirty="0"/>
              <a:t> </a:t>
            </a:r>
            <a:r>
              <a:rPr sz="4400" spc="-15" dirty="0"/>
              <a:t>Management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8" y="1481835"/>
            <a:ext cx="9872980" cy="339979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173990" indent="-228600">
              <a:lnSpc>
                <a:spcPts val="3000"/>
              </a:lnSpc>
              <a:spcBef>
                <a:spcPts val="500"/>
              </a:spcBef>
              <a:buChar char="-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Public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perception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UAM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primarily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influenced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by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vehicle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safety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noise.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ct val="90200"/>
              </a:lnSpc>
              <a:spcBef>
                <a:spcPts val="935"/>
              </a:spcBef>
              <a:buChar char="-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 NASA-led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UAM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noise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working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group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with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55" dirty="0">
                <a:latin typeface="Calibri"/>
                <a:cs typeface="Calibri"/>
              </a:rPr>
              <a:t>FAA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industry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partners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has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identified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gaps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barriers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from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four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categories: 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Tools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technologies,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Ground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flight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testing,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Human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response</a:t>
            </a:r>
            <a:r>
              <a:rPr sz="2800" spc="-5" dirty="0">
                <a:latin typeface="Calibri"/>
                <a:cs typeface="Calibri"/>
              </a:rPr>
              <a:t> and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metrics,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Regulation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policy.</a:t>
            </a:r>
            <a:endParaRPr sz="2800">
              <a:latin typeface="Calibri"/>
              <a:cs typeface="Calibri"/>
            </a:endParaRPr>
          </a:p>
          <a:p>
            <a:pPr marL="241300" marR="43180" indent="-228600">
              <a:lnSpc>
                <a:spcPts val="3120"/>
              </a:lnSpc>
              <a:spcBef>
                <a:spcPts val="930"/>
              </a:spcBef>
              <a:buChar char="-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This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paper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address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gaps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community </a:t>
            </a:r>
            <a:r>
              <a:rPr sz="2800" spc="-15" dirty="0">
                <a:latin typeface="Calibri"/>
                <a:cs typeface="Calibri"/>
              </a:rPr>
              <a:t>engagement</a:t>
            </a:r>
            <a:r>
              <a:rPr sz="2800" spc="-5" dirty="0">
                <a:latin typeface="Calibri"/>
                <a:cs typeface="Calibri"/>
              </a:rPr>
              <a:t> under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regulation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policy.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4240" y="336803"/>
            <a:ext cx="66833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Noise</a:t>
            </a:r>
            <a:r>
              <a:rPr sz="4400" spc="-5" dirty="0"/>
              <a:t> </a:t>
            </a:r>
            <a:r>
              <a:rPr sz="4400" spc="-15" dirty="0"/>
              <a:t>Exposure</a:t>
            </a:r>
            <a:r>
              <a:rPr sz="4400" spc="-5" dirty="0"/>
              <a:t> </a:t>
            </a:r>
            <a:r>
              <a:rPr sz="4400" spc="-10" dirty="0"/>
              <a:t>Maps </a:t>
            </a:r>
            <a:r>
              <a:rPr sz="4400" dirty="0"/>
              <a:t>of</a:t>
            </a:r>
            <a:r>
              <a:rPr sz="4400" spc="-5" dirty="0"/>
              <a:t> </a:t>
            </a:r>
            <a:r>
              <a:rPr sz="4400" spc="-35" dirty="0"/>
              <a:t>UAM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825690" y="1209548"/>
            <a:ext cx="4554855" cy="481076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2400" spc="-5" dirty="0">
                <a:latin typeface="Calibri"/>
                <a:cs typeface="Calibri"/>
              </a:rPr>
              <a:t>Airport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Noise </a:t>
            </a:r>
            <a:r>
              <a:rPr sz="2400" spc="-15" dirty="0">
                <a:latin typeface="Calibri"/>
                <a:cs typeface="Calibri"/>
              </a:rPr>
              <a:t>exposure</a:t>
            </a:r>
            <a:r>
              <a:rPr sz="2400" spc="-5" dirty="0">
                <a:latin typeface="Calibri"/>
                <a:cs typeface="Calibri"/>
              </a:rPr>
              <a:t> map</a:t>
            </a:r>
            <a:endParaRPr sz="2400">
              <a:latin typeface="Calibri"/>
              <a:cs typeface="Calibri"/>
            </a:endParaRPr>
          </a:p>
          <a:p>
            <a:pPr marL="241300" marR="5080" indent="-228600">
              <a:lnSpc>
                <a:spcPct val="89500"/>
              </a:lnSpc>
              <a:spcBef>
                <a:spcPts val="1019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noise </a:t>
            </a:r>
            <a:r>
              <a:rPr sz="2400" spc="-10" dirty="0">
                <a:latin typeface="Calibri"/>
                <a:cs typeface="Calibri"/>
              </a:rPr>
              <a:t>exposure </a:t>
            </a:r>
            <a:r>
              <a:rPr sz="2400" spc="-5" dirty="0">
                <a:latin typeface="Calibri"/>
                <a:cs typeface="Calibri"/>
              </a:rPr>
              <a:t>map is </a:t>
            </a:r>
            <a:r>
              <a:rPr sz="2400" spc="-10" dirty="0">
                <a:latin typeface="Calibri"/>
                <a:cs typeface="Calibri"/>
              </a:rPr>
              <a:t>“</a:t>
            </a:r>
            <a:r>
              <a:rPr sz="2400" i="1" spc="-10" dirty="0">
                <a:latin typeface="Calibri"/>
                <a:cs typeface="Calibri"/>
              </a:rPr>
              <a:t>a </a:t>
            </a:r>
            <a:r>
              <a:rPr sz="2400" i="1" spc="-5" dirty="0">
                <a:latin typeface="Calibri"/>
                <a:cs typeface="Calibri"/>
              </a:rPr>
              <a:t>scaled </a:t>
            </a:r>
            <a:r>
              <a:rPr sz="2400" i="1" dirty="0">
                <a:latin typeface="Calibri"/>
                <a:cs typeface="Calibri"/>
              </a:rPr>
              <a:t> geographic </a:t>
            </a:r>
            <a:r>
              <a:rPr sz="2400" i="1" spc="-5" dirty="0">
                <a:latin typeface="Calibri"/>
                <a:cs typeface="Calibri"/>
              </a:rPr>
              <a:t>depiction </a:t>
            </a:r>
            <a:r>
              <a:rPr sz="2400" i="1" dirty="0">
                <a:latin typeface="Calibri"/>
                <a:cs typeface="Calibri"/>
              </a:rPr>
              <a:t>of an </a:t>
            </a:r>
            <a:r>
              <a:rPr sz="2400" i="1" spc="-5" dirty="0">
                <a:latin typeface="Calibri"/>
                <a:cs typeface="Calibri"/>
              </a:rPr>
              <a:t>airport, </a:t>
            </a:r>
            <a:r>
              <a:rPr sz="2400" i="1" spc="-53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its </a:t>
            </a:r>
            <a:r>
              <a:rPr sz="2400" i="1" dirty="0">
                <a:latin typeface="Calibri"/>
                <a:cs typeface="Calibri"/>
              </a:rPr>
              <a:t>noise </a:t>
            </a:r>
            <a:r>
              <a:rPr sz="2400" i="1" spc="-10" dirty="0">
                <a:latin typeface="Calibri"/>
                <a:cs typeface="Calibri"/>
              </a:rPr>
              <a:t>exposure contours, </a:t>
            </a:r>
            <a:r>
              <a:rPr sz="2400" i="1" dirty="0">
                <a:latin typeface="Calibri"/>
                <a:cs typeface="Calibri"/>
              </a:rPr>
              <a:t>noise- 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sensitive facilities, </a:t>
            </a:r>
            <a:r>
              <a:rPr sz="2400" i="1" dirty="0">
                <a:latin typeface="Calibri"/>
                <a:cs typeface="Calibri"/>
              </a:rPr>
              <a:t>and </a:t>
            </a:r>
            <a:r>
              <a:rPr sz="2400" i="1" spc="-5" dirty="0">
                <a:latin typeface="Calibri"/>
                <a:cs typeface="Calibri"/>
              </a:rPr>
              <a:t>land </a:t>
            </a:r>
            <a:r>
              <a:rPr sz="2400" i="1" dirty="0">
                <a:latin typeface="Calibri"/>
                <a:cs typeface="Calibri"/>
              </a:rPr>
              <a:t>uses </a:t>
            </a:r>
            <a:r>
              <a:rPr sz="2400" i="1" spc="-5" dirty="0">
                <a:latin typeface="Calibri"/>
                <a:cs typeface="Calibri"/>
              </a:rPr>
              <a:t>in </a:t>
            </a:r>
            <a:r>
              <a:rPr sz="2400" i="1" spc="-53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the </a:t>
            </a:r>
            <a:r>
              <a:rPr sz="2400" i="1" dirty="0">
                <a:latin typeface="Calibri"/>
                <a:cs typeface="Calibri"/>
              </a:rPr>
              <a:t>airport surrounding area</a:t>
            </a:r>
            <a:r>
              <a:rPr sz="2400" dirty="0">
                <a:latin typeface="Calibri"/>
                <a:cs typeface="Calibri"/>
              </a:rPr>
              <a:t>” </a:t>
            </a:r>
            <a:r>
              <a:rPr sz="2400" spc="-40" dirty="0">
                <a:latin typeface="Calibri"/>
                <a:cs typeface="Calibri"/>
              </a:rPr>
              <a:t>(FAA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14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CFR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Part </a:t>
            </a:r>
            <a:r>
              <a:rPr sz="2400" spc="-5" dirty="0">
                <a:latin typeface="Calibri"/>
                <a:cs typeface="Calibri"/>
              </a:rPr>
              <a:t>150).</a:t>
            </a:r>
            <a:endParaRPr sz="2400">
              <a:latin typeface="Calibri"/>
              <a:cs typeface="Calibri"/>
            </a:endParaRPr>
          </a:p>
          <a:p>
            <a:pPr marL="241300" marR="159385" indent="-228600">
              <a:lnSpc>
                <a:spcPts val="2590"/>
              </a:lnSpc>
              <a:spcBef>
                <a:spcPts val="105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65dB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DNL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generally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used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land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use</a:t>
            </a:r>
            <a:r>
              <a:rPr sz="2400" spc="-10" dirty="0">
                <a:latin typeface="Calibri"/>
                <a:cs typeface="Calibri"/>
              </a:rPr>
              <a:t> compatibility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threshold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241300" marR="161290" indent="-228600">
              <a:lnSpc>
                <a:spcPct val="90300"/>
              </a:lnSpc>
              <a:spcBef>
                <a:spcPts val="96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Noise </a:t>
            </a:r>
            <a:r>
              <a:rPr sz="2400" spc="-15" dirty="0">
                <a:latin typeface="Calibri"/>
                <a:cs typeface="Calibri"/>
              </a:rPr>
              <a:t>exposure </a:t>
            </a:r>
            <a:r>
              <a:rPr sz="2400" spc="-5" dirty="0">
                <a:latin typeface="Calibri"/>
                <a:cs typeface="Calibri"/>
              </a:rPr>
              <a:t>map is developed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by </a:t>
            </a:r>
            <a:r>
              <a:rPr sz="2400" spc="-5" dirty="0">
                <a:latin typeface="Calibri"/>
                <a:cs typeface="Calibri"/>
              </a:rPr>
              <a:t>subject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matter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experts </a:t>
            </a:r>
            <a:r>
              <a:rPr sz="2400" spc="-5" dirty="0">
                <a:latin typeface="Calibri"/>
                <a:cs typeface="Calibri"/>
              </a:rPr>
              <a:t>in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static </a:t>
            </a:r>
            <a:r>
              <a:rPr sz="2400" spc="-5" dirty="0">
                <a:latin typeface="Calibri"/>
                <a:cs typeface="Calibri"/>
              </a:rPr>
              <a:t>map.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process </a:t>
            </a:r>
            <a:r>
              <a:rPr sz="2400" spc="-20" dirty="0">
                <a:latin typeface="Calibri"/>
                <a:cs typeface="Calibri"/>
              </a:rPr>
              <a:t>may </a:t>
            </a:r>
            <a:r>
              <a:rPr sz="2400" spc="-30" dirty="0">
                <a:latin typeface="Calibri"/>
                <a:cs typeface="Calibri"/>
              </a:rPr>
              <a:t>take 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days.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UAM </a:t>
            </a:r>
            <a:r>
              <a:rPr spc="-5" dirty="0"/>
              <a:t>noise</a:t>
            </a:r>
            <a:r>
              <a:rPr spc="-15" dirty="0"/>
              <a:t> exposure </a:t>
            </a:r>
            <a:r>
              <a:rPr spc="-5" dirty="0"/>
              <a:t>map</a:t>
            </a:r>
          </a:p>
          <a:p>
            <a:pPr marL="355600" marR="168275" indent="-342900" algn="just">
              <a:lnSpc>
                <a:spcPct val="100400"/>
              </a:lnSpc>
              <a:spcBef>
                <a:spcPts val="10"/>
              </a:spcBef>
              <a:buFont typeface="Arial"/>
              <a:buChar char="•"/>
              <a:tabLst>
                <a:tab pos="355600" algn="l"/>
              </a:tabLst>
            </a:pPr>
            <a:r>
              <a:rPr spc="-5" dirty="0"/>
              <a:t>Strictly </a:t>
            </a:r>
            <a:r>
              <a:rPr spc="-15" dirty="0"/>
              <a:t>follows </a:t>
            </a:r>
            <a:r>
              <a:rPr spc="-5" dirty="0"/>
              <a:t>the </a:t>
            </a:r>
            <a:r>
              <a:rPr spc="-80" dirty="0"/>
              <a:t>FAA’s </a:t>
            </a:r>
            <a:r>
              <a:rPr spc="-15" dirty="0"/>
              <a:t>Part </a:t>
            </a:r>
            <a:r>
              <a:rPr spc="-5" dirty="0"/>
              <a:t>150 </a:t>
            </a:r>
            <a:r>
              <a:rPr dirty="0"/>
              <a:t> </a:t>
            </a:r>
            <a:r>
              <a:rPr spc="-5" dirty="0"/>
              <a:t>with the similar map elements </a:t>
            </a:r>
            <a:r>
              <a:rPr spc="-20" dirty="0"/>
              <a:t>for </a:t>
            </a:r>
            <a:r>
              <a:rPr spc="-530" dirty="0"/>
              <a:t> </a:t>
            </a:r>
            <a:r>
              <a:rPr spc="-20" dirty="0"/>
              <a:t>UAM</a:t>
            </a:r>
            <a:r>
              <a:rPr spc="-15" dirty="0"/>
              <a:t> </a:t>
            </a:r>
            <a:r>
              <a:rPr spc="-10" dirty="0"/>
              <a:t>operations</a:t>
            </a:r>
          </a:p>
          <a:p>
            <a:pPr marL="355600" marR="5080" indent="-342900">
              <a:lnSpc>
                <a:spcPct val="99700"/>
              </a:lnSpc>
              <a:spcBef>
                <a:spcPts val="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20" dirty="0"/>
              <a:t>Data </a:t>
            </a:r>
            <a:r>
              <a:rPr spc="-5" dirty="0"/>
              <a:t>collection, </a:t>
            </a:r>
            <a:r>
              <a:rPr spc="-10" dirty="0"/>
              <a:t>pre-processing </a:t>
            </a:r>
            <a:r>
              <a:rPr dirty="0"/>
              <a:t>and </a:t>
            </a:r>
            <a:r>
              <a:rPr spc="-530" dirty="0"/>
              <a:t> </a:t>
            </a:r>
            <a:r>
              <a:rPr spc="-5" dirty="0"/>
              <a:t>map </a:t>
            </a:r>
            <a:r>
              <a:rPr spc="-15" dirty="0"/>
              <a:t>generation</a:t>
            </a:r>
            <a:r>
              <a:rPr spc="-5" dirty="0"/>
              <a:t> </a:t>
            </a:r>
            <a:r>
              <a:rPr spc="-10" dirty="0"/>
              <a:t>processes </a:t>
            </a:r>
            <a:r>
              <a:rPr spc="-15" dirty="0"/>
              <a:t>were</a:t>
            </a:r>
            <a:r>
              <a:rPr dirty="0"/>
              <a:t> </a:t>
            </a:r>
            <a:r>
              <a:rPr spc="-5" dirty="0"/>
              <a:t>all </a:t>
            </a:r>
            <a:r>
              <a:rPr dirty="0"/>
              <a:t> </a:t>
            </a:r>
            <a:r>
              <a:rPr spc="-10" dirty="0"/>
              <a:t>automated by </a:t>
            </a:r>
            <a:r>
              <a:rPr spc="-5" dirty="0"/>
              <a:t>algorithms; the </a:t>
            </a:r>
            <a:r>
              <a:rPr dirty="0"/>
              <a:t> </a:t>
            </a:r>
            <a:r>
              <a:rPr spc="-10" dirty="0"/>
              <a:t>process</a:t>
            </a:r>
            <a:r>
              <a:rPr spc="-15" dirty="0"/>
              <a:t> </a:t>
            </a:r>
            <a:r>
              <a:rPr spc="-25" dirty="0"/>
              <a:t>takes</a:t>
            </a:r>
            <a:r>
              <a:rPr spc="-15" dirty="0"/>
              <a:t> </a:t>
            </a:r>
            <a:r>
              <a:rPr spc="-5" dirty="0"/>
              <a:t>less</a:t>
            </a:r>
            <a:r>
              <a:rPr spc="-10" dirty="0"/>
              <a:t> </a:t>
            </a:r>
            <a:r>
              <a:rPr spc="-5" dirty="0"/>
              <a:t>than</a:t>
            </a:r>
            <a:r>
              <a:rPr spc="-10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spc="-10" dirty="0"/>
              <a:t>minute</a:t>
            </a:r>
          </a:p>
          <a:p>
            <a:pPr marL="355600" marR="31750" indent="-342900">
              <a:lnSpc>
                <a:spcPct val="99200"/>
              </a:lnSpc>
              <a:spcBef>
                <a:spcPts val="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15" dirty="0"/>
              <a:t>Interactive</a:t>
            </a:r>
            <a:r>
              <a:rPr spc="-5" dirty="0"/>
              <a:t> </a:t>
            </a:r>
            <a:r>
              <a:rPr spc="-10" dirty="0"/>
              <a:t>digital</a:t>
            </a:r>
            <a:r>
              <a:rPr spc="-15" dirty="0"/>
              <a:t> </a:t>
            </a:r>
            <a:r>
              <a:rPr spc="-5" dirty="0"/>
              <a:t>map</a:t>
            </a:r>
            <a:r>
              <a:rPr spc="-10" dirty="0"/>
              <a:t> </a:t>
            </a:r>
            <a:r>
              <a:rPr spc="-15" dirty="0"/>
              <a:t>saved</a:t>
            </a:r>
            <a:r>
              <a:rPr spc="-10" dirty="0"/>
              <a:t> </a:t>
            </a:r>
            <a:r>
              <a:rPr spc="-5" dirty="0"/>
              <a:t>in the </a:t>
            </a:r>
            <a:r>
              <a:rPr spc="-530" dirty="0"/>
              <a:t> </a:t>
            </a:r>
            <a:r>
              <a:rPr dirty="0"/>
              <a:t>HTML </a:t>
            </a:r>
            <a:r>
              <a:rPr spc="-15" dirty="0"/>
              <a:t>format </a:t>
            </a:r>
            <a:r>
              <a:rPr spc="-5" dirty="0"/>
              <a:t>developed using </a:t>
            </a:r>
            <a:r>
              <a:rPr dirty="0"/>
              <a:t> </a:t>
            </a:r>
            <a:r>
              <a:rPr spc="-20" dirty="0"/>
              <a:t>Python’s</a:t>
            </a:r>
            <a:r>
              <a:rPr spc="-15" dirty="0"/>
              <a:t> </a:t>
            </a:r>
            <a:r>
              <a:rPr spc="-20" dirty="0"/>
              <a:t>Bokeh</a:t>
            </a:r>
            <a:r>
              <a:rPr spc="-15" dirty="0"/>
              <a:t> </a:t>
            </a:r>
            <a:r>
              <a:rPr spc="-5" dirty="0"/>
              <a:t>library</a:t>
            </a:r>
          </a:p>
          <a:p>
            <a:pPr marL="355600" marR="29209" indent="-342900">
              <a:lnSpc>
                <a:spcPct val="1008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10" dirty="0"/>
              <a:t>Real-time </a:t>
            </a:r>
            <a:r>
              <a:rPr spc="-5" dirty="0"/>
              <a:t>noise impact analyses by </a:t>
            </a:r>
            <a:r>
              <a:rPr spc="-530" dirty="0"/>
              <a:t> </a:t>
            </a:r>
            <a:r>
              <a:rPr spc="-20" dirty="0"/>
              <a:t>Python’s</a:t>
            </a:r>
            <a:r>
              <a:rPr spc="-25" dirty="0"/>
              <a:t> </a:t>
            </a:r>
            <a:r>
              <a:rPr spc="-15" dirty="0"/>
              <a:t>data </a:t>
            </a:r>
            <a:r>
              <a:rPr spc="-5" dirty="0"/>
              <a:t>analysis</a:t>
            </a:r>
            <a:r>
              <a:rPr spc="-20" dirty="0"/>
              <a:t> </a:t>
            </a:r>
            <a:r>
              <a:rPr spc="-5" dirty="0"/>
              <a:t>algorithms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4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6601" y="382524"/>
            <a:ext cx="55283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Map</a:t>
            </a:r>
            <a:r>
              <a:rPr sz="4400" spc="-25" dirty="0"/>
              <a:t> </a:t>
            </a:r>
            <a:r>
              <a:rPr sz="4400" spc="-15" dirty="0"/>
              <a:t>Generation</a:t>
            </a:r>
            <a:r>
              <a:rPr sz="4400" spc="-20" dirty="0"/>
              <a:t> Process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5497" y="1504699"/>
            <a:ext cx="10141940" cy="48614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251459"/>
            <a:ext cx="98450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NASA</a:t>
            </a:r>
            <a:r>
              <a:rPr sz="4400" spc="-15" dirty="0"/>
              <a:t> </a:t>
            </a:r>
            <a:r>
              <a:rPr sz="4400" spc="-35" dirty="0"/>
              <a:t>UAM</a:t>
            </a:r>
            <a:r>
              <a:rPr sz="4400" spc="-5" dirty="0"/>
              <a:t> Engineering</a:t>
            </a:r>
            <a:r>
              <a:rPr sz="4400" dirty="0"/>
              <a:t> </a:t>
            </a:r>
            <a:r>
              <a:rPr sz="4400" spc="-5" dirty="0"/>
              <a:t>Simulation</a:t>
            </a:r>
            <a:r>
              <a:rPr sz="4400" dirty="0"/>
              <a:t> </a:t>
            </a:r>
            <a:r>
              <a:rPr sz="4400" spc="-15" dirty="0"/>
              <a:t>Airspace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1183302" y="6441620"/>
            <a:ext cx="77470" cy="186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85"/>
              </a:lnSpc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2299" y="1048194"/>
            <a:ext cx="11617325" cy="5490845"/>
            <a:chOff x="102299" y="1048194"/>
            <a:chExt cx="11617325" cy="54908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90949" y="1048194"/>
              <a:ext cx="9328085" cy="549071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2299" y="2469634"/>
              <a:ext cx="2801620" cy="3047365"/>
            </a:xfrm>
            <a:custGeom>
              <a:avLst/>
              <a:gdLst/>
              <a:ahLst/>
              <a:cxnLst/>
              <a:rect l="l" t="t" r="r" b="b"/>
              <a:pathLst>
                <a:path w="2801620" h="3047365">
                  <a:moveTo>
                    <a:pt x="2801525" y="0"/>
                  </a:moveTo>
                  <a:lnTo>
                    <a:pt x="0" y="0"/>
                  </a:lnTo>
                  <a:lnTo>
                    <a:pt x="0" y="3046987"/>
                  </a:lnTo>
                  <a:lnTo>
                    <a:pt x="2801525" y="3046987"/>
                  </a:lnTo>
                  <a:lnTo>
                    <a:pt x="28015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81040" y="2477515"/>
            <a:ext cx="2355215" cy="2957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The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NASA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UAM</a:t>
            </a:r>
            <a:endParaRPr sz="2400">
              <a:latin typeface="Calibri"/>
              <a:cs typeface="Calibri"/>
            </a:endParaRPr>
          </a:p>
          <a:p>
            <a:pPr marL="12700" marR="471805">
              <a:lnSpc>
                <a:spcPct val="100400"/>
              </a:lnSpc>
              <a:spcBef>
                <a:spcPts val="10"/>
              </a:spcBef>
            </a:pPr>
            <a:r>
              <a:rPr sz="2400" dirty="0">
                <a:latin typeface="Calibri"/>
                <a:cs typeface="Calibri"/>
              </a:rPr>
              <a:t>Engineering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Simulations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consisted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16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99700"/>
              </a:lnSpc>
              <a:spcBef>
                <a:spcPts val="35"/>
              </a:spcBef>
            </a:pPr>
            <a:r>
              <a:rPr sz="2400" spc="-15" dirty="0">
                <a:latin typeface="Calibri"/>
                <a:cs typeface="Calibri"/>
              </a:rPr>
              <a:t>routes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between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15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vertiports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near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Dallas/Fort </a:t>
            </a:r>
            <a:r>
              <a:rPr sz="2400" spc="-25" dirty="0">
                <a:latin typeface="Calibri"/>
                <a:cs typeface="Calibri"/>
              </a:rPr>
              <a:t>Worth 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area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810000" y="6596760"/>
            <a:ext cx="7341377" cy="219291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spc="-5" dirty="0">
                <a:latin typeface="Calibri"/>
                <a:cs typeface="Calibri"/>
              </a:rPr>
              <a:t>Underlying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map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data</a:t>
            </a:r>
            <a:r>
              <a:rPr sz="1400" dirty="0">
                <a:latin typeface="Calibri"/>
                <a:cs typeface="Calibri"/>
              </a:rPr>
              <a:t> is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©OpenStreetMap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contributors</a:t>
            </a:r>
            <a:r>
              <a:rPr sz="1400" spc="-10" dirty="0" smtClean="0">
                <a:latin typeface="Calibri"/>
                <a:cs typeface="Calibri"/>
              </a:rPr>
              <a:t>.</a:t>
            </a:r>
            <a:r>
              <a:rPr lang="en-US" sz="1400" spc="-10" dirty="0" smtClean="0">
                <a:latin typeface="Calibri"/>
                <a:cs typeface="Calibri"/>
              </a:rPr>
              <a:t>  </a:t>
            </a:r>
            <a:r>
              <a:rPr lang="en-US" sz="1400" spc="-10" dirty="0" smtClean="0">
                <a:latin typeface="Calibri"/>
                <a:cs typeface="Calibri"/>
                <a:hlinkClick r:id="rId4"/>
              </a:rPr>
              <a:t>https://www.openstreetmap.org/copyright</a:t>
            </a:r>
            <a:r>
              <a:rPr lang="en-US" sz="1400" spc="-10" dirty="0" smtClean="0">
                <a:latin typeface="Calibri"/>
                <a:cs typeface="Calibri"/>
              </a:rPr>
              <a:t> </a:t>
            </a:r>
            <a:endParaRPr sz="1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3488" y="844282"/>
            <a:ext cx="9126995" cy="57267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187451"/>
            <a:ext cx="93726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Noise</a:t>
            </a:r>
            <a:r>
              <a:rPr sz="4400" spc="-5" dirty="0"/>
              <a:t> </a:t>
            </a:r>
            <a:r>
              <a:rPr sz="4400" spc="-15" dirty="0"/>
              <a:t>Exposure</a:t>
            </a:r>
            <a:r>
              <a:rPr sz="4400" spc="-5" dirty="0"/>
              <a:t> Map</a:t>
            </a:r>
            <a:r>
              <a:rPr sz="4400" dirty="0"/>
              <a:t> </a:t>
            </a:r>
            <a:r>
              <a:rPr sz="4400" spc="-35" dirty="0"/>
              <a:t>for</a:t>
            </a:r>
            <a:r>
              <a:rPr sz="4400" spc="-10" dirty="0"/>
              <a:t> </a:t>
            </a:r>
            <a:r>
              <a:rPr sz="4400" spc="-35" dirty="0"/>
              <a:t>UAM</a:t>
            </a:r>
            <a:r>
              <a:rPr sz="4400" spc="-5" dirty="0"/>
              <a:t> Simulations</a:t>
            </a:r>
            <a:endParaRPr sz="4400"/>
          </a:p>
        </p:txBody>
      </p:sp>
      <p:grpSp>
        <p:nvGrpSpPr>
          <p:cNvPr id="4" name="object 4"/>
          <p:cNvGrpSpPr/>
          <p:nvPr/>
        </p:nvGrpSpPr>
        <p:grpSpPr>
          <a:xfrm>
            <a:off x="0" y="1063021"/>
            <a:ext cx="11528425" cy="5094605"/>
            <a:chOff x="0" y="1063021"/>
            <a:chExt cx="11528425" cy="509460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90050" y="1063021"/>
              <a:ext cx="2237972" cy="397732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2740792"/>
              <a:ext cx="2574290" cy="3416935"/>
            </a:xfrm>
            <a:custGeom>
              <a:avLst/>
              <a:gdLst/>
              <a:ahLst/>
              <a:cxnLst/>
              <a:rect l="l" t="t" r="r" b="b"/>
              <a:pathLst>
                <a:path w="2574290" h="3416935">
                  <a:moveTo>
                    <a:pt x="2573909" y="0"/>
                  </a:moveTo>
                  <a:lnTo>
                    <a:pt x="0" y="0"/>
                  </a:lnTo>
                  <a:lnTo>
                    <a:pt x="0" y="3416319"/>
                  </a:lnTo>
                  <a:lnTo>
                    <a:pt x="2573909" y="3416319"/>
                  </a:lnTo>
                  <a:lnTo>
                    <a:pt x="25739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8739" y="2748788"/>
            <a:ext cx="2317115" cy="33235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5"/>
              </a:spcBef>
            </a:pP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DNL </a:t>
            </a:r>
            <a:r>
              <a:rPr sz="2400" spc="-15" dirty="0">
                <a:latin typeface="Calibri"/>
                <a:cs typeface="Calibri"/>
              </a:rPr>
              <a:t>contour </a:t>
            </a:r>
            <a:r>
              <a:rPr sz="2400" spc="-10" dirty="0">
                <a:latin typeface="Calibri"/>
                <a:cs typeface="Calibri"/>
              </a:rPr>
              <a:t> here </a:t>
            </a:r>
            <a:r>
              <a:rPr sz="2400" spc="-5" dirty="0">
                <a:latin typeface="Calibri"/>
                <a:cs typeface="Calibri"/>
              </a:rPr>
              <a:t>is </a:t>
            </a:r>
            <a:r>
              <a:rPr sz="2400" dirty="0">
                <a:latin typeface="Calibri"/>
                <a:cs typeface="Calibri"/>
              </a:rPr>
              <a:t>under </a:t>
            </a: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assumption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600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daytime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operations </a:t>
            </a:r>
            <a:r>
              <a:rPr sz="2400" dirty="0">
                <a:latin typeface="Calibri"/>
                <a:cs typeface="Calibri"/>
              </a:rPr>
              <a:t>per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route </a:t>
            </a:r>
            <a:r>
              <a:rPr sz="2400" spc="-5" dirty="0">
                <a:latin typeface="Calibri"/>
                <a:cs typeface="Calibri"/>
              </a:rPr>
              <a:t>with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NASA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prototype </a:t>
            </a:r>
            <a:r>
              <a:rPr sz="2400" spc="-20" dirty="0">
                <a:latin typeface="Calibri"/>
                <a:cs typeface="Calibri"/>
              </a:rPr>
              <a:t>six- 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passenger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quadrotor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vehicle.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3505201" y="6428920"/>
            <a:ext cx="7793496" cy="389209"/>
          </a:xfrm>
          <a:prstGeom prst="rect">
            <a:avLst/>
          </a:prstGeom>
        </p:spPr>
        <p:txBody>
          <a:bodyPr vert="horz" wrap="square" lIns="0" tIns="1720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en-US" sz="1400" spc="-5" dirty="0">
                <a:cs typeface="Calibri"/>
              </a:rPr>
              <a:t>Underlying</a:t>
            </a:r>
            <a:r>
              <a:rPr lang="en-US" sz="1400" dirty="0">
                <a:cs typeface="Calibri"/>
              </a:rPr>
              <a:t> </a:t>
            </a:r>
            <a:r>
              <a:rPr lang="en-US" sz="1400" spc="-5" dirty="0">
                <a:cs typeface="Calibri"/>
              </a:rPr>
              <a:t>map</a:t>
            </a:r>
            <a:r>
              <a:rPr lang="en-US" sz="1400" spc="5" dirty="0">
                <a:cs typeface="Calibri"/>
              </a:rPr>
              <a:t> </a:t>
            </a:r>
            <a:r>
              <a:rPr lang="en-US" sz="1400" spc="-10" dirty="0">
                <a:cs typeface="Calibri"/>
              </a:rPr>
              <a:t>data</a:t>
            </a:r>
            <a:r>
              <a:rPr lang="en-US" sz="1400" dirty="0">
                <a:cs typeface="Calibri"/>
              </a:rPr>
              <a:t> is</a:t>
            </a:r>
            <a:r>
              <a:rPr lang="en-US" sz="1400" spc="5" dirty="0">
                <a:cs typeface="Calibri"/>
              </a:rPr>
              <a:t> </a:t>
            </a:r>
            <a:r>
              <a:rPr lang="en-US" sz="1400" spc="-5" dirty="0">
                <a:cs typeface="Calibri"/>
              </a:rPr>
              <a:t>©</a:t>
            </a:r>
            <a:r>
              <a:rPr lang="en-US" sz="1400" spc="-5" dirty="0" err="1">
                <a:cs typeface="Calibri"/>
              </a:rPr>
              <a:t>OpenStreetMap</a:t>
            </a:r>
            <a:r>
              <a:rPr lang="en-US" sz="1400" dirty="0">
                <a:cs typeface="Calibri"/>
              </a:rPr>
              <a:t> </a:t>
            </a:r>
            <a:r>
              <a:rPr lang="en-US" sz="1400" spc="-10" dirty="0">
                <a:cs typeface="Calibri"/>
              </a:rPr>
              <a:t>contributors.  </a:t>
            </a:r>
            <a:r>
              <a:rPr lang="en-US" sz="1400" spc="-10" dirty="0">
                <a:cs typeface="Calibri"/>
                <a:hlinkClick r:id="rId5"/>
              </a:rPr>
              <a:t>https://www.openstreetmap.org/copyright</a:t>
            </a:r>
            <a:r>
              <a:rPr lang="en-US" sz="1400" spc="-10" dirty="0">
                <a:cs typeface="Calibri"/>
              </a:rPr>
              <a:t> </a:t>
            </a:r>
            <a:endParaRPr lang="en-US" sz="1400" dirty="0"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245363"/>
            <a:ext cx="100641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Noise </a:t>
            </a:r>
            <a:r>
              <a:rPr sz="4400" spc="-15" dirty="0"/>
              <a:t>Exposure</a:t>
            </a:r>
            <a:r>
              <a:rPr sz="4400" dirty="0"/>
              <a:t> </a:t>
            </a:r>
            <a:r>
              <a:rPr sz="4400" spc="-5" dirty="0"/>
              <a:t>Map</a:t>
            </a:r>
            <a:r>
              <a:rPr sz="4400" spc="5" dirty="0"/>
              <a:t> </a:t>
            </a:r>
            <a:r>
              <a:rPr sz="4400" dirty="0"/>
              <a:t>near</a:t>
            </a:r>
            <a:r>
              <a:rPr sz="4400" spc="-5" dirty="0"/>
              <a:t> </a:t>
            </a:r>
            <a:r>
              <a:rPr sz="4400" spc="-10" dirty="0"/>
              <a:t>Selected</a:t>
            </a:r>
            <a:r>
              <a:rPr sz="4400" spc="5" dirty="0"/>
              <a:t> </a:t>
            </a:r>
            <a:r>
              <a:rPr sz="4400" spc="-10" dirty="0"/>
              <a:t>Locations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3439" y="1045465"/>
            <a:ext cx="11689323" cy="476193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809771" y="6040628"/>
            <a:ext cx="15443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DFW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airport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45025" y="6040628"/>
            <a:ext cx="31064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Calibri"/>
                <a:cs typeface="Calibri"/>
              </a:rPr>
              <a:t>Vertiport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KDT3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KDT4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4147849" y="6428920"/>
            <a:ext cx="7150848" cy="389209"/>
          </a:xfrm>
          <a:prstGeom prst="rect">
            <a:avLst/>
          </a:prstGeom>
        </p:spPr>
        <p:txBody>
          <a:bodyPr vert="horz" wrap="square" lIns="0" tIns="1720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en-US" sz="1400" spc="-5" dirty="0">
                <a:cs typeface="Calibri"/>
              </a:rPr>
              <a:t>Underlying</a:t>
            </a:r>
            <a:r>
              <a:rPr lang="en-US" sz="1400" dirty="0">
                <a:cs typeface="Calibri"/>
              </a:rPr>
              <a:t> </a:t>
            </a:r>
            <a:r>
              <a:rPr lang="en-US" sz="1400" spc="-5" dirty="0">
                <a:cs typeface="Calibri"/>
              </a:rPr>
              <a:t>map</a:t>
            </a:r>
            <a:r>
              <a:rPr lang="en-US" sz="1400" spc="5" dirty="0">
                <a:cs typeface="Calibri"/>
              </a:rPr>
              <a:t> </a:t>
            </a:r>
            <a:r>
              <a:rPr lang="en-US" sz="1400" spc="-10" dirty="0">
                <a:cs typeface="Calibri"/>
              </a:rPr>
              <a:t>data</a:t>
            </a:r>
            <a:r>
              <a:rPr lang="en-US" sz="1400" dirty="0">
                <a:cs typeface="Calibri"/>
              </a:rPr>
              <a:t> is</a:t>
            </a:r>
            <a:r>
              <a:rPr lang="en-US" sz="1400" spc="5" dirty="0">
                <a:cs typeface="Calibri"/>
              </a:rPr>
              <a:t> </a:t>
            </a:r>
            <a:r>
              <a:rPr lang="en-US" sz="1400" spc="-5" dirty="0">
                <a:cs typeface="Calibri"/>
              </a:rPr>
              <a:t>©</a:t>
            </a:r>
            <a:r>
              <a:rPr lang="en-US" sz="1400" spc="-5" dirty="0" err="1">
                <a:cs typeface="Calibri"/>
              </a:rPr>
              <a:t>OpenStreetMap</a:t>
            </a:r>
            <a:r>
              <a:rPr lang="en-US" sz="1400" dirty="0">
                <a:cs typeface="Calibri"/>
              </a:rPr>
              <a:t> </a:t>
            </a:r>
            <a:r>
              <a:rPr lang="en-US" sz="1400" spc="-10" dirty="0">
                <a:cs typeface="Calibri"/>
              </a:rPr>
              <a:t>contributors.  </a:t>
            </a:r>
            <a:r>
              <a:rPr lang="en-US" sz="1400" spc="-10" dirty="0">
                <a:cs typeface="Calibri"/>
                <a:hlinkClick r:id="rId4"/>
              </a:rPr>
              <a:t>https://www.openstreetmap.org/copyright</a:t>
            </a:r>
            <a:r>
              <a:rPr lang="en-US" sz="1400" spc="-10" dirty="0">
                <a:cs typeface="Calibri"/>
              </a:rPr>
              <a:t> </a:t>
            </a:r>
            <a:endParaRPr lang="en-US" sz="1400" dirty="0"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UAM</a:t>
            </a:r>
            <a:r>
              <a:rPr spc="10" dirty="0"/>
              <a:t> </a:t>
            </a:r>
            <a:r>
              <a:rPr dirty="0"/>
              <a:t>Noise</a:t>
            </a:r>
            <a:r>
              <a:rPr spc="5" dirty="0"/>
              <a:t> </a:t>
            </a:r>
            <a:r>
              <a:rPr spc="-10" dirty="0"/>
              <a:t>Local</a:t>
            </a:r>
            <a:r>
              <a:rPr spc="10" dirty="0"/>
              <a:t> </a:t>
            </a:r>
            <a:r>
              <a:rPr spc="-5" dirty="0"/>
              <a:t>Community</a:t>
            </a:r>
            <a:r>
              <a:rPr spc="10" dirty="0"/>
              <a:t> </a:t>
            </a:r>
            <a:r>
              <a:rPr spc="-5" dirty="0"/>
              <a:t>Impact</a:t>
            </a:r>
            <a:r>
              <a:rPr spc="10" dirty="0"/>
              <a:t> </a:t>
            </a:r>
            <a:r>
              <a:rPr spc="-10" dirty="0"/>
              <a:t>Analysis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0190" y="1008993"/>
            <a:ext cx="9695962" cy="474400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12011" y="5760211"/>
            <a:ext cx="9663430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5"/>
              </a:spcBef>
            </a:pPr>
            <a:r>
              <a:rPr sz="2400" dirty="0">
                <a:latin typeface="Calibri"/>
                <a:cs typeface="Calibri"/>
              </a:rPr>
              <a:t>The </a:t>
            </a:r>
            <a:r>
              <a:rPr sz="2400" spc="-20" dirty="0">
                <a:latin typeface="Calibri"/>
                <a:cs typeface="Calibri"/>
              </a:rPr>
              <a:t>affected</a:t>
            </a:r>
            <a:r>
              <a:rPr sz="2400" spc="-5" dirty="0">
                <a:latin typeface="Calibri"/>
                <a:cs typeface="Calibri"/>
              </a:rPr>
              <a:t> residences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noise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sensitive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facilities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5" dirty="0">
                <a:latin typeface="Calibri"/>
                <a:cs typeface="Calibri"/>
              </a:rPr>
              <a:t> defined</a:t>
            </a:r>
            <a:r>
              <a:rPr sz="2400" dirty="0">
                <a:latin typeface="Calibri"/>
                <a:cs typeface="Calibri"/>
              </a:rPr>
              <a:t> as</a:t>
            </a:r>
            <a:r>
              <a:rPr sz="2400" spc="-5" dirty="0">
                <a:latin typeface="Calibri"/>
                <a:cs typeface="Calibri"/>
              </a:rPr>
              <a:t> those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within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one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mile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along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flight </a:t>
            </a:r>
            <a:r>
              <a:rPr sz="2400" spc="-15" dirty="0">
                <a:latin typeface="Calibri"/>
                <a:cs typeface="Calibri"/>
              </a:rPr>
              <a:t>route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departure/arrival </a:t>
            </a:r>
            <a:r>
              <a:rPr sz="2400" spc="-5" dirty="0">
                <a:latin typeface="Calibri"/>
                <a:cs typeface="Calibri"/>
              </a:rPr>
              <a:t>vertiports.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1067415" y="6428920"/>
            <a:ext cx="244475" cy="21145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9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1258</TotalTime>
  <Words>636</Words>
  <Application>Microsoft Office PowerPoint</Application>
  <PresentationFormat>Widescreen</PresentationFormat>
  <Paragraphs>64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Outline</vt:lpstr>
      <vt:lpstr>Urban Air Mobility Noise Management</vt:lpstr>
      <vt:lpstr>Noise Exposure Maps of UAM</vt:lpstr>
      <vt:lpstr>Map Generation Process</vt:lpstr>
      <vt:lpstr>NASA UAM Engineering Simulation Airspace</vt:lpstr>
      <vt:lpstr>Noise Exposure Map for UAM Simulations</vt:lpstr>
      <vt:lpstr>Noise Exposure Map near Selected Locations</vt:lpstr>
      <vt:lpstr>UAM Noise Local Community Impact Analysis</vt:lpstr>
      <vt:lpstr>Demonstration</vt:lpstr>
      <vt:lpstr>Summary</vt:lpstr>
      <vt:lpstr>Future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Andro-Avila, Bonnie J. (ARC-AF)[MIRACORP, INC]</dc:creator>
  <cp:lastModifiedBy>Andro-Avila, Bonnie J. (ARC-AF)[MIRACORP, INC]</cp:lastModifiedBy>
  <cp:revision>3</cp:revision>
  <dcterms:created xsi:type="dcterms:W3CDTF">2021-06-23T20:43:44Z</dcterms:created>
  <dcterms:modified xsi:type="dcterms:W3CDTF">2021-06-24T17:42:40Z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2021-06-23T00:00:00Z</vt:filetime>
  </property>
  <property fmtid="{D5CDD505-2E9C-101B-9397-08002B2CF9AE}" pid="3" name="LastSaved">
    <vt:filetime>2021-06-23T00:00:00Z</vt:filetime>
  </property>
</Properties>
</file>