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10"/>
  </p:notesMasterIdLst>
  <p:sldIdLst>
    <p:sldId id="257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BFE"/>
    <a:srgbClr val="FF3458"/>
    <a:srgbClr val="FDDD0C"/>
    <a:srgbClr val="000000"/>
    <a:srgbClr val="1D1B4A"/>
    <a:srgbClr val="F27B21"/>
    <a:srgbClr val="F1F1E0"/>
    <a:srgbClr val="242159"/>
    <a:srgbClr val="383469"/>
    <a:srgbClr val="05A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672"/>
  </p:normalViewPr>
  <p:slideViewPr>
    <p:cSldViewPr snapToGrid="0">
      <p:cViewPr varScale="1">
        <p:scale>
          <a:sx n="46" d="100"/>
          <a:sy n="46" d="100"/>
        </p:scale>
        <p:origin x="72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20AC3-FDF8-3649-BA9C-03485117992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35F1-7FF2-8E4E-943D-5DC221B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4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76200"/>
            <a:ext cx="962684" cy="8004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0972800" y="152400"/>
            <a:ext cx="0" cy="5969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305801" y="22003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National Aeronautics and</a:t>
            </a:r>
          </a:p>
          <a:p>
            <a:pPr algn="r" defTabSz="457200"/>
            <a:r>
              <a:rPr lang="en-US" sz="12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Space Administration</a:t>
            </a:r>
          </a:p>
        </p:txBody>
      </p:sp>
      <p:pic>
        <p:nvPicPr>
          <p:cNvPr id="11" name="Picture 10" descr="NASA Edu footer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93" y="794765"/>
            <a:ext cx="7843816" cy="2029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90" y="2753943"/>
            <a:ext cx="3309114" cy="220239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9" r="24377" b="26312"/>
          <a:stretch/>
        </p:blipFill>
        <p:spPr>
          <a:xfrm>
            <a:off x="8212167" y="2740113"/>
            <a:ext cx="3611483" cy="222009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0113"/>
            <a:ext cx="3701328" cy="221622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" name="Rectangle 1"/>
          <p:cNvSpPr/>
          <p:nvPr userDrawn="1"/>
        </p:nvSpPr>
        <p:spPr>
          <a:xfrm>
            <a:off x="8839200" y="6096000"/>
            <a:ext cx="3248684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76200"/>
            <a:ext cx="962684" cy="8004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972800" y="152400"/>
            <a:ext cx="0" cy="5969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05801" y="22003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National Aeronautics</a:t>
            </a:r>
            <a:r>
              <a:rPr lang="en-US" sz="120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and</a:t>
            </a:r>
            <a:endParaRPr lang="en-US" sz="1200" baseline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r"/>
            <a:r>
              <a:rPr lang="en-US" sz="1200" baseline="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Space Administration</a:t>
            </a:r>
            <a:endParaRPr lang="en-US" sz="1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Picture 10" descr="NASA Edu foote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93" y="794765"/>
            <a:ext cx="7843816" cy="2029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90" y="2753943"/>
            <a:ext cx="3309114" cy="220239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9" r="24377" b="26312"/>
          <a:stretch/>
        </p:blipFill>
        <p:spPr>
          <a:xfrm>
            <a:off x="8212167" y="2740113"/>
            <a:ext cx="3611483" cy="222009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0113"/>
            <a:ext cx="3701328" cy="221622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8839200" y="6096000"/>
            <a:ext cx="3248684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E8D3-C3A3-49A3-A014-9E902326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8006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648199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4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0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8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8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648199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  <p:pic>
        <p:nvPicPr>
          <p:cNvPr id="4" name="Picture 3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 rot="10800000">
            <a:off x="1" y="9144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10972800" cy="361141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044056"/>
            <a:ext cx="10972800" cy="8787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02172"/>
            <a:ext cx="10972800" cy="34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13"/>
            <a:ext cx="10515600" cy="738187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4361" y="2499360"/>
            <a:ext cx="5390515" cy="27736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1528"/>
            <a:ext cx="10515600" cy="23812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edait</a:t>
            </a:r>
            <a:r>
              <a:rPr lang="en-US" dirty="0"/>
              <a:t> Master text styles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13205" y="-23075"/>
            <a:ext cx="6111369" cy="68810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35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661990"/>
            <a:ext cx="10515600" cy="7381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7305"/>
            <a:ext cx="10515600" cy="2381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edait</a:t>
            </a:r>
            <a:r>
              <a:rPr lang="en-US" dirty="0"/>
              <a:t>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4461" y="2499360"/>
            <a:ext cx="4417563" cy="19964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76200"/>
            <a:ext cx="962684" cy="8004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0972800" y="152400"/>
            <a:ext cx="0" cy="5969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305801" y="22003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National Aeronautics and</a:t>
            </a:r>
          </a:p>
          <a:p>
            <a:pPr algn="r" defTabSz="457200"/>
            <a:r>
              <a:rPr lang="en-US" sz="12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Space Administration</a:t>
            </a:r>
          </a:p>
        </p:txBody>
      </p:sp>
      <p:pic>
        <p:nvPicPr>
          <p:cNvPr id="11" name="Picture 10" descr="NASA Edu footer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93" y="794765"/>
            <a:ext cx="7843816" cy="2029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90" y="2753943"/>
            <a:ext cx="3309114" cy="220239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9" r="24377" b="26312"/>
          <a:stretch/>
        </p:blipFill>
        <p:spPr>
          <a:xfrm>
            <a:off x="8212167" y="2740113"/>
            <a:ext cx="3611483" cy="222009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0113"/>
            <a:ext cx="3701328" cy="221622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" name="Rectangle 1"/>
          <p:cNvSpPr/>
          <p:nvPr userDrawn="1"/>
        </p:nvSpPr>
        <p:spPr>
          <a:xfrm>
            <a:off x="8839200" y="6096000"/>
            <a:ext cx="3248684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8006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648199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648199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  <p:pic>
        <p:nvPicPr>
          <p:cNvPr id="4" name="Picture 3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 rot="10800000">
            <a:off x="1" y="9144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10972800" cy="361141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044056"/>
            <a:ext cx="10972800" cy="8787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02172"/>
            <a:ext cx="10972800" cy="34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13"/>
            <a:ext cx="10515600" cy="738187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4361" y="2499360"/>
            <a:ext cx="5390515" cy="27736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1528"/>
            <a:ext cx="10515600" cy="23812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edait</a:t>
            </a:r>
            <a:r>
              <a:rPr lang="en-US" dirty="0"/>
              <a:t> Master text styles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13205" y="-23075"/>
            <a:ext cx="6111369" cy="68810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35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661990"/>
            <a:ext cx="10515600" cy="738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7305"/>
            <a:ext cx="10515600" cy="2381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edait</a:t>
            </a:r>
            <a:r>
              <a:rPr lang="en-US" dirty="0"/>
              <a:t>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4461" y="2499360"/>
            <a:ext cx="4417563" cy="19964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314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41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61414"/>
            <a:ext cx="2138219" cy="299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7CF1F362-D238-A14B-8E0C-6CC7ACD06F4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81600" y="6400801"/>
            <a:ext cx="7010400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81600" y="1150573"/>
            <a:ext cx="7010400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019800"/>
            <a:ext cx="2997200" cy="7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i="0" kern="1200">
          <a:solidFill>
            <a:schemeClr val="tx1">
              <a:lumMod val="75000"/>
              <a:lumOff val="2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314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41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61414"/>
            <a:ext cx="2138219" cy="299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7D6DE8D3-C3A3-49A3-A014-9E90232689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019800"/>
            <a:ext cx="2997200" cy="775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505968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0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000" b="1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0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9A3D-1E0C-4DF5-8779-A4FA6A4C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F956-3AC8-49D6-8A7A-0B92ADF88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9ADB4-EE5F-409E-819E-04E673694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937483-7909-40F5-9264-19291604A656}"/>
              </a:ext>
            </a:extLst>
          </p:cNvPr>
          <p:cNvSpPr txBox="1">
            <a:spLocks/>
          </p:cNvSpPr>
          <p:nvPr/>
        </p:nvSpPr>
        <p:spPr>
          <a:xfrm>
            <a:off x="152400" y="3263900"/>
            <a:ext cx="7099300" cy="2679700"/>
          </a:xfrm>
          <a:prstGeom prst="rect">
            <a:avLst/>
          </a:prstGeom>
          <a:solidFill>
            <a:schemeClr val="bg1">
              <a:alpha val="52000"/>
            </a:schemeClr>
          </a:solidFill>
          <a:ln w="444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What are UAVs, UAS and drones?</a:t>
            </a:r>
          </a:p>
        </p:txBody>
      </p:sp>
    </p:spTree>
    <p:extLst>
      <p:ext uri="{BB962C8B-B14F-4D97-AF65-F5344CB8AC3E}">
        <p14:creationId xmlns:p14="http://schemas.microsoft.com/office/powerpoint/2010/main" val="3286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7C50CAF2-C1E8-4CE0-84AD-4C601890D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"/>
            <a:ext cx="12192000" cy="68570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791C6-FA39-43EE-88BE-D5830C391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23" y="182769"/>
            <a:ext cx="9072024" cy="1855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Unmanned aerial vehicles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UAVs</a:t>
            </a:r>
            <a:r>
              <a:rPr lang="en-US" dirty="0"/>
              <a:t>, are </a:t>
            </a:r>
            <a:r>
              <a:rPr lang="en-US" b="1" dirty="0"/>
              <a:t>aircraft</a:t>
            </a:r>
            <a:r>
              <a:rPr lang="en-US" dirty="0"/>
              <a:t> that can fly </a:t>
            </a:r>
            <a:r>
              <a:rPr lang="en-US" b="1" dirty="0"/>
              <a:t>without a pilot on board</a:t>
            </a:r>
            <a:r>
              <a:rPr lang="en-US" dirty="0"/>
              <a:t>, either by being </a:t>
            </a:r>
            <a:r>
              <a:rPr lang="en-US" b="1" dirty="0"/>
              <a:t>autonomous</a:t>
            </a:r>
            <a:r>
              <a:rPr lang="en-US" dirty="0"/>
              <a:t> or </a:t>
            </a:r>
            <a:r>
              <a:rPr lang="en-US" b="1" dirty="0"/>
              <a:t>being controlled on the ground</a:t>
            </a:r>
          </a:p>
          <a:p>
            <a:endParaRPr lang="en-US" b="1" dirty="0"/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70E05CDC-22BB-4369-81CB-CF3F0123AE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t="56774" r="15225" b="1865"/>
          <a:stretch/>
        </p:blipFill>
        <p:spPr>
          <a:xfrm>
            <a:off x="7403417" y="3895105"/>
            <a:ext cx="2938960" cy="2837649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4BC971B3-D71F-41D8-94D1-4CC44FD414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54510" r="13573" b="1459"/>
          <a:stretch/>
        </p:blipFill>
        <p:spPr>
          <a:xfrm>
            <a:off x="3541486" y="3737002"/>
            <a:ext cx="6995885" cy="3018651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C47090E1-369B-42CC-A1D4-799B4BDCE1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61538" r="61956" b="30277"/>
          <a:stretch/>
        </p:blipFill>
        <p:spPr>
          <a:xfrm>
            <a:off x="81577" y="3866868"/>
            <a:ext cx="2888788" cy="2888785"/>
          </a:xfrm>
          <a:prstGeom prst="ellipse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10A9D3-D2CC-4AA8-9CB4-E2FB934D8052}"/>
              </a:ext>
            </a:extLst>
          </p:cNvPr>
          <p:cNvCxnSpPr>
            <a:cxnSpLocks/>
            <a:stCxn id="27" idx="5"/>
            <a:endCxn id="30" idx="4"/>
          </p:cNvCxnSpPr>
          <p:nvPr/>
        </p:nvCxnSpPr>
        <p:spPr>
          <a:xfrm flipV="1">
            <a:off x="2547312" y="4836584"/>
            <a:ext cx="1819088" cy="14960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0DE16B74-6A8C-4D32-BBE8-B53CA0C17DA4}"/>
              </a:ext>
            </a:extLst>
          </p:cNvPr>
          <p:cNvSpPr/>
          <p:nvPr/>
        </p:nvSpPr>
        <p:spPr>
          <a:xfrm>
            <a:off x="4003610" y="4111004"/>
            <a:ext cx="725580" cy="72558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55AE93-6CEC-477C-842E-682DA12F08C7}"/>
              </a:ext>
            </a:extLst>
          </p:cNvPr>
          <p:cNvCxnSpPr>
            <a:cxnSpLocks/>
            <a:stCxn id="28" idx="3"/>
            <a:endCxn id="32" idx="2"/>
          </p:cNvCxnSpPr>
          <p:nvPr/>
        </p:nvCxnSpPr>
        <p:spPr>
          <a:xfrm flipH="1">
            <a:off x="9491007" y="5419009"/>
            <a:ext cx="55235" cy="5846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002626D-D76A-4AB6-B1BA-33FA9A63433D}"/>
              </a:ext>
            </a:extLst>
          </p:cNvPr>
          <p:cNvSpPr/>
          <p:nvPr/>
        </p:nvSpPr>
        <p:spPr>
          <a:xfrm>
            <a:off x="9491007" y="5640902"/>
            <a:ext cx="725580" cy="72558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5BC3CF-322A-47D2-8C3E-6588DCE0B403}"/>
              </a:ext>
            </a:extLst>
          </p:cNvPr>
          <p:cNvCxnSpPr>
            <a:cxnSpLocks/>
            <a:stCxn id="27" idx="7"/>
            <a:endCxn id="30" idx="7"/>
          </p:cNvCxnSpPr>
          <p:nvPr/>
        </p:nvCxnSpPr>
        <p:spPr>
          <a:xfrm flipV="1">
            <a:off x="2547312" y="4217263"/>
            <a:ext cx="2075619" cy="726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9DE2FA-84DA-499D-9A2C-6C3FBD45F47F}"/>
              </a:ext>
            </a:extLst>
          </p:cNvPr>
          <p:cNvCxnSpPr>
            <a:cxnSpLocks/>
            <a:stCxn id="28" idx="4"/>
            <a:endCxn id="32" idx="6"/>
          </p:cNvCxnSpPr>
          <p:nvPr/>
        </p:nvCxnSpPr>
        <p:spPr>
          <a:xfrm flipH="1">
            <a:off x="10216587" y="5882065"/>
            <a:ext cx="447571" cy="1216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4E3B52F-CA99-4B9D-9D3F-73BD5157B623}"/>
              </a:ext>
            </a:extLst>
          </p:cNvPr>
          <p:cNvSpPr txBox="1">
            <a:spLocks/>
          </p:cNvSpPr>
          <p:nvPr/>
        </p:nvSpPr>
        <p:spPr>
          <a:xfrm>
            <a:off x="377924" y="2459016"/>
            <a:ext cx="9288750" cy="179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UAV</a:t>
            </a:r>
            <a:r>
              <a:rPr lang="en-US" dirty="0"/>
              <a:t> is </a:t>
            </a:r>
            <a:r>
              <a:rPr lang="en-US" b="1" dirty="0"/>
              <a:t>one piece</a:t>
            </a:r>
            <a:r>
              <a:rPr lang="en-US" dirty="0"/>
              <a:t> of a bigger concept of an </a:t>
            </a:r>
            <a:r>
              <a:rPr lang="en-US" b="1" dirty="0">
                <a:solidFill>
                  <a:srgbClr val="085BFE"/>
                </a:solidFill>
              </a:rPr>
              <a:t>unmanned aircraft system </a:t>
            </a:r>
            <a:r>
              <a:rPr lang="en-US" b="1" dirty="0"/>
              <a:t>(</a:t>
            </a:r>
            <a:r>
              <a:rPr lang="en-US" b="1" dirty="0">
                <a:solidFill>
                  <a:srgbClr val="085BFE"/>
                </a:solidFill>
              </a:rPr>
              <a:t>UAS</a:t>
            </a:r>
            <a:r>
              <a:rPr lang="en-US" b="1" dirty="0"/>
              <a:t>)</a:t>
            </a:r>
          </a:p>
          <a:p>
            <a:endParaRPr lang="en-US" b="1" dirty="0"/>
          </a:p>
        </p:txBody>
      </p:sp>
      <p:pic>
        <p:nvPicPr>
          <p:cNvPr id="4" name="Graphic 3" descr="Pilot">
            <a:extLst>
              <a:ext uri="{FF2B5EF4-FFF2-40B4-BE49-F238E27FC236}">
                <a16:creationId xmlns:a16="http://schemas.microsoft.com/office/drawing/2014/main" id="{EECA4D6B-5DB9-495B-9C9B-4262EFF5F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4242" y="445615"/>
            <a:ext cx="1855298" cy="1855298"/>
          </a:xfrm>
          <a:prstGeom prst="rect">
            <a:avLst/>
          </a:prstGeom>
        </p:spPr>
      </p:pic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7618678A-5918-4C72-985B-5F7DA49E9310}"/>
              </a:ext>
            </a:extLst>
          </p:cNvPr>
          <p:cNvSpPr/>
          <p:nvPr/>
        </p:nvSpPr>
        <p:spPr>
          <a:xfrm>
            <a:off x="9503077" y="282563"/>
            <a:ext cx="2222572" cy="2222572"/>
          </a:xfrm>
          <a:prstGeom prst="noSmoking">
            <a:avLst>
              <a:gd name="adj" fmla="val 774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5C7EF964-85D8-4479-A4DD-20A91D2FB8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6" t="82214" r="16743" b="8359"/>
          <a:stretch/>
        </p:blipFill>
        <p:spPr>
          <a:xfrm>
            <a:off x="9083186" y="2720121"/>
            <a:ext cx="3161944" cy="3161944"/>
          </a:xfrm>
          <a:prstGeom prst="ellipse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C2429810-EE0B-4276-827D-3438CA027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"/>
            <a:ext cx="12192000" cy="68570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2DC1D3-8E38-407A-AEA7-623AD4F33361}"/>
              </a:ext>
            </a:extLst>
          </p:cNvPr>
          <p:cNvSpPr/>
          <p:nvPr/>
        </p:nvSpPr>
        <p:spPr>
          <a:xfrm>
            <a:off x="215900" y="1171108"/>
            <a:ext cx="11345445" cy="4593604"/>
          </a:xfrm>
          <a:prstGeom prst="rect">
            <a:avLst/>
          </a:prstGeom>
          <a:noFill/>
          <a:ln w="539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Pilot">
            <a:extLst>
              <a:ext uri="{FF2B5EF4-FFF2-40B4-BE49-F238E27FC236}">
                <a16:creationId xmlns:a16="http://schemas.microsoft.com/office/drawing/2014/main" id="{E205EE8B-FABD-462A-B761-8C1786751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8263" y="4380454"/>
            <a:ext cx="1104900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676CC0-F771-4C4F-A9EA-51C51EE9F36F}"/>
              </a:ext>
            </a:extLst>
          </p:cNvPr>
          <p:cNvSpPr/>
          <p:nvPr/>
        </p:nvSpPr>
        <p:spPr>
          <a:xfrm>
            <a:off x="1798187" y="5289040"/>
            <a:ext cx="1867388" cy="399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Programmer">
            <a:extLst>
              <a:ext uri="{FF2B5EF4-FFF2-40B4-BE49-F238E27FC236}">
                <a16:creationId xmlns:a16="http://schemas.microsoft.com/office/drawing/2014/main" id="{61A7B0F8-BCE3-4137-8326-B1EB7BF70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6787" y="4333510"/>
            <a:ext cx="1198788" cy="1198788"/>
          </a:xfrm>
          <a:prstGeom prst="rect">
            <a:avLst/>
          </a:prstGeom>
        </p:spPr>
      </p:pic>
      <p:pic>
        <p:nvPicPr>
          <p:cNvPr id="15" name="Graphic 14" descr="Satellite">
            <a:extLst>
              <a:ext uri="{FF2B5EF4-FFF2-40B4-BE49-F238E27FC236}">
                <a16:creationId xmlns:a16="http://schemas.microsoft.com/office/drawing/2014/main" id="{473A9828-B3A4-4E75-8BEB-C08F05BB9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9552" y="924736"/>
            <a:ext cx="1629228" cy="1629228"/>
          </a:xfrm>
          <a:prstGeom prst="rect">
            <a:avLst/>
          </a:prstGeom>
        </p:spPr>
      </p:pic>
      <p:pic>
        <p:nvPicPr>
          <p:cNvPr id="19" name="Graphic 18" descr="Satellite dish">
            <a:extLst>
              <a:ext uri="{FF2B5EF4-FFF2-40B4-BE49-F238E27FC236}">
                <a16:creationId xmlns:a16="http://schemas.microsoft.com/office/drawing/2014/main" id="{F1588380-47E0-4437-8A75-91297CD4CD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096635" y="4607693"/>
            <a:ext cx="1270611" cy="1270611"/>
          </a:xfrm>
          <a:prstGeom prst="rect">
            <a:avLst/>
          </a:prstGeom>
        </p:spPr>
      </p:pic>
      <p:pic>
        <p:nvPicPr>
          <p:cNvPr id="29" name="Graphic 28" descr="City">
            <a:extLst>
              <a:ext uri="{FF2B5EF4-FFF2-40B4-BE49-F238E27FC236}">
                <a16:creationId xmlns:a16="http://schemas.microsoft.com/office/drawing/2014/main" id="{F0FE9B85-3DF6-4E74-9B34-2D778E44D7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9431" y="3950002"/>
            <a:ext cx="2207818" cy="2207818"/>
          </a:xfrm>
          <a:prstGeom prst="rect">
            <a:avLst/>
          </a:prstGeom>
        </p:spPr>
      </p:pic>
      <p:sp>
        <p:nvSpPr>
          <p:cNvPr id="39" name="Content Placeholder 13">
            <a:extLst>
              <a:ext uri="{FF2B5EF4-FFF2-40B4-BE49-F238E27FC236}">
                <a16:creationId xmlns:a16="http://schemas.microsoft.com/office/drawing/2014/main" id="{005410CA-AB69-43D1-B3B8-A713F18AB6BC}"/>
              </a:ext>
            </a:extLst>
          </p:cNvPr>
          <p:cNvSpPr txBox="1">
            <a:spLocks/>
          </p:cNvSpPr>
          <p:nvPr/>
        </p:nvSpPr>
        <p:spPr>
          <a:xfrm>
            <a:off x="376883" y="1569766"/>
            <a:ext cx="4165600" cy="128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Remember, UAVs can fly </a:t>
            </a:r>
            <a:r>
              <a:rPr lang="en-US" b="1" dirty="0"/>
              <a:t>remotely</a:t>
            </a:r>
            <a:r>
              <a:rPr lang="en-US" dirty="0"/>
              <a:t> or </a:t>
            </a:r>
            <a:r>
              <a:rPr lang="en-US" b="1" dirty="0"/>
              <a:t>autonomously</a:t>
            </a:r>
            <a:r>
              <a:rPr lang="en-US" dirty="0"/>
              <a:t>!</a:t>
            </a:r>
          </a:p>
        </p:txBody>
      </p:sp>
      <p:sp>
        <p:nvSpPr>
          <p:cNvPr id="40" name="Content Placeholder 13">
            <a:extLst>
              <a:ext uri="{FF2B5EF4-FFF2-40B4-BE49-F238E27FC236}">
                <a16:creationId xmlns:a16="http://schemas.microsoft.com/office/drawing/2014/main" id="{7A6A0405-2A54-4111-912D-ECF47591E3F8}"/>
              </a:ext>
            </a:extLst>
          </p:cNvPr>
          <p:cNvSpPr txBox="1">
            <a:spLocks/>
          </p:cNvSpPr>
          <p:nvPr/>
        </p:nvSpPr>
        <p:spPr>
          <a:xfrm>
            <a:off x="1480866" y="528837"/>
            <a:ext cx="8295466" cy="1007965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85BFE"/>
                </a:solidFill>
              </a:rPr>
              <a:t>Unmanned Aircraft System (UAS)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77FC2A1-C7D6-49C4-81A5-9A5F07F458A1}"/>
              </a:ext>
            </a:extLst>
          </p:cNvPr>
          <p:cNvSpPr/>
          <p:nvPr/>
        </p:nvSpPr>
        <p:spPr>
          <a:xfrm>
            <a:off x="546100" y="2713492"/>
            <a:ext cx="4165600" cy="2823708"/>
          </a:xfrm>
          <a:custGeom>
            <a:avLst/>
            <a:gdLst>
              <a:gd name="connsiteX0" fmla="*/ 0 w 4165600"/>
              <a:gd name="connsiteY0" fmla="*/ 3428277 h 3428277"/>
              <a:gd name="connsiteX1" fmla="*/ 279400 w 4165600"/>
              <a:gd name="connsiteY1" fmla="*/ 2488477 h 3428277"/>
              <a:gd name="connsiteX2" fmla="*/ 1206500 w 4165600"/>
              <a:gd name="connsiteY2" fmla="*/ 824777 h 3428277"/>
              <a:gd name="connsiteX3" fmla="*/ 2489200 w 4165600"/>
              <a:gd name="connsiteY3" fmla="*/ 88177 h 3428277"/>
              <a:gd name="connsiteX4" fmla="*/ 4165600 w 4165600"/>
              <a:gd name="connsiteY4" fmla="*/ 24677 h 342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3428277">
                <a:moveTo>
                  <a:pt x="0" y="3428277"/>
                </a:moveTo>
                <a:cubicBezTo>
                  <a:pt x="39158" y="3175335"/>
                  <a:pt x="78317" y="2922394"/>
                  <a:pt x="279400" y="2488477"/>
                </a:cubicBezTo>
                <a:cubicBezTo>
                  <a:pt x="480483" y="2054560"/>
                  <a:pt x="838200" y="1224827"/>
                  <a:pt x="1206500" y="824777"/>
                </a:cubicBezTo>
                <a:cubicBezTo>
                  <a:pt x="1574800" y="424727"/>
                  <a:pt x="1996017" y="221527"/>
                  <a:pt x="2489200" y="88177"/>
                </a:cubicBezTo>
                <a:cubicBezTo>
                  <a:pt x="2982383" y="-45173"/>
                  <a:pt x="3839633" y="7744"/>
                  <a:pt x="4165600" y="24677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3F18BD59-E825-4304-97AF-7ACCB0483DCA}"/>
              </a:ext>
            </a:extLst>
          </p:cNvPr>
          <p:cNvSpPr/>
          <p:nvPr/>
        </p:nvSpPr>
        <p:spPr>
          <a:xfrm rot="3814816">
            <a:off x="2069832" y="2595805"/>
            <a:ext cx="414726" cy="920540"/>
          </a:xfrm>
          <a:prstGeom prst="upArrow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10F0758-CC97-4E21-9006-ED880F4269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62856" r="62030" b="29668"/>
          <a:stretch/>
        </p:blipFill>
        <p:spPr>
          <a:xfrm>
            <a:off x="4595534" y="1745394"/>
            <a:ext cx="2207819" cy="2207815"/>
          </a:xfrm>
          <a:prstGeom prst="ellipse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790B1B69-A8AE-465F-A3E6-5CF9FDAE4DD8}"/>
              </a:ext>
            </a:extLst>
          </p:cNvPr>
          <p:cNvSpPr/>
          <p:nvPr/>
        </p:nvSpPr>
        <p:spPr>
          <a:xfrm rot="21157349">
            <a:off x="3683402" y="732583"/>
            <a:ext cx="4160220" cy="4160222"/>
          </a:xfrm>
          <a:prstGeom prst="pie">
            <a:avLst>
              <a:gd name="adj1" fmla="val 0"/>
              <a:gd name="adj2" fmla="val 7127771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id="{1682334B-3126-4B35-BA2D-423593A1D4CC}"/>
              </a:ext>
            </a:extLst>
          </p:cNvPr>
          <p:cNvSpPr txBox="1">
            <a:spLocks/>
          </p:cNvSpPr>
          <p:nvPr/>
        </p:nvSpPr>
        <p:spPr>
          <a:xfrm>
            <a:off x="6344570" y="1826962"/>
            <a:ext cx="1136871" cy="5083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UAV</a:t>
            </a:r>
          </a:p>
        </p:txBody>
      </p:sp>
    </p:spTree>
    <p:extLst>
      <p:ext uri="{BB962C8B-B14F-4D97-AF65-F5344CB8AC3E}">
        <p14:creationId xmlns:p14="http://schemas.microsoft.com/office/powerpoint/2010/main" val="9035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5BAA412-1F7B-4C63-AF24-5BFF0308C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"/>
            <a:ext cx="12192000" cy="6857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27CF4-2330-4F7E-9D8B-FAD6ABBD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6328230" cy="1045029"/>
          </a:xfrm>
        </p:spPr>
        <p:txBody>
          <a:bodyPr/>
          <a:lstStyle/>
          <a:p>
            <a:pPr algn="l"/>
            <a:r>
              <a:rPr lang="en-US" sz="4800" dirty="0"/>
              <a:t>What about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drones</a:t>
            </a:r>
            <a:r>
              <a:rPr lang="en-US" sz="4800" dirty="0"/>
              <a:t>?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0810B4F-6FC9-4ED9-AE27-D620DB01DB8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17" y="1660524"/>
            <a:ext cx="4975225" cy="3979862"/>
          </a:xfr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97D74E9-8D0D-49CF-8D21-871ACE8C35AD}"/>
              </a:ext>
            </a:extLst>
          </p:cNvPr>
          <p:cNvSpPr txBox="1">
            <a:spLocks/>
          </p:cNvSpPr>
          <p:nvPr/>
        </p:nvSpPr>
        <p:spPr>
          <a:xfrm>
            <a:off x="6536880" y="1653665"/>
            <a:ext cx="4974771" cy="15539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These vehicles are sometimes referred to as 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drones</a:t>
            </a:r>
            <a:r>
              <a:rPr lang="en-US" dirty="0"/>
              <a:t>”, though </a:t>
            </a:r>
            <a:r>
              <a:rPr lang="en-US" b="1" dirty="0">
                <a:solidFill>
                  <a:srgbClr val="FF0000"/>
                </a:solidFill>
              </a:rPr>
              <a:t>UAV</a:t>
            </a:r>
            <a:r>
              <a:rPr lang="en-US" dirty="0"/>
              <a:t> is a more</a:t>
            </a:r>
            <a:r>
              <a:rPr lang="en-US" b="1" dirty="0"/>
              <a:t> technical description</a:t>
            </a:r>
          </a:p>
        </p:txBody>
      </p:sp>
      <p:pic>
        <p:nvPicPr>
          <p:cNvPr id="1026" name="Picture 2" descr="The Bell Textron Inc. APT 70 Unmanned Aircraft System in flight.">
            <a:extLst>
              <a:ext uri="{FF2B5EF4-FFF2-40B4-BE49-F238E27FC236}">
                <a16:creationId xmlns:a16="http://schemas.microsoft.com/office/drawing/2014/main" id="{1A5ED9A5-1758-43C4-AF2F-672F79767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0" r="33150"/>
          <a:stretch/>
        </p:blipFill>
        <p:spPr bwMode="auto">
          <a:xfrm>
            <a:off x="6536880" y="3314471"/>
            <a:ext cx="2547431" cy="23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SA STEM Star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SGL Kincaid Presentation 5_10_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EC980A0182648AF2DE4564F50CB61" ma:contentTypeVersion="10" ma:contentTypeDescription="Create a new document." ma:contentTypeScope="" ma:versionID="807ec007c97ef9f08735eb592c2d8688">
  <xsd:schema xmlns:xsd="http://www.w3.org/2001/XMLSchema" xmlns:xs="http://www.w3.org/2001/XMLSchema" xmlns:p="http://schemas.microsoft.com/office/2006/metadata/properties" xmlns:ns2="58193bbe-7cce-4dab-a5db-7f7c161d85c7" xmlns:ns3="6ccc96cc-3898-451b-86e8-93e443347aa4" targetNamespace="http://schemas.microsoft.com/office/2006/metadata/properties" ma:root="true" ma:fieldsID="612ac035778ae9b89c9e973b16f95830" ns2:_="" ns3:_="">
    <xsd:import namespace="58193bbe-7cce-4dab-a5db-7f7c161d85c7"/>
    <xsd:import namespace="6ccc96cc-3898-451b-86e8-93e443347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93bbe-7cce-4dab-a5db-7f7c161d8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c96cc-3898-451b-86e8-93e443347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cc96cc-3898-451b-86e8-93e443347aa4">
      <UserInfo>
        <DisplayName>Smith, Trent M. (KSC-UBA00)</DisplayName>
        <AccountId>25</AccountId>
        <AccountType/>
      </UserInfo>
      <UserInfo>
        <DisplayName>Massa, Gioia D. (KSC-UBA00)</DisplayName>
        <AccountId>26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A6D50BC-6544-4307-8E6C-01600DA9C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193bbe-7cce-4dab-a5db-7f7c161d85c7"/>
    <ds:schemaRef ds:uri="6ccc96cc-3898-451b-86e8-93e44334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18345B-3333-473F-86F9-1351CE136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AD28D0-8287-4F3A-BFB1-3BC8A2210C53}">
  <ds:schemaRefs>
    <ds:schemaRef ds:uri="http://schemas.microsoft.com/sharepoint/v3"/>
    <ds:schemaRef ds:uri="http://schemas.microsoft.com/office/2006/documentManagement/types"/>
    <ds:schemaRef ds:uri="6ad06ab7-b698-4169-aa18-e453844b0b85"/>
    <ds:schemaRef ds:uri="http://schemas.microsoft.com/office/2006/metadata/properties"/>
    <ds:schemaRef ds:uri="http://purl.org/dc/dcmitype/"/>
    <ds:schemaRef ds:uri="http://purl.org/dc/terms/"/>
    <ds:schemaRef ds:uri="f0736e1a-0fe5-4138-b3cf-9910bb315081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ccc96cc-3898-451b-86e8-93e443347a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90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Book</vt:lpstr>
      <vt:lpstr>Calibri</vt:lpstr>
      <vt:lpstr>Franklin Gothic Book</vt:lpstr>
      <vt:lpstr>Helvetica</vt:lpstr>
      <vt:lpstr>1_Office Theme</vt:lpstr>
      <vt:lpstr>SSGL Kincaid Presentation 5_10_2019</vt:lpstr>
      <vt:lpstr>PowerPoint Presentation</vt:lpstr>
      <vt:lpstr>PowerPoint Presentation</vt:lpstr>
      <vt:lpstr>PowerPoint Presentation</vt:lpstr>
      <vt:lpstr>What about drones?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Alexander, David E. (AFRC-112)[PARAGON TEC]</dc:creator>
  <cp:lastModifiedBy>Pettingill, Nicole A. (LARC-D314)</cp:lastModifiedBy>
  <cp:revision>125</cp:revision>
  <dcterms:created xsi:type="dcterms:W3CDTF">2020-03-17T02:34:51Z</dcterms:created>
  <dcterms:modified xsi:type="dcterms:W3CDTF">2021-06-22T18:06:20Z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0x010100DA6EC980A0182648AF2DE4564F50CB61</vt:lpwstr>
  </property>
  <property fmtid="{D5CDD505-2E9C-101B-9397-08002B2CF9AE}" pid="3" name="TaxKeyword">
    <vt:lpwstr/>
  </property>
</Properties>
</file>