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29"/>
  </p:notesMasterIdLst>
  <p:sldIdLst>
    <p:sldId id="292" r:id="rId6"/>
    <p:sldId id="293" r:id="rId7"/>
    <p:sldId id="277" r:id="rId8"/>
    <p:sldId id="276" r:id="rId9"/>
    <p:sldId id="290" r:id="rId10"/>
    <p:sldId id="288" r:id="rId11"/>
    <p:sldId id="284" r:id="rId12"/>
    <p:sldId id="283" r:id="rId13"/>
    <p:sldId id="272" r:id="rId14"/>
    <p:sldId id="280" r:id="rId15"/>
    <p:sldId id="271" r:id="rId16"/>
    <p:sldId id="281" r:id="rId17"/>
    <p:sldId id="273" r:id="rId18"/>
    <p:sldId id="287" r:id="rId19"/>
    <p:sldId id="279" r:id="rId20"/>
    <p:sldId id="289" r:id="rId21"/>
    <p:sldId id="291" r:id="rId22"/>
    <p:sldId id="278" r:id="rId23"/>
    <p:sldId id="285" r:id="rId24"/>
    <p:sldId id="282" r:id="rId25"/>
    <p:sldId id="275" r:id="rId26"/>
    <p:sldId id="274"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68"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2" clrIdx="0">
    <p:extLst>
      <p:ext uri="{19B8F6BF-5375-455C-9EA6-DF929625EA0E}">
        <p15:presenceInfo xmlns:p15="http://schemas.microsoft.com/office/powerpoint/2012/main" userId="S::brandy.nisbet@ssaihq.com::85debb24-05d8-4a4f-9068-cfd1b5fab5da" providerId="AD"/>
      </p:ext>
    </p:extLst>
  </p:cmAuthor>
  <p:cmAuthor id="2" name="Robert Byles" initials="RB" lastIdx="1" clrIdx="1">
    <p:extLst>
      <p:ext uri="{19B8F6BF-5375-455C-9EA6-DF929625EA0E}">
        <p15:presenceInfo xmlns:p15="http://schemas.microsoft.com/office/powerpoint/2012/main" userId="S::robert.byles@ssaihq.com::c798ae76-1ca0-48cd-999b-80a00bd13fc4" providerId="AD"/>
      </p:ext>
    </p:extLst>
  </p:cmAuthor>
  <p:cmAuthor id="3" name="Amanda Clayton" initials="AC" lastIdx="1" clrIdx="2">
    <p:extLst>
      <p:ext uri="{19B8F6BF-5375-455C-9EA6-DF929625EA0E}">
        <p15:presenceInfo xmlns:p15="http://schemas.microsoft.com/office/powerpoint/2012/main" userId="S::amanda.clayton@ssaihq.com::f737b570-fd3f-4a44-b43d-fb2f4c4849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2"/>
    <a:srgbClr val="8B8580"/>
    <a:srgbClr val="B73B52"/>
    <a:srgbClr val="54AEB2"/>
    <a:srgbClr val="9EB13D"/>
    <a:srgbClr val="66A478"/>
    <a:srgbClr val="266E99"/>
    <a:srgbClr val="8A59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76D23-BE92-5FD6-6826-4CFFC653A26B}" v="606" dt="2021-05-28T04:14:21.840"/>
    <p1510:client id="{1CA52710-BBA6-AD7F-4188-F992D260C908}" v="2173" dt="2021-05-28T01:40:43.820"/>
    <p1510:client id="{2FEDA529-4165-73D4-E4B4-5743BDD295A7}" v="41" dt="2021-05-28T18:39:53.622"/>
    <p1510:client id="{30478EB4-12C3-8D48-F17C-8E02377A5EC7}" v="634" dt="2021-05-28T20:20:21.224"/>
    <p1510:client id="{31835012-5E03-52D7-3EAB-951F5DE7622B}" v="7" dt="2021-05-28T18:17:15.164"/>
    <p1510:client id="{36F081B6-9507-4831-927D-DD26C4CEEC04}" v="1" dt="2021-05-27T16:46:39.178"/>
    <p1510:client id="{3C1EF904-7BF5-4A1A-3C7A-7EEAED981FEF}" v="6" dt="2021-05-27T18:30:47.296"/>
    <p1510:client id="{3CED2017-514F-4BA3-8F21-2D48CF879591}" v="1038" dt="2021-05-28T13:42:26.315"/>
    <p1510:client id="{6705EC04-8724-A8D4-353F-15636E56B2C1}" v="876" dt="2021-05-27T20:03:00.023"/>
    <p1510:client id="{7DBC0D92-5C53-A63A-1F68-7259ADE25CAB}" v="37" dt="2021-05-27T20:22:46.012"/>
    <p1510:client id="{BA0C0642-EDAF-5F4A-9854-63EE46D33171}" v="143" dt="2021-05-27T20:25:45.500"/>
    <p1510:client id="{C3BDF37B-FEA7-5118-BA83-655D6ED1273B}" v="23" dt="2021-06-02T14:14:31.274"/>
    <p1510:client id="{CB084C8F-BD3B-F224-F667-B281E206D293}" v="1122" dt="2021-05-28T15:57:19.095"/>
    <p1510:client id="{CDCB3EBD-57BE-A381-1749-1678A5102783}" v="3" dt="2021-05-28T19:50:51.902"/>
    <p1510:client id="{E03759ED-13BB-A0DF-AA4C-260C84A2E417}" v="1417" dt="2021-05-28T19:47:21.577"/>
    <p1510:client id="{E42C5969-6406-0378-9E13-43AC79CC4E0F}" v="18" dt="2021-05-31T20:52:06.684"/>
    <p1510:client id="{EAB0964F-D248-5BD2-C508-5680777A5B6F}" v="552" dt="2021-05-28T20:51:19.248"/>
    <p1510:client id="{EB0A6824-5246-DB01-2DA0-569D1C2522F9}" v="1690" dt="2021-05-29T00:19:17.980"/>
    <p1510:client id="{FCF0F8CA-1829-A169-E27D-F1D7B2F31354}" v="2" dt="2021-05-29T15:30:12.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61" autoAdjust="0"/>
  </p:normalViewPr>
  <p:slideViewPr>
    <p:cSldViewPr snapToGrid="0">
      <p:cViewPr varScale="1">
        <p:scale>
          <a:sx n="68" d="100"/>
          <a:sy n="68" d="100"/>
        </p:scale>
        <p:origin x="542" y="10"/>
      </p:cViewPr>
      <p:guideLst>
        <p:guide pos="168"/>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2161979514516"/>
          <c:y val="8.1387581998652439E-2"/>
          <c:w val="0.70911117874252483"/>
          <c:h val="0.80688397563567105"/>
        </c:manualLayout>
      </c:layout>
      <c:doughnutChart>
        <c:varyColors val="1"/>
        <c:ser>
          <c:idx val="0"/>
          <c:order val="0"/>
          <c:tx>
            <c:strRef>
              <c:f>Sheet1!$B$1</c:f>
              <c:strCache>
                <c:ptCount val="1"/>
                <c:pt idx="0">
                  <c:v>Sales</c:v>
                </c:pt>
              </c:strCache>
            </c:strRef>
          </c:tx>
          <c:dPt>
            <c:idx val="0"/>
            <c:bubble3D val="0"/>
            <c:spPr>
              <a:solidFill>
                <a:srgbClr val="BD5C6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051-494D-B0D0-5B8A1F75268C}"/>
              </c:ext>
            </c:extLst>
          </c:dPt>
          <c:dPt>
            <c:idx val="1"/>
            <c:bubble3D val="0"/>
            <c:spPr>
              <a:solidFill>
                <a:srgbClr val="DD9C7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4051-494D-B0D0-5B8A1F75268C}"/>
              </c:ext>
            </c:extLst>
          </c:dPt>
          <c:dPt>
            <c:idx val="2"/>
            <c:bubble3D val="0"/>
            <c:spPr>
              <a:solidFill>
                <a:srgbClr val="85C7C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051-494D-B0D0-5B8A1F75268C}"/>
              </c:ext>
            </c:extLst>
          </c:dPt>
          <c:dPt>
            <c:idx val="3"/>
            <c:bubble3D val="0"/>
            <c:spPr>
              <a:solidFill>
                <a:srgbClr val="266E9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4051-494D-B0D0-5B8A1F75268C}"/>
              </c:ext>
            </c:extLst>
          </c:dPt>
          <c:dPt>
            <c:idx val="4"/>
            <c:bubble3D val="0"/>
            <c:spPr>
              <a:solidFill>
                <a:srgbClr val="96BFA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4051-494D-B0D0-5B8A1F75268C}"/>
              </c:ext>
            </c:extLst>
          </c:dPt>
          <c:dPt>
            <c:idx val="5"/>
            <c:bubble3D val="0"/>
            <c:spPr>
              <a:solidFill>
                <a:srgbClr val="ACA8A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051-494D-B0D0-5B8A1F75268C}"/>
              </c:ext>
            </c:extLst>
          </c:dPt>
          <c:dPt>
            <c:idx val="6"/>
            <c:bubble3D val="0"/>
            <c:spPr>
              <a:solidFill>
                <a:srgbClr val="A485A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051-494D-B0D0-5B8A1F75268C}"/>
              </c:ext>
            </c:extLst>
          </c:dPt>
          <c:dLbls>
            <c:dLbl>
              <c:idx val="6"/>
              <c:layout>
                <c:manualLayout>
                  <c:x val="-3.3945710384821401E-3"/>
                  <c:y val="1.190476190476190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051-494D-B0D0-5B8A1F75268C}"/>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Sheet1!$A$2:$A$8</c:f>
              <c:strCache>
                <c:ptCount val="7"/>
                <c:pt idx="0">
                  <c:v>Disasters</c:v>
                </c:pt>
                <c:pt idx="1">
                  <c:v>Ag</c:v>
                </c:pt>
                <c:pt idx="2">
                  <c:v>Water</c:v>
                </c:pt>
                <c:pt idx="3">
                  <c:v>Urban </c:v>
                </c:pt>
                <c:pt idx="4">
                  <c:v>Eco</c:v>
                </c:pt>
                <c:pt idx="5">
                  <c:v>HAQ</c:v>
                </c:pt>
                <c:pt idx="6">
                  <c:v>TI</c:v>
                </c:pt>
              </c:strCache>
            </c:strRef>
          </c:cat>
          <c:val>
            <c:numRef>
              <c:f>Sheet1!$B$2:$B$8</c:f>
              <c:numCache>
                <c:formatCode>General</c:formatCode>
                <c:ptCount val="7"/>
                <c:pt idx="0">
                  <c:v>1</c:v>
                </c:pt>
                <c:pt idx="1">
                  <c:v>3</c:v>
                </c:pt>
                <c:pt idx="2">
                  <c:v>8</c:v>
                </c:pt>
                <c:pt idx="3">
                  <c:v>3</c:v>
                </c:pt>
                <c:pt idx="4">
                  <c:v>4</c:v>
                </c:pt>
                <c:pt idx="5">
                  <c:v>1</c:v>
                </c:pt>
                <c:pt idx="6">
                  <c:v>1</c:v>
                </c:pt>
              </c:numCache>
            </c:numRef>
          </c:val>
          <c:extLst>
            <c:ext xmlns:c16="http://schemas.microsoft.com/office/drawing/2014/chart" uri="{C3380CC4-5D6E-409C-BE32-E72D297353CC}">
              <c16:uniqueId val="{00000000-4051-494D-B0D0-5B8A1F75268C}"/>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2161979514516"/>
          <c:y val="8.1387581998652439E-2"/>
          <c:w val="0.70911117874252483"/>
          <c:h val="0.80688397563567105"/>
        </c:manualLayout>
      </c:layout>
      <c:doughnutChart>
        <c:varyColors val="1"/>
        <c:ser>
          <c:idx val="0"/>
          <c:order val="0"/>
          <c:tx>
            <c:strRef>
              <c:f>Sheet1!$B$1</c:f>
              <c:strCache>
                <c:ptCount val="1"/>
                <c:pt idx="0">
                  <c:v>Column1</c:v>
                </c:pt>
              </c:strCache>
            </c:strRef>
          </c:tx>
          <c:dPt>
            <c:idx val="0"/>
            <c:bubble3D val="0"/>
            <c:spPr>
              <a:solidFill>
                <a:srgbClr val="BA5D7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0DD-4FBC-8BB1-230C7FB5A2F1}"/>
              </c:ext>
            </c:extLst>
          </c:dPt>
          <c:dPt>
            <c:idx val="1"/>
            <c:bubble3D val="0"/>
            <c:spPr>
              <a:solidFill>
                <a:srgbClr val="EB702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0DD-4FBC-8BB1-230C7FB5A2F1}"/>
              </c:ext>
            </c:extLst>
          </c:dPt>
          <c:dPt>
            <c:idx val="2"/>
            <c:bubble3D val="0"/>
            <c:spPr>
              <a:solidFill>
                <a:srgbClr val="AB8BB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0DD-4FBC-8BB1-230C7FB5A2F1}"/>
              </c:ext>
            </c:extLst>
          </c:dPt>
          <c:dPt>
            <c:idx val="3"/>
            <c:bubble3D val="0"/>
            <c:spPr>
              <a:solidFill>
                <a:srgbClr val="DD9C7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0DD-4FBC-8BB1-230C7FB5A2F1}"/>
              </c:ext>
            </c:extLst>
          </c:dPt>
          <c:dPt>
            <c:idx val="4"/>
            <c:bubble3D val="0"/>
            <c:spPr>
              <a:solidFill>
                <a:srgbClr val="85C7C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0DD-4FBC-8BB1-230C7FB5A2F1}"/>
              </c:ext>
            </c:extLst>
          </c:dPt>
          <c:dPt>
            <c:idx val="5"/>
            <c:bubble3D val="0"/>
            <c:spPr>
              <a:solidFill>
                <a:srgbClr val="4B72B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0DD-4FBC-8BB1-230C7FB5A2F1}"/>
              </c:ext>
            </c:extLst>
          </c:dPt>
          <c:dPt>
            <c:idx val="6"/>
            <c:bubble3D val="0"/>
            <c:spPr>
              <a:solidFill>
                <a:srgbClr val="BAC67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20DD-4FBC-8BB1-230C7FB5A2F1}"/>
              </c:ext>
            </c:extLst>
          </c:dPt>
          <c:dPt>
            <c:idx val="7"/>
            <c:bubble3D val="0"/>
            <c:spPr>
              <a:solidFill>
                <a:srgbClr val="96BD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20DD-4FBC-8BB1-230C7FB5A2F1}"/>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Academic</c:v>
                </c:pt>
                <c:pt idx="1">
                  <c:v>Consortium</c:v>
                </c:pt>
                <c:pt idx="2">
                  <c:v>Federal</c:v>
                </c:pt>
                <c:pt idx="3">
                  <c:v>Local</c:v>
                </c:pt>
                <c:pt idx="4">
                  <c:v>Private</c:v>
                </c:pt>
                <c:pt idx="5">
                  <c:v>Non-Profit</c:v>
                </c:pt>
                <c:pt idx="6">
                  <c:v>State</c:v>
                </c:pt>
                <c:pt idx="7">
                  <c:v>International</c:v>
                </c:pt>
              </c:strCache>
            </c:strRef>
          </c:cat>
          <c:val>
            <c:numRef>
              <c:f>Sheet1!$B$2:$B$9</c:f>
              <c:numCache>
                <c:formatCode>General</c:formatCode>
                <c:ptCount val="8"/>
                <c:pt idx="0">
                  <c:v>5</c:v>
                </c:pt>
                <c:pt idx="1">
                  <c:v>4</c:v>
                </c:pt>
                <c:pt idx="2">
                  <c:v>15</c:v>
                </c:pt>
                <c:pt idx="3">
                  <c:v>5</c:v>
                </c:pt>
                <c:pt idx="4">
                  <c:v>3</c:v>
                </c:pt>
                <c:pt idx="5">
                  <c:v>8</c:v>
                </c:pt>
                <c:pt idx="6">
                  <c:v>9</c:v>
                </c:pt>
                <c:pt idx="7">
                  <c:v>15</c:v>
                </c:pt>
              </c:numCache>
            </c:numRef>
          </c:val>
          <c:extLst>
            <c:ext xmlns:c16="http://schemas.microsoft.com/office/drawing/2014/chart" uri="{C3380CC4-5D6E-409C-BE32-E72D297353CC}">
              <c16:uniqueId val="{0000000E-20DD-4FBC-8BB1-230C7FB5A2F1}"/>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3C037-26A3-4BA6-8FA7-A905E8A64482}" type="datetimeFigureOut">
              <a:rPr lang="en-US"/>
              <a:t>6/23/2021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BA90B-3160-437F-91A1-203573BB0B03}" type="slidenum">
              <a:rPr lang="en-US"/>
              <a:t>‹#›</a:t>
            </a:fld>
            <a:endParaRPr lang="en-US" dirty="0"/>
          </a:p>
        </p:txBody>
      </p:sp>
    </p:spTree>
    <p:extLst>
      <p:ext uri="{BB962C8B-B14F-4D97-AF65-F5344CB8AC3E}">
        <p14:creationId xmlns:p14="http://schemas.microsoft.com/office/powerpoint/2010/main" val="296122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156180758@N08/40496354185/in/album-7215768976637730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photos/Yu2yDKRXv8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arch.creativecommons.org/photos/bf647ddf-39d1-4081-806a-45a65358b38b"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photos/zwZusrYAGoM?utm_source=unsplash&amp;utm_medium=referral&amp;utm_content=creditShareLin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photos/RUj5b4YXaHE?utm_source=unsplash&amp;utm_medium=referral&amp;utm_content=creditShareLi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thumb/9/9f/Marsh_near_Prime_Hook_community_%2829954772314%29.jpg/1024px-Marsh_near_Prime_Hook_community_%2829954772314%29.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vintage_illustration/4443678301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USGS</a:t>
            </a:r>
            <a:endParaRPr lang="en-US" dirty="0">
              <a:cs typeface="Calibri"/>
            </a:endParaRPr>
          </a:p>
          <a:p>
            <a:r>
              <a:rPr lang="en-US" dirty="0"/>
              <a:t>Image Source: https://www.usgs.gov/core-science-systems/eros/droughtstress/science/vegdri</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3</a:t>
            </a:fld>
            <a:endParaRPr lang="en-US" dirty="0"/>
          </a:p>
        </p:txBody>
      </p:sp>
    </p:spTree>
    <p:extLst>
      <p:ext uri="{BB962C8B-B14F-4D97-AF65-F5344CB8AC3E}">
        <p14:creationId xmlns:p14="http://schemas.microsoft.com/office/powerpoint/2010/main" val="222435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City of Austin, Office of Sustainability (With Permission)</a:t>
            </a:r>
          </a:p>
          <a:p>
            <a:r>
              <a:rPr lang="en-US" dirty="0"/>
              <a:t>Image Source: </a:t>
            </a:r>
            <a:r>
              <a:rPr lang="en-US" dirty="0">
                <a:hlinkClick r:id="rId3"/>
              </a:rPr>
              <a:t>https://www.flickr.com/photos/156180758@N08/40496354185/in/album-72157689766377300/</a:t>
            </a:r>
            <a:endParaRPr lang="en-US" dirty="0">
              <a:cs typeface="Calibri"/>
              <a:hlinkClick r:id="rId3"/>
            </a:endParaRPr>
          </a:p>
          <a:p>
            <a:r>
              <a:rPr lang="en-US" dirty="0"/>
              <a:t>https://www.flickr.com/photos/156180758@N08/41348616912/in/album-72157689766377300/</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12</a:t>
            </a:fld>
            <a:endParaRPr lang="en-US" dirty="0"/>
          </a:p>
        </p:txBody>
      </p:sp>
    </p:spTree>
    <p:extLst>
      <p:ext uri="{BB962C8B-B14F-4D97-AF65-F5344CB8AC3E}">
        <p14:creationId xmlns:p14="http://schemas.microsoft.com/office/powerpoint/2010/main" val="408771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dirty="0">
                <a:latin typeface="Century Gothic" panose="020B0502020202020204" pitchFamily="34" charset="0"/>
              </a:rPr>
              <a:t>Photo by MJ Tangonan on Unsplash</a:t>
            </a:r>
            <a:endParaRPr lang="en-US" dirty="0"/>
          </a:p>
          <a:p>
            <a:r>
              <a:rPr lang="en-US" dirty="0"/>
              <a:t>Image Source: https://unsplash.com/photos/_iErJAM7tMM</a:t>
            </a:r>
          </a:p>
        </p:txBody>
      </p:sp>
      <p:sp>
        <p:nvSpPr>
          <p:cNvPr id="4" name="Slide Number Placeholder 3"/>
          <p:cNvSpPr>
            <a:spLocks noGrp="1"/>
          </p:cNvSpPr>
          <p:nvPr>
            <p:ph type="sldNum" sz="quarter" idx="5"/>
          </p:nvPr>
        </p:nvSpPr>
        <p:spPr/>
        <p:txBody>
          <a:bodyPr/>
          <a:lstStyle/>
          <a:p>
            <a:fld id="{772BA90B-3160-437F-91A1-203573BB0B03}" type="slidenum">
              <a:rPr lang="en-US"/>
              <a:t>13</a:t>
            </a:fld>
            <a:endParaRPr lang="en-US" dirty="0"/>
          </a:p>
        </p:txBody>
      </p:sp>
    </p:spTree>
    <p:extLst>
      <p:ext uri="{BB962C8B-B14F-4D97-AF65-F5344CB8AC3E}">
        <p14:creationId xmlns:p14="http://schemas.microsoft.com/office/powerpoint/2010/main" val="109160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Benjamin L. Jones</a:t>
            </a:r>
          </a:p>
          <a:p>
            <a:r>
              <a:rPr lang="en-US" dirty="0"/>
              <a:t>Image Source: Unsplash (</a:t>
            </a:r>
            <a:r>
              <a:rPr lang="en-US" dirty="0">
                <a:hlinkClick r:id="rId3"/>
              </a:rPr>
              <a:t>https://unsplash.com/photos/Yu2yDKRXv8U</a:t>
            </a:r>
            <a:r>
              <a:rPr lang="en-US" dirty="0"/>
              <a:t>), </a:t>
            </a:r>
            <a:r>
              <a:rPr lang="en-US" dirty="0">
                <a:cs typeface="Calibri"/>
              </a:rPr>
              <a:t>Creative Commons License</a:t>
            </a:r>
          </a:p>
        </p:txBody>
      </p:sp>
      <p:sp>
        <p:nvSpPr>
          <p:cNvPr id="4" name="Slide Number Placeholder 3"/>
          <p:cNvSpPr>
            <a:spLocks noGrp="1"/>
          </p:cNvSpPr>
          <p:nvPr>
            <p:ph type="sldNum" sz="quarter" idx="5"/>
          </p:nvPr>
        </p:nvSpPr>
        <p:spPr/>
        <p:txBody>
          <a:bodyPr/>
          <a:lstStyle/>
          <a:p>
            <a:fld id="{772BA90B-3160-437F-91A1-203573BB0B03}" type="slidenum">
              <a:rPr lang="en-US"/>
              <a:t>14</a:t>
            </a:fld>
            <a:endParaRPr lang="en-US" dirty="0"/>
          </a:p>
        </p:txBody>
      </p:sp>
    </p:spTree>
    <p:extLst>
      <p:ext uri="{BB962C8B-B14F-4D97-AF65-F5344CB8AC3E}">
        <p14:creationId xmlns:p14="http://schemas.microsoft.com/office/powerpoint/2010/main" val="55031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USAID Guatemala</a:t>
            </a:r>
            <a:endParaRPr lang="en-US" dirty="0">
              <a:cs typeface="Calibri"/>
            </a:endParaRPr>
          </a:p>
          <a:p>
            <a:r>
              <a:rPr lang="en-US" dirty="0"/>
              <a:t>Image Source: </a:t>
            </a:r>
            <a:r>
              <a:rPr lang="en-US" dirty="0">
                <a:hlinkClick r:id="rId3"/>
              </a:rPr>
              <a:t>https://search.creativecommons.org/photos/bf647ddf-39d1-4081-806a-45a65358b38b</a:t>
            </a:r>
            <a:r>
              <a:rPr lang="en-US" dirty="0"/>
              <a:t> (CC BY-NC-ND 2.0)</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15</a:t>
            </a:fld>
            <a:endParaRPr lang="en-US" dirty="0"/>
          </a:p>
        </p:txBody>
      </p:sp>
    </p:spTree>
    <p:extLst>
      <p:ext uri="{BB962C8B-B14F-4D97-AF65-F5344CB8AC3E}">
        <p14:creationId xmlns:p14="http://schemas.microsoft.com/office/powerpoint/2010/main" val="363373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United States Geological </a:t>
            </a:r>
            <a:r>
              <a:rPr lang="en-US" dirty="0" smtClean="0"/>
              <a:t>Survey/public domain</a:t>
            </a:r>
            <a:endParaRPr lang="en-US" dirty="0"/>
          </a:p>
          <a:p>
            <a:r>
              <a:rPr lang="en-US" dirty="0"/>
              <a:t>Image Source: </a:t>
            </a:r>
            <a:r>
              <a:rPr lang="en-US" dirty="0" smtClean="0"/>
              <a:t>https://www.usgs.gov/media/images/powder-river-southeastern-montana</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16</a:t>
            </a:fld>
            <a:endParaRPr lang="en-US" dirty="0"/>
          </a:p>
        </p:txBody>
      </p:sp>
    </p:spTree>
    <p:extLst>
      <p:ext uri="{BB962C8B-B14F-4D97-AF65-F5344CB8AC3E}">
        <p14:creationId xmlns:p14="http://schemas.microsoft.com/office/powerpoint/2010/main" val="139443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Birobrata Deb from Pixabay (Pixabay License)</a:t>
            </a:r>
            <a:endParaRPr lang="en-US" dirty="0">
              <a:cs typeface="Calibri"/>
            </a:endParaRPr>
          </a:p>
          <a:p>
            <a:r>
              <a:rPr lang="en-US" dirty="0"/>
              <a:t>Image Source: https://pixabay.com/photos/deserted-dry-land-pond-water-6117891/</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72BA90B-3160-437F-91A1-203573BB0B03}" type="slidenum">
              <a:rPr lang="en-US"/>
              <a:t>17</a:t>
            </a:fld>
            <a:endParaRPr lang="en-US" dirty="0"/>
          </a:p>
        </p:txBody>
      </p:sp>
    </p:spTree>
    <p:extLst>
      <p:ext uri="{BB962C8B-B14F-4D97-AF65-F5344CB8AC3E}">
        <p14:creationId xmlns:p14="http://schemas.microsoft.com/office/powerpoint/2010/main" val="390119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Kevin O’Connor, Central Coast Wetlands Group, Moss Landing Marine Labs</a:t>
            </a:r>
            <a:endParaRPr lang="en-US" dirty="0">
              <a:cs typeface="Calibri"/>
            </a:endParaRPr>
          </a:p>
          <a:p>
            <a:r>
              <a:rPr lang="en-US" dirty="0"/>
              <a:t>Image Source: Provided by Kevin O’Connor (project partner) with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18</a:t>
            </a:fld>
            <a:endParaRPr lang="en-US" dirty="0"/>
          </a:p>
        </p:txBody>
      </p:sp>
    </p:spTree>
    <p:extLst>
      <p:ext uri="{BB962C8B-B14F-4D97-AF65-F5344CB8AC3E}">
        <p14:creationId xmlns:p14="http://schemas.microsoft.com/office/powerpoint/2010/main" val="302075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Chuki Gyeltshen</a:t>
            </a:r>
          </a:p>
          <a:p>
            <a:r>
              <a:rPr lang="en-US" dirty="0"/>
              <a:t>Image Source: Chuki Gyeltshen</a:t>
            </a:r>
          </a:p>
          <a:p>
            <a:r>
              <a:rPr lang="en-US" dirty="0"/>
              <a:t>Image</a:t>
            </a:r>
            <a:r>
              <a:rPr lang="en-US" dirty="0">
                <a:cs typeface="Calibri"/>
              </a:rPr>
              <a:t> License: Permission to use</a:t>
            </a:r>
            <a:endParaRPr lang="en-US" dirty="0"/>
          </a:p>
        </p:txBody>
      </p:sp>
      <p:sp>
        <p:nvSpPr>
          <p:cNvPr id="4" name="Slide Number Placeholder 3"/>
          <p:cNvSpPr>
            <a:spLocks noGrp="1"/>
          </p:cNvSpPr>
          <p:nvPr>
            <p:ph type="sldNum" sz="quarter" idx="5"/>
          </p:nvPr>
        </p:nvSpPr>
        <p:spPr/>
        <p:txBody>
          <a:bodyPr/>
          <a:lstStyle/>
          <a:p>
            <a:fld id="{772BA90B-3160-437F-91A1-203573BB0B03}" type="slidenum">
              <a:rPr lang="en-US"/>
              <a:t>19</a:t>
            </a:fld>
            <a:endParaRPr lang="en-US" dirty="0"/>
          </a:p>
        </p:txBody>
      </p:sp>
    </p:spTree>
    <p:extLst>
      <p:ext uri="{BB962C8B-B14F-4D97-AF65-F5344CB8AC3E}">
        <p14:creationId xmlns:p14="http://schemas.microsoft.com/office/powerpoint/2010/main" val="196628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Paz Arando</a:t>
            </a:r>
            <a:endParaRPr lang="en-US" dirty="0">
              <a:cs typeface="Calibri"/>
            </a:endParaRPr>
          </a:p>
          <a:p>
            <a:r>
              <a:rPr lang="en-US" dirty="0"/>
              <a:t>Image Source: Unsplash (</a:t>
            </a:r>
            <a:r>
              <a:rPr lang="en-US" dirty="0">
                <a:hlinkClick r:id="rId3"/>
              </a:rPr>
              <a:t>https://unsplash.com/photos/zwZusrYAGoM?utm_source=unsplash&amp;utm_medium=referral&amp;utm_content=creditShareLink</a:t>
            </a:r>
            <a:r>
              <a:rPr lang="en-US" dirty="0"/>
              <a:t>), Creative Commons License</a:t>
            </a:r>
          </a:p>
        </p:txBody>
      </p:sp>
      <p:sp>
        <p:nvSpPr>
          <p:cNvPr id="4" name="Slide Number Placeholder 3"/>
          <p:cNvSpPr>
            <a:spLocks noGrp="1"/>
          </p:cNvSpPr>
          <p:nvPr>
            <p:ph type="sldNum" sz="quarter" idx="5"/>
          </p:nvPr>
        </p:nvSpPr>
        <p:spPr/>
        <p:txBody>
          <a:bodyPr/>
          <a:lstStyle/>
          <a:p>
            <a:fld id="{772BA90B-3160-437F-91A1-203573BB0B03}" type="slidenum">
              <a:rPr lang="en-US"/>
              <a:t>20</a:t>
            </a:fld>
            <a:endParaRPr lang="en-US" dirty="0"/>
          </a:p>
        </p:txBody>
      </p:sp>
    </p:spTree>
    <p:extLst>
      <p:ext uri="{BB962C8B-B14F-4D97-AF65-F5344CB8AC3E}">
        <p14:creationId xmlns:p14="http://schemas.microsoft.com/office/powerpoint/2010/main" val="2081449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Jim Wimmerling</a:t>
            </a:r>
            <a:endParaRPr lang="en-US" dirty="0">
              <a:cs typeface="Calibri"/>
            </a:endParaRPr>
          </a:p>
          <a:p>
            <a:r>
              <a:rPr lang="en-US" dirty="0"/>
              <a:t>Image Source:</a:t>
            </a:r>
            <a:r>
              <a:rPr lang="en-US" dirty="0">
                <a:hlinkClick r:id="rId3"/>
              </a:rPr>
              <a:t>https://unsplash.com/photos/RUj5b4YXaHE?utm_source=unsplash&amp;utm_medium=referral&amp;utm_content=creditShareLink</a:t>
            </a:r>
            <a:endParaRPr lang="en-US" dirty="0"/>
          </a:p>
          <a:p>
            <a:r>
              <a:rPr lang="en-US" dirty="0"/>
              <a:t/>
            </a:r>
            <a:br>
              <a:rPr lang="en-US" dirty="0"/>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72BA90B-3160-437F-91A1-203573BB0B03}" type="slidenum">
              <a:rPr lang="en-US"/>
              <a:t>21</a:t>
            </a:fld>
            <a:endParaRPr lang="en-US" dirty="0"/>
          </a:p>
        </p:txBody>
      </p:sp>
    </p:spTree>
    <p:extLst>
      <p:ext uri="{BB962C8B-B14F-4D97-AF65-F5344CB8AC3E}">
        <p14:creationId xmlns:p14="http://schemas.microsoft.com/office/powerpoint/2010/main" val="119835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a:t>
            </a:r>
            <a:r>
              <a:rPr lang="en-US" dirty="0" smtClean="0"/>
              <a:t>Credit: Eduardo </a:t>
            </a:r>
            <a:r>
              <a:rPr lang="en-US" dirty="0"/>
              <a:t>Flores</a:t>
            </a:r>
            <a:endParaRPr lang="en-US" dirty="0">
              <a:cs typeface="Calibri"/>
            </a:endParaRPr>
          </a:p>
          <a:p>
            <a:r>
              <a:rPr lang="en-US" dirty="0"/>
              <a:t>Image Source: https://unsplash.com/photos/QuLrL-ERUnc</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4</a:t>
            </a:fld>
            <a:endParaRPr lang="en-US" dirty="0"/>
          </a:p>
        </p:txBody>
      </p:sp>
    </p:spTree>
    <p:extLst>
      <p:ext uri="{BB962C8B-B14F-4D97-AF65-F5344CB8AC3E}">
        <p14:creationId xmlns:p14="http://schemas.microsoft.com/office/powerpoint/2010/main" val="3519694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Photo by Sebastian Pena Lambarri on Unsplash</a:t>
            </a:r>
          </a:p>
          <a:p>
            <a:r>
              <a:rPr lang="en-US" dirty="0"/>
              <a:t>Image Source: https://unsplash.com/photos/Ke8EuI2xOUc</a:t>
            </a:r>
          </a:p>
        </p:txBody>
      </p:sp>
      <p:sp>
        <p:nvSpPr>
          <p:cNvPr id="4" name="Slide Number Placeholder 3"/>
          <p:cNvSpPr>
            <a:spLocks noGrp="1"/>
          </p:cNvSpPr>
          <p:nvPr>
            <p:ph type="sldNum" sz="quarter" idx="5"/>
          </p:nvPr>
        </p:nvSpPr>
        <p:spPr/>
        <p:txBody>
          <a:bodyPr/>
          <a:lstStyle/>
          <a:p>
            <a:fld id="{772BA90B-3160-437F-91A1-203573BB0B03}" type="slidenum">
              <a:rPr lang="en-US"/>
              <a:t>22</a:t>
            </a:fld>
            <a:endParaRPr lang="en-US" dirty="0"/>
          </a:p>
        </p:txBody>
      </p:sp>
    </p:spTree>
    <p:extLst>
      <p:ext uri="{BB962C8B-B14F-4D97-AF65-F5344CB8AC3E}">
        <p14:creationId xmlns:p14="http://schemas.microsoft.com/office/powerpoint/2010/main" val="48516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Alex Duffy</a:t>
            </a:r>
          </a:p>
          <a:p>
            <a:r>
              <a:rPr lang="en-US" dirty="0"/>
              <a:t>Image Source: Unsplash (https://unsplash.com/photos/a-E__y8y5Wo), Creative Commons License</a:t>
            </a:r>
          </a:p>
        </p:txBody>
      </p:sp>
      <p:sp>
        <p:nvSpPr>
          <p:cNvPr id="4" name="Slide Number Placeholder 3"/>
          <p:cNvSpPr>
            <a:spLocks noGrp="1"/>
          </p:cNvSpPr>
          <p:nvPr>
            <p:ph type="sldNum" sz="quarter" idx="5"/>
          </p:nvPr>
        </p:nvSpPr>
        <p:spPr/>
        <p:txBody>
          <a:bodyPr/>
          <a:lstStyle/>
          <a:p>
            <a:fld id="{772BA90B-3160-437F-91A1-203573BB0B03}" type="slidenum">
              <a:rPr lang="en-US"/>
              <a:t>23</a:t>
            </a:fld>
            <a:endParaRPr lang="en-US" dirty="0"/>
          </a:p>
        </p:txBody>
      </p:sp>
    </p:spTree>
    <p:extLst>
      <p:ext uri="{BB962C8B-B14F-4D97-AF65-F5344CB8AC3E}">
        <p14:creationId xmlns:p14="http://schemas.microsoft.com/office/powerpoint/2010/main" val="140608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NPS </a:t>
            </a:r>
            <a:r>
              <a:rPr lang="en-US" dirty="0" smtClean="0"/>
              <a:t>Photo/pubic</a:t>
            </a:r>
            <a:r>
              <a:rPr lang="en-US" baseline="0" dirty="0" smtClean="0"/>
              <a:t> domain</a:t>
            </a:r>
            <a:endParaRPr lang="en-US" dirty="0">
              <a:cs typeface="Calibri"/>
            </a:endParaRPr>
          </a:p>
          <a:p>
            <a:r>
              <a:rPr lang="en-US" dirty="0"/>
              <a:t>Image Source: https://www.nps.gov/articles/beach-nourishment.htm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72BA90B-3160-437F-91A1-203573BB0B03}" type="slidenum">
              <a:rPr lang="en-US"/>
              <a:t>5</a:t>
            </a:fld>
            <a:endParaRPr lang="en-US" dirty="0"/>
          </a:p>
        </p:txBody>
      </p:sp>
    </p:spTree>
    <p:extLst>
      <p:ext uri="{BB962C8B-B14F-4D97-AF65-F5344CB8AC3E}">
        <p14:creationId xmlns:p14="http://schemas.microsoft.com/office/powerpoint/2010/main" val="246584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US Department of </a:t>
            </a:r>
            <a:r>
              <a:rPr lang="en-US" dirty="0" smtClean="0"/>
              <a:t>Agriculture/public domain</a:t>
            </a:r>
            <a:endParaRPr lang="en-US" dirty="0"/>
          </a:p>
          <a:p>
            <a:r>
              <a:rPr lang="en-US" dirty="0"/>
              <a:t>Image Source: https://www.flickr.com/photos/usdagov/6244421871/</a:t>
            </a:r>
          </a:p>
        </p:txBody>
      </p:sp>
      <p:sp>
        <p:nvSpPr>
          <p:cNvPr id="4" name="Slide Number Placeholder 3"/>
          <p:cNvSpPr>
            <a:spLocks noGrp="1"/>
          </p:cNvSpPr>
          <p:nvPr>
            <p:ph type="sldNum" sz="quarter" idx="5"/>
          </p:nvPr>
        </p:nvSpPr>
        <p:spPr/>
        <p:txBody>
          <a:bodyPr/>
          <a:lstStyle/>
          <a:p>
            <a:fld id="{772BA90B-3160-437F-91A1-203573BB0B03}" type="slidenum">
              <a:rPr lang="en-US"/>
              <a:t>6</a:t>
            </a:fld>
            <a:endParaRPr lang="en-US" dirty="0"/>
          </a:p>
        </p:txBody>
      </p:sp>
    </p:spTree>
    <p:extLst>
      <p:ext uri="{BB962C8B-B14F-4D97-AF65-F5344CB8AC3E}">
        <p14:creationId xmlns:p14="http://schemas.microsoft.com/office/powerpoint/2010/main" val="217166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US Fish and Wildlife Service Northeast Region</a:t>
            </a:r>
            <a:endParaRPr lang="en-US" dirty="0">
              <a:cs typeface="Calibri"/>
            </a:endParaRPr>
          </a:p>
          <a:p>
            <a:r>
              <a:rPr lang="en-US" dirty="0"/>
              <a:t>Image Source: </a:t>
            </a:r>
            <a:r>
              <a:rPr lang="en-US" dirty="0">
                <a:hlinkClick r:id="rId3"/>
              </a:rPr>
              <a:t>https://upload.wikimedia.org/wikipedia/commons/thumb/9/9f/Marsh_near_Prime_Hook_community_%2829954772314%29.jpg/1024px-Marsh_near_Prime_Hook_community_%2829954772314%29.jpg</a:t>
            </a:r>
            <a:endParaRPr lang="en-US" dirty="0"/>
          </a:p>
          <a:p>
            <a:r>
              <a:rPr lang="en-US" dirty="0"/>
              <a:t>Image License: Public Domain</a:t>
            </a:r>
          </a:p>
        </p:txBody>
      </p:sp>
      <p:sp>
        <p:nvSpPr>
          <p:cNvPr id="4" name="Slide Number Placeholder 3"/>
          <p:cNvSpPr>
            <a:spLocks noGrp="1"/>
          </p:cNvSpPr>
          <p:nvPr>
            <p:ph type="sldNum" sz="quarter" idx="5"/>
          </p:nvPr>
        </p:nvSpPr>
        <p:spPr/>
        <p:txBody>
          <a:bodyPr/>
          <a:lstStyle/>
          <a:p>
            <a:fld id="{772BA90B-3160-437F-91A1-203573BB0B03}" type="slidenum">
              <a:rPr lang="en-US"/>
              <a:t>7</a:t>
            </a:fld>
            <a:endParaRPr lang="en-US" dirty="0"/>
          </a:p>
        </p:txBody>
      </p:sp>
    </p:spTree>
    <p:extLst>
      <p:ext uri="{BB962C8B-B14F-4D97-AF65-F5344CB8AC3E}">
        <p14:creationId xmlns:p14="http://schemas.microsoft.com/office/powerpoint/2010/main" val="407071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Bhutan Foundation</a:t>
            </a:r>
            <a:endParaRPr lang="en-US" dirty="0">
              <a:cs typeface="Calibri"/>
            </a:endParaRPr>
          </a:p>
          <a:p>
            <a:r>
              <a:rPr lang="en-US" dirty="0"/>
              <a:t>Image Source: Provided by the partner (Summer 2020)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772BA90B-3160-437F-91A1-203573BB0B03}" type="slidenum">
              <a:rPr lang="en-US"/>
              <a:t>8</a:t>
            </a:fld>
            <a:endParaRPr lang="en-US" dirty="0"/>
          </a:p>
        </p:txBody>
      </p:sp>
    </p:spTree>
    <p:extLst>
      <p:ext uri="{BB962C8B-B14F-4D97-AF65-F5344CB8AC3E}">
        <p14:creationId xmlns:p14="http://schemas.microsoft.com/office/powerpoint/2010/main" val="240665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Photo by Abigail Keenan on Unsplash </a:t>
            </a:r>
          </a:p>
          <a:p>
            <a:r>
              <a:rPr lang="en-US" dirty="0"/>
              <a:t>Image Source: https://unsplash.com/photos/RaVcslj475Y</a:t>
            </a:r>
          </a:p>
        </p:txBody>
      </p:sp>
      <p:sp>
        <p:nvSpPr>
          <p:cNvPr id="4" name="Slide Number Placeholder 3"/>
          <p:cNvSpPr>
            <a:spLocks noGrp="1"/>
          </p:cNvSpPr>
          <p:nvPr>
            <p:ph type="sldNum" sz="quarter" idx="5"/>
          </p:nvPr>
        </p:nvSpPr>
        <p:spPr/>
        <p:txBody>
          <a:bodyPr/>
          <a:lstStyle/>
          <a:p>
            <a:fld id="{772BA90B-3160-437F-91A1-203573BB0B03}" type="slidenum">
              <a:rPr lang="en-US"/>
              <a:t>9</a:t>
            </a:fld>
            <a:endParaRPr lang="en-US" dirty="0"/>
          </a:p>
        </p:txBody>
      </p:sp>
    </p:spTree>
    <p:extLst>
      <p:ext uri="{BB962C8B-B14F-4D97-AF65-F5344CB8AC3E}">
        <p14:creationId xmlns:p14="http://schemas.microsoft.com/office/powerpoint/2010/main" val="392225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Jim Henderson</a:t>
            </a:r>
          </a:p>
          <a:p>
            <a:r>
              <a:rPr lang="en-US" dirty="0"/>
              <a:t>Image Source: https://</a:t>
            </a:r>
            <a:r>
              <a:rPr lang="en-US" dirty="0" smtClean="0"/>
              <a:t>commons.wikimedia.org/wiki/File:Yonkers_City_Hall_south_jeh.jpg </a:t>
            </a:r>
            <a:r>
              <a:rPr lang="en-US" sz="1200" b="0" i="0" u="none" strike="noStrike" kern="1200" dirty="0" smtClean="0">
                <a:solidFill>
                  <a:schemeClr val="tx1"/>
                </a:solidFill>
                <a:effectLst/>
                <a:latin typeface="+mn-lt"/>
                <a:ea typeface="+mn-ea"/>
                <a:cs typeface="+mn-cs"/>
                <a:hlinkClick r:id="rId3" tooltip="w:en:Creative Commons"/>
              </a:rPr>
              <a:t>Creative Commons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CC0 1.0 Universal Public Domain Dedication</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72BA90B-3160-437F-91A1-203573BB0B03}" type="slidenum">
              <a:rPr lang="en-US"/>
              <a:t>10</a:t>
            </a:fld>
            <a:endParaRPr lang="en-US" dirty="0"/>
          </a:p>
        </p:txBody>
      </p:sp>
    </p:spTree>
    <p:extLst>
      <p:ext uri="{BB962C8B-B14F-4D97-AF65-F5344CB8AC3E}">
        <p14:creationId xmlns:p14="http://schemas.microsoft.com/office/powerpoint/2010/main" val="370496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Carol M. Highsmith</a:t>
            </a:r>
            <a:endParaRPr lang="en-US" dirty="0">
              <a:cs typeface="Calibri"/>
            </a:endParaRPr>
          </a:p>
          <a:p>
            <a:r>
              <a:rPr lang="en-US" dirty="0"/>
              <a:t>Image Source: </a:t>
            </a:r>
            <a:r>
              <a:rPr lang="en-US" dirty="0">
                <a:hlinkClick r:id="rId3"/>
              </a:rPr>
              <a:t>https://www.flickr.com/photos/vintage_illustration/44436783010</a:t>
            </a:r>
            <a:r>
              <a:rPr lang="en-US" dirty="0" smtClean="0">
                <a:hlinkClick r:id="rId3"/>
              </a:rPr>
              <a:t>/</a:t>
            </a:r>
            <a:r>
              <a:rPr lang="en-US" dirty="0" smtClean="0"/>
              <a:t> https://creativecommons.org/licenses/by/2.0/</a:t>
            </a:r>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72BA90B-3160-437F-91A1-203573BB0B03}" type="slidenum">
              <a:rPr lang="en-US"/>
              <a:t>11</a:t>
            </a:fld>
            <a:endParaRPr lang="en-US" dirty="0"/>
          </a:p>
        </p:txBody>
      </p:sp>
    </p:spTree>
    <p:extLst>
      <p:ext uri="{BB962C8B-B14F-4D97-AF65-F5344CB8AC3E}">
        <p14:creationId xmlns:p14="http://schemas.microsoft.com/office/powerpoint/2010/main" val="16576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331175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243719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213012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856787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804295719"/>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EAA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0227" y="6082284"/>
            <a:ext cx="573529" cy="585216"/>
          </a:xfrm>
          <a:prstGeom prst="rect">
            <a:avLst/>
          </a:prstGeom>
        </p:spPr>
      </p:pic>
    </p:spTree>
    <p:extLst>
      <p:ext uri="{BB962C8B-B14F-4D97-AF65-F5344CB8AC3E}">
        <p14:creationId xmlns:p14="http://schemas.microsoft.com/office/powerpoint/2010/main" val="2919446854"/>
      </p:ext>
    </p:extLst>
  </p:cSld>
  <p:clrMapOvr>
    <a:masterClrMapping/>
  </p:clrMapOvr>
  <p:extLst mod="1">
    <p:ext uri="{DCECCB84-F9BA-43D5-87BE-67443E8EF086}">
      <p15:sldGuideLst xmlns:p15="http://schemas.microsoft.com/office/powerpoint/2012/main">
        <p15:guide id="1" orient="horz" pos="4200">
          <p15:clr>
            <a:srgbClr val="FBAE40"/>
          </p15:clr>
        </p15:guide>
        <p15:guide id="2" pos="7536">
          <p15:clr>
            <a:srgbClr val="FBAE40"/>
          </p15:clr>
        </p15:guide>
        <p15:guide id="3" pos="6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B8580"/>
                </a:solidFill>
                <a:latin typeface="Century Gothic" panose="020B0502020202020204" pitchFamily="34" charset="0"/>
              </a:rPr>
              <a:t>| </a:t>
            </a:r>
            <a:r>
              <a:rPr lang="en-US" sz="1600" spc="100" baseline="0" dirty="0">
                <a:solidFill>
                  <a:srgbClr val="8B8580"/>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B858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1784054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9EB13D"/>
                </a:solidFill>
                <a:latin typeface="Century Gothic" panose="020B0502020202020204" pitchFamily="34" charset="0"/>
              </a:rPr>
              <a:t>| </a:t>
            </a:r>
            <a:r>
              <a:rPr lang="en-US" sz="1600" spc="100" baseline="0" dirty="0">
                <a:solidFill>
                  <a:srgbClr val="9EB13D"/>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userDrawn="1"/>
        </p:nvSpPr>
        <p:spPr>
          <a:xfrm>
            <a:off x="12536769" y="5845530"/>
            <a:ext cx="679450" cy="659565"/>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7068" y="4932517"/>
            <a:ext cx="1367335" cy="222457"/>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2305" y="3034552"/>
            <a:ext cx="857810" cy="857810"/>
          </a:xfrm>
          <a:prstGeom prst="rect">
            <a:avLst/>
          </a:prstGeom>
        </p:spPr>
      </p:pic>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sp>
        <p:nvSpPr>
          <p:cNvPr id="34" name="Oval 33"/>
          <p:cNvSpPr/>
          <p:nvPr userDrawn="1"/>
        </p:nvSpPr>
        <p:spPr>
          <a:xfrm>
            <a:off x="-1285671" y="1302351"/>
            <a:ext cx="1075765" cy="1075765"/>
          </a:xfrm>
          <a:prstGeom prst="ellipse">
            <a:avLst/>
          </a:prstGeom>
          <a:solidFill>
            <a:srgbClr val="D06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6694" y="1411328"/>
            <a:ext cx="857810" cy="857810"/>
          </a:xfrm>
          <a:prstGeom prst="rect">
            <a:avLst/>
          </a:prstGeom>
        </p:spPr>
      </p:pic>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9472" y="182881"/>
            <a:ext cx="10887456" cy="646176"/>
          </a:xfrm>
        </p:spPr>
        <p:txBody>
          <a:bodyPr>
            <a:normAutofit/>
          </a:bodyPr>
          <a:lstStyle>
            <a:lvl1pPr>
              <a:defRPr sz="3600">
                <a:solidFill>
                  <a:schemeClr val="tx1">
                    <a:lumMod val="75000"/>
                    <a:lumOff val="25000"/>
                  </a:schemeClr>
                </a:solidFill>
              </a:defRPr>
            </a:lvl1pPr>
          </a:lstStyle>
          <a:p>
            <a:r>
              <a:rPr lang="en-US"/>
              <a:t>Click to edit Master title style</a:t>
            </a:r>
          </a:p>
        </p:txBody>
      </p:sp>
      <p:sp>
        <p:nvSpPr>
          <p:cNvPr id="10" name="Picture Placeholder 9"/>
          <p:cNvSpPr>
            <a:spLocks noGrp="1"/>
          </p:cNvSpPr>
          <p:nvPr>
            <p:ph type="pic" sz="quarter" idx="14"/>
          </p:nvPr>
        </p:nvSpPr>
        <p:spPr>
          <a:xfrm>
            <a:off x="8153400" y="1142874"/>
            <a:ext cx="3843528" cy="3624198"/>
          </a:xfrm>
        </p:spPr>
        <p:txBody>
          <a:bodyPr/>
          <a:lstStyle>
            <a:lvl1pPr>
              <a:defRPr sz="2000">
                <a:solidFill>
                  <a:schemeClr val="tx1">
                    <a:lumMod val="75000"/>
                    <a:lumOff val="25000"/>
                  </a:schemeClr>
                </a:solidFill>
              </a:defRPr>
            </a:lvl1pPr>
          </a:lstStyle>
          <a:p>
            <a:endParaRPr lang="en-US" dirty="0"/>
          </a:p>
        </p:txBody>
      </p:sp>
      <p:sp>
        <p:nvSpPr>
          <p:cNvPr id="14" name="Content Placeholder 13"/>
          <p:cNvSpPr>
            <a:spLocks noGrp="1"/>
          </p:cNvSpPr>
          <p:nvPr>
            <p:ph sz="quarter" idx="15"/>
          </p:nvPr>
        </p:nvSpPr>
        <p:spPr>
          <a:xfrm>
            <a:off x="304990" y="1142873"/>
            <a:ext cx="7644194" cy="1304226"/>
          </a:xfrm>
        </p:spPr>
        <p:txBody>
          <a:bodyPr>
            <a:noAutofit/>
          </a:bodyPr>
          <a:lstStyle>
            <a:lvl1pPr marL="0" indent="0">
              <a:buFont typeface="Webdings" panose="05030102010509060703" pitchFamily="18" charset="2"/>
              <a:buNone/>
              <a:defRPr sz="2000">
                <a:solidFill>
                  <a:schemeClr val="tx1">
                    <a:lumMod val="75000"/>
                    <a:lumOff val="25000"/>
                  </a:schemeClr>
                </a:solidFill>
              </a:defRPr>
            </a:lvl1pPr>
            <a:lvl2pPr marL="457200" indent="0">
              <a:buFont typeface="Webdings" panose="05030102010509060703" pitchFamily="18" charset="2"/>
              <a:buNone/>
              <a:defRPr sz="2000"/>
            </a:lvl2pPr>
            <a:lvl3pPr marL="914400" indent="0">
              <a:buFont typeface="Webdings" panose="05030102010509060703" pitchFamily="18" charset="2"/>
              <a:buNone/>
              <a:defRPr sz="2000"/>
            </a:lvl3pPr>
            <a:lvl4pPr marL="1371600" indent="0">
              <a:buFont typeface="Webdings" panose="05030102010509060703" pitchFamily="18" charset="2"/>
              <a:buNone/>
              <a:defRPr sz="2000"/>
            </a:lvl4pPr>
            <a:lvl5pPr marL="1828800" indent="0">
              <a:buFont typeface="Webdings" panose="05030102010509060703" pitchFamily="18" charset="2"/>
              <a:buNone/>
              <a:defRPr sz="2000"/>
            </a:lvl5pPr>
          </a:lstStyle>
          <a:p>
            <a:pPr lvl="0"/>
            <a:r>
              <a:rPr lang="en-US"/>
              <a:t>Click to edit Master text styles</a:t>
            </a:r>
          </a:p>
        </p:txBody>
      </p:sp>
      <p:sp>
        <p:nvSpPr>
          <p:cNvPr id="15" name="Content Placeholder 13"/>
          <p:cNvSpPr>
            <a:spLocks noGrp="1"/>
          </p:cNvSpPr>
          <p:nvPr>
            <p:ph sz="quarter" idx="16"/>
          </p:nvPr>
        </p:nvSpPr>
        <p:spPr>
          <a:xfrm>
            <a:off x="304990" y="2541461"/>
            <a:ext cx="7644194" cy="1042987"/>
          </a:xfrm>
        </p:spPr>
        <p:txBody>
          <a:bodyPr>
            <a:noAutofit/>
          </a:bodyPr>
          <a:lstStyle>
            <a:lvl1pPr marL="228600" indent="-228600">
              <a:buFont typeface="Webdings" panose="05030102010509060703" pitchFamily="18" charset="2"/>
              <a:buChar char="4"/>
              <a:defRPr sz="2000">
                <a:solidFill>
                  <a:schemeClr val="tx1">
                    <a:lumMod val="75000"/>
                    <a:lumOff val="25000"/>
                  </a:schemeClr>
                </a:solidFill>
              </a:defRPr>
            </a:lvl1pPr>
            <a:lvl2pPr marL="685800" indent="-228600">
              <a:buFont typeface="Webdings" panose="05030102010509060703" pitchFamily="18" charset="2"/>
              <a:buChar char="4"/>
              <a:defRPr sz="2000">
                <a:solidFill>
                  <a:schemeClr val="tx1">
                    <a:lumMod val="75000"/>
                    <a:lumOff val="25000"/>
                  </a:schemeClr>
                </a:solidFill>
              </a:defRPr>
            </a:lvl2pPr>
            <a:lvl3pPr marL="1143000" indent="-228600">
              <a:buFont typeface="Webdings" panose="05030102010509060703" pitchFamily="18" charset="2"/>
              <a:buChar char="4"/>
              <a:defRPr sz="2000">
                <a:solidFill>
                  <a:schemeClr val="tx1">
                    <a:lumMod val="75000"/>
                    <a:lumOff val="25000"/>
                  </a:schemeClr>
                </a:solidFill>
              </a:defRPr>
            </a:lvl3pPr>
            <a:lvl4pPr marL="1600200" indent="-228600">
              <a:buFont typeface="Webdings" panose="05030102010509060703" pitchFamily="18" charset="2"/>
              <a:buChar char="4"/>
              <a:defRPr sz="2000">
                <a:solidFill>
                  <a:schemeClr val="tx1">
                    <a:lumMod val="75000"/>
                    <a:lumOff val="25000"/>
                  </a:schemeClr>
                </a:solidFill>
              </a:defRPr>
            </a:lvl4pPr>
            <a:lvl5pPr marL="2057400" indent="-228600">
              <a:buFont typeface="Webdings" panose="05030102010509060703" pitchFamily="18" charset="2"/>
              <a:buChar char="4"/>
              <a:defRPr sz="2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p:cNvSpPr>
            <a:spLocks noGrp="1"/>
          </p:cNvSpPr>
          <p:nvPr>
            <p:ph sz="quarter" idx="17"/>
          </p:nvPr>
        </p:nvSpPr>
        <p:spPr>
          <a:xfrm>
            <a:off x="304990" y="3693605"/>
            <a:ext cx="7644194" cy="1073467"/>
          </a:xfrm>
        </p:spPr>
        <p:txBody>
          <a:bodyPr>
            <a:noAutofit/>
          </a:bodyPr>
          <a:lstStyle>
            <a:lvl1pPr marL="228600" indent="-228600">
              <a:buFont typeface="Webdings" panose="05030102010509060703" pitchFamily="18" charset="2"/>
              <a:buChar char="4"/>
              <a:defRPr sz="2000">
                <a:solidFill>
                  <a:schemeClr val="tx1">
                    <a:lumMod val="75000"/>
                    <a:lumOff val="25000"/>
                  </a:schemeClr>
                </a:solidFill>
              </a:defRPr>
            </a:lvl1pPr>
            <a:lvl2pPr marL="685800" indent="-228600">
              <a:buFont typeface="Webdings" panose="05030102010509060703" pitchFamily="18" charset="2"/>
              <a:buChar char="4"/>
              <a:defRPr sz="2000">
                <a:solidFill>
                  <a:schemeClr val="tx1">
                    <a:lumMod val="75000"/>
                    <a:lumOff val="25000"/>
                  </a:schemeClr>
                </a:solidFill>
              </a:defRPr>
            </a:lvl2pPr>
            <a:lvl3pPr marL="1143000" indent="-228600">
              <a:buFont typeface="Webdings" panose="05030102010509060703" pitchFamily="18" charset="2"/>
              <a:buChar char="4"/>
              <a:defRPr sz="2000">
                <a:solidFill>
                  <a:schemeClr val="tx1">
                    <a:lumMod val="75000"/>
                    <a:lumOff val="25000"/>
                  </a:schemeClr>
                </a:solidFill>
              </a:defRPr>
            </a:lvl3pPr>
            <a:lvl4pPr marL="1600200" indent="-228600">
              <a:buFont typeface="Webdings" panose="05030102010509060703" pitchFamily="18" charset="2"/>
              <a:buChar char="4"/>
              <a:defRPr sz="2000">
                <a:solidFill>
                  <a:schemeClr val="tx1">
                    <a:lumMod val="75000"/>
                    <a:lumOff val="25000"/>
                  </a:schemeClr>
                </a:solidFill>
              </a:defRPr>
            </a:lvl4pPr>
            <a:lvl5pPr marL="2057400" indent="-228600">
              <a:buFont typeface="Webdings" panose="05030102010509060703" pitchFamily="18" charset="2"/>
              <a:buChar char="4"/>
              <a:defRPr sz="2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3"/>
          <p:cNvSpPr>
            <a:spLocks noGrp="1"/>
          </p:cNvSpPr>
          <p:nvPr>
            <p:ph sz="quarter" idx="18"/>
          </p:nvPr>
        </p:nvSpPr>
        <p:spPr>
          <a:xfrm>
            <a:off x="304990" y="4876229"/>
            <a:ext cx="11691938" cy="988123"/>
          </a:xfrm>
        </p:spPr>
        <p:txBody>
          <a:bodyPr>
            <a:noAutofit/>
          </a:bodyPr>
          <a:lstStyle>
            <a:lvl1pPr marL="0" indent="0">
              <a:buFont typeface="Webdings" panose="05030102010509060703" pitchFamily="18" charset="2"/>
              <a:buNone/>
              <a:defRPr sz="2000">
                <a:solidFill>
                  <a:schemeClr val="tx1">
                    <a:lumMod val="75000"/>
                    <a:lumOff val="25000"/>
                  </a:schemeClr>
                </a:solidFill>
              </a:defRPr>
            </a:lvl1pPr>
            <a:lvl2pPr marL="457200" indent="0">
              <a:buFont typeface="Webdings" panose="05030102010509060703" pitchFamily="18" charset="2"/>
              <a:buNone/>
              <a:defRPr sz="2000"/>
            </a:lvl2pPr>
            <a:lvl3pPr marL="914400" indent="0">
              <a:buFont typeface="Webdings" panose="05030102010509060703" pitchFamily="18" charset="2"/>
              <a:buNone/>
              <a:defRPr sz="2000"/>
            </a:lvl3pPr>
            <a:lvl4pPr marL="1371600" indent="0">
              <a:buFont typeface="Webdings" panose="05030102010509060703" pitchFamily="18" charset="2"/>
              <a:buNone/>
              <a:defRPr sz="2000"/>
            </a:lvl4pPr>
            <a:lvl5pPr marL="1828800" indent="0">
              <a:buFont typeface="Webdings" panose="05030102010509060703" pitchFamily="18" charset="2"/>
              <a:buNone/>
              <a:defRPr sz="2000"/>
            </a:lvl5pPr>
          </a:lstStyle>
          <a:p>
            <a:pPr lvl="0"/>
            <a:r>
              <a:rPr lang="en-US"/>
              <a:t>Click to edit Master text styles</a:t>
            </a:r>
          </a:p>
        </p:txBody>
      </p:sp>
      <p:sp>
        <p:nvSpPr>
          <p:cNvPr id="23" name="Content Placeholder 13"/>
          <p:cNvSpPr>
            <a:spLocks noGrp="1"/>
          </p:cNvSpPr>
          <p:nvPr>
            <p:ph sz="quarter" idx="19" hasCustomPrompt="1"/>
          </p:nvPr>
        </p:nvSpPr>
        <p:spPr>
          <a:xfrm>
            <a:off x="2462784" y="6312408"/>
            <a:ext cx="9686544" cy="486665"/>
          </a:xfrm>
        </p:spPr>
        <p:txBody>
          <a:bodyPr>
            <a:noAutofit/>
          </a:bodyPr>
          <a:lstStyle>
            <a:lvl1pPr marL="0" indent="0">
              <a:buFont typeface="Webdings" panose="05030102010509060703" pitchFamily="18" charset="2"/>
              <a:buNone/>
              <a:defRPr sz="2000" i="1">
                <a:solidFill>
                  <a:schemeClr val="tx1">
                    <a:lumMod val="75000"/>
                    <a:lumOff val="25000"/>
                  </a:schemeClr>
                </a:solidFill>
              </a:defRPr>
            </a:lvl1pPr>
            <a:lvl2pPr marL="685800" indent="-228600">
              <a:buFont typeface="Webdings" panose="05030102010509060703" pitchFamily="18" charset="2"/>
              <a:buChar char="4"/>
              <a:defRPr sz="2000"/>
            </a:lvl2pPr>
            <a:lvl3pPr marL="1143000" indent="-228600">
              <a:buFont typeface="Webdings" panose="05030102010509060703" pitchFamily="18" charset="2"/>
              <a:buChar char="4"/>
              <a:defRPr sz="2000"/>
            </a:lvl3pPr>
            <a:lvl4pPr marL="1600200" indent="-228600">
              <a:buFont typeface="Webdings" panose="05030102010509060703" pitchFamily="18" charset="2"/>
              <a:buChar char="4"/>
              <a:defRPr sz="2000"/>
            </a:lvl4pPr>
            <a:lvl5pPr marL="2057400" indent="-228600">
              <a:buFont typeface="Webdings" panose="05030102010509060703" pitchFamily="18" charset="2"/>
              <a:buChar char="4"/>
              <a:defRPr sz="2000"/>
            </a:lvl5pPr>
          </a:lstStyle>
          <a:p>
            <a:pPr lvl="0"/>
            <a:r>
              <a:rPr lang="en-US"/>
              <a:t>New Node Name (i.e. State – City/Center)</a:t>
            </a:r>
          </a:p>
        </p:txBody>
      </p:sp>
    </p:spTree>
    <p:extLst>
      <p:ext uri="{BB962C8B-B14F-4D97-AF65-F5344CB8AC3E}">
        <p14:creationId xmlns:p14="http://schemas.microsoft.com/office/powerpoint/2010/main" val="1100859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B858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B858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B0502020202020204" pitchFamily="34" charset="0"/>
              </a:rPr>
              <a:t>ACKNOWLEDGEMENTS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924594"/>
            <a:ext cx="4206240" cy="4206240"/>
          </a:xfrm>
          <a:prstGeom prst="rect">
            <a:avLst/>
          </a:prstGeom>
        </p:spPr>
      </p:pic>
      <p:sp>
        <p:nvSpPr>
          <p:cNvPr id="11" name="Rectangle 10"/>
          <p:cNvSpPr/>
          <p:nvPr userDrawn="1"/>
        </p:nvSpPr>
        <p:spPr>
          <a:xfrm>
            <a:off x="3702756" y="157963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2420" y="535371"/>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3498"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1306168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3498"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1501258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9EB1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B0502020202020204" pitchFamily="34" charset="0"/>
              </a:rPr>
              <a:t>ACKNOWLEDGEMENTS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943148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14526102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912186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B1959-F867-4E89-BA57-12C2A449F33A}"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12BF2-3C46-4F08-8BD8-DEC8A284E3F6}" type="slidenum">
              <a:rPr lang="en-US" smtClean="0"/>
              <a:t>‹#›</a:t>
            </a:fld>
            <a:endParaRPr lang="en-US" dirty="0"/>
          </a:p>
        </p:txBody>
      </p:sp>
    </p:spTree>
    <p:extLst>
      <p:ext uri="{BB962C8B-B14F-4D97-AF65-F5344CB8AC3E}">
        <p14:creationId xmlns:p14="http://schemas.microsoft.com/office/powerpoint/2010/main" val="234900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1959-F867-4E89-BA57-12C2A449F33A}" type="datetimeFigureOut">
              <a:rPr lang="en-US" smtClean="0"/>
              <a:t>6/23/2021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12BF2-3C46-4F08-8BD8-DEC8A284E3F6}" type="slidenum">
              <a:rPr lang="en-US" smtClean="0"/>
              <a:t>‹#›</a:t>
            </a:fld>
            <a:endParaRPr lang="en-US" dirty="0"/>
          </a:p>
        </p:txBody>
      </p:sp>
    </p:spTree>
    <p:extLst>
      <p:ext uri="{BB962C8B-B14F-4D97-AF65-F5344CB8AC3E}">
        <p14:creationId xmlns:p14="http://schemas.microsoft.com/office/powerpoint/2010/main" val="4119126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32" r:id="rId13"/>
    <p:sldLayoutId id="214748378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70" r:id="rId2"/>
    <p:sldLayoutId id="2147483763" r:id="rId3"/>
    <p:sldLayoutId id="2147483756" r:id="rId4"/>
    <p:sldLayoutId id="2147483742" r:id="rId5"/>
    <p:sldLayoutId id="2147483749" r:id="rId6"/>
    <p:sldLayoutId id="2147483735" r:id="rId7"/>
    <p:sldLayoutId id="2147483716" r:id="rId8"/>
    <p:sldLayoutId id="2147483718" r:id="rId9"/>
    <p:sldLayoutId id="2147483778" r:id="rId10"/>
    <p:sldLayoutId id="2147483779" r:id="rId11"/>
    <p:sldLayoutId id="2147483780" r:id="rId12"/>
    <p:sldLayoutId id="2147483781" r:id="rId13"/>
    <p:sldLayoutId id="2147483782" r:id="rId14"/>
    <p:sldLayoutId id="2147483783" r:id="rId15"/>
    <p:sldLayoutId id="2147483771" r:id="rId16"/>
    <p:sldLayoutId id="2147483772" r:id="rId17"/>
    <p:sldLayoutId id="2147483773" r:id="rId18"/>
    <p:sldLayoutId id="2147483774" r:id="rId19"/>
    <p:sldLayoutId id="2147483775" r:id="rId20"/>
    <p:sldLayoutId id="2147483776" r:id="rId21"/>
    <p:sldLayoutId id="2147483764" r:id="rId22"/>
    <p:sldLayoutId id="2147483765" r:id="rId23"/>
    <p:sldLayoutId id="2147483766" r:id="rId24"/>
    <p:sldLayoutId id="2147483767" r:id="rId25"/>
    <p:sldLayoutId id="2147483768" r:id="rId26"/>
    <p:sldLayoutId id="2147483769" r:id="rId27"/>
    <p:sldLayoutId id="2147483757" r:id="rId28"/>
    <p:sldLayoutId id="2147483758" r:id="rId29"/>
    <p:sldLayoutId id="2147483759" r:id="rId30"/>
    <p:sldLayoutId id="2147483760" r:id="rId31"/>
    <p:sldLayoutId id="2147483761" r:id="rId32"/>
    <p:sldLayoutId id="2147483762" r:id="rId33"/>
    <p:sldLayoutId id="2147483743" r:id="rId34"/>
    <p:sldLayoutId id="2147483744" r:id="rId35"/>
    <p:sldLayoutId id="2147483745" r:id="rId36"/>
    <p:sldLayoutId id="2147483746" r:id="rId37"/>
    <p:sldLayoutId id="2147483747" r:id="rId38"/>
    <p:sldLayoutId id="2147483748" r:id="rId39"/>
    <p:sldLayoutId id="2147483750" r:id="rId40"/>
    <p:sldLayoutId id="2147483751" r:id="rId41"/>
    <p:sldLayoutId id="2147483752" r:id="rId42"/>
    <p:sldLayoutId id="2147483753" r:id="rId43"/>
    <p:sldLayoutId id="2147483754" r:id="rId44"/>
    <p:sldLayoutId id="2147483755" r:id="rId45"/>
    <p:sldLayoutId id="2147483736" r:id="rId46"/>
    <p:sldLayoutId id="2147483737" r:id="rId47"/>
    <p:sldLayoutId id="2147483738" r:id="rId48"/>
    <p:sldLayoutId id="2147483739" r:id="rId49"/>
    <p:sldLayoutId id="2147483740" r:id="rId50"/>
    <p:sldLayoutId id="2147483741" r:id="rId51"/>
    <p:sldLayoutId id="2147483722" r:id="rId52"/>
    <p:sldLayoutId id="2147483723" r:id="rId53"/>
    <p:sldLayoutId id="2147483717" r:id="rId54"/>
    <p:sldLayoutId id="2147483719" r:id="rId55"/>
    <p:sldLayoutId id="2147483721" r:id="rId56"/>
    <p:sldLayoutId id="2147483728"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slideLayout" Target="../slideLayouts/slideLayout14.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 Id="rId9" Type="http://schemas.openxmlformats.org/officeDocument/2006/relationships/image" Target="../media/image46.wmf"/></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3.wmf"/><Relationship Id="rId3" Type="http://schemas.openxmlformats.org/officeDocument/2006/relationships/image" Target="../media/image45.png"/><Relationship Id="rId7" Type="http://schemas.openxmlformats.org/officeDocument/2006/relationships/image" Target="../media/image39.wmf"/><Relationship Id="rId12" Type="http://schemas.openxmlformats.org/officeDocument/2006/relationships/image" Target="../media/image41.wmf"/><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chart" Target="../charts/chart2.xml"/><Relationship Id="rId11" Type="http://schemas.openxmlformats.org/officeDocument/2006/relationships/image" Target="../media/image46.wmf"/><Relationship Id="rId5" Type="http://schemas.openxmlformats.org/officeDocument/2006/relationships/image" Target="../media/image48.png"/><Relationship Id="rId10" Type="http://schemas.openxmlformats.org/officeDocument/2006/relationships/image" Target="../media/image44.wmf"/><Relationship Id="rId4" Type="http://schemas.openxmlformats.org/officeDocument/2006/relationships/image" Target="../media/image47.png"/><Relationship Id="rId9" Type="http://schemas.openxmlformats.org/officeDocument/2006/relationships/image" Target="../media/image42.wmf"/></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37929" y="1891557"/>
            <a:ext cx="1325745" cy="1284437"/>
            <a:chOff x="7976418" y="4873095"/>
            <a:chExt cx="1325745" cy="1284437"/>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84370" y="4873095"/>
              <a:ext cx="909840" cy="914400"/>
            </a:xfrm>
            <a:prstGeom prst="rect">
              <a:avLst/>
            </a:prstGeom>
          </p:spPr>
        </p:pic>
        <p:sp>
          <p:nvSpPr>
            <p:cNvPr id="14" name="TextBox 13"/>
            <p:cNvSpPr txBox="1"/>
            <p:nvPr/>
          </p:nvSpPr>
          <p:spPr>
            <a:xfrm>
              <a:off x="7976418" y="5788200"/>
              <a:ext cx="1325745"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DISASTERS</a:t>
              </a:r>
              <a:endParaRPr lang="en-US" dirty="0">
                <a:solidFill>
                  <a:schemeClr val="tx1">
                    <a:lumMod val="75000"/>
                    <a:lumOff val="25000"/>
                  </a:schemeClr>
                </a:solidFill>
                <a:latin typeface="Arial Narrow" panose="020B0606020202030204" pitchFamily="34" charset="0"/>
              </a:endParaRPr>
            </a:p>
          </p:txBody>
        </p:sp>
      </p:grpSp>
      <p:grpSp>
        <p:nvGrpSpPr>
          <p:cNvPr id="23" name="Group 22"/>
          <p:cNvGrpSpPr/>
          <p:nvPr/>
        </p:nvGrpSpPr>
        <p:grpSpPr>
          <a:xfrm>
            <a:off x="5811425" y="3749462"/>
            <a:ext cx="1600881" cy="1546764"/>
            <a:chOff x="7659809" y="2956294"/>
            <a:chExt cx="1600881" cy="1546764"/>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05329" y="2956294"/>
              <a:ext cx="909840" cy="914400"/>
            </a:xfrm>
            <a:prstGeom prst="rect">
              <a:avLst/>
            </a:prstGeom>
          </p:spPr>
        </p:pic>
        <p:sp>
          <p:nvSpPr>
            <p:cNvPr id="17" name="TextBox 16"/>
            <p:cNvSpPr txBox="1"/>
            <p:nvPr/>
          </p:nvSpPr>
          <p:spPr>
            <a:xfrm>
              <a:off x="7659809" y="3856727"/>
              <a:ext cx="1600881"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ECOLOGICAL FORECASTING</a:t>
              </a:r>
              <a:endParaRPr lang="en-US" dirty="0">
                <a:solidFill>
                  <a:schemeClr val="tx1">
                    <a:lumMod val="75000"/>
                    <a:lumOff val="25000"/>
                  </a:schemeClr>
                </a:solidFill>
                <a:latin typeface="Arial Narrow" panose="020B0606020202030204" pitchFamily="34" charset="0"/>
              </a:endParaRPr>
            </a:p>
          </p:txBody>
        </p:sp>
      </p:grpSp>
      <p:grpSp>
        <p:nvGrpSpPr>
          <p:cNvPr id="20" name="Group 19"/>
          <p:cNvGrpSpPr/>
          <p:nvPr/>
        </p:nvGrpSpPr>
        <p:grpSpPr>
          <a:xfrm>
            <a:off x="7951571" y="3749462"/>
            <a:ext cx="1664381" cy="1546764"/>
            <a:chOff x="5304368" y="2956294"/>
            <a:chExt cx="1664381" cy="1546764"/>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81644" y="2956294"/>
              <a:ext cx="909828" cy="914400"/>
            </a:xfrm>
            <a:prstGeom prst="rect">
              <a:avLst/>
            </a:prstGeom>
          </p:spPr>
        </p:pic>
        <p:sp>
          <p:nvSpPr>
            <p:cNvPr id="15" name="TextBox 14"/>
            <p:cNvSpPr txBox="1"/>
            <p:nvPr/>
          </p:nvSpPr>
          <p:spPr>
            <a:xfrm>
              <a:off x="5304368" y="3856727"/>
              <a:ext cx="1664381"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URBAN DEVELOPMENT</a:t>
              </a:r>
              <a:endParaRPr lang="en-US" dirty="0">
                <a:solidFill>
                  <a:schemeClr val="tx1">
                    <a:lumMod val="75000"/>
                    <a:lumOff val="25000"/>
                  </a:schemeClr>
                </a:solidFill>
                <a:latin typeface="Arial Narrow" panose="020B0606020202030204" pitchFamily="34" charset="0"/>
              </a:endParaRPr>
            </a:p>
          </p:txBody>
        </p:sp>
      </p:grpSp>
      <p:grpSp>
        <p:nvGrpSpPr>
          <p:cNvPr id="4" name="Group 3"/>
          <p:cNvGrpSpPr/>
          <p:nvPr/>
        </p:nvGrpSpPr>
        <p:grpSpPr>
          <a:xfrm>
            <a:off x="6793253" y="1891557"/>
            <a:ext cx="1585652" cy="1284745"/>
            <a:chOff x="6127853" y="4873095"/>
            <a:chExt cx="1585652" cy="1284745"/>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66699" y="4873095"/>
              <a:ext cx="907960" cy="914400"/>
            </a:xfrm>
            <a:prstGeom prst="rect">
              <a:avLst/>
            </a:prstGeom>
          </p:spPr>
        </p:pic>
        <p:sp>
          <p:nvSpPr>
            <p:cNvPr id="18" name="TextBox 17"/>
            <p:cNvSpPr txBox="1"/>
            <p:nvPr/>
          </p:nvSpPr>
          <p:spPr>
            <a:xfrm>
              <a:off x="6127853" y="5788508"/>
              <a:ext cx="1585652"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AGRICULTURE</a:t>
              </a:r>
              <a:endParaRPr lang="en-US" dirty="0">
                <a:solidFill>
                  <a:schemeClr val="tx1">
                    <a:lumMod val="75000"/>
                    <a:lumOff val="25000"/>
                  </a:schemeClr>
                </a:solidFill>
                <a:latin typeface="Arial Narrow" panose="020B0606020202030204" pitchFamily="34" charset="0"/>
              </a:endParaRPr>
            </a:p>
          </p:txBody>
        </p:sp>
      </p:grpSp>
      <p:grpSp>
        <p:nvGrpSpPr>
          <p:cNvPr id="11" name="Group 10"/>
          <p:cNvGrpSpPr/>
          <p:nvPr/>
        </p:nvGrpSpPr>
        <p:grpSpPr>
          <a:xfrm>
            <a:off x="4650658" y="1891557"/>
            <a:ext cx="1531286" cy="1560731"/>
            <a:chOff x="3510130" y="4873095"/>
            <a:chExt cx="1531286" cy="1560731"/>
          </a:xfrm>
        </p:grpSpPr>
        <p:pic>
          <p:nvPicPr>
            <p:cNvPr id="7" name="Picture 6"/>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820849" y="4873095"/>
              <a:ext cx="909848" cy="914400"/>
            </a:xfrm>
            <a:prstGeom prst="rect">
              <a:avLst/>
            </a:prstGeom>
          </p:spPr>
        </p:pic>
        <p:sp>
          <p:nvSpPr>
            <p:cNvPr id="16" name="TextBox 15"/>
            <p:cNvSpPr txBox="1"/>
            <p:nvPr/>
          </p:nvSpPr>
          <p:spPr>
            <a:xfrm>
              <a:off x="3510130" y="5787495"/>
              <a:ext cx="1531286"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WATER RESOURCES</a:t>
              </a:r>
              <a:endParaRPr lang="en-US" dirty="0">
                <a:solidFill>
                  <a:schemeClr val="tx1">
                    <a:lumMod val="75000"/>
                    <a:lumOff val="25000"/>
                  </a:schemeClr>
                </a:solidFill>
                <a:latin typeface="Arial Narrow" panose="020B0606020202030204" pitchFamily="34" charset="0"/>
              </a:endParaRPr>
            </a:p>
          </p:txBody>
        </p:sp>
      </p:grpSp>
      <p:grpSp>
        <p:nvGrpSpPr>
          <p:cNvPr id="13" name="Group 12"/>
          <p:cNvGrpSpPr/>
          <p:nvPr/>
        </p:nvGrpSpPr>
        <p:grpSpPr>
          <a:xfrm>
            <a:off x="3774572" y="3749462"/>
            <a:ext cx="1497588" cy="1563548"/>
            <a:chOff x="2449773" y="2956294"/>
            <a:chExt cx="1497588" cy="1563548"/>
          </a:xfrm>
        </p:grpSpPr>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43647" y="2956294"/>
              <a:ext cx="909840" cy="914400"/>
            </a:xfrm>
            <a:prstGeom prst="rect">
              <a:avLst/>
            </a:prstGeom>
          </p:spPr>
        </p:pic>
        <p:sp>
          <p:nvSpPr>
            <p:cNvPr id="21" name="TextBox 20"/>
            <p:cNvSpPr txBox="1"/>
            <p:nvPr/>
          </p:nvSpPr>
          <p:spPr>
            <a:xfrm>
              <a:off x="2449773" y="3873511"/>
              <a:ext cx="1497588"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HEALTH &amp; </a:t>
              </a:r>
            </a:p>
            <a:p>
              <a:pPr algn="ctr"/>
              <a:r>
                <a:rPr lang="en-US" dirty="0" smtClean="0">
                  <a:solidFill>
                    <a:schemeClr val="tx1">
                      <a:lumMod val="75000"/>
                      <a:lumOff val="25000"/>
                    </a:schemeClr>
                  </a:solidFill>
                  <a:latin typeface="Arial Narrow" panose="020B0606020202030204" pitchFamily="34" charset="0"/>
                </a:rPr>
                <a:t>AIR QUALITY</a:t>
              </a:r>
              <a:endParaRPr lang="en-US" dirty="0">
                <a:solidFill>
                  <a:schemeClr val="tx1">
                    <a:lumMod val="75000"/>
                    <a:lumOff val="25000"/>
                  </a:schemeClr>
                </a:solidFill>
                <a:latin typeface="Arial Narrow" panose="020B0606020202030204" pitchFamily="34" charset="0"/>
              </a:endParaRPr>
            </a:p>
          </p:txBody>
        </p:sp>
      </p:grpSp>
      <p:pic>
        <p:nvPicPr>
          <p:cNvPr id="24" name="Picture 2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9049" t="32687" r="36625" b="53350"/>
          <a:stretch/>
        </p:blipFill>
        <p:spPr>
          <a:xfrm>
            <a:off x="57254" y="72616"/>
            <a:ext cx="2506717" cy="898634"/>
          </a:xfrm>
          <a:prstGeom prst="rect">
            <a:avLst/>
          </a:prstGeom>
        </p:spPr>
      </p:pic>
      <p:sp>
        <p:nvSpPr>
          <p:cNvPr id="25" name="TextBox 24"/>
          <p:cNvSpPr txBox="1"/>
          <p:nvPr/>
        </p:nvSpPr>
        <p:spPr>
          <a:xfrm>
            <a:off x="2551561" y="229546"/>
            <a:ext cx="6148865" cy="584775"/>
          </a:xfrm>
          <a:prstGeom prst="rect">
            <a:avLst/>
          </a:prstGeom>
          <a:noFill/>
        </p:spPr>
        <p:txBody>
          <a:bodyPr wrap="square" rtlCol="0">
            <a:spAutoFit/>
          </a:bodyPr>
          <a:lstStyle/>
          <a:p>
            <a:r>
              <a:rPr lang="en-US" sz="3200" b="1" spc="200" dirty="0" smtClean="0">
                <a:solidFill>
                  <a:schemeClr val="tx1">
                    <a:lumMod val="75000"/>
                    <a:lumOff val="25000"/>
                  </a:schemeClr>
                </a:solidFill>
                <a:latin typeface="Arial" panose="020B0604020202020204" pitchFamily="34" charset="0"/>
                <a:cs typeface="Arial" panose="020B0604020202020204" pitchFamily="34" charset="0"/>
              </a:rPr>
              <a:t>2021 SUMMER PREVIEW</a:t>
            </a:r>
            <a:endParaRPr lang="en-US" sz="3200" b="1" spc="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oup 26"/>
          <p:cNvGrpSpPr/>
          <p:nvPr/>
        </p:nvGrpSpPr>
        <p:grpSpPr>
          <a:xfrm>
            <a:off x="1150376" y="3749462"/>
            <a:ext cx="2084931" cy="1563160"/>
            <a:chOff x="1937583" y="2956682"/>
            <a:chExt cx="2084931" cy="1563160"/>
          </a:xfrm>
        </p:grpSpPr>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5128" y="2956682"/>
              <a:ext cx="909840" cy="913623"/>
            </a:xfrm>
            <a:prstGeom prst="rect">
              <a:avLst/>
            </a:prstGeom>
          </p:spPr>
        </p:pic>
        <p:sp>
          <p:nvSpPr>
            <p:cNvPr id="29" name="TextBox 28"/>
            <p:cNvSpPr txBox="1"/>
            <p:nvPr/>
          </p:nvSpPr>
          <p:spPr>
            <a:xfrm>
              <a:off x="1937583" y="3873511"/>
              <a:ext cx="2084931"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Arial Narrow" panose="020B0606020202030204" pitchFamily="34" charset="0"/>
                </a:rPr>
                <a:t>TRANSPORTATION &amp; INFRASTRUCTURE</a:t>
              </a:r>
              <a:endParaRPr lang="en-US" dirty="0">
                <a:solidFill>
                  <a:schemeClr val="tx1">
                    <a:lumMod val="75000"/>
                    <a:lumOff val="25000"/>
                  </a:schemeClr>
                </a:solidFill>
                <a:latin typeface="Arial Narrow" panose="020B0606020202030204" pitchFamily="34" charset="0"/>
              </a:endParaRPr>
            </a:p>
          </p:txBody>
        </p:sp>
      </p:grpSp>
    </p:spTree>
    <p:extLst>
      <p:ext uri="{BB962C8B-B14F-4D97-AF65-F5344CB8AC3E}">
        <p14:creationId xmlns:p14="http://schemas.microsoft.com/office/powerpoint/2010/main" val="31528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23E5A8-0CD4-4D55-AC46-DD52CC371687}"/>
              </a:ext>
            </a:extLst>
          </p:cNvPr>
          <p:cNvSpPr>
            <a:spLocks noGrp="1"/>
          </p:cNvSpPr>
          <p:nvPr/>
        </p:nvSpPr>
        <p:spPr>
          <a:xfrm>
            <a:off x="167645" y="1224631"/>
            <a:ext cx="6626073" cy="202689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 The urban heat island effect (UHI) in Yonkers, NY has contributed to excess heat in certain areas of the city and is expected to </a:t>
            </a:r>
            <a:r>
              <a:rPr lang="en-US" dirty="0" smtClean="0">
                <a:solidFill>
                  <a:srgbClr val="3F3F3F"/>
                </a:solidFill>
                <a:latin typeface="Century Gothic"/>
              </a:rPr>
              <a:t>intensify </a:t>
            </a:r>
            <a:r>
              <a:rPr lang="en-US" dirty="0">
                <a:solidFill>
                  <a:srgbClr val="3F3F3F"/>
                </a:solidFill>
                <a:latin typeface="Century Gothic"/>
              </a:rPr>
              <a:t>with projected climate changes. The UHI contributes to heat-related illness and morbidity in response to hot-weather episodes and has been especially prominent in neighborhoods subjected to historical race-based housing segregation where little green </a:t>
            </a:r>
            <a:r>
              <a:rPr lang="en-US" dirty="0" smtClean="0">
                <a:solidFill>
                  <a:srgbClr val="3F3F3F"/>
                </a:solidFill>
                <a:latin typeface="Century Gothic"/>
              </a:rPr>
              <a:t>infrastructure </a:t>
            </a:r>
            <a:r>
              <a:rPr lang="en-US" dirty="0">
                <a:solidFill>
                  <a:srgbClr val="3F3F3F"/>
                </a:solidFill>
                <a:latin typeface="Century Gothic"/>
              </a:rPr>
              <a:t>exists. </a:t>
            </a:r>
          </a:p>
        </p:txBody>
      </p:sp>
      <p:sp>
        <p:nvSpPr>
          <p:cNvPr id="7" name="Content Placeholder 4">
            <a:extLst>
              <a:ext uri="{FF2B5EF4-FFF2-40B4-BE49-F238E27FC236}">
                <a16:creationId xmlns:a16="http://schemas.microsoft.com/office/drawing/2014/main" id="{2798C49B-EE5C-4259-9742-CF0A921C2CB3}"/>
              </a:ext>
            </a:extLst>
          </p:cNvPr>
          <p:cNvSpPr>
            <a:spLocks noGrp="1"/>
          </p:cNvSpPr>
          <p:nvPr/>
        </p:nvSpPr>
        <p:spPr>
          <a:xfrm>
            <a:off x="167645" y="3822256"/>
            <a:ext cx="3725929" cy="108692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266E99"/>
              </a:buClr>
              <a:buFont typeface="Arial"/>
              <a:buChar char="•"/>
            </a:pPr>
            <a:r>
              <a:rPr lang="en-US" dirty="0">
                <a:solidFill>
                  <a:srgbClr val="3F3F3F"/>
                </a:solidFill>
                <a:latin typeface="Century Gothic"/>
              </a:rPr>
              <a:t>Groundwork USA</a:t>
            </a:r>
          </a:p>
          <a:p>
            <a:pPr marL="285750" indent="-285750">
              <a:buClr>
                <a:srgbClr val="266E99"/>
              </a:buClr>
              <a:buFont typeface="Arial"/>
              <a:buChar char="•"/>
            </a:pPr>
            <a:r>
              <a:rPr lang="en-US" dirty="0">
                <a:solidFill>
                  <a:srgbClr val="3F3F3F"/>
                </a:solidFill>
                <a:latin typeface="Century Gothic"/>
              </a:rPr>
              <a:t>Groundwork Hudson Valley</a:t>
            </a:r>
            <a:endParaRPr lang="en-US" dirty="0"/>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0B53303E-3049-4622-82E4-7AE8157B74A5}"/>
              </a:ext>
            </a:extLst>
          </p:cNvPr>
          <p:cNvSpPr>
            <a:spLocks noGrp="1"/>
          </p:cNvSpPr>
          <p:nvPr/>
        </p:nvSpPr>
        <p:spPr>
          <a:xfrm>
            <a:off x="8344427" y="4833756"/>
            <a:ext cx="2753018" cy="169525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266E99"/>
              </a:buClr>
              <a:buFont typeface="Arial"/>
              <a:buChar char="•"/>
            </a:pPr>
            <a:r>
              <a:rPr lang="en-US" dirty="0">
                <a:solidFill>
                  <a:srgbClr val="3F3F3F"/>
                </a:solidFill>
                <a:latin typeface="Century Gothic"/>
              </a:rPr>
              <a:t>Landsat 8 OLI</a:t>
            </a:r>
          </a:p>
          <a:p>
            <a:pPr marL="285750" indent="-285750">
              <a:buClr>
                <a:srgbClr val="266E99"/>
              </a:buClr>
              <a:buFont typeface="Arial"/>
              <a:buChar char="•"/>
            </a:pPr>
            <a:r>
              <a:rPr lang="en-US" dirty="0">
                <a:solidFill>
                  <a:srgbClr val="3F3F3F"/>
                </a:solidFill>
                <a:latin typeface="Century Gothic"/>
              </a:rPr>
              <a:t>Landsat 8 TIRS</a:t>
            </a:r>
          </a:p>
          <a:p>
            <a:pPr marL="285750" indent="-285750">
              <a:buClr>
                <a:srgbClr val="266E99"/>
              </a:buClr>
              <a:buFont typeface="Arial"/>
              <a:buChar char="•"/>
            </a:pPr>
            <a:r>
              <a:rPr lang="en-US" dirty="0">
                <a:solidFill>
                  <a:srgbClr val="3F3F3F"/>
                </a:solidFill>
                <a:latin typeface="Century Gothic"/>
              </a:rPr>
              <a:t>ISS ECOSTRESS</a:t>
            </a:r>
          </a:p>
          <a:p>
            <a:pPr marL="285750" indent="-285750">
              <a:buClr>
                <a:srgbClr val="266E99"/>
              </a:buClr>
              <a:buFont typeface="Arial"/>
              <a:buChar char="•"/>
            </a:pPr>
            <a:r>
              <a:rPr lang="en-US" dirty="0">
                <a:solidFill>
                  <a:srgbClr val="3F3F3F"/>
                </a:solidFill>
                <a:latin typeface="Century Gothic"/>
              </a:rPr>
              <a:t>ISS GEDI</a:t>
            </a:r>
          </a:p>
        </p:txBody>
      </p:sp>
      <p:sp>
        <p:nvSpPr>
          <p:cNvPr id="16" name="Content Placeholder 6">
            <a:extLst>
              <a:ext uri="{FF2B5EF4-FFF2-40B4-BE49-F238E27FC236}">
                <a16:creationId xmlns:a16="http://schemas.microsoft.com/office/drawing/2014/main" id="{653D42A7-7840-4DF1-BCD8-91E146B2B4C9}"/>
              </a:ext>
            </a:extLst>
          </p:cNvPr>
          <p:cNvSpPr>
            <a:spLocks noGrp="1"/>
          </p:cNvSpPr>
          <p:nvPr/>
        </p:nvSpPr>
        <p:spPr>
          <a:xfrm>
            <a:off x="167645" y="4833757"/>
            <a:ext cx="7802690" cy="169525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Utilizing environmental parameters and combining them with sociodemographic data will provide social vulnerability maps and help Groundwork determine areas in need of green </a:t>
            </a:r>
            <a:r>
              <a:rPr lang="en-US" dirty="0" smtClean="0">
                <a:solidFill>
                  <a:srgbClr val="3F3F3F"/>
                </a:solidFill>
                <a:latin typeface="Century Gothic"/>
              </a:rPr>
              <a:t>infrastructure </a:t>
            </a:r>
            <a:r>
              <a:rPr lang="en-US" dirty="0">
                <a:solidFill>
                  <a:srgbClr val="3F3F3F"/>
                </a:solidFill>
                <a:latin typeface="Century Gothic"/>
              </a:rPr>
              <a:t>improvement. Additional maps will help partners identify what type of </a:t>
            </a:r>
            <a:r>
              <a:rPr lang="en-US" dirty="0" smtClean="0">
                <a:solidFill>
                  <a:srgbClr val="3F3F3F"/>
                </a:solidFill>
                <a:latin typeface="Century Gothic"/>
              </a:rPr>
              <a:t>infrastructure </a:t>
            </a:r>
            <a:r>
              <a:rPr lang="en-US" dirty="0">
                <a:solidFill>
                  <a:srgbClr val="3F3F3F"/>
                </a:solidFill>
                <a:latin typeface="Century Gothic"/>
              </a:rPr>
              <a:t>can allow for greater cooling capacity in vulnerable areas. </a:t>
            </a:r>
          </a:p>
        </p:txBody>
      </p:sp>
      <p:sp>
        <p:nvSpPr>
          <p:cNvPr id="20" name="Content Placeholder 7">
            <a:extLst>
              <a:ext uri="{FF2B5EF4-FFF2-40B4-BE49-F238E27FC236}">
                <a16:creationId xmlns:a16="http://schemas.microsoft.com/office/drawing/2014/main" id="{4C245D0E-80C1-4DD5-BA11-6FABDF951614}"/>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Arizona – Tempe</a:t>
            </a:r>
          </a:p>
        </p:txBody>
      </p:sp>
      <p:sp>
        <p:nvSpPr>
          <p:cNvPr id="2" name="Title 4">
            <a:extLst>
              <a:ext uri="{FF2B5EF4-FFF2-40B4-BE49-F238E27FC236}">
                <a16:creationId xmlns:a16="http://schemas.microsoft.com/office/drawing/2014/main" id="{6A91930C-4044-484B-86C0-FF47D96E0EE5}"/>
              </a:ext>
            </a:extLst>
          </p:cNvPr>
          <p:cNvSpPr txBox="1">
            <a:spLocks/>
          </p:cNvSpPr>
          <p:nvPr/>
        </p:nvSpPr>
        <p:spPr>
          <a:xfrm>
            <a:off x="167645"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66E99"/>
                </a:solidFill>
                <a:latin typeface="Century Gothic" panose="020F0302020204030204"/>
              </a:rPr>
              <a:t>Yonkers Urban Development</a:t>
            </a:r>
            <a:r>
              <a:rPr lang="en-US" sz="4000" b="1" dirty="0">
                <a:solidFill>
                  <a:srgbClr val="266E99"/>
                </a:solidFill>
                <a:latin typeface="Century Gothic" panose="020F0302020204030204"/>
              </a:rPr>
              <a:t> </a:t>
            </a:r>
          </a:p>
        </p:txBody>
      </p:sp>
      <p:pic>
        <p:nvPicPr>
          <p:cNvPr id="3" name="Picture 4">
            <a:extLst>
              <a:ext uri="{FF2B5EF4-FFF2-40B4-BE49-F238E27FC236}">
                <a16:creationId xmlns:a16="http://schemas.microsoft.com/office/drawing/2014/main" id="{390EF74B-C7C5-4705-B3A7-F6545AF5B49C}"/>
              </a:ext>
            </a:extLst>
          </p:cNvPr>
          <p:cNvPicPr>
            <a:picLocks noChangeAspect="1"/>
          </p:cNvPicPr>
          <p:nvPr/>
        </p:nvPicPr>
        <p:blipFill>
          <a:blip r:embed="rId3"/>
          <a:stretch>
            <a:fillRect/>
          </a:stretch>
        </p:blipFill>
        <p:spPr>
          <a:xfrm>
            <a:off x="6965576" y="1100418"/>
            <a:ext cx="3751729" cy="331245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ED074D5-CACE-4C15-9BBE-878EDFFA9375}"/>
              </a:ext>
            </a:extLst>
          </p:cNvPr>
          <p:cNvSpPr txBox="1"/>
          <p:nvPr/>
        </p:nvSpPr>
        <p:spPr>
          <a:xfrm>
            <a:off x="6972827" y="415896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panose="020B0502020202020204" pitchFamily="34" charset="0"/>
              </a:rPr>
              <a:t>Credit: Jim Henderson</a:t>
            </a:r>
          </a:p>
        </p:txBody>
      </p:sp>
    </p:spTree>
    <p:extLst>
      <p:ext uri="{BB962C8B-B14F-4D97-AF65-F5344CB8AC3E}">
        <p14:creationId xmlns:p14="http://schemas.microsoft.com/office/powerpoint/2010/main" val="3435149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A picture containing outdoor, city, crowd&#10;&#10;Description automatically generated">
            <a:extLst>
              <a:ext uri="{FF2B5EF4-FFF2-40B4-BE49-F238E27FC236}">
                <a16:creationId xmlns:a16="http://schemas.microsoft.com/office/drawing/2014/main" id="{695AF14A-C1D9-4235-A19F-2AE6E27E7E68}"/>
              </a:ext>
            </a:extLst>
          </p:cNvPr>
          <p:cNvPicPr>
            <a:picLocks noChangeAspect="1"/>
          </p:cNvPicPr>
          <p:nvPr/>
        </p:nvPicPr>
        <p:blipFill>
          <a:blip r:embed="rId3"/>
          <a:stretch>
            <a:fillRect/>
          </a:stretch>
        </p:blipFill>
        <p:spPr>
          <a:xfrm>
            <a:off x="6744571" y="2186492"/>
            <a:ext cx="3970840" cy="4228312"/>
          </a:xfrm>
          <a:prstGeom prst="rect">
            <a:avLst/>
          </a:prstGeom>
          <a:ln>
            <a:noFill/>
          </a:ln>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3D23E5A8-0CD4-4D55-AC46-DD52CC371687}"/>
              </a:ext>
            </a:extLst>
          </p:cNvPr>
          <p:cNvSpPr>
            <a:spLocks noGrp="1"/>
          </p:cNvSpPr>
          <p:nvPr/>
        </p:nvSpPr>
        <p:spPr>
          <a:xfrm>
            <a:off x="275003" y="1168243"/>
            <a:ext cx="10617173"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a:t>
            </a:r>
            <a:r>
              <a:rPr lang="en-US" b="1" dirty="0">
                <a:solidFill>
                  <a:schemeClr val="tx1">
                    <a:lumMod val="75000"/>
                    <a:lumOff val="25000"/>
                  </a:schemeClr>
                </a:solidFill>
                <a:latin typeface="Century Gothic"/>
              </a:rPr>
              <a:t> </a:t>
            </a:r>
            <a:r>
              <a:rPr lang="en-US" dirty="0">
                <a:solidFill>
                  <a:schemeClr val="tx1">
                    <a:lumMod val="75000"/>
                    <a:lumOff val="25000"/>
                  </a:schemeClr>
                </a:solidFill>
                <a:latin typeface="Century Gothic"/>
                <a:ea typeface="+mn-lt"/>
                <a:cs typeface="+mn-lt"/>
              </a:rPr>
              <a:t>Cincinnati, Ohio and Covington, Kentucky are both densely populated urban environments nearby major bodies of water. These conditions make the local communities vulnerable to both potential flooding and landslides.</a:t>
            </a:r>
            <a:endParaRPr lang="en-US" dirty="0">
              <a:solidFill>
                <a:schemeClr val="tx1">
                  <a:lumMod val="75000"/>
                  <a:lumOff val="25000"/>
                </a:schemeClr>
              </a:solidFill>
              <a:latin typeface="Century Gothic"/>
            </a:endParaRPr>
          </a:p>
        </p:txBody>
      </p:sp>
      <p:sp>
        <p:nvSpPr>
          <p:cNvPr id="7" name="Content Placeholder 4">
            <a:extLst>
              <a:ext uri="{FF2B5EF4-FFF2-40B4-BE49-F238E27FC236}">
                <a16:creationId xmlns:a16="http://schemas.microsoft.com/office/drawing/2014/main" id="{2798C49B-EE5C-4259-9742-CF0A921C2CB3}"/>
              </a:ext>
            </a:extLst>
          </p:cNvPr>
          <p:cNvSpPr>
            <a:spLocks noGrp="1"/>
          </p:cNvSpPr>
          <p:nvPr/>
        </p:nvSpPr>
        <p:spPr>
          <a:xfrm>
            <a:off x="2848667" y="2341358"/>
            <a:ext cx="3812756" cy="148021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266E99"/>
              </a:buClr>
              <a:buFont typeface="Arial"/>
              <a:buChar char="•"/>
            </a:pPr>
            <a:r>
              <a:rPr lang="en-US" dirty="0">
                <a:solidFill>
                  <a:srgbClr val="3F3F3F"/>
                </a:solidFill>
                <a:latin typeface="Century Gothic"/>
              </a:rPr>
              <a:t>Groundwork USA</a:t>
            </a:r>
            <a:endParaRPr lang="en-US" dirty="0"/>
          </a:p>
          <a:p>
            <a:pPr marL="285750" indent="-285750">
              <a:buClr>
                <a:srgbClr val="266E99"/>
              </a:buClr>
              <a:buFont typeface="Arial"/>
              <a:buChar char="•"/>
            </a:pPr>
            <a:r>
              <a:rPr lang="en-US" dirty="0">
                <a:solidFill>
                  <a:srgbClr val="3F3F3F"/>
                </a:solidFill>
                <a:latin typeface="Century Gothic"/>
              </a:rPr>
              <a:t>Groundwork Ohio River Valley</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0B53303E-3049-4622-82E4-7AE8157B74A5}"/>
              </a:ext>
            </a:extLst>
          </p:cNvPr>
          <p:cNvSpPr>
            <a:spLocks noGrp="1"/>
          </p:cNvSpPr>
          <p:nvPr/>
        </p:nvSpPr>
        <p:spPr>
          <a:xfrm>
            <a:off x="275003" y="2341358"/>
            <a:ext cx="2814486" cy="18324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266E99"/>
              </a:buClr>
              <a:buFont typeface="Arial"/>
              <a:buChar char="•"/>
            </a:pPr>
            <a:r>
              <a:rPr lang="en-US" dirty="0">
                <a:solidFill>
                  <a:srgbClr val="3F3F3F"/>
                </a:solidFill>
                <a:latin typeface="Century Gothic"/>
              </a:rPr>
              <a:t>SRTM</a:t>
            </a:r>
          </a:p>
          <a:p>
            <a:pPr marL="285750" indent="-285750">
              <a:buClr>
                <a:srgbClr val="266E99"/>
              </a:buClr>
              <a:buFont typeface="Arial"/>
              <a:buChar char="•"/>
            </a:pPr>
            <a:r>
              <a:rPr lang="en-US" dirty="0">
                <a:solidFill>
                  <a:srgbClr val="3F3F3F"/>
                </a:solidFill>
                <a:latin typeface="Century Gothic"/>
              </a:rPr>
              <a:t>Landsat 8</a:t>
            </a:r>
          </a:p>
          <a:p>
            <a:pPr marL="285750" indent="-285750">
              <a:buClr>
                <a:srgbClr val="266E99"/>
              </a:buClr>
              <a:buFont typeface="Arial"/>
              <a:buChar char="•"/>
            </a:pPr>
            <a:r>
              <a:rPr lang="en-US" dirty="0">
                <a:solidFill>
                  <a:srgbClr val="3F3F3F"/>
                </a:solidFill>
                <a:latin typeface="Century Gothic"/>
              </a:rPr>
              <a:t>Sentinel-1</a:t>
            </a:r>
          </a:p>
          <a:p>
            <a:pPr marL="285750" indent="-285750">
              <a:buClr>
                <a:srgbClr val="266E99"/>
              </a:buClr>
              <a:buFont typeface="Arial"/>
              <a:buChar char="•"/>
            </a:pPr>
            <a:r>
              <a:rPr lang="en-US" dirty="0">
                <a:solidFill>
                  <a:srgbClr val="3F3F3F"/>
                </a:solidFill>
                <a:latin typeface="Century Gothic"/>
              </a:rPr>
              <a:t>Sentinel- 2</a:t>
            </a:r>
          </a:p>
          <a:p>
            <a:pPr marL="285750" indent="-285750">
              <a:buClr>
                <a:srgbClr val="266E99"/>
              </a:buClr>
              <a:buFont typeface="Arial"/>
              <a:buChar char="•"/>
            </a:pPr>
            <a:r>
              <a:rPr lang="en-US" dirty="0">
                <a:solidFill>
                  <a:srgbClr val="3F3F3F"/>
                </a:solidFill>
                <a:latin typeface="Century Gothic"/>
              </a:rPr>
              <a:t>GPM IMERG </a:t>
            </a:r>
          </a:p>
          <a:p>
            <a:pPr marL="285750" indent="-285750">
              <a:buClr>
                <a:srgbClr val="266E99"/>
              </a:buClr>
              <a:buFont typeface="Arial"/>
              <a:buChar char="•"/>
            </a:pPr>
            <a:endParaRPr lang="en-US" dirty="0">
              <a:solidFill>
                <a:srgbClr val="3F3F3F"/>
              </a:solidFill>
              <a:latin typeface="Century Gothic"/>
            </a:endParaRPr>
          </a:p>
        </p:txBody>
      </p:sp>
      <p:sp>
        <p:nvSpPr>
          <p:cNvPr id="16" name="Content Placeholder 6">
            <a:extLst>
              <a:ext uri="{FF2B5EF4-FFF2-40B4-BE49-F238E27FC236}">
                <a16:creationId xmlns:a16="http://schemas.microsoft.com/office/drawing/2014/main" id="{653D42A7-7840-4DF1-BCD8-91E146B2B4C9}"/>
              </a:ext>
            </a:extLst>
          </p:cNvPr>
          <p:cNvSpPr>
            <a:spLocks noGrp="1"/>
          </p:cNvSpPr>
          <p:nvPr/>
        </p:nvSpPr>
        <p:spPr>
          <a:xfrm>
            <a:off x="275003" y="4300648"/>
            <a:ext cx="6303272" cy="23589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Provided products such as a Flood Risk Mitigation map package and landslide susceptibility and exposure maps will allow partners t</a:t>
            </a:r>
            <a:r>
              <a:rPr lang="en-US" dirty="0">
                <a:solidFill>
                  <a:schemeClr val="tx1">
                    <a:lumMod val="75000"/>
                    <a:lumOff val="25000"/>
                  </a:schemeClr>
                </a:solidFill>
                <a:latin typeface="Century Gothic"/>
              </a:rPr>
              <a:t>o </a:t>
            </a:r>
            <a:r>
              <a:rPr lang="en-US" dirty="0">
                <a:solidFill>
                  <a:schemeClr val="tx1">
                    <a:lumMod val="75000"/>
                    <a:lumOff val="25000"/>
                  </a:schemeClr>
                </a:solidFill>
                <a:latin typeface="Century Gothic"/>
                <a:ea typeface="+mn-lt"/>
                <a:cs typeface="+mn-lt"/>
              </a:rPr>
              <a:t>better understand flood- and landslide-related vulnerabilities in the region. Additionally, methodology standard operating procedures will allow Groundwork USA to generate consistent and reproducible vulnerability maps for any of its nationwide partner cities. </a:t>
            </a:r>
            <a:endParaRPr lang="en-US" dirty="0">
              <a:solidFill>
                <a:schemeClr val="tx1">
                  <a:lumMod val="75000"/>
                  <a:lumOff val="25000"/>
                </a:schemeClr>
              </a:solidFill>
              <a:latin typeface="Century Gothic"/>
            </a:endParaRPr>
          </a:p>
        </p:txBody>
      </p:sp>
      <p:sp>
        <p:nvSpPr>
          <p:cNvPr id="20" name="Content Placeholder 7">
            <a:extLst>
              <a:ext uri="{FF2B5EF4-FFF2-40B4-BE49-F238E27FC236}">
                <a16:creationId xmlns:a16="http://schemas.microsoft.com/office/drawing/2014/main" id="{4C245D0E-80C1-4DD5-BA11-6FABDF951614}"/>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Massachusetts – Boston</a:t>
            </a:r>
          </a:p>
        </p:txBody>
      </p:sp>
      <p:sp>
        <p:nvSpPr>
          <p:cNvPr id="2" name="Title 4">
            <a:extLst>
              <a:ext uri="{FF2B5EF4-FFF2-40B4-BE49-F238E27FC236}">
                <a16:creationId xmlns:a16="http://schemas.microsoft.com/office/drawing/2014/main" id="{6A91930C-4044-484B-86C0-FF47D96E0EE5}"/>
              </a:ext>
            </a:extLst>
          </p:cNvPr>
          <p:cNvSpPr txBox="1">
            <a:spLocks/>
          </p:cNvSpPr>
          <p:nvPr/>
        </p:nvSpPr>
        <p:spPr>
          <a:xfrm>
            <a:off x="275003" y="374945"/>
            <a:ext cx="10457278" cy="41753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66E99"/>
                </a:solidFill>
                <a:latin typeface="Century Gothic" panose="020F0302020204030204"/>
              </a:rPr>
              <a:t>Cincinnati &amp; Covington Urban Development II</a:t>
            </a:r>
            <a:r>
              <a:rPr lang="en-US" sz="4000" b="1" dirty="0">
                <a:solidFill>
                  <a:srgbClr val="266E99"/>
                </a:solidFill>
                <a:latin typeface="Century Gothic" panose="020F0302020204030204"/>
              </a:rPr>
              <a:t> </a:t>
            </a:r>
          </a:p>
        </p:txBody>
      </p:sp>
      <p:sp>
        <p:nvSpPr>
          <p:cNvPr id="10" name="Content Placeholder 4">
            <a:extLst>
              <a:ext uri="{FF2B5EF4-FFF2-40B4-BE49-F238E27FC236}">
                <a16:creationId xmlns:a16="http://schemas.microsoft.com/office/drawing/2014/main" id="{4DDEB386-5A17-4F2A-97C3-158ECACE0910}"/>
              </a:ext>
            </a:extLst>
          </p:cNvPr>
          <p:cNvSpPr>
            <a:spLocks noGrp="1"/>
          </p:cNvSpPr>
          <p:nvPr/>
        </p:nvSpPr>
        <p:spPr>
          <a:xfrm>
            <a:off x="7654701" y="6159160"/>
            <a:ext cx="3091169" cy="31081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bg1"/>
                </a:solidFill>
                <a:latin typeface="Century Gothic"/>
              </a:rPr>
              <a:t>Image Credit: Carol M. Highsmith</a:t>
            </a:r>
            <a:endParaRPr lang="en-US" sz="1100" dirty="0">
              <a:solidFill>
                <a:schemeClr val="bg1"/>
              </a:solidFill>
              <a:cs typeface="Calibri"/>
            </a:endParaRPr>
          </a:p>
        </p:txBody>
      </p:sp>
    </p:spTree>
    <p:extLst>
      <p:ext uri="{BB962C8B-B14F-4D97-AF65-F5344CB8AC3E}">
        <p14:creationId xmlns:p14="http://schemas.microsoft.com/office/powerpoint/2010/main" val="293122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82288" y="1185705"/>
            <a:ext cx="7014040" cy="216710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Algal toxins produced during harmful algal blooms (HABs) or proliferations (HAPs) have become </a:t>
            </a:r>
            <a:r>
              <a:rPr lang="en-US" dirty="0" smtClean="0">
                <a:solidFill>
                  <a:srgbClr val="3F3F3F"/>
                </a:solidFill>
                <a:latin typeface="Century Gothic"/>
              </a:rPr>
              <a:t>prevalent </a:t>
            </a:r>
            <a:r>
              <a:rPr lang="en-US" dirty="0">
                <a:solidFill>
                  <a:srgbClr val="3F3F3F"/>
                </a:solidFill>
                <a:latin typeface="Century Gothic"/>
              </a:rPr>
              <a:t>within the Highland Lakes Chain within the Colorado River near Austin, TX. Starting in August 2019, toxins in the lakes have threatened ecosystem services, recreational use of waterways, and have caused canine deaths. </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282288" y="3352807"/>
            <a:ext cx="7013241" cy="183374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City of Austin, Department of Watershed Protection</a:t>
            </a:r>
          </a:p>
          <a:p>
            <a:pPr marL="285750" indent="-285750">
              <a:buClr>
                <a:srgbClr val="54AEB2"/>
              </a:buClr>
              <a:buFont typeface="Arial"/>
              <a:buChar char="•"/>
            </a:pPr>
            <a:r>
              <a:rPr lang="en-US" dirty="0">
                <a:solidFill>
                  <a:srgbClr val="3F3F3F"/>
                </a:solidFill>
                <a:latin typeface="Century Gothic"/>
              </a:rPr>
              <a:t>Lower Colorado River Authority</a:t>
            </a:r>
          </a:p>
          <a:p>
            <a:pPr marL="285750" indent="-285750">
              <a:buClr>
                <a:srgbClr val="54AEB2"/>
              </a:buClr>
              <a:buFont typeface="Arial"/>
              <a:buChar char="•"/>
            </a:pPr>
            <a:r>
              <a:rPr lang="en-US" dirty="0">
                <a:solidFill>
                  <a:srgbClr val="3F3F3F"/>
                </a:solidFill>
                <a:latin typeface="Century Gothic"/>
              </a:rPr>
              <a:t>The University of Texas at Austin, Department of Molecular Biosciences </a:t>
            </a:r>
          </a:p>
          <a:p>
            <a:pPr marL="285750" indent="-285750">
              <a:buClr>
                <a:srgbClr val="54AEB2"/>
              </a:buClr>
              <a:buFont typeface="Arial"/>
              <a:buChar char="•"/>
            </a:pPr>
            <a:r>
              <a:rPr lang="en-US" dirty="0">
                <a:solidFill>
                  <a:srgbClr val="3F3F3F"/>
                </a:solidFill>
                <a:latin typeface="Century Gothic"/>
              </a:rPr>
              <a:t>Austin Water Utility</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7925683" y="4860561"/>
            <a:ext cx="2753019" cy="18069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Earth Observations: </a:t>
            </a:r>
          </a:p>
          <a:p>
            <a:pPr marL="285750" indent="-285750">
              <a:buClr>
                <a:srgbClr val="54AEB2"/>
              </a:buClr>
              <a:buFont typeface="Arial"/>
              <a:buChar char="•"/>
            </a:pPr>
            <a:r>
              <a:rPr lang="en-US">
                <a:solidFill>
                  <a:schemeClr val="tx1">
                    <a:lumMod val="75000"/>
                    <a:lumOff val="25000"/>
                  </a:schemeClr>
                </a:solidFill>
                <a:latin typeface="Century Gothic"/>
                <a:cs typeface="Calibri"/>
              </a:rPr>
              <a:t>Landsat </a:t>
            </a:r>
            <a:r>
              <a:rPr lang="en-US" smtClean="0">
                <a:solidFill>
                  <a:schemeClr val="tx1">
                    <a:lumMod val="75000"/>
                    <a:lumOff val="25000"/>
                  </a:schemeClr>
                </a:solidFill>
                <a:latin typeface="Century Gothic"/>
                <a:cs typeface="Calibri"/>
              </a:rPr>
              <a:t>8 </a:t>
            </a:r>
            <a:r>
              <a:rPr lang="en-US" dirty="0">
                <a:solidFill>
                  <a:schemeClr val="tx1">
                    <a:lumMod val="75000"/>
                    <a:lumOff val="25000"/>
                  </a:schemeClr>
                </a:solidFill>
                <a:latin typeface="Century Gothic"/>
                <a:cs typeface="Calibri"/>
              </a:rPr>
              <a:t>OLI</a:t>
            </a:r>
            <a:endParaRPr lang="en-US" dirty="0">
              <a:solidFill>
                <a:schemeClr val="tx1">
                  <a:lumMod val="75000"/>
                  <a:lumOff val="25000"/>
                </a:schemeClr>
              </a:solidFill>
              <a:latin typeface="Century Gothic"/>
            </a:endParaRPr>
          </a:p>
          <a:p>
            <a:pPr marL="285750" indent="-285750">
              <a:buClr>
                <a:srgbClr val="54AEB2"/>
              </a:buClr>
              <a:buFont typeface="Arial"/>
              <a:buChar char="•"/>
            </a:pPr>
            <a:r>
              <a:rPr lang="en-US" dirty="0">
                <a:solidFill>
                  <a:schemeClr val="tx1">
                    <a:lumMod val="75000"/>
                    <a:lumOff val="25000"/>
                  </a:schemeClr>
                </a:solidFill>
                <a:latin typeface="Century Gothic"/>
              </a:rPr>
              <a:t>Terra/Aqua MODIS</a:t>
            </a:r>
          </a:p>
          <a:p>
            <a:pPr marL="285750" indent="-285750">
              <a:buClr>
                <a:srgbClr val="54AEB2"/>
              </a:buClr>
              <a:buFont typeface="Arial"/>
              <a:buChar char="•"/>
            </a:pPr>
            <a:r>
              <a:rPr lang="en-US" dirty="0">
                <a:solidFill>
                  <a:schemeClr val="tx1">
                    <a:lumMod val="75000"/>
                    <a:lumOff val="25000"/>
                  </a:schemeClr>
                </a:solidFill>
                <a:latin typeface="Century Gothic"/>
              </a:rPr>
              <a:t>Sentinel-2 MSI</a:t>
            </a:r>
          </a:p>
          <a:p>
            <a:pPr marL="285750" indent="-285750">
              <a:buClr>
                <a:srgbClr val="54AEB2"/>
              </a:buClr>
              <a:buFont typeface="Arial"/>
              <a:buChar char="•"/>
            </a:pPr>
            <a:r>
              <a:rPr lang="en-US" dirty="0">
                <a:solidFill>
                  <a:schemeClr val="tx1">
                    <a:lumMod val="75000"/>
                    <a:lumOff val="25000"/>
                  </a:schemeClr>
                </a:solidFill>
                <a:latin typeface="Century Gothic"/>
              </a:rPr>
              <a:t>Sentinel-3 OCLI</a:t>
            </a:r>
          </a:p>
          <a:p>
            <a:pPr marL="285750" indent="-285750">
              <a:buClr>
                <a:srgbClr val="54AEB2"/>
              </a:buClr>
              <a:buFont typeface="Arial"/>
              <a:buChar char="•"/>
            </a:pPr>
            <a:r>
              <a:rPr lang="en-US" dirty="0">
                <a:solidFill>
                  <a:schemeClr val="tx1">
                    <a:lumMod val="75000"/>
                    <a:lumOff val="25000"/>
                  </a:schemeClr>
                </a:solidFill>
                <a:latin typeface="Century Gothic"/>
              </a:rPr>
              <a:t>PlanetScope</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82288" y="5406470"/>
            <a:ext cx="7802690" cy="12605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The DEVELOP team will create a spatial time series of the HABs/HAPs to identify areas for water sampling locations. The team will </a:t>
            </a:r>
            <a:r>
              <a:rPr lang="en-US" dirty="0" smtClean="0">
                <a:solidFill>
                  <a:srgbClr val="3F3F3F"/>
                </a:solidFill>
                <a:latin typeface="Century Gothic"/>
              </a:rPr>
              <a:t>contribute to</a:t>
            </a:r>
            <a:r>
              <a:rPr lang="en-US" dirty="0" smtClean="0">
                <a:solidFill>
                  <a:srgbClr val="3F3F3F"/>
                </a:solidFill>
                <a:latin typeface="Century Gothic"/>
              </a:rPr>
              <a:t> </a:t>
            </a:r>
            <a:r>
              <a:rPr lang="en-US" dirty="0">
                <a:solidFill>
                  <a:srgbClr val="3F3F3F"/>
                </a:solidFill>
                <a:latin typeface="Century Gothic"/>
              </a:rPr>
              <a:t>an </a:t>
            </a:r>
            <a:r>
              <a:rPr lang="en-US">
                <a:solidFill>
                  <a:srgbClr val="3F3F3F"/>
                </a:solidFill>
                <a:latin typeface="Century Gothic"/>
              </a:rPr>
              <a:t>early </a:t>
            </a:r>
            <a:r>
              <a:rPr lang="en-US" smtClean="0">
                <a:solidFill>
                  <a:srgbClr val="3F3F3F"/>
                </a:solidFill>
                <a:latin typeface="Century Gothic"/>
              </a:rPr>
              <a:t>identification </a:t>
            </a:r>
            <a:r>
              <a:rPr lang="en-US" dirty="0">
                <a:solidFill>
                  <a:srgbClr val="3F3F3F"/>
                </a:solidFill>
                <a:latin typeface="Century Gothic"/>
              </a:rPr>
              <a:t>system to determine when HABs/HAPs are likely to be present in the Highland Lakes. </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Arizona – Tempe</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82288"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Highland Lakes Water Resources</a:t>
            </a:r>
            <a:r>
              <a:rPr lang="en-US" sz="4000" b="1" dirty="0">
                <a:solidFill>
                  <a:srgbClr val="54AEB2"/>
                </a:solidFill>
                <a:latin typeface="Century Gothic" panose="020F0302020204030204"/>
              </a:rPr>
              <a:t> </a:t>
            </a:r>
          </a:p>
        </p:txBody>
      </p:sp>
      <p:pic>
        <p:nvPicPr>
          <p:cNvPr id="9" name="Picture 9">
            <a:extLst>
              <a:ext uri="{FF2B5EF4-FFF2-40B4-BE49-F238E27FC236}">
                <a16:creationId xmlns:a16="http://schemas.microsoft.com/office/drawing/2014/main" id="{BACBFA00-DA48-42B1-A770-8660CE93F1B7}"/>
              </a:ext>
            </a:extLst>
          </p:cNvPr>
          <p:cNvPicPr>
            <a:picLocks noChangeAspect="1"/>
          </p:cNvPicPr>
          <p:nvPr/>
        </p:nvPicPr>
        <p:blipFill>
          <a:blip r:embed="rId3"/>
          <a:stretch>
            <a:fillRect/>
          </a:stretch>
        </p:blipFill>
        <p:spPr>
          <a:xfrm>
            <a:off x="7873253" y="917689"/>
            <a:ext cx="2687171" cy="179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a:extLst>
              <a:ext uri="{FF2B5EF4-FFF2-40B4-BE49-F238E27FC236}">
                <a16:creationId xmlns:a16="http://schemas.microsoft.com/office/drawing/2014/main" id="{91F5D043-813A-4AC0-963C-A806A4601731}"/>
              </a:ext>
            </a:extLst>
          </p:cNvPr>
          <p:cNvPicPr>
            <a:picLocks noChangeAspect="1"/>
          </p:cNvPicPr>
          <p:nvPr/>
        </p:nvPicPr>
        <p:blipFill>
          <a:blip r:embed="rId4"/>
          <a:stretch>
            <a:fillRect/>
          </a:stretch>
        </p:blipFill>
        <p:spPr>
          <a:xfrm>
            <a:off x="7873252" y="2786076"/>
            <a:ext cx="2687172" cy="1813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B6238C2-5A15-4043-83B2-4974B4773FB1}"/>
              </a:ext>
            </a:extLst>
          </p:cNvPr>
          <p:cNvSpPr txBox="1"/>
          <p:nvPr/>
        </p:nvSpPr>
        <p:spPr>
          <a:xfrm>
            <a:off x="7844481" y="4343399"/>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panose="020B0502020202020204" pitchFamily="34" charset="0"/>
              </a:rPr>
              <a:t>Credit: City of Austin</a:t>
            </a:r>
          </a:p>
        </p:txBody>
      </p:sp>
    </p:spTree>
    <p:extLst>
      <p:ext uri="{BB962C8B-B14F-4D97-AF65-F5344CB8AC3E}">
        <p14:creationId xmlns:p14="http://schemas.microsoft.com/office/powerpoint/2010/main" val="264815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84910" y="1302934"/>
            <a:ext cx="10102170" cy="14918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Increased frequency of extreme events have escalated the vulnerability of Puerto Rico’s coastlines to waves, storm surges, and sea level rise (SLR). SLR could cause seawater intrusion into freshwater catchments, migration of mangrove forests, and deepening of coastal reefs, which could reduce coastal protection of Jobos Bay.</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3049746" y="3143609"/>
            <a:ext cx="3224108" cy="128949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Jobos Bay National Estuarine Research Reserve (JBNERR)</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284910" y="3143608"/>
            <a:ext cx="3224108" cy="14978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Landsat 8 OLI</a:t>
            </a:r>
          </a:p>
          <a:p>
            <a:pPr marL="285750" indent="-285750">
              <a:buClr>
                <a:srgbClr val="54AEB2"/>
              </a:buClr>
              <a:buFont typeface="Arial"/>
              <a:buChar char="•"/>
            </a:pPr>
            <a:r>
              <a:rPr lang="en-US" dirty="0">
                <a:solidFill>
                  <a:srgbClr val="3F3F3F"/>
                </a:solidFill>
                <a:latin typeface="Century Gothic"/>
              </a:rPr>
              <a:t>Landsat 7 ETM+</a:t>
            </a:r>
          </a:p>
          <a:p>
            <a:pPr marL="285750" indent="-285750">
              <a:buClr>
                <a:srgbClr val="54AEB2"/>
              </a:buClr>
              <a:buFont typeface="Arial"/>
              <a:buChar char="•"/>
            </a:pPr>
            <a:r>
              <a:rPr lang="en-US" dirty="0">
                <a:solidFill>
                  <a:srgbClr val="3F3F3F"/>
                </a:solidFill>
                <a:latin typeface="Century Gothic"/>
              </a:rPr>
              <a:t>Sentinel-2 MSI</a:t>
            </a:r>
          </a:p>
          <a:p>
            <a:pPr marL="285750" indent="-285750">
              <a:buClr>
                <a:srgbClr val="54AEB2"/>
              </a:buClr>
              <a:buFont typeface="Arial"/>
              <a:buChar char="•"/>
            </a:pPr>
            <a:r>
              <a:rPr lang="en-US" dirty="0">
                <a:solidFill>
                  <a:srgbClr val="3F3F3F"/>
                </a:solidFill>
                <a:latin typeface="Century Gothic"/>
              </a:rPr>
              <a:t>SMAP</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84910" y="4830656"/>
            <a:ext cx="5787940" cy="16029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End products can be incorporated into JBNERR’s resilience and monitoring efforts and enhance the partner’s understanding of how the southern shoreline has changed over the past decade. </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Virginia – Langley</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84910"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Jobos Bay Water Resources</a:t>
            </a:r>
            <a:r>
              <a:rPr lang="en-US" sz="4000" b="1" dirty="0">
                <a:solidFill>
                  <a:srgbClr val="54AEB2"/>
                </a:solidFill>
                <a:latin typeface="Century Gothic" panose="020F0302020204030204"/>
              </a:rPr>
              <a:t> </a:t>
            </a:r>
          </a:p>
        </p:txBody>
      </p:sp>
      <p:grpSp>
        <p:nvGrpSpPr>
          <p:cNvPr id="3" name="Group 2"/>
          <p:cNvGrpSpPr/>
          <p:nvPr/>
        </p:nvGrpSpPr>
        <p:grpSpPr>
          <a:xfrm>
            <a:off x="6142077" y="3029012"/>
            <a:ext cx="4563305" cy="3471495"/>
            <a:chOff x="6142077" y="3029012"/>
            <a:chExt cx="4563305" cy="3471495"/>
          </a:xfrm>
        </p:grpSpPr>
        <p:pic>
          <p:nvPicPr>
            <p:cNvPr id="10" name="Picture 9" descr="A picture containing sky, nature, water, outdoor&#10;&#10;Description automatically generated">
              <a:extLst>
                <a:ext uri="{FF2B5EF4-FFF2-40B4-BE49-F238E27FC236}">
                  <a16:creationId xmlns:a16="http://schemas.microsoft.com/office/drawing/2014/main" id="{6CD19CAA-446D-4BC0-A6B1-000861BAE7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 t="-149" r="523" b="-1083"/>
            <a:stretch/>
          </p:blipFill>
          <p:spPr>
            <a:xfrm>
              <a:off x="6142077" y="3029012"/>
              <a:ext cx="4563305" cy="3471495"/>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B1B74F1E-6E4C-44A3-90B2-FACF720140DD}"/>
                </a:ext>
              </a:extLst>
            </p:cNvPr>
            <p:cNvSpPr/>
            <p:nvPr/>
          </p:nvSpPr>
          <p:spPr>
            <a:xfrm>
              <a:off x="8080946" y="6238897"/>
              <a:ext cx="2624436" cy="261610"/>
            </a:xfrm>
            <a:prstGeom prst="rect">
              <a:avLst/>
            </a:prstGeom>
          </p:spPr>
          <p:txBody>
            <a:bodyPr wrap="none">
              <a:spAutoFit/>
            </a:bodyPr>
            <a:lstStyle/>
            <a:p>
              <a:pPr algn="r"/>
              <a:r>
                <a:rPr lang="en-US" sz="1100" dirty="0">
                  <a:solidFill>
                    <a:schemeClr val="bg1"/>
                  </a:solidFill>
                  <a:latin typeface="Century Gothic" panose="020B0502020202020204" pitchFamily="34" charset="0"/>
                </a:rPr>
                <a:t>Photo by MJ Tangonan on Unsplash</a:t>
              </a:r>
            </a:p>
          </p:txBody>
        </p:sp>
      </p:grpSp>
    </p:spTree>
    <p:extLst>
      <p:ext uri="{BB962C8B-B14F-4D97-AF65-F5344CB8AC3E}">
        <p14:creationId xmlns:p14="http://schemas.microsoft.com/office/powerpoint/2010/main" val="344587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74849" y="903822"/>
            <a:ext cx="10676518"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cs typeface="Calibri"/>
              </a:rPr>
              <a:t>The </a:t>
            </a:r>
            <a:r>
              <a:rPr lang="en-US" dirty="0">
                <a:solidFill>
                  <a:schemeClr val="tx1">
                    <a:lumMod val="75000"/>
                    <a:lumOff val="25000"/>
                  </a:schemeClr>
                </a:solidFill>
                <a:latin typeface="Century Gothic"/>
                <a:cs typeface="Calibri"/>
              </a:rPr>
              <a:t>Breton</a:t>
            </a:r>
            <a:r>
              <a:rPr lang="en-US" dirty="0">
                <a:solidFill>
                  <a:schemeClr val="tx1">
                    <a:lumMod val="75000"/>
                    <a:lumOff val="25000"/>
                  </a:schemeClr>
                </a:solidFill>
                <a:latin typeface="Century Gothic"/>
                <a:ea typeface="+mn-lt"/>
                <a:cs typeface="+mn-lt"/>
              </a:rPr>
              <a:t> National Wildlife Refuge has been negatively affected by several detrimental forces over the past two decades, including </a:t>
            </a:r>
            <a:r>
              <a:rPr lang="en-US" dirty="0" smtClean="0">
                <a:solidFill>
                  <a:schemeClr val="tx1">
                    <a:lumMod val="75000"/>
                    <a:lumOff val="25000"/>
                  </a:schemeClr>
                </a:solidFill>
                <a:latin typeface="Century Gothic"/>
                <a:ea typeface="+mn-lt"/>
                <a:cs typeface="+mn-lt"/>
              </a:rPr>
              <a:t>Hurricane </a:t>
            </a:r>
            <a:r>
              <a:rPr lang="en-US" dirty="0">
                <a:solidFill>
                  <a:schemeClr val="tx1">
                    <a:lumMod val="75000"/>
                    <a:lumOff val="25000"/>
                  </a:schemeClr>
                </a:solidFill>
                <a:latin typeface="Century Gothic"/>
                <a:ea typeface="+mn-lt"/>
                <a:cs typeface="+mn-lt"/>
              </a:rPr>
              <a:t>Katrina and the Deepwater Horizon Oil Spill. </a:t>
            </a:r>
            <a:endParaRPr lang="en-US" dirty="0">
              <a:solidFill>
                <a:schemeClr val="tx1">
                  <a:lumMod val="75000"/>
                  <a:lumOff val="25000"/>
                </a:schemeClr>
              </a:solidFill>
              <a:latin typeface="Century Gothic"/>
              <a:cs typeface="Calibri"/>
            </a:endParaRP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5916263" y="1763986"/>
            <a:ext cx="4569633" cy="180538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chemeClr val="tx1">
                    <a:lumMod val="75000"/>
                    <a:lumOff val="25000"/>
                  </a:schemeClr>
                </a:solidFill>
                <a:latin typeface="Century Gothic"/>
                <a:cs typeface="Calibri"/>
              </a:rPr>
              <a:t>Coastal</a:t>
            </a:r>
            <a:r>
              <a:rPr lang="en-US" dirty="0">
                <a:solidFill>
                  <a:schemeClr val="tx1">
                    <a:lumMod val="75000"/>
                    <a:lumOff val="25000"/>
                  </a:schemeClr>
                </a:solidFill>
                <a:latin typeface="Century Gothic"/>
                <a:ea typeface="+mn-lt"/>
                <a:cs typeface="+mn-lt"/>
              </a:rPr>
              <a:t> Protection and Restoration Authority </a:t>
            </a: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Louisiana Department of Natural Resources, Office of Coastal Management </a:t>
            </a:r>
            <a:endParaRPr lang="en-US" dirty="0">
              <a:solidFill>
                <a:schemeClr val="tx1">
                  <a:lumMod val="75000"/>
                  <a:lumOff val="25000"/>
                </a:schemeClr>
              </a:solidFill>
              <a:latin typeface="Century Gothic"/>
            </a:endParaRP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5916263" y="3559270"/>
            <a:ext cx="4569633" cy="19210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Landsat 8 OLI </a:t>
            </a:r>
            <a:endParaRPr lang="en-US" dirty="0">
              <a:solidFill>
                <a:schemeClr val="tx1">
                  <a:lumMod val="75000"/>
                  <a:lumOff val="25000"/>
                </a:schemeClr>
              </a:solidFill>
              <a:latin typeface="Century Gothic"/>
            </a:endParaRP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Landsat 5 TM</a:t>
            </a: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Landsat 7 ETM+</a:t>
            </a: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Sentinel-2 MSI</a:t>
            </a: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Aqua MODIS </a:t>
            </a:r>
            <a:endParaRPr lang="en-US" dirty="0">
              <a:solidFill>
                <a:schemeClr val="tx1">
                  <a:lumMod val="75000"/>
                  <a:lumOff val="25000"/>
                </a:schemeClr>
              </a:solidFill>
              <a:ea typeface="+mn-lt"/>
              <a:cs typeface="+mn-lt"/>
            </a:endParaRPr>
          </a:p>
          <a:p>
            <a:pPr marL="285750" indent="-285750">
              <a:buClr>
                <a:srgbClr val="54AEB2"/>
              </a:buClr>
              <a:buFont typeface="Arial"/>
              <a:buChar char="•"/>
            </a:pPr>
            <a:r>
              <a:rPr lang="en-US" dirty="0">
                <a:solidFill>
                  <a:schemeClr val="tx1">
                    <a:lumMod val="75000"/>
                    <a:lumOff val="25000"/>
                  </a:schemeClr>
                </a:solidFill>
                <a:latin typeface="Century Gothic"/>
                <a:ea typeface="+mn-lt"/>
                <a:cs typeface="+mn-lt"/>
              </a:rPr>
              <a:t>SMAP L-band Radiometer </a:t>
            </a:r>
          </a:p>
          <a:p>
            <a:pPr>
              <a:buClr>
                <a:srgbClr val="54AEB2"/>
              </a:buClr>
            </a:pPr>
            <a:endParaRPr lang="en-US" dirty="0">
              <a:ea typeface="+mn-lt"/>
              <a:cs typeface="+mn-lt"/>
            </a:endParaRP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74849" y="5654341"/>
            <a:ext cx="10894232" cy="111831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chemeClr val="tx1">
                    <a:lumMod val="75000"/>
                    <a:lumOff val="25000"/>
                  </a:schemeClr>
                </a:solidFill>
                <a:latin typeface="Century Gothic"/>
              </a:rPr>
              <a:t>Understanding the extent to which seagrass meadows have changed throughout Louisiana’s waters is critical in the preparation and response to impending climate disturbances. Project</a:t>
            </a:r>
            <a:r>
              <a:rPr lang="en-US" dirty="0">
                <a:solidFill>
                  <a:schemeClr val="tx1">
                    <a:lumMod val="75000"/>
                    <a:lumOff val="25000"/>
                  </a:schemeClr>
                </a:solidFill>
                <a:latin typeface="Century Gothic"/>
                <a:ea typeface="+mn-lt"/>
                <a:cs typeface="+mn-lt"/>
              </a:rPr>
              <a:t> end</a:t>
            </a:r>
            <a:r>
              <a:rPr lang="en-US" dirty="0">
                <a:ea typeface="+mn-lt"/>
                <a:cs typeface="+mn-lt"/>
              </a:rPr>
              <a:t> </a:t>
            </a:r>
            <a:r>
              <a:rPr lang="en-US" dirty="0">
                <a:solidFill>
                  <a:schemeClr val="tx1">
                    <a:lumMod val="75000"/>
                    <a:lumOff val="25000"/>
                  </a:schemeClr>
                </a:solidFill>
                <a:latin typeface="Century Gothic"/>
                <a:ea typeface="+mn-lt"/>
                <a:cs typeface="+mn-lt"/>
              </a:rPr>
              <a:t>products can contribute to the partners’ initiatives to locate and monitor seagrass meadows throughout Louisiana’s waters. </a:t>
            </a:r>
            <a:endParaRPr lang="en-US" dirty="0">
              <a:solidFill>
                <a:schemeClr val="tx1">
                  <a:lumMod val="75000"/>
                  <a:lumOff val="25000"/>
                </a:schemeClr>
              </a:solidFill>
              <a:latin typeface="Century Gothic"/>
            </a:endParaRPr>
          </a:p>
          <a:p>
            <a:endParaRPr lang="en-US" dirty="0"/>
          </a:p>
          <a:p>
            <a:endParaRPr lang="en-US" dirty="0">
              <a:solidFill>
                <a:schemeClr val="tx1">
                  <a:lumMod val="75000"/>
                  <a:lumOff val="25000"/>
                </a:schemeClr>
              </a:solidFill>
              <a:latin typeface="Century Gothic"/>
            </a:endParaRP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California – Ames</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74849"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Louisiana Water Resources</a:t>
            </a:r>
            <a:r>
              <a:rPr lang="en-US" sz="4000" b="1" dirty="0">
                <a:solidFill>
                  <a:srgbClr val="54AEB2"/>
                </a:solidFill>
                <a:latin typeface="Century Gothic" panose="020F0302020204030204"/>
              </a:rPr>
              <a:t> </a:t>
            </a:r>
          </a:p>
        </p:txBody>
      </p:sp>
      <p:pic>
        <p:nvPicPr>
          <p:cNvPr id="3" name="Picture 3" descr="A picture containing grass, sky, outdoor, field&#10;&#10;Description automatically generated">
            <a:extLst>
              <a:ext uri="{FF2B5EF4-FFF2-40B4-BE49-F238E27FC236}">
                <a16:creationId xmlns:a16="http://schemas.microsoft.com/office/drawing/2014/main" id="{298B942D-C1CA-4E56-B66E-9F56279119A2}"/>
              </a:ext>
            </a:extLst>
          </p:cNvPr>
          <p:cNvPicPr>
            <a:picLocks noChangeAspect="1"/>
          </p:cNvPicPr>
          <p:nvPr/>
        </p:nvPicPr>
        <p:blipFill>
          <a:blip r:embed="rId3"/>
          <a:stretch>
            <a:fillRect/>
          </a:stretch>
        </p:blipFill>
        <p:spPr>
          <a:xfrm>
            <a:off x="495300" y="1947225"/>
            <a:ext cx="5069958" cy="338328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0E88211-D283-4786-A124-A8199FE790B0}"/>
              </a:ext>
            </a:extLst>
          </p:cNvPr>
          <p:cNvSpPr txBox="1"/>
          <p:nvPr/>
        </p:nvSpPr>
        <p:spPr>
          <a:xfrm>
            <a:off x="495300" y="5068895"/>
            <a:ext cx="35160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panose="020B0502020202020204" pitchFamily="34" charset="0"/>
                <a:cs typeface="Calibri"/>
              </a:rPr>
              <a:t>Image Credit: </a:t>
            </a:r>
            <a:r>
              <a:rPr lang="en-US" sz="1100" dirty="0">
                <a:solidFill>
                  <a:schemeClr val="bg1"/>
                </a:solidFill>
                <a:latin typeface="Century Gothic" panose="020B0502020202020204" pitchFamily="34" charset="0"/>
                <a:ea typeface="+mn-lt"/>
                <a:cs typeface="+mn-lt"/>
              </a:rPr>
              <a:t>Benjamin L. Jones</a:t>
            </a:r>
            <a:endParaRPr lang="en-US" sz="1100" dirty="0">
              <a:solidFill>
                <a:schemeClr val="bg1"/>
              </a:solidFill>
              <a:latin typeface="Century Gothic" panose="020B0502020202020204" pitchFamily="34" charset="0"/>
              <a:cs typeface="Calibri"/>
            </a:endParaRPr>
          </a:p>
        </p:txBody>
      </p:sp>
    </p:spTree>
    <p:extLst>
      <p:ext uri="{BB962C8B-B14F-4D97-AF65-F5344CB8AC3E}">
        <p14:creationId xmlns:p14="http://schemas.microsoft.com/office/powerpoint/2010/main" val="85894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76502" y="934412"/>
            <a:ext cx="10599905" cy="139041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Extreme weather events in relation to climate change are impacting wetland ecosystems, altering the frequency and levels of inundation which threaten water resource availability and land stability in these systems. These changes have negative impacts for surrounding community infrastructure and agriculture that rely on forested wetlands in the Maya Tri-National Forest. </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3596504" y="2501460"/>
            <a:ext cx="4706463" cy="235049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Forest Department (Belize)</a:t>
            </a:r>
          </a:p>
          <a:p>
            <a:pPr marL="285750" indent="-285750">
              <a:buClr>
                <a:srgbClr val="54AEB2"/>
              </a:buClr>
              <a:buFont typeface="Arial"/>
              <a:buChar char="•"/>
            </a:pPr>
            <a:r>
              <a:rPr lang="en-US" dirty="0">
                <a:solidFill>
                  <a:srgbClr val="3F3F3F"/>
                </a:solidFill>
                <a:latin typeface="Century Gothic"/>
              </a:rPr>
              <a:t>Land Information Center (Belize)</a:t>
            </a:r>
          </a:p>
          <a:p>
            <a:pPr marL="285750" indent="-285750">
              <a:buClr>
                <a:srgbClr val="54AEB2"/>
              </a:buClr>
              <a:buFont typeface="Arial"/>
              <a:buChar char="•"/>
            </a:pPr>
            <a:r>
              <a:rPr lang="en-US" dirty="0">
                <a:solidFill>
                  <a:srgbClr val="3F3F3F"/>
                </a:solidFill>
                <a:latin typeface="Century Gothic"/>
              </a:rPr>
              <a:t>Center for Monitoring and Evaluation (Guatemala)</a:t>
            </a:r>
            <a:endParaRPr lang="en-US" dirty="0">
              <a:solidFill>
                <a:srgbClr val="000000"/>
              </a:solidFill>
              <a:latin typeface="Calibri" panose="020F0502020204030204"/>
              <a:cs typeface="Calibri" panose="020F0502020204030204"/>
            </a:endParaRPr>
          </a:p>
          <a:p>
            <a:pPr marL="285750" indent="-285750">
              <a:buClr>
                <a:srgbClr val="54AEB2"/>
              </a:buClr>
              <a:buFont typeface="Arial"/>
              <a:buChar char="•"/>
            </a:pPr>
            <a:r>
              <a:rPr lang="en-US" dirty="0">
                <a:solidFill>
                  <a:srgbClr val="3F3F3F"/>
                </a:solidFill>
                <a:latin typeface="Century Gothic"/>
              </a:rPr>
              <a:t>El Colegio de la Frontera Sur (Mexico)</a:t>
            </a:r>
            <a:endParaRPr lang="en-US" dirty="0">
              <a:solidFill>
                <a:srgbClr val="000000"/>
              </a:solidFill>
              <a:latin typeface="Calibri" panose="020F0502020204030204"/>
              <a:cs typeface="Calibri"/>
            </a:endParaRPr>
          </a:p>
          <a:p>
            <a:pPr marL="285750" indent="-285750">
              <a:buClr>
                <a:srgbClr val="54AEB2"/>
              </a:buClr>
              <a:buFont typeface="Arial"/>
              <a:buChar char="•"/>
            </a:pPr>
            <a:r>
              <a:rPr lang="en-US" dirty="0">
                <a:solidFill>
                  <a:srgbClr val="3F3F3F"/>
                </a:solidFill>
                <a:latin typeface="Century Gothic"/>
              </a:rPr>
              <a:t>UCSB MesoAmerican Research Center</a:t>
            </a:r>
            <a:endParaRPr lang="en-US" dirty="0">
              <a:solidFill>
                <a:srgbClr val="000000"/>
              </a:solidFill>
              <a:latin typeface="Calibri" panose="020F0502020204030204"/>
              <a:cs typeface="Calibri"/>
            </a:endParaRPr>
          </a:p>
          <a:p>
            <a:pPr marL="285750" indent="-285750">
              <a:buClr>
                <a:srgbClr val="54AEB2"/>
              </a:buClr>
              <a:buFont typeface="Arial"/>
              <a:buChar char="•"/>
            </a:pPr>
            <a:r>
              <a:rPr lang="en-US" dirty="0">
                <a:solidFill>
                  <a:srgbClr val="3F3F3F"/>
                </a:solidFill>
                <a:latin typeface="Century Gothic"/>
              </a:rPr>
              <a:t>Boles Environmental Consulting</a:t>
            </a:r>
            <a:endParaRPr lang="en-US" dirty="0">
              <a:solidFill>
                <a:srgbClr val="000000"/>
              </a:solidFill>
              <a:latin typeface="Calibri" panose="020F0502020204030204"/>
              <a:cs typeface="Calibri"/>
            </a:endParaRPr>
          </a:p>
          <a:p>
            <a:pPr marL="285750" indent="-285750">
              <a:buClr>
                <a:srgbClr val="54AEB2"/>
              </a:buClr>
              <a:buFont typeface="Arial"/>
              <a:buChar char="•"/>
            </a:pPr>
            <a:r>
              <a:rPr lang="en-US" dirty="0">
                <a:solidFill>
                  <a:srgbClr val="3F3F3F"/>
                </a:solidFill>
                <a:latin typeface="Century Gothic"/>
              </a:rPr>
              <a:t>NASA SERVIR</a:t>
            </a:r>
            <a:endParaRPr lang="en-US" dirty="0">
              <a:solidFill>
                <a:srgbClr val="3F3F3F"/>
              </a:solidFill>
              <a:latin typeface="Century Gothic"/>
              <a:cs typeface="Calibri"/>
            </a:endParaRP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8303540" y="2503496"/>
            <a:ext cx="2430108" cy="217182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ICESat GLAS</a:t>
            </a:r>
          </a:p>
          <a:p>
            <a:pPr marL="285750" indent="-285750">
              <a:buClr>
                <a:srgbClr val="54AEB2"/>
              </a:buClr>
              <a:buFont typeface="Arial"/>
              <a:buChar char="•"/>
            </a:pPr>
            <a:r>
              <a:rPr lang="en-US" dirty="0">
                <a:solidFill>
                  <a:srgbClr val="3F3F3F"/>
                </a:solidFill>
                <a:latin typeface="Century Gothic"/>
              </a:rPr>
              <a:t>ICESat-2 ATLAS</a:t>
            </a:r>
          </a:p>
          <a:p>
            <a:pPr marL="285750" indent="-285750">
              <a:buClr>
                <a:srgbClr val="54AEB2"/>
              </a:buClr>
              <a:buFont typeface="Arial"/>
              <a:buChar char="•"/>
            </a:pPr>
            <a:r>
              <a:rPr lang="en-US" dirty="0">
                <a:solidFill>
                  <a:srgbClr val="3F3F3F"/>
                </a:solidFill>
                <a:latin typeface="Century Gothic"/>
              </a:rPr>
              <a:t>ISS GEDI</a:t>
            </a:r>
          </a:p>
          <a:p>
            <a:pPr marL="285750" indent="-285750">
              <a:buClr>
                <a:srgbClr val="54AEB2"/>
              </a:buClr>
              <a:buFont typeface="Arial"/>
              <a:buChar char="•"/>
            </a:pPr>
            <a:r>
              <a:rPr lang="en-US" dirty="0">
                <a:solidFill>
                  <a:srgbClr val="3F3F3F"/>
                </a:solidFill>
                <a:latin typeface="Century Gothic"/>
              </a:rPr>
              <a:t>ALOS PALSAR</a:t>
            </a:r>
          </a:p>
          <a:p>
            <a:pPr marL="285750" indent="-285750">
              <a:buClr>
                <a:srgbClr val="54AEB2"/>
              </a:buClr>
              <a:buFont typeface="Arial"/>
              <a:buChar char="•"/>
            </a:pPr>
            <a:r>
              <a:rPr lang="en-US" dirty="0">
                <a:solidFill>
                  <a:srgbClr val="3F3F3F"/>
                </a:solidFill>
                <a:latin typeface="Century Gothic"/>
              </a:rPr>
              <a:t>ALOS PALSAR-2</a:t>
            </a:r>
          </a:p>
          <a:p>
            <a:pPr marL="285750" indent="-285750">
              <a:buClr>
                <a:srgbClr val="54AEB2"/>
              </a:buClr>
              <a:buFont typeface="Arial"/>
              <a:buChar char="•"/>
            </a:pPr>
            <a:r>
              <a:rPr lang="en-US" dirty="0">
                <a:solidFill>
                  <a:srgbClr val="3F3F3F"/>
                </a:solidFill>
                <a:latin typeface="Century Gothic"/>
              </a:rPr>
              <a:t>Sentinel-2 MSI</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3596503" y="5473830"/>
            <a:ext cx="7175729" cy="117439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End users can use these products to identify areas prone to highly variable inundation, monitor forested wetland extent, and evaluate sustainable forest management activities and/or agricultural practices.</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California – JPL </a:t>
            </a:r>
            <a:endParaRPr lang="en-US" dirty="0">
              <a:solidFill>
                <a:schemeClr val="bg1"/>
              </a:solidFill>
            </a:endParaRP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76502"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Maya Forest Water Resources</a:t>
            </a:r>
          </a:p>
        </p:txBody>
      </p:sp>
      <p:pic>
        <p:nvPicPr>
          <p:cNvPr id="3" name="Picture 3" descr="A picture containing tree, outdoor, plant, forest&#10;&#10;Description automatically generated">
            <a:extLst>
              <a:ext uri="{FF2B5EF4-FFF2-40B4-BE49-F238E27FC236}">
                <a16:creationId xmlns:a16="http://schemas.microsoft.com/office/drawing/2014/main" id="{1C566AB1-7A64-4F95-8E2D-10E3DD5E3330}"/>
              </a:ext>
            </a:extLst>
          </p:cNvPr>
          <p:cNvPicPr>
            <a:picLocks noChangeAspect="1"/>
          </p:cNvPicPr>
          <p:nvPr/>
        </p:nvPicPr>
        <p:blipFill>
          <a:blip r:embed="rId3"/>
          <a:stretch>
            <a:fillRect/>
          </a:stretch>
        </p:blipFill>
        <p:spPr>
          <a:xfrm>
            <a:off x="229565" y="2506885"/>
            <a:ext cx="3109730" cy="414952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96CB0DA3-AF1C-4795-A207-F6FC79B21CD6}"/>
              </a:ext>
            </a:extLst>
          </p:cNvPr>
          <p:cNvSpPr txBox="1"/>
          <p:nvPr/>
        </p:nvSpPr>
        <p:spPr>
          <a:xfrm>
            <a:off x="228070" y="6381129"/>
            <a:ext cx="232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panose="020B0502020202020204" pitchFamily="34" charset="0"/>
                <a:cs typeface="Calibri"/>
              </a:rPr>
              <a:t>Image Credit: USAID Guatemala</a:t>
            </a:r>
          </a:p>
        </p:txBody>
      </p:sp>
    </p:spTree>
    <p:extLst>
      <p:ext uri="{BB962C8B-B14F-4D97-AF65-F5344CB8AC3E}">
        <p14:creationId xmlns:p14="http://schemas.microsoft.com/office/powerpoint/2010/main" val="2812886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72276" y="953371"/>
            <a:ext cx="10614207" cy="142675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The Powder River is a crucial source of water for local residents and supports a disproportionate share of the region's biodiversity. Russian Olive is a fast-spreading invasive that has invaded riparian areas in the basin, affecting soil health, streamflow, and native vegetation health. Locals are motived to remove Russian Olive, but current extent/distribution is unclear. </a:t>
            </a:r>
            <a:endParaRPr lang="en-US" b="1" dirty="0">
              <a:solidFill>
                <a:srgbClr val="3F3F3F"/>
              </a:solidFill>
              <a:latin typeface="Century Gothic"/>
            </a:endParaRP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5480843" y="2524691"/>
            <a:ext cx="3401484" cy="239998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Powder River County Weed Board</a:t>
            </a:r>
          </a:p>
          <a:p>
            <a:pPr marL="285750" indent="-285750">
              <a:buClr>
                <a:srgbClr val="54AEB2"/>
              </a:buClr>
              <a:buFont typeface="Arial"/>
              <a:buChar char="•"/>
            </a:pPr>
            <a:r>
              <a:rPr lang="en-US" dirty="0">
                <a:solidFill>
                  <a:srgbClr val="3F3F3F"/>
                </a:solidFill>
                <a:latin typeface="Century Gothic"/>
              </a:rPr>
              <a:t>Gay Ranch </a:t>
            </a:r>
          </a:p>
          <a:p>
            <a:pPr marL="285750" indent="-285750">
              <a:buClr>
                <a:srgbClr val="54AEB2"/>
              </a:buClr>
              <a:buFont typeface="Arial"/>
              <a:buChar char="•"/>
            </a:pPr>
            <a:r>
              <a:rPr lang="en-US" dirty="0" smtClean="0">
                <a:solidFill>
                  <a:srgbClr val="3F3F3F"/>
                </a:solidFill>
                <a:latin typeface="Century Gothic"/>
              </a:rPr>
              <a:t>USGS Water Resources Mission Area</a:t>
            </a:r>
            <a:endParaRPr lang="en-US" dirty="0">
              <a:solidFill>
                <a:srgbClr val="3F3F3F"/>
              </a:solidFill>
              <a:latin typeface="Century Gothic"/>
            </a:endParaRPr>
          </a:p>
          <a:p>
            <a:pPr marL="285750" indent="-285750">
              <a:buClr>
                <a:srgbClr val="54AEB2"/>
              </a:buClr>
              <a:buFont typeface="Arial"/>
              <a:buChar char="•"/>
            </a:pPr>
            <a:r>
              <a:rPr lang="en-US" dirty="0">
                <a:solidFill>
                  <a:srgbClr val="3F3F3F"/>
                </a:solidFill>
                <a:latin typeface="Century Gothic"/>
              </a:rPr>
              <a:t>University of Northern Colorado</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8536893" y="2524691"/>
            <a:ext cx="2416140" cy="206205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Landsat 8 OLI</a:t>
            </a:r>
          </a:p>
          <a:p>
            <a:pPr marL="285750" indent="-285750">
              <a:buClr>
                <a:srgbClr val="54AEB2"/>
              </a:buClr>
              <a:buFont typeface="Arial"/>
              <a:buChar char="•"/>
            </a:pPr>
            <a:r>
              <a:rPr lang="en-US" dirty="0">
                <a:solidFill>
                  <a:srgbClr val="3F3F3F"/>
                </a:solidFill>
                <a:latin typeface="Century Gothic"/>
              </a:rPr>
              <a:t>Landsat 5 TM</a:t>
            </a:r>
          </a:p>
          <a:p>
            <a:pPr marL="285750" indent="-285750">
              <a:buClr>
                <a:srgbClr val="54AEB2"/>
              </a:buClr>
              <a:buFont typeface="Arial"/>
              <a:buChar char="•"/>
            </a:pPr>
            <a:r>
              <a:rPr lang="en-US" dirty="0">
                <a:solidFill>
                  <a:srgbClr val="3F3F3F"/>
                </a:solidFill>
                <a:latin typeface="Century Gothic"/>
              </a:rPr>
              <a:t>Sentinel-2 MSI</a:t>
            </a:r>
          </a:p>
          <a:p>
            <a:pPr marL="285750" indent="-285750">
              <a:buClr>
                <a:srgbClr val="54AEB2"/>
              </a:buClr>
              <a:buFont typeface="Arial"/>
              <a:buChar char="•"/>
            </a:pPr>
            <a:r>
              <a:rPr lang="en-US" dirty="0">
                <a:solidFill>
                  <a:srgbClr val="3F3F3F"/>
                </a:solidFill>
                <a:latin typeface="Century Gothic"/>
              </a:rPr>
              <a:t>SRTM</a:t>
            </a:r>
          </a:p>
          <a:p>
            <a:pPr marL="285750" indent="-285750">
              <a:buClr>
                <a:srgbClr val="54AEB2"/>
              </a:buClr>
              <a:buFont typeface="Arial"/>
              <a:buChar char="•"/>
            </a:pPr>
            <a:r>
              <a:rPr lang="en-US" dirty="0">
                <a:solidFill>
                  <a:srgbClr val="3F3F3F"/>
                </a:solidFill>
                <a:latin typeface="Century Gothic"/>
              </a:rPr>
              <a:t>PlanetScope </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5480843" y="5157830"/>
            <a:ext cx="5477276" cy="15084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Maps and analysis of Russian Olive </a:t>
            </a:r>
            <a:r>
              <a:rPr lang="en-US" dirty="0" smtClean="0">
                <a:solidFill>
                  <a:srgbClr val="3F3F3F"/>
                </a:solidFill>
                <a:latin typeface="Century Gothic"/>
              </a:rPr>
              <a:t>occurrence </a:t>
            </a:r>
            <a:r>
              <a:rPr lang="en-US" dirty="0">
                <a:solidFill>
                  <a:srgbClr val="3F3F3F"/>
                </a:solidFill>
                <a:latin typeface="Century Gothic"/>
              </a:rPr>
              <a:t>in relation to the Powder River will help partners understand the plant's current extent, its relationship with riparian dynamics, and how best to treat it. </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Colorado – Fort Collins</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72276"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Powder River Basin Water Resources</a:t>
            </a:r>
            <a:r>
              <a:rPr lang="en-US" sz="4000" b="1" dirty="0">
                <a:solidFill>
                  <a:srgbClr val="54AEB2"/>
                </a:solidFill>
                <a:latin typeface="Century Gothic" panose="020F0302020204030204"/>
              </a:rPr>
              <a:t> </a:t>
            </a:r>
          </a:p>
        </p:txBody>
      </p:sp>
      <p:pic>
        <p:nvPicPr>
          <p:cNvPr id="4" name="Picture 6" descr="A picture containing outdoor, mountain, nature, land&#10;&#10;Description automatically generated">
            <a:extLst>
              <a:ext uri="{FF2B5EF4-FFF2-40B4-BE49-F238E27FC236}">
                <a16:creationId xmlns:a16="http://schemas.microsoft.com/office/drawing/2014/main" id="{287C1ED4-27FD-446B-B65C-65C0411C72F8}"/>
              </a:ext>
            </a:extLst>
          </p:cNvPr>
          <p:cNvPicPr>
            <a:picLocks noChangeAspect="1"/>
          </p:cNvPicPr>
          <p:nvPr/>
        </p:nvPicPr>
        <p:blipFill>
          <a:blip r:embed="rId3"/>
          <a:stretch>
            <a:fillRect/>
          </a:stretch>
        </p:blipFill>
        <p:spPr>
          <a:xfrm>
            <a:off x="266700" y="2646088"/>
            <a:ext cx="4989786" cy="326859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B1B294-A193-4D51-B961-0AADCC0E3D07}"/>
              </a:ext>
            </a:extLst>
          </p:cNvPr>
          <p:cNvSpPr txBox="1"/>
          <p:nvPr/>
        </p:nvSpPr>
        <p:spPr>
          <a:xfrm>
            <a:off x="3354113" y="5653071"/>
            <a:ext cx="19023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bg1"/>
                </a:solidFill>
                <a:latin typeface="Century Gothic"/>
              </a:rPr>
              <a:t>Image </a:t>
            </a:r>
            <a:r>
              <a:rPr lang="en-US" sz="1100" dirty="0" smtClean="0">
                <a:solidFill>
                  <a:schemeClr val="bg1"/>
                </a:solidFill>
                <a:latin typeface="Century Gothic"/>
              </a:rPr>
              <a:t>Credit: </a:t>
            </a:r>
            <a:r>
              <a:rPr lang="en-US" sz="1100" dirty="0">
                <a:solidFill>
                  <a:schemeClr val="bg1"/>
                </a:solidFill>
                <a:latin typeface="Century Gothic"/>
              </a:rPr>
              <a:t>USGS</a:t>
            </a:r>
          </a:p>
        </p:txBody>
      </p:sp>
    </p:spTree>
    <p:extLst>
      <p:ext uri="{BB962C8B-B14F-4D97-AF65-F5344CB8AC3E}">
        <p14:creationId xmlns:p14="http://schemas.microsoft.com/office/powerpoint/2010/main" val="413842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74598" y="1102134"/>
            <a:ext cx="10639208" cy="11776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Drought conditions are increasing in frequency and severity in the southwest. Stock ponds and tanks are critical water resources that need to be monitored but are often remote, which makes them time-intensive and cost-prohibitive to assess as regularly as necessary.</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5848227" y="2199076"/>
            <a:ext cx="4768299" cy="174547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US Forest Service, Kaibab National Forest, Range Management Program</a:t>
            </a:r>
          </a:p>
          <a:p>
            <a:pPr marL="285750" indent="-285750">
              <a:buClr>
                <a:srgbClr val="54AEB2"/>
              </a:buClr>
              <a:buFont typeface="Arial"/>
              <a:buChar char="•"/>
            </a:pPr>
            <a:r>
              <a:rPr lang="en-US" dirty="0">
                <a:solidFill>
                  <a:srgbClr val="3F3F3F"/>
                </a:solidFill>
                <a:latin typeface="Century Gothic"/>
              </a:rPr>
              <a:t>Arizona Department of Game and Fish</a:t>
            </a:r>
          </a:p>
          <a:p>
            <a:pPr marL="285750" indent="-285750">
              <a:buClr>
                <a:srgbClr val="54AEB2"/>
              </a:buClr>
              <a:buFont typeface="Arial"/>
              <a:buChar char="•"/>
            </a:pPr>
            <a:r>
              <a:rPr lang="en-US" dirty="0">
                <a:solidFill>
                  <a:srgbClr val="3F3F3F"/>
                </a:solidFill>
                <a:latin typeface="Century Gothic"/>
              </a:rPr>
              <a:t>Diablo Trust</a:t>
            </a:r>
          </a:p>
          <a:p>
            <a:pPr marL="285750" indent="-285750">
              <a:buClr>
                <a:srgbClr val="54AEB2"/>
              </a:buClr>
              <a:buFont typeface="Arial"/>
              <a:buChar char="•"/>
            </a:pPr>
            <a:r>
              <a:rPr lang="en-US" dirty="0">
                <a:solidFill>
                  <a:srgbClr val="3F3F3F"/>
                </a:solidFill>
                <a:latin typeface="Century Gothic"/>
              </a:rPr>
              <a:t>USFS Rocky Mountain Research Center</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5848228" y="3957753"/>
            <a:ext cx="2495905" cy="11590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Landsat 8 OLI</a:t>
            </a:r>
          </a:p>
          <a:p>
            <a:pPr marL="285750" indent="-285750">
              <a:buClr>
                <a:srgbClr val="54AEB2"/>
              </a:buClr>
              <a:buFont typeface="Arial"/>
              <a:buChar char="•"/>
            </a:pPr>
            <a:r>
              <a:rPr lang="en-US" dirty="0">
                <a:solidFill>
                  <a:srgbClr val="3F3F3F"/>
                </a:solidFill>
                <a:latin typeface="Century Gothic"/>
              </a:rPr>
              <a:t>Sentinel-1 SAR</a:t>
            </a:r>
            <a:endParaRPr lang="en-US" dirty="0"/>
          </a:p>
          <a:p>
            <a:pPr marL="285750" indent="-285750">
              <a:buClr>
                <a:srgbClr val="54AEB2"/>
              </a:buClr>
              <a:buFont typeface="Arial"/>
              <a:buChar char="•"/>
            </a:pPr>
            <a:r>
              <a:rPr lang="en-US" dirty="0">
                <a:solidFill>
                  <a:srgbClr val="3F3F3F"/>
                </a:solidFill>
                <a:latin typeface="Century Gothic"/>
              </a:rPr>
              <a:t>Sentinel-2 MSI</a:t>
            </a:r>
          </a:p>
          <a:p>
            <a:pPr marL="285750" indent="-285750">
              <a:buClr>
                <a:srgbClr val="54AEB2"/>
              </a:buClr>
              <a:buFont typeface="Arial"/>
              <a:buChar char="•"/>
            </a:pPr>
            <a:endParaRPr lang="en-US" dirty="0">
              <a:solidFill>
                <a:srgbClr val="3F3F3F"/>
              </a:solidFill>
              <a:latin typeface="Century Gothic"/>
            </a:endParaRP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74598" y="5248494"/>
            <a:ext cx="10639208" cy="115097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The maps and tool generated by this project will help partners at land management agencies as well as cattle producers and other stakeholders integrate remotely sensed data into their monitoring practices. This will allow them to track general changes in stock pond and tank fill levels more efficiently and cost-effectively.</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Idaho – Pocatello</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74598"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Southwest Water Resources</a:t>
            </a:r>
            <a:r>
              <a:rPr lang="en-US" sz="4000" b="1" dirty="0">
                <a:solidFill>
                  <a:srgbClr val="54AEB2"/>
                </a:solidFill>
                <a:latin typeface="Century Gothic" panose="020F0302020204030204"/>
              </a:rPr>
              <a:t> </a:t>
            </a:r>
          </a:p>
        </p:txBody>
      </p:sp>
      <p:grpSp>
        <p:nvGrpSpPr>
          <p:cNvPr id="9" name="Group 8">
            <a:extLst>
              <a:ext uri="{FF2B5EF4-FFF2-40B4-BE49-F238E27FC236}">
                <a16:creationId xmlns:a16="http://schemas.microsoft.com/office/drawing/2014/main" id="{5A224358-1F01-4958-B914-A9B130043C76}"/>
              </a:ext>
            </a:extLst>
          </p:cNvPr>
          <p:cNvGrpSpPr/>
          <p:nvPr/>
        </p:nvGrpSpPr>
        <p:grpSpPr>
          <a:xfrm>
            <a:off x="465364" y="2322897"/>
            <a:ext cx="5301341" cy="2625157"/>
            <a:chOff x="206829" y="1993956"/>
            <a:chExt cx="4906734" cy="2216943"/>
          </a:xfrm>
          <a:effectLst>
            <a:outerShdw blurRad="50800" dist="38100" dir="2700000" algn="tl" rotWithShape="0">
              <a:prstClr val="black">
                <a:alpha val="40000"/>
              </a:prstClr>
            </a:outerShdw>
          </a:effectLst>
        </p:grpSpPr>
        <p:pic>
          <p:nvPicPr>
            <p:cNvPr id="4" name="Picture 6" descr="&#10;">
              <a:extLst>
                <a:ext uri="{FF2B5EF4-FFF2-40B4-BE49-F238E27FC236}">
                  <a16:creationId xmlns:a16="http://schemas.microsoft.com/office/drawing/2014/main" id="{E3AE4907-32A5-4763-803C-179D5D68A5B5}"/>
                </a:ext>
              </a:extLst>
            </p:cNvPr>
            <p:cNvPicPr>
              <a:picLocks noChangeAspect="1"/>
            </p:cNvPicPr>
            <p:nvPr/>
          </p:nvPicPr>
          <p:blipFill>
            <a:blip r:embed="rId3"/>
            <a:stretch>
              <a:fillRect/>
            </a:stretch>
          </p:blipFill>
          <p:spPr>
            <a:xfrm>
              <a:off x="206829" y="1993956"/>
              <a:ext cx="4797878" cy="2216943"/>
            </a:xfrm>
            <a:prstGeom prst="rect">
              <a:avLst/>
            </a:prstGeom>
          </p:spPr>
        </p:pic>
        <p:sp>
          <p:nvSpPr>
            <p:cNvPr id="7" name="TextBox 6">
              <a:extLst>
                <a:ext uri="{FF2B5EF4-FFF2-40B4-BE49-F238E27FC236}">
                  <a16:creationId xmlns:a16="http://schemas.microsoft.com/office/drawing/2014/main" id="{8787F3F0-C515-4C1A-861F-69131B5B87D2}"/>
                </a:ext>
              </a:extLst>
            </p:cNvPr>
            <p:cNvSpPr txBox="1"/>
            <p:nvPr/>
          </p:nvSpPr>
          <p:spPr>
            <a:xfrm>
              <a:off x="206829" y="3989970"/>
              <a:ext cx="4906734" cy="220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 credit: Birobrata Deb from Pixabay</a:t>
              </a:r>
              <a:endParaRPr lang="en-US" sz="1100" dirty="0">
                <a:solidFill>
                  <a:schemeClr val="bg1"/>
                </a:solidFill>
                <a:latin typeface="Century Gothic"/>
                <a:ea typeface="+mn-lt"/>
                <a:cs typeface="+mn-lt"/>
              </a:endParaRPr>
            </a:p>
          </p:txBody>
        </p:sp>
      </p:grpSp>
    </p:spTree>
    <p:extLst>
      <p:ext uri="{BB962C8B-B14F-4D97-AF65-F5344CB8AC3E}">
        <p14:creationId xmlns:p14="http://schemas.microsoft.com/office/powerpoint/2010/main" val="37237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65215" y="1048340"/>
            <a:ext cx="6868709" cy="155330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Anthropogenic activity is altering the timing and magnitude of natural estuarine processes, such as breaching. This increases the variability of ecosystems that are already highly dynamic, which have negative implications for the habitat and wildlife in these systems.</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265215" y="2708203"/>
            <a:ext cx="4341204" cy="282198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Ocean Protection Council</a:t>
            </a:r>
          </a:p>
          <a:p>
            <a:pPr marL="285750" indent="-285750">
              <a:buClr>
                <a:srgbClr val="54AEB2"/>
              </a:buClr>
              <a:buFont typeface="Arial"/>
              <a:buChar char="•"/>
            </a:pPr>
            <a:r>
              <a:rPr lang="en-US" dirty="0">
                <a:solidFill>
                  <a:srgbClr val="3F3F3F"/>
                </a:solidFill>
                <a:latin typeface="Century Gothic"/>
              </a:rPr>
              <a:t>Southern California Coastal Water Research Project</a:t>
            </a:r>
          </a:p>
          <a:p>
            <a:pPr marL="285750" indent="-285750">
              <a:buClr>
                <a:srgbClr val="54AEB2"/>
              </a:buClr>
              <a:buFont typeface="Arial"/>
              <a:buChar char="•"/>
            </a:pPr>
            <a:r>
              <a:rPr lang="en-US" dirty="0">
                <a:solidFill>
                  <a:srgbClr val="3F3F3F"/>
                </a:solidFill>
                <a:latin typeface="Century Gothic"/>
              </a:rPr>
              <a:t>Moss Landing Marine Labs, Central Coast Wetlands Group</a:t>
            </a:r>
          </a:p>
          <a:p>
            <a:pPr marL="285750" indent="-285750">
              <a:buClr>
                <a:srgbClr val="54AEB2"/>
              </a:buClr>
              <a:buFont typeface="Arial"/>
              <a:buChar char="•"/>
            </a:pPr>
            <a:r>
              <a:rPr lang="en-US" dirty="0">
                <a:solidFill>
                  <a:srgbClr val="3F3F3F"/>
                </a:solidFill>
                <a:latin typeface="Century Gothic"/>
              </a:rPr>
              <a:t>UCLA Institute of the Environment &amp; Sustainability</a:t>
            </a:r>
          </a:p>
          <a:p>
            <a:pPr marL="285750" indent="-285750">
              <a:buClr>
                <a:srgbClr val="54AEB2"/>
              </a:buClr>
              <a:buFont typeface="Arial"/>
              <a:buChar char="•"/>
            </a:pPr>
            <a:r>
              <a:rPr lang="en-US" dirty="0">
                <a:solidFill>
                  <a:srgbClr val="3F3F3F"/>
                </a:solidFill>
                <a:latin typeface="Century Gothic"/>
              </a:rPr>
              <a:t>UC Davis Coastal and Marine Sciences Institute</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4564337" y="2704779"/>
            <a:ext cx="2603729" cy="184407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Landsat 8 OLI</a:t>
            </a:r>
          </a:p>
          <a:p>
            <a:pPr marL="285750" indent="-285750">
              <a:buClr>
                <a:srgbClr val="54AEB2"/>
              </a:buClr>
              <a:buFont typeface="Arial"/>
              <a:buChar char="•"/>
            </a:pPr>
            <a:r>
              <a:rPr lang="en-US" dirty="0">
                <a:solidFill>
                  <a:srgbClr val="3F3F3F"/>
                </a:solidFill>
                <a:latin typeface="Century Gothic"/>
              </a:rPr>
              <a:t>Sentinel-2 MSI</a:t>
            </a:r>
          </a:p>
          <a:p>
            <a:pPr marL="285750" indent="-285750">
              <a:buClr>
                <a:srgbClr val="54AEB2"/>
              </a:buClr>
              <a:buFont typeface="Arial"/>
              <a:buChar char="•"/>
            </a:pPr>
            <a:r>
              <a:rPr lang="en-US" dirty="0">
                <a:solidFill>
                  <a:srgbClr val="3F3F3F"/>
                </a:solidFill>
                <a:latin typeface="Century Gothic"/>
              </a:rPr>
              <a:t>Sentinel-1 C-SAR</a:t>
            </a:r>
          </a:p>
          <a:p>
            <a:pPr marL="285750" indent="-285750">
              <a:buClr>
                <a:srgbClr val="54AEB2"/>
              </a:buClr>
              <a:buFont typeface="Arial"/>
              <a:buChar char="•"/>
            </a:pPr>
            <a:r>
              <a:rPr lang="en-US" dirty="0">
                <a:solidFill>
                  <a:srgbClr val="3F3F3F"/>
                </a:solidFill>
                <a:latin typeface="Century Gothic"/>
              </a:rPr>
              <a:t>PlanetScope &amp; RapidEye Imagery</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65215" y="5631434"/>
            <a:ext cx="10780440" cy="97639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End products can be used to better understand the impacts of estuarine mouth closure dynamics, </a:t>
            </a:r>
            <a:r>
              <a:rPr lang="en-US" dirty="0" smtClean="0">
                <a:solidFill>
                  <a:srgbClr val="3F3F3F"/>
                </a:solidFill>
                <a:latin typeface="Century Gothic"/>
              </a:rPr>
              <a:t>inform </a:t>
            </a:r>
            <a:r>
              <a:rPr lang="en-US" dirty="0">
                <a:solidFill>
                  <a:srgbClr val="3F3F3F"/>
                </a:solidFill>
                <a:latin typeface="Century Gothic"/>
              </a:rPr>
              <a:t>existing predictive models, and monitor changes in estuarine composition and health.</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California – JPL </a:t>
            </a:r>
            <a:endParaRPr lang="en-US" dirty="0">
              <a:solidFill>
                <a:schemeClr val="bg1"/>
              </a:solidFill>
            </a:endParaRP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65215"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Coastal California Water Resources</a:t>
            </a:r>
            <a:r>
              <a:rPr lang="en-US" sz="4000" b="1" dirty="0">
                <a:solidFill>
                  <a:srgbClr val="54AEB2"/>
                </a:solidFill>
                <a:latin typeface="Century Gothic" panose="020F0302020204030204"/>
              </a:rPr>
              <a:t> II</a:t>
            </a:r>
          </a:p>
        </p:txBody>
      </p:sp>
      <p:pic>
        <p:nvPicPr>
          <p:cNvPr id="4" name="Picture 6">
            <a:extLst>
              <a:ext uri="{FF2B5EF4-FFF2-40B4-BE49-F238E27FC236}">
                <a16:creationId xmlns:a16="http://schemas.microsoft.com/office/drawing/2014/main" id="{AE7F13A1-8024-4232-82C2-503F72D24CC7}"/>
              </a:ext>
            </a:extLst>
          </p:cNvPr>
          <p:cNvPicPr>
            <a:picLocks noChangeAspect="1"/>
          </p:cNvPicPr>
          <p:nvPr/>
        </p:nvPicPr>
        <p:blipFill>
          <a:blip r:embed="rId3"/>
          <a:stretch>
            <a:fillRect/>
          </a:stretch>
        </p:blipFill>
        <p:spPr>
          <a:xfrm>
            <a:off x="7120505" y="939236"/>
            <a:ext cx="3719586" cy="2294969"/>
          </a:xfrm>
          <a:prstGeom prst="rect">
            <a:avLst/>
          </a:prstGeom>
        </p:spPr>
      </p:pic>
      <p:pic>
        <p:nvPicPr>
          <p:cNvPr id="7" name="Picture 8">
            <a:extLst>
              <a:ext uri="{FF2B5EF4-FFF2-40B4-BE49-F238E27FC236}">
                <a16:creationId xmlns:a16="http://schemas.microsoft.com/office/drawing/2014/main" id="{3DC02E90-3655-4D99-B797-236704FECC79}"/>
              </a:ext>
            </a:extLst>
          </p:cNvPr>
          <p:cNvPicPr>
            <a:picLocks noChangeAspect="1"/>
          </p:cNvPicPr>
          <p:nvPr/>
        </p:nvPicPr>
        <p:blipFill>
          <a:blip r:embed="rId4"/>
          <a:stretch>
            <a:fillRect/>
          </a:stretch>
        </p:blipFill>
        <p:spPr>
          <a:xfrm>
            <a:off x="7120504" y="3231258"/>
            <a:ext cx="3719585" cy="2298934"/>
          </a:xfrm>
          <a:prstGeom prst="rect">
            <a:avLst/>
          </a:prstGeom>
        </p:spPr>
      </p:pic>
      <p:sp>
        <p:nvSpPr>
          <p:cNvPr id="10" name="TextBox 9">
            <a:extLst>
              <a:ext uri="{FF2B5EF4-FFF2-40B4-BE49-F238E27FC236}">
                <a16:creationId xmlns:a16="http://schemas.microsoft.com/office/drawing/2014/main" id="{1879B1D9-52CF-4502-9B55-707F5D87E059}"/>
              </a:ext>
            </a:extLst>
          </p:cNvPr>
          <p:cNvSpPr txBox="1"/>
          <p:nvPr/>
        </p:nvSpPr>
        <p:spPr>
          <a:xfrm>
            <a:off x="7151660" y="5073192"/>
            <a:ext cx="372677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panose="020B0502020202020204" pitchFamily="34" charset="0"/>
                <a:cs typeface="Calibri"/>
              </a:rPr>
              <a:t>Image Credit: Kevin O'Connor, Moss Landing Marine Labs, Central Coast Wetlands Group</a:t>
            </a:r>
          </a:p>
        </p:txBody>
      </p:sp>
    </p:spTree>
    <p:extLst>
      <p:ext uri="{BB962C8B-B14F-4D97-AF65-F5344CB8AC3E}">
        <p14:creationId xmlns:p14="http://schemas.microsoft.com/office/powerpoint/2010/main" val="4091361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B5CFEDED-ABD0-43E9-921F-EA75B1290226}"/>
              </a:ext>
            </a:extLst>
          </p:cNvPr>
          <p:cNvSpPr>
            <a:spLocks noGrp="1"/>
          </p:cNvSpPr>
          <p:nvPr/>
        </p:nvSpPr>
        <p:spPr>
          <a:xfrm>
            <a:off x="279675" y="878069"/>
            <a:ext cx="10598340"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With a changing climate in Bhutan there is great concern for human and economic activities such as changes to agricultural timing, forest change, and changes in seasonality. The Bhutan HEROES project employs a combination of weather data collection (through a network of weather stations) and citizen science to help understand climate change.</a:t>
            </a:r>
          </a:p>
        </p:txBody>
      </p:sp>
      <p:sp>
        <p:nvSpPr>
          <p:cNvPr id="6" name="Content Placeholder 4">
            <a:extLst>
              <a:ext uri="{FF2B5EF4-FFF2-40B4-BE49-F238E27FC236}">
                <a16:creationId xmlns:a16="http://schemas.microsoft.com/office/drawing/2014/main" id="{50C709E2-502B-45CB-81B5-9897B012A7C1}"/>
              </a:ext>
            </a:extLst>
          </p:cNvPr>
          <p:cNvSpPr>
            <a:spLocks noGrp="1"/>
          </p:cNvSpPr>
          <p:nvPr/>
        </p:nvSpPr>
        <p:spPr>
          <a:xfrm>
            <a:off x="2784630" y="2748978"/>
            <a:ext cx="2928102" cy="186932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54AEB2"/>
              </a:buClr>
              <a:buFont typeface="Arial"/>
              <a:buChar char="•"/>
            </a:pPr>
            <a:r>
              <a:rPr lang="en-US" dirty="0">
                <a:solidFill>
                  <a:srgbClr val="3F3F3F"/>
                </a:solidFill>
                <a:latin typeface="Century Gothic"/>
              </a:rPr>
              <a:t>Ugyen Wangchuck Institute for Conservation and Environmental Research (Bhutan)</a:t>
            </a:r>
          </a:p>
          <a:p>
            <a:pPr marL="285750" indent="-285750">
              <a:buClr>
                <a:srgbClr val="54AEB2"/>
              </a:buClr>
              <a:buFont typeface="Arial"/>
              <a:buChar char="•"/>
            </a:pPr>
            <a:r>
              <a:rPr lang="en-US" dirty="0">
                <a:solidFill>
                  <a:srgbClr val="3F3F3F"/>
                </a:solidFill>
                <a:latin typeface="Century Gothic"/>
              </a:rPr>
              <a:t>Karuna Foundation</a:t>
            </a:r>
          </a:p>
          <a:p>
            <a:pPr marL="285750" indent="-285750">
              <a:buClr>
                <a:srgbClr val="54AEB2"/>
              </a:buClr>
              <a:buFont typeface="Arial"/>
              <a:buChar char="•"/>
            </a:pPr>
            <a:r>
              <a:rPr lang="en-US" dirty="0">
                <a:solidFill>
                  <a:srgbClr val="3F3F3F"/>
                </a:solidFill>
                <a:latin typeface="Century Gothic"/>
              </a:rPr>
              <a:t>Bhutan Foundation</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FFD182FF-AB11-46AA-A5BA-A83CF659FAB6}"/>
              </a:ext>
            </a:extLst>
          </p:cNvPr>
          <p:cNvSpPr>
            <a:spLocks noGrp="1"/>
          </p:cNvSpPr>
          <p:nvPr/>
        </p:nvSpPr>
        <p:spPr>
          <a:xfrm>
            <a:off x="279675" y="2728687"/>
            <a:ext cx="2377440" cy="225732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54AEB2"/>
              </a:buClr>
              <a:buFont typeface="Arial"/>
              <a:buChar char="•"/>
            </a:pPr>
            <a:r>
              <a:rPr lang="en-US" dirty="0">
                <a:solidFill>
                  <a:srgbClr val="3F3F3F"/>
                </a:solidFill>
                <a:latin typeface="Century Gothic"/>
              </a:rPr>
              <a:t>Aqua MODIS</a:t>
            </a:r>
          </a:p>
          <a:p>
            <a:pPr marL="285750" indent="-285750">
              <a:buClr>
                <a:srgbClr val="54AEB2"/>
              </a:buClr>
              <a:buFont typeface="Arial"/>
              <a:buChar char="•"/>
            </a:pPr>
            <a:r>
              <a:rPr lang="en-US" dirty="0">
                <a:solidFill>
                  <a:srgbClr val="3F3F3F"/>
                </a:solidFill>
                <a:latin typeface="Century Gothic"/>
              </a:rPr>
              <a:t>Terra MODIS</a:t>
            </a:r>
          </a:p>
          <a:p>
            <a:pPr marL="285750" indent="-285750">
              <a:buClr>
                <a:srgbClr val="54AEB2"/>
              </a:buClr>
              <a:buFont typeface="Arial"/>
              <a:buChar char="•"/>
            </a:pPr>
            <a:r>
              <a:rPr lang="en-US" dirty="0">
                <a:solidFill>
                  <a:srgbClr val="3F3F3F"/>
                </a:solidFill>
                <a:latin typeface="Century Gothic"/>
              </a:rPr>
              <a:t>Sentinel 2 MSI</a:t>
            </a:r>
          </a:p>
          <a:p>
            <a:pPr marL="285750" indent="-285750">
              <a:buClr>
                <a:srgbClr val="54AEB2"/>
              </a:buClr>
              <a:buFont typeface="Arial"/>
              <a:buChar char="•"/>
            </a:pPr>
            <a:r>
              <a:rPr lang="en-US" dirty="0">
                <a:solidFill>
                  <a:srgbClr val="3F3F3F"/>
                </a:solidFill>
                <a:latin typeface="Century Gothic"/>
              </a:rPr>
              <a:t>Landsat 5 TM</a:t>
            </a:r>
          </a:p>
          <a:p>
            <a:pPr marL="285750" indent="-285750">
              <a:buClr>
                <a:srgbClr val="54AEB2"/>
              </a:buClr>
              <a:buFont typeface="Arial"/>
              <a:buChar char="•"/>
            </a:pPr>
            <a:r>
              <a:rPr lang="en-US" dirty="0">
                <a:solidFill>
                  <a:srgbClr val="3F3F3F"/>
                </a:solidFill>
                <a:latin typeface="Century Gothic"/>
              </a:rPr>
              <a:t>Landsat 7 ETM+</a:t>
            </a:r>
          </a:p>
          <a:p>
            <a:pPr marL="285750" indent="-285750">
              <a:buClr>
                <a:srgbClr val="54AEB2"/>
              </a:buClr>
              <a:buFont typeface="Arial"/>
              <a:buChar char="•"/>
            </a:pPr>
            <a:r>
              <a:rPr lang="en-US" dirty="0">
                <a:solidFill>
                  <a:srgbClr val="3F3F3F"/>
                </a:solidFill>
                <a:latin typeface="Century Gothic"/>
              </a:rPr>
              <a:t>Landsat 8 OLI</a:t>
            </a:r>
          </a:p>
          <a:p>
            <a:pPr marL="285750" indent="-285750">
              <a:buClr>
                <a:srgbClr val="54AEB2"/>
              </a:buClr>
              <a:buFont typeface="Arial"/>
              <a:buChar char="•"/>
            </a:pPr>
            <a:r>
              <a:rPr lang="en-US" dirty="0">
                <a:solidFill>
                  <a:srgbClr val="3F3F3F"/>
                </a:solidFill>
                <a:latin typeface="Century Gothic"/>
              </a:rPr>
              <a:t>NOAA AVHRR</a:t>
            </a:r>
          </a:p>
        </p:txBody>
      </p:sp>
      <p:sp>
        <p:nvSpPr>
          <p:cNvPr id="16" name="Content Placeholder 6">
            <a:extLst>
              <a:ext uri="{FF2B5EF4-FFF2-40B4-BE49-F238E27FC236}">
                <a16:creationId xmlns:a16="http://schemas.microsoft.com/office/drawing/2014/main" id="{0F71F40C-E1D6-486C-858F-BABFA1425296}"/>
              </a:ext>
            </a:extLst>
          </p:cNvPr>
          <p:cNvSpPr>
            <a:spLocks noGrp="1"/>
          </p:cNvSpPr>
          <p:nvPr/>
        </p:nvSpPr>
        <p:spPr>
          <a:xfrm>
            <a:off x="279675" y="5529087"/>
            <a:ext cx="10681550" cy="12108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The project will bolster UWICER’s efforts to understand changes in climate over all of Bhutan and to assess potential impacts of climate change on the environment. It will also assist the HEROES project in recognizing changes to vegetation phenology and climatology over the past 40 years. </a:t>
            </a:r>
          </a:p>
        </p:txBody>
      </p:sp>
      <p:sp>
        <p:nvSpPr>
          <p:cNvPr id="20" name="Content Placeholder 7">
            <a:extLst>
              <a:ext uri="{FF2B5EF4-FFF2-40B4-BE49-F238E27FC236}">
                <a16:creationId xmlns:a16="http://schemas.microsoft.com/office/drawing/2014/main" id="{949F70D9-B223-45F7-886F-7BF88E81364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Alabama – Marshall</a:t>
            </a:r>
          </a:p>
        </p:txBody>
      </p:sp>
      <p:sp>
        <p:nvSpPr>
          <p:cNvPr id="2" name="Title 4">
            <a:extLst>
              <a:ext uri="{FF2B5EF4-FFF2-40B4-BE49-F238E27FC236}">
                <a16:creationId xmlns:a16="http://schemas.microsoft.com/office/drawing/2014/main" id="{1E1A1A78-321C-41FA-90AD-AB04EDAA9726}"/>
              </a:ext>
            </a:extLst>
          </p:cNvPr>
          <p:cNvSpPr txBox="1">
            <a:spLocks/>
          </p:cNvSpPr>
          <p:nvPr/>
        </p:nvSpPr>
        <p:spPr>
          <a:xfrm>
            <a:off x="279675"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4AEB2"/>
                </a:solidFill>
                <a:latin typeface="Century Gothic" panose="020F0302020204030204"/>
              </a:rPr>
              <a:t>Bhutan Water Resources III</a:t>
            </a:r>
            <a:r>
              <a:rPr lang="en-US" sz="4000" b="1" dirty="0">
                <a:solidFill>
                  <a:srgbClr val="54AEB2"/>
                </a:solidFill>
                <a:latin typeface="Century Gothic" panose="020F0302020204030204"/>
              </a:rPr>
              <a:t> </a:t>
            </a:r>
          </a:p>
        </p:txBody>
      </p:sp>
      <p:pic>
        <p:nvPicPr>
          <p:cNvPr id="3" name="Picture 3" descr="A picture containing mountain, sky, outdoor, nature&#10;&#10;Description automatically generated">
            <a:extLst>
              <a:ext uri="{FF2B5EF4-FFF2-40B4-BE49-F238E27FC236}">
                <a16:creationId xmlns:a16="http://schemas.microsoft.com/office/drawing/2014/main" id="{AF4A991F-B64D-41ED-A350-77E8FA4121E3}"/>
              </a:ext>
            </a:extLst>
          </p:cNvPr>
          <p:cNvPicPr>
            <a:picLocks noChangeAspect="1"/>
          </p:cNvPicPr>
          <p:nvPr/>
        </p:nvPicPr>
        <p:blipFill>
          <a:blip r:embed="rId3"/>
          <a:stretch>
            <a:fillRect/>
          </a:stretch>
        </p:blipFill>
        <p:spPr>
          <a:xfrm>
            <a:off x="5712732" y="2229051"/>
            <a:ext cx="5014837" cy="32004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0114FAF-85DB-4F35-926F-9BD28EB9DD85}"/>
              </a:ext>
            </a:extLst>
          </p:cNvPr>
          <p:cNvSpPr txBox="1"/>
          <p:nvPr/>
        </p:nvSpPr>
        <p:spPr>
          <a:xfrm>
            <a:off x="8360151" y="5167841"/>
            <a:ext cx="23674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bg1"/>
                </a:solidFill>
                <a:latin typeface="Century Gothic"/>
              </a:rPr>
              <a:t>Image</a:t>
            </a:r>
            <a:r>
              <a:rPr lang="en-US" sz="1100" dirty="0">
                <a:solidFill>
                  <a:schemeClr val="bg1"/>
                </a:solidFill>
                <a:cs typeface="Calibri"/>
              </a:rPr>
              <a:t> </a:t>
            </a:r>
            <a:r>
              <a:rPr lang="en-US" sz="1100" dirty="0">
                <a:solidFill>
                  <a:schemeClr val="bg1"/>
                </a:solidFill>
                <a:latin typeface="Century Gothic"/>
              </a:rPr>
              <a:t>Credit: Chuki Gyeltshen</a:t>
            </a:r>
          </a:p>
        </p:txBody>
      </p:sp>
    </p:spTree>
    <p:extLst>
      <p:ext uri="{BB962C8B-B14F-4D97-AF65-F5344CB8AC3E}">
        <p14:creationId xmlns:p14="http://schemas.microsoft.com/office/powerpoint/2010/main" val="155511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nvGraphicFramePr>
        <p:xfrm>
          <a:off x="5800288" y="3735466"/>
          <a:ext cx="3741268"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6850864" y="5063447"/>
            <a:ext cx="1504759" cy="523220"/>
          </a:xfrm>
          <a:prstGeom prst="rect">
            <a:avLst/>
          </a:prstGeom>
          <a:noFill/>
        </p:spPr>
        <p:txBody>
          <a:bodyPr wrap="square" rtlCol="0">
            <a:spAutoFit/>
          </a:bodyPr>
          <a:lstStyle/>
          <a:p>
            <a:pPr algn="ctr"/>
            <a:r>
              <a:rPr lang="en-US" sz="1400" spc="140" dirty="0">
                <a:solidFill>
                  <a:schemeClr val="tx1">
                    <a:lumMod val="75000"/>
                    <a:lumOff val="25000"/>
                  </a:schemeClr>
                </a:solidFill>
                <a:latin typeface="Arial Narrow" panose="020B0606020202030204" pitchFamily="34" charset="0"/>
              </a:rPr>
              <a:t>THEMATIC </a:t>
            </a:r>
            <a:r>
              <a:rPr lang="en-US" sz="1400" spc="140" dirty="0" smtClean="0">
                <a:solidFill>
                  <a:schemeClr val="tx1">
                    <a:lumMod val="75000"/>
                    <a:lumOff val="25000"/>
                  </a:schemeClr>
                </a:solidFill>
                <a:latin typeface="Arial Narrow" panose="020B0606020202030204" pitchFamily="34" charset="0"/>
              </a:rPr>
              <a:t>AREA</a:t>
            </a:r>
            <a:endParaRPr lang="en-US" sz="1400" spc="140" dirty="0">
              <a:solidFill>
                <a:schemeClr val="tx1">
                  <a:lumMod val="75000"/>
                  <a:lumOff val="25000"/>
                </a:schemeClr>
              </a:solidFill>
              <a:latin typeface="Arial Narrow" panose="020B0606020202030204" pitchFamily="34" charset="0"/>
            </a:endParaRPr>
          </a:p>
        </p:txBody>
      </p:sp>
      <p:pic>
        <p:nvPicPr>
          <p:cNvPr id="21" name="Picture 2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9049" t="32687" r="36625" b="53350"/>
          <a:stretch/>
        </p:blipFill>
        <p:spPr>
          <a:xfrm>
            <a:off x="57254" y="72616"/>
            <a:ext cx="2506717" cy="898634"/>
          </a:xfrm>
          <a:prstGeom prst="rect">
            <a:avLst/>
          </a:prstGeom>
        </p:spPr>
      </p:pic>
      <p:sp>
        <p:nvSpPr>
          <p:cNvPr id="22" name="TextBox 21"/>
          <p:cNvSpPr txBox="1"/>
          <p:nvPr/>
        </p:nvSpPr>
        <p:spPr>
          <a:xfrm>
            <a:off x="2551561" y="229546"/>
            <a:ext cx="6148865" cy="584775"/>
          </a:xfrm>
          <a:prstGeom prst="rect">
            <a:avLst/>
          </a:prstGeom>
          <a:noFill/>
        </p:spPr>
        <p:txBody>
          <a:bodyPr wrap="square" rtlCol="0">
            <a:spAutoFit/>
          </a:bodyPr>
          <a:lstStyle/>
          <a:p>
            <a:r>
              <a:rPr lang="en-US" sz="3200" b="1" spc="200" dirty="0" smtClean="0">
                <a:solidFill>
                  <a:schemeClr val="tx1">
                    <a:lumMod val="75000"/>
                    <a:lumOff val="25000"/>
                  </a:schemeClr>
                </a:solidFill>
                <a:latin typeface="Arial" panose="020B0604020202020204" pitchFamily="34" charset="0"/>
                <a:cs typeface="Arial" panose="020B0604020202020204" pitchFamily="34" charset="0"/>
              </a:rPr>
              <a:t>2021 SUMMER PORTFOLIO</a:t>
            </a:r>
            <a:endParaRPr lang="en-US" sz="3200" b="1" spc="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 name="Group 2"/>
          <p:cNvGrpSpPr/>
          <p:nvPr/>
        </p:nvGrpSpPr>
        <p:grpSpPr>
          <a:xfrm>
            <a:off x="194897" y="1029065"/>
            <a:ext cx="5511622" cy="1223528"/>
            <a:chOff x="510873" y="1029065"/>
            <a:chExt cx="5511622" cy="1223528"/>
          </a:xfrm>
        </p:grpSpPr>
        <p:pic>
          <p:nvPicPr>
            <p:cNvPr id="20" name="Picture 1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034" t="5777" r="42589" b="83674"/>
            <a:stretch/>
          </p:blipFill>
          <p:spPr>
            <a:xfrm>
              <a:off x="510873" y="1298505"/>
              <a:ext cx="5500254" cy="678873"/>
            </a:xfrm>
            <a:prstGeom prst="rect">
              <a:avLst/>
            </a:prstGeom>
          </p:spPr>
        </p:pic>
        <p:sp>
          <p:nvSpPr>
            <p:cNvPr id="23" name="TextBox 22"/>
            <p:cNvSpPr txBox="1"/>
            <p:nvPr/>
          </p:nvSpPr>
          <p:spPr>
            <a:xfrm>
              <a:off x="511950" y="1299373"/>
              <a:ext cx="956248" cy="707886"/>
            </a:xfrm>
            <a:prstGeom prst="rect">
              <a:avLst/>
            </a:prstGeom>
            <a:solidFill>
              <a:schemeClr val="bg1"/>
            </a:solidFill>
          </p:spPr>
          <p:txBody>
            <a:bodyPr wrap="square" rtlCol="0">
              <a:spAutoFit/>
            </a:bodyPr>
            <a:lstStyle/>
            <a:p>
              <a:pPr algn="r"/>
              <a:r>
                <a:rPr lang="en-US" sz="4000" b="1" spc="120" dirty="0" smtClean="0">
                  <a:solidFill>
                    <a:srgbClr val="D0AB2C"/>
                  </a:solidFill>
                  <a:latin typeface="Arial Narrow" panose="020B0606020202030204" pitchFamily="34" charset="0"/>
                </a:rPr>
                <a:t>108</a:t>
              </a:r>
              <a:endParaRPr lang="en-US" sz="4000" b="1" spc="120" dirty="0">
                <a:solidFill>
                  <a:srgbClr val="D0AB2C"/>
                </a:solidFill>
                <a:latin typeface="Arial Narrow" panose="020B0606020202030204" pitchFamily="34" charset="0"/>
              </a:endParaRPr>
            </a:p>
          </p:txBody>
        </p:sp>
        <p:sp>
          <p:nvSpPr>
            <p:cNvPr id="24" name="TextBox 23"/>
            <p:cNvSpPr txBox="1"/>
            <p:nvPr/>
          </p:nvSpPr>
          <p:spPr>
            <a:xfrm>
              <a:off x="566542" y="1914039"/>
              <a:ext cx="1645920"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PARTICIPANTS</a:t>
              </a:r>
              <a:endParaRPr lang="en-US" sz="1600" spc="140" dirty="0">
                <a:solidFill>
                  <a:schemeClr val="tx1">
                    <a:lumMod val="75000"/>
                    <a:lumOff val="25000"/>
                  </a:schemeClr>
                </a:solidFill>
                <a:latin typeface="Arial Narrow" panose="020B0606020202030204" pitchFamily="34" charset="0"/>
              </a:endParaRPr>
            </a:p>
          </p:txBody>
        </p:sp>
        <p:sp>
          <p:nvSpPr>
            <p:cNvPr id="25" name="TextBox 24"/>
            <p:cNvSpPr txBox="1"/>
            <p:nvPr/>
          </p:nvSpPr>
          <p:spPr>
            <a:xfrm>
              <a:off x="511950" y="1029065"/>
              <a:ext cx="2039561" cy="338554"/>
            </a:xfrm>
            <a:prstGeom prst="rect">
              <a:avLst/>
            </a:prstGeom>
            <a:solidFill>
              <a:schemeClr val="bg1"/>
            </a:solidFill>
          </p:spPr>
          <p:txBody>
            <a:bodyPr wrap="square" rtlCol="0">
              <a:spAutoFit/>
            </a:bodyPr>
            <a:lstStyle/>
            <a:p>
              <a:r>
                <a:rPr lang="en-US" sz="1600" b="1" spc="140" dirty="0" smtClean="0">
                  <a:solidFill>
                    <a:srgbClr val="D0AB2C"/>
                  </a:solidFill>
                  <a:latin typeface="Arial Narrow" panose="020B0606020202030204" pitchFamily="34" charset="0"/>
                </a:rPr>
                <a:t>ENGAGEMENT:</a:t>
              </a:r>
              <a:endParaRPr lang="en-US" sz="1600" b="1" spc="140" dirty="0">
                <a:solidFill>
                  <a:srgbClr val="D0AB2C"/>
                </a:solidFill>
                <a:latin typeface="Arial Narrow" panose="020B0606020202030204" pitchFamily="34" charset="0"/>
              </a:endParaRPr>
            </a:p>
          </p:txBody>
        </p:sp>
        <p:sp>
          <p:nvSpPr>
            <p:cNvPr id="26" name="TextBox 25"/>
            <p:cNvSpPr txBox="1"/>
            <p:nvPr/>
          </p:nvSpPr>
          <p:spPr>
            <a:xfrm>
              <a:off x="2465302" y="1914039"/>
              <a:ext cx="1828800"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PARTNER ORGS</a:t>
              </a:r>
              <a:endParaRPr lang="en-US" sz="1600" spc="140" dirty="0">
                <a:solidFill>
                  <a:schemeClr val="tx1">
                    <a:lumMod val="75000"/>
                    <a:lumOff val="25000"/>
                  </a:schemeClr>
                </a:solidFill>
                <a:latin typeface="Arial Narrow" panose="020B0606020202030204" pitchFamily="34" charset="0"/>
              </a:endParaRPr>
            </a:p>
          </p:txBody>
        </p:sp>
        <p:sp>
          <p:nvSpPr>
            <p:cNvPr id="27" name="TextBox 26"/>
            <p:cNvSpPr txBox="1"/>
            <p:nvPr/>
          </p:nvSpPr>
          <p:spPr>
            <a:xfrm>
              <a:off x="4559455" y="1914039"/>
              <a:ext cx="1463040"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PROJECTS</a:t>
              </a:r>
              <a:endParaRPr lang="en-US" sz="1600" spc="140" dirty="0">
                <a:solidFill>
                  <a:schemeClr val="tx1">
                    <a:lumMod val="75000"/>
                    <a:lumOff val="25000"/>
                  </a:schemeClr>
                </a:solidFill>
                <a:latin typeface="Arial Narrow" panose="020B0606020202030204" pitchFamily="34" charset="0"/>
              </a:endParaRPr>
            </a:p>
          </p:txBody>
        </p:sp>
        <p:sp>
          <p:nvSpPr>
            <p:cNvPr id="28" name="TextBox 27"/>
            <p:cNvSpPr txBox="1"/>
            <p:nvPr/>
          </p:nvSpPr>
          <p:spPr>
            <a:xfrm>
              <a:off x="2508912" y="1299373"/>
              <a:ext cx="885563" cy="707886"/>
            </a:xfrm>
            <a:prstGeom prst="rect">
              <a:avLst/>
            </a:prstGeom>
            <a:solidFill>
              <a:schemeClr val="bg1"/>
            </a:solidFill>
          </p:spPr>
          <p:txBody>
            <a:bodyPr wrap="square" rtlCol="0">
              <a:spAutoFit/>
            </a:bodyPr>
            <a:lstStyle/>
            <a:p>
              <a:pPr algn="r"/>
              <a:r>
                <a:rPr lang="en-US" sz="4000" b="1" spc="120" dirty="0" smtClean="0">
                  <a:solidFill>
                    <a:srgbClr val="D0AB2C"/>
                  </a:solidFill>
                  <a:latin typeface="Arial Narrow" panose="020B0606020202030204" pitchFamily="34" charset="0"/>
                </a:rPr>
                <a:t>64</a:t>
              </a:r>
              <a:endParaRPr lang="en-US" sz="4000" b="1" spc="120" dirty="0">
                <a:solidFill>
                  <a:srgbClr val="D0AB2C"/>
                </a:solidFill>
                <a:latin typeface="Arial Narrow" panose="020B0606020202030204" pitchFamily="34" charset="0"/>
              </a:endParaRPr>
            </a:p>
          </p:txBody>
        </p:sp>
        <p:sp>
          <p:nvSpPr>
            <p:cNvPr id="29" name="TextBox 28"/>
            <p:cNvSpPr txBox="1"/>
            <p:nvPr/>
          </p:nvSpPr>
          <p:spPr>
            <a:xfrm>
              <a:off x="4236050" y="1299373"/>
              <a:ext cx="979421" cy="707886"/>
            </a:xfrm>
            <a:prstGeom prst="rect">
              <a:avLst/>
            </a:prstGeom>
            <a:solidFill>
              <a:schemeClr val="bg1"/>
            </a:solidFill>
          </p:spPr>
          <p:txBody>
            <a:bodyPr wrap="square" rtlCol="0">
              <a:spAutoFit/>
            </a:bodyPr>
            <a:lstStyle/>
            <a:p>
              <a:pPr algn="r"/>
              <a:r>
                <a:rPr lang="en-US" sz="4000" b="1" spc="120" dirty="0" smtClean="0">
                  <a:solidFill>
                    <a:srgbClr val="D0AB2C"/>
                  </a:solidFill>
                  <a:latin typeface="Arial Narrow" panose="020B0606020202030204" pitchFamily="34" charset="0"/>
                </a:rPr>
                <a:t>21</a:t>
              </a:r>
              <a:endParaRPr lang="en-US" sz="4000" b="1" spc="120" dirty="0">
                <a:solidFill>
                  <a:srgbClr val="D0AB2C"/>
                </a:solidFill>
                <a:latin typeface="Arial Narrow" panose="020B0606020202030204" pitchFamily="34" charset="0"/>
              </a:endParaRPr>
            </a:p>
          </p:txBody>
        </p:sp>
      </p:grpSp>
      <p:grpSp>
        <p:nvGrpSpPr>
          <p:cNvPr id="2" name="Group 1"/>
          <p:cNvGrpSpPr/>
          <p:nvPr/>
        </p:nvGrpSpPr>
        <p:grpSpPr>
          <a:xfrm>
            <a:off x="194897" y="2479737"/>
            <a:ext cx="4718481" cy="1178910"/>
            <a:chOff x="7035086" y="1047855"/>
            <a:chExt cx="4718481" cy="1178910"/>
          </a:xfrm>
        </p:grpSpPr>
        <p:sp>
          <p:nvSpPr>
            <p:cNvPr id="30" name="TextBox 29"/>
            <p:cNvSpPr txBox="1"/>
            <p:nvPr/>
          </p:nvSpPr>
          <p:spPr>
            <a:xfrm>
              <a:off x="7035086" y="1047855"/>
              <a:ext cx="2039561" cy="338554"/>
            </a:xfrm>
            <a:prstGeom prst="rect">
              <a:avLst/>
            </a:prstGeom>
            <a:solidFill>
              <a:schemeClr val="bg1"/>
            </a:solidFill>
          </p:spPr>
          <p:txBody>
            <a:bodyPr wrap="square" rtlCol="0">
              <a:spAutoFit/>
            </a:bodyPr>
            <a:lstStyle/>
            <a:p>
              <a:r>
                <a:rPr lang="en-US" sz="1600" b="1" spc="140" dirty="0" smtClean="0">
                  <a:solidFill>
                    <a:srgbClr val="D0AB2C"/>
                  </a:solidFill>
                  <a:latin typeface="Arial Narrow" panose="020B0606020202030204" pitchFamily="34" charset="0"/>
                </a:rPr>
                <a:t>IMPACT:</a:t>
              </a:r>
              <a:endParaRPr lang="en-US" sz="1600" b="1" spc="140" dirty="0">
                <a:solidFill>
                  <a:srgbClr val="D0AB2C"/>
                </a:solidFill>
                <a:latin typeface="Arial Narrow" panose="020B0606020202030204" pitchFamily="34" charset="0"/>
              </a:endParaRPr>
            </a:p>
          </p:txBody>
        </p:sp>
        <p:sp>
          <p:nvSpPr>
            <p:cNvPr id="31" name="TextBox 30"/>
            <p:cNvSpPr txBox="1"/>
            <p:nvPr/>
          </p:nvSpPr>
          <p:spPr>
            <a:xfrm>
              <a:off x="7035086" y="1252525"/>
              <a:ext cx="785810" cy="707886"/>
            </a:xfrm>
            <a:prstGeom prst="rect">
              <a:avLst/>
            </a:prstGeom>
            <a:noFill/>
          </p:spPr>
          <p:txBody>
            <a:bodyPr wrap="square" rtlCol="0">
              <a:spAutoFit/>
            </a:bodyPr>
            <a:lstStyle/>
            <a:p>
              <a:r>
                <a:rPr lang="en-US" sz="4000" b="1" spc="120" dirty="0" smtClean="0">
                  <a:solidFill>
                    <a:srgbClr val="D0AB2C"/>
                  </a:solidFill>
                  <a:latin typeface="Arial Narrow" panose="020B0606020202030204" pitchFamily="34" charset="0"/>
                </a:rPr>
                <a:t>20</a:t>
              </a:r>
              <a:endParaRPr lang="en-US" sz="4000" b="1" spc="120" dirty="0">
                <a:solidFill>
                  <a:srgbClr val="D0AB2C"/>
                </a:solidFill>
                <a:latin typeface="Arial Narrow" panose="020B0606020202030204" pitchFamily="34" charset="0"/>
              </a:endParaRPr>
            </a:p>
          </p:txBody>
        </p:sp>
        <p:sp>
          <p:nvSpPr>
            <p:cNvPr id="32" name="TextBox 31"/>
            <p:cNvSpPr txBox="1"/>
            <p:nvPr/>
          </p:nvSpPr>
          <p:spPr>
            <a:xfrm>
              <a:off x="7035086" y="1888211"/>
              <a:ext cx="1514046"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U.S. STATES</a:t>
              </a:r>
              <a:endParaRPr lang="en-US" sz="1600" spc="140" dirty="0">
                <a:solidFill>
                  <a:schemeClr val="tx1">
                    <a:lumMod val="75000"/>
                    <a:lumOff val="25000"/>
                  </a:schemeClr>
                </a:solidFill>
                <a:latin typeface="Arial Narrow" panose="020B0606020202030204" pitchFamily="34" charset="0"/>
              </a:endParaRPr>
            </a:p>
          </p:txBody>
        </p:sp>
        <p:sp>
          <p:nvSpPr>
            <p:cNvPr id="33" name="TextBox 32"/>
            <p:cNvSpPr txBox="1"/>
            <p:nvPr/>
          </p:nvSpPr>
          <p:spPr>
            <a:xfrm>
              <a:off x="10239521" y="1252525"/>
              <a:ext cx="785810" cy="707886"/>
            </a:xfrm>
            <a:prstGeom prst="rect">
              <a:avLst/>
            </a:prstGeom>
            <a:noFill/>
          </p:spPr>
          <p:txBody>
            <a:bodyPr wrap="square" rtlCol="0">
              <a:spAutoFit/>
            </a:bodyPr>
            <a:lstStyle/>
            <a:p>
              <a:r>
                <a:rPr lang="en-US" sz="4000" b="1" spc="120" dirty="0">
                  <a:solidFill>
                    <a:srgbClr val="D0AB2C"/>
                  </a:solidFill>
                  <a:latin typeface="Arial Narrow" panose="020B0606020202030204" pitchFamily="34" charset="0"/>
                </a:rPr>
                <a:t>9</a:t>
              </a:r>
            </a:p>
          </p:txBody>
        </p:sp>
        <p:sp>
          <p:nvSpPr>
            <p:cNvPr id="34" name="TextBox 33"/>
            <p:cNvSpPr txBox="1"/>
            <p:nvPr/>
          </p:nvSpPr>
          <p:spPr>
            <a:xfrm>
              <a:off x="10239521" y="1888211"/>
              <a:ext cx="1514046"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COUNTRIES</a:t>
              </a:r>
              <a:endParaRPr lang="en-US" sz="1600" spc="140" dirty="0">
                <a:solidFill>
                  <a:schemeClr val="tx1">
                    <a:lumMod val="75000"/>
                    <a:lumOff val="25000"/>
                  </a:schemeClr>
                </a:solidFill>
                <a:latin typeface="Arial Narrow" panose="020B0606020202030204" pitchFamily="34" charset="0"/>
              </a:endParaRPr>
            </a:p>
          </p:txBody>
        </p:sp>
        <p:sp>
          <p:nvSpPr>
            <p:cNvPr id="42" name="TextBox 41"/>
            <p:cNvSpPr txBox="1"/>
            <p:nvPr/>
          </p:nvSpPr>
          <p:spPr>
            <a:xfrm>
              <a:off x="8454542" y="1252525"/>
              <a:ext cx="785810" cy="707886"/>
            </a:xfrm>
            <a:prstGeom prst="rect">
              <a:avLst/>
            </a:prstGeom>
            <a:noFill/>
          </p:spPr>
          <p:txBody>
            <a:bodyPr wrap="square" rtlCol="0">
              <a:spAutoFit/>
            </a:bodyPr>
            <a:lstStyle/>
            <a:p>
              <a:r>
                <a:rPr lang="en-US" sz="4000" b="1" spc="120" dirty="0" smtClean="0">
                  <a:solidFill>
                    <a:srgbClr val="D0AB2C"/>
                  </a:solidFill>
                  <a:latin typeface="Arial Narrow" panose="020B0606020202030204" pitchFamily="34" charset="0"/>
                </a:rPr>
                <a:t>1</a:t>
              </a:r>
              <a:endParaRPr lang="en-US" sz="4000" b="1" spc="120" dirty="0">
                <a:solidFill>
                  <a:srgbClr val="D0AB2C"/>
                </a:solidFill>
                <a:latin typeface="Arial Narrow" panose="020B0606020202030204" pitchFamily="34" charset="0"/>
              </a:endParaRPr>
            </a:p>
          </p:txBody>
        </p:sp>
        <p:sp>
          <p:nvSpPr>
            <p:cNvPr id="43" name="TextBox 42"/>
            <p:cNvSpPr txBox="1"/>
            <p:nvPr/>
          </p:nvSpPr>
          <p:spPr>
            <a:xfrm>
              <a:off x="8454542" y="1888211"/>
              <a:ext cx="1801368" cy="338554"/>
            </a:xfrm>
            <a:prstGeom prst="rect">
              <a:avLst/>
            </a:prstGeom>
            <a:solidFill>
              <a:schemeClr val="bg1"/>
            </a:solidFill>
          </p:spPr>
          <p:txBody>
            <a:bodyPr wrap="square" rtlCol="0">
              <a:spAutoFit/>
            </a:bodyPr>
            <a:lstStyle/>
            <a:p>
              <a:r>
                <a:rPr lang="en-US" sz="1600" spc="140" dirty="0" smtClean="0">
                  <a:solidFill>
                    <a:schemeClr val="tx1">
                      <a:lumMod val="75000"/>
                      <a:lumOff val="25000"/>
                    </a:schemeClr>
                  </a:solidFill>
                  <a:latin typeface="Arial Narrow" panose="020B0606020202030204" pitchFamily="34" charset="0"/>
                </a:rPr>
                <a:t>U.S. TERRITORY</a:t>
              </a:r>
              <a:endParaRPr lang="en-US" sz="1600" spc="140" dirty="0">
                <a:solidFill>
                  <a:schemeClr val="tx1">
                    <a:lumMod val="75000"/>
                    <a:lumOff val="25000"/>
                  </a:schemeClr>
                </a:solidFill>
                <a:latin typeface="Arial Narrow" panose="020B0606020202030204" pitchFamily="34" charset="0"/>
              </a:endParaRPr>
            </a:p>
          </p:txBody>
        </p:sp>
      </p:grpSp>
      <p:sp>
        <p:nvSpPr>
          <p:cNvPr id="45" name="TextBox 44"/>
          <p:cNvSpPr txBox="1"/>
          <p:nvPr/>
        </p:nvSpPr>
        <p:spPr>
          <a:xfrm>
            <a:off x="9802574" y="946"/>
            <a:ext cx="2560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*Impacts and partners are tentative</a:t>
            </a:r>
          </a:p>
        </p:txBody>
      </p:sp>
      <p:grpSp>
        <p:nvGrpSpPr>
          <p:cNvPr id="54" name="Group 53">
            <a:extLst>
              <a:ext uri="{FF2B5EF4-FFF2-40B4-BE49-F238E27FC236}">
                <a16:creationId xmlns:a16="http://schemas.microsoft.com/office/drawing/2014/main" id="{99F7C5B7-D31E-2645-A720-E5B23E3AEE68}"/>
              </a:ext>
            </a:extLst>
          </p:cNvPr>
          <p:cNvGrpSpPr/>
          <p:nvPr/>
        </p:nvGrpSpPr>
        <p:grpSpPr>
          <a:xfrm>
            <a:off x="5912306" y="733525"/>
            <a:ext cx="6058019" cy="2899335"/>
            <a:chOff x="4448076" y="329619"/>
            <a:chExt cx="6058019" cy="2899335"/>
          </a:xfrm>
        </p:grpSpPr>
        <p:pic>
          <p:nvPicPr>
            <p:cNvPr id="55" name="Picture 54">
              <a:extLst>
                <a:ext uri="{FF2B5EF4-FFF2-40B4-BE49-F238E27FC236}">
                  <a16:creationId xmlns:a16="http://schemas.microsoft.com/office/drawing/2014/main" id="{294F0684-EBDF-F648-8F09-831A4F0A0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99"/>
            <a:stretch/>
          </p:blipFill>
          <p:spPr>
            <a:xfrm>
              <a:off x="6423978" y="329619"/>
              <a:ext cx="4082117" cy="2011680"/>
            </a:xfrm>
            <a:prstGeom prst="rect">
              <a:avLst/>
            </a:prstGeom>
          </p:spPr>
        </p:pic>
        <p:pic>
          <p:nvPicPr>
            <p:cNvPr id="56" name="Picture 55">
              <a:extLst>
                <a:ext uri="{FF2B5EF4-FFF2-40B4-BE49-F238E27FC236}">
                  <a16:creationId xmlns:a16="http://schemas.microsoft.com/office/drawing/2014/main" id="{0F6B8E1A-8582-4848-975A-B89E17C7A9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076" y="1562406"/>
              <a:ext cx="2694499" cy="1666548"/>
            </a:xfrm>
            <a:prstGeom prst="rect">
              <a:avLst/>
            </a:prstGeom>
            <a:ln>
              <a:noFill/>
            </a:ln>
          </p:spPr>
        </p:pic>
        <p:cxnSp>
          <p:nvCxnSpPr>
            <p:cNvPr id="57" name="Straight Connector 56">
              <a:extLst>
                <a:ext uri="{FF2B5EF4-FFF2-40B4-BE49-F238E27FC236}">
                  <a16:creationId xmlns:a16="http://schemas.microsoft.com/office/drawing/2014/main" id="{FABD464B-A528-FB47-BE49-4059C731797F}"/>
                </a:ext>
              </a:extLst>
            </p:cNvPr>
            <p:cNvCxnSpPr/>
            <p:nvPr/>
          </p:nvCxnSpPr>
          <p:spPr>
            <a:xfrm flipH="1">
              <a:off x="4713252" y="794436"/>
              <a:ext cx="2317240" cy="7729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661004D-E27F-CE49-B901-0F8898CA69EE}"/>
                </a:ext>
              </a:extLst>
            </p:cNvPr>
            <p:cNvCxnSpPr/>
            <p:nvPr/>
          </p:nvCxnSpPr>
          <p:spPr>
            <a:xfrm flipH="1">
              <a:off x="6668452" y="1129373"/>
              <a:ext cx="751607" cy="2002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0" name="Chart 39"/>
          <p:cNvGraphicFramePr/>
          <p:nvPr/>
        </p:nvGraphicFramePr>
        <p:xfrm>
          <a:off x="2762937" y="3718736"/>
          <a:ext cx="3579284"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p:cNvSpPr/>
          <p:nvPr/>
        </p:nvSpPr>
        <p:spPr>
          <a:xfrm>
            <a:off x="145979" y="995863"/>
            <a:ext cx="5593432" cy="2711995"/>
          </a:xfrm>
          <a:prstGeom prst="rect">
            <a:avLst/>
          </a:prstGeom>
          <a:noFill/>
          <a:ln>
            <a:solidFill>
              <a:srgbClr val="D0A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9034365" y="3899799"/>
            <a:ext cx="3328529" cy="2795404"/>
            <a:chOff x="9116426" y="3932623"/>
            <a:chExt cx="3328529" cy="2795404"/>
          </a:xfrm>
        </p:grpSpPr>
        <p:sp>
          <p:nvSpPr>
            <p:cNvPr id="68" name="TextBox 67"/>
            <p:cNvSpPr txBox="1"/>
            <p:nvPr/>
          </p:nvSpPr>
          <p:spPr>
            <a:xfrm>
              <a:off x="9398919" y="4737524"/>
              <a:ext cx="2201532" cy="307777"/>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WATER RESOURCES</a:t>
              </a:r>
              <a:endParaRPr lang="en-US" sz="1400" spc="140" dirty="0">
                <a:solidFill>
                  <a:schemeClr val="tx1">
                    <a:lumMod val="75000"/>
                    <a:lumOff val="25000"/>
                  </a:schemeClr>
                </a:solidFill>
                <a:latin typeface="Arial Narrow" panose="020B0606020202030204" pitchFamily="34" charset="0"/>
              </a:endParaRPr>
            </a:p>
          </p:txBody>
        </p:sp>
        <p:sp>
          <p:nvSpPr>
            <p:cNvPr id="69" name="TextBox 68"/>
            <p:cNvSpPr txBox="1"/>
            <p:nvPr/>
          </p:nvSpPr>
          <p:spPr>
            <a:xfrm>
              <a:off x="9398919" y="5511716"/>
              <a:ext cx="3046036" cy="307777"/>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ECOLOGICAL FORECASTING</a:t>
              </a:r>
              <a:endParaRPr lang="en-US" sz="1400" spc="140" dirty="0">
                <a:solidFill>
                  <a:schemeClr val="tx1">
                    <a:lumMod val="75000"/>
                    <a:lumOff val="25000"/>
                  </a:schemeClr>
                </a:solidFill>
                <a:latin typeface="Arial Narrow" panose="020B0606020202030204" pitchFamily="34" charset="0"/>
              </a:endParaRPr>
            </a:p>
          </p:txBody>
        </p:sp>
        <p:sp>
          <p:nvSpPr>
            <p:cNvPr id="70" name="TextBox 69"/>
            <p:cNvSpPr txBox="1"/>
            <p:nvPr/>
          </p:nvSpPr>
          <p:spPr>
            <a:xfrm>
              <a:off x="9398919" y="5127712"/>
              <a:ext cx="2671964" cy="307777"/>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URBAN DEVELOPMENT</a:t>
              </a:r>
              <a:endParaRPr lang="en-US" sz="1400" spc="140" dirty="0">
                <a:solidFill>
                  <a:schemeClr val="tx1">
                    <a:lumMod val="75000"/>
                    <a:lumOff val="25000"/>
                  </a:schemeClr>
                </a:solidFill>
                <a:latin typeface="Arial Narrow" panose="020B0606020202030204" pitchFamily="34" charset="0"/>
              </a:endParaRPr>
            </a:p>
          </p:txBody>
        </p:sp>
        <p:sp>
          <p:nvSpPr>
            <p:cNvPr id="71" name="TextBox 70"/>
            <p:cNvSpPr txBox="1"/>
            <p:nvPr/>
          </p:nvSpPr>
          <p:spPr>
            <a:xfrm>
              <a:off x="9398919" y="5896702"/>
              <a:ext cx="2671964" cy="307777"/>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HEALTH &amp; AIR QUALITY</a:t>
              </a:r>
              <a:endParaRPr lang="en-US" sz="1400" spc="140" dirty="0">
                <a:solidFill>
                  <a:schemeClr val="tx1">
                    <a:lumMod val="75000"/>
                    <a:lumOff val="25000"/>
                  </a:schemeClr>
                </a:solidFill>
                <a:latin typeface="Arial Narrow" panose="020B0606020202030204" pitchFamily="34" charset="0"/>
              </a:endParaRPr>
            </a:p>
          </p:txBody>
        </p:sp>
        <p:sp>
          <p:nvSpPr>
            <p:cNvPr id="72" name="TextBox 71"/>
            <p:cNvSpPr txBox="1"/>
            <p:nvPr/>
          </p:nvSpPr>
          <p:spPr>
            <a:xfrm>
              <a:off x="9398919" y="6204807"/>
              <a:ext cx="2558267" cy="523220"/>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TRANSPORTATION &amp; INFRASTRUCTURE</a:t>
              </a:r>
              <a:endParaRPr lang="en-US" sz="1400" spc="140" dirty="0">
                <a:solidFill>
                  <a:schemeClr val="tx1">
                    <a:lumMod val="75000"/>
                    <a:lumOff val="25000"/>
                  </a:schemeClr>
                </a:solidFill>
                <a:latin typeface="Arial Narrow" panose="020B0606020202030204" pitchFamily="34" charset="0"/>
              </a:endParaRPr>
            </a:p>
          </p:txBody>
        </p:sp>
        <p:sp>
          <p:nvSpPr>
            <p:cNvPr id="73" name="TextBox 72"/>
            <p:cNvSpPr txBox="1"/>
            <p:nvPr/>
          </p:nvSpPr>
          <p:spPr>
            <a:xfrm>
              <a:off x="9398919" y="4236769"/>
              <a:ext cx="2201532" cy="523220"/>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AGRICULTURE &amp; FOOD SECURITY</a:t>
              </a:r>
              <a:endParaRPr lang="en-US" sz="1400" spc="140" dirty="0">
                <a:solidFill>
                  <a:schemeClr val="tx1">
                    <a:lumMod val="75000"/>
                    <a:lumOff val="25000"/>
                  </a:schemeClr>
                </a:solidFill>
                <a:latin typeface="Arial Narrow" panose="020B0606020202030204" pitchFamily="34" charset="0"/>
              </a:endParaRPr>
            </a:p>
          </p:txBody>
        </p:sp>
        <p:sp>
          <p:nvSpPr>
            <p:cNvPr id="74" name="TextBox 73"/>
            <p:cNvSpPr txBox="1"/>
            <p:nvPr/>
          </p:nvSpPr>
          <p:spPr>
            <a:xfrm>
              <a:off x="9398919" y="3932623"/>
              <a:ext cx="1514046" cy="307777"/>
            </a:xfrm>
            <a:prstGeom prst="rect">
              <a:avLst/>
            </a:prstGeom>
            <a:noFill/>
          </p:spPr>
          <p:txBody>
            <a:bodyPr wrap="square" rtlCol="0">
              <a:spAutoFit/>
            </a:bodyPr>
            <a:lstStyle/>
            <a:p>
              <a:r>
                <a:rPr lang="en-US" sz="1400" spc="140" dirty="0" smtClean="0">
                  <a:solidFill>
                    <a:schemeClr val="tx1">
                      <a:lumMod val="75000"/>
                      <a:lumOff val="25000"/>
                    </a:schemeClr>
                  </a:solidFill>
                  <a:latin typeface="Arial Narrow" panose="020B0606020202030204" pitchFamily="34" charset="0"/>
                </a:rPr>
                <a:t>DISASTERS</a:t>
              </a:r>
              <a:endParaRPr lang="en-US" sz="1400" spc="140" dirty="0">
                <a:solidFill>
                  <a:schemeClr val="tx1">
                    <a:lumMod val="75000"/>
                    <a:lumOff val="25000"/>
                  </a:schemeClr>
                </a:solidFill>
                <a:latin typeface="Arial Narrow" panose="020B060602020203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6430" y="3949351"/>
              <a:ext cx="273191" cy="2743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6430" y="5528444"/>
              <a:ext cx="273191" cy="27432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6703" y="4361219"/>
              <a:ext cx="272645" cy="27432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16430" y="5913430"/>
              <a:ext cx="273191" cy="27432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6433" y="6329257"/>
              <a:ext cx="273185" cy="274320"/>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16426" y="5144440"/>
              <a:ext cx="273198" cy="27432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6432" y="4754252"/>
              <a:ext cx="273187" cy="274320"/>
            </a:xfrm>
            <a:prstGeom prst="rect">
              <a:avLst/>
            </a:prstGeom>
          </p:spPr>
        </p:pic>
      </p:grpSp>
      <p:grpSp>
        <p:nvGrpSpPr>
          <p:cNvPr id="5" name="Group 4"/>
          <p:cNvGrpSpPr/>
          <p:nvPr/>
        </p:nvGrpSpPr>
        <p:grpSpPr>
          <a:xfrm>
            <a:off x="422863" y="4001344"/>
            <a:ext cx="2645606" cy="2706283"/>
            <a:chOff x="141511" y="4034168"/>
            <a:chExt cx="2645606" cy="2706283"/>
          </a:xfrm>
        </p:grpSpPr>
        <p:sp>
          <p:nvSpPr>
            <p:cNvPr id="46" name="TextBox 45"/>
            <p:cNvSpPr txBox="1"/>
            <p:nvPr/>
          </p:nvSpPr>
          <p:spPr>
            <a:xfrm>
              <a:off x="980712" y="4034168"/>
              <a:ext cx="1514046"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ACADEMIC</a:t>
              </a:r>
              <a:endParaRPr lang="en-US" sz="1400" spc="140" dirty="0">
                <a:solidFill>
                  <a:schemeClr val="tx1">
                    <a:lumMod val="75000"/>
                    <a:lumOff val="25000"/>
                  </a:schemeClr>
                </a:solidFill>
                <a:latin typeface="Arial Narrow" panose="020B0606020202030204" pitchFamily="34" charset="0"/>
              </a:endParaRPr>
            </a:p>
          </p:txBody>
        </p:sp>
        <p:sp>
          <p:nvSpPr>
            <p:cNvPr id="47" name="TextBox 46"/>
            <p:cNvSpPr txBox="1"/>
            <p:nvPr/>
          </p:nvSpPr>
          <p:spPr>
            <a:xfrm>
              <a:off x="961240" y="4374632"/>
              <a:ext cx="1514046"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CONSORTIUM</a:t>
              </a:r>
              <a:endParaRPr lang="en-US" sz="1400" spc="140" dirty="0">
                <a:solidFill>
                  <a:schemeClr val="tx1">
                    <a:lumMod val="75000"/>
                    <a:lumOff val="25000"/>
                  </a:schemeClr>
                </a:solidFill>
                <a:latin typeface="Arial Narrow" panose="020B0606020202030204" pitchFamily="34" charset="0"/>
              </a:endParaRPr>
            </a:p>
          </p:txBody>
        </p:sp>
        <p:sp>
          <p:nvSpPr>
            <p:cNvPr id="48" name="TextBox 47"/>
            <p:cNvSpPr txBox="1"/>
            <p:nvPr/>
          </p:nvSpPr>
          <p:spPr>
            <a:xfrm>
              <a:off x="250566" y="4717672"/>
              <a:ext cx="2224720"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LOCAL GOVERNMENT</a:t>
              </a:r>
              <a:endParaRPr lang="en-US" sz="1400" spc="140" dirty="0">
                <a:solidFill>
                  <a:schemeClr val="tx1">
                    <a:lumMod val="75000"/>
                    <a:lumOff val="25000"/>
                  </a:schemeClr>
                </a:solidFill>
                <a:latin typeface="Arial Narrow" panose="020B0606020202030204" pitchFamily="34" charset="0"/>
              </a:endParaRPr>
            </a:p>
          </p:txBody>
        </p:sp>
        <p:sp>
          <p:nvSpPr>
            <p:cNvPr id="49" name="TextBox 48"/>
            <p:cNvSpPr txBox="1"/>
            <p:nvPr/>
          </p:nvSpPr>
          <p:spPr>
            <a:xfrm>
              <a:off x="250566" y="5060713"/>
              <a:ext cx="2224720"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STATE GOVERNMENT</a:t>
              </a:r>
              <a:endParaRPr lang="en-US" sz="1400" spc="140" dirty="0">
                <a:solidFill>
                  <a:schemeClr val="tx1">
                    <a:lumMod val="75000"/>
                    <a:lumOff val="25000"/>
                  </a:schemeClr>
                </a:solidFill>
                <a:latin typeface="Arial Narrow" panose="020B0606020202030204" pitchFamily="34" charset="0"/>
              </a:endParaRPr>
            </a:p>
          </p:txBody>
        </p:sp>
        <p:sp>
          <p:nvSpPr>
            <p:cNvPr id="50" name="TextBox 49"/>
            <p:cNvSpPr txBox="1"/>
            <p:nvPr/>
          </p:nvSpPr>
          <p:spPr>
            <a:xfrm>
              <a:off x="141511" y="5403752"/>
              <a:ext cx="2333776"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FEDERAL GOVERNMENT</a:t>
              </a:r>
              <a:endParaRPr lang="en-US" sz="1400" spc="140" dirty="0">
                <a:solidFill>
                  <a:schemeClr val="tx1">
                    <a:lumMod val="75000"/>
                    <a:lumOff val="25000"/>
                  </a:schemeClr>
                </a:solidFill>
                <a:latin typeface="Arial Narrow" panose="020B0606020202030204" pitchFamily="34" charset="0"/>
              </a:endParaRPr>
            </a:p>
          </p:txBody>
        </p:sp>
        <p:sp>
          <p:nvSpPr>
            <p:cNvPr id="51" name="TextBox 50"/>
            <p:cNvSpPr txBox="1"/>
            <p:nvPr/>
          </p:nvSpPr>
          <p:spPr>
            <a:xfrm>
              <a:off x="961240" y="5746792"/>
              <a:ext cx="1514046"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FOR-PROFIT</a:t>
              </a:r>
              <a:endParaRPr lang="en-US" sz="1400" spc="140" dirty="0">
                <a:solidFill>
                  <a:schemeClr val="tx1">
                    <a:lumMod val="75000"/>
                    <a:lumOff val="25000"/>
                  </a:schemeClr>
                </a:solidFill>
                <a:latin typeface="Arial Narrow" panose="020B0606020202030204" pitchFamily="34" charset="0"/>
              </a:endParaRPr>
            </a:p>
          </p:txBody>
        </p:sp>
        <p:sp>
          <p:nvSpPr>
            <p:cNvPr id="52" name="TextBox 51"/>
            <p:cNvSpPr txBox="1"/>
            <p:nvPr/>
          </p:nvSpPr>
          <p:spPr>
            <a:xfrm>
              <a:off x="961240" y="6089832"/>
              <a:ext cx="1514046"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NON-PROFIT</a:t>
              </a:r>
              <a:endParaRPr lang="en-US" sz="1400" spc="140" dirty="0">
                <a:solidFill>
                  <a:schemeClr val="tx1">
                    <a:lumMod val="75000"/>
                    <a:lumOff val="25000"/>
                  </a:schemeClr>
                </a:solidFill>
                <a:latin typeface="Arial Narrow" panose="020B0606020202030204" pitchFamily="34" charset="0"/>
              </a:endParaRPr>
            </a:p>
          </p:txBody>
        </p:sp>
        <p:sp>
          <p:nvSpPr>
            <p:cNvPr id="53" name="TextBox 52"/>
            <p:cNvSpPr txBox="1"/>
            <p:nvPr/>
          </p:nvSpPr>
          <p:spPr>
            <a:xfrm>
              <a:off x="633433" y="6432674"/>
              <a:ext cx="1821483" cy="307777"/>
            </a:xfrm>
            <a:prstGeom prst="rect">
              <a:avLst/>
            </a:prstGeom>
            <a:noFill/>
          </p:spPr>
          <p:txBody>
            <a:bodyPr wrap="square" rtlCol="0">
              <a:spAutoFit/>
            </a:bodyPr>
            <a:lstStyle/>
            <a:p>
              <a:pPr algn="r"/>
              <a:r>
                <a:rPr lang="en-US" sz="1400" spc="140" dirty="0" smtClean="0">
                  <a:solidFill>
                    <a:schemeClr val="tx1">
                      <a:lumMod val="75000"/>
                      <a:lumOff val="25000"/>
                    </a:schemeClr>
                  </a:solidFill>
                  <a:latin typeface="Arial Narrow" panose="020B0606020202030204" pitchFamily="34" charset="0"/>
                </a:rPr>
                <a:t>INTERNATIONAL</a:t>
              </a:r>
              <a:endParaRPr lang="en-US" sz="1400" spc="140" dirty="0">
                <a:solidFill>
                  <a:schemeClr val="tx1">
                    <a:lumMod val="75000"/>
                    <a:lumOff val="25000"/>
                  </a:schemeClr>
                </a:solidFill>
                <a:latin typeface="Arial Narrow" panose="020B0606020202030204" pitchFamily="34" charset="0"/>
              </a:endParaRPr>
            </a:p>
          </p:txBody>
        </p:sp>
        <p:sp>
          <p:nvSpPr>
            <p:cNvPr id="35" name="Oval 34"/>
            <p:cNvSpPr/>
            <p:nvPr/>
          </p:nvSpPr>
          <p:spPr>
            <a:xfrm>
              <a:off x="2512797" y="4050896"/>
              <a:ext cx="274320" cy="274320"/>
            </a:xfrm>
            <a:prstGeom prst="ellipse">
              <a:avLst/>
            </a:prstGeom>
            <a:solidFill>
              <a:schemeClr val="bg1"/>
            </a:solidFill>
            <a:ln w="19050">
              <a:solidFill>
                <a:srgbClr val="BD5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2512797" y="4391360"/>
              <a:ext cx="274320" cy="274320"/>
            </a:xfrm>
            <a:prstGeom prst="ellipse">
              <a:avLst/>
            </a:prstGeom>
            <a:noFill/>
            <a:ln w="19050">
              <a:solidFill>
                <a:srgbClr val="EB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2512797" y="4734400"/>
              <a:ext cx="274320" cy="274320"/>
            </a:xfrm>
            <a:prstGeom prst="ellipse">
              <a:avLst/>
            </a:prstGeom>
            <a:noFill/>
            <a:ln w="19050">
              <a:solidFill>
                <a:srgbClr val="DD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2512797" y="5077440"/>
              <a:ext cx="274320" cy="274320"/>
            </a:xfrm>
            <a:prstGeom prst="ellipse">
              <a:avLst/>
            </a:prstGeom>
            <a:noFill/>
            <a:ln w="19050">
              <a:solidFill>
                <a:srgbClr val="BAC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2512797" y="5420480"/>
              <a:ext cx="274320" cy="274320"/>
            </a:xfrm>
            <a:prstGeom prst="ellipse">
              <a:avLst/>
            </a:prstGeom>
            <a:noFill/>
            <a:ln w="19050">
              <a:solidFill>
                <a:srgbClr val="96B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2512797" y="5763520"/>
              <a:ext cx="274320" cy="274320"/>
            </a:xfrm>
            <a:prstGeom prst="ellipse">
              <a:avLst/>
            </a:prstGeom>
            <a:noFill/>
            <a:ln w="19050">
              <a:solidFill>
                <a:srgbClr val="85C7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2512797" y="6106560"/>
              <a:ext cx="274320" cy="274320"/>
            </a:xfrm>
            <a:prstGeom prst="ellipse">
              <a:avLst/>
            </a:prstGeom>
            <a:noFill/>
            <a:ln w="19050">
              <a:solidFill>
                <a:srgbClr val="4B72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2512797" y="6449402"/>
              <a:ext cx="274320" cy="274320"/>
            </a:xfrm>
            <a:prstGeom prst="ellipse">
              <a:avLst/>
            </a:prstGeom>
            <a:noFill/>
            <a:ln w="19050">
              <a:solidFill>
                <a:srgbClr val="A48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TextBox 92"/>
          <p:cNvSpPr txBox="1"/>
          <p:nvPr/>
        </p:nvSpPr>
        <p:spPr>
          <a:xfrm>
            <a:off x="3404936" y="5063447"/>
            <a:ext cx="2129338" cy="523220"/>
          </a:xfrm>
          <a:prstGeom prst="rect">
            <a:avLst/>
          </a:prstGeom>
          <a:noFill/>
        </p:spPr>
        <p:txBody>
          <a:bodyPr wrap="square" rtlCol="0">
            <a:spAutoFit/>
          </a:bodyPr>
          <a:lstStyle/>
          <a:p>
            <a:pPr algn="ctr"/>
            <a:r>
              <a:rPr lang="en-US" sz="1400" spc="140" dirty="0" smtClean="0">
                <a:solidFill>
                  <a:schemeClr val="tx1">
                    <a:lumMod val="75000"/>
                    <a:lumOff val="25000"/>
                  </a:schemeClr>
                </a:solidFill>
                <a:latin typeface="Arial Narrow" panose="020B0606020202030204" pitchFamily="34" charset="0"/>
              </a:rPr>
              <a:t>INSTITUTIONAL SECTOR</a:t>
            </a:r>
            <a:endParaRPr lang="en-US" sz="1400" spc="140" dirty="0">
              <a:solidFill>
                <a:schemeClr val="tx1">
                  <a:lumMod val="75000"/>
                  <a:lumOff val="25000"/>
                </a:schemeClr>
              </a:solidFill>
              <a:latin typeface="Arial Narrow" panose="020B0606020202030204" pitchFamily="34" charset="0"/>
            </a:endParaRPr>
          </a:p>
        </p:txBody>
      </p:sp>
      <p:sp>
        <p:nvSpPr>
          <p:cNvPr id="96" name="Rectangle 95"/>
          <p:cNvSpPr/>
          <p:nvPr/>
        </p:nvSpPr>
        <p:spPr>
          <a:xfrm>
            <a:off x="4294629" y="2223219"/>
            <a:ext cx="109728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spc="100" dirty="0" smtClean="0">
                <a:solidFill>
                  <a:srgbClr val="D0AB2C"/>
                </a:solidFill>
                <a:latin typeface="Arial Narrow" panose="020B0606020202030204" pitchFamily="34" charset="0"/>
              </a:rPr>
              <a:t>TERM I</a:t>
            </a:r>
            <a:r>
              <a:rPr lang="en-US" sz="1400" spc="100" dirty="0" smtClean="0">
                <a:solidFill>
                  <a:srgbClr val="D0AB2C"/>
                </a:solidFill>
                <a:latin typeface="Arial Narrow" panose="020B0606020202030204" pitchFamily="34" charset="0"/>
              </a:rPr>
              <a:t>: 15 </a:t>
            </a:r>
            <a:endParaRPr lang="en-US" sz="1400" spc="100" dirty="0">
              <a:solidFill>
                <a:srgbClr val="D0AB2C"/>
              </a:solidFill>
              <a:latin typeface="Arial Narrow" panose="020B0606020202030204" pitchFamily="34" charset="0"/>
            </a:endParaRPr>
          </a:p>
        </p:txBody>
      </p:sp>
      <p:sp>
        <p:nvSpPr>
          <p:cNvPr id="97" name="Rectangle 96"/>
          <p:cNvSpPr/>
          <p:nvPr/>
        </p:nvSpPr>
        <p:spPr>
          <a:xfrm>
            <a:off x="4294629" y="2492276"/>
            <a:ext cx="109728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spc="100" dirty="0" smtClean="0">
                <a:solidFill>
                  <a:srgbClr val="D0AB2C"/>
                </a:solidFill>
                <a:latin typeface="Arial Narrow" panose="020B0606020202030204" pitchFamily="34" charset="0"/>
              </a:rPr>
              <a:t>TERM II</a:t>
            </a:r>
            <a:r>
              <a:rPr lang="en-US" sz="1400" spc="100" dirty="0" smtClean="0">
                <a:solidFill>
                  <a:srgbClr val="D0AB2C"/>
                </a:solidFill>
                <a:latin typeface="Arial Narrow" panose="020B0606020202030204" pitchFamily="34" charset="0"/>
              </a:rPr>
              <a:t>: 4 </a:t>
            </a:r>
            <a:endParaRPr lang="en-US" sz="1400" spc="100" dirty="0">
              <a:solidFill>
                <a:srgbClr val="D0AB2C"/>
              </a:solidFill>
              <a:latin typeface="Arial Narrow" panose="020B0606020202030204" pitchFamily="34" charset="0"/>
            </a:endParaRPr>
          </a:p>
        </p:txBody>
      </p:sp>
      <p:sp>
        <p:nvSpPr>
          <p:cNvPr id="98" name="Rectangle 97"/>
          <p:cNvSpPr/>
          <p:nvPr/>
        </p:nvSpPr>
        <p:spPr>
          <a:xfrm>
            <a:off x="4294629" y="2773055"/>
            <a:ext cx="109728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spc="100" dirty="0" smtClean="0">
                <a:solidFill>
                  <a:srgbClr val="D0AB2C"/>
                </a:solidFill>
                <a:latin typeface="Arial Narrow" panose="020B0606020202030204" pitchFamily="34" charset="0"/>
              </a:rPr>
              <a:t>TERM III</a:t>
            </a:r>
            <a:r>
              <a:rPr lang="en-US" sz="1400" spc="100" dirty="0" smtClean="0">
                <a:solidFill>
                  <a:srgbClr val="D0AB2C"/>
                </a:solidFill>
                <a:latin typeface="Arial Narrow" panose="020B0606020202030204" pitchFamily="34" charset="0"/>
              </a:rPr>
              <a:t>: 2</a:t>
            </a:r>
            <a:endParaRPr lang="en-US" sz="1400" spc="100" dirty="0">
              <a:solidFill>
                <a:srgbClr val="D0AB2C"/>
              </a:solidFill>
              <a:latin typeface="Arial Narrow" panose="020B0606020202030204" pitchFamily="34" charset="0"/>
            </a:endParaRPr>
          </a:p>
        </p:txBody>
      </p:sp>
    </p:spTree>
    <p:extLst>
      <p:ext uri="{BB962C8B-B14F-4D97-AF65-F5344CB8AC3E}">
        <p14:creationId xmlns:p14="http://schemas.microsoft.com/office/powerpoint/2010/main" val="3777925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C1E75482-6067-477C-AEE7-FA181022E531}"/>
              </a:ext>
            </a:extLst>
          </p:cNvPr>
          <p:cNvSpPr>
            <a:spLocks noGrp="1"/>
          </p:cNvSpPr>
          <p:nvPr/>
        </p:nvSpPr>
        <p:spPr>
          <a:xfrm>
            <a:off x="5768170" y="2226043"/>
            <a:ext cx="5158119" cy="36185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t> </a:t>
            </a:r>
            <a:endParaRPr lang="en-US" b="1" dirty="0">
              <a:solidFill>
                <a:srgbClr val="3F3F3F"/>
              </a:solidFill>
              <a:latin typeface="Century Gothic"/>
            </a:endParaRPr>
          </a:p>
          <a:p>
            <a:r>
              <a:rPr lang="en-US" dirty="0" smtClean="0">
                <a:solidFill>
                  <a:schemeClr val="tx1">
                    <a:lumMod val="75000"/>
                    <a:lumOff val="25000"/>
                  </a:schemeClr>
                </a:solidFill>
                <a:latin typeface="Century Gothic" panose="020B0502020202020204" pitchFamily="34" charset="0"/>
              </a:rPr>
              <a:t>Crop </a:t>
            </a:r>
            <a:r>
              <a:rPr lang="en-US" dirty="0">
                <a:solidFill>
                  <a:schemeClr val="tx1">
                    <a:lumMod val="75000"/>
                    <a:lumOff val="25000"/>
                  </a:schemeClr>
                </a:solidFill>
                <a:latin typeface="Century Gothic" panose="020B0502020202020204" pitchFamily="34" charset="0"/>
              </a:rPr>
              <a:t>monitoring and crop yield forecasting are important for identifying market trends, food insecure regions, and irrigation demand; especially during times of drought. </a:t>
            </a:r>
            <a:r>
              <a:rPr lang="en-US" i="1" dirty="0" smtClean="0">
                <a:solidFill>
                  <a:schemeClr val="tx1">
                    <a:lumMod val="75000"/>
                    <a:lumOff val="25000"/>
                  </a:schemeClr>
                </a:solidFill>
                <a:latin typeface="Century Gothic" panose="020B0502020202020204" pitchFamily="34" charset="0"/>
              </a:rPr>
              <a:t>In situ </a:t>
            </a:r>
            <a:r>
              <a:rPr lang="en-US" dirty="0" smtClean="0">
                <a:solidFill>
                  <a:schemeClr val="tx1">
                    <a:lumMod val="75000"/>
                    <a:lumOff val="25000"/>
                  </a:schemeClr>
                </a:solidFill>
                <a:latin typeface="Century Gothic" panose="020B0502020202020204" pitchFamily="34" charset="0"/>
              </a:rPr>
              <a:t>soil moisture and crop measurements are often sparsely-distributed </a:t>
            </a:r>
            <a:r>
              <a:rPr lang="en-US" dirty="0" smtClean="0">
                <a:solidFill>
                  <a:schemeClr val="tx1">
                    <a:lumMod val="75000"/>
                    <a:lumOff val="25000"/>
                  </a:schemeClr>
                </a:solidFill>
                <a:latin typeface="Century Gothic" panose="020B0502020202020204" pitchFamily="34" charset="0"/>
              </a:rPr>
              <a:t>or unavailable in the region can </a:t>
            </a:r>
            <a:r>
              <a:rPr lang="en-US" dirty="0">
                <a:solidFill>
                  <a:schemeClr val="tx1">
                    <a:lumMod val="75000"/>
                    <a:lumOff val="25000"/>
                  </a:schemeClr>
                </a:solidFill>
                <a:latin typeface="Century Gothic" panose="020B0502020202020204" pitchFamily="34" charset="0"/>
              </a:rPr>
              <a:t>potentially support more precise crop yield and irrigation demand </a:t>
            </a:r>
            <a:r>
              <a:rPr lang="en-US" dirty="0" smtClean="0">
                <a:solidFill>
                  <a:schemeClr val="tx1">
                    <a:lumMod val="75000"/>
                    <a:lumOff val="25000"/>
                  </a:schemeClr>
                </a:solidFill>
                <a:latin typeface="Century Gothic" panose="020B0502020202020204" pitchFamily="34" charset="0"/>
              </a:rPr>
              <a:t>forecasts. Satellite data is an efficient and accurate way to acquire large-scale observations to identify crop yield gaps.</a:t>
            </a:r>
            <a:endParaRPr lang="en-US" dirty="0">
              <a:solidFill>
                <a:schemeClr val="tx1">
                  <a:lumMod val="75000"/>
                  <a:lumOff val="25000"/>
                </a:schemeClr>
              </a:solidFill>
              <a:latin typeface="Century Gothic" panose="020B0502020202020204" pitchFamily="34" charset="0"/>
            </a:endParaRPr>
          </a:p>
        </p:txBody>
      </p:sp>
      <p:sp>
        <p:nvSpPr>
          <p:cNvPr id="6" name="Content Placeholder 4">
            <a:extLst>
              <a:ext uri="{FF2B5EF4-FFF2-40B4-BE49-F238E27FC236}">
                <a16:creationId xmlns:a16="http://schemas.microsoft.com/office/drawing/2014/main" id="{F1539514-C1B0-4588-BFF3-C322BF0303D9}"/>
              </a:ext>
            </a:extLst>
          </p:cNvPr>
          <p:cNvSpPr>
            <a:spLocks noGrp="1"/>
          </p:cNvSpPr>
          <p:nvPr/>
        </p:nvSpPr>
        <p:spPr>
          <a:xfrm>
            <a:off x="5751156" y="5804234"/>
            <a:ext cx="4824842" cy="69036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smtClean="0">
                <a:solidFill>
                  <a:srgbClr val="3F3F3F"/>
                </a:solidFill>
                <a:latin typeface="Century Gothic"/>
              </a:rPr>
              <a:t>Partner:</a:t>
            </a:r>
            <a:endParaRPr lang="en-US" b="1" dirty="0">
              <a:solidFill>
                <a:srgbClr val="3F3F3F"/>
              </a:solidFill>
              <a:latin typeface="Century Gothic"/>
            </a:endParaRPr>
          </a:p>
          <a:p>
            <a:pPr marL="285750" indent="-285750">
              <a:buClr>
                <a:srgbClr val="CD7142"/>
              </a:buClr>
              <a:buFont typeface="Arial"/>
              <a:buChar char="•"/>
            </a:pPr>
            <a:r>
              <a:rPr lang="en-US" dirty="0">
                <a:solidFill>
                  <a:srgbClr val="3F3F3F"/>
                </a:solidFill>
                <a:latin typeface="Century Gothic"/>
              </a:rPr>
              <a:t>The Buenos Aires Grain Exchange</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813730F0-37B4-44FA-AA55-7B860B6CDA91}"/>
              </a:ext>
            </a:extLst>
          </p:cNvPr>
          <p:cNvSpPr>
            <a:spLocks noGrp="1"/>
          </p:cNvSpPr>
          <p:nvPr/>
        </p:nvSpPr>
        <p:spPr>
          <a:xfrm>
            <a:off x="266700" y="5569497"/>
            <a:ext cx="5451055" cy="1288503"/>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CD7142"/>
              </a:buClr>
              <a:buFont typeface="Arial"/>
              <a:buChar char="•"/>
            </a:pPr>
            <a:r>
              <a:rPr lang="en-US" dirty="0">
                <a:solidFill>
                  <a:srgbClr val="3F3F3F"/>
                </a:solidFill>
                <a:latin typeface="Century Gothic"/>
                <a:ea typeface="+mn-lt"/>
                <a:cs typeface="+mn-lt"/>
              </a:rPr>
              <a:t>Terra </a:t>
            </a:r>
            <a:r>
              <a:rPr lang="en-US" dirty="0">
                <a:solidFill>
                  <a:srgbClr val="3F3F3F"/>
                </a:solidFill>
                <a:latin typeface="Century Gothic"/>
                <a:cs typeface="Calibri"/>
              </a:rPr>
              <a:t>MODIS</a:t>
            </a:r>
            <a:endParaRPr lang="en-US" dirty="0">
              <a:solidFill>
                <a:srgbClr val="3F3F3F"/>
              </a:solidFill>
              <a:latin typeface="Century Gothic"/>
            </a:endParaRPr>
          </a:p>
          <a:p>
            <a:pPr marL="285750" indent="-285750">
              <a:buClr>
                <a:srgbClr val="CD7142"/>
              </a:buClr>
              <a:buFont typeface="Arial"/>
              <a:buChar char="•"/>
            </a:pPr>
            <a:r>
              <a:rPr lang="en-US" dirty="0">
                <a:solidFill>
                  <a:srgbClr val="3F3F3F"/>
                </a:solidFill>
                <a:latin typeface="Century Gothic"/>
                <a:cs typeface="Calibri"/>
              </a:rPr>
              <a:t>Aqua </a:t>
            </a:r>
            <a:r>
              <a:rPr lang="en-US" dirty="0" smtClean="0">
                <a:solidFill>
                  <a:srgbClr val="3F3F3F"/>
                </a:solidFill>
                <a:latin typeface="Century Gothic"/>
                <a:cs typeface="Calibri"/>
              </a:rPr>
              <a:t>MODIS</a:t>
            </a:r>
          </a:p>
          <a:p>
            <a:pPr marL="285750" indent="-285750">
              <a:buClr>
                <a:srgbClr val="CD7142"/>
              </a:buClr>
              <a:buFont typeface="Arial"/>
              <a:buChar char="•"/>
            </a:pPr>
            <a:r>
              <a:rPr lang="en-US" dirty="0" smtClean="0">
                <a:solidFill>
                  <a:srgbClr val="3F3F3F"/>
                </a:solidFill>
                <a:latin typeface="Century Gothic"/>
                <a:cs typeface="Calibri"/>
              </a:rPr>
              <a:t>SMAP</a:t>
            </a:r>
            <a:endParaRPr lang="en-US" dirty="0">
              <a:solidFill>
                <a:srgbClr val="3F3F3F"/>
              </a:solidFill>
              <a:latin typeface="Century Gothic"/>
              <a:cs typeface="Calibri"/>
            </a:endParaRPr>
          </a:p>
          <a:p>
            <a:pPr marL="285750" indent="-285750">
              <a:buClr>
                <a:srgbClr val="CD7142"/>
              </a:buClr>
              <a:buFont typeface="Arial"/>
              <a:buChar char="•"/>
            </a:pPr>
            <a:r>
              <a:rPr lang="en-US" dirty="0">
                <a:solidFill>
                  <a:srgbClr val="3F3F3F"/>
                </a:solidFill>
                <a:latin typeface="Century Gothic"/>
                <a:cs typeface="Calibri"/>
              </a:rPr>
              <a:t>Landsat 8 OLI</a:t>
            </a:r>
          </a:p>
          <a:p>
            <a:pPr marL="285750" indent="-285750">
              <a:buClr>
                <a:srgbClr val="CD7142"/>
              </a:buClr>
              <a:buFont typeface="Arial"/>
              <a:buChar char="•"/>
            </a:pPr>
            <a:r>
              <a:rPr lang="en-US" dirty="0">
                <a:solidFill>
                  <a:srgbClr val="3F3F3F"/>
                </a:solidFill>
                <a:latin typeface="Century Gothic"/>
                <a:cs typeface="Calibri"/>
              </a:rPr>
              <a:t>GPM IMERG</a:t>
            </a:r>
          </a:p>
        </p:txBody>
      </p:sp>
      <p:sp>
        <p:nvSpPr>
          <p:cNvPr id="16" name="Content Placeholder 6">
            <a:extLst>
              <a:ext uri="{FF2B5EF4-FFF2-40B4-BE49-F238E27FC236}">
                <a16:creationId xmlns:a16="http://schemas.microsoft.com/office/drawing/2014/main" id="{66919115-167F-4E65-8EB4-A65B92AC713A}"/>
              </a:ext>
            </a:extLst>
          </p:cNvPr>
          <p:cNvSpPr>
            <a:spLocks noGrp="1"/>
          </p:cNvSpPr>
          <p:nvPr/>
        </p:nvSpPr>
        <p:spPr>
          <a:xfrm>
            <a:off x="277402" y="979864"/>
            <a:ext cx="10665901" cy="12461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ea typeface="+mn-lt"/>
                <a:cs typeface="+mn-lt"/>
              </a:rPr>
              <a:t>Impact: </a:t>
            </a:r>
            <a:r>
              <a:rPr lang="en-US" dirty="0">
                <a:solidFill>
                  <a:schemeClr val="tx1">
                    <a:lumMod val="75000"/>
                    <a:lumOff val="25000"/>
                  </a:schemeClr>
                </a:solidFill>
                <a:latin typeface="Century Gothic"/>
                <a:ea typeface="+mn-lt"/>
                <a:cs typeface="+mn-lt"/>
              </a:rPr>
              <a:t>This project will build Google Earth Engine tools for estimating and forecasting agricultural yield for corn, wheat, and soybeans in Argentina. Time series plots and spatial maps of temperature, precipitation, soil moisture, and vegetation indices will provide valuable information on growing conditions throughout the country.</a:t>
            </a:r>
            <a:endParaRPr lang="en-US" dirty="0">
              <a:solidFill>
                <a:schemeClr val="tx1">
                  <a:lumMod val="75000"/>
                  <a:lumOff val="25000"/>
                </a:schemeClr>
              </a:solidFill>
              <a:latin typeface="Century Gothic"/>
            </a:endParaRPr>
          </a:p>
          <a:p>
            <a:endParaRPr lang="en-US" dirty="0">
              <a:solidFill>
                <a:srgbClr val="3F3F3F"/>
              </a:solidFill>
              <a:latin typeface="Century Gothic"/>
              <a:cs typeface="Calibri"/>
            </a:endParaRPr>
          </a:p>
        </p:txBody>
      </p:sp>
      <p:sp>
        <p:nvSpPr>
          <p:cNvPr id="20" name="Content Placeholder 7">
            <a:extLst>
              <a:ext uri="{FF2B5EF4-FFF2-40B4-BE49-F238E27FC236}">
                <a16:creationId xmlns:a16="http://schemas.microsoft.com/office/drawing/2014/main" id="{76BBCC3C-7786-4500-90CB-2E934D4884DB}"/>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 Maryland – Goddard</a:t>
            </a:r>
          </a:p>
        </p:txBody>
      </p:sp>
      <p:sp>
        <p:nvSpPr>
          <p:cNvPr id="2" name="Title 4">
            <a:extLst>
              <a:ext uri="{FF2B5EF4-FFF2-40B4-BE49-F238E27FC236}">
                <a16:creationId xmlns:a16="http://schemas.microsoft.com/office/drawing/2014/main" id="{FD24592A-04E3-4062-ADA4-E7C34279390C}"/>
              </a:ext>
            </a:extLst>
          </p:cNvPr>
          <p:cNvSpPr txBox="1">
            <a:spLocks/>
          </p:cNvSpPr>
          <p:nvPr/>
        </p:nvSpPr>
        <p:spPr>
          <a:xfrm>
            <a:off x="277402"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D7142"/>
                </a:solidFill>
                <a:latin typeface="Century Gothic" panose="020F0302020204030204"/>
              </a:rPr>
              <a:t>Argentina Food Security &amp; Agriculture</a:t>
            </a:r>
            <a:r>
              <a:rPr lang="en-US" sz="4000" b="1" dirty="0">
                <a:solidFill>
                  <a:srgbClr val="8A599A"/>
                </a:solidFill>
                <a:latin typeface="Century Gothic" panose="020F0302020204030204"/>
              </a:rPr>
              <a:t> </a:t>
            </a:r>
          </a:p>
        </p:txBody>
      </p:sp>
      <p:grpSp>
        <p:nvGrpSpPr>
          <p:cNvPr id="3" name="Group 2"/>
          <p:cNvGrpSpPr/>
          <p:nvPr/>
        </p:nvGrpSpPr>
        <p:grpSpPr>
          <a:xfrm>
            <a:off x="1055739" y="2319029"/>
            <a:ext cx="4519089" cy="2984734"/>
            <a:chOff x="693800" y="2337305"/>
            <a:chExt cx="4519089" cy="2984734"/>
          </a:xfrm>
        </p:grpSpPr>
        <p:pic>
          <p:nvPicPr>
            <p:cNvPr id="7" name="Picture 8">
              <a:extLst>
                <a:ext uri="{FF2B5EF4-FFF2-40B4-BE49-F238E27FC236}">
                  <a16:creationId xmlns:a16="http://schemas.microsoft.com/office/drawing/2014/main" id="{EDBEB1C0-A4B1-4CDC-93AF-3175969DAF82}"/>
                </a:ext>
              </a:extLst>
            </p:cNvPr>
            <p:cNvPicPr>
              <a:picLocks noChangeAspect="1"/>
            </p:cNvPicPr>
            <p:nvPr/>
          </p:nvPicPr>
          <p:blipFill>
            <a:blip r:embed="rId3"/>
            <a:stretch>
              <a:fillRect/>
            </a:stretch>
          </p:blipFill>
          <p:spPr>
            <a:xfrm>
              <a:off x="693800" y="2337305"/>
              <a:ext cx="4519089" cy="298473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F7C91A8-E81B-48ED-9059-751BE94006FA}"/>
                </a:ext>
              </a:extLst>
            </p:cNvPr>
            <p:cNvSpPr txBox="1"/>
            <p:nvPr/>
          </p:nvSpPr>
          <p:spPr>
            <a:xfrm>
              <a:off x="2469689" y="5060429"/>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bg1"/>
                  </a:solidFill>
                  <a:latin typeface="Century Gothic"/>
                </a:rPr>
                <a:t>Image Credit: Paz Arando</a:t>
              </a:r>
              <a:endParaRPr lang="en-US" sz="1100" dirty="0">
                <a:solidFill>
                  <a:schemeClr val="bg1"/>
                </a:solidFill>
                <a:latin typeface="Century Gothic"/>
                <a:cs typeface="Calibri"/>
              </a:endParaRPr>
            </a:p>
          </p:txBody>
        </p:sp>
      </p:grpSp>
    </p:spTree>
    <p:extLst>
      <p:ext uri="{BB962C8B-B14F-4D97-AF65-F5344CB8AC3E}">
        <p14:creationId xmlns:p14="http://schemas.microsoft.com/office/powerpoint/2010/main" val="241091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C1E75482-6067-477C-AEE7-FA181022E531}"/>
              </a:ext>
            </a:extLst>
          </p:cNvPr>
          <p:cNvSpPr>
            <a:spLocks noGrp="1"/>
          </p:cNvSpPr>
          <p:nvPr/>
        </p:nvSpPr>
        <p:spPr>
          <a:xfrm>
            <a:off x="282200" y="981480"/>
            <a:ext cx="10720803" cy="157022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Crop insurance protects farmers, who can file claims for losses when weather events or anomalies destroy their prevalent, large-grain crops such as corn. Although they counter the negative effects of monoculture farming, small-grains crops like oats, wheat, barley, and rye cannot be insured as easily because of a lack of data, leading many farmers to avoid planting these crops.</a:t>
            </a:r>
            <a:endParaRPr lang="en-US" dirty="0">
              <a:ea typeface="+mn-lt"/>
              <a:cs typeface="+mn-lt"/>
            </a:endParaRPr>
          </a:p>
          <a:p>
            <a:endParaRPr lang="en-US" b="1" dirty="0">
              <a:solidFill>
                <a:srgbClr val="3F3F3F"/>
              </a:solidFill>
              <a:latin typeface="Century Gothic"/>
            </a:endParaRPr>
          </a:p>
        </p:txBody>
      </p:sp>
      <p:sp>
        <p:nvSpPr>
          <p:cNvPr id="6" name="Content Placeholder 4">
            <a:extLst>
              <a:ext uri="{FF2B5EF4-FFF2-40B4-BE49-F238E27FC236}">
                <a16:creationId xmlns:a16="http://schemas.microsoft.com/office/drawing/2014/main" id="{F1539514-C1B0-4588-BFF3-C322BF0303D9}"/>
              </a:ext>
            </a:extLst>
          </p:cNvPr>
          <p:cNvSpPr>
            <a:spLocks noGrp="1"/>
          </p:cNvSpPr>
          <p:nvPr/>
        </p:nvSpPr>
        <p:spPr>
          <a:xfrm>
            <a:off x="282200" y="2581203"/>
            <a:ext cx="4564190" cy="129381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CD7142"/>
              </a:buClr>
              <a:buFont typeface="Arial,Sans-Serif"/>
              <a:buChar char="•"/>
            </a:pPr>
            <a:r>
              <a:rPr lang="en-US" dirty="0">
                <a:solidFill>
                  <a:srgbClr val="3F3F3F"/>
                </a:solidFill>
                <a:latin typeface="Century Gothic"/>
              </a:rPr>
              <a:t>Practical Farmers of Iowa</a:t>
            </a:r>
            <a:endParaRPr lang="en-US" dirty="0">
              <a:ea typeface="+mn-lt"/>
              <a:cs typeface="+mn-lt"/>
            </a:endParaRPr>
          </a:p>
          <a:p>
            <a:pPr marL="285750" indent="-285750">
              <a:buClr>
                <a:srgbClr val="CD7142"/>
              </a:buClr>
              <a:buFont typeface="Arial,Sans-Serif"/>
              <a:buChar char="•"/>
            </a:pPr>
            <a:r>
              <a:rPr lang="en-US" dirty="0">
                <a:solidFill>
                  <a:srgbClr val="3F3F3F"/>
                </a:solidFill>
                <a:latin typeface="Century Gothic"/>
              </a:rPr>
              <a:t>USA National Phenology Network</a:t>
            </a:r>
            <a:endParaRPr lang="en-US" dirty="0">
              <a:solidFill>
                <a:srgbClr val="000000"/>
              </a:solidFill>
              <a:latin typeface="Calibri" panose="020F0502020204030204"/>
              <a:cs typeface="Calibri" panose="020F0502020204030204"/>
            </a:endParaRPr>
          </a:p>
          <a:p>
            <a:pPr marL="285750" indent="-285750">
              <a:buClr>
                <a:srgbClr val="CD7142"/>
              </a:buClr>
              <a:buFont typeface="Arial,Sans-Serif"/>
              <a:buChar char="•"/>
            </a:pPr>
            <a:r>
              <a:rPr lang="en-US" dirty="0">
                <a:solidFill>
                  <a:srgbClr val="3F3F3F"/>
                </a:solidFill>
                <a:latin typeface="Century Gothic"/>
              </a:rPr>
              <a:t>USDA Agricultural Research Service</a:t>
            </a:r>
            <a:endParaRPr lang="en-US" dirty="0">
              <a:ea typeface="+mn-lt"/>
              <a:cs typeface="+mn-lt"/>
            </a:endParaRPr>
          </a:p>
          <a:p>
            <a:pPr marL="285750" indent="-285750">
              <a:buFont typeface="Arial,Sans-Serif"/>
              <a:buChar char="•"/>
            </a:pPr>
            <a:endParaRPr lang="en-US" dirty="0">
              <a:ea typeface="+mn-lt"/>
              <a:cs typeface="+mn-lt"/>
            </a:endParaRPr>
          </a:p>
          <a:p>
            <a:pPr marL="285750" indent="-285750">
              <a:buClr>
                <a:srgbClr val="CD7142"/>
              </a:buClr>
              <a:buFont typeface="Arial"/>
              <a:buChar char="•"/>
            </a:pPr>
            <a:endParaRPr lang="en-US" dirty="0">
              <a:solidFill>
                <a:srgbClr val="3F3F3F"/>
              </a:solidFill>
              <a:latin typeface="Century Gothic"/>
            </a:endParaRP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813730F0-37B4-44FA-AA55-7B860B6CDA91}"/>
              </a:ext>
            </a:extLst>
          </p:cNvPr>
          <p:cNvSpPr>
            <a:spLocks noGrp="1"/>
          </p:cNvSpPr>
          <p:nvPr/>
        </p:nvSpPr>
        <p:spPr>
          <a:xfrm>
            <a:off x="282200" y="3900774"/>
            <a:ext cx="4720054" cy="15708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CD7142"/>
              </a:buClr>
              <a:buFont typeface="Arial"/>
              <a:buChar char="•"/>
            </a:pPr>
            <a:r>
              <a:rPr lang="en-US" dirty="0">
                <a:solidFill>
                  <a:srgbClr val="3F3F3F"/>
                </a:solidFill>
                <a:latin typeface="Century Gothic"/>
              </a:rPr>
              <a:t>Landsat 7+ ETM</a:t>
            </a:r>
            <a:endParaRPr lang="en-US" dirty="0">
              <a:solidFill>
                <a:srgbClr val="000000"/>
              </a:solidFill>
              <a:latin typeface="Calibri" panose="020F0502020204030204"/>
              <a:cs typeface="Calibri" panose="020F0502020204030204"/>
            </a:endParaRPr>
          </a:p>
          <a:p>
            <a:pPr marL="285750" indent="-285750">
              <a:buClr>
                <a:srgbClr val="CD7142"/>
              </a:buClr>
              <a:buFont typeface="Arial"/>
              <a:buChar char="•"/>
            </a:pPr>
            <a:r>
              <a:rPr lang="en-US" dirty="0">
                <a:solidFill>
                  <a:srgbClr val="3F3F3F"/>
                </a:solidFill>
                <a:latin typeface="Century Gothic"/>
              </a:rPr>
              <a:t>Landsat 8 OLI</a:t>
            </a:r>
            <a:endParaRPr lang="en-US" dirty="0">
              <a:latin typeface="Century Gothic"/>
              <a:ea typeface="+mn-lt"/>
              <a:cs typeface="+mn-lt"/>
            </a:endParaRPr>
          </a:p>
          <a:p>
            <a:pPr marL="285750" indent="-285750">
              <a:buClr>
                <a:srgbClr val="CD7142"/>
              </a:buClr>
              <a:buFont typeface="Arial"/>
              <a:buChar char="•"/>
            </a:pPr>
            <a:r>
              <a:rPr lang="en-US" dirty="0">
                <a:solidFill>
                  <a:srgbClr val="3F3F3F"/>
                </a:solidFill>
                <a:latin typeface="Century Gothic"/>
              </a:rPr>
              <a:t>SMAP L-Band radiometer</a:t>
            </a:r>
          </a:p>
          <a:p>
            <a:pPr marL="285750" indent="-285750">
              <a:buClr>
                <a:srgbClr val="CD7142"/>
              </a:buClr>
              <a:buFont typeface="Arial"/>
              <a:buChar char="•"/>
            </a:pPr>
            <a:r>
              <a:rPr lang="en-US" dirty="0">
                <a:solidFill>
                  <a:srgbClr val="3F3F3F"/>
                </a:solidFill>
                <a:latin typeface="Century Gothic"/>
                <a:ea typeface="+mn-lt"/>
                <a:cs typeface="+mn-lt"/>
              </a:rPr>
              <a:t>GPM IMERG</a:t>
            </a:r>
          </a:p>
          <a:p>
            <a:pPr marL="285750" indent="-285750">
              <a:buClr>
                <a:srgbClr val="CD7142"/>
              </a:buClr>
              <a:buFont typeface="Arial"/>
              <a:buChar char="•"/>
            </a:pPr>
            <a:endParaRPr lang="en-US" dirty="0">
              <a:solidFill>
                <a:srgbClr val="3F3F3F"/>
              </a:solidFill>
              <a:latin typeface="Century Gothic"/>
              <a:ea typeface="+mn-lt"/>
              <a:cs typeface="+mn-lt"/>
            </a:endParaRPr>
          </a:p>
        </p:txBody>
      </p:sp>
      <p:sp>
        <p:nvSpPr>
          <p:cNvPr id="16" name="Content Placeholder 6">
            <a:extLst>
              <a:ext uri="{FF2B5EF4-FFF2-40B4-BE49-F238E27FC236}">
                <a16:creationId xmlns:a16="http://schemas.microsoft.com/office/drawing/2014/main" id="{66919115-167F-4E65-8EB4-A65B92AC713A}"/>
              </a:ext>
            </a:extLst>
          </p:cNvPr>
          <p:cNvSpPr>
            <a:spLocks noGrp="1"/>
          </p:cNvSpPr>
          <p:nvPr/>
        </p:nvSpPr>
        <p:spPr>
          <a:xfrm>
            <a:off x="282200" y="5512083"/>
            <a:ext cx="10885326" cy="10371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endParaRPr lang="en-US" dirty="0">
              <a:solidFill>
                <a:srgbClr val="000000"/>
              </a:solidFill>
              <a:latin typeface="Calibri" panose="020F0502020204030204"/>
              <a:cs typeface="Calibri" panose="020F0502020204030204"/>
            </a:endParaRPr>
          </a:p>
          <a:p>
            <a:r>
              <a:rPr lang="en-US" dirty="0">
                <a:solidFill>
                  <a:srgbClr val="3F3F3F"/>
                </a:solidFill>
                <a:latin typeface="Century Gothic"/>
              </a:rPr>
              <a:t> An interactive Google Earth Engine tool to explore crop phenology and weather variables will allow the partners to advocate for data-backed insurance coverage, empowering them to diversify farmlands and eliminate monocultures and their associate environmental problems.</a:t>
            </a:r>
            <a:endParaRPr lang="en-US" dirty="0">
              <a:ea typeface="+mn-lt"/>
              <a:cs typeface="+mn-lt"/>
            </a:endParaRPr>
          </a:p>
          <a:p>
            <a:endParaRPr lang="en-US" b="1" dirty="0">
              <a:solidFill>
                <a:srgbClr val="3F3F3F"/>
              </a:solidFill>
              <a:latin typeface="Century Gothic"/>
            </a:endParaRPr>
          </a:p>
        </p:txBody>
      </p:sp>
      <p:sp>
        <p:nvSpPr>
          <p:cNvPr id="20" name="Content Placeholder 7">
            <a:extLst>
              <a:ext uri="{FF2B5EF4-FFF2-40B4-BE49-F238E27FC236}">
                <a16:creationId xmlns:a16="http://schemas.microsoft.com/office/drawing/2014/main" id="{76BBCC3C-7786-4500-90CB-2E934D4884DB}"/>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Georgia – Athens</a:t>
            </a:r>
          </a:p>
        </p:txBody>
      </p:sp>
      <p:sp>
        <p:nvSpPr>
          <p:cNvPr id="2" name="Title 4">
            <a:extLst>
              <a:ext uri="{FF2B5EF4-FFF2-40B4-BE49-F238E27FC236}">
                <a16:creationId xmlns:a16="http://schemas.microsoft.com/office/drawing/2014/main" id="{FD24592A-04E3-4062-ADA4-E7C34279390C}"/>
              </a:ext>
            </a:extLst>
          </p:cNvPr>
          <p:cNvSpPr txBox="1">
            <a:spLocks/>
          </p:cNvSpPr>
          <p:nvPr/>
        </p:nvSpPr>
        <p:spPr>
          <a:xfrm>
            <a:off x="282200"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D7142"/>
                </a:solidFill>
                <a:latin typeface="Century Gothic" panose="020F0302020204030204"/>
              </a:rPr>
              <a:t>Midwest Food Security &amp; Agriculture II</a:t>
            </a:r>
            <a:endParaRPr lang="en-US" sz="4000" b="1" dirty="0">
              <a:solidFill>
                <a:srgbClr val="8A599A"/>
              </a:solidFill>
              <a:latin typeface="Century Gothic" panose="020F0302020204030204"/>
            </a:endParaRPr>
          </a:p>
        </p:txBody>
      </p:sp>
      <p:pic>
        <p:nvPicPr>
          <p:cNvPr id="4" name="Picture 6" descr="A picture containing background pattern&#10;&#10;Description automatically generated">
            <a:extLst>
              <a:ext uri="{FF2B5EF4-FFF2-40B4-BE49-F238E27FC236}">
                <a16:creationId xmlns:a16="http://schemas.microsoft.com/office/drawing/2014/main" id="{888AAB5D-7EA3-4C3E-BAC3-D17BED80C03D}"/>
              </a:ext>
            </a:extLst>
          </p:cNvPr>
          <p:cNvPicPr>
            <a:picLocks noChangeAspect="1"/>
          </p:cNvPicPr>
          <p:nvPr/>
        </p:nvPicPr>
        <p:blipFill rotWithShape="1">
          <a:blip r:embed="rId3"/>
          <a:srcRect t="18911" r="3024" b="287"/>
          <a:stretch/>
        </p:blipFill>
        <p:spPr>
          <a:xfrm>
            <a:off x="5182899" y="2363111"/>
            <a:ext cx="5211935" cy="326684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098B1B7-5E98-424C-BB3E-A93C573682FF}"/>
              </a:ext>
            </a:extLst>
          </p:cNvPr>
          <p:cNvSpPr txBox="1"/>
          <p:nvPr/>
        </p:nvSpPr>
        <p:spPr>
          <a:xfrm>
            <a:off x="5182899" y="5368344"/>
            <a:ext cx="48360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panose="020B0502020202020204" pitchFamily="34" charset="0"/>
                <a:cs typeface="Calibri"/>
              </a:rPr>
              <a:t>Image Credit: Jim Wimmerling</a:t>
            </a:r>
            <a:endParaRPr lang="en-US" sz="11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90113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C1E75482-6067-477C-AEE7-FA181022E531}"/>
              </a:ext>
            </a:extLst>
          </p:cNvPr>
          <p:cNvSpPr>
            <a:spLocks noGrp="1"/>
          </p:cNvSpPr>
          <p:nvPr/>
        </p:nvSpPr>
        <p:spPr>
          <a:xfrm>
            <a:off x="274681" y="1270382"/>
            <a:ext cx="10662820" cy="11813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Tonlé Sap, located in Cambodia’s Lower Mekong Basin, is the largest freshwater lake in Southeast Asia and provides fisheries and freshwater to nearby agricultural communities. Increased pumping and shifts in global climate threaten the ecosystem’s water quality and fish habitat. </a:t>
            </a:r>
          </a:p>
        </p:txBody>
      </p:sp>
      <p:sp>
        <p:nvSpPr>
          <p:cNvPr id="6" name="Content Placeholder 4">
            <a:extLst>
              <a:ext uri="{FF2B5EF4-FFF2-40B4-BE49-F238E27FC236}">
                <a16:creationId xmlns:a16="http://schemas.microsoft.com/office/drawing/2014/main" id="{F1539514-C1B0-4588-BFF3-C322BF0303D9}"/>
              </a:ext>
            </a:extLst>
          </p:cNvPr>
          <p:cNvSpPr>
            <a:spLocks noGrp="1"/>
          </p:cNvSpPr>
          <p:nvPr/>
        </p:nvSpPr>
        <p:spPr>
          <a:xfrm>
            <a:off x="274681" y="3830723"/>
            <a:ext cx="5513078" cy="15544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CD7142"/>
              </a:buClr>
              <a:buFont typeface="Arial"/>
              <a:buChar char="•"/>
            </a:pPr>
            <a:r>
              <a:rPr lang="en-US" dirty="0">
                <a:solidFill>
                  <a:srgbClr val="3F3F3F"/>
                </a:solidFill>
                <a:latin typeface="Century Gothic"/>
              </a:rPr>
              <a:t>Ministry of Water Resources, Tonlé Sap </a:t>
            </a:r>
            <a:r>
              <a:rPr lang="en-US" dirty="0" smtClean="0">
                <a:solidFill>
                  <a:srgbClr val="3F3F3F"/>
                </a:solidFill>
                <a:latin typeface="Century Gothic"/>
              </a:rPr>
              <a:t>Authority (Cambodia)</a:t>
            </a:r>
            <a:endParaRPr lang="en-US" dirty="0">
              <a:solidFill>
                <a:srgbClr val="3F3F3F"/>
              </a:solidFill>
              <a:latin typeface="Century Gothic"/>
            </a:endParaRPr>
          </a:p>
          <a:p>
            <a:pPr marL="285750" indent="-285750">
              <a:buClr>
                <a:srgbClr val="CD7142"/>
              </a:buClr>
              <a:buFont typeface="Arial"/>
              <a:buChar char="•"/>
            </a:pPr>
            <a:r>
              <a:rPr lang="en-US" dirty="0">
                <a:solidFill>
                  <a:srgbClr val="3F3F3F"/>
                </a:solidFill>
                <a:latin typeface="Century Gothic"/>
              </a:rPr>
              <a:t>Conservation International</a:t>
            </a:r>
          </a:p>
          <a:p>
            <a:pPr marL="285750" indent="-285750">
              <a:buClr>
                <a:srgbClr val="CD7142"/>
              </a:buClr>
              <a:buFont typeface="Arial"/>
              <a:buChar char="•"/>
            </a:pPr>
            <a:r>
              <a:rPr lang="en-US" dirty="0">
                <a:solidFill>
                  <a:srgbClr val="3F3F3F"/>
                </a:solidFill>
                <a:latin typeface="Century Gothic"/>
              </a:rPr>
              <a:t>GEOAquaWatch</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813730F0-37B4-44FA-AA55-7B860B6CDA91}"/>
              </a:ext>
            </a:extLst>
          </p:cNvPr>
          <p:cNvSpPr>
            <a:spLocks noGrp="1"/>
          </p:cNvSpPr>
          <p:nvPr/>
        </p:nvSpPr>
        <p:spPr>
          <a:xfrm>
            <a:off x="274681" y="5622216"/>
            <a:ext cx="5513078" cy="1005840"/>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CD7142"/>
              </a:buClr>
              <a:buFont typeface="Arial"/>
              <a:buChar char="•"/>
            </a:pPr>
            <a:r>
              <a:rPr lang="en-US" dirty="0">
                <a:solidFill>
                  <a:srgbClr val="3F3F3F"/>
                </a:solidFill>
                <a:latin typeface="Century Gothic"/>
              </a:rPr>
              <a:t>GRACE</a:t>
            </a:r>
          </a:p>
          <a:p>
            <a:pPr marL="285750" indent="-285750">
              <a:buClr>
                <a:srgbClr val="CD7142"/>
              </a:buClr>
              <a:buFont typeface="Arial"/>
              <a:buChar char="•"/>
            </a:pPr>
            <a:r>
              <a:rPr lang="en-US" dirty="0">
                <a:solidFill>
                  <a:srgbClr val="3F3F3F"/>
                </a:solidFill>
                <a:latin typeface="Century Gothic"/>
              </a:rPr>
              <a:t>Landsat 8 OLI</a:t>
            </a:r>
          </a:p>
          <a:p>
            <a:pPr marL="285750" indent="-285750">
              <a:buClr>
                <a:srgbClr val="CD7142"/>
              </a:buClr>
              <a:buFont typeface="Arial"/>
              <a:buChar char="•"/>
            </a:pPr>
            <a:endParaRPr lang="en-US" dirty="0">
              <a:solidFill>
                <a:srgbClr val="3F3F3F"/>
              </a:solidFill>
              <a:latin typeface="Century Gothic"/>
            </a:endParaRPr>
          </a:p>
          <a:p>
            <a:pPr marL="285750" indent="-285750">
              <a:buClr>
                <a:srgbClr val="CD7142"/>
              </a:buClr>
              <a:buFont typeface="Arial"/>
              <a:buChar char="•"/>
            </a:pPr>
            <a:r>
              <a:rPr lang="en-US" dirty="0">
                <a:solidFill>
                  <a:srgbClr val="3F3F3F"/>
                </a:solidFill>
                <a:latin typeface="Century Gothic"/>
              </a:rPr>
              <a:t>Terra &amp; Aqua MODIS</a:t>
            </a:r>
          </a:p>
          <a:p>
            <a:pPr marL="285750" indent="-285750">
              <a:buClr>
                <a:srgbClr val="CD7142"/>
              </a:buClr>
              <a:buFont typeface="Arial"/>
              <a:buChar char="•"/>
            </a:pPr>
            <a:r>
              <a:rPr lang="en-US" dirty="0">
                <a:solidFill>
                  <a:srgbClr val="3F3F3F"/>
                </a:solidFill>
                <a:latin typeface="Century Gothic"/>
              </a:rPr>
              <a:t>GPM IMERG</a:t>
            </a:r>
          </a:p>
        </p:txBody>
      </p:sp>
      <p:sp>
        <p:nvSpPr>
          <p:cNvPr id="16" name="Content Placeholder 6">
            <a:extLst>
              <a:ext uri="{FF2B5EF4-FFF2-40B4-BE49-F238E27FC236}">
                <a16:creationId xmlns:a16="http://schemas.microsoft.com/office/drawing/2014/main" id="{66919115-167F-4E65-8EB4-A65B92AC713A}"/>
              </a:ext>
            </a:extLst>
          </p:cNvPr>
          <p:cNvSpPr>
            <a:spLocks noGrp="1"/>
          </p:cNvSpPr>
          <p:nvPr/>
        </p:nvSpPr>
        <p:spPr>
          <a:xfrm>
            <a:off x="274681" y="2634138"/>
            <a:ext cx="10270019" cy="10058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This project will be used to understand the implications of water quality changes within the region. End users will use these analyses to guide future resource allocation in the Tonlé Sap Basin.</a:t>
            </a:r>
          </a:p>
        </p:txBody>
      </p:sp>
      <p:sp>
        <p:nvSpPr>
          <p:cNvPr id="20" name="Content Placeholder 7">
            <a:extLst>
              <a:ext uri="{FF2B5EF4-FFF2-40B4-BE49-F238E27FC236}">
                <a16:creationId xmlns:a16="http://schemas.microsoft.com/office/drawing/2014/main" id="{76BBCC3C-7786-4500-90CB-2E934D4884DB}"/>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Virginia – Langley</a:t>
            </a:r>
          </a:p>
        </p:txBody>
      </p:sp>
      <p:sp>
        <p:nvSpPr>
          <p:cNvPr id="2" name="Title 4">
            <a:extLst>
              <a:ext uri="{FF2B5EF4-FFF2-40B4-BE49-F238E27FC236}">
                <a16:creationId xmlns:a16="http://schemas.microsoft.com/office/drawing/2014/main" id="{FD24592A-04E3-4062-ADA4-E7C34279390C}"/>
              </a:ext>
            </a:extLst>
          </p:cNvPr>
          <p:cNvSpPr txBox="1">
            <a:spLocks/>
          </p:cNvSpPr>
          <p:nvPr/>
        </p:nvSpPr>
        <p:spPr>
          <a:xfrm>
            <a:off x="274681"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CD7142"/>
                </a:solidFill>
                <a:latin typeface="Century Gothic" panose="020F0302020204030204"/>
              </a:rPr>
              <a:t>Tonl</a:t>
            </a:r>
            <a:r>
              <a:rPr lang="en-US" sz="3600" b="1" dirty="0">
                <a:solidFill>
                  <a:srgbClr val="CD7142"/>
                </a:solidFill>
                <a:latin typeface="Century Gothic"/>
              </a:rPr>
              <a:t>é</a:t>
            </a:r>
            <a:r>
              <a:rPr lang="en-US" sz="3600" b="1" dirty="0" smtClean="0">
                <a:solidFill>
                  <a:srgbClr val="CD7142"/>
                </a:solidFill>
                <a:latin typeface="Century Gothic" panose="020F0302020204030204"/>
              </a:rPr>
              <a:t> </a:t>
            </a:r>
            <a:r>
              <a:rPr lang="en-US" sz="3600" b="1" dirty="0">
                <a:solidFill>
                  <a:srgbClr val="CD7142"/>
                </a:solidFill>
                <a:latin typeface="Century Gothic" panose="020F0302020204030204"/>
              </a:rPr>
              <a:t>Sap Food Security &amp; Agriculture II</a:t>
            </a:r>
            <a:r>
              <a:rPr lang="en-US" sz="4000" b="1" dirty="0">
                <a:solidFill>
                  <a:srgbClr val="8A599A"/>
                </a:solidFill>
                <a:latin typeface="Century Gothic" panose="020F0302020204030204"/>
              </a:rPr>
              <a:t> </a:t>
            </a:r>
          </a:p>
        </p:txBody>
      </p:sp>
      <p:grpSp>
        <p:nvGrpSpPr>
          <p:cNvPr id="4" name="Group 3"/>
          <p:cNvGrpSpPr/>
          <p:nvPr/>
        </p:nvGrpSpPr>
        <p:grpSpPr>
          <a:xfrm>
            <a:off x="5991712" y="3370307"/>
            <a:ext cx="4945789" cy="3297193"/>
            <a:chOff x="6082478" y="3455002"/>
            <a:chExt cx="4945789" cy="3297193"/>
          </a:xfrm>
        </p:grpSpPr>
        <p:pic>
          <p:nvPicPr>
            <p:cNvPr id="7" name="Picture 6">
              <a:extLst>
                <a:ext uri="{FF2B5EF4-FFF2-40B4-BE49-F238E27FC236}">
                  <a16:creationId xmlns:a16="http://schemas.microsoft.com/office/drawing/2014/main" id="{DBC37944-4B65-4C9F-9775-7750DC3D9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478" y="3455002"/>
              <a:ext cx="4945789" cy="3297193"/>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C3F02227-48A9-4402-BAE4-9C22093190EE}"/>
                </a:ext>
              </a:extLst>
            </p:cNvPr>
            <p:cNvSpPr/>
            <p:nvPr/>
          </p:nvSpPr>
          <p:spPr>
            <a:xfrm>
              <a:off x="7789880" y="6498279"/>
              <a:ext cx="3238387" cy="253916"/>
            </a:xfrm>
            <a:prstGeom prst="rect">
              <a:avLst/>
            </a:prstGeom>
          </p:spPr>
          <p:txBody>
            <a:bodyPr wrap="none">
              <a:spAutoFit/>
            </a:bodyPr>
            <a:lstStyle/>
            <a:p>
              <a:r>
                <a:rPr lang="en-US" sz="1050" dirty="0">
                  <a:solidFill>
                    <a:schemeClr val="bg1"/>
                  </a:solidFill>
                  <a:latin typeface="Century Gothic" panose="020B0502020202020204" pitchFamily="34" charset="0"/>
                </a:rPr>
                <a:t>Photo by Sebastian Pena Lambarri on Unsplash</a:t>
              </a:r>
            </a:p>
          </p:txBody>
        </p:sp>
      </p:grpSp>
    </p:spTree>
    <p:extLst>
      <p:ext uri="{BB962C8B-B14F-4D97-AF65-F5344CB8AC3E}">
        <p14:creationId xmlns:p14="http://schemas.microsoft.com/office/powerpoint/2010/main" val="121909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B7EFCE3-63C4-42FD-89FA-8DD0596333F2}"/>
              </a:ext>
            </a:extLst>
          </p:cNvPr>
          <p:cNvSpPr>
            <a:spLocks noGrp="1"/>
          </p:cNvSpPr>
          <p:nvPr/>
        </p:nvSpPr>
        <p:spPr>
          <a:xfrm>
            <a:off x="274159" y="936480"/>
            <a:ext cx="10458804"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Community Concern: </a:t>
            </a:r>
            <a:r>
              <a:rPr lang="en-US" dirty="0">
                <a:solidFill>
                  <a:schemeClr val="tx1">
                    <a:lumMod val="75000"/>
                    <a:lumOff val="25000"/>
                  </a:schemeClr>
                </a:solidFill>
                <a:latin typeface="Century Gothic"/>
                <a:cs typeface="Calibri"/>
              </a:rPr>
              <a:t>In</a:t>
            </a:r>
            <a:r>
              <a:rPr lang="en-US" dirty="0">
                <a:solidFill>
                  <a:schemeClr val="tx1">
                    <a:lumMod val="75000"/>
                    <a:lumOff val="25000"/>
                  </a:schemeClr>
                </a:solidFill>
                <a:latin typeface="Century Gothic"/>
                <a:ea typeface="+mn-lt"/>
                <a:cs typeface="+mn-lt"/>
              </a:rPr>
              <a:t> early 2022, the U.S. Army Corps of Engineers will begin a harbor deepening project on the Port Everglades seaport in Fort Lauderdale, Florida. The anticipated direct impacts to Florida’s Reef Tract surrounding the port are 29 acres, with the anticipated indirect impacts up to 564 acres of seabed.</a:t>
            </a:r>
            <a:endParaRPr lang="en-US" dirty="0">
              <a:solidFill>
                <a:schemeClr val="tx1">
                  <a:lumMod val="75000"/>
                  <a:lumOff val="25000"/>
                </a:schemeClr>
              </a:solidFill>
              <a:latin typeface="Century Gothic"/>
            </a:endParaRPr>
          </a:p>
        </p:txBody>
      </p:sp>
      <p:sp>
        <p:nvSpPr>
          <p:cNvPr id="6" name="Content Placeholder 4">
            <a:extLst>
              <a:ext uri="{FF2B5EF4-FFF2-40B4-BE49-F238E27FC236}">
                <a16:creationId xmlns:a16="http://schemas.microsoft.com/office/drawing/2014/main" id="{9930C72A-4F79-4943-8524-4964B1A12EC8}"/>
              </a:ext>
            </a:extLst>
          </p:cNvPr>
          <p:cNvSpPr>
            <a:spLocks noGrp="1"/>
          </p:cNvSpPr>
          <p:nvPr/>
        </p:nvSpPr>
        <p:spPr>
          <a:xfrm>
            <a:off x="6383645" y="2317863"/>
            <a:ext cx="4456419" cy="159045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chemeClr val="tx1">
                    <a:lumMod val="75000"/>
                    <a:lumOff val="25000"/>
                  </a:schemeClr>
                </a:solidFill>
                <a:latin typeface="Century Gothic"/>
              </a:rPr>
              <a:t>Partners:</a:t>
            </a: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U.S. Army Corps of Engineers, Jacksonville District </a:t>
            </a:r>
            <a:endParaRPr lang="en-US" dirty="0">
              <a:solidFill>
                <a:schemeClr val="tx1">
                  <a:lumMod val="75000"/>
                  <a:lumOff val="25000"/>
                </a:schemeClr>
              </a:solidFill>
              <a:latin typeface="Century Gothic"/>
            </a:endParaRP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NOAA Marine Fisheries Service, Habitat Conservation Division </a:t>
            </a:r>
            <a:endParaRPr lang="en-US" dirty="0">
              <a:solidFill>
                <a:schemeClr val="tx1">
                  <a:lumMod val="75000"/>
                  <a:lumOff val="25000"/>
                </a:schemeClr>
              </a:solidFill>
              <a:latin typeface="Century Gothic"/>
            </a:endParaRPr>
          </a:p>
          <a:p>
            <a:pPr marL="285750" indent="-285750">
              <a:buClr>
                <a:srgbClr val="7EB761"/>
              </a:buClr>
              <a:buFont typeface="Arial"/>
              <a:buChar char="•"/>
            </a:pPr>
            <a:endParaRPr lang="en-US" dirty="0">
              <a:solidFill>
                <a:schemeClr val="tx1">
                  <a:lumMod val="75000"/>
                  <a:lumOff val="25000"/>
                </a:schemeClr>
              </a:solidFill>
              <a:latin typeface="Century Gothic"/>
            </a:endParaRPr>
          </a:p>
        </p:txBody>
      </p:sp>
      <p:sp>
        <p:nvSpPr>
          <p:cNvPr id="8" name="Content Placeholder 5">
            <a:extLst>
              <a:ext uri="{FF2B5EF4-FFF2-40B4-BE49-F238E27FC236}">
                <a16:creationId xmlns:a16="http://schemas.microsoft.com/office/drawing/2014/main" id="{3DBC3D45-338D-4F4F-9584-83E2528A6585}"/>
              </a:ext>
            </a:extLst>
          </p:cNvPr>
          <p:cNvSpPr>
            <a:spLocks noGrp="1"/>
          </p:cNvSpPr>
          <p:nvPr/>
        </p:nvSpPr>
        <p:spPr>
          <a:xfrm>
            <a:off x="6383645" y="4066217"/>
            <a:ext cx="3960034" cy="157269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Earth Observations: </a:t>
            </a: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Landsat 8 OLI </a:t>
            </a:r>
            <a:endParaRPr lang="en-US" dirty="0">
              <a:solidFill>
                <a:schemeClr val="tx1">
                  <a:lumMod val="75000"/>
                  <a:lumOff val="25000"/>
                </a:schemeClr>
              </a:solidFill>
              <a:latin typeface="Century Gothic"/>
            </a:endParaRP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Landsat 5 TM </a:t>
            </a:r>
            <a:endParaRPr lang="en-US" dirty="0">
              <a:solidFill>
                <a:schemeClr val="tx1">
                  <a:lumMod val="75000"/>
                  <a:lumOff val="25000"/>
                </a:schemeClr>
              </a:solidFill>
              <a:latin typeface="Century Gothic"/>
              <a:cs typeface="Calibri" panose="020F0502020204030204"/>
            </a:endParaRP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Sentinel-2 MSI </a:t>
            </a:r>
          </a:p>
          <a:p>
            <a:pPr marL="285750" indent="-285750">
              <a:buClr>
                <a:srgbClr val="8B8580"/>
              </a:buClr>
              <a:buFont typeface="Arial"/>
              <a:buChar char="•"/>
            </a:pPr>
            <a:r>
              <a:rPr lang="en-US" dirty="0">
                <a:solidFill>
                  <a:schemeClr val="tx1">
                    <a:lumMod val="75000"/>
                    <a:lumOff val="25000"/>
                  </a:schemeClr>
                </a:solidFill>
                <a:latin typeface="Century Gothic"/>
                <a:ea typeface="+mn-lt"/>
                <a:cs typeface="+mn-lt"/>
              </a:rPr>
              <a:t>Aqua MODIS </a:t>
            </a:r>
            <a:endParaRPr lang="en-US" dirty="0">
              <a:solidFill>
                <a:schemeClr val="tx1">
                  <a:lumMod val="75000"/>
                  <a:lumOff val="25000"/>
                </a:schemeClr>
              </a:solidFill>
              <a:latin typeface="Calibri"/>
              <a:cs typeface="Calibri"/>
            </a:endParaRPr>
          </a:p>
        </p:txBody>
      </p:sp>
      <p:sp>
        <p:nvSpPr>
          <p:cNvPr id="16" name="Content Placeholder 6">
            <a:extLst>
              <a:ext uri="{FF2B5EF4-FFF2-40B4-BE49-F238E27FC236}">
                <a16:creationId xmlns:a16="http://schemas.microsoft.com/office/drawing/2014/main" id="{D6A5254A-01C2-477A-B296-934EAF4C2EF0}"/>
              </a:ext>
            </a:extLst>
          </p:cNvPr>
          <p:cNvSpPr>
            <a:spLocks noGrp="1"/>
          </p:cNvSpPr>
          <p:nvPr/>
        </p:nvSpPr>
        <p:spPr>
          <a:xfrm>
            <a:off x="266699" y="5662027"/>
            <a:ext cx="10573365" cy="10054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Impact: </a:t>
            </a:r>
            <a:r>
              <a:rPr lang="en-US" dirty="0">
                <a:solidFill>
                  <a:schemeClr val="tx1">
                    <a:lumMod val="75000"/>
                    <a:lumOff val="25000"/>
                  </a:schemeClr>
                </a:solidFill>
                <a:latin typeface="Century Gothic"/>
                <a:ea typeface="+mn-lt"/>
                <a:cs typeface="+mn-lt"/>
              </a:rPr>
              <a:t>The project end products will provide partners with a 20-year time series analysis of water quality changes to understand the seaport’s historical conditions and better inform future decisions for the harbor deepening project.</a:t>
            </a:r>
            <a:endParaRPr lang="en-US" dirty="0">
              <a:solidFill>
                <a:schemeClr val="tx1">
                  <a:lumMod val="75000"/>
                  <a:lumOff val="25000"/>
                </a:schemeClr>
              </a:solidFill>
              <a:latin typeface="Century Gothic"/>
            </a:endParaRPr>
          </a:p>
        </p:txBody>
      </p:sp>
      <p:sp>
        <p:nvSpPr>
          <p:cNvPr id="20" name="Content Placeholder 7">
            <a:extLst>
              <a:ext uri="{FF2B5EF4-FFF2-40B4-BE49-F238E27FC236}">
                <a16:creationId xmlns:a16="http://schemas.microsoft.com/office/drawing/2014/main" id="{EBD46D16-33D7-4813-BCE4-4B48D7DD48F5}"/>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California – Ames</a:t>
            </a:r>
          </a:p>
        </p:txBody>
      </p:sp>
      <p:sp>
        <p:nvSpPr>
          <p:cNvPr id="2" name="Title 4">
            <a:extLst>
              <a:ext uri="{FF2B5EF4-FFF2-40B4-BE49-F238E27FC236}">
                <a16:creationId xmlns:a16="http://schemas.microsoft.com/office/drawing/2014/main" id="{0B3C6810-4CC0-4726-A5F3-5B59A10282F3}"/>
              </a:ext>
            </a:extLst>
          </p:cNvPr>
          <p:cNvSpPr txBox="1">
            <a:spLocks/>
          </p:cNvSpPr>
          <p:nvPr/>
        </p:nvSpPr>
        <p:spPr>
          <a:xfrm>
            <a:off x="274159"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8B8580"/>
                </a:solidFill>
                <a:latin typeface="Century Gothic" panose="020F0302020204030204"/>
              </a:rPr>
              <a:t>Florida Transportation &amp; Infrastructure</a:t>
            </a:r>
            <a:endParaRPr lang="en-US" sz="4000" b="1" dirty="0">
              <a:solidFill>
                <a:srgbClr val="8B8580"/>
              </a:solidFill>
              <a:latin typeface="Century Gothic" panose="020F0302020204030204"/>
            </a:endParaRPr>
          </a:p>
        </p:txBody>
      </p:sp>
      <p:grpSp>
        <p:nvGrpSpPr>
          <p:cNvPr id="7" name="Group 6"/>
          <p:cNvGrpSpPr/>
          <p:nvPr/>
        </p:nvGrpSpPr>
        <p:grpSpPr>
          <a:xfrm>
            <a:off x="450627" y="2248322"/>
            <a:ext cx="5718019" cy="3200400"/>
            <a:chOff x="450627" y="2248322"/>
            <a:chExt cx="5718019" cy="3200400"/>
          </a:xfrm>
        </p:grpSpPr>
        <p:pic>
          <p:nvPicPr>
            <p:cNvPr id="3" name="Picture 3" descr="A picture containing scene, harbor, lined, line&#10;&#10;Description automatically generated">
              <a:extLst>
                <a:ext uri="{FF2B5EF4-FFF2-40B4-BE49-F238E27FC236}">
                  <a16:creationId xmlns:a16="http://schemas.microsoft.com/office/drawing/2014/main" id="{B4E4F83D-1EC4-45C7-B4DA-1910165D70CB}"/>
                </a:ext>
              </a:extLst>
            </p:cNvPr>
            <p:cNvPicPr>
              <a:picLocks noChangeAspect="1"/>
            </p:cNvPicPr>
            <p:nvPr/>
          </p:nvPicPr>
          <p:blipFill rotWithShape="1">
            <a:blip r:embed="rId3"/>
            <a:srcRect l="12740" r="-362" b="-317"/>
            <a:stretch/>
          </p:blipFill>
          <p:spPr>
            <a:xfrm>
              <a:off x="450627" y="2248322"/>
              <a:ext cx="5718019" cy="32004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1468AA0-E810-4245-AAA9-F6C40164BD7D}"/>
                </a:ext>
              </a:extLst>
            </p:cNvPr>
            <p:cNvSpPr txBox="1"/>
            <p:nvPr/>
          </p:nvSpPr>
          <p:spPr>
            <a:xfrm>
              <a:off x="450627" y="5187112"/>
              <a:ext cx="35160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panose="020B0502020202020204" pitchFamily="34" charset="0"/>
                  <a:cs typeface="Calibri"/>
                </a:rPr>
                <a:t>Image Credit: Alex </a:t>
              </a:r>
              <a:r>
                <a:rPr lang="en-US" sz="1100" dirty="0" smtClean="0">
                  <a:solidFill>
                    <a:schemeClr val="bg1"/>
                  </a:solidFill>
                  <a:latin typeface="Century Gothic" panose="020B0502020202020204" pitchFamily="34" charset="0"/>
                  <a:cs typeface="Calibri"/>
                </a:rPr>
                <a:t>Duffy</a:t>
              </a:r>
              <a:endParaRPr lang="en-US" sz="1100" dirty="0">
                <a:solidFill>
                  <a:schemeClr val="bg1"/>
                </a:solidFill>
                <a:latin typeface="Century Gothic" panose="020B0502020202020204" pitchFamily="34" charset="0"/>
                <a:cs typeface="Calibri"/>
              </a:endParaRPr>
            </a:p>
          </p:txBody>
        </p:sp>
      </p:grpSp>
    </p:spTree>
    <p:extLst>
      <p:ext uri="{BB962C8B-B14F-4D97-AF65-F5344CB8AC3E}">
        <p14:creationId xmlns:p14="http://schemas.microsoft.com/office/powerpoint/2010/main" val="236754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BE238EA-1E14-4459-A141-4490FB5C8FF4}"/>
              </a:ext>
            </a:extLst>
          </p:cNvPr>
          <p:cNvSpPr>
            <a:spLocks noGrp="1"/>
          </p:cNvSpPr>
          <p:nvPr/>
        </p:nvSpPr>
        <p:spPr>
          <a:xfrm>
            <a:off x="273995" y="903375"/>
            <a:ext cx="4836016" cy="230004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In Illinois, drought is a natural disaster that can come on quickly and cause substantial economic, agricultural, and ecological damage. Soil moisture is a key drought indicator that can forewarn of impending drought before other more standard indicators are triggered.</a:t>
            </a:r>
          </a:p>
        </p:txBody>
      </p:sp>
      <p:sp>
        <p:nvSpPr>
          <p:cNvPr id="6" name="Content Placeholder 4">
            <a:extLst>
              <a:ext uri="{FF2B5EF4-FFF2-40B4-BE49-F238E27FC236}">
                <a16:creationId xmlns:a16="http://schemas.microsoft.com/office/drawing/2014/main" id="{1ADB8F3A-6576-41C2-8DD9-88802C679EAC}"/>
              </a:ext>
            </a:extLst>
          </p:cNvPr>
          <p:cNvSpPr>
            <a:spLocks noGrp="1"/>
          </p:cNvSpPr>
          <p:nvPr/>
        </p:nvSpPr>
        <p:spPr>
          <a:xfrm>
            <a:off x="273995" y="4383816"/>
            <a:ext cx="4574582" cy="230004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B73B52"/>
              </a:buClr>
              <a:buFont typeface="Arial"/>
              <a:buChar char="•"/>
            </a:pPr>
            <a:r>
              <a:rPr lang="en-US" dirty="0">
                <a:solidFill>
                  <a:srgbClr val="3F3F3F"/>
                </a:solidFill>
                <a:latin typeface="Century Gothic"/>
              </a:rPr>
              <a:t>Illinois State Water Survey</a:t>
            </a:r>
          </a:p>
          <a:p>
            <a:pPr marL="285750" indent="-285750">
              <a:buClr>
                <a:srgbClr val="B73B52"/>
              </a:buClr>
              <a:buFont typeface="Arial"/>
              <a:buChar char="•"/>
            </a:pPr>
            <a:r>
              <a:rPr lang="en-US" dirty="0">
                <a:solidFill>
                  <a:srgbClr val="3F3F3F"/>
                </a:solidFill>
                <a:latin typeface="Century Gothic"/>
              </a:rPr>
              <a:t>USDA Midwest Climate Hub</a:t>
            </a:r>
          </a:p>
          <a:p>
            <a:pPr marL="285750" indent="-285750">
              <a:buClr>
                <a:srgbClr val="B73B52"/>
              </a:buClr>
              <a:buFont typeface="Arial"/>
              <a:buChar char="•"/>
            </a:pPr>
            <a:r>
              <a:rPr lang="en-US" dirty="0">
                <a:solidFill>
                  <a:srgbClr val="3F3F3F"/>
                </a:solidFill>
                <a:latin typeface="Century Gothic"/>
              </a:rPr>
              <a:t>NOAA, Regional Climate Services, Central Region</a:t>
            </a:r>
          </a:p>
          <a:p>
            <a:pPr marL="285750" indent="-285750">
              <a:buClr>
                <a:srgbClr val="B73B52"/>
              </a:buClr>
              <a:buFont typeface="Arial"/>
              <a:buChar char="•"/>
            </a:pPr>
            <a:r>
              <a:rPr lang="en-US" dirty="0">
                <a:solidFill>
                  <a:srgbClr val="3F3F3F"/>
                </a:solidFill>
                <a:latin typeface="Century Gothic"/>
              </a:rPr>
              <a:t>NOAA, National Integrated Drought Information System, Midwest Drought Early Warning System</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2ECC45B2-6339-4CF2-AEAB-CCD5C7CEBE41}"/>
              </a:ext>
            </a:extLst>
          </p:cNvPr>
          <p:cNvSpPr>
            <a:spLocks noGrp="1"/>
          </p:cNvSpPr>
          <p:nvPr/>
        </p:nvSpPr>
        <p:spPr>
          <a:xfrm>
            <a:off x="273995" y="3279857"/>
            <a:ext cx="2828909" cy="11590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B73B52"/>
              </a:buClr>
              <a:buFont typeface="Arial"/>
              <a:buChar char="•"/>
            </a:pPr>
            <a:r>
              <a:rPr lang="en-US" dirty="0">
                <a:solidFill>
                  <a:srgbClr val="3F3F3F"/>
                </a:solidFill>
                <a:latin typeface="Century Gothic"/>
              </a:rPr>
              <a:t>SMAP L-band</a:t>
            </a:r>
          </a:p>
          <a:p>
            <a:pPr marL="285750" indent="-285750">
              <a:buClr>
                <a:srgbClr val="B73B52"/>
              </a:buClr>
              <a:buFont typeface="Arial"/>
              <a:buChar char="•"/>
            </a:pPr>
            <a:r>
              <a:rPr lang="en-US" dirty="0">
                <a:solidFill>
                  <a:srgbClr val="3F3F3F"/>
                </a:solidFill>
                <a:latin typeface="Century Gothic"/>
              </a:rPr>
              <a:t>Aqua/Terra MODIS</a:t>
            </a:r>
          </a:p>
        </p:txBody>
      </p:sp>
      <p:sp>
        <p:nvSpPr>
          <p:cNvPr id="16" name="Content Placeholder 6">
            <a:extLst>
              <a:ext uri="{FF2B5EF4-FFF2-40B4-BE49-F238E27FC236}">
                <a16:creationId xmlns:a16="http://schemas.microsoft.com/office/drawing/2014/main" id="{8C2477B8-1168-4C41-95D6-04C971A2377F}"/>
              </a:ext>
            </a:extLst>
          </p:cNvPr>
          <p:cNvSpPr>
            <a:spLocks noGrp="1"/>
          </p:cNvSpPr>
          <p:nvPr/>
        </p:nvSpPr>
        <p:spPr>
          <a:xfrm>
            <a:off x="5283634" y="4383816"/>
            <a:ext cx="5767209" cy="230004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The results of this project will demonstrate the suitability of satellite-derived soil moisture products for drought monitoring in Illinois. Project partners will use this information to enhance</a:t>
            </a:r>
            <a:r>
              <a:rPr lang="en-US" i="1" dirty="0">
                <a:solidFill>
                  <a:srgbClr val="3F3F3F"/>
                </a:solidFill>
                <a:latin typeface="Century Gothic"/>
              </a:rPr>
              <a:t> in situ</a:t>
            </a:r>
            <a:r>
              <a:rPr lang="en-US" dirty="0">
                <a:solidFill>
                  <a:srgbClr val="3F3F3F"/>
                </a:solidFill>
                <a:latin typeface="Century Gothic"/>
              </a:rPr>
              <a:t> monitoring with spatially comprehensive soil moisture observations and make data-informed recommendations in their drought risk assessments. </a:t>
            </a:r>
          </a:p>
        </p:txBody>
      </p:sp>
      <p:sp>
        <p:nvSpPr>
          <p:cNvPr id="20" name="Content Placeholder 7">
            <a:extLst>
              <a:ext uri="{FF2B5EF4-FFF2-40B4-BE49-F238E27FC236}">
                <a16:creationId xmlns:a16="http://schemas.microsoft.com/office/drawing/2014/main" id="{57B35C65-1897-49BF-98ED-95AEA36C627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North Carolina – NCEI &amp; Alabama </a:t>
            </a:r>
            <a:r>
              <a:rPr lang="en-US" sz="2000" i="1" dirty="0">
                <a:solidFill>
                  <a:schemeClr val="bg1"/>
                </a:solidFill>
                <a:ea typeface="+mn-lt"/>
                <a:cs typeface="+mn-lt"/>
              </a:rPr>
              <a:t>– Marshall</a:t>
            </a:r>
            <a:endParaRPr lang="en-US" sz="2000" i="1" dirty="0">
              <a:solidFill>
                <a:schemeClr val="bg1"/>
              </a:solidFill>
              <a:latin typeface="Century Gothic"/>
            </a:endParaRPr>
          </a:p>
        </p:txBody>
      </p:sp>
      <p:pic>
        <p:nvPicPr>
          <p:cNvPr id="7" name="Picture 8" descr="A picture containing sky, outdoor, ground, stone&#10;&#10;Description automatically generated">
            <a:extLst>
              <a:ext uri="{FF2B5EF4-FFF2-40B4-BE49-F238E27FC236}">
                <a16:creationId xmlns:a16="http://schemas.microsoft.com/office/drawing/2014/main" id="{46F50ECC-0494-428C-B4B6-BD1C1E290AF5}"/>
              </a:ext>
            </a:extLst>
          </p:cNvPr>
          <p:cNvPicPr>
            <a:picLocks noChangeAspect="1"/>
          </p:cNvPicPr>
          <p:nvPr/>
        </p:nvPicPr>
        <p:blipFill>
          <a:blip r:embed="rId3"/>
          <a:stretch>
            <a:fillRect/>
          </a:stretch>
        </p:blipFill>
        <p:spPr>
          <a:xfrm>
            <a:off x="5300835" y="903376"/>
            <a:ext cx="5738065" cy="319592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4883E3D-E9EE-3A4F-93ED-682450893720}"/>
              </a:ext>
            </a:extLst>
          </p:cNvPr>
          <p:cNvSpPr txBox="1"/>
          <p:nvPr/>
        </p:nvSpPr>
        <p:spPr>
          <a:xfrm>
            <a:off x="5300835" y="3837690"/>
            <a:ext cx="48360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panose="020B0502020202020204" pitchFamily="34" charset="0"/>
                <a:cs typeface="Calibri"/>
              </a:rPr>
              <a:t>Image Credit: USGS</a:t>
            </a:r>
            <a:endParaRPr lang="en-US" sz="1050" dirty="0">
              <a:solidFill>
                <a:srgbClr val="FFFFFF"/>
              </a:solidFill>
              <a:latin typeface="Century Gothic" panose="020B0502020202020204" pitchFamily="34" charset="0"/>
            </a:endParaRPr>
          </a:p>
        </p:txBody>
      </p:sp>
      <p:sp>
        <p:nvSpPr>
          <p:cNvPr id="15" name="Title 4">
            <a:extLst>
              <a:ext uri="{FF2B5EF4-FFF2-40B4-BE49-F238E27FC236}">
                <a16:creationId xmlns:a16="http://schemas.microsoft.com/office/drawing/2014/main" id="{AA8D82EB-0199-5E4A-A8AE-12D26EFEBA6E}"/>
              </a:ext>
            </a:extLst>
          </p:cNvPr>
          <p:cNvSpPr txBox="1">
            <a:spLocks/>
          </p:cNvSpPr>
          <p:nvPr/>
        </p:nvSpPr>
        <p:spPr>
          <a:xfrm>
            <a:off x="273995"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panose="020F0302020204030204"/>
              </a:rPr>
              <a:t>Illinois Disasters</a:t>
            </a:r>
            <a:endParaRPr lang="en-US" sz="4000" b="1" dirty="0">
              <a:solidFill>
                <a:srgbClr val="B73B52"/>
              </a:solidFill>
              <a:latin typeface="Century Gothic" panose="020F0302020204030204"/>
            </a:endParaRPr>
          </a:p>
        </p:txBody>
      </p:sp>
    </p:spTree>
    <p:extLst>
      <p:ext uri="{BB962C8B-B14F-4D97-AF65-F5344CB8AC3E}">
        <p14:creationId xmlns:p14="http://schemas.microsoft.com/office/powerpoint/2010/main" val="4264789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6AB593-D05B-4431-B45F-F4AB8C5C5418}"/>
              </a:ext>
            </a:extLst>
          </p:cNvPr>
          <p:cNvSpPr txBox="1">
            <a:spLocks/>
          </p:cNvSpPr>
          <p:nvPr/>
        </p:nvSpPr>
        <p:spPr>
          <a:xfrm>
            <a:off x="206912" y="363789"/>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8A599A"/>
                </a:solidFill>
                <a:latin typeface="Century Gothic" panose="020F0302020204030204"/>
              </a:rPr>
              <a:t>Peru Health &amp; Air Quality</a:t>
            </a:r>
            <a:r>
              <a:rPr lang="en-US" sz="4000" b="1" dirty="0">
                <a:solidFill>
                  <a:srgbClr val="8A599A"/>
                </a:solidFill>
                <a:latin typeface="Century Gothic" panose="020F0302020204030204"/>
              </a:rPr>
              <a:t> </a:t>
            </a:r>
          </a:p>
        </p:txBody>
      </p:sp>
      <p:sp>
        <p:nvSpPr>
          <p:cNvPr id="4" name="Content Placeholder 7">
            <a:extLst>
              <a:ext uri="{FF2B5EF4-FFF2-40B4-BE49-F238E27FC236}">
                <a16:creationId xmlns:a16="http://schemas.microsoft.com/office/drawing/2014/main" id="{0692E4AE-EBEB-424D-B79F-B25AEA33920C}"/>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Georgia– Athens</a:t>
            </a:r>
          </a:p>
        </p:txBody>
      </p:sp>
      <p:sp>
        <p:nvSpPr>
          <p:cNvPr id="9" name="Content Placeholder 3">
            <a:extLst>
              <a:ext uri="{FF2B5EF4-FFF2-40B4-BE49-F238E27FC236}">
                <a16:creationId xmlns:a16="http://schemas.microsoft.com/office/drawing/2014/main" id="{C8183C84-1C40-4FC0-91FF-6C620EAA6B32}"/>
              </a:ext>
            </a:extLst>
          </p:cNvPr>
          <p:cNvSpPr>
            <a:spLocks noGrp="1"/>
          </p:cNvSpPr>
          <p:nvPr/>
        </p:nvSpPr>
        <p:spPr>
          <a:xfrm>
            <a:off x="212987" y="922245"/>
            <a:ext cx="6750522" cy="181637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Community Concern: </a:t>
            </a:r>
            <a:r>
              <a:rPr lang="en-US" dirty="0">
                <a:solidFill>
                  <a:schemeClr val="tx1">
                    <a:lumMod val="75000"/>
                    <a:lumOff val="25000"/>
                  </a:schemeClr>
                </a:solidFill>
                <a:latin typeface="Century Gothic"/>
                <a:ea typeface="+mn-lt"/>
                <a:cs typeface="+mn-lt"/>
              </a:rPr>
              <a:t>Rural development in the Peruvian Amazon presents a public health risk when communities and their livestock are far from hospitals and public health infrastructure and border forests filled with zoonotic disease vectors. These communities face hazards </a:t>
            </a:r>
            <a:r>
              <a:rPr lang="en-US" dirty="0" smtClean="0">
                <a:solidFill>
                  <a:schemeClr val="tx1">
                    <a:lumMod val="75000"/>
                    <a:lumOff val="25000"/>
                  </a:schemeClr>
                </a:solidFill>
                <a:latin typeface="Century Gothic"/>
                <a:ea typeface="+mn-lt"/>
                <a:cs typeface="+mn-lt"/>
              </a:rPr>
              <a:t>including elevated cases of malaria and dengue fever.</a:t>
            </a:r>
            <a:endParaRPr lang="en-US" dirty="0">
              <a:solidFill>
                <a:schemeClr val="tx1">
                  <a:lumMod val="75000"/>
                  <a:lumOff val="25000"/>
                </a:schemeClr>
              </a:solidFill>
              <a:latin typeface="Century Gothic"/>
              <a:cs typeface="Calibri"/>
            </a:endParaRPr>
          </a:p>
        </p:txBody>
      </p:sp>
      <p:sp>
        <p:nvSpPr>
          <p:cNvPr id="10" name="Content Placeholder 4">
            <a:extLst>
              <a:ext uri="{FF2B5EF4-FFF2-40B4-BE49-F238E27FC236}">
                <a16:creationId xmlns:a16="http://schemas.microsoft.com/office/drawing/2014/main" id="{9818F899-6C14-4E76-A3E2-72466AD00181}"/>
              </a:ext>
            </a:extLst>
          </p:cNvPr>
          <p:cNvSpPr>
            <a:spLocks noGrp="1"/>
          </p:cNvSpPr>
          <p:nvPr/>
        </p:nvSpPr>
        <p:spPr>
          <a:xfrm>
            <a:off x="201262" y="3886632"/>
            <a:ext cx="10604507" cy="229750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chemeClr val="tx1">
                    <a:lumMod val="75000"/>
                    <a:lumOff val="25000"/>
                  </a:schemeClr>
                </a:solidFill>
                <a:latin typeface="Century Gothic"/>
              </a:rPr>
              <a:t>Partners:</a:t>
            </a:r>
          </a:p>
          <a:p>
            <a:pPr marL="285750" indent="-285750">
              <a:buClr>
                <a:srgbClr val="8A599A"/>
              </a:buClr>
              <a:buFont typeface="Arial"/>
              <a:buChar char="•"/>
            </a:pPr>
            <a:r>
              <a:rPr lang="en-US" dirty="0">
                <a:solidFill>
                  <a:schemeClr val="tx1">
                    <a:lumMod val="75000"/>
                    <a:lumOff val="25000"/>
                  </a:schemeClr>
                </a:solidFill>
                <a:latin typeface="Century Gothic"/>
              </a:rPr>
              <a:t>Ministry of Health (Peru)</a:t>
            </a:r>
          </a:p>
          <a:p>
            <a:pPr marL="285750" indent="-285750">
              <a:buClr>
                <a:srgbClr val="8A599A"/>
              </a:buClr>
              <a:buFont typeface="Arial"/>
              <a:buChar char="•"/>
            </a:pPr>
            <a:r>
              <a:rPr lang="en-US" dirty="0">
                <a:solidFill>
                  <a:schemeClr val="tx1">
                    <a:lumMod val="75000"/>
                    <a:lumOff val="25000"/>
                  </a:schemeClr>
                </a:solidFill>
                <a:latin typeface="Century Gothic"/>
              </a:rPr>
              <a:t>Ministry of the Environment (Peru)</a:t>
            </a:r>
          </a:p>
          <a:p>
            <a:pPr marL="285750" indent="-285750">
              <a:buClr>
                <a:srgbClr val="8A599A"/>
              </a:buClr>
              <a:buFont typeface="Arial"/>
              <a:buChar char="•"/>
            </a:pPr>
            <a:r>
              <a:rPr lang="en-US" dirty="0">
                <a:solidFill>
                  <a:schemeClr val="tx1">
                    <a:lumMod val="75000"/>
                    <a:lumOff val="25000"/>
                  </a:schemeClr>
                </a:solidFill>
                <a:latin typeface="Century Gothic"/>
                <a:ea typeface="+mn-lt"/>
                <a:cs typeface="+mn-lt"/>
              </a:rPr>
              <a:t>Universidad Peruana Cayetano Heredia, Lab for EcoHealth and Urban Ecology</a:t>
            </a:r>
          </a:p>
          <a:p>
            <a:pPr marL="285750" indent="-285750">
              <a:buClr>
                <a:srgbClr val="8A599A"/>
              </a:buClr>
              <a:buFont typeface="Arial"/>
              <a:buChar char="•"/>
            </a:pPr>
            <a:r>
              <a:rPr lang="en-US" dirty="0">
                <a:solidFill>
                  <a:schemeClr val="tx1">
                    <a:lumMod val="75000"/>
                    <a:lumOff val="25000"/>
                  </a:schemeClr>
                </a:solidFill>
                <a:latin typeface="Century Gothic"/>
                <a:ea typeface="+mn-lt"/>
                <a:cs typeface="+mn-lt"/>
              </a:rPr>
              <a:t>Asociación para la Conservación de la Cuenca Amazónica</a:t>
            </a:r>
          </a:p>
          <a:p>
            <a:pPr marL="285750" indent="-285750">
              <a:buClr>
                <a:srgbClr val="8A599A"/>
              </a:buClr>
              <a:buFont typeface="Arial"/>
              <a:buChar char="•"/>
            </a:pPr>
            <a:r>
              <a:rPr lang="en-US" dirty="0">
                <a:solidFill>
                  <a:schemeClr val="tx1">
                    <a:lumMod val="75000"/>
                    <a:lumOff val="25000"/>
                  </a:schemeClr>
                </a:solidFill>
                <a:latin typeface="Century Gothic"/>
                <a:ea typeface="+mn-lt"/>
                <a:cs typeface="+mn-lt"/>
              </a:rPr>
              <a:t>Peruvian Service for Natural Protected Areas, Ministry of Environment (Peru)</a:t>
            </a:r>
          </a:p>
          <a:p>
            <a:pPr marL="285750" indent="-285750">
              <a:buClr>
                <a:srgbClr val="8A599A"/>
              </a:buClr>
              <a:buFont typeface="Arial"/>
              <a:buChar char="•"/>
            </a:pPr>
            <a:r>
              <a:rPr lang="en-US" dirty="0">
                <a:solidFill>
                  <a:schemeClr val="tx1">
                    <a:lumMod val="75000"/>
                    <a:lumOff val="25000"/>
                  </a:schemeClr>
                </a:solidFill>
                <a:latin typeface="Century Gothic"/>
                <a:ea typeface="+mn-lt"/>
                <a:cs typeface="+mn-lt"/>
              </a:rPr>
              <a:t>Instituto del Bel Común</a:t>
            </a:r>
          </a:p>
          <a:p>
            <a:pPr>
              <a:buClr>
                <a:srgbClr val="7EB761"/>
              </a:buClr>
            </a:pPr>
            <a:endParaRPr lang="en-US" dirty="0">
              <a:solidFill>
                <a:schemeClr val="tx1">
                  <a:lumMod val="75000"/>
                  <a:lumOff val="25000"/>
                </a:schemeClr>
              </a:solidFill>
              <a:latin typeface="Century Gothic"/>
            </a:endParaRPr>
          </a:p>
        </p:txBody>
      </p:sp>
      <p:sp>
        <p:nvSpPr>
          <p:cNvPr id="11" name="Content Placeholder 5">
            <a:extLst>
              <a:ext uri="{FF2B5EF4-FFF2-40B4-BE49-F238E27FC236}">
                <a16:creationId xmlns:a16="http://schemas.microsoft.com/office/drawing/2014/main" id="{B5CE7491-5E18-418C-8355-13E4501775F8}"/>
              </a:ext>
            </a:extLst>
          </p:cNvPr>
          <p:cNvSpPr>
            <a:spLocks noGrp="1"/>
          </p:cNvSpPr>
          <p:nvPr/>
        </p:nvSpPr>
        <p:spPr>
          <a:xfrm>
            <a:off x="201264" y="2768116"/>
            <a:ext cx="5034414" cy="956283"/>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8A599A"/>
              </a:buClr>
              <a:buFont typeface="Arial"/>
              <a:buChar char="•"/>
            </a:pPr>
            <a:r>
              <a:rPr lang="en-US" dirty="0">
                <a:solidFill>
                  <a:srgbClr val="3F3F3F"/>
                </a:solidFill>
                <a:latin typeface="Century Gothic"/>
              </a:rPr>
              <a:t>Landsat 5 </a:t>
            </a:r>
            <a:r>
              <a:rPr lang="en-US" dirty="0" smtClean="0">
                <a:solidFill>
                  <a:srgbClr val="3F3F3F"/>
                </a:solidFill>
                <a:latin typeface="Century Gothic"/>
              </a:rPr>
              <a:t>TM</a:t>
            </a:r>
          </a:p>
          <a:p>
            <a:pPr marL="285750" indent="-285750">
              <a:buClr>
                <a:srgbClr val="8A599A"/>
              </a:buClr>
              <a:buFont typeface="Arial"/>
              <a:buChar char="•"/>
            </a:pPr>
            <a:r>
              <a:rPr lang="en-US" dirty="0" smtClean="0">
                <a:solidFill>
                  <a:srgbClr val="3F3F3F"/>
                </a:solidFill>
                <a:latin typeface="Century Gothic"/>
              </a:rPr>
              <a:t>Landsat 8 OLI</a:t>
            </a:r>
          </a:p>
          <a:p>
            <a:pPr marL="285750" indent="-285750">
              <a:buClr>
                <a:srgbClr val="8A599A"/>
              </a:buClr>
              <a:buFont typeface="Arial"/>
              <a:buChar char="•"/>
            </a:pPr>
            <a:endParaRPr lang="en-US" dirty="0" smtClean="0">
              <a:solidFill>
                <a:srgbClr val="3F3F3F"/>
              </a:solidFill>
              <a:latin typeface="Century Gothic"/>
            </a:endParaRPr>
          </a:p>
          <a:p>
            <a:pPr marL="285750" indent="-285750">
              <a:buClr>
                <a:srgbClr val="8A599A"/>
              </a:buClr>
              <a:buFont typeface="Arial"/>
              <a:buChar char="•"/>
            </a:pPr>
            <a:endParaRPr lang="en-US" dirty="0" smtClean="0">
              <a:solidFill>
                <a:srgbClr val="3F3F3F"/>
              </a:solidFill>
              <a:latin typeface="Century Gothic"/>
            </a:endParaRPr>
          </a:p>
          <a:p>
            <a:pPr marL="285750" indent="-285750">
              <a:buClr>
                <a:srgbClr val="8A599A"/>
              </a:buClr>
              <a:buFont typeface="Arial"/>
              <a:buChar char="•"/>
            </a:pPr>
            <a:endParaRPr lang="en-US" dirty="0">
              <a:solidFill>
                <a:srgbClr val="3F3F3F"/>
              </a:solidFill>
              <a:latin typeface="Century Gothic"/>
            </a:endParaRPr>
          </a:p>
          <a:p>
            <a:pPr marL="285750" indent="-285750">
              <a:buClr>
                <a:srgbClr val="8A599A"/>
              </a:buClr>
              <a:buFont typeface="Arial"/>
              <a:buChar char="•"/>
            </a:pPr>
            <a:r>
              <a:rPr lang="en-US" dirty="0" smtClean="0">
                <a:solidFill>
                  <a:srgbClr val="3F3F3F"/>
                </a:solidFill>
                <a:latin typeface="Century Gothic"/>
              </a:rPr>
              <a:t>SRTM</a:t>
            </a:r>
          </a:p>
          <a:p>
            <a:pPr marL="285750" indent="-285750">
              <a:buClr>
                <a:srgbClr val="8A599A"/>
              </a:buClr>
              <a:buFont typeface="Arial"/>
              <a:buChar char="•"/>
            </a:pPr>
            <a:r>
              <a:rPr lang="en-US" dirty="0" smtClean="0">
                <a:solidFill>
                  <a:srgbClr val="3F3F3F"/>
                </a:solidFill>
                <a:latin typeface="Century Gothic"/>
              </a:rPr>
              <a:t>PlanetScope</a:t>
            </a:r>
            <a:endParaRPr lang="en-US" dirty="0">
              <a:solidFill>
                <a:srgbClr val="3F3F3F"/>
              </a:solidFill>
              <a:latin typeface="Century Gothic"/>
            </a:endParaRPr>
          </a:p>
          <a:p>
            <a:pPr marL="285750" indent="-285750">
              <a:buClr>
                <a:srgbClr val="8A599A"/>
              </a:buClr>
              <a:buFont typeface="Arial"/>
              <a:buChar char="•"/>
            </a:pPr>
            <a:endParaRPr lang="en-US" dirty="0">
              <a:solidFill>
                <a:srgbClr val="3F3F3F"/>
              </a:solidFill>
              <a:latin typeface="Century Gothic"/>
              <a:cs typeface="Calibri" panose="020F0502020204030204"/>
            </a:endParaRPr>
          </a:p>
          <a:p>
            <a:pPr marL="285750" indent="-285750">
              <a:buClr>
                <a:srgbClr val="8A599A"/>
              </a:buClr>
              <a:buFont typeface="Arial"/>
              <a:buChar char="•"/>
            </a:pPr>
            <a:endParaRPr lang="en-US" dirty="0">
              <a:solidFill>
                <a:srgbClr val="3F3F3F"/>
              </a:solidFill>
              <a:latin typeface="Century Gothic"/>
            </a:endParaRPr>
          </a:p>
        </p:txBody>
      </p:sp>
      <p:sp>
        <p:nvSpPr>
          <p:cNvPr id="12" name="Content Placeholder 6">
            <a:extLst>
              <a:ext uri="{FF2B5EF4-FFF2-40B4-BE49-F238E27FC236}">
                <a16:creationId xmlns:a16="http://schemas.microsoft.com/office/drawing/2014/main" id="{34A444B5-7ACC-425C-8B7A-7CEB81DBABD2}"/>
              </a:ext>
            </a:extLst>
          </p:cNvPr>
          <p:cNvSpPr>
            <a:spLocks noGrp="1"/>
          </p:cNvSpPr>
          <p:nvPr/>
        </p:nvSpPr>
        <p:spPr>
          <a:xfrm>
            <a:off x="269910" y="6051413"/>
            <a:ext cx="10639675" cy="67535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Outbreak risk maps will </a:t>
            </a:r>
            <a:r>
              <a:rPr lang="en-US" dirty="0" smtClean="0">
                <a:solidFill>
                  <a:srgbClr val="3F3F3F"/>
                </a:solidFill>
                <a:latin typeface="Century Gothic"/>
              </a:rPr>
              <a:t>inform </a:t>
            </a:r>
            <a:r>
              <a:rPr lang="en-US" dirty="0">
                <a:solidFill>
                  <a:srgbClr val="3F3F3F"/>
                </a:solidFill>
                <a:latin typeface="Century Gothic"/>
              </a:rPr>
              <a:t>the Ministry of Health's decisions around placement of public health research and infrastructure.</a:t>
            </a:r>
          </a:p>
        </p:txBody>
      </p:sp>
      <p:grpSp>
        <p:nvGrpSpPr>
          <p:cNvPr id="6" name="Group 5"/>
          <p:cNvGrpSpPr/>
          <p:nvPr/>
        </p:nvGrpSpPr>
        <p:grpSpPr>
          <a:xfrm>
            <a:off x="6963509" y="354515"/>
            <a:ext cx="4044015" cy="4013277"/>
            <a:chOff x="6963509" y="354515"/>
            <a:chExt cx="4044015" cy="4013277"/>
          </a:xfrm>
        </p:grpSpPr>
        <p:pic>
          <p:nvPicPr>
            <p:cNvPr id="2" name="Picture 4" descr="A picture containing mountain, sky, outdoor, nature&#10;&#10;Description automatically generated">
              <a:extLst>
                <a:ext uri="{FF2B5EF4-FFF2-40B4-BE49-F238E27FC236}">
                  <a16:creationId xmlns:a16="http://schemas.microsoft.com/office/drawing/2014/main" id="{DA608043-7A08-4F4F-A441-F48F0E941BB3}"/>
                </a:ext>
              </a:extLst>
            </p:cNvPr>
            <p:cNvPicPr>
              <a:picLocks noChangeAspect="1"/>
            </p:cNvPicPr>
            <p:nvPr/>
          </p:nvPicPr>
          <p:blipFill rotWithShape="1">
            <a:blip r:embed="rId3"/>
            <a:srcRect t="18182"/>
            <a:stretch/>
          </p:blipFill>
          <p:spPr>
            <a:xfrm>
              <a:off x="6963509" y="354515"/>
              <a:ext cx="3962400" cy="401327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3C176A5-7C19-4AC6-9D1D-7D0263C26741}"/>
                </a:ext>
              </a:extLst>
            </p:cNvPr>
            <p:cNvSpPr txBox="1"/>
            <p:nvPr/>
          </p:nvSpPr>
          <p:spPr>
            <a:xfrm>
              <a:off x="8849015" y="4106182"/>
              <a:ext cx="21585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panose="020B0502020202020204" pitchFamily="34" charset="0"/>
                </a:rPr>
                <a:t>Image Credit: Eduardo Flores</a:t>
              </a:r>
              <a:endParaRPr lang="en-US" sz="160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458300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488D898-5475-4C53-82CC-D96B9215D643}"/>
              </a:ext>
            </a:extLst>
          </p:cNvPr>
          <p:cNvSpPr>
            <a:spLocks noGrp="1"/>
          </p:cNvSpPr>
          <p:nvPr/>
        </p:nvSpPr>
        <p:spPr>
          <a:xfrm>
            <a:off x="273363" y="984124"/>
            <a:ext cx="10809868" cy="112010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Community Concern: </a:t>
            </a:r>
            <a:r>
              <a:rPr lang="en-US" dirty="0">
                <a:solidFill>
                  <a:schemeClr val="tx1">
                    <a:lumMod val="75000"/>
                    <a:lumOff val="25000"/>
                  </a:schemeClr>
                </a:solidFill>
                <a:latin typeface="Century Gothic"/>
                <a:ea typeface="+mn-lt"/>
                <a:cs typeface="+mn-lt"/>
              </a:rPr>
              <a:t>Assateague Island National Seashore is home to sensitive habitat for wildlife and serves as a protective buffer to the mainland shoreline. Every year, sediment bypassing operations aim to restore the natural sediment supply, but these treatments may not provide the intended benefits.</a:t>
            </a:r>
          </a:p>
          <a:p>
            <a:endParaRPr lang="en-US" dirty="0">
              <a:ea typeface="+mn-lt"/>
              <a:cs typeface="+mn-lt"/>
            </a:endParaRPr>
          </a:p>
          <a:p>
            <a:r>
              <a:rPr lang="en-US" b="1" dirty="0">
                <a:solidFill>
                  <a:srgbClr val="3F3F3F"/>
                </a:solidFill>
                <a:latin typeface="Century Gothic"/>
              </a:rPr>
              <a:t>  </a:t>
            </a:r>
            <a:endParaRPr lang="en-US" dirty="0">
              <a:solidFill>
                <a:srgbClr val="3F3F3F"/>
              </a:solidFill>
              <a:latin typeface="Century Gothic"/>
            </a:endParaRPr>
          </a:p>
        </p:txBody>
      </p:sp>
      <p:sp>
        <p:nvSpPr>
          <p:cNvPr id="6" name="Content Placeholder 4">
            <a:extLst>
              <a:ext uri="{FF2B5EF4-FFF2-40B4-BE49-F238E27FC236}">
                <a16:creationId xmlns:a16="http://schemas.microsoft.com/office/drawing/2014/main" id="{8A8095D7-6D42-4A96-9E4D-EF8075C5E8A8}"/>
              </a:ext>
            </a:extLst>
          </p:cNvPr>
          <p:cNvSpPr>
            <a:spLocks noGrp="1"/>
          </p:cNvSpPr>
          <p:nvPr/>
        </p:nvSpPr>
        <p:spPr>
          <a:xfrm>
            <a:off x="4120119" y="2123105"/>
            <a:ext cx="6976458" cy="17433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7EB761"/>
              </a:buClr>
              <a:buFont typeface="Arial"/>
              <a:buChar char="•"/>
            </a:pPr>
            <a:r>
              <a:rPr lang="en-US" sz="1750" dirty="0">
                <a:solidFill>
                  <a:srgbClr val="3F3F3F"/>
                </a:solidFill>
                <a:latin typeface="Century Gothic"/>
              </a:rPr>
              <a:t>National Park Service, Assateague Island National Seashore</a:t>
            </a:r>
          </a:p>
          <a:p>
            <a:pPr marL="285750" indent="-285750">
              <a:buClr>
                <a:srgbClr val="7EB761"/>
              </a:buClr>
              <a:buFont typeface="Arial"/>
              <a:buChar char="•"/>
            </a:pPr>
            <a:r>
              <a:rPr lang="en-US" sz="1750" dirty="0">
                <a:solidFill>
                  <a:srgbClr val="3F3F3F"/>
                </a:solidFill>
                <a:latin typeface="Century Gothic"/>
              </a:rPr>
              <a:t>US Army Corps of </a:t>
            </a:r>
            <a:r>
              <a:rPr lang="en-US" sz="1750" dirty="0" smtClean="0">
                <a:solidFill>
                  <a:srgbClr val="3F3F3F"/>
                </a:solidFill>
                <a:latin typeface="Century Gothic"/>
              </a:rPr>
              <a:t>Engineers</a:t>
            </a:r>
            <a:endParaRPr lang="en-US" sz="1750" dirty="0">
              <a:solidFill>
                <a:srgbClr val="3F3F3F"/>
              </a:solidFill>
              <a:latin typeface="Century Gothic"/>
            </a:endParaRPr>
          </a:p>
          <a:p>
            <a:pPr marL="285750" indent="-285750">
              <a:buClr>
                <a:srgbClr val="7EB761"/>
              </a:buClr>
              <a:buFont typeface="Arial"/>
              <a:buChar char="•"/>
            </a:pPr>
            <a:r>
              <a:rPr lang="en-US" sz="1750" dirty="0">
                <a:solidFill>
                  <a:srgbClr val="3F3F3F"/>
                </a:solidFill>
                <a:latin typeface="Century Gothic"/>
              </a:rPr>
              <a:t>NPS, Ocean and Coastal Resources Branch, Water Resources </a:t>
            </a:r>
            <a:r>
              <a:rPr lang="en-US" sz="1750" dirty="0" smtClean="0">
                <a:solidFill>
                  <a:srgbClr val="3F3F3F"/>
                </a:solidFill>
                <a:latin typeface="Century Gothic"/>
              </a:rPr>
              <a:t>Division</a:t>
            </a:r>
          </a:p>
          <a:p>
            <a:pPr marL="285750" indent="-285750">
              <a:buClr>
                <a:srgbClr val="7EB761"/>
              </a:buClr>
              <a:buFont typeface="Arial"/>
              <a:buChar char="•"/>
            </a:pPr>
            <a:r>
              <a:rPr lang="en-US" sz="1750" dirty="0" smtClean="0">
                <a:solidFill>
                  <a:srgbClr val="3F3F3F"/>
                </a:solidFill>
                <a:latin typeface="Century Gothic"/>
              </a:rPr>
              <a:t>NPS </a:t>
            </a:r>
            <a:r>
              <a:rPr lang="en-US" sz="1750" dirty="0">
                <a:solidFill>
                  <a:srgbClr val="3F3F3F"/>
                </a:solidFill>
                <a:latin typeface="Century Gothic"/>
              </a:rPr>
              <a:t>Natural Resources Stewardship and Science Directorate</a:t>
            </a:r>
          </a:p>
          <a:p>
            <a:pPr marL="285750" indent="-285750">
              <a:buClr>
                <a:srgbClr val="7EB761"/>
              </a:buClr>
              <a:buFont typeface="Arial"/>
              <a:buChar char="•"/>
            </a:pPr>
            <a:endParaRPr lang="en-US" dirty="0">
              <a:solidFill>
                <a:srgbClr val="3F3F3F"/>
              </a:solidFill>
              <a:latin typeface="Century Gothic"/>
            </a:endParaRP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3D44930C-CD60-42B3-9361-F26661E4BBD6}"/>
              </a:ext>
            </a:extLst>
          </p:cNvPr>
          <p:cNvSpPr>
            <a:spLocks noGrp="1"/>
          </p:cNvSpPr>
          <p:nvPr/>
        </p:nvSpPr>
        <p:spPr>
          <a:xfrm>
            <a:off x="4120119" y="3992876"/>
            <a:ext cx="5590112" cy="1031170"/>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7EB761"/>
              </a:buClr>
              <a:buFont typeface="Arial"/>
              <a:buChar char="•"/>
            </a:pPr>
            <a:r>
              <a:rPr lang="en-US" dirty="0">
                <a:solidFill>
                  <a:srgbClr val="3F3F3F"/>
                </a:solidFill>
                <a:latin typeface="Century Gothic"/>
              </a:rPr>
              <a:t>Landsat 7 ETM+</a:t>
            </a:r>
          </a:p>
          <a:p>
            <a:pPr marL="285750" indent="-285750">
              <a:buClr>
                <a:srgbClr val="7EB761"/>
              </a:buClr>
              <a:buFont typeface="Arial"/>
              <a:buChar char="•"/>
            </a:pPr>
            <a:r>
              <a:rPr lang="en-US" dirty="0" smtClean="0">
                <a:solidFill>
                  <a:srgbClr val="3F3F3F"/>
                </a:solidFill>
                <a:latin typeface="Century Gothic"/>
              </a:rPr>
              <a:t>Landsat </a:t>
            </a:r>
            <a:r>
              <a:rPr lang="en-US" dirty="0">
                <a:solidFill>
                  <a:srgbClr val="3F3F3F"/>
                </a:solidFill>
                <a:latin typeface="Century Gothic"/>
              </a:rPr>
              <a:t>8 </a:t>
            </a:r>
            <a:r>
              <a:rPr lang="en-US" dirty="0" smtClean="0">
                <a:solidFill>
                  <a:srgbClr val="3F3F3F"/>
                </a:solidFill>
                <a:latin typeface="Century Gothic"/>
              </a:rPr>
              <a:t>OLI</a:t>
            </a:r>
          </a:p>
          <a:p>
            <a:pPr marL="285750" indent="-285750">
              <a:buClr>
                <a:srgbClr val="7EB761"/>
              </a:buClr>
              <a:buFont typeface="Arial"/>
              <a:buChar char="•"/>
            </a:pPr>
            <a:r>
              <a:rPr lang="en-US" dirty="0">
                <a:solidFill>
                  <a:srgbClr val="3F3F3F"/>
                </a:solidFill>
                <a:latin typeface="Century Gothic"/>
              </a:rPr>
              <a:t>Sentinel-2 MSI</a:t>
            </a:r>
            <a:endParaRPr lang="en-US" dirty="0">
              <a:cs typeface="Calibri"/>
            </a:endParaRPr>
          </a:p>
          <a:p>
            <a:pPr marL="285750" indent="-285750">
              <a:buClr>
                <a:srgbClr val="7EB761"/>
              </a:buClr>
              <a:buFont typeface="Arial"/>
              <a:buChar char="•"/>
            </a:pPr>
            <a:endParaRPr lang="en-US" dirty="0" smtClean="0">
              <a:solidFill>
                <a:srgbClr val="3F3F3F"/>
              </a:solidFill>
              <a:latin typeface="Century Gothic"/>
            </a:endParaRPr>
          </a:p>
          <a:p>
            <a:pPr marL="285750" indent="-285750">
              <a:buClr>
                <a:srgbClr val="7EB761"/>
              </a:buClr>
              <a:buFont typeface="Arial"/>
              <a:buChar char="•"/>
            </a:pPr>
            <a:r>
              <a:rPr lang="en-US" dirty="0" smtClean="0">
                <a:solidFill>
                  <a:srgbClr val="3F3F3F"/>
                </a:solidFill>
                <a:latin typeface="Century Gothic"/>
              </a:rPr>
              <a:t>Aqua </a:t>
            </a:r>
            <a:r>
              <a:rPr lang="en-US" dirty="0">
                <a:solidFill>
                  <a:srgbClr val="3F3F3F"/>
                </a:solidFill>
                <a:latin typeface="Century Gothic"/>
              </a:rPr>
              <a:t>MODIS</a:t>
            </a:r>
          </a:p>
          <a:p>
            <a:pPr marL="285750" indent="-285750">
              <a:buClr>
                <a:srgbClr val="7EB761"/>
              </a:buClr>
              <a:buFont typeface="Arial"/>
              <a:buChar char="•"/>
            </a:pPr>
            <a:r>
              <a:rPr lang="en-US" dirty="0">
                <a:solidFill>
                  <a:srgbClr val="3F3F3F"/>
                </a:solidFill>
                <a:latin typeface="Century Gothic"/>
              </a:rPr>
              <a:t>Suomi NPP VIIRS</a:t>
            </a:r>
          </a:p>
          <a:p>
            <a:pPr marL="285750" indent="-285750">
              <a:buClr>
                <a:srgbClr val="7EB761"/>
              </a:buClr>
              <a:buFont typeface="Arial"/>
              <a:buChar char="•"/>
            </a:pPr>
            <a:endParaRPr lang="en-US" dirty="0">
              <a:solidFill>
                <a:srgbClr val="3F3F3F"/>
              </a:solidFill>
              <a:latin typeface="Century Gothic"/>
            </a:endParaRPr>
          </a:p>
        </p:txBody>
      </p:sp>
      <p:sp>
        <p:nvSpPr>
          <p:cNvPr id="16" name="Content Placeholder 6">
            <a:extLst>
              <a:ext uri="{FF2B5EF4-FFF2-40B4-BE49-F238E27FC236}">
                <a16:creationId xmlns:a16="http://schemas.microsoft.com/office/drawing/2014/main" id="{95D238FC-7B17-4150-803D-0FA434729BAD}"/>
              </a:ext>
            </a:extLst>
          </p:cNvPr>
          <p:cNvSpPr>
            <a:spLocks noGrp="1"/>
          </p:cNvSpPr>
          <p:nvPr/>
        </p:nvSpPr>
        <p:spPr>
          <a:xfrm>
            <a:off x="273363" y="5314160"/>
            <a:ext cx="10808936" cy="132786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Impact:  </a:t>
            </a:r>
            <a:r>
              <a:rPr lang="en-US" dirty="0">
                <a:solidFill>
                  <a:schemeClr val="tx1">
                    <a:lumMod val="75000"/>
                    <a:lumOff val="25000"/>
                  </a:schemeClr>
                </a:solidFill>
                <a:latin typeface="Century Gothic"/>
              </a:rPr>
              <a:t>Time series analyses of nearshore suspended sediments and land cover change from 2004 – 2021 will help park partners determine long-term island volume and sediment trends and assess the impact and effectiveness of the sediment bypass operations. Land cover change time series and forecasted maps to 2031 will inform management and restoration decisions to protect threatened and endangered species.</a:t>
            </a:r>
          </a:p>
        </p:txBody>
      </p:sp>
      <p:sp>
        <p:nvSpPr>
          <p:cNvPr id="20" name="Content Placeholder 7">
            <a:extLst>
              <a:ext uri="{FF2B5EF4-FFF2-40B4-BE49-F238E27FC236}">
                <a16:creationId xmlns:a16="http://schemas.microsoft.com/office/drawing/2014/main" id="{BEB36EF8-EB5C-461F-B9C7-5320581622DF}"/>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Idaho – Pocatello</a:t>
            </a:r>
          </a:p>
        </p:txBody>
      </p:sp>
      <p:sp>
        <p:nvSpPr>
          <p:cNvPr id="2" name="Title 4">
            <a:extLst>
              <a:ext uri="{FF2B5EF4-FFF2-40B4-BE49-F238E27FC236}">
                <a16:creationId xmlns:a16="http://schemas.microsoft.com/office/drawing/2014/main" id="{1568D33D-0AD0-4702-BBA1-FB9DEEC1B9E0}"/>
              </a:ext>
            </a:extLst>
          </p:cNvPr>
          <p:cNvSpPr txBox="1">
            <a:spLocks/>
          </p:cNvSpPr>
          <p:nvPr/>
        </p:nvSpPr>
        <p:spPr>
          <a:xfrm>
            <a:off x="273363" y="357739"/>
            <a:ext cx="10150020" cy="51241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Assateague Island </a:t>
            </a:r>
            <a:r>
              <a:rPr lang="en-US" sz="3600" b="1" dirty="0" smtClean="0">
                <a:solidFill>
                  <a:srgbClr val="66A478"/>
                </a:solidFill>
                <a:latin typeface="Century Gothic" panose="020F0302020204030204"/>
              </a:rPr>
              <a:t>Ecological </a:t>
            </a:r>
            <a:r>
              <a:rPr lang="en-US" sz="3600" b="1" dirty="0">
                <a:solidFill>
                  <a:srgbClr val="66A478"/>
                </a:solidFill>
                <a:latin typeface="Century Gothic" panose="020F0302020204030204"/>
              </a:rPr>
              <a:t>Forecasting</a:t>
            </a:r>
            <a:r>
              <a:rPr lang="en-US" sz="4000" b="1" dirty="0">
                <a:solidFill>
                  <a:srgbClr val="66A478"/>
                </a:solidFill>
                <a:latin typeface="Century Gothic" panose="020F0302020204030204"/>
              </a:rPr>
              <a:t> </a:t>
            </a:r>
          </a:p>
        </p:txBody>
      </p:sp>
      <p:pic>
        <p:nvPicPr>
          <p:cNvPr id="3" name="Picture 3">
            <a:extLst>
              <a:ext uri="{FF2B5EF4-FFF2-40B4-BE49-F238E27FC236}">
                <a16:creationId xmlns:a16="http://schemas.microsoft.com/office/drawing/2014/main" id="{841BCE0C-1378-41FE-87AE-DCB0CD55DF2A}"/>
              </a:ext>
            </a:extLst>
          </p:cNvPr>
          <p:cNvPicPr>
            <a:picLocks noChangeAspect="1"/>
          </p:cNvPicPr>
          <p:nvPr/>
        </p:nvPicPr>
        <p:blipFill>
          <a:blip r:embed="rId3"/>
          <a:stretch>
            <a:fillRect/>
          </a:stretch>
        </p:blipFill>
        <p:spPr>
          <a:xfrm>
            <a:off x="294437" y="2512783"/>
            <a:ext cx="3759821" cy="243804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48E32A3-5E27-441E-8305-5611C3E86F3B}"/>
              </a:ext>
            </a:extLst>
          </p:cNvPr>
          <p:cNvSpPr txBox="1"/>
          <p:nvPr/>
        </p:nvSpPr>
        <p:spPr>
          <a:xfrm>
            <a:off x="2682658" y="4704607"/>
            <a:ext cx="1371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NPS</a:t>
            </a:r>
          </a:p>
        </p:txBody>
      </p:sp>
    </p:spTree>
    <p:extLst>
      <p:ext uri="{BB962C8B-B14F-4D97-AF65-F5344CB8AC3E}">
        <p14:creationId xmlns:p14="http://schemas.microsoft.com/office/powerpoint/2010/main" val="328986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488D898-5475-4C53-82CC-D96B9215D643}"/>
              </a:ext>
            </a:extLst>
          </p:cNvPr>
          <p:cNvSpPr>
            <a:spLocks noGrp="1"/>
          </p:cNvSpPr>
          <p:nvPr/>
        </p:nvSpPr>
        <p:spPr>
          <a:xfrm>
            <a:off x="272276" y="1019062"/>
            <a:ext cx="10569470"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Cheatgrass is a rapidly-spreading invasive that thrives after disturbances, such as </a:t>
            </a:r>
            <a:r>
              <a:rPr lang="en-US" dirty="0" smtClean="0">
                <a:solidFill>
                  <a:srgbClr val="3F3F3F"/>
                </a:solidFill>
                <a:latin typeface="Century Gothic"/>
              </a:rPr>
              <a:t>wildfires, </a:t>
            </a:r>
            <a:r>
              <a:rPr lang="en-US" dirty="0">
                <a:solidFill>
                  <a:srgbClr val="3F3F3F"/>
                </a:solidFill>
                <a:latin typeface="Century Gothic"/>
              </a:rPr>
              <a:t>and is a threat to native biodiversity in the American West. After the Cameron Peak fire in the fall of 2020, landowners are concerned cheatgrass may outcompete native recovering vegetation. </a:t>
            </a:r>
          </a:p>
        </p:txBody>
      </p:sp>
      <p:sp>
        <p:nvSpPr>
          <p:cNvPr id="6" name="Content Placeholder 4">
            <a:extLst>
              <a:ext uri="{FF2B5EF4-FFF2-40B4-BE49-F238E27FC236}">
                <a16:creationId xmlns:a16="http://schemas.microsoft.com/office/drawing/2014/main" id="{8A8095D7-6D42-4A96-9E4D-EF8075C5E8A8}"/>
              </a:ext>
            </a:extLst>
          </p:cNvPr>
          <p:cNvSpPr>
            <a:spLocks noGrp="1"/>
          </p:cNvSpPr>
          <p:nvPr/>
        </p:nvSpPr>
        <p:spPr>
          <a:xfrm>
            <a:off x="5548400" y="2176338"/>
            <a:ext cx="5293346" cy="108692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smtClean="0">
                <a:solidFill>
                  <a:srgbClr val="3F3F3F"/>
                </a:solidFill>
                <a:latin typeface="Century Gothic"/>
              </a:rPr>
              <a:t>Partner:</a:t>
            </a:r>
            <a:endParaRPr lang="en-US" b="1" dirty="0">
              <a:solidFill>
                <a:srgbClr val="3F3F3F"/>
              </a:solidFill>
              <a:latin typeface="Century Gothic"/>
            </a:endParaRPr>
          </a:p>
          <a:p>
            <a:pPr marL="285750" indent="-285750">
              <a:buClr>
                <a:srgbClr val="7EB761"/>
              </a:buClr>
              <a:buFont typeface="Arial"/>
              <a:buChar char="•"/>
            </a:pPr>
            <a:r>
              <a:rPr lang="en-US" dirty="0">
                <a:solidFill>
                  <a:srgbClr val="3F3F3F"/>
                </a:solidFill>
                <a:latin typeface="Century Gothic"/>
              </a:rPr>
              <a:t>US Forest </a:t>
            </a:r>
            <a:r>
              <a:rPr lang="en-US" dirty="0" smtClean="0">
                <a:solidFill>
                  <a:srgbClr val="3F3F3F"/>
                </a:solidFill>
                <a:latin typeface="Century Gothic"/>
              </a:rPr>
              <a:t>Service, </a:t>
            </a:r>
            <a:r>
              <a:rPr lang="en-US" dirty="0">
                <a:solidFill>
                  <a:srgbClr val="3F3F3F"/>
                </a:solidFill>
                <a:latin typeface="Century Gothic"/>
              </a:rPr>
              <a:t>Arapaho and Roosevelt National Forests and Pawnee National Grassland</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3D44930C-CD60-42B3-9361-F26661E4BBD6}"/>
              </a:ext>
            </a:extLst>
          </p:cNvPr>
          <p:cNvSpPr>
            <a:spLocks noGrp="1"/>
          </p:cNvSpPr>
          <p:nvPr/>
        </p:nvSpPr>
        <p:spPr>
          <a:xfrm>
            <a:off x="5548401" y="3528010"/>
            <a:ext cx="2849690" cy="115904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7EB761"/>
              </a:buClr>
              <a:buFont typeface="Arial"/>
              <a:buChar char="•"/>
            </a:pPr>
            <a:r>
              <a:rPr lang="en-US" dirty="0">
                <a:solidFill>
                  <a:srgbClr val="3F3F3F"/>
                </a:solidFill>
                <a:latin typeface="Century Gothic"/>
              </a:rPr>
              <a:t>Landsat 8 OLI</a:t>
            </a:r>
          </a:p>
          <a:p>
            <a:pPr marL="285750" indent="-285750">
              <a:buClr>
                <a:srgbClr val="7EB761"/>
              </a:buClr>
              <a:buFont typeface="Arial"/>
              <a:buChar char="•"/>
            </a:pPr>
            <a:r>
              <a:rPr lang="en-US" dirty="0">
                <a:solidFill>
                  <a:srgbClr val="3F3F3F"/>
                </a:solidFill>
                <a:latin typeface="Century Gothic"/>
              </a:rPr>
              <a:t>Sentinel-2 MSI</a:t>
            </a:r>
          </a:p>
          <a:p>
            <a:pPr marL="285750" indent="-285750">
              <a:buClr>
                <a:srgbClr val="7EB761"/>
              </a:buClr>
              <a:buFont typeface="Arial"/>
              <a:buChar char="•"/>
            </a:pPr>
            <a:r>
              <a:rPr lang="en-US" dirty="0">
                <a:solidFill>
                  <a:srgbClr val="3F3F3F"/>
                </a:solidFill>
                <a:latin typeface="Century Gothic"/>
              </a:rPr>
              <a:t>SRTM </a:t>
            </a:r>
          </a:p>
        </p:txBody>
      </p:sp>
      <p:sp>
        <p:nvSpPr>
          <p:cNvPr id="16" name="Content Placeholder 6">
            <a:extLst>
              <a:ext uri="{FF2B5EF4-FFF2-40B4-BE49-F238E27FC236}">
                <a16:creationId xmlns:a16="http://schemas.microsoft.com/office/drawing/2014/main" id="{95D238FC-7B17-4150-803D-0FA434729BAD}"/>
              </a:ext>
            </a:extLst>
          </p:cNvPr>
          <p:cNvSpPr>
            <a:spLocks noGrp="1"/>
          </p:cNvSpPr>
          <p:nvPr/>
        </p:nvSpPr>
        <p:spPr>
          <a:xfrm>
            <a:off x="5548401" y="4756153"/>
            <a:ext cx="5293345" cy="187919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Partners need to make rapid and informed decisions regarding monitoring and treatment. </a:t>
            </a:r>
            <a:r>
              <a:rPr lang="en-US" dirty="0" smtClean="0">
                <a:solidFill>
                  <a:srgbClr val="3F3F3F"/>
                </a:solidFill>
                <a:latin typeface="Century Gothic"/>
              </a:rPr>
              <a:t>Occurrence </a:t>
            </a:r>
            <a:r>
              <a:rPr lang="en-US" dirty="0">
                <a:solidFill>
                  <a:srgbClr val="3F3F3F"/>
                </a:solidFill>
                <a:latin typeface="Century Gothic"/>
              </a:rPr>
              <a:t>and habitat suitability maps, along with analysis of regrowth, will allow partners to more effectively and efficiently treat cheatgrass.</a:t>
            </a:r>
          </a:p>
        </p:txBody>
      </p:sp>
      <p:sp>
        <p:nvSpPr>
          <p:cNvPr id="20" name="Content Placeholder 7">
            <a:extLst>
              <a:ext uri="{FF2B5EF4-FFF2-40B4-BE49-F238E27FC236}">
                <a16:creationId xmlns:a16="http://schemas.microsoft.com/office/drawing/2014/main" id="{BEB36EF8-EB5C-461F-B9C7-5320581622DF}"/>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Colorado – Fort Collins</a:t>
            </a:r>
          </a:p>
        </p:txBody>
      </p:sp>
      <p:sp>
        <p:nvSpPr>
          <p:cNvPr id="2" name="Title 4">
            <a:extLst>
              <a:ext uri="{FF2B5EF4-FFF2-40B4-BE49-F238E27FC236}">
                <a16:creationId xmlns:a16="http://schemas.microsoft.com/office/drawing/2014/main" id="{1568D33D-0AD0-4702-BBA1-FB9DEEC1B9E0}"/>
              </a:ext>
            </a:extLst>
          </p:cNvPr>
          <p:cNvSpPr txBox="1">
            <a:spLocks/>
          </p:cNvSpPr>
          <p:nvPr/>
        </p:nvSpPr>
        <p:spPr>
          <a:xfrm>
            <a:off x="272276"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Colorado Ecological Forecasting</a:t>
            </a:r>
            <a:r>
              <a:rPr lang="en-US" sz="4000" b="1" dirty="0">
                <a:solidFill>
                  <a:srgbClr val="66A478"/>
                </a:solidFill>
                <a:latin typeface="Century Gothic" panose="020F0302020204030204"/>
              </a:rPr>
              <a:t> </a:t>
            </a:r>
          </a:p>
        </p:txBody>
      </p:sp>
      <p:pic>
        <p:nvPicPr>
          <p:cNvPr id="3" name="Picture 3" descr="A picture containing sky, mountain, outdoor, grass&#10;&#10;Description automatically generated">
            <a:extLst>
              <a:ext uri="{FF2B5EF4-FFF2-40B4-BE49-F238E27FC236}">
                <a16:creationId xmlns:a16="http://schemas.microsoft.com/office/drawing/2014/main" id="{0096111E-854E-4363-9EE6-4863B2C36E49}"/>
              </a:ext>
            </a:extLst>
          </p:cNvPr>
          <p:cNvPicPr>
            <a:picLocks noChangeAspect="1"/>
          </p:cNvPicPr>
          <p:nvPr/>
        </p:nvPicPr>
        <p:blipFill>
          <a:blip r:embed="rId3"/>
          <a:stretch>
            <a:fillRect/>
          </a:stretch>
        </p:blipFill>
        <p:spPr>
          <a:xfrm>
            <a:off x="310055" y="2374024"/>
            <a:ext cx="5081752" cy="3791607"/>
          </a:xfrm>
          <a:prstGeom prst="rect">
            <a:avLst/>
          </a:prstGeom>
          <a:effectLst>
            <a:outerShdw blurRad="50800" dist="38100" dir="2700000" algn="tl" rotWithShape="0">
              <a:prstClr val="black">
                <a:alpha val="40000"/>
              </a:prstClr>
            </a:outerShdw>
          </a:effectLst>
        </p:spPr>
      </p:pic>
      <p:sp>
        <p:nvSpPr>
          <p:cNvPr id="10" name="Content Placeholder 6">
            <a:extLst>
              <a:ext uri="{FF2B5EF4-FFF2-40B4-BE49-F238E27FC236}">
                <a16:creationId xmlns:a16="http://schemas.microsoft.com/office/drawing/2014/main" id="{82437950-D74D-4DCE-B16E-39C9B22EAA58}"/>
              </a:ext>
            </a:extLst>
          </p:cNvPr>
          <p:cNvSpPr>
            <a:spLocks noGrp="1"/>
          </p:cNvSpPr>
          <p:nvPr/>
        </p:nvSpPr>
        <p:spPr>
          <a:xfrm>
            <a:off x="310055" y="5914681"/>
            <a:ext cx="2926080" cy="27432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Century Gothic"/>
              </a:rPr>
              <a:t>Image credit: US Department of Agriculture</a:t>
            </a:r>
            <a:r>
              <a:rPr lang="en-US" sz="1000" b="1" dirty="0">
                <a:solidFill>
                  <a:schemeClr val="bg1"/>
                </a:solidFill>
                <a:latin typeface="Century Gothic"/>
              </a:rPr>
              <a:t>  </a:t>
            </a:r>
            <a:endParaRPr lang="en-US" sz="1000" dirty="0">
              <a:solidFill>
                <a:schemeClr val="bg1"/>
              </a:solidFill>
              <a:latin typeface="Century Gothic"/>
            </a:endParaRPr>
          </a:p>
        </p:txBody>
      </p:sp>
    </p:spTree>
    <p:extLst>
      <p:ext uri="{BB962C8B-B14F-4D97-AF65-F5344CB8AC3E}">
        <p14:creationId xmlns:p14="http://schemas.microsoft.com/office/powerpoint/2010/main" val="346848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488D898-5475-4C53-82CC-D96B9215D643}"/>
              </a:ext>
            </a:extLst>
          </p:cNvPr>
          <p:cNvSpPr>
            <a:spLocks noGrp="1"/>
          </p:cNvSpPr>
          <p:nvPr/>
        </p:nvSpPr>
        <p:spPr>
          <a:xfrm>
            <a:off x="278522" y="898133"/>
            <a:ext cx="10227235"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ea typeface="+mn-lt"/>
                <a:cs typeface="+mn-lt"/>
              </a:rPr>
              <a:t>Over the last 30 years, ~ 5,000 acres of Delaware’s wetlands have been lost. These losses are due to human activities such as development and converting to agriculture, and natural loss due to severe weather events, sea-level rise, and erosion.</a:t>
            </a:r>
          </a:p>
        </p:txBody>
      </p:sp>
      <p:sp>
        <p:nvSpPr>
          <p:cNvPr id="6" name="Content Placeholder 4">
            <a:extLst>
              <a:ext uri="{FF2B5EF4-FFF2-40B4-BE49-F238E27FC236}">
                <a16:creationId xmlns:a16="http://schemas.microsoft.com/office/drawing/2014/main" id="{8A8095D7-6D42-4A96-9E4D-EF8075C5E8A8}"/>
              </a:ext>
            </a:extLst>
          </p:cNvPr>
          <p:cNvSpPr>
            <a:spLocks noGrp="1"/>
          </p:cNvSpPr>
          <p:nvPr/>
        </p:nvSpPr>
        <p:spPr>
          <a:xfrm>
            <a:off x="5535263" y="1983057"/>
            <a:ext cx="5294647" cy="196950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7EB761"/>
              </a:buClr>
              <a:buFont typeface="Arial"/>
              <a:buChar char="•"/>
            </a:pPr>
            <a:r>
              <a:rPr lang="en-US" sz="1700" dirty="0">
                <a:solidFill>
                  <a:srgbClr val="3F3F3F"/>
                </a:solidFill>
                <a:latin typeface="Century Gothic"/>
              </a:rPr>
              <a:t>Delaware Department of Natural Resources and Environmental Control; Division of Climate, Coastal and Energy</a:t>
            </a:r>
          </a:p>
          <a:p>
            <a:pPr marL="285750" indent="-285750">
              <a:buClr>
                <a:srgbClr val="7EB761"/>
              </a:buClr>
              <a:buFont typeface="Arial"/>
              <a:buChar char="•"/>
            </a:pPr>
            <a:r>
              <a:rPr lang="en-US" sz="1700" dirty="0">
                <a:solidFill>
                  <a:srgbClr val="3F3F3F"/>
                </a:solidFill>
                <a:latin typeface="Century Gothic"/>
              </a:rPr>
              <a:t>Delaware Department of Natural Resources and Environmental Control, Division of Watershed Stewardship</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3D44930C-CD60-42B3-9361-F26661E4BBD6}"/>
              </a:ext>
            </a:extLst>
          </p:cNvPr>
          <p:cNvSpPr>
            <a:spLocks noGrp="1"/>
          </p:cNvSpPr>
          <p:nvPr/>
        </p:nvSpPr>
        <p:spPr>
          <a:xfrm>
            <a:off x="5535263" y="3977365"/>
            <a:ext cx="4729613" cy="1213324"/>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7EB761"/>
              </a:buClr>
              <a:buFont typeface="Arial"/>
              <a:buChar char="•"/>
            </a:pPr>
            <a:r>
              <a:rPr lang="en-US" sz="1700" dirty="0">
                <a:solidFill>
                  <a:srgbClr val="3F3F3F"/>
                </a:solidFill>
                <a:latin typeface="Century Gothic"/>
              </a:rPr>
              <a:t>Landsat 5 TM</a:t>
            </a:r>
          </a:p>
          <a:p>
            <a:pPr marL="285750" indent="-285750">
              <a:buClr>
                <a:srgbClr val="7EB761"/>
              </a:buClr>
              <a:buFont typeface="Arial"/>
              <a:buChar char="•"/>
            </a:pPr>
            <a:r>
              <a:rPr lang="en-US" sz="1700" dirty="0">
                <a:solidFill>
                  <a:srgbClr val="3F3F3F"/>
                </a:solidFill>
                <a:latin typeface="Century Gothic"/>
              </a:rPr>
              <a:t>Landsat 7 ETM+</a:t>
            </a:r>
          </a:p>
          <a:p>
            <a:pPr marL="285750" indent="-285750">
              <a:buClr>
                <a:srgbClr val="7EB761"/>
              </a:buClr>
              <a:buFont typeface="Arial"/>
              <a:buChar char="•"/>
            </a:pPr>
            <a:r>
              <a:rPr lang="en-US" sz="1700" dirty="0">
                <a:solidFill>
                  <a:srgbClr val="3F3F3F"/>
                </a:solidFill>
                <a:latin typeface="Century Gothic"/>
              </a:rPr>
              <a:t>Landsat 8 OLI</a:t>
            </a:r>
          </a:p>
          <a:p>
            <a:pPr marL="285750" indent="-285750">
              <a:buClr>
                <a:srgbClr val="7EB761"/>
              </a:buClr>
              <a:buFont typeface="Arial"/>
              <a:buChar char="•"/>
            </a:pPr>
            <a:endParaRPr lang="en-US" sz="1700" dirty="0" smtClean="0">
              <a:solidFill>
                <a:srgbClr val="3F3F3F"/>
              </a:solidFill>
              <a:latin typeface="Century Gothic"/>
            </a:endParaRPr>
          </a:p>
          <a:p>
            <a:pPr marL="285750" indent="-285750">
              <a:buClr>
                <a:srgbClr val="7EB761"/>
              </a:buClr>
              <a:buFont typeface="Arial"/>
              <a:buChar char="•"/>
            </a:pPr>
            <a:endParaRPr lang="en-US" sz="1700" dirty="0">
              <a:solidFill>
                <a:srgbClr val="3F3F3F"/>
              </a:solidFill>
              <a:latin typeface="Century Gothic"/>
            </a:endParaRPr>
          </a:p>
          <a:p>
            <a:pPr marL="285750" indent="-285750">
              <a:buClr>
                <a:srgbClr val="7EB761"/>
              </a:buClr>
              <a:buFont typeface="Arial"/>
              <a:buChar char="•"/>
            </a:pPr>
            <a:r>
              <a:rPr lang="en-US" sz="1700" dirty="0" smtClean="0">
                <a:solidFill>
                  <a:srgbClr val="3F3F3F"/>
                </a:solidFill>
                <a:latin typeface="Century Gothic"/>
              </a:rPr>
              <a:t>SMAP</a:t>
            </a:r>
            <a:endParaRPr lang="en-US" sz="1700" dirty="0">
              <a:solidFill>
                <a:srgbClr val="3F3F3F"/>
              </a:solidFill>
              <a:latin typeface="Century Gothic"/>
            </a:endParaRPr>
          </a:p>
          <a:p>
            <a:pPr marL="285750" indent="-285750">
              <a:buClr>
                <a:srgbClr val="7EB761"/>
              </a:buClr>
              <a:buFont typeface="Arial"/>
              <a:buChar char="•"/>
            </a:pPr>
            <a:r>
              <a:rPr lang="en-US" sz="1700" dirty="0">
                <a:solidFill>
                  <a:srgbClr val="3F3F3F"/>
                </a:solidFill>
                <a:latin typeface="Century Gothic"/>
              </a:rPr>
              <a:t>GPM IMERG</a:t>
            </a:r>
          </a:p>
          <a:p>
            <a:pPr marL="285750" indent="-285750">
              <a:buClr>
                <a:srgbClr val="7EB761"/>
              </a:buClr>
              <a:buFont typeface="Arial"/>
              <a:buChar char="•"/>
            </a:pPr>
            <a:endParaRPr lang="en-US" dirty="0">
              <a:solidFill>
                <a:srgbClr val="3F3F3F"/>
              </a:solidFill>
              <a:latin typeface="Century Gothic"/>
            </a:endParaRPr>
          </a:p>
        </p:txBody>
      </p:sp>
      <p:sp>
        <p:nvSpPr>
          <p:cNvPr id="16" name="Content Placeholder 6">
            <a:extLst>
              <a:ext uri="{FF2B5EF4-FFF2-40B4-BE49-F238E27FC236}">
                <a16:creationId xmlns:a16="http://schemas.microsoft.com/office/drawing/2014/main" id="{95D238FC-7B17-4150-803D-0FA434729BAD}"/>
              </a:ext>
            </a:extLst>
          </p:cNvPr>
          <p:cNvSpPr>
            <a:spLocks noGrp="1"/>
          </p:cNvSpPr>
          <p:nvPr/>
        </p:nvSpPr>
        <p:spPr>
          <a:xfrm>
            <a:off x="278522" y="5295607"/>
            <a:ext cx="10313826" cy="169525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A better spatial understanding of areas where landward marsh migration is happening would be a powerful tool to inform and prioritize marsh conservation, and to aid the partner in the trial of novel methods to facilitate marsh migration. Map products could also be used to initiate conversations with other state and federal landowners on the future value and importance of lands that could be transitioned into tidal marsh habitat.</a:t>
            </a:r>
            <a:r>
              <a:rPr lang="en-US" dirty="0">
                <a:ea typeface="+mn-lt"/>
                <a:cs typeface="+mn-lt"/>
              </a:rPr>
              <a:t> </a:t>
            </a:r>
            <a:endParaRPr lang="en-US" dirty="0">
              <a:solidFill>
                <a:srgbClr val="3F3F3F"/>
              </a:solidFill>
              <a:latin typeface="Century Gothic"/>
            </a:endParaRPr>
          </a:p>
        </p:txBody>
      </p:sp>
      <p:sp>
        <p:nvSpPr>
          <p:cNvPr id="20" name="Content Placeholder 7">
            <a:extLst>
              <a:ext uri="{FF2B5EF4-FFF2-40B4-BE49-F238E27FC236}">
                <a16:creationId xmlns:a16="http://schemas.microsoft.com/office/drawing/2014/main" id="{BEB36EF8-EB5C-461F-B9C7-5320581622DF}"/>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Alabama – Marshall</a:t>
            </a:r>
          </a:p>
        </p:txBody>
      </p:sp>
      <p:sp>
        <p:nvSpPr>
          <p:cNvPr id="2" name="Title 4">
            <a:extLst>
              <a:ext uri="{FF2B5EF4-FFF2-40B4-BE49-F238E27FC236}">
                <a16:creationId xmlns:a16="http://schemas.microsoft.com/office/drawing/2014/main" id="{1568D33D-0AD0-4702-BBA1-FB9DEEC1B9E0}"/>
              </a:ext>
            </a:extLst>
          </p:cNvPr>
          <p:cNvSpPr txBox="1">
            <a:spLocks/>
          </p:cNvSpPr>
          <p:nvPr/>
        </p:nvSpPr>
        <p:spPr>
          <a:xfrm>
            <a:off x="278522"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Delaware Ecological Forecasting</a:t>
            </a:r>
            <a:r>
              <a:rPr lang="en-US" sz="4000" b="1" dirty="0">
                <a:solidFill>
                  <a:srgbClr val="66A478"/>
                </a:solidFill>
                <a:latin typeface="Century Gothic" panose="020F0302020204030204"/>
              </a:rPr>
              <a:t> </a:t>
            </a:r>
          </a:p>
        </p:txBody>
      </p:sp>
      <p:pic>
        <p:nvPicPr>
          <p:cNvPr id="3" name="Picture 3" descr="A picture containing sky, outdoor, water, nature&#10;&#10;Description automatically generated">
            <a:extLst>
              <a:ext uri="{FF2B5EF4-FFF2-40B4-BE49-F238E27FC236}">
                <a16:creationId xmlns:a16="http://schemas.microsoft.com/office/drawing/2014/main" id="{C0A56367-F40C-4CDF-B42E-777BFEA57DC3}"/>
              </a:ext>
            </a:extLst>
          </p:cNvPr>
          <p:cNvPicPr>
            <a:picLocks noChangeAspect="1"/>
          </p:cNvPicPr>
          <p:nvPr/>
        </p:nvPicPr>
        <p:blipFill>
          <a:blip r:embed="rId3"/>
          <a:stretch>
            <a:fillRect/>
          </a:stretch>
        </p:blipFill>
        <p:spPr>
          <a:xfrm>
            <a:off x="586290" y="1860404"/>
            <a:ext cx="4449039" cy="333028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F8AA1EE2-C570-42E4-AC9F-EB75D5FD6042}"/>
              </a:ext>
            </a:extLst>
          </p:cNvPr>
          <p:cNvSpPr txBox="1"/>
          <p:nvPr/>
        </p:nvSpPr>
        <p:spPr>
          <a:xfrm>
            <a:off x="3429910" y="4929079"/>
            <a:ext cx="16054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a:t>
            </a:r>
            <a:r>
              <a:rPr lang="en-US" sz="1100" dirty="0">
                <a:solidFill>
                  <a:schemeClr val="bg1"/>
                </a:solidFill>
                <a:cs typeface="Calibri"/>
              </a:rPr>
              <a:t> </a:t>
            </a:r>
            <a:r>
              <a:rPr lang="en-US" sz="1100" dirty="0">
                <a:solidFill>
                  <a:schemeClr val="bg1"/>
                </a:solidFill>
                <a:latin typeface="Century Gothic"/>
              </a:rPr>
              <a:t>Credit: USFWS</a:t>
            </a:r>
          </a:p>
        </p:txBody>
      </p:sp>
    </p:spTree>
    <p:extLst>
      <p:ext uri="{BB962C8B-B14F-4D97-AF65-F5344CB8AC3E}">
        <p14:creationId xmlns:p14="http://schemas.microsoft.com/office/powerpoint/2010/main" val="4122769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488D898-5475-4C53-82CC-D96B9215D643}"/>
              </a:ext>
            </a:extLst>
          </p:cNvPr>
          <p:cNvSpPr>
            <a:spLocks noGrp="1"/>
          </p:cNvSpPr>
          <p:nvPr/>
        </p:nvSpPr>
        <p:spPr>
          <a:xfrm>
            <a:off x="277594" y="5526445"/>
            <a:ext cx="10672096" cy="9735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Elephants, a keystone species, are integral to the functioning of forest ecosystems in southern Bhutan. However, the Asian elephant is an Endangered species and their conservation has been complicated by expanding human settlements and increased negative human-elephant interactions.</a:t>
            </a:r>
          </a:p>
        </p:txBody>
      </p:sp>
      <p:sp>
        <p:nvSpPr>
          <p:cNvPr id="6" name="Content Placeholder 4">
            <a:extLst>
              <a:ext uri="{FF2B5EF4-FFF2-40B4-BE49-F238E27FC236}">
                <a16:creationId xmlns:a16="http://schemas.microsoft.com/office/drawing/2014/main" id="{8A8095D7-6D42-4A96-9E4D-EF8075C5E8A8}"/>
              </a:ext>
            </a:extLst>
          </p:cNvPr>
          <p:cNvSpPr>
            <a:spLocks noGrp="1"/>
          </p:cNvSpPr>
          <p:nvPr/>
        </p:nvSpPr>
        <p:spPr>
          <a:xfrm>
            <a:off x="277594" y="2202047"/>
            <a:ext cx="7802690" cy="108692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a:solidFill>
                  <a:srgbClr val="3F3F3F"/>
                </a:solidFill>
                <a:latin typeface="Century Gothic"/>
              </a:rPr>
              <a:t>Partners:</a:t>
            </a:r>
          </a:p>
          <a:p>
            <a:pPr marL="285750" indent="-285750">
              <a:buClr>
                <a:srgbClr val="7EB761"/>
              </a:buClr>
              <a:buFont typeface="Arial"/>
              <a:buChar char="•"/>
            </a:pPr>
            <a:r>
              <a:rPr lang="en-US" dirty="0">
                <a:solidFill>
                  <a:srgbClr val="3F3F3F"/>
                </a:solidFill>
                <a:latin typeface="Century Gothic"/>
              </a:rPr>
              <a:t>Bhutan </a:t>
            </a:r>
            <a:r>
              <a:rPr lang="en-US" dirty="0" smtClean="0">
                <a:solidFill>
                  <a:srgbClr val="3F3F3F"/>
                </a:solidFill>
                <a:latin typeface="Century Gothic"/>
              </a:rPr>
              <a:t>Tiger </a:t>
            </a:r>
            <a:r>
              <a:rPr lang="en-US" dirty="0">
                <a:solidFill>
                  <a:srgbClr val="3F3F3F"/>
                </a:solidFill>
                <a:latin typeface="Century Gothic"/>
              </a:rPr>
              <a:t>Center</a:t>
            </a:r>
          </a:p>
          <a:p>
            <a:pPr marL="285750" indent="-285750">
              <a:buClr>
                <a:srgbClr val="7EB761"/>
              </a:buClr>
              <a:buFont typeface="Arial"/>
              <a:buChar char="•"/>
            </a:pPr>
            <a:r>
              <a:rPr lang="en-US" dirty="0">
                <a:solidFill>
                  <a:srgbClr val="3F3F3F"/>
                </a:solidFill>
                <a:latin typeface="Century Gothic"/>
              </a:rPr>
              <a:t>Bhutan Foundation</a:t>
            </a:r>
          </a:p>
          <a:p>
            <a:pPr marL="285750" indent="-285750">
              <a:buClr>
                <a:srgbClr val="7EB761"/>
              </a:buClr>
              <a:buFont typeface="Arial"/>
              <a:buChar char="•"/>
            </a:pPr>
            <a:r>
              <a:rPr lang="en-US" dirty="0">
                <a:solidFill>
                  <a:srgbClr val="3F3F3F"/>
                </a:solidFill>
                <a:latin typeface="Century Gothic"/>
              </a:rPr>
              <a:t>Bhutan Ecological Society</a:t>
            </a:r>
          </a:p>
          <a:p>
            <a:pPr marL="285750" indent="-285750">
              <a:buClr>
                <a:srgbClr val="7EB761"/>
              </a:buClr>
              <a:buFont typeface="Arial"/>
              <a:buChar char="•"/>
            </a:pPr>
            <a:endParaRPr lang="en-US" dirty="0">
              <a:solidFill>
                <a:srgbClr val="3F3F3F"/>
              </a:solidFill>
              <a:latin typeface="Century Gothic"/>
            </a:endParaRPr>
          </a:p>
        </p:txBody>
      </p:sp>
      <p:sp>
        <p:nvSpPr>
          <p:cNvPr id="8" name="Content Placeholder 5">
            <a:extLst>
              <a:ext uri="{FF2B5EF4-FFF2-40B4-BE49-F238E27FC236}">
                <a16:creationId xmlns:a16="http://schemas.microsoft.com/office/drawing/2014/main" id="{3D44930C-CD60-42B3-9361-F26661E4BBD6}"/>
              </a:ext>
            </a:extLst>
          </p:cNvPr>
          <p:cNvSpPr>
            <a:spLocks noGrp="1"/>
          </p:cNvSpPr>
          <p:nvPr/>
        </p:nvSpPr>
        <p:spPr>
          <a:xfrm>
            <a:off x="277594" y="3502747"/>
            <a:ext cx="2442415" cy="14743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7EB761"/>
              </a:buClr>
              <a:buFont typeface="Arial"/>
              <a:buChar char="•"/>
            </a:pPr>
            <a:r>
              <a:rPr lang="en-US" dirty="0">
                <a:solidFill>
                  <a:srgbClr val="3F3F3F"/>
                </a:solidFill>
                <a:latin typeface="Century Gothic"/>
              </a:rPr>
              <a:t>Landsat 8 OLI</a:t>
            </a:r>
          </a:p>
          <a:p>
            <a:pPr marL="285750" indent="-285750">
              <a:buClr>
                <a:srgbClr val="7EB761"/>
              </a:buClr>
              <a:buFont typeface="Arial"/>
              <a:buChar char="•"/>
            </a:pPr>
            <a:r>
              <a:rPr lang="en-US" dirty="0">
                <a:solidFill>
                  <a:srgbClr val="3F3F3F"/>
                </a:solidFill>
                <a:latin typeface="Century Gothic"/>
              </a:rPr>
              <a:t>Landsat 5 TM</a:t>
            </a:r>
          </a:p>
          <a:p>
            <a:pPr marL="285750" indent="-285750">
              <a:buClr>
                <a:srgbClr val="7EB761"/>
              </a:buClr>
              <a:buFont typeface="Arial"/>
              <a:buChar char="•"/>
            </a:pPr>
            <a:r>
              <a:rPr lang="en-US" dirty="0">
                <a:solidFill>
                  <a:srgbClr val="3F3F3F"/>
                </a:solidFill>
                <a:latin typeface="Century Gothic"/>
              </a:rPr>
              <a:t>Sentinel-2 MSI</a:t>
            </a:r>
          </a:p>
          <a:p>
            <a:pPr marL="285750" indent="-285750">
              <a:buClr>
                <a:srgbClr val="7EB761"/>
              </a:buClr>
              <a:buFont typeface="Arial"/>
              <a:buChar char="•"/>
            </a:pPr>
            <a:r>
              <a:rPr lang="en-US" dirty="0">
                <a:solidFill>
                  <a:srgbClr val="3F3F3F"/>
                </a:solidFill>
                <a:latin typeface="Century Gothic"/>
              </a:rPr>
              <a:t>SRTM</a:t>
            </a:r>
          </a:p>
          <a:p>
            <a:pPr marL="285750" indent="-285750">
              <a:buClr>
                <a:srgbClr val="7EB761"/>
              </a:buClr>
              <a:buFont typeface="Arial"/>
              <a:buChar char="•"/>
            </a:pPr>
            <a:r>
              <a:rPr lang="en-US" dirty="0">
                <a:solidFill>
                  <a:srgbClr val="3F3F3F"/>
                </a:solidFill>
                <a:latin typeface="Century Gothic"/>
              </a:rPr>
              <a:t>PlanetScope</a:t>
            </a:r>
          </a:p>
        </p:txBody>
      </p:sp>
      <p:sp>
        <p:nvSpPr>
          <p:cNvPr id="16" name="Content Placeholder 6">
            <a:extLst>
              <a:ext uri="{FF2B5EF4-FFF2-40B4-BE49-F238E27FC236}">
                <a16:creationId xmlns:a16="http://schemas.microsoft.com/office/drawing/2014/main" id="{95D238FC-7B17-4150-803D-0FA434729BAD}"/>
              </a:ext>
            </a:extLst>
          </p:cNvPr>
          <p:cNvSpPr>
            <a:spLocks noGrp="1"/>
          </p:cNvSpPr>
          <p:nvPr/>
        </p:nvSpPr>
        <p:spPr>
          <a:xfrm>
            <a:off x="277594" y="1065408"/>
            <a:ext cx="10285758" cy="92286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Impact: </a:t>
            </a:r>
            <a:r>
              <a:rPr lang="en-US" dirty="0">
                <a:solidFill>
                  <a:schemeClr val="tx1">
                    <a:lumMod val="75000"/>
                    <a:lumOff val="25000"/>
                  </a:schemeClr>
                </a:solidFill>
                <a:latin typeface="Century Gothic"/>
              </a:rPr>
              <a:t>This third term project will </a:t>
            </a:r>
            <a:r>
              <a:rPr lang="en-US" dirty="0">
                <a:solidFill>
                  <a:schemeClr val="tx1">
                    <a:lumMod val="75000"/>
                    <a:lumOff val="25000"/>
                  </a:schemeClr>
                </a:solidFill>
                <a:latin typeface="Century Gothic"/>
                <a:ea typeface="+mn-lt"/>
                <a:cs typeface="+mn-lt"/>
              </a:rPr>
              <a:t>assess land use over time and forecast future habitat change for the Asian elephant (</a:t>
            </a:r>
            <a:r>
              <a:rPr lang="en-US" i="1" dirty="0">
                <a:solidFill>
                  <a:schemeClr val="tx1">
                    <a:lumMod val="75000"/>
                    <a:lumOff val="25000"/>
                  </a:schemeClr>
                </a:solidFill>
                <a:latin typeface="Century Gothic"/>
                <a:ea typeface="+mn-lt"/>
                <a:cs typeface="+mn-lt"/>
              </a:rPr>
              <a:t>Elephas maximus</a:t>
            </a:r>
            <a:r>
              <a:rPr lang="en-US" dirty="0">
                <a:solidFill>
                  <a:schemeClr val="tx1">
                    <a:lumMod val="75000"/>
                    <a:lumOff val="25000"/>
                  </a:schemeClr>
                </a:solidFill>
                <a:latin typeface="Century Gothic"/>
                <a:ea typeface="+mn-lt"/>
                <a:cs typeface="+mn-lt"/>
              </a:rPr>
              <a:t>) in southern Bhutan. Land Use Land Cover maps and refined biological corridor maps will inform elephant conservation efforts.</a:t>
            </a:r>
            <a:endParaRPr lang="en-US" dirty="0">
              <a:solidFill>
                <a:schemeClr val="tx1">
                  <a:lumMod val="75000"/>
                  <a:lumOff val="25000"/>
                </a:schemeClr>
              </a:solidFill>
              <a:latin typeface="Century Gothic"/>
            </a:endParaRPr>
          </a:p>
        </p:txBody>
      </p:sp>
      <p:sp>
        <p:nvSpPr>
          <p:cNvPr id="20" name="Content Placeholder 7">
            <a:extLst>
              <a:ext uri="{FF2B5EF4-FFF2-40B4-BE49-F238E27FC236}">
                <a16:creationId xmlns:a16="http://schemas.microsoft.com/office/drawing/2014/main" id="{BEB36EF8-EB5C-461F-B9C7-5320581622DF}"/>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Maryland – Goddard</a:t>
            </a:r>
          </a:p>
        </p:txBody>
      </p:sp>
      <p:sp>
        <p:nvSpPr>
          <p:cNvPr id="2" name="Title 4">
            <a:extLst>
              <a:ext uri="{FF2B5EF4-FFF2-40B4-BE49-F238E27FC236}">
                <a16:creationId xmlns:a16="http://schemas.microsoft.com/office/drawing/2014/main" id="{1568D33D-0AD0-4702-BBA1-FB9DEEC1B9E0}"/>
              </a:ext>
            </a:extLst>
          </p:cNvPr>
          <p:cNvSpPr txBox="1">
            <a:spLocks/>
          </p:cNvSpPr>
          <p:nvPr/>
        </p:nvSpPr>
        <p:spPr>
          <a:xfrm>
            <a:off x="277594" y="36408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Southern Bhutan Ecological Forecasting III</a:t>
            </a:r>
            <a:r>
              <a:rPr lang="en-US" sz="4000" b="1" dirty="0">
                <a:solidFill>
                  <a:srgbClr val="66A478"/>
                </a:solidFill>
                <a:latin typeface="Century Gothic" panose="020F0302020204030204"/>
              </a:rPr>
              <a:t> </a:t>
            </a:r>
          </a:p>
        </p:txBody>
      </p:sp>
      <p:pic>
        <p:nvPicPr>
          <p:cNvPr id="3" name="Picture 3" descr="A picture containing elephant, tree, mammal, outdoor&#10;&#10;Description automatically generated">
            <a:extLst>
              <a:ext uri="{FF2B5EF4-FFF2-40B4-BE49-F238E27FC236}">
                <a16:creationId xmlns:a16="http://schemas.microsoft.com/office/drawing/2014/main" id="{614C9E9E-B41C-4B18-B919-92E2C2BE8214}"/>
              </a:ext>
            </a:extLst>
          </p:cNvPr>
          <p:cNvPicPr>
            <a:picLocks noChangeAspect="1"/>
          </p:cNvPicPr>
          <p:nvPr/>
        </p:nvPicPr>
        <p:blipFill rotWithShape="1">
          <a:blip r:embed="rId3"/>
          <a:srcRect l="3171" t="3763" r="7034" b="8855"/>
          <a:stretch/>
        </p:blipFill>
        <p:spPr>
          <a:xfrm>
            <a:off x="4955458" y="2227006"/>
            <a:ext cx="4601498" cy="299392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BB96538-8AA9-4D97-8073-C3DF55F1421F}"/>
              </a:ext>
            </a:extLst>
          </p:cNvPr>
          <p:cNvSpPr txBox="1"/>
          <p:nvPr/>
        </p:nvSpPr>
        <p:spPr>
          <a:xfrm>
            <a:off x="6391687" y="4874042"/>
            <a:ext cx="31003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bg1"/>
                </a:solidFill>
                <a:latin typeface="Century Gothic"/>
              </a:rPr>
              <a:t>Image Credit: Bhutan Foundation</a:t>
            </a:r>
            <a:endParaRPr lang="en-US" sz="1100" dirty="0">
              <a:solidFill>
                <a:schemeClr val="bg1"/>
              </a:solidFill>
              <a:latin typeface="Century Gothic"/>
              <a:cs typeface="Calibri"/>
            </a:endParaRPr>
          </a:p>
        </p:txBody>
      </p:sp>
    </p:spTree>
    <p:extLst>
      <p:ext uri="{BB962C8B-B14F-4D97-AF65-F5344CB8AC3E}">
        <p14:creationId xmlns:p14="http://schemas.microsoft.com/office/powerpoint/2010/main" val="253856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23E5A8-0CD4-4D55-AC46-DD52CC371687}"/>
              </a:ext>
            </a:extLst>
          </p:cNvPr>
          <p:cNvSpPr>
            <a:spLocks noGrp="1"/>
          </p:cNvSpPr>
          <p:nvPr/>
        </p:nvSpPr>
        <p:spPr>
          <a:xfrm>
            <a:off x="275001" y="1086838"/>
            <a:ext cx="10722829" cy="121391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Community Concern: </a:t>
            </a:r>
            <a:r>
              <a:rPr lang="en-US" dirty="0">
                <a:solidFill>
                  <a:srgbClr val="3F3F3F"/>
                </a:solidFill>
                <a:latin typeface="Century Gothic"/>
              </a:rPr>
              <a:t>Fairfax County residents want to contribute to urban heat island mitigation, especially where certain populations in the county may be disproportionally exposed. The OEEC is exploring increasing tree canopy, incorporating green infrastructure as well as quantifying current climate risks and vulnerabilities for future mitigation strategies.</a:t>
            </a:r>
          </a:p>
        </p:txBody>
      </p:sp>
      <p:sp>
        <p:nvSpPr>
          <p:cNvPr id="7" name="Content Placeholder 4">
            <a:extLst>
              <a:ext uri="{FF2B5EF4-FFF2-40B4-BE49-F238E27FC236}">
                <a16:creationId xmlns:a16="http://schemas.microsoft.com/office/drawing/2014/main" id="{2798C49B-EE5C-4259-9742-CF0A921C2CB3}"/>
              </a:ext>
            </a:extLst>
          </p:cNvPr>
          <p:cNvSpPr>
            <a:spLocks noGrp="1"/>
          </p:cNvSpPr>
          <p:nvPr/>
        </p:nvSpPr>
        <p:spPr>
          <a:xfrm>
            <a:off x="5917326" y="2349268"/>
            <a:ext cx="5394683" cy="93962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en-US" b="1" dirty="0" smtClean="0">
                <a:solidFill>
                  <a:srgbClr val="3F3F3F"/>
                </a:solidFill>
                <a:latin typeface="Century Gothic"/>
              </a:rPr>
              <a:t>Partner:</a:t>
            </a:r>
            <a:endParaRPr lang="en-US" b="1" dirty="0">
              <a:solidFill>
                <a:srgbClr val="3F3F3F"/>
              </a:solidFill>
              <a:latin typeface="Century Gothic"/>
            </a:endParaRPr>
          </a:p>
          <a:p>
            <a:pPr marL="285750" indent="-285750">
              <a:buClr>
                <a:srgbClr val="266E99"/>
              </a:buClr>
              <a:buFont typeface="Arial"/>
              <a:buChar char="•"/>
            </a:pPr>
            <a:r>
              <a:rPr lang="en-US" dirty="0">
                <a:solidFill>
                  <a:srgbClr val="3F3F3F"/>
                </a:solidFill>
                <a:latin typeface="Century Gothic"/>
              </a:rPr>
              <a:t>Fairfax County Office of Environmental </a:t>
            </a:r>
            <a:r>
              <a:rPr lang="en-US" dirty="0" smtClean="0">
                <a:solidFill>
                  <a:srgbClr val="3F3F3F"/>
                </a:solidFill>
                <a:latin typeface="Century Gothic"/>
              </a:rPr>
              <a:t>&amp; </a:t>
            </a:r>
            <a:r>
              <a:rPr lang="en-US" dirty="0">
                <a:solidFill>
                  <a:srgbClr val="3F3F3F"/>
                </a:solidFill>
                <a:latin typeface="Century Gothic"/>
              </a:rPr>
              <a:t>Energy Coordination (OEEC)</a:t>
            </a:r>
          </a:p>
        </p:txBody>
      </p:sp>
      <p:sp>
        <p:nvSpPr>
          <p:cNvPr id="8" name="Content Placeholder 5">
            <a:extLst>
              <a:ext uri="{FF2B5EF4-FFF2-40B4-BE49-F238E27FC236}">
                <a16:creationId xmlns:a16="http://schemas.microsoft.com/office/drawing/2014/main" id="{0B53303E-3049-4622-82E4-7AE8157B74A5}"/>
              </a:ext>
            </a:extLst>
          </p:cNvPr>
          <p:cNvSpPr>
            <a:spLocks noGrp="1"/>
          </p:cNvSpPr>
          <p:nvPr/>
        </p:nvSpPr>
        <p:spPr>
          <a:xfrm>
            <a:off x="5917326" y="3362632"/>
            <a:ext cx="4964468" cy="910279"/>
          </a:xfrm>
          <a:prstGeom prst="rect">
            <a:avLst/>
          </a:prstGeom>
        </p:spPr>
        <p:txBody>
          <a:bodyPr vert="horz" lIns="91440" tIns="45720" rIns="91440" bIns="45720" numCol="2"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Earth Observations: </a:t>
            </a:r>
          </a:p>
          <a:p>
            <a:pPr marL="285750" indent="-285750">
              <a:buClr>
                <a:srgbClr val="266E99"/>
              </a:buClr>
              <a:buFont typeface="Arial"/>
              <a:buChar char="•"/>
            </a:pPr>
            <a:r>
              <a:rPr lang="en-US" dirty="0">
                <a:solidFill>
                  <a:srgbClr val="3F3F3F"/>
                </a:solidFill>
                <a:latin typeface="Century Gothic"/>
              </a:rPr>
              <a:t>Landsat 8 OLI</a:t>
            </a:r>
          </a:p>
          <a:p>
            <a:pPr marL="285750" indent="-285750">
              <a:buClr>
                <a:srgbClr val="266E99"/>
              </a:buClr>
              <a:buFont typeface="Arial"/>
              <a:buChar char="•"/>
            </a:pPr>
            <a:r>
              <a:rPr lang="en-US" dirty="0">
                <a:solidFill>
                  <a:srgbClr val="3F3F3F"/>
                </a:solidFill>
                <a:latin typeface="Century Gothic"/>
              </a:rPr>
              <a:t>Landsat 8 </a:t>
            </a:r>
            <a:r>
              <a:rPr lang="en-US" dirty="0" smtClean="0">
                <a:solidFill>
                  <a:srgbClr val="3F3F3F"/>
                </a:solidFill>
                <a:latin typeface="Century Gothic"/>
              </a:rPr>
              <a:t>TIRS</a:t>
            </a:r>
          </a:p>
          <a:p>
            <a:pPr marL="285750" indent="-285750">
              <a:buClr>
                <a:srgbClr val="266E99"/>
              </a:buClr>
              <a:buFont typeface="Arial"/>
              <a:buChar char="•"/>
            </a:pPr>
            <a:endParaRPr lang="en-US" dirty="0">
              <a:solidFill>
                <a:srgbClr val="3F3F3F"/>
              </a:solidFill>
              <a:latin typeface="Century Gothic"/>
            </a:endParaRPr>
          </a:p>
          <a:p>
            <a:pPr>
              <a:buClr>
                <a:srgbClr val="266E99"/>
              </a:buClr>
            </a:pPr>
            <a:endParaRPr lang="en-US" dirty="0">
              <a:solidFill>
                <a:srgbClr val="3F3F3F"/>
              </a:solidFill>
              <a:latin typeface="Century Gothic"/>
            </a:endParaRPr>
          </a:p>
          <a:p>
            <a:pPr marL="285750" indent="-285750">
              <a:buClr>
                <a:srgbClr val="266E99"/>
              </a:buClr>
              <a:buFont typeface="Arial"/>
              <a:buChar char="•"/>
            </a:pPr>
            <a:r>
              <a:rPr lang="en-US" dirty="0">
                <a:solidFill>
                  <a:srgbClr val="3F3F3F"/>
                </a:solidFill>
                <a:latin typeface="Century Gothic"/>
              </a:rPr>
              <a:t>ISS ECOSTRESS</a:t>
            </a:r>
          </a:p>
          <a:p>
            <a:pPr marL="285750" indent="-285750">
              <a:buClr>
                <a:srgbClr val="266E99"/>
              </a:buClr>
              <a:buFont typeface="Arial"/>
              <a:buChar char="•"/>
            </a:pPr>
            <a:r>
              <a:rPr lang="en-US" dirty="0">
                <a:solidFill>
                  <a:srgbClr val="3F3F3F"/>
                </a:solidFill>
                <a:latin typeface="Century Gothic"/>
              </a:rPr>
              <a:t>Suomi NPP VIIRS</a:t>
            </a:r>
          </a:p>
        </p:txBody>
      </p:sp>
      <p:sp>
        <p:nvSpPr>
          <p:cNvPr id="16" name="Content Placeholder 6">
            <a:extLst>
              <a:ext uri="{FF2B5EF4-FFF2-40B4-BE49-F238E27FC236}">
                <a16:creationId xmlns:a16="http://schemas.microsoft.com/office/drawing/2014/main" id="{653D42A7-7840-4DF1-BCD8-91E146B2B4C9}"/>
              </a:ext>
            </a:extLst>
          </p:cNvPr>
          <p:cNvSpPr>
            <a:spLocks noGrp="1"/>
          </p:cNvSpPr>
          <p:nvPr/>
        </p:nvSpPr>
        <p:spPr>
          <a:xfrm>
            <a:off x="5917326" y="4435139"/>
            <a:ext cx="4992472" cy="22458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3F3F3F"/>
                </a:solidFill>
                <a:latin typeface="Century Gothic"/>
              </a:rPr>
              <a:t>Impact: </a:t>
            </a:r>
            <a:r>
              <a:rPr lang="en-US" dirty="0">
                <a:solidFill>
                  <a:srgbClr val="3F3F3F"/>
                </a:solidFill>
                <a:latin typeface="Century Gothic"/>
              </a:rPr>
              <a:t>This project will contribute to the proposed Resilient Fairfax: Climate Adaptation and Resilience Plan by helping partners better understand how environmental factors contribute to urban heat, identifying high risk areas, and assisting communities in planning for climate adaptation.</a:t>
            </a:r>
          </a:p>
        </p:txBody>
      </p:sp>
      <p:sp>
        <p:nvSpPr>
          <p:cNvPr id="20" name="Content Placeholder 7">
            <a:extLst>
              <a:ext uri="{FF2B5EF4-FFF2-40B4-BE49-F238E27FC236}">
                <a16:creationId xmlns:a16="http://schemas.microsoft.com/office/drawing/2014/main" id="{4C245D0E-80C1-4DD5-BA11-6FABDF951614}"/>
              </a:ext>
            </a:extLst>
          </p:cNvPr>
          <p:cNvSpPr>
            <a:spLocks noGrp="1"/>
          </p:cNvSpPr>
          <p:nvPr/>
        </p:nvSpPr>
        <p:spPr>
          <a:xfrm rot="16200000">
            <a:off x="8376166" y="2306258"/>
            <a:ext cx="6824472" cy="3923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Century Gothic"/>
              </a:rPr>
              <a:t>Virginia – Langley</a:t>
            </a:r>
          </a:p>
        </p:txBody>
      </p:sp>
      <p:sp>
        <p:nvSpPr>
          <p:cNvPr id="2" name="Title 4">
            <a:extLst>
              <a:ext uri="{FF2B5EF4-FFF2-40B4-BE49-F238E27FC236}">
                <a16:creationId xmlns:a16="http://schemas.microsoft.com/office/drawing/2014/main" id="{6A91930C-4044-484B-86C0-FF47D96E0EE5}"/>
              </a:ext>
            </a:extLst>
          </p:cNvPr>
          <p:cNvSpPr txBox="1">
            <a:spLocks/>
          </p:cNvSpPr>
          <p:nvPr/>
        </p:nvSpPr>
        <p:spPr>
          <a:xfrm>
            <a:off x="275002" y="38723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66E99"/>
                </a:solidFill>
                <a:latin typeface="Century Gothic" panose="020F0302020204030204"/>
              </a:rPr>
              <a:t>Fairfax County Urban Development</a:t>
            </a:r>
            <a:r>
              <a:rPr lang="en-US" sz="4000" b="1" dirty="0">
                <a:solidFill>
                  <a:srgbClr val="266E99"/>
                </a:solidFill>
                <a:latin typeface="Century Gothic" panose="020F0302020204030204"/>
              </a:rPr>
              <a:t> </a:t>
            </a:r>
          </a:p>
        </p:txBody>
      </p:sp>
      <p:grpSp>
        <p:nvGrpSpPr>
          <p:cNvPr id="5" name="Group 4"/>
          <p:cNvGrpSpPr/>
          <p:nvPr/>
        </p:nvGrpSpPr>
        <p:grpSpPr>
          <a:xfrm>
            <a:off x="266700" y="2595105"/>
            <a:ext cx="5538904" cy="3626987"/>
            <a:chOff x="266700" y="2595105"/>
            <a:chExt cx="5538904" cy="3626987"/>
          </a:xfrm>
        </p:grpSpPr>
        <p:pic>
          <p:nvPicPr>
            <p:cNvPr id="6" name="Picture 5" descr="A picture containing city, shore&#10;&#10;Description automatically generated">
              <a:extLst>
                <a:ext uri="{FF2B5EF4-FFF2-40B4-BE49-F238E27FC236}">
                  <a16:creationId xmlns:a16="http://schemas.microsoft.com/office/drawing/2014/main" id="{95202AAE-01E1-4AAE-AC64-A8AA88793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2595105"/>
              <a:ext cx="5438638" cy="3625759"/>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AC75C8E9-3B7E-4F96-9F6F-88BE3A9859C6}"/>
                </a:ext>
              </a:extLst>
            </p:cNvPr>
            <p:cNvSpPr/>
            <p:nvPr/>
          </p:nvSpPr>
          <p:spPr>
            <a:xfrm>
              <a:off x="2785225" y="5945093"/>
              <a:ext cx="3020379" cy="276999"/>
            </a:xfrm>
            <a:prstGeom prst="rect">
              <a:avLst/>
            </a:prstGeom>
          </p:spPr>
          <p:txBody>
            <a:bodyPr wrap="none">
              <a:spAutoFit/>
            </a:bodyPr>
            <a:lstStyle/>
            <a:p>
              <a:r>
                <a:rPr lang="en-US" sz="1200" dirty="0">
                  <a:solidFill>
                    <a:schemeClr val="bg1"/>
                  </a:solidFill>
                  <a:latin typeface="Century Gothic" panose="020B0502020202020204" pitchFamily="34" charset="0"/>
                </a:rPr>
                <a:t>Photo by Abigail Keenan on Unsplash </a:t>
              </a:r>
            </a:p>
          </p:txBody>
        </p:sp>
      </p:grpSp>
    </p:spTree>
    <p:extLst>
      <p:ext uri="{BB962C8B-B14F-4D97-AF65-F5344CB8AC3E}">
        <p14:creationId xmlns:p14="http://schemas.microsoft.com/office/powerpoint/2010/main" val="37083335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UserInfo>
        <DisplayName>Robert Byles</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741A4E-F46A-4970-A1CA-1651E1B82510}">
  <ds:schemaRefs>
    <ds:schemaRef ds:uri="http://purl.org/dc/elements/1.1/"/>
    <ds:schemaRef ds:uri="http://schemas.microsoft.com/office/2006/metadata/properties"/>
    <ds:schemaRef ds:uri="21e6a8e8-1dff-48a6-ab9b-8d556c6946c0"/>
    <ds:schemaRef ds:uri="http://schemas.microsoft.com/office/2006/documentManagement/type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A00A990-0A37-4FD8-BBAB-6F7804EEFEDD}">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36EAA9-150E-4C8B-807F-EAABFE280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11603</TotalTime>
  <Words>3799</Words>
  <Application>Microsoft Office PowerPoint</Application>
  <PresentationFormat>Widescreen</PresentationFormat>
  <Paragraphs>452</Paragraphs>
  <Slides>23</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Arial Narrow</vt:lpstr>
      <vt:lpstr>Arial,Sans-Serif</vt:lpstr>
      <vt:lpstr>Calibri</vt:lpstr>
      <vt:lpstr>Century Gothic</vt:lpstr>
      <vt:lpstr>Webdings</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Amanda L. (LARC-E3)[SSAI DEVELOP]</dc:creator>
  <cp:lastModifiedBy>Clayton, Amanda L. (LARC-E3)[SSAI DEVELOP]</cp:lastModifiedBy>
  <cp:revision>38</cp:revision>
  <dcterms:created xsi:type="dcterms:W3CDTF">2021-01-13T00:51:17Z</dcterms:created>
  <dcterms:modified xsi:type="dcterms:W3CDTF">2021-06-23T14:49:13Z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