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1"/>
  </p:notesMasterIdLst>
  <p:sldIdLst>
    <p:sldId id="256" r:id="rId5"/>
    <p:sldId id="260" r:id="rId6"/>
    <p:sldId id="259" r:id="rId7"/>
    <p:sldId id="261" r:id="rId8"/>
    <p:sldId id="262" r:id="rId9"/>
    <p:sldId id="267" r:id="rId10"/>
    <p:sldId id="268" r:id="rId11"/>
    <p:sldId id="286" r:id="rId12"/>
    <p:sldId id="266" r:id="rId13"/>
    <p:sldId id="271" r:id="rId14"/>
    <p:sldId id="272" r:id="rId15"/>
    <p:sldId id="273" r:id="rId16"/>
    <p:sldId id="275" r:id="rId17"/>
    <p:sldId id="276" r:id="rId18"/>
    <p:sldId id="277" r:id="rId19"/>
    <p:sldId id="28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3758" autoAdjust="0"/>
  </p:normalViewPr>
  <p:slideViewPr>
    <p:cSldViewPr snapToGrid="0">
      <p:cViewPr varScale="1">
        <p:scale>
          <a:sx n="60" d="100"/>
          <a:sy n="60" d="100"/>
        </p:scale>
        <p:origin x="247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E1781F-9C38-4ACD-904D-316EA8B2CF64}" type="datetimeFigureOut">
              <a:rPr lang="en-US" smtClean="0"/>
              <a:t>6/21/2021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FEE558-28D1-4DC0-9628-5AEF3EFE11E9}" type="slidenum">
              <a:rPr lang="en-US" smtClean="0"/>
              <a:t>‹#›</a:t>
            </a:fld>
            <a:endParaRPr lang="en-US"/>
          </a:p>
        </p:txBody>
      </p:sp>
    </p:spTree>
    <p:extLst>
      <p:ext uri="{BB962C8B-B14F-4D97-AF65-F5344CB8AC3E}">
        <p14:creationId xmlns:p14="http://schemas.microsoft.com/office/powerpoint/2010/main" val="1009968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FEE558-28D1-4DC0-9628-5AEF3EFE11E9}" type="slidenum">
              <a:rPr lang="en-US" smtClean="0"/>
              <a:t>1</a:t>
            </a:fld>
            <a:endParaRPr lang="en-US"/>
          </a:p>
        </p:txBody>
      </p:sp>
    </p:spTree>
    <p:extLst>
      <p:ext uri="{BB962C8B-B14F-4D97-AF65-F5344CB8AC3E}">
        <p14:creationId xmlns:p14="http://schemas.microsoft.com/office/powerpoint/2010/main" val="3735286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5D5B22-BFE4-442B-8D08-121D833F016E}" type="slidenum">
              <a:rPr lang="en-US" smtClean="0"/>
              <a:pPr/>
              <a:t>16</a:t>
            </a:fld>
            <a:endParaRPr lang="en-US" dirty="0"/>
          </a:p>
        </p:txBody>
      </p:sp>
    </p:spTree>
    <p:extLst>
      <p:ext uri="{BB962C8B-B14F-4D97-AF65-F5344CB8AC3E}">
        <p14:creationId xmlns:p14="http://schemas.microsoft.com/office/powerpoint/2010/main" val="4273409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9F54EC5-794A-45BA-8580-E39BA538B466}" type="slidenum">
              <a:rPr lang="en-US" smtClean="0"/>
              <a:pPr/>
              <a:t>2</a:t>
            </a:fld>
            <a:endParaRPr lang="en-US" dirty="0"/>
          </a:p>
        </p:txBody>
      </p:sp>
    </p:spTree>
    <p:extLst>
      <p:ext uri="{BB962C8B-B14F-4D97-AF65-F5344CB8AC3E}">
        <p14:creationId xmlns:p14="http://schemas.microsoft.com/office/powerpoint/2010/main" val="743455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8903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54EC5-794A-45BA-8580-E39BA538B466}" type="slidenum">
              <a:rPr lang="en-US" smtClean="0"/>
              <a:pPr/>
              <a:t>4</a:t>
            </a:fld>
            <a:endParaRPr lang="en-US" dirty="0"/>
          </a:p>
        </p:txBody>
      </p:sp>
    </p:spTree>
    <p:extLst>
      <p:ext uri="{BB962C8B-B14F-4D97-AF65-F5344CB8AC3E}">
        <p14:creationId xmlns:p14="http://schemas.microsoft.com/office/powerpoint/2010/main" val="1910466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a:p>
            <a:endParaRPr lang="en-US" dirty="0"/>
          </a:p>
        </p:txBody>
      </p:sp>
      <p:sp>
        <p:nvSpPr>
          <p:cNvPr id="4" name="Slide Number Placeholder 3"/>
          <p:cNvSpPr>
            <a:spLocks noGrp="1"/>
          </p:cNvSpPr>
          <p:nvPr>
            <p:ph type="sldNum" sz="quarter" idx="10"/>
          </p:nvPr>
        </p:nvSpPr>
        <p:spPr/>
        <p:txBody>
          <a:bodyPr/>
          <a:lstStyle/>
          <a:p>
            <a:fld id="{99F54EC5-794A-45BA-8580-E39BA538B466}" type="slidenum">
              <a:rPr lang="en-US" smtClean="0"/>
              <a:pPr/>
              <a:t>5</a:t>
            </a:fld>
            <a:endParaRPr lang="en-US" dirty="0"/>
          </a:p>
        </p:txBody>
      </p:sp>
    </p:spTree>
    <p:extLst>
      <p:ext uri="{BB962C8B-B14F-4D97-AF65-F5344CB8AC3E}">
        <p14:creationId xmlns:p14="http://schemas.microsoft.com/office/powerpoint/2010/main" val="548313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0264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54EC5-794A-45BA-8580-E39BA538B466}" type="slidenum">
              <a:rPr lang="en-US" smtClean="0"/>
              <a:pPr/>
              <a:t>7</a:t>
            </a:fld>
            <a:endParaRPr lang="en-US"/>
          </a:p>
        </p:txBody>
      </p:sp>
    </p:spTree>
    <p:extLst>
      <p:ext uri="{BB962C8B-B14F-4D97-AF65-F5344CB8AC3E}">
        <p14:creationId xmlns:p14="http://schemas.microsoft.com/office/powerpoint/2010/main" val="685924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FEE558-28D1-4DC0-9628-5AEF3EFE11E9}" type="slidenum">
              <a:rPr lang="en-US" smtClean="0"/>
              <a:t>8</a:t>
            </a:fld>
            <a:endParaRPr lang="en-US"/>
          </a:p>
        </p:txBody>
      </p:sp>
    </p:spTree>
    <p:extLst>
      <p:ext uri="{BB962C8B-B14F-4D97-AF65-F5344CB8AC3E}">
        <p14:creationId xmlns:p14="http://schemas.microsoft.com/office/powerpoint/2010/main" val="3609576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FEE558-28D1-4DC0-9628-5AEF3EFE11E9}" type="slidenum">
              <a:rPr lang="en-US" smtClean="0"/>
              <a:t>10</a:t>
            </a:fld>
            <a:endParaRPr lang="en-US"/>
          </a:p>
        </p:txBody>
      </p:sp>
    </p:spTree>
    <p:extLst>
      <p:ext uri="{BB962C8B-B14F-4D97-AF65-F5344CB8AC3E}">
        <p14:creationId xmlns:p14="http://schemas.microsoft.com/office/powerpoint/2010/main" val="3539235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F5881C-890A-4232-ABE3-49CEB288AB76}" type="datetime1">
              <a:rPr lang="en-US" smtClean="0"/>
              <a:t>6/21/2021</a:t>
            </a:fld>
            <a:endParaRPr lang="en-US"/>
          </a:p>
        </p:txBody>
      </p:sp>
      <p:sp>
        <p:nvSpPr>
          <p:cNvPr id="5" name="Footer Placeholder 4"/>
          <p:cNvSpPr>
            <a:spLocks noGrp="1"/>
          </p:cNvSpPr>
          <p:nvPr>
            <p:ph type="ftr" sz="quarter" idx="11"/>
          </p:nvPr>
        </p:nvSpPr>
        <p:spPr>
          <a:xfrm>
            <a:off x="4038600" y="641498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4B9B58C-2185-4EFE-AF14-24D8BA689035}" type="slidenum">
              <a:rPr lang="en-US" smtClean="0"/>
              <a:t>‹#›</a:t>
            </a:fld>
            <a:endParaRPr lang="en-US"/>
          </a:p>
        </p:txBody>
      </p:sp>
    </p:spTree>
    <p:extLst>
      <p:ext uri="{BB962C8B-B14F-4D97-AF65-F5344CB8AC3E}">
        <p14:creationId xmlns:p14="http://schemas.microsoft.com/office/powerpoint/2010/main" val="39996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D0F427-8390-4C06-81A4-A892E3B7A44C}" type="datetime1">
              <a:rPr lang="en-US" smtClean="0"/>
              <a:t>6/21/2021</a:t>
            </a:fld>
            <a:endParaRPr lang="en-US"/>
          </a:p>
        </p:txBody>
      </p:sp>
      <p:sp>
        <p:nvSpPr>
          <p:cNvPr id="5" name="Footer Placeholder 4"/>
          <p:cNvSpPr>
            <a:spLocks noGrp="1"/>
          </p:cNvSpPr>
          <p:nvPr>
            <p:ph type="ftr" sz="quarter" idx="11"/>
          </p:nvPr>
        </p:nvSpPr>
        <p:spPr>
          <a:xfrm>
            <a:off x="4038600" y="641498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4B9B58C-2185-4EFE-AF14-24D8BA689035}" type="slidenum">
              <a:rPr lang="en-US" smtClean="0"/>
              <a:t>‹#›</a:t>
            </a:fld>
            <a:endParaRPr lang="en-US"/>
          </a:p>
        </p:txBody>
      </p:sp>
    </p:spTree>
    <p:extLst>
      <p:ext uri="{BB962C8B-B14F-4D97-AF65-F5344CB8AC3E}">
        <p14:creationId xmlns:p14="http://schemas.microsoft.com/office/powerpoint/2010/main" val="2644334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F1F431-0CDC-49B4-89B2-FA05EC42B21D}" type="datetime1">
              <a:rPr lang="en-US" smtClean="0"/>
              <a:t>6/21/2021</a:t>
            </a:fld>
            <a:endParaRPr lang="en-US"/>
          </a:p>
        </p:txBody>
      </p:sp>
      <p:sp>
        <p:nvSpPr>
          <p:cNvPr id="5" name="Footer Placeholder 4"/>
          <p:cNvSpPr>
            <a:spLocks noGrp="1"/>
          </p:cNvSpPr>
          <p:nvPr>
            <p:ph type="ftr" sz="quarter" idx="11"/>
          </p:nvPr>
        </p:nvSpPr>
        <p:spPr>
          <a:xfrm>
            <a:off x="4038600" y="641498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4B9B58C-2185-4EFE-AF14-24D8BA689035}" type="slidenum">
              <a:rPr lang="en-US" smtClean="0"/>
              <a:t>‹#›</a:t>
            </a:fld>
            <a:endParaRPr lang="en-US"/>
          </a:p>
        </p:txBody>
      </p:sp>
    </p:spTree>
    <p:extLst>
      <p:ext uri="{BB962C8B-B14F-4D97-AF65-F5344CB8AC3E}">
        <p14:creationId xmlns:p14="http://schemas.microsoft.com/office/powerpoint/2010/main" val="2484098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3708" y="326364"/>
            <a:ext cx="10012219" cy="485265"/>
          </a:xfrm>
          <a:prstGeom prst="rect">
            <a:avLst/>
          </a:prstGeom>
        </p:spPr>
        <p:txBody>
          <a:bodyPr/>
          <a:lstStyle>
            <a:lvl1pPr algn="ctr">
              <a:defRPr sz="2800" b="1">
                <a:latin typeface="+mn-lt"/>
              </a:defRPr>
            </a:lvl1pPr>
          </a:lstStyle>
          <a:p>
            <a:r>
              <a:rPr lang="en-US"/>
              <a:t>Click to edit Master title style</a:t>
            </a:r>
          </a:p>
        </p:txBody>
      </p:sp>
      <p:sp>
        <p:nvSpPr>
          <p:cNvPr id="4" name="Date Placeholder 3"/>
          <p:cNvSpPr>
            <a:spLocks noGrp="1"/>
          </p:cNvSpPr>
          <p:nvPr>
            <p:ph type="dt" sz="half" idx="10"/>
          </p:nvPr>
        </p:nvSpPr>
        <p:spPr/>
        <p:txBody>
          <a:bodyPr/>
          <a:lstStyle/>
          <a:p>
            <a:r>
              <a:rPr lang="en-US"/>
              <a:t>date of board approval</a:t>
            </a:r>
          </a:p>
        </p:txBody>
      </p:sp>
      <p:sp>
        <p:nvSpPr>
          <p:cNvPr id="5" name="Footer Placeholder 4"/>
          <p:cNvSpPr>
            <a:spLocks noGrp="1"/>
          </p:cNvSpPr>
          <p:nvPr>
            <p:ph type="ftr" sz="quarter" idx="11"/>
          </p:nvPr>
        </p:nvSpPr>
        <p:spPr/>
        <p:txBody>
          <a:bodyPr/>
          <a:lstStyle/>
          <a:p>
            <a:r>
              <a:rPr lang="en-US"/>
              <a:t>SA-0xxxx Risk Title and Rev </a:t>
            </a:r>
          </a:p>
        </p:txBody>
      </p:sp>
      <p:sp>
        <p:nvSpPr>
          <p:cNvPr id="6" name="Slide Number Placeholder 5"/>
          <p:cNvSpPr>
            <a:spLocks noGrp="1"/>
          </p:cNvSpPr>
          <p:nvPr>
            <p:ph type="sldNum" sz="quarter" idx="12"/>
          </p:nvPr>
        </p:nvSpPr>
        <p:spPr/>
        <p:txBody>
          <a:bodyPr/>
          <a:lstStyle/>
          <a:p>
            <a:fld id="{34B9B58C-2185-4EFE-AF14-24D8BA689035}" type="slidenum">
              <a:rPr lang="en-US" smtClean="0"/>
              <a:t>‹#›</a:t>
            </a:fld>
            <a:endParaRPr lang="en-US"/>
          </a:p>
        </p:txBody>
      </p:sp>
      <p:sp>
        <p:nvSpPr>
          <p:cNvPr id="7" name="Text Placeholder 2"/>
          <p:cNvSpPr>
            <a:spLocks noGrp="1"/>
          </p:cNvSpPr>
          <p:nvPr>
            <p:ph idx="13"/>
          </p:nvPr>
        </p:nvSpPr>
        <p:spPr>
          <a:xfrm>
            <a:off x="838200" y="1405044"/>
            <a:ext cx="10515600" cy="4351338"/>
          </a:xfrm>
          <a:prstGeom prst="rect">
            <a:avLst/>
          </a:prstGeom>
        </p:spPr>
        <p:txBody>
          <a:bodyPr vert="horz" lIns="91440" tIns="45720" rIns="91440" bIns="45720" rtlCol="0">
            <a:normAutofit/>
          </a:bodyPr>
          <a:lstStyle>
            <a:lvl1pPr marL="457200" indent="-45720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8753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A80B62-59ED-4D47-BEC4-A55DDDFF73FA}" type="datetime1">
              <a:rPr lang="en-US" smtClean="0"/>
              <a:t>6/21/2021</a:t>
            </a:fld>
            <a:endParaRPr lang="en-US"/>
          </a:p>
        </p:txBody>
      </p:sp>
      <p:sp>
        <p:nvSpPr>
          <p:cNvPr id="5" name="Footer Placeholder 4"/>
          <p:cNvSpPr>
            <a:spLocks noGrp="1"/>
          </p:cNvSpPr>
          <p:nvPr>
            <p:ph type="ftr" sz="quarter" idx="11"/>
          </p:nvPr>
        </p:nvSpPr>
        <p:spPr>
          <a:xfrm>
            <a:off x="4038600" y="6414981"/>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4B9B58C-2185-4EFE-AF14-24D8BA689035}" type="slidenum">
              <a:rPr lang="en-US" smtClean="0"/>
              <a:t>‹#›</a:t>
            </a:fld>
            <a:endParaRPr lang="en-US"/>
          </a:p>
        </p:txBody>
      </p:sp>
    </p:spTree>
    <p:extLst>
      <p:ext uri="{BB962C8B-B14F-4D97-AF65-F5344CB8AC3E}">
        <p14:creationId xmlns:p14="http://schemas.microsoft.com/office/powerpoint/2010/main" val="948515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A2AC77-4A56-4FCC-9F0C-58947589B85E}" type="datetime1">
              <a:rPr lang="en-US" smtClean="0"/>
              <a:t>6/21/2021</a:t>
            </a:fld>
            <a:endParaRPr lang="en-US"/>
          </a:p>
        </p:txBody>
      </p:sp>
      <p:sp>
        <p:nvSpPr>
          <p:cNvPr id="5" name="Footer Placeholder 4"/>
          <p:cNvSpPr>
            <a:spLocks noGrp="1"/>
          </p:cNvSpPr>
          <p:nvPr>
            <p:ph type="ftr" sz="quarter" idx="11"/>
          </p:nvPr>
        </p:nvSpPr>
        <p:spPr>
          <a:xfrm>
            <a:off x="4038600" y="641498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4B9B58C-2185-4EFE-AF14-24D8BA689035}" type="slidenum">
              <a:rPr lang="en-US" smtClean="0"/>
              <a:t>‹#›</a:t>
            </a:fld>
            <a:endParaRPr lang="en-US"/>
          </a:p>
        </p:txBody>
      </p:sp>
    </p:spTree>
    <p:extLst>
      <p:ext uri="{BB962C8B-B14F-4D97-AF65-F5344CB8AC3E}">
        <p14:creationId xmlns:p14="http://schemas.microsoft.com/office/powerpoint/2010/main" val="466079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F732D3-75BA-41FE-8BE9-FCE6B5FD091F}" type="datetime1">
              <a:rPr lang="en-US" smtClean="0"/>
              <a:t>6/21/2021</a:t>
            </a:fld>
            <a:endParaRPr lang="en-US"/>
          </a:p>
        </p:txBody>
      </p:sp>
      <p:sp>
        <p:nvSpPr>
          <p:cNvPr id="6" name="Footer Placeholder 5"/>
          <p:cNvSpPr>
            <a:spLocks noGrp="1"/>
          </p:cNvSpPr>
          <p:nvPr>
            <p:ph type="ftr" sz="quarter" idx="11"/>
          </p:nvPr>
        </p:nvSpPr>
        <p:spPr>
          <a:xfrm>
            <a:off x="4038600" y="641498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4B9B58C-2185-4EFE-AF14-24D8BA689035}" type="slidenum">
              <a:rPr lang="en-US" smtClean="0"/>
              <a:t>‹#›</a:t>
            </a:fld>
            <a:endParaRPr lang="en-US"/>
          </a:p>
        </p:txBody>
      </p:sp>
    </p:spTree>
    <p:extLst>
      <p:ext uri="{BB962C8B-B14F-4D97-AF65-F5344CB8AC3E}">
        <p14:creationId xmlns:p14="http://schemas.microsoft.com/office/powerpoint/2010/main" val="2134358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DA70A4-6D6D-497D-84A4-F964B8A78A24}" type="datetime1">
              <a:rPr lang="en-US" smtClean="0"/>
              <a:t>6/21/2021</a:t>
            </a:fld>
            <a:endParaRPr lang="en-US"/>
          </a:p>
        </p:txBody>
      </p:sp>
      <p:sp>
        <p:nvSpPr>
          <p:cNvPr id="8" name="Footer Placeholder 7"/>
          <p:cNvSpPr>
            <a:spLocks noGrp="1"/>
          </p:cNvSpPr>
          <p:nvPr>
            <p:ph type="ftr" sz="quarter" idx="11"/>
          </p:nvPr>
        </p:nvSpPr>
        <p:spPr>
          <a:xfrm>
            <a:off x="4038600" y="641498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4B9B58C-2185-4EFE-AF14-24D8BA689035}" type="slidenum">
              <a:rPr lang="en-US" smtClean="0"/>
              <a:t>‹#›</a:t>
            </a:fld>
            <a:endParaRPr lang="en-US"/>
          </a:p>
        </p:txBody>
      </p:sp>
    </p:spTree>
    <p:extLst>
      <p:ext uri="{BB962C8B-B14F-4D97-AF65-F5344CB8AC3E}">
        <p14:creationId xmlns:p14="http://schemas.microsoft.com/office/powerpoint/2010/main" val="1343103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D201DA-ECEE-4673-B71C-EB18A0F15497}" type="datetime1">
              <a:rPr lang="en-US" smtClean="0"/>
              <a:t>6/21/2021</a:t>
            </a:fld>
            <a:endParaRPr lang="en-US"/>
          </a:p>
        </p:txBody>
      </p:sp>
      <p:sp>
        <p:nvSpPr>
          <p:cNvPr id="4" name="Footer Placeholder 3"/>
          <p:cNvSpPr>
            <a:spLocks noGrp="1"/>
          </p:cNvSpPr>
          <p:nvPr>
            <p:ph type="ftr" sz="quarter" idx="11"/>
          </p:nvPr>
        </p:nvSpPr>
        <p:spPr>
          <a:xfrm>
            <a:off x="4038600" y="641498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4B9B58C-2185-4EFE-AF14-24D8BA689035}" type="slidenum">
              <a:rPr lang="en-US" smtClean="0"/>
              <a:t>‹#›</a:t>
            </a:fld>
            <a:endParaRPr lang="en-US"/>
          </a:p>
        </p:txBody>
      </p:sp>
    </p:spTree>
    <p:extLst>
      <p:ext uri="{BB962C8B-B14F-4D97-AF65-F5344CB8AC3E}">
        <p14:creationId xmlns:p14="http://schemas.microsoft.com/office/powerpoint/2010/main" val="1592724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F824E3-3D49-4C2C-8831-33C7F9B51BAB}" type="datetime1">
              <a:rPr lang="en-US" smtClean="0"/>
              <a:t>6/21/2021</a:t>
            </a:fld>
            <a:endParaRPr lang="en-US"/>
          </a:p>
        </p:txBody>
      </p:sp>
      <p:sp>
        <p:nvSpPr>
          <p:cNvPr id="3" name="Footer Placeholder 2"/>
          <p:cNvSpPr>
            <a:spLocks noGrp="1"/>
          </p:cNvSpPr>
          <p:nvPr>
            <p:ph type="ftr" sz="quarter" idx="11"/>
          </p:nvPr>
        </p:nvSpPr>
        <p:spPr>
          <a:xfrm>
            <a:off x="4038600" y="641498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4B9B58C-2185-4EFE-AF14-24D8BA689035}" type="slidenum">
              <a:rPr lang="en-US" smtClean="0"/>
              <a:t>‹#›</a:t>
            </a:fld>
            <a:endParaRPr lang="en-US"/>
          </a:p>
        </p:txBody>
      </p:sp>
    </p:spTree>
    <p:extLst>
      <p:ext uri="{BB962C8B-B14F-4D97-AF65-F5344CB8AC3E}">
        <p14:creationId xmlns:p14="http://schemas.microsoft.com/office/powerpoint/2010/main" val="318023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78FAE4-6F4B-4E5F-9A66-B514D7D58232}" type="datetime1">
              <a:rPr lang="en-US" smtClean="0"/>
              <a:t>6/21/2021</a:t>
            </a:fld>
            <a:endParaRPr lang="en-US"/>
          </a:p>
        </p:txBody>
      </p:sp>
      <p:sp>
        <p:nvSpPr>
          <p:cNvPr id="6" name="Footer Placeholder 5"/>
          <p:cNvSpPr>
            <a:spLocks noGrp="1"/>
          </p:cNvSpPr>
          <p:nvPr>
            <p:ph type="ftr" sz="quarter" idx="11"/>
          </p:nvPr>
        </p:nvSpPr>
        <p:spPr>
          <a:xfrm>
            <a:off x="4038600" y="641498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4B9B58C-2185-4EFE-AF14-24D8BA689035}" type="slidenum">
              <a:rPr lang="en-US" smtClean="0"/>
              <a:t>‹#›</a:t>
            </a:fld>
            <a:endParaRPr lang="en-US"/>
          </a:p>
        </p:txBody>
      </p:sp>
    </p:spTree>
    <p:extLst>
      <p:ext uri="{BB962C8B-B14F-4D97-AF65-F5344CB8AC3E}">
        <p14:creationId xmlns:p14="http://schemas.microsoft.com/office/powerpoint/2010/main" val="3372280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EC61C6-56C6-407D-ABBE-A405771ABE70}" type="datetime1">
              <a:rPr lang="en-US" smtClean="0"/>
              <a:t>6/21/2021</a:t>
            </a:fld>
            <a:endParaRPr lang="en-US"/>
          </a:p>
        </p:txBody>
      </p:sp>
      <p:sp>
        <p:nvSpPr>
          <p:cNvPr id="6" name="Footer Placeholder 5"/>
          <p:cNvSpPr>
            <a:spLocks noGrp="1"/>
          </p:cNvSpPr>
          <p:nvPr>
            <p:ph type="ftr" sz="quarter" idx="11"/>
          </p:nvPr>
        </p:nvSpPr>
        <p:spPr>
          <a:xfrm>
            <a:off x="4038600" y="641498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4B9B58C-2185-4EFE-AF14-24D8BA689035}" type="slidenum">
              <a:rPr lang="en-US" smtClean="0"/>
              <a:t>‹#›</a:t>
            </a:fld>
            <a:endParaRPr lang="en-US"/>
          </a:p>
        </p:txBody>
      </p:sp>
    </p:spTree>
    <p:extLst>
      <p:ext uri="{BB962C8B-B14F-4D97-AF65-F5344CB8AC3E}">
        <p14:creationId xmlns:p14="http://schemas.microsoft.com/office/powerpoint/2010/main" val="395131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457946"/>
            <a:ext cx="2743200" cy="365125"/>
          </a:xfrm>
          <a:prstGeom prst="rect">
            <a:avLst/>
          </a:prstGeom>
        </p:spPr>
        <p:txBody>
          <a:bodyPr vert="horz" lIns="91440" tIns="45720" rIns="91440" bIns="45720" rtlCol="0" anchor="b"/>
          <a:lstStyle>
            <a:lvl1pPr algn="l">
              <a:defRPr sz="1200">
                <a:solidFill>
                  <a:schemeClr val="tx1">
                    <a:tint val="75000"/>
                  </a:schemeClr>
                </a:solidFill>
              </a:defRPr>
            </a:lvl1pPr>
          </a:lstStyle>
          <a:p>
            <a:fld id="{4CC8DCC6-9F2F-4F4A-9282-16AF11451AAE}" type="datetime1">
              <a:rPr lang="en-US" smtClean="0"/>
              <a:t>6/21/2021</a:t>
            </a:fld>
            <a:endParaRPr lang="en-US" dirty="0"/>
          </a:p>
        </p:txBody>
      </p:sp>
      <p:sp>
        <p:nvSpPr>
          <p:cNvPr id="6" name="Slide Number Placeholder 5"/>
          <p:cNvSpPr>
            <a:spLocks noGrp="1"/>
          </p:cNvSpPr>
          <p:nvPr>
            <p:ph type="sldNum" sz="quarter" idx="4"/>
          </p:nvPr>
        </p:nvSpPr>
        <p:spPr>
          <a:xfrm>
            <a:off x="8610600" y="6467182"/>
            <a:ext cx="2743200" cy="365125"/>
          </a:xfrm>
          <a:prstGeom prst="rect">
            <a:avLst/>
          </a:prstGeom>
        </p:spPr>
        <p:txBody>
          <a:bodyPr vert="horz" lIns="91440" tIns="45720" rIns="91440" bIns="45720" rtlCol="0" anchor="b"/>
          <a:lstStyle>
            <a:lvl1pPr algn="r">
              <a:defRPr sz="1200">
                <a:solidFill>
                  <a:schemeClr val="tx1">
                    <a:tint val="75000"/>
                  </a:schemeClr>
                </a:solidFill>
              </a:defRPr>
            </a:lvl1pPr>
          </a:lstStyle>
          <a:p>
            <a:fld id="{34B9B58C-2185-4EFE-AF14-24D8BA689035}" type="slidenum">
              <a:rPr lang="en-US" smtClean="0"/>
              <a:t>‹#›</a:t>
            </a:fld>
            <a:endParaRPr lang="en-US" dirty="0"/>
          </a:p>
        </p:txBody>
      </p:sp>
      <p:pic>
        <p:nvPicPr>
          <p:cNvPr id="7" name="Picture 6"/>
          <p:cNvPicPr>
            <a:picLocks noChangeAspect="1"/>
          </p:cNvPicPr>
          <p:nvPr userDrawn="1"/>
        </p:nvPicPr>
        <p:blipFill>
          <a:blip r:embed="rId14"/>
          <a:stretch>
            <a:fillRect/>
          </a:stretch>
        </p:blipFill>
        <p:spPr>
          <a:xfrm>
            <a:off x="10582687" y="185738"/>
            <a:ext cx="1408298" cy="1219306"/>
          </a:xfrm>
          <a:prstGeom prst="rect">
            <a:avLst/>
          </a:prstGeom>
        </p:spPr>
      </p:pic>
      <p:pic>
        <p:nvPicPr>
          <p:cNvPr id="8" name="Picture 7"/>
          <p:cNvPicPr>
            <a:picLocks noChangeAspect="1"/>
          </p:cNvPicPr>
          <p:nvPr userDrawn="1"/>
        </p:nvPicPr>
        <p:blipFill>
          <a:blip r:embed="rId15"/>
          <a:stretch>
            <a:fillRect/>
          </a:stretch>
        </p:blipFill>
        <p:spPr>
          <a:xfrm>
            <a:off x="1865010" y="1261778"/>
            <a:ext cx="8461981" cy="48772"/>
          </a:xfrm>
          <a:prstGeom prst="rect">
            <a:avLst/>
          </a:prstGeom>
        </p:spPr>
      </p:pic>
      <p:pic>
        <p:nvPicPr>
          <p:cNvPr id="9" name="Picture 8"/>
          <p:cNvPicPr>
            <a:picLocks noChangeAspect="1"/>
          </p:cNvPicPr>
          <p:nvPr userDrawn="1"/>
        </p:nvPicPr>
        <p:blipFill>
          <a:blip r:embed="rId16"/>
          <a:stretch>
            <a:fillRect/>
          </a:stretch>
        </p:blipFill>
        <p:spPr>
          <a:xfrm>
            <a:off x="179767" y="148497"/>
            <a:ext cx="1214188" cy="1226705"/>
          </a:xfrm>
          <a:prstGeom prst="rect">
            <a:avLst/>
          </a:prstGeom>
        </p:spPr>
      </p:pic>
      <p:pic>
        <p:nvPicPr>
          <p:cNvPr id="10" name="Picture 9"/>
          <p:cNvPicPr>
            <a:picLocks noChangeAspect="1"/>
          </p:cNvPicPr>
          <p:nvPr userDrawn="1"/>
        </p:nvPicPr>
        <p:blipFill>
          <a:blip r:embed="rId17"/>
          <a:stretch>
            <a:fillRect/>
          </a:stretch>
        </p:blipFill>
        <p:spPr>
          <a:xfrm>
            <a:off x="1099501" y="6538694"/>
            <a:ext cx="10528705" cy="24386"/>
          </a:xfrm>
          <a:prstGeom prst="rect">
            <a:avLst/>
          </a:prstGeom>
        </p:spPr>
      </p:pic>
    </p:spTree>
    <p:extLst>
      <p:ext uri="{BB962C8B-B14F-4D97-AF65-F5344CB8AC3E}">
        <p14:creationId xmlns:p14="http://schemas.microsoft.com/office/powerpoint/2010/main" val="782237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4B9B58C-2185-4EFE-AF14-24D8BA689035}" type="slidenum">
              <a:rPr lang="en-US" smtClean="0"/>
              <a:t>1</a:t>
            </a:fld>
            <a:endParaRPr lang="en-US"/>
          </a:p>
        </p:txBody>
      </p:sp>
      <p:sp>
        <p:nvSpPr>
          <p:cNvPr id="6" name="TextBox 5"/>
          <p:cNvSpPr txBox="1"/>
          <p:nvPr/>
        </p:nvSpPr>
        <p:spPr>
          <a:xfrm>
            <a:off x="1307511" y="1506854"/>
            <a:ext cx="9252283" cy="1508105"/>
          </a:xfrm>
          <a:prstGeom prst="rect">
            <a:avLst/>
          </a:prstGeom>
          <a:noFill/>
        </p:spPr>
        <p:txBody>
          <a:bodyPr wrap="square" rtlCol="0">
            <a:spAutoFit/>
          </a:bodyPr>
          <a:lstStyle/>
          <a:p>
            <a:pPr algn="ctr"/>
            <a:r>
              <a:rPr lang="en-US" sz="3600" dirty="0" smtClean="0">
                <a:cs typeface="Arial" panose="020B0604020202020204" pitchFamily="34" charset="0"/>
              </a:rPr>
              <a:t>Human System Risk Framework</a:t>
            </a:r>
          </a:p>
          <a:p>
            <a:pPr algn="ctr"/>
            <a:endParaRPr lang="en-US" sz="1400" dirty="0" smtClean="0"/>
          </a:p>
          <a:p>
            <a:pPr algn="ctr"/>
            <a:r>
              <a:rPr lang="en-US" sz="1400" dirty="0" smtClean="0"/>
              <a:t>Workshop </a:t>
            </a:r>
            <a:r>
              <a:rPr lang="en-US" sz="1400" dirty="0"/>
              <a:t>on Artificial Intelligence &amp; Modeling for Space Biology</a:t>
            </a:r>
          </a:p>
          <a:p>
            <a:pPr algn="ctr"/>
            <a:r>
              <a:rPr lang="en-US" sz="1400" dirty="0"/>
              <a:t>Supporting the Next Phase of Space Exploration and </a:t>
            </a:r>
            <a:r>
              <a:rPr lang="en-US" sz="1400" dirty="0" smtClean="0"/>
              <a:t>Discovery</a:t>
            </a:r>
          </a:p>
          <a:p>
            <a:pPr algn="ctr"/>
            <a:r>
              <a:rPr lang="en-US" sz="1400" dirty="0" smtClean="0">
                <a:cs typeface="Arial" panose="020B0604020202020204" pitchFamily="34" charset="0"/>
              </a:rPr>
              <a:t>June 24-25, 2021</a:t>
            </a:r>
            <a:endParaRPr lang="en-US" sz="2800" dirty="0">
              <a:cs typeface="Arial" panose="020B0604020202020204" pitchFamily="34" charset="0"/>
            </a:endParaRPr>
          </a:p>
        </p:txBody>
      </p:sp>
      <p:sp>
        <p:nvSpPr>
          <p:cNvPr id="7" name="Rectangle 4"/>
          <p:cNvSpPr>
            <a:spLocks noChangeArrowheads="1"/>
          </p:cNvSpPr>
          <p:nvPr/>
        </p:nvSpPr>
        <p:spPr bwMode="auto">
          <a:xfrm>
            <a:off x="6457697" y="3993917"/>
            <a:ext cx="4813486"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b="1" i="1" dirty="0">
                <a:latin typeface="+mn-lt"/>
              </a:rPr>
              <a:t>Sponsoring Org/Office Code:</a:t>
            </a:r>
            <a:r>
              <a:rPr lang="en-US" altLang="en-US" sz="1600" i="1" dirty="0">
                <a:latin typeface="+mn-lt"/>
              </a:rPr>
              <a:t> </a:t>
            </a:r>
            <a:r>
              <a:rPr lang="en-US" altLang="en-US" sz="1600" i="1" dirty="0" smtClean="0">
                <a:latin typeface="+mn-lt"/>
              </a:rPr>
              <a:t>Human Health and Performance Directorate, Johnson Space Center</a:t>
            </a:r>
            <a:endParaRPr lang="en-US" altLang="en-US" sz="1600" i="1" dirty="0">
              <a:latin typeface="+mn-lt"/>
            </a:endParaRPr>
          </a:p>
          <a:p>
            <a:pPr>
              <a:spcBef>
                <a:spcPct val="0"/>
              </a:spcBef>
              <a:buFontTx/>
              <a:buNone/>
            </a:pPr>
            <a:r>
              <a:rPr lang="en-US" altLang="en-US" sz="1600" b="1" i="1" dirty="0" smtClean="0">
                <a:latin typeface="+mn-lt"/>
              </a:rPr>
              <a:t>Date: </a:t>
            </a:r>
            <a:r>
              <a:rPr lang="en-US" altLang="en-US" sz="1600" i="1" dirty="0" smtClean="0">
                <a:latin typeface="+mn-lt"/>
              </a:rPr>
              <a:t>June 24, 2021</a:t>
            </a:r>
            <a:endParaRPr lang="en-US" altLang="en-US" sz="2000" i="1" dirty="0">
              <a:latin typeface="+mn-lt"/>
            </a:endParaRPr>
          </a:p>
        </p:txBody>
      </p:sp>
      <p:sp>
        <p:nvSpPr>
          <p:cNvPr id="8" name="Rectangle 7"/>
          <p:cNvSpPr>
            <a:spLocks noChangeArrowheads="1"/>
          </p:cNvSpPr>
          <p:nvPr/>
        </p:nvSpPr>
        <p:spPr bwMode="auto">
          <a:xfrm>
            <a:off x="6457698" y="5352787"/>
            <a:ext cx="5632702"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b="1" i="1" dirty="0" smtClean="0">
                <a:latin typeface="+mn-lt"/>
              </a:rPr>
              <a:t>Mary Van Baalen, PhD</a:t>
            </a:r>
            <a:endParaRPr lang="en-US" altLang="en-US" sz="1600" b="1" i="1" dirty="0">
              <a:latin typeface="+mn-lt"/>
            </a:endParaRPr>
          </a:p>
          <a:p>
            <a:pPr>
              <a:spcBef>
                <a:spcPct val="0"/>
              </a:spcBef>
              <a:buFontTx/>
              <a:buNone/>
            </a:pPr>
            <a:r>
              <a:rPr lang="en-US" altLang="en-US" sz="1600" b="1" i="1" dirty="0" smtClean="0">
                <a:latin typeface="+mn-lt"/>
              </a:rPr>
              <a:t>Acting Assistant Director, Human System Risk Management</a:t>
            </a:r>
          </a:p>
          <a:p>
            <a:pPr>
              <a:spcBef>
                <a:spcPct val="0"/>
              </a:spcBef>
              <a:buFontTx/>
              <a:buNone/>
            </a:pPr>
            <a:r>
              <a:rPr lang="en-US" altLang="en-US" sz="1600" b="1" i="1" dirty="0" smtClean="0">
                <a:latin typeface="+mn-lt"/>
              </a:rPr>
              <a:t>Johnson Space Center</a:t>
            </a:r>
            <a:endParaRPr lang="en-US" altLang="en-US" sz="1600" b="1" i="1" dirty="0">
              <a:latin typeface="+mn-lt"/>
            </a:endParaRPr>
          </a:p>
        </p:txBody>
      </p:sp>
      <p:sp>
        <p:nvSpPr>
          <p:cNvPr id="10" name="Line 5"/>
          <p:cNvSpPr>
            <a:spLocks noChangeShapeType="1"/>
          </p:cNvSpPr>
          <p:nvPr/>
        </p:nvSpPr>
        <p:spPr bwMode="auto">
          <a:xfrm>
            <a:off x="1583110" y="3118562"/>
            <a:ext cx="8701087"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748289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1847" y="1286398"/>
            <a:ext cx="9784080" cy="5362036"/>
          </a:xfrm>
          <a:prstGeom prst="rect">
            <a:avLst/>
          </a:prstGeom>
        </p:spPr>
      </p:pic>
      <p:sp>
        <p:nvSpPr>
          <p:cNvPr id="2" name="Title 1"/>
          <p:cNvSpPr>
            <a:spLocks noGrp="1"/>
          </p:cNvSpPr>
          <p:nvPr>
            <p:ph type="title"/>
          </p:nvPr>
        </p:nvSpPr>
        <p:spPr>
          <a:xfrm>
            <a:off x="1043708" y="186156"/>
            <a:ext cx="10012219" cy="485265"/>
          </a:xfrm>
        </p:spPr>
        <p:txBody>
          <a:bodyPr/>
          <a:lstStyle/>
          <a:p>
            <a:r>
              <a:rPr lang="en-US" sz="4000" dirty="0"/>
              <a:t>What about a more complicated Risk</a:t>
            </a:r>
            <a:r>
              <a:rPr lang="en-US" sz="4000" dirty="0" smtClean="0"/>
              <a:t>?</a:t>
            </a:r>
            <a:r>
              <a:rPr lang="en-US" dirty="0" smtClean="0"/>
              <a:t/>
            </a:r>
            <a:br>
              <a:rPr lang="en-US" dirty="0" smtClean="0"/>
            </a:br>
            <a:r>
              <a:rPr lang="en-US" dirty="0" smtClean="0"/>
              <a:t>Medical </a:t>
            </a:r>
            <a:r>
              <a:rPr lang="en-US" dirty="0"/>
              <a:t>DAG Starting Point</a:t>
            </a:r>
          </a:p>
        </p:txBody>
      </p:sp>
      <p:sp>
        <p:nvSpPr>
          <p:cNvPr id="5" name="Slide Number Placeholder 4"/>
          <p:cNvSpPr>
            <a:spLocks noGrp="1"/>
          </p:cNvSpPr>
          <p:nvPr>
            <p:ph type="sldNum" sz="quarter" idx="12"/>
          </p:nvPr>
        </p:nvSpPr>
        <p:spPr/>
        <p:txBody>
          <a:bodyPr/>
          <a:lstStyle/>
          <a:p>
            <a:fld id="{372F8CE3-7D9C-4AA2-88D8-B653B51B101D}" type="slidenum">
              <a:rPr lang="en-US" smtClean="0"/>
              <a:pPr/>
              <a:t>10</a:t>
            </a:fld>
            <a:endParaRPr lang="en-US"/>
          </a:p>
        </p:txBody>
      </p:sp>
      <p:sp>
        <p:nvSpPr>
          <p:cNvPr id="7" name="Rounded Rectangle 6"/>
          <p:cNvSpPr/>
          <p:nvPr/>
        </p:nvSpPr>
        <p:spPr bwMode="auto">
          <a:xfrm>
            <a:off x="4215865" y="1867223"/>
            <a:ext cx="1078031" cy="1941040"/>
          </a:xfrm>
          <a:prstGeom prst="roundRect">
            <a:avLst/>
          </a:prstGeom>
          <a:noFill/>
          <a:ln w="381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TextBox 7"/>
          <p:cNvSpPr txBox="1"/>
          <p:nvPr/>
        </p:nvSpPr>
        <p:spPr>
          <a:xfrm>
            <a:off x="4689500" y="1376005"/>
            <a:ext cx="3008709" cy="461665"/>
          </a:xfrm>
          <a:prstGeom prst="rect">
            <a:avLst/>
          </a:prstGeom>
          <a:noFill/>
        </p:spPr>
        <p:txBody>
          <a:bodyPr wrap="none" rtlCol="0">
            <a:spAutoFit/>
          </a:bodyPr>
          <a:lstStyle/>
          <a:p>
            <a:r>
              <a:rPr lang="en-US">
                <a:solidFill>
                  <a:srgbClr val="C00000"/>
                </a:solidFill>
                <a:latin typeface="Arial" panose="020B0604020202020204" pitchFamily="34" charset="0"/>
                <a:cs typeface="Arial" panose="020B0604020202020204" pitchFamily="34" charset="0"/>
              </a:rPr>
              <a:t>Total Medical Events</a:t>
            </a:r>
          </a:p>
        </p:txBody>
      </p:sp>
      <p:sp>
        <p:nvSpPr>
          <p:cNvPr id="4" name="Oval 3"/>
          <p:cNvSpPr/>
          <p:nvPr/>
        </p:nvSpPr>
        <p:spPr bwMode="auto">
          <a:xfrm rot="234924">
            <a:off x="2503271" y="3101630"/>
            <a:ext cx="2833779" cy="847024"/>
          </a:xfrm>
          <a:prstGeom prst="ellipse">
            <a:avLst/>
          </a:prstGeom>
          <a:noFill/>
          <a:ln w="28575" cap="flat" cmpd="sng" algn="ctr">
            <a:solidFill>
              <a:srgbClr val="0000FF"/>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 name="TextBox 8"/>
          <p:cNvSpPr txBox="1"/>
          <p:nvPr/>
        </p:nvSpPr>
        <p:spPr>
          <a:xfrm>
            <a:off x="1758729" y="5488635"/>
            <a:ext cx="5861541" cy="369332"/>
          </a:xfrm>
          <a:prstGeom prst="rect">
            <a:avLst/>
          </a:prstGeom>
          <a:noFill/>
        </p:spPr>
        <p:txBody>
          <a:bodyPr wrap="none" rtlCol="0">
            <a:spAutoFit/>
          </a:bodyPr>
          <a:lstStyle/>
          <a:p>
            <a:r>
              <a:rPr lang="en-US" sz="1800">
                <a:solidFill>
                  <a:srgbClr val="0000FF"/>
                </a:solidFill>
                <a:latin typeface="Arial" panose="020B0604020202020204" pitchFamily="34" charset="0"/>
                <a:cs typeface="Arial" panose="020B0604020202020204" pitchFamily="34" charset="0"/>
              </a:rPr>
              <a:t>Portion of Medical Risk affected by Selection Standards</a:t>
            </a:r>
          </a:p>
        </p:txBody>
      </p:sp>
      <p:cxnSp>
        <p:nvCxnSpPr>
          <p:cNvPr id="11" name="Straight Arrow Connector 10"/>
          <p:cNvCxnSpPr>
            <a:stCxn id="9" idx="0"/>
          </p:cNvCxnSpPr>
          <p:nvPr/>
        </p:nvCxnSpPr>
        <p:spPr bwMode="auto">
          <a:xfrm flipH="1" flipV="1">
            <a:off x="4340994" y="3967416"/>
            <a:ext cx="348506" cy="1521219"/>
          </a:xfrm>
          <a:prstGeom prst="straightConnector1">
            <a:avLst/>
          </a:prstGeom>
          <a:solidFill>
            <a:schemeClr val="accent1"/>
          </a:solidFill>
          <a:ln w="28575" cap="flat" cmpd="sng" algn="ctr">
            <a:solidFill>
              <a:srgbClr val="0000FF"/>
            </a:solidFill>
            <a:prstDash val="dash"/>
            <a:round/>
            <a:headEnd type="none" w="sm" len="sm"/>
            <a:tailEnd type="triangle"/>
          </a:ln>
          <a:effectLst/>
        </p:spPr>
      </p:cxnSp>
    </p:spTree>
    <p:extLst>
      <p:ext uri="{BB962C8B-B14F-4D97-AF65-F5344CB8AC3E}">
        <p14:creationId xmlns:p14="http://schemas.microsoft.com/office/powerpoint/2010/main" val="60685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4"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Medical DAG - making it easier to view</a:t>
            </a:r>
          </a:p>
        </p:txBody>
      </p:sp>
      <p:sp>
        <p:nvSpPr>
          <p:cNvPr id="5" name="Slide Number Placeholder 4"/>
          <p:cNvSpPr>
            <a:spLocks noGrp="1"/>
          </p:cNvSpPr>
          <p:nvPr>
            <p:ph type="sldNum" sz="quarter" idx="12"/>
          </p:nvPr>
        </p:nvSpPr>
        <p:spPr/>
        <p:txBody>
          <a:bodyPr/>
          <a:lstStyle/>
          <a:p>
            <a:fld id="{372F8CE3-7D9C-4AA2-88D8-B653B51B101D}" type="slidenum">
              <a:rPr lang="en-US" smtClean="0"/>
              <a:pPr/>
              <a:t>11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491" y="956164"/>
            <a:ext cx="10058400" cy="5512372"/>
          </a:xfrm>
          <a:prstGeom prst="rect">
            <a:avLst/>
          </a:prstGeom>
        </p:spPr>
      </p:pic>
      <p:sp>
        <p:nvSpPr>
          <p:cNvPr id="11" name="TextBox 10"/>
          <p:cNvSpPr txBox="1"/>
          <p:nvPr/>
        </p:nvSpPr>
        <p:spPr>
          <a:xfrm>
            <a:off x="2846383" y="5565638"/>
            <a:ext cx="2313454" cy="369332"/>
          </a:xfrm>
          <a:prstGeom prst="rect">
            <a:avLst/>
          </a:prstGeom>
          <a:noFill/>
        </p:spPr>
        <p:txBody>
          <a:bodyPr wrap="none" rtlCol="0">
            <a:spAutoFit/>
          </a:bodyPr>
          <a:lstStyle/>
          <a:p>
            <a:r>
              <a:rPr lang="en-US" sz="1800">
                <a:solidFill>
                  <a:srgbClr val="0000FF"/>
                </a:solidFill>
                <a:latin typeface="Arial" panose="020B0604020202020204" pitchFamily="34" charset="0"/>
                <a:cs typeface="Arial" panose="020B0604020202020204" pitchFamily="34" charset="0"/>
              </a:rPr>
              <a:t>Collapsing for Clarity</a:t>
            </a:r>
          </a:p>
        </p:txBody>
      </p:sp>
      <p:cxnSp>
        <p:nvCxnSpPr>
          <p:cNvPr id="12" name="Straight Arrow Connector 11"/>
          <p:cNvCxnSpPr>
            <a:stCxn id="11" idx="0"/>
          </p:cNvCxnSpPr>
          <p:nvPr/>
        </p:nvCxnSpPr>
        <p:spPr bwMode="auto">
          <a:xfrm flipV="1">
            <a:off x="4003110" y="3234088"/>
            <a:ext cx="607391" cy="2331550"/>
          </a:xfrm>
          <a:prstGeom prst="straightConnector1">
            <a:avLst/>
          </a:prstGeom>
          <a:solidFill>
            <a:schemeClr val="accent1"/>
          </a:solidFill>
          <a:ln w="28575" cap="flat" cmpd="sng" algn="ctr">
            <a:solidFill>
              <a:srgbClr val="0000FF"/>
            </a:solidFill>
            <a:prstDash val="dash"/>
            <a:round/>
            <a:headEnd type="none" w="sm" len="sm"/>
            <a:tailEnd type="triangle"/>
          </a:ln>
          <a:effectLst/>
        </p:spPr>
      </p:cxnSp>
    </p:spTree>
    <p:extLst>
      <p:ext uri="{BB962C8B-B14F-4D97-AF65-F5344CB8AC3E}">
        <p14:creationId xmlns:p14="http://schemas.microsoft.com/office/powerpoint/2010/main" val="296943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Medical DAG - Other Risk Interactions</a:t>
            </a:r>
          </a:p>
        </p:txBody>
      </p:sp>
      <p:sp>
        <p:nvSpPr>
          <p:cNvPr id="5" name="Slide Number Placeholder 4"/>
          <p:cNvSpPr>
            <a:spLocks noGrp="1"/>
          </p:cNvSpPr>
          <p:nvPr>
            <p:ph type="sldNum" sz="quarter" idx="4294967295"/>
          </p:nvPr>
        </p:nvSpPr>
        <p:spPr/>
        <p:txBody>
          <a:bodyPr/>
          <a:lstStyle/>
          <a:p>
            <a:fld id="{372F8CE3-7D9C-4AA2-88D8-B653B51B101D}" type="slidenum">
              <a:rPr lang="en-US" smtClean="0"/>
              <a:pPr/>
              <a:t>12</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640" y="956164"/>
            <a:ext cx="10058400" cy="5512372"/>
          </a:xfrm>
          <a:prstGeom prst="rect">
            <a:avLst/>
          </a:prstGeom>
        </p:spPr>
      </p:pic>
      <p:sp>
        <p:nvSpPr>
          <p:cNvPr id="6" name="Rectangle 5"/>
          <p:cNvSpPr/>
          <p:nvPr/>
        </p:nvSpPr>
        <p:spPr>
          <a:xfrm>
            <a:off x="5714198" y="2570944"/>
            <a:ext cx="1909011" cy="2123658"/>
          </a:xfrm>
          <a:prstGeom prst="rect">
            <a:avLst/>
          </a:prstGeom>
          <a:solidFill>
            <a:schemeClr val="bg1"/>
          </a:solidFill>
          <a:ln>
            <a:solidFill>
              <a:srgbClr val="0000FF"/>
            </a:solidFill>
          </a:ln>
        </p:spPr>
        <p:txBody>
          <a:bodyPr wrap="square">
            <a:spAutoFit/>
          </a:bodyPr>
          <a:lstStyle/>
          <a:p>
            <a:r>
              <a:rPr lang="en-US" sz="1100">
                <a:latin typeface="Calibri"/>
                <a:cs typeface="Calibri"/>
              </a:rPr>
              <a:t>‘Environmental Risks’ Node</a:t>
            </a:r>
          </a:p>
          <a:p>
            <a:pPr marL="288925" lvl="1" indent="-173038">
              <a:buFont typeface="Arial" panose="020B0604020202020204" pitchFamily="34" charset="0"/>
              <a:buChar char="•"/>
            </a:pPr>
            <a:r>
              <a:rPr lang="en-US" sz="1100">
                <a:latin typeface="Calibri"/>
                <a:cs typeface="Calibri"/>
              </a:rPr>
              <a:t>Tox</a:t>
            </a:r>
          </a:p>
          <a:p>
            <a:pPr marL="288925" lvl="1" indent="-173038">
              <a:buFont typeface="Arial" panose="020B0604020202020204" pitchFamily="34" charset="0"/>
              <a:buChar char="•"/>
            </a:pPr>
            <a:r>
              <a:rPr lang="en-US" sz="1100">
                <a:latin typeface="Calibri"/>
                <a:cs typeface="Calibri"/>
              </a:rPr>
              <a:t>SANS</a:t>
            </a:r>
          </a:p>
          <a:p>
            <a:pPr marL="288925" lvl="1" indent="-173038">
              <a:buFont typeface="Arial" panose="020B0604020202020204" pitchFamily="34" charset="0"/>
              <a:buChar char="•"/>
            </a:pPr>
            <a:r>
              <a:rPr lang="en-US" sz="1100">
                <a:latin typeface="Calibri"/>
                <a:cs typeface="Calibri"/>
              </a:rPr>
              <a:t>DCS</a:t>
            </a:r>
          </a:p>
          <a:p>
            <a:pPr marL="288925" lvl="1" indent="-173038">
              <a:buFont typeface="Arial" panose="020B0604020202020204" pitchFamily="34" charset="0"/>
              <a:buChar char="•"/>
            </a:pPr>
            <a:r>
              <a:rPr lang="en-US" sz="1100">
                <a:latin typeface="Calibri"/>
                <a:cs typeface="Calibri"/>
              </a:rPr>
              <a:t>Hypoxia</a:t>
            </a:r>
          </a:p>
          <a:p>
            <a:pPr marL="288925" lvl="1" indent="-173038">
              <a:buFont typeface="Arial" panose="020B0604020202020204" pitchFamily="34" charset="0"/>
              <a:buChar char="•"/>
            </a:pPr>
            <a:r>
              <a:rPr lang="en-US" sz="1100">
                <a:latin typeface="Calibri"/>
                <a:cs typeface="Calibri"/>
              </a:rPr>
              <a:t>CO2</a:t>
            </a:r>
          </a:p>
          <a:p>
            <a:pPr marL="288925" lvl="1" indent="-173038">
              <a:buFont typeface="Arial" panose="020B0604020202020204" pitchFamily="34" charset="0"/>
              <a:buChar char="•"/>
            </a:pPr>
            <a:r>
              <a:rPr lang="en-US" sz="1100">
                <a:latin typeface="Calibri"/>
                <a:cs typeface="Calibri"/>
              </a:rPr>
              <a:t>Dust</a:t>
            </a:r>
          </a:p>
          <a:p>
            <a:pPr marL="288925" lvl="1" indent="-173038">
              <a:buFont typeface="Arial" panose="020B0604020202020204" pitchFamily="34" charset="0"/>
              <a:buChar char="•"/>
            </a:pPr>
            <a:r>
              <a:rPr lang="en-US" sz="1100">
                <a:latin typeface="Calibri"/>
                <a:cs typeface="Calibri"/>
              </a:rPr>
              <a:t>Sensorimotor</a:t>
            </a:r>
          </a:p>
          <a:p>
            <a:pPr marL="288925" lvl="1" indent="-173038">
              <a:buFont typeface="Arial" panose="020B0604020202020204" pitchFamily="34" charset="0"/>
              <a:buChar char="•"/>
            </a:pPr>
            <a:r>
              <a:rPr lang="en-US" sz="1100">
                <a:latin typeface="Calibri"/>
                <a:cs typeface="Calibri"/>
              </a:rPr>
              <a:t>Acoustics</a:t>
            </a:r>
          </a:p>
          <a:p>
            <a:pPr marL="288925" lvl="1" indent="-173038">
              <a:buFont typeface="Arial" panose="020B0604020202020204" pitchFamily="34" charset="0"/>
              <a:buChar char="•"/>
            </a:pPr>
            <a:r>
              <a:rPr lang="en-US" sz="1100">
                <a:latin typeface="Calibri"/>
                <a:cs typeface="Calibri"/>
              </a:rPr>
              <a:t>Electric Shock</a:t>
            </a:r>
          </a:p>
          <a:p>
            <a:pPr marL="288925" lvl="1" indent="-173038">
              <a:buFont typeface="Arial" panose="020B0604020202020204" pitchFamily="34" charset="0"/>
              <a:buChar char="•"/>
            </a:pPr>
            <a:r>
              <a:rPr lang="en-US" sz="1100">
                <a:latin typeface="Calibri"/>
                <a:cs typeface="Calibri"/>
              </a:rPr>
              <a:t>Dynamic Loads</a:t>
            </a:r>
          </a:p>
          <a:p>
            <a:pPr marL="288925" lvl="1" indent="-173038">
              <a:buFont typeface="Arial" panose="020B0604020202020204" pitchFamily="34" charset="0"/>
              <a:buChar char="•"/>
            </a:pPr>
            <a:r>
              <a:rPr lang="en-US" sz="1100">
                <a:latin typeface="Calibri"/>
                <a:cs typeface="Calibri"/>
              </a:rPr>
              <a:t>NIR</a:t>
            </a:r>
          </a:p>
        </p:txBody>
      </p:sp>
      <p:sp>
        <p:nvSpPr>
          <p:cNvPr id="7" name="Rectangle 6"/>
          <p:cNvSpPr/>
          <p:nvPr/>
        </p:nvSpPr>
        <p:spPr>
          <a:xfrm>
            <a:off x="3403137" y="4847729"/>
            <a:ext cx="1774257" cy="1938992"/>
          </a:xfrm>
          <a:prstGeom prst="rect">
            <a:avLst/>
          </a:prstGeom>
          <a:solidFill>
            <a:schemeClr val="bg1"/>
          </a:solidFill>
          <a:ln>
            <a:solidFill>
              <a:srgbClr val="0000FF"/>
            </a:solidFill>
          </a:ln>
        </p:spPr>
        <p:txBody>
          <a:bodyPr wrap="square">
            <a:spAutoFit/>
          </a:bodyPr>
          <a:lstStyle/>
          <a:p>
            <a:r>
              <a:rPr lang="en-US" sz="1200">
                <a:latin typeface="Calibri"/>
                <a:cs typeface="Calibri"/>
              </a:rPr>
              <a:t>‘Other Risks’ Node</a:t>
            </a:r>
          </a:p>
          <a:p>
            <a:pPr marL="288925" lvl="1" indent="-231775">
              <a:buFont typeface="Arial" panose="020B0604020202020204" pitchFamily="34" charset="0"/>
              <a:buChar char="•"/>
            </a:pPr>
            <a:r>
              <a:rPr lang="en-US" sz="1200">
                <a:latin typeface="Calibri"/>
                <a:cs typeface="Calibri"/>
              </a:rPr>
              <a:t>Immune</a:t>
            </a:r>
          </a:p>
          <a:p>
            <a:pPr marL="288925" lvl="1" indent="-231775">
              <a:buFont typeface="Arial" panose="020B0604020202020204" pitchFamily="34" charset="0"/>
              <a:buChar char="•"/>
            </a:pPr>
            <a:r>
              <a:rPr lang="en-US" sz="1200">
                <a:latin typeface="Calibri"/>
                <a:cs typeface="Calibri"/>
              </a:rPr>
              <a:t>Micro</a:t>
            </a:r>
          </a:p>
          <a:p>
            <a:pPr marL="288925" lvl="1" indent="-231775">
              <a:buFont typeface="Arial" panose="020B0604020202020204" pitchFamily="34" charset="0"/>
              <a:buChar char="•"/>
            </a:pPr>
            <a:r>
              <a:rPr lang="en-US" sz="1200" dirty="0">
                <a:latin typeface="Calibri"/>
                <a:cs typeface="Calibri"/>
              </a:rPr>
              <a:t>Food-Nutrition</a:t>
            </a:r>
            <a:endParaRPr lang="en-US" sz="1200">
              <a:latin typeface="Calibri"/>
              <a:cs typeface="Calibri"/>
            </a:endParaRPr>
          </a:p>
          <a:p>
            <a:pPr marL="288925" lvl="1" indent="-231775">
              <a:buFont typeface="Arial" panose="020B0604020202020204" pitchFamily="34" charset="0"/>
              <a:buChar char="•"/>
            </a:pPr>
            <a:r>
              <a:rPr lang="en-US" sz="1200">
                <a:latin typeface="Calibri"/>
                <a:cs typeface="Calibri"/>
              </a:rPr>
              <a:t>VTE</a:t>
            </a:r>
          </a:p>
          <a:p>
            <a:pPr marL="288925" lvl="1" indent="-231775">
              <a:buFont typeface="Arial" panose="020B0604020202020204" pitchFamily="34" charset="0"/>
              <a:buChar char="•"/>
            </a:pPr>
            <a:r>
              <a:rPr lang="en-US" sz="1200">
                <a:latin typeface="Calibri"/>
                <a:cs typeface="Calibri"/>
              </a:rPr>
              <a:t>CV</a:t>
            </a:r>
          </a:p>
          <a:p>
            <a:pPr marL="288925" lvl="1" indent="-231775">
              <a:buFont typeface="Arial" panose="020B0604020202020204" pitchFamily="34" charset="0"/>
              <a:buChar char="•"/>
            </a:pPr>
            <a:r>
              <a:rPr lang="en-US" sz="1200">
                <a:latin typeface="Calibri"/>
                <a:cs typeface="Calibri"/>
              </a:rPr>
              <a:t>Renal Stone</a:t>
            </a:r>
          </a:p>
          <a:p>
            <a:pPr marL="288925" lvl="1" indent="-231775">
              <a:buFont typeface="Arial" panose="020B0604020202020204" pitchFamily="34" charset="0"/>
              <a:buChar char="•"/>
            </a:pPr>
            <a:r>
              <a:rPr lang="en-US" sz="1200">
                <a:latin typeface="Calibri"/>
                <a:cs typeface="Calibri"/>
              </a:rPr>
              <a:t>Urinary Retention</a:t>
            </a:r>
          </a:p>
          <a:p>
            <a:pPr marL="288925" lvl="1" indent="-231775">
              <a:buFont typeface="Arial" panose="020B0604020202020204" pitchFamily="34" charset="0"/>
              <a:buChar char="•"/>
            </a:pPr>
            <a:r>
              <a:rPr lang="en-US" sz="1200">
                <a:latin typeface="Calibri"/>
                <a:cs typeface="Calibri"/>
              </a:rPr>
              <a:t>Bone Fracture</a:t>
            </a:r>
          </a:p>
          <a:p>
            <a:pPr marL="288925" lvl="1" indent="-231775">
              <a:buFont typeface="Arial" panose="020B0604020202020204" pitchFamily="34" charset="0"/>
              <a:buChar char="•"/>
            </a:pPr>
            <a:r>
              <a:rPr lang="en-US" sz="1200">
                <a:latin typeface="Calibri"/>
                <a:cs typeface="Calibri"/>
              </a:rPr>
              <a:t>Sleep/Workload</a:t>
            </a:r>
          </a:p>
        </p:txBody>
      </p:sp>
      <p:sp>
        <p:nvSpPr>
          <p:cNvPr id="8" name="Oval 7"/>
          <p:cNvSpPr/>
          <p:nvPr/>
        </p:nvSpPr>
        <p:spPr bwMode="auto">
          <a:xfrm>
            <a:off x="3403137" y="1395663"/>
            <a:ext cx="1293991" cy="808522"/>
          </a:xfrm>
          <a:prstGeom prst="ellipse">
            <a:avLst/>
          </a:prstGeom>
          <a:noFill/>
          <a:ln w="28575"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 name="Oval 11"/>
          <p:cNvSpPr/>
          <p:nvPr/>
        </p:nvSpPr>
        <p:spPr bwMode="auto">
          <a:xfrm>
            <a:off x="2492943" y="2363338"/>
            <a:ext cx="910194" cy="755247"/>
          </a:xfrm>
          <a:prstGeom prst="ellipse">
            <a:avLst/>
          </a:prstGeom>
          <a:noFill/>
          <a:ln w="28575"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28001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b="46207"/>
          <a:stretch/>
        </p:blipFill>
        <p:spPr>
          <a:xfrm>
            <a:off x="838200" y="708435"/>
            <a:ext cx="10661618" cy="5735215"/>
          </a:xfrm>
          <a:prstGeom prst="rect">
            <a:avLst/>
          </a:prstGeom>
        </p:spPr>
      </p:pic>
      <p:sp>
        <p:nvSpPr>
          <p:cNvPr id="2" name="Title 1"/>
          <p:cNvSpPr>
            <a:spLocks noGrp="1"/>
          </p:cNvSpPr>
          <p:nvPr>
            <p:ph type="title"/>
          </p:nvPr>
        </p:nvSpPr>
        <p:spPr/>
        <p:txBody>
          <a:bodyPr/>
          <a:lstStyle/>
          <a:p>
            <a:r>
              <a:rPr lang="en-US"/>
              <a:t>Medical DAG - Medical Capability and LTH Risk</a:t>
            </a:r>
          </a:p>
        </p:txBody>
      </p:sp>
      <p:sp>
        <p:nvSpPr>
          <p:cNvPr id="3" name="Date Placeholder 2"/>
          <p:cNvSpPr>
            <a:spLocks noGrp="1"/>
          </p:cNvSpPr>
          <p:nvPr>
            <p:ph type="dt" sz="half" idx="10"/>
          </p:nvPr>
        </p:nvSpPr>
        <p:spPr/>
        <p:txBody>
          <a:bodyPr/>
          <a:lstStyle/>
          <a:p>
            <a:r>
              <a:rPr lang="en-US"/>
              <a:t>9/3/2020</a:t>
            </a:r>
          </a:p>
        </p:txBody>
      </p:sp>
      <p:sp>
        <p:nvSpPr>
          <p:cNvPr id="4" name="Footer Placeholder 3"/>
          <p:cNvSpPr>
            <a:spLocks noGrp="1"/>
          </p:cNvSpPr>
          <p:nvPr>
            <p:ph type="ftr" sz="quarter" idx="11"/>
          </p:nvPr>
        </p:nvSpPr>
        <p:spPr/>
        <p:txBody>
          <a:bodyPr/>
          <a:lstStyle/>
          <a:p>
            <a:r>
              <a:rPr lang="en-US"/>
              <a:t>Informational SA-03064 CR Kickoff</a:t>
            </a:r>
          </a:p>
        </p:txBody>
      </p:sp>
      <p:sp>
        <p:nvSpPr>
          <p:cNvPr id="5" name="Slide Number Placeholder 4"/>
          <p:cNvSpPr>
            <a:spLocks noGrp="1"/>
          </p:cNvSpPr>
          <p:nvPr>
            <p:ph type="sldNum" sz="quarter" idx="12"/>
          </p:nvPr>
        </p:nvSpPr>
        <p:spPr/>
        <p:txBody>
          <a:bodyPr/>
          <a:lstStyle/>
          <a:p>
            <a:fld id="{372F8CE3-7D9C-4AA2-88D8-B653B51B101D}" type="slidenum">
              <a:rPr lang="en-US" smtClean="0"/>
              <a:pPr/>
              <a:t>13</a:t>
            </a:fld>
            <a:endParaRPr lang="en-US"/>
          </a:p>
        </p:txBody>
      </p:sp>
      <p:sp>
        <p:nvSpPr>
          <p:cNvPr id="7" name="Oval 6"/>
          <p:cNvSpPr/>
          <p:nvPr/>
        </p:nvSpPr>
        <p:spPr bwMode="auto">
          <a:xfrm>
            <a:off x="8166531" y="5433842"/>
            <a:ext cx="3352800" cy="1349558"/>
          </a:xfrm>
          <a:prstGeom prst="ellipse">
            <a:avLst/>
          </a:prstGeom>
          <a:noFill/>
          <a:ln w="28575" cap="flat" cmpd="sng" algn="ctr">
            <a:solidFill>
              <a:schemeClr val="tx1"/>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Oval 7"/>
          <p:cNvSpPr/>
          <p:nvPr/>
        </p:nvSpPr>
        <p:spPr bwMode="auto">
          <a:xfrm>
            <a:off x="4309237" y="901741"/>
            <a:ext cx="3142593" cy="1494618"/>
          </a:xfrm>
          <a:prstGeom prst="ellipse">
            <a:avLst/>
          </a:prstGeom>
          <a:noFill/>
          <a:ln w="28575" cap="flat" cmpd="sng" algn="ctr">
            <a:solidFill>
              <a:schemeClr val="tx1"/>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 name="TextBox 9"/>
          <p:cNvSpPr txBox="1"/>
          <p:nvPr/>
        </p:nvSpPr>
        <p:spPr>
          <a:xfrm>
            <a:off x="2364826" y="2804945"/>
            <a:ext cx="3321269" cy="923330"/>
          </a:xfrm>
          <a:prstGeom prst="rect">
            <a:avLst/>
          </a:prstGeom>
          <a:solidFill>
            <a:schemeClr val="bg1"/>
          </a:solidFill>
          <a:ln w="28575">
            <a:solidFill>
              <a:schemeClr val="tx1"/>
            </a:solidFill>
          </a:ln>
        </p:spPr>
        <p:txBody>
          <a:bodyPr wrap="square" rtlCol="0">
            <a:spAutoFit/>
          </a:bodyPr>
          <a:lstStyle/>
          <a:p>
            <a:pPr algn="ctr"/>
            <a:r>
              <a:rPr lang="en-US" sz="1800">
                <a:latin typeface="Arial" panose="020B0604020202020204" pitchFamily="34" charset="0"/>
                <a:cs typeface="Arial" panose="020B0604020202020204" pitchFamily="34" charset="0"/>
              </a:rPr>
              <a:t>LTH Risk Characterization depends on both Exposure monitoring and surveillance</a:t>
            </a:r>
          </a:p>
        </p:txBody>
      </p:sp>
      <p:cxnSp>
        <p:nvCxnSpPr>
          <p:cNvPr id="12" name="Straight Arrow Connector 11"/>
          <p:cNvCxnSpPr>
            <a:stCxn id="10" idx="0"/>
            <a:endCxn id="8" idx="3"/>
          </p:cNvCxnSpPr>
          <p:nvPr/>
        </p:nvCxnSpPr>
        <p:spPr bwMode="auto">
          <a:xfrm flipV="1">
            <a:off x="4025461" y="2177477"/>
            <a:ext cx="743998" cy="627468"/>
          </a:xfrm>
          <a:prstGeom prst="straightConnector1">
            <a:avLst/>
          </a:prstGeom>
          <a:solidFill>
            <a:schemeClr val="accent1"/>
          </a:solidFill>
          <a:ln w="28575" cap="flat" cmpd="sng" algn="ctr">
            <a:solidFill>
              <a:schemeClr val="tx1"/>
            </a:solidFill>
            <a:prstDash val="solid"/>
            <a:round/>
            <a:headEnd type="none" w="sm" len="sm"/>
            <a:tailEnd type="triangle"/>
          </a:ln>
          <a:effectLst/>
        </p:spPr>
      </p:cxnSp>
      <p:cxnSp>
        <p:nvCxnSpPr>
          <p:cNvPr id="13" name="Straight Arrow Connector 12"/>
          <p:cNvCxnSpPr>
            <a:stCxn id="10" idx="3"/>
            <a:endCxn id="7" idx="1"/>
          </p:cNvCxnSpPr>
          <p:nvPr/>
        </p:nvCxnSpPr>
        <p:spPr bwMode="auto">
          <a:xfrm>
            <a:off x="5686095" y="3266610"/>
            <a:ext cx="2971442" cy="2364870"/>
          </a:xfrm>
          <a:prstGeom prst="straightConnector1">
            <a:avLst/>
          </a:prstGeom>
          <a:solidFill>
            <a:schemeClr val="accent1"/>
          </a:solidFill>
          <a:ln w="28575" cap="flat" cmpd="sng" algn="ctr">
            <a:solidFill>
              <a:schemeClr val="tx1"/>
            </a:solidFill>
            <a:prstDash val="solid"/>
            <a:round/>
            <a:headEnd type="none" w="sm" len="sm"/>
            <a:tailEnd type="triangle"/>
          </a:ln>
          <a:effectLst/>
        </p:spPr>
      </p:cxnSp>
    </p:spTree>
    <p:extLst>
      <p:ext uri="{BB962C8B-B14F-4D97-AF65-F5344CB8AC3E}">
        <p14:creationId xmlns:p14="http://schemas.microsoft.com/office/powerpoint/2010/main" val="84974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228" y="677983"/>
            <a:ext cx="10986703" cy="6021116"/>
          </a:xfrm>
          <a:prstGeom prst="rect">
            <a:avLst/>
          </a:prstGeom>
        </p:spPr>
      </p:pic>
      <p:sp>
        <p:nvSpPr>
          <p:cNvPr id="2" name="Title 1"/>
          <p:cNvSpPr>
            <a:spLocks noGrp="1"/>
          </p:cNvSpPr>
          <p:nvPr>
            <p:ph type="title"/>
          </p:nvPr>
        </p:nvSpPr>
        <p:spPr/>
        <p:txBody>
          <a:bodyPr/>
          <a:lstStyle/>
          <a:p>
            <a:r>
              <a:rPr lang="en-US" dirty="0"/>
              <a:t>Medical DAG - Other Risks Affecting Medical Capability</a:t>
            </a:r>
          </a:p>
        </p:txBody>
      </p:sp>
      <p:sp>
        <p:nvSpPr>
          <p:cNvPr id="3" name="Date Placeholder 2"/>
          <p:cNvSpPr>
            <a:spLocks noGrp="1"/>
          </p:cNvSpPr>
          <p:nvPr>
            <p:ph type="dt" sz="half" idx="10"/>
          </p:nvPr>
        </p:nvSpPr>
        <p:spPr/>
        <p:txBody>
          <a:bodyPr/>
          <a:lstStyle/>
          <a:p>
            <a:r>
              <a:rPr lang="en-US"/>
              <a:t>9/3/2020</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2F8CE3-7D9C-4AA2-88D8-B653B51B101D}" type="slidenum">
              <a:rPr lang="en-US" smtClean="0"/>
              <a:pPr/>
              <a:t>14</a:t>
            </a:fld>
            <a:endParaRPr lang="en-US" dirty="0"/>
          </a:p>
        </p:txBody>
      </p:sp>
      <p:sp>
        <p:nvSpPr>
          <p:cNvPr id="10" name="Rectangle 9"/>
          <p:cNvSpPr/>
          <p:nvPr/>
        </p:nvSpPr>
        <p:spPr bwMode="auto">
          <a:xfrm rot="20378593">
            <a:off x="5163580" y="4412565"/>
            <a:ext cx="110268" cy="94009"/>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 name="TextBox 13"/>
          <p:cNvSpPr txBox="1"/>
          <p:nvPr/>
        </p:nvSpPr>
        <p:spPr>
          <a:xfrm>
            <a:off x="2209800" y="1256584"/>
            <a:ext cx="1731362" cy="1200329"/>
          </a:xfrm>
          <a:prstGeom prst="rect">
            <a:avLst/>
          </a:prstGeom>
          <a:noFill/>
        </p:spPr>
        <p:txBody>
          <a:bodyPr wrap="square" rtlCol="0">
            <a:spAutoFit/>
          </a:bodyPr>
          <a:lstStyle/>
          <a:p>
            <a:pPr algn="ctr"/>
            <a:r>
              <a:rPr lang="en-US" sz="1800" dirty="0">
                <a:solidFill>
                  <a:srgbClr val="FF0000"/>
                </a:solidFill>
                <a:latin typeface="Arial" panose="020B0604020202020204" pitchFamily="34" charset="0"/>
                <a:cs typeface="Arial" panose="020B0604020202020204" pitchFamily="34" charset="0"/>
              </a:rPr>
              <a:t>Medical Levels of Care Standards Affect</a:t>
            </a:r>
          </a:p>
        </p:txBody>
      </p:sp>
      <p:sp>
        <p:nvSpPr>
          <p:cNvPr id="8" name="Oval 7"/>
          <p:cNvSpPr/>
          <p:nvPr/>
        </p:nvSpPr>
        <p:spPr>
          <a:xfrm>
            <a:off x="6684578" y="5865065"/>
            <a:ext cx="1240222" cy="855054"/>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3342290" y="830317"/>
            <a:ext cx="7104993" cy="4603531"/>
          </a:xfrm>
          <a:custGeom>
            <a:avLst/>
            <a:gdLst>
              <a:gd name="connsiteX0" fmla="*/ 872358 w 7104993"/>
              <a:gd name="connsiteY0" fmla="*/ 0 h 4603531"/>
              <a:gd name="connsiteX1" fmla="*/ 3394841 w 7104993"/>
              <a:gd name="connsiteY1" fmla="*/ 0 h 4603531"/>
              <a:gd name="connsiteX2" fmla="*/ 4887310 w 7104993"/>
              <a:gd name="connsiteY2" fmla="*/ 1429407 h 4603531"/>
              <a:gd name="connsiteX3" fmla="*/ 7104993 w 7104993"/>
              <a:gd name="connsiteY3" fmla="*/ 2312276 h 4603531"/>
              <a:gd name="connsiteX4" fmla="*/ 6568965 w 7104993"/>
              <a:gd name="connsiteY4" fmla="*/ 3615559 h 4603531"/>
              <a:gd name="connsiteX5" fmla="*/ 4466896 w 7104993"/>
              <a:gd name="connsiteY5" fmla="*/ 3962400 h 4603531"/>
              <a:gd name="connsiteX6" fmla="*/ 2785241 w 7104993"/>
              <a:gd name="connsiteY6" fmla="*/ 4435366 h 4603531"/>
              <a:gd name="connsiteX7" fmla="*/ 0 w 7104993"/>
              <a:gd name="connsiteY7" fmla="*/ 4603531 h 4603531"/>
              <a:gd name="connsiteX8" fmla="*/ 872358 w 7104993"/>
              <a:gd name="connsiteY8" fmla="*/ 0 h 4603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4993" h="4603531">
                <a:moveTo>
                  <a:pt x="872358" y="0"/>
                </a:moveTo>
                <a:lnTo>
                  <a:pt x="3394841" y="0"/>
                </a:lnTo>
                <a:lnTo>
                  <a:pt x="4887310" y="1429407"/>
                </a:lnTo>
                <a:lnTo>
                  <a:pt x="7104993" y="2312276"/>
                </a:lnTo>
                <a:lnTo>
                  <a:pt x="6568965" y="3615559"/>
                </a:lnTo>
                <a:lnTo>
                  <a:pt x="4466896" y="3962400"/>
                </a:lnTo>
                <a:lnTo>
                  <a:pt x="2785241" y="4435366"/>
                </a:lnTo>
                <a:lnTo>
                  <a:pt x="0" y="4603531"/>
                </a:lnTo>
                <a:lnTo>
                  <a:pt x="872358" y="0"/>
                </a:lnTo>
                <a:close/>
              </a:path>
            </a:pathLst>
          </a:cu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913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40077"/>
          <a:stretch/>
        </p:blipFill>
        <p:spPr>
          <a:xfrm>
            <a:off x="3426593" y="1407833"/>
            <a:ext cx="8595361" cy="5150630"/>
          </a:xfrm>
          <a:prstGeom prst="rect">
            <a:avLst/>
          </a:prstGeom>
        </p:spPr>
      </p:pic>
      <p:sp>
        <p:nvSpPr>
          <p:cNvPr id="2" name="Title 1"/>
          <p:cNvSpPr>
            <a:spLocks noGrp="1"/>
          </p:cNvSpPr>
          <p:nvPr>
            <p:ph type="title"/>
          </p:nvPr>
        </p:nvSpPr>
        <p:spPr>
          <a:xfrm>
            <a:off x="1722922" y="297447"/>
            <a:ext cx="8816741" cy="836542"/>
          </a:xfrm>
        </p:spPr>
        <p:txBody>
          <a:bodyPr/>
          <a:lstStyle/>
          <a:p>
            <a:r>
              <a:rPr lang="en-US" sz="4000" b="1" dirty="0" smtClean="0"/>
              <a:t>Risk Complexity</a:t>
            </a:r>
            <a:r>
              <a:rPr lang="en-US" sz="5400" dirty="0" smtClean="0"/>
              <a:t/>
            </a:r>
            <a:br>
              <a:rPr lang="en-US" sz="5400" dirty="0" smtClean="0"/>
            </a:br>
            <a:endParaRPr lang="en-US" sz="5400" dirty="0"/>
          </a:p>
        </p:txBody>
      </p:sp>
      <p:sp>
        <p:nvSpPr>
          <p:cNvPr id="5" name="Slide Number Placeholder 4"/>
          <p:cNvSpPr>
            <a:spLocks noGrp="1"/>
          </p:cNvSpPr>
          <p:nvPr>
            <p:ph type="sldNum" sz="quarter" idx="12"/>
          </p:nvPr>
        </p:nvSpPr>
        <p:spPr/>
        <p:txBody>
          <a:bodyPr/>
          <a:lstStyle/>
          <a:p>
            <a:fld id="{372F8CE3-7D9C-4AA2-88D8-B653B51B101D}" type="slidenum">
              <a:rPr lang="en-US" smtClean="0"/>
              <a:pPr/>
              <a:t>15</a:t>
            </a:fld>
            <a:endParaRPr lang="en-US"/>
          </a:p>
        </p:txBody>
      </p:sp>
      <p:sp>
        <p:nvSpPr>
          <p:cNvPr id="6" name="TextBox 5"/>
          <p:cNvSpPr txBox="1"/>
          <p:nvPr/>
        </p:nvSpPr>
        <p:spPr>
          <a:xfrm>
            <a:off x="394637" y="1944302"/>
            <a:ext cx="2926080" cy="2308324"/>
          </a:xfrm>
          <a:prstGeom prst="rect">
            <a:avLst/>
          </a:prstGeom>
          <a:noFill/>
        </p:spPr>
        <p:txBody>
          <a:bodyPr wrap="square" rtlCol="0">
            <a:spAutoFit/>
          </a:bodyPr>
          <a:lstStyle/>
          <a:p>
            <a:r>
              <a:rPr lang="en-US" dirty="0" smtClean="0"/>
              <a:t>How do we identify where the knobs are to turn to most effectively mitigate all of this risk?</a:t>
            </a:r>
          </a:p>
          <a:p>
            <a:endParaRPr lang="en-US" dirty="0"/>
          </a:p>
          <a:p>
            <a:endParaRPr lang="en-US" dirty="0" smtClean="0"/>
          </a:p>
          <a:p>
            <a:r>
              <a:rPr lang="en-US" dirty="0" smtClean="0"/>
              <a:t>AI/ML are likely to help us figure this out.   </a:t>
            </a:r>
            <a:endParaRPr lang="en-US" dirty="0"/>
          </a:p>
        </p:txBody>
      </p:sp>
    </p:spTree>
    <p:extLst>
      <p:ext uri="{BB962C8B-B14F-4D97-AF65-F5344CB8AC3E}">
        <p14:creationId xmlns:p14="http://schemas.microsoft.com/office/powerpoint/2010/main" val="22914381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meme-portal.jsc.nasa.gov/sites/groups/EIM/LSAH/Shared%20Documents/LSAH%20Library/Publications%20and%20Presentations/Presentation%202017/Images%20for%20Presentation%20ISU%202017/All%20and%20MISC/EVA/Swanson.EV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0019" y="4550411"/>
            <a:ext cx="2478555" cy="16459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7698" y="4161790"/>
            <a:ext cx="1950720" cy="1463040"/>
          </a:xfrm>
          <a:prstGeom prst="rect">
            <a:avLst/>
          </a:prstGeom>
        </p:spPr>
      </p:pic>
      <p:sp>
        <p:nvSpPr>
          <p:cNvPr id="5" name="Title 4"/>
          <p:cNvSpPr>
            <a:spLocks noGrp="1"/>
          </p:cNvSpPr>
          <p:nvPr>
            <p:ph type="title"/>
          </p:nvPr>
        </p:nvSpPr>
        <p:spPr>
          <a:xfrm>
            <a:off x="1667698" y="365125"/>
            <a:ext cx="9686102" cy="1325563"/>
          </a:xfrm>
        </p:spPr>
        <p:txBody>
          <a:bodyPr/>
          <a:lstStyle/>
          <a:p>
            <a:r>
              <a:rPr lang="en-US" sz="4000" b="1" dirty="0" smtClean="0"/>
              <a:t>Conclusions</a:t>
            </a:r>
            <a:endParaRPr lang="en-US" sz="4000" b="1" dirty="0"/>
          </a:p>
        </p:txBody>
      </p:sp>
      <p:sp>
        <p:nvSpPr>
          <p:cNvPr id="6" name="Content Placeholder 5"/>
          <p:cNvSpPr>
            <a:spLocks noGrp="1"/>
          </p:cNvSpPr>
          <p:nvPr>
            <p:ph idx="1"/>
          </p:nvPr>
        </p:nvSpPr>
        <p:spPr>
          <a:xfrm>
            <a:off x="1839951" y="1322862"/>
            <a:ext cx="8675649" cy="3352799"/>
          </a:xfrm>
        </p:spPr>
        <p:txBody>
          <a:bodyPr>
            <a:normAutofit/>
          </a:bodyPr>
          <a:lstStyle/>
          <a:p>
            <a:r>
              <a:rPr lang="en-US" sz="2400" dirty="0"/>
              <a:t>Space travel is an inherently risk </a:t>
            </a:r>
            <a:r>
              <a:rPr lang="en-US" sz="2400" dirty="0" smtClean="0"/>
              <a:t>endeavor and the nature of the risk is complex</a:t>
            </a:r>
            <a:endParaRPr lang="en-US" sz="2400" dirty="0"/>
          </a:p>
          <a:p>
            <a:r>
              <a:rPr lang="en-US" sz="2400" dirty="0" smtClean="0"/>
              <a:t>Human </a:t>
            </a:r>
            <a:r>
              <a:rPr lang="en-US" sz="2400" dirty="0"/>
              <a:t>exploration </a:t>
            </a:r>
            <a:r>
              <a:rPr lang="en-US" sz="2400" dirty="0"/>
              <a:t>requires </a:t>
            </a:r>
            <a:r>
              <a:rPr lang="en-US" sz="2400" dirty="0"/>
              <a:t>optimum </a:t>
            </a:r>
            <a:r>
              <a:rPr lang="en-US" sz="2400" dirty="0"/>
              <a:t>functioning of </a:t>
            </a:r>
            <a:r>
              <a:rPr lang="en-US" sz="2400" dirty="0"/>
              <a:t>both spacecraft and </a:t>
            </a:r>
            <a:r>
              <a:rPr lang="en-US" sz="2400" dirty="0"/>
              <a:t>astronauts.  </a:t>
            </a:r>
            <a:r>
              <a:rPr lang="en-US" sz="2400" dirty="0"/>
              <a:t>Failure of either could result in </a:t>
            </a:r>
            <a:r>
              <a:rPr lang="en-US" sz="2400" dirty="0" smtClean="0"/>
              <a:t>loss of crew or mission objectives.</a:t>
            </a:r>
          </a:p>
          <a:p>
            <a:r>
              <a:rPr lang="en-US" sz="2400" dirty="0" smtClean="0"/>
              <a:t>Current human </a:t>
            </a:r>
            <a:r>
              <a:rPr lang="en-US" sz="2400" dirty="0"/>
              <a:t>s</a:t>
            </a:r>
            <a:r>
              <a:rPr lang="en-US" sz="2400" dirty="0" smtClean="0"/>
              <a:t>ystem </a:t>
            </a:r>
            <a:r>
              <a:rPr lang="en-US" sz="2400" dirty="0"/>
              <a:t>r</a:t>
            </a:r>
            <a:r>
              <a:rPr lang="en-US" sz="2400" dirty="0" smtClean="0"/>
              <a:t>isk framework provides opportunities for machine learning techniques to explore the risk relationships </a:t>
            </a:r>
            <a:endParaRPr lang="en-US" sz="2400" dirty="0"/>
          </a:p>
        </p:txBody>
      </p:sp>
      <p:sp>
        <p:nvSpPr>
          <p:cNvPr id="4" name="Slide Number Placeholder 3"/>
          <p:cNvSpPr>
            <a:spLocks noGrp="1"/>
          </p:cNvSpPr>
          <p:nvPr>
            <p:ph type="sldNum" sz="quarter" idx="4294967295"/>
          </p:nvPr>
        </p:nvSpPr>
        <p:spPr>
          <a:xfrm>
            <a:off x="8077200" y="6356351"/>
            <a:ext cx="2133600" cy="365125"/>
          </a:xfrm>
          <a:prstGeom prst="rect">
            <a:avLst/>
          </a:prstGeom>
        </p:spPr>
        <p:txBody>
          <a:bodyPr/>
          <a:lstStyle/>
          <a:p>
            <a:pPr>
              <a:defRPr/>
            </a:pPr>
            <a:fld id="{0361F232-1559-40E8-9F13-330EA353B5CB}" type="slidenum">
              <a:rPr lang="en-US" smtClean="0">
                <a:solidFill>
                  <a:prstClr val="black">
                    <a:tint val="75000"/>
                  </a:prstClr>
                </a:solidFill>
                <a:sym typeface="Gill Sans" pitchFamily="48" charset="0"/>
              </a:rPr>
              <a:pPr>
                <a:defRPr/>
              </a:pPr>
              <a:t>16</a:t>
            </a:fld>
            <a:endParaRPr lang="en-US" dirty="0">
              <a:solidFill>
                <a:prstClr val="black">
                  <a:tint val="75000"/>
                </a:prstClr>
              </a:solidFill>
              <a:sym typeface="Gill Sans" pitchFamily="48"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7328" y="4893311"/>
            <a:ext cx="1806673" cy="1463040"/>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6458" y="4893310"/>
            <a:ext cx="1950720" cy="1463040"/>
          </a:xfrm>
          <a:prstGeom prst="rect">
            <a:avLst/>
          </a:prstGeom>
        </p:spPr>
      </p:pic>
      <p:pic>
        <p:nvPicPr>
          <p:cNvPr id="2050" name="Picture 2" descr="https://meme-portal.jsc.nasa.gov/sites/groups/EIM/LSAH/Shared%20Documents/LSAH%20Library/Publications%20and%20Presentations/Presentation%202017/Images%20for%20Presentation%20ISU%202017/All%20and%20MISC/Launch%20and%20Land/Landing%20Field%20Exam/Chiao.Inside.MedTen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78240" y="4161792"/>
            <a:ext cx="1737360" cy="179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6666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60E58D69-6F75-46EC-B381-A34C4F305958}" type="slidenum">
              <a:rPr lang="en-US" smtClean="0"/>
              <a:pPr/>
              <a:t>2</a:t>
            </a:fld>
            <a:endParaRPr lang="en-US" sz="1000"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407194"/>
            <a:ext cx="9144000" cy="6043613"/>
          </a:xfrm>
          <a:prstGeom prst="rect">
            <a:avLst/>
          </a:prstGeom>
        </p:spPr>
      </p:pic>
      <p:sp>
        <p:nvSpPr>
          <p:cNvPr id="7" name="TextBox 6"/>
          <p:cNvSpPr txBox="1"/>
          <p:nvPr/>
        </p:nvSpPr>
        <p:spPr>
          <a:xfrm>
            <a:off x="8009862" y="914399"/>
            <a:ext cx="886781" cy="923330"/>
          </a:xfrm>
          <a:prstGeom prst="rect">
            <a:avLst/>
          </a:prstGeom>
          <a:noFill/>
        </p:spPr>
        <p:txBody>
          <a:bodyPr wrap="none" rtlCol="0">
            <a:spAutoFit/>
          </a:bodyPr>
          <a:lstStyle/>
          <a:p>
            <a:r>
              <a:rPr lang="en-US" sz="5400" dirty="0"/>
              <a:t>20</a:t>
            </a:r>
          </a:p>
        </p:txBody>
      </p:sp>
      <p:sp>
        <p:nvSpPr>
          <p:cNvPr id="8" name="TextBox 7"/>
          <p:cNvSpPr txBox="1"/>
          <p:nvPr/>
        </p:nvSpPr>
        <p:spPr>
          <a:xfrm>
            <a:off x="7817501" y="2633260"/>
            <a:ext cx="1237839" cy="923330"/>
          </a:xfrm>
          <a:prstGeom prst="rect">
            <a:avLst/>
          </a:prstGeom>
          <a:noFill/>
        </p:spPr>
        <p:txBody>
          <a:bodyPr wrap="none" rtlCol="0">
            <a:spAutoFit/>
          </a:bodyPr>
          <a:lstStyle/>
          <a:p>
            <a:r>
              <a:rPr lang="en-US" sz="5400" dirty="0"/>
              <a:t>580</a:t>
            </a:r>
          </a:p>
        </p:txBody>
      </p:sp>
      <p:sp>
        <p:nvSpPr>
          <p:cNvPr id="9" name="TextBox 8"/>
          <p:cNvSpPr txBox="1"/>
          <p:nvPr/>
        </p:nvSpPr>
        <p:spPr>
          <a:xfrm>
            <a:off x="7221183" y="4376791"/>
            <a:ext cx="2420856" cy="923330"/>
          </a:xfrm>
          <a:prstGeom prst="rect">
            <a:avLst/>
          </a:prstGeom>
          <a:noFill/>
        </p:spPr>
        <p:txBody>
          <a:bodyPr wrap="none" rtlCol="0">
            <a:spAutoFit/>
          </a:bodyPr>
          <a:lstStyle/>
          <a:p>
            <a:r>
              <a:rPr lang="en-US" sz="5400" dirty="0"/>
              <a:t>1 billion</a:t>
            </a:r>
          </a:p>
        </p:txBody>
      </p:sp>
    </p:spTree>
    <p:extLst>
      <p:ext uri="{BB962C8B-B14F-4D97-AF65-F5344CB8AC3E}">
        <p14:creationId xmlns:p14="http://schemas.microsoft.com/office/powerpoint/2010/main" val="186197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703672" y="104385"/>
            <a:ext cx="9304100" cy="527254"/>
          </a:xfrm>
        </p:spPr>
        <p:txBody>
          <a:bodyPr/>
          <a:lstStyle/>
          <a:p>
            <a:pPr algn="ctr"/>
            <a:r>
              <a:rPr lang="en-US" sz="3000" b="1" dirty="0"/>
              <a:t>Human System Risk Summary – Risks by Hazard </a:t>
            </a:r>
            <a:r>
              <a:rPr lang="en-US" sz="3200" dirty="0"/>
              <a:t/>
            </a:r>
            <a:br>
              <a:rPr lang="en-US" sz="3200" dirty="0"/>
            </a:br>
            <a:r>
              <a:rPr lang="en-US" sz="2000" dirty="0"/>
              <a:t>(as of June 2021)  </a:t>
            </a:r>
            <a:endParaRPr lang="en-US" sz="1600" b="0" i="1" dirty="0"/>
          </a:p>
        </p:txBody>
      </p:sp>
      <p:sp>
        <p:nvSpPr>
          <p:cNvPr id="8" name="Slide Number Placeholder 7"/>
          <p:cNvSpPr>
            <a:spLocks noGrp="1"/>
          </p:cNvSpPr>
          <p:nvPr>
            <p:ph type="sldNum" sz="quarter" idx="12"/>
          </p:nvPr>
        </p:nvSpPr>
        <p:spPr/>
        <p:txBody>
          <a:bodyPr/>
          <a:lstStyle/>
          <a:p>
            <a:fld id="{34B9B58C-2185-4EFE-AF14-24D8BA689035}" type="slidenum">
              <a:rPr lang="en-US" smtClean="0"/>
              <a:t>3</a:t>
            </a:fld>
            <a:endParaRPr lang="en-US"/>
          </a:p>
        </p:txBody>
      </p:sp>
      <p:pic>
        <p:nvPicPr>
          <p:cNvPr id="4" name="Picture 3">
            <a:extLst>
              <a:ext uri="{FF2B5EF4-FFF2-40B4-BE49-F238E27FC236}">
                <a16:creationId xmlns:a16="http://schemas.microsoft.com/office/drawing/2014/main" id="{F7615D24-F1F7-48D7-B9F7-CF9DEC2B5499}"/>
              </a:ext>
            </a:extLst>
          </p:cNvPr>
          <p:cNvPicPr>
            <a:picLocks noChangeAspect="1"/>
          </p:cNvPicPr>
          <p:nvPr/>
        </p:nvPicPr>
        <p:blipFill rotWithShape="1">
          <a:blip r:embed="rId3"/>
          <a:srcRect t="39448" b="45609"/>
          <a:stretch/>
        </p:blipFill>
        <p:spPr>
          <a:xfrm>
            <a:off x="9520562" y="3210575"/>
            <a:ext cx="2505075" cy="814562"/>
          </a:xfrm>
          <a:prstGeom prst="rect">
            <a:avLst/>
          </a:prstGeom>
        </p:spPr>
      </p:pic>
      <p:pic>
        <p:nvPicPr>
          <p:cNvPr id="10" name="Picture 9">
            <a:extLst>
              <a:ext uri="{FF2B5EF4-FFF2-40B4-BE49-F238E27FC236}">
                <a16:creationId xmlns:a16="http://schemas.microsoft.com/office/drawing/2014/main" id="{96D925B6-0429-439D-B522-C1C6EE6D52FE}"/>
              </a:ext>
            </a:extLst>
          </p:cNvPr>
          <p:cNvPicPr>
            <a:picLocks noChangeAspect="1"/>
          </p:cNvPicPr>
          <p:nvPr/>
        </p:nvPicPr>
        <p:blipFill rotWithShape="1">
          <a:blip r:embed="rId4"/>
          <a:srcRect t="83047"/>
          <a:stretch/>
        </p:blipFill>
        <p:spPr>
          <a:xfrm>
            <a:off x="9520562" y="3994280"/>
            <a:ext cx="2505075" cy="938391"/>
          </a:xfrm>
          <a:prstGeom prst="rect">
            <a:avLst/>
          </a:prstGeom>
        </p:spPr>
      </p:pic>
      <p:sp>
        <p:nvSpPr>
          <p:cNvPr id="11" name="Slide Number Placeholder 7">
            <a:extLst>
              <a:ext uri="{FF2B5EF4-FFF2-40B4-BE49-F238E27FC236}">
                <a16:creationId xmlns:a16="http://schemas.microsoft.com/office/drawing/2014/main" id="{262F2B3B-3E23-433C-978E-7045F3DB426B}"/>
              </a:ext>
            </a:extLst>
          </p:cNvPr>
          <p:cNvSpPr txBox="1">
            <a:spLocks/>
          </p:cNvSpPr>
          <p:nvPr/>
        </p:nvSpPr>
        <p:spPr>
          <a:xfrm>
            <a:off x="10475691" y="6374454"/>
            <a:ext cx="2743200" cy="365125"/>
          </a:xfrm>
          <a:prstGeom prst="rect">
            <a:avLst/>
          </a:prstGeom>
        </p:spPr>
        <p:txBody>
          <a:bodyPr vert="horz" lIns="91440" tIns="45720" rIns="91440" bIns="45720" rtlCol="0" anchor="b"/>
          <a:lstStyle>
            <a:defPPr>
              <a:defRPr lang="en-US"/>
            </a:defPPr>
            <a:lvl1pPr algn="r" rtl="0" eaLnBrk="0" fontAlgn="base" hangingPunct="0">
              <a:spcBef>
                <a:spcPct val="50000"/>
              </a:spcBef>
              <a:spcAft>
                <a:spcPct val="0"/>
              </a:spcAft>
              <a:defRPr sz="750" b="0" kern="1200">
                <a:solidFill>
                  <a:schemeClr val="tx1">
                    <a:tint val="75000"/>
                  </a:schemeClr>
                </a:solidFill>
                <a:latin typeface="+mn-lt"/>
                <a:ea typeface="+mn-ea"/>
                <a:cs typeface="+mn-cs"/>
              </a:defRPr>
            </a:lvl1pPr>
            <a:lvl2pPr marL="457200" algn="l" rtl="0" eaLnBrk="0" fontAlgn="base" hangingPunct="0">
              <a:spcBef>
                <a:spcPct val="50000"/>
              </a:spcBef>
              <a:spcAft>
                <a:spcPct val="0"/>
              </a:spcAft>
              <a:defRPr sz="1400" kern="1200">
                <a:solidFill>
                  <a:schemeClr val="tx1"/>
                </a:solidFill>
                <a:latin typeface="Arial" charset="0"/>
                <a:ea typeface="+mn-ea"/>
                <a:cs typeface="+mn-cs"/>
              </a:defRPr>
            </a:lvl2pPr>
            <a:lvl3pPr marL="914400" algn="l" rtl="0" eaLnBrk="0" fontAlgn="base" hangingPunct="0">
              <a:spcBef>
                <a:spcPct val="50000"/>
              </a:spcBef>
              <a:spcAft>
                <a:spcPct val="0"/>
              </a:spcAft>
              <a:defRPr sz="1400" kern="1200">
                <a:solidFill>
                  <a:schemeClr val="tx1"/>
                </a:solidFill>
                <a:latin typeface="Arial" charset="0"/>
                <a:ea typeface="+mn-ea"/>
                <a:cs typeface="+mn-cs"/>
              </a:defRPr>
            </a:lvl3pPr>
            <a:lvl4pPr marL="1371600" algn="l" rtl="0" eaLnBrk="0" fontAlgn="base" hangingPunct="0">
              <a:spcBef>
                <a:spcPct val="50000"/>
              </a:spcBef>
              <a:spcAft>
                <a:spcPct val="0"/>
              </a:spcAft>
              <a:defRPr sz="1400" kern="1200">
                <a:solidFill>
                  <a:schemeClr val="tx1"/>
                </a:solidFill>
                <a:latin typeface="Arial" charset="0"/>
                <a:ea typeface="+mn-ea"/>
                <a:cs typeface="+mn-cs"/>
              </a:defRPr>
            </a:lvl4pPr>
            <a:lvl5pPr marL="1828800" algn="l" rtl="0" eaLnBrk="0" fontAlgn="base" hangingPunct="0">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fld id="{34B9B58C-2185-4EFE-AF14-24D8BA689035}" type="slidenum">
              <a:rPr lang="en-US" smtClean="0"/>
              <a:pPr/>
              <a:t>3</a:t>
            </a:fld>
            <a:endParaRPr lang="en-US"/>
          </a:p>
        </p:txBody>
      </p:sp>
      <p:sp>
        <p:nvSpPr>
          <p:cNvPr id="25" name="Oval 24">
            <a:extLst>
              <a:ext uri="{FF2B5EF4-FFF2-40B4-BE49-F238E27FC236}">
                <a16:creationId xmlns:a16="http://schemas.microsoft.com/office/drawing/2014/main" id="{F28586DD-8AC6-48FA-94F9-734E28A72700}"/>
              </a:ext>
            </a:extLst>
          </p:cNvPr>
          <p:cNvSpPr/>
          <p:nvPr/>
        </p:nvSpPr>
        <p:spPr>
          <a:xfrm>
            <a:off x="6798081" y="8001695"/>
            <a:ext cx="857250" cy="171450"/>
          </a:xfrm>
          <a:prstGeom prst="ellipse">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8BBCA74-6D8C-4BC5-841F-695030C79CA7}"/>
              </a:ext>
            </a:extLst>
          </p:cNvPr>
          <p:cNvSpPr/>
          <p:nvPr/>
        </p:nvSpPr>
        <p:spPr>
          <a:xfrm>
            <a:off x="11105846" y="7989441"/>
            <a:ext cx="857250" cy="171450"/>
          </a:xfrm>
          <a:prstGeom prst="ellipse">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8B6C2E6-2D53-489C-8338-C28EC3CF8E2A}"/>
              </a:ext>
            </a:extLst>
          </p:cNvPr>
          <p:cNvSpPr/>
          <p:nvPr/>
        </p:nvSpPr>
        <p:spPr>
          <a:xfrm>
            <a:off x="11124368" y="7867205"/>
            <a:ext cx="857250" cy="171450"/>
          </a:xfrm>
          <a:prstGeom prst="ellipse">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ACE7A56-7970-46AE-9F85-2D38799FC6C1}"/>
              </a:ext>
            </a:extLst>
          </p:cNvPr>
          <p:cNvPicPr>
            <a:picLocks noChangeAspect="1"/>
          </p:cNvPicPr>
          <p:nvPr/>
        </p:nvPicPr>
        <p:blipFill>
          <a:blip r:embed="rId5"/>
          <a:stretch>
            <a:fillRect/>
          </a:stretch>
        </p:blipFill>
        <p:spPr>
          <a:xfrm>
            <a:off x="361239" y="1035757"/>
            <a:ext cx="9239957" cy="5431427"/>
          </a:xfrm>
          <a:prstGeom prst="rect">
            <a:avLst/>
          </a:prstGeom>
        </p:spPr>
      </p:pic>
      <p:sp>
        <p:nvSpPr>
          <p:cNvPr id="14" name="Rectangle 13">
            <a:extLst>
              <a:ext uri="{FF2B5EF4-FFF2-40B4-BE49-F238E27FC236}">
                <a16:creationId xmlns:a16="http://schemas.microsoft.com/office/drawing/2014/main" id="{3648F42A-9891-42DA-BB45-07FD8A7A7529}"/>
              </a:ext>
            </a:extLst>
          </p:cNvPr>
          <p:cNvSpPr/>
          <p:nvPr/>
        </p:nvSpPr>
        <p:spPr>
          <a:xfrm>
            <a:off x="5981225" y="3275112"/>
            <a:ext cx="229550" cy="307777"/>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21" name="Rectangle 20">
            <a:extLst>
              <a:ext uri="{FF2B5EF4-FFF2-40B4-BE49-F238E27FC236}">
                <a16:creationId xmlns:a16="http://schemas.microsoft.com/office/drawing/2014/main" id="{16D156F1-E1BC-42DF-9F37-61EAFB4FE929}"/>
              </a:ext>
            </a:extLst>
          </p:cNvPr>
          <p:cNvSpPr/>
          <p:nvPr/>
        </p:nvSpPr>
        <p:spPr>
          <a:xfrm>
            <a:off x="5981225" y="3275112"/>
            <a:ext cx="229550" cy="307777"/>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23" name="Picture 22">
            <a:extLst>
              <a:ext uri="{FF2B5EF4-FFF2-40B4-BE49-F238E27FC236}">
                <a16:creationId xmlns:a16="http://schemas.microsoft.com/office/drawing/2014/main" id="{4EA4B596-266B-47F5-90D6-6089125680F4}"/>
              </a:ext>
            </a:extLst>
          </p:cNvPr>
          <p:cNvPicPr>
            <a:picLocks noChangeAspect="1"/>
          </p:cNvPicPr>
          <p:nvPr/>
        </p:nvPicPr>
        <p:blipFill>
          <a:blip r:embed="rId6"/>
          <a:stretch>
            <a:fillRect/>
          </a:stretch>
        </p:blipFill>
        <p:spPr>
          <a:xfrm>
            <a:off x="9583104" y="1423301"/>
            <a:ext cx="2379992" cy="1283222"/>
          </a:xfrm>
          <a:prstGeom prst="rect">
            <a:avLst/>
          </a:prstGeom>
        </p:spPr>
      </p:pic>
      <p:pic>
        <p:nvPicPr>
          <p:cNvPr id="24" name="Picture 23">
            <a:extLst>
              <a:ext uri="{FF2B5EF4-FFF2-40B4-BE49-F238E27FC236}">
                <a16:creationId xmlns:a16="http://schemas.microsoft.com/office/drawing/2014/main" id="{B2D03858-0F6A-41D1-9BB8-167921C9FA6D}"/>
              </a:ext>
            </a:extLst>
          </p:cNvPr>
          <p:cNvPicPr>
            <a:picLocks noChangeAspect="1"/>
          </p:cNvPicPr>
          <p:nvPr/>
        </p:nvPicPr>
        <p:blipFill>
          <a:blip r:embed="rId7"/>
          <a:stretch>
            <a:fillRect/>
          </a:stretch>
        </p:blipFill>
        <p:spPr>
          <a:xfrm>
            <a:off x="9582674" y="2580566"/>
            <a:ext cx="2341067" cy="591363"/>
          </a:xfrm>
          <a:prstGeom prst="rect">
            <a:avLst/>
          </a:prstGeom>
        </p:spPr>
      </p:pic>
      <p:sp>
        <p:nvSpPr>
          <p:cNvPr id="30" name="Rectangle 29">
            <a:extLst>
              <a:ext uri="{FF2B5EF4-FFF2-40B4-BE49-F238E27FC236}">
                <a16:creationId xmlns:a16="http://schemas.microsoft.com/office/drawing/2014/main" id="{BF1C2E87-F50C-4441-A635-C20521648CF1}"/>
              </a:ext>
            </a:extLst>
          </p:cNvPr>
          <p:cNvSpPr/>
          <p:nvPr/>
        </p:nvSpPr>
        <p:spPr>
          <a:xfrm>
            <a:off x="9700570" y="4529189"/>
            <a:ext cx="2442963" cy="400110"/>
          </a:xfrm>
          <a:prstGeom prst="rect">
            <a:avLst/>
          </a:prstGeom>
        </p:spPr>
        <p:txBody>
          <a:bodyPr wrap="square">
            <a:spAutoFit/>
          </a:bodyPr>
          <a:lstStyle/>
          <a:p>
            <a:r>
              <a:rPr lang="en-US" sz="1000" baseline="30000" dirty="0">
                <a:latin typeface="+mn-lt"/>
              </a:rPr>
              <a:t>5x5</a:t>
            </a:r>
            <a:r>
              <a:rPr lang="en-US" sz="1000" dirty="0">
                <a:latin typeface="+mn-lt"/>
              </a:rPr>
              <a:t> item - Risk has been updated using 5x5 scale</a:t>
            </a:r>
          </a:p>
        </p:txBody>
      </p:sp>
    </p:spTree>
    <p:extLst>
      <p:ext uri="{BB962C8B-B14F-4D97-AF65-F5344CB8AC3E}">
        <p14:creationId xmlns:p14="http://schemas.microsoft.com/office/powerpoint/2010/main" val="49780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199" y="196967"/>
            <a:ext cx="8697951" cy="601484"/>
          </a:xfrm>
        </p:spPr>
        <p:txBody>
          <a:bodyPr/>
          <a:lstStyle/>
          <a:p>
            <a:r>
              <a:rPr lang="en-US" sz="4000" dirty="0" smtClean="0">
                <a:latin typeface="+mn-lt"/>
              </a:rPr>
              <a:t>Performance Decrement Consequences</a:t>
            </a:r>
            <a:endParaRPr lang="en-US" sz="4000" dirty="0">
              <a:latin typeface="+mn-lt"/>
            </a:endParaRPr>
          </a:p>
        </p:txBody>
      </p:sp>
      <p:sp>
        <p:nvSpPr>
          <p:cNvPr id="4" name="Slide Number Placeholder 3"/>
          <p:cNvSpPr>
            <a:spLocks noGrp="1"/>
          </p:cNvSpPr>
          <p:nvPr>
            <p:ph type="sldNum" sz="quarter" idx="4294967295"/>
          </p:nvPr>
        </p:nvSpPr>
        <p:spPr/>
        <p:txBody>
          <a:bodyPr/>
          <a:lstStyle/>
          <a:p>
            <a:fld id="{60E58D69-6F75-46EC-B381-A34C4F305958}" type="slidenum">
              <a:rPr lang="en-US" smtClean="0"/>
              <a:pPr/>
              <a:t>4</a:t>
            </a:fld>
            <a:endParaRPr lang="en-US" sz="750"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37343" y="1794738"/>
            <a:ext cx="5102678" cy="3256658"/>
          </a:xfrm>
          <a:prstGeom prst="rect">
            <a:avLst/>
          </a:prstGeom>
        </p:spPr>
      </p:pic>
      <p:sp>
        <p:nvSpPr>
          <p:cNvPr id="8" name="TextBox 7"/>
          <p:cNvSpPr txBox="1"/>
          <p:nvPr/>
        </p:nvSpPr>
        <p:spPr>
          <a:xfrm>
            <a:off x="3335638" y="1154960"/>
            <a:ext cx="1931945" cy="577081"/>
          </a:xfrm>
          <a:prstGeom prst="rect">
            <a:avLst/>
          </a:prstGeom>
          <a:solidFill>
            <a:schemeClr val="bg1"/>
          </a:solidFill>
          <a:ln w="28575">
            <a:solidFill>
              <a:srgbClr val="0000FF"/>
            </a:solidFill>
          </a:ln>
        </p:spPr>
        <p:txBody>
          <a:bodyPr wrap="square" rtlCol="0">
            <a:spAutoFit/>
          </a:bodyPr>
          <a:lstStyle/>
          <a:p>
            <a:pPr algn="ctr"/>
            <a:r>
              <a:rPr lang="en-US" sz="1050" i="1" dirty="0"/>
              <a:t>Selection Standards </a:t>
            </a:r>
            <a:r>
              <a:rPr lang="en-US" sz="1050" dirty="0"/>
              <a:t>see diminishing risk returns as mission duration increases</a:t>
            </a:r>
          </a:p>
        </p:txBody>
      </p:sp>
      <p:sp>
        <p:nvSpPr>
          <p:cNvPr id="9" name="TextBox 8"/>
          <p:cNvSpPr txBox="1"/>
          <p:nvPr/>
        </p:nvSpPr>
        <p:spPr>
          <a:xfrm>
            <a:off x="8884655" y="2791497"/>
            <a:ext cx="1498932" cy="1015663"/>
          </a:xfrm>
          <a:prstGeom prst="rect">
            <a:avLst/>
          </a:prstGeom>
          <a:solidFill>
            <a:schemeClr val="bg1"/>
          </a:solidFill>
          <a:ln w="28575">
            <a:solidFill>
              <a:srgbClr val="FD2615"/>
            </a:solidFill>
          </a:ln>
        </p:spPr>
        <p:txBody>
          <a:bodyPr wrap="square" rtlCol="0">
            <a:spAutoFit/>
          </a:bodyPr>
          <a:lstStyle/>
          <a:p>
            <a:pPr algn="ctr"/>
            <a:r>
              <a:rPr lang="en-US" sz="1200" i="1" dirty="0"/>
              <a:t>Mission </a:t>
            </a:r>
            <a:r>
              <a:rPr lang="en-US" sz="1200" dirty="0"/>
              <a:t>medical risk is bounded by the medical capability that is available in mission</a:t>
            </a:r>
          </a:p>
        </p:txBody>
      </p:sp>
      <p:cxnSp>
        <p:nvCxnSpPr>
          <p:cNvPr id="12" name="Straight Arrow Connector 11"/>
          <p:cNvCxnSpPr>
            <a:stCxn id="8" idx="2"/>
          </p:cNvCxnSpPr>
          <p:nvPr/>
        </p:nvCxnSpPr>
        <p:spPr bwMode="auto">
          <a:xfrm>
            <a:off x="4301610" y="1732040"/>
            <a:ext cx="251340" cy="703700"/>
          </a:xfrm>
          <a:prstGeom prst="straightConnector1">
            <a:avLst/>
          </a:prstGeom>
          <a:noFill/>
          <a:ln w="9525" cap="flat" cmpd="sng" algn="ctr">
            <a:solidFill>
              <a:srgbClr val="0000FF"/>
            </a:solidFill>
            <a:prstDash val="solid"/>
            <a:round/>
            <a:headEnd type="none" w="med" len="med"/>
            <a:tailEnd type="triangle"/>
          </a:ln>
          <a:effectLst>
            <a:outerShdw blurRad="63500" dist="17961" dir="2700000" algn="ctr" rotWithShape="0">
              <a:schemeClr val="tx1">
                <a:alpha val="74998"/>
              </a:schemeClr>
            </a:outerShdw>
          </a:effectLst>
        </p:spPr>
      </p:cxnSp>
      <p:cxnSp>
        <p:nvCxnSpPr>
          <p:cNvPr id="14" name="Straight Connector 13"/>
          <p:cNvCxnSpPr/>
          <p:nvPr/>
        </p:nvCxnSpPr>
        <p:spPr bwMode="auto">
          <a:xfrm>
            <a:off x="8288773" y="2593853"/>
            <a:ext cx="412708" cy="0"/>
          </a:xfrm>
          <a:prstGeom prst="line">
            <a:avLst/>
          </a:prstGeom>
          <a:noFill/>
          <a:ln w="9525" cap="flat" cmpd="sng" algn="ctr">
            <a:solidFill>
              <a:srgbClr val="FD2615"/>
            </a:solidFill>
            <a:prstDash val="solid"/>
            <a:round/>
            <a:headEnd type="none" w="med" len="med"/>
            <a:tailEnd type="none" w="med" len="med"/>
          </a:ln>
          <a:effectLst>
            <a:outerShdw blurRad="63500" dist="17961" dir="2700000" algn="ctr" rotWithShape="0">
              <a:schemeClr val="tx1">
                <a:alpha val="74998"/>
              </a:schemeClr>
            </a:outerShdw>
          </a:effectLst>
        </p:spPr>
      </p:cxnSp>
      <p:cxnSp>
        <p:nvCxnSpPr>
          <p:cNvPr id="15" name="Straight Connector 14"/>
          <p:cNvCxnSpPr/>
          <p:nvPr/>
        </p:nvCxnSpPr>
        <p:spPr bwMode="auto">
          <a:xfrm flipV="1">
            <a:off x="8385349" y="4022737"/>
            <a:ext cx="323942" cy="679"/>
          </a:xfrm>
          <a:prstGeom prst="line">
            <a:avLst/>
          </a:prstGeom>
          <a:noFill/>
          <a:ln w="9525" cap="flat" cmpd="sng" algn="ctr">
            <a:solidFill>
              <a:srgbClr val="FD2615"/>
            </a:solidFill>
            <a:prstDash val="solid"/>
            <a:round/>
            <a:headEnd type="none" w="med" len="med"/>
            <a:tailEnd type="none" w="med" len="med"/>
          </a:ln>
          <a:effectLst>
            <a:outerShdw blurRad="63500" dist="17961" dir="2700000" algn="ctr" rotWithShape="0">
              <a:schemeClr val="tx1">
                <a:alpha val="74998"/>
              </a:schemeClr>
            </a:outerShdw>
          </a:effectLst>
        </p:spPr>
      </p:cxnSp>
      <p:sp>
        <p:nvSpPr>
          <p:cNvPr id="22" name="Rectangle 21"/>
          <p:cNvSpPr/>
          <p:nvPr/>
        </p:nvSpPr>
        <p:spPr>
          <a:xfrm>
            <a:off x="2340852" y="2118387"/>
            <a:ext cx="135682" cy="156435"/>
          </a:xfrm>
          <a:prstGeom prst="rect">
            <a:avLst/>
          </a:prstGeom>
          <a:solidFill>
            <a:srgbClr val="A5002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50" dirty="0"/>
          </a:p>
        </p:txBody>
      </p:sp>
      <p:sp>
        <p:nvSpPr>
          <p:cNvPr id="23" name="Rectangle 22"/>
          <p:cNvSpPr/>
          <p:nvPr/>
        </p:nvSpPr>
        <p:spPr>
          <a:xfrm>
            <a:off x="2340852" y="2934207"/>
            <a:ext cx="135682" cy="156435"/>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50" dirty="0"/>
          </a:p>
        </p:txBody>
      </p:sp>
      <p:sp>
        <p:nvSpPr>
          <p:cNvPr id="24" name="Rectangle 23"/>
          <p:cNvSpPr/>
          <p:nvPr/>
        </p:nvSpPr>
        <p:spPr>
          <a:xfrm>
            <a:off x="2374869" y="3807160"/>
            <a:ext cx="135682" cy="15643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50" dirty="0"/>
          </a:p>
        </p:txBody>
      </p:sp>
      <p:sp>
        <p:nvSpPr>
          <p:cNvPr id="25" name="TextBox 24"/>
          <p:cNvSpPr txBox="1"/>
          <p:nvPr/>
        </p:nvSpPr>
        <p:spPr>
          <a:xfrm>
            <a:off x="2560916" y="2017655"/>
            <a:ext cx="852096" cy="415498"/>
          </a:xfrm>
          <a:prstGeom prst="rect">
            <a:avLst/>
          </a:prstGeom>
          <a:solidFill>
            <a:schemeClr val="bg1">
              <a:lumMod val="95000"/>
            </a:schemeClr>
          </a:solidFill>
        </p:spPr>
        <p:txBody>
          <a:bodyPr wrap="square" rtlCol="0">
            <a:spAutoFit/>
          </a:bodyPr>
          <a:lstStyle/>
          <a:p>
            <a:r>
              <a:rPr lang="en-US" sz="1050" dirty="0"/>
              <a:t>No Medical Capability</a:t>
            </a:r>
          </a:p>
        </p:txBody>
      </p:sp>
      <p:sp>
        <p:nvSpPr>
          <p:cNvPr id="26" name="TextBox 25"/>
          <p:cNvSpPr txBox="1"/>
          <p:nvPr/>
        </p:nvSpPr>
        <p:spPr>
          <a:xfrm>
            <a:off x="2571089" y="2754121"/>
            <a:ext cx="872984" cy="577081"/>
          </a:xfrm>
          <a:prstGeom prst="rect">
            <a:avLst/>
          </a:prstGeom>
          <a:solidFill>
            <a:schemeClr val="bg1">
              <a:lumMod val="95000"/>
            </a:schemeClr>
          </a:solidFill>
        </p:spPr>
        <p:txBody>
          <a:bodyPr wrap="square" rtlCol="0">
            <a:spAutoFit/>
          </a:bodyPr>
          <a:lstStyle/>
          <a:p>
            <a:r>
              <a:rPr lang="en-US" sz="1050" dirty="0"/>
              <a:t>Unlimited ISS Medical Capability</a:t>
            </a:r>
          </a:p>
        </p:txBody>
      </p:sp>
      <p:sp>
        <p:nvSpPr>
          <p:cNvPr id="27" name="TextBox 26"/>
          <p:cNvSpPr txBox="1"/>
          <p:nvPr/>
        </p:nvSpPr>
        <p:spPr>
          <a:xfrm>
            <a:off x="2582759" y="3568965"/>
            <a:ext cx="1124767" cy="900246"/>
          </a:xfrm>
          <a:prstGeom prst="rect">
            <a:avLst/>
          </a:prstGeom>
          <a:solidFill>
            <a:schemeClr val="bg1">
              <a:lumMod val="95000"/>
            </a:schemeClr>
          </a:solidFill>
        </p:spPr>
        <p:txBody>
          <a:bodyPr wrap="square" rtlCol="0">
            <a:spAutoFit/>
          </a:bodyPr>
          <a:lstStyle/>
          <a:p>
            <a:r>
              <a:rPr lang="en-US" sz="1050" dirty="0"/>
              <a:t>Single ISS Medical Capability </a:t>
            </a:r>
          </a:p>
          <a:p>
            <a:r>
              <a:rPr lang="en-US" sz="1050" dirty="0"/>
              <a:t>(i.e. No Resupply)</a:t>
            </a:r>
          </a:p>
        </p:txBody>
      </p:sp>
      <p:sp>
        <p:nvSpPr>
          <p:cNvPr id="29" name="TextBox 28"/>
          <p:cNvSpPr txBox="1"/>
          <p:nvPr/>
        </p:nvSpPr>
        <p:spPr>
          <a:xfrm>
            <a:off x="4203397" y="4638014"/>
            <a:ext cx="3903441" cy="323165"/>
          </a:xfrm>
          <a:prstGeom prst="rect">
            <a:avLst/>
          </a:prstGeom>
          <a:solidFill>
            <a:schemeClr val="bg1"/>
          </a:solidFill>
        </p:spPr>
        <p:txBody>
          <a:bodyPr wrap="none" rtlCol="0">
            <a:spAutoFit/>
          </a:bodyPr>
          <a:lstStyle/>
          <a:p>
            <a:r>
              <a:rPr lang="en-US" sz="1500" dirty="0">
                <a:solidFill>
                  <a:srgbClr val="FF0000"/>
                </a:solidFill>
                <a:ea typeface="Segoe UI Historic" panose="020B0502040204020203" pitchFamily="34" charset="0"/>
                <a:cs typeface="Segoe UI Historic" panose="020B0502040204020203" pitchFamily="34" charset="0"/>
              </a:rPr>
              <a:t>IMM Run S-20180531-405, 100,000 simulations</a:t>
            </a:r>
          </a:p>
        </p:txBody>
      </p:sp>
      <p:sp>
        <p:nvSpPr>
          <p:cNvPr id="33" name="TextBox 32"/>
          <p:cNvSpPr txBox="1"/>
          <p:nvPr/>
        </p:nvSpPr>
        <p:spPr>
          <a:xfrm>
            <a:off x="5514582" y="1987382"/>
            <a:ext cx="1097413" cy="230832"/>
          </a:xfrm>
          <a:prstGeom prst="rect">
            <a:avLst/>
          </a:prstGeom>
          <a:solidFill>
            <a:schemeClr val="bg1"/>
          </a:solidFill>
        </p:spPr>
        <p:txBody>
          <a:bodyPr wrap="square" rtlCol="0">
            <a:spAutoFit/>
          </a:bodyPr>
          <a:lstStyle/>
          <a:p>
            <a:pPr algn="ctr"/>
            <a:r>
              <a:rPr lang="en-US" sz="900" dirty="0"/>
              <a:t>Crew Health Index</a:t>
            </a:r>
          </a:p>
        </p:txBody>
      </p:sp>
      <p:cxnSp>
        <p:nvCxnSpPr>
          <p:cNvPr id="7" name="Straight Arrow Connector 6"/>
          <p:cNvCxnSpPr/>
          <p:nvPr/>
        </p:nvCxnSpPr>
        <p:spPr bwMode="auto">
          <a:xfrm flipH="1" flipV="1">
            <a:off x="8529983" y="2601500"/>
            <a:ext cx="19004" cy="1430204"/>
          </a:xfrm>
          <a:prstGeom prst="straightConnector1">
            <a:avLst/>
          </a:prstGeom>
          <a:noFill/>
          <a:ln w="57150" cap="flat" cmpd="sng" algn="ctr">
            <a:solidFill>
              <a:srgbClr val="FD2615"/>
            </a:solidFill>
            <a:prstDash val="solid"/>
            <a:round/>
            <a:headEnd type="arrow" w="med" len="med"/>
            <a:tailEnd type="arrow" w="med" len="med"/>
          </a:ln>
          <a:effectLst/>
        </p:spPr>
      </p:cxnSp>
      <p:cxnSp>
        <p:nvCxnSpPr>
          <p:cNvPr id="13" name="Straight Arrow Connector 12"/>
          <p:cNvCxnSpPr>
            <a:stCxn id="8" idx="3"/>
          </p:cNvCxnSpPr>
          <p:nvPr/>
        </p:nvCxnSpPr>
        <p:spPr bwMode="auto">
          <a:xfrm>
            <a:off x="5267583" y="1443500"/>
            <a:ext cx="1120081" cy="1647142"/>
          </a:xfrm>
          <a:prstGeom prst="straightConnector1">
            <a:avLst/>
          </a:prstGeom>
          <a:noFill/>
          <a:ln w="9525" cap="flat" cmpd="sng" algn="ctr">
            <a:solidFill>
              <a:srgbClr val="0000FF"/>
            </a:solidFill>
            <a:prstDash val="solid"/>
            <a:round/>
            <a:headEnd type="none" w="med" len="med"/>
            <a:tailEnd type="triangle"/>
          </a:ln>
          <a:effectLst>
            <a:outerShdw blurRad="63500" dist="17961" dir="2700000" algn="ctr" rotWithShape="0">
              <a:schemeClr val="tx1">
                <a:alpha val="74998"/>
              </a:schemeClr>
            </a:outerShdw>
          </a:effectLst>
        </p:spPr>
      </p:cxnSp>
      <p:sp>
        <p:nvSpPr>
          <p:cNvPr id="20" name="Rectangle 19"/>
          <p:cNvSpPr/>
          <p:nvPr/>
        </p:nvSpPr>
        <p:spPr>
          <a:xfrm>
            <a:off x="2510552" y="5318641"/>
            <a:ext cx="7462191" cy="646331"/>
          </a:xfrm>
          <a:prstGeom prst="rect">
            <a:avLst/>
          </a:prstGeom>
          <a:solidFill>
            <a:schemeClr val="accent1">
              <a:lumMod val="20000"/>
              <a:lumOff val="80000"/>
            </a:schemeClr>
          </a:solidFill>
        </p:spPr>
        <p:txBody>
          <a:bodyPr wrap="square">
            <a:spAutoFit/>
          </a:bodyPr>
          <a:lstStyle/>
          <a:p>
            <a:pPr algn="ctr"/>
            <a:r>
              <a:rPr lang="en-US" dirty="0"/>
              <a:t>The level of performance risk we carry depends on what we design into the vehicles, NOT how healthy the crew is at the start of a mission</a:t>
            </a:r>
          </a:p>
        </p:txBody>
      </p:sp>
    </p:spTree>
    <p:extLst>
      <p:ext uri="{BB962C8B-B14F-4D97-AF65-F5344CB8AC3E}">
        <p14:creationId xmlns:p14="http://schemas.microsoft.com/office/powerpoint/2010/main" val="1228841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0816" y="247123"/>
            <a:ext cx="7886700" cy="486813"/>
          </a:xfrm>
        </p:spPr>
        <p:txBody>
          <a:bodyPr/>
          <a:lstStyle/>
          <a:p>
            <a:r>
              <a:rPr lang="en-US" sz="4000" dirty="0" smtClean="0">
                <a:latin typeface="+mn-lt"/>
              </a:rPr>
              <a:t>Loss of Crew Life Consequence</a:t>
            </a:r>
            <a:endParaRPr lang="en-US" sz="4000" dirty="0">
              <a:latin typeface="+mn-lt"/>
            </a:endParaRPr>
          </a:p>
        </p:txBody>
      </p:sp>
      <p:sp>
        <p:nvSpPr>
          <p:cNvPr id="5" name="Slide Number Placeholder 4"/>
          <p:cNvSpPr>
            <a:spLocks noGrp="1"/>
          </p:cNvSpPr>
          <p:nvPr>
            <p:ph type="sldNum" sz="quarter" idx="4294967295"/>
          </p:nvPr>
        </p:nvSpPr>
        <p:spPr/>
        <p:txBody>
          <a:bodyPr/>
          <a:lstStyle/>
          <a:p>
            <a:fld id="{60E58D69-6F75-46EC-B381-A34C4F305958}" type="slidenum">
              <a:rPr lang="en-US" smtClean="0"/>
              <a:pPr/>
              <a:t>5</a:t>
            </a:fld>
            <a:endParaRPr lang="en-US" sz="750"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64127" y="1617963"/>
            <a:ext cx="5534247" cy="3644505"/>
          </a:xfrm>
          <a:prstGeom prst="rect">
            <a:avLst/>
          </a:prstGeom>
        </p:spPr>
      </p:pic>
      <p:sp>
        <p:nvSpPr>
          <p:cNvPr id="7" name="TextBox 6"/>
          <p:cNvSpPr txBox="1"/>
          <p:nvPr/>
        </p:nvSpPr>
        <p:spPr>
          <a:xfrm>
            <a:off x="3887685" y="4825555"/>
            <a:ext cx="3903441" cy="323165"/>
          </a:xfrm>
          <a:prstGeom prst="rect">
            <a:avLst/>
          </a:prstGeom>
          <a:solidFill>
            <a:schemeClr val="bg1"/>
          </a:solidFill>
        </p:spPr>
        <p:txBody>
          <a:bodyPr wrap="none" rtlCol="0">
            <a:spAutoFit/>
          </a:bodyPr>
          <a:lstStyle/>
          <a:p>
            <a:r>
              <a:rPr lang="en-US" sz="1500" dirty="0">
                <a:solidFill>
                  <a:srgbClr val="FF0000"/>
                </a:solidFill>
                <a:ea typeface="Segoe UI Historic" panose="020B0502040204020203" pitchFamily="34" charset="0"/>
                <a:cs typeface="Segoe UI Historic" panose="020B0502040204020203" pitchFamily="34" charset="0"/>
              </a:rPr>
              <a:t>IMM Run S-20180531-405, 100,000 simulations</a:t>
            </a:r>
          </a:p>
        </p:txBody>
      </p:sp>
      <p:cxnSp>
        <p:nvCxnSpPr>
          <p:cNvPr id="8" name="Straight Arrow Connector 7"/>
          <p:cNvCxnSpPr/>
          <p:nvPr/>
        </p:nvCxnSpPr>
        <p:spPr bwMode="auto">
          <a:xfrm flipH="1">
            <a:off x="8474479" y="4084813"/>
            <a:ext cx="555827" cy="7976"/>
          </a:xfrm>
          <a:prstGeom prst="straightConnector1">
            <a:avLst/>
          </a:prstGeom>
          <a:noFill/>
          <a:ln w="57150" cap="flat" cmpd="sng" algn="ctr">
            <a:solidFill>
              <a:srgbClr val="FF0000"/>
            </a:solidFill>
            <a:prstDash val="solid"/>
            <a:round/>
            <a:headEnd type="none" w="med" len="med"/>
            <a:tailEnd type="triangle"/>
          </a:ln>
          <a:effectLst/>
        </p:spPr>
      </p:cxnSp>
      <p:sp>
        <p:nvSpPr>
          <p:cNvPr id="9" name="TextBox 8"/>
          <p:cNvSpPr txBox="1"/>
          <p:nvPr/>
        </p:nvSpPr>
        <p:spPr>
          <a:xfrm>
            <a:off x="9068809" y="4015579"/>
            <a:ext cx="1409549" cy="646331"/>
          </a:xfrm>
          <a:prstGeom prst="rect">
            <a:avLst/>
          </a:prstGeom>
          <a:noFill/>
        </p:spPr>
        <p:txBody>
          <a:bodyPr wrap="square" rtlCol="0">
            <a:spAutoFit/>
          </a:bodyPr>
          <a:lstStyle/>
          <a:p>
            <a:pPr algn="ctr"/>
            <a:r>
              <a:rPr lang="en-US" sz="900" dirty="0"/>
              <a:t>1/90 is where the Space Shuttle total LOC risk fell at the end of the program.</a:t>
            </a:r>
          </a:p>
        </p:txBody>
      </p:sp>
      <p:cxnSp>
        <p:nvCxnSpPr>
          <p:cNvPr id="13" name="Straight Connector 12"/>
          <p:cNvCxnSpPr/>
          <p:nvPr/>
        </p:nvCxnSpPr>
        <p:spPr bwMode="auto">
          <a:xfrm>
            <a:off x="3544187" y="4084813"/>
            <a:ext cx="4783455" cy="0"/>
          </a:xfrm>
          <a:prstGeom prst="line">
            <a:avLst/>
          </a:prstGeom>
          <a:noFill/>
          <a:ln w="38100" cap="flat" cmpd="sng" algn="ctr">
            <a:solidFill>
              <a:srgbClr val="FF0000"/>
            </a:solidFill>
            <a:prstDash val="dash"/>
            <a:round/>
            <a:headEnd type="none" w="med" len="med"/>
            <a:tailEnd type="none" w="med" len="med"/>
          </a:ln>
          <a:effectLst/>
        </p:spPr>
      </p:cxnSp>
      <p:sp>
        <p:nvSpPr>
          <p:cNvPr id="10" name="TextBox 9"/>
          <p:cNvSpPr txBox="1"/>
          <p:nvPr/>
        </p:nvSpPr>
        <p:spPr>
          <a:xfrm>
            <a:off x="1524001" y="992322"/>
            <a:ext cx="7506305" cy="369332"/>
          </a:xfrm>
          <a:prstGeom prst="rect">
            <a:avLst/>
          </a:prstGeom>
          <a:solidFill>
            <a:schemeClr val="accent3">
              <a:lumMod val="20000"/>
              <a:lumOff val="80000"/>
            </a:schemeClr>
          </a:solidFill>
        </p:spPr>
        <p:txBody>
          <a:bodyPr wrap="square" rtlCol="0">
            <a:spAutoFit/>
          </a:bodyPr>
          <a:lstStyle/>
          <a:p>
            <a:r>
              <a:rPr lang="en-US" dirty="0"/>
              <a:t>These results are from medical events only</a:t>
            </a:r>
          </a:p>
        </p:txBody>
      </p:sp>
      <p:sp>
        <p:nvSpPr>
          <p:cNvPr id="11" name="Rectangle 10"/>
          <p:cNvSpPr/>
          <p:nvPr/>
        </p:nvSpPr>
        <p:spPr>
          <a:xfrm>
            <a:off x="1649599" y="1905960"/>
            <a:ext cx="135682" cy="156435"/>
          </a:xfrm>
          <a:prstGeom prst="rect">
            <a:avLst/>
          </a:prstGeom>
          <a:solidFill>
            <a:srgbClr val="A5002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50" dirty="0"/>
          </a:p>
        </p:txBody>
      </p:sp>
      <p:sp>
        <p:nvSpPr>
          <p:cNvPr id="12" name="Rectangle 11"/>
          <p:cNvSpPr/>
          <p:nvPr/>
        </p:nvSpPr>
        <p:spPr>
          <a:xfrm>
            <a:off x="1649599" y="2574546"/>
            <a:ext cx="135682" cy="156435"/>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50" dirty="0"/>
          </a:p>
        </p:txBody>
      </p:sp>
      <p:sp>
        <p:nvSpPr>
          <p:cNvPr id="14" name="Rectangle 13"/>
          <p:cNvSpPr/>
          <p:nvPr/>
        </p:nvSpPr>
        <p:spPr>
          <a:xfrm>
            <a:off x="1649599" y="3328137"/>
            <a:ext cx="135682" cy="15643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50" dirty="0"/>
          </a:p>
        </p:txBody>
      </p:sp>
      <p:sp>
        <p:nvSpPr>
          <p:cNvPr id="15" name="TextBox 14"/>
          <p:cNvSpPr txBox="1"/>
          <p:nvPr/>
        </p:nvSpPr>
        <p:spPr>
          <a:xfrm>
            <a:off x="1958453" y="1802395"/>
            <a:ext cx="998671" cy="415498"/>
          </a:xfrm>
          <a:prstGeom prst="rect">
            <a:avLst/>
          </a:prstGeom>
          <a:solidFill>
            <a:schemeClr val="bg1">
              <a:lumMod val="95000"/>
            </a:schemeClr>
          </a:solidFill>
        </p:spPr>
        <p:txBody>
          <a:bodyPr wrap="square" rtlCol="0">
            <a:spAutoFit/>
          </a:bodyPr>
          <a:lstStyle/>
          <a:p>
            <a:r>
              <a:rPr lang="en-US" sz="1050" dirty="0"/>
              <a:t>No Medical Capability</a:t>
            </a:r>
          </a:p>
        </p:txBody>
      </p:sp>
      <p:sp>
        <p:nvSpPr>
          <p:cNvPr id="16" name="TextBox 15"/>
          <p:cNvSpPr txBox="1"/>
          <p:nvPr/>
        </p:nvSpPr>
        <p:spPr>
          <a:xfrm>
            <a:off x="1898159" y="2435981"/>
            <a:ext cx="1102986" cy="577081"/>
          </a:xfrm>
          <a:prstGeom prst="rect">
            <a:avLst/>
          </a:prstGeom>
          <a:solidFill>
            <a:schemeClr val="bg1">
              <a:lumMod val="95000"/>
            </a:schemeClr>
          </a:solidFill>
        </p:spPr>
        <p:txBody>
          <a:bodyPr wrap="square" rtlCol="0">
            <a:spAutoFit/>
          </a:bodyPr>
          <a:lstStyle/>
          <a:p>
            <a:r>
              <a:rPr lang="en-US" sz="1050" dirty="0"/>
              <a:t>Unlimited ISS Medical Capability</a:t>
            </a:r>
          </a:p>
        </p:txBody>
      </p:sp>
      <p:sp>
        <p:nvSpPr>
          <p:cNvPr id="17" name="TextBox 16"/>
          <p:cNvSpPr txBox="1"/>
          <p:nvPr/>
        </p:nvSpPr>
        <p:spPr>
          <a:xfrm>
            <a:off x="1898160" y="3186189"/>
            <a:ext cx="1134516" cy="738664"/>
          </a:xfrm>
          <a:prstGeom prst="rect">
            <a:avLst/>
          </a:prstGeom>
          <a:solidFill>
            <a:schemeClr val="bg1">
              <a:lumMod val="95000"/>
            </a:schemeClr>
          </a:solidFill>
        </p:spPr>
        <p:txBody>
          <a:bodyPr wrap="square" rtlCol="0">
            <a:spAutoFit/>
          </a:bodyPr>
          <a:lstStyle/>
          <a:p>
            <a:r>
              <a:rPr lang="en-US" sz="1050" dirty="0"/>
              <a:t>Single ISS Medical Capability </a:t>
            </a:r>
          </a:p>
          <a:p>
            <a:r>
              <a:rPr lang="en-US" sz="1050" dirty="0"/>
              <a:t>(i.e. No Resupply)</a:t>
            </a:r>
          </a:p>
        </p:txBody>
      </p:sp>
      <p:cxnSp>
        <p:nvCxnSpPr>
          <p:cNvPr id="18" name="Straight Arrow Connector 17"/>
          <p:cNvCxnSpPr/>
          <p:nvPr/>
        </p:nvCxnSpPr>
        <p:spPr bwMode="auto">
          <a:xfrm>
            <a:off x="8472945" y="2600535"/>
            <a:ext cx="0" cy="1177654"/>
          </a:xfrm>
          <a:prstGeom prst="straightConnector1">
            <a:avLst/>
          </a:prstGeom>
          <a:noFill/>
          <a:ln w="57150" cap="flat" cmpd="sng" algn="ctr">
            <a:solidFill>
              <a:schemeClr val="tx1"/>
            </a:solidFill>
            <a:prstDash val="solid"/>
            <a:round/>
            <a:headEnd type="arrow" w="med" len="med"/>
            <a:tailEnd type="arrow" w="med" len="med"/>
          </a:ln>
          <a:effectLst/>
        </p:spPr>
      </p:cxnSp>
      <p:cxnSp>
        <p:nvCxnSpPr>
          <p:cNvPr id="19" name="Straight Connector 18"/>
          <p:cNvCxnSpPr/>
          <p:nvPr/>
        </p:nvCxnSpPr>
        <p:spPr bwMode="auto">
          <a:xfrm>
            <a:off x="8272733" y="2600441"/>
            <a:ext cx="325640" cy="94"/>
          </a:xfrm>
          <a:prstGeom prst="line">
            <a:avLst/>
          </a:prstGeom>
          <a:noFill/>
          <a:ln w="9525" cap="flat" cmpd="sng" algn="ctr">
            <a:solidFill>
              <a:schemeClr val="tx1"/>
            </a:solidFill>
            <a:prstDash val="solid"/>
            <a:round/>
            <a:headEnd type="none" w="med" len="med"/>
            <a:tailEnd type="none" w="med" len="med"/>
          </a:ln>
          <a:effectLst>
            <a:outerShdw blurRad="63500" dist="17961" dir="2700000" algn="ctr" rotWithShape="0">
              <a:schemeClr val="tx1">
                <a:alpha val="74998"/>
              </a:schemeClr>
            </a:outerShdw>
          </a:effectLst>
        </p:spPr>
      </p:cxnSp>
      <p:cxnSp>
        <p:nvCxnSpPr>
          <p:cNvPr id="20" name="Straight Connector 19"/>
          <p:cNvCxnSpPr/>
          <p:nvPr/>
        </p:nvCxnSpPr>
        <p:spPr bwMode="auto">
          <a:xfrm>
            <a:off x="8297261" y="3778187"/>
            <a:ext cx="351373" cy="0"/>
          </a:xfrm>
          <a:prstGeom prst="line">
            <a:avLst/>
          </a:prstGeom>
          <a:noFill/>
          <a:ln w="9525" cap="flat" cmpd="sng" algn="ctr">
            <a:solidFill>
              <a:schemeClr val="tx1"/>
            </a:solidFill>
            <a:prstDash val="solid"/>
            <a:round/>
            <a:headEnd type="none" w="med" len="med"/>
            <a:tailEnd type="none" w="med" len="med"/>
          </a:ln>
          <a:effectLst>
            <a:outerShdw blurRad="63500" dist="17961" dir="2700000" algn="ctr" rotWithShape="0">
              <a:schemeClr val="tx1">
                <a:alpha val="74998"/>
              </a:schemeClr>
            </a:outerShdw>
          </a:effectLst>
        </p:spPr>
      </p:cxnSp>
      <p:sp>
        <p:nvSpPr>
          <p:cNvPr id="21" name="TextBox 20"/>
          <p:cNvSpPr txBox="1"/>
          <p:nvPr/>
        </p:nvSpPr>
        <p:spPr>
          <a:xfrm>
            <a:off x="8648632" y="1668279"/>
            <a:ext cx="1897769" cy="1169551"/>
          </a:xfrm>
          <a:prstGeom prst="rect">
            <a:avLst/>
          </a:prstGeom>
          <a:solidFill>
            <a:schemeClr val="bg1"/>
          </a:solidFill>
        </p:spPr>
        <p:txBody>
          <a:bodyPr wrap="square" rtlCol="0">
            <a:spAutoFit/>
          </a:bodyPr>
          <a:lstStyle/>
          <a:p>
            <a:pPr algn="ctr"/>
            <a:r>
              <a:rPr lang="en-US" sz="1400" dirty="0"/>
              <a:t>Mission Medical Risk is bounded by the medical capability designed into the vehicle</a:t>
            </a:r>
          </a:p>
        </p:txBody>
      </p:sp>
      <p:sp>
        <p:nvSpPr>
          <p:cNvPr id="3" name="TextBox 2"/>
          <p:cNvSpPr txBox="1"/>
          <p:nvPr/>
        </p:nvSpPr>
        <p:spPr>
          <a:xfrm>
            <a:off x="2480580" y="5397580"/>
            <a:ext cx="7577821" cy="830997"/>
          </a:xfrm>
          <a:prstGeom prst="rect">
            <a:avLst/>
          </a:prstGeom>
          <a:solidFill>
            <a:schemeClr val="accent1">
              <a:lumMod val="20000"/>
              <a:lumOff val="80000"/>
            </a:schemeClr>
          </a:solidFill>
        </p:spPr>
        <p:txBody>
          <a:bodyPr wrap="square" rtlCol="0">
            <a:spAutoFit/>
          </a:bodyPr>
          <a:lstStyle/>
          <a:p>
            <a:pPr algn="ctr"/>
            <a:r>
              <a:rPr lang="en-US" sz="1600" dirty="0"/>
              <a:t>Estimated Mars mission medical risk alone for LOCL is higher than all risk on the space shuttle, even with the best medical capability ever fielded (ISS).  How much risk is carried is strongly dependent on an effective CHP system.</a:t>
            </a:r>
          </a:p>
        </p:txBody>
      </p:sp>
      <p:grpSp>
        <p:nvGrpSpPr>
          <p:cNvPr id="29" name="Group 28"/>
          <p:cNvGrpSpPr/>
          <p:nvPr/>
        </p:nvGrpSpPr>
        <p:grpSpPr>
          <a:xfrm>
            <a:off x="8705376" y="2914133"/>
            <a:ext cx="821854" cy="297821"/>
            <a:chOff x="7181376" y="2914132"/>
            <a:chExt cx="821854" cy="297821"/>
          </a:xfrm>
        </p:grpSpPr>
        <p:cxnSp>
          <p:nvCxnSpPr>
            <p:cNvPr id="23" name="Straight Arrow Connector 22"/>
            <p:cNvCxnSpPr/>
            <p:nvPr/>
          </p:nvCxnSpPr>
          <p:spPr bwMode="auto">
            <a:xfrm flipH="1">
              <a:off x="7181376" y="3194687"/>
              <a:ext cx="821854" cy="7976"/>
            </a:xfrm>
            <a:prstGeom prst="straightConnector1">
              <a:avLst/>
            </a:prstGeom>
            <a:noFill/>
            <a:ln w="57150" cap="flat" cmpd="sng" algn="ctr">
              <a:solidFill>
                <a:schemeClr val="tx1"/>
              </a:solidFill>
              <a:prstDash val="solid"/>
              <a:round/>
              <a:headEnd type="none" w="med" len="med"/>
              <a:tailEnd type="triangle"/>
            </a:ln>
            <a:effectLst/>
          </p:spPr>
        </p:cxnSp>
        <p:cxnSp>
          <p:nvCxnSpPr>
            <p:cNvPr id="26" name="Straight Arrow Connector 25"/>
            <p:cNvCxnSpPr/>
            <p:nvPr/>
          </p:nvCxnSpPr>
          <p:spPr bwMode="auto">
            <a:xfrm>
              <a:off x="7980082" y="2914132"/>
              <a:ext cx="0" cy="297821"/>
            </a:xfrm>
            <a:prstGeom prst="straightConnector1">
              <a:avLst/>
            </a:prstGeom>
            <a:noFill/>
            <a:ln w="57150"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3176161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2CA14E-4A4B-5C4E-BC5D-0BEFDDE012CD}"/>
              </a:ext>
            </a:extLst>
          </p:cNvPr>
          <p:cNvSpPr/>
          <p:nvPr/>
        </p:nvSpPr>
        <p:spPr bwMode="auto">
          <a:xfrm>
            <a:off x="1052329" y="1610750"/>
            <a:ext cx="4662966" cy="4754236"/>
          </a:xfrm>
          <a:prstGeom prst="rect">
            <a:avLst/>
          </a:prstGeom>
          <a:noFill/>
          <a:ln w="9525" cap="flat" cmpd="sng" algn="ctr">
            <a:solidFill>
              <a:schemeClr val="tx1">
                <a:lumMod val="65000"/>
                <a:lumOff val="3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sz="1400">
              <a:latin typeface="Arial" charset="0"/>
            </a:endParaRPr>
          </a:p>
        </p:txBody>
      </p:sp>
      <p:sp>
        <p:nvSpPr>
          <p:cNvPr id="3" name="Content Placeholder 2"/>
          <p:cNvSpPr>
            <a:spLocks noGrp="1"/>
          </p:cNvSpPr>
          <p:nvPr>
            <p:ph idx="1"/>
          </p:nvPr>
        </p:nvSpPr>
        <p:spPr>
          <a:xfrm>
            <a:off x="2396527" y="769050"/>
            <a:ext cx="7772400" cy="511283"/>
          </a:xfrm>
        </p:spPr>
        <p:txBody>
          <a:bodyPr>
            <a:noAutofit/>
          </a:bodyPr>
          <a:lstStyle/>
          <a:p>
            <a:pPr marL="0" indent="0" algn="ctr">
              <a:buNone/>
            </a:pPr>
            <a:r>
              <a:rPr lang="en-US" dirty="0">
                <a:solidFill>
                  <a:srgbClr val="00B0F0"/>
                </a:solidFill>
                <a:latin typeface="Calibri" panose="020F0502020204030204" pitchFamily="34" charset="0"/>
                <a:cs typeface="Calibri" panose="020F0502020204030204" pitchFamily="34" charset="0"/>
              </a:rPr>
              <a:t>Humans in Extreme Environments</a:t>
            </a:r>
          </a:p>
        </p:txBody>
      </p:sp>
      <p:sp>
        <p:nvSpPr>
          <p:cNvPr id="4" name="Rectangle 3">
            <a:extLst>
              <a:ext uri="{FF2B5EF4-FFF2-40B4-BE49-F238E27FC236}">
                <a16:creationId xmlns:a16="http://schemas.microsoft.com/office/drawing/2014/main" id="{C73E0A08-FE39-CB4D-9165-38AB4AD4FED2}"/>
              </a:ext>
            </a:extLst>
          </p:cNvPr>
          <p:cNvSpPr/>
          <p:nvPr/>
        </p:nvSpPr>
        <p:spPr>
          <a:xfrm>
            <a:off x="1511803" y="1837673"/>
            <a:ext cx="1358153" cy="1084912"/>
          </a:xfrm>
          <a:prstGeom prst="rect">
            <a:avLst/>
          </a:prstGeom>
        </p:spPr>
        <p:txBody>
          <a:bodyPr wrap="square">
            <a:spAutoFit/>
          </a:bodyPr>
          <a:lstStyle/>
          <a:p>
            <a:r>
              <a:rPr lang="en-US" sz="1200" dirty="0">
                <a:solidFill>
                  <a:srgbClr val="000000"/>
                </a:solidFill>
                <a:latin typeface="Calibri" panose="020F0502020204030204" pitchFamily="34" charset="0"/>
              </a:rPr>
              <a:t>Exposure Sources</a:t>
            </a:r>
            <a:endParaRPr lang="en-US" sz="1000" dirty="0">
              <a:solidFill>
                <a:srgbClr val="000000"/>
              </a:solidFill>
              <a:latin typeface="-webkit-standard"/>
            </a:endParaRPr>
          </a:p>
          <a:p>
            <a:pPr>
              <a:buFont typeface="Arial" panose="020B0604020202020204" pitchFamily="34" charset="0"/>
              <a:buChar char="•"/>
            </a:pPr>
            <a:r>
              <a:rPr lang="en-US" sz="1000" dirty="0">
                <a:solidFill>
                  <a:srgbClr val="000000"/>
                </a:solidFill>
                <a:latin typeface="Calibri" panose="020F0502020204030204" pitchFamily="34" charset="0"/>
              </a:rPr>
              <a:t>Carbon dioxide</a:t>
            </a:r>
          </a:p>
          <a:p>
            <a:pPr>
              <a:buFont typeface="Arial" panose="020B0604020202020204" pitchFamily="34" charset="0"/>
              <a:buChar char="•"/>
            </a:pPr>
            <a:r>
              <a:rPr lang="en-US" sz="1000" dirty="0">
                <a:solidFill>
                  <a:srgbClr val="000000"/>
                </a:solidFill>
                <a:latin typeface="Calibri" panose="020F0502020204030204" pitchFamily="34" charset="0"/>
              </a:rPr>
              <a:t>Celestial dust</a:t>
            </a:r>
          </a:p>
          <a:p>
            <a:pPr>
              <a:buFont typeface="Arial" panose="020B0604020202020204" pitchFamily="34" charset="0"/>
              <a:buChar char="•"/>
            </a:pPr>
            <a:r>
              <a:rPr lang="en-US" sz="1000" dirty="0">
                <a:solidFill>
                  <a:srgbClr val="000000"/>
                </a:solidFill>
                <a:latin typeface="Calibri" panose="020F0502020204030204" pitchFamily="34" charset="0"/>
              </a:rPr>
              <a:t>Toxic</a:t>
            </a:r>
          </a:p>
          <a:p>
            <a:pPr>
              <a:buFont typeface="Arial" panose="020B0604020202020204" pitchFamily="34" charset="0"/>
              <a:buChar char="•"/>
            </a:pPr>
            <a:r>
              <a:rPr lang="en-US" sz="1000" dirty="0">
                <a:solidFill>
                  <a:srgbClr val="000000"/>
                </a:solidFill>
                <a:latin typeface="Calibri" panose="020F0502020204030204" pitchFamily="34" charset="0"/>
              </a:rPr>
              <a:t>Sunlight </a:t>
            </a:r>
          </a:p>
          <a:p>
            <a:pPr>
              <a:buFont typeface="Arial" panose="020B0604020202020204" pitchFamily="34" charset="0"/>
              <a:buChar char="•"/>
            </a:pPr>
            <a:r>
              <a:rPr lang="en-US" sz="1000" dirty="0">
                <a:solidFill>
                  <a:srgbClr val="000000"/>
                </a:solidFill>
                <a:latin typeface="Calibri" panose="020F0502020204030204" pitchFamily="34" charset="0"/>
              </a:rPr>
              <a:t>Radiation</a:t>
            </a:r>
          </a:p>
        </p:txBody>
      </p:sp>
      <p:sp>
        <p:nvSpPr>
          <p:cNvPr id="7" name="Rectangle 6">
            <a:extLst>
              <a:ext uri="{FF2B5EF4-FFF2-40B4-BE49-F238E27FC236}">
                <a16:creationId xmlns:a16="http://schemas.microsoft.com/office/drawing/2014/main" id="{687A3B16-8D9D-6245-A57D-7B0818C97FB4}"/>
              </a:ext>
            </a:extLst>
          </p:cNvPr>
          <p:cNvSpPr/>
          <p:nvPr/>
        </p:nvSpPr>
        <p:spPr>
          <a:xfrm>
            <a:off x="1064034" y="3326527"/>
            <a:ext cx="1546412" cy="1354217"/>
          </a:xfrm>
          <a:prstGeom prst="rect">
            <a:avLst/>
          </a:prstGeom>
        </p:spPr>
        <p:txBody>
          <a:bodyPr wrap="square">
            <a:spAutoFit/>
          </a:bodyPr>
          <a:lstStyle/>
          <a:p>
            <a:r>
              <a:rPr lang="en-US" sz="1200" dirty="0">
                <a:solidFill>
                  <a:srgbClr val="000000"/>
                </a:solidFill>
                <a:latin typeface="Calibri" panose="020F0502020204030204" pitchFamily="34" charset="0"/>
              </a:rPr>
              <a:t>Work</a:t>
            </a:r>
            <a:endParaRPr lang="en-US" sz="1000" dirty="0">
              <a:solidFill>
                <a:srgbClr val="000000"/>
              </a:solidFill>
              <a:latin typeface="-webkit-standard"/>
            </a:endParaRPr>
          </a:p>
          <a:p>
            <a:pPr>
              <a:buFont typeface="Arial" panose="020B0604020202020204" pitchFamily="34" charset="0"/>
              <a:buChar char="•"/>
            </a:pPr>
            <a:r>
              <a:rPr lang="en-US" sz="1000" dirty="0">
                <a:solidFill>
                  <a:srgbClr val="000000"/>
                </a:solidFill>
                <a:latin typeface="Calibri" panose="020F0502020204030204" pitchFamily="34" charset="0"/>
              </a:rPr>
              <a:t>Sleep loss</a:t>
            </a:r>
          </a:p>
          <a:p>
            <a:pPr>
              <a:buFont typeface="Arial" panose="020B0604020202020204" pitchFamily="34" charset="0"/>
              <a:buChar char="•"/>
            </a:pPr>
            <a:r>
              <a:rPr lang="en-US" sz="1000" dirty="0">
                <a:solidFill>
                  <a:srgbClr val="000000"/>
                </a:solidFill>
                <a:latin typeface="Calibri" panose="020F0502020204030204" pitchFamily="34" charset="0"/>
              </a:rPr>
              <a:t>Circadian desynchronization</a:t>
            </a:r>
          </a:p>
          <a:p>
            <a:pPr>
              <a:buFont typeface="Arial" panose="020B0604020202020204" pitchFamily="34" charset="0"/>
              <a:buChar char="•"/>
            </a:pPr>
            <a:r>
              <a:rPr lang="en-US" sz="1000" dirty="0">
                <a:solidFill>
                  <a:srgbClr val="000000"/>
                </a:solidFill>
                <a:latin typeface="Calibri" panose="020F0502020204030204" pitchFamily="34" charset="0"/>
              </a:rPr>
              <a:t> Work overload</a:t>
            </a:r>
          </a:p>
          <a:p>
            <a:r>
              <a:rPr lang="en-US" sz="1000" dirty="0">
                <a:solidFill>
                  <a:srgbClr val="000000"/>
                </a:solidFill>
                <a:latin typeface="-webkit-standard"/>
              </a:rPr>
              <a:t/>
            </a:r>
            <a:br>
              <a:rPr lang="en-US" sz="1000" dirty="0">
                <a:solidFill>
                  <a:srgbClr val="000000"/>
                </a:solidFill>
                <a:latin typeface="-webkit-standard"/>
              </a:rPr>
            </a:br>
            <a:r>
              <a:rPr lang="en-US" sz="1000" dirty="0"/>
              <a:t/>
            </a:r>
            <a:br>
              <a:rPr lang="en-US" sz="1000" dirty="0"/>
            </a:br>
            <a:endParaRPr lang="en-US" sz="1000" dirty="0"/>
          </a:p>
        </p:txBody>
      </p:sp>
      <p:sp>
        <p:nvSpPr>
          <p:cNvPr id="8" name="Rectangle 7">
            <a:extLst>
              <a:ext uri="{FF2B5EF4-FFF2-40B4-BE49-F238E27FC236}">
                <a16:creationId xmlns:a16="http://schemas.microsoft.com/office/drawing/2014/main" id="{AEFC7ADE-164A-7E41-B9FA-B0081AE89058}"/>
              </a:ext>
            </a:extLst>
          </p:cNvPr>
          <p:cNvSpPr/>
          <p:nvPr/>
        </p:nvSpPr>
        <p:spPr>
          <a:xfrm>
            <a:off x="1000442" y="4449912"/>
            <a:ext cx="1761565" cy="761747"/>
          </a:xfrm>
          <a:prstGeom prst="rect">
            <a:avLst/>
          </a:prstGeom>
        </p:spPr>
        <p:txBody>
          <a:bodyPr wrap="square">
            <a:spAutoFit/>
          </a:bodyPr>
          <a:lstStyle/>
          <a:p>
            <a:r>
              <a:rPr lang="en-US" sz="1200" dirty="0">
                <a:solidFill>
                  <a:srgbClr val="000000"/>
                </a:solidFill>
                <a:latin typeface="Calibri" panose="020F0502020204030204" pitchFamily="34" charset="0"/>
              </a:rPr>
              <a:t>Preparedness</a:t>
            </a:r>
            <a:endParaRPr lang="en-US" sz="1000" dirty="0">
              <a:solidFill>
                <a:srgbClr val="000000"/>
              </a:solidFill>
              <a:latin typeface="-webkit-standard"/>
            </a:endParaRPr>
          </a:p>
          <a:p>
            <a:pPr>
              <a:buFont typeface="Arial" panose="020B0604020202020204" pitchFamily="34" charset="0"/>
              <a:buChar char="•"/>
            </a:pPr>
            <a:r>
              <a:rPr lang="en-US" sz="1000" dirty="0">
                <a:solidFill>
                  <a:srgbClr val="000000"/>
                </a:solidFill>
                <a:latin typeface="Calibri" panose="020F0502020204030204" pitchFamily="34" charset="0"/>
              </a:rPr>
              <a:t>Food and nutrition</a:t>
            </a:r>
          </a:p>
          <a:p>
            <a:pPr>
              <a:buFont typeface="Arial" panose="020B0604020202020204" pitchFamily="34" charset="0"/>
              <a:buChar char="•"/>
            </a:pPr>
            <a:r>
              <a:rPr lang="en-US" sz="1000" dirty="0">
                <a:solidFill>
                  <a:srgbClr val="000000"/>
                </a:solidFill>
                <a:latin typeface="Calibri" panose="020F0502020204030204" pitchFamily="34" charset="0"/>
              </a:rPr>
              <a:t>Inflight medical conditions</a:t>
            </a:r>
          </a:p>
          <a:p>
            <a:pPr>
              <a:buFont typeface="Arial" panose="020B0604020202020204" pitchFamily="34" charset="0"/>
              <a:buChar char="•"/>
            </a:pPr>
            <a:r>
              <a:rPr lang="en-US" sz="1000" dirty="0">
                <a:solidFill>
                  <a:srgbClr val="000000"/>
                </a:solidFill>
                <a:latin typeface="Calibri" panose="020F0502020204030204" pitchFamily="34" charset="0"/>
              </a:rPr>
              <a:t>Medication</a:t>
            </a:r>
          </a:p>
        </p:txBody>
      </p:sp>
      <p:sp>
        <p:nvSpPr>
          <p:cNvPr id="9" name="Rectangle 8">
            <a:extLst>
              <a:ext uri="{FF2B5EF4-FFF2-40B4-BE49-F238E27FC236}">
                <a16:creationId xmlns:a16="http://schemas.microsoft.com/office/drawing/2014/main" id="{495BF507-C110-E04F-AD89-03AEAD76AB68}"/>
              </a:ext>
            </a:extLst>
          </p:cNvPr>
          <p:cNvSpPr/>
          <p:nvPr/>
        </p:nvSpPr>
        <p:spPr>
          <a:xfrm>
            <a:off x="1901394" y="5439418"/>
            <a:ext cx="1721224" cy="761747"/>
          </a:xfrm>
          <a:prstGeom prst="rect">
            <a:avLst/>
          </a:prstGeom>
        </p:spPr>
        <p:txBody>
          <a:bodyPr wrap="square">
            <a:spAutoFit/>
          </a:bodyPr>
          <a:lstStyle/>
          <a:p>
            <a:r>
              <a:rPr lang="en-US" sz="1200" dirty="0">
                <a:solidFill>
                  <a:srgbClr val="000000"/>
                </a:solidFill>
                <a:latin typeface="Calibri" panose="020F0502020204030204" pitchFamily="34" charset="0"/>
              </a:rPr>
              <a:t>Injury sources</a:t>
            </a:r>
            <a:endParaRPr lang="en-US" sz="1000" dirty="0">
              <a:solidFill>
                <a:srgbClr val="000000"/>
              </a:solidFill>
              <a:latin typeface="-webkit-standard"/>
            </a:endParaRPr>
          </a:p>
          <a:p>
            <a:pPr>
              <a:buFont typeface="Arial" panose="020B0604020202020204" pitchFamily="34" charset="0"/>
              <a:buChar char="•"/>
            </a:pPr>
            <a:r>
              <a:rPr lang="en-US" sz="1000" dirty="0">
                <a:solidFill>
                  <a:srgbClr val="000000"/>
                </a:solidFill>
                <a:latin typeface="Calibri" panose="020F0502020204030204" pitchFamily="34" charset="0"/>
              </a:rPr>
              <a:t>Dynamic loads</a:t>
            </a:r>
          </a:p>
          <a:p>
            <a:pPr>
              <a:buFont typeface="Arial" panose="020B0604020202020204" pitchFamily="34" charset="0"/>
              <a:buChar char="•"/>
            </a:pPr>
            <a:r>
              <a:rPr lang="en-US" sz="1000" dirty="0">
                <a:solidFill>
                  <a:srgbClr val="000000"/>
                </a:solidFill>
                <a:latin typeface="Calibri" panose="020F0502020204030204" pitchFamily="34" charset="0"/>
              </a:rPr>
              <a:t>EVA</a:t>
            </a:r>
          </a:p>
          <a:p>
            <a:pPr>
              <a:buFont typeface="Arial" panose="020B0604020202020204" pitchFamily="34" charset="0"/>
              <a:buChar char="•"/>
            </a:pPr>
            <a:r>
              <a:rPr lang="en-US" sz="1000" dirty="0">
                <a:solidFill>
                  <a:srgbClr val="000000"/>
                </a:solidFill>
                <a:latin typeface="Calibri" panose="020F0502020204030204" pitchFamily="34" charset="0"/>
              </a:rPr>
              <a:t>Electrical shock</a:t>
            </a:r>
          </a:p>
        </p:txBody>
      </p:sp>
      <p:sp>
        <p:nvSpPr>
          <p:cNvPr id="10" name="Rectangle 9">
            <a:extLst>
              <a:ext uri="{FF2B5EF4-FFF2-40B4-BE49-F238E27FC236}">
                <a16:creationId xmlns:a16="http://schemas.microsoft.com/office/drawing/2014/main" id="{7BDB6F99-95DA-3D46-8105-BD764C23FB34}"/>
              </a:ext>
            </a:extLst>
          </p:cNvPr>
          <p:cNvSpPr/>
          <p:nvPr/>
        </p:nvSpPr>
        <p:spPr>
          <a:xfrm>
            <a:off x="3441074" y="1953665"/>
            <a:ext cx="1935758" cy="892552"/>
          </a:xfrm>
          <a:prstGeom prst="rect">
            <a:avLst/>
          </a:prstGeom>
        </p:spPr>
        <p:txBody>
          <a:bodyPr wrap="square">
            <a:spAutoFit/>
          </a:bodyPr>
          <a:lstStyle/>
          <a:p>
            <a:r>
              <a:rPr lang="en-US" sz="1200" dirty="0">
                <a:solidFill>
                  <a:srgbClr val="000000"/>
                </a:solidFill>
                <a:latin typeface="Calibri" panose="020F0502020204030204" pitchFamily="34" charset="0"/>
              </a:rPr>
              <a:t>Isolation</a:t>
            </a:r>
            <a:endParaRPr lang="en-US" sz="1000" dirty="0">
              <a:solidFill>
                <a:srgbClr val="000000"/>
              </a:solidFill>
              <a:latin typeface="-webkit-standard"/>
            </a:endParaRPr>
          </a:p>
          <a:p>
            <a:pPr>
              <a:buFont typeface="Arial" panose="020B0604020202020204" pitchFamily="34" charset="0"/>
              <a:buChar char="•"/>
            </a:pPr>
            <a:r>
              <a:rPr lang="en-US" sz="1000" dirty="0">
                <a:solidFill>
                  <a:srgbClr val="000000"/>
                </a:solidFill>
                <a:latin typeface="Calibri" panose="020F0502020204030204" pitchFamily="34" charset="0"/>
              </a:rPr>
              <a:t>Cognitive, behavioral, psychiatric disorders</a:t>
            </a:r>
          </a:p>
          <a:p>
            <a:pPr>
              <a:buFont typeface="Arial" panose="020B0604020202020204" pitchFamily="34" charset="0"/>
              <a:buChar char="•"/>
            </a:pPr>
            <a:r>
              <a:rPr lang="en-US" sz="1000" dirty="0">
                <a:solidFill>
                  <a:srgbClr val="000000"/>
                </a:solidFill>
                <a:latin typeface="Calibri" panose="020F0502020204030204" pitchFamily="34" charset="0"/>
              </a:rPr>
              <a:t>Cooperation, coordination, psychosocial adaptation</a:t>
            </a:r>
          </a:p>
        </p:txBody>
      </p:sp>
      <p:sp>
        <p:nvSpPr>
          <p:cNvPr id="11" name="Rectangle 10">
            <a:extLst>
              <a:ext uri="{FF2B5EF4-FFF2-40B4-BE49-F238E27FC236}">
                <a16:creationId xmlns:a16="http://schemas.microsoft.com/office/drawing/2014/main" id="{06BDA741-A8EF-0744-A1EF-43FF4E67E3D5}"/>
              </a:ext>
            </a:extLst>
          </p:cNvPr>
          <p:cNvSpPr/>
          <p:nvPr/>
        </p:nvSpPr>
        <p:spPr>
          <a:xfrm>
            <a:off x="4143900" y="3081530"/>
            <a:ext cx="1783014" cy="1969770"/>
          </a:xfrm>
          <a:prstGeom prst="rect">
            <a:avLst/>
          </a:prstGeom>
        </p:spPr>
        <p:txBody>
          <a:bodyPr wrap="square">
            <a:spAutoFit/>
          </a:bodyPr>
          <a:lstStyle/>
          <a:p>
            <a:r>
              <a:rPr lang="en-US" sz="1200" dirty="0">
                <a:solidFill>
                  <a:srgbClr val="000000"/>
                </a:solidFill>
                <a:latin typeface="Calibri" panose="020F0502020204030204" pitchFamily="34" charset="0"/>
              </a:rPr>
              <a:t>Altered body function </a:t>
            </a:r>
            <a:endParaRPr lang="en-US" sz="1000" dirty="0">
              <a:solidFill>
                <a:srgbClr val="000000"/>
              </a:solidFill>
              <a:latin typeface="-webkit-standard"/>
            </a:endParaRPr>
          </a:p>
          <a:p>
            <a:pPr>
              <a:buFont typeface="Arial" panose="020B0604020202020204" pitchFamily="34" charset="0"/>
              <a:buChar char="•"/>
            </a:pPr>
            <a:r>
              <a:rPr lang="en-US" sz="1000" dirty="0">
                <a:solidFill>
                  <a:srgbClr val="000000"/>
                </a:solidFill>
                <a:latin typeface="Calibri" panose="020F0502020204030204" pitchFamily="34" charset="0"/>
              </a:rPr>
              <a:t>Immune response</a:t>
            </a:r>
          </a:p>
          <a:p>
            <a:pPr>
              <a:buFont typeface="Arial" panose="020B0604020202020204" pitchFamily="34" charset="0"/>
              <a:buChar char="•"/>
            </a:pPr>
            <a:r>
              <a:rPr lang="en-US" sz="1000" dirty="0">
                <a:solidFill>
                  <a:srgbClr val="000000"/>
                </a:solidFill>
                <a:latin typeface="Calibri" panose="020F0502020204030204" pitchFamily="34" charset="0"/>
              </a:rPr>
              <a:t>Hypobaric hypoxia</a:t>
            </a:r>
          </a:p>
          <a:p>
            <a:pPr>
              <a:buFont typeface="Arial" panose="020B0604020202020204" pitchFamily="34" charset="0"/>
              <a:buChar char="•"/>
            </a:pPr>
            <a:r>
              <a:rPr lang="en-US" sz="1000" dirty="0">
                <a:solidFill>
                  <a:srgbClr val="000000"/>
                </a:solidFill>
                <a:latin typeface="Calibri" panose="020F0502020204030204" pitchFamily="34" charset="0"/>
              </a:rPr>
              <a:t>Decompression</a:t>
            </a:r>
          </a:p>
          <a:p>
            <a:pPr>
              <a:buFont typeface="Arial" panose="020B0604020202020204" pitchFamily="34" charset="0"/>
              <a:buChar char="•"/>
            </a:pPr>
            <a:r>
              <a:rPr lang="en-US" sz="1000" dirty="0">
                <a:solidFill>
                  <a:srgbClr val="000000"/>
                </a:solidFill>
                <a:latin typeface="Calibri" panose="020F0502020204030204" pitchFamily="34" charset="0"/>
              </a:rPr>
              <a:t>Renal stone</a:t>
            </a:r>
          </a:p>
          <a:p>
            <a:pPr>
              <a:buFont typeface="Arial" panose="020B0604020202020204" pitchFamily="34" charset="0"/>
              <a:buChar char="•"/>
            </a:pPr>
            <a:r>
              <a:rPr lang="en-US" sz="1000" dirty="0">
                <a:solidFill>
                  <a:srgbClr val="000000"/>
                </a:solidFill>
                <a:latin typeface="Calibri" panose="020F0502020204030204" pitchFamily="34" charset="0"/>
              </a:rPr>
              <a:t>Bone fracture</a:t>
            </a:r>
          </a:p>
          <a:p>
            <a:pPr>
              <a:buFont typeface="Arial" panose="020B0604020202020204" pitchFamily="34" charset="0"/>
              <a:buChar char="•"/>
            </a:pPr>
            <a:r>
              <a:rPr lang="en-US" sz="1000" dirty="0">
                <a:solidFill>
                  <a:srgbClr val="000000"/>
                </a:solidFill>
                <a:latin typeface="Calibri" panose="020F0502020204030204" pitchFamily="34" charset="0"/>
              </a:rPr>
              <a:t>Host-microorganism interactions</a:t>
            </a:r>
          </a:p>
          <a:p>
            <a:pPr>
              <a:buFont typeface="Arial" panose="020B0604020202020204" pitchFamily="34" charset="0"/>
              <a:buChar char="•"/>
            </a:pPr>
            <a:r>
              <a:rPr lang="en-US" sz="1000" dirty="0">
                <a:solidFill>
                  <a:srgbClr val="000000"/>
                </a:solidFill>
                <a:latin typeface="Calibri" panose="020F0502020204030204" pitchFamily="34" charset="0"/>
              </a:rPr>
              <a:t>Urinary retention</a:t>
            </a:r>
          </a:p>
          <a:p>
            <a:pPr>
              <a:buFont typeface="Arial" panose="020B0604020202020204" pitchFamily="34" charset="0"/>
              <a:buChar char="•"/>
            </a:pPr>
            <a:r>
              <a:rPr lang="en-US" sz="1000" dirty="0">
                <a:solidFill>
                  <a:srgbClr val="000000"/>
                </a:solidFill>
                <a:latin typeface="Calibri" panose="020F0502020204030204" pitchFamily="34" charset="0"/>
              </a:rPr>
              <a:t>Orthostatic intolerance</a:t>
            </a:r>
          </a:p>
          <a:p>
            <a:pPr>
              <a:buFont typeface="Arial" panose="020B0604020202020204" pitchFamily="34" charset="0"/>
              <a:buChar char="•"/>
            </a:pPr>
            <a:r>
              <a:rPr lang="en-US" sz="1000" dirty="0">
                <a:solidFill>
                  <a:srgbClr val="000000"/>
                </a:solidFill>
                <a:latin typeface="Calibri" panose="020F0502020204030204" pitchFamily="34" charset="0"/>
              </a:rPr>
              <a:t>Cardiac rhythm</a:t>
            </a:r>
          </a:p>
          <a:p>
            <a:pPr>
              <a:buFont typeface="Arial" panose="020B0604020202020204" pitchFamily="34" charset="0"/>
              <a:buChar char="•"/>
            </a:pPr>
            <a:r>
              <a:rPr lang="en-US" sz="1000" dirty="0">
                <a:solidFill>
                  <a:srgbClr val="000000"/>
                </a:solidFill>
                <a:latin typeface="Calibri" panose="020F0502020204030204" pitchFamily="34" charset="0"/>
              </a:rPr>
              <a:t>Back pain</a:t>
            </a:r>
          </a:p>
        </p:txBody>
      </p:sp>
      <p:sp>
        <p:nvSpPr>
          <p:cNvPr id="12" name="Rectangle 11">
            <a:extLst>
              <a:ext uri="{FF2B5EF4-FFF2-40B4-BE49-F238E27FC236}">
                <a16:creationId xmlns:a16="http://schemas.microsoft.com/office/drawing/2014/main" id="{906B7C84-7416-394F-90D6-AEDB8B3D2554}"/>
              </a:ext>
            </a:extLst>
          </p:cNvPr>
          <p:cNvSpPr/>
          <p:nvPr/>
        </p:nvSpPr>
        <p:spPr>
          <a:xfrm>
            <a:off x="3379887" y="5214529"/>
            <a:ext cx="2450540" cy="1046440"/>
          </a:xfrm>
          <a:prstGeom prst="rect">
            <a:avLst/>
          </a:prstGeom>
        </p:spPr>
        <p:txBody>
          <a:bodyPr wrap="square">
            <a:spAutoFit/>
          </a:bodyPr>
          <a:lstStyle/>
          <a:p>
            <a:r>
              <a:rPr lang="en-US" sz="1200" dirty="0">
                <a:solidFill>
                  <a:srgbClr val="000000"/>
                </a:solidFill>
                <a:latin typeface="Calibri" panose="020F0502020204030204" pitchFamily="34" charset="0"/>
              </a:rPr>
              <a:t>Reduced capacities </a:t>
            </a:r>
            <a:endParaRPr lang="en-US" sz="1000" dirty="0">
              <a:solidFill>
                <a:srgbClr val="000000"/>
              </a:solidFill>
              <a:latin typeface="-webkit-standard"/>
            </a:endParaRPr>
          </a:p>
          <a:p>
            <a:pPr>
              <a:buFont typeface="Arial" panose="020B0604020202020204" pitchFamily="34" charset="0"/>
              <a:buChar char="•"/>
            </a:pPr>
            <a:r>
              <a:rPr lang="en-US" sz="1000" dirty="0">
                <a:solidFill>
                  <a:srgbClr val="000000"/>
                </a:solidFill>
                <a:latin typeface="Calibri" panose="020F0502020204030204" pitchFamily="34" charset="0"/>
              </a:rPr>
              <a:t>Hearing loss</a:t>
            </a:r>
          </a:p>
          <a:p>
            <a:pPr>
              <a:buFont typeface="Arial" panose="020B0604020202020204" pitchFamily="34" charset="0"/>
              <a:buChar char="•"/>
            </a:pPr>
            <a:r>
              <a:rPr lang="en-US" sz="1000" dirty="0">
                <a:solidFill>
                  <a:srgbClr val="000000"/>
                </a:solidFill>
                <a:latin typeface="Calibri" panose="020F0502020204030204" pitchFamily="34" charset="0"/>
              </a:rPr>
              <a:t>Intracranial hypertension/vision alteration</a:t>
            </a:r>
          </a:p>
          <a:p>
            <a:pPr>
              <a:buFont typeface="Arial" panose="020B0604020202020204" pitchFamily="34" charset="0"/>
              <a:buChar char="•"/>
            </a:pPr>
            <a:r>
              <a:rPr lang="en-US" sz="1000" dirty="0">
                <a:solidFill>
                  <a:srgbClr val="000000"/>
                </a:solidFill>
                <a:latin typeface="Calibri" panose="020F0502020204030204" pitchFamily="34" charset="0"/>
              </a:rPr>
              <a:t>Vestibular/sensorimotor alteration </a:t>
            </a:r>
          </a:p>
          <a:p>
            <a:pPr>
              <a:buFont typeface="Arial" panose="020B0604020202020204" pitchFamily="34" charset="0"/>
              <a:buChar char="•"/>
            </a:pPr>
            <a:r>
              <a:rPr lang="en-US" sz="1000" dirty="0">
                <a:solidFill>
                  <a:srgbClr val="000000"/>
                </a:solidFill>
                <a:latin typeface="Calibri" panose="020F0502020204030204" pitchFamily="34" charset="0"/>
              </a:rPr>
              <a:t>Muscle mass, strength, endurance</a:t>
            </a:r>
          </a:p>
          <a:p>
            <a:pPr>
              <a:buFont typeface="Arial" panose="020B0604020202020204" pitchFamily="34" charset="0"/>
              <a:buChar char="•"/>
            </a:pPr>
            <a:r>
              <a:rPr lang="en-US" sz="1000" dirty="0">
                <a:solidFill>
                  <a:srgbClr val="000000"/>
                </a:solidFill>
                <a:latin typeface="Calibri" panose="020F0502020204030204" pitchFamily="34" charset="0"/>
              </a:rPr>
              <a:t>Aerobic capacity</a:t>
            </a:r>
          </a:p>
        </p:txBody>
      </p:sp>
      <p:sp>
        <p:nvSpPr>
          <p:cNvPr id="16" name="Down Arrow 15">
            <a:extLst>
              <a:ext uri="{FF2B5EF4-FFF2-40B4-BE49-F238E27FC236}">
                <a16:creationId xmlns:a16="http://schemas.microsoft.com/office/drawing/2014/main" id="{1F37E7CE-54CC-AA4B-92B6-F263B8FBFF78}"/>
              </a:ext>
            </a:extLst>
          </p:cNvPr>
          <p:cNvSpPr/>
          <p:nvPr/>
        </p:nvSpPr>
        <p:spPr bwMode="auto">
          <a:xfrm rot="16200000">
            <a:off x="1915273" y="3388684"/>
            <a:ext cx="506320" cy="552357"/>
          </a:xfrm>
          <a:prstGeom prst="downArrow">
            <a:avLst>
              <a:gd name="adj1" fmla="val 52655"/>
              <a:gd name="adj2" fmla="val 39376"/>
            </a:avLst>
          </a:prstGeom>
          <a:solidFill>
            <a:srgbClr val="FFC000"/>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sz="1400">
              <a:latin typeface="Arial" charset="0"/>
            </a:endParaRPr>
          </a:p>
        </p:txBody>
      </p:sp>
      <p:sp>
        <p:nvSpPr>
          <p:cNvPr id="18" name="Down Arrow 17">
            <a:extLst>
              <a:ext uri="{FF2B5EF4-FFF2-40B4-BE49-F238E27FC236}">
                <a16:creationId xmlns:a16="http://schemas.microsoft.com/office/drawing/2014/main" id="{7519C6FE-13E9-CA48-A1AB-6E7A0CFC40C8}"/>
              </a:ext>
            </a:extLst>
          </p:cNvPr>
          <p:cNvSpPr/>
          <p:nvPr/>
        </p:nvSpPr>
        <p:spPr bwMode="auto">
          <a:xfrm rot="18877847">
            <a:off x="2321615" y="2739955"/>
            <a:ext cx="506320" cy="552357"/>
          </a:xfrm>
          <a:prstGeom prst="downArrow">
            <a:avLst>
              <a:gd name="adj1" fmla="val 52655"/>
              <a:gd name="adj2" fmla="val 39376"/>
            </a:avLst>
          </a:prstGeom>
          <a:solidFill>
            <a:srgbClr val="FFC000"/>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sz="1400">
              <a:latin typeface="Arial" charset="0"/>
            </a:endParaRPr>
          </a:p>
        </p:txBody>
      </p:sp>
      <p:sp>
        <p:nvSpPr>
          <p:cNvPr id="19" name="Down Arrow 18">
            <a:extLst>
              <a:ext uri="{FF2B5EF4-FFF2-40B4-BE49-F238E27FC236}">
                <a16:creationId xmlns:a16="http://schemas.microsoft.com/office/drawing/2014/main" id="{71C24A81-8F77-6C40-BB14-700E314BA714}"/>
              </a:ext>
            </a:extLst>
          </p:cNvPr>
          <p:cNvSpPr/>
          <p:nvPr/>
        </p:nvSpPr>
        <p:spPr bwMode="auto">
          <a:xfrm rot="2696984">
            <a:off x="3438971" y="2908315"/>
            <a:ext cx="506320" cy="552357"/>
          </a:xfrm>
          <a:prstGeom prst="downArrow">
            <a:avLst>
              <a:gd name="adj1" fmla="val 52655"/>
              <a:gd name="adj2" fmla="val 39376"/>
            </a:avLst>
          </a:prstGeom>
          <a:solidFill>
            <a:srgbClr val="FFC000"/>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sz="1400">
              <a:latin typeface="Arial" charset="0"/>
            </a:endParaRPr>
          </a:p>
        </p:txBody>
      </p:sp>
      <p:sp>
        <p:nvSpPr>
          <p:cNvPr id="20" name="Down Arrow 19">
            <a:extLst>
              <a:ext uri="{FF2B5EF4-FFF2-40B4-BE49-F238E27FC236}">
                <a16:creationId xmlns:a16="http://schemas.microsoft.com/office/drawing/2014/main" id="{E4494518-ED39-6D44-9364-2127040DDAD7}"/>
              </a:ext>
            </a:extLst>
          </p:cNvPr>
          <p:cNvSpPr/>
          <p:nvPr/>
        </p:nvSpPr>
        <p:spPr bwMode="auto">
          <a:xfrm rot="5400000">
            <a:off x="3626610" y="3638142"/>
            <a:ext cx="506320" cy="552357"/>
          </a:xfrm>
          <a:prstGeom prst="downArrow">
            <a:avLst>
              <a:gd name="adj1" fmla="val 52655"/>
              <a:gd name="adj2" fmla="val 39376"/>
            </a:avLst>
          </a:prstGeom>
          <a:solidFill>
            <a:srgbClr val="FFC000"/>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sz="1400">
              <a:latin typeface="Arial" charset="0"/>
            </a:endParaRPr>
          </a:p>
        </p:txBody>
      </p:sp>
      <p:sp>
        <p:nvSpPr>
          <p:cNvPr id="21" name="Down Arrow 20">
            <a:extLst>
              <a:ext uri="{FF2B5EF4-FFF2-40B4-BE49-F238E27FC236}">
                <a16:creationId xmlns:a16="http://schemas.microsoft.com/office/drawing/2014/main" id="{4C81C42C-853A-BB41-8A2E-31C79EC76F77}"/>
              </a:ext>
            </a:extLst>
          </p:cNvPr>
          <p:cNvSpPr/>
          <p:nvPr/>
        </p:nvSpPr>
        <p:spPr bwMode="auto">
          <a:xfrm rot="8545223">
            <a:off x="3593495" y="4633710"/>
            <a:ext cx="506320" cy="552357"/>
          </a:xfrm>
          <a:prstGeom prst="downArrow">
            <a:avLst>
              <a:gd name="adj1" fmla="val 52655"/>
              <a:gd name="adj2" fmla="val 39376"/>
            </a:avLst>
          </a:prstGeom>
          <a:solidFill>
            <a:srgbClr val="FFC000"/>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sz="1400">
              <a:latin typeface="Arial" charset="0"/>
            </a:endParaRPr>
          </a:p>
        </p:txBody>
      </p:sp>
      <p:sp>
        <p:nvSpPr>
          <p:cNvPr id="22" name="Down Arrow 21">
            <a:extLst>
              <a:ext uri="{FF2B5EF4-FFF2-40B4-BE49-F238E27FC236}">
                <a16:creationId xmlns:a16="http://schemas.microsoft.com/office/drawing/2014/main" id="{D7F56810-382E-8E4C-9553-4C1736E24379}"/>
              </a:ext>
            </a:extLst>
          </p:cNvPr>
          <p:cNvSpPr/>
          <p:nvPr/>
        </p:nvSpPr>
        <p:spPr bwMode="auto">
          <a:xfrm rot="14928365">
            <a:off x="2197801" y="4219626"/>
            <a:ext cx="506320" cy="522026"/>
          </a:xfrm>
          <a:prstGeom prst="downArrow">
            <a:avLst>
              <a:gd name="adj1" fmla="val 52655"/>
              <a:gd name="adj2" fmla="val 39376"/>
            </a:avLst>
          </a:prstGeom>
          <a:solidFill>
            <a:srgbClr val="FFC000"/>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sz="1400">
              <a:latin typeface="Arial" charset="0"/>
            </a:endParaRPr>
          </a:p>
        </p:txBody>
      </p:sp>
      <p:sp>
        <p:nvSpPr>
          <p:cNvPr id="26" name="Down Arrow 25">
            <a:extLst>
              <a:ext uri="{FF2B5EF4-FFF2-40B4-BE49-F238E27FC236}">
                <a16:creationId xmlns:a16="http://schemas.microsoft.com/office/drawing/2014/main" id="{7A35122B-6546-1E4C-B938-32DA0094CECD}"/>
              </a:ext>
            </a:extLst>
          </p:cNvPr>
          <p:cNvSpPr/>
          <p:nvPr/>
        </p:nvSpPr>
        <p:spPr bwMode="auto">
          <a:xfrm rot="5400000">
            <a:off x="7540580" y="3389725"/>
            <a:ext cx="506320" cy="552357"/>
          </a:xfrm>
          <a:prstGeom prst="downArrow">
            <a:avLst>
              <a:gd name="adj1" fmla="val 52655"/>
              <a:gd name="adj2" fmla="val 39376"/>
            </a:avLst>
          </a:prstGeom>
          <a:solidFill>
            <a:srgbClr val="FFC000"/>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sz="1400">
              <a:latin typeface="Arial" charset="0"/>
            </a:endParaRPr>
          </a:p>
        </p:txBody>
      </p:sp>
      <p:sp>
        <p:nvSpPr>
          <p:cNvPr id="27" name="Down Arrow 26">
            <a:extLst>
              <a:ext uri="{FF2B5EF4-FFF2-40B4-BE49-F238E27FC236}">
                <a16:creationId xmlns:a16="http://schemas.microsoft.com/office/drawing/2014/main" id="{72565A1B-93CD-1C46-8996-CD1C53E304E4}"/>
              </a:ext>
            </a:extLst>
          </p:cNvPr>
          <p:cNvSpPr/>
          <p:nvPr/>
        </p:nvSpPr>
        <p:spPr bwMode="auto">
          <a:xfrm rot="8278602">
            <a:off x="7946922" y="2740996"/>
            <a:ext cx="506320" cy="552357"/>
          </a:xfrm>
          <a:prstGeom prst="downArrow">
            <a:avLst>
              <a:gd name="adj1" fmla="val 52655"/>
              <a:gd name="adj2" fmla="val 39376"/>
            </a:avLst>
          </a:prstGeom>
          <a:solidFill>
            <a:srgbClr val="FFC000"/>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sz="1400">
              <a:latin typeface="Arial" charset="0"/>
            </a:endParaRPr>
          </a:p>
        </p:txBody>
      </p:sp>
      <p:sp>
        <p:nvSpPr>
          <p:cNvPr id="28" name="Down Arrow 27">
            <a:extLst>
              <a:ext uri="{FF2B5EF4-FFF2-40B4-BE49-F238E27FC236}">
                <a16:creationId xmlns:a16="http://schemas.microsoft.com/office/drawing/2014/main" id="{47CD1AE2-4547-B64A-AE5E-D96854CF4841}"/>
              </a:ext>
            </a:extLst>
          </p:cNvPr>
          <p:cNvSpPr/>
          <p:nvPr/>
        </p:nvSpPr>
        <p:spPr bwMode="auto">
          <a:xfrm rot="2696984" flipV="1">
            <a:off x="9080592" y="2668191"/>
            <a:ext cx="506320" cy="597250"/>
          </a:xfrm>
          <a:prstGeom prst="downArrow">
            <a:avLst>
              <a:gd name="adj1" fmla="val 52655"/>
              <a:gd name="adj2" fmla="val 39376"/>
            </a:avLst>
          </a:prstGeom>
          <a:solidFill>
            <a:srgbClr val="FFC000"/>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sz="1400">
              <a:latin typeface="Arial" charset="0"/>
            </a:endParaRPr>
          </a:p>
        </p:txBody>
      </p:sp>
      <p:sp>
        <p:nvSpPr>
          <p:cNvPr id="29" name="Down Arrow 28">
            <a:extLst>
              <a:ext uri="{FF2B5EF4-FFF2-40B4-BE49-F238E27FC236}">
                <a16:creationId xmlns:a16="http://schemas.microsoft.com/office/drawing/2014/main" id="{8651EBCB-0058-4649-BB0C-6E8DC9361348}"/>
              </a:ext>
            </a:extLst>
          </p:cNvPr>
          <p:cNvSpPr/>
          <p:nvPr/>
        </p:nvSpPr>
        <p:spPr bwMode="auto">
          <a:xfrm rot="16200000">
            <a:off x="9293380" y="3659784"/>
            <a:ext cx="506320" cy="552357"/>
          </a:xfrm>
          <a:prstGeom prst="downArrow">
            <a:avLst>
              <a:gd name="adj1" fmla="val 52655"/>
              <a:gd name="adj2" fmla="val 39376"/>
            </a:avLst>
          </a:prstGeom>
          <a:solidFill>
            <a:srgbClr val="FFC000"/>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sz="1400">
              <a:latin typeface="Arial" charset="0"/>
            </a:endParaRPr>
          </a:p>
        </p:txBody>
      </p:sp>
      <p:sp>
        <p:nvSpPr>
          <p:cNvPr id="30" name="Down Arrow 29">
            <a:extLst>
              <a:ext uri="{FF2B5EF4-FFF2-40B4-BE49-F238E27FC236}">
                <a16:creationId xmlns:a16="http://schemas.microsoft.com/office/drawing/2014/main" id="{BB196505-FAF8-0540-874C-7E9D236B4967}"/>
              </a:ext>
            </a:extLst>
          </p:cNvPr>
          <p:cNvSpPr/>
          <p:nvPr/>
        </p:nvSpPr>
        <p:spPr bwMode="auto">
          <a:xfrm rot="18785920">
            <a:off x="9224819" y="4584967"/>
            <a:ext cx="506320" cy="552357"/>
          </a:xfrm>
          <a:prstGeom prst="downArrow">
            <a:avLst>
              <a:gd name="adj1" fmla="val 52655"/>
              <a:gd name="adj2" fmla="val 39376"/>
            </a:avLst>
          </a:prstGeom>
          <a:solidFill>
            <a:srgbClr val="FFC000"/>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sz="1400">
              <a:latin typeface="Arial" charset="0"/>
            </a:endParaRPr>
          </a:p>
        </p:txBody>
      </p:sp>
      <p:sp>
        <p:nvSpPr>
          <p:cNvPr id="31" name="Down Arrow 30">
            <a:extLst>
              <a:ext uri="{FF2B5EF4-FFF2-40B4-BE49-F238E27FC236}">
                <a16:creationId xmlns:a16="http://schemas.microsoft.com/office/drawing/2014/main" id="{A24CBEE0-8C5C-524A-9B07-1586B2CBC2A2}"/>
              </a:ext>
            </a:extLst>
          </p:cNvPr>
          <p:cNvSpPr/>
          <p:nvPr/>
        </p:nvSpPr>
        <p:spPr bwMode="auto">
          <a:xfrm rot="5400000">
            <a:off x="7823108" y="4220667"/>
            <a:ext cx="506320" cy="522026"/>
          </a:xfrm>
          <a:prstGeom prst="downArrow">
            <a:avLst>
              <a:gd name="adj1" fmla="val 52655"/>
              <a:gd name="adj2" fmla="val 39376"/>
            </a:avLst>
          </a:prstGeom>
          <a:solidFill>
            <a:srgbClr val="FFC000"/>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sz="1400">
              <a:latin typeface="Arial" charset="0"/>
            </a:endParaRPr>
          </a:p>
        </p:txBody>
      </p:sp>
      <p:sp>
        <p:nvSpPr>
          <p:cNvPr id="32" name="Down Arrow 31">
            <a:extLst>
              <a:ext uri="{FF2B5EF4-FFF2-40B4-BE49-F238E27FC236}">
                <a16:creationId xmlns:a16="http://schemas.microsoft.com/office/drawing/2014/main" id="{1BBA2ECB-1768-C24F-ADE3-4DF233E409F4}"/>
              </a:ext>
            </a:extLst>
          </p:cNvPr>
          <p:cNvSpPr/>
          <p:nvPr/>
        </p:nvSpPr>
        <p:spPr bwMode="auto">
          <a:xfrm rot="1895948">
            <a:off x="8010195" y="4983832"/>
            <a:ext cx="506320" cy="552357"/>
          </a:xfrm>
          <a:prstGeom prst="downArrow">
            <a:avLst>
              <a:gd name="adj1" fmla="val 52655"/>
              <a:gd name="adj2" fmla="val 39376"/>
            </a:avLst>
          </a:prstGeom>
          <a:solidFill>
            <a:srgbClr val="FFC000"/>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sz="1400">
              <a:latin typeface="Arial" charset="0"/>
            </a:endParaRPr>
          </a:p>
        </p:txBody>
      </p:sp>
      <p:sp>
        <p:nvSpPr>
          <p:cNvPr id="33" name="Rectangle 32">
            <a:extLst>
              <a:ext uri="{FF2B5EF4-FFF2-40B4-BE49-F238E27FC236}">
                <a16:creationId xmlns:a16="http://schemas.microsoft.com/office/drawing/2014/main" id="{9A0D0A31-818B-754F-A3F0-08F58244A93F}"/>
              </a:ext>
            </a:extLst>
          </p:cNvPr>
          <p:cNvSpPr/>
          <p:nvPr/>
        </p:nvSpPr>
        <p:spPr>
          <a:xfrm>
            <a:off x="6819093" y="1945110"/>
            <a:ext cx="1292819" cy="707886"/>
          </a:xfrm>
          <a:prstGeom prst="rect">
            <a:avLst/>
          </a:prstGeom>
        </p:spPr>
        <p:txBody>
          <a:bodyPr wrap="square">
            <a:spAutoFit/>
          </a:bodyPr>
          <a:lstStyle/>
          <a:p>
            <a:r>
              <a:rPr lang="en-US" sz="2000" dirty="0">
                <a:solidFill>
                  <a:srgbClr val="000000"/>
                </a:solidFill>
                <a:latin typeface="Calibri" panose="020F0502020204030204" pitchFamily="34" charset="0"/>
              </a:rPr>
              <a:t>Anomaly Response</a:t>
            </a:r>
            <a:endParaRPr lang="en-US" sz="1000" dirty="0">
              <a:solidFill>
                <a:srgbClr val="000000"/>
              </a:solidFill>
              <a:latin typeface="Calibri" panose="020F0502020204030204" pitchFamily="34" charset="0"/>
            </a:endParaRPr>
          </a:p>
        </p:txBody>
      </p:sp>
      <p:sp>
        <p:nvSpPr>
          <p:cNvPr id="34" name="Rectangle 33">
            <a:extLst>
              <a:ext uri="{FF2B5EF4-FFF2-40B4-BE49-F238E27FC236}">
                <a16:creationId xmlns:a16="http://schemas.microsoft.com/office/drawing/2014/main" id="{23F764A3-3414-9B41-8360-5B0B2E36A51A}"/>
              </a:ext>
            </a:extLst>
          </p:cNvPr>
          <p:cNvSpPr/>
          <p:nvPr/>
        </p:nvSpPr>
        <p:spPr>
          <a:xfrm>
            <a:off x="9384729" y="1992724"/>
            <a:ext cx="1348286" cy="646331"/>
          </a:xfrm>
          <a:prstGeom prst="rect">
            <a:avLst/>
          </a:prstGeom>
        </p:spPr>
        <p:txBody>
          <a:bodyPr wrap="square">
            <a:spAutoFit/>
          </a:bodyPr>
          <a:lstStyle/>
          <a:p>
            <a:r>
              <a:rPr lang="en-US" dirty="0">
                <a:solidFill>
                  <a:srgbClr val="000000"/>
                </a:solidFill>
                <a:latin typeface="Calibri" panose="020F0502020204030204" pitchFamily="34" charset="0"/>
              </a:rPr>
              <a:t>Causal Diagnostics</a:t>
            </a:r>
            <a:endParaRPr lang="en-US" sz="900" dirty="0">
              <a:solidFill>
                <a:srgbClr val="000000"/>
              </a:solidFill>
              <a:latin typeface="Calibri" panose="020F0502020204030204" pitchFamily="34" charset="0"/>
            </a:endParaRPr>
          </a:p>
        </p:txBody>
      </p:sp>
      <p:sp>
        <p:nvSpPr>
          <p:cNvPr id="35" name="Rectangle 34">
            <a:extLst>
              <a:ext uri="{FF2B5EF4-FFF2-40B4-BE49-F238E27FC236}">
                <a16:creationId xmlns:a16="http://schemas.microsoft.com/office/drawing/2014/main" id="{637DFC81-6DDE-2642-9D3A-DFD5FFF64AEE}"/>
              </a:ext>
            </a:extLst>
          </p:cNvPr>
          <p:cNvSpPr/>
          <p:nvPr/>
        </p:nvSpPr>
        <p:spPr>
          <a:xfrm>
            <a:off x="9604893" y="5068150"/>
            <a:ext cx="1070855" cy="830997"/>
          </a:xfrm>
          <a:prstGeom prst="rect">
            <a:avLst/>
          </a:prstGeom>
        </p:spPr>
        <p:txBody>
          <a:bodyPr wrap="square">
            <a:spAutoFit/>
          </a:bodyPr>
          <a:lstStyle/>
          <a:p>
            <a:r>
              <a:rPr lang="en-US" sz="1600" dirty="0">
                <a:solidFill>
                  <a:srgbClr val="000000"/>
                </a:solidFill>
                <a:latin typeface="Calibri" panose="020F0502020204030204" pitchFamily="34" charset="0"/>
              </a:rPr>
              <a:t>Complex Procedure Execution</a:t>
            </a:r>
            <a:endParaRPr lang="en-US" sz="800" dirty="0">
              <a:solidFill>
                <a:srgbClr val="000000"/>
              </a:solidFill>
              <a:latin typeface="Calibri" panose="020F0502020204030204" pitchFamily="34" charset="0"/>
            </a:endParaRPr>
          </a:p>
        </p:txBody>
      </p:sp>
      <p:sp>
        <p:nvSpPr>
          <p:cNvPr id="36" name="Rectangle 35">
            <a:extLst>
              <a:ext uri="{FF2B5EF4-FFF2-40B4-BE49-F238E27FC236}">
                <a16:creationId xmlns:a16="http://schemas.microsoft.com/office/drawing/2014/main" id="{7950BA68-6A1B-954B-9476-7130262D7E28}"/>
              </a:ext>
            </a:extLst>
          </p:cNvPr>
          <p:cNvSpPr/>
          <p:nvPr/>
        </p:nvSpPr>
        <p:spPr>
          <a:xfrm>
            <a:off x="7390359" y="5529814"/>
            <a:ext cx="1505200" cy="523220"/>
          </a:xfrm>
          <a:prstGeom prst="rect">
            <a:avLst/>
          </a:prstGeom>
        </p:spPr>
        <p:txBody>
          <a:bodyPr wrap="square">
            <a:spAutoFit/>
          </a:bodyPr>
          <a:lstStyle/>
          <a:p>
            <a:r>
              <a:rPr lang="en-US" sz="1400" dirty="0">
                <a:solidFill>
                  <a:srgbClr val="000000"/>
                </a:solidFill>
                <a:latin typeface="Calibri" panose="020F0502020204030204" pitchFamily="34" charset="0"/>
              </a:rPr>
              <a:t>Risk Assessment / Time to Criticality</a:t>
            </a:r>
            <a:endParaRPr lang="en-US" sz="700" dirty="0">
              <a:solidFill>
                <a:srgbClr val="000000"/>
              </a:solidFill>
              <a:latin typeface="Calibri" panose="020F0502020204030204" pitchFamily="34" charset="0"/>
            </a:endParaRPr>
          </a:p>
        </p:txBody>
      </p:sp>
      <p:sp>
        <p:nvSpPr>
          <p:cNvPr id="37" name="Rectangle 36">
            <a:extLst>
              <a:ext uri="{FF2B5EF4-FFF2-40B4-BE49-F238E27FC236}">
                <a16:creationId xmlns:a16="http://schemas.microsoft.com/office/drawing/2014/main" id="{37014C3B-D4F8-FA4F-830F-F866BCC87CF1}"/>
              </a:ext>
            </a:extLst>
          </p:cNvPr>
          <p:cNvSpPr/>
          <p:nvPr/>
        </p:nvSpPr>
        <p:spPr>
          <a:xfrm>
            <a:off x="6608353" y="3056655"/>
            <a:ext cx="1070855" cy="1077218"/>
          </a:xfrm>
          <a:prstGeom prst="rect">
            <a:avLst/>
          </a:prstGeom>
        </p:spPr>
        <p:txBody>
          <a:bodyPr wrap="square">
            <a:spAutoFit/>
          </a:bodyPr>
          <a:lstStyle/>
          <a:p>
            <a:r>
              <a:rPr lang="en-US" sz="1600" dirty="0">
                <a:solidFill>
                  <a:srgbClr val="000000"/>
                </a:solidFill>
                <a:latin typeface="Calibri" panose="020F0502020204030204" pitchFamily="34" charset="0"/>
              </a:rPr>
              <a:t>Next Worst Outcome Analysis</a:t>
            </a:r>
            <a:endParaRPr lang="en-US" sz="800" dirty="0">
              <a:solidFill>
                <a:srgbClr val="000000"/>
              </a:solidFill>
              <a:latin typeface="Calibri" panose="020F0502020204030204" pitchFamily="34" charset="0"/>
            </a:endParaRPr>
          </a:p>
        </p:txBody>
      </p:sp>
      <p:sp>
        <p:nvSpPr>
          <p:cNvPr id="38" name="Rectangle 37">
            <a:extLst>
              <a:ext uri="{FF2B5EF4-FFF2-40B4-BE49-F238E27FC236}">
                <a16:creationId xmlns:a16="http://schemas.microsoft.com/office/drawing/2014/main" id="{04D87D9E-9BBD-0245-9D7B-ABC1C4ACDA9B}"/>
              </a:ext>
            </a:extLst>
          </p:cNvPr>
          <p:cNvSpPr/>
          <p:nvPr/>
        </p:nvSpPr>
        <p:spPr>
          <a:xfrm>
            <a:off x="9766012" y="3665902"/>
            <a:ext cx="989666" cy="523220"/>
          </a:xfrm>
          <a:prstGeom prst="rect">
            <a:avLst/>
          </a:prstGeom>
        </p:spPr>
        <p:txBody>
          <a:bodyPr wrap="square">
            <a:spAutoFit/>
          </a:bodyPr>
          <a:lstStyle/>
          <a:p>
            <a:r>
              <a:rPr lang="en-US" sz="1400" dirty="0">
                <a:solidFill>
                  <a:srgbClr val="000000"/>
                </a:solidFill>
                <a:latin typeface="Calibri" panose="020F0502020204030204" pitchFamily="34" charset="0"/>
              </a:rPr>
              <a:t>Knowledge Integration</a:t>
            </a:r>
            <a:endParaRPr lang="en-US" sz="700" dirty="0">
              <a:solidFill>
                <a:srgbClr val="000000"/>
              </a:solidFill>
              <a:latin typeface="Calibri" panose="020F0502020204030204" pitchFamily="34" charset="0"/>
            </a:endParaRPr>
          </a:p>
        </p:txBody>
      </p:sp>
      <p:sp>
        <p:nvSpPr>
          <p:cNvPr id="39" name="Rectangle 38">
            <a:extLst>
              <a:ext uri="{FF2B5EF4-FFF2-40B4-BE49-F238E27FC236}">
                <a16:creationId xmlns:a16="http://schemas.microsoft.com/office/drawing/2014/main" id="{C9443846-B90A-1249-B515-580A0084B801}"/>
              </a:ext>
            </a:extLst>
          </p:cNvPr>
          <p:cNvSpPr/>
          <p:nvPr/>
        </p:nvSpPr>
        <p:spPr>
          <a:xfrm>
            <a:off x="6535088" y="4397764"/>
            <a:ext cx="1473058" cy="584775"/>
          </a:xfrm>
          <a:prstGeom prst="rect">
            <a:avLst/>
          </a:prstGeom>
        </p:spPr>
        <p:txBody>
          <a:bodyPr wrap="square">
            <a:spAutoFit/>
          </a:bodyPr>
          <a:lstStyle/>
          <a:p>
            <a:r>
              <a:rPr lang="en-US" sz="1600" dirty="0">
                <a:solidFill>
                  <a:srgbClr val="000000"/>
                </a:solidFill>
                <a:latin typeface="Calibri" panose="020F0502020204030204" pitchFamily="34" charset="0"/>
              </a:rPr>
              <a:t>Contingency Planning</a:t>
            </a:r>
            <a:endParaRPr lang="en-US" sz="800" dirty="0">
              <a:solidFill>
                <a:srgbClr val="000000"/>
              </a:solidFill>
              <a:latin typeface="Calibri" panose="020F0502020204030204" pitchFamily="34" charset="0"/>
            </a:endParaRPr>
          </a:p>
        </p:txBody>
      </p:sp>
      <p:sp>
        <p:nvSpPr>
          <p:cNvPr id="40" name="Rectangle 39">
            <a:extLst>
              <a:ext uri="{FF2B5EF4-FFF2-40B4-BE49-F238E27FC236}">
                <a16:creationId xmlns:a16="http://schemas.microsoft.com/office/drawing/2014/main" id="{AE330BBD-0275-5E48-A6B7-F77ADAFFDBE3}"/>
              </a:ext>
            </a:extLst>
          </p:cNvPr>
          <p:cNvSpPr/>
          <p:nvPr/>
        </p:nvSpPr>
        <p:spPr bwMode="auto">
          <a:xfrm>
            <a:off x="6564360" y="1612206"/>
            <a:ext cx="4117644" cy="4754236"/>
          </a:xfrm>
          <a:prstGeom prst="rect">
            <a:avLst/>
          </a:prstGeom>
          <a:noFill/>
          <a:ln w="9525" cap="flat" cmpd="sng" algn="ctr">
            <a:solidFill>
              <a:schemeClr val="tx1">
                <a:lumMod val="65000"/>
                <a:lumOff val="3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sz="1400">
              <a:latin typeface="Arial" charset="0"/>
            </a:endParaRPr>
          </a:p>
        </p:txBody>
      </p:sp>
      <p:sp>
        <p:nvSpPr>
          <p:cNvPr id="41" name="Rectangle 40">
            <a:extLst>
              <a:ext uri="{FF2B5EF4-FFF2-40B4-BE49-F238E27FC236}">
                <a16:creationId xmlns:a16="http://schemas.microsoft.com/office/drawing/2014/main" id="{CBAEE1CB-3497-F54B-83FB-AB5F0B515F5D}"/>
              </a:ext>
            </a:extLst>
          </p:cNvPr>
          <p:cNvSpPr/>
          <p:nvPr/>
        </p:nvSpPr>
        <p:spPr>
          <a:xfrm>
            <a:off x="6094826" y="1298656"/>
            <a:ext cx="5301405" cy="307777"/>
          </a:xfrm>
          <a:prstGeom prst="rect">
            <a:avLst/>
          </a:prstGeom>
        </p:spPr>
        <p:txBody>
          <a:bodyPr wrap="square">
            <a:spAutoFit/>
          </a:bodyPr>
          <a:lstStyle/>
          <a:p>
            <a:pPr algn="ctr"/>
            <a:r>
              <a:rPr lang="en-US" sz="1400" b="1" dirty="0">
                <a:solidFill>
                  <a:srgbClr val="000000"/>
                </a:solidFill>
                <a:latin typeface="Calibri" panose="020F0502020204030204" pitchFamily="34" charset="0"/>
              </a:rPr>
              <a:t>Enabling Unique Human Capabilities for Earth-Independent Ops</a:t>
            </a:r>
            <a:endParaRPr lang="en-US" sz="700" b="1" dirty="0">
              <a:solidFill>
                <a:srgbClr val="000000"/>
              </a:solidFill>
              <a:latin typeface="Calibri" panose="020F0502020204030204" pitchFamily="34" charset="0"/>
            </a:endParaRPr>
          </a:p>
        </p:txBody>
      </p:sp>
      <p:sp>
        <p:nvSpPr>
          <p:cNvPr id="42" name="Rectangle 41">
            <a:extLst>
              <a:ext uri="{FF2B5EF4-FFF2-40B4-BE49-F238E27FC236}">
                <a16:creationId xmlns:a16="http://schemas.microsoft.com/office/drawing/2014/main" id="{F4BC83C0-7F07-774F-AB60-D3D2C100C348}"/>
              </a:ext>
            </a:extLst>
          </p:cNvPr>
          <p:cNvSpPr/>
          <p:nvPr/>
        </p:nvSpPr>
        <p:spPr>
          <a:xfrm>
            <a:off x="1180476" y="1304429"/>
            <a:ext cx="4421329" cy="307777"/>
          </a:xfrm>
          <a:prstGeom prst="rect">
            <a:avLst/>
          </a:prstGeom>
        </p:spPr>
        <p:txBody>
          <a:bodyPr wrap="square">
            <a:spAutoFit/>
          </a:bodyPr>
          <a:lstStyle/>
          <a:p>
            <a:pPr algn="ctr"/>
            <a:r>
              <a:rPr lang="en-US" sz="1400" b="1" dirty="0">
                <a:solidFill>
                  <a:srgbClr val="000000"/>
                </a:solidFill>
                <a:latin typeface="Calibri" panose="020F0502020204030204" pitchFamily="34" charset="0"/>
              </a:rPr>
              <a:t>Mitigating Impacts on Human Health &amp; Performance</a:t>
            </a:r>
            <a:endParaRPr lang="en-US" sz="700" b="1" dirty="0">
              <a:solidFill>
                <a:srgbClr val="000000"/>
              </a:solidFill>
              <a:latin typeface="Calibri" panose="020F0502020204030204" pitchFamily="34" charset="0"/>
            </a:endParaRPr>
          </a:p>
        </p:txBody>
      </p:sp>
      <p:sp>
        <p:nvSpPr>
          <p:cNvPr id="43" name="Down Arrow 42">
            <a:extLst>
              <a:ext uri="{FF2B5EF4-FFF2-40B4-BE49-F238E27FC236}">
                <a16:creationId xmlns:a16="http://schemas.microsoft.com/office/drawing/2014/main" id="{BC8B4BB1-45EB-F14F-9D0F-B8E5923824B2}"/>
              </a:ext>
            </a:extLst>
          </p:cNvPr>
          <p:cNvSpPr/>
          <p:nvPr/>
        </p:nvSpPr>
        <p:spPr bwMode="auto">
          <a:xfrm rot="12977501">
            <a:off x="2388442" y="4913115"/>
            <a:ext cx="506320" cy="552357"/>
          </a:xfrm>
          <a:prstGeom prst="downArrow">
            <a:avLst>
              <a:gd name="adj1" fmla="val 52655"/>
              <a:gd name="adj2" fmla="val 39376"/>
            </a:avLst>
          </a:prstGeom>
          <a:solidFill>
            <a:srgbClr val="FFC000"/>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sz="1400">
              <a:latin typeface="Arial" charset="0"/>
            </a:endParaRPr>
          </a:p>
        </p:txBody>
      </p:sp>
      <p:sp>
        <p:nvSpPr>
          <p:cNvPr id="45" name="Content Placeholder 2"/>
          <p:cNvSpPr txBox="1">
            <a:spLocks/>
          </p:cNvSpPr>
          <p:nvPr/>
        </p:nvSpPr>
        <p:spPr bwMode="auto">
          <a:xfrm>
            <a:off x="1260733" y="6189474"/>
            <a:ext cx="4220772" cy="347639"/>
          </a:xfrm>
          <a:prstGeom prst="rect">
            <a:avLst/>
          </a:prstGeom>
          <a:solidFill>
            <a:schemeClr val="bg1"/>
          </a:solidFill>
          <a:ln w="9525">
            <a:noFill/>
            <a:miter lim="800000"/>
            <a:headEnd/>
            <a:tailEnd/>
          </a:ln>
        </p:spPr>
        <p:txBody>
          <a:bodyPr vert="horz" wrap="square" lIns="90488" tIns="44450" rIns="90488" bIns="44450" numCol="1" anchor="t" anchorCtr="0" compatLnSpc="1">
            <a:prstTxWarp prst="textNoShape">
              <a:avLst/>
            </a:prstTxWarp>
            <a:noAutofit/>
          </a:bodyPr>
          <a:lstStyle>
            <a:lvl1pPr marL="400050" indent="-400050" algn="l" rtl="0" eaLnBrk="0" fontAlgn="base" hangingPunct="0">
              <a:spcBef>
                <a:spcPct val="30000"/>
              </a:spcBef>
              <a:spcAft>
                <a:spcPct val="0"/>
              </a:spcAft>
              <a:buFont typeface="Wingdings" pitchFamily="2" charset="2"/>
              <a:buChar char="Ø"/>
              <a:defRPr sz="2000">
                <a:solidFill>
                  <a:schemeClr val="tx1"/>
                </a:solidFill>
                <a:latin typeface="+mn-lt"/>
                <a:ea typeface="+mn-ea"/>
                <a:cs typeface="+mn-cs"/>
              </a:defRPr>
            </a:lvl1pPr>
            <a:lvl2pPr marL="800100" indent="-285750" algn="l" rtl="0" eaLnBrk="0" fontAlgn="base" hangingPunct="0">
              <a:spcBef>
                <a:spcPct val="30000"/>
              </a:spcBef>
              <a:spcAft>
                <a:spcPct val="0"/>
              </a:spcAft>
              <a:buChar char="•"/>
              <a:defRPr>
                <a:solidFill>
                  <a:schemeClr val="tx1"/>
                </a:solidFill>
                <a:latin typeface="+mn-lt"/>
              </a:defRPr>
            </a:lvl2pPr>
            <a:lvl3pPr marL="1200150" indent="-285750" algn="l" rtl="0" eaLnBrk="0" fontAlgn="base" hangingPunct="0">
              <a:spcBef>
                <a:spcPct val="30000"/>
              </a:spcBef>
              <a:spcAft>
                <a:spcPct val="0"/>
              </a:spcAft>
              <a:buFont typeface="Wingdings" pitchFamily="2" charset="2"/>
              <a:buChar char="ü"/>
              <a:defRPr sz="1600">
                <a:solidFill>
                  <a:schemeClr val="tx1"/>
                </a:solidFill>
                <a:latin typeface="+mn-lt"/>
              </a:defRPr>
            </a:lvl3pPr>
            <a:lvl4pPr marL="1485900" indent="-171450" algn="l" rtl="0" eaLnBrk="0" fontAlgn="base" hangingPunct="0">
              <a:spcBef>
                <a:spcPct val="30000"/>
              </a:spcBef>
              <a:spcAft>
                <a:spcPct val="0"/>
              </a:spcAft>
              <a:buChar char="•"/>
              <a:defRPr sz="1600">
                <a:solidFill>
                  <a:schemeClr val="tx1"/>
                </a:solidFill>
                <a:latin typeface="+mn-lt"/>
              </a:defRPr>
            </a:lvl4pPr>
            <a:lvl5pPr marL="1771650" indent="-171450" algn="l" rtl="0" eaLnBrk="0" fontAlgn="base" hangingPunct="0">
              <a:lnSpc>
                <a:spcPct val="87000"/>
              </a:lnSpc>
              <a:spcBef>
                <a:spcPct val="30000"/>
              </a:spcBef>
              <a:spcAft>
                <a:spcPct val="0"/>
              </a:spcAft>
              <a:buFont typeface="Monotype Sorts" pitchFamily="2" charset="2"/>
              <a:buChar char="ß"/>
              <a:defRPr sz="1200">
                <a:solidFill>
                  <a:schemeClr val="tx1"/>
                </a:solidFill>
                <a:latin typeface="Arial" charset="0"/>
              </a:defRPr>
            </a:lvl5pPr>
            <a:lvl6pPr marL="2228850" indent="-171450" algn="l" rtl="0" eaLnBrk="0" fontAlgn="base" hangingPunct="0">
              <a:lnSpc>
                <a:spcPct val="87000"/>
              </a:lnSpc>
              <a:spcBef>
                <a:spcPct val="30000"/>
              </a:spcBef>
              <a:spcAft>
                <a:spcPct val="0"/>
              </a:spcAft>
              <a:buFont typeface="Monotype Sorts" pitchFamily="2" charset="2"/>
              <a:buChar char="ß"/>
              <a:defRPr sz="1200">
                <a:solidFill>
                  <a:schemeClr val="tx1"/>
                </a:solidFill>
                <a:latin typeface="Arial" charset="0"/>
              </a:defRPr>
            </a:lvl6pPr>
            <a:lvl7pPr marL="2686050" indent="-171450" algn="l" rtl="0" eaLnBrk="0" fontAlgn="base" hangingPunct="0">
              <a:lnSpc>
                <a:spcPct val="87000"/>
              </a:lnSpc>
              <a:spcBef>
                <a:spcPct val="30000"/>
              </a:spcBef>
              <a:spcAft>
                <a:spcPct val="0"/>
              </a:spcAft>
              <a:buFont typeface="Monotype Sorts" pitchFamily="2" charset="2"/>
              <a:buChar char="ß"/>
              <a:defRPr sz="1200">
                <a:solidFill>
                  <a:schemeClr val="tx1"/>
                </a:solidFill>
                <a:latin typeface="Arial" charset="0"/>
              </a:defRPr>
            </a:lvl7pPr>
            <a:lvl8pPr marL="3143250" indent="-171450" algn="l" rtl="0" eaLnBrk="0" fontAlgn="base" hangingPunct="0">
              <a:lnSpc>
                <a:spcPct val="87000"/>
              </a:lnSpc>
              <a:spcBef>
                <a:spcPct val="30000"/>
              </a:spcBef>
              <a:spcAft>
                <a:spcPct val="0"/>
              </a:spcAft>
              <a:buFont typeface="Monotype Sorts" pitchFamily="2" charset="2"/>
              <a:buChar char="ß"/>
              <a:defRPr sz="1200">
                <a:solidFill>
                  <a:schemeClr val="tx1"/>
                </a:solidFill>
                <a:latin typeface="Arial" charset="0"/>
              </a:defRPr>
            </a:lvl8pPr>
            <a:lvl9pPr marL="3600450" indent="-171450" algn="l" rtl="0" eaLnBrk="0" fontAlgn="base" hangingPunct="0">
              <a:lnSpc>
                <a:spcPct val="87000"/>
              </a:lnSpc>
              <a:spcBef>
                <a:spcPct val="30000"/>
              </a:spcBef>
              <a:spcAft>
                <a:spcPct val="0"/>
              </a:spcAft>
              <a:buFont typeface="Monotype Sorts" pitchFamily="2" charset="2"/>
              <a:buChar char="ß"/>
              <a:defRPr sz="1200">
                <a:solidFill>
                  <a:schemeClr val="tx1"/>
                </a:solidFill>
                <a:latin typeface="Arial" charset="0"/>
              </a:defRPr>
            </a:lvl9pPr>
          </a:lstStyle>
          <a:p>
            <a:pPr marL="0" indent="0" algn="ctr">
              <a:spcBef>
                <a:spcPts val="0"/>
              </a:spcBef>
              <a:buNone/>
            </a:pPr>
            <a:r>
              <a:rPr lang="en-US" sz="1800" kern="0" dirty="0"/>
              <a:t>How Crew Is </a:t>
            </a:r>
            <a:r>
              <a:rPr lang="en-US" sz="1800" b="1" i="1" kern="0" dirty="0">
                <a:solidFill>
                  <a:srgbClr val="00B0F0"/>
                </a:solidFill>
              </a:rPr>
              <a:t>Impacted</a:t>
            </a:r>
            <a:r>
              <a:rPr lang="en-US" sz="1800" kern="0" dirty="0"/>
              <a:t> by Mission</a:t>
            </a:r>
          </a:p>
        </p:txBody>
      </p:sp>
      <p:sp>
        <p:nvSpPr>
          <p:cNvPr id="46" name="Content Placeholder 2"/>
          <p:cNvSpPr txBox="1">
            <a:spLocks/>
          </p:cNvSpPr>
          <p:nvPr/>
        </p:nvSpPr>
        <p:spPr bwMode="auto">
          <a:xfrm>
            <a:off x="6716097" y="6190515"/>
            <a:ext cx="3785342" cy="347639"/>
          </a:xfrm>
          <a:prstGeom prst="rect">
            <a:avLst/>
          </a:prstGeom>
          <a:solidFill>
            <a:schemeClr val="bg1"/>
          </a:solidFill>
          <a:ln w="9525">
            <a:noFill/>
            <a:miter lim="800000"/>
            <a:headEnd/>
            <a:tailEnd/>
          </a:ln>
        </p:spPr>
        <p:txBody>
          <a:bodyPr vert="horz" wrap="square" lIns="90488" tIns="44450" rIns="90488" bIns="44450" numCol="1" anchor="t" anchorCtr="0" compatLnSpc="1">
            <a:prstTxWarp prst="textNoShape">
              <a:avLst/>
            </a:prstTxWarp>
            <a:noAutofit/>
          </a:bodyPr>
          <a:lstStyle>
            <a:lvl1pPr marL="400050" indent="-400050" algn="l" rtl="0" eaLnBrk="0" fontAlgn="base" hangingPunct="0">
              <a:spcBef>
                <a:spcPct val="30000"/>
              </a:spcBef>
              <a:spcAft>
                <a:spcPct val="0"/>
              </a:spcAft>
              <a:buFont typeface="Wingdings" pitchFamily="2" charset="2"/>
              <a:buChar char="Ø"/>
              <a:defRPr sz="2000">
                <a:solidFill>
                  <a:schemeClr val="tx1"/>
                </a:solidFill>
                <a:latin typeface="+mn-lt"/>
                <a:ea typeface="+mn-ea"/>
                <a:cs typeface="+mn-cs"/>
              </a:defRPr>
            </a:lvl1pPr>
            <a:lvl2pPr marL="800100" indent="-285750" algn="l" rtl="0" eaLnBrk="0" fontAlgn="base" hangingPunct="0">
              <a:spcBef>
                <a:spcPct val="30000"/>
              </a:spcBef>
              <a:spcAft>
                <a:spcPct val="0"/>
              </a:spcAft>
              <a:buChar char="•"/>
              <a:defRPr>
                <a:solidFill>
                  <a:schemeClr val="tx1"/>
                </a:solidFill>
                <a:latin typeface="+mn-lt"/>
              </a:defRPr>
            </a:lvl2pPr>
            <a:lvl3pPr marL="1200150" indent="-285750" algn="l" rtl="0" eaLnBrk="0" fontAlgn="base" hangingPunct="0">
              <a:spcBef>
                <a:spcPct val="30000"/>
              </a:spcBef>
              <a:spcAft>
                <a:spcPct val="0"/>
              </a:spcAft>
              <a:buFont typeface="Wingdings" pitchFamily="2" charset="2"/>
              <a:buChar char="ü"/>
              <a:defRPr sz="1600">
                <a:solidFill>
                  <a:schemeClr val="tx1"/>
                </a:solidFill>
                <a:latin typeface="+mn-lt"/>
              </a:defRPr>
            </a:lvl3pPr>
            <a:lvl4pPr marL="1485900" indent="-171450" algn="l" rtl="0" eaLnBrk="0" fontAlgn="base" hangingPunct="0">
              <a:spcBef>
                <a:spcPct val="30000"/>
              </a:spcBef>
              <a:spcAft>
                <a:spcPct val="0"/>
              </a:spcAft>
              <a:buChar char="•"/>
              <a:defRPr sz="1600">
                <a:solidFill>
                  <a:schemeClr val="tx1"/>
                </a:solidFill>
                <a:latin typeface="+mn-lt"/>
              </a:defRPr>
            </a:lvl4pPr>
            <a:lvl5pPr marL="1771650" indent="-171450" algn="l" rtl="0" eaLnBrk="0" fontAlgn="base" hangingPunct="0">
              <a:lnSpc>
                <a:spcPct val="87000"/>
              </a:lnSpc>
              <a:spcBef>
                <a:spcPct val="30000"/>
              </a:spcBef>
              <a:spcAft>
                <a:spcPct val="0"/>
              </a:spcAft>
              <a:buFont typeface="Monotype Sorts" pitchFamily="2" charset="2"/>
              <a:buChar char="ß"/>
              <a:defRPr sz="1200">
                <a:solidFill>
                  <a:schemeClr val="tx1"/>
                </a:solidFill>
                <a:latin typeface="Arial" charset="0"/>
              </a:defRPr>
            </a:lvl5pPr>
            <a:lvl6pPr marL="2228850" indent="-171450" algn="l" rtl="0" eaLnBrk="0" fontAlgn="base" hangingPunct="0">
              <a:lnSpc>
                <a:spcPct val="87000"/>
              </a:lnSpc>
              <a:spcBef>
                <a:spcPct val="30000"/>
              </a:spcBef>
              <a:spcAft>
                <a:spcPct val="0"/>
              </a:spcAft>
              <a:buFont typeface="Monotype Sorts" pitchFamily="2" charset="2"/>
              <a:buChar char="ß"/>
              <a:defRPr sz="1200">
                <a:solidFill>
                  <a:schemeClr val="tx1"/>
                </a:solidFill>
                <a:latin typeface="Arial" charset="0"/>
              </a:defRPr>
            </a:lvl6pPr>
            <a:lvl7pPr marL="2686050" indent="-171450" algn="l" rtl="0" eaLnBrk="0" fontAlgn="base" hangingPunct="0">
              <a:lnSpc>
                <a:spcPct val="87000"/>
              </a:lnSpc>
              <a:spcBef>
                <a:spcPct val="30000"/>
              </a:spcBef>
              <a:spcAft>
                <a:spcPct val="0"/>
              </a:spcAft>
              <a:buFont typeface="Monotype Sorts" pitchFamily="2" charset="2"/>
              <a:buChar char="ß"/>
              <a:defRPr sz="1200">
                <a:solidFill>
                  <a:schemeClr val="tx1"/>
                </a:solidFill>
                <a:latin typeface="Arial" charset="0"/>
              </a:defRPr>
            </a:lvl7pPr>
            <a:lvl8pPr marL="3143250" indent="-171450" algn="l" rtl="0" eaLnBrk="0" fontAlgn="base" hangingPunct="0">
              <a:lnSpc>
                <a:spcPct val="87000"/>
              </a:lnSpc>
              <a:spcBef>
                <a:spcPct val="30000"/>
              </a:spcBef>
              <a:spcAft>
                <a:spcPct val="0"/>
              </a:spcAft>
              <a:buFont typeface="Monotype Sorts" pitchFamily="2" charset="2"/>
              <a:buChar char="ß"/>
              <a:defRPr sz="1200">
                <a:solidFill>
                  <a:schemeClr val="tx1"/>
                </a:solidFill>
                <a:latin typeface="Arial" charset="0"/>
              </a:defRPr>
            </a:lvl8pPr>
            <a:lvl9pPr marL="3600450" indent="-171450" algn="l" rtl="0" eaLnBrk="0" fontAlgn="base" hangingPunct="0">
              <a:lnSpc>
                <a:spcPct val="87000"/>
              </a:lnSpc>
              <a:spcBef>
                <a:spcPct val="30000"/>
              </a:spcBef>
              <a:spcAft>
                <a:spcPct val="0"/>
              </a:spcAft>
              <a:buFont typeface="Monotype Sorts" pitchFamily="2" charset="2"/>
              <a:buChar char="ß"/>
              <a:defRPr sz="1200">
                <a:solidFill>
                  <a:schemeClr val="tx1"/>
                </a:solidFill>
                <a:latin typeface="Arial" charset="0"/>
              </a:defRPr>
            </a:lvl9pPr>
          </a:lstStyle>
          <a:p>
            <a:pPr marL="0" indent="0" algn="ctr">
              <a:spcBef>
                <a:spcPts val="0"/>
              </a:spcBef>
              <a:buNone/>
            </a:pPr>
            <a:r>
              <a:rPr lang="en-US" sz="1800" kern="0" dirty="0"/>
              <a:t>How Crew Is </a:t>
            </a:r>
            <a:r>
              <a:rPr lang="en-US" sz="1800" b="1" i="1" kern="0" dirty="0">
                <a:solidFill>
                  <a:srgbClr val="00B0F0"/>
                </a:solidFill>
              </a:rPr>
              <a:t>Impacting</a:t>
            </a:r>
            <a:r>
              <a:rPr lang="en-US" sz="1800" kern="0" dirty="0"/>
              <a:t> Mission</a:t>
            </a:r>
          </a:p>
        </p:txBody>
      </p:sp>
      <p:sp>
        <p:nvSpPr>
          <p:cNvPr id="13" name="Slide Number Placeholder 12"/>
          <p:cNvSpPr>
            <a:spLocks noGrp="1"/>
          </p:cNvSpPr>
          <p:nvPr>
            <p:ph type="sldNum" sz="quarter" idx="4294967295"/>
          </p:nvPr>
        </p:nvSpPr>
        <p:spPr>
          <a:xfrm>
            <a:off x="9833919" y="6443823"/>
            <a:ext cx="376881" cy="260385"/>
          </a:xfrm>
        </p:spPr>
        <p:txBody>
          <a:bodyPr/>
          <a:lstStyle/>
          <a:p>
            <a:fld id="{372F8CE3-7D9C-4AA2-88D8-B653B51B101D}" type="slidenum">
              <a:rPr lang="en-US" smtClean="0"/>
              <a:pPr/>
              <a:t>6</a:t>
            </a:fld>
            <a:endParaRPr lang="en-US" dirty="0"/>
          </a:p>
        </p:txBody>
      </p:sp>
      <p:sp>
        <p:nvSpPr>
          <p:cNvPr id="47" name="Title 4"/>
          <p:cNvSpPr>
            <a:spLocks noGrp="1"/>
          </p:cNvSpPr>
          <p:nvPr>
            <p:ph type="title"/>
          </p:nvPr>
        </p:nvSpPr>
        <p:spPr>
          <a:xfrm>
            <a:off x="1924200" y="110109"/>
            <a:ext cx="7666273" cy="550863"/>
          </a:xfrm>
        </p:spPr>
        <p:txBody>
          <a:bodyPr/>
          <a:lstStyle/>
          <a:p>
            <a:r>
              <a:rPr lang="en-US" sz="3200" b="1" dirty="0">
                <a:latin typeface="Calibri" panose="020F0502020204030204" pitchFamily="34" charset="0"/>
                <a:cs typeface="Calibri" panose="020F0502020204030204" pitchFamily="34" charset="0"/>
              </a:rPr>
              <a:t>Why does performance matter?</a:t>
            </a:r>
          </a:p>
        </p:txBody>
      </p:sp>
      <p:pic>
        <p:nvPicPr>
          <p:cNvPr id="48" name="Picture 4" descr="BODA2"/>
          <p:cNvPicPr>
            <a:picLocks noChangeAspect="1" noChangeArrowheads="1"/>
          </p:cNvPicPr>
          <p:nvPr/>
        </p:nvPicPr>
        <p:blipFill>
          <a:blip r:embed="rId3" cstate="screen">
            <a:lum bright="20000" contrast="-30000"/>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invGray">
          <a:xfrm>
            <a:off x="2746700" y="3152413"/>
            <a:ext cx="692150" cy="1795953"/>
          </a:xfrm>
          <a:prstGeom prst="rect">
            <a:avLst/>
          </a:prstGeom>
          <a:ln>
            <a:noFill/>
          </a:ln>
          <a:effectLst>
            <a:outerShdw blurRad="292100" dist="139700" dir="2700000" algn="tl" rotWithShape="0">
              <a:srgbClr val="333333">
                <a:alpha val="65000"/>
              </a:srgbClr>
            </a:outerShdw>
          </a:effectLst>
        </p:spPr>
      </p:pic>
      <p:pic>
        <p:nvPicPr>
          <p:cNvPr id="49" name="Picture 4" descr="BODA2"/>
          <p:cNvPicPr>
            <a:picLocks noChangeAspect="1" noChangeArrowheads="1"/>
          </p:cNvPicPr>
          <p:nvPr/>
        </p:nvPicPr>
        <p:blipFill>
          <a:blip r:embed="rId3" cstate="screen">
            <a:lum bright="20000" contrast="-30000"/>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invGray">
          <a:xfrm>
            <a:off x="8383874" y="3194675"/>
            <a:ext cx="692150" cy="17959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2412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P spid="37" grpId="0"/>
      <p:bldP spid="38" grpId="0"/>
      <p:bldP spid="39" grpId="0"/>
      <p:bldP spid="40" grpId="0" animBg="1"/>
      <p:bldP spid="41" grpId="0"/>
      <p:bldP spid="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524000" y="365126"/>
            <a:ext cx="9829800" cy="1089026"/>
          </a:xfrm>
        </p:spPr>
        <p:txBody>
          <a:bodyPr/>
          <a:lstStyle/>
          <a:p>
            <a:r>
              <a:rPr lang="en-US" sz="4800" dirty="0"/>
              <a:t>Progressive Earth Independence</a:t>
            </a:r>
          </a:p>
        </p:txBody>
      </p:sp>
      <p:sp>
        <p:nvSpPr>
          <p:cNvPr id="4" name="Slide Number Placeholder 3"/>
          <p:cNvSpPr>
            <a:spLocks noGrp="1"/>
          </p:cNvSpPr>
          <p:nvPr>
            <p:ph type="sldNum" sz="quarter" idx="12"/>
          </p:nvPr>
        </p:nvSpPr>
        <p:spPr/>
        <p:txBody>
          <a:bodyPr/>
          <a:lstStyle/>
          <a:p>
            <a:fld id="{60E58D69-6F75-46EC-B381-A34C4F305958}" type="slidenum">
              <a:rPr lang="en-US" smtClean="0"/>
              <a:pPr/>
              <a:t>7</a:t>
            </a:fld>
            <a:endParaRPr lang="en-US" sz="563"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0969" y="1616230"/>
            <a:ext cx="1763129" cy="1322347"/>
          </a:xfrm>
          <a:prstGeom prst="rect">
            <a:avLst/>
          </a:prstGeom>
        </p:spPr>
      </p:pic>
      <p:sp>
        <p:nvSpPr>
          <p:cNvPr id="2" name="TextBox 1"/>
          <p:cNvSpPr txBox="1"/>
          <p:nvPr/>
        </p:nvSpPr>
        <p:spPr>
          <a:xfrm>
            <a:off x="5210090" y="1606115"/>
            <a:ext cx="2564228" cy="646331"/>
          </a:xfrm>
          <a:prstGeom prst="rect">
            <a:avLst/>
          </a:prstGeom>
          <a:noFill/>
        </p:spPr>
        <p:txBody>
          <a:bodyPr wrap="none" rtlCol="0">
            <a:spAutoFit/>
          </a:bodyPr>
          <a:lstStyle/>
          <a:p>
            <a:pPr marL="192881" indent="-192881">
              <a:buFont typeface="Arial" panose="020B0604020202020204" pitchFamily="34" charset="0"/>
              <a:buChar char="•"/>
            </a:pPr>
            <a:r>
              <a:rPr lang="en-US" sz="1200" dirty="0"/>
              <a:t>Real Time Communications</a:t>
            </a:r>
          </a:p>
          <a:p>
            <a:pPr marL="192881" indent="-192881">
              <a:buFont typeface="Arial" panose="020B0604020202020204" pitchFamily="34" charset="0"/>
              <a:buChar char="•"/>
            </a:pPr>
            <a:r>
              <a:rPr lang="en-US" sz="1200" dirty="0"/>
              <a:t>Evacuation Capability (1.5 – 36 </a:t>
            </a:r>
            <a:r>
              <a:rPr lang="en-US" sz="1200" dirty="0" err="1"/>
              <a:t>hrs</a:t>
            </a:r>
            <a:r>
              <a:rPr lang="en-US" sz="1200" dirty="0"/>
              <a:t>)</a:t>
            </a:r>
          </a:p>
          <a:p>
            <a:pPr marL="192881" indent="-192881">
              <a:buFont typeface="Arial" panose="020B0604020202020204" pitchFamily="34" charset="0"/>
              <a:buChar char="•"/>
            </a:pPr>
            <a:r>
              <a:rPr lang="en-US" sz="1200" dirty="0"/>
              <a:t>Strong Consumables Resupply</a:t>
            </a:r>
          </a:p>
        </p:txBody>
      </p:sp>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938863" y="2741803"/>
            <a:ext cx="1860672" cy="1395505"/>
          </a:xfrm>
          <a:prstGeom prst="rect">
            <a:avLst/>
          </a:prstGeom>
        </p:spPr>
      </p:pic>
      <p:pic>
        <p:nvPicPr>
          <p:cNvPr id="1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16209" y="3889473"/>
            <a:ext cx="1966654" cy="129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5964016" y="2741804"/>
            <a:ext cx="2442913" cy="646331"/>
          </a:xfrm>
          <a:prstGeom prst="rect">
            <a:avLst/>
          </a:prstGeom>
          <a:noFill/>
        </p:spPr>
        <p:txBody>
          <a:bodyPr wrap="none" rtlCol="0">
            <a:spAutoFit/>
          </a:bodyPr>
          <a:lstStyle/>
          <a:p>
            <a:pPr marL="192881" indent="-192881">
              <a:buFont typeface="Arial" panose="020B0604020202020204" pitchFamily="34" charset="0"/>
              <a:buChar char="•"/>
            </a:pPr>
            <a:r>
              <a:rPr lang="en-US" sz="1200" dirty="0"/>
              <a:t>Near Real Time Communications</a:t>
            </a:r>
          </a:p>
          <a:p>
            <a:pPr marL="192881" indent="-192881">
              <a:buFont typeface="Arial" panose="020B0604020202020204" pitchFamily="34" charset="0"/>
              <a:buChar char="•"/>
            </a:pPr>
            <a:r>
              <a:rPr lang="en-US" sz="1200" dirty="0"/>
              <a:t>Evacuation Capability (</a:t>
            </a:r>
            <a:r>
              <a:rPr lang="en-US" sz="1200" b="1" dirty="0"/>
              <a:t>3-11 days</a:t>
            </a:r>
            <a:r>
              <a:rPr lang="en-US" sz="1200" dirty="0"/>
              <a:t>)</a:t>
            </a:r>
          </a:p>
          <a:p>
            <a:pPr marL="192881" indent="-192881">
              <a:buFont typeface="Arial" panose="020B0604020202020204" pitchFamily="34" charset="0"/>
              <a:buChar char="•"/>
            </a:pPr>
            <a:r>
              <a:rPr lang="en-US" sz="1200" b="1" dirty="0"/>
              <a:t>Limited</a:t>
            </a:r>
            <a:r>
              <a:rPr lang="en-US" sz="1200" dirty="0"/>
              <a:t> Consumables Resupply</a:t>
            </a:r>
          </a:p>
        </p:txBody>
      </p:sp>
      <p:sp>
        <p:nvSpPr>
          <p:cNvPr id="15" name="TextBox 14"/>
          <p:cNvSpPr txBox="1"/>
          <p:nvPr/>
        </p:nvSpPr>
        <p:spPr>
          <a:xfrm>
            <a:off x="6996869" y="3867284"/>
            <a:ext cx="2299412" cy="646331"/>
          </a:xfrm>
          <a:prstGeom prst="rect">
            <a:avLst/>
          </a:prstGeom>
          <a:noFill/>
        </p:spPr>
        <p:txBody>
          <a:bodyPr wrap="none" rtlCol="0">
            <a:spAutoFit/>
          </a:bodyPr>
          <a:lstStyle/>
          <a:p>
            <a:pPr marL="192881" indent="-192881">
              <a:buFont typeface="Arial" panose="020B0604020202020204" pitchFamily="34" charset="0"/>
              <a:buChar char="•"/>
            </a:pPr>
            <a:r>
              <a:rPr lang="en-US" sz="1200" b="1" dirty="0"/>
              <a:t>No</a:t>
            </a:r>
            <a:r>
              <a:rPr lang="en-US" sz="1200" dirty="0"/>
              <a:t> Real Time Communications</a:t>
            </a:r>
          </a:p>
          <a:p>
            <a:pPr marL="192881" indent="-192881">
              <a:buFont typeface="Arial" panose="020B0604020202020204" pitchFamily="34" charset="0"/>
              <a:buChar char="•"/>
            </a:pPr>
            <a:r>
              <a:rPr lang="en-US" sz="1200" b="1" dirty="0"/>
              <a:t>No</a:t>
            </a:r>
            <a:r>
              <a:rPr lang="en-US" sz="1200" dirty="0"/>
              <a:t> Evacuation Capability</a:t>
            </a:r>
          </a:p>
          <a:p>
            <a:pPr marL="192881" indent="-192881">
              <a:buFont typeface="Arial" panose="020B0604020202020204" pitchFamily="34" charset="0"/>
              <a:buChar char="•"/>
            </a:pPr>
            <a:r>
              <a:rPr lang="en-US" sz="1200" b="1" dirty="0"/>
              <a:t>No</a:t>
            </a:r>
            <a:r>
              <a:rPr lang="en-US" sz="1200" dirty="0"/>
              <a:t> Consumables Resupply</a:t>
            </a:r>
          </a:p>
        </p:txBody>
      </p:sp>
      <p:cxnSp>
        <p:nvCxnSpPr>
          <p:cNvPr id="9" name="Straight Arrow Connector 8"/>
          <p:cNvCxnSpPr/>
          <p:nvPr/>
        </p:nvCxnSpPr>
        <p:spPr bwMode="auto">
          <a:xfrm flipV="1">
            <a:off x="3300969" y="5701147"/>
            <a:ext cx="2675659" cy="10391"/>
          </a:xfrm>
          <a:prstGeom prst="straightConnector1">
            <a:avLst/>
          </a:prstGeom>
          <a:noFill/>
          <a:ln w="76200" cap="flat" cmpd="sng" algn="ctr">
            <a:solidFill>
              <a:srgbClr val="FF0000"/>
            </a:solidFill>
            <a:prstDash val="solid"/>
            <a:round/>
            <a:headEnd type="none" w="med" len="med"/>
            <a:tailEnd type="triangle"/>
          </a:ln>
          <a:effectLst>
            <a:outerShdw blurRad="63500" dist="17961" dir="2700000" algn="ctr" rotWithShape="0">
              <a:schemeClr val="tx1">
                <a:alpha val="74998"/>
              </a:schemeClr>
            </a:outerShdw>
          </a:effectLst>
        </p:spPr>
      </p:cxnSp>
      <p:sp>
        <p:nvSpPr>
          <p:cNvPr id="12" name="TextBox 11"/>
          <p:cNvSpPr txBox="1"/>
          <p:nvPr/>
        </p:nvSpPr>
        <p:spPr>
          <a:xfrm>
            <a:off x="6044167" y="5588615"/>
            <a:ext cx="2106923" cy="276999"/>
          </a:xfrm>
          <a:prstGeom prst="rect">
            <a:avLst/>
          </a:prstGeom>
          <a:noFill/>
        </p:spPr>
        <p:txBody>
          <a:bodyPr wrap="none" rtlCol="0">
            <a:spAutoFit/>
          </a:bodyPr>
          <a:lstStyle/>
          <a:p>
            <a:r>
              <a:rPr lang="en-US" sz="1200" dirty="0">
                <a:solidFill>
                  <a:srgbClr val="FF0000"/>
                </a:solidFill>
              </a:rPr>
              <a:t>Increasing exposure to hazards</a:t>
            </a:r>
          </a:p>
        </p:txBody>
      </p:sp>
      <p:cxnSp>
        <p:nvCxnSpPr>
          <p:cNvPr id="16" name="Straight Arrow Connector 15"/>
          <p:cNvCxnSpPr/>
          <p:nvPr/>
        </p:nvCxnSpPr>
        <p:spPr bwMode="auto">
          <a:xfrm flipV="1">
            <a:off x="3300969" y="5929748"/>
            <a:ext cx="2675659" cy="10391"/>
          </a:xfrm>
          <a:prstGeom prst="straightConnector1">
            <a:avLst/>
          </a:prstGeom>
          <a:noFill/>
          <a:ln w="76200" cap="flat" cmpd="sng" algn="ctr">
            <a:solidFill>
              <a:srgbClr val="000CF2"/>
            </a:solidFill>
            <a:prstDash val="solid"/>
            <a:round/>
            <a:headEnd type="none" w="med" len="med"/>
            <a:tailEnd type="triangle"/>
          </a:ln>
          <a:effectLst>
            <a:outerShdw blurRad="63500" dist="17961" dir="2700000" algn="ctr" rotWithShape="0">
              <a:schemeClr val="tx1">
                <a:alpha val="74998"/>
              </a:schemeClr>
            </a:outerShdw>
          </a:effectLst>
        </p:spPr>
      </p:cxnSp>
      <p:sp>
        <p:nvSpPr>
          <p:cNvPr id="17" name="TextBox 16"/>
          <p:cNvSpPr txBox="1"/>
          <p:nvPr/>
        </p:nvSpPr>
        <p:spPr>
          <a:xfrm>
            <a:off x="6044167" y="5801267"/>
            <a:ext cx="3371692" cy="276999"/>
          </a:xfrm>
          <a:prstGeom prst="rect">
            <a:avLst/>
          </a:prstGeom>
          <a:noFill/>
        </p:spPr>
        <p:txBody>
          <a:bodyPr wrap="none" rtlCol="0">
            <a:spAutoFit/>
          </a:bodyPr>
          <a:lstStyle/>
          <a:p>
            <a:r>
              <a:rPr lang="en-US" sz="1200" dirty="0">
                <a:solidFill>
                  <a:srgbClr val="000CF2"/>
                </a:solidFill>
              </a:rPr>
              <a:t>Increasing need for autonomy in </a:t>
            </a:r>
            <a:r>
              <a:rPr lang="en-US" sz="1200" dirty="0" smtClean="0">
                <a:solidFill>
                  <a:srgbClr val="000CF2"/>
                </a:solidFill>
              </a:rPr>
              <a:t>problem response</a:t>
            </a:r>
            <a:endParaRPr lang="en-US" sz="1200" dirty="0">
              <a:solidFill>
                <a:srgbClr val="000CF2"/>
              </a:solidFill>
            </a:endParaRPr>
          </a:p>
        </p:txBody>
      </p:sp>
      <p:sp>
        <p:nvSpPr>
          <p:cNvPr id="18" name="TextBox 17"/>
          <p:cNvSpPr txBox="1"/>
          <p:nvPr/>
        </p:nvSpPr>
        <p:spPr>
          <a:xfrm>
            <a:off x="1524000" y="3175133"/>
            <a:ext cx="1978574" cy="715581"/>
          </a:xfrm>
          <a:prstGeom prst="rect">
            <a:avLst/>
          </a:prstGeom>
          <a:solidFill>
            <a:srgbClr val="FFFF00"/>
          </a:solidFill>
        </p:spPr>
        <p:txBody>
          <a:bodyPr wrap="square" rtlCol="0">
            <a:spAutoFit/>
          </a:bodyPr>
          <a:lstStyle/>
          <a:p>
            <a:r>
              <a:rPr lang="en-US" sz="1350" dirty="0"/>
              <a:t>As missions move further from Earth, Medical Risk increases</a:t>
            </a:r>
          </a:p>
        </p:txBody>
      </p:sp>
    </p:spTree>
    <p:extLst>
      <p:ext uri="{BB962C8B-B14F-4D97-AF65-F5344CB8AC3E}">
        <p14:creationId xmlns:p14="http://schemas.microsoft.com/office/powerpoint/2010/main" val="613955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599" y="282776"/>
            <a:ext cx="10515600" cy="1325563"/>
          </a:xfrm>
        </p:spPr>
        <p:txBody>
          <a:bodyPr>
            <a:normAutofit/>
          </a:bodyPr>
          <a:lstStyle/>
          <a:p>
            <a:pPr algn="ctr"/>
            <a:r>
              <a:rPr lang="en-US" sz="4000" b="1" dirty="0" smtClean="0">
                <a:solidFill>
                  <a:schemeClr val="accent1">
                    <a:lumMod val="75000"/>
                  </a:schemeClr>
                </a:solidFill>
                <a:latin typeface="+mn-lt"/>
              </a:rPr>
              <a:t>Use of Directed </a:t>
            </a:r>
            <a:r>
              <a:rPr lang="en-US" sz="4000" b="1" dirty="0" smtClean="0">
                <a:solidFill>
                  <a:schemeClr val="accent1">
                    <a:lumMod val="75000"/>
                  </a:schemeClr>
                </a:solidFill>
                <a:latin typeface="+mn-lt"/>
              </a:rPr>
              <a:t>Acyclic </a:t>
            </a:r>
            <a:r>
              <a:rPr lang="en-US" sz="4000" b="1" dirty="0" smtClean="0">
                <a:solidFill>
                  <a:schemeClr val="accent1">
                    <a:lumMod val="75000"/>
                  </a:schemeClr>
                </a:solidFill>
                <a:latin typeface="+mn-lt"/>
              </a:rPr>
              <a:t>Graphs </a:t>
            </a:r>
            <a:r>
              <a:rPr lang="en-US" sz="4000" b="1" dirty="0" smtClean="0">
                <a:solidFill>
                  <a:schemeClr val="accent1">
                    <a:lumMod val="75000"/>
                  </a:schemeClr>
                </a:solidFill>
                <a:latin typeface="+mn-lt"/>
              </a:rPr>
              <a:t>(DAG)</a:t>
            </a:r>
            <a:endParaRPr lang="en-US" sz="4000" b="1" dirty="0">
              <a:solidFill>
                <a:schemeClr val="accent1">
                  <a:lumMod val="75000"/>
                </a:schemeClr>
              </a:solidFill>
              <a:latin typeface="+mn-lt"/>
            </a:endParaRPr>
          </a:p>
        </p:txBody>
      </p:sp>
      <p:sp>
        <p:nvSpPr>
          <p:cNvPr id="3" name="Content Placeholder 2"/>
          <p:cNvSpPr>
            <a:spLocks noGrp="1"/>
          </p:cNvSpPr>
          <p:nvPr>
            <p:ph idx="1"/>
          </p:nvPr>
        </p:nvSpPr>
        <p:spPr>
          <a:xfrm>
            <a:off x="471387" y="1406694"/>
            <a:ext cx="11137863" cy="2616898"/>
          </a:xfrm>
        </p:spPr>
        <p:txBody>
          <a:bodyPr>
            <a:noAutofit/>
          </a:bodyPr>
          <a:lstStyle/>
          <a:p>
            <a:pPr marL="457200" indent="-457200"/>
            <a:r>
              <a:rPr lang="en-US" sz="2400" dirty="0"/>
              <a:t>V</a:t>
            </a:r>
            <a:r>
              <a:rPr lang="en-US" sz="2400" dirty="0" smtClean="0"/>
              <a:t>isual </a:t>
            </a:r>
            <a:r>
              <a:rPr lang="en-US" sz="2400" dirty="0"/>
              <a:t>representation of </a:t>
            </a:r>
            <a:r>
              <a:rPr lang="en-US" sz="2400" u="sng" dirty="0"/>
              <a:t>causality</a:t>
            </a:r>
            <a:r>
              <a:rPr lang="en-US" sz="2400" dirty="0"/>
              <a:t> in a network graph </a:t>
            </a:r>
            <a:r>
              <a:rPr lang="en-US" sz="2400" dirty="0" smtClean="0"/>
              <a:t>format; causal </a:t>
            </a:r>
            <a:r>
              <a:rPr lang="en-US" sz="2400" dirty="0"/>
              <a:t>relationships are the basis for connection between </a:t>
            </a:r>
            <a:r>
              <a:rPr lang="en-US" sz="2400" dirty="0" smtClean="0"/>
              <a:t>nodes </a:t>
            </a:r>
            <a:r>
              <a:rPr lang="en-US" sz="2400" dirty="0"/>
              <a:t>(contributing factors, countermeasures, other risks) </a:t>
            </a:r>
            <a:r>
              <a:rPr lang="en-US" sz="2400" dirty="0" smtClean="0"/>
              <a:t>based </a:t>
            </a:r>
            <a:r>
              <a:rPr lang="en-US" sz="2400" dirty="0"/>
              <a:t>on </a:t>
            </a:r>
            <a:r>
              <a:rPr lang="en-US" sz="2400" dirty="0" smtClean="0"/>
              <a:t>SME’s</a:t>
            </a:r>
            <a:r>
              <a:rPr lang="en-US" sz="2400" dirty="0" smtClean="0"/>
              <a:t> </a:t>
            </a:r>
            <a:r>
              <a:rPr lang="en-US" sz="2400" dirty="0"/>
              <a:t>current understanding</a:t>
            </a:r>
            <a:r>
              <a:rPr lang="en-US" sz="2400" dirty="0" smtClean="0"/>
              <a:t>. </a:t>
            </a:r>
            <a:endParaRPr lang="en-US" sz="2400" dirty="0"/>
          </a:p>
          <a:p>
            <a:pPr marL="914400" lvl="1" indent="-457200"/>
            <a:r>
              <a:rPr lang="en-US" b="1" dirty="0" smtClean="0"/>
              <a:t>Directed</a:t>
            </a:r>
            <a:r>
              <a:rPr lang="en-US" dirty="0" smtClean="0"/>
              <a:t>: single-headed arrows show direction of relationship</a:t>
            </a:r>
          </a:p>
          <a:p>
            <a:pPr marL="914400" lvl="1" indent="-457200"/>
            <a:r>
              <a:rPr lang="en-US" b="1" dirty="0" smtClean="0"/>
              <a:t>Acyclic</a:t>
            </a:r>
            <a:r>
              <a:rPr lang="en-US" dirty="0" smtClean="0"/>
              <a:t>: no ‘cycles’ (feedback loops); relationship goes one way and there are no directed paths back to a node once we’ve left it </a:t>
            </a:r>
          </a:p>
        </p:txBody>
      </p:sp>
      <p:pic>
        <p:nvPicPr>
          <p:cNvPr id="7" name="Picture 6"/>
          <p:cNvPicPr>
            <a:picLocks noChangeAspect="1"/>
          </p:cNvPicPr>
          <p:nvPr/>
        </p:nvPicPr>
        <p:blipFill>
          <a:blip r:embed="rId3"/>
          <a:stretch>
            <a:fillRect/>
          </a:stretch>
        </p:blipFill>
        <p:spPr>
          <a:xfrm>
            <a:off x="1595887" y="4176381"/>
            <a:ext cx="3222692" cy="1928541"/>
          </a:xfrm>
          <a:prstGeom prst="rect">
            <a:avLst/>
          </a:prstGeom>
        </p:spPr>
      </p:pic>
      <p:pic>
        <p:nvPicPr>
          <p:cNvPr id="8" name="Picture 7"/>
          <p:cNvPicPr>
            <a:picLocks noChangeAspect="1"/>
          </p:cNvPicPr>
          <p:nvPr/>
        </p:nvPicPr>
        <p:blipFill>
          <a:blip r:embed="rId4"/>
          <a:stretch>
            <a:fillRect/>
          </a:stretch>
        </p:blipFill>
        <p:spPr>
          <a:xfrm>
            <a:off x="7047781" y="4187014"/>
            <a:ext cx="3223048" cy="1931287"/>
          </a:xfrm>
          <a:prstGeom prst="rect">
            <a:avLst/>
          </a:prstGeom>
        </p:spPr>
      </p:pic>
      <p:sp>
        <p:nvSpPr>
          <p:cNvPr id="9" name="Right Arrow 8"/>
          <p:cNvSpPr/>
          <p:nvPr/>
        </p:nvSpPr>
        <p:spPr>
          <a:xfrm>
            <a:off x="5271174" y="5009705"/>
            <a:ext cx="985788" cy="4014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595887" y="6158087"/>
            <a:ext cx="3222692" cy="369332"/>
          </a:xfrm>
          <a:prstGeom prst="rect">
            <a:avLst/>
          </a:prstGeom>
          <a:noFill/>
        </p:spPr>
        <p:txBody>
          <a:bodyPr wrap="square" rtlCol="0">
            <a:spAutoFit/>
          </a:bodyPr>
          <a:lstStyle/>
          <a:p>
            <a:pPr algn="ctr"/>
            <a:r>
              <a:rPr lang="en-US" sz="1800" dirty="0" smtClean="0">
                <a:latin typeface="+mn-lt"/>
              </a:rPr>
              <a:t>General network representation</a:t>
            </a:r>
            <a:endParaRPr lang="en-US" sz="1800" dirty="0">
              <a:latin typeface="+mn-lt"/>
            </a:endParaRPr>
          </a:p>
        </p:txBody>
      </p:sp>
      <p:sp>
        <p:nvSpPr>
          <p:cNvPr id="11" name="TextBox 10"/>
          <p:cNvSpPr txBox="1"/>
          <p:nvPr/>
        </p:nvSpPr>
        <p:spPr>
          <a:xfrm>
            <a:off x="7047781" y="6179353"/>
            <a:ext cx="3223048" cy="369332"/>
          </a:xfrm>
          <a:prstGeom prst="rect">
            <a:avLst/>
          </a:prstGeom>
          <a:noFill/>
        </p:spPr>
        <p:txBody>
          <a:bodyPr wrap="square" rtlCol="0">
            <a:spAutoFit/>
          </a:bodyPr>
          <a:lstStyle/>
          <a:p>
            <a:pPr algn="ctr"/>
            <a:r>
              <a:rPr lang="en-US" sz="1800" dirty="0" smtClean="0">
                <a:latin typeface="+mn-lt"/>
              </a:rPr>
              <a:t>DAG</a:t>
            </a:r>
            <a:endParaRPr lang="en-US" sz="1800" dirty="0">
              <a:latin typeface="+mn-lt"/>
            </a:endParaRPr>
          </a:p>
        </p:txBody>
      </p:sp>
    </p:spTree>
    <p:extLst>
      <p:ext uri="{BB962C8B-B14F-4D97-AF65-F5344CB8AC3E}">
        <p14:creationId xmlns:p14="http://schemas.microsoft.com/office/powerpoint/2010/main" val="2013178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476" y="269432"/>
            <a:ext cx="9958137" cy="1325563"/>
          </a:xfrm>
        </p:spPr>
        <p:txBody>
          <a:bodyPr/>
          <a:lstStyle/>
          <a:p>
            <a:r>
              <a:rPr lang="en-US" sz="4000" b="1" dirty="0" smtClean="0"/>
              <a:t>A simple risk example</a:t>
            </a:r>
            <a:endParaRPr lang="en-US" sz="4000" b="1" dirty="0"/>
          </a:p>
        </p:txBody>
      </p:sp>
      <p:pic>
        <p:nvPicPr>
          <p:cNvPr id="5" name="Content Placeholder 4"/>
          <p:cNvPicPr>
            <a:picLocks noGrp="1" noChangeAspect="1"/>
          </p:cNvPicPr>
          <p:nvPr>
            <p:ph idx="1"/>
          </p:nvPr>
        </p:nvPicPr>
        <p:blipFill>
          <a:blip r:embed="rId2"/>
          <a:stretch>
            <a:fillRect/>
          </a:stretch>
        </p:blipFill>
        <p:spPr>
          <a:xfrm>
            <a:off x="4084716" y="1690688"/>
            <a:ext cx="7930424" cy="4351338"/>
          </a:xfrm>
          <a:prstGeom prst="rect">
            <a:avLst/>
          </a:prstGeom>
        </p:spPr>
      </p:pic>
      <p:sp>
        <p:nvSpPr>
          <p:cNvPr id="4" name="Slide Number Placeholder 3"/>
          <p:cNvSpPr>
            <a:spLocks noGrp="1"/>
          </p:cNvSpPr>
          <p:nvPr>
            <p:ph type="sldNum" sz="quarter" idx="12"/>
          </p:nvPr>
        </p:nvSpPr>
        <p:spPr/>
        <p:txBody>
          <a:bodyPr/>
          <a:lstStyle/>
          <a:p>
            <a:fld id="{34B9B58C-2185-4EFE-AF14-24D8BA689035}" type="slidenum">
              <a:rPr lang="en-US" smtClean="0"/>
              <a:t>9</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38938"/>
            <a:ext cx="4173540" cy="2760394"/>
          </a:xfrm>
          <a:prstGeom prst="rect">
            <a:avLst/>
          </a:prstGeom>
        </p:spPr>
      </p:pic>
      <p:cxnSp>
        <p:nvCxnSpPr>
          <p:cNvPr id="8" name="Straight Arrow Connector 7"/>
          <p:cNvCxnSpPr/>
          <p:nvPr/>
        </p:nvCxnSpPr>
        <p:spPr>
          <a:xfrm flipH="1" flipV="1">
            <a:off x="2695074" y="3676851"/>
            <a:ext cx="3157086" cy="5582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509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B Presentation template.potx" id="{5AD0751B-60AC-4E2A-84AD-9F02F722BA2B}" vid="{6AE274D2-071B-44C6-AB30-165EA6A957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7A4244CD01CE4BBA7AA5338B6A55B7" ma:contentTypeVersion="1" ma:contentTypeDescription="Create a new document." ma:contentTypeScope="" ma:versionID="7ae24b76c324bdb85b190720a94f3fa2">
  <xsd:schema xmlns:xsd="http://www.w3.org/2001/XMLSchema" xmlns:xs="http://www.w3.org/2001/XMLSchema" xmlns:p="http://schemas.microsoft.com/office/2006/metadata/properties" targetNamespace="http://schemas.microsoft.com/office/2006/metadata/properties" ma:root="true" ma:fieldsID="e747483ccd9c18ffaf2430eb2454b8e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EF08D3-785E-4981-B0E4-A444DCC3ED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0B74938-EDA7-4AB0-8197-55D2C4B63477}">
  <ds:schemaRefs>
    <ds:schemaRef ds:uri="http://purl.org/dc/term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EB96CA93-9B24-4B7E-A57F-08B16F9E7F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10437</TotalTime>
  <Words>794</Words>
  <Application>Microsoft Office PowerPoint</Application>
  <PresentationFormat>Widescreen</PresentationFormat>
  <Paragraphs>177</Paragraphs>
  <Slides>16</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Calibri Light</vt:lpstr>
      <vt:lpstr>Gill Sans</vt:lpstr>
      <vt:lpstr>Segoe UI Historic</vt:lpstr>
      <vt:lpstr>Times New Roman</vt:lpstr>
      <vt:lpstr>-webkit-standard</vt:lpstr>
      <vt:lpstr>Wingdings</vt:lpstr>
      <vt:lpstr>Office Theme</vt:lpstr>
      <vt:lpstr>PowerPoint Presentation</vt:lpstr>
      <vt:lpstr>PowerPoint Presentation</vt:lpstr>
      <vt:lpstr>Human System Risk Summary – Risks by Hazard  (as of June 2021)  </vt:lpstr>
      <vt:lpstr>Performance Decrement Consequences</vt:lpstr>
      <vt:lpstr>Loss of Crew Life Consequence</vt:lpstr>
      <vt:lpstr>Why does performance matter?</vt:lpstr>
      <vt:lpstr>Progressive Earth Independence</vt:lpstr>
      <vt:lpstr>Use of Directed Acyclic Graphs (DAG)</vt:lpstr>
      <vt:lpstr>A simple risk example</vt:lpstr>
      <vt:lpstr>What about a more complicated Risk? Medical DAG Starting Point</vt:lpstr>
      <vt:lpstr>Medical DAG - making it easier to view</vt:lpstr>
      <vt:lpstr>Medical DAG - Other Risk Interactions</vt:lpstr>
      <vt:lpstr>Medical DAG - Medical Capability and LTH Risk</vt:lpstr>
      <vt:lpstr>Medical DAG - Other Risks Affecting Medical Capability</vt:lpstr>
      <vt:lpstr>Risk Complexity </vt:lpstr>
      <vt:lpstr>Conclusions</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Presentation template</dc:title>
  <dc:creator>Blatt, Terri A. (JSC-SA411)</dc:creator>
  <cp:lastModifiedBy>Van Baalen, Mary (JSC-SD112)</cp:lastModifiedBy>
  <cp:revision>84</cp:revision>
  <dcterms:created xsi:type="dcterms:W3CDTF">2018-09-18T13:34:44Z</dcterms:created>
  <dcterms:modified xsi:type="dcterms:W3CDTF">2021-06-22T23:08:16Z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0x010100257A4244CD01CE4BBA7AA5338B6A55B7</vt:lpwstr>
  </property>
  <property fmtid="{D5CDD505-2E9C-101B-9397-08002B2CF9AE}" pid="3" name="k7857262fe844111bdde06d9d7c9d108">
    <vt:lpwstr>Baseline|b537d26f-3e85-46a4-ba9b-b5a40df257c1</vt:lpwstr>
  </property>
  <property fmtid="{D5CDD505-2E9C-101B-9397-08002B2CF9AE}" pid="4" name="g8062894e8f84853a586ae67678cd0b9">
    <vt:lpwstr>Active|532b5847-e5a2-4e86-8004-8e06ce91e605</vt:lpwstr>
  </property>
  <property fmtid="{D5CDD505-2E9C-101B-9397-08002B2CF9AE}" pid="5" name="TaxCatchAll">
    <vt:lpwstr>163;#Baseline|b537d26f-3e85-46a4-ba9b-b5a40df257c1;#165;#Active|532b5847-e5a2-4e86-8004-8e06ce91e605</vt:lpwstr>
  </property>
  <property fmtid="{D5CDD505-2E9C-101B-9397-08002B2CF9AE}" pid="6" name="State">
    <vt:lpwstr>165;#Active|532b5847-e5a2-4e86-8004-8e06ce91e605</vt:lpwstr>
  </property>
  <property fmtid="{D5CDD505-2E9C-101B-9397-08002B2CF9AE}" pid="7" name="DocRevision">
    <vt:lpwstr>163;#Baseline|b537d26f-3e85-46a4-ba9b-b5a40df257c1</vt:lpwstr>
  </property>
</Properties>
</file>